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 id="2147483830" r:id="rId2"/>
  </p:sldMasterIdLst>
  <p:notesMasterIdLst>
    <p:notesMasterId r:id="rId50"/>
  </p:notesMasterIdLst>
  <p:sldIdLst>
    <p:sldId id="367" r:id="rId3"/>
    <p:sldId id="315" r:id="rId4"/>
    <p:sldId id="316" r:id="rId5"/>
    <p:sldId id="317" r:id="rId6"/>
    <p:sldId id="318" r:id="rId7"/>
    <p:sldId id="319" r:id="rId8"/>
    <p:sldId id="320" r:id="rId9"/>
    <p:sldId id="321" r:id="rId10"/>
    <p:sldId id="322" r:id="rId11"/>
    <p:sldId id="354" r:id="rId12"/>
    <p:sldId id="359" r:id="rId13"/>
    <p:sldId id="323" r:id="rId14"/>
    <p:sldId id="325" r:id="rId15"/>
    <p:sldId id="326" r:id="rId16"/>
    <p:sldId id="327" r:id="rId17"/>
    <p:sldId id="328" r:id="rId18"/>
    <p:sldId id="329" r:id="rId19"/>
    <p:sldId id="355" r:id="rId20"/>
    <p:sldId id="330" r:id="rId21"/>
    <p:sldId id="331" r:id="rId22"/>
    <p:sldId id="356" r:id="rId23"/>
    <p:sldId id="332" r:id="rId24"/>
    <p:sldId id="360" r:id="rId25"/>
    <p:sldId id="333" r:id="rId26"/>
    <p:sldId id="338" r:id="rId27"/>
    <p:sldId id="339" r:id="rId28"/>
    <p:sldId id="340" r:id="rId29"/>
    <p:sldId id="334" r:id="rId30"/>
    <p:sldId id="335" r:id="rId31"/>
    <p:sldId id="357" r:id="rId32"/>
    <p:sldId id="336" r:id="rId33"/>
    <p:sldId id="337" r:id="rId34"/>
    <p:sldId id="341" r:id="rId35"/>
    <p:sldId id="342" r:id="rId36"/>
    <p:sldId id="343" r:id="rId37"/>
    <p:sldId id="344" r:id="rId38"/>
    <p:sldId id="361" r:id="rId39"/>
    <p:sldId id="345" r:id="rId40"/>
    <p:sldId id="346" r:id="rId41"/>
    <p:sldId id="347" r:id="rId42"/>
    <p:sldId id="348" r:id="rId43"/>
    <p:sldId id="349" r:id="rId44"/>
    <p:sldId id="350" r:id="rId45"/>
    <p:sldId id="351" r:id="rId46"/>
    <p:sldId id="352" r:id="rId47"/>
    <p:sldId id="362" r:id="rId48"/>
    <p:sldId id="366" r:id="rId49"/>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83" d="100"/>
          <a:sy n="83" d="100"/>
        </p:scale>
        <p:origin x="12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B0D755C4-C482-43DD-AAF2-F83EC5A8BB8D}" type="slidenum">
              <a:rPr lang="en-US"/>
              <a:pPr>
                <a:defRPr/>
              </a:pPr>
              <a:t>‹#›</a:t>
            </a:fld>
            <a:endParaRPr lang="en-US"/>
          </a:p>
        </p:txBody>
      </p:sp>
    </p:spTree>
    <p:extLst>
      <p:ext uri="{BB962C8B-B14F-4D97-AF65-F5344CB8AC3E}">
        <p14:creationId xmlns:p14="http://schemas.microsoft.com/office/powerpoint/2010/main" val="4261738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6B4F58B-2B5D-4D87-8607-52FD0C38C9EC}" type="slidenum">
              <a:rPr kumimoji="0" lang="en-US" altLang="en-US" smtClean="0"/>
              <a:pPr eaLnBrk="1" hangingPunct="1">
                <a:spcBef>
                  <a:spcPct val="0"/>
                </a:spcBef>
              </a:pPr>
              <a:t>2</a:t>
            </a:fld>
            <a:endParaRPr kumimoji="0" lang="en-US" alt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14581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0653B5D-C34A-449D-A98E-DF6524EDF28F}" type="slidenum">
              <a:rPr kumimoji="0" lang="en-US" altLang="en-US" smtClean="0"/>
              <a:pPr eaLnBrk="1" hangingPunct="1">
                <a:spcBef>
                  <a:spcPct val="0"/>
                </a:spcBef>
              </a:pPr>
              <a:t>12</a:t>
            </a:fld>
            <a:endParaRPr kumimoji="0" lang="en-US" altLang="en-US"/>
          </a:p>
        </p:txBody>
      </p:sp>
      <p:sp>
        <p:nvSpPr>
          <p:cNvPr id="62467" name="Rectangle 1026"/>
          <p:cNvSpPr>
            <a:spLocks noGrp="1" noRot="1" noChangeAspect="1" noChangeArrowheads="1" noTextEdit="1"/>
          </p:cNvSpPr>
          <p:nvPr>
            <p:ph type="sldImg"/>
          </p:nvPr>
        </p:nvSpPr>
        <p:spPr>
          <a:xfrm>
            <a:off x="381000" y="685800"/>
            <a:ext cx="6096000" cy="3429000"/>
          </a:xfrm>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98035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AF1478D-6891-4737-B514-10FC2D8ED5A9}" type="slidenum">
              <a:rPr kumimoji="0" lang="en-US" altLang="en-US" smtClean="0"/>
              <a:pPr eaLnBrk="1" hangingPunct="1">
                <a:spcBef>
                  <a:spcPct val="0"/>
                </a:spcBef>
              </a:pPr>
              <a:t>13</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3464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AA9E07F-0AEB-4E26-A941-AE16A6F7C0CE}" type="slidenum">
              <a:rPr kumimoji="0" lang="en-US" altLang="en-US" smtClean="0"/>
              <a:pPr eaLnBrk="1" hangingPunct="1">
                <a:spcBef>
                  <a:spcPct val="0"/>
                </a:spcBef>
              </a:pPr>
              <a:t>14</a:t>
            </a:fld>
            <a:endParaRPr kumimoji="0" lang="en-US" altLang="en-US"/>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pr2-07.cpp</a:t>
            </a:r>
          </a:p>
        </p:txBody>
      </p:sp>
    </p:spTree>
    <p:extLst>
      <p:ext uri="{BB962C8B-B14F-4D97-AF65-F5344CB8AC3E}">
        <p14:creationId xmlns:p14="http://schemas.microsoft.com/office/powerpoint/2010/main" val="239702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69506D7-8FE3-4D30-B87B-4A25B14A276C}" type="slidenum">
              <a:rPr kumimoji="0" lang="en-US" altLang="en-US" smtClean="0"/>
              <a:pPr eaLnBrk="1" hangingPunct="1">
                <a:spcBef>
                  <a:spcPct val="0"/>
                </a:spcBef>
              </a:pPr>
              <a:t>15</a:t>
            </a:fld>
            <a:endParaRPr kumimoji="0" lang="en-US" altLang="en-US"/>
          </a:p>
        </p:txBody>
      </p:sp>
      <p:sp>
        <p:nvSpPr>
          <p:cNvPr id="65539" name="Rectangle 1026"/>
          <p:cNvSpPr>
            <a:spLocks noGrp="1" noRot="1" noChangeAspect="1" noChangeArrowheads="1" noTextEdit="1"/>
          </p:cNvSpPr>
          <p:nvPr>
            <p:ph type="sldImg"/>
          </p:nvPr>
        </p:nvSpPr>
        <p:spPr>
          <a:xfrm>
            <a:off x="381000" y="685800"/>
            <a:ext cx="6096000" cy="3429000"/>
          </a:xfrm>
          <a:ln/>
        </p:spPr>
      </p:sp>
      <p:sp>
        <p:nvSpPr>
          <p:cNvPr id="655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87703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BAB5FE6-5C17-4AE0-9644-FAD001368B1A}" type="slidenum">
              <a:rPr kumimoji="0" lang="en-US" altLang="en-US" smtClean="0"/>
              <a:pPr eaLnBrk="1" hangingPunct="1">
                <a:spcBef>
                  <a:spcPct val="0"/>
                </a:spcBef>
              </a:pPr>
              <a:t>16</a:t>
            </a:fld>
            <a:endParaRPr kumimoji="0" lang="en-US" altLang="en-US"/>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pr2-08.cpp</a:t>
            </a:r>
          </a:p>
        </p:txBody>
      </p:sp>
    </p:spTree>
    <p:extLst>
      <p:ext uri="{BB962C8B-B14F-4D97-AF65-F5344CB8AC3E}">
        <p14:creationId xmlns:p14="http://schemas.microsoft.com/office/powerpoint/2010/main" val="385004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845214A-F03B-4D05-AE03-033F6E4A1100}" type="slidenum">
              <a:rPr kumimoji="0" lang="en-US" altLang="en-US" smtClean="0"/>
              <a:pPr eaLnBrk="1" hangingPunct="1">
                <a:spcBef>
                  <a:spcPct val="0"/>
                </a:spcBef>
              </a:pPr>
              <a:t>17</a:t>
            </a:fld>
            <a:endParaRPr kumimoji="0" lang="en-US" altLang="en-US"/>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909686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FAB2869-839A-46E5-994D-A87288A8AF83}" type="slidenum">
              <a:rPr kumimoji="0" lang="en-US" altLang="en-US" smtClean="0"/>
              <a:pPr eaLnBrk="1" hangingPunct="1">
                <a:spcBef>
                  <a:spcPct val="0"/>
                </a:spcBef>
              </a:pPr>
              <a:t>18</a:t>
            </a:fld>
            <a:endParaRPr kumimoji="0" lang="en-US" altLang="en-US"/>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54936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123C8E-0AA3-481A-8474-77B2ADB0650B}" type="slidenum">
              <a:rPr kumimoji="0" lang="en-US" altLang="en-US" smtClean="0"/>
              <a:pPr eaLnBrk="1" hangingPunct="1">
                <a:spcBef>
                  <a:spcPct val="0"/>
                </a:spcBef>
              </a:pPr>
              <a:t>19</a:t>
            </a:fld>
            <a:endParaRPr kumimoji="0" lang="en-US" altLang="en-US"/>
          </a:p>
        </p:txBody>
      </p:sp>
      <p:sp>
        <p:nvSpPr>
          <p:cNvPr id="69635" name="Rectangle 1026"/>
          <p:cNvSpPr>
            <a:spLocks noGrp="1" noRot="1" noChangeAspect="1" noChangeArrowheads="1" noTextEdit="1"/>
          </p:cNvSpPr>
          <p:nvPr>
            <p:ph type="sldImg"/>
          </p:nvPr>
        </p:nvSpPr>
        <p:spPr>
          <a:xfrm>
            <a:off x="381000" y="685800"/>
            <a:ext cx="6096000" cy="3429000"/>
          </a:xfrm>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63122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A5B632E-4EA8-4021-A615-0ECB7C417A82}" type="slidenum">
              <a:rPr kumimoji="0" lang="en-US" altLang="en-US" smtClean="0"/>
              <a:pPr eaLnBrk="1" hangingPunct="1">
                <a:spcBef>
                  <a:spcPct val="0"/>
                </a:spcBef>
              </a:pPr>
              <a:t>20</a:t>
            </a:fld>
            <a:endParaRPr kumimoji="0" lang="en-US" altLang="en-US"/>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234776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76074A2-D444-4B09-8442-A7E9D9FE2DC3}" type="slidenum">
              <a:rPr kumimoji="0" lang="en-US" altLang="en-US" smtClean="0"/>
              <a:pPr eaLnBrk="1" hangingPunct="1">
                <a:spcBef>
                  <a:spcPct val="0"/>
                </a:spcBef>
              </a:pPr>
              <a:t>21</a:t>
            </a:fld>
            <a:endParaRPr kumimoji="0" lang="en-US" altLang="en-US"/>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03362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A4D2DD4-09A7-436B-A3DB-F2E43C5AA804}" type="slidenum">
              <a:rPr kumimoji="0" lang="en-US" altLang="en-US" smtClean="0"/>
              <a:pPr eaLnBrk="1" hangingPunct="1">
                <a:spcBef>
                  <a:spcPct val="0"/>
                </a:spcBef>
              </a:pPr>
              <a:t>3</a:t>
            </a:fld>
            <a:endParaRPr kumimoji="0" lang="en-US" altLang="en-US"/>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02495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1276527-9F73-456B-8E0B-CB34EBAA46BC}" type="slidenum">
              <a:rPr kumimoji="0" lang="en-US" altLang="en-US" smtClean="0"/>
              <a:pPr eaLnBrk="1" hangingPunct="1">
                <a:spcBef>
                  <a:spcPct val="0"/>
                </a:spcBef>
              </a:pPr>
              <a:t>22</a:t>
            </a:fld>
            <a:endParaRPr kumimoji="0" lang="en-US" altLang="en-US"/>
          </a:p>
        </p:txBody>
      </p:sp>
      <p:sp>
        <p:nvSpPr>
          <p:cNvPr id="72707" name="Rectangle 1026"/>
          <p:cNvSpPr>
            <a:spLocks noGrp="1" noRot="1" noChangeAspect="1" noChangeArrowheads="1" noTextEdit="1"/>
          </p:cNvSpPr>
          <p:nvPr>
            <p:ph type="sldImg"/>
          </p:nvPr>
        </p:nvSpPr>
        <p:spPr>
          <a:xfrm>
            <a:off x="381000" y="685800"/>
            <a:ext cx="6096000" cy="3429000"/>
          </a:xfrm>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pr2-09.cpp and pr2-10.cpp</a:t>
            </a:r>
          </a:p>
        </p:txBody>
      </p:sp>
    </p:spTree>
    <p:extLst>
      <p:ext uri="{BB962C8B-B14F-4D97-AF65-F5344CB8AC3E}">
        <p14:creationId xmlns:p14="http://schemas.microsoft.com/office/powerpoint/2010/main" val="2169649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3286C59-2400-4CB3-AA06-01101DE0AAC3}" type="slidenum">
              <a:rPr kumimoji="0" lang="en-US" altLang="en-US" smtClean="0"/>
              <a:pPr eaLnBrk="1" hangingPunct="1">
                <a:spcBef>
                  <a:spcPct val="0"/>
                </a:spcBef>
              </a:pPr>
              <a:t>23</a:t>
            </a:fld>
            <a:endParaRPr kumimoji="0" lang="en-US" altLang="en-US"/>
          </a:p>
        </p:txBody>
      </p:sp>
      <p:sp>
        <p:nvSpPr>
          <p:cNvPr id="73731" name="Rectangle 1026"/>
          <p:cNvSpPr>
            <a:spLocks noGrp="1" noRot="1" noChangeAspect="1" noChangeArrowheads="1" noTextEdit="1"/>
          </p:cNvSpPr>
          <p:nvPr>
            <p:ph type="sldImg"/>
          </p:nvPr>
        </p:nvSpPr>
        <p:spPr>
          <a:xfrm>
            <a:off x="381000" y="685800"/>
            <a:ext cx="6096000" cy="3429000"/>
          </a:xfrm>
          <a:ln/>
        </p:spPr>
      </p:sp>
      <p:sp>
        <p:nvSpPr>
          <p:cNvPr id="737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pr2-09.cpp and pr2-10.cpp</a:t>
            </a:r>
          </a:p>
        </p:txBody>
      </p:sp>
    </p:spTree>
    <p:extLst>
      <p:ext uri="{BB962C8B-B14F-4D97-AF65-F5344CB8AC3E}">
        <p14:creationId xmlns:p14="http://schemas.microsoft.com/office/powerpoint/2010/main" val="54195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A56D384-D4D3-4BA0-BEC8-79AF8B3B997A}" type="slidenum">
              <a:rPr kumimoji="0" lang="en-US" altLang="en-US" smtClean="0"/>
              <a:pPr eaLnBrk="1" hangingPunct="1">
                <a:spcBef>
                  <a:spcPct val="0"/>
                </a:spcBef>
              </a:pPr>
              <a:t>24</a:t>
            </a:fld>
            <a:endParaRPr kumimoji="0" lang="en-US" altLang="en-US"/>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210064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CD6FB3-F3E2-4F07-A092-C4F647F69003}" type="slidenum">
              <a:rPr kumimoji="0" lang="en-US" altLang="en-US" smtClean="0"/>
              <a:pPr eaLnBrk="1" hangingPunct="1">
                <a:spcBef>
                  <a:spcPct val="0"/>
                </a:spcBef>
              </a:pPr>
              <a:t>25</a:t>
            </a:fld>
            <a:endParaRPr kumimoji="0" lang="en-US" altLang="en-US"/>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pr2-11.cpp</a:t>
            </a:r>
          </a:p>
        </p:txBody>
      </p:sp>
    </p:spTree>
    <p:extLst>
      <p:ext uri="{BB962C8B-B14F-4D97-AF65-F5344CB8AC3E}">
        <p14:creationId xmlns:p14="http://schemas.microsoft.com/office/powerpoint/2010/main" val="1461931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20EFD50-D51B-49A6-8BBC-26C421E571A1}" type="slidenum">
              <a:rPr kumimoji="0" lang="en-US" altLang="en-US" smtClean="0"/>
              <a:pPr eaLnBrk="1" hangingPunct="1">
                <a:spcBef>
                  <a:spcPct val="0"/>
                </a:spcBef>
              </a:pPr>
              <a:t>26</a:t>
            </a:fld>
            <a:endParaRPr kumimoji="0" lang="en-US" altLang="en-US"/>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06411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B69450D-906C-40C8-AE2F-8840D4342114}" type="slidenum">
              <a:rPr kumimoji="0" lang="en-US" altLang="en-US" smtClean="0"/>
              <a:pPr eaLnBrk="1" hangingPunct="1">
                <a:spcBef>
                  <a:spcPct val="0"/>
                </a:spcBef>
              </a:pPr>
              <a:t>27</a:t>
            </a:fld>
            <a:endParaRPr kumimoji="0"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928834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DCA4FCD-679C-4000-9807-7DE7A6F21550}" type="slidenum">
              <a:rPr kumimoji="0" lang="en-US" altLang="en-US" smtClean="0"/>
              <a:pPr eaLnBrk="1" hangingPunct="1">
                <a:spcBef>
                  <a:spcPct val="0"/>
                </a:spcBef>
              </a:pPr>
              <a:t>28</a:t>
            </a:fld>
            <a:endParaRPr kumimoji="0" lang="en-US" altLang="en-US"/>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pr2-12.cpp and pr2-13.cpp</a:t>
            </a:r>
          </a:p>
        </p:txBody>
      </p:sp>
    </p:spTree>
    <p:extLst>
      <p:ext uri="{BB962C8B-B14F-4D97-AF65-F5344CB8AC3E}">
        <p14:creationId xmlns:p14="http://schemas.microsoft.com/office/powerpoint/2010/main" val="71146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EEB1362-5A60-48B3-A99D-3D54810E8632}" type="slidenum">
              <a:rPr kumimoji="0" lang="en-US" altLang="en-US" smtClean="0"/>
              <a:pPr eaLnBrk="1" hangingPunct="1">
                <a:spcBef>
                  <a:spcPct val="0"/>
                </a:spcBef>
              </a:pPr>
              <a:t>29</a:t>
            </a:fld>
            <a:endParaRPr kumimoji="0"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213851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F3D3FE3-5BCA-4DBA-8B0D-24EDE964EC4F}" type="slidenum">
              <a:rPr kumimoji="0" lang="en-US" altLang="en-US" smtClean="0"/>
              <a:pPr eaLnBrk="1" hangingPunct="1">
                <a:spcBef>
                  <a:spcPct val="0"/>
                </a:spcBef>
              </a:pPr>
              <a:t>30</a:t>
            </a:fld>
            <a:endParaRPr kumimoji="0" lang="en-US" altLang="en-US"/>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786884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1000" y="685800"/>
            <a:ext cx="6096000"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See pr2-14.cpp</a:t>
            </a:r>
          </a:p>
          <a:p>
            <a:endParaRPr lang="en-US" altLang="en-US">
              <a:latin typeface="Times New Roman" pitchFamily="18"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C819D18-1187-45A7-9F99-D9F0E80CF4E7}" type="slidenum">
              <a:rPr kumimoji="0" lang="en-US" altLang="en-US" smtClean="0"/>
              <a:pPr eaLnBrk="1" hangingPunct="1">
                <a:spcBef>
                  <a:spcPct val="0"/>
                </a:spcBef>
              </a:pPr>
              <a:t>31</a:t>
            </a:fld>
            <a:endParaRPr kumimoji="0" lang="en-US" altLang="en-US"/>
          </a:p>
        </p:txBody>
      </p:sp>
    </p:spTree>
    <p:extLst>
      <p:ext uri="{BB962C8B-B14F-4D97-AF65-F5344CB8AC3E}">
        <p14:creationId xmlns:p14="http://schemas.microsoft.com/office/powerpoint/2010/main" val="131986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7A5B95B-15BC-40C9-B025-0AACCAA8795B}" type="slidenum">
              <a:rPr kumimoji="0" lang="en-US" altLang="en-US" smtClean="0"/>
              <a:pPr eaLnBrk="1" hangingPunct="1">
                <a:spcBef>
                  <a:spcPct val="0"/>
                </a:spcBef>
              </a:pPr>
              <a:t>4</a:t>
            </a:fld>
            <a:endParaRPr kumimoji="0"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518857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DD28ED5-BF56-47EB-96BF-9AE50FBBE29E}" type="slidenum">
              <a:rPr kumimoji="0" lang="en-US" altLang="en-US" smtClean="0"/>
              <a:pPr eaLnBrk="1" hangingPunct="1">
                <a:spcBef>
                  <a:spcPct val="0"/>
                </a:spcBef>
              </a:pPr>
              <a:t>32</a:t>
            </a:fld>
            <a:endParaRPr kumimoji="0" lang="en-US" altLang="en-US"/>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pr2-15.cpp</a:t>
            </a:r>
          </a:p>
        </p:txBody>
      </p:sp>
    </p:spTree>
    <p:extLst>
      <p:ext uri="{BB962C8B-B14F-4D97-AF65-F5344CB8AC3E}">
        <p14:creationId xmlns:p14="http://schemas.microsoft.com/office/powerpoint/2010/main" val="3634625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95D0F14-1027-4807-9018-77BB7295D657}" type="slidenum">
              <a:rPr kumimoji="0" lang="en-US" altLang="en-US" smtClean="0"/>
              <a:pPr eaLnBrk="1" hangingPunct="1">
                <a:spcBef>
                  <a:spcPct val="0"/>
                </a:spcBef>
              </a:pPr>
              <a:t>33</a:t>
            </a:fld>
            <a:endParaRPr kumimoji="0" lang="en-US" altLang="en-US"/>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pr2-16.cpp</a:t>
            </a:r>
          </a:p>
        </p:txBody>
      </p:sp>
    </p:spTree>
    <p:extLst>
      <p:ext uri="{BB962C8B-B14F-4D97-AF65-F5344CB8AC3E}">
        <p14:creationId xmlns:p14="http://schemas.microsoft.com/office/powerpoint/2010/main" val="1574537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B4022F4-E6E1-4431-AC50-0F1C9CD5E392}" type="slidenum">
              <a:rPr kumimoji="0" lang="en-US" altLang="en-US" smtClean="0"/>
              <a:pPr eaLnBrk="1" hangingPunct="1">
                <a:spcBef>
                  <a:spcPct val="0"/>
                </a:spcBef>
              </a:pPr>
              <a:t>34</a:t>
            </a:fld>
            <a:endParaRPr kumimoji="0" lang="en-US" alt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pr2-17.cpp</a:t>
            </a:r>
          </a:p>
        </p:txBody>
      </p:sp>
    </p:spTree>
    <p:extLst>
      <p:ext uri="{BB962C8B-B14F-4D97-AF65-F5344CB8AC3E}">
        <p14:creationId xmlns:p14="http://schemas.microsoft.com/office/powerpoint/2010/main" val="4093465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86737DD-DDA7-4E20-9ED4-8AAE8ADE71C8}" type="slidenum">
              <a:rPr kumimoji="0" lang="en-US" altLang="en-US" smtClean="0"/>
              <a:pPr eaLnBrk="1" hangingPunct="1">
                <a:spcBef>
                  <a:spcPct val="0"/>
                </a:spcBef>
              </a:pPr>
              <a:t>35</a:t>
            </a:fld>
            <a:endParaRPr kumimoji="0" lang="en-US" altLang="en-US"/>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428312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11F8122-405B-4766-9502-ADD7B38CC8FA}" type="slidenum">
              <a:rPr kumimoji="0" lang="en-US" altLang="en-US" smtClean="0"/>
              <a:pPr eaLnBrk="1" hangingPunct="1">
                <a:spcBef>
                  <a:spcPct val="0"/>
                </a:spcBef>
              </a:pPr>
              <a:t>36</a:t>
            </a:fld>
            <a:endParaRPr kumimoji="0" lang="en-US" altLang="en-US"/>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pr2-18.cpp</a:t>
            </a:r>
          </a:p>
        </p:txBody>
      </p:sp>
    </p:spTree>
    <p:extLst>
      <p:ext uri="{BB962C8B-B14F-4D97-AF65-F5344CB8AC3E}">
        <p14:creationId xmlns:p14="http://schemas.microsoft.com/office/powerpoint/2010/main" val="760992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6947C71-66FB-45FE-A0FA-4B0D6C08CD83}" type="slidenum">
              <a:rPr kumimoji="0" lang="en-US" altLang="en-US" smtClean="0"/>
              <a:pPr eaLnBrk="1" hangingPunct="1">
                <a:spcBef>
                  <a:spcPct val="0"/>
                </a:spcBef>
              </a:pPr>
              <a:t>37</a:t>
            </a:fld>
            <a:endParaRPr kumimoji="0" lang="en-US" altLang="en-US"/>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pr2-18.cpp</a:t>
            </a:r>
          </a:p>
        </p:txBody>
      </p:sp>
    </p:spTree>
    <p:extLst>
      <p:ext uri="{BB962C8B-B14F-4D97-AF65-F5344CB8AC3E}">
        <p14:creationId xmlns:p14="http://schemas.microsoft.com/office/powerpoint/2010/main" val="3526226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0A55285-127F-4995-BFEE-A37ECAC77753}" type="slidenum">
              <a:rPr kumimoji="0" lang="en-US" altLang="en-US" smtClean="0"/>
              <a:pPr eaLnBrk="1" hangingPunct="1">
                <a:spcBef>
                  <a:spcPct val="0"/>
                </a:spcBef>
              </a:pPr>
              <a:t>38</a:t>
            </a:fld>
            <a:endParaRPr kumimoji="0" lang="en-US" altLang="en-US"/>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pr2-19.cpp</a:t>
            </a:r>
          </a:p>
        </p:txBody>
      </p:sp>
    </p:spTree>
    <p:extLst>
      <p:ext uri="{BB962C8B-B14F-4D97-AF65-F5344CB8AC3E}">
        <p14:creationId xmlns:p14="http://schemas.microsoft.com/office/powerpoint/2010/main" val="848579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DCEC552-8BE3-410F-9F71-978118E0955F}" type="slidenum">
              <a:rPr kumimoji="0" lang="en-US" altLang="en-US" smtClean="0"/>
              <a:pPr eaLnBrk="1" hangingPunct="1">
                <a:spcBef>
                  <a:spcPct val="0"/>
                </a:spcBef>
              </a:pPr>
              <a:t>39</a:t>
            </a:fld>
            <a:endParaRPr kumimoji="0" lang="en-US" altLang="en-US"/>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961554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4F713B4-FA48-4699-B555-B0C226EA2AC1}" type="slidenum">
              <a:rPr kumimoji="0" lang="en-US" altLang="en-US" smtClean="0"/>
              <a:pPr eaLnBrk="1" hangingPunct="1">
                <a:spcBef>
                  <a:spcPct val="0"/>
                </a:spcBef>
              </a:pPr>
              <a:t>40</a:t>
            </a:fld>
            <a:endParaRPr kumimoji="0" lang="en-US" altLang="en-US"/>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pr2-20.cpp</a:t>
            </a:r>
          </a:p>
        </p:txBody>
      </p:sp>
    </p:spTree>
    <p:extLst>
      <p:ext uri="{BB962C8B-B14F-4D97-AF65-F5344CB8AC3E}">
        <p14:creationId xmlns:p14="http://schemas.microsoft.com/office/powerpoint/2010/main" val="511635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75B5E73-D905-4010-A0BC-8BAF1A22C1A8}" type="slidenum">
              <a:rPr kumimoji="0" lang="en-US" altLang="en-US" smtClean="0"/>
              <a:pPr eaLnBrk="1" hangingPunct="1">
                <a:spcBef>
                  <a:spcPct val="0"/>
                </a:spcBef>
              </a:pPr>
              <a:t>41</a:t>
            </a:fld>
            <a:endParaRPr kumimoji="0" lang="en-US" altLang="en-US"/>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21947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90C836B-5A90-4C3B-A630-4983DA76939C}" type="slidenum">
              <a:rPr kumimoji="0" lang="en-US" altLang="en-US" smtClean="0"/>
              <a:pPr eaLnBrk="1" hangingPunct="1">
                <a:spcBef>
                  <a:spcPct val="0"/>
                </a:spcBef>
              </a:pPr>
              <a:t>5</a:t>
            </a:fld>
            <a:endParaRPr kumimoji="0" lang="en-US" altLang="en-US"/>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950904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02B817E-CAD7-45C3-BBEB-2873095AF889}" type="slidenum">
              <a:rPr kumimoji="0" lang="en-US" altLang="en-US" smtClean="0"/>
              <a:pPr eaLnBrk="1" hangingPunct="1">
                <a:spcBef>
                  <a:spcPct val="0"/>
                </a:spcBef>
              </a:pPr>
              <a:t>42</a:t>
            </a:fld>
            <a:endParaRPr kumimoji="0" lang="en-US" altLang="en-US"/>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pr2-21.cpp</a:t>
            </a:r>
          </a:p>
          <a:p>
            <a:pPr eaLnBrk="1" hangingPunct="1"/>
            <a:endParaRPr lang="en-US" altLang="en-US">
              <a:latin typeface="Times New Roman" pitchFamily="18" charset="0"/>
            </a:endParaRPr>
          </a:p>
        </p:txBody>
      </p:sp>
    </p:spTree>
    <p:extLst>
      <p:ext uri="{BB962C8B-B14F-4D97-AF65-F5344CB8AC3E}">
        <p14:creationId xmlns:p14="http://schemas.microsoft.com/office/powerpoint/2010/main" val="732852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A480A24-E584-4A61-83C7-1D0FA615489A}" type="slidenum">
              <a:rPr kumimoji="0" lang="en-US" altLang="en-US" smtClean="0"/>
              <a:pPr eaLnBrk="1" hangingPunct="1">
                <a:spcBef>
                  <a:spcPct val="0"/>
                </a:spcBef>
              </a:pPr>
              <a:t>43</a:t>
            </a:fld>
            <a:endParaRPr kumimoji="0" lang="en-US" altLang="en-US"/>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799097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FA9E83F-C3E5-4A6C-9D9A-A3015284E87A}" type="slidenum">
              <a:rPr kumimoji="0" lang="en-US" altLang="en-US" smtClean="0"/>
              <a:pPr eaLnBrk="1" hangingPunct="1">
                <a:spcBef>
                  <a:spcPct val="0"/>
                </a:spcBef>
              </a:pPr>
              <a:t>44</a:t>
            </a:fld>
            <a:endParaRPr kumimoji="0" lang="en-US" altLang="en-US"/>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pr2-22.cpp</a:t>
            </a:r>
          </a:p>
        </p:txBody>
      </p:sp>
    </p:spTree>
    <p:extLst>
      <p:ext uri="{BB962C8B-B14F-4D97-AF65-F5344CB8AC3E}">
        <p14:creationId xmlns:p14="http://schemas.microsoft.com/office/powerpoint/2010/main" val="659227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DA028D2-AEBE-4022-844A-7F0CC7E32190}" type="slidenum">
              <a:rPr kumimoji="0" lang="en-US" altLang="en-US" smtClean="0"/>
              <a:pPr eaLnBrk="1" hangingPunct="1">
                <a:spcBef>
                  <a:spcPct val="0"/>
                </a:spcBef>
              </a:pPr>
              <a:t>45</a:t>
            </a:fld>
            <a:endParaRPr kumimoji="0" lang="en-US" altLang="en-US"/>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462763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99C773E-BDF6-40F9-9A0A-71BD1B3BB7C9}" type="slidenum">
              <a:rPr kumimoji="0" lang="en-US" altLang="en-US" smtClean="0"/>
              <a:pPr eaLnBrk="1" hangingPunct="1">
                <a:spcBef>
                  <a:spcPct val="0"/>
                </a:spcBef>
              </a:pPr>
              <a:t>46</a:t>
            </a:fld>
            <a:endParaRPr kumimoji="0" lang="en-US" altLang="en-US"/>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04001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4ADBC6-456C-41BD-9AE4-867B28140B3C}" type="slidenum">
              <a:rPr kumimoji="0" lang="en-US" altLang="en-US" smtClean="0"/>
              <a:pPr eaLnBrk="1" hangingPunct="1">
                <a:spcBef>
                  <a:spcPct val="0"/>
                </a:spcBef>
              </a:pPr>
              <a:t>6</a:t>
            </a:fld>
            <a:endParaRPr kumimoji="0" lang="en-US" altLang="en-US"/>
          </a:p>
        </p:txBody>
      </p:sp>
      <p:sp>
        <p:nvSpPr>
          <p:cNvPr id="57347" name="Rectangle 1026"/>
          <p:cNvSpPr>
            <a:spLocks noGrp="1" noRot="1" noChangeAspect="1" noChangeArrowheads="1" noTextEdit="1"/>
          </p:cNvSpPr>
          <p:nvPr>
            <p:ph type="sldImg"/>
          </p:nvPr>
        </p:nvSpPr>
        <p:spPr>
          <a:xfrm>
            <a:off x="381000" y="685800"/>
            <a:ext cx="6096000" cy="3429000"/>
          </a:xfrm>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pr2-01.cpp</a:t>
            </a:r>
          </a:p>
        </p:txBody>
      </p:sp>
    </p:spTree>
    <p:extLst>
      <p:ext uri="{BB962C8B-B14F-4D97-AF65-F5344CB8AC3E}">
        <p14:creationId xmlns:p14="http://schemas.microsoft.com/office/powerpoint/2010/main" val="109842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3ACA327-F92F-436F-BEAC-B219CF21C73E}" type="slidenum">
              <a:rPr kumimoji="0" lang="en-US" altLang="en-US" smtClean="0"/>
              <a:pPr eaLnBrk="1" hangingPunct="1">
                <a:spcBef>
                  <a:spcPct val="0"/>
                </a:spcBef>
              </a:pPr>
              <a:t>8</a:t>
            </a:fld>
            <a:endParaRPr kumimoji="0" lang="en-US" alt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pr2-02.cpp and pr 2-03.cpp</a:t>
            </a:r>
          </a:p>
        </p:txBody>
      </p:sp>
    </p:spTree>
    <p:extLst>
      <p:ext uri="{BB962C8B-B14F-4D97-AF65-F5344CB8AC3E}">
        <p14:creationId xmlns:p14="http://schemas.microsoft.com/office/powerpoint/2010/main" val="116955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0E124E9-9548-4A81-ACB5-ECF0C9EFACC6}" type="slidenum">
              <a:rPr kumimoji="0" lang="en-US" altLang="en-US" smtClean="0"/>
              <a:pPr eaLnBrk="1" hangingPunct="1">
                <a:spcBef>
                  <a:spcPct val="0"/>
                </a:spcBef>
              </a:pPr>
              <a:t>9</a:t>
            </a:fld>
            <a:endParaRPr kumimoji="0" lang="en-US" altLang="en-US"/>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pr2-04.cpp, pr2-05.cpp, and pr2-06.cpp</a:t>
            </a:r>
          </a:p>
        </p:txBody>
      </p:sp>
    </p:spTree>
    <p:extLst>
      <p:ext uri="{BB962C8B-B14F-4D97-AF65-F5344CB8AC3E}">
        <p14:creationId xmlns:p14="http://schemas.microsoft.com/office/powerpoint/2010/main" val="292095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234C630-8E2E-4BDF-AF59-00FAE310D31A}" type="slidenum">
              <a:rPr kumimoji="0" lang="en-US" altLang="en-US" smtClean="0"/>
              <a:pPr eaLnBrk="1" hangingPunct="1">
                <a:spcBef>
                  <a:spcPct val="0"/>
                </a:spcBef>
              </a:pPr>
              <a:t>10</a:t>
            </a:fld>
            <a:endParaRPr kumimoji="0" lang="en-US" altLang="en-US"/>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19281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303BBED-99D3-428B-993E-3AEF15ACD1C9}" type="slidenum">
              <a:rPr kumimoji="0" lang="en-US" altLang="en-US" smtClean="0"/>
              <a:pPr eaLnBrk="1" hangingPunct="1">
                <a:spcBef>
                  <a:spcPct val="0"/>
                </a:spcBef>
              </a:pPr>
              <a:t>11</a:t>
            </a:fld>
            <a:endParaRPr kumimoji="0" lang="en-US" alt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85512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4A3710D3-CE6E-4451-A59A-0AC3266E24DD}"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8A00F80E-E672-4116-9639-97343E39BCE9}"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990F96DA-29EB-41E6-A7FB-2FB394AFCC1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869A93BD-03A5-46FF-B78E-60D27E1E4E9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D3FC25CB-EC9B-4AF6-BA29-87AFFCBF294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2-</a:t>
            </a:r>
            <a:fld id="{4A3710D3-CE6E-4451-A59A-0AC3266E24DD}" type="slidenum">
              <a:rPr lang="en-US" smtClean="0"/>
              <a:pPr>
                <a:defRPr/>
              </a:pPr>
              <a:t>‹#›</a:t>
            </a:fld>
            <a:endParaRPr lang="en-US" dirty="0"/>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9/2/2020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2</a:t>
            </a:r>
          </a:p>
        </p:txBody>
      </p:sp>
      <p:sp>
        <p:nvSpPr>
          <p:cNvPr id="5" name="Chapter Title"/>
          <p:cNvSpPr>
            <a:spLocks noGrp="1"/>
          </p:cNvSpPr>
          <p:nvPr>
            <p:ph type="body" idx="3"/>
          </p:nvPr>
        </p:nvSpPr>
        <p:spPr/>
        <p:txBody>
          <a:bodyPr/>
          <a:lstStyle/>
          <a:p>
            <a:r>
              <a:rPr lang="en-US" dirty="0"/>
              <a:t>Introduction to C++</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266185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Escape Sequences – More Control Over Output</a:t>
            </a:r>
          </a:p>
        </p:txBody>
      </p:sp>
      <p:graphicFrame>
        <p:nvGraphicFramePr>
          <p:cNvPr id="3" name="Table of escape sequences" descr="The table contains three columns.  The leftmost column is labeled 'Escape Sequence' and contains the escape sequences.  The middle column is labeled 'Name' and contains the names of the escape sequences.  The third column is labeled 'Description' and describes the use of the escape sequence." title="Table of escapoe sequences"/>
          <p:cNvGraphicFramePr>
            <a:graphicFrameLocks noGrp="1"/>
          </p:cNvGraphicFramePr>
          <p:nvPr>
            <p:extLst>
              <p:ext uri="{D42A27DB-BD31-4B8C-83A1-F6EECF244321}">
                <p14:modId xmlns:p14="http://schemas.microsoft.com/office/powerpoint/2010/main" val="4157028878"/>
              </p:ext>
            </p:extLst>
          </p:nvPr>
        </p:nvGraphicFramePr>
        <p:xfrm>
          <a:off x="3048000" y="1397000"/>
          <a:ext cx="6096000" cy="45821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70840">
                <a:tc>
                  <a:txBody>
                    <a:bodyPr/>
                    <a:lstStyle/>
                    <a:p>
                      <a:r>
                        <a:rPr lang="en-US" dirty="0"/>
                        <a:t>Escape Sequence</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pPr algn="ctr"/>
                      <a:r>
                        <a:rPr lang="en-US" sz="1600" baseline="0" dirty="0">
                          <a:latin typeface="Courier New" panose="02070309020205020404" pitchFamily="49" charset="0"/>
                        </a:rPr>
                        <a:t>\n</a:t>
                      </a:r>
                    </a:p>
                  </a:txBody>
                  <a:tcPr/>
                </a:tc>
                <a:tc>
                  <a:txBody>
                    <a:bodyPr/>
                    <a:lstStyle/>
                    <a:p>
                      <a:r>
                        <a:rPr lang="en-US" dirty="0"/>
                        <a:t>Newline</a:t>
                      </a:r>
                    </a:p>
                  </a:txBody>
                  <a:tcPr/>
                </a:tc>
                <a:tc>
                  <a:txBody>
                    <a:bodyPr/>
                    <a:lstStyle/>
                    <a:p>
                      <a:r>
                        <a:rPr lang="en-US" dirty="0"/>
                        <a:t>Causes the cursor to go to the next</a:t>
                      </a:r>
                      <a:r>
                        <a:rPr lang="en-US" baseline="0" dirty="0"/>
                        <a:t> line for subsequent printing</a:t>
                      </a:r>
                      <a:endParaRPr lang="en-US" dirty="0"/>
                    </a:p>
                  </a:txBody>
                  <a:tcPr/>
                </a:tc>
                <a:extLst>
                  <a:ext uri="{0D108BD9-81ED-4DB2-BD59-A6C34878D82A}">
                    <a16:rowId xmlns:a16="http://schemas.microsoft.com/office/drawing/2014/main" xmlns="" val="10001"/>
                  </a:ext>
                </a:extLst>
              </a:tr>
              <a:tr h="370840">
                <a:tc>
                  <a:txBody>
                    <a:bodyPr/>
                    <a:lstStyle/>
                    <a:p>
                      <a:pPr algn="ctr"/>
                      <a:r>
                        <a:rPr lang="en-US" sz="1600" baseline="0" dirty="0">
                          <a:latin typeface="Courier New" panose="02070309020205020404" pitchFamily="49" charset="0"/>
                        </a:rPr>
                        <a:t>\t</a:t>
                      </a:r>
                    </a:p>
                  </a:txBody>
                  <a:tcPr/>
                </a:tc>
                <a:tc>
                  <a:txBody>
                    <a:bodyPr/>
                    <a:lstStyle/>
                    <a:p>
                      <a:r>
                        <a:rPr lang="en-US" dirty="0"/>
                        <a:t>Horizontal tab</a:t>
                      </a:r>
                    </a:p>
                  </a:txBody>
                  <a:tcPr/>
                </a:tc>
                <a:tc>
                  <a:txBody>
                    <a:bodyPr/>
                    <a:lstStyle/>
                    <a:p>
                      <a:r>
                        <a:rPr lang="en-US" dirty="0"/>
                        <a:t>Causes the cursor to skip over to the next</a:t>
                      </a:r>
                      <a:r>
                        <a:rPr lang="en-US" baseline="0" dirty="0"/>
                        <a:t> tab stop</a:t>
                      </a:r>
                      <a:endParaRPr lang="en-US" dirty="0"/>
                    </a:p>
                  </a:txBody>
                  <a:tcPr/>
                </a:tc>
                <a:extLst>
                  <a:ext uri="{0D108BD9-81ED-4DB2-BD59-A6C34878D82A}">
                    <a16:rowId xmlns:a16="http://schemas.microsoft.com/office/drawing/2014/main" xmlns="" val="10002"/>
                  </a:ext>
                </a:extLst>
              </a:tr>
              <a:tr h="370840">
                <a:tc>
                  <a:txBody>
                    <a:bodyPr/>
                    <a:lstStyle/>
                    <a:p>
                      <a:pPr algn="ctr"/>
                      <a:r>
                        <a:rPr lang="en-US" sz="1600" baseline="0" dirty="0">
                          <a:latin typeface="Courier New" panose="02070309020205020404" pitchFamily="49" charset="0"/>
                        </a:rPr>
                        <a:t>\a</a:t>
                      </a:r>
                    </a:p>
                  </a:txBody>
                  <a:tcPr/>
                </a:tc>
                <a:tc>
                  <a:txBody>
                    <a:bodyPr/>
                    <a:lstStyle/>
                    <a:p>
                      <a:r>
                        <a:rPr lang="en-US" dirty="0"/>
                        <a:t>Alarm</a:t>
                      </a:r>
                    </a:p>
                  </a:txBody>
                  <a:tcPr/>
                </a:tc>
                <a:tc>
                  <a:txBody>
                    <a:bodyPr/>
                    <a:lstStyle/>
                    <a:p>
                      <a:r>
                        <a:rPr lang="en-US" dirty="0"/>
                        <a:t>Causes</a:t>
                      </a:r>
                      <a:r>
                        <a:rPr lang="en-US" baseline="0" dirty="0"/>
                        <a:t> the computer to beep</a:t>
                      </a:r>
                      <a:endParaRPr lang="en-US" dirty="0"/>
                    </a:p>
                  </a:txBody>
                  <a:tcPr/>
                </a:tc>
                <a:extLst>
                  <a:ext uri="{0D108BD9-81ED-4DB2-BD59-A6C34878D82A}">
                    <a16:rowId xmlns:a16="http://schemas.microsoft.com/office/drawing/2014/main" xmlns="" val="10003"/>
                  </a:ext>
                </a:extLst>
              </a:tr>
              <a:tr h="370840">
                <a:tc>
                  <a:txBody>
                    <a:bodyPr/>
                    <a:lstStyle/>
                    <a:p>
                      <a:pPr algn="ctr"/>
                      <a:r>
                        <a:rPr lang="en-US" sz="1600" baseline="0" dirty="0">
                          <a:latin typeface="Courier New" panose="02070309020205020404" pitchFamily="49" charset="0"/>
                        </a:rPr>
                        <a:t>\b</a:t>
                      </a:r>
                    </a:p>
                  </a:txBody>
                  <a:tcPr/>
                </a:tc>
                <a:tc>
                  <a:txBody>
                    <a:bodyPr/>
                    <a:lstStyle/>
                    <a:p>
                      <a:r>
                        <a:rPr lang="en-US" dirty="0"/>
                        <a:t>Backspace</a:t>
                      </a:r>
                    </a:p>
                  </a:txBody>
                  <a:tcPr/>
                </a:tc>
                <a:tc>
                  <a:txBody>
                    <a:bodyPr/>
                    <a:lstStyle/>
                    <a:p>
                      <a:r>
                        <a:rPr lang="en-US" dirty="0"/>
                        <a:t>Causes the cursor</a:t>
                      </a:r>
                      <a:r>
                        <a:rPr lang="en-US" baseline="0" dirty="0"/>
                        <a:t> to back up (i.e., move left) one position</a:t>
                      </a:r>
                      <a:endParaRPr lang="en-US" dirty="0"/>
                    </a:p>
                  </a:txBody>
                  <a:tcPr/>
                </a:tc>
                <a:extLst>
                  <a:ext uri="{0D108BD9-81ED-4DB2-BD59-A6C34878D82A}">
                    <a16:rowId xmlns:a16="http://schemas.microsoft.com/office/drawing/2014/main" xmlns="" val="10004"/>
                  </a:ext>
                </a:extLst>
              </a:tr>
              <a:tr h="370840">
                <a:tc>
                  <a:txBody>
                    <a:bodyPr/>
                    <a:lstStyle/>
                    <a:p>
                      <a:pPr algn="ctr"/>
                      <a:r>
                        <a:rPr lang="en-US" sz="1600" baseline="0" dirty="0">
                          <a:latin typeface="Courier New" panose="02070309020205020404" pitchFamily="49" charset="0"/>
                        </a:rPr>
                        <a:t>\r</a:t>
                      </a:r>
                    </a:p>
                  </a:txBody>
                  <a:tcPr/>
                </a:tc>
                <a:tc>
                  <a:txBody>
                    <a:bodyPr/>
                    <a:lstStyle/>
                    <a:p>
                      <a:r>
                        <a:rPr lang="en-US" dirty="0"/>
                        <a:t>Return</a:t>
                      </a:r>
                    </a:p>
                  </a:txBody>
                  <a:tcPr/>
                </a:tc>
                <a:tc>
                  <a:txBody>
                    <a:bodyPr/>
                    <a:lstStyle/>
                    <a:p>
                      <a:r>
                        <a:rPr lang="en-US" dirty="0"/>
                        <a:t>Causes</a:t>
                      </a:r>
                      <a:r>
                        <a:rPr lang="en-US" baseline="0" dirty="0"/>
                        <a:t> the computer to go to the beginning of the current line, not the next line</a:t>
                      </a:r>
                      <a:endParaRPr lang="en-US" dirty="0"/>
                    </a:p>
                  </a:txBody>
                  <a:tcPr/>
                </a:tc>
                <a:extLst>
                  <a:ext uri="{0D108BD9-81ED-4DB2-BD59-A6C34878D82A}">
                    <a16:rowId xmlns:a16="http://schemas.microsoft.com/office/drawing/2014/main" xmlns="" val="10005"/>
                  </a:ext>
                </a:extLst>
              </a:tr>
              <a:tr h="370840">
                <a:tc>
                  <a:txBody>
                    <a:bodyPr/>
                    <a:lstStyle/>
                    <a:p>
                      <a:pPr algn="ctr"/>
                      <a:r>
                        <a:rPr lang="en-US" sz="1600" baseline="0" dirty="0">
                          <a:latin typeface="Courier New" panose="02070309020205020404" pitchFamily="49" charset="0"/>
                        </a:rPr>
                        <a:t>\\</a:t>
                      </a:r>
                    </a:p>
                  </a:txBody>
                  <a:tcPr/>
                </a:tc>
                <a:tc>
                  <a:txBody>
                    <a:bodyPr/>
                    <a:lstStyle/>
                    <a:p>
                      <a:r>
                        <a:rPr lang="en-US" dirty="0"/>
                        <a:t>Backslash</a:t>
                      </a:r>
                    </a:p>
                  </a:txBody>
                  <a:tcPr/>
                </a:tc>
                <a:tc>
                  <a:txBody>
                    <a:bodyPr/>
                    <a:lstStyle/>
                    <a:p>
                      <a:r>
                        <a:rPr lang="en-US" dirty="0"/>
                        <a:t>Causes a backslash</a:t>
                      </a:r>
                      <a:r>
                        <a:rPr lang="en-US" baseline="0" dirty="0"/>
                        <a:t> to be printed</a:t>
                      </a:r>
                      <a:endParaRPr lang="en-US" dirty="0"/>
                    </a:p>
                  </a:txBody>
                  <a:tcPr/>
                </a:tc>
                <a:extLst>
                  <a:ext uri="{0D108BD9-81ED-4DB2-BD59-A6C34878D82A}">
                    <a16:rowId xmlns:a16="http://schemas.microsoft.com/office/drawing/2014/main" xmlns="" val="10006"/>
                  </a:ext>
                </a:extLst>
              </a:tr>
              <a:tr h="370840">
                <a:tc>
                  <a:txBody>
                    <a:bodyPr/>
                    <a:lstStyle/>
                    <a:p>
                      <a:pPr algn="ctr"/>
                      <a:r>
                        <a:rPr lang="en-US" sz="1600" baseline="0" dirty="0">
                          <a:latin typeface="Courier New" panose="02070309020205020404" pitchFamily="49" charset="0"/>
                        </a:rPr>
                        <a:t>\'</a:t>
                      </a:r>
                    </a:p>
                  </a:txBody>
                  <a:tcPr/>
                </a:tc>
                <a:tc>
                  <a:txBody>
                    <a:bodyPr/>
                    <a:lstStyle/>
                    <a:p>
                      <a:r>
                        <a:rPr lang="en-US" dirty="0"/>
                        <a:t>Single quote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Causes a single quotation mark to be printed</a:t>
                      </a:r>
                    </a:p>
                  </a:txBody>
                  <a:tcPr/>
                </a:tc>
                <a:extLst>
                  <a:ext uri="{0D108BD9-81ED-4DB2-BD59-A6C34878D82A}">
                    <a16:rowId xmlns:a16="http://schemas.microsoft.com/office/drawing/2014/main" xmlns="" val="10007"/>
                  </a:ext>
                </a:extLst>
              </a:tr>
              <a:tr h="370840">
                <a:tc>
                  <a:txBody>
                    <a:bodyPr/>
                    <a:lstStyle/>
                    <a:p>
                      <a:pPr algn="ctr"/>
                      <a:r>
                        <a:rPr lang="en-US" sz="1600" baseline="0" dirty="0">
                          <a:latin typeface="Courier New" panose="02070309020205020404" pitchFamily="49" charset="0"/>
                        </a:rPr>
                        <a:t>\"</a:t>
                      </a:r>
                    </a:p>
                  </a:txBody>
                  <a:tcPr/>
                </a:tc>
                <a:tc>
                  <a:txBody>
                    <a:bodyPr/>
                    <a:lstStyle/>
                    <a:p>
                      <a:r>
                        <a:rPr lang="en-US" dirty="0"/>
                        <a:t>Double quote</a:t>
                      </a:r>
                    </a:p>
                  </a:txBody>
                  <a:tcPr/>
                </a:tc>
                <a:tc>
                  <a:txBody>
                    <a:bodyPr/>
                    <a:lstStyle/>
                    <a:p>
                      <a:r>
                        <a:rPr lang="en-US" dirty="0"/>
                        <a:t>Causes a double quotation mark to be printed</a:t>
                      </a:r>
                    </a:p>
                  </a:txBody>
                  <a:tcPr/>
                </a:tc>
                <a:extLst>
                  <a:ext uri="{0D108BD9-81ED-4DB2-BD59-A6C34878D82A}">
                    <a16:rowId xmlns:a16="http://schemas.microsoft.com/office/drawing/2014/main" xmlns="" val="10008"/>
                  </a:ext>
                </a:extLst>
              </a:tr>
            </a:tbl>
          </a:graphicData>
        </a:graphic>
      </p:graphicFrame>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E53EE62-7801-4913-8FCC-C57F90A8F6F1}" type="slidenum">
              <a:rPr lang="en-US" altLang="en-US" sz="1200"/>
              <a:pPr eaLnBrk="1" hangingPunct="1">
                <a:spcBef>
                  <a:spcPct val="0"/>
                </a:spcBef>
                <a:buFontTx/>
                <a:buNone/>
              </a:pPr>
              <a:t>10</a:t>
            </a:fld>
            <a:endParaRPr lang="en-US" altLang="en-US" sz="1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Common Escape Sequence Mistakes</a:t>
            </a:r>
          </a:p>
        </p:txBody>
      </p:sp>
      <p:sp>
        <p:nvSpPr>
          <p:cNvPr id="12291" name="Slide Body"/>
          <p:cNvSpPr>
            <a:spLocks noGrp="1" noChangeArrowheads="1"/>
          </p:cNvSpPr>
          <p:nvPr>
            <p:ph type="body" idx="1"/>
          </p:nvPr>
        </p:nvSpPr>
        <p:spPr>
          <a:xfrm>
            <a:off x="1981200" y="2286000"/>
            <a:ext cx="8153400" cy="3352800"/>
          </a:xfrm>
        </p:spPr>
        <p:txBody>
          <a:bodyPr/>
          <a:lstStyle/>
          <a:p>
            <a:pPr marL="571500" indent="-514350">
              <a:buFontTx/>
              <a:buAutoNum type="arabicParenR"/>
              <a:defRPr/>
            </a:pPr>
            <a:r>
              <a:rPr lang="en-US" altLang="en-US" sz="2800" dirty="0"/>
              <a:t>Don’t confuse </a:t>
            </a:r>
            <a:r>
              <a:rPr lang="en-US" altLang="en-US" sz="2800" b="1" dirty="0">
                <a:latin typeface="Courier New" panose="02070309020205020404" pitchFamily="49" charset="0"/>
                <a:cs typeface="Courier New" panose="02070309020205020404" pitchFamily="49" charset="0"/>
              </a:rPr>
              <a:t>"\" </a:t>
            </a:r>
            <a:r>
              <a:rPr lang="en-US" altLang="en-US" sz="2800" dirty="0">
                <a:cs typeface="Courier New" panose="02070309020205020404" pitchFamily="49" charset="0"/>
              </a:rPr>
              <a:t>(a back slash) and </a:t>
            </a:r>
            <a:r>
              <a:rPr lang="en-US" altLang="en-US" sz="2800" b="1" dirty="0">
                <a:latin typeface="Courier New" panose="02070309020205020404" pitchFamily="49" charset="0"/>
                <a:cs typeface="Courier New" panose="02070309020205020404" pitchFamily="49" charset="0"/>
              </a:rPr>
              <a:t>"/" </a:t>
            </a:r>
            <a:r>
              <a:rPr lang="en-US" altLang="en-US" sz="2800" dirty="0">
                <a:cs typeface="Courier New" panose="02070309020205020404" pitchFamily="49" charset="0"/>
              </a:rPr>
              <a:t>(a forward slash)</a:t>
            </a:r>
          </a:p>
          <a:p>
            <a:pPr marL="571500" indent="-514350">
              <a:buFontTx/>
              <a:buAutoNum type="arabicParenR"/>
              <a:defRPr/>
            </a:pPr>
            <a:r>
              <a:rPr lang="en-US" altLang="en-US" sz="2800" dirty="0"/>
              <a:t>Remember to put  </a:t>
            </a:r>
            <a:r>
              <a:rPr lang="en-US" altLang="en-US" sz="2800" b="1" dirty="0">
                <a:latin typeface="Courier New" panose="02070309020205020404" pitchFamily="49" charset="0"/>
                <a:cs typeface="Courier New" panose="02070309020205020404" pitchFamily="49" charset="0"/>
              </a:rPr>
              <a:t>\n </a:t>
            </a:r>
            <a:r>
              <a:rPr lang="en-US" altLang="en-US" sz="2800" dirty="0">
                <a:latin typeface="+mj-lt"/>
                <a:cs typeface="Courier New" panose="02070309020205020404" pitchFamily="49" charset="0"/>
              </a:rPr>
              <a:t>in double quotation marks</a:t>
            </a:r>
            <a:endParaRPr lang="en-US" altLang="en-US" sz="2800" dirty="0"/>
          </a:p>
          <a:p>
            <a:pPr eaLnBrk="1" hangingPunct="1">
              <a:defRPr/>
            </a:pPr>
            <a:endParaRPr lang="en-US" altLang="en-US" dirty="0">
              <a:latin typeface="Courier New" pitchFamily="49" charset="0"/>
            </a:endParaRP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B8AAA940-F124-4AF1-B8D9-93FEADA20DD1}" type="slidenum">
              <a:rPr lang="en-US" altLang="en-US" sz="1200"/>
              <a:pPr eaLnBrk="1" hangingPunct="1">
                <a:spcBef>
                  <a:spcPct val="0"/>
                </a:spcBef>
                <a:buFontTx/>
                <a:buNone/>
              </a:pPr>
              <a:t>11</a:t>
            </a:fld>
            <a:endParaRPr lang="en-US" altLang="en-US" sz="1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2.3 The </a:t>
            </a:r>
            <a:r>
              <a:rPr lang="en-US" altLang="en-US" b="1" dirty="0">
                <a:solidFill>
                  <a:schemeClr val="tx1"/>
                </a:solidFill>
                <a:latin typeface="Courier New" pitchFamily="49" charset="0"/>
              </a:rPr>
              <a:t>#include</a:t>
            </a:r>
            <a:r>
              <a:rPr lang="en-US" altLang="en-US" dirty="0">
                <a:solidFill>
                  <a:schemeClr val="tx1"/>
                </a:solidFill>
              </a:rPr>
              <a:t> Directive</a:t>
            </a:r>
          </a:p>
        </p:txBody>
      </p:sp>
      <p:sp>
        <p:nvSpPr>
          <p:cNvPr id="14339" name="Slide Body" descr="Oval shape containing the following text:&#10;&#10;&quot;No ; goes here&quot;&#10;&#10;Oval has an arrow extending from it that is pointing to the end of the code statement." title="Text bubble/box adjacent to a line of code"/>
          <p:cNvSpPr>
            <a:spLocks noGrp="1" noChangeArrowheads="1"/>
          </p:cNvSpPr>
          <p:nvPr>
            <p:ph type="body" idx="1"/>
          </p:nvPr>
        </p:nvSpPr>
        <p:spPr>
          <a:xfrm>
            <a:off x="2209800" y="2133600"/>
            <a:ext cx="8153400" cy="4038600"/>
          </a:xfrm>
        </p:spPr>
        <p:txBody>
          <a:bodyPr/>
          <a:lstStyle/>
          <a:p>
            <a:pPr eaLnBrk="1" hangingPunct="1">
              <a:lnSpc>
                <a:spcPct val="90000"/>
              </a:lnSpc>
              <a:spcBef>
                <a:spcPct val="0"/>
              </a:spcBef>
            </a:pPr>
            <a:r>
              <a:rPr lang="en-US" altLang="en-US" sz="2800" dirty="0"/>
              <a:t>Inserts the contents of another file into the program</a:t>
            </a:r>
          </a:p>
          <a:p>
            <a:pPr eaLnBrk="1" hangingPunct="1">
              <a:lnSpc>
                <a:spcPct val="90000"/>
              </a:lnSpc>
              <a:spcBef>
                <a:spcPct val="40000"/>
              </a:spcBef>
            </a:pPr>
            <a:r>
              <a:rPr lang="en-US" altLang="en-US" sz="2800" dirty="0"/>
              <a:t>It is a preprocessor directive</a:t>
            </a:r>
          </a:p>
          <a:p>
            <a:pPr lvl="1" eaLnBrk="1" hangingPunct="1">
              <a:lnSpc>
                <a:spcPct val="90000"/>
              </a:lnSpc>
              <a:spcBef>
                <a:spcPct val="10000"/>
              </a:spcBef>
            </a:pPr>
            <a:r>
              <a:rPr lang="en-US" altLang="en-US" sz="2800" dirty="0"/>
              <a:t>Not part of the C++ language</a:t>
            </a:r>
          </a:p>
          <a:p>
            <a:pPr lvl="1" eaLnBrk="1" hangingPunct="1">
              <a:lnSpc>
                <a:spcPct val="90000"/>
              </a:lnSpc>
              <a:spcBef>
                <a:spcPct val="10000"/>
              </a:spcBef>
            </a:pPr>
            <a:r>
              <a:rPr lang="en-US" altLang="en-US" sz="2800" dirty="0"/>
              <a:t>Not seen by compiler</a:t>
            </a:r>
          </a:p>
          <a:p>
            <a:pPr eaLnBrk="1" hangingPunct="1">
              <a:spcBef>
                <a:spcPct val="40000"/>
              </a:spcBef>
            </a:pPr>
            <a:r>
              <a:rPr lang="en-US" altLang="en-US" sz="2800" dirty="0"/>
              <a:t>Example:</a:t>
            </a:r>
            <a:r>
              <a:rPr lang="en-US" altLang="en-US" sz="2800" b="1" dirty="0">
                <a:latin typeface="Courier New" pitchFamily="49" charset="0"/>
              </a:rPr>
              <a:t>  </a:t>
            </a:r>
          </a:p>
          <a:p>
            <a:pPr eaLnBrk="1" hangingPunct="1">
              <a:spcBef>
                <a:spcPct val="1000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#include &lt;</a:t>
            </a:r>
            <a:r>
              <a:rPr lang="en-US" altLang="en-US" sz="2400" b="1" dirty="0" err="1">
                <a:solidFill>
                  <a:srgbClr val="3D8963"/>
                </a:solidFill>
                <a:latin typeface="Courier New" pitchFamily="49" charset="0"/>
              </a:rPr>
              <a:t>iostream</a:t>
            </a:r>
            <a:r>
              <a:rPr lang="en-US" altLang="en-US" sz="2400" b="1" dirty="0">
                <a:solidFill>
                  <a:srgbClr val="3D8963"/>
                </a:solidFill>
                <a:latin typeface="Courier New" pitchFamily="49" charset="0"/>
              </a:rPr>
              <a:t>&gt;</a:t>
            </a:r>
          </a:p>
        </p:txBody>
      </p:sp>
      <p:grpSp>
        <p:nvGrpSpPr>
          <p:cNvPr id="14341" name="Explanatory comment on the code" descr="The text is &quot;No ; goes here&quot;.  There is an arrow extending from the oval and pointing to a line of code." title="Oval shape containing text"/>
          <p:cNvGrpSpPr>
            <a:grpSpLocks/>
          </p:cNvGrpSpPr>
          <p:nvPr/>
        </p:nvGrpSpPr>
        <p:grpSpPr bwMode="auto">
          <a:xfrm>
            <a:off x="8686800" y="4257680"/>
            <a:ext cx="1524000" cy="582613"/>
            <a:chOff x="4512" y="2682"/>
            <a:chExt cx="960" cy="367"/>
          </a:xfrm>
        </p:grpSpPr>
        <p:sp>
          <p:nvSpPr>
            <p:cNvPr id="14343" name="Oval shape containing the comment"/>
            <p:cNvSpPr>
              <a:spLocks noChangeArrowheads="1"/>
            </p:cNvSpPr>
            <p:nvPr/>
          </p:nvSpPr>
          <p:spPr bwMode="auto">
            <a:xfrm>
              <a:off x="4512" y="2682"/>
              <a:ext cx="960" cy="3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14344" name="Explanatory comment"/>
            <p:cNvSpPr txBox="1">
              <a:spLocks noChangeArrowheads="1"/>
            </p:cNvSpPr>
            <p:nvPr/>
          </p:nvSpPr>
          <p:spPr bwMode="auto">
            <a:xfrm>
              <a:off x="4560" y="2694"/>
              <a:ext cx="8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50000"/>
                </a:spcBef>
                <a:buFontTx/>
                <a:buNone/>
              </a:pPr>
              <a:r>
                <a:rPr lang="en-US" altLang="en-US" sz="2400" b="1" dirty="0">
                  <a:solidFill>
                    <a:schemeClr val="accent2"/>
                  </a:solidFill>
                </a:rPr>
                <a:t>No ;  goes</a:t>
              </a:r>
            </a:p>
            <a:p>
              <a:pPr algn="ctr" eaLnBrk="1" hangingPunct="1">
                <a:lnSpc>
                  <a:spcPct val="70000"/>
                </a:lnSpc>
                <a:spcBef>
                  <a:spcPct val="50000"/>
                </a:spcBef>
                <a:buFontTx/>
                <a:buNone/>
              </a:pPr>
              <a:r>
                <a:rPr lang="en-US" altLang="en-US" sz="2400" b="1" dirty="0">
                  <a:solidFill>
                    <a:schemeClr val="accent2"/>
                  </a:solidFill>
                </a:rPr>
                <a:t> here</a:t>
              </a:r>
            </a:p>
          </p:txBody>
        </p:sp>
      </p:grpSp>
      <p:sp>
        <p:nvSpPr>
          <p:cNvPr id="14342" name="Arrow pointing to code"/>
          <p:cNvSpPr>
            <a:spLocks noChangeShapeType="1"/>
          </p:cNvSpPr>
          <p:nvPr/>
        </p:nvSpPr>
        <p:spPr bwMode="auto">
          <a:xfrm flipH="1">
            <a:off x="6629400" y="4724400"/>
            <a:ext cx="21336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1460FAC9-84BA-47B2-812A-04518FE2EA03}" type="slidenum">
              <a:rPr lang="en-US" altLang="en-US" sz="1200"/>
              <a:pPr eaLnBrk="1" hangingPunct="1">
                <a:spcBef>
                  <a:spcPct val="0"/>
                </a:spcBef>
                <a:buFontTx/>
                <a:buNone/>
              </a:pPr>
              <a:t>12</a:t>
            </a:fld>
            <a:endParaRPr lang="en-US" altLang="en-US" sz="1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2209800" y="304800"/>
            <a:ext cx="7772400" cy="1066800"/>
          </a:xfrm>
        </p:spPr>
        <p:txBody>
          <a:bodyPr/>
          <a:lstStyle/>
          <a:p>
            <a:pPr eaLnBrk="1" hangingPunct="1"/>
            <a:r>
              <a:rPr lang="en-US" altLang="en-US" dirty="0">
                <a:solidFill>
                  <a:schemeClr val="tx1"/>
                </a:solidFill>
              </a:rPr>
              <a:t>2.4 Variables and the Assignment Statement 1 of 2</a:t>
            </a:r>
          </a:p>
        </p:txBody>
      </p:sp>
      <p:sp>
        <p:nvSpPr>
          <p:cNvPr id="15363" name="Slide Body"/>
          <p:cNvSpPr>
            <a:spLocks noGrp="1" noChangeArrowheads="1"/>
          </p:cNvSpPr>
          <p:nvPr>
            <p:ph type="body" idx="1"/>
          </p:nvPr>
        </p:nvSpPr>
        <p:spPr>
          <a:xfrm>
            <a:off x="2133600" y="1600200"/>
            <a:ext cx="8001000" cy="4267200"/>
          </a:xfrm>
        </p:spPr>
        <p:txBody>
          <a:bodyPr/>
          <a:lstStyle/>
          <a:p>
            <a:pPr marL="0" indent="0">
              <a:lnSpc>
                <a:spcPct val="90000"/>
              </a:lnSpc>
              <a:buNone/>
              <a:defRPr/>
            </a:pPr>
            <a:r>
              <a:rPr lang="en-US" altLang="en-US" sz="2800" dirty="0">
                <a:solidFill>
                  <a:schemeClr val="accent2"/>
                </a:solidFill>
              </a:rPr>
              <a:t>A Variable</a:t>
            </a:r>
          </a:p>
          <a:p>
            <a:pPr eaLnBrk="1" hangingPunct="1">
              <a:lnSpc>
                <a:spcPct val="90000"/>
              </a:lnSpc>
              <a:spcBef>
                <a:spcPct val="70000"/>
              </a:spcBef>
              <a:defRPr/>
            </a:pPr>
            <a:r>
              <a:rPr lang="en-US" altLang="en-US" sz="2400" dirty="0"/>
              <a:t>Is used to refer to a location in memory where a value can be stored.</a:t>
            </a:r>
          </a:p>
          <a:p>
            <a:pPr eaLnBrk="1" hangingPunct="1">
              <a:lnSpc>
                <a:spcPct val="90000"/>
              </a:lnSpc>
              <a:spcBef>
                <a:spcPct val="70000"/>
              </a:spcBef>
              <a:defRPr/>
            </a:pPr>
            <a:r>
              <a:rPr lang="en-US" altLang="en-US" sz="2400" dirty="0"/>
              <a:t>An assignment statement is used to store a value.</a:t>
            </a:r>
          </a:p>
          <a:p>
            <a:pPr eaLnBrk="1" hangingPunct="1">
              <a:lnSpc>
                <a:spcPct val="90000"/>
              </a:lnSpc>
              <a:spcBef>
                <a:spcPct val="70000"/>
              </a:spcBef>
              <a:defRPr/>
            </a:pPr>
            <a:r>
              <a:rPr lang="en-US" altLang="en-US" sz="2400" dirty="0"/>
              <a:t>The value that is stored can be changed, </a:t>
            </a:r>
            <a:r>
              <a:rPr lang="en-US" altLang="en-US" sz="2400" i="1" dirty="0"/>
              <a:t>i.e.</a:t>
            </a:r>
            <a:r>
              <a:rPr lang="en-US" altLang="en-US" sz="2400" dirty="0"/>
              <a:t>, it can “vary”.</a:t>
            </a:r>
          </a:p>
          <a:p>
            <a:pPr eaLnBrk="1" hangingPunct="1">
              <a:lnSpc>
                <a:spcPct val="90000"/>
              </a:lnSpc>
              <a:spcBef>
                <a:spcPct val="70000"/>
              </a:spcBef>
              <a:defRPr/>
            </a:pPr>
            <a:r>
              <a:rPr lang="en-US" altLang="en-US" sz="2400" dirty="0"/>
              <a:t>You must define the variable (indicate the name and the type of value that it can hold) before you can use it to store a value.</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6A88B73F-0F35-48E5-8434-11585714C649}" type="slidenum">
              <a:rPr lang="en-US" altLang="en-US" sz="1200"/>
              <a:pPr eaLnBrk="1" hangingPunct="1">
                <a:spcBef>
                  <a:spcPct val="0"/>
                </a:spcBef>
                <a:buFontTx/>
                <a:buNone/>
              </a:pPr>
              <a:t>13</a:t>
            </a:fld>
            <a:endParaRPr lang="en-US" altLang="en-US"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2209800" y="457200"/>
            <a:ext cx="7772400" cy="762000"/>
          </a:xfrm>
        </p:spPr>
        <p:txBody>
          <a:bodyPr/>
          <a:lstStyle/>
          <a:p>
            <a:pPr eaLnBrk="1" hangingPunct="1"/>
            <a:r>
              <a:rPr lang="en-US" altLang="en-US" dirty="0">
                <a:solidFill>
                  <a:schemeClr val="tx1"/>
                </a:solidFill>
              </a:rPr>
              <a:t>Variables</a:t>
            </a:r>
          </a:p>
        </p:txBody>
      </p:sp>
      <p:sp>
        <p:nvSpPr>
          <p:cNvPr id="16387" name="Slide Body"/>
          <p:cNvSpPr>
            <a:spLocks noGrp="1" noChangeArrowheads="1"/>
          </p:cNvSpPr>
          <p:nvPr>
            <p:ph type="body" idx="1"/>
          </p:nvPr>
        </p:nvSpPr>
        <p:spPr>
          <a:xfrm>
            <a:off x="2133600" y="1676400"/>
            <a:ext cx="8229600" cy="4267200"/>
          </a:xfrm>
        </p:spPr>
        <p:txBody>
          <a:bodyPr/>
          <a:lstStyle/>
          <a:p>
            <a:pPr eaLnBrk="1" hangingPunct="1"/>
            <a:r>
              <a:rPr lang="en-US" altLang="en-US" sz="2800" dirty="0"/>
              <a:t>If a new value is stored in the variable, it replaces the previous value</a:t>
            </a:r>
          </a:p>
          <a:p>
            <a:pPr eaLnBrk="1" hangingPunct="1">
              <a:lnSpc>
                <a:spcPct val="90000"/>
              </a:lnSpc>
              <a:spcBef>
                <a:spcPct val="40000"/>
              </a:spcBef>
            </a:pPr>
            <a:r>
              <a:rPr lang="en-US" altLang="en-US" sz="2800" dirty="0"/>
              <a:t>The previous value is overwritten and can no longer be retrieved</a:t>
            </a:r>
          </a:p>
          <a:p>
            <a:pPr eaLnBrk="1" hangingPunct="1">
              <a:lnSpc>
                <a:spcPct val="90000"/>
              </a:lnSpc>
              <a:spcBef>
                <a:spcPct val="40000"/>
              </a:spcBef>
              <a:buFontTx/>
              <a:buNone/>
            </a:pPr>
            <a:r>
              <a:rPr lang="en-US" altLang="en-US" sz="2800" b="1" dirty="0">
                <a:solidFill>
                  <a:srgbClr val="006600"/>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age;</a:t>
            </a:r>
          </a:p>
          <a:p>
            <a:pPr eaLnBrk="1" hangingPunct="1">
              <a:spcBef>
                <a:spcPct val="0"/>
              </a:spcBef>
              <a:buFontTx/>
              <a:buNone/>
            </a:pPr>
            <a:r>
              <a:rPr lang="en-US" altLang="en-US" sz="2800" b="1" dirty="0">
                <a:solidFill>
                  <a:srgbClr val="3D8963"/>
                </a:solidFill>
                <a:latin typeface="Courier New" pitchFamily="49" charset="0"/>
              </a:rPr>
              <a:t>  age = 17;     // Assigns 17 to age</a:t>
            </a:r>
          </a:p>
          <a:p>
            <a:pPr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age;  // Displays 17</a:t>
            </a:r>
          </a:p>
          <a:p>
            <a:pPr eaLnBrk="1" hangingPunct="1">
              <a:spcBef>
                <a:spcPct val="0"/>
              </a:spcBef>
              <a:buFontTx/>
              <a:buNone/>
            </a:pPr>
            <a:r>
              <a:rPr lang="en-US" altLang="en-US" sz="2800" b="1" dirty="0">
                <a:solidFill>
                  <a:srgbClr val="3D8963"/>
                </a:solidFill>
                <a:latin typeface="Courier New" pitchFamily="49" charset="0"/>
              </a:rPr>
              <a:t>  age = 18;     // Now age is 18</a:t>
            </a:r>
          </a:p>
          <a:p>
            <a:pPr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age;  // Displays 18 </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6D9416C1-CC36-4102-842F-8360EA83DDBF}" type="slidenum">
              <a:rPr lang="en-US" altLang="en-US" sz="1200"/>
              <a:pPr eaLnBrk="1" hangingPunct="1">
                <a:spcBef>
                  <a:spcPct val="0"/>
                </a:spcBef>
                <a:buFontTx/>
                <a:buNone/>
              </a:pPr>
              <a:t>14</a:t>
            </a:fld>
            <a:endParaRPr lang="en-US" altLang="en-US"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1828800" y="303214"/>
            <a:ext cx="8610600" cy="860425"/>
          </a:xfrm>
        </p:spPr>
        <p:txBody>
          <a:bodyPr/>
          <a:lstStyle/>
          <a:p>
            <a:pPr eaLnBrk="1" hangingPunct="1"/>
            <a:r>
              <a:rPr lang="en-US" altLang="en-US" dirty="0">
                <a:solidFill>
                  <a:schemeClr val="tx1"/>
                </a:solidFill>
              </a:rPr>
              <a:t>Assignment Statement</a:t>
            </a:r>
          </a:p>
        </p:txBody>
      </p:sp>
      <p:sp>
        <p:nvSpPr>
          <p:cNvPr id="17411" name="Slide Body"/>
          <p:cNvSpPr>
            <a:spLocks noGrp="1" noChangeArrowheads="1"/>
          </p:cNvSpPr>
          <p:nvPr>
            <p:ph type="body" idx="1"/>
          </p:nvPr>
        </p:nvSpPr>
        <p:spPr/>
        <p:txBody>
          <a:bodyPr/>
          <a:lstStyle/>
          <a:p>
            <a:pPr eaLnBrk="1" hangingPunct="1"/>
            <a:r>
              <a:rPr lang="en-US" altLang="en-US" sz="2800" dirty="0"/>
              <a:t>Uses the </a:t>
            </a:r>
            <a:r>
              <a:rPr lang="en-US" altLang="en-US" sz="2800" b="1" dirty="0">
                <a:latin typeface="Courier New" pitchFamily="49" charset="0"/>
              </a:rPr>
              <a:t>=</a:t>
            </a:r>
            <a:r>
              <a:rPr lang="en-US" altLang="en-US" sz="2800" dirty="0"/>
              <a:t> operator</a:t>
            </a:r>
          </a:p>
          <a:p>
            <a:pPr eaLnBrk="1" hangingPunct="1"/>
            <a:r>
              <a:rPr lang="en-US" altLang="en-US" sz="2800" dirty="0"/>
              <a:t>Has a single variable on the left side and a value on the right side</a:t>
            </a:r>
          </a:p>
          <a:p>
            <a:pPr eaLnBrk="1" hangingPunct="1"/>
            <a:r>
              <a:rPr lang="en-US" altLang="en-US" sz="2800" dirty="0"/>
              <a:t>Copies the value on the right into the location in memory that is associated with the variable on the left </a:t>
            </a:r>
          </a:p>
          <a:p>
            <a:pPr eaLnBrk="1" hangingPunct="1">
              <a:buFontTx/>
              <a:buNone/>
            </a:pPr>
            <a:r>
              <a:rPr lang="en-US" altLang="en-US" dirty="0"/>
              <a:t>	     </a:t>
            </a:r>
            <a:r>
              <a:rPr lang="en-US" altLang="en-US" sz="2400" b="1" dirty="0">
                <a:solidFill>
                  <a:srgbClr val="3D8963"/>
                </a:solidFill>
                <a:latin typeface="Courier New" pitchFamily="49" charset="0"/>
              </a:rPr>
              <a:t>item = 12;</a:t>
            </a:r>
            <a:endParaRPr lang="en-US" altLang="en-US" sz="2400" b="1" dirty="0">
              <a:solidFill>
                <a:srgbClr val="3D8963"/>
              </a:solidFill>
            </a:endParaRP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E3F817AA-529F-460A-B6F5-06DAE6668561}" type="slidenum">
              <a:rPr lang="en-US" altLang="en-US" sz="1200"/>
              <a:pPr eaLnBrk="1" hangingPunct="1">
                <a:spcBef>
                  <a:spcPct val="0"/>
                </a:spcBef>
                <a:buFontTx/>
                <a:buNone/>
              </a:pPr>
              <a:t>15</a:t>
            </a:fld>
            <a:endParaRPr lang="en-US" altLang="en-US"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2.5 Literals</a:t>
            </a:r>
          </a:p>
        </p:txBody>
      </p:sp>
      <p:sp>
        <p:nvSpPr>
          <p:cNvPr id="18435" name="Slide Body"/>
          <p:cNvSpPr>
            <a:spLocks noGrp="1" noChangeArrowheads="1"/>
          </p:cNvSpPr>
          <p:nvPr>
            <p:ph type="body" idx="1"/>
          </p:nvPr>
        </p:nvSpPr>
        <p:spPr>
          <a:xfrm>
            <a:off x="2209800" y="1600200"/>
            <a:ext cx="8229600" cy="4495800"/>
          </a:xfrm>
        </p:spPr>
        <p:txBody>
          <a:bodyPr/>
          <a:lstStyle/>
          <a:p>
            <a:pPr marL="0" indent="0">
              <a:buNone/>
              <a:defRPr/>
            </a:pPr>
            <a:r>
              <a:rPr lang="en-US" sz="2800" dirty="0"/>
              <a:t>A</a:t>
            </a:r>
            <a:r>
              <a:rPr lang="en-US" sz="2800" dirty="0">
                <a:solidFill>
                  <a:schemeClr val="accent2"/>
                </a:solidFill>
              </a:rPr>
              <a:t> Literal </a:t>
            </a:r>
            <a:r>
              <a:rPr lang="en-US" sz="2800" dirty="0"/>
              <a:t>is a piece of data that is written directly in the source code of the program.</a:t>
            </a:r>
          </a:p>
          <a:p>
            <a:pPr eaLnBrk="1" hangingPunct="1">
              <a:lnSpc>
                <a:spcPct val="90000"/>
              </a:lnSpc>
              <a:spcBef>
                <a:spcPct val="0"/>
              </a:spcBef>
              <a:buFontTx/>
              <a:buNone/>
              <a:defRPr/>
            </a:pPr>
            <a:endParaRPr lang="en-US" sz="2800" b="1" dirty="0">
              <a:latin typeface="Courier New" pitchFamily="49" charset="0"/>
            </a:endParaRPr>
          </a:p>
          <a:p>
            <a:pPr eaLnBrk="1" hangingPunct="1">
              <a:lnSpc>
                <a:spcPct val="90000"/>
              </a:lnSpc>
              <a:spcBef>
                <a:spcPct val="0"/>
              </a:spcBef>
              <a:buFontTx/>
              <a:buNone/>
              <a:defRPr/>
            </a:pPr>
            <a:r>
              <a:rPr lang="en-US" sz="2800" b="1" dirty="0">
                <a:latin typeface="Courier New" pitchFamily="49" charset="0"/>
              </a:rPr>
              <a:t>  </a:t>
            </a:r>
            <a:r>
              <a:rPr lang="en-US" sz="2800" b="1" dirty="0">
                <a:solidFill>
                  <a:srgbClr val="3D8963"/>
                </a:solidFill>
                <a:latin typeface="Courier New" pitchFamily="49" charset="0"/>
              </a:rPr>
              <a:t>'A'      // character literal</a:t>
            </a:r>
          </a:p>
          <a:p>
            <a:pPr eaLnBrk="1" hangingPunct="1">
              <a:lnSpc>
                <a:spcPct val="90000"/>
              </a:lnSpc>
              <a:spcBef>
                <a:spcPct val="0"/>
              </a:spcBef>
              <a:buFontTx/>
              <a:buNone/>
              <a:defRPr/>
            </a:pPr>
            <a:r>
              <a:rPr lang="en-US" sz="2800" b="1" dirty="0">
                <a:solidFill>
                  <a:srgbClr val="3D8963"/>
                </a:solidFill>
                <a:latin typeface="Courier New" pitchFamily="49" charset="0"/>
              </a:rPr>
              <a:t>  "Hello"  // string literal	 </a:t>
            </a:r>
          </a:p>
          <a:p>
            <a:pPr eaLnBrk="1" hangingPunct="1">
              <a:lnSpc>
                <a:spcPct val="90000"/>
              </a:lnSpc>
              <a:spcBef>
                <a:spcPct val="0"/>
              </a:spcBef>
              <a:buFontTx/>
              <a:buNone/>
              <a:defRPr/>
            </a:pPr>
            <a:r>
              <a:rPr lang="en-US" sz="2800" b="1" dirty="0">
                <a:solidFill>
                  <a:srgbClr val="3D8963"/>
                </a:solidFill>
                <a:latin typeface="Courier New" pitchFamily="49" charset="0"/>
              </a:rPr>
              <a:t>  12       // integer literal</a:t>
            </a:r>
          </a:p>
          <a:p>
            <a:pPr eaLnBrk="1" hangingPunct="1">
              <a:lnSpc>
                <a:spcPct val="90000"/>
              </a:lnSpc>
              <a:spcBef>
                <a:spcPct val="0"/>
              </a:spcBef>
              <a:buFontTx/>
              <a:buNone/>
              <a:defRPr/>
            </a:pPr>
            <a:r>
              <a:rPr lang="en-US" sz="2800" b="1" dirty="0">
                <a:solidFill>
                  <a:srgbClr val="3D8963"/>
                </a:solidFill>
                <a:latin typeface="Courier New" pitchFamily="49" charset="0"/>
              </a:rPr>
              <a:t>	 "12"     //  string literal (yes!)</a:t>
            </a:r>
          </a:p>
          <a:p>
            <a:pPr eaLnBrk="1" hangingPunct="1">
              <a:lnSpc>
                <a:spcPct val="90000"/>
              </a:lnSpc>
              <a:spcBef>
                <a:spcPct val="0"/>
              </a:spcBef>
              <a:buFontTx/>
              <a:buNone/>
              <a:defRPr/>
            </a:pPr>
            <a:r>
              <a:rPr lang="en-US" sz="2800" b="1" dirty="0">
                <a:solidFill>
                  <a:srgbClr val="3D8963"/>
                </a:solidFill>
                <a:latin typeface="Courier New" pitchFamily="49" charset="0"/>
              </a:rPr>
              <a:t>  3.14     // floating-point literal</a:t>
            </a:r>
          </a:p>
          <a:p>
            <a:pPr eaLnBrk="1" hangingPunct="1">
              <a:buFontTx/>
              <a:buNone/>
              <a:defRPr/>
            </a:pPr>
            <a:endParaRPr lang="en-US" sz="2800" b="1" u="sng" dirty="0">
              <a:latin typeface="Courier New" pitchFamily="49" charset="0"/>
            </a:endParaRP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9D6068EE-757F-4FF5-83C0-4E5A4FB4B696}" type="slidenum">
              <a:rPr lang="en-US" altLang="en-US" sz="1200"/>
              <a:pPr eaLnBrk="1" hangingPunct="1">
                <a:spcBef>
                  <a:spcPct val="0"/>
                </a:spcBef>
                <a:buFontTx/>
                <a:buNone/>
              </a:pPr>
              <a:t>16</a:t>
            </a:fld>
            <a:endParaRPr lang="en-US" altLang="en-US" sz="1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2.6 Identifiers</a:t>
            </a:r>
          </a:p>
        </p:txBody>
      </p:sp>
      <p:sp>
        <p:nvSpPr>
          <p:cNvPr id="19459" name="Slide Body"/>
          <p:cNvSpPr>
            <a:spLocks noGrp="1" noChangeArrowheads="1"/>
          </p:cNvSpPr>
          <p:nvPr>
            <p:ph type="body" idx="1"/>
          </p:nvPr>
        </p:nvSpPr>
        <p:spPr>
          <a:xfrm>
            <a:off x="1676400" y="1981200"/>
            <a:ext cx="8839200" cy="4114800"/>
          </a:xfrm>
        </p:spPr>
        <p:txBody>
          <a:bodyPr/>
          <a:lstStyle/>
          <a:p>
            <a:pPr eaLnBrk="1" hangingPunct="1">
              <a:lnSpc>
                <a:spcPct val="90000"/>
              </a:lnSpc>
              <a:spcBef>
                <a:spcPct val="0"/>
              </a:spcBef>
            </a:pPr>
            <a:r>
              <a:rPr lang="en-US" altLang="en-US" sz="2800" dirty="0"/>
              <a:t>Programmer-chosen names to represent parts of the program, such as variables  </a:t>
            </a:r>
            <a:endParaRPr lang="en-US" altLang="en-US" sz="2400" dirty="0"/>
          </a:p>
          <a:p>
            <a:pPr eaLnBrk="1" hangingPunct="1">
              <a:spcBef>
                <a:spcPct val="40000"/>
              </a:spcBef>
            </a:pPr>
            <a:r>
              <a:rPr lang="en-US" altLang="en-US" sz="2800" dirty="0"/>
              <a:t>Name should indicate the use of the identifier</a:t>
            </a:r>
          </a:p>
          <a:p>
            <a:pPr eaLnBrk="1" hangingPunct="1">
              <a:spcBef>
                <a:spcPct val="40000"/>
              </a:spcBef>
            </a:pPr>
            <a:r>
              <a:rPr lang="en-US" altLang="en-US" sz="2800" dirty="0"/>
              <a:t>Cannot use C++ key words as identifiers</a:t>
            </a:r>
          </a:p>
          <a:p>
            <a:pPr eaLnBrk="1" hangingPunct="1">
              <a:spcBef>
                <a:spcPct val="40000"/>
              </a:spcBef>
            </a:pPr>
            <a:r>
              <a:rPr lang="en-US" altLang="en-US" sz="2800" dirty="0"/>
              <a:t>Must begin with alphabetic character or _, followed by any number of alphabetic, numeric, or _  characters.  </a:t>
            </a:r>
          </a:p>
          <a:p>
            <a:pPr eaLnBrk="1" hangingPunct="1">
              <a:spcBef>
                <a:spcPct val="40000"/>
              </a:spcBef>
            </a:pPr>
            <a:r>
              <a:rPr lang="en-US" altLang="en-US" sz="2800" dirty="0"/>
              <a:t>Alphabetic characters may be upper- or lowercase</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581FE95A-53CC-4FB6-BE1C-A03D6ABF9410}" type="slidenum">
              <a:rPr lang="en-US" altLang="en-US" sz="1200"/>
              <a:pPr eaLnBrk="1" hangingPunct="1">
                <a:spcBef>
                  <a:spcPct val="0"/>
                </a:spcBef>
                <a:buFontTx/>
                <a:buNone/>
              </a:pPr>
              <a:t>17</a:t>
            </a:fld>
            <a:endParaRPr lang="en-US" altLang="en-US" sz="1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Multi-word Variable Names</a:t>
            </a:r>
          </a:p>
        </p:txBody>
      </p:sp>
      <p:sp>
        <p:nvSpPr>
          <p:cNvPr id="19459" name="Slide Body"/>
          <p:cNvSpPr>
            <a:spLocks noGrp="1" noChangeArrowheads="1"/>
          </p:cNvSpPr>
          <p:nvPr>
            <p:ph type="body" idx="1"/>
          </p:nvPr>
        </p:nvSpPr>
        <p:spPr>
          <a:xfrm>
            <a:off x="1676400" y="1981200"/>
            <a:ext cx="8839200" cy="4114800"/>
          </a:xfrm>
        </p:spPr>
        <p:txBody>
          <a:bodyPr/>
          <a:lstStyle/>
          <a:p>
            <a:pPr eaLnBrk="1" hangingPunct="1">
              <a:lnSpc>
                <a:spcPct val="90000"/>
              </a:lnSpc>
              <a:spcBef>
                <a:spcPct val="0"/>
              </a:spcBef>
              <a:defRPr/>
            </a:pPr>
            <a:r>
              <a:rPr lang="en-US" sz="2400" dirty="0"/>
              <a:t>A variable name should reflect its purpose</a:t>
            </a:r>
          </a:p>
          <a:p>
            <a:pPr marL="0" indent="0">
              <a:lnSpc>
                <a:spcPct val="90000"/>
              </a:lnSpc>
              <a:spcBef>
                <a:spcPct val="0"/>
              </a:spcBef>
              <a:buNone/>
              <a:defRPr/>
            </a:pPr>
            <a:endParaRPr lang="en-US" sz="2400" dirty="0"/>
          </a:p>
          <a:p>
            <a:pPr eaLnBrk="1" hangingPunct="1">
              <a:lnSpc>
                <a:spcPct val="90000"/>
              </a:lnSpc>
              <a:spcBef>
                <a:spcPct val="0"/>
              </a:spcBef>
              <a:defRPr/>
            </a:pPr>
            <a:r>
              <a:rPr lang="en-US" sz="2400" dirty="0"/>
              <a:t>Descriptive variable names may include multiple words</a:t>
            </a:r>
          </a:p>
          <a:p>
            <a:pPr eaLnBrk="1" hangingPunct="1">
              <a:spcBef>
                <a:spcPct val="40000"/>
              </a:spcBef>
              <a:defRPr/>
            </a:pPr>
            <a:r>
              <a:rPr lang="en-US" sz="2400" dirty="0"/>
              <a:t>Two conventions to use in naming variables:</a:t>
            </a:r>
          </a:p>
          <a:p>
            <a:pPr lvl="1" eaLnBrk="1" hangingPunct="1">
              <a:spcBef>
                <a:spcPct val="40000"/>
              </a:spcBef>
              <a:defRPr/>
            </a:pPr>
            <a:r>
              <a:rPr lang="en-US" sz="2000" dirty="0"/>
              <a:t>Capitalize all words but the first letter of first word.  Run words together:</a:t>
            </a:r>
          </a:p>
          <a:p>
            <a:pPr marL="914400" lvl="2" indent="0">
              <a:spcBef>
                <a:spcPct val="40000"/>
              </a:spcBef>
              <a:buNone/>
              <a:defRPr/>
            </a:pPr>
            <a:r>
              <a:rPr lang="en-US" sz="2000" b="1" dirty="0" err="1">
                <a:latin typeface="Courier New" pitchFamily="49" charset="0"/>
                <a:cs typeface="Courier New" pitchFamily="49" charset="0"/>
              </a:rPr>
              <a:t>quantityOnOrder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totalSales</a:t>
            </a:r>
            <a:endParaRPr lang="en-US" dirty="0"/>
          </a:p>
          <a:p>
            <a:pPr lvl="1" eaLnBrk="1" hangingPunct="1">
              <a:spcBef>
                <a:spcPct val="40000"/>
              </a:spcBef>
              <a:defRPr/>
            </a:pPr>
            <a:r>
              <a:rPr lang="en-US" sz="2000" dirty="0"/>
              <a:t>Use the underscore _ character as a word separator:</a:t>
            </a:r>
          </a:p>
          <a:p>
            <a:pPr marL="914400" lvl="2" indent="0">
              <a:spcBef>
                <a:spcPct val="40000"/>
              </a:spcBef>
              <a:buNone/>
              <a:defRPr/>
            </a:pPr>
            <a:r>
              <a:rPr lang="en-US" sz="2000" b="1" dirty="0" err="1">
                <a:latin typeface="Courier New" pitchFamily="49" charset="0"/>
                <a:cs typeface="Courier New" pitchFamily="49" charset="0"/>
              </a:rPr>
              <a:t>quantity_on_order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total_sales</a:t>
            </a:r>
            <a:endParaRPr lang="en-US" sz="2000" b="1" dirty="0">
              <a:latin typeface="Courier New" pitchFamily="49" charset="0"/>
              <a:cs typeface="Courier New" pitchFamily="49" charset="0"/>
            </a:endParaRPr>
          </a:p>
          <a:p>
            <a:pPr marL="457200">
              <a:spcBef>
                <a:spcPct val="40000"/>
              </a:spcBef>
              <a:defRPr/>
            </a:pPr>
            <a:r>
              <a:rPr lang="en-US" sz="2400" dirty="0"/>
              <a:t>Use one convention consistently throughout a program</a:t>
            </a:r>
          </a:p>
          <a:p>
            <a:pPr marL="114300" indent="0">
              <a:spcBef>
                <a:spcPct val="40000"/>
              </a:spcBef>
              <a:buNone/>
              <a:defRPr/>
            </a:pPr>
            <a:endParaRPr lang="en-US" b="1" dirty="0">
              <a:cs typeface="Courier New" pitchFamily="49" charset="0"/>
            </a:endParaRPr>
          </a:p>
          <a:p>
            <a:pPr marL="457200" lvl="1" indent="0">
              <a:spcBef>
                <a:spcPct val="40000"/>
              </a:spcBef>
              <a:buNone/>
              <a:defRPr/>
            </a:pPr>
            <a:endParaRPr lang="en-US" sz="2400" dirty="0"/>
          </a:p>
          <a:p>
            <a:pPr marL="114300" indent="0">
              <a:spcBef>
                <a:spcPct val="40000"/>
              </a:spcBef>
              <a:buNone/>
              <a:defRPr/>
            </a:pPr>
            <a:endParaRPr lang="en-US" sz="2800" b="1" dirty="0">
              <a:latin typeface="Courier New" pitchFamily="49" charset="0"/>
              <a:cs typeface="Courier New" pitchFamily="49" charset="0"/>
            </a:endParaRP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26DDBCE7-4028-407E-9FE7-EE91F01A8CE9}" type="slidenum">
              <a:rPr lang="en-US" altLang="en-US" sz="1200"/>
              <a:pPr eaLnBrk="1" hangingPunct="1">
                <a:spcBef>
                  <a:spcPct val="0"/>
                </a:spcBef>
                <a:buFontTx/>
                <a:buNone/>
              </a:pPr>
              <a:t>18</a:t>
            </a:fld>
            <a:endParaRPr lang="en-US" altLang="en-US" sz="1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Valid and Invalid Identifiers</a:t>
            </a:r>
          </a:p>
        </p:txBody>
      </p:sp>
      <p:graphicFrame>
        <p:nvGraphicFramePr>
          <p:cNvPr id="74793" name="Table of identifier examples" descr="The table contains three columns.  The leftmost column is labeled 'IDENTIFIER' and contains character sequences as candidate C++ identifiers.  The middle column is labeled 'VALID?&quot; and contains 'Yes' or 'No' adjacent to each candidate identifier.  The third column is labeled 'REASON IF INVALID' and explains why the ones identified as invalid are so." title="Table of examples of valid and invalid identifiers"/>
          <p:cNvGraphicFramePr>
            <a:graphicFrameLocks noGrp="1"/>
          </p:cNvGraphicFramePr>
          <p:nvPr>
            <p:extLst>
              <p:ext uri="{D42A27DB-BD31-4B8C-83A1-F6EECF244321}">
                <p14:modId xmlns:p14="http://schemas.microsoft.com/office/powerpoint/2010/main" val="417648763"/>
              </p:ext>
            </p:extLst>
          </p:nvPr>
        </p:nvGraphicFramePr>
        <p:xfrm>
          <a:off x="2286000" y="1981201"/>
          <a:ext cx="7543800" cy="3832223"/>
        </p:xfrm>
        <a:graphic>
          <a:graphicData uri="http://schemas.openxmlformats.org/drawingml/2006/table">
            <a:tbl>
              <a:tblPr firstRow="1"/>
              <a:tblGrid>
                <a:gridCol w="2514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657600">
                  <a:extLst>
                    <a:ext uri="{9D8B030D-6E8A-4147-A177-3AD203B41FA5}">
                      <a16:colId xmlns:a16="http://schemas.microsoft.com/office/drawing/2014/main" xmlns="" val="20002"/>
                    </a:ext>
                  </a:extLst>
                </a:gridCol>
              </a:tblGrid>
              <a:tr h="530348">
                <a:tc>
                  <a:txBody>
                    <a:body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IDENTIFIER</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VALID?</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REASON IF INVALID</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totalSales</a:t>
                      </a:r>
                      <a:endParaRPr kumimoji="0" lang="en-US" sz="2400" b="1" i="0" u="none" strike="noStrike" cap="none" normalizeH="0" baseline="0" dirty="0">
                        <a:ln>
                          <a:noFill/>
                        </a:ln>
                        <a:solidFill>
                          <a:schemeClr val="tx1"/>
                        </a:solidFill>
                        <a:effectLst/>
                        <a:latin typeface="Courier New" pitchFamily="49"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Yes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blank</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total_sales</a:t>
                      </a:r>
                      <a:endParaRPr kumimoji="0" lang="en-US" sz="2400" b="1" i="0" u="none" strike="noStrike" cap="none" normalizeH="0" baseline="0" dirty="0">
                        <a:ln>
                          <a:noFill/>
                        </a:ln>
                        <a:solidFill>
                          <a:schemeClr val="tx1"/>
                        </a:solidFill>
                        <a:effectLst/>
                        <a:latin typeface="Courier New" pitchFamily="49"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Yes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blank</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total.Sales</a:t>
                      </a:r>
                      <a:endParaRPr kumimoji="0" lang="en-US" sz="2400" b="1" i="0" u="none" strike="noStrike" cap="none" normalizeH="0" baseline="0" dirty="0">
                        <a:ln>
                          <a:noFill/>
                        </a:ln>
                        <a:solidFill>
                          <a:schemeClr val="tx1"/>
                        </a:solidFill>
                        <a:effectLst/>
                        <a:latin typeface="Courier New" pitchFamily="49"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No</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Cannot contain period</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4thQtrSales</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No</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Cannot begin with digit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total$Sales</a:t>
                      </a:r>
                      <a:endParaRPr kumimoji="0" lang="en-US" sz="2400" b="1" i="0" u="none" strike="noStrike" cap="none" normalizeH="0" baseline="0" dirty="0">
                        <a:ln>
                          <a:noFill/>
                        </a:ln>
                        <a:solidFill>
                          <a:schemeClr val="tx1"/>
                        </a:solidFill>
                        <a:effectLst/>
                        <a:latin typeface="Courier New" pitchFamily="49"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No</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Cannot contain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150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A860DD30-8D98-4B82-81BD-49BF13DB4964}" type="slidenum">
              <a:rPr lang="en-US" altLang="en-US" sz="1200"/>
              <a:pPr eaLnBrk="1" hangingPunct="1">
                <a:spcBef>
                  <a:spcPct val="0"/>
                </a:spcBef>
                <a:buFontTx/>
                <a:buNone/>
              </a:pPr>
              <a:t>19</a:t>
            </a:fld>
            <a:endParaRPr lang="en-US" alt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2209800" y="457200"/>
            <a:ext cx="7772400" cy="685800"/>
          </a:xfrm>
        </p:spPr>
        <p:txBody>
          <a:bodyPr/>
          <a:lstStyle/>
          <a:p>
            <a:pPr eaLnBrk="1" hangingPunct="1"/>
            <a:r>
              <a:rPr lang="en-US" altLang="en-US" dirty="0">
                <a:solidFill>
                  <a:schemeClr val="tx1"/>
                </a:solidFill>
              </a:rPr>
              <a:t>Topics 1of 2</a:t>
            </a:r>
          </a:p>
        </p:txBody>
      </p:sp>
      <p:sp>
        <p:nvSpPr>
          <p:cNvPr id="4099" name="Slide Body"/>
          <p:cNvSpPr>
            <a:spLocks noGrp="1" noChangeArrowheads="1"/>
          </p:cNvSpPr>
          <p:nvPr>
            <p:ph type="body" idx="1"/>
          </p:nvPr>
        </p:nvSpPr>
        <p:spPr>
          <a:xfrm>
            <a:off x="1828800" y="1219200"/>
            <a:ext cx="8458200" cy="4953000"/>
          </a:xfrm>
        </p:spPr>
        <p:txBody>
          <a:bodyPr/>
          <a:lstStyle/>
          <a:p>
            <a:pPr eaLnBrk="1" hangingPunct="1">
              <a:buFontTx/>
              <a:buNone/>
            </a:pPr>
            <a:r>
              <a:rPr lang="en-US" altLang="en-US" sz="2400" dirty="0"/>
              <a:t>2.1 The Parts of a C++ Program</a:t>
            </a:r>
          </a:p>
          <a:p>
            <a:pPr eaLnBrk="1" hangingPunct="1">
              <a:buFontTx/>
              <a:buNone/>
            </a:pPr>
            <a:r>
              <a:rPr lang="en-US" altLang="en-US" sz="2400" dirty="0"/>
              <a:t>2.2 The </a:t>
            </a:r>
            <a:r>
              <a:rPr lang="en-US" altLang="en-US" sz="2400" b="1" dirty="0" err="1">
                <a:latin typeface="Courier New" pitchFamily="49" charset="0"/>
              </a:rPr>
              <a:t>cout</a:t>
            </a:r>
            <a:r>
              <a:rPr lang="en-US" altLang="en-US" sz="2400" dirty="0"/>
              <a:t> Object</a:t>
            </a:r>
          </a:p>
          <a:p>
            <a:pPr eaLnBrk="1" hangingPunct="1">
              <a:buFontTx/>
              <a:buNone/>
            </a:pPr>
            <a:r>
              <a:rPr lang="en-US" altLang="en-US" sz="2400" dirty="0"/>
              <a:t>2.3 The </a:t>
            </a:r>
            <a:r>
              <a:rPr lang="en-US" altLang="en-US" sz="2400" b="1" dirty="0">
                <a:latin typeface="Courier New" pitchFamily="49" charset="0"/>
              </a:rPr>
              <a:t>#include</a:t>
            </a:r>
            <a:r>
              <a:rPr lang="en-US" altLang="en-US" sz="2400" dirty="0"/>
              <a:t> Directive</a:t>
            </a:r>
          </a:p>
          <a:p>
            <a:pPr eaLnBrk="1" hangingPunct="1">
              <a:buFontTx/>
              <a:buNone/>
            </a:pPr>
            <a:r>
              <a:rPr lang="en-US" altLang="en-US" sz="2400" dirty="0"/>
              <a:t>2.4 Variables and the Assignment Statement</a:t>
            </a:r>
          </a:p>
          <a:p>
            <a:pPr eaLnBrk="1" hangingPunct="1">
              <a:buFontTx/>
              <a:buNone/>
            </a:pPr>
            <a:r>
              <a:rPr lang="en-US" altLang="en-US" sz="2400" dirty="0"/>
              <a:t>2.5 Literals </a:t>
            </a:r>
          </a:p>
          <a:p>
            <a:pPr eaLnBrk="1" hangingPunct="1">
              <a:buFontTx/>
              <a:buNone/>
            </a:pPr>
            <a:r>
              <a:rPr lang="en-US" altLang="en-US" sz="2400" dirty="0"/>
              <a:t>2.6 Identifiers</a:t>
            </a:r>
          </a:p>
          <a:p>
            <a:pPr eaLnBrk="1" hangingPunct="1">
              <a:buFontTx/>
              <a:buNone/>
            </a:pPr>
            <a:r>
              <a:rPr lang="en-US" altLang="en-US" sz="2400" dirty="0"/>
              <a:t>2.7 Integer Data Types</a:t>
            </a:r>
          </a:p>
          <a:p>
            <a:pPr eaLnBrk="1" hangingPunct="1">
              <a:buFontTx/>
              <a:buNone/>
            </a:pPr>
            <a:r>
              <a:rPr lang="en-US" altLang="en-US" sz="2400" dirty="0"/>
              <a:t>2.8 Floating-Point Data Types</a:t>
            </a:r>
          </a:p>
          <a:p>
            <a:pPr eaLnBrk="1" hangingPunct="1">
              <a:buFontTx/>
              <a:buNone/>
            </a:pPr>
            <a:r>
              <a:rPr lang="en-US" altLang="en-US" sz="2400" dirty="0"/>
              <a:t>2.9  The </a:t>
            </a:r>
            <a:r>
              <a:rPr lang="en-US" altLang="en-US" sz="2400" b="1" dirty="0">
                <a:latin typeface="Courier New" pitchFamily="49" charset="0"/>
              </a:rPr>
              <a:t>char </a:t>
            </a:r>
            <a:r>
              <a:rPr lang="en-US" altLang="en-US" sz="2400" dirty="0"/>
              <a:t>Data Type</a:t>
            </a:r>
          </a:p>
          <a:p>
            <a:pPr eaLnBrk="1" hangingPunct="1">
              <a:buFontTx/>
              <a:buNone/>
            </a:pPr>
            <a:endParaRPr lang="en-US" altLang="en-US" sz="2800"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542B121A-C0F4-4A3A-A646-C5A3BDFE81D8}" type="slidenum">
              <a:rPr lang="en-US" altLang="en-US" sz="1200"/>
              <a:pPr eaLnBrk="1" hangingPunct="1">
                <a:spcBef>
                  <a:spcPct val="0"/>
                </a:spcBef>
                <a:buFontTx/>
                <a:buNone/>
              </a:pPr>
              <a:t>2</a:t>
            </a:fld>
            <a:endParaRPr lang="en-US" alt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2.7 Integer Data Types</a:t>
            </a:r>
          </a:p>
        </p:txBody>
      </p:sp>
      <p:sp>
        <p:nvSpPr>
          <p:cNvPr id="22531" name="Slide Body"/>
          <p:cNvSpPr>
            <a:spLocks noGrp="1" noChangeArrowheads="1"/>
          </p:cNvSpPr>
          <p:nvPr>
            <p:ph type="body" idx="1"/>
          </p:nvPr>
        </p:nvSpPr>
        <p:spPr>
          <a:xfrm>
            <a:off x="1828800" y="1676400"/>
            <a:ext cx="8458200" cy="4114800"/>
          </a:xfrm>
        </p:spPr>
        <p:txBody>
          <a:bodyPr/>
          <a:lstStyle/>
          <a:p>
            <a:pPr eaLnBrk="1" hangingPunct="1"/>
            <a:r>
              <a:rPr lang="en-US" altLang="en-US" sz="2800" dirty="0"/>
              <a:t>Designed to hold whole (non-decimal) numbers</a:t>
            </a:r>
          </a:p>
          <a:p>
            <a:pPr eaLnBrk="1" hangingPunct="1"/>
            <a:r>
              <a:rPr lang="en-US" altLang="en-US" sz="2800" dirty="0"/>
              <a:t>Can be </a:t>
            </a:r>
            <a:r>
              <a:rPr lang="en-US" altLang="en-US" sz="2800" b="1" dirty="0">
                <a:latin typeface="Courier New" pitchFamily="49" charset="0"/>
              </a:rPr>
              <a:t>signed</a:t>
            </a:r>
            <a:r>
              <a:rPr lang="en-US" altLang="en-US" sz="2800" dirty="0"/>
              <a:t> or </a:t>
            </a:r>
            <a:r>
              <a:rPr lang="en-US" altLang="en-US" sz="2800" b="1" dirty="0">
                <a:latin typeface="Courier New" pitchFamily="49" charset="0"/>
              </a:rPr>
              <a:t>unsigned</a:t>
            </a:r>
            <a:r>
              <a:rPr lang="en-US" altLang="en-US" sz="2800" dirty="0">
                <a:latin typeface="Courier New" pitchFamily="49" charset="0"/>
              </a:rPr>
              <a:t> </a:t>
            </a:r>
          </a:p>
          <a:p>
            <a:pPr lvl="1" eaLnBrk="1" hangingPunct="1">
              <a:buFontTx/>
              <a:buNone/>
            </a:pPr>
            <a:r>
              <a:rPr lang="en-US" altLang="en-US" sz="2800" dirty="0">
                <a:latin typeface="Courier New" pitchFamily="49" charset="0"/>
              </a:rPr>
              <a:t>   </a:t>
            </a:r>
            <a:r>
              <a:rPr lang="en-US" altLang="en-US" sz="2400" b="1" dirty="0">
                <a:latin typeface="Courier New" pitchFamily="49" charset="0"/>
              </a:rPr>
              <a:t>12     -6     +3</a:t>
            </a:r>
          </a:p>
          <a:p>
            <a:pPr eaLnBrk="1" hangingPunct="1"/>
            <a:r>
              <a:rPr lang="en-US" altLang="en-US" sz="2800" dirty="0"/>
              <a:t>Available in different sizes (</a:t>
            </a:r>
            <a:r>
              <a:rPr lang="en-US" altLang="en-US" sz="2800" i="1" dirty="0"/>
              <a:t>i.e.</a:t>
            </a:r>
            <a:r>
              <a:rPr lang="en-US" altLang="en-US" sz="2800" dirty="0"/>
              <a:t>, number of bytes): </a:t>
            </a:r>
            <a:r>
              <a:rPr lang="en-US" altLang="en-US" sz="2800" b="1" dirty="0">
                <a:latin typeface="Courier New" pitchFamily="49" charset="0"/>
              </a:rPr>
              <a:t>short </a:t>
            </a:r>
            <a:r>
              <a:rPr lang="en-US" altLang="en-US" sz="2800" b="1" dirty="0" err="1">
                <a:latin typeface="Courier New" pitchFamily="49" charset="0"/>
              </a:rPr>
              <a:t>int</a:t>
            </a:r>
            <a:r>
              <a:rPr lang="en-US" altLang="en-US" sz="2800" dirty="0"/>
              <a:t>, </a:t>
            </a:r>
            <a:r>
              <a:rPr lang="en-US" altLang="en-US" sz="2800" b="1" dirty="0" err="1">
                <a:latin typeface="Courier New" pitchFamily="49" charset="0"/>
              </a:rPr>
              <a:t>int</a:t>
            </a:r>
            <a:r>
              <a:rPr lang="en-US" altLang="en-US" sz="2800" dirty="0"/>
              <a:t>, </a:t>
            </a:r>
            <a:r>
              <a:rPr lang="en-US" altLang="en-US" sz="2800" b="1" dirty="0">
                <a:latin typeface="Courier New" pitchFamily="49" charset="0"/>
              </a:rPr>
              <a:t>long </a:t>
            </a:r>
            <a:r>
              <a:rPr lang="en-US" altLang="en-US" sz="2800" b="1" dirty="0" err="1">
                <a:latin typeface="Courier New" pitchFamily="49" charset="0"/>
              </a:rPr>
              <a:t>int</a:t>
            </a:r>
            <a:r>
              <a:rPr lang="en-US" altLang="en-US" sz="2800" dirty="0"/>
              <a:t>, and </a:t>
            </a:r>
            <a:r>
              <a:rPr lang="en-US" altLang="en-US" sz="2800" b="1" dirty="0">
                <a:latin typeface="Courier New" pitchFamily="49" charset="0"/>
              </a:rPr>
              <a:t>long </a:t>
            </a:r>
            <a:r>
              <a:rPr lang="en-US" altLang="en-US" sz="2800" b="1" dirty="0" err="1">
                <a:latin typeface="Courier New" pitchFamily="49" charset="0"/>
              </a:rPr>
              <a:t>long</a:t>
            </a:r>
            <a:r>
              <a:rPr lang="en-US" altLang="en-US" sz="2800" b="1" dirty="0">
                <a:latin typeface="Courier New" pitchFamily="49" charset="0"/>
              </a:rPr>
              <a:t> </a:t>
            </a:r>
            <a:r>
              <a:rPr lang="en-US" altLang="en-US" sz="2800" b="1" dirty="0" err="1">
                <a:latin typeface="Courier New" pitchFamily="49" charset="0"/>
              </a:rPr>
              <a:t>int</a:t>
            </a:r>
            <a:endParaRPr lang="en-US" altLang="en-US" sz="2800" b="1" dirty="0">
              <a:latin typeface="Courier New" pitchFamily="49" charset="0"/>
            </a:endParaRPr>
          </a:p>
          <a:p>
            <a:pPr eaLnBrk="1" hangingPunct="1"/>
            <a:r>
              <a:rPr lang="en-US" altLang="en-US" sz="2800" b="1" dirty="0">
                <a:latin typeface="Courier New" pitchFamily="49" charset="0"/>
                <a:cs typeface="Courier New" pitchFamily="49" charset="0"/>
              </a:rPr>
              <a:t>long </a:t>
            </a:r>
            <a:r>
              <a:rPr lang="en-US" altLang="en-US" sz="2800" b="1" dirty="0" err="1">
                <a:latin typeface="Courier New" pitchFamily="49" charset="0"/>
                <a:cs typeface="Courier New" pitchFamily="49" charset="0"/>
              </a:rPr>
              <a:t>long</a:t>
            </a:r>
            <a:r>
              <a:rPr lang="en-US" altLang="en-US" sz="2800" b="1" dirty="0">
                <a:latin typeface="Courier New" pitchFamily="49" charset="0"/>
                <a:cs typeface="Courier New" pitchFamily="49" charset="0"/>
              </a:rPr>
              <a:t> </a:t>
            </a:r>
            <a:r>
              <a:rPr lang="en-US" altLang="en-US" sz="2800" b="1" dirty="0" err="1">
                <a:latin typeface="Courier New" pitchFamily="49" charset="0"/>
                <a:cs typeface="Courier New" pitchFamily="49" charset="0"/>
              </a:rPr>
              <a:t>int</a:t>
            </a:r>
            <a:r>
              <a:rPr lang="en-US" altLang="en-US" sz="2800" b="1" dirty="0">
                <a:latin typeface="Courier New" pitchFamily="49" charset="0"/>
                <a:cs typeface="Courier New" pitchFamily="49" charset="0"/>
              </a:rPr>
              <a:t> </a:t>
            </a:r>
            <a:r>
              <a:rPr lang="en-US" altLang="en-US" sz="2800" dirty="0"/>
              <a:t>was introduced in C++ 11.</a:t>
            </a:r>
            <a:endParaRPr lang="en-US" altLang="en-US" sz="2800" b="1" dirty="0">
              <a:latin typeface="Courier New" pitchFamily="49" charset="0"/>
            </a:endParaRPr>
          </a:p>
          <a:p>
            <a:pPr lvl="1" eaLnBrk="1" hangingPunct="1"/>
            <a:endParaRPr lang="en-US" altLang="en-US"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EABB935F-04B0-451E-993F-34E4030E46ED}" type="slidenum">
              <a:rPr lang="en-US" altLang="en-US" sz="1200"/>
              <a:pPr eaLnBrk="1" hangingPunct="1">
                <a:spcBef>
                  <a:spcPct val="0"/>
                </a:spcBef>
                <a:buFontTx/>
                <a:buNone/>
              </a:pPr>
              <a:t>20</a:t>
            </a:fld>
            <a:endParaRPr lang="en-US" altLang="en-US" sz="1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Signed vs. Unsigned Integers</a:t>
            </a:r>
          </a:p>
        </p:txBody>
      </p:sp>
      <p:sp>
        <p:nvSpPr>
          <p:cNvPr id="23555" name="Slide Body"/>
          <p:cNvSpPr>
            <a:spLocks noGrp="1" noChangeArrowheads="1"/>
          </p:cNvSpPr>
          <p:nvPr>
            <p:ph type="body" idx="1"/>
          </p:nvPr>
        </p:nvSpPr>
        <p:spPr>
          <a:xfrm>
            <a:off x="1828800" y="1981200"/>
            <a:ext cx="8305800" cy="4114800"/>
          </a:xfrm>
        </p:spPr>
        <p:txBody>
          <a:bodyPr/>
          <a:lstStyle/>
          <a:p>
            <a:pPr eaLnBrk="1" hangingPunct="1"/>
            <a:r>
              <a:rPr lang="en-US" altLang="en-US" sz="2800" dirty="0"/>
              <a:t>C++ allocates one bit for the sign of the number.  The rest of the bits are for data.</a:t>
            </a:r>
          </a:p>
          <a:p>
            <a:pPr eaLnBrk="1" hangingPunct="1"/>
            <a:r>
              <a:rPr lang="en-US" altLang="en-US" sz="2800" dirty="0"/>
              <a:t>If a variable in a program will not hold negative values, you can declare the variable to be </a:t>
            </a:r>
            <a:r>
              <a:rPr lang="en-US" altLang="en-US" sz="3200" b="1" dirty="0">
                <a:latin typeface="Courier New" pitchFamily="49" charset="0"/>
                <a:cs typeface="Courier New" pitchFamily="49" charset="0"/>
              </a:rPr>
              <a:t>unsigned</a:t>
            </a:r>
            <a:r>
              <a:rPr lang="en-US" altLang="en-US" sz="3200" dirty="0"/>
              <a:t>.  </a:t>
            </a:r>
            <a:r>
              <a:rPr lang="en-US" altLang="en-US" sz="2800" dirty="0"/>
              <a:t>All of the bits in unsigned numbers are used for data.</a:t>
            </a:r>
            <a:endParaRPr lang="en-US" altLang="en-US" sz="2800" b="1" dirty="0">
              <a:latin typeface="Courier New" pitchFamily="49" charset="0"/>
            </a:endParaRPr>
          </a:p>
          <a:p>
            <a:pPr eaLnBrk="1" hangingPunct="1"/>
            <a:r>
              <a:rPr lang="en-US" altLang="en-US" sz="2800" dirty="0"/>
              <a:t>A variable is signed unless the </a:t>
            </a:r>
            <a:r>
              <a:rPr lang="en-US" altLang="en-US" sz="3200" b="1" dirty="0">
                <a:latin typeface="Courier New" pitchFamily="49" charset="0"/>
                <a:cs typeface="Courier New" pitchFamily="49" charset="0"/>
              </a:rPr>
              <a:t>unsigned</a:t>
            </a:r>
            <a:r>
              <a:rPr lang="en-US" altLang="en-US" sz="2800" dirty="0"/>
              <a:t> keyword is used at variable definition.</a:t>
            </a:r>
            <a:endParaRPr lang="en-US" altLang="en-US" sz="2800" b="1" dirty="0">
              <a:latin typeface="Courier New" pitchFamily="49" charset="0"/>
            </a:endParaRP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6D6F7BD5-48D6-42E2-98F2-8F76007B3C27}" type="slidenum">
              <a:rPr lang="en-US" altLang="en-US" sz="1200"/>
              <a:pPr eaLnBrk="1" hangingPunct="1">
                <a:spcBef>
                  <a:spcPct val="0"/>
                </a:spcBef>
                <a:buFontTx/>
                <a:buNone/>
              </a:pPr>
              <a:t>21</a:t>
            </a:fld>
            <a:endParaRPr lang="en-US" altLang="en-US" sz="1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Defining Variables</a:t>
            </a:r>
          </a:p>
        </p:txBody>
      </p:sp>
      <p:sp>
        <p:nvSpPr>
          <p:cNvPr id="24579" name="Slide Body"/>
          <p:cNvSpPr>
            <a:spLocks noGrp="1" noChangeArrowheads="1"/>
          </p:cNvSpPr>
          <p:nvPr>
            <p:ph type="body" idx="1"/>
          </p:nvPr>
        </p:nvSpPr>
        <p:spPr>
          <a:xfrm>
            <a:off x="1905000" y="1676400"/>
            <a:ext cx="8458200" cy="4343400"/>
          </a:xfrm>
        </p:spPr>
        <p:txBody>
          <a:bodyPr/>
          <a:lstStyle/>
          <a:p>
            <a:pPr eaLnBrk="1" hangingPunct="1"/>
            <a:r>
              <a:rPr lang="en-US" altLang="en-US" sz="2800" dirty="0"/>
              <a:t>Variables of the same type can be defined</a:t>
            </a:r>
          </a:p>
          <a:p>
            <a:pPr lvl="1" eaLnBrk="1" hangingPunct="1">
              <a:buFontTx/>
              <a:buNone/>
            </a:pPr>
            <a:r>
              <a:rPr lang="en-US" altLang="en-US" dirty="0"/>
              <a:t>- </a:t>
            </a:r>
            <a:r>
              <a:rPr lang="en-US" altLang="en-US" sz="2400" dirty="0"/>
              <a:t>In separate statements</a:t>
            </a:r>
          </a:p>
          <a:p>
            <a:pPr lvl="1" eaLnBrk="1" hangingPunct="1">
              <a:buFontTx/>
              <a:buNone/>
            </a:pPr>
            <a:r>
              <a:rPr lang="en-US" altLang="en-US" sz="2000" b="1" dirty="0">
                <a:solidFill>
                  <a:srgbClr val="006600"/>
                </a:solidFill>
                <a:latin typeface="Courier New" pitchFamily="49" charset="0"/>
              </a:rPr>
              <a:t>   </a:t>
            </a: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length;</a:t>
            </a:r>
          </a:p>
          <a:p>
            <a:pPr lvl="1" eaLnBrk="1" hangingPunct="1">
              <a:spcBef>
                <a:spcPct val="0"/>
              </a:spcBef>
              <a:buFontTx/>
              <a:buNone/>
            </a:pP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width;</a:t>
            </a:r>
          </a:p>
          <a:p>
            <a:pPr lvl="1" eaLnBrk="1" hangingPunct="1">
              <a:buFontTx/>
              <a:buNone/>
            </a:pPr>
            <a:r>
              <a:rPr lang="en-US" altLang="en-US" sz="2400" dirty="0"/>
              <a:t>- In the same statement</a:t>
            </a:r>
          </a:p>
          <a:p>
            <a:pPr lvl="1" eaLnBrk="1" hangingPunct="1">
              <a:buFontTx/>
              <a:buNone/>
            </a:pPr>
            <a:r>
              <a:rPr lang="en-US" altLang="en-US" sz="2000" b="1" dirty="0">
                <a:solidFill>
                  <a:srgbClr val="006600"/>
                </a:solidFill>
                <a:latin typeface="Courier New" pitchFamily="49" charset="0"/>
              </a:rPr>
              <a:t>   </a:t>
            </a: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length, </a:t>
            </a:r>
          </a:p>
          <a:p>
            <a:pPr lvl="1" eaLnBrk="1" hangingPunct="1">
              <a:lnSpc>
                <a:spcPct val="90000"/>
              </a:lnSpc>
              <a:spcBef>
                <a:spcPct val="0"/>
              </a:spcBef>
              <a:buFontTx/>
              <a:buNone/>
            </a:pPr>
            <a:r>
              <a:rPr lang="en-US" altLang="en-US" sz="2000" b="1" dirty="0">
                <a:solidFill>
                  <a:srgbClr val="3D8963"/>
                </a:solidFill>
                <a:latin typeface="Courier New" pitchFamily="49" charset="0"/>
              </a:rPr>
              <a:t>       width;</a:t>
            </a:r>
          </a:p>
          <a:p>
            <a:pPr eaLnBrk="1" hangingPunct="1"/>
            <a:r>
              <a:rPr lang="en-US" altLang="en-US" sz="2800" dirty="0">
                <a:solidFill>
                  <a:schemeClr val="tx1"/>
                </a:solidFill>
              </a:rPr>
              <a:t>Variables of different types must be defined in separate statements</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2B1267F-87E5-46F1-8ED7-F62DE89774A8}" type="slidenum">
              <a:rPr lang="en-US" altLang="en-US" sz="1200"/>
              <a:pPr eaLnBrk="1" hangingPunct="1">
                <a:spcBef>
                  <a:spcPct val="0"/>
                </a:spcBef>
                <a:buFontTx/>
                <a:buNone/>
              </a:pPr>
              <a:t>22</a:t>
            </a:fld>
            <a:endParaRPr lang="en-US" altLang="en-US" sz="12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Abbreviated Variable Definitions</a:t>
            </a:r>
          </a:p>
        </p:txBody>
      </p:sp>
      <p:sp>
        <p:nvSpPr>
          <p:cNvPr id="25603" name="Slide Body"/>
          <p:cNvSpPr>
            <a:spLocks noGrp="1" noChangeArrowheads="1"/>
          </p:cNvSpPr>
          <p:nvPr>
            <p:ph type="body" idx="1"/>
          </p:nvPr>
        </p:nvSpPr>
        <p:spPr>
          <a:xfrm>
            <a:off x="1905000" y="1676400"/>
            <a:ext cx="8458200" cy="3657600"/>
          </a:xfrm>
        </p:spPr>
        <p:txBody>
          <a:bodyPr/>
          <a:lstStyle/>
          <a:p>
            <a:pPr eaLnBrk="1" hangingPunct="1"/>
            <a:r>
              <a:rPr lang="en-US" altLang="en-US" sz="2800" b="1" dirty="0" err="1">
                <a:latin typeface="Courier New" pitchFamily="49" charset="0"/>
                <a:cs typeface="Courier New" pitchFamily="49" charset="0"/>
              </a:rPr>
              <a:t>int</a:t>
            </a:r>
            <a:r>
              <a:rPr lang="en-US" altLang="en-US" sz="2800" dirty="0"/>
              <a:t> can be omitted from a variable definition for any datatype except an </a:t>
            </a:r>
            <a:r>
              <a:rPr lang="en-US" altLang="en-US" sz="2800" b="1" dirty="0" err="1">
                <a:latin typeface="Courier New" pitchFamily="49" charset="0"/>
                <a:cs typeface="Courier New" pitchFamily="49" charset="0"/>
              </a:rPr>
              <a:t>int</a:t>
            </a:r>
            <a:r>
              <a:rPr lang="en-US" altLang="en-US" sz="2800" dirty="0"/>
              <a:t> itself.</a:t>
            </a:r>
          </a:p>
          <a:p>
            <a:pPr eaLnBrk="1" hangingPunct="1"/>
            <a:r>
              <a:rPr lang="en-US" altLang="en-US" sz="2800" dirty="0"/>
              <a:t>Examples:</a:t>
            </a:r>
          </a:p>
          <a:p>
            <a:pPr eaLnBrk="1" hangingPunct="1">
              <a:lnSpc>
                <a:spcPct val="90000"/>
              </a:lnSpc>
              <a:spcBef>
                <a:spcPct val="0"/>
              </a:spcBef>
              <a:buFontTx/>
              <a:buNone/>
            </a:pPr>
            <a:r>
              <a:rPr lang="en-US" altLang="en-US" sz="2400" dirty="0"/>
              <a:t>	</a:t>
            </a:r>
            <a:r>
              <a:rPr lang="en-US" altLang="en-US" sz="2400" b="1" dirty="0">
                <a:latin typeface="Courier New" pitchFamily="49" charset="0"/>
              </a:rPr>
              <a:t> </a:t>
            </a:r>
            <a:r>
              <a:rPr lang="en-US" altLang="en-US" sz="2400" b="1" dirty="0">
                <a:solidFill>
                  <a:srgbClr val="3D8963"/>
                </a:solidFill>
                <a:latin typeface="Courier New" pitchFamily="49" charset="0"/>
              </a:rPr>
              <a:t>short temperatures;</a:t>
            </a:r>
          </a:p>
          <a:p>
            <a:pPr eaLnBrk="1" hangingPunct="1">
              <a:lnSpc>
                <a:spcPct val="90000"/>
              </a:lnSpc>
              <a:spcBef>
                <a:spcPct val="0"/>
              </a:spcBef>
              <a:buFontTx/>
              <a:buNone/>
            </a:pPr>
            <a:r>
              <a:rPr lang="en-US" altLang="en-US" sz="2400" b="1" dirty="0">
                <a:solidFill>
                  <a:srgbClr val="3D8963"/>
                </a:solidFill>
                <a:latin typeface="Courier New" pitchFamily="49" charset="0"/>
              </a:rPr>
              <a:t>	 unsigned short </a:t>
            </a:r>
            <a:r>
              <a:rPr lang="en-US" altLang="en-US" sz="2400" b="1" dirty="0" err="1">
                <a:solidFill>
                  <a:srgbClr val="3D8963"/>
                </a:solidFill>
                <a:latin typeface="Courier New" pitchFamily="49" charset="0"/>
              </a:rPr>
              <a:t>booksOnOrder</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	 unsigned long </a:t>
            </a:r>
            <a:r>
              <a:rPr lang="en-US" altLang="en-US" sz="2400" b="1" dirty="0" err="1">
                <a:solidFill>
                  <a:srgbClr val="3D8963"/>
                </a:solidFill>
                <a:latin typeface="Courier New" pitchFamily="49" charset="0"/>
              </a:rPr>
              <a:t>long</a:t>
            </a:r>
            <a:r>
              <a:rPr lang="en-US" altLang="en-US" sz="2400" b="1" dirty="0">
                <a:solidFill>
                  <a:srgbClr val="3D8963"/>
                </a:solidFill>
                <a:latin typeface="Courier New" pitchFamily="49" charset="0"/>
              </a:rPr>
              <a:t> magnitude;</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grades; </a:t>
            </a:r>
          </a:p>
          <a:p>
            <a:pPr eaLnBrk="1" hangingPunct="1">
              <a:lnSpc>
                <a:spcPct val="90000"/>
              </a:lnSpc>
              <a:spcBef>
                <a:spcPct val="0"/>
              </a:spcBef>
              <a:buFontTx/>
              <a:buNone/>
            </a:pPr>
            <a:r>
              <a:rPr lang="en-US" altLang="en-US" b="1" dirty="0">
                <a:solidFill>
                  <a:srgbClr val="3D8963"/>
                </a:solidFill>
                <a:latin typeface="Courier New" pitchFamily="49" charset="0"/>
              </a:rPr>
              <a:t>  </a:t>
            </a:r>
            <a:endParaRPr lang="en-US" altLang="en-US" dirty="0"/>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285C7AE-A84D-46FB-B437-8F0041E24233}" type="slidenum">
              <a:rPr lang="en-US" altLang="en-US" sz="1200"/>
              <a:pPr eaLnBrk="1" hangingPunct="1">
                <a:spcBef>
                  <a:spcPct val="0"/>
                </a:spcBef>
                <a:buFontTx/>
                <a:buNone/>
              </a:pPr>
              <a:t>23</a:t>
            </a:fld>
            <a:endParaRPr lang="en-US" altLang="en-US" sz="1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Integral Literals</a:t>
            </a:r>
          </a:p>
        </p:txBody>
      </p:sp>
      <p:sp>
        <p:nvSpPr>
          <p:cNvPr id="26627" name="Slide Body"/>
          <p:cNvSpPr>
            <a:spLocks noGrp="1" noChangeArrowheads="1"/>
          </p:cNvSpPr>
          <p:nvPr>
            <p:ph type="body" idx="1"/>
          </p:nvPr>
        </p:nvSpPr>
        <p:spPr/>
        <p:txBody>
          <a:bodyPr/>
          <a:lstStyle/>
          <a:p>
            <a:pPr eaLnBrk="1" hangingPunct="1"/>
            <a:r>
              <a:rPr lang="en-US" altLang="en-US" sz="2800" dirty="0"/>
              <a:t>To store an integer literal in a long memory location, put ‘</a:t>
            </a:r>
            <a:r>
              <a:rPr lang="en-US" altLang="en-US" sz="2800" b="1" dirty="0">
                <a:latin typeface="Courier New" pitchFamily="49" charset="0"/>
              </a:rPr>
              <a:t>L</a:t>
            </a:r>
            <a:r>
              <a:rPr lang="en-US" altLang="en-US" sz="2800" dirty="0"/>
              <a:t>’ at the end of the number</a:t>
            </a:r>
            <a:r>
              <a:rPr lang="en-US" altLang="en-US" sz="2400" dirty="0"/>
              <a:t>:        </a:t>
            </a:r>
            <a:r>
              <a:rPr lang="en-US" altLang="en-US" sz="2400" b="1" dirty="0">
                <a:solidFill>
                  <a:srgbClr val="3D8963"/>
                </a:solidFill>
                <a:latin typeface="Courier New" pitchFamily="49" charset="0"/>
              </a:rPr>
              <a:t>long rooms = 234L; </a:t>
            </a:r>
            <a:endParaRPr lang="en-US" altLang="en-US" sz="2400" dirty="0">
              <a:solidFill>
                <a:srgbClr val="3D8963"/>
              </a:solidFill>
            </a:endParaRPr>
          </a:p>
          <a:p>
            <a:pPr eaLnBrk="1" hangingPunct="1"/>
            <a:r>
              <a:rPr lang="en-US" altLang="en-US" sz="2800" dirty="0"/>
              <a:t>Use ‘</a:t>
            </a:r>
            <a:r>
              <a:rPr lang="en-US" altLang="en-US" sz="2800" b="1" dirty="0">
                <a:latin typeface="Courier New" pitchFamily="49" charset="0"/>
                <a:cs typeface="Courier New" pitchFamily="49" charset="0"/>
              </a:rPr>
              <a:t>LL</a:t>
            </a:r>
            <a:r>
              <a:rPr lang="en-US" altLang="en-US" sz="2800" dirty="0"/>
              <a:t>’ at the end to put an integer literal in a long </a:t>
            </a:r>
            <a:r>
              <a:rPr lang="en-US" altLang="en-US" sz="2800" dirty="0" err="1"/>
              <a:t>long</a:t>
            </a:r>
            <a:r>
              <a:rPr lang="en-US" altLang="en-US" sz="2800" dirty="0"/>
              <a:t> memory location.</a:t>
            </a:r>
          </a:p>
          <a:p>
            <a:pPr eaLnBrk="1" hangingPunct="1"/>
            <a:r>
              <a:rPr lang="en-US" altLang="en-US" sz="2800" dirty="0"/>
              <a:t>Literals that begin with ‘</a:t>
            </a:r>
            <a:r>
              <a:rPr lang="en-US" altLang="en-US" sz="2800" b="1" dirty="0">
                <a:latin typeface="Courier New" pitchFamily="49" charset="0"/>
              </a:rPr>
              <a:t>0</a:t>
            </a:r>
            <a:r>
              <a:rPr lang="en-US" altLang="en-US" sz="2800" dirty="0"/>
              <a:t>’ (zero) are octal, or base 8:   </a:t>
            </a:r>
            <a:r>
              <a:rPr lang="en-US" altLang="en-US" sz="2400" b="1" dirty="0">
                <a:solidFill>
                  <a:srgbClr val="3D8963"/>
                </a:solidFill>
                <a:latin typeface="Courier New" pitchFamily="49" charset="0"/>
              </a:rPr>
              <a:t>075</a:t>
            </a:r>
            <a:endParaRPr lang="en-US" altLang="en-US" sz="2400" b="1" dirty="0">
              <a:solidFill>
                <a:srgbClr val="3D8963"/>
              </a:solidFill>
            </a:endParaRPr>
          </a:p>
          <a:p>
            <a:pPr eaLnBrk="1" hangingPunct="1"/>
            <a:r>
              <a:rPr lang="en-US" altLang="en-US" sz="2800" dirty="0"/>
              <a:t>Literals that begin with ‘</a:t>
            </a:r>
            <a:r>
              <a:rPr lang="en-US" altLang="en-US" sz="2800" b="1" dirty="0">
                <a:latin typeface="Courier New" pitchFamily="49" charset="0"/>
              </a:rPr>
              <a:t>0x</a:t>
            </a:r>
            <a:r>
              <a:rPr lang="en-US" altLang="en-US" sz="2800" dirty="0"/>
              <a:t>’ are hexadecimal, or base 16:    </a:t>
            </a:r>
            <a:r>
              <a:rPr lang="en-US" altLang="en-US" sz="2400" b="1" dirty="0">
                <a:solidFill>
                  <a:srgbClr val="3D8963"/>
                </a:solidFill>
                <a:latin typeface="Courier New" pitchFamily="49" charset="0"/>
              </a:rPr>
              <a:t>0x75A</a:t>
            </a:r>
            <a:endParaRPr lang="en-US" altLang="en-US" sz="2400" b="1" dirty="0">
              <a:solidFill>
                <a:srgbClr val="3D8963"/>
              </a:solidFill>
            </a:endParaRP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B948B436-1F2B-40FD-A2C6-51B4CF59B5EE}" type="slidenum">
              <a:rPr lang="en-US" altLang="en-US" sz="1200"/>
              <a:pPr eaLnBrk="1" hangingPunct="1">
                <a:spcBef>
                  <a:spcPct val="0"/>
                </a:spcBef>
                <a:buFontTx/>
                <a:buNone/>
              </a:pPr>
              <a:t>24</a:t>
            </a:fld>
            <a:endParaRPr lang="en-US" altLang="en-US" sz="12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2057400" y="381000"/>
            <a:ext cx="7924800" cy="914400"/>
          </a:xfrm>
        </p:spPr>
        <p:txBody>
          <a:bodyPr/>
          <a:lstStyle/>
          <a:p>
            <a:pPr eaLnBrk="1" hangingPunct="1"/>
            <a:r>
              <a:rPr lang="en-US" altLang="en-US" dirty="0">
                <a:solidFill>
                  <a:schemeClr val="tx1"/>
                </a:solidFill>
              </a:rPr>
              <a:t>2.8 Floating-Point Data Types</a:t>
            </a:r>
          </a:p>
        </p:txBody>
      </p:sp>
      <p:sp>
        <p:nvSpPr>
          <p:cNvPr id="27651" name="Slide Body"/>
          <p:cNvSpPr>
            <a:spLocks noGrp="1" noChangeArrowheads="1"/>
          </p:cNvSpPr>
          <p:nvPr>
            <p:ph type="body" idx="1"/>
          </p:nvPr>
        </p:nvSpPr>
        <p:spPr>
          <a:xfrm>
            <a:off x="1828800" y="1981200"/>
            <a:ext cx="8534400" cy="4114800"/>
          </a:xfrm>
        </p:spPr>
        <p:txBody>
          <a:bodyPr/>
          <a:lstStyle/>
          <a:p>
            <a:pPr eaLnBrk="1" hangingPunct="1">
              <a:lnSpc>
                <a:spcPct val="90000"/>
              </a:lnSpc>
            </a:pPr>
            <a:r>
              <a:rPr lang="en-US" altLang="en-US" sz="2800" dirty="0"/>
              <a:t>Designed to hold real numbers</a:t>
            </a:r>
          </a:p>
          <a:p>
            <a:pPr lvl="1" eaLnBrk="1" hangingPunct="1">
              <a:lnSpc>
                <a:spcPct val="90000"/>
              </a:lnSpc>
              <a:buFontTx/>
              <a:buNone/>
            </a:pPr>
            <a:r>
              <a:rPr lang="en-US" altLang="en-US" sz="2400" dirty="0"/>
              <a:t>	</a:t>
            </a:r>
            <a:r>
              <a:rPr lang="en-US" altLang="en-US" sz="2400" b="1" dirty="0">
                <a:latin typeface="Courier New" pitchFamily="49" charset="0"/>
              </a:rPr>
              <a:t>12.45      -3.8</a:t>
            </a:r>
            <a:endParaRPr lang="en-US" altLang="en-US" sz="2400" b="1" dirty="0"/>
          </a:p>
          <a:p>
            <a:pPr eaLnBrk="1" hangingPunct="1">
              <a:lnSpc>
                <a:spcPct val="90000"/>
              </a:lnSpc>
            </a:pPr>
            <a:r>
              <a:rPr lang="en-US" altLang="en-US" sz="2800" dirty="0"/>
              <a:t>Stored in a form similar to scientific notation</a:t>
            </a:r>
          </a:p>
          <a:p>
            <a:pPr eaLnBrk="1" hangingPunct="1">
              <a:lnSpc>
                <a:spcPct val="90000"/>
              </a:lnSpc>
            </a:pPr>
            <a:r>
              <a:rPr lang="en-US" altLang="en-US" sz="2800" dirty="0"/>
              <a:t>Numbers are all signed</a:t>
            </a:r>
            <a:endParaRPr lang="en-US" altLang="en-US" sz="2800" dirty="0">
              <a:latin typeface="Courier New" pitchFamily="49" charset="0"/>
            </a:endParaRPr>
          </a:p>
          <a:p>
            <a:pPr eaLnBrk="1" hangingPunct="1">
              <a:lnSpc>
                <a:spcPct val="90000"/>
              </a:lnSpc>
            </a:pPr>
            <a:r>
              <a:rPr lang="en-US" altLang="en-US" sz="2800" dirty="0"/>
              <a:t>Available in different sizes (number of bytes): </a:t>
            </a:r>
            <a:r>
              <a:rPr lang="en-US" altLang="en-US" sz="2400" b="1" dirty="0">
                <a:latin typeface="Courier New" pitchFamily="49" charset="0"/>
              </a:rPr>
              <a:t>float</a:t>
            </a:r>
            <a:r>
              <a:rPr lang="en-US" altLang="en-US" sz="2400" dirty="0"/>
              <a:t>, </a:t>
            </a:r>
            <a:r>
              <a:rPr lang="en-US" altLang="en-US" sz="2400" b="1" dirty="0">
                <a:latin typeface="Courier New" pitchFamily="49" charset="0"/>
              </a:rPr>
              <a:t>double</a:t>
            </a:r>
            <a:r>
              <a:rPr lang="en-US" altLang="en-US" sz="2400" dirty="0"/>
              <a:t>, and </a:t>
            </a:r>
            <a:r>
              <a:rPr lang="en-US" altLang="en-US" sz="2400" b="1" dirty="0">
                <a:latin typeface="Courier New" pitchFamily="49" charset="0"/>
              </a:rPr>
              <a:t>long double</a:t>
            </a:r>
          </a:p>
          <a:p>
            <a:pPr eaLnBrk="1" hangingPunct="1">
              <a:lnSpc>
                <a:spcPct val="90000"/>
              </a:lnSpc>
            </a:pPr>
            <a:r>
              <a:rPr lang="en-US" altLang="en-US" sz="2800" dirty="0"/>
              <a:t>Size of </a:t>
            </a:r>
            <a:r>
              <a:rPr lang="en-US" altLang="en-US" sz="2400" b="1" dirty="0">
                <a:latin typeface="Courier New" pitchFamily="49" charset="0"/>
              </a:rPr>
              <a:t>float</a:t>
            </a:r>
            <a:r>
              <a:rPr lang="en-US" altLang="en-US" sz="2800" dirty="0"/>
              <a:t> </a:t>
            </a:r>
            <a:r>
              <a:rPr lang="en-US" altLang="en-US" sz="2800" b="1" dirty="0">
                <a:sym typeface="Symbol" pitchFamily="18" charset="2"/>
              </a:rPr>
              <a:t></a:t>
            </a:r>
            <a:r>
              <a:rPr lang="en-US" altLang="en-US" sz="2800" dirty="0">
                <a:sym typeface="Symbol" pitchFamily="18" charset="2"/>
              </a:rPr>
              <a:t> size of </a:t>
            </a:r>
            <a:r>
              <a:rPr lang="en-US" altLang="en-US" sz="2400" b="1" dirty="0">
                <a:latin typeface="Courier New" pitchFamily="49" charset="0"/>
                <a:sym typeface="Symbol" pitchFamily="18" charset="2"/>
              </a:rPr>
              <a:t>double</a:t>
            </a:r>
          </a:p>
          <a:p>
            <a:pPr eaLnBrk="1" hangingPunct="1">
              <a:lnSpc>
                <a:spcPct val="90000"/>
              </a:lnSpc>
              <a:spcBef>
                <a:spcPct val="0"/>
              </a:spcBef>
              <a:buFontTx/>
              <a:buNone/>
            </a:pPr>
            <a:r>
              <a:rPr lang="en-US" altLang="en-US" sz="2800" dirty="0">
                <a:sym typeface="Symbol" pitchFamily="18" charset="2"/>
              </a:rPr>
              <a:t>                           </a:t>
            </a:r>
            <a:r>
              <a:rPr lang="en-US" altLang="en-US" sz="2800" b="1" dirty="0">
                <a:sym typeface="Symbol" pitchFamily="18" charset="2"/>
              </a:rPr>
              <a:t> </a:t>
            </a:r>
            <a:r>
              <a:rPr lang="en-US" altLang="en-US" sz="2800" dirty="0">
                <a:sym typeface="Symbol" pitchFamily="18" charset="2"/>
              </a:rPr>
              <a:t>size of </a:t>
            </a:r>
            <a:r>
              <a:rPr lang="en-US" altLang="en-US" sz="2400" b="1" dirty="0">
                <a:latin typeface="Courier New" pitchFamily="49" charset="0"/>
                <a:sym typeface="Symbol" pitchFamily="18" charset="2"/>
              </a:rPr>
              <a:t>long double</a:t>
            </a:r>
            <a:endParaRPr lang="en-US" altLang="en-US" sz="2400" b="1"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DC8B218E-9369-48C0-93E1-25BF5E9AB0A1}" type="slidenum">
              <a:rPr lang="en-US" altLang="en-US" sz="1200"/>
              <a:pPr eaLnBrk="1" hangingPunct="1">
                <a:spcBef>
                  <a:spcPct val="0"/>
                </a:spcBef>
                <a:buFontTx/>
                <a:buNone/>
              </a:pPr>
              <a:t>25</a:t>
            </a:fld>
            <a:endParaRPr lang="en-US" altLang="en-US" sz="1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Floating-point Literals</a:t>
            </a:r>
          </a:p>
        </p:txBody>
      </p:sp>
      <p:sp>
        <p:nvSpPr>
          <p:cNvPr id="28675" name="Slide Body"/>
          <p:cNvSpPr>
            <a:spLocks noGrp="1" noChangeArrowheads="1"/>
          </p:cNvSpPr>
          <p:nvPr>
            <p:ph type="body" idx="1"/>
          </p:nvPr>
        </p:nvSpPr>
        <p:spPr/>
        <p:txBody>
          <a:bodyPr/>
          <a:lstStyle/>
          <a:p>
            <a:pPr eaLnBrk="1" hangingPunct="1"/>
            <a:r>
              <a:rPr lang="en-US" altLang="en-US" sz="2800" dirty="0"/>
              <a:t>Can be represented in</a:t>
            </a:r>
          </a:p>
          <a:p>
            <a:pPr lvl="1" eaLnBrk="1" hangingPunct="1">
              <a:buFontTx/>
              <a:buChar char="-"/>
            </a:pPr>
            <a:r>
              <a:rPr lang="en-US" altLang="en-US" sz="2400" dirty="0"/>
              <a:t>Fixed point (decimal) notation: </a:t>
            </a:r>
          </a:p>
          <a:p>
            <a:pPr lvl="1" eaLnBrk="1" hangingPunct="1">
              <a:buFontTx/>
              <a:buNone/>
            </a:pPr>
            <a:r>
              <a:rPr lang="en-US" altLang="en-US" sz="2800" dirty="0"/>
              <a:t>	</a:t>
            </a:r>
            <a:r>
              <a:rPr lang="en-US" altLang="en-US" sz="2800" b="1" dirty="0">
                <a:latin typeface="Courier New" pitchFamily="49" charset="0"/>
              </a:rPr>
              <a:t>31.4159		0.0000625</a:t>
            </a:r>
          </a:p>
          <a:p>
            <a:pPr lvl="1" eaLnBrk="1" hangingPunct="1">
              <a:buFontTx/>
              <a:buChar char="-"/>
            </a:pPr>
            <a:r>
              <a:rPr lang="en-US" altLang="en-US" sz="2400" dirty="0"/>
              <a:t>E notation:</a:t>
            </a:r>
          </a:p>
          <a:p>
            <a:pPr lvl="1" eaLnBrk="1" hangingPunct="1">
              <a:buFontTx/>
              <a:buNone/>
            </a:pPr>
            <a:r>
              <a:rPr lang="en-US" altLang="en-US" sz="2800" dirty="0"/>
              <a:t>	</a:t>
            </a:r>
            <a:r>
              <a:rPr lang="en-US" altLang="en-US" sz="2800" b="1" dirty="0">
                <a:latin typeface="Courier New" pitchFamily="49" charset="0"/>
              </a:rPr>
              <a:t>3.14159E1		6.25e-5</a:t>
            </a:r>
          </a:p>
          <a:p>
            <a:pPr eaLnBrk="1" hangingPunct="1"/>
            <a:r>
              <a:rPr lang="en-US" altLang="en-US" sz="2800" dirty="0"/>
              <a:t>Are </a:t>
            </a:r>
            <a:r>
              <a:rPr lang="en-US" altLang="en-US" sz="2800" b="1" dirty="0">
                <a:latin typeface="Courier New" pitchFamily="49" charset="0"/>
              </a:rPr>
              <a:t>double</a:t>
            </a:r>
            <a:r>
              <a:rPr lang="en-US" altLang="en-US" sz="2800" dirty="0"/>
              <a:t> by default</a:t>
            </a:r>
          </a:p>
          <a:p>
            <a:pPr eaLnBrk="1" hangingPunct="1"/>
            <a:r>
              <a:rPr lang="en-US" altLang="en-US" sz="2800" dirty="0"/>
              <a:t>Can be forced to be float   </a:t>
            </a:r>
            <a:r>
              <a:rPr lang="en-US" altLang="en-US" sz="2800" b="1" dirty="0">
                <a:latin typeface="Courier New" pitchFamily="49" charset="0"/>
              </a:rPr>
              <a:t>3.14159F</a:t>
            </a:r>
            <a:r>
              <a:rPr lang="en-US" altLang="en-US" sz="2800" dirty="0"/>
              <a:t>  or long double   </a:t>
            </a:r>
            <a:r>
              <a:rPr lang="en-US" altLang="en-US" sz="2800" b="1" dirty="0">
                <a:latin typeface="Courier New" pitchFamily="49" charset="0"/>
              </a:rPr>
              <a:t>0.0000625L</a:t>
            </a:r>
            <a:endParaRPr lang="en-US" altLang="en-US" sz="2800" b="1" dirty="0"/>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1E41152-B08B-4FF8-9241-D7814DD991B7}" type="slidenum">
              <a:rPr lang="en-US" altLang="en-US" sz="1200"/>
              <a:pPr eaLnBrk="1" hangingPunct="1">
                <a:spcBef>
                  <a:spcPct val="0"/>
                </a:spcBef>
                <a:buFontTx/>
                <a:buNone/>
              </a:pPr>
              <a:t>26</a:t>
            </a:fld>
            <a:endParaRPr lang="en-US" altLang="en-US" sz="1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1981200" y="609600"/>
            <a:ext cx="8229600" cy="1143000"/>
          </a:xfrm>
        </p:spPr>
        <p:txBody>
          <a:bodyPr/>
          <a:lstStyle/>
          <a:p>
            <a:pPr eaLnBrk="1" hangingPunct="1"/>
            <a:r>
              <a:rPr lang="en-US" altLang="en-US" dirty="0">
                <a:solidFill>
                  <a:schemeClr val="tx1"/>
                </a:solidFill>
              </a:rPr>
              <a:t>Assigning Floating-point Values to Integer Variables</a:t>
            </a:r>
          </a:p>
        </p:txBody>
      </p:sp>
      <p:sp>
        <p:nvSpPr>
          <p:cNvPr id="29699" name="Slide Body"/>
          <p:cNvSpPr>
            <a:spLocks noGrp="1" noChangeArrowheads="1"/>
          </p:cNvSpPr>
          <p:nvPr>
            <p:ph type="body" idx="1"/>
          </p:nvPr>
        </p:nvSpPr>
        <p:spPr>
          <a:xfrm>
            <a:off x="2209800" y="2057400"/>
            <a:ext cx="8001000" cy="3733800"/>
          </a:xfrm>
        </p:spPr>
        <p:txBody>
          <a:bodyPr/>
          <a:lstStyle/>
          <a:p>
            <a:pPr eaLnBrk="1" hangingPunct="1">
              <a:buFontTx/>
              <a:buNone/>
            </a:pPr>
            <a:r>
              <a:rPr lang="en-US" altLang="en-US" sz="2800" dirty="0"/>
              <a:t>If a floating-point value (a literal or a variable) is assigned to an integer variable</a:t>
            </a:r>
          </a:p>
          <a:p>
            <a:pPr eaLnBrk="1" hangingPunct="1"/>
            <a:r>
              <a:rPr lang="en-US" altLang="en-US" sz="2400" dirty="0"/>
              <a:t>The fractional part will be truncated (</a:t>
            </a:r>
            <a:r>
              <a:rPr lang="en-US" altLang="en-US" sz="2400" i="1" dirty="0"/>
              <a:t>i.e.</a:t>
            </a:r>
            <a:r>
              <a:rPr lang="en-US" altLang="en-US" sz="2400" dirty="0"/>
              <a:t>, “chopped off” and discarded)</a:t>
            </a:r>
          </a:p>
          <a:p>
            <a:pPr eaLnBrk="1" hangingPunct="1"/>
            <a:r>
              <a:rPr lang="en-US" altLang="en-US" sz="2400" dirty="0"/>
              <a:t>The value is not rounded</a:t>
            </a:r>
          </a:p>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rainfall = 3.88;    </a:t>
            </a:r>
          </a:p>
          <a:p>
            <a:pPr lvl="1"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rainfall;  // Displays 3</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433D773E-A61D-44EE-9B8A-9EA9636224BA}" type="slidenum">
              <a:rPr lang="en-US" altLang="en-US" sz="1200"/>
              <a:pPr eaLnBrk="1" hangingPunct="1">
                <a:spcBef>
                  <a:spcPct val="0"/>
                </a:spcBef>
                <a:buFontTx/>
                <a:buNone/>
              </a:pPr>
              <a:t>27</a:t>
            </a:fld>
            <a:endParaRPr lang="en-US" altLang="en-US" sz="12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2.9 The </a:t>
            </a:r>
            <a:r>
              <a:rPr lang="en-US" altLang="en-US" b="1" dirty="0">
                <a:solidFill>
                  <a:schemeClr val="tx1"/>
                </a:solidFill>
                <a:latin typeface="Courier New" pitchFamily="49" charset="0"/>
              </a:rPr>
              <a:t>char</a:t>
            </a:r>
            <a:r>
              <a:rPr lang="en-US" altLang="en-US" dirty="0">
                <a:solidFill>
                  <a:schemeClr val="tx1"/>
                </a:solidFill>
              </a:rPr>
              <a:t> Data Type</a:t>
            </a:r>
          </a:p>
        </p:txBody>
      </p:sp>
      <p:sp>
        <p:nvSpPr>
          <p:cNvPr id="30723" name="Slide Body"/>
          <p:cNvSpPr>
            <a:spLocks noGrp="1" noChangeArrowheads="1"/>
          </p:cNvSpPr>
          <p:nvPr>
            <p:ph type="body" idx="1"/>
          </p:nvPr>
        </p:nvSpPr>
        <p:spPr>
          <a:xfrm>
            <a:off x="1905000" y="1905000"/>
            <a:ext cx="8458200" cy="4267200"/>
          </a:xfrm>
        </p:spPr>
        <p:txBody>
          <a:bodyPr/>
          <a:lstStyle/>
          <a:p>
            <a:pPr eaLnBrk="1" hangingPunct="1"/>
            <a:r>
              <a:rPr lang="en-US" altLang="en-US" sz="2800" dirty="0"/>
              <a:t>Used to hold single characters or very small integer values</a:t>
            </a:r>
          </a:p>
          <a:p>
            <a:pPr eaLnBrk="1" hangingPunct="1"/>
            <a:r>
              <a:rPr lang="en-US" altLang="en-US" sz="2800" dirty="0"/>
              <a:t>Usually occupies 1 byte of memory</a:t>
            </a:r>
          </a:p>
          <a:p>
            <a:pPr eaLnBrk="1" hangingPunct="1"/>
            <a:r>
              <a:rPr lang="en-US" altLang="en-US" sz="2800" dirty="0"/>
              <a:t>A numeric code representing the character is stored in memory </a:t>
            </a:r>
          </a:p>
          <a:p>
            <a:pPr marL="101600" indent="0">
              <a:buNone/>
            </a:pPr>
            <a:endParaRPr lang="en-US" altLang="en-US" sz="2800" dirty="0"/>
          </a:p>
        </p:txBody>
      </p:sp>
      <p:graphicFrame>
        <p:nvGraphicFramePr>
          <p:cNvPr id="2" name="Example of what is stored in memory" descr="The leftmost column contains one line of code.  The rightmost column describes the mamory layout and contents that are in place following the execution of that line of code." title="Graphic of a line of code and the underlying memory associated with it"/>
          <p:cNvGraphicFramePr>
            <a:graphicFrameLocks noGrp="1"/>
          </p:cNvGraphicFramePr>
          <p:nvPr>
            <p:extLst>
              <p:ext uri="{D42A27DB-BD31-4B8C-83A1-F6EECF244321}">
                <p14:modId xmlns:p14="http://schemas.microsoft.com/office/powerpoint/2010/main" val="1758170211"/>
              </p:ext>
            </p:extLst>
          </p:nvPr>
        </p:nvGraphicFramePr>
        <p:xfrm>
          <a:off x="2667000" y="4648200"/>
          <a:ext cx="6096000" cy="889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SOURCE CODE</a:t>
                      </a:r>
                    </a:p>
                  </a:txBody>
                  <a:tcPr/>
                </a:tc>
                <a:tc>
                  <a:txBody>
                    <a:bodyPr/>
                    <a:lstStyle/>
                    <a:p>
                      <a:r>
                        <a:rPr lang="en-US" dirty="0"/>
                        <a:t>MEMORY</a:t>
                      </a:r>
                    </a:p>
                  </a:txBody>
                  <a:tcPr/>
                </a:tc>
                <a:extLst>
                  <a:ext uri="{0D108BD9-81ED-4DB2-BD59-A6C34878D82A}">
                    <a16:rowId xmlns:a16="http://schemas.microsoft.com/office/drawing/2014/main" xmlns="" val="10000"/>
                  </a:ext>
                </a:extLst>
              </a:tr>
              <a:tr h="370840">
                <a:tc>
                  <a:txBody>
                    <a:bodyPr/>
                    <a:lstStyle/>
                    <a:p>
                      <a:r>
                        <a:rPr lang="en-US" altLang="en-US" sz="1400" b="1" dirty="0">
                          <a:solidFill>
                            <a:schemeClr val="tx1"/>
                          </a:solidFill>
                          <a:latin typeface="Courier New" pitchFamily="49" charset="0"/>
                        </a:rPr>
                        <a:t>char letter = 'C'; </a:t>
                      </a:r>
                      <a:endParaRPr lang="en-US" dirty="0">
                        <a:solidFill>
                          <a:schemeClr val="tx1"/>
                        </a:solidFill>
                      </a:endParaRPr>
                    </a:p>
                  </a:txBody>
                  <a:tcPr/>
                </a:tc>
                <a:tc>
                  <a:txBody>
                    <a:bodyPr/>
                    <a:lstStyle/>
                    <a:p>
                      <a:r>
                        <a:rPr lang="en-US" dirty="0"/>
                        <a:t>variable letter holds</a:t>
                      </a:r>
                      <a:r>
                        <a:rPr lang="en-US" baseline="0" dirty="0"/>
                        <a:t> the integer value 67</a:t>
                      </a:r>
                      <a:endParaRPr lang="en-US" dirty="0"/>
                    </a:p>
                  </a:txBody>
                  <a:tcPr/>
                </a:tc>
                <a:extLst>
                  <a:ext uri="{0D108BD9-81ED-4DB2-BD59-A6C34878D82A}">
                    <a16:rowId xmlns:a16="http://schemas.microsoft.com/office/drawing/2014/main" xmlns="" val="10001"/>
                  </a:ext>
                </a:extLst>
              </a:tr>
            </a:tbl>
          </a:graphicData>
        </a:graphic>
      </p:graphicFrame>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45A688C8-A319-44CE-A8D5-C2798CCB6856}" type="slidenum">
              <a:rPr lang="en-US" altLang="en-US" sz="1200"/>
              <a:pPr eaLnBrk="1" hangingPunct="1">
                <a:spcBef>
                  <a:spcPct val="0"/>
                </a:spcBef>
                <a:buFontTx/>
                <a:buNone/>
              </a:pPr>
              <a:t>28</a:t>
            </a:fld>
            <a:endParaRPr lang="en-US" altLang="en-US" sz="1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Character Literal</a:t>
            </a:r>
          </a:p>
        </p:txBody>
      </p:sp>
      <p:sp>
        <p:nvSpPr>
          <p:cNvPr id="25603" name="Slide Body"/>
          <p:cNvSpPr>
            <a:spLocks noGrp="1" noChangeArrowheads="1"/>
          </p:cNvSpPr>
          <p:nvPr>
            <p:ph type="body" idx="1"/>
          </p:nvPr>
        </p:nvSpPr>
        <p:spPr>
          <a:xfrm>
            <a:off x="1905000" y="1981200"/>
            <a:ext cx="8382000" cy="4114800"/>
          </a:xfrm>
        </p:spPr>
        <p:txBody>
          <a:bodyPr/>
          <a:lstStyle/>
          <a:p>
            <a:pPr eaLnBrk="1" hangingPunct="1">
              <a:lnSpc>
                <a:spcPct val="90000"/>
              </a:lnSpc>
              <a:spcBef>
                <a:spcPct val="0"/>
              </a:spcBef>
              <a:defRPr/>
            </a:pPr>
            <a:r>
              <a:rPr lang="en-US" sz="2800" dirty="0"/>
              <a:t>A character literal is a single character</a:t>
            </a:r>
          </a:p>
          <a:p>
            <a:pPr marL="0" indent="0">
              <a:lnSpc>
                <a:spcPct val="90000"/>
              </a:lnSpc>
              <a:spcBef>
                <a:spcPct val="0"/>
              </a:spcBef>
              <a:buNone/>
              <a:defRPr/>
            </a:pPr>
            <a:endParaRPr lang="en-US" sz="2800" dirty="0"/>
          </a:p>
          <a:p>
            <a:pPr eaLnBrk="1" hangingPunct="1">
              <a:lnSpc>
                <a:spcPct val="90000"/>
              </a:lnSpc>
              <a:spcBef>
                <a:spcPct val="0"/>
              </a:spcBef>
              <a:defRPr/>
            </a:pPr>
            <a:r>
              <a:rPr lang="en-US" sz="2800" dirty="0"/>
              <a:t>When referenced in a program, it is enclosed in single quotation marks:</a:t>
            </a:r>
          </a:p>
          <a:p>
            <a:pPr eaLnBrk="1" hangingPunct="1">
              <a:lnSpc>
                <a:spcPct val="90000"/>
              </a:lnSpc>
              <a:spcBef>
                <a:spcPct val="0"/>
              </a:spcBef>
              <a:defRPr/>
            </a:pPr>
            <a:endParaRPr lang="en-US" dirty="0"/>
          </a:p>
          <a:p>
            <a:pPr marL="800100" lvl="2" indent="0">
              <a:lnSpc>
                <a:spcPct val="90000"/>
              </a:lnSpc>
              <a:spcBef>
                <a:spcPct val="0"/>
              </a:spcBef>
              <a:buNone/>
              <a:defRPr/>
            </a:pPr>
            <a:r>
              <a:rPr lang="en-US" sz="2800" b="1" dirty="0" err="1">
                <a:latin typeface="Courier New" pitchFamily="49" charset="0"/>
                <a:cs typeface="Courier New" pitchFamily="49" charset="0"/>
              </a:rPr>
              <a:t>cout</a:t>
            </a:r>
            <a:r>
              <a:rPr lang="en-US" sz="2800" b="1" dirty="0">
                <a:latin typeface="Courier New" pitchFamily="49" charset="0"/>
                <a:cs typeface="Courier New" pitchFamily="49" charset="0"/>
              </a:rPr>
              <a:t> &lt;&lt; 'Y' &lt;&lt; </a:t>
            </a:r>
            <a:r>
              <a:rPr lang="en-US" sz="2800" b="1" dirty="0" err="1">
                <a:latin typeface="Courier New" pitchFamily="49" charset="0"/>
                <a:cs typeface="Courier New" pitchFamily="49" charset="0"/>
              </a:rPr>
              <a:t>endl</a:t>
            </a:r>
            <a:r>
              <a:rPr lang="en-US" sz="2800" b="1" dirty="0">
                <a:latin typeface="Courier New" pitchFamily="49" charset="0"/>
                <a:cs typeface="Courier New" pitchFamily="49" charset="0"/>
              </a:rPr>
              <a:t>;</a:t>
            </a:r>
            <a:endParaRPr lang="en-US" sz="2800" dirty="0"/>
          </a:p>
          <a:p>
            <a:pPr eaLnBrk="1" hangingPunct="1">
              <a:lnSpc>
                <a:spcPct val="90000"/>
              </a:lnSpc>
              <a:spcBef>
                <a:spcPct val="75000"/>
              </a:spcBef>
              <a:defRPr/>
            </a:pPr>
            <a:r>
              <a:rPr lang="en-US" sz="2800" dirty="0"/>
              <a:t>The quotation marks are not part of the literal, and are not displayed</a:t>
            </a:r>
            <a:endParaRPr lang="en-US" sz="2800" b="1" dirty="0"/>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9CBD2D87-71F4-4D0D-86BE-2C890DE86784}" type="slidenum">
              <a:rPr lang="en-US" altLang="en-US" sz="1200"/>
              <a:pPr eaLnBrk="1" hangingPunct="1">
                <a:spcBef>
                  <a:spcPct val="0"/>
                </a:spcBef>
                <a:buFontTx/>
                <a:buNone/>
              </a:pPr>
              <a:t>29</a:t>
            </a:fld>
            <a:endParaRPr lang="en-US" altLang="en-US"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2209800" y="381000"/>
            <a:ext cx="7772400" cy="762000"/>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1828800" y="1524000"/>
            <a:ext cx="8458200" cy="4800600"/>
          </a:xfrm>
        </p:spPr>
        <p:txBody>
          <a:bodyPr/>
          <a:lstStyle/>
          <a:p>
            <a:pPr eaLnBrk="1" hangingPunct="1">
              <a:buFontTx/>
              <a:buNone/>
            </a:pPr>
            <a:r>
              <a:rPr lang="en-US" altLang="en-US" sz="2400" dirty="0"/>
              <a:t>2.10 The C++ </a:t>
            </a:r>
            <a:r>
              <a:rPr lang="en-US" altLang="en-US" sz="2400" b="1" dirty="0">
                <a:latin typeface="Courier New" pitchFamily="49" charset="0"/>
              </a:rPr>
              <a:t>string</a:t>
            </a:r>
            <a:r>
              <a:rPr lang="en-US" altLang="en-US" sz="2400" dirty="0"/>
              <a:t> Class</a:t>
            </a:r>
          </a:p>
          <a:p>
            <a:pPr eaLnBrk="1" hangingPunct="1">
              <a:buFontTx/>
              <a:buNone/>
            </a:pPr>
            <a:r>
              <a:rPr lang="en-US" altLang="en-US" sz="2400" dirty="0"/>
              <a:t>2.11 The </a:t>
            </a:r>
            <a:r>
              <a:rPr lang="en-US" altLang="en-US" sz="2400" b="1" dirty="0">
                <a:latin typeface="Courier New" pitchFamily="49" charset="0"/>
              </a:rPr>
              <a:t>bool</a:t>
            </a:r>
            <a:r>
              <a:rPr lang="en-US" altLang="en-US" sz="2400" dirty="0"/>
              <a:t> Data Type</a:t>
            </a:r>
          </a:p>
          <a:p>
            <a:pPr eaLnBrk="1" hangingPunct="1">
              <a:buFontTx/>
              <a:buNone/>
            </a:pPr>
            <a:r>
              <a:rPr lang="en-US" altLang="en-US" sz="2400" dirty="0"/>
              <a:t>2.12 Determining the Size of a Data Type</a:t>
            </a:r>
          </a:p>
          <a:p>
            <a:pPr eaLnBrk="1" hangingPunct="1">
              <a:buFontTx/>
              <a:buNone/>
            </a:pPr>
            <a:r>
              <a:rPr lang="en-US" altLang="en-US" sz="2400" dirty="0"/>
              <a:t>2.13 More on Variable Assignments and  Initialization</a:t>
            </a:r>
          </a:p>
          <a:p>
            <a:pPr eaLnBrk="1" hangingPunct="1">
              <a:buFontTx/>
              <a:buNone/>
            </a:pPr>
            <a:r>
              <a:rPr lang="en-US" altLang="en-US" sz="2400" dirty="0"/>
              <a:t>2.14 Scope</a:t>
            </a:r>
          </a:p>
          <a:p>
            <a:pPr eaLnBrk="1" hangingPunct="1">
              <a:buFontTx/>
              <a:buNone/>
            </a:pPr>
            <a:r>
              <a:rPr lang="en-US" altLang="en-US" sz="2400" dirty="0"/>
              <a:t>2.15 Arithmetic Operators</a:t>
            </a:r>
          </a:p>
          <a:p>
            <a:pPr eaLnBrk="1" hangingPunct="1">
              <a:buFontTx/>
              <a:buNone/>
            </a:pPr>
            <a:r>
              <a:rPr lang="en-US" altLang="en-US" sz="2400" dirty="0"/>
              <a:t>2.16 Comments</a:t>
            </a:r>
          </a:p>
          <a:p>
            <a:pPr eaLnBrk="1" hangingPunct="1">
              <a:buFontTx/>
              <a:buNone/>
            </a:pPr>
            <a:r>
              <a:rPr lang="en-US" altLang="en-US" sz="2400" dirty="0"/>
              <a:t>2.17 Programming Style</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C0BF9DF-73DC-417E-B9AB-3936B453C8CB}" type="slidenum">
              <a:rPr lang="en-US" altLang="en-US" sz="1200"/>
              <a:pPr eaLnBrk="1" hangingPunct="1">
                <a:spcBef>
                  <a:spcPct val="0"/>
                </a:spcBef>
                <a:buFontTx/>
                <a:buNone/>
              </a:pPr>
              <a:t>3</a:t>
            </a:fld>
            <a:endParaRPr lang="en-US" altLang="en-US" sz="1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String Literals</a:t>
            </a:r>
          </a:p>
        </p:txBody>
      </p:sp>
      <p:sp>
        <p:nvSpPr>
          <p:cNvPr id="32771" name="Slide Body"/>
          <p:cNvSpPr>
            <a:spLocks noGrp="1" noChangeArrowheads="1"/>
          </p:cNvSpPr>
          <p:nvPr>
            <p:ph type="body" idx="1"/>
          </p:nvPr>
        </p:nvSpPr>
        <p:spPr>
          <a:xfrm>
            <a:off x="1905000" y="1752600"/>
            <a:ext cx="8382000" cy="4114800"/>
          </a:xfrm>
        </p:spPr>
        <p:txBody>
          <a:bodyPr/>
          <a:lstStyle/>
          <a:p>
            <a:pPr eaLnBrk="1" hangingPunct="1">
              <a:lnSpc>
                <a:spcPct val="90000"/>
              </a:lnSpc>
              <a:spcBef>
                <a:spcPct val="0"/>
              </a:spcBef>
            </a:pPr>
            <a:r>
              <a:rPr lang="en-US" altLang="en-US" sz="2800" dirty="0"/>
              <a:t>Can be stored as a series of characters in consecutive memory locations </a:t>
            </a:r>
          </a:p>
          <a:p>
            <a:pPr lvl="1" eaLnBrk="1" hangingPunct="1">
              <a:buFontTx/>
              <a:buNone/>
            </a:pPr>
            <a:r>
              <a:rPr lang="en-US" altLang="en-US" sz="2400" dirty="0"/>
              <a:t>	                     </a:t>
            </a:r>
            <a:r>
              <a:rPr lang="en-US" altLang="en-US" sz="3200" b="1" dirty="0">
                <a:solidFill>
                  <a:srgbClr val="3D8963"/>
                </a:solidFill>
                <a:latin typeface="Courier New" pitchFamily="49" charset="0"/>
              </a:rPr>
              <a:t>"Hello"</a:t>
            </a:r>
            <a:endParaRPr lang="en-US" altLang="en-US" sz="3200" b="1" dirty="0">
              <a:solidFill>
                <a:srgbClr val="3D8963"/>
              </a:solidFill>
            </a:endParaRPr>
          </a:p>
          <a:p>
            <a:pPr eaLnBrk="1" hangingPunct="1">
              <a:lnSpc>
                <a:spcPct val="90000"/>
              </a:lnSpc>
            </a:pPr>
            <a:r>
              <a:rPr lang="en-US" altLang="en-US" sz="2800" dirty="0"/>
              <a:t>Stored in consecutive memory locations with the </a:t>
            </a:r>
            <a:r>
              <a:rPr lang="en-US" altLang="en-US" sz="2800" dirty="0">
                <a:solidFill>
                  <a:schemeClr val="accent2"/>
                </a:solidFill>
              </a:rPr>
              <a:t>null terminator</a:t>
            </a:r>
            <a:r>
              <a:rPr lang="en-US" altLang="en-US" sz="2800" dirty="0"/>
              <a:t>, </a:t>
            </a:r>
            <a:r>
              <a:rPr lang="en-US" altLang="en-US" sz="2800" b="1" dirty="0">
                <a:latin typeface="Courier New" pitchFamily="49" charset="0"/>
              </a:rPr>
              <a:t>\0</a:t>
            </a:r>
            <a:r>
              <a:rPr lang="en-US" altLang="en-US" sz="2800" dirty="0"/>
              <a:t>, automatically placed at the end:</a:t>
            </a:r>
          </a:p>
          <a:p>
            <a:pPr marL="101600" indent="0">
              <a:lnSpc>
                <a:spcPct val="90000"/>
              </a:lnSpc>
              <a:buNone/>
            </a:pPr>
            <a:endParaRPr lang="en-US" altLang="en-US" dirty="0"/>
          </a:p>
          <a:p>
            <a:pPr eaLnBrk="1" hangingPunct="1">
              <a:lnSpc>
                <a:spcPct val="90000"/>
              </a:lnSpc>
            </a:pPr>
            <a:r>
              <a:rPr lang="en-US" altLang="en-US" sz="2800" dirty="0"/>
              <a:t>Is comprised of the characters between the </a:t>
            </a:r>
            <a:r>
              <a:rPr lang="en-US" altLang="en-US" sz="2800" b="1" dirty="0">
                <a:latin typeface="Courier New" pitchFamily="49" charset="0"/>
              </a:rPr>
              <a:t>" "</a:t>
            </a:r>
            <a:endParaRPr lang="en-US" altLang="en-US" sz="2800" b="1" dirty="0"/>
          </a:p>
        </p:txBody>
      </p:sp>
      <p:graphicFrame>
        <p:nvGraphicFramePr>
          <p:cNvPr id="26693" name="Graphic of contents of memory" descr="The image shows six consecutive locations in memory, holding in order from left to right the values 'H', 'e', 'l', 'l', 'o', and '\0'." title="Image of memory storage"/>
          <p:cNvGraphicFramePr>
            <a:graphicFrameLocks noGrp="1"/>
          </p:cNvGraphicFramePr>
          <p:nvPr>
            <p:extLst>
              <p:ext uri="{D42A27DB-BD31-4B8C-83A1-F6EECF244321}">
                <p14:modId xmlns:p14="http://schemas.microsoft.com/office/powerpoint/2010/main" val="3515442982"/>
              </p:ext>
            </p:extLst>
          </p:nvPr>
        </p:nvGraphicFramePr>
        <p:xfrm>
          <a:off x="3276600" y="4419600"/>
          <a:ext cx="4495800" cy="517724"/>
        </p:xfrm>
        <a:graphic>
          <a:graphicData uri="http://schemas.openxmlformats.org/drawingml/2006/table">
            <a:tbl>
              <a:tblPr firstRow="1"/>
              <a:tblGrid>
                <a:gridCol w="749300">
                  <a:extLst>
                    <a:ext uri="{9D8B030D-6E8A-4147-A177-3AD203B41FA5}">
                      <a16:colId xmlns:a16="http://schemas.microsoft.com/office/drawing/2014/main" xmlns="" val="20000"/>
                    </a:ext>
                  </a:extLst>
                </a:gridCol>
                <a:gridCol w="749300">
                  <a:extLst>
                    <a:ext uri="{9D8B030D-6E8A-4147-A177-3AD203B41FA5}">
                      <a16:colId xmlns:a16="http://schemas.microsoft.com/office/drawing/2014/main" xmlns="" val="20001"/>
                    </a:ext>
                  </a:extLst>
                </a:gridCol>
                <a:gridCol w="749300">
                  <a:extLst>
                    <a:ext uri="{9D8B030D-6E8A-4147-A177-3AD203B41FA5}">
                      <a16:colId xmlns:a16="http://schemas.microsoft.com/office/drawing/2014/main" xmlns="" val="20002"/>
                    </a:ext>
                  </a:extLst>
                </a:gridCol>
                <a:gridCol w="749300">
                  <a:extLst>
                    <a:ext uri="{9D8B030D-6E8A-4147-A177-3AD203B41FA5}">
                      <a16:colId xmlns:a16="http://schemas.microsoft.com/office/drawing/2014/main" xmlns="" val="20003"/>
                    </a:ext>
                  </a:extLst>
                </a:gridCol>
                <a:gridCol w="749300">
                  <a:extLst>
                    <a:ext uri="{9D8B030D-6E8A-4147-A177-3AD203B41FA5}">
                      <a16:colId xmlns:a16="http://schemas.microsoft.com/office/drawing/2014/main" xmlns="" val="20004"/>
                    </a:ext>
                  </a:extLst>
                </a:gridCol>
                <a:gridCol w="749300">
                  <a:extLst>
                    <a:ext uri="{9D8B030D-6E8A-4147-A177-3AD203B41FA5}">
                      <a16:colId xmlns:a16="http://schemas.microsoft.com/office/drawing/2014/main" xmlns="" val="20005"/>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H</a:t>
                      </a:r>
                    </a:p>
                  </a:txBody>
                  <a:tcPr marT="45502" marB="455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e</a:t>
                      </a:r>
                    </a:p>
                  </a:txBody>
                  <a:tcPr marT="45502" marB="455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l</a:t>
                      </a:r>
                    </a:p>
                  </a:txBody>
                  <a:tcPr marT="45502" marB="455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l</a:t>
                      </a:r>
                    </a:p>
                  </a:txBody>
                  <a:tcPr marT="45502" marB="455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o</a:t>
                      </a:r>
                    </a:p>
                  </a:txBody>
                  <a:tcPr marT="45502" marB="455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3D8963"/>
                          </a:solidFill>
                          <a:effectLst/>
                          <a:latin typeface="Courier New" pitchFamily="49" charset="0"/>
                        </a:rPr>
                        <a:t>\0</a:t>
                      </a:r>
                    </a:p>
                  </a:txBody>
                  <a:tcPr marT="45502" marB="455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A7473F47-9EE5-4F66-A8A9-92EA6092EC32}" type="slidenum">
              <a:rPr lang="en-US" altLang="en-US" sz="1200"/>
              <a:pPr eaLnBrk="1" hangingPunct="1">
                <a:spcBef>
                  <a:spcPct val="0"/>
                </a:spcBef>
                <a:buFontTx/>
                <a:buNone/>
              </a:pPr>
              <a:t>30</a:t>
            </a:fld>
            <a:endParaRPr lang="en-US" altLang="en-US" sz="1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p:cNvSpPr>
          <p:nvPr>
            <p:ph type="title"/>
          </p:nvPr>
        </p:nvSpPr>
        <p:spPr/>
        <p:txBody>
          <a:bodyPr/>
          <a:lstStyle/>
          <a:p>
            <a:pPr eaLnBrk="1" hangingPunct="1"/>
            <a:r>
              <a:rPr lang="en-US" altLang="en-US" dirty="0">
                <a:solidFill>
                  <a:schemeClr val="tx1"/>
                </a:solidFill>
              </a:rPr>
              <a:t>A character or a string literal?</a:t>
            </a:r>
          </a:p>
        </p:txBody>
      </p:sp>
      <p:sp>
        <p:nvSpPr>
          <p:cNvPr id="33795" name="Slide Body"/>
          <p:cNvSpPr>
            <a:spLocks noGrp="1"/>
          </p:cNvSpPr>
          <p:nvPr>
            <p:ph type="body" idx="1"/>
          </p:nvPr>
        </p:nvSpPr>
        <p:spPr/>
        <p:txBody>
          <a:bodyPr/>
          <a:lstStyle/>
          <a:p>
            <a:pPr eaLnBrk="1" hangingPunct="1"/>
            <a:r>
              <a:rPr lang="en-US" altLang="en-US" sz="2800" dirty="0"/>
              <a:t>A character literal is a single character, enclosed in single quotes:</a:t>
            </a:r>
          </a:p>
          <a:p>
            <a:pPr lvl="2" eaLnBrk="1" hangingPunct="1">
              <a:buFontTx/>
              <a:buNone/>
            </a:pPr>
            <a:r>
              <a:rPr lang="en-US" altLang="en-US" sz="2800" dirty="0">
                <a:latin typeface="Courier New" pitchFamily="49" charset="0"/>
                <a:cs typeface="Courier New" pitchFamily="49" charset="0"/>
              </a:rPr>
              <a:t>'C'</a:t>
            </a:r>
          </a:p>
          <a:p>
            <a:pPr eaLnBrk="1" hangingPunct="1"/>
            <a:r>
              <a:rPr lang="en-US" altLang="en-US" sz="2800" dirty="0">
                <a:cs typeface="Courier New" pitchFamily="49" charset="0"/>
              </a:rPr>
              <a:t>A string literal is a sequence of characters enclosed in double quotes:</a:t>
            </a:r>
          </a:p>
          <a:p>
            <a:pPr lvl="2" eaLnBrk="1" hangingPunct="1">
              <a:buFontTx/>
              <a:buNone/>
            </a:pPr>
            <a:r>
              <a:rPr lang="en-US" altLang="en-US" sz="2800" dirty="0">
                <a:latin typeface="Courier New" pitchFamily="49" charset="0"/>
                <a:cs typeface="Courier New" pitchFamily="49" charset="0"/>
              </a:rPr>
              <a:t>"Hello, there!"</a:t>
            </a:r>
          </a:p>
          <a:p>
            <a:pPr eaLnBrk="1" hangingPunct="1"/>
            <a:r>
              <a:rPr lang="en-US" altLang="en-US" sz="2800" dirty="0">
                <a:cs typeface="Courier New" pitchFamily="49" charset="0"/>
              </a:rPr>
              <a:t>A single character in double quotes is a string literal, not a character literal:</a:t>
            </a:r>
          </a:p>
          <a:p>
            <a:pPr lvl="2" eaLnBrk="1" hangingPunct="1">
              <a:buFontTx/>
              <a:buNone/>
            </a:pPr>
            <a:r>
              <a:rPr lang="en-US" altLang="en-US" sz="2800" dirty="0">
                <a:latin typeface="Courier New" pitchFamily="49" charset="0"/>
                <a:cs typeface="Courier New" pitchFamily="49" charset="0"/>
              </a:rPr>
              <a:t>"C"</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BFD3FD9C-F41E-4CFF-8C5D-86240B87141E}" type="slidenum">
              <a:rPr lang="en-US" altLang="en-US" sz="1200"/>
              <a:pPr eaLnBrk="1" hangingPunct="1">
                <a:spcBef>
                  <a:spcPct val="0"/>
                </a:spcBef>
                <a:buFontTx/>
                <a:buNone/>
              </a:pPr>
              <a:t>31</a:t>
            </a:fld>
            <a:endParaRPr lang="en-US" altLang="en-US" sz="12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1828800" y="303214"/>
            <a:ext cx="8610600" cy="727075"/>
          </a:xfrm>
        </p:spPr>
        <p:txBody>
          <a:bodyPr/>
          <a:lstStyle/>
          <a:p>
            <a:pPr eaLnBrk="1" hangingPunct="1"/>
            <a:r>
              <a:rPr lang="en-US" altLang="en-US" dirty="0">
                <a:solidFill>
                  <a:schemeClr val="tx1"/>
                </a:solidFill>
              </a:rPr>
              <a:t>2.10 The C++ </a:t>
            </a:r>
            <a:r>
              <a:rPr lang="en-US" altLang="en-US" b="1" dirty="0">
                <a:solidFill>
                  <a:schemeClr val="tx1"/>
                </a:solidFill>
                <a:latin typeface="Courier New" pitchFamily="49" charset="0"/>
              </a:rPr>
              <a:t>string</a:t>
            </a:r>
            <a:r>
              <a:rPr lang="en-US" altLang="en-US" dirty="0">
                <a:solidFill>
                  <a:schemeClr val="tx1"/>
                </a:solidFill>
              </a:rPr>
              <a:t> Class</a:t>
            </a:r>
          </a:p>
        </p:txBody>
      </p:sp>
      <p:sp>
        <p:nvSpPr>
          <p:cNvPr id="34819" name="Slide Body"/>
          <p:cNvSpPr>
            <a:spLocks noGrp="1" noChangeArrowheads="1"/>
          </p:cNvSpPr>
          <p:nvPr>
            <p:ph type="body" idx="1"/>
          </p:nvPr>
        </p:nvSpPr>
        <p:spPr>
          <a:xfrm>
            <a:off x="1752600" y="1676400"/>
            <a:ext cx="8763000" cy="4495800"/>
          </a:xfrm>
        </p:spPr>
        <p:txBody>
          <a:bodyPr/>
          <a:lstStyle/>
          <a:p>
            <a:pPr eaLnBrk="1" hangingPunct="1">
              <a:lnSpc>
                <a:spcPct val="85000"/>
              </a:lnSpc>
            </a:pPr>
            <a:r>
              <a:rPr lang="en-US" altLang="en-US" sz="2800" dirty="0"/>
              <a:t>Must </a:t>
            </a:r>
            <a:r>
              <a:rPr lang="en-US" altLang="en-US" sz="2800" b="1" dirty="0">
                <a:latin typeface="Courier New" pitchFamily="49" charset="0"/>
              </a:rPr>
              <a:t>#include &lt;string&gt;</a:t>
            </a:r>
            <a:r>
              <a:rPr lang="en-US" altLang="en-US" sz="2800" dirty="0"/>
              <a:t> to create and use string objects</a:t>
            </a:r>
          </a:p>
          <a:p>
            <a:pPr eaLnBrk="1" hangingPunct="1">
              <a:lnSpc>
                <a:spcPct val="85000"/>
              </a:lnSpc>
              <a:spcBef>
                <a:spcPct val="40000"/>
              </a:spcBef>
            </a:pPr>
            <a:r>
              <a:rPr lang="en-US" altLang="en-US" sz="2800" dirty="0"/>
              <a:t>Can define </a:t>
            </a:r>
            <a:r>
              <a:rPr lang="en-US" altLang="en-US" sz="2800" b="1" dirty="0">
                <a:latin typeface="Courier New" pitchFamily="49" charset="0"/>
              </a:rPr>
              <a:t>string</a:t>
            </a:r>
            <a:r>
              <a:rPr lang="en-US" altLang="en-US" sz="2800" dirty="0"/>
              <a:t> variables in programs</a:t>
            </a:r>
          </a:p>
          <a:p>
            <a:pPr eaLnBrk="1" hangingPunct="1">
              <a:lnSpc>
                <a:spcPct val="90000"/>
              </a:lnSpc>
              <a:spcBef>
                <a:spcPct val="0"/>
              </a:spcBef>
              <a:buFontTx/>
              <a:buNone/>
            </a:pPr>
            <a:r>
              <a:rPr lang="en-US" altLang="en-US" b="1" dirty="0">
                <a:solidFill>
                  <a:srgbClr val="006600"/>
                </a:solidFill>
                <a:latin typeface="Courier New" pitchFamily="49" charset="0"/>
              </a:rPr>
              <a:t>   	</a:t>
            </a:r>
            <a:r>
              <a:rPr lang="en-US" altLang="en-US" sz="2400" b="1" dirty="0">
                <a:solidFill>
                  <a:srgbClr val="3D8963"/>
                </a:solidFill>
                <a:latin typeface="Courier New" pitchFamily="49" charset="0"/>
              </a:rPr>
              <a:t>string name;</a:t>
            </a:r>
          </a:p>
          <a:p>
            <a:pPr eaLnBrk="1" hangingPunct="1">
              <a:lnSpc>
                <a:spcPct val="85000"/>
              </a:lnSpc>
              <a:spcBef>
                <a:spcPct val="40000"/>
              </a:spcBef>
            </a:pPr>
            <a:r>
              <a:rPr lang="en-US" altLang="en-US" sz="2800" dirty="0"/>
              <a:t>Can assign values to string variables with the assignment operator</a:t>
            </a:r>
          </a:p>
          <a:p>
            <a:pPr lvl="1" eaLnBrk="1" hangingPunct="1">
              <a:lnSpc>
                <a:spcPct val="90000"/>
              </a:lnSpc>
              <a:spcBef>
                <a:spcPct val="0"/>
              </a:spcBef>
              <a:buFontTx/>
              <a:buNone/>
            </a:pPr>
            <a:r>
              <a:rPr lang="en-US" altLang="en-US" b="1" dirty="0">
                <a:solidFill>
                  <a:srgbClr val="006600"/>
                </a:solidFill>
                <a:latin typeface="Courier New" pitchFamily="49" charset="0"/>
              </a:rPr>
              <a:t>  </a:t>
            </a:r>
            <a:r>
              <a:rPr lang="en-US" altLang="en-US" sz="2400" b="1" dirty="0">
                <a:solidFill>
                  <a:srgbClr val="3D8963"/>
                </a:solidFill>
                <a:latin typeface="Courier New" pitchFamily="49" charset="0"/>
              </a:rPr>
              <a:t>name = "George";</a:t>
            </a:r>
          </a:p>
          <a:p>
            <a:pPr eaLnBrk="1" hangingPunct="1">
              <a:lnSpc>
                <a:spcPct val="85000"/>
              </a:lnSpc>
              <a:spcBef>
                <a:spcPct val="40000"/>
              </a:spcBef>
            </a:pPr>
            <a:r>
              <a:rPr lang="en-US" altLang="en-US" sz="2800" dirty="0"/>
              <a:t>Can display them with </a:t>
            </a:r>
            <a:r>
              <a:rPr lang="en-US" altLang="en-US" sz="2800" b="1" dirty="0" err="1">
                <a:latin typeface="Courier New" pitchFamily="49" charset="0"/>
              </a:rPr>
              <a:t>cout</a:t>
            </a:r>
            <a:endParaRPr lang="en-US" altLang="en-US" sz="2800" b="1" dirty="0">
              <a:latin typeface="Courier New" pitchFamily="49" charset="0"/>
            </a:endParaRPr>
          </a:p>
          <a:p>
            <a:pPr lvl="1" eaLnBrk="1" hangingPunct="1">
              <a:lnSpc>
                <a:spcPct val="90000"/>
              </a:lnSpc>
              <a:spcBef>
                <a:spcPct val="0"/>
              </a:spcBef>
              <a:buFontTx/>
              <a:buNone/>
            </a:pPr>
            <a:r>
              <a:rPr lang="en-US" altLang="en-US" b="1" dirty="0">
                <a:solidFill>
                  <a:srgbClr val="006600"/>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"My name is " &lt;&lt; name;</a:t>
            </a:r>
            <a:endParaRPr lang="en-US" altLang="en-US" sz="2400" b="1" dirty="0">
              <a:solidFill>
                <a:srgbClr val="3D8963"/>
              </a:solidFill>
            </a:endParaRP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A5AF5731-CA9A-4E7C-92AE-17436F5547CC}" type="slidenum">
              <a:rPr lang="en-US" altLang="en-US" sz="1200"/>
              <a:pPr eaLnBrk="1" hangingPunct="1">
                <a:spcBef>
                  <a:spcPct val="0"/>
                </a:spcBef>
                <a:buFontTx/>
                <a:buNone/>
              </a:pPr>
              <a:t>32</a:t>
            </a:fld>
            <a:endParaRPr lang="en-US" altLang="en-US" sz="12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2.11 The </a:t>
            </a:r>
            <a:r>
              <a:rPr lang="en-US" altLang="en-US" b="1" dirty="0">
                <a:solidFill>
                  <a:schemeClr val="tx1"/>
                </a:solidFill>
                <a:latin typeface="Courier New" pitchFamily="49" charset="0"/>
              </a:rPr>
              <a:t>bool</a:t>
            </a:r>
            <a:r>
              <a:rPr lang="en-US" altLang="en-US" dirty="0">
                <a:solidFill>
                  <a:schemeClr val="tx1"/>
                </a:solidFill>
              </a:rPr>
              <a:t> Data Type</a:t>
            </a:r>
          </a:p>
        </p:txBody>
      </p:sp>
      <p:sp>
        <p:nvSpPr>
          <p:cNvPr id="35843" name="Slide Body"/>
          <p:cNvSpPr>
            <a:spLocks noGrp="1" noChangeArrowheads="1"/>
          </p:cNvSpPr>
          <p:nvPr>
            <p:ph type="body" idx="1"/>
          </p:nvPr>
        </p:nvSpPr>
        <p:spPr>
          <a:xfrm>
            <a:off x="1981200" y="1981200"/>
            <a:ext cx="8382000" cy="4038600"/>
          </a:xfrm>
        </p:spPr>
        <p:txBody>
          <a:bodyPr/>
          <a:lstStyle/>
          <a:p>
            <a:pPr eaLnBrk="1" hangingPunct="1">
              <a:spcBef>
                <a:spcPct val="50000"/>
              </a:spcBef>
            </a:pPr>
            <a:r>
              <a:rPr lang="en-US" altLang="en-US" sz="2800" dirty="0"/>
              <a:t>Represents values that are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p>
          <a:p>
            <a:pPr eaLnBrk="1" hangingPunct="1">
              <a:spcBef>
                <a:spcPct val="50000"/>
              </a:spcBef>
            </a:pPr>
            <a:r>
              <a:rPr lang="en-US" altLang="en-US" sz="2800" b="1" dirty="0">
                <a:latin typeface="Courier New" pitchFamily="49" charset="0"/>
              </a:rPr>
              <a:t>bool</a:t>
            </a:r>
            <a:r>
              <a:rPr lang="en-US" altLang="en-US" sz="2800" dirty="0"/>
              <a:t> values are stored as integers</a:t>
            </a:r>
            <a:endParaRPr lang="en-US" altLang="en-US" sz="2800" dirty="0">
              <a:latin typeface="Courier New" pitchFamily="49" charset="0"/>
            </a:endParaRPr>
          </a:p>
          <a:p>
            <a:pPr eaLnBrk="1" hangingPunct="1">
              <a:spcBef>
                <a:spcPct val="50000"/>
              </a:spcBef>
            </a:pPr>
            <a:r>
              <a:rPr lang="en-US" altLang="en-US" sz="2800" b="1" dirty="0">
                <a:latin typeface="Courier New" pitchFamily="49" charset="0"/>
              </a:rPr>
              <a:t>false</a:t>
            </a:r>
            <a:r>
              <a:rPr lang="en-US" altLang="en-US" sz="2800" dirty="0">
                <a:latin typeface="Courier New" pitchFamily="49" charset="0"/>
              </a:rPr>
              <a:t> </a:t>
            </a:r>
            <a:r>
              <a:rPr lang="en-US" altLang="en-US" sz="2800" dirty="0"/>
              <a:t>is represented by 0, </a:t>
            </a:r>
            <a:r>
              <a:rPr lang="en-US" altLang="en-US" sz="2800" b="1" dirty="0">
                <a:latin typeface="Courier New" pitchFamily="49" charset="0"/>
              </a:rPr>
              <a:t>true</a:t>
            </a:r>
            <a:r>
              <a:rPr lang="en-US" altLang="en-US" sz="2800" dirty="0"/>
              <a:t> by 1 </a:t>
            </a:r>
          </a:p>
          <a:p>
            <a:pPr lvl="1" eaLnBrk="1" hangingPunct="1">
              <a:spcBef>
                <a:spcPct val="40000"/>
              </a:spcBef>
              <a:buFontTx/>
              <a:buNone/>
            </a:pPr>
            <a:r>
              <a:rPr lang="en-US" altLang="en-US" sz="2400" b="1" dirty="0">
                <a:solidFill>
                  <a:srgbClr val="3D8963"/>
                </a:solidFill>
                <a:latin typeface="Courier New" pitchFamily="49" charset="0"/>
              </a:rPr>
              <a:t> bool allDone = true;</a:t>
            </a:r>
          </a:p>
          <a:p>
            <a:pPr lvl="1" eaLnBrk="1" hangingPunct="1">
              <a:spcBef>
                <a:spcPct val="0"/>
              </a:spcBef>
              <a:buFontTx/>
              <a:buNone/>
            </a:pPr>
            <a:r>
              <a:rPr lang="en-US" altLang="en-US" sz="2400" b="1" dirty="0">
                <a:solidFill>
                  <a:srgbClr val="3D8963"/>
                </a:solidFill>
                <a:latin typeface="Courier New" pitchFamily="49" charset="0"/>
              </a:rPr>
              <a:t> bool finished = false;</a:t>
            </a:r>
            <a:endParaRPr lang="en-US" altLang="en-US" sz="2400" b="1" dirty="0">
              <a:solidFill>
                <a:srgbClr val="3D8963"/>
              </a:solidFill>
            </a:endParaRPr>
          </a:p>
          <a:p>
            <a:pPr eaLnBrk="1" hangingPunct="1">
              <a:buFontTx/>
              <a:buNone/>
            </a:pPr>
            <a:endParaRPr lang="en-US" altLang="en-US" b="1" dirty="0">
              <a:solidFill>
                <a:srgbClr val="3D8963"/>
              </a:solidFill>
              <a:latin typeface="Courier New" pitchFamily="49" charset="0"/>
            </a:endParaRPr>
          </a:p>
        </p:txBody>
      </p:sp>
      <p:pic>
        <p:nvPicPr>
          <p:cNvPr id="12" name="Graphic: named memory locations and contents" descr="Memory contains two locations.  The leftmost one is named allDone and contains the number 1.  The other is named finished and contains the number 0." title="An image shows the memory layout for two variables"/>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572000"/>
            <a:ext cx="3121660" cy="1073150"/>
          </a:xfrm>
          <a:prstGeom prst="rect">
            <a:avLst/>
          </a:prstGeom>
          <a:noFill/>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2CD26C96-7651-4F1C-959D-824A0F05884E}" type="slidenum">
              <a:rPr lang="en-US" altLang="en-US" sz="1200"/>
              <a:pPr eaLnBrk="1" hangingPunct="1">
                <a:spcBef>
                  <a:spcPct val="0"/>
                </a:spcBef>
                <a:buFontTx/>
                <a:buNone/>
              </a:pPr>
              <a:t>33</a:t>
            </a:fld>
            <a:endParaRPr lang="en-US" altLang="en-US" sz="12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dirty="0">
                <a:solidFill>
                  <a:schemeClr val="tx1"/>
                </a:solidFill>
              </a:rPr>
              <a:t>2.12 Determining the Size of a Data Type</a:t>
            </a:r>
          </a:p>
        </p:txBody>
      </p:sp>
      <p:sp>
        <p:nvSpPr>
          <p:cNvPr id="36867" name="Slide Body"/>
          <p:cNvSpPr>
            <a:spLocks noGrp="1" noChangeArrowheads="1"/>
          </p:cNvSpPr>
          <p:nvPr>
            <p:ph type="body" idx="1"/>
          </p:nvPr>
        </p:nvSpPr>
        <p:spPr>
          <a:xfrm>
            <a:off x="1752600" y="2209800"/>
            <a:ext cx="8686800" cy="3886200"/>
          </a:xfrm>
        </p:spPr>
        <p:txBody>
          <a:bodyPr/>
          <a:lstStyle/>
          <a:p>
            <a:pPr eaLnBrk="1" hangingPunct="1">
              <a:buFontTx/>
              <a:buNone/>
            </a:pPr>
            <a:r>
              <a:rPr lang="en-US" altLang="en-US" sz="2800" dirty="0"/>
              <a:t>	The </a:t>
            </a:r>
            <a:r>
              <a:rPr lang="en-US" altLang="en-US" sz="2800" b="1" dirty="0" err="1">
                <a:latin typeface="Courier New" pitchFamily="49" charset="0"/>
              </a:rPr>
              <a:t>sizeof</a:t>
            </a:r>
            <a:r>
              <a:rPr lang="en-US" altLang="en-US" sz="2800" dirty="0"/>
              <a:t> operator gives the size in number of bytes of any data type or variable </a:t>
            </a:r>
          </a:p>
          <a:p>
            <a:pPr eaLnBrk="1" hangingPunct="1">
              <a:spcBef>
                <a:spcPct val="80000"/>
              </a:spcBef>
              <a:buFontTx/>
              <a:buNone/>
            </a:pPr>
            <a:r>
              <a:rPr lang="en-US" altLang="en-US" sz="2800" b="1" dirty="0">
                <a:solidFill>
                  <a:srgbClr val="006600"/>
                </a:solidFill>
                <a:latin typeface="Courier New" pitchFamily="49" charset="0"/>
              </a:rPr>
              <a:t> </a:t>
            </a:r>
            <a:r>
              <a:rPr lang="en-US" altLang="en-US" sz="2400" b="1" dirty="0">
                <a:solidFill>
                  <a:srgbClr val="3D8963"/>
                </a:solidFill>
                <a:latin typeface="Courier New" pitchFamily="49" charset="0"/>
              </a:rPr>
              <a:t>double amount;</a:t>
            </a:r>
            <a:endParaRPr lang="en-US" altLang="en-US" sz="2400" b="1" dirty="0">
              <a:solidFill>
                <a:srgbClr val="3D8963"/>
              </a:solidFill>
            </a:endParaRPr>
          </a:p>
          <a:p>
            <a:pPr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 float is stored in "</a:t>
            </a:r>
          </a:p>
          <a:p>
            <a:pPr eaLnBrk="1" hangingPunct="1">
              <a:spcBef>
                <a:spcPct val="0"/>
              </a:spcBef>
              <a:buFontTx/>
              <a:buNone/>
            </a:pP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sizeof</a:t>
            </a:r>
            <a:r>
              <a:rPr lang="en-US" altLang="en-US" sz="2400" b="1" dirty="0">
                <a:solidFill>
                  <a:srgbClr val="3D8963"/>
                </a:solidFill>
                <a:latin typeface="Courier New" pitchFamily="49" charset="0"/>
              </a:rPr>
              <a:t>(float) &lt;&lt; " bytes\n";</a:t>
            </a:r>
          </a:p>
          <a:p>
            <a:pPr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"Variable amount is stored in "</a:t>
            </a:r>
          </a:p>
          <a:p>
            <a:pPr eaLnBrk="1" hangingPunct="1">
              <a:spcBef>
                <a:spcPct val="0"/>
              </a:spcBef>
              <a:buFontTx/>
              <a:buNone/>
            </a:pP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sizeof</a:t>
            </a:r>
            <a:r>
              <a:rPr lang="en-US" altLang="en-US" sz="2400" b="1" dirty="0">
                <a:solidFill>
                  <a:srgbClr val="3D8963"/>
                </a:solidFill>
                <a:latin typeface="Courier New" pitchFamily="49" charset="0"/>
              </a:rPr>
              <a:t>(amount)</a:t>
            </a:r>
            <a:r>
              <a:rPr lang="en-US" altLang="en-US" sz="2400" b="1" dirty="0">
                <a:solidFill>
                  <a:srgbClr val="3D8963"/>
                </a:solidFill>
              </a:rPr>
              <a:t> </a:t>
            </a:r>
            <a:r>
              <a:rPr lang="en-US" altLang="en-US" sz="2400" b="1" dirty="0">
                <a:solidFill>
                  <a:srgbClr val="3D8963"/>
                </a:solidFill>
                <a:latin typeface="Courier New" pitchFamily="49" charset="0"/>
              </a:rPr>
              <a:t>&lt;&lt; " bytes\n";</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4DB24C1A-C876-4C3C-B2C0-3B852FF5EC80}" type="slidenum">
              <a:rPr lang="en-US" altLang="en-US" sz="1200"/>
              <a:pPr eaLnBrk="1" hangingPunct="1">
                <a:spcBef>
                  <a:spcPct val="0"/>
                </a:spcBef>
                <a:buFontTx/>
                <a:buNone/>
              </a:pPr>
              <a:t>34</a:t>
            </a:fld>
            <a:endParaRPr lang="en-US" altLang="en-US" sz="12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a:xfrm>
            <a:off x="1828800" y="457200"/>
            <a:ext cx="8610600" cy="992188"/>
          </a:xfrm>
        </p:spPr>
        <p:txBody>
          <a:bodyPr/>
          <a:lstStyle/>
          <a:p>
            <a:pPr eaLnBrk="1" hangingPunct="1"/>
            <a:r>
              <a:rPr lang="en-US" altLang="en-US" dirty="0">
                <a:solidFill>
                  <a:schemeClr val="tx1"/>
                </a:solidFill>
              </a:rPr>
              <a:t>2.13 More on Variable Assignments and Initialization</a:t>
            </a:r>
          </a:p>
        </p:txBody>
      </p:sp>
      <p:sp>
        <p:nvSpPr>
          <p:cNvPr id="37891" name="Slide Body"/>
          <p:cNvSpPr>
            <a:spLocks noGrp="1" noChangeArrowheads="1"/>
          </p:cNvSpPr>
          <p:nvPr>
            <p:ph type="body" idx="1"/>
          </p:nvPr>
        </p:nvSpPr>
        <p:spPr>
          <a:xfrm>
            <a:off x="1828800" y="2438400"/>
            <a:ext cx="8534400" cy="3810000"/>
          </a:xfrm>
        </p:spPr>
        <p:txBody>
          <a:bodyPr/>
          <a:lstStyle/>
          <a:p>
            <a:pPr marL="0" indent="0">
              <a:buNone/>
            </a:pPr>
            <a:r>
              <a:rPr lang="en-US" altLang="en-US" sz="2800" dirty="0"/>
              <a:t>Assigning a value to a variable</a:t>
            </a:r>
          </a:p>
          <a:p>
            <a:pPr lvl="1" eaLnBrk="1" hangingPunct="1">
              <a:lnSpc>
                <a:spcPct val="90000"/>
              </a:lnSpc>
              <a:spcBef>
                <a:spcPct val="40000"/>
              </a:spcBef>
            </a:pPr>
            <a:r>
              <a:rPr lang="en-US" altLang="en-US" sz="2800" dirty="0"/>
              <a:t>Assigns a value to a previously created variable </a:t>
            </a:r>
          </a:p>
          <a:p>
            <a:pPr lvl="1" eaLnBrk="1" hangingPunct="1">
              <a:lnSpc>
                <a:spcPct val="90000"/>
              </a:lnSpc>
            </a:pPr>
            <a:r>
              <a:rPr lang="en-US" altLang="en-US" sz="2800" dirty="0"/>
              <a:t>A single variable name must appear on left side of the </a:t>
            </a:r>
            <a:r>
              <a:rPr lang="en-US" altLang="en-US" sz="2800" b="1" dirty="0">
                <a:latin typeface="Courier New" pitchFamily="49" charset="0"/>
              </a:rPr>
              <a:t>=</a:t>
            </a:r>
            <a:r>
              <a:rPr lang="en-US" altLang="en-US" sz="2800" dirty="0"/>
              <a:t> symbol</a:t>
            </a:r>
          </a:p>
          <a:p>
            <a:pPr lvl="1" eaLnBrk="1" hangingPunct="1">
              <a:lnSpc>
                <a:spcPct val="90000"/>
              </a:lnSpc>
              <a:spcBef>
                <a:spcPct val="30000"/>
              </a:spcBef>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a:t>
            </a:r>
          </a:p>
          <a:p>
            <a:pPr lvl="1" eaLnBrk="1" hangingPunct="1">
              <a:lnSpc>
                <a:spcPct val="90000"/>
              </a:lnSpc>
              <a:spcBef>
                <a:spcPct val="0"/>
              </a:spcBef>
              <a:buFontTx/>
              <a:buNone/>
            </a:pPr>
            <a:r>
              <a:rPr lang="en-US" altLang="en-US" sz="2400" b="1" dirty="0">
                <a:solidFill>
                  <a:srgbClr val="3D8963"/>
                </a:solidFill>
                <a:latin typeface="Courier New" pitchFamily="49" charset="0"/>
              </a:rPr>
              <a:t>		size = 5+2;  // legal </a:t>
            </a:r>
          </a:p>
          <a:p>
            <a:pPr lvl="1" eaLnBrk="1" hangingPunct="1">
              <a:lnSpc>
                <a:spcPct val="90000"/>
              </a:lnSpc>
              <a:spcBef>
                <a:spcPct val="0"/>
              </a:spcBef>
              <a:buFontTx/>
              <a:buNone/>
            </a:pPr>
            <a:r>
              <a:rPr lang="en-US" altLang="en-US" sz="2400" b="1" dirty="0">
                <a:solidFill>
                  <a:srgbClr val="3D8963"/>
                </a:solidFill>
                <a:latin typeface="Courier New" pitchFamily="49" charset="0"/>
              </a:rPr>
              <a:t>		5 = size;    // not legal</a:t>
            </a:r>
          </a:p>
          <a:p>
            <a:pPr lvl="1" eaLnBrk="1" hangingPunct="1">
              <a:lnSpc>
                <a:spcPct val="90000"/>
              </a:lnSpc>
              <a:spcBef>
                <a:spcPct val="30000"/>
              </a:spcBef>
              <a:buFontTx/>
              <a:buNone/>
            </a:pPr>
            <a:endParaRPr lang="en-US" altLang="en-US" b="1" dirty="0">
              <a:solidFill>
                <a:srgbClr val="3D8963"/>
              </a:solidFill>
              <a:latin typeface="Courier New" pitchFamily="49" charset="0"/>
            </a:endParaRP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D2646138-5DAC-43DB-856D-F020EF9681FF}" type="slidenum">
              <a:rPr lang="en-US" altLang="en-US" sz="1200"/>
              <a:pPr eaLnBrk="1" hangingPunct="1">
                <a:spcBef>
                  <a:spcPct val="0"/>
                </a:spcBef>
                <a:buFontTx/>
                <a:buNone/>
              </a:pPr>
              <a:t>35</a:t>
            </a:fld>
            <a:endParaRPr lang="en-US" altLang="en-US" sz="1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Variable Assignment vs. Initialization</a:t>
            </a:r>
          </a:p>
        </p:txBody>
      </p:sp>
      <p:sp>
        <p:nvSpPr>
          <p:cNvPr id="38915" name="Slide Body"/>
          <p:cNvSpPr>
            <a:spLocks noGrp="1" noChangeArrowheads="1"/>
          </p:cNvSpPr>
          <p:nvPr>
            <p:ph type="body" idx="1"/>
          </p:nvPr>
        </p:nvSpPr>
        <p:spPr>
          <a:xfrm>
            <a:off x="1905000" y="2438400"/>
            <a:ext cx="8077200" cy="3581400"/>
          </a:xfrm>
        </p:spPr>
        <p:txBody>
          <a:bodyPr/>
          <a:lstStyle/>
          <a:p>
            <a:pPr marL="0" indent="0">
              <a:lnSpc>
                <a:spcPct val="90000"/>
              </a:lnSpc>
              <a:buNone/>
            </a:pPr>
            <a:r>
              <a:rPr lang="en-US" altLang="en-US" sz="2800" dirty="0"/>
              <a:t>Initializing a variable</a:t>
            </a:r>
          </a:p>
          <a:p>
            <a:pPr lvl="1" eaLnBrk="1" hangingPunct="1">
              <a:lnSpc>
                <a:spcPct val="90000"/>
              </a:lnSpc>
              <a:spcBef>
                <a:spcPct val="40000"/>
              </a:spcBef>
            </a:pPr>
            <a:r>
              <a:rPr lang="en-US" altLang="en-US" sz="2800" dirty="0"/>
              <a:t>Gives an initial value to a variable at the time it is defined</a:t>
            </a:r>
          </a:p>
          <a:p>
            <a:pPr lvl="1" eaLnBrk="1" hangingPunct="1">
              <a:lnSpc>
                <a:spcPct val="90000"/>
              </a:lnSpc>
              <a:spcBef>
                <a:spcPct val="40000"/>
              </a:spcBef>
            </a:pPr>
            <a:r>
              <a:rPr lang="en-US" altLang="en-US" sz="2800" dirty="0"/>
              <a:t>Some or all of the variables being defined can be initialized</a:t>
            </a:r>
          </a:p>
          <a:p>
            <a:pPr lvl="1" eaLnBrk="1" hangingPunct="1">
              <a:lnSpc>
                <a:spcPct val="90000"/>
              </a:lnSpc>
              <a:spcBef>
                <a:spcPct val="40000"/>
              </a:spcBef>
              <a:buFontTx/>
              <a:buNone/>
            </a:pPr>
            <a:r>
              <a:rPr lang="en-US" altLang="en-US"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 = 12;</a:t>
            </a:r>
            <a:endParaRPr lang="en-US" altLang="en-US" sz="2400" b="1" dirty="0">
              <a:solidFill>
                <a:srgbClr val="3D8963"/>
              </a:solidFill>
            </a:endParaRP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width = 7, height = 5, area;</a:t>
            </a: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3D45710C-4318-4DBC-86D2-C874633743AE}" type="slidenum">
              <a:rPr lang="en-US" altLang="en-US" sz="1200"/>
              <a:pPr eaLnBrk="1" hangingPunct="1">
                <a:spcBef>
                  <a:spcPct val="0"/>
                </a:spcBef>
                <a:buFontTx/>
                <a:buNone/>
              </a:pPr>
              <a:t>36</a:t>
            </a:fld>
            <a:endParaRPr lang="en-US" altLang="en-US" sz="1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p:txBody>
          <a:bodyPr/>
          <a:lstStyle/>
          <a:p>
            <a:pPr eaLnBrk="1" hangingPunct="1"/>
            <a:r>
              <a:rPr lang="en-US" altLang="en-US" dirty="0">
                <a:solidFill>
                  <a:schemeClr val="tx1"/>
                </a:solidFill>
              </a:rPr>
              <a:t>Using </a:t>
            </a:r>
            <a:r>
              <a:rPr lang="en-US" altLang="en-US" b="1" dirty="0">
                <a:solidFill>
                  <a:schemeClr val="tx1"/>
                </a:solidFill>
                <a:latin typeface="Courier New" pitchFamily="49" charset="0"/>
                <a:cs typeface="Courier New" pitchFamily="49" charset="0"/>
              </a:rPr>
              <a:t>auto</a:t>
            </a:r>
            <a:r>
              <a:rPr lang="en-US" altLang="en-US" dirty="0">
                <a:solidFill>
                  <a:schemeClr val="tx1"/>
                </a:solidFill>
              </a:rPr>
              <a:t> in Variable Declarations</a:t>
            </a:r>
          </a:p>
        </p:txBody>
      </p:sp>
      <p:sp>
        <p:nvSpPr>
          <p:cNvPr id="39939" name="Slide Body"/>
          <p:cNvSpPr>
            <a:spLocks noGrp="1" noChangeArrowheads="1"/>
          </p:cNvSpPr>
          <p:nvPr>
            <p:ph type="body" idx="1"/>
          </p:nvPr>
        </p:nvSpPr>
        <p:spPr>
          <a:xfrm>
            <a:off x="1905000" y="1752600"/>
            <a:ext cx="8077200" cy="4114800"/>
          </a:xfrm>
        </p:spPr>
        <p:txBody>
          <a:bodyPr/>
          <a:lstStyle/>
          <a:p>
            <a:pPr marL="0" indent="0">
              <a:lnSpc>
                <a:spcPct val="90000"/>
              </a:lnSpc>
              <a:buNone/>
            </a:pPr>
            <a:r>
              <a:rPr lang="en-US" altLang="en-US" sz="2400" dirty="0"/>
              <a:t>If you are initializing a variable when it is defined, the </a:t>
            </a:r>
            <a:r>
              <a:rPr lang="en-US" altLang="en-US" sz="2800" b="1" dirty="0">
                <a:latin typeface="Courier New" pitchFamily="49" charset="0"/>
                <a:cs typeface="Courier New" pitchFamily="49" charset="0"/>
              </a:rPr>
              <a:t>auto</a:t>
            </a:r>
            <a:r>
              <a:rPr lang="en-US" altLang="en-US" sz="2400" dirty="0"/>
              <a:t> keyword will determine the data type to use based on the type of the initialization value.  Introduced in C++ 11.</a:t>
            </a:r>
          </a:p>
          <a:p>
            <a:pPr marL="0" indent="0">
              <a:lnSpc>
                <a:spcPct val="90000"/>
              </a:lnSpc>
              <a:buNone/>
            </a:pPr>
            <a:r>
              <a:rPr lang="en-US" altLang="en-US" sz="2400" b="1" dirty="0">
                <a:solidFill>
                  <a:srgbClr val="3D8963"/>
                </a:solidFill>
                <a:latin typeface="Courier New" pitchFamily="49" charset="0"/>
              </a:rPr>
              <a:t>auto length = 12;    // length is an </a:t>
            </a:r>
            <a:r>
              <a:rPr lang="en-US" altLang="en-US" sz="2400" b="1" dirty="0" err="1">
                <a:solidFill>
                  <a:srgbClr val="3D8963"/>
                </a:solidFill>
                <a:latin typeface="Courier New" pitchFamily="49" charset="0"/>
              </a:rPr>
              <a:t>int</a:t>
            </a:r>
            <a:endParaRPr lang="en-US" altLang="en-US" sz="2400" b="1" dirty="0">
              <a:solidFill>
                <a:srgbClr val="3D8963"/>
              </a:solidFill>
              <a:latin typeface="Courier New" pitchFamily="49" charset="0"/>
            </a:endParaRPr>
          </a:p>
          <a:p>
            <a:pPr marL="0" indent="0">
              <a:lnSpc>
                <a:spcPct val="90000"/>
              </a:lnSpc>
              <a:buNone/>
            </a:pPr>
            <a:r>
              <a:rPr lang="en-US" altLang="en-US" sz="2400" b="1" dirty="0">
                <a:solidFill>
                  <a:srgbClr val="3D8963"/>
                </a:solidFill>
                <a:latin typeface="Courier New" pitchFamily="49" charset="0"/>
              </a:rPr>
              <a:t>auto width = length; // also an </a:t>
            </a:r>
            <a:r>
              <a:rPr lang="en-US" altLang="en-US" sz="2400" b="1" dirty="0" err="1">
                <a:solidFill>
                  <a:srgbClr val="3D8963"/>
                </a:solidFill>
                <a:latin typeface="Courier New" pitchFamily="49" charset="0"/>
              </a:rPr>
              <a:t>int</a:t>
            </a:r>
            <a:endParaRPr lang="en-US" altLang="en-US" sz="2400" b="1" dirty="0">
              <a:solidFill>
                <a:srgbClr val="3D8963"/>
              </a:solidFill>
            </a:endParaRPr>
          </a:p>
          <a:p>
            <a:pPr marL="0" indent="0">
              <a:lnSpc>
                <a:spcPct val="90000"/>
              </a:lnSpc>
              <a:buNone/>
            </a:pPr>
            <a:r>
              <a:rPr lang="en-US" altLang="en-US" sz="2400" b="1" dirty="0">
                <a:solidFill>
                  <a:srgbClr val="3D8963"/>
                </a:solidFill>
                <a:latin typeface="Courier New" pitchFamily="49" charset="0"/>
              </a:rPr>
              <a:t>auto area = 100.0;   // area is a double</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AB366C5-BE50-4284-AED9-2872411D3A3F}" type="slidenum">
              <a:rPr lang="en-US" altLang="en-US" sz="1200"/>
              <a:pPr eaLnBrk="1" hangingPunct="1">
                <a:spcBef>
                  <a:spcPct val="0"/>
                </a:spcBef>
                <a:buFontTx/>
                <a:buNone/>
              </a:pPr>
              <a:t>37</a:t>
            </a:fld>
            <a:endParaRPr lang="en-US" altLang="en-US" sz="1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2.14 Scope</a:t>
            </a:r>
          </a:p>
        </p:txBody>
      </p:sp>
      <p:sp>
        <p:nvSpPr>
          <p:cNvPr id="40963" name="Slide Body"/>
          <p:cNvSpPr>
            <a:spLocks noGrp="1" noChangeArrowheads="1"/>
          </p:cNvSpPr>
          <p:nvPr>
            <p:ph type="body" idx="1"/>
          </p:nvPr>
        </p:nvSpPr>
        <p:spPr>
          <a:xfrm>
            <a:off x="1981200" y="1981200"/>
            <a:ext cx="8153400" cy="4114800"/>
          </a:xfrm>
        </p:spPr>
        <p:txBody>
          <a:bodyPr/>
          <a:lstStyle/>
          <a:p>
            <a:pPr eaLnBrk="1" hangingPunct="1">
              <a:spcBef>
                <a:spcPct val="50000"/>
              </a:spcBef>
            </a:pPr>
            <a:r>
              <a:rPr lang="en-US" altLang="en-US" sz="2800" dirty="0"/>
              <a:t>The </a:t>
            </a:r>
            <a:r>
              <a:rPr lang="en-US" altLang="en-US" sz="2800" dirty="0">
                <a:solidFill>
                  <a:schemeClr val="accent2"/>
                </a:solidFill>
              </a:rPr>
              <a:t>scope</a:t>
            </a:r>
            <a:r>
              <a:rPr lang="en-US" altLang="en-US" sz="2800" dirty="0"/>
              <a:t> of a variable is that part of the program where the variable may be used</a:t>
            </a:r>
          </a:p>
          <a:p>
            <a:pPr eaLnBrk="1" hangingPunct="1">
              <a:spcBef>
                <a:spcPct val="50000"/>
              </a:spcBef>
            </a:pPr>
            <a:r>
              <a:rPr lang="en-US" altLang="en-US" sz="2800" dirty="0"/>
              <a:t>A variable cannot be used before it is defined</a:t>
            </a:r>
          </a:p>
          <a:p>
            <a:pPr lvl="1" eaLnBrk="1" hangingPunct="1">
              <a:lnSpc>
                <a:spcPct val="90000"/>
              </a:lnSpc>
              <a:spcBef>
                <a:spcPct val="50000"/>
              </a:spcBef>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num1 = 5;</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num1;   // legal</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num2;   // illegal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num2 = 12;</a:t>
            </a:r>
            <a:r>
              <a:rPr lang="en-US" altLang="en-US" sz="2400" dirty="0">
                <a:solidFill>
                  <a:srgbClr val="3D8963"/>
                </a:solidFill>
              </a:rPr>
              <a:t> </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3D6FEA7E-1ADC-4131-AD6B-0DBD41C51BE0}" type="slidenum">
              <a:rPr lang="en-US" altLang="en-US" sz="1200"/>
              <a:pPr eaLnBrk="1" hangingPunct="1">
                <a:spcBef>
                  <a:spcPct val="0"/>
                </a:spcBef>
                <a:buFontTx/>
                <a:buNone/>
              </a:pPr>
              <a:t>38</a:t>
            </a:fld>
            <a:endParaRPr lang="en-US" altLang="en-US" sz="12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2.15 Arithmetic Operators</a:t>
            </a:r>
          </a:p>
        </p:txBody>
      </p:sp>
      <p:sp>
        <p:nvSpPr>
          <p:cNvPr id="41987" name="Slide Body"/>
          <p:cNvSpPr>
            <a:spLocks noGrp="1" noChangeArrowheads="1"/>
          </p:cNvSpPr>
          <p:nvPr>
            <p:ph type="body" idx="1"/>
          </p:nvPr>
        </p:nvSpPr>
        <p:spPr>
          <a:xfrm>
            <a:off x="1905000" y="2133600"/>
            <a:ext cx="8382000" cy="3505200"/>
          </a:xfrm>
        </p:spPr>
        <p:txBody>
          <a:bodyPr/>
          <a:lstStyle/>
          <a:p>
            <a:pPr eaLnBrk="1" hangingPunct="1">
              <a:spcBef>
                <a:spcPct val="30000"/>
              </a:spcBef>
            </a:pPr>
            <a:r>
              <a:rPr lang="en-US" altLang="en-US" sz="2800" dirty="0"/>
              <a:t>Used for performing numeric calculations</a:t>
            </a:r>
          </a:p>
          <a:p>
            <a:pPr eaLnBrk="1" hangingPunct="1">
              <a:spcBef>
                <a:spcPct val="30000"/>
              </a:spcBef>
            </a:pPr>
            <a:r>
              <a:rPr lang="en-US" altLang="en-US" sz="2800" dirty="0"/>
              <a:t>C++ has unary, binary, and ternary operators </a:t>
            </a:r>
          </a:p>
          <a:p>
            <a:pPr lvl="1" eaLnBrk="1" hangingPunct="1">
              <a:spcBef>
                <a:spcPct val="30000"/>
              </a:spcBef>
            </a:pPr>
            <a:r>
              <a:rPr lang="en-US" altLang="en-US" sz="2400" dirty="0"/>
              <a:t>unary (1 operand)	      </a:t>
            </a:r>
            <a:r>
              <a:rPr lang="en-US" altLang="en-US" sz="2400" b="1" dirty="0">
                <a:latin typeface="Courier New" pitchFamily="49" charset="0"/>
              </a:rPr>
              <a:t>-5</a:t>
            </a:r>
          </a:p>
          <a:p>
            <a:pPr lvl="1" eaLnBrk="1" hangingPunct="1">
              <a:spcBef>
                <a:spcPct val="30000"/>
              </a:spcBef>
            </a:pPr>
            <a:r>
              <a:rPr lang="en-US" altLang="en-US" sz="2400" dirty="0"/>
              <a:t>binary (2 operands)    </a:t>
            </a:r>
            <a:r>
              <a:rPr lang="en-US" altLang="en-US" sz="2400" b="1" dirty="0">
                <a:latin typeface="Courier New" pitchFamily="49" charset="0"/>
              </a:rPr>
              <a:t>13 - 7</a:t>
            </a:r>
            <a:endParaRPr lang="en-US" altLang="en-US" sz="2400" b="1" dirty="0"/>
          </a:p>
          <a:p>
            <a:pPr lvl="1" eaLnBrk="1" hangingPunct="1">
              <a:spcBef>
                <a:spcPct val="30000"/>
              </a:spcBef>
            </a:pPr>
            <a:r>
              <a:rPr lang="en-US" altLang="en-US" sz="2400" dirty="0"/>
              <a:t>ternary (3 operands)   </a:t>
            </a:r>
            <a:r>
              <a:rPr lang="en-US" altLang="en-US" sz="2400" b="1" dirty="0">
                <a:latin typeface="Courier New" pitchFamily="49" charset="0"/>
              </a:rPr>
              <a:t>exp1 ? exp2 : exp3</a:t>
            </a:r>
            <a:endParaRPr lang="en-US" altLang="en-US" sz="2400" b="1" dirty="0"/>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E6B9A71F-6F5F-4A67-9FC0-0A6057B22F15}" type="slidenum">
              <a:rPr lang="en-US" altLang="en-US" sz="1200"/>
              <a:pPr eaLnBrk="1" hangingPunct="1">
                <a:spcBef>
                  <a:spcPct val="0"/>
                </a:spcBef>
                <a:buFontTx/>
                <a:buNone/>
              </a:pPr>
              <a:t>39</a:t>
            </a:fld>
            <a:endParaRPr lang="en-US" altLang="en-US"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2.1 The Parts of a C++ Program 1 of 2</a:t>
            </a:r>
          </a:p>
        </p:txBody>
      </p:sp>
      <p:sp>
        <p:nvSpPr>
          <p:cNvPr id="6147" name="Slide Body"/>
          <p:cNvSpPr>
            <a:spLocks noGrp="1" noChangeArrowheads="1"/>
          </p:cNvSpPr>
          <p:nvPr>
            <p:ph type="body" idx="1"/>
          </p:nvPr>
        </p:nvSpPr>
        <p:spPr>
          <a:xfrm>
            <a:off x="1905000" y="1692275"/>
            <a:ext cx="8382000" cy="4572000"/>
          </a:xfrm>
        </p:spPr>
        <p:txBody>
          <a:bodyPr/>
          <a:lstStyle/>
          <a:p>
            <a:pPr eaLnBrk="1" hangingPunct="1">
              <a:lnSpc>
                <a:spcPct val="90000"/>
              </a:lnSpc>
              <a:spcBef>
                <a:spcPct val="0"/>
              </a:spcBef>
              <a:buFontTx/>
              <a:buNone/>
            </a:pPr>
            <a:endParaRPr lang="en-US" altLang="en-US" dirty="0">
              <a:latin typeface="Courier New" pitchFamily="49" charset="0"/>
            </a:endParaRPr>
          </a:p>
          <a:p>
            <a:pPr eaLnBrk="1" hangingPunct="1">
              <a:lnSpc>
                <a:spcPct val="90000"/>
              </a:lnSpc>
              <a:spcBef>
                <a:spcPct val="30000"/>
              </a:spcBef>
              <a:buFontTx/>
              <a:buNone/>
            </a:pPr>
            <a:r>
              <a:rPr lang="en-US" altLang="en-US" sz="2800" b="1" dirty="0">
                <a:solidFill>
                  <a:srgbClr val="3D8963"/>
                </a:solidFill>
                <a:latin typeface="Courier New" pitchFamily="49" charset="0"/>
              </a:rPr>
              <a:t>// sample C++ program</a:t>
            </a:r>
          </a:p>
          <a:p>
            <a:pPr eaLnBrk="1" hangingPunct="1">
              <a:lnSpc>
                <a:spcPct val="90000"/>
              </a:lnSpc>
              <a:spcBef>
                <a:spcPct val="30000"/>
              </a:spcBef>
              <a:buFontTx/>
              <a:buNone/>
            </a:pPr>
            <a:r>
              <a:rPr lang="en-US" altLang="en-US" sz="2800" b="1" dirty="0">
                <a:solidFill>
                  <a:srgbClr val="3D8963"/>
                </a:solidFill>
                <a:latin typeface="Courier New" pitchFamily="49" charset="0"/>
              </a:rPr>
              <a:t>#include &lt;</a:t>
            </a:r>
            <a:r>
              <a:rPr lang="en-US" altLang="en-US" sz="2800" b="1" dirty="0" err="1">
                <a:solidFill>
                  <a:srgbClr val="3D8963"/>
                </a:solidFill>
                <a:latin typeface="Courier New" pitchFamily="49" charset="0"/>
              </a:rPr>
              <a:t>iostream</a:t>
            </a:r>
            <a:r>
              <a:rPr lang="en-US" altLang="en-US" sz="2800" b="1" dirty="0">
                <a:solidFill>
                  <a:srgbClr val="3D8963"/>
                </a:solidFill>
                <a:latin typeface="Courier New" pitchFamily="49" charset="0"/>
              </a:rPr>
              <a:t>&gt;</a:t>
            </a:r>
          </a:p>
          <a:p>
            <a:pPr eaLnBrk="1" hangingPunct="1">
              <a:lnSpc>
                <a:spcPct val="90000"/>
              </a:lnSpc>
              <a:spcBef>
                <a:spcPct val="30000"/>
              </a:spcBef>
              <a:buFontTx/>
              <a:buNone/>
            </a:pPr>
            <a:r>
              <a:rPr lang="en-US" altLang="en-US" sz="2800" b="1" dirty="0">
                <a:solidFill>
                  <a:srgbClr val="3D8963"/>
                </a:solidFill>
                <a:latin typeface="Courier New" pitchFamily="49" charset="0"/>
              </a:rPr>
              <a:t>using namespace </a:t>
            </a:r>
            <a:r>
              <a:rPr lang="en-US" altLang="en-US" sz="2800" b="1" dirty="0" err="1">
                <a:solidFill>
                  <a:srgbClr val="3D8963"/>
                </a:solidFill>
                <a:latin typeface="Courier New" pitchFamily="49" charset="0"/>
              </a:rPr>
              <a:t>std</a:t>
            </a:r>
            <a:r>
              <a:rPr lang="en-US" altLang="en-US" sz="2800" b="1" dirty="0">
                <a:solidFill>
                  <a:srgbClr val="3D8963"/>
                </a:solidFill>
                <a:latin typeface="Courier New" pitchFamily="49" charset="0"/>
              </a:rPr>
              <a:t>;</a:t>
            </a:r>
          </a:p>
          <a:p>
            <a:pPr eaLnBrk="1" hangingPunct="1">
              <a:lnSpc>
                <a:spcPct val="90000"/>
              </a:lnSpc>
              <a:spcBef>
                <a:spcPct val="3000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main() </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"Hello, there!";</a:t>
            </a:r>
          </a:p>
          <a:p>
            <a:pPr eaLnBrk="1" hangingPunct="1">
              <a:lnSpc>
                <a:spcPct val="90000"/>
              </a:lnSpc>
              <a:spcBef>
                <a:spcPct val="0"/>
              </a:spcBef>
              <a:buFontTx/>
              <a:buNone/>
            </a:pPr>
            <a:r>
              <a:rPr lang="en-US" altLang="en-US" sz="2800" b="1" dirty="0">
                <a:solidFill>
                  <a:srgbClr val="3D8963"/>
                </a:solidFill>
                <a:latin typeface="Courier New" pitchFamily="49" charset="0"/>
              </a:rPr>
              <a:t>   return 0;</a:t>
            </a:r>
          </a:p>
          <a:p>
            <a:pPr eaLnBrk="1" hangingPunct="1">
              <a:lnSpc>
                <a:spcPct val="90000"/>
              </a:lnSpc>
              <a:spcBef>
                <a:spcPct val="0"/>
              </a:spcBef>
              <a:buFontTx/>
              <a:buNone/>
            </a:pPr>
            <a:r>
              <a:rPr lang="en-US" altLang="en-US" sz="2800" b="1" dirty="0">
                <a:solidFill>
                  <a:srgbClr val="3D8963"/>
                </a:solidFill>
                <a:latin typeface="Courier New" pitchFamily="49" charset="0"/>
              </a:rPr>
              <a:t>}</a:t>
            </a:r>
          </a:p>
        </p:txBody>
      </p:sp>
      <p:grpSp>
        <p:nvGrpSpPr>
          <p:cNvPr id="6149" name="Explanation of the lines of the program" descr="Each line of code has an explanatory comment with an arrow extending from the comment to the right side of the line of code." title="Comments and arrows describing the roles of the lines oif code"/>
          <p:cNvGrpSpPr>
            <a:grpSpLocks/>
          </p:cNvGrpSpPr>
          <p:nvPr/>
        </p:nvGrpSpPr>
        <p:grpSpPr bwMode="auto">
          <a:xfrm>
            <a:off x="2667000" y="2133600"/>
            <a:ext cx="7543800" cy="3360738"/>
            <a:chOff x="720" y="1344"/>
            <a:chExt cx="4752" cy="2117"/>
          </a:xfrm>
        </p:grpSpPr>
        <p:sp>
          <p:nvSpPr>
            <p:cNvPr id="6150" name="Explanatory comment"/>
            <p:cNvSpPr txBox="1">
              <a:spLocks noChangeArrowheads="1"/>
            </p:cNvSpPr>
            <p:nvPr/>
          </p:nvSpPr>
          <p:spPr bwMode="auto">
            <a:xfrm>
              <a:off x="4176" y="1344"/>
              <a:ext cx="115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000" b="1" dirty="0">
                  <a:solidFill>
                    <a:schemeClr val="accent2"/>
                  </a:solidFill>
                </a:rPr>
                <a:t>comment</a:t>
              </a:r>
            </a:p>
          </p:txBody>
        </p:sp>
        <p:sp>
          <p:nvSpPr>
            <p:cNvPr id="6151" name="Explanatory comment"/>
            <p:cNvSpPr txBox="1">
              <a:spLocks noChangeArrowheads="1"/>
            </p:cNvSpPr>
            <p:nvPr/>
          </p:nvSpPr>
          <p:spPr bwMode="auto">
            <a:xfrm>
              <a:off x="3216" y="1690"/>
              <a:ext cx="211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0"/>
                </a:spcBef>
                <a:buFontTx/>
                <a:buNone/>
              </a:pPr>
              <a:r>
                <a:rPr lang="en-US" altLang="en-US" sz="2000" b="1" dirty="0">
                  <a:solidFill>
                    <a:schemeClr val="accent2"/>
                  </a:solidFill>
                </a:rPr>
                <a:t>preprocessor directive</a:t>
              </a:r>
            </a:p>
          </p:txBody>
        </p:sp>
        <p:sp>
          <p:nvSpPr>
            <p:cNvPr id="6152" name="Arrow pointing to code"/>
            <p:cNvSpPr>
              <a:spLocks noChangeShapeType="1"/>
            </p:cNvSpPr>
            <p:nvPr/>
          </p:nvSpPr>
          <p:spPr bwMode="auto">
            <a:xfrm flipH="1">
              <a:off x="3216" y="211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Explanatory comment"/>
            <p:cNvSpPr txBox="1">
              <a:spLocks noChangeArrowheads="1"/>
            </p:cNvSpPr>
            <p:nvPr/>
          </p:nvSpPr>
          <p:spPr bwMode="auto">
            <a:xfrm>
              <a:off x="3213" y="2016"/>
              <a:ext cx="216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0"/>
                </a:spcBef>
                <a:buFontTx/>
                <a:buNone/>
              </a:pPr>
              <a:r>
                <a:rPr lang="en-US" altLang="en-US" sz="2000" b="1" dirty="0">
                  <a:solidFill>
                    <a:schemeClr val="accent2"/>
                  </a:solidFill>
                </a:rPr>
                <a:t>which namespace to use</a:t>
              </a:r>
            </a:p>
          </p:txBody>
        </p:sp>
        <p:sp>
          <p:nvSpPr>
            <p:cNvPr id="6154" name="Explanatory comment"/>
            <p:cNvSpPr txBox="1">
              <a:spLocks noChangeArrowheads="1"/>
            </p:cNvSpPr>
            <p:nvPr/>
          </p:nvSpPr>
          <p:spPr bwMode="auto">
            <a:xfrm>
              <a:off x="2304" y="2294"/>
              <a:ext cx="283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80000"/>
                </a:lnSpc>
                <a:spcBef>
                  <a:spcPct val="0"/>
                </a:spcBef>
                <a:buFontTx/>
                <a:buNone/>
              </a:pPr>
              <a:r>
                <a:rPr lang="en-US" altLang="en-US" sz="2000" b="1">
                  <a:solidFill>
                    <a:schemeClr val="accent2"/>
                  </a:solidFill>
                </a:rPr>
                <a:t>beginning of function named </a:t>
              </a:r>
              <a:r>
                <a:rPr lang="en-US" altLang="en-US" sz="2000" b="1">
                  <a:solidFill>
                    <a:schemeClr val="accent2"/>
                  </a:solidFill>
                  <a:latin typeface="Courier New" pitchFamily="49" charset="0"/>
                </a:rPr>
                <a:t>main</a:t>
              </a:r>
            </a:p>
          </p:txBody>
        </p:sp>
        <p:sp>
          <p:nvSpPr>
            <p:cNvPr id="6155" name="Line 14"/>
            <p:cNvSpPr>
              <a:spLocks noChangeShapeType="1"/>
            </p:cNvSpPr>
            <p:nvPr/>
          </p:nvSpPr>
          <p:spPr bwMode="auto">
            <a:xfrm flipH="1" flipV="1">
              <a:off x="768" y="2640"/>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6" name="Explanatory comment"/>
            <p:cNvSpPr txBox="1">
              <a:spLocks noChangeArrowheads="1"/>
            </p:cNvSpPr>
            <p:nvPr/>
          </p:nvSpPr>
          <p:spPr bwMode="auto">
            <a:xfrm>
              <a:off x="2352" y="2537"/>
              <a:ext cx="240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80000"/>
                </a:lnSpc>
                <a:spcBef>
                  <a:spcPct val="0"/>
                </a:spcBef>
                <a:buFontTx/>
                <a:buNone/>
              </a:pPr>
              <a:r>
                <a:rPr lang="en-US" altLang="en-US" sz="2000" b="1" dirty="0">
                  <a:solidFill>
                    <a:schemeClr val="accent2"/>
                  </a:solidFill>
                </a:rPr>
                <a:t>beginning of block for</a:t>
              </a:r>
              <a:r>
                <a:rPr lang="en-US" altLang="en-US" sz="2000" b="1" dirty="0">
                  <a:solidFill>
                    <a:schemeClr val="accent2"/>
                  </a:solidFill>
                  <a:latin typeface="Courier New" pitchFamily="49" charset="0"/>
                </a:rPr>
                <a:t> main</a:t>
              </a:r>
            </a:p>
          </p:txBody>
        </p:sp>
        <p:sp>
          <p:nvSpPr>
            <p:cNvPr id="6157" name="Arrow pointing to code"/>
            <p:cNvSpPr>
              <a:spLocks noChangeShapeType="1"/>
            </p:cNvSpPr>
            <p:nvPr/>
          </p:nvSpPr>
          <p:spPr bwMode="auto">
            <a:xfrm flipH="1">
              <a:off x="3984"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Explanatory comment"/>
            <p:cNvSpPr txBox="1">
              <a:spLocks noChangeArrowheads="1"/>
            </p:cNvSpPr>
            <p:nvPr/>
          </p:nvSpPr>
          <p:spPr bwMode="auto">
            <a:xfrm>
              <a:off x="3936" y="2832"/>
              <a:ext cx="153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0"/>
                </a:spcBef>
                <a:buFontTx/>
                <a:buNone/>
              </a:pPr>
              <a:r>
                <a:rPr lang="en-US" altLang="en-US" sz="2000" b="1" dirty="0">
                  <a:solidFill>
                    <a:schemeClr val="accent2"/>
                  </a:solidFill>
                </a:rPr>
                <a:t>output statement</a:t>
              </a:r>
            </a:p>
          </p:txBody>
        </p:sp>
        <p:sp>
          <p:nvSpPr>
            <p:cNvPr id="6159" name="Arrow pointing to code"/>
            <p:cNvSpPr>
              <a:spLocks noChangeShapeType="1"/>
            </p:cNvSpPr>
            <p:nvPr/>
          </p:nvSpPr>
          <p:spPr bwMode="auto">
            <a:xfrm flipH="1" flipV="1">
              <a:off x="1968" y="3168"/>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Explanatory comment"/>
            <p:cNvSpPr txBox="1">
              <a:spLocks noChangeArrowheads="1"/>
            </p:cNvSpPr>
            <p:nvPr/>
          </p:nvSpPr>
          <p:spPr bwMode="auto">
            <a:xfrm>
              <a:off x="2520" y="3072"/>
              <a:ext cx="268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0"/>
                </a:spcBef>
                <a:buFontTx/>
                <a:buNone/>
              </a:pPr>
              <a:r>
                <a:rPr lang="en-US" altLang="en-US" sz="2000" b="1">
                  <a:solidFill>
                    <a:schemeClr val="accent2"/>
                  </a:solidFill>
                </a:rPr>
                <a:t>send </a:t>
              </a:r>
              <a:r>
                <a:rPr lang="en-US" altLang="en-US" sz="2000" b="1">
                  <a:solidFill>
                    <a:schemeClr val="accent2"/>
                  </a:solidFill>
                  <a:latin typeface="Courier New" pitchFamily="49" charset="0"/>
                </a:rPr>
                <a:t>0</a:t>
              </a:r>
              <a:r>
                <a:rPr lang="en-US" altLang="en-US" sz="2000" b="1">
                  <a:solidFill>
                    <a:schemeClr val="accent2"/>
                  </a:solidFill>
                </a:rPr>
                <a:t> back to operating system</a:t>
              </a:r>
            </a:p>
          </p:txBody>
        </p:sp>
        <p:sp>
          <p:nvSpPr>
            <p:cNvPr id="6161" name="Arrow pointing to code"/>
            <p:cNvSpPr>
              <a:spLocks noChangeShapeType="1"/>
            </p:cNvSpPr>
            <p:nvPr/>
          </p:nvSpPr>
          <p:spPr bwMode="auto">
            <a:xfrm flipH="1" flipV="1">
              <a:off x="720" y="3408"/>
              <a:ext cx="22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2" name="Explanatory comment"/>
            <p:cNvSpPr txBox="1">
              <a:spLocks noChangeArrowheads="1"/>
            </p:cNvSpPr>
            <p:nvPr/>
          </p:nvSpPr>
          <p:spPr bwMode="auto">
            <a:xfrm>
              <a:off x="2568" y="3312"/>
              <a:ext cx="196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0000"/>
                </a:lnSpc>
                <a:spcBef>
                  <a:spcPct val="0"/>
                </a:spcBef>
                <a:buFontTx/>
                <a:buNone/>
              </a:pPr>
              <a:r>
                <a:rPr lang="en-US" altLang="en-US" sz="2000" b="1">
                  <a:solidFill>
                    <a:schemeClr val="accent2"/>
                  </a:solidFill>
                </a:rPr>
                <a:t>end of block for </a:t>
              </a:r>
              <a:r>
                <a:rPr lang="en-US" altLang="en-US" sz="2000" b="1">
                  <a:solidFill>
                    <a:schemeClr val="accent2"/>
                  </a:solidFill>
                  <a:latin typeface="Courier New" pitchFamily="49" charset="0"/>
                </a:rPr>
                <a:t>main</a:t>
              </a:r>
            </a:p>
          </p:txBody>
        </p:sp>
        <p:sp>
          <p:nvSpPr>
            <p:cNvPr id="6163" name="Arrow pointing to code"/>
            <p:cNvSpPr>
              <a:spLocks noChangeShapeType="1"/>
            </p:cNvSpPr>
            <p:nvPr/>
          </p:nvSpPr>
          <p:spPr bwMode="auto">
            <a:xfrm flipH="1">
              <a:off x="3072" y="177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4" name="Arrow pointing to code"/>
            <p:cNvSpPr>
              <a:spLocks noChangeShapeType="1"/>
            </p:cNvSpPr>
            <p:nvPr/>
          </p:nvSpPr>
          <p:spPr bwMode="auto">
            <a:xfrm flipH="1">
              <a:off x="3456" y="14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5" name="Arrow pointing to code"/>
            <p:cNvSpPr>
              <a:spLocks noChangeShapeType="1"/>
            </p:cNvSpPr>
            <p:nvPr/>
          </p:nvSpPr>
          <p:spPr bwMode="auto">
            <a:xfrm flipH="1">
              <a:off x="1872" y="2400"/>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E6ED83A2-0E06-4784-BD30-CB8D324CD3FC}" type="slidenum">
              <a:rPr lang="en-US" altLang="en-US" sz="1200"/>
              <a:pPr eaLnBrk="1" hangingPunct="1">
                <a:spcBef>
                  <a:spcPct val="0"/>
                </a:spcBef>
                <a:buFontTx/>
                <a:buNone/>
              </a:pPr>
              <a:t>4</a:t>
            </a:fld>
            <a:endParaRPr lang="en-US" altLang="en-US" sz="12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Binary Arithmetic Operators</a:t>
            </a:r>
          </a:p>
        </p:txBody>
      </p:sp>
      <p:graphicFrame>
        <p:nvGraphicFramePr>
          <p:cNvPr id="70713" name="Table of arithmetic operators" descr="Table containing C++ arithmetic operators, their names, an example of their use, and the resulting value assigned to a variable from the example." title="Table of arithmetic operators"/>
          <p:cNvGraphicFramePr>
            <a:graphicFrameLocks noGrp="1"/>
          </p:cNvGraphicFramePr>
          <p:nvPr>
            <p:extLst>
              <p:ext uri="{D42A27DB-BD31-4B8C-83A1-F6EECF244321}">
                <p14:modId xmlns:p14="http://schemas.microsoft.com/office/powerpoint/2010/main" val="2820294959"/>
              </p:ext>
            </p:extLst>
          </p:nvPr>
        </p:nvGraphicFramePr>
        <p:xfrm>
          <a:off x="2133600" y="1981200"/>
          <a:ext cx="8001000" cy="3810002"/>
        </p:xfrm>
        <a:graphic>
          <a:graphicData uri="http://schemas.openxmlformats.org/drawingml/2006/table">
            <a:tbl>
              <a:tblPr firstRow="1"/>
              <a:tblGrid>
                <a:gridCol w="13716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2584450">
                  <a:extLst>
                    <a:ext uri="{9D8B030D-6E8A-4147-A177-3AD203B41FA5}">
                      <a16:colId xmlns:a16="http://schemas.microsoft.com/office/drawing/2014/main" xmlns="" val="20002"/>
                    </a:ext>
                  </a:extLst>
                </a:gridCol>
                <a:gridCol w="1835150">
                  <a:extLst>
                    <a:ext uri="{9D8B030D-6E8A-4147-A177-3AD203B41FA5}">
                      <a16:colId xmlns:a16="http://schemas.microsoft.com/office/drawing/2014/main" xmlns="" val="20003"/>
                    </a:ext>
                  </a:extLst>
                </a:gridCol>
              </a:tblGrid>
              <a:tr h="655638">
                <a:tc>
                  <a:txBody>
                    <a:bodyPr/>
                    <a:lstStyle/>
                    <a:p>
                      <a:pPr marL="0" marR="0" lvl="0" indent="0" algn="ctr" defTabSz="914400" rtl="0" eaLnBrk="1" fontAlgn="base" latinLnBrk="0" hangingPunct="1">
                        <a:lnSpc>
                          <a:spcPct val="16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Courier New" pitchFamily="49" charset="0"/>
                        </a:rPr>
                        <a:t>ans</a:t>
                      </a:r>
                      <a:endParaRPr kumimoji="0" lang="en-US" sz="2800" b="1" i="0" u="none" strike="noStrike" cap="none" normalizeH="0" baseline="0" dirty="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30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ans</a:t>
                      </a:r>
                      <a:r>
                        <a:rPr kumimoji="0" lang="en-US" sz="2400" b="1" i="0" u="none" strike="noStrike" cap="none" normalizeH="0" baseline="0" dirty="0">
                          <a:ln>
                            <a:noFill/>
                          </a:ln>
                          <a:solidFill>
                            <a:schemeClr val="tx1"/>
                          </a:solidFill>
                          <a:effectLst/>
                          <a:latin typeface="Courier New" pitchFamily="49"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0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ans</a:t>
                      </a:r>
                      <a:r>
                        <a:rPr kumimoji="0" lang="en-US" sz="2400" b="1" i="0" u="none" strike="noStrike" cap="none" normalizeH="0" baseline="0" dirty="0">
                          <a:ln>
                            <a:noFill/>
                          </a:ln>
                          <a:solidFill>
                            <a:schemeClr val="tx1"/>
                          </a:solidFill>
                          <a:effectLst/>
                          <a:latin typeface="Courier New" pitchFamily="49"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ans</a:t>
                      </a:r>
                      <a:r>
                        <a:rPr kumimoji="0" lang="en-US" sz="2400" b="1" i="0" u="none" strike="noStrike" cap="none" normalizeH="0" baseline="0" dirty="0">
                          <a:ln>
                            <a:noFill/>
                          </a:ln>
                          <a:solidFill>
                            <a:schemeClr val="tx1"/>
                          </a:solidFill>
                          <a:effectLst/>
                          <a:latin typeface="Courier New" pitchFamily="49"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30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ans</a:t>
                      </a:r>
                      <a:r>
                        <a:rPr kumimoji="0" lang="en-US" sz="2400" b="1" i="0" u="none" strike="noStrike" cap="none" normalizeH="0" baseline="0" dirty="0">
                          <a:ln>
                            <a:noFill/>
                          </a:ln>
                          <a:solidFill>
                            <a:schemeClr val="tx1"/>
                          </a:solidFill>
                          <a:effectLst/>
                          <a:latin typeface="Courier New" pitchFamily="49"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ans</a:t>
                      </a:r>
                      <a:r>
                        <a:rPr kumimoji="0" lang="en-US" sz="2400" b="1" i="0" u="none" strike="noStrike" cap="none" normalizeH="0" baseline="0" dirty="0">
                          <a:ln>
                            <a:noFill/>
                          </a:ln>
                          <a:solidFill>
                            <a:schemeClr val="tx1"/>
                          </a:solidFill>
                          <a:effectLst/>
                          <a:latin typeface="Courier New" pitchFamily="49"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4301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522282BB-9261-4208-86E3-00142B917ADD}" type="slidenum">
              <a:rPr lang="en-US" altLang="en-US" sz="1200"/>
              <a:pPr eaLnBrk="1" hangingPunct="1">
                <a:spcBef>
                  <a:spcPct val="0"/>
                </a:spcBef>
                <a:buFontTx/>
                <a:buNone/>
              </a:pPr>
              <a:t>40</a:t>
            </a:fld>
            <a:endParaRPr lang="en-US" altLang="en-US" sz="1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a:t>
            </a:r>
            <a:r>
              <a:rPr lang="en-US" altLang="en-US" dirty="0">
                <a:solidFill>
                  <a:schemeClr val="tx1"/>
                </a:solidFill>
              </a:rPr>
              <a:t> Operator</a:t>
            </a:r>
          </a:p>
        </p:txBody>
      </p:sp>
      <p:sp>
        <p:nvSpPr>
          <p:cNvPr id="44035" name="Slide Body"/>
          <p:cNvSpPr>
            <a:spLocks noGrp="1" noChangeArrowheads="1"/>
          </p:cNvSpPr>
          <p:nvPr>
            <p:ph type="body" idx="1"/>
          </p:nvPr>
        </p:nvSpPr>
        <p:spPr>
          <a:xfrm>
            <a:off x="1905000" y="2209800"/>
            <a:ext cx="8382000" cy="3810000"/>
          </a:xfrm>
        </p:spPr>
        <p:txBody>
          <a:bodyPr/>
          <a:lstStyle/>
          <a:p>
            <a:pPr eaLnBrk="1" hangingPunct="1">
              <a:lnSpc>
                <a:spcPct val="90000"/>
              </a:lnSpc>
            </a:pPr>
            <a:r>
              <a:rPr lang="en-US" altLang="en-US" sz="2800" dirty="0"/>
              <a:t>C++ division operator (</a:t>
            </a:r>
            <a:r>
              <a:rPr lang="en-US" altLang="en-US" sz="2800" b="1" dirty="0">
                <a:latin typeface="Courier New" pitchFamily="49" charset="0"/>
              </a:rPr>
              <a:t>/)</a:t>
            </a:r>
            <a:r>
              <a:rPr lang="en-US" altLang="en-US" sz="2800" dirty="0"/>
              <a:t>performs integer division if both operands are integers</a:t>
            </a:r>
          </a:p>
          <a:p>
            <a:pPr lvl="1" eaLnBrk="1" hangingPunct="1">
              <a:lnSpc>
                <a:spcPct val="90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13 / 5;    // displays 2</a:t>
            </a:r>
          </a:p>
          <a:p>
            <a:pPr lvl="1"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2 / 4;    // displays 0</a:t>
            </a:r>
          </a:p>
          <a:p>
            <a:pPr eaLnBrk="1" hangingPunct="1">
              <a:lnSpc>
                <a:spcPct val="90000"/>
              </a:lnSpc>
              <a:spcBef>
                <a:spcPct val="40000"/>
              </a:spcBef>
            </a:pPr>
            <a:r>
              <a:rPr lang="en-US" altLang="en-US" sz="2800" dirty="0"/>
              <a:t>If either operand is floating-point, the result is floating-point</a:t>
            </a:r>
          </a:p>
          <a:p>
            <a:pPr lvl="1" eaLnBrk="1" hangingPunct="1">
              <a:lnSpc>
                <a:spcPct val="90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13 / 5.0;  // displays 2.6</a:t>
            </a:r>
          </a:p>
          <a:p>
            <a:pPr lvl="1"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2.0 / 4;   // displays 0.5</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37ED449F-A8AA-4378-AFEA-6E765FFE96F6}" type="slidenum">
              <a:rPr lang="en-US" altLang="en-US" sz="1200"/>
              <a:pPr eaLnBrk="1" hangingPunct="1">
                <a:spcBef>
                  <a:spcPct val="0"/>
                </a:spcBef>
                <a:buFontTx/>
                <a:buNone/>
              </a:pPr>
              <a:t>41</a:t>
            </a:fld>
            <a:endParaRPr lang="en-US" altLang="en-US" sz="12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latin typeface="Courier New" pitchFamily="49" charset="0"/>
              </a:rPr>
              <a:t> </a:t>
            </a:r>
            <a:r>
              <a:rPr lang="en-US" altLang="en-US" b="1" dirty="0">
                <a:solidFill>
                  <a:schemeClr val="tx1"/>
                </a:solidFill>
                <a:latin typeface="Courier New" pitchFamily="49" charset="0"/>
              </a:rPr>
              <a:t>%</a:t>
            </a:r>
            <a:r>
              <a:rPr lang="en-US" altLang="en-US" dirty="0">
                <a:solidFill>
                  <a:schemeClr val="tx1"/>
                </a:solidFill>
              </a:rPr>
              <a:t> Operator</a:t>
            </a:r>
          </a:p>
        </p:txBody>
      </p:sp>
      <p:sp>
        <p:nvSpPr>
          <p:cNvPr id="45059" name="Slide Body"/>
          <p:cNvSpPr>
            <a:spLocks noGrp="1" noChangeArrowheads="1"/>
          </p:cNvSpPr>
          <p:nvPr>
            <p:ph type="body" idx="1"/>
          </p:nvPr>
        </p:nvSpPr>
        <p:spPr>
          <a:xfrm>
            <a:off x="1981200" y="2362200"/>
            <a:ext cx="8382000" cy="3352800"/>
          </a:xfrm>
        </p:spPr>
        <p:txBody>
          <a:bodyPr/>
          <a:lstStyle/>
          <a:p>
            <a:pPr eaLnBrk="1" hangingPunct="1">
              <a:spcBef>
                <a:spcPct val="40000"/>
              </a:spcBef>
            </a:pPr>
            <a:r>
              <a:rPr lang="en-US" altLang="en-US" sz="2800" dirty="0"/>
              <a:t>C++ modulus operator (</a:t>
            </a:r>
            <a:r>
              <a:rPr lang="en-US" altLang="en-US" sz="2800" b="1" dirty="0">
                <a:latin typeface="Courier New" pitchFamily="49" charset="0"/>
              </a:rPr>
              <a:t>%</a:t>
            </a:r>
            <a:r>
              <a:rPr lang="en-US" altLang="en-US" sz="2800" dirty="0"/>
              <a:t>) computes the remainder resulting from integer division</a:t>
            </a:r>
          </a:p>
          <a:p>
            <a:pPr lvl="1" eaLnBrk="1" hangingPunct="1">
              <a:spcBef>
                <a:spcPct val="40000"/>
              </a:spcBef>
              <a:buFontTx/>
              <a:buNone/>
            </a:pPr>
            <a:r>
              <a:rPr lang="en-US" altLang="en-US" sz="2400" b="1" dirty="0">
                <a:solidFill>
                  <a:srgbClr val="006600"/>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9 % 2;   // displays 1</a:t>
            </a:r>
          </a:p>
          <a:p>
            <a:pPr eaLnBrk="1" hangingPunct="1">
              <a:spcBef>
                <a:spcPct val="40000"/>
              </a:spcBef>
            </a:pPr>
            <a:r>
              <a:rPr lang="en-US" altLang="en-US" sz="2800" b="1" dirty="0">
                <a:latin typeface="Courier New" pitchFamily="49" charset="0"/>
              </a:rPr>
              <a:t>%</a:t>
            </a:r>
            <a:r>
              <a:rPr lang="en-US" altLang="en-US" sz="2800" dirty="0"/>
              <a:t> requires integers for both operands</a:t>
            </a:r>
          </a:p>
          <a:p>
            <a:pPr lvl="1" eaLnBrk="1" hangingPunct="1">
              <a:spcBef>
                <a:spcPct val="40000"/>
              </a:spcBef>
              <a:buFontTx/>
              <a:buNone/>
            </a:pPr>
            <a:r>
              <a:rPr lang="en-US" altLang="en-US" sz="2400" b="1" dirty="0">
                <a:solidFill>
                  <a:srgbClr val="006600"/>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9 % 2.0; // error</a:t>
            </a:r>
            <a:endParaRPr lang="en-US" altLang="en-US" sz="2400" b="1" dirty="0">
              <a:solidFill>
                <a:srgbClr val="3D8963"/>
              </a:solidFill>
            </a:endParaRP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16D01965-F9B6-4A30-90C9-D3815BF9FB9A}" type="slidenum">
              <a:rPr lang="en-US" altLang="en-US" sz="1200"/>
              <a:pPr eaLnBrk="1" hangingPunct="1">
                <a:spcBef>
                  <a:spcPct val="0"/>
                </a:spcBef>
                <a:buFontTx/>
                <a:buNone/>
              </a:pPr>
              <a:t>42</a:t>
            </a:fld>
            <a:endParaRPr lang="en-US" altLang="en-US" sz="1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2.16 Comments</a:t>
            </a:r>
          </a:p>
        </p:txBody>
      </p:sp>
      <p:sp>
        <p:nvSpPr>
          <p:cNvPr id="46083" name="Slide Body"/>
          <p:cNvSpPr>
            <a:spLocks noGrp="1" noChangeArrowheads="1"/>
          </p:cNvSpPr>
          <p:nvPr>
            <p:ph type="body" idx="1"/>
          </p:nvPr>
        </p:nvSpPr>
        <p:spPr>
          <a:xfrm>
            <a:off x="2209800" y="1981200"/>
            <a:ext cx="8077200" cy="4114800"/>
          </a:xfrm>
        </p:spPr>
        <p:txBody>
          <a:bodyPr/>
          <a:lstStyle/>
          <a:p>
            <a:pPr eaLnBrk="1" hangingPunct="1"/>
            <a:r>
              <a:rPr lang="en-US" altLang="en-US" sz="2800" dirty="0"/>
              <a:t>Are used to document parts of a program</a:t>
            </a:r>
          </a:p>
          <a:p>
            <a:pPr eaLnBrk="1" hangingPunct="1"/>
            <a:r>
              <a:rPr lang="en-US" altLang="en-US" sz="2800" dirty="0"/>
              <a:t>Are written for persons reading the source code of the program</a:t>
            </a:r>
          </a:p>
          <a:p>
            <a:pPr lvl="1" eaLnBrk="1" hangingPunct="1"/>
            <a:r>
              <a:rPr lang="en-US" altLang="en-US" sz="2800" dirty="0"/>
              <a:t>Indicate the purpose of the program</a:t>
            </a:r>
          </a:p>
          <a:p>
            <a:pPr lvl="1" eaLnBrk="1" hangingPunct="1"/>
            <a:r>
              <a:rPr lang="en-US" altLang="en-US" sz="2800" dirty="0"/>
              <a:t>Describe the use of variables</a:t>
            </a:r>
          </a:p>
          <a:p>
            <a:pPr lvl="1" eaLnBrk="1" hangingPunct="1"/>
            <a:r>
              <a:rPr lang="en-US" altLang="en-US" sz="2800" dirty="0"/>
              <a:t>Explain complex sections of code</a:t>
            </a:r>
          </a:p>
          <a:p>
            <a:pPr eaLnBrk="1" hangingPunct="1"/>
            <a:r>
              <a:rPr lang="en-US" altLang="en-US" sz="2800" dirty="0"/>
              <a:t>Are ignored by the compiler</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1887E727-F4C6-4977-A1B4-EC768D853DD9}" type="slidenum">
              <a:rPr lang="en-US" altLang="en-US" sz="1200"/>
              <a:pPr eaLnBrk="1" hangingPunct="1">
                <a:spcBef>
                  <a:spcPct val="0"/>
                </a:spcBef>
                <a:buFontTx/>
                <a:buNone/>
              </a:pPr>
              <a:t>43</a:t>
            </a:fld>
            <a:endParaRPr lang="en-US" altLang="en-US" sz="12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Single-Line Comments</a:t>
            </a:r>
          </a:p>
        </p:txBody>
      </p:sp>
      <p:sp>
        <p:nvSpPr>
          <p:cNvPr id="47107" name="Slide Body"/>
          <p:cNvSpPr>
            <a:spLocks noGrp="1" noChangeArrowheads="1"/>
          </p:cNvSpPr>
          <p:nvPr>
            <p:ph type="body" idx="1"/>
          </p:nvPr>
        </p:nvSpPr>
        <p:spPr>
          <a:xfrm>
            <a:off x="1828800" y="1981200"/>
            <a:ext cx="8534400" cy="4114800"/>
          </a:xfrm>
        </p:spPr>
        <p:txBody>
          <a:bodyPr/>
          <a:lstStyle/>
          <a:p>
            <a:pPr eaLnBrk="1" hangingPunct="1"/>
            <a:r>
              <a:rPr lang="en-US" altLang="en-US" sz="2800" dirty="0">
                <a:solidFill>
                  <a:schemeClr val="tx1"/>
                </a:solidFill>
              </a:rPr>
              <a:t>Begin with </a:t>
            </a:r>
            <a:r>
              <a:rPr lang="en-US" altLang="en-US" sz="2800" b="1" dirty="0">
                <a:solidFill>
                  <a:schemeClr val="tx1"/>
                </a:solidFill>
                <a:latin typeface="Courier New" pitchFamily="49" charset="0"/>
              </a:rPr>
              <a:t>//</a:t>
            </a:r>
            <a:r>
              <a:rPr lang="en-US" altLang="en-US" sz="2800" dirty="0">
                <a:solidFill>
                  <a:schemeClr val="tx1"/>
                </a:solidFill>
              </a:rPr>
              <a:t> and continue to the end of the line</a:t>
            </a:r>
          </a:p>
          <a:p>
            <a:pPr lvl="1" eaLnBrk="1" hangingPunct="1">
              <a:spcBef>
                <a:spcPct val="5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 = 12; // length in inches</a:t>
            </a:r>
          </a:p>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width = 15;  // width in inches</a:t>
            </a:r>
          </a:p>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area;        // calculated area</a:t>
            </a:r>
          </a:p>
          <a:p>
            <a:pPr lvl="1" eaLnBrk="1" hangingPunct="1">
              <a:spcBef>
                <a:spcPct val="75000"/>
              </a:spcBef>
              <a:buFontTx/>
              <a:buNone/>
            </a:pPr>
            <a:r>
              <a:rPr lang="en-US" altLang="en-US" sz="2400" b="1" dirty="0">
                <a:solidFill>
                  <a:srgbClr val="3D8963"/>
                </a:solidFill>
                <a:latin typeface="Courier New" pitchFamily="49" charset="0"/>
              </a:rPr>
              <a:t>// Calculate rectangle area</a:t>
            </a:r>
          </a:p>
          <a:p>
            <a:pPr lvl="1" eaLnBrk="1" hangingPunct="1">
              <a:buFontTx/>
              <a:buNone/>
            </a:pPr>
            <a:r>
              <a:rPr lang="en-US" altLang="en-US" sz="2400" b="1" dirty="0">
                <a:solidFill>
                  <a:srgbClr val="3D8963"/>
                </a:solidFill>
                <a:latin typeface="Courier New" pitchFamily="49" charset="0"/>
              </a:rPr>
              <a:t>area = length * width;</a:t>
            </a:r>
            <a:r>
              <a:rPr lang="en-US" altLang="en-US" sz="2400" dirty="0">
                <a:solidFill>
                  <a:srgbClr val="3D8963"/>
                </a:solidFill>
                <a:latin typeface="Courier New" pitchFamily="49" charset="0"/>
              </a:rPr>
              <a:t> </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0ADA9265-C99D-4740-B4CB-54F4F9E5EE8D}" type="slidenum">
              <a:rPr lang="en-US" altLang="en-US" sz="1200"/>
              <a:pPr eaLnBrk="1" hangingPunct="1">
                <a:spcBef>
                  <a:spcPct val="0"/>
                </a:spcBef>
                <a:buFontTx/>
                <a:buNone/>
              </a:pPr>
              <a:t>44</a:t>
            </a:fld>
            <a:endParaRPr lang="en-US" altLang="en-US" sz="12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Multi-Line Comments</a:t>
            </a:r>
          </a:p>
        </p:txBody>
      </p:sp>
      <p:sp>
        <p:nvSpPr>
          <p:cNvPr id="48131" name="Slide Body"/>
          <p:cNvSpPr>
            <a:spLocks noGrp="1" noChangeArrowheads="1"/>
          </p:cNvSpPr>
          <p:nvPr>
            <p:ph type="body" idx="1"/>
          </p:nvPr>
        </p:nvSpPr>
        <p:spPr>
          <a:xfrm>
            <a:off x="2209800" y="1981200"/>
            <a:ext cx="7772400" cy="3962400"/>
          </a:xfrm>
        </p:spPr>
        <p:txBody>
          <a:bodyPr/>
          <a:lstStyle/>
          <a:p>
            <a:pPr eaLnBrk="1" hangingPunct="1">
              <a:lnSpc>
                <a:spcPct val="90000"/>
              </a:lnSpc>
            </a:pPr>
            <a:r>
              <a:rPr lang="en-US" altLang="en-US" sz="2800" dirty="0"/>
              <a:t>Begin with </a:t>
            </a:r>
            <a:r>
              <a:rPr lang="en-US" altLang="en-US" sz="2800" b="1" dirty="0">
                <a:latin typeface="Courier New" pitchFamily="49" charset="0"/>
              </a:rPr>
              <a:t>/*</a:t>
            </a:r>
            <a:r>
              <a:rPr lang="en-US" altLang="en-US" sz="2800" dirty="0"/>
              <a:t> and end with </a:t>
            </a:r>
            <a:r>
              <a:rPr lang="en-US" altLang="en-US" sz="2800" b="1" dirty="0">
                <a:latin typeface="Courier New" pitchFamily="49" charset="0"/>
              </a:rPr>
              <a:t>*/</a:t>
            </a:r>
            <a:endParaRPr lang="en-US" altLang="en-US" sz="2800" b="1" dirty="0"/>
          </a:p>
          <a:p>
            <a:pPr eaLnBrk="1" hangingPunct="1">
              <a:lnSpc>
                <a:spcPct val="90000"/>
              </a:lnSpc>
              <a:spcBef>
                <a:spcPct val="40000"/>
              </a:spcBef>
            </a:pPr>
            <a:r>
              <a:rPr lang="en-US" altLang="en-US" sz="2800" dirty="0"/>
              <a:t>Can span multiple lines </a:t>
            </a:r>
          </a:p>
          <a:p>
            <a:pPr lvl="1" eaLnBrk="1" hangingPunct="1">
              <a:lnSpc>
                <a:spcPct val="90000"/>
              </a:lnSpc>
              <a:spcBef>
                <a:spcPct val="40000"/>
              </a:spcBef>
              <a:buFontTx/>
              <a:buNone/>
            </a:pPr>
            <a:r>
              <a:rPr lang="en-US" altLang="en-US" sz="2400" b="1" dirty="0">
                <a:solidFill>
                  <a:srgbClr val="3D8963"/>
                </a:solidFill>
                <a:latin typeface="Courier New" pitchFamily="49" charset="0"/>
              </a:rPr>
              <a:t>/*</a:t>
            </a:r>
            <a:r>
              <a:rPr lang="en-US" altLang="en-US" sz="2400" b="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Here's a multi-line comment</a:t>
            </a:r>
          </a:p>
          <a:p>
            <a:pPr lvl="1" eaLnBrk="1" hangingPunct="1">
              <a:lnSpc>
                <a:spcPct val="90000"/>
              </a:lnSpc>
              <a:spcBef>
                <a:spcPct val="0"/>
              </a:spcBef>
              <a:buFontTx/>
              <a:buNone/>
            </a:pPr>
            <a:r>
              <a:rPr lang="en-US" altLang="en-US" sz="2400" b="1" dirty="0">
                <a:latin typeface="Courier New" pitchFamily="49" charset="0"/>
              </a:rPr>
              <a:t>   that has two lines of text   </a:t>
            </a:r>
          </a:p>
          <a:p>
            <a:pPr lvl="1" eaLnBrk="1" hangingPunct="1">
              <a:lnSpc>
                <a:spcPct val="90000"/>
              </a:lnSpc>
              <a:spcBef>
                <a:spcPct val="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a:t>
            </a:r>
          </a:p>
          <a:p>
            <a:pPr eaLnBrk="1" hangingPunct="1">
              <a:lnSpc>
                <a:spcPct val="90000"/>
              </a:lnSpc>
              <a:spcBef>
                <a:spcPct val="40000"/>
              </a:spcBef>
            </a:pPr>
            <a:r>
              <a:rPr lang="en-US" altLang="en-US" sz="2800" dirty="0"/>
              <a:t>Can also be used as single-line comments </a:t>
            </a:r>
          </a:p>
          <a:p>
            <a:pPr lvl="1" eaLnBrk="1" hangingPunct="1">
              <a:lnSpc>
                <a:spcPct val="90000"/>
              </a:lnSpc>
              <a:buFontTx/>
              <a:buNone/>
            </a:pPr>
            <a:r>
              <a:rPr lang="en-US" altLang="en-US" sz="2400" b="1" dirty="0" err="1">
                <a:latin typeface="Courier New" pitchFamily="49" charset="0"/>
              </a:rPr>
              <a:t>int</a:t>
            </a:r>
            <a:r>
              <a:rPr lang="en-US" altLang="en-US" sz="2400" b="1" dirty="0">
                <a:latin typeface="Courier New" pitchFamily="49" charset="0"/>
              </a:rPr>
              <a:t> area;   </a:t>
            </a:r>
            <a:r>
              <a:rPr lang="en-US" altLang="en-US" sz="2400" b="1" dirty="0">
                <a:solidFill>
                  <a:srgbClr val="3D8963"/>
                </a:solidFill>
                <a:latin typeface="Courier New" pitchFamily="49" charset="0"/>
              </a:rPr>
              <a:t>/*</a:t>
            </a:r>
            <a:r>
              <a:rPr lang="en-US" altLang="en-US" sz="2400" b="1" dirty="0">
                <a:latin typeface="Courier New" pitchFamily="49" charset="0"/>
              </a:rPr>
              <a:t> Calculated area </a:t>
            </a:r>
            <a:r>
              <a:rPr lang="en-US" altLang="en-US" sz="2400" b="1" dirty="0">
                <a:solidFill>
                  <a:srgbClr val="3D8963"/>
                </a:solidFill>
                <a:latin typeface="Courier New" pitchFamily="49" charset="0"/>
              </a:rPr>
              <a:t>*/</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861F4BE5-1C51-427B-A3F5-643B1CFE6E59}" type="slidenum">
              <a:rPr lang="en-US" altLang="en-US" sz="1200"/>
              <a:pPr eaLnBrk="1" hangingPunct="1">
                <a:spcBef>
                  <a:spcPct val="0"/>
                </a:spcBef>
                <a:buFontTx/>
                <a:buNone/>
              </a:pPr>
              <a:t>45</a:t>
            </a:fld>
            <a:endParaRPr lang="en-US" altLang="en-US" sz="12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2.17 Programming Style</a:t>
            </a:r>
          </a:p>
        </p:txBody>
      </p:sp>
      <p:sp>
        <p:nvSpPr>
          <p:cNvPr id="49155" name="Slide Body"/>
          <p:cNvSpPr>
            <a:spLocks noGrp="1" noChangeArrowheads="1"/>
          </p:cNvSpPr>
          <p:nvPr>
            <p:ph type="body" idx="1"/>
          </p:nvPr>
        </p:nvSpPr>
        <p:spPr>
          <a:xfrm>
            <a:off x="2209800" y="1752600"/>
            <a:ext cx="7772400" cy="4343400"/>
          </a:xfrm>
        </p:spPr>
        <p:txBody>
          <a:bodyPr/>
          <a:lstStyle/>
          <a:p>
            <a:pPr eaLnBrk="1" hangingPunct="1">
              <a:lnSpc>
                <a:spcPct val="90000"/>
              </a:lnSpc>
            </a:pPr>
            <a:r>
              <a:rPr lang="en-US" altLang="en-US" sz="2800" dirty="0"/>
              <a:t>Refers to the visual arrangement of the source code</a:t>
            </a:r>
            <a:endParaRPr lang="en-US" altLang="en-US" sz="2800" b="1" dirty="0"/>
          </a:p>
          <a:p>
            <a:pPr eaLnBrk="1" hangingPunct="1">
              <a:lnSpc>
                <a:spcPct val="90000"/>
              </a:lnSpc>
              <a:spcBef>
                <a:spcPct val="40000"/>
              </a:spcBef>
            </a:pPr>
            <a:r>
              <a:rPr lang="en-US" altLang="en-US" sz="2800" dirty="0"/>
              <a:t>Provides information to the reader about the organization of the program</a:t>
            </a:r>
          </a:p>
          <a:p>
            <a:pPr eaLnBrk="1" hangingPunct="1">
              <a:lnSpc>
                <a:spcPct val="90000"/>
              </a:lnSpc>
              <a:spcBef>
                <a:spcPct val="40000"/>
              </a:spcBef>
            </a:pPr>
            <a:r>
              <a:rPr lang="en-US" altLang="en-US" sz="2800" dirty="0"/>
              <a:t>Includes alignment of matching { and } and the use of indentation and whitespace.</a:t>
            </a:r>
          </a:p>
          <a:p>
            <a:pPr eaLnBrk="1" hangingPunct="1">
              <a:lnSpc>
                <a:spcPct val="90000"/>
              </a:lnSpc>
              <a:spcBef>
                <a:spcPct val="40000"/>
              </a:spcBef>
            </a:pPr>
            <a:r>
              <a:rPr lang="en-US" altLang="en-US" sz="2800" dirty="0"/>
              <a:t>Should be used consistently throughout a program</a:t>
            </a: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6B45ACAF-BFAB-43C4-9DD6-3B250F49D9E2}" type="slidenum">
              <a:rPr lang="en-US" altLang="en-US" sz="1200"/>
              <a:pPr eaLnBrk="1" hangingPunct="1">
                <a:spcBef>
                  <a:spcPct val="0"/>
                </a:spcBef>
                <a:buFontTx/>
                <a:buNone/>
              </a:pPr>
              <a:t>46</a:t>
            </a:fld>
            <a:endParaRPr lang="en-US" altLang="en-US" sz="12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a:t>
            </a:r>
            <a:fld id="{171D7F42-732E-4753-8A37-9BFC64539999}" type="slidenum">
              <a:rPr lang="en-US" altLang="en-US" sz="1200"/>
              <a:pPr eaLnBrk="1" hangingPunct="1">
                <a:spcBef>
                  <a:spcPct val="0"/>
                </a:spcBef>
                <a:buFontTx/>
                <a:buNone/>
              </a:pPr>
              <a:t>47</a:t>
            </a:fld>
            <a:endParaRPr lang="en-US" altLang="en-US" sz="1200" dirty="0"/>
          </a:p>
        </p:txBody>
      </p:sp>
    </p:spTree>
    <p:extLst>
      <p:ext uri="{BB962C8B-B14F-4D97-AF65-F5344CB8AC3E}">
        <p14:creationId xmlns:p14="http://schemas.microsoft.com/office/powerpoint/2010/main" val="1228211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2.1 The Parts of a C++ Program 2 of 2</a:t>
            </a:r>
          </a:p>
        </p:txBody>
      </p:sp>
      <p:graphicFrame>
        <p:nvGraphicFramePr>
          <p:cNvPr id="24" name="Table explaining parts of a program" descr="Table contains a column labeled 'Statement' which contains consecutive lines of code in a sample program.  The other column is labeled 'Purpose' and has an explanation of the line of code in the adjacent cell of the row in the table." title="table explaining the lines of code in a program"/>
          <p:cNvGraphicFramePr>
            <a:graphicFrameLocks noGrp="1"/>
          </p:cNvGraphicFramePr>
          <p:nvPr>
            <p:extLst>
              <p:ext uri="{D42A27DB-BD31-4B8C-83A1-F6EECF244321}">
                <p14:modId xmlns:p14="http://schemas.microsoft.com/office/powerpoint/2010/main" val="658137847"/>
              </p:ext>
            </p:extLst>
          </p:nvPr>
        </p:nvGraphicFramePr>
        <p:xfrm>
          <a:off x="2133600" y="1397000"/>
          <a:ext cx="7924800" cy="3606798"/>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xmlns="" val="20000"/>
                    </a:ext>
                  </a:extLst>
                </a:gridCol>
                <a:gridCol w="3962400">
                  <a:extLst>
                    <a:ext uri="{9D8B030D-6E8A-4147-A177-3AD203B41FA5}">
                      <a16:colId xmlns:a16="http://schemas.microsoft.com/office/drawing/2014/main" xmlns="" val="20001"/>
                    </a:ext>
                  </a:extLst>
                </a:gridCol>
              </a:tblGrid>
              <a:tr h="370829">
                <a:tc>
                  <a:txBody>
                    <a:bodyPr/>
                    <a:lstStyle/>
                    <a:p>
                      <a:r>
                        <a:rPr lang="en-US" sz="1800" dirty="0"/>
                        <a:t>Statement</a:t>
                      </a:r>
                    </a:p>
                  </a:txBody>
                  <a:tcPr marT="45718" marB="45718"/>
                </a:tc>
                <a:tc>
                  <a:txBody>
                    <a:bodyPr/>
                    <a:lstStyle/>
                    <a:p>
                      <a:r>
                        <a:rPr lang="en-US" sz="1800" dirty="0"/>
                        <a:t>Purpose</a:t>
                      </a:r>
                    </a:p>
                  </a:txBody>
                  <a:tcPr marT="45718" marB="45718"/>
                </a:tc>
                <a:extLst>
                  <a:ext uri="{0D108BD9-81ED-4DB2-BD59-A6C34878D82A}">
                    <a16:rowId xmlns:a16="http://schemas.microsoft.com/office/drawing/2014/main" xmlns="" val="10000"/>
                  </a:ext>
                </a:extLst>
              </a:tr>
              <a:tr h="370829">
                <a:tc>
                  <a:txBody>
                    <a:bodyPr/>
                    <a:lstStyle/>
                    <a:p>
                      <a:r>
                        <a:rPr lang="en-US" sz="1800" dirty="0">
                          <a:latin typeface="Courier New" pitchFamily="49" charset="0"/>
                          <a:cs typeface="Courier New" pitchFamily="49" charset="0"/>
                        </a:rPr>
                        <a:t>// sample C++ program</a:t>
                      </a:r>
                    </a:p>
                  </a:txBody>
                  <a:tcPr marT="45718" marB="45718"/>
                </a:tc>
                <a:tc>
                  <a:txBody>
                    <a:bodyPr/>
                    <a:lstStyle/>
                    <a:p>
                      <a:r>
                        <a:rPr lang="en-US" sz="1800" dirty="0"/>
                        <a:t>comment</a:t>
                      </a:r>
                    </a:p>
                  </a:txBody>
                  <a:tcPr marT="45718" marB="45718"/>
                </a:tc>
                <a:extLst>
                  <a:ext uri="{0D108BD9-81ED-4DB2-BD59-A6C34878D82A}">
                    <a16:rowId xmlns:a16="http://schemas.microsoft.com/office/drawing/2014/main" xmlns="" val="10001"/>
                  </a:ext>
                </a:extLst>
              </a:tr>
              <a:tr h="370829">
                <a:tc>
                  <a:txBody>
                    <a:bodyPr/>
                    <a:lstStyle/>
                    <a:p>
                      <a:r>
                        <a:rPr lang="en-US" sz="1800" dirty="0">
                          <a:latin typeface="Courier New" pitchFamily="49" charset="0"/>
                          <a:cs typeface="Courier New" pitchFamily="49" charset="0"/>
                        </a:rPr>
                        <a:t>#include &lt;</a:t>
                      </a:r>
                      <a:r>
                        <a:rPr lang="en-US" sz="1800" dirty="0" err="1">
                          <a:latin typeface="Courier New" pitchFamily="49" charset="0"/>
                          <a:cs typeface="Courier New" pitchFamily="49" charset="0"/>
                        </a:rPr>
                        <a:t>iostream</a:t>
                      </a:r>
                      <a:r>
                        <a:rPr lang="en-US" sz="1800" dirty="0">
                          <a:latin typeface="Courier New" pitchFamily="49" charset="0"/>
                          <a:cs typeface="Courier New" pitchFamily="49" charset="0"/>
                        </a:rPr>
                        <a:t>&gt;</a:t>
                      </a:r>
                    </a:p>
                  </a:txBody>
                  <a:tcPr marT="45718" marB="45718"/>
                </a:tc>
                <a:tc>
                  <a:txBody>
                    <a:bodyPr/>
                    <a:lstStyle/>
                    <a:p>
                      <a:r>
                        <a:rPr lang="en-US" sz="1800" dirty="0"/>
                        <a:t>preprocessor directive</a:t>
                      </a:r>
                    </a:p>
                  </a:txBody>
                  <a:tcPr marT="45718" marB="45718"/>
                </a:tc>
                <a:extLst>
                  <a:ext uri="{0D108BD9-81ED-4DB2-BD59-A6C34878D82A}">
                    <a16:rowId xmlns:a16="http://schemas.microsoft.com/office/drawing/2014/main" xmlns="" val="10002"/>
                  </a:ext>
                </a:extLst>
              </a:tr>
              <a:tr h="640166">
                <a:tc>
                  <a:txBody>
                    <a:bodyPr/>
                    <a:lstStyle/>
                    <a:p>
                      <a:r>
                        <a:rPr lang="en-US" sz="1800" dirty="0">
                          <a:latin typeface="Courier New" pitchFamily="49" charset="0"/>
                          <a:cs typeface="Courier New" pitchFamily="49" charset="0"/>
                        </a:rPr>
                        <a:t>using namespace std;</a:t>
                      </a:r>
                    </a:p>
                  </a:txBody>
                  <a:tcPr marT="45718" marB="45718"/>
                </a:tc>
                <a:tc>
                  <a:txBody>
                    <a:bodyPr/>
                    <a:lstStyle/>
                    <a:p>
                      <a:r>
                        <a:rPr lang="en-US" sz="1800" dirty="0"/>
                        <a:t>which namespace (set</a:t>
                      </a:r>
                      <a:r>
                        <a:rPr lang="en-US" sz="1800" baseline="0" dirty="0"/>
                        <a:t> of names)</a:t>
                      </a:r>
                      <a:r>
                        <a:rPr lang="en-US" sz="1800" dirty="0"/>
                        <a:t> to use</a:t>
                      </a:r>
                    </a:p>
                  </a:txBody>
                  <a:tcPr marT="45718" marB="45718"/>
                </a:tc>
                <a:extLst>
                  <a:ext uri="{0D108BD9-81ED-4DB2-BD59-A6C34878D82A}">
                    <a16:rowId xmlns:a16="http://schemas.microsoft.com/office/drawing/2014/main" xmlns="" val="10003"/>
                  </a:ext>
                </a:extLst>
              </a:tr>
              <a:tr h="370829">
                <a:tc>
                  <a:txBody>
                    <a:bodyPr/>
                    <a:lstStyle/>
                    <a:p>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main()</a:t>
                      </a:r>
                    </a:p>
                  </a:txBody>
                  <a:tcPr marT="45718" marB="45718"/>
                </a:tc>
                <a:tc>
                  <a:txBody>
                    <a:bodyPr/>
                    <a:lstStyle/>
                    <a:p>
                      <a:r>
                        <a:rPr lang="en-US" sz="1800" dirty="0"/>
                        <a:t>beginning of function</a:t>
                      </a:r>
                      <a:r>
                        <a:rPr lang="en-US" sz="1800" baseline="0" dirty="0"/>
                        <a:t> named </a:t>
                      </a:r>
                      <a:r>
                        <a:rPr lang="en-US" sz="1800" baseline="0" dirty="0">
                          <a:latin typeface="Courier New" pitchFamily="49" charset="0"/>
                          <a:cs typeface="Courier New" pitchFamily="49" charset="0"/>
                        </a:rPr>
                        <a:t>main</a:t>
                      </a:r>
                      <a:endParaRPr lang="en-US" sz="1800" dirty="0"/>
                    </a:p>
                  </a:txBody>
                  <a:tcPr marT="45718" marB="45718"/>
                </a:tc>
                <a:extLst>
                  <a:ext uri="{0D108BD9-81ED-4DB2-BD59-A6C34878D82A}">
                    <a16:rowId xmlns:a16="http://schemas.microsoft.com/office/drawing/2014/main" xmlns="" val="10004"/>
                  </a:ext>
                </a:extLst>
              </a:tr>
              <a:tr h="370829">
                <a:tc>
                  <a:txBody>
                    <a:bodyPr/>
                    <a:lstStyle/>
                    <a:p>
                      <a:r>
                        <a:rPr lang="en-US" sz="1800" dirty="0">
                          <a:latin typeface="Courier New" pitchFamily="49" charset="0"/>
                          <a:cs typeface="Courier New" pitchFamily="49" charset="0"/>
                        </a:rPr>
                        <a:t>{</a:t>
                      </a:r>
                    </a:p>
                  </a:txBody>
                  <a:tcPr marT="45718" marB="45718"/>
                </a:tc>
                <a:tc>
                  <a:txBody>
                    <a:bodyPr/>
                    <a:lstStyle/>
                    <a:p>
                      <a:r>
                        <a:rPr lang="en-US" sz="1800" dirty="0"/>
                        <a:t>beginning of block for </a:t>
                      </a:r>
                      <a:r>
                        <a:rPr lang="en-US" sz="1800" dirty="0">
                          <a:latin typeface="Courier New" pitchFamily="49" charset="0"/>
                          <a:cs typeface="Courier New" pitchFamily="49" charset="0"/>
                        </a:rPr>
                        <a:t>main</a:t>
                      </a:r>
                      <a:endParaRPr lang="en-US" sz="1800" dirty="0"/>
                    </a:p>
                  </a:txBody>
                  <a:tcPr marT="45718" marB="45718"/>
                </a:tc>
                <a:extLst>
                  <a:ext uri="{0D108BD9-81ED-4DB2-BD59-A6C34878D82A}">
                    <a16:rowId xmlns:a16="http://schemas.microsoft.com/office/drawing/2014/main" xmlns="" val="10005"/>
                  </a:ext>
                </a:extLst>
              </a:tr>
              <a:tr h="370829">
                <a:tc>
                  <a:txBody>
                    <a:bodyPr/>
                    <a:lstStyle/>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cout</a:t>
                      </a:r>
                      <a:r>
                        <a:rPr lang="en-US" sz="1800" dirty="0">
                          <a:latin typeface="Courier New" pitchFamily="49" charset="0"/>
                          <a:cs typeface="Courier New" pitchFamily="49" charset="0"/>
                        </a:rPr>
                        <a:t> &lt;&lt; "Hello, there!";</a:t>
                      </a:r>
                    </a:p>
                  </a:txBody>
                  <a:tcPr marT="45718" marB="45718"/>
                </a:tc>
                <a:tc>
                  <a:txBody>
                    <a:bodyPr/>
                    <a:lstStyle/>
                    <a:p>
                      <a:r>
                        <a:rPr lang="en-US" sz="1800" dirty="0"/>
                        <a:t>output statement</a:t>
                      </a:r>
                    </a:p>
                  </a:txBody>
                  <a:tcPr marT="45718" marB="45718"/>
                </a:tc>
                <a:extLst>
                  <a:ext uri="{0D108BD9-81ED-4DB2-BD59-A6C34878D82A}">
                    <a16:rowId xmlns:a16="http://schemas.microsoft.com/office/drawing/2014/main" xmlns="" val="10006"/>
                  </a:ext>
                </a:extLst>
              </a:tr>
              <a:tr h="370829">
                <a:tc>
                  <a:txBody>
                    <a:bodyPr/>
                    <a:lstStyle/>
                    <a:p>
                      <a:r>
                        <a:rPr lang="en-US" sz="1800" dirty="0">
                          <a:latin typeface="Courier New" pitchFamily="49" charset="0"/>
                          <a:cs typeface="Courier New" pitchFamily="49" charset="0"/>
                        </a:rPr>
                        <a:t>   return 0;</a:t>
                      </a:r>
                    </a:p>
                  </a:txBody>
                  <a:tcPr marT="45718" marB="45718"/>
                </a:tc>
                <a:tc>
                  <a:txBody>
                    <a:bodyPr/>
                    <a:lstStyle/>
                    <a:p>
                      <a:r>
                        <a:rPr lang="en-US" sz="1800" dirty="0"/>
                        <a:t>send 0 back to the operating system</a:t>
                      </a:r>
                    </a:p>
                  </a:txBody>
                  <a:tcPr marT="45718" marB="45718"/>
                </a:tc>
                <a:extLst>
                  <a:ext uri="{0D108BD9-81ED-4DB2-BD59-A6C34878D82A}">
                    <a16:rowId xmlns:a16="http://schemas.microsoft.com/office/drawing/2014/main" xmlns="" val="10007"/>
                  </a:ext>
                </a:extLst>
              </a:tr>
              <a:tr h="370829">
                <a:tc>
                  <a:txBody>
                    <a:bodyPr/>
                    <a:lstStyle/>
                    <a:p>
                      <a:r>
                        <a:rPr lang="en-US" sz="1800" dirty="0">
                          <a:latin typeface="Courier New" pitchFamily="49" charset="0"/>
                          <a:cs typeface="Courier New" pitchFamily="49" charset="0"/>
                        </a:rPr>
                        <a:t>}</a:t>
                      </a:r>
                    </a:p>
                  </a:txBody>
                  <a:tcPr marT="45718" marB="45718"/>
                </a:tc>
                <a:tc>
                  <a:txBody>
                    <a:bodyPr/>
                    <a:lstStyle/>
                    <a:p>
                      <a:r>
                        <a:rPr lang="en-US" sz="1800" dirty="0"/>
                        <a:t>end of block for </a:t>
                      </a:r>
                      <a:r>
                        <a:rPr lang="en-US" sz="1800" dirty="0">
                          <a:latin typeface="Courier New" pitchFamily="49" charset="0"/>
                          <a:cs typeface="Courier New" pitchFamily="49" charset="0"/>
                        </a:rPr>
                        <a:t>main</a:t>
                      </a:r>
                      <a:endParaRPr lang="en-US" sz="1800" dirty="0"/>
                    </a:p>
                  </a:txBody>
                  <a:tcPr marT="45718" marB="45718"/>
                </a:tc>
                <a:extLst>
                  <a:ext uri="{0D108BD9-81ED-4DB2-BD59-A6C34878D82A}">
                    <a16:rowId xmlns:a16="http://schemas.microsoft.com/office/drawing/2014/main" xmlns="" val="10008"/>
                  </a:ext>
                </a:extLst>
              </a:tr>
            </a:tbl>
          </a:graphicData>
        </a:graphic>
      </p:graphicFrame>
      <p:sp>
        <p:nvSpPr>
          <p:cNvPr id="717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C0C21841-9BFF-422B-8574-0CD1FADCE0D0}" type="slidenum">
              <a:rPr lang="en-US" altLang="en-US" sz="1200"/>
              <a:pPr eaLnBrk="1" hangingPunct="1">
                <a:spcBef>
                  <a:spcPct val="0"/>
                </a:spcBef>
                <a:buFontTx/>
                <a:buNone/>
              </a:pPr>
              <a:t>5</a:t>
            </a:fld>
            <a:endParaRPr lang="en-US" altLang="en-US" sz="1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2209800" y="228600"/>
            <a:ext cx="7772400" cy="838200"/>
          </a:xfrm>
        </p:spPr>
        <p:txBody>
          <a:bodyPr/>
          <a:lstStyle/>
          <a:p>
            <a:pPr eaLnBrk="1" hangingPunct="1"/>
            <a:r>
              <a:rPr lang="en-US" altLang="en-US" dirty="0">
                <a:solidFill>
                  <a:schemeClr val="tx1"/>
                </a:solidFill>
              </a:rPr>
              <a:t>Special Characters</a:t>
            </a:r>
          </a:p>
        </p:txBody>
      </p:sp>
      <p:graphicFrame>
        <p:nvGraphicFramePr>
          <p:cNvPr id="85086" name="Table of special characters" descr="The table has three columns.  The leftmost column is labeled 'Character' and has special characters in it.  The middle column is labeled 'Name' and has the name of the special character.  The third column is labeled 'Description' and describes the use of the special character" title="Table of special characters"/>
          <p:cNvGraphicFramePr>
            <a:graphicFrameLocks noGrp="1"/>
          </p:cNvGraphicFramePr>
          <p:nvPr>
            <p:extLst>
              <p:ext uri="{D42A27DB-BD31-4B8C-83A1-F6EECF244321}">
                <p14:modId xmlns:p14="http://schemas.microsoft.com/office/powerpoint/2010/main" val="2250963581"/>
              </p:ext>
            </p:extLst>
          </p:nvPr>
        </p:nvGraphicFramePr>
        <p:xfrm>
          <a:off x="1752600" y="1524001"/>
          <a:ext cx="8686800" cy="4341811"/>
        </p:xfrm>
        <a:graphic>
          <a:graphicData uri="http://schemas.openxmlformats.org/drawingml/2006/table">
            <a:tbl>
              <a:tblPr firstRow="1"/>
              <a:tblGrid>
                <a:gridCol w="1752600">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gridCol w="3810000">
                  <a:extLst>
                    <a:ext uri="{9D8B030D-6E8A-4147-A177-3AD203B41FA5}">
                      <a16:colId xmlns:a16="http://schemas.microsoft.com/office/drawing/2014/main" xmlns="" val="20002"/>
                    </a:ext>
                  </a:extLst>
                </a:gridCol>
              </a:tblGrid>
              <a:tr h="4589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Character</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Name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Description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89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Double Slash</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Begins a comment</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67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Pound Sign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Begins preprocessor directive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01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&lt; &gt;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Open, Close Brackets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Encloses filename used in </a:t>
                      </a:r>
                      <a:r>
                        <a:rPr kumimoji="0" lang="en-US" sz="2000" b="0" i="0" u="none" strike="noStrike" cap="none" normalizeH="0" baseline="0" dirty="0">
                          <a:ln>
                            <a:noFill/>
                          </a:ln>
                          <a:solidFill>
                            <a:schemeClr val="tx1"/>
                          </a:solidFill>
                          <a:effectLst/>
                          <a:latin typeface="Courier New" pitchFamily="49" charset="0"/>
                        </a:rPr>
                        <a:t>#include</a:t>
                      </a:r>
                      <a:r>
                        <a:rPr kumimoji="0" lang="en-US" sz="2000" b="0" i="0" u="none" strike="noStrike" cap="none" normalizeH="0" baseline="0" dirty="0">
                          <a:ln>
                            <a:noFill/>
                          </a:ln>
                          <a:solidFill>
                            <a:schemeClr val="tx1"/>
                          </a:solidFill>
                          <a:effectLst/>
                          <a:latin typeface="Arial" charset="0"/>
                        </a:rPr>
                        <a:t> directive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653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Open, Close Parentheses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Used when naming a function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05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Open, Close Braces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Encloses a group of statements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7011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Open, Close Double Quote Marks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Encloses a string of characters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589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Semicolon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Ends a programming statement</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819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5F3ACF60-7D9A-44CD-9560-BB0F87A5ED62}" type="slidenum">
              <a:rPr lang="en-US" altLang="en-US" sz="1200"/>
              <a:pPr eaLnBrk="1" hangingPunct="1">
                <a:spcBef>
                  <a:spcPct val="0"/>
                </a:spcBef>
                <a:buFontTx/>
                <a:buNone/>
              </a:pPr>
              <a:t>6</a:t>
            </a:fld>
            <a:endParaRPr lang="en-US" altLang="en-U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p:cNvSpPr>
          <p:nvPr>
            <p:ph type="title"/>
          </p:nvPr>
        </p:nvSpPr>
        <p:spPr/>
        <p:txBody>
          <a:bodyPr/>
          <a:lstStyle/>
          <a:p>
            <a:pPr eaLnBrk="1" hangingPunct="1"/>
            <a:r>
              <a:rPr lang="en-US" altLang="en-US" dirty="0">
                <a:solidFill>
                  <a:schemeClr val="tx1"/>
                </a:solidFill>
              </a:rPr>
              <a:t>Important Details</a:t>
            </a:r>
          </a:p>
        </p:txBody>
      </p:sp>
      <p:sp>
        <p:nvSpPr>
          <p:cNvPr id="9219" name="Slide Body"/>
          <p:cNvSpPr>
            <a:spLocks noGrp="1"/>
          </p:cNvSpPr>
          <p:nvPr>
            <p:ph type="body" idx="1"/>
          </p:nvPr>
        </p:nvSpPr>
        <p:spPr/>
        <p:txBody>
          <a:bodyPr/>
          <a:lstStyle/>
          <a:p>
            <a:pPr eaLnBrk="1" hangingPunct="1"/>
            <a:r>
              <a:rPr lang="en-US" altLang="en-US" sz="2800" dirty="0"/>
              <a:t>C++ is </a:t>
            </a:r>
            <a:r>
              <a:rPr lang="en-US" altLang="en-US" sz="2800" u="sng" dirty="0"/>
              <a:t>case-sensitive</a:t>
            </a:r>
            <a:r>
              <a:rPr lang="en-US" altLang="en-US" sz="2800" dirty="0"/>
              <a:t>.  Uppercase and lowercase characters are different characters.  ‘</a:t>
            </a:r>
            <a:r>
              <a:rPr lang="en-US" altLang="en-US" sz="2800" dirty="0">
                <a:latin typeface="Courier New" pitchFamily="49" charset="0"/>
                <a:cs typeface="Courier New" pitchFamily="49" charset="0"/>
              </a:rPr>
              <a:t>Main</a:t>
            </a:r>
            <a:r>
              <a:rPr lang="en-US" altLang="en-US" sz="2800" dirty="0"/>
              <a:t>’ is not the same as ‘</a:t>
            </a:r>
            <a:r>
              <a:rPr lang="en-US" altLang="en-US" sz="2800" dirty="0">
                <a:latin typeface="Courier New" pitchFamily="49" charset="0"/>
                <a:cs typeface="Courier New" pitchFamily="49" charset="0"/>
              </a:rPr>
              <a:t>main</a:t>
            </a:r>
            <a:r>
              <a:rPr lang="en-US" altLang="en-US" sz="2800" dirty="0"/>
              <a:t>’.</a:t>
            </a:r>
            <a:endParaRPr lang="en-US" altLang="en-US" sz="2800" u="sng" dirty="0"/>
          </a:p>
          <a:p>
            <a:pPr eaLnBrk="1" hangingPunct="1"/>
            <a:endParaRPr lang="en-US" altLang="en-US" sz="2800" dirty="0"/>
          </a:p>
          <a:p>
            <a:pPr eaLnBrk="1" hangingPunct="1"/>
            <a:r>
              <a:rPr lang="en-US" altLang="en-US" sz="2800" dirty="0"/>
              <a:t>Every </a:t>
            </a:r>
            <a:r>
              <a:rPr lang="en-US" altLang="en-US" sz="3600" dirty="0">
                <a:latin typeface="Courier New" pitchFamily="49" charset="0"/>
                <a:cs typeface="Courier New" pitchFamily="49" charset="0"/>
              </a:rPr>
              <a:t>{</a:t>
            </a:r>
            <a:r>
              <a:rPr lang="en-US" altLang="en-US" sz="2800" dirty="0">
                <a:cs typeface="Courier New" pitchFamily="49" charset="0"/>
              </a:rPr>
              <a:t> must have a corresponding </a:t>
            </a:r>
            <a:r>
              <a:rPr lang="en-US" altLang="en-US" sz="3600" dirty="0">
                <a:latin typeface="Courier New" pitchFamily="49" charset="0"/>
                <a:cs typeface="Courier New" pitchFamily="49" charset="0"/>
              </a:rPr>
              <a:t>}</a:t>
            </a:r>
            <a:r>
              <a:rPr lang="en-US" altLang="en-US" sz="2800" dirty="0">
                <a:cs typeface="Courier New" pitchFamily="49" charset="0"/>
              </a:rPr>
              <a:t>, and vice-versa.</a:t>
            </a:r>
            <a:endParaRPr lang="en-US" altLang="en-US" sz="2800" dirty="0"/>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C234060F-611C-429A-BFF8-223F519FC024}" type="slidenum">
              <a:rPr lang="en-US" altLang="en-US" sz="1200"/>
              <a:pPr eaLnBrk="1" hangingPunct="1">
                <a:spcBef>
                  <a:spcPct val="0"/>
                </a:spcBef>
                <a:buFontTx/>
                <a:buNone/>
              </a:pPr>
              <a:t>7</a:t>
            </a:fld>
            <a:endParaRPr lang="en-US" altLang="en-US" sz="1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2.2 The </a:t>
            </a:r>
            <a:r>
              <a:rPr lang="en-US" altLang="en-US" b="1" dirty="0" err="1">
                <a:solidFill>
                  <a:schemeClr val="tx1"/>
                </a:solidFill>
                <a:latin typeface="Courier New" pitchFamily="49" charset="0"/>
              </a:rPr>
              <a:t>cout</a:t>
            </a:r>
            <a:r>
              <a:rPr lang="en-US" altLang="en-US" dirty="0">
                <a:solidFill>
                  <a:schemeClr val="tx1"/>
                </a:solidFill>
              </a:rPr>
              <a:t> Object</a:t>
            </a:r>
          </a:p>
        </p:txBody>
      </p:sp>
      <p:sp>
        <p:nvSpPr>
          <p:cNvPr id="10243" name="Slide Body"/>
          <p:cNvSpPr>
            <a:spLocks noGrp="1" noChangeArrowheads="1"/>
          </p:cNvSpPr>
          <p:nvPr>
            <p:ph type="body" idx="1"/>
          </p:nvPr>
        </p:nvSpPr>
        <p:spPr>
          <a:xfrm>
            <a:off x="1981200" y="1981200"/>
            <a:ext cx="8305800" cy="4114800"/>
          </a:xfrm>
        </p:spPr>
        <p:txBody>
          <a:bodyPr/>
          <a:lstStyle/>
          <a:p>
            <a:pPr eaLnBrk="1" hangingPunct="1">
              <a:lnSpc>
                <a:spcPct val="90000"/>
              </a:lnSpc>
            </a:pPr>
            <a:r>
              <a:rPr lang="en-US" altLang="en-US" sz="2800" dirty="0"/>
              <a:t>Displays information on computer screen</a:t>
            </a:r>
          </a:p>
          <a:p>
            <a:pPr eaLnBrk="1" hangingPunct="1">
              <a:lnSpc>
                <a:spcPct val="90000"/>
              </a:lnSpc>
            </a:pPr>
            <a:r>
              <a:rPr lang="en-US" altLang="en-US" sz="2800" dirty="0"/>
              <a:t>Use </a:t>
            </a:r>
            <a:r>
              <a:rPr lang="en-US" altLang="en-US" sz="2800" b="1" dirty="0">
                <a:latin typeface="Courier New" pitchFamily="49" charset="0"/>
              </a:rPr>
              <a:t>&lt;&lt;</a:t>
            </a:r>
            <a:r>
              <a:rPr lang="en-US" altLang="en-US" sz="2800" dirty="0"/>
              <a:t> to send information to </a:t>
            </a:r>
            <a:r>
              <a:rPr lang="en-US" altLang="en-US" sz="2800" dirty="0" err="1"/>
              <a:t>cout</a:t>
            </a:r>
            <a:r>
              <a:rPr lang="en-US" altLang="en-US" sz="2800" dirty="0"/>
              <a:t> </a:t>
            </a:r>
          </a:p>
          <a:p>
            <a:pPr lvl="1" eaLnBrk="1" hangingPunct="1">
              <a:lnSpc>
                <a:spcPct val="90000"/>
              </a:lnSpc>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"Hello, there!";</a:t>
            </a:r>
          </a:p>
          <a:p>
            <a:pPr eaLnBrk="1" hangingPunct="1">
              <a:lnSpc>
                <a:spcPct val="90000"/>
              </a:lnSpc>
            </a:pPr>
            <a:r>
              <a:rPr lang="en-US" altLang="en-US" sz="2800" dirty="0"/>
              <a:t>You can use </a:t>
            </a:r>
            <a:r>
              <a:rPr lang="en-US" altLang="en-US" sz="2800" b="1" dirty="0">
                <a:latin typeface="Courier New" pitchFamily="49" charset="0"/>
              </a:rPr>
              <a:t>&lt;&lt;</a:t>
            </a:r>
            <a:r>
              <a:rPr lang="en-US" altLang="en-US" sz="2800" dirty="0"/>
              <a:t> to send multiple items to </a:t>
            </a:r>
            <a:r>
              <a:rPr lang="en-US" altLang="en-US" sz="2800" dirty="0" err="1"/>
              <a:t>cout</a:t>
            </a:r>
            <a:r>
              <a:rPr lang="en-US" altLang="en-US" sz="2800" dirty="0"/>
              <a:t> </a:t>
            </a:r>
          </a:p>
          <a:p>
            <a:pPr lvl="1" eaLnBrk="1" hangingPunct="1">
              <a:lnSpc>
                <a:spcPct val="90000"/>
              </a:lnSpc>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"Hello, " &lt;&lt; "there!";</a:t>
            </a:r>
          </a:p>
          <a:p>
            <a:pPr lvl="1" eaLnBrk="1" hangingPunct="1">
              <a:lnSpc>
                <a:spcPct val="90000"/>
              </a:lnSpc>
              <a:buFontTx/>
              <a:buNone/>
            </a:pPr>
            <a:r>
              <a:rPr lang="en-US" altLang="en-US" sz="2800" dirty="0"/>
              <a:t>Or </a:t>
            </a:r>
          </a:p>
          <a:p>
            <a:pPr lvl="1" eaLnBrk="1" hangingPunct="1">
              <a:lnSpc>
                <a:spcPct val="90000"/>
              </a:lnSpc>
              <a:spcBef>
                <a:spcPct val="0"/>
              </a:spcBef>
              <a:buFontTx/>
              <a:buNone/>
            </a:pPr>
            <a:r>
              <a:rPr lang="en-US" altLang="en-US" sz="2400" b="1" dirty="0">
                <a:solidFill>
                  <a:srgbClr val="006600"/>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"Hello,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"there!";</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A4827AB5-2CAC-4DD3-A9DD-F63A2654705D}" type="slidenum">
              <a:rPr lang="en-US" altLang="en-US" sz="1200"/>
              <a:pPr eaLnBrk="1" hangingPunct="1">
                <a:spcBef>
                  <a:spcPct val="0"/>
                </a:spcBef>
                <a:buFontTx/>
                <a:buNone/>
              </a:pPr>
              <a:t>8</a:t>
            </a:fld>
            <a:endParaRPr lang="en-US" altLang="en-US" sz="1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Starting a New Line</a:t>
            </a:r>
          </a:p>
        </p:txBody>
      </p:sp>
      <p:sp>
        <p:nvSpPr>
          <p:cNvPr id="11267" name="Slide Body"/>
          <p:cNvSpPr>
            <a:spLocks noGrp="1" noChangeArrowheads="1"/>
          </p:cNvSpPr>
          <p:nvPr>
            <p:ph type="body" idx="1"/>
          </p:nvPr>
        </p:nvSpPr>
        <p:spPr>
          <a:xfrm>
            <a:off x="1981200" y="2286000"/>
            <a:ext cx="8153400" cy="3352800"/>
          </a:xfrm>
        </p:spPr>
        <p:txBody>
          <a:bodyPr/>
          <a:lstStyle/>
          <a:p>
            <a:pPr eaLnBrk="1" hangingPunct="1"/>
            <a:r>
              <a:rPr lang="en-US" altLang="en-US" sz="2800" dirty="0"/>
              <a:t>To get multiple lines of output on screen </a:t>
            </a:r>
          </a:p>
          <a:p>
            <a:pPr lvl="1" eaLnBrk="1" hangingPunct="1">
              <a:spcBef>
                <a:spcPct val="40000"/>
              </a:spcBef>
              <a:buFontTx/>
              <a:buNone/>
            </a:pPr>
            <a:r>
              <a:rPr lang="en-US" altLang="en-US" dirty="0"/>
              <a:t>-  </a:t>
            </a:r>
            <a:r>
              <a:rPr lang="en-US" altLang="en-US" sz="2400" dirty="0"/>
              <a:t>Use </a:t>
            </a:r>
            <a:r>
              <a:rPr lang="en-US" altLang="en-US" sz="2400" b="1" dirty="0" err="1">
                <a:latin typeface="Courier New" pitchFamily="49" charset="0"/>
              </a:rPr>
              <a:t>endl</a:t>
            </a:r>
            <a:endParaRPr lang="en-US" altLang="en-US" sz="2400" b="1" dirty="0"/>
          </a:p>
          <a:p>
            <a:pPr lvl="1" eaLnBrk="1" hangingPunct="1">
              <a:buFontTx/>
              <a:buNone/>
            </a:pPr>
            <a:r>
              <a:rPr lang="en-US" altLang="en-US" dirty="0"/>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"Hello, there!"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spcBef>
                <a:spcPct val="40000"/>
              </a:spcBef>
              <a:buFontTx/>
              <a:buChar char="-"/>
            </a:pPr>
            <a:r>
              <a:rPr lang="en-US" altLang="en-US" sz="2400" dirty="0"/>
              <a:t>Use </a:t>
            </a:r>
            <a:r>
              <a:rPr lang="en-US" altLang="en-US" sz="2400" b="1" dirty="0">
                <a:latin typeface="Courier New" pitchFamily="49" charset="0"/>
              </a:rPr>
              <a:t>\n</a:t>
            </a:r>
            <a:r>
              <a:rPr lang="en-US" altLang="en-US" sz="2400" dirty="0"/>
              <a:t> in an output string</a:t>
            </a:r>
          </a:p>
          <a:p>
            <a:pPr lvl="1" eaLnBrk="1" hangingPunct="1">
              <a:buFontTx/>
              <a:buNone/>
            </a:pPr>
            <a:r>
              <a:rPr lang="en-US" altLang="en-US" dirty="0"/>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"Hello, there!\n";</a:t>
            </a:r>
          </a:p>
          <a:p>
            <a:pPr lvl="1" eaLnBrk="1" hangingPunct="1">
              <a:buFontTx/>
              <a:buNone/>
            </a:pPr>
            <a:endParaRPr lang="en-US" altLang="en-US" b="1" dirty="0">
              <a:solidFill>
                <a:srgbClr val="3D8963"/>
              </a:solidFill>
            </a:endParaRPr>
          </a:p>
          <a:p>
            <a:pPr lvl="1" eaLnBrk="1" hangingPunct="1">
              <a:buFontTx/>
              <a:buNone/>
            </a:pPr>
            <a:endParaRPr lang="en-US" altLang="en-US" dirty="0"/>
          </a:p>
          <a:p>
            <a:pPr eaLnBrk="1" hangingPunct="1"/>
            <a:endParaRPr lang="en-US" altLang="en-US" dirty="0">
              <a:latin typeface="Courier New" pitchFamily="49" charset="0"/>
            </a:endParaRP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2-</a:t>
            </a:r>
            <a:fld id="{68362D3D-2322-469D-9245-D02A9D505E35}" type="slidenum">
              <a:rPr lang="en-US" altLang="en-US" sz="1200"/>
              <a:pPr eaLnBrk="1" hangingPunct="1">
                <a:spcBef>
                  <a:spcPct val="0"/>
                </a:spcBef>
                <a:buFontTx/>
                <a:buNone/>
              </a:pPr>
              <a:t>9</a:t>
            </a:fld>
            <a:endParaRPr lang="en-US" altLang="en-US" sz="1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1107</TotalTime>
  <Words>2221</Words>
  <Application>Microsoft Office PowerPoint</Application>
  <PresentationFormat>Widescreen</PresentationFormat>
  <Paragraphs>542</Paragraphs>
  <Slides>47</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Courier New</vt:lpstr>
      <vt:lpstr>Noto Sans Symbols</vt:lpstr>
      <vt:lpstr>Symbol</vt:lpstr>
      <vt:lpstr>Times New Roman</vt:lpstr>
      <vt:lpstr>Verdana</vt:lpstr>
      <vt:lpstr>508 Lecture</vt:lpstr>
      <vt:lpstr>Custom Design</vt:lpstr>
      <vt:lpstr>Starting Out with C++ Early Objects </vt:lpstr>
      <vt:lpstr>Topics 1of 2</vt:lpstr>
      <vt:lpstr>Topics 2 of 2</vt:lpstr>
      <vt:lpstr>2.1 The Parts of a C++ Program 1 of 2</vt:lpstr>
      <vt:lpstr>2.1 The Parts of a C++ Program 2 of 2</vt:lpstr>
      <vt:lpstr>Special Characters</vt:lpstr>
      <vt:lpstr>Important Details</vt:lpstr>
      <vt:lpstr>2.2 The cout Object</vt:lpstr>
      <vt:lpstr>Starting a New Line</vt:lpstr>
      <vt:lpstr>Escape Sequences – More Control Over Output</vt:lpstr>
      <vt:lpstr>Common Escape Sequence Mistakes</vt:lpstr>
      <vt:lpstr>2.3 The #include Directive</vt:lpstr>
      <vt:lpstr>2.4 Variables and the Assignment Statement 1 of 2</vt:lpstr>
      <vt:lpstr>Variables</vt:lpstr>
      <vt:lpstr>Assignment Statement</vt:lpstr>
      <vt:lpstr>2.5 Literals</vt:lpstr>
      <vt:lpstr>2.6 Identifiers</vt:lpstr>
      <vt:lpstr>Multi-word Variable Names</vt:lpstr>
      <vt:lpstr>Valid and Invalid Identifiers</vt:lpstr>
      <vt:lpstr>2.7 Integer Data Types</vt:lpstr>
      <vt:lpstr>Signed vs. Unsigned Integers</vt:lpstr>
      <vt:lpstr>Defining Variables</vt:lpstr>
      <vt:lpstr>Abbreviated Variable Definitions</vt:lpstr>
      <vt:lpstr>Integral Literals</vt:lpstr>
      <vt:lpstr>2.8 Floating-Point Data Types</vt:lpstr>
      <vt:lpstr>Floating-point Literals</vt:lpstr>
      <vt:lpstr>Assigning Floating-point Values to Integer Variables</vt:lpstr>
      <vt:lpstr>2.9 The char Data Type</vt:lpstr>
      <vt:lpstr>Character Literal</vt:lpstr>
      <vt:lpstr>String Literals</vt:lpstr>
      <vt:lpstr>A character or a string literal?</vt:lpstr>
      <vt:lpstr>2.10 The C++ string Class</vt:lpstr>
      <vt:lpstr>2.11 The bool Data Type</vt:lpstr>
      <vt:lpstr>2.12 Determining the Size of a Data Type</vt:lpstr>
      <vt:lpstr>2.13 More on Variable Assignments and Initialization</vt:lpstr>
      <vt:lpstr>Variable Assignment vs. Initialization</vt:lpstr>
      <vt:lpstr>Using auto in Variable Declarations</vt:lpstr>
      <vt:lpstr>2.14 Scope</vt:lpstr>
      <vt:lpstr>2.15 Arithmetic Operators</vt:lpstr>
      <vt:lpstr>Binary Arithmetic Operators</vt:lpstr>
      <vt:lpstr>/ Operator</vt:lpstr>
      <vt:lpstr> % Operator</vt:lpstr>
      <vt:lpstr>2.16 Comments</vt:lpstr>
      <vt:lpstr>Single-Line Comments</vt:lpstr>
      <vt:lpstr>Multi-Line Comments</vt:lpstr>
      <vt:lpstr>2.17 Programming Style</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Early Objects Tenth Edition</dc:title>
  <dc:creator>Christopher Kardaras</dc:creator>
  <cp:lastModifiedBy>Andrew Blythe</cp:lastModifiedBy>
  <cp:revision>44</cp:revision>
  <cp:lastPrinted>2009-04-22T19:24:48Z</cp:lastPrinted>
  <dcterms:created xsi:type="dcterms:W3CDTF">2013-06-10T02:25:38Z</dcterms:created>
  <dcterms:modified xsi:type="dcterms:W3CDTF">2020-09-02T14:55:19Z</dcterms:modified>
</cp:coreProperties>
</file>