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56" r:id="rId1"/>
    <p:sldMasterId id="2147483867" r:id="rId2"/>
  </p:sldMasterIdLst>
  <p:notesMasterIdLst>
    <p:notesMasterId r:id="rId54"/>
  </p:notesMasterIdLst>
  <p:sldIdLst>
    <p:sldId id="321" r:id="rId3"/>
    <p:sldId id="258" r:id="rId4"/>
    <p:sldId id="259" r:id="rId5"/>
    <p:sldId id="260" r:id="rId6"/>
    <p:sldId id="261" r:id="rId7"/>
    <p:sldId id="262" r:id="rId8"/>
    <p:sldId id="263" r:id="rId9"/>
    <p:sldId id="264" r:id="rId10"/>
    <p:sldId id="265" r:id="rId11"/>
    <p:sldId id="318" r:id="rId12"/>
    <p:sldId id="266" r:id="rId13"/>
    <p:sldId id="267" r:id="rId14"/>
    <p:sldId id="268" r:id="rId15"/>
    <p:sldId id="269" r:id="rId16"/>
    <p:sldId id="270" r:id="rId17"/>
    <p:sldId id="271" r:id="rId18"/>
    <p:sldId id="303" r:id="rId19"/>
    <p:sldId id="272" r:id="rId20"/>
    <p:sldId id="273" r:id="rId21"/>
    <p:sldId id="274" r:id="rId22"/>
    <p:sldId id="275" r:id="rId23"/>
    <p:sldId id="276" r:id="rId24"/>
    <p:sldId id="277" r:id="rId25"/>
    <p:sldId id="278" r:id="rId26"/>
    <p:sldId id="308" r:id="rId27"/>
    <p:sldId id="304" r:id="rId28"/>
    <p:sldId id="280" r:id="rId29"/>
    <p:sldId id="282" r:id="rId30"/>
    <p:sldId id="283" r:id="rId31"/>
    <p:sldId id="284" r:id="rId32"/>
    <p:sldId id="285" r:id="rId33"/>
    <p:sldId id="286" r:id="rId34"/>
    <p:sldId id="309" r:id="rId35"/>
    <p:sldId id="319" r:id="rId36"/>
    <p:sldId id="288" r:id="rId37"/>
    <p:sldId id="289" r:id="rId38"/>
    <p:sldId id="290" r:id="rId39"/>
    <p:sldId id="310" r:id="rId40"/>
    <p:sldId id="292" r:id="rId41"/>
    <p:sldId id="311" r:id="rId42"/>
    <p:sldId id="291" r:id="rId43"/>
    <p:sldId id="305" r:id="rId44"/>
    <p:sldId id="293" r:id="rId45"/>
    <p:sldId id="313" r:id="rId46"/>
    <p:sldId id="294" r:id="rId47"/>
    <p:sldId id="306" r:id="rId48"/>
    <p:sldId id="295" r:id="rId49"/>
    <p:sldId id="314" r:id="rId50"/>
    <p:sldId id="296" r:id="rId51"/>
    <p:sldId id="307" r:id="rId52"/>
    <p:sldId id="320" r:id="rId53"/>
  </p:sldIdLst>
  <p:sldSz cx="12192000" cy="6858000"/>
  <p:notesSz cx="6858000" cy="9144000"/>
  <p:defaultTextStyle>
    <a:defPPr>
      <a:defRPr lang="en-US"/>
    </a:defPPr>
    <a:lvl1pPr algn="l" rtl="0" fontAlgn="base">
      <a:spcBef>
        <a:spcPct val="0"/>
      </a:spcBef>
      <a:spcAft>
        <a:spcPct val="0"/>
      </a:spcAft>
      <a:defRPr sz="2400" kern="1200" baseline="-25000">
        <a:solidFill>
          <a:schemeClr val="tx1"/>
        </a:solidFill>
        <a:latin typeface="Times New Roman" pitchFamily="18" charset="0"/>
        <a:ea typeface="+mn-ea"/>
        <a:cs typeface="+mn-cs"/>
      </a:defRPr>
    </a:lvl1pPr>
    <a:lvl2pPr marL="457200" algn="l" rtl="0" fontAlgn="base">
      <a:spcBef>
        <a:spcPct val="0"/>
      </a:spcBef>
      <a:spcAft>
        <a:spcPct val="0"/>
      </a:spcAft>
      <a:defRPr sz="2400" kern="1200" baseline="-25000">
        <a:solidFill>
          <a:schemeClr val="tx1"/>
        </a:solidFill>
        <a:latin typeface="Times New Roman" pitchFamily="18" charset="0"/>
        <a:ea typeface="+mn-ea"/>
        <a:cs typeface="+mn-cs"/>
      </a:defRPr>
    </a:lvl2pPr>
    <a:lvl3pPr marL="914400" algn="l" rtl="0" fontAlgn="base">
      <a:spcBef>
        <a:spcPct val="0"/>
      </a:spcBef>
      <a:spcAft>
        <a:spcPct val="0"/>
      </a:spcAft>
      <a:defRPr sz="2400" kern="1200" baseline="-25000">
        <a:solidFill>
          <a:schemeClr val="tx1"/>
        </a:solidFill>
        <a:latin typeface="Times New Roman" pitchFamily="18" charset="0"/>
        <a:ea typeface="+mn-ea"/>
        <a:cs typeface="+mn-cs"/>
      </a:defRPr>
    </a:lvl3pPr>
    <a:lvl4pPr marL="1371600" algn="l" rtl="0" fontAlgn="base">
      <a:spcBef>
        <a:spcPct val="0"/>
      </a:spcBef>
      <a:spcAft>
        <a:spcPct val="0"/>
      </a:spcAft>
      <a:defRPr sz="2400" kern="1200" baseline="-25000">
        <a:solidFill>
          <a:schemeClr val="tx1"/>
        </a:solidFill>
        <a:latin typeface="Times New Roman" pitchFamily="18" charset="0"/>
        <a:ea typeface="+mn-ea"/>
        <a:cs typeface="+mn-cs"/>
      </a:defRPr>
    </a:lvl4pPr>
    <a:lvl5pPr marL="1828800" algn="l" rtl="0" fontAlgn="base">
      <a:spcBef>
        <a:spcPct val="0"/>
      </a:spcBef>
      <a:spcAft>
        <a:spcPct val="0"/>
      </a:spcAft>
      <a:defRPr sz="2400" kern="1200" baseline="-25000">
        <a:solidFill>
          <a:schemeClr val="tx1"/>
        </a:solidFill>
        <a:latin typeface="Times New Roman" pitchFamily="18" charset="0"/>
        <a:ea typeface="+mn-ea"/>
        <a:cs typeface="+mn-cs"/>
      </a:defRPr>
    </a:lvl5pPr>
    <a:lvl6pPr marL="2286000" algn="l" defTabSz="914400" rtl="0" eaLnBrk="1" latinLnBrk="0" hangingPunct="1">
      <a:defRPr sz="2400" kern="1200" baseline="-25000">
        <a:solidFill>
          <a:schemeClr val="tx1"/>
        </a:solidFill>
        <a:latin typeface="Times New Roman" pitchFamily="18" charset="0"/>
        <a:ea typeface="+mn-ea"/>
        <a:cs typeface="+mn-cs"/>
      </a:defRPr>
    </a:lvl6pPr>
    <a:lvl7pPr marL="2743200" algn="l" defTabSz="914400" rtl="0" eaLnBrk="1" latinLnBrk="0" hangingPunct="1">
      <a:defRPr sz="2400" kern="1200" baseline="-25000">
        <a:solidFill>
          <a:schemeClr val="tx1"/>
        </a:solidFill>
        <a:latin typeface="Times New Roman" pitchFamily="18" charset="0"/>
        <a:ea typeface="+mn-ea"/>
        <a:cs typeface="+mn-cs"/>
      </a:defRPr>
    </a:lvl7pPr>
    <a:lvl8pPr marL="3200400" algn="l" defTabSz="914400" rtl="0" eaLnBrk="1" latinLnBrk="0" hangingPunct="1">
      <a:defRPr sz="2400" kern="1200" baseline="-25000">
        <a:solidFill>
          <a:schemeClr val="tx1"/>
        </a:solidFill>
        <a:latin typeface="Times New Roman" pitchFamily="18" charset="0"/>
        <a:ea typeface="+mn-ea"/>
        <a:cs typeface="+mn-cs"/>
      </a:defRPr>
    </a:lvl8pPr>
    <a:lvl9pPr marL="3657600" algn="l" defTabSz="914400" rtl="0" eaLnBrk="1" latinLnBrk="0" hangingPunct="1">
      <a:defRPr sz="2400" kern="1200" baseline="-250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D6C2"/>
    <a:srgbClr val="5DE2B3"/>
    <a:srgbClr val="E3D638"/>
    <a:srgbClr val="495899"/>
    <a:srgbClr val="FFFF00"/>
    <a:srgbClr val="FF00FF"/>
    <a:srgbClr val="00FF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144" autoAdjust="0"/>
    <p:restoredTop sz="94689" autoAdjust="0"/>
  </p:normalViewPr>
  <p:slideViewPr>
    <p:cSldViewPr>
      <p:cViewPr varScale="1">
        <p:scale>
          <a:sx n="80" d="100"/>
          <a:sy n="80" d="100"/>
        </p:scale>
        <p:origin x="126" y="228"/>
      </p:cViewPr>
      <p:guideLst>
        <p:guide orient="horz" pos="2160"/>
        <p:guide pos="3840"/>
      </p:guideLst>
    </p:cSldViewPr>
  </p:slideViewPr>
  <p:outlineViewPr>
    <p:cViewPr>
      <p:scale>
        <a:sx n="33" d="100"/>
        <a:sy n="33" d="100"/>
      </p:scale>
      <p:origin x="0" y="3656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ableStyles" Target="tableStyle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atin typeface="Times New Roman" charset="0"/>
              </a:defRPr>
            </a:lvl1pPr>
          </a:lstStyle>
          <a:p>
            <a:pPr>
              <a:defRPr/>
            </a:pPr>
            <a:endParaRPr lang="en-US"/>
          </a:p>
        </p:txBody>
      </p:sp>
      <p:sp>
        <p:nvSpPr>
          <p:cNvPr id="2253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atin typeface="Times New Roman" charset="0"/>
              </a:defRPr>
            </a:lvl1pPr>
          </a:lstStyle>
          <a:p>
            <a:pPr>
              <a:defRPr/>
            </a:pPr>
            <a:endParaRPr lang="en-US"/>
          </a:p>
        </p:txBody>
      </p:sp>
      <p:sp>
        <p:nvSpPr>
          <p:cNvPr id="5427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253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atin typeface="Times New Roman" charset="0"/>
              </a:defRPr>
            </a:lvl1pPr>
          </a:lstStyle>
          <a:p>
            <a:pPr>
              <a:defRPr/>
            </a:pPr>
            <a:endParaRPr lang="en-US"/>
          </a:p>
        </p:txBody>
      </p:sp>
      <p:sp>
        <p:nvSpPr>
          <p:cNvPr id="2253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latin typeface="Times New Roman" charset="0"/>
              </a:defRPr>
            </a:lvl1pPr>
          </a:lstStyle>
          <a:p>
            <a:pPr>
              <a:defRPr/>
            </a:pPr>
            <a:fld id="{579643F6-2398-429F-9CF7-570AB600E628}" type="slidenum">
              <a:rPr lang="en-US"/>
              <a:pPr>
                <a:defRPr/>
              </a:pPr>
              <a:t>‹#›</a:t>
            </a:fld>
            <a:endParaRPr lang="en-US"/>
          </a:p>
        </p:txBody>
      </p:sp>
    </p:spTree>
    <p:extLst>
      <p:ext uri="{BB962C8B-B14F-4D97-AF65-F5344CB8AC3E}">
        <p14:creationId xmlns:p14="http://schemas.microsoft.com/office/powerpoint/2010/main" val="32279741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E0BAB207-542F-4948-875A-C64C6482FF58}" type="slidenum">
              <a:rPr kumimoji="0" lang="en-US" altLang="en-US" smtClean="0"/>
              <a:pPr eaLnBrk="1" hangingPunct="1">
                <a:spcBef>
                  <a:spcPct val="0"/>
                </a:spcBef>
              </a:pPr>
              <a:t>2</a:t>
            </a:fld>
            <a:endParaRPr kumimoji="0" lang="en-US" altLang="en-US"/>
          </a:p>
        </p:txBody>
      </p:sp>
      <p:sp>
        <p:nvSpPr>
          <p:cNvPr id="56323" name="Rectangle 2"/>
          <p:cNvSpPr>
            <a:spLocks noGrp="1" noRot="1" noChangeAspect="1" noChangeArrowheads="1" noTextEdit="1"/>
          </p:cNvSpPr>
          <p:nvPr>
            <p:ph type="sldImg"/>
          </p:nvPr>
        </p:nvSpPr>
        <p:spPr>
          <a:xfrm>
            <a:off x="381000" y="685800"/>
            <a:ext cx="6096000" cy="3429000"/>
          </a:xfrm>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extLst>
      <p:ext uri="{BB962C8B-B14F-4D97-AF65-F5344CB8AC3E}">
        <p14:creationId xmlns:p14="http://schemas.microsoft.com/office/powerpoint/2010/main" val="23544968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A0CEEA82-48E0-4CCD-96D3-F2579B175714}" type="slidenum">
              <a:rPr kumimoji="0" lang="en-US" altLang="en-US" smtClean="0"/>
              <a:pPr eaLnBrk="1" hangingPunct="1">
                <a:spcBef>
                  <a:spcPct val="0"/>
                </a:spcBef>
              </a:pPr>
              <a:t>11</a:t>
            </a:fld>
            <a:endParaRPr kumimoji="0" lang="en-US" altLang="en-US"/>
          </a:p>
        </p:txBody>
      </p:sp>
      <p:sp>
        <p:nvSpPr>
          <p:cNvPr id="64515" name="Rectangle 1026"/>
          <p:cNvSpPr>
            <a:spLocks noGrp="1" noRot="1" noChangeAspect="1" noChangeArrowheads="1" noTextEdit="1"/>
          </p:cNvSpPr>
          <p:nvPr>
            <p:ph type="sldImg"/>
          </p:nvPr>
        </p:nvSpPr>
        <p:spPr>
          <a:xfrm>
            <a:off x="381000" y="685800"/>
            <a:ext cx="6096000" cy="3429000"/>
          </a:xfrm>
          <a:ln/>
        </p:spPr>
      </p:sp>
      <p:sp>
        <p:nvSpPr>
          <p:cNvPr id="6451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extLst>
      <p:ext uri="{BB962C8B-B14F-4D97-AF65-F5344CB8AC3E}">
        <p14:creationId xmlns:p14="http://schemas.microsoft.com/office/powerpoint/2010/main" val="25824826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4206CC90-15FC-4612-B16B-A6EF73E1100A}" type="slidenum">
              <a:rPr kumimoji="0" lang="en-US" altLang="en-US" smtClean="0"/>
              <a:pPr eaLnBrk="1" hangingPunct="1">
                <a:spcBef>
                  <a:spcPct val="0"/>
                </a:spcBef>
              </a:pPr>
              <a:t>12</a:t>
            </a:fld>
            <a:endParaRPr kumimoji="0" lang="en-US" altLang="en-US"/>
          </a:p>
        </p:txBody>
      </p:sp>
      <p:sp>
        <p:nvSpPr>
          <p:cNvPr id="65539" name="Rectangle 2"/>
          <p:cNvSpPr>
            <a:spLocks noGrp="1" noRot="1" noChangeAspect="1" noChangeArrowheads="1" noTextEdit="1"/>
          </p:cNvSpPr>
          <p:nvPr>
            <p:ph type="sldImg"/>
          </p:nvPr>
        </p:nvSpPr>
        <p:spPr>
          <a:xfrm>
            <a:off x="381000" y="685800"/>
            <a:ext cx="6096000" cy="3429000"/>
          </a:xfrm>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pr3-06.cpp</a:t>
            </a:r>
          </a:p>
        </p:txBody>
      </p:sp>
    </p:spTree>
    <p:extLst>
      <p:ext uri="{BB962C8B-B14F-4D97-AF65-F5344CB8AC3E}">
        <p14:creationId xmlns:p14="http://schemas.microsoft.com/office/powerpoint/2010/main" val="4536663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AF25DEE8-25B0-4911-9779-5FA412FA32B6}" type="slidenum">
              <a:rPr kumimoji="0" lang="en-US" altLang="en-US" smtClean="0"/>
              <a:pPr eaLnBrk="1" hangingPunct="1">
                <a:spcBef>
                  <a:spcPct val="0"/>
                </a:spcBef>
              </a:pPr>
              <a:t>13</a:t>
            </a:fld>
            <a:endParaRPr kumimoji="0" lang="en-US" altLang="en-US"/>
          </a:p>
        </p:txBody>
      </p:sp>
      <p:sp>
        <p:nvSpPr>
          <p:cNvPr id="66563" name="Rectangle 1026"/>
          <p:cNvSpPr>
            <a:spLocks noGrp="1" noRot="1" noChangeAspect="1" noChangeArrowheads="1" noTextEdit="1"/>
          </p:cNvSpPr>
          <p:nvPr>
            <p:ph type="sldImg"/>
          </p:nvPr>
        </p:nvSpPr>
        <p:spPr>
          <a:xfrm>
            <a:off x="381000" y="685800"/>
            <a:ext cx="6096000" cy="3429000"/>
          </a:xfrm>
          <a:ln/>
        </p:spPr>
      </p:sp>
      <p:sp>
        <p:nvSpPr>
          <p:cNvPr id="66564"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extLst>
      <p:ext uri="{BB962C8B-B14F-4D97-AF65-F5344CB8AC3E}">
        <p14:creationId xmlns:p14="http://schemas.microsoft.com/office/powerpoint/2010/main" val="779690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5B4B5DC7-51D2-4BF2-B027-9B794D617FB1}" type="slidenum">
              <a:rPr kumimoji="0" lang="en-US" altLang="en-US" smtClean="0"/>
              <a:pPr eaLnBrk="1" hangingPunct="1">
                <a:spcBef>
                  <a:spcPct val="0"/>
                </a:spcBef>
              </a:pPr>
              <a:t>14</a:t>
            </a:fld>
            <a:endParaRPr kumimoji="0" lang="en-US" altLang="en-US"/>
          </a:p>
        </p:txBody>
      </p:sp>
      <p:sp>
        <p:nvSpPr>
          <p:cNvPr id="67587" name="Rectangle 2"/>
          <p:cNvSpPr>
            <a:spLocks noGrp="1" noRot="1" noChangeAspect="1" noChangeArrowheads="1" noTextEdit="1"/>
          </p:cNvSpPr>
          <p:nvPr>
            <p:ph type="sldImg"/>
          </p:nvPr>
        </p:nvSpPr>
        <p:spPr>
          <a:xfrm>
            <a:off x="381000" y="685800"/>
            <a:ext cx="6096000" cy="3429000"/>
          </a:xfrm>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extLst>
      <p:ext uri="{BB962C8B-B14F-4D97-AF65-F5344CB8AC3E}">
        <p14:creationId xmlns:p14="http://schemas.microsoft.com/office/powerpoint/2010/main" val="42831603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840A3B75-2460-4A7C-9AC4-2650809D78D4}" type="slidenum">
              <a:rPr kumimoji="0" lang="en-US" altLang="en-US" smtClean="0"/>
              <a:pPr eaLnBrk="1" hangingPunct="1">
                <a:spcBef>
                  <a:spcPct val="0"/>
                </a:spcBef>
              </a:pPr>
              <a:t>15</a:t>
            </a:fld>
            <a:endParaRPr kumimoji="0" lang="en-US" altLang="en-US"/>
          </a:p>
        </p:txBody>
      </p:sp>
      <p:sp>
        <p:nvSpPr>
          <p:cNvPr id="68611" name="Rectangle 2"/>
          <p:cNvSpPr>
            <a:spLocks noGrp="1" noRot="1" noChangeAspect="1" noChangeArrowheads="1" noTextEdit="1"/>
          </p:cNvSpPr>
          <p:nvPr>
            <p:ph type="sldImg"/>
          </p:nvPr>
        </p:nvSpPr>
        <p:spPr>
          <a:xfrm>
            <a:off x="381000" y="685800"/>
            <a:ext cx="6096000" cy="3429000"/>
          </a:xfrm>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extLst>
      <p:ext uri="{BB962C8B-B14F-4D97-AF65-F5344CB8AC3E}">
        <p14:creationId xmlns:p14="http://schemas.microsoft.com/office/powerpoint/2010/main" val="3473285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3F7D5962-D769-45A4-8E55-7C3B2DEA4DE9}" type="slidenum">
              <a:rPr kumimoji="0" lang="en-US" altLang="en-US" smtClean="0"/>
              <a:pPr eaLnBrk="1" hangingPunct="1">
                <a:spcBef>
                  <a:spcPct val="0"/>
                </a:spcBef>
              </a:pPr>
              <a:t>16</a:t>
            </a:fld>
            <a:endParaRPr kumimoji="0" lang="en-US" altLang="en-US"/>
          </a:p>
        </p:txBody>
      </p:sp>
      <p:sp>
        <p:nvSpPr>
          <p:cNvPr id="69635" name="Rectangle 2"/>
          <p:cNvSpPr>
            <a:spLocks noGrp="1" noRot="1" noChangeAspect="1" noChangeArrowheads="1" noTextEdit="1"/>
          </p:cNvSpPr>
          <p:nvPr>
            <p:ph type="sldImg"/>
          </p:nvPr>
        </p:nvSpPr>
        <p:spPr>
          <a:xfrm>
            <a:off x="381000" y="685800"/>
            <a:ext cx="6096000" cy="3429000"/>
          </a:xfrm>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extLst>
      <p:ext uri="{BB962C8B-B14F-4D97-AF65-F5344CB8AC3E}">
        <p14:creationId xmlns:p14="http://schemas.microsoft.com/office/powerpoint/2010/main" val="14965558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B5B4771C-912B-4501-B452-C2716DA9A693}" type="slidenum">
              <a:rPr kumimoji="0" lang="en-US" altLang="en-US" smtClean="0"/>
              <a:pPr eaLnBrk="1" hangingPunct="1">
                <a:spcBef>
                  <a:spcPct val="0"/>
                </a:spcBef>
              </a:pPr>
              <a:t>17</a:t>
            </a:fld>
            <a:endParaRPr kumimoji="0" lang="en-US" altLang="en-US"/>
          </a:p>
        </p:txBody>
      </p:sp>
      <p:sp>
        <p:nvSpPr>
          <p:cNvPr id="70659" name="Rectangle 2"/>
          <p:cNvSpPr>
            <a:spLocks noGrp="1" noRot="1" noChangeAspect="1" noChangeArrowheads="1" noTextEdit="1"/>
          </p:cNvSpPr>
          <p:nvPr>
            <p:ph type="sldImg"/>
          </p:nvPr>
        </p:nvSpPr>
        <p:spPr>
          <a:xfrm>
            <a:off x="381000" y="685800"/>
            <a:ext cx="6096000" cy="3429000"/>
          </a:xfrm>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extLst>
      <p:ext uri="{BB962C8B-B14F-4D97-AF65-F5344CB8AC3E}">
        <p14:creationId xmlns:p14="http://schemas.microsoft.com/office/powerpoint/2010/main" val="25952776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960BE07F-9B81-4722-9121-CF836911BC10}" type="slidenum">
              <a:rPr kumimoji="0" lang="en-US" altLang="en-US" smtClean="0"/>
              <a:pPr eaLnBrk="1" hangingPunct="1">
                <a:spcBef>
                  <a:spcPct val="0"/>
                </a:spcBef>
              </a:pPr>
              <a:t>18</a:t>
            </a:fld>
            <a:endParaRPr kumimoji="0" lang="en-US" altLang="en-US"/>
          </a:p>
        </p:txBody>
      </p:sp>
      <p:sp>
        <p:nvSpPr>
          <p:cNvPr id="71683" name="Rectangle 2"/>
          <p:cNvSpPr>
            <a:spLocks noGrp="1" noRot="1" noChangeAspect="1" noChangeArrowheads="1" noTextEdit="1"/>
          </p:cNvSpPr>
          <p:nvPr>
            <p:ph type="sldImg"/>
          </p:nvPr>
        </p:nvSpPr>
        <p:spPr>
          <a:xfrm>
            <a:off x="381000" y="685800"/>
            <a:ext cx="6096000" cy="3429000"/>
          </a:xfrm>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extLst>
      <p:ext uri="{BB962C8B-B14F-4D97-AF65-F5344CB8AC3E}">
        <p14:creationId xmlns:p14="http://schemas.microsoft.com/office/powerpoint/2010/main" val="40069193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BC44574E-ED48-43AF-8CA8-8A2C12FDDBC6}" type="slidenum">
              <a:rPr kumimoji="0" lang="en-US" altLang="en-US" smtClean="0"/>
              <a:pPr eaLnBrk="1" hangingPunct="1">
                <a:spcBef>
                  <a:spcPct val="0"/>
                </a:spcBef>
              </a:pPr>
              <a:t>19</a:t>
            </a:fld>
            <a:endParaRPr kumimoji="0" lang="en-US" altLang="en-US"/>
          </a:p>
        </p:txBody>
      </p:sp>
      <p:sp>
        <p:nvSpPr>
          <p:cNvPr id="72707" name="Rectangle 2"/>
          <p:cNvSpPr>
            <a:spLocks noGrp="1" noRot="1" noChangeAspect="1" noChangeArrowheads="1" noTextEdit="1"/>
          </p:cNvSpPr>
          <p:nvPr>
            <p:ph type="sldImg"/>
          </p:nvPr>
        </p:nvSpPr>
        <p:spPr>
          <a:xfrm>
            <a:off x="381000" y="685800"/>
            <a:ext cx="6096000" cy="3429000"/>
          </a:xfrm>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pr3-07.cpp and pr3-08.cpp</a:t>
            </a:r>
          </a:p>
        </p:txBody>
      </p:sp>
    </p:spTree>
    <p:extLst>
      <p:ext uri="{BB962C8B-B14F-4D97-AF65-F5344CB8AC3E}">
        <p14:creationId xmlns:p14="http://schemas.microsoft.com/office/powerpoint/2010/main" val="33338387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C635D69F-6CA0-4E3B-ACC6-F82485FDCB1F}" type="slidenum">
              <a:rPr kumimoji="0" lang="en-US" altLang="en-US" smtClean="0"/>
              <a:pPr eaLnBrk="1" hangingPunct="1">
                <a:spcBef>
                  <a:spcPct val="0"/>
                </a:spcBef>
              </a:pPr>
              <a:t>20</a:t>
            </a:fld>
            <a:endParaRPr kumimoji="0" lang="en-US" altLang="en-US"/>
          </a:p>
        </p:txBody>
      </p:sp>
      <p:sp>
        <p:nvSpPr>
          <p:cNvPr id="73731" name="Rectangle 2"/>
          <p:cNvSpPr>
            <a:spLocks noGrp="1" noRot="1" noChangeAspect="1" noChangeArrowheads="1" noTextEdit="1"/>
          </p:cNvSpPr>
          <p:nvPr>
            <p:ph type="sldImg"/>
          </p:nvPr>
        </p:nvSpPr>
        <p:spPr>
          <a:xfrm>
            <a:off x="381000" y="685800"/>
            <a:ext cx="6096000" cy="3429000"/>
          </a:xfrm>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itchFamily="18" charset="0"/>
            </a:endParaRPr>
          </a:p>
        </p:txBody>
      </p:sp>
    </p:spTree>
    <p:extLst>
      <p:ext uri="{BB962C8B-B14F-4D97-AF65-F5344CB8AC3E}">
        <p14:creationId xmlns:p14="http://schemas.microsoft.com/office/powerpoint/2010/main" val="3229623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E8A75587-EC72-494C-AF6C-C2203616A181}" type="slidenum">
              <a:rPr kumimoji="0" lang="en-US" altLang="en-US" smtClean="0"/>
              <a:pPr eaLnBrk="1" hangingPunct="1">
                <a:spcBef>
                  <a:spcPct val="0"/>
                </a:spcBef>
              </a:pPr>
              <a:t>3</a:t>
            </a:fld>
            <a:endParaRPr kumimoji="0" lang="en-US" altLang="en-US"/>
          </a:p>
        </p:txBody>
      </p:sp>
      <p:sp>
        <p:nvSpPr>
          <p:cNvPr id="57347" name="Rectangle 1026"/>
          <p:cNvSpPr>
            <a:spLocks noGrp="1" noRot="1" noChangeAspect="1" noChangeArrowheads="1" noTextEdit="1"/>
          </p:cNvSpPr>
          <p:nvPr>
            <p:ph type="sldImg"/>
          </p:nvPr>
        </p:nvSpPr>
        <p:spPr>
          <a:xfrm>
            <a:off x="381000" y="685800"/>
            <a:ext cx="6096000" cy="3429000"/>
          </a:xfrm>
          <a:ln/>
        </p:spPr>
      </p:sp>
      <p:sp>
        <p:nvSpPr>
          <p:cNvPr id="5734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extLst>
      <p:ext uri="{BB962C8B-B14F-4D97-AF65-F5344CB8AC3E}">
        <p14:creationId xmlns:p14="http://schemas.microsoft.com/office/powerpoint/2010/main" val="10599314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26341209-46AE-4BE8-95C7-699E747F887F}" type="slidenum">
              <a:rPr kumimoji="0" lang="en-US" altLang="en-US" smtClean="0"/>
              <a:pPr eaLnBrk="1" hangingPunct="1">
                <a:spcBef>
                  <a:spcPct val="0"/>
                </a:spcBef>
              </a:pPr>
              <a:t>21</a:t>
            </a:fld>
            <a:endParaRPr kumimoji="0" lang="en-US" altLang="en-US"/>
          </a:p>
        </p:txBody>
      </p:sp>
      <p:sp>
        <p:nvSpPr>
          <p:cNvPr id="74755" name="Rectangle 2"/>
          <p:cNvSpPr>
            <a:spLocks noGrp="1" noRot="1" noChangeAspect="1" noChangeArrowheads="1" noTextEdit="1"/>
          </p:cNvSpPr>
          <p:nvPr>
            <p:ph type="sldImg"/>
          </p:nvPr>
        </p:nvSpPr>
        <p:spPr>
          <a:xfrm>
            <a:off x="381000" y="685800"/>
            <a:ext cx="6096000" cy="3429000"/>
          </a:xfrm>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extLst>
      <p:ext uri="{BB962C8B-B14F-4D97-AF65-F5344CB8AC3E}">
        <p14:creationId xmlns:p14="http://schemas.microsoft.com/office/powerpoint/2010/main" val="15340949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A018FE0D-7B8C-4334-BC0D-2C206BE4E214}" type="slidenum">
              <a:rPr kumimoji="0" lang="en-US" altLang="en-US" smtClean="0"/>
              <a:pPr eaLnBrk="1" hangingPunct="1">
                <a:spcBef>
                  <a:spcPct val="0"/>
                </a:spcBef>
              </a:pPr>
              <a:t>22</a:t>
            </a:fld>
            <a:endParaRPr kumimoji="0" lang="en-US" altLang="en-US"/>
          </a:p>
        </p:txBody>
      </p:sp>
      <p:sp>
        <p:nvSpPr>
          <p:cNvPr id="75779" name="Rectangle 2"/>
          <p:cNvSpPr>
            <a:spLocks noGrp="1" noRot="1" noChangeAspect="1" noChangeArrowheads="1" noTextEdit="1"/>
          </p:cNvSpPr>
          <p:nvPr>
            <p:ph type="sldImg"/>
          </p:nvPr>
        </p:nvSpPr>
        <p:spPr>
          <a:xfrm>
            <a:off x="381000" y="685800"/>
            <a:ext cx="6096000" cy="3429000"/>
          </a:xfrm>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pr3-09.cpp</a:t>
            </a:r>
          </a:p>
        </p:txBody>
      </p:sp>
    </p:spTree>
    <p:extLst>
      <p:ext uri="{BB962C8B-B14F-4D97-AF65-F5344CB8AC3E}">
        <p14:creationId xmlns:p14="http://schemas.microsoft.com/office/powerpoint/2010/main" val="621755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52C94D55-8F65-44D5-8006-7ABDF3145709}" type="slidenum">
              <a:rPr kumimoji="0" lang="en-US" altLang="en-US" smtClean="0"/>
              <a:pPr eaLnBrk="1" hangingPunct="1">
                <a:spcBef>
                  <a:spcPct val="0"/>
                </a:spcBef>
              </a:pPr>
              <a:t>23</a:t>
            </a:fld>
            <a:endParaRPr kumimoji="0" lang="en-US" altLang="en-US"/>
          </a:p>
        </p:txBody>
      </p:sp>
      <p:sp>
        <p:nvSpPr>
          <p:cNvPr id="76803" name="Rectangle 2"/>
          <p:cNvSpPr>
            <a:spLocks noGrp="1" noRot="1" noChangeAspect="1" noChangeArrowheads="1" noTextEdit="1"/>
          </p:cNvSpPr>
          <p:nvPr>
            <p:ph type="sldImg"/>
          </p:nvPr>
        </p:nvSpPr>
        <p:spPr>
          <a:xfrm>
            <a:off x="381000" y="685800"/>
            <a:ext cx="6096000" cy="3429000"/>
          </a:xfrm>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itchFamily="18" charset="0"/>
            </a:endParaRPr>
          </a:p>
        </p:txBody>
      </p:sp>
    </p:spTree>
    <p:extLst>
      <p:ext uri="{BB962C8B-B14F-4D97-AF65-F5344CB8AC3E}">
        <p14:creationId xmlns:p14="http://schemas.microsoft.com/office/powerpoint/2010/main" val="4980909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75C1AC53-CC38-4FE8-AE74-83B5857F339B}" type="slidenum">
              <a:rPr kumimoji="0" lang="en-US" altLang="en-US" smtClean="0"/>
              <a:pPr eaLnBrk="1" hangingPunct="1">
                <a:spcBef>
                  <a:spcPct val="0"/>
                </a:spcBef>
              </a:pPr>
              <a:t>24</a:t>
            </a:fld>
            <a:endParaRPr kumimoji="0" lang="en-US" altLang="en-US"/>
          </a:p>
        </p:txBody>
      </p:sp>
      <p:sp>
        <p:nvSpPr>
          <p:cNvPr id="77827" name="Rectangle 2"/>
          <p:cNvSpPr>
            <a:spLocks noGrp="1" noRot="1" noChangeAspect="1" noChangeArrowheads="1" noTextEdit="1"/>
          </p:cNvSpPr>
          <p:nvPr>
            <p:ph type="sldImg"/>
          </p:nvPr>
        </p:nvSpPr>
        <p:spPr>
          <a:xfrm>
            <a:off x="381000" y="685800"/>
            <a:ext cx="6096000" cy="3429000"/>
          </a:xfrm>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itchFamily="18" charset="0"/>
              </a:rPr>
              <a:t> See pr3-10.cpp </a:t>
            </a:r>
          </a:p>
        </p:txBody>
      </p:sp>
    </p:spTree>
    <p:extLst>
      <p:ext uri="{BB962C8B-B14F-4D97-AF65-F5344CB8AC3E}">
        <p14:creationId xmlns:p14="http://schemas.microsoft.com/office/powerpoint/2010/main" val="30019602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1A806FF4-0D66-4B0E-B275-B5D32DC1037D}" type="slidenum">
              <a:rPr kumimoji="0" lang="en-US" altLang="en-US" smtClean="0"/>
              <a:pPr eaLnBrk="1" hangingPunct="1">
                <a:spcBef>
                  <a:spcPct val="0"/>
                </a:spcBef>
              </a:pPr>
              <a:t>25</a:t>
            </a:fld>
            <a:endParaRPr kumimoji="0" lang="en-US" altLang="en-US"/>
          </a:p>
        </p:txBody>
      </p:sp>
      <p:sp>
        <p:nvSpPr>
          <p:cNvPr id="78851" name="Rectangle 2"/>
          <p:cNvSpPr>
            <a:spLocks noGrp="1" noRot="1" noChangeAspect="1" noChangeArrowheads="1" noTextEdit="1"/>
          </p:cNvSpPr>
          <p:nvPr>
            <p:ph type="sldImg"/>
          </p:nvPr>
        </p:nvSpPr>
        <p:spPr>
          <a:xfrm>
            <a:off x="381000" y="685800"/>
            <a:ext cx="6096000" cy="3429000"/>
          </a:xfrm>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itchFamily="18" charset="0"/>
              </a:rPr>
              <a:t> See pr3-10.cpp</a:t>
            </a:r>
          </a:p>
        </p:txBody>
      </p:sp>
    </p:spTree>
    <p:extLst>
      <p:ext uri="{BB962C8B-B14F-4D97-AF65-F5344CB8AC3E}">
        <p14:creationId xmlns:p14="http://schemas.microsoft.com/office/powerpoint/2010/main" val="21445409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A9BE3CE5-896D-4594-8FB5-859F8634777E}" type="slidenum">
              <a:rPr kumimoji="0" lang="en-US" altLang="en-US" smtClean="0"/>
              <a:pPr eaLnBrk="1" hangingPunct="1">
                <a:spcBef>
                  <a:spcPct val="0"/>
                </a:spcBef>
              </a:pPr>
              <a:t>26</a:t>
            </a:fld>
            <a:endParaRPr kumimoji="0" lang="en-US" altLang="en-US"/>
          </a:p>
        </p:txBody>
      </p:sp>
      <p:sp>
        <p:nvSpPr>
          <p:cNvPr id="79875" name="Rectangle 2"/>
          <p:cNvSpPr>
            <a:spLocks noGrp="1" noRot="1" noChangeAspect="1" noChangeArrowheads="1" noTextEdit="1"/>
          </p:cNvSpPr>
          <p:nvPr>
            <p:ph type="sldImg"/>
          </p:nvPr>
        </p:nvSpPr>
        <p:spPr>
          <a:xfrm>
            <a:off x="381000" y="685800"/>
            <a:ext cx="6096000" cy="3429000"/>
          </a:xfrm>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itchFamily="18" charset="0"/>
            </a:endParaRPr>
          </a:p>
        </p:txBody>
      </p:sp>
    </p:spTree>
    <p:extLst>
      <p:ext uri="{BB962C8B-B14F-4D97-AF65-F5344CB8AC3E}">
        <p14:creationId xmlns:p14="http://schemas.microsoft.com/office/powerpoint/2010/main" val="6085660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89FBD647-9855-4D80-9352-701F02443874}" type="slidenum">
              <a:rPr kumimoji="0" lang="en-US" altLang="en-US" smtClean="0"/>
              <a:pPr eaLnBrk="1" hangingPunct="1">
                <a:spcBef>
                  <a:spcPct val="0"/>
                </a:spcBef>
              </a:pPr>
              <a:t>27</a:t>
            </a:fld>
            <a:endParaRPr kumimoji="0" lang="en-US" altLang="en-US"/>
          </a:p>
        </p:txBody>
      </p:sp>
      <p:sp>
        <p:nvSpPr>
          <p:cNvPr id="80899" name="Rectangle 2"/>
          <p:cNvSpPr>
            <a:spLocks noGrp="1" noRot="1" noChangeAspect="1" noChangeArrowheads="1" noTextEdit="1"/>
          </p:cNvSpPr>
          <p:nvPr>
            <p:ph type="sldImg"/>
          </p:nvPr>
        </p:nvSpPr>
        <p:spPr>
          <a:xfrm>
            <a:off x="381000" y="685800"/>
            <a:ext cx="6096000" cy="3429000"/>
          </a:xfrm>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extLst>
      <p:ext uri="{BB962C8B-B14F-4D97-AF65-F5344CB8AC3E}">
        <p14:creationId xmlns:p14="http://schemas.microsoft.com/office/powerpoint/2010/main" val="13727134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5B75ACFD-0241-4542-90BA-29456D678F3E}" type="slidenum">
              <a:rPr kumimoji="0" lang="en-US" altLang="en-US" smtClean="0"/>
              <a:pPr eaLnBrk="1" hangingPunct="1">
                <a:spcBef>
                  <a:spcPct val="0"/>
                </a:spcBef>
              </a:pPr>
              <a:t>28</a:t>
            </a:fld>
            <a:endParaRPr kumimoji="0" lang="en-US" altLang="en-US"/>
          </a:p>
        </p:txBody>
      </p:sp>
      <p:sp>
        <p:nvSpPr>
          <p:cNvPr id="81923" name="Rectangle 2"/>
          <p:cNvSpPr>
            <a:spLocks noGrp="1" noRot="1" noChangeAspect="1" noChangeArrowheads="1" noTextEdit="1"/>
          </p:cNvSpPr>
          <p:nvPr>
            <p:ph type="sldImg"/>
          </p:nvPr>
        </p:nvSpPr>
        <p:spPr>
          <a:xfrm>
            <a:off x="381000" y="685800"/>
            <a:ext cx="6096000" cy="3429000"/>
          </a:xfrm>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extLst>
      <p:ext uri="{BB962C8B-B14F-4D97-AF65-F5344CB8AC3E}">
        <p14:creationId xmlns:p14="http://schemas.microsoft.com/office/powerpoint/2010/main" val="16785114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CCEB9B02-D7DF-43FE-A51E-AA9D81F4E5AE}" type="slidenum">
              <a:rPr kumimoji="0" lang="en-US" altLang="en-US" smtClean="0"/>
              <a:pPr eaLnBrk="1" hangingPunct="1">
                <a:spcBef>
                  <a:spcPct val="0"/>
                </a:spcBef>
              </a:pPr>
              <a:t>29</a:t>
            </a:fld>
            <a:endParaRPr kumimoji="0" lang="en-US" altLang="en-US"/>
          </a:p>
        </p:txBody>
      </p:sp>
      <p:sp>
        <p:nvSpPr>
          <p:cNvPr id="82947" name="Rectangle 2"/>
          <p:cNvSpPr>
            <a:spLocks noGrp="1" noRot="1" noChangeAspect="1" noChangeArrowheads="1" noTextEdit="1"/>
          </p:cNvSpPr>
          <p:nvPr>
            <p:ph type="sldImg"/>
          </p:nvPr>
        </p:nvSpPr>
        <p:spPr>
          <a:xfrm>
            <a:off x="381000" y="685800"/>
            <a:ext cx="6096000" cy="3429000"/>
          </a:xfrm>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pr3-11.cpp</a:t>
            </a:r>
          </a:p>
        </p:txBody>
      </p:sp>
    </p:spTree>
    <p:extLst>
      <p:ext uri="{BB962C8B-B14F-4D97-AF65-F5344CB8AC3E}">
        <p14:creationId xmlns:p14="http://schemas.microsoft.com/office/powerpoint/2010/main" val="33023598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62F518E1-4121-4FF1-8F52-DE0B70415A93}" type="slidenum">
              <a:rPr kumimoji="0" lang="en-US" altLang="en-US" smtClean="0"/>
              <a:pPr eaLnBrk="1" hangingPunct="1">
                <a:spcBef>
                  <a:spcPct val="0"/>
                </a:spcBef>
              </a:pPr>
              <a:t>30</a:t>
            </a:fld>
            <a:endParaRPr kumimoji="0" lang="en-US" altLang="en-US"/>
          </a:p>
        </p:txBody>
      </p:sp>
      <p:sp>
        <p:nvSpPr>
          <p:cNvPr id="83971" name="Rectangle 2"/>
          <p:cNvSpPr>
            <a:spLocks noGrp="1" noRot="1" noChangeAspect="1" noChangeArrowheads="1" noTextEdit="1"/>
          </p:cNvSpPr>
          <p:nvPr>
            <p:ph type="sldImg"/>
          </p:nvPr>
        </p:nvSpPr>
        <p:spPr>
          <a:xfrm>
            <a:off x="381000" y="685800"/>
            <a:ext cx="6096000" cy="3429000"/>
          </a:xfrm>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For an example without iomanip, see pr3-12.cpp</a:t>
            </a:r>
          </a:p>
        </p:txBody>
      </p:sp>
    </p:spTree>
    <p:extLst>
      <p:ext uri="{BB962C8B-B14F-4D97-AF65-F5344CB8AC3E}">
        <p14:creationId xmlns:p14="http://schemas.microsoft.com/office/powerpoint/2010/main" val="1956647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1BBCA0E1-BC58-4C6F-A59D-0DD8C5CFAC05}" type="slidenum">
              <a:rPr kumimoji="0" lang="en-US" altLang="en-US" smtClean="0"/>
              <a:pPr eaLnBrk="1" hangingPunct="1">
                <a:spcBef>
                  <a:spcPct val="0"/>
                </a:spcBef>
              </a:pPr>
              <a:t>4</a:t>
            </a:fld>
            <a:endParaRPr kumimoji="0" lang="en-US" altLang="en-US"/>
          </a:p>
        </p:txBody>
      </p:sp>
      <p:sp>
        <p:nvSpPr>
          <p:cNvPr id="58371" name="Rectangle 2050"/>
          <p:cNvSpPr>
            <a:spLocks noGrp="1" noRot="1" noChangeAspect="1" noChangeArrowheads="1" noTextEdit="1"/>
          </p:cNvSpPr>
          <p:nvPr>
            <p:ph type="sldImg"/>
          </p:nvPr>
        </p:nvSpPr>
        <p:spPr>
          <a:xfrm>
            <a:off x="381000" y="685800"/>
            <a:ext cx="6096000" cy="3429000"/>
          </a:xfrm>
          <a:ln/>
        </p:spPr>
      </p:sp>
      <p:sp>
        <p:nvSpPr>
          <p:cNvPr id="58372" name="Rectangle 2051"/>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pr3-01.cpp </a:t>
            </a:r>
          </a:p>
        </p:txBody>
      </p:sp>
    </p:spTree>
    <p:extLst>
      <p:ext uri="{BB962C8B-B14F-4D97-AF65-F5344CB8AC3E}">
        <p14:creationId xmlns:p14="http://schemas.microsoft.com/office/powerpoint/2010/main" val="40280498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E34AF579-56AE-4316-94C4-3A22F21C492E}" type="slidenum">
              <a:rPr kumimoji="0" lang="en-US" altLang="en-US" smtClean="0"/>
              <a:pPr eaLnBrk="1" hangingPunct="1">
                <a:spcBef>
                  <a:spcPct val="0"/>
                </a:spcBef>
              </a:pPr>
              <a:t>31</a:t>
            </a:fld>
            <a:endParaRPr kumimoji="0" lang="en-US" altLang="en-US"/>
          </a:p>
        </p:txBody>
      </p:sp>
      <p:sp>
        <p:nvSpPr>
          <p:cNvPr id="84995" name="Rectangle 2"/>
          <p:cNvSpPr>
            <a:spLocks noGrp="1" noRot="1" noChangeAspect="1" noChangeArrowheads="1" noTextEdit="1"/>
          </p:cNvSpPr>
          <p:nvPr>
            <p:ph type="sldImg"/>
          </p:nvPr>
        </p:nvSpPr>
        <p:spPr>
          <a:xfrm>
            <a:off x="381000" y="685800"/>
            <a:ext cx="6096000" cy="3429000"/>
          </a:xfrm>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See pr3-13.cpp and pr3-14.cpp</a:t>
            </a:r>
          </a:p>
        </p:txBody>
      </p:sp>
    </p:spTree>
    <p:extLst>
      <p:ext uri="{BB962C8B-B14F-4D97-AF65-F5344CB8AC3E}">
        <p14:creationId xmlns:p14="http://schemas.microsoft.com/office/powerpoint/2010/main" val="31299181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E2280479-FCFA-4098-97F9-760CF9F4EECC}" type="slidenum">
              <a:rPr kumimoji="0" lang="en-US" altLang="en-US" smtClean="0"/>
              <a:pPr eaLnBrk="1" hangingPunct="1">
                <a:spcBef>
                  <a:spcPct val="0"/>
                </a:spcBef>
              </a:pPr>
              <a:t>32</a:t>
            </a:fld>
            <a:endParaRPr kumimoji="0" lang="en-US" altLang="en-US"/>
          </a:p>
        </p:txBody>
      </p:sp>
      <p:sp>
        <p:nvSpPr>
          <p:cNvPr id="86019" name="Rectangle 1026"/>
          <p:cNvSpPr>
            <a:spLocks noGrp="1" noRot="1" noChangeAspect="1" noChangeArrowheads="1" noTextEdit="1"/>
          </p:cNvSpPr>
          <p:nvPr>
            <p:ph type="sldImg"/>
          </p:nvPr>
        </p:nvSpPr>
        <p:spPr>
          <a:xfrm>
            <a:off x="381000" y="685800"/>
            <a:ext cx="6096000" cy="3429000"/>
          </a:xfrm>
          <a:ln/>
        </p:spPr>
      </p:sp>
      <p:sp>
        <p:nvSpPr>
          <p:cNvPr id="86020"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See pr3-15.cpp,  pr3-18.cpp, pr3-19.cpp,  and pr3-20.cpp</a:t>
            </a:r>
          </a:p>
        </p:txBody>
      </p:sp>
    </p:spTree>
    <p:extLst>
      <p:ext uri="{BB962C8B-B14F-4D97-AF65-F5344CB8AC3E}">
        <p14:creationId xmlns:p14="http://schemas.microsoft.com/office/powerpoint/2010/main" val="3016434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F98DAA0F-795C-4E9E-88DB-01DC86787D4C}" type="slidenum">
              <a:rPr kumimoji="0" lang="en-US" altLang="en-US" smtClean="0"/>
              <a:pPr eaLnBrk="1" hangingPunct="1">
                <a:spcBef>
                  <a:spcPct val="0"/>
                </a:spcBef>
              </a:pPr>
              <a:t>33</a:t>
            </a:fld>
            <a:endParaRPr kumimoji="0" lang="en-US" altLang="en-US"/>
          </a:p>
        </p:txBody>
      </p:sp>
      <p:sp>
        <p:nvSpPr>
          <p:cNvPr id="87043" name="Rectangle 1026"/>
          <p:cNvSpPr>
            <a:spLocks noGrp="1" noRot="1" noChangeAspect="1" noChangeArrowheads="1" noTextEdit="1"/>
          </p:cNvSpPr>
          <p:nvPr>
            <p:ph type="sldImg"/>
          </p:nvPr>
        </p:nvSpPr>
        <p:spPr>
          <a:xfrm>
            <a:off x="381000" y="685800"/>
            <a:ext cx="6096000" cy="3429000"/>
          </a:xfrm>
          <a:ln/>
        </p:spPr>
      </p:sp>
      <p:sp>
        <p:nvSpPr>
          <p:cNvPr id="87044"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See pr3-15.cpp,  pr3-18.cpp, pr3-19.cpp,  and pr3-20.cpp</a:t>
            </a:r>
          </a:p>
        </p:txBody>
      </p:sp>
    </p:spTree>
    <p:extLst>
      <p:ext uri="{BB962C8B-B14F-4D97-AF65-F5344CB8AC3E}">
        <p14:creationId xmlns:p14="http://schemas.microsoft.com/office/powerpoint/2010/main" val="42861443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C8B7C400-6EBD-4834-AF35-8D4081F6211E}" type="slidenum">
              <a:rPr kumimoji="0" lang="en-US" altLang="en-US" smtClean="0"/>
              <a:pPr eaLnBrk="1" hangingPunct="1">
                <a:spcBef>
                  <a:spcPct val="0"/>
                </a:spcBef>
              </a:pPr>
              <a:t>34</a:t>
            </a:fld>
            <a:endParaRPr kumimoji="0" lang="en-US" altLang="en-US"/>
          </a:p>
        </p:txBody>
      </p:sp>
      <p:sp>
        <p:nvSpPr>
          <p:cNvPr id="88067" name="Rectangle 2"/>
          <p:cNvSpPr>
            <a:spLocks noGrp="1" noRot="1" noChangeAspect="1" noChangeArrowheads="1" noTextEdit="1"/>
          </p:cNvSpPr>
          <p:nvPr>
            <p:ph type="sldImg"/>
          </p:nvPr>
        </p:nvSpPr>
        <p:spPr>
          <a:xfrm>
            <a:off x="381000" y="685800"/>
            <a:ext cx="6096000" cy="3429000"/>
          </a:xfrm>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itchFamily="18" charset="0"/>
            </a:endParaRPr>
          </a:p>
        </p:txBody>
      </p:sp>
    </p:spTree>
    <p:extLst>
      <p:ext uri="{BB962C8B-B14F-4D97-AF65-F5344CB8AC3E}">
        <p14:creationId xmlns:p14="http://schemas.microsoft.com/office/powerpoint/2010/main" val="22590332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F319CDBB-E4B8-4AEF-93A9-7FCE013515E0}" type="slidenum">
              <a:rPr kumimoji="0" lang="en-US" altLang="en-US" smtClean="0"/>
              <a:pPr eaLnBrk="1" hangingPunct="1">
                <a:spcBef>
                  <a:spcPct val="0"/>
                </a:spcBef>
              </a:pPr>
              <a:t>35</a:t>
            </a:fld>
            <a:endParaRPr kumimoji="0" lang="en-US" altLang="en-US"/>
          </a:p>
        </p:txBody>
      </p:sp>
      <p:sp>
        <p:nvSpPr>
          <p:cNvPr id="89091" name="Rectangle 2"/>
          <p:cNvSpPr>
            <a:spLocks noGrp="1" noRot="1" noChangeAspect="1" noChangeArrowheads="1" noTextEdit="1"/>
          </p:cNvSpPr>
          <p:nvPr>
            <p:ph type="sldImg"/>
          </p:nvPr>
        </p:nvSpPr>
        <p:spPr>
          <a:xfrm>
            <a:off x="381000" y="685800"/>
            <a:ext cx="6096000" cy="3429000"/>
          </a:xfrm>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extLst>
      <p:ext uri="{BB962C8B-B14F-4D97-AF65-F5344CB8AC3E}">
        <p14:creationId xmlns:p14="http://schemas.microsoft.com/office/powerpoint/2010/main" val="15279757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318318BE-2AEF-435D-BDF5-37E180EED264}" type="slidenum">
              <a:rPr kumimoji="0" lang="en-US" altLang="en-US" smtClean="0"/>
              <a:pPr eaLnBrk="1" hangingPunct="1">
                <a:spcBef>
                  <a:spcPct val="0"/>
                </a:spcBef>
              </a:pPr>
              <a:t>36</a:t>
            </a:fld>
            <a:endParaRPr kumimoji="0" lang="en-US" altLang="en-US"/>
          </a:p>
        </p:txBody>
      </p:sp>
      <p:sp>
        <p:nvSpPr>
          <p:cNvPr id="90115" name="Rectangle 1026"/>
          <p:cNvSpPr>
            <a:spLocks noGrp="1" noRot="1" noChangeAspect="1" noChangeArrowheads="1" noTextEdit="1"/>
          </p:cNvSpPr>
          <p:nvPr>
            <p:ph type="sldImg"/>
          </p:nvPr>
        </p:nvSpPr>
        <p:spPr>
          <a:xfrm>
            <a:off x="381000" y="685800"/>
            <a:ext cx="6096000" cy="3429000"/>
          </a:xfrm>
          <a:ln/>
        </p:spPr>
      </p:sp>
      <p:sp>
        <p:nvSpPr>
          <p:cNvPr id="9011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pr3-19.cpp and pr3-20.cpp</a:t>
            </a:r>
          </a:p>
        </p:txBody>
      </p:sp>
    </p:spTree>
    <p:extLst>
      <p:ext uri="{BB962C8B-B14F-4D97-AF65-F5344CB8AC3E}">
        <p14:creationId xmlns:p14="http://schemas.microsoft.com/office/powerpoint/2010/main" val="28750507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191491A5-ECCE-46D0-A5F1-DA88CEFD65E6}" type="slidenum">
              <a:rPr kumimoji="0" lang="en-US" altLang="en-US" smtClean="0"/>
              <a:pPr eaLnBrk="1" hangingPunct="1">
                <a:spcBef>
                  <a:spcPct val="0"/>
                </a:spcBef>
              </a:pPr>
              <a:t>37</a:t>
            </a:fld>
            <a:endParaRPr kumimoji="0" lang="en-US" altLang="en-US"/>
          </a:p>
        </p:txBody>
      </p:sp>
      <p:sp>
        <p:nvSpPr>
          <p:cNvPr id="91139" name="Rectangle 2"/>
          <p:cNvSpPr>
            <a:spLocks noGrp="1" noRot="1" noChangeAspect="1" noChangeArrowheads="1" noTextEdit="1"/>
          </p:cNvSpPr>
          <p:nvPr>
            <p:ph type="sldImg"/>
          </p:nvPr>
        </p:nvSpPr>
        <p:spPr>
          <a:xfrm>
            <a:off x="381000" y="685800"/>
            <a:ext cx="6096000" cy="3429000"/>
          </a:xfrm>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pr3-21.cpp and pr3-22.cpp</a:t>
            </a:r>
          </a:p>
        </p:txBody>
      </p:sp>
    </p:spTree>
    <p:extLst>
      <p:ext uri="{BB962C8B-B14F-4D97-AF65-F5344CB8AC3E}">
        <p14:creationId xmlns:p14="http://schemas.microsoft.com/office/powerpoint/2010/main" val="16469873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523A7FF7-6312-40BB-A8DD-2F0E651DF2AA}" type="slidenum">
              <a:rPr kumimoji="0" lang="en-US" altLang="en-US" smtClean="0"/>
              <a:pPr eaLnBrk="1" hangingPunct="1">
                <a:spcBef>
                  <a:spcPct val="0"/>
                </a:spcBef>
              </a:pPr>
              <a:t>38</a:t>
            </a:fld>
            <a:endParaRPr kumimoji="0" lang="en-US" altLang="en-US"/>
          </a:p>
        </p:txBody>
      </p:sp>
      <p:sp>
        <p:nvSpPr>
          <p:cNvPr id="92163" name="Rectangle 2"/>
          <p:cNvSpPr>
            <a:spLocks noGrp="1" noRot="1" noChangeAspect="1" noChangeArrowheads="1" noTextEdit="1"/>
          </p:cNvSpPr>
          <p:nvPr>
            <p:ph type="sldImg"/>
          </p:nvPr>
        </p:nvSpPr>
        <p:spPr>
          <a:xfrm>
            <a:off x="381000" y="685800"/>
            <a:ext cx="6096000" cy="3429000"/>
          </a:xfrm>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pr3-21.cpp and pr3-22.cpp</a:t>
            </a:r>
          </a:p>
        </p:txBody>
      </p:sp>
    </p:spTree>
    <p:extLst>
      <p:ext uri="{BB962C8B-B14F-4D97-AF65-F5344CB8AC3E}">
        <p14:creationId xmlns:p14="http://schemas.microsoft.com/office/powerpoint/2010/main" val="31851616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504A5D45-0874-43C3-AC6D-3F438DD119DE}" type="slidenum">
              <a:rPr kumimoji="0" lang="en-US" altLang="en-US" smtClean="0"/>
              <a:pPr eaLnBrk="1" hangingPunct="1">
                <a:spcBef>
                  <a:spcPct val="0"/>
                </a:spcBef>
              </a:pPr>
              <a:t>39</a:t>
            </a:fld>
            <a:endParaRPr kumimoji="0" lang="en-US" altLang="en-US"/>
          </a:p>
        </p:txBody>
      </p:sp>
      <p:sp>
        <p:nvSpPr>
          <p:cNvPr id="93187" name="Rectangle 2"/>
          <p:cNvSpPr>
            <a:spLocks noGrp="1" noRot="1" noChangeAspect="1" noChangeArrowheads="1" noTextEdit="1"/>
          </p:cNvSpPr>
          <p:nvPr>
            <p:ph type="sldImg"/>
          </p:nvPr>
        </p:nvSpPr>
        <p:spPr>
          <a:xfrm>
            <a:off x="381000" y="685800"/>
            <a:ext cx="6096000" cy="3429000"/>
          </a:xfrm>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itchFamily="18" charset="0"/>
            </a:endParaRPr>
          </a:p>
        </p:txBody>
      </p:sp>
    </p:spTree>
    <p:extLst>
      <p:ext uri="{BB962C8B-B14F-4D97-AF65-F5344CB8AC3E}">
        <p14:creationId xmlns:p14="http://schemas.microsoft.com/office/powerpoint/2010/main" val="28773144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520F5F8C-C5EA-4469-B62C-B698B9708DB1}" type="slidenum">
              <a:rPr kumimoji="0" lang="en-US" altLang="en-US" smtClean="0"/>
              <a:pPr eaLnBrk="1" hangingPunct="1">
                <a:spcBef>
                  <a:spcPct val="0"/>
                </a:spcBef>
              </a:pPr>
              <a:t>40</a:t>
            </a:fld>
            <a:endParaRPr kumimoji="0" lang="en-US" altLang="en-US"/>
          </a:p>
        </p:txBody>
      </p:sp>
      <p:sp>
        <p:nvSpPr>
          <p:cNvPr id="94211" name="Rectangle 2"/>
          <p:cNvSpPr>
            <a:spLocks noGrp="1" noRot="1" noChangeAspect="1" noChangeArrowheads="1" noTextEdit="1"/>
          </p:cNvSpPr>
          <p:nvPr>
            <p:ph type="sldImg"/>
          </p:nvPr>
        </p:nvSpPr>
        <p:spPr>
          <a:xfrm>
            <a:off x="381000" y="685800"/>
            <a:ext cx="6096000" cy="3429000"/>
          </a:xfrm>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See pr3-23.cpp</a:t>
            </a:r>
          </a:p>
        </p:txBody>
      </p:sp>
    </p:spTree>
    <p:extLst>
      <p:ext uri="{BB962C8B-B14F-4D97-AF65-F5344CB8AC3E}">
        <p14:creationId xmlns:p14="http://schemas.microsoft.com/office/powerpoint/2010/main" val="1947061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8A0EF03E-75A0-467B-AC4D-B3A5CC67C322}" type="slidenum">
              <a:rPr kumimoji="0" lang="en-US" altLang="en-US" smtClean="0"/>
              <a:pPr eaLnBrk="1" hangingPunct="1">
                <a:spcBef>
                  <a:spcPct val="0"/>
                </a:spcBef>
              </a:pPr>
              <a:t>5</a:t>
            </a:fld>
            <a:endParaRPr kumimoji="0" lang="en-US" altLang="en-US"/>
          </a:p>
        </p:txBody>
      </p:sp>
      <p:sp>
        <p:nvSpPr>
          <p:cNvPr id="59395" name="Rectangle 2"/>
          <p:cNvSpPr>
            <a:spLocks noGrp="1" noRot="1" noChangeAspect="1" noChangeArrowheads="1" noTextEdit="1"/>
          </p:cNvSpPr>
          <p:nvPr>
            <p:ph type="sldImg"/>
          </p:nvPr>
        </p:nvSpPr>
        <p:spPr>
          <a:xfrm>
            <a:off x="381000" y="685800"/>
            <a:ext cx="6096000" cy="3429000"/>
          </a:xfrm>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pr3-02.cpp</a:t>
            </a:r>
          </a:p>
        </p:txBody>
      </p:sp>
    </p:spTree>
    <p:extLst>
      <p:ext uri="{BB962C8B-B14F-4D97-AF65-F5344CB8AC3E}">
        <p14:creationId xmlns:p14="http://schemas.microsoft.com/office/powerpoint/2010/main" val="8386586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5575C1CD-770A-4622-B14F-E01F0C535AA8}" type="slidenum">
              <a:rPr kumimoji="0" lang="en-US" altLang="en-US" smtClean="0"/>
              <a:pPr eaLnBrk="1" hangingPunct="1">
                <a:spcBef>
                  <a:spcPct val="0"/>
                </a:spcBef>
              </a:pPr>
              <a:t>41</a:t>
            </a:fld>
            <a:endParaRPr kumimoji="0" lang="en-US" altLang="en-US"/>
          </a:p>
        </p:txBody>
      </p:sp>
      <p:sp>
        <p:nvSpPr>
          <p:cNvPr id="95235" name="Rectangle 2"/>
          <p:cNvSpPr>
            <a:spLocks noGrp="1" noRot="1" noChangeAspect="1" noChangeArrowheads="1" noTextEdit="1"/>
          </p:cNvSpPr>
          <p:nvPr>
            <p:ph type="sldImg"/>
          </p:nvPr>
        </p:nvSpPr>
        <p:spPr>
          <a:xfrm>
            <a:off x="381000" y="685800"/>
            <a:ext cx="6096000" cy="3429000"/>
          </a:xfrm>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See pr3-23.cpp</a:t>
            </a:r>
          </a:p>
          <a:p>
            <a:pPr eaLnBrk="1" hangingPunct="1"/>
            <a:endParaRPr lang="en-US" altLang="en-US">
              <a:latin typeface="Times New Roman" pitchFamily="18" charset="0"/>
            </a:endParaRPr>
          </a:p>
        </p:txBody>
      </p:sp>
    </p:spTree>
    <p:extLst>
      <p:ext uri="{BB962C8B-B14F-4D97-AF65-F5344CB8AC3E}">
        <p14:creationId xmlns:p14="http://schemas.microsoft.com/office/powerpoint/2010/main" val="256671809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AE20EA0F-1FE4-4BBF-A353-D09FED71D388}" type="slidenum">
              <a:rPr kumimoji="0" lang="en-US" altLang="en-US" smtClean="0"/>
              <a:pPr eaLnBrk="1" hangingPunct="1">
                <a:spcBef>
                  <a:spcPct val="0"/>
                </a:spcBef>
              </a:pPr>
              <a:t>42</a:t>
            </a:fld>
            <a:endParaRPr kumimoji="0" lang="en-US" altLang="en-US"/>
          </a:p>
        </p:txBody>
      </p:sp>
      <p:sp>
        <p:nvSpPr>
          <p:cNvPr id="96259" name="Rectangle 2"/>
          <p:cNvSpPr>
            <a:spLocks noGrp="1" noRot="1" noChangeAspect="1" noChangeArrowheads="1" noTextEdit="1"/>
          </p:cNvSpPr>
          <p:nvPr>
            <p:ph type="sldImg"/>
          </p:nvPr>
        </p:nvSpPr>
        <p:spPr>
          <a:xfrm>
            <a:off x="381000" y="685800"/>
            <a:ext cx="6096000" cy="3429000"/>
          </a:xfrm>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See pr3-24.cpp</a:t>
            </a:r>
          </a:p>
        </p:txBody>
      </p:sp>
    </p:spTree>
    <p:extLst>
      <p:ext uri="{BB962C8B-B14F-4D97-AF65-F5344CB8AC3E}">
        <p14:creationId xmlns:p14="http://schemas.microsoft.com/office/powerpoint/2010/main" val="42751530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1C19FCC9-8C5A-4DC1-8385-BE550BD15B75}" type="slidenum">
              <a:rPr kumimoji="0" lang="en-US" altLang="en-US" smtClean="0"/>
              <a:pPr eaLnBrk="1" hangingPunct="1">
                <a:spcBef>
                  <a:spcPct val="0"/>
                </a:spcBef>
              </a:pPr>
              <a:t>43</a:t>
            </a:fld>
            <a:endParaRPr kumimoji="0" lang="en-US" altLang="en-US"/>
          </a:p>
        </p:txBody>
      </p:sp>
      <p:sp>
        <p:nvSpPr>
          <p:cNvPr id="97283" name="Rectangle 2"/>
          <p:cNvSpPr>
            <a:spLocks noGrp="1" noRot="1" noChangeAspect="1" noChangeArrowheads="1" noTextEdit="1"/>
          </p:cNvSpPr>
          <p:nvPr>
            <p:ph type="sldImg"/>
          </p:nvPr>
        </p:nvSpPr>
        <p:spPr>
          <a:xfrm>
            <a:off x="381000" y="685800"/>
            <a:ext cx="6096000" cy="3429000"/>
          </a:xfrm>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itchFamily="18" charset="0"/>
            </a:endParaRPr>
          </a:p>
        </p:txBody>
      </p:sp>
    </p:spTree>
    <p:extLst>
      <p:ext uri="{BB962C8B-B14F-4D97-AF65-F5344CB8AC3E}">
        <p14:creationId xmlns:p14="http://schemas.microsoft.com/office/powerpoint/2010/main" val="1433493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4095976F-450E-4BD4-AD2C-D4D0347AA3C6}" type="slidenum">
              <a:rPr kumimoji="0" lang="en-US" altLang="en-US" smtClean="0"/>
              <a:pPr eaLnBrk="1" hangingPunct="1">
                <a:spcBef>
                  <a:spcPct val="0"/>
                </a:spcBef>
              </a:pPr>
              <a:t>44</a:t>
            </a:fld>
            <a:endParaRPr kumimoji="0" lang="en-US" altLang="en-US"/>
          </a:p>
        </p:txBody>
      </p:sp>
      <p:sp>
        <p:nvSpPr>
          <p:cNvPr id="98307" name="Rectangle 2"/>
          <p:cNvSpPr>
            <a:spLocks noGrp="1" noRot="1" noChangeAspect="1" noChangeArrowheads="1" noTextEdit="1"/>
          </p:cNvSpPr>
          <p:nvPr>
            <p:ph type="sldImg"/>
          </p:nvPr>
        </p:nvSpPr>
        <p:spPr>
          <a:xfrm>
            <a:off x="381000" y="685800"/>
            <a:ext cx="6096000" cy="3429000"/>
          </a:xfrm>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itchFamily="18" charset="0"/>
              </a:rPr>
              <a:t>See pr3-26.cpp and pr3-27.cpp</a:t>
            </a:r>
          </a:p>
        </p:txBody>
      </p:sp>
    </p:spTree>
    <p:extLst>
      <p:ext uri="{BB962C8B-B14F-4D97-AF65-F5344CB8AC3E}">
        <p14:creationId xmlns:p14="http://schemas.microsoft.com/office/powerpoint/2010/main" val="22481516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B7BEDDCF-5981-4F23-AC43-AA6E596CAE09}" type="slidenum">
              <a:rPr kumimoji="0" lang="en-US" altLang="en-US" smtClean="0"/>
              <a:pPr eaLnBrk="1" hangingPunct="1">
                <a:spcBef>
                  <a:spcPct val="0"/>
                </a:spcBef>
              </a:pPr>
              <a:t>45</a:t>
            </a:fld>
            <a:endParaRPr kumimoji="0" lang="en-US" altLang="en-US"/>
          </a:p>
        </p:txBody>
      </p:sp>
      <p:sp>
        <p:nvSpPr>
          <p:cNvPr id="99331" name="Rectangle 2"/>
          <p:cNvSpPr>
            <a:spLocks noGrp="1" noRot="1" noChangeAspect="1" noChangeArrowheads="1" noTextEdit="1"/>
          </p:cNvSpPr>
          <p:nvPr>
            <p:ph type="sldImg"/>
          </p:nvPr>
        </p:nvSpPr>
        <p:spPr>
          <a:xfrm>
            <a:off x="381000" y="685800"/>
            <a:ext cx="6096000" cy="3429000"/>
          </a:xfrm>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itchFamily="18" charset="0"/>
              </a:rPr>
              <a:t>See pr3-25.cpp</a:t>
            </a:r>
          </a:p>
        </p:txBody>
      </p:sp>
    </p:spTree>
    <p:extLst>
      <p:ext uri="{BB962C8B-B14F-4D97-AF65-F5344CB8AC3E}">
        <p14:creationId xmlns:p14="http://schemas.microsoft.com/office/powerpoint/2010/main" val="318316647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B396CBD4-285B-471B-90A6-3771A4512DF7}" type="slidenum">
              <a:rPr kumimoji="0" lang="en-US" altLang="en-US" smtClean="0"/>
              <a:pPr eaLnBrk="1" hangingPunct="1">
                <a:spcBef>
                  <a:spcPct val="0"/>
                </a:spcBef>
              </a:pPr>
              <a:t>46</a:t>
            </a:fld>
            <a:endParaRPr kumimoji="0" lang="en-US" altLang="en-US"/>
          </a:p>
        </p:txBody>
      </p:sp>
      <p:sp>
        <p:nvSpPr>
          <p:cNvPr id="100355" name="Rectangle 2"/>
          <p:cNvSpPr>
            <a:spLocks noGrp="1" noRot="1" noChangeAspect="1" noChangeArrowheads="1" noTextEdit="1"/>
          </p:cNvSpPr>
          <p:nvPr>
            <p:ph type="sldImg"/>
          </p:nvPr>
        </p:nvSpPr>
        <p:spPr>
          <a:xfrm>
            <a:off x="381000" y="685800"/>
            <a:ext cx="6096000" cy="3429000"/>
          </a:xfrm>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pr3-28.cpp</a:t>
            </a:r>
          </a:p>
        </p:txBody>
      </p:sp>
    </p:spTree>
    <p:extLst>
      <p:ext uri="{BB962C8B-B14F-4D97-AF65-F5344CB8AC3E}">
        <p14:creationId xmlns:p14="http://schemas.microsoft.com/office/powerpoint/2010/main" val="303476435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4F081EC0-7996-4AEE-838F-6946181C07CC}" type="slidenum">
              <a:rPr kumimoji="0" lang="en-US" altLang="en-US" smtClean="0"/>
              <a:pPr eaLnBrk="1" hangingPunct="1">
                <a:spcBef>
                  <a:spcPct val="0"/>
                </a:spcBef>
              </a:pPr>
              <a:t>47</a:t>
            </a:fld>
            <a:endParaRPr kumimoji="0" lang="en-US" altLang="en-US"/>
          </a:p>
        </p:txBody>
      </p:sp>
      <p:sp>
        <p:nvSpPr>
          <p:cNvPr id="101379" name="Rectangle 2"/>
          <p:cNvSpPr>
            <a:spLocks noGrp="1" noRot="1" noChangeAspect="1" noChangeArrowheads="1" noTextEdit="1"/>
          </p:cNvSpPr>
          <p:nvPr>
            <p:ph type="sldImg"/>
          </p:nvPr>
        </p:nvSpPr>
        <p:spPr>
          <a:xfrm>
            <a:off x="381000" y="685800"/>
            <a:ext cx="6096000" cy="3429000"/>
          </a:xfrm>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pr3-29.cpp</a:t>
            </a:r>
          </a:p>
        </p:txBody>
      </p:sp>
    </p:spTree>
    <p:extLst>
      <p:ext uri="{BB962C8B-B14F-4D97-AF65-F5344CB8AC3E}">
        <p14:creationId xmlns:p14="http://schemas.microsoft.com/office/powerpoint/2010/main" val="122034175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58481919-4CF1-49C9-A68B-23CBE1568D79}" type="slidenum">
              <a:rPr kumimoji="0" lang="en-US" altLang="en-US" smtClean="0"/>
              <a:pPr eaLnBrk="1" hangingPunct="1">
                <a:spcBef>
                  <a:spcPct val="0"/>
                </a:spcBef>
              </a:pPr>
              <a:t>48</a:t>
            </a:fld>
            <a:endParaRPr kumimoji="0" lang="en-US" altLang="en-US"/>
          </a:p>
        </p:txBody>
      </p:sp>
      <p:sp>
        <p:nvSpPr>
          <p:cNvPr id="102403" name="Rectangle 2"/>
          <p:cNvSpPr>
            <a:spLocks noGrp="1" noRot="1" noChangeAspect="1" noChangeArrowheads="1" noTextEdit="1"/>
          </p:cNvSpPr>
          <p:nvPr>
            <p:ph type="sldImg"/>
          </p:nvPr>
        </p:nvSpPr>
        <p:spPr>
          <a:xfrm>
            <a:off x="381000" y="685800"/>
            <a:ext cx="6096000" cy="3429000"/>
          </a:xfrm>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itchFamily="18" charset="0"/>
            </a:endParaRPr>
          </a:p>
        </p:txBody>
      </p:sp>
    </p:spTree>
    <p:extLst>
      <p:ext uri="{BB962C8B-B14F-4D97-AF65-F5344CB8AC3E}">
        <p14:creationId xmlns:p14="http://schemas.microsoft.com/office/powerpoint/2010/main" val="225141538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F2C16BA7-90D9-4CB5-8808-91B1ED0E5C7B}" type="slidenum">
              <a:rPr kumimoji="0" lang="en-US" altLang="en-US" smtClean="0"/>
              <a:pPr eaLnBrk="1" hangingPunct="1">
                <a:spcBef>
                  <a:spcPct val="0"/>
                </a:spcBef>
              </a:pPr>
              <a:t>49</a:t>
            </a:fld>
            <a:endParaRPr kumimoji="0" lang="en-US" altLang="en-US"/>
          </a:p>
        </p:txBody>
      </p:sp>
      <p:sp>
        <p:nvSpPr>
          <p:cNvPr id="103427" name="Rectangle 2"/>
          <p:cNvSpPr>
            <a:spLocks noGrp="1" noRot="1" noChangeAspect="1" noChangeArrowheads="1" noTextEdit="1"/>
          </p:cNvSpPr>
          <p:nvPr>
            <p:ph type="sldImg"/>
          </p:nvPr>
        </p:nvSpPr>
        <p:spPr>
          <a:xfrm>
            <a:off x="381000" y="685800"/>
            <a:ext cx="6096000" cy="3429000"/>
          </a:xfrm>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pr3-30.cpp and pr3-31.pp</a:t>
            </a:r>
          </a:p>
        </p:txBody>
      </p:sp>
    </p:spTree>
    <p:extLst>
      <p:ext uri="{BB962C8B-B14F-4D97-AF65-F5344CB8AC3E}">
        <p14:creationId xmlns:p14="http://schemas.microsoft.com/office/powerpoint/2010/main" val="355866801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3D2D8C54-F176-4F0C-A781-C2560B1E97A3}" type="slidenum">
              <a:rPr kumimoji="0" lang="en-US" altLang="en-US" smtClean="0"/>
              <a:pPr eaLnBrk="1" hangingPunct="1">
                <a:spcBef>
                  <a:spcPct val="0"/>
                </a:spcBef>
              </a:pPr>
              <a:t>50</a:t>
            </a:fld>
            <a:endParaRPr kumimoji="0" lang="en-US" altLang="en-US"/>
          </a:p>
        </p:txBody>
      </p:sp>
      <p:sp>
        <p:nvSpPr>
          <p:cNvPr id="104451" name="Rectangle 2"/>
          <p:cNvSpPr>
            <a:spLocks noGrp="1" noRot="1" noChangeAspect="1" noChangeArrowheads="1" noTextEdit="1"/>
          </p:cNvSpPr>
          <p:nvPr>
            <p:ph type="sldImg"/>
          </p:nvPr>
        </p:nvSpPr>
        <p:spPr>
          <a:xfrm>
            <a:off x="381000" y="685800"/>
            <a:ext cx="6096000" cy="3429000"/>
          </a:xfrm>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pr3-32.cpp</a:t>
            </a:r>
          </a:p>
        </p:txBody>
      </p:sp>
    </p:spTree>
    <p:extLst>
      <p:ext uri="{BB962C8B-B14F-4D97-AF65-F5344CB8AC3E}">
        <p14:creationId xmlns:p14="http://schemas.microsoft.com/office/powerpoint/2010/main" val="3155215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61B2ADF9-3A0E-43E7-A965-7AFAEB11B7FE}" type="slidenum">
              <a:rPr kumimoji="0" lang="en-US" altLang="en-US" smtClean="0"/>
              <a:pPr eaLnBrk="1" hangingPunct="1">
                <a:spcBef>
                  <a:spcPct val="0"/>
                </a:spcBef>
              </a:pPr>
              <a:t>6</a:t>
            </a:fld>
            <a:endParaRPr kumimoji="0" lang="en-US" altLang="en-US"/>
          </a:p>
        </p:txBody>
      </p:sp>
      <p:sp>
        <p:nvSpPr>
          <p:cNvPr id="60419" name="Rectangle 1026"/>
          <p:cNvSpPr>
            <a:spLocks noGrp="1" noRot="1" noChangeAspect="1" noChangeArrowheads="1" noTextEdit="1"/>
          </p:cNvSpPr>
          <p:nvPr>
            <p:ph type="sldImg"/>
          </p:nvPr>
        </p:nvSpPr>
        <p:spPr>
          <a:xfrm>
            <a:off x="381000" y="685800"/>
            <a:ext cx="6096000" cy="3429000"/>
          </a:xfrm>
          <a:ln/>
        </p:spPr>
      </p:sp>
      <p:sp>
        <p:nvSpPr>
          <p:cNvPr id="60420"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pr3-03.cpp and pr3-04.cpp</a:t>
            </a:r>
          </a:p>
        </p:txBody>
      </p:sp>
    </p:spTree>
    <p:extLst>
      <p:ext uri="{BB962C8B-B14F-4D97-AF65-F5344CB8AC3E}">
        <p14:creationId xmlns:p14="http://schemas.microsoft.com/office/powerpoint/2010/main" val="34457366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EF50FAB0-3EDE-4F94-981B-EAFD9245DE77}" type="slidenum">
              <a:rPr kumimoji="0" lang="en-US" altLang="en-US" smtClean="0"/>
              <a:pPr eaLnBrk="1" hangingPunct="1">
                <a:spcBef>
                  <a:spcPct val="0"/>
                </a:spcBef>
              </a:pPr>
              <a:t>7</a:t>
            </a:fld>
            <a:endParaRPr kumimoji="0" lang="en-US" altLang="en-US"/>
          </a:p>
        </p:txBody>
      </p:sp>
      <p:sp>
        <p:nvSpPr>
          <p:cNvPr id="61443" name="Rectangle 2"/>
          <p:cNvSpPr>
            <a:spLocks noGrp="1" noRot="1" noChangeAspect="1" noChangeArrowheads="1" noTextEdit="1"/>
          </p:cNvSpPr>
          <p:nvPr>
            <p:ph type="sldImg"/>
          </p:nvPr>
        </p:nvSpPr>
        <p:spPr>
          <a:xfrm>
            <a:off x="381000" y="685800"/>
            <a:ext cx="6096000" cy="3429000"/>
          </a:xfrm>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extLst>
      <p:ext uri="{BB962C8B-B14F-4D97-AF65-F5344CB8AC3E}">
        <p14:creationId xmlns:p14="http://schemas.microsoft.com/office/powerpoint/2010/main" val="2650657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B31B43E3-3569-401B-A80D-72211A0A0D23}" type="slidenum">
              <a:rPr kumimoji="0" lang="en-US" altLang="en-US" smtClean="0"/>
              <a:pPr eaLnBrk="1" hangingPunct="1">
                <a:spcBef>
                  <a:spcPct val="0"/>
                </a:spcBef>
              </a:pPr>
              <a:t>8</a:t>
            </a:fld>
            <a:endParaRPr kumimoji="0" lang="en-US" altLang="en-US"/>
          </a:p>
        </p:txBody>
      </p:sp>
      <p:sp>
        <p:nvSpPr>
          <p:cNvPr id="62467" name="Rectangle 2050"/>
          <p:cNvSpPr>
            <a:spLocks noGrp="1" noRot="1" noChangeAspect="1" noChangeArrowheads="1" noTextEdit="1"/>
          </p:cNvSpPr>
          <p:nvPr>
            <p:ph type="sldImg"/>
          </p:nvPr>
        </p:nvSpPr>
        <p:spPr>
          <a:xfrm>
            <a:off x="381000" y="685800"/>
            <a:ext cx="6096000" cy="3429000"/>
          </a:xfrm>
          <a:ln/>
        </p:spPr>
      </p:sp>
      <p:sp>
        <p:nvSpPr>
          <p:cNvPr id="62468" name="Rectangle 2051"/>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See pr3-05.cpp</a:t>
            </a:r>
          </a:p>
        </p:txBody>
      </p:sp>
    </p:spTree>
    <p:extLst>
      <p:ext uri="{BB962C8B-B14F-4D97-AF65-F5344CB8AC3E}">
        <p14:creationId xmlns:p14="http://schemas.microsoft.com/office/powerpoint/2010/main" val="37263405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E98FFCBA-B897-4C8F-847A-D0229BB26504}" type="slidenum">
              <a:rPr kumimoji="0" lang="en-US" altLang="en-US" smtClean="0"/>
              <a:pPr eaLnBrk="1" hangingPunct="1">
                <a:spcBef>
                  <a:spcPct val="0"/>
                </a:spcBef>
              </a:pPr>
              <a:t>9</a:t>
            </a:fld>
            <a:endParaRPr kumimoji="0" lang="en-US" altLang="en-US"/>
          </a:p>
        </p:txBody>
      </p:sp>
      <p:sp>
        <p:nvSpPr>
          <p:cNvPr id="63491" name="Rectangle 2"/>
          <p:cNvSpPr>
            <a:spLocks noGrp="1" noRot="1" noChangeAspect="1" noChangeArrowheads="1" noTextEdit="1"/>
          </p:cNvSpPr>
          <p:nvPr>
            <p:ph type="sldImg"/>
          </p:nvPr>
        </p:nvSpPr>
        <p:spPr>
          <a:xfrm>
            <a:off x="381000" y="685800"/>
            <a:ext cx="6096000" cy="3429000"/>
          </a:xfrm>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extLst>
      <p:ext uri="{BB962C8B-B14F-4D97-AF65-F5344CB8AC3E}">
        <p14:creationId xmlns:p14="http://schemas.microsoft.com/office/powerpoint/2010/main" val="9734578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pitchFamily="18" charset="0"/>
              </a:defRPr>
            </a:lvl1pPr>
            <a:lvl2pPr marL="742950" indent="-285750" eaLnBrk="0" hangingPunct="0">
              <a:spcBef>
                <a:spcPct val="30000"/>
              </a:spcBef>
              <a:defRPr kumimoji="1" sz="1200">
                <a:solidFill>
                  <a:schemeClr val="tx1"/>
                </a:solidFill>
                <a:latin typeface="Times New Roman" pitchFamily="18" charset="0"/>
              </a:defRPr>
            </a:lvl2pPr>
            <a:lvl3pPr marL="1143000" indent="-228600" eaLnBrk="0" hangingPunct="0">
              <a:spcBef>
                <a:spcPct val="30000"/>
              </a:spcBef>
              <a:defRPr kumimoji="1" sz="1200">
                <a:solidFill>
                  <a:schemeClr val="tx1"/>
                </a:solidFill>
                <a:latin typeface="Times New Roman" pitchFamily="18" charset="0"/>
              </a:defRPr>
            </a:lvl3pPr>
            <a:lvl4pPr marL="1600200" indent="-228600" eaLnBrk="0" hangingPunct="0">
              <a:spcBef>
                <a:spcPct val="30000"/>
              </a:spcBef>
              <a:defRPr kumimoji="1" sz="1200">
                <a:solidFill>
                  <a:schemeClr val="tx1"/>
                </a:solidFill>
                <a:latin typeface="Times New Roman" pitchFamily="18" charset="0"/>
              </a:defRPr>
            </a:lvl4pPr>
            <a:lvl5pPr marL="2057400" indent="-228600" eaLnBrk="0" hangingPunct="0">
              <a:spcBef>
                <a:spcPct val="30000"/>
              </a:spcBef>
              <a:defRPr kumimoji="1" sz="1200">
                <a:solidFill>
                  <a:schemeClr val="tx1"/>
                </a:solidFill>
                <a:latin typeface="Times New Roman" pitchFamily="18" charset="0"/>
              </a:defRPr>
            </a:lvl5pPr>
            <a:lvl6pPr marL="2514600" indent="-228600" eaLnBrk="0" fontAlgn="base" hangingPunct="0">
              <a:spcBef>
                <a:spcPct val="30000"/>
              </a:spcBef>
              <a:spcAft>
                <a:spcPct val="0"/>
              </a:spcAft>
              <a:defRPr kumimoji="1" sz="1200">
                <a:solidFill>
                  <a:schemeClr val="tx1"/>
                </a:solidFill>
                <a:latin typeface="Times New Roman" pitchFamily="18" charset="0"/>
              </a:defRPr>
            </a:lvl6pPr>
            <a:lvl7pPr marL="2971800" indent="-228600" eaLnBrk="0" fontAlgn="base" hangingPunct="0">
              <a:spcBef>
                <a:spcPct val="30000"/>
              </a:spcBef>
              <a:spcAft>
                <a:spcPct val="0"/>
              </a:spcAft>
              <a:defRPr kumimoji="1" sz="1200">
                <a:solidFill>
                  <a:schemeClr val="tx1"/>
                </a:solidFill>
                <a:latin typeface="Times New Roman" pitchFamily="18" charset="0"/>
              </a:defRPr>
            </a:lvl7pPr>
            <a:lvl8pPr marL="3429000" indent="-228600" eaLnBrk="0" fontAlgn="base" hangingPunct="0">
              <a:spcBef>
                <a:spcPct val="30000"/>
              </a:spcBef>
              <a:spcAft>
                <a:spcPct val="0"/>
              </a:spcAft>
              <a:defRPr kumimoji="1" sz="1200">
                <a:solidFill>
                  <a:schemeClr val="tx1"/>
                </a:solidFill>
                <a:latin typeface="Times New Roman" pitchFamily="18" charset="0"/>
              </a:defRPr>
            </a:lvl8pPr>
            <a:lvl9pPr marL="3886200" indent="-228600" eaLnBrk="0" fontAlgn="base" hangingPunct="0">
              <a:spcBef>
                <a:spcPct val="30000"/>
              </a:spcBef>
              <a:spcAft>
                <a:spcPct val="0"/>
              </a:spcAft>
              <a:defRPr kumimoji="1" sz="1200">
                <a:solidFill>
                  <a:schemeClr val="tx1"/>
                </a:solidFill>
                <a:latin typeface="Times New Roman" pitchFamily="18" charset="0"/>
              </a:defRPr>
            </a:lvl9pPr>
          </a:lstStyle>
          <a:p>
            <a:pPr eaLnBrk="1" hangingPunct="1">
              <a:spcBef>
                <a:spcPct val="0"/>
              </a:spcBef>
            </a:pPr>
            <a:fld id="{E98FFCBA-B897-4C8F-847A-D0229BB26504}" type="slidenum">
              <a:rPr kumimoji="0" lang="en-US" altLang="en-US" smtClean="0"/>
              <a:pPr eaLnBrk="1" hangingPunct="1">
                <a:spcBef>
                  <a:spcPct val="0"/>
                </a:spcBef>
              </a:pPr>
              <a:t>10</a:t>
            </a:fld>
            <a:endParaRPr kumimoji="0" lang="en-US" altLang="en-US"/>
          </a:p>
        </p:txBody>
      </p:sp>
      <p:sp>
        <p:nvSpPr>
          <p:cNvPr id="63491" name="Rectangle 2"/>
          <p:cNvSpPr>
            <a:spLocks noGrp="1" noRot="1" noChangeAspect="1" noChangeArrowheads="1" noTextEdit="1"/>
          </p:cNvSpPr>
          <p:nvPr>
            <p:ph type="sldImg"/>
          </p:nvPr>
        </p:nvSpPr>
        <p:spPr>
          <a:xfrm>
            <a:off x="381000" y="685800"/>
            <a:ext cx="6096000" cy="3429000"/>
          </a:xfrm>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itchFamily="18" charset="0"/>
              </a:rPr>
              <a:t> </a:t>
            </a:r>
          </a:p>
        </p:txBody>
      </p:sp>
    </p:spTree>
    <p:extLst>
      <p:ext uri="{BB962C8B-B14F-4D97-AF65-F5344CB8AC3E}">
        <p14:creationId xmlns:p14="http://schemas.microsoft.com/office/powerpoint/2010/main" val="3717049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7"/>
        <p:cNvGrpSpPr/>
        <p:nvPr/>
      </p:nvGrpSpPr>
      <p:grpSpPr>
        <a:xfrm>
          <a:off x="0" y="0"/>
          <a:ext cx="0" cy="0"/>
          <a:chOff x="0" y="0"/>
          <a:chExt cx="0" cy="0"/>
        </a:xfrm>
      </p:grpSpPr>
      <p:sp>
        <p:nvSpPr>
          <p:cNvPr id="18" name="Shape 18"/>
          <p:cNvSpPr/>
          <p:nvPr/>
        </p:nvSpPr>
        <p:spPr>
          <a:xfrm>
            <a:off x="0" y="0"/>
            <a:ext cx="12192000" cy="3886200"/>
          </a:xfrm>
          <a:prstGeom prst="rect">
            <a:avLst/>
          </a:prstGeom>
          <a:solidFill>
            <a:srgbClr val="7EB56B"/>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914400" y="762001"/>
            <a:ext cx="103632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Arial" panose="020B0604020202020204" pitchFamily="34" charset="0"/>
                <a:cs typeface="Arial" panose="020B0604020202020204" pitchFamily="34" charset="0"/>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20" name="Shape 20"/>
          <p:cNvSpPr txBox="1">
            <a:spLocks noGrp="1"/>
          </p:cNvSpPr>
          <p:nvPr>
            <p:ph type="subTitle" idx="1" hasCustomPrompt="1"/>
          </p:nvPr>
        </p:nvSpPr>
        <p:spPr>
          <a:xfrm>
            <a:off x="899584" y="3962400"/>
            <a:ext cx="10392833"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baseline="0">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r>
              <a:rPr lang="en-US" dirty="0"/>
              <a:t>Starting Out with C++ Early Objects, Tenth Edition</a:t>
            </a:r>
          </a:p>
          <a:p>
            <a:r>
              <a:rPr lang="en-US" dirty="0"/>
              <a:t>Tony Gaddis, Judy Walters, and Godfrey </a:t>
            </a:r>
            <a:r>
              <a:rPr lang="en-US" dirty="0" err="1"/>
              <a:t>Muganda</a:t>
            </a:r>
            <a:endParaRPr dirty="0"/>
          </a:p>
        </p:txBody>
      </p:sp>
      <p:sp>
        <p:nvSpPr>
          <p:cNvPr id="21" name="Shape 21"/>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defRPr/>
            </a:pPr>
            <a:r>
              <a:rPr lang="en-US"/>
              <a:t>1-</a:t>
            </a:r>
            <a:fld id="{7C2A1DBC-478C-4B4A-ACA4-35EBFF371628}" type="slidenum">
              <a:rPr lang="en-US" smtClean="0"/>
              <a:pPr>
                <a:defRPr/>
              </a:pPr>
              <a:t>‹#›</a:t>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b="0">
                <a:solidFill>
                  <a:schemeClr val="tx1"/>
                </a:solidFill>
                <a:latin typeface="+mj-lt"/>
                <a:cs typeface="Arial" panose="020B0604020202020204" pitchFamily="34" charset="0"/>
              </a:defRPr>
            </a:lvl1pPr>
          </a:lstStyle>
          <a:p>
            <a:r>
              <a:rPr lang="en-US"/>
              <a:t>Click to edit Master title style</a:t>
            </a:r>
            <a:endParaRPr lang="en-US" dirty="0"/>
          </a:p>
        </p:txBody>
      </p:sp>
      <p:sp>
        <p:nvSpPr>
          <p:cNvPr id="3" name="Footer Placeholder 2"/>
          <p:cNvSpPr>
            <a:spLocks noGrp="1"/>
          </p:cNvSpPr>
          <p:nvPr>
            <p:ph type="ftr" idx="10"/>
          </p:nvPr>
        </p:nvSpPr>
        <p:spPr/>
        <p:txBody>
          <a:bodyPr/>
          <a:lstStyle/>
          <a:p>
            <a:endParaRPr lang="en-US" dirty="0"/>
          </a:p>
        </p:txBody>
      </p:sp>
      <p:sp>
        <p:nvSpPr>
          <p:cNvPr id="4" name="Date Placeholder 3"/>
          <p:cNvSpPr>
            <a:spLocks noGrp="1"/>
          </p:cNvSpPr>
          <p:nvPr>
            <p:ph type="dt" idx="11"/>
          </p:nvPr>
        </p:nvSpPr>
        <p:spPr/>
        <p:txBody>
          <a:bodyPr/>
          <a:lstStyle/>
          <a:p>
            <a:endParaRPr lang="en-US"/>
          </a:p>
        </p:txBody>
      </p:sp>
      <p:sp>
        <p:nvSpPr>
          <p:cNvPr id="5" name="Slide Number Placeholder 4"/>
          <p:cNvSpPr>
            <a:spLocks noGrp="1"/>
          </p:cNvSpPr>
          <p:nvPr>
            <p:ph type="sldNum" idx="12"/>
          </p:nvPr>
        </p:nvSpPr>
        <p:spPr/>
        <p:txBody>
          <a:bodyPr/>
          <a:lstStyle/>
          <a:p>
            <a:pPr>
              <a:defRPr/>
            </a:pPr>
            <a:r>
              <a:rPr lang="en-US"/>
              <a:t>1-</a:t>
            </a:r>
            <a:fld id="{7C2A1DBC-478C-4B4A-ACA4-35EBFF371628}" type="slidenum">
              <a:rPr lang="en-US" smtClean="0"/>
              <a:pPr>
                <a:defRPr/>
              </a:pPr>
              <a:t>‹#›</a:t>
            </a:fld>
            <a:endParaRPr lang="en-US"/>
          </a:p>
        </p:txBody>
      </p:sp>
    </p:spTree>
    <p:extLst>
      <p:ext uri="{BB962C8B-B14F-4D97-AF65-F5344CB8AC3E}">
        <p14:creationId xmlns:p14="http://schemas.microsoft.com/office/powerpoint/2010/main" val="145987414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B0DAE07-FFC5-429F-B885-A0231DF88490}" type="datetimeFigureOut">
              <a:rPr lang="en-US" smtClean="0"/>
              <a:t>9/2/2020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9978657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0DAE07-FFC5-429F-B885-A0231DF88490}" type="datetimeFigureOut">
              <a:rPr lang="en-US" smtClean="0"/>
              <a:t>9/2/2020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37297543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0DAE07-FFC5-429F-B885-A0231DF88490}" type="datetimeFigureOut">
              <a:rPr lang="en-US" smtClean="0"/>
              <a:t>9/2/2020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24700202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B0DAE07-FFC5-429F-B885-A0231DF88490}" type="datetimeFigureOut">
              <a:rPr lang="en-US" smtClean="0"/>
              <a:t>9/2/2020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26432251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B0DAE07-FFC5-429F-B885-A0231DF88490}" type="datetimeFigureOut">
              <a:rPr lang="en-US" smtClean="0"/>
              <a:t>9/2/2020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2788446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B0DAE07-FFC5-429F-B885-A0231DF88490}" type="datetimeFigureOut">
              <a:rPr lang="en-US" smtClean="0"/>
              <a:t>9/2/2020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5799155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0DAE07-FFC5-429F-B885-A0231DF88490}" type="datetimeFigureOut">
              <a:rPr lang="en-US" smtClean="0"/>
              <a:t>9/2/2020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5888224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0DAE07-FFC5-429F-B885-A0231DF88490}" type="datetimeFigureOut">
              <a:rPr lang="en-US" smtClean="0"/>
              <a:t>9/2/2020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19468085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0DAE07-FFC5-429F-B885-A0231DF88490}" type="datetimeFigureOut">
              <a:rPr lang="en-US" smtClean="0"/>
              <a:t>9/2/2020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966676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26" name="Shape 26"/>
          <p:cNvSpPr txBox="1">
            <a:spLocks noGrp="1"/>
          </p:cNvSpPr>
          <p:nvPr>
            <p:ph type="body" idx="1"/>
          </p:nvPr>
        </p:nvSpPr>
        <p:spPr>
          <a:xfrm>
            <a:off x="609600" y="1600201"/>
            <a:ext cx="109728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27" name="Shape 27"/>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defRPr/>
            </a:pPr>
            <a:r>
              <a:rPr lang="en-US"/>
              <a:t>1-</a:t>
            </a:r>
            <a:fld id="{3AC38964-BF3B-4798-84E6-F4F2CF96A00E}" type="slidenum">
              <a:rPr lang="en-US" smtClean="0"/>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0DAE07-FFC5-429F-B885-A0231DF88490}" type="datetimeFigureOut">
              <a:rPr lang="en-US" smtClean="0"/>
              <a:t>9/2/2020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15813097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0DAE07-FFC5-429F-B885-A0231DF88490}" type="datetimeFigureOut">
              <a:rPr lang="en-US" smtClean="0"/>
              <a:t>9/2/2020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205581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609600" y="215371"/>
            <a:ext cx="109728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39" name="Shape 39"/>
          <p:cNvSpPr txBox="1">
            <a:spLocks noGrp="1"/>
          </p:cNvSpPr>
          <p:nvPr>
            <p:ph type="body" idx="1"/>
          </p:nvPr>
        </p:nvSpPr>
        <p:spPr>
          <a:xfrm>
            <a:off x="609600" y="816429"/>
            <a:ext cx="109728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Click to edit Master text styles</a:t>
            </a:r>
          </a:p>
        </p:txBody>
      </p:sp>
      <p:sp>
        <p:nvSpPr>
          <p:cNvPr id="40" name="Shape 40"/>
          <p:cNvSpPr txBox="1">
            <a:spLocks noGrp="1"/>
          </p:cNvSpPr>
          <p:nvPr>
            <p:ph type="body" idx="2"/>
          </p:nvPr>
        </p:nvSpPr>
        <p:spPr>
          <a:xfrm>
            <a:off x="6705600" y="1600200"/>
            <a:ext cx="48768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41" name="Shape 41"/>
          <p:cNvSpPr txBox="1">
            <a:spLocks noGrp="1"/>
          </p:cNvSpPr>
          <p:nvPr>
            <p:ph type="body" idx="3"/>
          </p:nvPr>
        </p:nvSpPr>
        <p:spPr>
          <a:xfrm>
            <a:off x="6705600" y="3200401"/>
            <a:ext cx="48768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42" name="Shape 42"/>
          <p:cNvSpPr txBox="1">
            <a:spLocks noGrp="1"/>
          </p:cNvSpPr>
          <p:nvPr>
            <p:ph type="ftr" idx="11"/>
          </p:nvPr>
        </p:nvSpPr>
        <p:spPr>
          <a:xfrm>
            <a:off x="125293" y="6165337"/>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a:p>
        </p:txBody>
      </p:sp>
      <p:sp>
        <p:nvSpPr>
          <p:cNvPr id="43" name="Shape 43"/>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a:p>
        </p:txBody>
      </p:sp>
      <p:sp>
        <p:nvSpPr>
          <p:cNvPr id="44" name="Shape 4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defRPr/>
            </a:pPr>
            <a:r>
              <a:rPr lang="en-US"/>
              <a:t>1-</a:t>
            </a:r>
            <a:fld id="{4A3710D3-CE6E-4451-A59A-0AC3266E24DD}" type="slidenum">
              <a:rPr lang="en-US" smtClean="0"/>
              <a:pPr>
                <a:defRPr/>
              </a:pPr>
              <a:t>‹#›</a:t>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cSld name="Learning Objectives">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49" name="Shape 49"/>
          <p:cNvSpPr txBox="1">
            <a:spLocks noGrp="1"/>
          </p:cNvSpPr>
          <p:nvPr>
            <p:ph type="body" idx="1"/>
          </p:nvPr>
        </p:nvSpPr>
        <p:spPr>
          <a:xfrm>
            <a:off x="609600" y="1600201"/>
            <a:ext cx="10972800" cy="4525963"/>
          </a:xfrm>
          <a:prstGeom prst="rect">
            <a:avLst/>
          </a:prstGeom>
          <a:noFill/>
          <a:ln>
            <a:noFill/>
          </a:ln>
        </p:spPr>
        <p:txBody>
          <a:bodyPr lIns="91425" tIns="91425" rIns="91425" bIns="91425" anchor="t" anchorCtr="0"/>
          <a:lstStyle>
            <a:lvl1pPr marL="118871" marR="0" lvl="0" indent="-93471" algn="l" rtl="0">
              <a:spcBef>
                <a:spcPts val="1500"/>
              </a:spcBef>
              <a:buClr>
                <a:srgbClr val="007FA3"/>
              </a:buClr>
              <a:buSzPct val="25000"/>
              <a:buFont typeface="Arial"/>
              <a:buChar char="•"/>
              <a:defRPr sz="1600" b="0" i="0" u="none" strike="noStrike" cap="none">
                <a:solidFill>
                  <a:schemeClr val="dk1"/>
                </a:solidFill>
                <a:latin typeface="Arial"/>
                <a:ea typeface="Arial"/>
                <a:cs typeface="Arial"/>
                <a:sym typeface="Arial"/>
              </a:defRPr>
            </a:lvl1pPr>
            <a:lvl2pPr marL="569913" marR="0" lvl="1" indent="-188912"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50" name="Shape 50"/>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1" name="Shape 51"/>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2" name="Shape 52"/>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defRPr/>
            </a:pPr>
            <a:r>
              <a:rPr lang="en-US"/>
              <a:t>1-</a:t>
            </a:r>
            <a:fld id="{7C2A1DBC-478C-4B4A-ACA4-35EBFF371628}" type="slidenum">
              <a:rPr lang="en-US" smtClean="0"/>
              <a:pPr>
                <a:defRPr/>
              </a:pPr>
              <a:t>‹#›</a:t>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609600" y="228601"/>
            <a:ext cx="109728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55" name="Shape 55"/>
          <p:cNvSpPr txBox="1">
            <a:spLocks noGrp="1"/>
          </p:cNvSpPr>
          <p:nvPr>
            <p:ph type="body" idx="1"/>
          </p:nvPr>
        </p:nvSpPr>
        <p:spPr>
          <a:xfrm>
            <a:off x="609600" y="5368160"/>
            <a:ext cx="109728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56" name="Shape 56"/>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defRPr/>
            </a:pPr>
            <a:r>
              <a:rPr lang="en-US"/>
              <a:t>1-</a:t>
            </a:r>
            <a:fld id="{7C2A1DBC-478C-4B4A-ACA4-35EBFF371628}" type="slidenum">
              <a:rPr lang="en-US" smtClean="0"/>
              <a:pPr>
                <a:defRPr/>
              </a:pPr>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609600" y="215371"/>
            <a:ext cx="109728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63" name="Shape 63"/>
          <p:cNvSpPr txBox="1">
            <a:spLocks noGrp="1"/>
          </p:cNvSpPr>
          <p:nvPr>
            <p:ph type="body" idx="1"/>
          </p:nvPr>
        </p:nvSpPr>
        <p:spPr>
          <a:xfrm>
            <a:off x="609600" y="816430"/>
            <a:ext cx="109728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Click to edit Master text styles</a:t>
            </a:r>
          </a:p>
        </p:txBody>
      </p:sp>
      <p:sp>
        <p:nvSpPr>
          <p:cNvPr id="64" name="Shape 64"/>
          <p:cNvSpPr txBox="1">
            <a:spLocks noGrp="1"/>
          </p:cNvSpPr>
          <p:nvPr>
            <p:ph type="body" idx="2"/>
          </p:nvPr>
        </p:nvSpPr>
        <p:spPr>
          <a:xfrm>
            <a:off x="609600" y="1600201"/>
            <a:ext cx="109728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65" name="Shape 65"/>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defRPr/>
            </a:pPr>
            <a:r>
              <a:rPr lang="en-US"/>
              <a:t>1-</a:t>
            </a:r>
            <a:fld id="{7C2A1DBC-478C-4B4A-ACA4-35EBFF371628}" type="slidenum">
              <a:rPr lang="en-US" smtClean="0"/>
              <a:pPr>
                <a:defRPr/>
              </a:pPr>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914400" y="1447801"/>
            <a:ext cx="103632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chemeClr val="tx1"/>
                </a:solidFill>
                <a:latin typeface="+mj-lt"/>
                <a:ea typeface="Arial" panose="020B0604020202020204" pitchFamily="34" charset="0"/>
                <a:cs typeface="Arial" panose="020B0604020202020204" pitchFamily="34" charset="0"/>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70" name="Shape 70"/>
          <p:cNvSpPr txBox="1">
            <a:spLocks noGrp="1"/>
          </p:cNvSpPr>
          <p:nvPr>
            <p:ph type="body" idx="1"/>
          </p:nvPr>
        </p:nvSpPr>
        <p:spPr>
          <a:xfrm>
            <a:off x="899583" y="3962400"/>
            <a:ext cx="1039283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chemeClr val="tx1"/>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pPr lvl="0"/>
            <a:r>
              <a:rPr lang="en-US"/>
              <a:t>Click to edit Master text styles</a:t>
            </a:r>
          </a:p>
        </p:txBody>
      </p:sp>
      <p:sp>
        <p:nvSpPr>
          <p:cNvPr id="71" name="Shape 71"/>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defRPr/>
            </a:pPr>
            <a:r>
              <a:rPr lang="en-US"/>
              <a:t>1-</a:t>
            </a:r>
            <a:fld id="{5C1D63AF-BFFE-4020-9511-5EC304846F95}"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0" i="0" u="none" strike="noStrike" cap="none">
                <a:solidFill>
                  <a:schemeClr val="tx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76" name="Shape 76"/>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defRPr/>
            </a:pPr>
            <a:r>
              <a:rPr lang="en-US"/>
              <a:t>1-</a:t>
            </a:r>
            <a:fld id="{DFF44C12-CDF7-4807-BD36-FF08F8B1CEC4}"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defRPr/>
            </a:pPr>
            <a:r>
              <a:rPr lang="en-US"/>
              <a:t>1-</a:t>
            </a:r>
            <a:fld id="{39BCB07E-621C-4D3E-8177-7A10ADFB2D85}"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9" name="AutoShape 2"/>
          <p:cNvSpPr>
            <a:spLocks noChangeArrowheads="1"/>
          </p:cNvSpPr>
          <p:nvPr/>
        </p:nvSpPr>
        <p:spPr bwMode="auto">
          <a:xfrm flipH="1">
            <a:off x="0" y="-76200"/>
            <a:ext cx="12192000" cy="2133600"/>
          </a:xfrm>
          <a:prstGeom prst="homePlate">
            <a:avLst>
              <a:gd name="adj" fmla="val 0"/>
            </a:avLst>
          </a:prstGeom>
          <a:gradFill rotWithShape="1">
            <a:gsLst>
              <a:gs pos="0">
                <a:srgbClr val="8CBD79"/>
              </a:gs>
              <a:gs pos="100000">
                <a:srgbClr val="FFFFFF"/>
              </a:gs>
            </a:gsLst>
            <a:lin ang="5400000" scaled="1"/>
          </a:gradFill>
          <a:ln>
            <a:noFill/>
          </a:ln>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defRPr/>
            </a:pPr>
            <a:endParaRPr lang="en-US" altLang="en-US" sz="2400"/>
          </a:p>
        </p:txBody>
      </p:sp>
      <p:sp>
        <p:nvSpPr>
          <p:cNvPr id="10" name="Shape 10"/>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609600" y="1600201"/>
            <a:ext cx="109728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r"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13" name="Shape 13"/>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defRPr/>
            </a:pPr>
            <a:r>
              <a:rPr lang="en-US"/>
              <a:t>1-</a:t>
            </a:r>
            <a:fld id="{7C2A1DBC-478C-4B4A-ACA4-35EBFF371628}" type="slidenum">
              <a:rPr lang="en-US" smtClean="0"/>
              <a:pPr>
                <a:defRPr/>
              </a:pPr>
              <a:t>‹#›</a:t>
            </a:fld>
            <a:endParaRPr lang="en-US"/>
          </a:p>
        </p:txBody>
      </p:sp>
      <p:pic>
        <p:nvPicPr>
          <p:cNvPr id="15" name="Shape 15" descr="Pearson Logo"/>
          <p:cNvPicPr preferRelativeResize="0"/>
          <p:nvPr/>
        </p:nvPicPr>
        <p:blipFill rotWithShape="1">
          <a:blip r:embed="rId12">
            <a:alphaModFix/>
          </a:blip>
          <a:srcRect/>
          <a:stretch/>
        </p:blipFill>
        <p:spPr>
          <a:xfrm>
            <a:off x="125293" y="6149430"/>
            <a:ext cx="1223999" cy="279914"/>
          </a:xfrm>
          <a:prstGeom prst="rect">
            <a:avLst/>
          </a:prstGeom>
          <a:noFill/>
          <a:ln>
            <a:noFill/>
          </a:ln>
        </p:spPr>
      </p:pic>
      <p:sp>
        <p:nvSpPr>
          <p:cNvPr id="16" name="Shape 16"/>
          <p:cNvSpPr txBox="1"/>
          <p:nvPr/>
        </p:nvSpPr>
        <p:spPr>
          <a:xfrm>
            <a:off x="2133599" y="6172200"/>
            <a:ext cx="95503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2020, 2017, 2014 Pearson Education, Inc. All Rights Reserved</a:t>
            </a:r>
          </a:p>
        </p:txBody>
      </p:sp>
    </p:spTree>
  </p:cSld>
  <p:clrMap bg1="lt1" tx1="dk1" bg2="dk2" tx2="lt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3600" b="0" i="0" u="none" strike="noStrike" cap="none" baseline="0">
          <a:solidFill>
            <a:schemeClr val="tx1"/>
          </a:solidFill>
          <a:latin typeface="+mj-lt"/>
          <a:ea typeface="Arial" panose="020B0604020202020204" pitchFamily="34" charset="0"/>
          <a:cs typeface="Arial" panose="020B0604020202020204" pitchFamily="34" charset="0"/>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tx1"/>
        </a:buClr>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0DAE07-FFC5-429F-B885-A0231DF88490}" type="datetimeFigureOut">
              <a:rPr lang="en-US" smtClean="0"/>
              <a:t>9/2/2020</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B50D05-0DF7-4594-9DB2-4DC7856F00C8}" type="slidenum">
              <a:rPr lang="en-US" smtClean="0"/>
              <a:t>‹#›</a:t>
            </a:fld>
            <a:endParaRPr lang="en-US"/>
          </a:p>
        </p:txBody>
      </p:sp>
    </p:spTree>
    <p:extLst>
      <p:ext uri="{BB962C8B-B14F-4D97-AF65-F5344CB8AC3E}">
        <p14:creationId xmlns:p14="http://schemas.microsoft.com/office/powerpoint/2010/main" val="3761871677"/>
      </p:ext>
    </p:extLst>
  </p:cSld>
  <p:clrMap bg1="lt1" tx1="dk1" bg2="lt2" tx2="dk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Lst>
  <p:txStyles>
    <p:titleStyle>
      <a:lvl1pPr algn="ctr" defTabSz="914400" rtl="0" eaLnBrk="1" latinLnBrk="0" hangingPunct="1">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ok Title"/>
          <p:cNvSpPr>
            <a:spLocks noGrp="1"/>
          </p:cNvSpPr>
          <p:nvPr>
            <p:ph type="title"/>
          </p:nvPr>
        </p:nvSpPr>
        <p:spPr/>
        <p:txBody>
          <a:bodyPr/>
          <a:lstStyle/>
          <a:p>
            <a:r>
              <a:rPr lang="en-US" dirty="0">
                <a:solidFill>
                  <a:schemeClr val="tx1"/>
                </a:solidFill>
              </a:rPr>
              <a:t>Starting Out with C++ Early Objects </a:t>
            </a:r>
          </a:p>
        </p:txBody>
      </p:sp>
      <p:sp>
        <p:nvSpPr>
          <p:cNvPr id="3" name="Textbook Edition"/>
          <p:cNvSpPr>
            <a:spLocks noGrp="1"/>
          </p:cNvSpPr>
          <p:nvPr>
            <p:ph type="body"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Tenth Edition</a:t>
            </a:r>
          </a:p>
        </p:txBody>
      </p:sp>
      <p:sp>
        <p:nvSpPr>
          <p:cNvPr id="4" name="Chapter Number"/>
          <p:cNvSpPr>
            <a:spLocks noGrp="1"/>
          </p:cNvSpPr>
          <p:nvPr>
            <p:ph type="body" idx="2"/>
          </p:nvPr>
        </p:nvSpPr>
        <p:spPr/>
        <p:txBody>
          <a:bodyPr/>
          <a:lstStyle/>
          <a:p>
            <a:r>
              <a:rPr lang="en-US" dirty="0"/>
              <a:t>Chapter 3</a:t>
            </a:r>
          </a:p>
        </p:txBody>
      </p:sp>
      <p:sp>
        <p:nvSpPr>
          <p:cNvPr id="5" name="Chapter Title"/>
          <p:cNvSpPr>
            <a:spLocks noGrp="1"/>
          </p:cNvSpPr>
          <p:nvPr>
            <p:ph type="body" idx="3"/>
          </p:nvPr>
        </p:nvSpPr>
        <p:spPr/>
        <p:txBody>
          <a:bodyPr/>
          <a:lstStyle/>
          <a:p>
            <a:r>
              <a:rPr lang="en-US" dirty="0"/>
              <a:t>Expressions and Interactivity</a:t>
            </a:r>
          </a:p>
        </p:txBody>
      </p:sp>
      <p:pic>
        <p:nvPicPr>
          <p:cNvPr id="6" name="Textbook Cover" descr="Front cover:  Starting Out with C++ Early Objects Tenth Edition, by Gaddis, Walters, and Muganda" title="Front cover of textbook"/>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1" y="1371601"/>
            <a:ext cx="3847041" cy="4812515"/>
          </a:xfrm>
          <a:prstGeom prst="rect">
            <a:avLst/>
          </a:prstGeom>
        </p:spPr>
      </p:pic>
    </p:spTree>
    <p:extLst>
      <p:ext uri="{BB962C8B-B14F-4D97-AF65-F5344CB8AC3E}">
        <p14:creationId xmlns:p14="http://schemas.microsoft.com/office/powerpoint/2010/main" val="12474877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Slide Title"/>
          <p:cNvSpPr>
            <a:spLocks noGrp="1" noChangeArrowheads="1"/>
          </p:cNvSpPr>
          <p:nvPr>
            <p:ph type="title"/>
          </p:nvPr>
        </p:nvSpPr>
        <p:spPr/>
        <p:txBody>
          <a:bodyPr/>
          <a:lstStyle/>
          <a:p>
            <a:pPr eaLnBrk="1" hangingPunct="1"/>
            <a:r>
              <a:rPr lang="en-US" altLang="en-US" dirty="0">
                <a:solidFill>
                  <a:schemeClr val="tx1"/>
                </a:solidFill>
              </a:rPr>
              <a:t>Order of Operations 2 of 2</a:t>
            </a:r>
          </a:p>
        </p:txBody>
      </p:sp>
      <p:sp>
        <p:nvSpPr>
          <p:cNvPr id="11267" name="Slide Body"/>
          <p:cNvSpPr>
            <a:spLocks noGrp="1" noChangeArrowheads="1"/>
          </p:cNvSpPr>
          <p:nvPr>
            <p:ph type="body" idx="1"/>
          </p:nvPr>
        </p:nvSpPr>
        <p:spPr>
          <a:xfrm>
            <a:off x="1943100" y="1985963"/>
            <a:ext cx="8001000" cy="4267200"/>
          </a:xfrm>
        </p:spPr>
        <p:txBody>
          <a:bodyPr/>
          <a:lstStyle/>
          <a:p>
            <a:pPr marL="0" indent="0">
              <a:buNone/>
            </a:pPr>
            <a:r>
              <a:rPr lang="en-US" altLang="en-US" sz="2800" dirty="0"/>
              <a:t>Ex: In the expression </a:t>
            </a:r>
            <a:r>
              <a:rPr lang="en-US" altLang="en-US" sz="2800" b="1" dirty="0">
                <a:latin typeface="Courier New" pitchFamily="49" charset="0"/>
              </a:rPr>
              <a:t>2 + 2 * 2 – 2</a:t>
            </a:r>
            <a:r>
              <a:rPr lang="en-US" altLang="en-US" dirty="0">
                <a:latin typeface="Courier New" pitchFamily="49" charset="0"/>
              </a:rPr>
              <a:t> ,</a:t>
            </a:r>
          </a:p>
          <a:p>
            <a:pPr marL="342900" indent="-342900"/>
            <a:r>
              <a:rPr lang="en-US" altLang="en-US" sz="2400" dirty="0">
                <a:latin typeface="+mn-lt"/>
              </a:rPr>
              <a:t>Perform the multiplication first</a:t>
            </a:r>
          </a:p>
          <a:p>
            <a:pPr marL="342900" indent="-342900"/>
            <a:r>
              <a:rPr lang="en-US" altLang="en-US" sz="2400" dirty="0">
                <a:latin typeface="+mn-lt"/>
              </a:rPr>
              <a:t>Perform the addition next</a:t>
            </a:r>
          </a:p>
          <a:p>
            <a:pPr marL="342900" indent="-342900"/>
            <a:r>
              <a:rPr lang="en-US" altLang="en-US" sz="2400" dirty="0">
                <a:latin typeface="+mn-lt"/>
              </a:rPr>
              <a:t>Finally, perform the subtraction</a:t>
            </a:r>
          </a:p>
        </p:txBody>
      </p:sp>
      <p:sp>
        <p:nvSpPr>
          <p:cNvPr id="1126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3-</a:t>
            </a:r>
            <a:fld id="{A5408CF3-BE4F-4AEC-A618-C4ECF8980E5E}" type="slidenum">
              <a:rPr lang="en-US" altLang="en-US" sz="1200"/>
              <a:pPr eaLnBrk="1" hangingPunct="1">
                <a:spcBef>
                  <a:spcPct val="0"/>
                </a:spcBef>
                <a:buFontTx/>
                <a:buNone/>
              </a:pPr>
              <a:t>10</a:t>
            </a:fld>
            <a:endParaRPr lang="en-US" altLang="en-US" sz="1200"/>
          </a:p>
        </p:txBody>
      </p:sp>
    </p:spTree>
    <p:extLst>
      <p:ext uri="{BB962C8B-B14F-4D97-AF65-F5344CB8AC3E}">
        <p14:creationId xmlns:p14="http://schemas.microsoft.com/office/powerpoint/2010/main" val="2114922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Title"/>
          <p:cNvSpPr>
            <a:spLocks noGrp="1" noChangeArrowheads="1"/>
          </p:cNvSpPr>
          <p:nvPr>
            <p:ph type="title"/>
          </p:nvPr>
        </p:nvSpPr>
        <p:spPr/>
        <p:txBody>
          <a:bodyPr/>
          <a:lstStyle/>
          <a:p>
            <a:pPr eaLnBrk="1" hangingPunct="1"/>
            <a:r>
              <a:rPr lang="en-US" altLang="en-US" dirty="0">
                <a:solidFill>
                  <a:schemeClr val="tx1"/>
                </a:solidFill>
              </a:rPr>
              <a:t>Associativity of Operators</a:t>
            </a:r>
          </a:p>
        </p:txBody>
      </p:sp>
      <p:sp>
        <p:nvSpPr>
          <p:cNvPr id="12291" name="Slide Body"/>
          <p:cNvSpPr>
            <a:spLocks noGrp="1" noChangeArrowheads="1"/>
          </p:cNvSpPr>
          <p:nvPr>
            <p:ph type="body" idx="1"/>
          </p:nvPr>
        </p:nvSpPr>
        <p:spPr>
          <a:xfrm>
            <a:off x="1905000" y="1600200"/>
            <a:ext cx="8077200" cy="4495800"/>
          </a:xfrm>
        </p:spPr>
        <p:txBody>
          <a:bodyPr/>
          <a:lstStyle/>
          <a:p>
            <a:pPr eaLnBrk="1" hangingPunct="1">
              <a:defRPr/>
            </a:pPr>
            <a:r>
              <a:rPr lang="en-US" altLang="en-US" sz="2800" b="1" dirty="0">
                <a:latin typeface="Courier New" pitchFamily="49" charset="0"/>
              </a:rPr>
              <a:t>-</a:t>
            </a:r>
            <a:r>
              <a:rPr lang="en-US" altLang="en-US" sz="2800" dirty="0"/>
              <a:t> (unary negation)  associates right to left</a:t>
            </a:r>
          </a:p>
          <a:p>
            <a:pPr eaLnBrk="1" hangingPunct="1">
              <a:defRPr/>
            </a:pPr>
            <a:r>
              <a:rPr lang="en-US" altLang="en-US" sz="2800" b="1" dirty="0">
                <a:latin typeface="Courier New" pitchFamily="49" charset="0"/>
              </a:rPr>
              <a:t>*</a:t>
            </a:r>
            <a:r>
              <a:rPr lang="en-US" altLang="en-US" sz="2800" dirty="0">
                <a:latin typeface="Courier New" pitchFamily="49" charset="0"/>
              </a:rPr>
              <a:t>  </a:t>
            </a:r>
            <a:r>
              <a:rPr lang="en-US" altLang="en-US" sz="2800" b="1" dirty="0">
                <a:latin typeface="Courier New" pitchFamily="49" charset="0"/>
              </a:rPr>
              <a:t>/</a:t>
            </a:r>
            <a:r>
              <a:rPr lang="en-US" altLang="en-US" sz="2800" dirty="0">
                <a:latin typeface="Courier New" pitchFamily="49" charset="0"/>
              </a:rPr>
              <a:t>  </a:t>
            </a:r>
            <a:r>
              <a:rPr lang="en-US" altLang="en-US" sz="2800" b="1" dirty="0">
                <a:latin typeface="Courier New" pitchFamily="49" charset="0"/>
              </a:rPr>
              <a:t>%</a:t>
            </a:r>
            <a:r>
              <a:rPr lang="en-US" altLang="en-US" sz="2800" dirty="0">
                <a:latin typeface="Courier New" pitchFamily="49" charset="0"/>
              </a:rPr>
              <a:t>  </a:t>
            </a:r>
            <a:r>
              <a:rPr lang="en-US" altLang="en-US" sz="2800" b="1" dirty="0">
                <a:latin typeface="Courier New" pitchFamily="49" charset="0"/>
              </a:rPr>
              <a:t>+</a:t>
            </a:r>
            <a:r>
              <a:rPr lang="en-US" altLang="en-US" sz="2800" dirty="0">
                <a:latin typeface="Courier New" pitchFamily="49" charset="0"/>
              </a:rPr>
              <a:t>  </a:t>
            </a:r>
            <a:r>
              <a:rPr lang="en-US" altLang="en-US" sz="2800" b="1" dirty="0">
                <a:latin typeface="Courier New" pitchFamily="49" charset="0"/>
              </a:rPr>
              <a:t>-</a:t>
            </a:r>
            <a:r>
              <a:rPr lang="en-US" altLang="en-US" sz="2800" dirty="0"/>
              <a:t>   all associate left to right</a:t>
            </a:r>
          </a:p>
          <a:p>
            <a:pPr eaLnBrk="1" hangingPunct="1">
              <a:defRPr/>
            </a:pPr>
            <a:r>
              <a:rPr lang="en-US" altLang="en-US" sz="2800" dirty="0"/>
              <a:t>parentheses </a:t>
            </a:r>
            <a:r>
              <a:rPr lang="en-US" altLang="en-US" sz="2800" b="1" dirty="0">
                <a:latin typeface="Courier New" pitchFamily="49" charset="0"/>
              </a:rPr>
              <a:t>(</a:t>
            </a:r>
            <a:r>
              <a:rPr lang="en-US" altLang="en-US" sz="2800" dirty="0"/>
              <a:t> </a:t>
            </a:r>
            <a:r>
              <a:rPr lang="en-US" altLang="en-US" sz="2800" b="1" dirty="0">
                <a:latin typeface="Courier New" pitchFamily="49" charset="0"/>
              </a:rPr>
              <a:t>)</a:t>
            </a:r>
            <a:r>
              <a:rPr lang="en-US" altLang="en-US" sz="2800" dirty="0"/>
              <a:t> can be used to override the order of operations </a:t>
            </a:r>
          </a:p>
          <a:p>
            <a:pPr marL="0" indent="0">
              <a:buNone/>
              <a:defRPr/>
            </a:pPr>
            <a:endParaRPr lang="en-US" altLang="en-US" sz="2800" dirty="0"/>
          </a:p>
        </p:txBody>
      </p:sp>
      <p:graphicFrame>
        <p:nvGraphicFramePr>
          <p:cNvPr id="2" name="Examples of expressions" descr="The left column contains C++ expressions.  The right column contains the values of the row-adjacent expression." title="Table of examples of expressions and their values"/>
          <p:cNvGraphicFramePr>
            <a:graphicFrameLocks noGrp="1"/>
          </p:cNvGraphicFramePr>
          <p:nvPr>
            <p:extLst>
              <p:ext uri="{D42A27DB-BD31-4B8C-83A1-F6EECF244321}">
                <p14:modId xmlns:p14="http://schemas.microsoft.com/office/powerpoint/2010/main" val="3046971460"/>
              </p:ext>
            </p:extLst>
          </p:nvPr>
        </p:nvGraphicFramePr>
        <p:xfrm>
          <a:off x="2819400" y="3886201"/>
          <a:ext cx="6096000" cy="2200275"/>
        </p:xfrm>
        <a:graphic>
          <a:graphicData uri="http://schemas.openxmlformats.org/drawingml/2006/table">
            <a:tbl>
              <a:tblPr firstRow="1" bandRow="1">
                <a:tableStyleId>{5C22544A-7EE6-4342-B048-85BDC9FD1C3A}</a:tableStyleId>
              </a:tblPr>
              <a:tblGrid>
                <a:gridCol w="3962400">
                  <a:extLst>
                    <a:ext uri="{9D8B030D-6E8A-4147-A177-3AD203B41FA5}">
                      <a16:colId xmlns:a16="http://schemas.microsoft.com/office/drawing/2014/main" xmlns="" val="20000"/>
                    </a:ext>
                  </a:extLst>
                </a:gridCol>
                <a:gridCol w="2133600">
                  <a:extLst>
                    <a:ext uri="{9D8B030D-6E8A-4147-A177-3AD203B41FA5}">
                      <a16:colId xmlns:a16="http://schemas.microsoft.com/office/drawing/2014/main" xmlns="" val="20001"/>
                    </a:ext>
                  </a:extLst>
                </a:gridCol>
              </a:tblGrid>
              <a:tr h="370947">
                <a:tc>
                  <a:txBody>
                    <a:bodyPr/>
                    <a:lstStyle/>
                    <a:p>
                      <a:pPr algn="ctr"/>
                      <a:r>
                        <a:rPr lang="en-US" sz="1800" dirty="0"/>
                        <a:t>Expression</a:t>
                      </a:r>
                    </a:p>
                  </a:txBody>
                  <a:tcPr marT="45733" marB="45733"/>
                </a:tc>
                <a:tc>
                  <a:txBody>
                    <a:bodyPr/>
                    <a:lstStyle/>
                    <a:p>
                      <a:pPr algn="ctr"/>
                      <a:r>
                        <a:rPr lang="en-US" sz="1800" dirty="0"/>
                        <a:t>Value</a:t>
                      </a:r>
                    </a:p>
                  </a:txBody>
                  <a:tcPr marT="45733" marB="45733"/>
                </a:tc>
                <a:extLst>
                  <a:ext uri="{0D108BD9-81ED-4DB2-BD59-A6C34878D82A}">
                    <a16:rowId xmlns:a16="http://schemas.microsoft.com/office/drawing/2014/main" xmlns="" val="10000"/>
                  </a:ext>
                </a:extLst>
              </a:tr>
              <a:tr h="457332">
                <a:tc>
                  <a:txBody>
                    <a:bodyPr/>
                    <a:lstStyle/>
                    <a:p>
                      <a:r>
                        <a:rPr lang="en-US" altLang="en-US" sz="2400" b="1" dirty="0">
                          <a:latin typeface="Courier New" pitchFamily="49" charset="0"/>
                        </a:rPr>
                        <a:t>2 + 2  *  2 – 2 </a:t>
                      </a:r>
                      <a:endParaRPr lang="en-US" sz="2400" dirty="0"/>
                    </a:p>
                  </a:txBody>
                  <a:tcPr marT="45733" marB="45733"/>
                </a:tc>
                <a:tc>
                  <a:txBody>
                    <a:bodyPr/>
                    <a:lstStyle/>
                    <a:p>
                      <a:pPr algn="ctr"/>
                      <a:r>
                        <a:rPr lang="en-US" sz="2400" b="1" dirty="0">
                          <a:latin typeface="Courier New" panose="02070309020205020404" pitchFamily="49" charset="0"/>
                          <a:cs typeface="Courier New" panose="02070309020205020404" pitchFamily="49" charset="0"/>
                        </a:rPr>
                        <a:t>4</a:t>
                      </a:r>
                    </a:p>
                  </a:txBody>
                  <a:tcPr marT="45733" marB="45733"/>
                </a:tc>
                <a:extLst>
                  <a:ext uri="{0D108BD9-81ED-4DB2-BD59-A6C34878D82A}">
                    <a16:rowId xmlns:a16="http://schemas.microsoft.com/office/drawing/2014/main" xmlns="" val="10001"/>
                  </a:ext>
                </a:extLst>
              </a:tr>
              <a:tr h="457332">
                <a:tc>
                  <a:txBody>
                    <a:bodyPr/>
                    <a:lstStyle/>
                    <a:p>
                      <a:r>
                        <a:rPr lang="en-US" altLang="en-US" sz="2400" b="1" dirty="0">
                          <a:latin typeface="Courier New" pitchFamily="49" charset="0"/>
                        </a:rPr>
                        <a:t>(2 + 2) *  2 – 2</a:t>
                      </a:r>
                      <a:endParaRPr lang="en-US" sz="2400" dirty="0"/>
                    </a:p>
                  </a:txBody>
                  <a:tcPr marT="45733" marB="45733"/>
                </a:tc>
                <a:tc>
                  <a:txBody>
                    <a:bodyPr/>
                    <a:lstStyle/>
                    <a:p>
                      <a:pPr algn="ctr"/>
                      <a:r>
                        <a:rPr lang="en-US" sz="2400" b="1" dirty="0">
                          <a:latin typeface="Courier New" panose="02070309020205020404" pitchFamily="49" charset="0"/>
                          <a:cs typeface="Courier New" panose="02070309020205020404" pitchFamily="49" charset="0"/>
                        </a:rPr>
                        <a:t>6</a:t>
                      </a:r>
                    </a:p>
                  </a:txBody>
                  <a:tcPr marT="45733" marB="45733"/>
                </a:tc>
                <a:extLst>
                  <a:ext uri="{0D108BD9-81ED-4DB2-BD59-A6C34878D82A}">
                    <a16:rowId xmlns:a16="http://schemas.microsoft.com/office/drawing/2014/main" xmlns="" val="10002"/>
                  </a:ext>
                </a:extLst>
              </a:tr>
              <a:tr h="457332">
                <a:tc>
                  <a:txBody>
                    <a:bodyPr/>
                    <a:lstStyle/>
                    <a:p>
                      <a:r>
                        <a:rPr lang="en-US" altLang="en-US" sz="2400" b="1" dirty="0">
                          <a:latin typeface="Courier New" pitchFamily="49" charset="0"/>
                        </a:rPr>
                        <a:t>2 + 2  * (2 – 2) </a:t>
                      </a:r>
                      <a:endParaRPr lang="en-US" sz="2400" dirty="0"/>
                    </a:p>
                  </a:txBody>
                  <a:tcPr marT="45733" marB="45733"/>
                </a:tc>
                <a:tc>
                  <a:txBody>
                    <a:bodyPr/>
                    <a:lstStyle/>
                    <a:p>
                      <a:pPr algn="ctr"/>
                      <a:r>
                        <a:rPr lang="en-US" sz="2400" b="1" dirty="0">
                          <a:latin typeface="Courier New" panose="02070309020205020404" pitchFamily="49" charset="0"/>
                          <a:cs typeface="Courier New" panose="02070309020205020404" pitchFamily="49" charset="0"/>
                        </a:rPr>
                        <a:t>2</a:t>
                      </a:r>
                    </a:p>
                  </a:txBody>
                  <a:tcPr marT="45733" marB="45733"/>
                </a:tc>
                <a:extLst>
                  <a:ext uri="{0D108BD9-81ED-4DB2-BD59-A6C34878D82A}">
                    <a16:rowId xmlns:a16="http://schemas.microsoft.com/office/drawing/2014/main" xmlns="" val="10003"/>
                  </a:ext>
                </a:extLst>
              </a:tr>
              <a:tr h="457332">
                <a:tc>
                  <a:txBody>
                    <a:bodyPr/>
                    <a:lstStyle/>
                    <a:p>
                      <a:r>
                        <a:rPr lang="en-US" altLang="en-US" sz="2400" b="1" dirty="0">
                          <a:latin typeface="Courier New" pitchFamily="49" charset="0"/>
                        </a:rPr>
                        <a:t>(2 + 2) * (2 – 2) </a:t>
                      </a:r>
                      <a:endParaRPr lang="en-US" sz="2400" dirty="0"/>
                    </a:p>
                  </a:txBody>
                  <a:tcPr marT="45733" marB="45733"/>
                </a:tc>
                <a:tc>
                  <a:txBody>
                    <a:bodyPr/>
                    <a:lstStyle/>
                    <a:p>
                      <a:pPr algn="ctr"/>
                      <a:r>
                        <a:rPr lang="en-US" sz="2400" b="1" dirty="0">
                          <a:latin typeface="Courier New" panose="02070309020205020404" pitchFamily="49" charset="0"/>
                          <a:cs typeface="Courier New" panose="02070309020205020404" pitchFamily="49" charset="0"/>
                        </a:rPr>
                        <a:t>0</a:t>
                      </a:r>
                    </a:p>
                  </a:txBody>
                  <a:tcPr marT="45733" marB="45733"/>
                </a:tc>
                <a:extLst>
                  <a:ext uri="{0D108BD9-81ED-4DB2-BD59-A6C34878D82A}">
                    <a16:rowId xmlns:a16="http://schemas.microsoft.com/office/drawing/2014/main" xmlns="" val="10004"/>
                  </a:ext>
                </a:extLst>
              </a:tr>
            </a:tbl>
          </a:graphicData>
        </a:graphic>
      </p:graphicFrame>
      <p:sp>
        <p:nvSpPr>
          <p:cNvPr id="1229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3-</a:t>
            </a:r>
            <a:fld id="{51B40AD9-399D-480B-81AF-129FCD7E16FE}" type="slidenum">
              <a:rPr lang="en-US" altLang="en-US" sz="1200"/>
              <a:pPr eaLnBrk="1" hangingPunct="1">
                <a:spcBef>
                  <a:spcPct val="0"/>
                </a:spcBef>
                <a:buFontTx/>
                <a:buNone/>
              </a:pPr>
              <a:t>11</a:t>
            </a:fld>
            <a:endParaRPr lang="en-US" altLang="en-US" sz="1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Title"/>
          <p:cNvSpPr>
            <a:spLocks noGrp="1" noChangeArrowheads="1"/>
          </p:cNvSpPr>
          <p:nvPr>
            <p:ph type="title"/>
          </p:nvPr>
        </p:nvSpPr>
        <p:spPr>
          <a:xfrm>
            <a:off x="2209800" y="457200"/>
            <a:ext cx="7772400" cy="990600"/>
          </a:xfrm>
        </p:spPr>
        <p:txBody>
          <a:bodyPr/>
          <a:lstStyle/>
          <a:p>
            <a:pPr eaLnBrk="1" hangingPunct="1"/>
            <a:r>
              <a:rPr lang="en-US" altLang="en-US" dirty="0">
                <a:solidFill>
                  <a:schemeClr val="tx1"/>
                </a:solidFill>
              </a:rPr>
              <a:t>Algebraic Expressions</a:t>
            </a:r>
          </a:p>
        </p:txBody>
      </p:sp>
      <p:sp>
        <p:nvSpPr>
          <p:cNvPr id="13315" name="Slide Body"/>
          <p:cNvSpPr>
            <a:spLocks noGrp="1" noChangeArrowheads="1"/>
          </p:cNvSpPr>
          <p:nvPr>
            <p:ph type="body" idx="1"/>
          </p:nvPr>
        </p:nvSpPr>
        <p:spPr>
          <a:xfrm>
            <a:off x="1752600" y="1676400"/>
            <a:ext cx="8534400" cy="4419600"/>
          </a:xfrm>
        </p:spPr>
        <p:txBody>
          <a:bodyPr/>
          <a:lstStyle/>
          <a:p>
            <a:pPr eaLnBrk="1" hangingPunct="1"/>
            <a:r>
              <a:rPr lang="en-US" altLang="en-US" sz="2800" dirty="0"/>
              <a:t>Multiplication requires an operator </a:t>
            </a:r>
          </a:p>
          <a:p>
            <a:pPr lvl="1" eaLnBrk="1" hangingPunct="1">
              <a:buFontTx/>
              <a:buNone/>
            </a:pPr>
            <a:r>
              <a:rPr lang="en-US" altLang="en-US" sz="2400" dirty="0"/>
              <a:t>	</a:t>
            </a:r>
            <a:r>
              <a:rPr lang="en-US" altLang="en-US" sz="2400" b="1" i="1" dirty="0">
                <a:solidFill>
                  <a:srgbClr val="3D8963"/>
                </a:solidFill>
                <a:latin typeface="Times New Roman" pitchFamily="18" charset="0"/>
              </a:rPr>
              <a:t>Area = </a:t>
            </a:r>
            <a:r>
              <a:rPr lang="en-US" altLang="en-US" sz="2400" b="1" i="1" dirty="0" err="1">
                <a:solidFill>
                  <a:srgbClr val="3D8963"/>
                </a:solidFill>
                <a:latin typeface="Times New Roman" pitchFamily="18" charset="0"/>
              </a:rPr>
              <a:t>lw</a:t>
            </a:r>
            <a:r>
              <a:rPr lang="en-US" altLang="en-US" sz="2400" dirty="0"/>
              <a:t>  is written as  </a:t>
            </a:r>
            <a:r>
              <a:rPr lang="en-US" altLang="en-US" sz="2400" b="1" dirty="0">
                <a:solidFill>
                  <a:srgbClr val="3D8963"/>
                </a:solidFill>
                <a:latin typeface="Courier New" pitchFamily="49" charset="0"/>
              </a:rPr>
              <a:t>Area = l * w;</a:t>
            </a:r>
          </a:p>
          <a:p>
            <a:pPr eaLnBrk="1" hangingPunct="1"/>
            <a:r>
              <a:rPr lang="en-US" altLang="en-US" sz="2800" dirty="0"/>
              <a:t>There is no exponentiation operator </a:t>
            </a:r>
          </a:p>
          <a:p>
            <a:pPr lvl="1" eaLnBrk="1" hangingPunct="1">
              <a:buFontTx/>
              <a:buNone/>
            </a:pPr>
            <a:r>
              <a:rPr lang="en-US" altLang="en-US" sz="2400" dirty="0"/>
              <a:t>	</a:t>
            </a:r>
            <a:r>
              <a:rPr lang="en-US" altLang="en-US" sz="2400" b="1" i="1" dirty="0">
                <a:solidFill>
                  <a:srgbClr val="3D8963"/>
                </a:solidFill>
                <a:latin typeface="Times New Roman" pitchFamily="18" charset="0"/>
              </a:rPr>
              <a:t>Area = s</a:t>
            </a:r>
            <a:r>
              <a:rPr lang="en-US" altLang="en-US" sz="2400" b="1" i="1" baseline="30000" dirty="0">
                <a:solidFill>
                  <a:srgbClr val="3D8963"/>
                </a:solidFill>
                <a:latin typeface="Times New Roman" pitchFamily="18" charset="0"/>
              </a:rPr>
              <a:t>2</a:t>
            </a:r>
            <a:r>
              <a:rPr lang="en-US" altLang="en-US" sz="2400" dirty="0"/>
              <a:t>  is written as  </a:t>
            </a:r>
            <a:r>
              <a:rPr lang="en-US" altLang="en-US" sz="2400" b="1" dirty="0">
                <a:solidFill>
                  <a:srgbClr val="3D8963"/>
                </a:solidFill>
                <a:latin typeface="Courier New" pitchFamily="49" charset="0"/>
              </a:rPr>
              <a:t>Area = pow(s, 2);</a:t>
            </a:r>
          </a:p>
          <a:p>
            <a:pPr lvl="1" eaLnBrk="1" hangingPunct="1">
              <a:buFontTx/>
              <a:buNone/>
            </a:pPr>
            <a:r>
              <a:rPr lang="en-US" altLang="en-US" sz="2400" b="1" dirty="0">
                <a:solidFill>
                  <a:srgbClr val="3D8963"/>
                </a:solidFill>
                <a:latin typeface="Courier New" pitchFamily="49" charset="0"/>
              </a:rPr>
              <a:t> </a:t>
            </a:r>
            <a:r>
              <a:rPr lang="en-US" altLang="en-US" sz="2000" dirty="0"/>
              <a:t>(note: </a:t>
            </a:r>
            <a:r>
              <a:rPr lang="en-US" altLang="en-US" sz="2000" b="1" dirty="0">
                <a:latin typeface="Courier New" pitchFamily="49" charset="0"/>
              </a:rPr>
              <a:t>pow</a:t>
            </a:r>
            <a:r>
              <a:rPr lang="en-US" altLang="en-US" sz="2000" dirty="0"/>
              <a:t> requires the </a:t>
            </a:r>
            <a:r>
              <a:rPr lang="en-US" altLang="en-US" sz="2000" b="1" dirty="0" err="1">
                <a:latin typeface="Courier New" pitchFamily="49" charset="0"/>
              </a:rPr>
              <a:t>cmath</a:t>
            </a:r>
            <a:r>
              <a:rPr lang="en-US" altLang="en-US" sz="2000" dirty="0"/>
              <a:t> header file)</a:t>
            </a:r>
          </a:p>
          <a:p>
            <a:pPr eaLnBrk="1" hangingPunct="1"/>
            <a:r>
              <a:rPr lang="en-US" altLang="en-US" sz="2800" dirty="0"/>
              <a:t>Parentheses may be needed to maintain order of operations </a:t>
            </a:r>
          </a:p>
          <a:p>
            <a:pPr lvl="1" eaLnBrk="1" hangingPunct="1">
              <a:buFontTx/>
              <a:buNone/>
            </a:pPr>
            <a:r>
              <a:rPr lang="en-US" altLang="en-US" sz="2400" dirty="0"/>
              <a:t>					is written as</a:t>
            </a:r>
          </a:p>
          <a:p>
            <a:pPr lvl="1" eaLnBrk="1" hangingPunct="1">
              <a:buFontTx/>
              <a:buNone/>
            </a:pPr>
            <a:r>
              <a:rPr lang="en-US" altLang="en-US" sz="2400" dirty="0"/>
              <a:t>					</a:t>
            </a:r>
            <a:r>
              <a:rPr lang="en-US" altLang="en-US" sz="2400" b="1" dirty="0">
                <a:solidFill>
                  <a:srgbClr val="3D8963"/>
                </a:solidFill>
                <a:latin typeface="Courier New" pitchFamily="49" charset="0"/>
              </a:rPr>
              <a:t>m = (y2-y1)/(x2-x1);</a:t>
            </a:r>
            <a:endParaRPr lang="en-US" altLang="en-US" sz="2400" b="1" dirty="0">
              <a:solidFill>
                <a:srgbClr val="3D8963"/>
              </a:solidFill>
            </a:endParaRPr>
          </a:p>
        </p:txBody>
      </p:sp>
      <p:graphicFrame>
        <p:nvGraphicFramePr>
          <p:cNvPr id="13317" name="Mathematical expression" descr="The formula for calculating m, the slope of a line, given the coordinates of two points (x1, y1) and (x2, y2) that lie on the line." title="Mathematical expression for the slope of a line"/>
          <p:cNvGraphicFramePr>
            <a:graphicFrameLocks noChangeAspect="1"/>
          </p:cNvGraphicFramePr>
          <p:nvPr>
            <p:extLst>
              <p:ext uri="{D42A27DB-BD31-4B8C-83A1-F6EECF244321}">
                <p14:modId xmlns:p14="http://schemas.microsoft.com/office/powerpoint/2010/main" val="297727601"/>
              </p:ext>
            </p:extLst>
          </p:nvPr>
        </p:nvGraphicFramePr>
        <p:xfrm>
          <a:off x="2819400" y="5029200"/>
          <a:ext cx="2097088" cy="990600"/>
        </p:xfrm>
        <a:graphic>
          <a:graphicData uri="http://schemas.openxmlformats.org/presentationml/2006/ole">
            <mc:AlternateContent xmlns:mc="http://schemas.openxmlformats.org/markup-compatibility/2006">
              <mc:Choice xmlns:v="urn:schemas-microsoft-com:vml" Requires="v">
                <p:oleObj spid="_x0000_s13330" name="Equation" r:id="rId4" imgW="657157" imgH="314325" progId="Equation.3">
                  <p:embed/>
                </p:oleObj>
              </mc:Choice>
              <mc:Fallback>
                <p:oleObj name="Equation" r:id="rId4" imgW="657157" imgH="314325" progId="Equation.3">
                  <p:embed/>
                  <p:pic>
                    <p:nvPicPr>
                      <p:cNvPr id="0" name="Object 10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5029200"/>
                        <a:ext cx="2097088"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3-</a:t>
            </a:r>
            <a:fld id="{3C2A120E-2227-4E80-AF1A-F584856A785C}" type="slidenum">
              <a:rPr lang="en-US" altLang="en-US" sz="1200"/>
              <a:pPr eaLnBrk="1" hangingPunct="1">
                <a:spcBef>
                  <a:spcPct val="0"/>
                </a:spcBef>
                <a:buFontTx/>
                <a:buNone/>
              </a:pPr>
              <a:t>12</a:t>
            </a:fld>
            <a:endParaRPr lang="en-US" altLang="en-US" sz="1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Title"/>
          <p:cNvSpPr>
            <a:spLocks noGrp="1" noChangeArrowheads="1"/>
          </p:cNvSpPr>
          <p:nvPr>
            <p:ph type="title"/>
          </p:nvPr>
        </p:nvSpPr>
        <p:spPr/>
        <p:txBody>
          <a:bodyPr/>
          <a:lstStyle/>
          <a:p>
            <a:pPr eaLnBrk="1" hangingPunct="1"/>
            <a:r>
              <a:rPr lang="en-US" altLang="en-US" dirty="0">
                <a:solidFill>
                  <a:schemeClr val="tx1"/>
                </a:solidFill>
              </a:rPr>
              <a:t>3.3 Data Type Conversion and Type Casting</a:t>
            </a:r>
          </a:p>
        </p:txBody>
      </p:sp>
      <p:sp>
        <p:nvSpPr>
          <p:cNvPr id="14339" name="Slide Body"/>
          <p:cNvSpPr>
            <a:spLocks noGrp="1" noChangeArrowheads="1"/>
          </p:cNvSpPr>
          <p:nvPr>
            <p:ph type="body" idx="1"/>
          </p:nvPr>
        </p:nvSpPr>
        <p:spPr>
          <a:xfrm>
            <a:off x="2209800" y="1981200"/>
            <a:ext cx="8229600" cy="4114800"/>
          </a:xfrm>
        </p:spPr>
        <p:txBody>
          <a:bodyPr/>
          <a:lstStyle/>
          <a:p>
            <a:pPr eaLnBrk="1" hangingPunct="1">
              <a:spcBef>
                <a:spcPct val="50000"/>
              </a:spcBef>
            </a:pPr>
            <a:r>
              <a:rPr lang="en-US" altLang="en-US" sz="2800" dirty="0"/>
              <a:t>Operations are performed between operands of the same type</a:t>
            </a:r>
          </a:p>
          <a:p>
            <a:pPr eaLnBrk="1" hangingPunct="1">
              <a:spcBef>
                <a:spcPct val="50000"/>
              </a:spcBef>
            </a:pPr>
            <a:r>
              <a:rPr lang="en-US" altLang="en-US" sz="2800" dirty="0"/>
              <a:t>If operands do not have the same type, C++ will automatically convert one to be the type of the other</a:t>
            </a:r>
          </a:p>
          <a:p>
            <a:pPr eaLnBrk="1" hangingPunct="1">
              <a:spcBef>
                <a:spcPct val="50000"/>
              </a:spcBef>
            </a:pPr>
            <a:r>
              <a:rPr lang="en-US" altLang="en-US" sz="2800" dirty="0"/>
              <a:t>This can impact the results of calculations</a:t>
            </a:r>
          </a:p>
        </p:txBody>
      </p:sp>
      <p:sp>
        <p:nvSpPr>
          <p:cNvPr id="1434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3-</a:t>
            </a:r>
            <a:fld id="{68871904-B299-4DAB-8E62-40C0BABE2F49}" type="slidenum">
              <a:rPr lang="en-US" altLang="en-US" sz="1200"/>
              <a:pPr eaLnBrk="1" hangingPunct="1">
                <a:spcBef>
                  <a:spcPct val="0"/>
                </a:spcBef>
                <a:buFontTx/>
                <a:buNone/>
              </a:pPr>
              <a:t>13</a:t>
            </a:fld>
            <a:endParaRPr lang="en-US" altLang="en-US" sz="12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Title"/>
          <p:cNvSpPr>
            <a:spLocks noGrp="1" noChangeArrowheads="1"/>
          </p:cNvSpPr>
          <p:nvPr>
            <p:ph type="title"/>
          </p:nvPr>
        </p:nvSpPr>
        <p:spPr/>
        <p:txBody>
          <a:bodyPr/>
          <a:lstStyle/>
          <a:p>
            <a:pPr eaLnBrk="1" hangingPunct="1"/>
            <a:r>
              <a:rPr lang="en-US" altLang="en-US" dirty="0">
                <a:solidFill>
                  <a:schemeClr val="tx1"/>
                </a:solidFill>
              </a:rPr>
              <a:t>Hierarchy of Data Types</a:t>
            </a:r>
          </a:p>
        </p:txBody>
      </p:sp>
      <p:sp>
        <p:nvSpPr>
          <p:cNvPr id="15363" name="Slide Body"/>
          <p:cNvSpPr>
            <a:spLocks noGrp="1" noChangeArrowheads="1"/>
          </p:cNvSpPr>
          <p:nvPr>
            <p:ph type="body" idx="1"/>
          </p:nvPr>
        </p:nvSpPr>
        <p:spPr>
          <a:xfrm>
            <a:off x="2209800" y="1828800"/>
            <a:ext cx="7772400" cy="4191000"/>
          </a:xfrm>
        </p:spPr>
        <p:txBody>
          <a:bodyPr/>
          <a:lstStyle/>
          <a:p>
            <a:pPr eaLnBrk="1" hangingPunct="1">
              <a:lnSpc>
                <a:spcPct val="150000"/>
              </a:lnSpc>
              <a:defRPr/>
            </a:pPr>
            <a:r>
              <a:rPr lang="en-US" sz="2400" dirty="0">
                <a:solidFill>
                  <a:schemeClr val="accent2"/>
                </a:solidFill>
              </a:rPr>
              <a:t>Highest</a:t>
            </a:r>
          </a:p>
          <a:p>
            <a:pPr marL="0" indent="0">
              <a:lnSpc>
                <a:spcPct val="150000"/>
              </a:lnSpc>
              <a:buNone/>
              <a:defRPr/>
            </a:pPr>
            <a:endParaRPr lang="en-US" dirty="0"/>
          </a:p>
          <a:p>
            <a:pPr marL="0" indent="0">
              <a:lnSpc>
                <a:spcPct val="150000"/>
              </a:lnSpc>
              <a:buNone/>
              <a:defRPr/>
            </a:pPr>
            <a:endParaRPr lang="en-US" dirty="0"/>
          </a:p>
          <a:p>
            <a:pPr marL="101600" indent="0">
              <a:lnSpc>
                <a:spcPct val="150000"/>
              </a:lnSpc>
              <a:buNone/>
              <a:defRPr/>
            </a:pPr>
            <a:endParaRPr lang="en-US" dirty="0">
              <a:solidFill>
                <a:schemeClr val="accent2"/>
              </a:solidFill>
            </a:endParaRPr>
          </a:p>
          <a:p>
            <a:pPr marL="101600" indent="0">
              <a:lnSpc>
                <a:spcPct val="150000"/>
              </a:lnSpc>
              <a:buNone/>
              <a:defRPr/>
            </a:pPr>
            <a:endParaRPr lang="en-US" dirty="0">
              <a:solidFill>
                <a:schemeClr val="accent2"/>
              </a:solidFill>
            </a:endParaRPr>
          </a:p>
          <a:p>
            <a:pPr eaLnBrk="1" hangingPunct="1">
              <a:lnSpc>
                <a:spcPct val="150000"/>
              </a:lnSpc>
              <a:defRPr/>
            </a:pPr>
            <a:r>
              <a:rPr lang="en-US" sz="2400" dirty="0">
                <a:solidFill>
                  <a:schemeClr val="accent2"/>
                </a:solidFill>
              </a:rPr>
              <a:t>Lowest</a:t>
            </a:r>
          </a:p>
          <a:p>
            <a:pPr eaLnBrk="1" hangingPunct="1">
              <a:defRPr/>
            </a:pPr>
            <a:r>
              <a:rPr lang="en-US" sz="2400" dirty="0"/>
              <a:t>Ranked by largest number they can hold</a:t>
            </a:r>
          </a:p>
        </p:txBody>
      </p:sp>
      <p:sp>
        <p:nvSpPr>
          <p:cNvPr id="15365" name="List of data types" descr="The datatypes are arranged in a vertical list in descendign order of precedence, with the highest precedence type listed at the top and the lowest precedence type  at the bottom." title="list of numeric datatypes"/>
          <p:cNvSpPr txBox="1">
            <a:spLocks noChangeArrowheads="1"/>
          </p:cNvSpPr>
          <p:nvPr/>
        </p:nvSpPr>
        <p:spPr bwMode="auto">
          <a:xfrm>
            <a:off x="4343400" y="1524001"/>
            <a:ext cx="5181600" cy="394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lnSpc>
                <a:spcPts val="3000"/>
              </a:lnSpc>
              <a:spcBef>
                <a:spcPct val="0"/>
              </a:spcBef>
              <a:buNone/>
            </a:pPr>
            <a:endParaRPr lang="en-US" altLang="en-US" sz="2800" b="1" baseline="0" dirty="0">
              <a:solidFill>
                <a:srgbClr val="3D8963"/>
              </a:solidFill>
              <a:latin typeface="Courier New" pitchFamily="49" charset="0"/>
            </a:endParaRPr>
          </a:p>
          <a:p>
            <a:pPr eaLnBrk="1" hangingPunct="1">
              <a:lnSpc>
                <a:spcPts val="3000"/>
              </a:lnSpc>
              <a:spcBef>
                <a:spcPct val="0"/>
              </a:spcBef>
              <a:buNone/>
            </a:pPr>
            <a:r>
              <a:rPr lang="en-US" altLang="en-US" sz="2800" b="1" baseline="0" dirty="0">
                <a:solidFill>
                  <a:srgbClr val="3D8963"/>
                </a:solidFill>
                <a:latin typeface="Courier New" pitchFamily="49" charset="0"/>
              </a:rPr>
              <a:t>long double</a:t>
            </a:r>
          </a:p>
          <a:p>
            <a:pPr eaLnBrk="1" hangingPunct="1">
              <a:lnSpc>
                <a:spcPts val="3000"/>
              </a:lnSpc>
              <a:spcBef>
                <a:spcPct val="0"/>
              </a:spcBef>
              <a:buNone/>
            </a:pPr>
            <a:r>
              <a:rPr lang="en-US" altLang="en-US" sz="2800" b="1" baseline="0" dirty="0">
                <a:solidFill>
                  <a:srgbClr val="3D8963"/>
                </a:solidFill>
                <a:latin typeface="Courier New" pitchFamily="49" charset="0"/>
              </a:rPr>
              <a:t>double</a:t>
            </a:r>
          </a:p>
          <a:p>
            <a:pPr eaLnBrk="1" hangingPunct="1">
              <a:lnSpc>
                <a:spcPts val="3000"/>
              </a:lnSpc>
              <a:spcBef>
                <a:spcPct val="0"/>
              </a:spcBef>
              <a:buNone/>
            </a:pPr>
            <a:r>
              <a:rPr lang="en-US" altLang="en-US" sz="2800" b="1" baseline="0" dirty="0">
                <a:solidFill>
                  <a:srgbClr val="3D8963"/>
                </a:solidFill>
                <a:latin typeface="Courier New" pitchFamily="49" charset="0"/>
              </a:rPr>
              <a:t>float</a:t>
            </a:r>
          </a:p>
          <a:p>
            <a:pPr eaLnBrk="1" hangingPunct="1">
              <a:lnSpc>
                <a:spcPts val="3000"/>
              </a:lnSpc>
              <a:spcBef>
                <a:spcPct val="0"/>
              </a:spcBef>
              <a:buNone/>
            </a:pPr>
            <a:r>
              <a:rPr lang="en-US" altLang="en-US" sz="2800" b="1" baseline="0" dirty="0">
                <a:solidFill>
                  <a:srgbClr val="3D8963"/>
                </a:solidFill>
                <a:latin typeface="Courier New" pitchFamily="49" charset="0"/>
              </a:rPr>
              <a:t>unsigned long </a:t>
            </a:r>
            <a:r>
              <a:rPr lang="en-US" altLang="en-US" sz="2800" b="1" baseline="0" dirty="0" err="1">
                <a:solidFill>
                  <a:srgbClr val="3D8963"/>
                </a:solidFill>
                <a:latin typeface="Courier New" pitchFamily="49" charset="0"/>
              </a:rPr>
              <a:t>long</a:t>
            </a:r>
            <a:r>
              <a:rPr lang="en-US" altLang="en-US" sz="2800" b="1" baseline="0" dirty="0">
                <a:solidFill>
                  <a:srgbClr val="3D8963"/>
                </a:solidFill>
                <a:latin typeface="Courier New" pitchFamily="49" charset="0"/>
              </a:rPr>
              <a:t> </a:t>
            </a:r>
            <a:r>
              <a:rPr lang="en-US" altLang="en-US" sz="2800" b="1" baseline="0" dirty="0" err="1">
                <a:solidFill>
                  <a:srgbClr val="3D8963"/>
                </a:solidFill>
                <a:latin typeface="Courier New" pitchFamily="49" charset="0"/>
              </a:rPr>
              <a:t>int</a:t>
            </a:r>
            <a:endParaRPr lang="en-US" altLang="en-US" sz="2800" b="1" baseline="0" dirty="0">
              <a:solidFill>
                <a:srgbClr val="3D8963"/>
              </a:solidFill>
              <a:latin typeface="Courier New" pitchFamily="49" charset="0"/>
            </a:endParaRPr>
          </a:p>
          <a:p>
            <a:pPr eaLnBrk="1" hangingPunct="1">
              <a:lnSpc>
                <a:spcPts val="3000"/>
              </a:lnSpc>
              <a:spcBef>
                <a:spcPct val="0"/>
              </a:spcBef>
              <a:buNone/>
            </a:pPr>
            <a:r>
              <a:rPr lang="en-US" altLang="en-US" sz="2800" b="1" baseline="0" dirty="0">
                <a:solidFill>
                  <a:srgbClr val="3D8963"/>
                </a:solidFill>
                <a:latin typeface="Courier New" pitchFamily="49" charset="0"/>
              </a:rPr>
              <a:t>long </a:t>
            </a:r>
            <a:r>
              <a:rPr lang="en-US" altLang="en-US" sz="2800" b="1" baseline="0" dirty="0" err="1">
                <a:solidFill>
                  <a:srgbClr val="3D8963"/>
                </a:solidFill>
                <a:latin typeface="Courier New" pitchFamily="49" charset="0"/>
              </a:rPr>
              <a:t>long</a:t>
            </a:r>
            <a:r>
              <a:rPr lang="en-US" altLang="en-US" sz="2800" b="1" baseline="0" dirty="0">
                <a:solidFill>
                  <a:srgbClr val="3D8963"/>
                </a:solidFill>
                <a:latin typeface="Courier New" pitchFamily="49" charset="0"/>
              </a:rPr>
              <a:t> </a:t>
            </a:r>
            <a:r>
              <a:rPr lang="en-US" altLang="en-US" sz="2800" b="1" baseline="0" dirty="0" err="1">
                <a:solidFill>
                  <a:srgbClr val="3D8963"/>
                </a:solidFill>
                <a:latin typeface="Courier New" pitchFamily="49" charset="0"/>
              </a:rPr>
              <a:t>int</a:t>
            </a:r>
            <a:endParaRPr lang="en-US" altLang="en-US" sz="2800" b="1" baseline="0" dirty="0">
              <a:solidFill>
                <a:srgbClr val="3D8963"/>
              </a:solidFill>
              <a:latin typeface="Courier New" pitchFamily="49" charset="0"/>
            </a:endParaRPr>
          </a:p>
          <a:p>
            <a:pPr eaLnBrk="1" hangingPunct="1">
              <a:lnSpc>
                <a:spcPts val="3000"/>
              </a:lnSpc>
              <a:spcBef>
                <a:spcPct val="0"/>
              </a:spcBef>
              <a:buNone/>
            </a:pPr>
            <a:r>
              <a:rPr lang="en-US" altLang="en-US" sz="2800" b="1" baseline="0" dirty="0">
                <a:solidFill>
                  <a:srgbClr val="3D8963"/>
                </a:solidFill>
                <a:latin typeface="Courier New" pitchFamily="49" charset="0"/>
              </a:rPr>
              <a:t>unsigned long </a:t>
            </a:r>
            <a:r>
              <a:rPr lang="en-US" altLang="en-US" sz="2800" b="1" baseline="0" dirty="0" err="1">
                <a:solidFill>
                  <a:srgbClr val="3D8963"/>
                </a:solidFill>
                <a:latin typeface="Courier New" pitchFamily="49" charset="0"/>
              </a:rPr>
              <a:t>int</a:t>
            </a:r>
            <a:endParaRPr lang="en-US" altLang="en-US" sz="2800" b="1" baseline="0" dirty="0">
              <a:solidFill>
                <a:srgbClr val="3D8963"/>
              </a:solidFill>
              <a:latin typeface="Courier New" pitchFamily="49" charset="0"/>
            </a:endParaRPr>
          </a:p>
          <a:p>
            <a:pPr eaLnBrk="1" hangingPunct="1">
              <a:lnSpc>
                <a:spcPts val="3000"/>
              </a:lnSpc>
              <a:spcBef>
                <a:spcPct val="0"/>
              </a:spcBef>
              <a:buNone/>
            </a:pPr>
            <a:r>
              <a:rPr lang="en-US" altLang="en-US" sz="2800" b="1" baseline="0" dirty="0">
                <a:solidFill>
                  <a:srgbClr val="3D8963"/>
                </a:solidFill>
                <a:latin typeface="Courier New" pitchFamily="49" charset="0"/>
              </a:rPr>
              <a:t>long </a:t>
            </a:r>
            <a:r>
              <a:rPr lang="en-US" altLang="en-US" sz="2800" b="1" baseline="0" dirty="0" err="1">
                <a:solidFill>
                  <a:srgbClr val="3D8963"/>
                </a:solidFill>
                <a:latin typeface="Courier New" pitchFamily="49" charset="0"/>
              </a:rPr>
              <a:t>int</a:t>
            </a:r>
            <a:endParaRPr lang="en-US" altLang="en-US" sz="2800" b="1" baseline="0" dirty="0">
              <a:solidFill>
                <a:srgbClr val="3D8963"/>
              </a:solidFill>
              <a:latin typeface="Courier New" pitchFamily="49" charset="0"/>
            </a:endParaRPr>
          </a:p>
          <a:p>
            <a:pPr eaLnBrk="1" hangingPunct="1">
              <a:lnSpc>
                <a:spcPts val="3000"/>
              </a:lnSpc>
              <a:spcBef>
                <a:spcPct val="0"/>
              </a:spcBef>
              <a:buNone/>
            </a:pPr>
            <a:r>
              <a:rPr lang="en-US" altLang="en-US" sz="2800" b="1" baseline="0" dirty="0">
                <a:solidFill>
                  <a:srgbClr val="3D8963"/>
                </a:solidFill>
                <a:latin typeface="Courier New" pitchFamily="49" charset="0"/>
              </a:rPr>
              <a:t>unsigned </a:t>
            </a:r>
            <a:r>
              <a:rPr lang="en-US" altLang="en-US" sz="2800" b="1" baseline="0" dirty="0" err="1">
                <a:solidFill>
                  <a:srgbClr val="3D8963"/>
                </a:solidFill>
                <a:latin typeface="Courier New" pitchFamily="49" charset="0"/>
              </a:rPr>
              <a:t>int</a:t>
            </a:r>
            <a:endParaRPr lang="en-US" altLang="en-US" sz="2800" b="1" baseline="0" dirty="0">
              <a:solidFill>
                <a:srgbClr val="3D8963"/>
              </a:solidFill>
              <a:latin typeface="Courier New" pitchFamily="49" charset="0"/>
            </a:endParaRPr>
          </a:p>
          <a:p>
            <a:pPr eaLnBrk="1" hangingPunct="1">
              <a:lnSpc>
                <a:spcPts val="3000"/>
              </a:lnSpc>
              <a:spcBef>
                <a:spcPct val="0"/>
              </a:spcBef>
              <a:buNone/>
            </a:pPr>
            <a:r>
              <a:rPr lang="en-US" altLang="en-US" sz="2800" b="1" baseline="0" dirty="0" err="1">
                <a:solidFill>
                  <a:srgbClr val="3D8963"/>
                </a:solidFill>
                <a:latin typeface="Courier New" pitchFamily="49" charset="0"/>
              </a:rPr>
              <a:t>int</a:t>
            </a:r>
            <a:endParaRPr lang="en-US" altLang="en-US" sz="2800" b="1" baseline="0" dirty="0">
              <a:solidFill>
                <a:srgbClr val="3D8963"/>
              </a:solidFill>
              <a:latin typeface="Courier New" pitchFamily="49" charset="0"/>
            </a:endParaRPr>
          </a:p>
        </p:txBody>
      </p:sp>
      <p:sp>
        <p:nvSpPr>
          <p:cNvPr id="1536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3-</a:t>
            </a:r>
            <a:fld id="{E2F56A7E-E2B2-446F-B76E-D9F2052762F5}" type="slidenum">
              <a:rPr lang="en-US" altLang="en-US" sz="1200"/>
              <a:pPr eaLnBrk="1" hangingPunct="1">
                <a:spcBef>
                  <a:spcPct val="0"/>
                </a:spcBef>
                <a:buFontTx/>
                <a:buNone/>
              </a:pPr>
              <a:t>14</a:t>
            </a:fld>
            <a:endParaRPr lang="en-US" altLang="en-US" sz="12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Title"/>
          <p:cNvSpPr>
            <a:spLocks noGrp="1" noChangeArrowheads="1"/>
          </p:cNvSpPr>
          <p:nvPr>
            <p:ph type="title"/>
          </p:nvPr>
        </p:nvSpPr>
        <p:spPr/>
        <p:txBody>
          <a:bodyPr/>
          <a:lstStyle/>
          <a:p>
            <a:pPr eaLnBrk="1" hangingPunct="1"/>
            <a:r>
              <a:rPr lang="en-US" altLang="en-US" dirty="0">
                <a:solidFill>
                  <a:schemeClr val="tx1"/>
                </a:solidFill>
              </a:rPr>
              <a:t>Type Coercion</a:t>
            </a:r>
          </a:p>
        </p:txBody>
      </p:sp>
      <p:sp>
        <p:nvSpPr>
          <p:cNvPr id="16387" name="Slide Body"/>
          <p:cNvSpPr>
            <a:spLocks noGrp="1" noChangeArrowheads="1"/>
          </p:cNvSpPr>
          <p:nvPr>
            <p:ph type="body" idx="1"/>
          </p:nvPr>
        </p:nvSpPr>
        <p:spPr/>
        <p:txBody>
          <a:bodyPr/>
          <a:lstStyle/>
          <a:p>
            <a:pPr eaLnBrk="1" hangingPunct="1">
              <a:spcBef>
                <a:spcPct val="50000"/>
              </a:spcBef>
            </a:pPr>
            <a:r>
              <a:rPr lang="en-US" altLang="en-US" sz="2400" dirty="0">
                <a:solidFill>
                  <a:schemeClr val="accent2"/>
                </a:solidFill>
              </a:rPr>
              <a:t>Coercion</a:t>
            </a:r>
            <a:r>
              <a:rPr lang="en-US" altLang="en-US" sz="2400" dirty="0"/>
              <a:t>: automatic conversion of an operand to another data type</a:t>
            </a:r>
          </a:p>
          <a:p>
            <a:pPr eaLnBrk="1" hangingPunct="1">
              <a:spcBef>
                <a:spcPct val="50000"/>
              </a:spcBef>
            </a:pPr>
            <a:r>
              <a:rPr lang="en-US" altLang="en-US" sz="2400" dirty="0">
                <a:solidFill>
                  <a:schemeClr val="accent2"/>
                </a:solidFill>
              </a:rPr>
              <a:t>Promotion</a:t>
            </a:r>
            <a:r>
              <a:rPr lang="en-US" altLang="en-US" sz="2400" dirty="0"/>
              <a:t>: conversion to a higher type</a:t>
            </a:r>
          </a:p>
          <a:p>
            <a:pPr eaLnBrk="1" hangingPunct="1">
              <a:spcBef>
                <a:spcPct val="50000"/>
              </a:spcBef>
            </a:pPr>
            <a:r>
              <a:rPr lang="en-US" altLang="en-US" sz="2400" dirty="0">
                <a:solidFill>
                  <a:schemeClr val="accent2"/>
                </a:solidFill>
              </a:rPr>
              <a:t>Demotion</a:t>
            </a:r>
            <a:r>
              <a:rPr lang="en-US" altLang="en-US" sz="2400" dirty="0"/>
              <a:t>: conversion to a lower type</a:t>
            </a:r>
            <a:endParaRPr lang="en-US" altLang="en-US" sz="2400" u="sng" dirty="0"/>
          </a:p>
        </p:txBody>
      </p:sp>
      <p:sp>
        <p:nvSpPr>
          <p:cNvPr id="1638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3-</a:t>
            </a:r>
            <a:fld id="{5ABE2FF0-8DA7-48CD-8738-1ED62B628F82}" type="slidenum">
              <a:rPr lang="en-US" altLang="en-US" sz="1200"/>
              <a:pPr eaLnBrk="1" hangingPunct="1">
                <a:spcBef>
                  <a:spcPct val="0"/>
                </a:spcBef>
                <a:buFontTx/>
                <a:buNone/>
              </a:pPr>
              <a:t>15</a:t>
            </a:fld>
            <a:endParaRPr lang="en-US" altLang="en-US" sz="12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Title"/>
          <p:cNvSpPr>
            <a:spLocks noGrp="1" noChangeArrowheads="1"/>
          </p:cNvSpPr>
          <p:nvPr>
            <p:ph type="title"/>
          </p:nvPr>
        </p:nvSpPr>
        <p:spPr/>
        <p:txBody>
          <a:bodyPr/>
          <a:lstStyle/>
          <a:p>
            <a:pPr eaLnBrk="1" hangingPunct="1"/>
            <a:r>
              <a:rPr lang="en-US" altLang="en-US" dirty="0">
                <a:solidFill>
                  <a:schemeClr val="tx1"/>
                </a:solidFill>
              </a:rPr>
              <a:t>Coercion Rules 1 of 2</a:t>
            </a:r>
          </a:p>
        </p:txBody>
      </p:sp>
      <p:sp>
        <p:nvSpPr>
          <p:cNvPr id="17411" name="Slide Body"/>
          <p:cNvSpPr>
            <a:spLocks noGrp="1" noChangeArrowheads="1"/>
          </p:cNvSpPr>
          <p:nvPr>
            <p:ph type="body" idx="1"/>
          </p:nvPr>
        </p:nvSpPr>
        <p:spPr>
          <a:xfrm>
            <a:off x="2209800" y="1905000"/>
            <a:ext cx="7772400" cy="4267200"/>
          </a:xfrm>
        </p:spPr>
        <p:txBody>
          <a:bodyPr/>
          <a:lstStyle/>
          <a:p>
            <a:pPr marL="609600" indent="-609600">
              <a:lnSpc>
                <a:spcPct val="90000"/>
              </a:lnSpc>
              <a:spcBef>
                <a:spcPct val="0"/>
              </a:spcBef>
              <a:buFontTx/>
              <a:buAutoNum type="arabicParenR"/>
            </a:pPr>
            <a:r>
              <a:rPr lang="en-US" altLang="en-US" sz="2800" dirty="0"/>
              <a:t> </a:t>
            </a:r>
            <a:r>
              <a:rPr lang="en-US" altLang="en-US" sz="2800" b="1" dirty="0">
                <a:latin typeface="Courier New" pitchFamily="49" charset="0"/>
              </a:rPr>
              <a:t>char</a:t>
            </a:r>
            <a:r>
              <a:rPr lang="en-US" altLang="en-US" sz="2800" dirty="0"/>
              <a:t>, </a:t>
            </a:r>
            <a:r>
              <a:rPr lang="en-US" altLang="en-US" sz="2800" b="1" dirty="0">
                <a:latin typeface="Courier New" pitchFamily="49" charset="0"/>
              </a:rPr>
              <a:t>short</a:t>
            </a:r>
            <a:r>
              <a:rPr lang="en-US" altLang="en-US" sz="2800" dirty="0"/>
              <a:t>, </a:t>
            </a:r>
            <a:r>
              <a:rPr lang="en-US" altLang="en-US" sz="2800" b="1" dirty="0">
                <a:latin typeface="Courier New" pitchFamily="49" charset="0"/>
              </a:rPr>
              <a:t>unsigned short</a:t>
            </a:r>
            <a:r>
              <a:rPr lang="en-US" altLang="en-US" sz="2800" dirty="0"/>
              <a:t> are automatically promoted to </a:t>
            </a:r>
            <a:r>
              <a:rPr lang="en-US" altLang="en-US" sz="2800" b="1" dirty="0" err="1">
                <a:latin typeface="Courier New" pitchFamily="49" charset="0"/>
              </a:rPr>
              <a:t>int</a:t>
            </a:r>
            <a:endParaRPr lang="en-US" altLang="en-US" sz="2800" b="1" dirty="0">
              <a:latin typeface="Courier New" pitchFamily="49" charset="0"/>
            </a:endParaRPr>
          </a:p>
          <a:p>
            <a:pPr marL="609600" indent="-609600">
              <a:lnSpc>
                <a:spcPct val="90000"/>
              </a:lnSpc>
              <a:spcBef>
                <a:spcPct val="40000"/>
              </a:spcBef>
              <a:buFontTx/>
              <a:buAutoNum type="arabicParenR"/>
            </a:pPr>
            <a:r>
              <a:rPr lang="en-US" altLang="en-US" sz="2800" dirty="0"/>
              <a:t>When operating with values of different data types, the lower-ranked one is promoted to the type of the higher one.</a:t>
            </a:r>
          </a:p>
          <a:p>
            <a:pPr marL="609600" indent="-609600">
              <a:lnSpc>
                <a:spcPct val="90000"/>
              </a:lnSpc>
              <a:spcBef>
                <a:spcPct val="40000"/>
              </a:spcBef>
              <a:buFontTx/>
              <a:buAutoNum type="arabicParenR"/>
            </a:pPr>
            <a:r>
              <a:rPr lang="en-US" altLang="en-US" sz="2800" dirty="0"/>
              <a:t>When using the </a:t>
            </a:r>
            <a:r>
              <a:rPr lang="en-US" altLang="en-US" sz="2800" b="1" dirty="0">
                <a:latin typeface="Courier New" pitchFamily="49" charset="0"/>
              </a:rPr>
              <a:t>=</a:t>
            </a:r>
            <a:r>
              <a:rPr lang="en-US" altLang="en-US" sz="2800" dirty="0"/>
              <a:t> operator, the type of the expression on right will be converted to the type of the variable on left</a:t>
            </a:r>
          </a:p>
        </p:txBody>
      </p:sp>
      <p:sp>
        <p:nvSpPr>
          <p:cNvPr id="1741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3-</a:t>
            </a:r>
            <a:fld id="{9332FA19-6833-41A7-92A9-27401FE89817}" type="slidenum">
              <a:rPr lang="en-US" altLang="en-US" sz="1200"/>
              <a:pPr eaLnBrk="1" hangingPunct="1">
                <a:spcBef>
                  <a:spcPct val="0"/>
                </a:spcBef>
                <a:buFontTx/>
                <a:buNone/>
              </a:pPr>
              <a:t>16</a:t>
            </a:fld>
            <a:endParaRPr lang="en-US" altLang="en-US" sz="12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Title"/>
          <p:cNvSpPr>
            <a:spLocks noGrp="1" noChangeArrowheads="1"/>
          </p:cNvSpPr>
          <p:nvPr>
            <p:ph type="title"/>
          </p:nvPr>
        </p:nvSpPr>
        <p:spPr/>
        <p:txBody>
          <a:bodyPr/>
          <a:lstStyle/>
          <a:p>
            <a:pPr eaLnBrk="1" hangingPunct="1"/>
            <a:r>
              <a:rPr lang="en-US" altLang="en-US" dirty="0">
                <a:solidFill>
                  <a:schemeClr val="tx1"/>
                </a:solidFill>
              </a:rPr>
              <a:t>Coercion Rules  2 of 2 </a:t>
            </a:r>
          </a:p>
        </p:txBody>
      </p:sp>
      <p:sp>
        <p:nvSpPr>
          <p:cNvPr id="18435" name="Slide Body"/>
          <p:cNvSpPr>
            <a:spLocks noGrp="1" noChangeArrowheads="1"/>
          </p:cNvSpPr>
          <p:nvPr>
            <p:ph type="body" idx="1"/>
          </p:nvPr>
        </p:nvSpPr>
        <p:spPr>
          <a:xfrm>
            <a:off x="2209800" y="1905000"/>
            <a:ext cx="7772400" cy="4267200"/>
          </a:xfrm>
        </p:spPr>
        <p:txBody>
          <a:bodyPr/>
          <a:lstStyle/>
          <a:p>
            <a:pPr marL="0" indent="0">
              <a:lnSpc>
                <a:spcPct val="90000"/>
              </a:lnSpc>
              <a:spcBef>
                <a:spcPct val="0"/>
              </a:spcBef>
              <a:buNone/>
            </a:pPr>
            <a:r>
              <a:rPr lang="en-US" altLang="en-US" sz="2800" dirty="0"/>
              <a:t>Important Notes: </a:t>
            </a:r>
          </a:p>
          <a:p>
            <a:pPr marL="0" indent="0">
              <a:lnSpc>
                <a:spcPct val="90000"/>
              </a:lnSpc>
              <a:spcBef>
                <a:spcPct val="0"/>
              </a:spcBef>
              <a:buNone/>
            </a:pPr>
            <a:r>
              <a:rPr lang="en-US" altLang="en-US" sz="2800" dirty="0"/>
              <a:t> </a:t>
            </a:r>
          </a:p>
          <a:p>
            <a:pPr marL="609600" indent="-609600">
              <a:lnSpc>
                <a:spcPct val="90000"/>
              </a:lnSpc>
              <a:spcBef>
                <a:spcPct val="0"/>
              </a:spcBef>
              <a:buFontTx/>
              <a:buAutoNum type="arabicParenR"/>
            </a:pPr>
            <a:r>
              <a:rPr lang="en-US" altLang="en-US" sz="2400" dirty="0"/>
              <a:t>If demotion is required by the = operator,</a:t>
            </a:r>
          </a:p>
          <a:p>
            <a:pPr marL="857250" lvl="1" indent="-457200">
              <a:lnSpc>
                <a:spcPct val="90000"/>
              </a:lnSpc>
              <a:spcBef>
                <a:spcPct val="0"/>
              </a:spcBef>
              <a:buFontTx/>
              <a:buChar char="-"/>
            </a:pPr>
            <a:r>
              <a:rPr lang="en-US" altLang="en-US" sz="2400" dirty="0"/>
              <a:t>the stored result may be incorrect if there is not enough space available in the receiving variable</a:t>
            </a:r>
          </a:p>
          <a:p>
            <a:pPr marL="857250" lvl="1" indent="-457200">
              <a:lnSpc>
                <a:spcPct val="90000"/>
              </a:lnSpc>
              <a:spcBef>
                <a:spcPct val="0"/>
              </a:spcBef>
              <a:buFontTx/>
              <a:buChar char="-"/>
            </a:pPr>
            <a:r>
              <a:rPr lang="en-US" altLang="en-US" sz="2400" dirty="0"/>
              <a:t>floating-point values are truncated when assigned to integer variables</a:t>
            </a:r>
          </a:p>
          <a:p>
            <a:pPr marL="609600" indent="-609600">
              <a:lnSpc>
                <a:spcPct val="90000"/>
              </a:lnSpc>
              <a:spcBef>
                <a:spcPct val="40000"/>
              </a:spcBef>
              <a:buFontTx/>
              <a:buAutoNum type="arabicParenR"/>
            </a:pPr>
            <a:r>
              <a:rPr lang="en-US" altLang="en-US" sz="2400" dirty="0"/>
              <a:t>Coercion affects the </a:t>
            </a:r>
            <a:r>
              <a:rPr lang="en-US" altLang="en-US" sz="2400" u="sng" dirty="0"/>
              <a:t>value</a:t>
            </a:r>
            <a:r>
              <a:rPr lang="en-US" altLang="en-US" sz="2400" dirty="0"/>
              <a:t> used in a calculation.  It does not change the type associated with a variable.</a:t>
            </a:r>
          </a:p>
        </p:txBody>
      </p:sp>
      <p:sp>
        <p:nvSpPr>
          <p:cNvPr id="1843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3-</a:t>
            </a:r>
            <a:fld id="{E4742A42-6E6D-4EF9-A143-37FDFB2FC37E}" type="slidenum">
              <a:rPr lang="en-US" altLang="en-US" sz="1200"/>
              <a:pPr eaLnBrk="1" hangingPunct="1">
                <a:spcBef>
                  <a:spcPct val="0"/>
                </a:spcBef>
                <a:buFontTx/>
                <a:buNone/>
              </a:pPr>
              <a:t>17</a:t>
            </a:fld>
            <a:endParaRPr lang="en-US" altLang="en-US" sz="12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Title"/>
          <p:cNvSpPr>
            <a:spLocks noGrp="1" noChangeArrowheads="1"/>
          </p:cNvSpPr>
          <p:nvPr>
            <p:ph type="title"/>
          </p:nvPr>
        </p:nvSpPr>
        <p:spPr/>
        <p:txBody>
          <a:bodyPr/>
          <a:lstStyle/>
          <a:p>
            <a:pPr eaLnBrk="1" hangingPunct="1"/>
            <a:r>
              <a:rPr lang="en-US" altLang="en-US" dirty="0">
                <a:solidFill>
                  <a:schemeClr val="tx1"/>
                </a:solidFill>
              </a:rPr>
              <a:t>Type Casting</a:t>
            </a:r>
          </a:p>
        </p:txBody>
      </p:sp>
      <p:sp>
        <p:nvSpPr>
          <p:cNvPr id="19459" name="Slide Body"/>
          <p:cNvSpPr>
            <a:spLocks noGrp="1" noChangeArrowheads="1"/>
          </p:cNvSpPr>
          <p:nvPr>
            <p:ph type="body" idx="1"/>
          </p:nvPr>
        </p:nvSpPr>
        <p:spPr>
          <a:xfrm>
            <a:off x="1905000" y="1981200"/>
            <a:ext cx="8382000" cy="4038600"/>
          </a:xfrm>
        </p:spPr>
        <p:txBody>
          <a:bodyPr/>
          <a:lstStyle/>
          <a:p>
            <a:pPr eaLnBrk="1" hangingPunct="1">
              <a:lnSpc>
                <a:spcPct val="90000"/>
              </a:lnSpc>
              <a:spcBef>
                <a:spcPct val="40000"/>
              </a:spcBef>
            </a:pPr>
            <a:r>
              <a:rPr lang="en-US" altLang="en-US" sz="2800" dirty="0"/>
              <a:t>Is used for manual data type conversion</a:t>
            </a:r>
          </a:p>
          <a:p>
            <a:pPr eaLnBrk="1" hangingPunct="1">
              <a:lnSpc>
                <a:spcPct val="90000"/>
              </a:lnSpc>
              <a:spcBef>
                <a:spcPct val="40000"/>
              </a:spcBef>
            </a:pPr>
            <a:r>
              <a:rPr lang="en-US" altLang="en-US" sz="2800" dirty="0"/>
              <a:t>Format: </a:t>
            </a:r>
          </a:p>
          <a:p>
            <a:pPr eaLnBrk="1" hangingPunct="1">
              <a:lnSpc>
                <a:spcPct val="90000"/>
              </a:lnSpc>
              <a:spcBef>
                <a:spcPct val="40000"/>
              </a:spcBef>
              <a:buFontTx/>
              <a:buNone/>
            </a:pPr>
            <a:r>
              <a:rPr lang="en-US" altLang="en-US" sz="2800" b="1" dirty="0">
                <a:latin typeface="Courier New" pitchFamily="49" charset="0"/>
              </a:rPr>
              <a:t>		</a:t>
            </a:r>
            <a:r>
              <a:rPr lang="en-US" altLang="en-US" sz="2800" b="1" dirty="0" err="1">
                <a:latin typeface="Courier New" pitchFamily="49" charset="0"/>
              </a:rPr>
              <a:t>static_cast</a:t>
            </a:r>
            <a:r>
              <a:rPr lang="en-US" altLang="en-US" sz="2800" b="1" dirty="0">
                <a:latin typeface="Courier New" pitchFamily="49" charset="0"/>
              </a:rPr>
              <a:t>&lt;</a:t>
            </a:r>
            <a:r>
              <a:rPr lang="en-US" altLang="en-US" sz="2800" b="1" i="1" dirty="0">
                <a:latin typeface="Courier New" pitchFamily="49" charset="0"/>
              </a:rPr>
              <a:t>Data Type</a:t>
            </a:r>
            <a:r>
              <a:rPr lang="en-US" altLang="en-US" sz="2800" b="1" dirty="0">
                <a:latin typeface="Courier New" pitchFamily="49" charset="0"/>
              </a:rPr>
              <a:t>&gt;(</a:t>
            </a:r>
            <a:r>
              <a:rPr lang="en-US" altLang="en-US" sz="2800" b="1" i="1" dirty="0">
                <a:latin typeface="Courier New" pitchFamily="49" charset="0"/>
              </a:rPr>
              <a:t>Value</a:t>
            </a:r>
            <a:r>
              <a:rPr lang="en-US" altLang="en-US" sz="2800" b="1" dirty="0">
                <a:latin typeface="Courier New" pitchFamily="49" charset="0"/>
              </a:rPr>
              <a:t>)</a:t>
            </a:r>
          </a:p>
          <a:p>
            <a:pPr eaLnBrk="1" hangingPunct="1">
              <a:lnSpc>
                <a:spcPct val="90000"/>
              </a:lnSpc>
              <a:spcBef>
                <a:spcPct val="40000"/>
              </a:spcBef>
            </a:pPr>
            <a:r>
              <a:rPr lang="en-US" altLang="en-US" sz="2800" dirty="0"/>
              <a:t>Example: </a:t>
            </a:r>
          </a:p>
          <a:p>
            <a:pPr eaLnBrk="1" hangingPunct="1">
              <a:lnSpc>
                <a:spcPct val="90000"/>
              </a:lnSpc>
              <a:spcBef>
                <a:spcPct val="40000"/>
              </a:spcBef>
              <a:buFontTx/>
              <a:buNone/>
            </a:pPr>
            <a:r>
              <a:rPr lang="en-US" altLang="en-US" sz="2400" dirty="0">
                <a:latin typeface="Courier New" pitchFamily="49" charset="0"/>
              </a:rPr>
              <a:t>	</a:t>
            </a:r>
            <a:r>
              <a:rPr lang="en-US" altLang="en-US" sz="2800" b="1" dirty="0" err="1">
                <a:solidFill>
                  <a:srgbClr val="3D8963"/>
                </a:solidFill>
                <a:latin typeface="Courier New" pitchFamily="49" charset="0"/>
              </a:rPr>
              <a:t>cout</a:t>
            </a:r>
            <a:r>
              <a:rPr lang="en-US" altLang="en-US" sz="2800" b="1" dirty="0">
                <a:solidFill>
                  <a:srgbClr val="3D8963"/>
                </a:solidFill>
                <a:latin typeface="Courier New" pitchFamily="49" charset="0"/>
              </a:rPr>
              <a:t> &lt;&lt; </a:t>
            </a:r>
            <a:r>
              <a:rPr lang="en-US" altLang="en-US" sz="2800" b="1" dirty="0" err="1">
                <a:solidFill>
                  <a:srgbClr val="3D8963"/>
                </a:solidFill>
                <a:latin typeface="Courier New" pitchFamily="49" charset="0"/>
              </a:rPr>
              <a:t>static_cast</a:t>
            </a:r>
            <a:r>
              <a:rPr lang="en-US" altLang="en-US" sz="2800" b="1" dirty="0">
                <a:solidFill>
                  <a:srgbClr val="3D8963"/>
                </a:solidFill>
                <a:latin typeface="Courier New" pitchFamily="49" charset="0"/>
              </a:rPr>
              <a:t>&lt;</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&gt;(4.2); </a:t>
            </a:r>
          </a:p>
          <a:p>
            <a:pPr eaLnBrk="1" hangingPunct="1">
              <a:lnSpc>
                <a:spcPct val="90000"/>
              </a:lnSpc>
              <a:buFontTx/>
              <a:buNone/>
            </a:pPr>
            <a:r>
              <a:rPr lang="en-US" altLang="en-US" sz="2400" b="1" dirty="0">
                <a:solidFill>
                  <a:srgbClr val="3D8963"/>
                </a:solidFill>
                <a:latin typeface="Courier New" pitchFamily="49" charset="0"/>
              </a:rPr>
              <a:t>                        </a:t>
            </a:r>
            <a:r>
              <a:rPr lang="en-US" altLang="en-US" sz="2800" b="1" dirty="0">
                <a:solidFill>
                  <a:srgbClr val="3D8963"/>
                </a:solidFill>
                <a:latin typeface="Courier New" pitchFamily="49" charset="0"/>
              </a:rPr>
              <a:t>// Displays 4</a:t>
            </a:r>
            <a:endParaRPr lang="en-US" altLang="en-US" dirty="0"/>
          </a:p>
        </p:txBody>
      </p:sp>
      <p:sp>
        <p:nvSpPr>
          <p:cNvPr id="1946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3-</a:t>
            </a:r>
            <a:fld id="{5DBABA97-0AE4-46E9-A4C2-E481A04B4703}" type="slidenum">
              <a:rPr lang="en-US" altLang="en-US" sz="1200"/>
              <a:pPr eaLnBrk="1" hangingPunct="1">
                <a:spcBef>
                  <a:spcPct val="0"/>
                </a:spcBef>
                <a:buFontTx/>
                <a:buNone/>
              </a:pPr>
              <a:t>18</a:t>
            </a:fld>
            <a:endParaRPr lang="en-US" altLang="en-US" sz="12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Title"/>
          <p:cNvSpPr>
            <a:spLocks noGrp="1" noChangeArrowheads="1"/>
          </p:cNvSpPr>
          <p:nvPr>
            <p:ph type="title"/>
          </p:nvPr>
        </p:nvSpPr>
        <p:spPr/>
        <p:txBody>
          <a:bodyPr/>
          <a:lstStyle/>
          <a:p>
            <a:pPr eaLnBrk="1" hangingPunct="1"/>
            <a:r>
              <a:rPr lang="en-US" altLang="en-US" dirty="0">
                <a:solidFill>
                  <a:schemeClr val="tx1"/>
                </a:solidFill>
              </a:rPr>
              <a:t>More Type Casting Examples</a:t>
            </a:r>
          </a:p>
        </p:txBody>
      </p:sp>
      <p:sp>
        <p:nvSpPr>
          <p:cNvPr id="20483" name="Slide Body"/>
          <p:cNvSpPr>
            <a:spLocks noGrp="1" noChangeArrowheads="1"/>
          </p:cNvSpPr>
          <p:nvPr>
            <p:ph type="body" idx="1"/>
          </p:nvPr>
        </p:nvSpPr>
        <p:spPr>
          <a:xfrm>
            <a:off x="1752600" y="1752600"/>
            <a:ext cx="8534400" cy="4038600"/>
          </a:xfrm>
        </p:spPr>
        <p:txBody>
          <a:bodyPr/>
          <a:lstStyle/>
          <a:p>
            <a:pPr eaLnBrk="1" hangingPunct="1">
              <a:lnSpc>
                <a:spcPct val="90000"/>
              </a:lnSpc>
              <a:buFontTx/>
              <a:buNone/>
            </a:pPr>
            <a:r>
              <a:rPr lang="en-US" altLang="en-US" sz="2400" dirty="0">
                <a:latin typeface="Courier New" pitchFamily="49" charset="0"/>
              </a:rPr>
              <a:t>  </a:t>
            </a:r>
            <a:r>
              <a:rPr lang="en-US" altLang="en-US" sz="2400" b="1" dirty="0">
                <a:solidFill>
                  <a:srgbClr val="3D8963"/>
                </a:solidFill>
                <a:latin typeface="Courier New" pitchFamily="49" charset="0"/>
              </a:rPr>
              <a:t>char </a:t>
            </a:r>
            <a:r>
              <a:rPr lang="en-US" altLang="en-US" sz="2400" b="1" dirty="0" err="1">
                <a:solidFill>
                  <a:srgbClr val="3D8963"/>
                </a:solidFill>
                <a:latin typeface="Courier New" pitchFamily="49" charset="0"/>
              </a:rPr>
              <a:t>ch</a:t>
            </a:r>
            <a:r>
              <a:rPr lang="en-US" altLang="en-US" sz="2400" b="1" dirty="0">
                <a:solidFill>
                  <a:srgbClr val="3D8963"/>
                </a:solidFill>
                <a:latin typeface="Courier New" pitchFamily="49" charset="0"/>
              </a:rPr>
              <a:t> = 'C';</a:t>
            </a:r>
          </a:p>
          <a:p>
            <a:pPr eaLnBrk="1" hangingPunct="1">
              <a:lnSpc>
                <a:spcPct val="90000"/>
              </a:lnSpc>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a:t>
            </a:r>
            <a:r>
              <a:rPr lang="en-US" altLang="en-US" sz="2400" b="1" dirty="0" err="1">
                <a:solidFill>
                  <a:srgbClr val="3D8963"/>
                </a:solidFill>
                <a:latin typeface="Courier New" pitchFamily="49" charset="0"/>
              </a:rPr>
              <a:t>ch</a:t>
            </a:r>
            <a:r>
              <a:rPr lang="en-US" altLang="en-US" sz="2400" b="1" dirty="0">
                <a:solidFill>
                  <a:srgbClr val="3D8963"/>
                </a:solidFill>
                <a:latin typeface="Courier New" pitchFamily="49" charset="0"/>
              </a:rPr>
              <a:t> &lt;&lt; " is stored as "</a:t>
            </a:r>
          </a:p>
          <a:p>
            <a:pPr eaLnBrk="1" hangingPunct="1">
              <a:lnSpc>
                <a:spcPct val="90000"/>
              </a:lnSpc>
              <a:buFontTx/>
              <a:buNone/>
            </a:pPr>
            <a:r>
              <a:rPr lang="en-US" altLang="en-US" sz="2400" b="1" dirty="0">
                <a:solidFill>
                  <a:srgbClr val="3D8963"/>
                </a:solidFill>
                <a:latin typeface="Courier New" pitchFamily="49" charset="0"/>
              </a:rPr>
              <a:t>       &lt;&lt; </a:t>
            </a:r>
            <a:r>
              <a:rPr lang="en-US" altLang="en-US" sz="2400" b="1" dirty="0" err="1">
                <a:solidFill>
                  <a:srgbClr val="3D8963"/>
                </a:solidFill>
                <a:latin typeface="Courier New" pitchFamily="49" charset="0"/>
              </a:rPr>
              <a:t>static_cast</a:t>
            </a:r>
            <a:r>
              <a:rPr lang="en-US" altLang="en-US" sz="2400" b="1" dirty="0">
                <a:solidFill>
                  <a:srgbClr val="3D8963"/>
                </a:solidFill>
                <a:latin typeface="Courier New" pitchFamily="49" charset="0"/>
              </a:rPr>
              <a:t>&lt;</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&gt;(</a:t>
            </a:r>
            <a:r>
              <a:rPr lang="en-US" altLang="en-US" sz="2400" b="1" dirty="0" err="1">
                <a:solidFill>
                  <a:srgbClr val="3D8963"/>
                </a:solidFill>
                <a:latin typeface="Courier New" pitchFamily="49" charset="0"/>
              </a:rPr>
              <a:t>ch</a:t>
            </a:r>
            <a:r>
              <a:rPr lang="en-US" altLang="en-US" sz="2400" b="1" dirty="0">
                <a:solidFill>
                  <a:srgbClr val="3D8963"/>
                </a:solidFill>
                <a:latin typeface="Courier New" pitchFamily="49" charset="0"/>
              </a:rPr>
              <a:t>);</a:t>
            </a:r>
          </a:p>
          <a:p>
            <a:pPr eaLnBrk="1" hangingPunct="1">
              <a:lnSpc>
                <a:spcPct val="90000"/>
              </a:lnSpc>
              <a:buFontTx/>
              <a:buNone/>
            </a:pPr>
            <a:endParaRPr lang="en-US" altLang="en-US" sz="2400" b="1" dirty="0">
              <a:solidFill>
                <a:srgbClr val="3D8963"/>
              </a:solidFill>
            </a:endParaRPr>
          </a:p>
          <a:p>
            <a:pPr eaLnBrk="1" hangingPunct="1">
              <a:lnSpc>
                <a:spcPct val="90000"/>
              </a:lnSpc>
              <a:buFontTx/>
              <a:buNone/>
            </a:pPr>
            <a:r>
              <a:rPr lang="en-US" altLang="en-US" sz="2400" b="1" dirty="0">
                <a:solidFill>
                  <a:srgbClr val="3D8963"/>
                </a:solidFill>
                <a:latin typeface="Courier New" pitchFamily="49" charset="0"/>
              </a:rPr>
              <a:t>  gallons = </a:t>
            </a:r>
            <a:r>
              <a:rPr lang="en-US" altLang="en-US" sz="2400" b="1" dirty="0" err="1">
                <a:solidFill>
                  <a:srgbClr val="3D8963"/>
                </a:solidFill>
                <a:latin typeface="Courier New" pitchFamily="49" charset="0"/>
              </a:rPr>
              <a:t>static_cast</a:t>
            </a:r>
            <a:r>
              <a:rPr lang="en-US" altLang="en-US" sz="2400" b="1" dirty="0">
                <a:solidFill>
                  <a:srgbClr val="3D8963"/>
                </a:solidFill>
                <a:latin typeface="Courier New" pitchFamily="49" charset="0"/>
              </a:rPr>
              <a:t>&lt;</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&gt;(area/500);</a:t>
            </a:r>
          </a:p>
          <a:p>
            <a:pPr eaLnBrk="1" hangingPunct="1">
              <a:lnSpc>
                <a:spcPct val="90000"/>
              </a:lnSpc>
              <a:buFontTx/>
              <a:buNone/>
            </a:pPr>
            <a:endParaRPr lang="en-US" altLang="en-US" sz="2400" b="1" dirty="0">
              <a:solidFill>
                <a:srgbClr val="3D8963"/>
              </a:solidFill>
              <a:latin typeface="Courier New" pitchFamily="49" charset="0"/>
            </a:endParaRPr>
          </a:p>
          <a:p>
            <a:pPr eaLnBrk="1" hangingPunct="1">
              <a:lnSpc>
                <a:spcPct val="90000"/>
              </a:lnSpc>
              <a:buFontTx/>
              <a:buNone/>
            </a:pPr>
            <a:r>
              <a:rPr lang="en-US" altLang="en-US" sz="2400" b="1" dirty="0">
                <a:solidFill>
                  <a:srgbClr val="3D8963"/>
                </a:solidFill>
                <a:latin typeface="Courier New" pitchFamily="49" charset="0"/>
              </a:rPr>
              <a:t>  average = </a:t>
            </a:r>
            <a:r>
              <a:rPr lang="en-US" altLang="en-US" sz="2400" b="1" dirty="0" err="1">
                <a:solidFill>
                  <a:srgbClr val="3D8963"/>
                </a:solidFill>
                <a:latin typeface="Courier New" pitchFamily="49" charset="0"/>
              </a:rPr>
              <a:t>static_cast</a:t>
            </a:r>
            <a:r>
              <a:rPr lang="en-US" altLang="en-US" sz="2400" b="1" dirty="0">
                <a:solidFill>
                  <a:srgbClr val="3D8963"/>
                </a:solidFill>
                <a:latin typeface="Courier New" pitchFamily="49" charset="0"/>
              </a:rPr>
              <a:t>&lt;double&gt;(sum)/count;</a:t>
            </a:r>
            <a:endParaRPr lang="en-US" altLang="en-US" sz="2400" b="1" dirty="0">
              <a:solidFill>
                <a:srgbClr val="3D8963"/>
              </a:solidFill>
            </a:endParaRPr>
          </a:p>
          <a:p>
            <a:pPr eaLnBrk="1" hangingPunct="1">
              <a:lnSpc>
                <a:spcPct val="90000"/>
              </a:lnSpc>
              <a:buFontTx/>
              <a:buNone/>
            </a:pPr>
            <a:r>
              <a:rPr lang="en-US" altLang="en-US" sz="2800" dirty="0">
                <a:latin typeface="Courier New" pitchFamily="49" charset="0"/>
              </a:rPr>
              <a:t>	</a:t>
            </a:r>
          </a:p>
        </p:txBody>
      </p:sp>
      <p:sp>
        <p:nvSpPr>
          <p:cNvPr id="2048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3-</a:t>
            </a:r>
            <a:fld id="{E4583EF5-B7C7-447B-9ABF-65DB16515D97}" type="slidenum">
              <a:rPr lang="en-US" altLang="en-US" sz="1200"/>
              <a:pPr eaLnBrk="1" hangingPunct="1">
                <a:spcBef>
                  <a:spcPct val="0"/>
                </a:spcBef>
                <a:buFontTx/>
                <a:buNone/>
              </a:pPr>
              <a:t>19</a:t>
            </a:fld>
            <a:endParaRPr lang="en-US" altLang="en-US" sz="1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Title"/>
          <p:cNvSpPr>
            <a:spLocks noGrp="1" noChangeArrowheads="1"/>
          </p:cNvSpPr>
          <p:nvPr>
            <p:ph type="title"/>
          </p:nvPr>
        </p:nvSpPr>
        <p:spPr/>
        <p:txBody>
          <a:bodyPr/>
          <a:lstStyle/>
          <a:p>
            <a:pPr eaLnBrk="1" hangingPunct="1"/>
            <a:r>
              <a:rPr lang="en-US" altLang="en-US" dirty="0">
                <a:solidFill>
                  <a:schemeClr val="tx1"/>
                </a:solidFill>
              </a:rPr>
              <a:t>Topics 1of 2</a:t>
            </a:r>
          </a:p>
        </p:txBody>
      </p:sp>
      <p:sp>
        <p:nvSpPr>
          <p:cNvPr id="4099" name="Slide Body"/>
          <p:cNvSpPr>
            <a:spLocks noGrp="1" noChangeArrowheads="1"/>
          </p:cNvSpPr>
          <p:nvPr>
            <p:ph type="body" idx="1"/>
          </p:nvPr>
        </p:nvSpPr>
        <p:spPr/>
        <p:txBody>
          <a:bodyPr/>
          <a:lstStyle/>
          <a:p>
            <a:pPr eaLnBrk="1" hangingPunct="1">
              <a:lnSpc>
                <a:spcPct val="150000"/>
              </a:lnSpc>
              <a:buFontTx/>
              <a:buNone/>
            </a:pPr>
            <a:r>
              <a:rPr lang="en-US" altLang="en-US" sz="2800" dirty="0"/>
              <a:t>3.1 The </a:t>
            </a:r>
            <a:r>
              <a:rPr lang="en-US" altLang="en-US" sz="2800" b="1" dirty="0" err="1">
                <a:latin typeface="Courier New" pitchFamily="49" charset="0"/>
              </a:rPr>
              <a:t>cin</a:t>
            </a:r>
            <a:r>
              <a:rPr lang="en-US" altLang="en-US" sz="2800" dirty="0"/>
              <a:t> Object</a:t>
            </a:r>
          </a:p>
          <a:p>
            <a:pPr eaLnBrk="1" hangingPunct="1">
              <a:lnSpc>
                <a:spcPct val="150000"/>
              </a:lnSpc>
              <a:buFontTx/>
              <a:buNone/>
            </a:pPr>
            <a:r>
              <a:rPr lang="en-US" altLang="en-US" sz="2800" dirty="0"/>
              <a:t>3.2 Mathematical Expressions</a:t>
            </a:r>
          </a:p>
          <a:p>
            <a:pPr eaLnBrk="1" hangingPunct="1">
              <a:lnSpc>
                <a:spcPct val="150000"/>
              </a:lnSpc>
              <a:buFontTx/>
              <a:buNone/>
            </a:pPr>
            <a:r>
              <a:rPr lang="en-US" altLang="en-US" sz="2800" dirty="0"/>
              <a:t>3.3 Data Type Conversion and Type Casting</a:t>
            </a:r>
          </a:p>
          <a:p>
            <a:pPr eaLnBrk="1" hangingPunct="1">
              <a:lnSpc>
                <a:spcPct val="150000"/>
              </a:lnSpc>
              <a:buFontTx/>
              <a:buNone/>
            </a:pPr>
            <a:r>
              <a:rPr lang="en-US" altLang="en-US" sz="2800" dirty="0"/>
              <a:t>3.4 Overflow </a:t>
            </a:r>
            <a:r>
              <a:rPr lang="en-US" altLang="en-US" sz="2800"/>
              <a:t>and Underflow</a:t>
            </a:r>
            <a:endParaRPr lang="en-US" altLang="en-US" sz="2800" dirty="0"/>
          </a:p>
          <a:p>
            <a:pPr eaLnBrk="1" hangingPunct="1">
              <a:lnSpc>
                <a:spcPct val="150000"/>
              </a:lnSpc>
              <a:buFontTx/>
              <a:buNone/>
            </a:pPr>
            <a:r>
              <a:rPr lang="en-US" altLang="en-US" sz="2800" dirty="0"/>
              <a:t>3.5 Named Constants</a:t>
            </a:r>
          </a:p>
        </p:txBody>
      </p:sp>
      <p:sp>
        <p:nvSpPr>
          <p:cNvPr id="410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3-</a:t>
            </a:r>
            <a:fld id="{F7050AB1-40F0-4D74-BC83-456B86BACE2C}" type="slidenum">
              <a:rPr lang="en-US" altLang="en-US" sz="1200"/>
              <a:pPr eaLnBrk="1" hangingPunct="1">
                <a:spcBef>
                  <a:spcPct val="0"/>
                </a:spcBef>
                <a:buFontTx/>
                <a:buNone/>
              </a:pPr>
              <a:t>2</a:t>
            </a:fld>
            <a:endParaRPr lang="en-US" altLang="en-US" sz="1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Title"/>
          <p:cNvSpPr>
            <a:spLocks noGrp="1" noChangeArrowheads="1"/>
          </p:cNvSpPr>
          <p:nvPr>
            <p:ph type="title"/>
          </p:nvPr>
        </p:nvSpPr>
        <p:spPr>
          <a:xfrm>
            <a:off x="1828800" y="152400"/>
            <a:ext cx="8610600" cy="992188"/>
          </a:xfrm>
        </p:spPr>
        <p:txBody>
          <a:bodyPr/>
          <a:lstStyle/>
          <a:p>
            <a:pPr eaLnBrk="1" hangingPunct="1"/>
            <a:r>
              <a:rPr lang="en-US" altLang="en-US" dirty="0">
                <a:solidFill>
                  <a:schemeClr val="tx1"/>
                </a:solidFill>
              </a:rPr>
              <a:t>Older Type Cast Styles</a:t>
            </a:r>
          </a:p>
        </p:txBody>
      </p:sp>
      <p:sp>
        <p:nvSpPr>
          <p:cNvPr id="21507" name="Slide Body"/>
          <p:cNvSpPr>
            <a:spLocks noGrp="1" noChangeArrowheads="1"/>
          </p:cNvSpPr>
          <p:nvPr>
            <p:ph type="body" idx="1"/>
          </p:nvPr>
        </p:nvSpPr>
        <p:spPr>
          <a:xfrm>
            <a:off x="1752600" y="1676400"/>
            <a:ext cx="8610600" cy="4191000"/>
          </a:xfrm>
        </p:spPr>
        <p:txBody>
          <a:bodyPr/>
          <a:lstStyle/>
          <a:p>
            <a:pPr eaLnBrk="1" hangingPunct="1">
              <a:lnSpc>
                <a:spcPct val="80000"/>
              </a:lnSpc>
              <a:buFontTx/>
              <a:buNone/>
            </a:pPr>
            <a:r>
              <a:rPr lang="en-US" altLang="en-US" sz="2400" dirty="0">
                <a:latin typeface="Courier New" pitchFamily="49" charset="0"/>
              </a:rPr>
              <a:t>  </a:t>
            </a:r>
            <a:r>
              <a:rPr lang="en-US" altLang="en-US" sz="2400" b="1" dirty="0">
                <a:solidFill>
                  <a:srgbClr val="3D8963"/>
                </a:solidFill>
                <a:latin typeface="Courier New" pitchFamily="49" charset="0"/>
              </a:rPr>
              <a:t>double volume = 21.58;</a:t>
            </a:r>
          </a:p>
          <a:p>
            <a:pPr eaLnBrk="1" hangingPunct="1">
              <a:lnSpc>
                <a:spcPct val="80000"/>
              </a:lnSpc>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intVol1, intVol2;</a:t>
            </a:r>
          </a:p>
          <a:p>
            <a:pPr eaLnBrk="1" hangingPunct="1">
              <a:lnSpc>
                <a:spcPct val="80000"/>
              </a:lnSpc>
              <a:buFontTx/>
              <a:buNone/>
            </a:pPr>
            <a:r>
              <a:rPr lang="en-US" altLang="en-US" sz="2400" b="1" dirty="0">
                <a:solidFill>
                  <a:srgbClr val="3D8963"/>
                </a:solidFill>
                <a:latin typeface="Courier New" pitchFamily="49" charset="0"/>
              </a:rPr>
              <a:t>	intVol1 =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volume; // C-style cast</a:t>
            </a:r>
            <a:endParaRPr lang="en-US" altLang="en-US" sz="2400" b="1" dirty="0">
              <a:solidFill>
                <a:srgbClr val="3D8963"/>
              </a:solidFill>
            </a:endParaRPr>
          </a:p>
          <a:p>
            <a:pPr eaLnBrk="1" hangingPunct="1">
              <a:lnSpc>
                <a:spcPct val="80000"/>
              </a:lnSpc>
              <a:buFontTx/>
              <a:buNone/>
            </a:pPr>
            <a:r>
              <a:rPr lang="en-US" altLang="en-US" sz="2400" b="1" dirty="0">
                <a:solidFill>
                  <a:srgbClr val="3D8963"/>
                </a:solidFill>
                <a:latin typeface="Courier New" pitchFamily="49" charset="0"/>
              </a:rPr>
              <a:t> intVol2 =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(volume); // </a:t>
            </a:r>
            <a:r>
              <a:rPr lang="en-US" altLang="en-US" sz="2400" b="1" dirty="0" err="1">
                <a:solidFill>
                  <a:srgbClr val="3D8963"/>
                </a:solidFill>
                <a:latin typeface="Courier New" pitchFamily="49" charset="0"/>
              </a:rPr>
              <a:t>Prestandard</a:t>
            </a:r>
            <a:r>
              <a:rPr lang="en-US" altLang="en-US" sz="2400" b="1" dirty="0">
                <a:solidFill>
                  <a:srgbClr val="3D8963"/>
                </a:solidFill>
                <a:latin typeface="Courier New" pitchFamily="49" charset="0"/>
              </a:rPr>
              <a:t> C++</a:t>
            </a:r>
          </a:p>
          <a:p>
            <a:pPr eaLnBrk="1" hangingPunct="1">
              <a:lnSpc>
                <a:spcPct val="80000"/>
              </a:lnSpc>
              <a:buFontTx/>
              <a:buNone/>
            </a:pPr>
            <a:r>
              <a:rPr lang="en-US" altLang="en-US" sz="2400" b="1" dirty="0">
                <a:solidFill>
                  <a:srgbClr val="3D8963"/>
                </a:solidFill>
                <a:latin typeface="Courier New" pitchFamily="49" charset="0"/>
              </a:rPr>
              <a:t> 					 // style cast</a:t>
            </a:r>
          </a:p>
          <a:p>
            <a:pPr eaLnBrk="1" hangingPunct="1">
              <a:lnSpc>
                <a:spcPct val="80000"/>
              </a:lnSpc>
              <a:buFontTx/>
              <a:buNone/>
            </a:pPr>
            <a:r>
              <a:rPr lang="en-US" altLang="en-US" sz="2400" dirty="0"/>
              <a:t>C-style cast uses </a:t>
            </a:r>
            <a:r>
              <a:rPr lang="en-US" altLang="en-US" sz="2400" dirty="0">
                <a:solidFill>
                  <a:schemeClr val="accent2"/>
                </a:solidFill>
              </a:rPr>
              <a:t>prefix notation</a:t>
            </a:r>
          </a:p>
          <a:p>
            <a:pPr eaLnBrk="1" hangingPunct="1">
              <a:lnSpc>
                <a:spcPct val="80000"/>
              </a:lnSpc>
              <a:buFontTx/>
              <a:buNone/>
            </a:pPr>
            <a:r>
              <a:rPr lang="en-US" altLang="en-US" sz="2400" dirty="0" err="1"/>
              <a:t>Prestandard</a:t>
            </a:r>
            <a:r>
              <a:rPr lang="en-US" altLang="en-US" sz="2400" dirty="0"/>
              <a:t> C++ cast uses </a:t>
            </a:r>
            <a:r>
              <a:rPr lang="en-US" altLang="en-US" sz="2400" dirty="0">
                <a:solidFill>
                  <a:schemeClr val="accent2"/>
                </a:solidFill>
              </a:rPr>
              <a:t>functional notation</a:t>
            </a:r>
          </a:p>
          <a:p>
            <a:pPr eaLnBrk="1" hangingPunct="1">
              <a:lnSpc>
                <a:spcPct val="80000"/>
              </a:lnSpc>
              <a:buFontTx/>
              <a:buNone/>
            </a:pPr>
            <a:r>
              <a:rPr lang="en-US" altLang="en-US" sz="2400" b="1" dirty="0" err="1">
                <a:latin typeface="Courier New" pitchFamily="49" charset="0"/>
              </a:rPr>
              <a:t>static_cast</a:t>
            </a:r>
            <a:r>
              <a:rPr lang="en-US" altLang="en-US" sz="2400" dirty="0"/>
              <a:t> is the current standard</a:t>
            </a:r>
            <a:endParaRPr lang="en-US" altLang="en-US" sz="2400" b="1" dirty="0">
              <a:latin typeface="Courier New" pitchFamily="49" charset="0"/>
            </a:endParaRPr>
          </a:p>
        </p:txBody>
      </p:sp>
      <p:sp>
        <p:nvSpPr>
          <p:cNvPr id="2150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3-</a:t>
            </a:r>
            <a:fld id="{5316D204-C098-4B27-96B0-6C6C2E9C20ED}" type="slidenum">
              <a:rPr lang="en-US" altLang="en-US" sz="1200"/>
              <a:pPr eaLnBrk="1" hangingPunct="1">
                <a:spcBef>
                  <a:spcPct val="0"/>
                </a:spcBef>
                <a:buFontTx/>
                <a:buNone/>
              </a:pPr>
              <a:t>20</a:t>
            </a:fld>
            <a:endParaRPr lang="en-US" altLang="en-US" sz="12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Title"/>
          <p:cNvSpPr>
            <a:spLocks noGrp="1" noChangeArrowheads="1"/>
          </p:cNvSpPr>
          <p:nvPr>
            <p:ph type="title"/>
          </p:nvPr>
        </p:nvSpPr>
        <p:spPr/>
        <p:txBody>
          <a:bodyPr/>
          <a:lstStyle/>
          <a:p>
            <a:pPr eaLnBrk="1" hangingPunct="1"/>
            <a:r>
              <a:rPr lang="en-US" altLang="en-US" dirty="0">
                <a:solidFill>
                  <a:schemeClr val="tx1"/>
                </a:solidFill>
              </a:rPr>
              <a:t>3.4 Overflow and Underflow</a:t>
            </a:r>
          </a:p>
        </p:txBody>
      </p:sp>
      <p:sp>
        <p:nvSpPr>
          <p:cNvPr id="22531" name="Slide Body"/>
          <p:cNvSpPr>
            <a:spLocks noGrp="1" noChangeArrowheads="1"/>
          </p:cNvSpPr>
          <p:nvPr>
            <p:ph type="body" idx="1"/>
          </p:nvPr>
        </p:nvSpPr>
        <p:spPr>
          <a:xfrm>
            <a:off x="1905000" y="2362200"/>
            <a:ext cx="8305800" cy="3276600"/>
          </a:xfrm>
        </p:spPr>
        <p:txBody>
          <a:bodyPr/>
          <a:lstStyle/>
          <a:p>
            <a:pPr eaLnBrk="1" hangingPunct="1">
              <a:spcBef>
                <a:spcPct val="0"/>
              </a:spcBef>
            </a:pPr>
            <a:r>
              <a:rPr lang="en-US" altLang="en-US" sz="2800" dirty="0"/>
              <a:t>Occurs when assigning a value that is too large (overflow) or too close to zero (underflow) to be held in a variable</a:t>
            </a:r>
          </a:p>
          <a:p>
            <a:pPr eaLnBrk="1" hangingPunct="1">
              <a:spcBef>
                <a:spcPct val="60000"/>
              </a:spcBef>
            </a:pPr>
            <a:r>
              <a:rPr lang="en-US" altLang="en-US" sz="2800" dirty="0"/>
              <a:t>This occurs with both </a:t>
            </a:r>
            <a:r>
              <a:rPr lang="en-US" altLang="en-US" sz="2800" dirty="0" err="1"/>
              <a:t>int</a:t>
            </a:r>
            <a:r>
              <a:rPr lang="en-US" altLang="en-US" sz="2800" dirty="0"/>
              <a:t> and floating-point data types</a:t>
            </a:r>
          </a:p>
        </p:txBody>
      </p:sp>
      <p:sp>
        <p:nvSpPr>
          <p:cNvPr id="2253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3-</a:t>
            </a:r>
            <a:fld id="{1DBFAB7A-5F0C-4487-B4BA-DCD73FDF6ACF}" type="slidenum">
              <a:rPr lang="en-US" altLang="en-US" sz="1200"/>
              <a:pPr eaLnBrk="1" hangingPunct="1">
                <a:spcBef>
                  <a:spcPct val="0"/>
                </a:spcBef>
                <a:buFontTx/>
                <a:buNone/>
              </a:pPr>
              <a:t>21</a:t>
            </a:fld>
            <a:endParaRPr lang="en-US" altLang="en-US" sz="12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Title"/>
          <p:cNvSpPr>
            <a:spLocks noGrp="1" noChangeArrowheads="1"/>
          </p:cNvSpPr>
          <p:nvPr>
            <p:ph type="title"/>
          </p:nvPr>
        </p:nvSpPr>
        <p:spPr/>
        <p:txBody>
          <a:bodyPr/>
          <a:lstStyle/>
          <a:p>
            <a:pPr eaLnBrk="1" hangingPunct="1"/>
            <a:r>
              <a:rPr lang="en-US" altLang="en-US" dirty="0">
                <a:solidFill>
                  <a:schemeClr val="tx1"/>
                </a:solidFill>
              </a:rPr>
              <a:t>Overflow Example</a:t>
            </a:r>
          </a:p>
        </p:txBody>
      </p:sp>
      <p:sp>
        <p:nvSpPr>
          <p:cNvPr id="23555" name="Slide Body"/>
          <p:cNvSpPr>
            <a:spLocks noGrp="1" noChangeArrowheads="1"/>
          </p:cNvSpPr>
          <p:nvPr>
            <p:ph type="body" idx="1"/>
          </p:nvPr>
        </p:nvSpPr>
        <p:spPr>
          <a:xfrm>
            <a:off x="1905000" y="2362200"/>
            <a:ext cx="8458200" cy="3276600"/>
          </a:xfrm>
        </p:spPr>
        <p:txBody>
          <a:bodyPr/>
          <a:lstStyle/>
          <a:p>
            <a:pPr eaLnBrk="1" hangingPunct="1">
              <a:lnSpc>
                <a:spcPct val="90000"/>
              </a:lnSpc>
              <a:spcBef>
                <a:spcPct val="0"/>
              </a:spcBef>
              <a:buFontTx/>
              <a:buNone/>
            </a:pPr>
            <a:r>
              <a:rPr lang="pt-BR" altLang="en-US" sz="2800" b="1">
                <a:solidFill>
                  <a:srgbClr val="3D8963"/>
                </a:solidFill>
                <a:latin typeface="Courier New" pitchFamily="49" charset="0"/>
              </a:rPr>
              <a:t>// Create a short int initialized to</a:t>
            </a:r>
          </a:p>
          <a:p>
            <a:pPr eaLnBrk="1" hangingPunct="1">
              <a:lnSpc>
                <a:spcPct val="90000"/>
              </a:lnSpc>
              <a:spcBef>
                <a:spcPct val="0"/>
              </a:spcBef>
              <a:buFontTx/>
              <a:buNone/>
            </a:pPr>
            <a:r>
              <a:rPr lang="pt-BR" altLang="en-US" sz="2800" b="1">
                <a:solidFill>
                  <a:srgbClr val="3D8963"/>
                </a:solidFill>
                <a:latin typeface="Courier New" pitchFamily="49" charset="0"/>
              </a:rPr>
              <a:t>// the largest value it can hold</a:t>
            </a:r>
          </a:p>
          <a:p>
            <a:pPr eaLnBrk="1" hangingPunct="1">
              <a:lnSpc>
                <a:spcPct val="90000"/>
              </a:lnSpc>
              <a:spcBef>
                <a:spcPct val="0"/>
              </a:spcBef>
              <a:buFontTx/>
              <a:buNone/>
            </a:pPr>
            <a:r>
              <a:rPr lang="pt-BR" altLang="en-US" sz="2800" b="1">
                <a:solidFill>
                  <a:srgbClr val="3D8963"/>
                </a:solidFill>
                <a:latin typeface="Courier New" pitchFamily="49" charset="0"/>
              </a:rPr>
              <a:t>short int num = 32767; </a:t>
            </a:r>
          </a:p>
          <a:p>
            <a:pPr eaLnBrk="1" hangingPunct="1">
              <a:lnSpc>
                <a:spcPct val="90000"/>
              </a:lnSpc>
              <a:spcBef>
                <a:spcPct val="0"/>
              </a:spcBef>
              <a:buFontTx/>
              <a:buNone/>
            </a:pPr>
            <a:endParaRPr lang="pt-BR" altLang="en-US" sz="2800" b="1">
              <a:solidFill>
                <a:srgbClr val="3D8963"/>
              </a:solidFill>
              <a:latin typeface="Courier New" pitchFamily="49" charset="0"/>
            </a:endParaRPr>
          </a:p>
          <a:p>
            <a:pPr eaLnBrk="1" hangingPunct="1">
              <a:lnSpc>
                <a:spcPct val="90000"/>
              </a:lnSpc>
              <a:spcBef>
                <a:spcPct val="0"/>
              </a:spcBef>
              <a:buFontTx/>
              <a:buNone/>
            </a:pPr>
            <a:r>
              <a:rPr lang="pt-BR" altLang="en-US" sz="2800" b="1">
                <a:solidFill>
                  <a:srgbClr val="3D8963"/>
                </a:solidFill>
                <a:latin typeface="Courier New" pitchFamily="49" charset="0"/>
              </a:rPr>
              <a:t>cout &lt;&lt; num;     // Displays 32767 </a:t>
            </a:r>
          </a:p>
          <a:p>
            <a:pPr eaLnBrk="1" hangingPunct="1">
              <a:lnSpc>
                <a:spcPct val="90000"/>
              </a:lnSpc>
              <a:spcBef>
                <a:spcPct val="0"/>
              </a:spcBef>
              <a:buFontTx/>
              <a:buNone/>
            </a:pPr>
            <a:r>
              <a:rPr lang="pt-BR" altLang="en-US" sz="2800" b="1">
                <a:solidFill>
                  <a:srgbClr val="3D8963"/>
                </a:solidFill>
                <a:latin typeface="Courier New" pitchFamily="49" charset="0"/>
              </a:rPr>
              <a:t>num = num + 1;</a:t>
            </a:r>
          </a:p>
          <a:p>
            <a:pPr eaLnBrk="1" hangingPunct="1">
              <a:lnSpc>
                <a:spcPct val="90000"/>
              </a:lnSpc>
              <a:spcBef>
                <a:spcPct val="0"/>
              </a:spcBef>
              <a:buFontTx/>
              <a:buNone/>
            </a:pPr>
            <a:r>
              <a:rPr lang="pt-BR" altLang="en-US" sz="2800" b="1">
                <a:solidFill>
                  <a:srgbClr val="3D8963"/>
                </a:solidFill>
                <a:latin typeface="Courier New" pitchFamily="49" charset="0"/>
              </a:rPr>
              <a:t>cout &lt;&lt; num;     // Displays -32768</a:t>
            </a:r>
            <a:r>
              <a:rPr lang="pt-BR" altLang="en-US" sz="2800">
                <a:latin typeface="Courier New" pitchFamily="49" charset="0"/>
              </a:rPr>
              <a:t> </a:t>
            </a:r>
            <a:endParaRPr lang="en-US" altLang="en-US" sz="2800">
              <a:latin typeface="Courier New" pitchFamily="49" charset="0"/>
            </a:endParaRPr>
          </a:p>
        </p:txBody>
      </p:sp>
      <p:sp>
        <p:nvSpPr>
          <p:cNvPr id="2355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3-</a:t>
            </a:r>
            <a:fld id="{8622D0E8-5CC0-4AB9-BC5E-B7CD3FA16F8F}" type="slidenum">
              <a:rPr lang="en-US" altLang="en-US" sz="1200"/>
              <a:pPr eaLnBrk="1" hangingPunct="1">
                <a:spcBef>
                  <a:spcPct val="0"/>
                </a:spcBef>
                <a:buFontTx/>
                <a:buNone/>
              </a:pPr>
              <a:t>22</a:t>
            </a:fld>
            <a:endParaRPr lang="en-US" altLang="en-US" sz="12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Title"/>
          <p:cNvSpPr>
            <a:spLocks noGrp="1" noChangeArrowheads="1"/>
          </p:cNvSpPr>
          <p:nvPr>
            <p:ph type="title"/>
          </p:nvPr>
        </p:nvSpPr>
        <p:spPr/>
        <p:txBody>
          <a:bodyPr/>
          <a:lstStyle/>
          <a:p>
            <a:pPr eaLnBrk="1" hangingPunct="1"/>
            <a:r>
              <a:rPr lang="en-US" altLang="en-US" sz="3200" dirty="0">
                <a:solidFill>
                  <a:schemeClr val="tx1"/>
                </a:solidFill>
              </a:rPr>
              <a:t>Handling Overflow and Underflow</a:t>
            </a:r>
          </a:p>
        </p:txBody>
      </p:sp>
      <p:sp>
        <p:nvSpPr>
          <p:cNvPr id="24579" name="Slide Body"/>
          <p:cNvSpPr>
            <a:spLocks noGrp="1" noChangeArrowheads="1"/>
          </p:cNvSpPr>
          <p:nvPr>
            <p:ph type="body" idx="1"/>
          </p:nvPr>
        </p:nvSpPr>
        <p:spPr>
          <a:xfrm>
            <a:off x="1905000" y="1752600"/>
            <a:ext cx="8305800" cy="3810000"/>
          </a:xfrm>
        </p:spPr>
        <p:txBody>
          <a:bodyPr/>
          <a:lstStyle/>
          <a:p>
            <a:pPr eaLnBrk="1" hangingPunct="1">
              <a:spcBef>
                <a:spcPct val="40000"/>
              </a:spcBef>
              <a:buFontTx/>
              <a:buNone/>
              <a:defRPr/>
            </a:pPr>
            <a:r>
              <a:rPr lang="en-US" altLang="en-US" dirty="0"/>
              <a:t>	</a:t>
            </a:r>
            <a:r>
              <a:rPr lang="en-US" altLang="en-US" sz="2800" dirty="0"/>
              <a:t>Different systems handle the problem differently. They may</a:t>
            </a:r>
          </a:p>
          <a:p>
            <a:pPr lvl="1" eaLnBrk="1" hangingPunct="1">
              <a:spcBef>
                <a:spcPct val="40000"/>
              </a:spcBef>
              <a:defRPr/>
            </a:pPr>
            <a:r>
              <a:rPr lang="en-US" altLang="en-US" sz="2800" dirty="0"/>
              <a:t> display a warning / error message </a:t>
            </a:r>
          </a:p>
          <a:p>
            <a:pPr lvl="1" eaLnBrk="1" hangingPunct="1">
              <a:spcBef>
                <a:spcPct val="40000"/>
              </a:spcBef>
              <a:defRPr/>
            </a:pPr>
            <a:r>
              <a:rPr lang="en-US" altLang="en-US" sz="2800" dirty="0"/>
              <a:t> stop the program</a:t>
            </a:r>
          </a:p>
          <a:p>
            <a:pPr lvl="1" eaLnBrk="1" hangingPunct="1">
              <a:spcBef>
                <a:spcPct val="40000"/>
              </a:spcBef>
              <a:defRPr/>
            </a:pPr>
            <a:r>
              <a:rPr lang="en-US" altLang="en-US" sz="2800" dirty="0"/>
              <a:t> continue execution with the incorrect value</a:t>
            </a:r>
          </a:p>
          <a:p>
            <a:pPr marL="457200" lvl="1" indent="0">
              <a:spcBef>
                <a:spcPct val="40000"/>
              </a:spcBef>
              <a:buNone/>
              <a:defRPr/>
            </a:pPr>
            <a:r>
              <a:rPr lang="en-US" altLang="en-US" sz="2800" dirty="0"/>
              <a:t>Using variables with appropriately-sized data types can minimize this problem</a:t>
            </a:r>
          </a:p>
        </p:txBody>
      </p:sp>
      <p:sp>
        <p:nvSpPr>
          <p:cNvPr id="2458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3-</a:t>
            </a:r>
            <a:fld id="{AA252DD7-CB06-44F7-BBEB-52AEA00E5EF4}" type="slidenum">
              <a:rPr lang="en-US" altLang="en-US" sz="1200"/>
              <a:pPr eaLnBrk="1" hangingPunct="1">
                <a:spcBef>
                  <a:spcPct val="0"/>
                </a:spcBef>
                <a:buFontTx/>
                <a:buNone/>
              </a:pPr>
              <a:t>23</a:t>
            </a:fld>
            <a:endParaRPr lang="en-US" altLang="en-US" sz="12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Title"/>
          <p:cNvSpPr>
            <a:spLocks noGrp="1" noChangeArrowheads="1"/>
          </p:cNvSpPr>
          <p:nvPr>
            <p:ph type="title"/>
          </p:nvPr>
        </p:nvSpPr>
        <p:spPr/>
        <p:txBody>
          <a:bodyPr/>
          <a:lstStyle/>
          <a:p>
            <a:pPr eaLnBrk="1" hangingPunct="1"/>
            <a:r>
              <a:rPr lang="en-US" altLang="en-US" dirty="0">
                <a:solidFill>
                  <a:schemeClr val="tx1"/>
                </a:solidFill>
              </a:rPr>
              <a:t>3.5 Named Constants</a:t>
            </a:r>
          </a:p>
        </p:txBody>
      </p:sp>
      <p:sp>
        <p:nvSpPr>
          <p:cNvPr id="25603" name="Slide Body"/>
          <p:cNvSpPr>
            <a:spLocks noGrp="1" noChangeArrowheads="1"/>
          </p:cNvSpPr>
          <p:nvPr>
            <p:ph type="body" idx="1"/>
          </p:nvPr>
        </p:nvSpPr>
        <p:spPr>
          <a:xfrm>
            <a:off x="1828800" y="1600200"/>
            <a:ext cx="8534400" cy="4572000"/>
          </a:xfrm>
        </p:spPr>
        <p:txBody>
          <a:bodyPr/>
          <a:lstStyle/>
          <a:p>
            <a:pPr eaLnBrk="1" hangingPunct="1"/>
            <a:r>
              <a:rPr lang="en-US" altLang="en-US" sz="2800" dirty="0"/>
              <a:t>Also called </a:t>
            </a:r>
            <a:r>
              <a:rPr lang="en-US" altLang="en-US" sz="2800" dirty="0">
                <a:solidFill>
                  <a:schemeClr val="accent2"/>
                </a:solidFill>
              </a:rPr>
              <a:t>constant variables</a:t>
            </a:r>
          </a:p>
          <a:p>
            <a:pPr eaLnBrk="1" hangingPunct="1">
              <a:spcBef>
                <a:spcPct val="30000"/>
              </a:spcBef>
            </a:pPr>
            <a:r>
              <a:rPr lang="en-US" altLang="en-US" sz="2800" dirty="0"/>
              <a:t>Variables whose content cannot be changed during program execution</a:t>
            </a:r>
          </a:p>
          <a:p>
            <a:pPr eaLnBrk="1" hangingPunct="1">
              <a:spcBef>
                <a:spcPct val="30000"/>
              </a:spcBef>
            </a:pPr>
            <a:r>
              <a:rPr lang="en-US" altLang="en-US" sz="2800" dirty="0"/>
              <a:t>Used for representing constant values with descriptive names</a:t>
            </a:r>
          </a:p>
          <a:p>
            <a:pPr lvl="1" eaLnBrk="1" hangingPunct="1">
              <a:buFontTx/>
              <a:buNone/>
            </a:pPr>
            <a:r>
              <a:rPr lang="en-US" altLang="en-US" dirty="0"/>
              <a:t>	</a:t>
            </a:r>
            <a:r>
              <a:rPr lang="en-US" altLang="en-US" sz="3200" b="1" dirty="0" err="1">
                <a:solidFill>
                  <a:srgbClr val="3D8963"/>
                </a:solidFill>
                <a:latin typeface="Courier New" pitchFamily="49" charset="0"/>
              </a:rPr>
              <a:t>const</a:t>
            </a:r>
            <a:r>
              <a:rPr lang="en-US" altLang="en-US" sz="3200" b="1" dirty="0">
                <a:solidFill>
                  <a:srgbClr val="3D8963"/>
                </a:solidFill>
                <a:latin typeface="Courier New" pitchFamily="49" charset="0"/>
              </a:rPr>
              <a:t> double TAX_RATE = 0.0775;</a:t>
            </a:r>
          </a:p>
          <a:p>
            <a:pPr lvl="1" eaLnBrk="1" hangingPunct="1">
              <a:spcBef>
                <a:spcPct val="0"/>
              </a:spcBef>
              <a:buFontTx/>
              <a:buNone/>
            </a:pPr>
            <a:r>
              <a:rPr lang="en-US" altLang="en-US" sz="3200" b="1" dirty="0">
                <a:solidFill>
                  <a:srgbClr val="3D8963"/>
                </a:solidFill>
                <a:latin typeface="Courier New" pitchFamily="49" charset="0"/>
              </a:rPr>
              <a:t>	</a:t>
            </a:r>
            <a:r>
              <a:rPr lang="en-US" altLang="en-US" sz="3200" b="1" dirty="0" err="1">
                <a:solidFill>
                  <a:srgbClr val="3D8963"/>
                </a:solidFill>
                <a:latin typeface="Courier New" pitchFamily="49" charset="0"/>
              </a:rPr>
              <a:t>const</a:t>
            </a:r>
            <a:r>
              <a:rPr lang="en-US" altLang="en-US" sz="3200" b="1" dirty="0">
                <a:solidFill>
                  <a:srgbClr val="3D8963"/>
                </a:solidFill>
                <a:latin typeface="Courier New" pitchFamily="49" charset="0"/>
              </a:rPr>
              <a:t> </a:t>
            </a:r>
            <a:r>
              <a:rPr lang="en-US" altLang="en-US" sz="3200" b="1" dirty="0" err="1">
                <a:solidFill>
                  <a:srgbClr val="3D8963"/>
                </a:solidFill>
                <a:latin typeface="Courier New" pitchFamily="49" charset="0"/>
              </a:rPr>
              <a:t>int</a:t>
            </a:r>
            <a:r>
              <a:rPr lang="en-US" altLang="en-US" sz="3200" b="1" dirty="0">
                <a:solidFill>
                  <a:srgbClr val="3D8963"/>
                </a:solidFill>
                <a:latin typeface="Courier New" pitchFamily="49" charset="0"/>
              </a:rPr>
              <a:t> NUM_STATES = 50;</a:t>
            </a:r>
          </a:p>
          <a:p>
            <a:pPr eaLnBrk="1" hangingPunct="1">
              <a:spcBef>
                <a:spcPct val="30000"/>
              </a:spcBef>
            </a:pPr>
            <a:r>
              <a:rPr lang="en-US" altLang="en-US" sz="2800" dirty="0">
                <a:solidFill>
                  <a:schemeClr val="tx1"/>
                </a:solidFill>
              </a:rPr>
              <a:t>Often named using uppercase letters</a:t>
            </a:r>
          </a:p>
        </p:txBody>
      </p:sp>
      <p:sp>
        <p:nvSpPr>
          <p:cNvPr id="2560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3-</a:t>
            </a:r>
            <a:fld id="{D12359D9-8B68-4B33-8E20-F7FADC3CBEA6}" type="slidenum">
              <a:rPr lang="en-US" altLang="en-US" sz="1200"/>
              <a:pPr eaLnBrk="1" hangingPunct="1">
                <a:spcBef>
                  <a:spcPct val="0"/>
                </a:spcBef>
                <a:buFontTx/>
                <a:buNone/>
              </a:pPr>
              <a:t>24</a:t>
            </a:fld>
            <a:endParaRPr lang="en-US" altLang="en-US" sz="12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Title"/>
          <p:cNvSpPr>
            <a:spLocks noGrp="1" noChangeArrowheads="1"/>
          </p:cNvSpPr>
          <p:nvPr>
            <p:ph type="title"/>
          </p:nvPr>
        </p:nvSpPr>
        <p:spPr/>
        <p:txBody>
          <a:bodyPr/>
          <a:lstStyle/>
          <a:p>
            <a:pPr eaLnBrk="1" hangingPunct="1"/>
            <a:r>
              <a:rPr lang="en-US" altLang="en-US" dirty="0">
                <a:solidFill>
                  <a:schemeClr val="tx1"/>
                </a:solidFill>
              </a:rPr>
              <a:t>Defining and Initializing </a:t>
            </a:r>
            <a:br>
              <a:rPr lang="en-US" altLang="en-US" dirty="0">
                <a:solidFill>
                  <a:schemeClr val="tx1"/>
                </a:solidFill>
              </a:rPr>
            </a:br>
            <a:r>
              <a:rPr lang="en-US" altLang="en-US" dirty="0">
                <a:solidFill>
                  <a:schemeClr val="tx1"/>
                </a:solidFill>
              </a:rPr>
              <a:t>Named Constants</a:t>
            </a:r>
          </a:p>
        </p:txBody>
      </p:sp>
      <p:sp>
        <p:nvSpPr>
          <p:cNvPr id="26627" name="Slide Body"/>
          <p:cNvSpPr>
            <a:spLocks noGrp="1" noChangeArrowheads="1"/>
          </p:cNvSpPr>
          <p:nvPr>
            <p:ph type="body" idx="1"/>
          </p:nvPr>
        </p:nvSpPr>
        <p:spPr>
          <a:xfrm>
            <a:off x="1828800" y="1600200"/>
            <a:ext cx="8534400" cy="4572000"/>
          </a:xfrm>
        </p:spPr>
        <p:txBody>
          <a:bodyPr/>
          <a:lstStyle/>
          <a:p>
            <a:pPr eaLnBrk="1" hangingPunct="1"/>
            <a:r>
              <a:rPr lang="en-US" altLang="en-US" sz="2800" dirty="0"/>
              <a:t>The value of a named constant must be assigned when the variable is defined:</a:t>
            </a:r>
          </a:p>
          <a:p>
            <a:pPr lvl="1" eaLnBrk="1" hangingPunct="1">
              <a:buFontTx/>
              <a:buNone/>
            </a:pPr>
            <a:r>
              <a:rPr lang="en-US" altLang="en-US" dirty="0"/>
              <a:t>	</a:t>
            </a:r>
            <a:r>
              <a:rPr lang="en-US" altLang="en-US" sz="3200" b="1" dirty="0" err="1">
                <a:solidFill>
                  <a:srgbClr val="3D8963"/>
                </a:solidFill>
                <a:latin typeface="Courier New" pitchFamily="49" charset="0"/>
              </a:rPr>
              <a:t>const</a:t>
            </a:r>
            <a:r>
              <a:rPr lang="en-US" altLang="en-US" sz="3200" b="1" dirty="0">
                <a:solidFill>
                  <a:srgbClr val="3D8963"/>
                </a:solidFill>
                <a:latin typeface="Courier New" pitchFamily="49" charset="0"/>
              </a:rPr>
              <a:t> </a:t>
            </a:r>
            <a:r>
              <a:rPr lang="en-US" altLang="en-US" sz="3200" b="1" dirty="0" err="1">
                <a:solidFill>
                  <a:srgbClr val="3D8963"/>
                </a:solidFill>
                <a:latin typeface="Courier New" pitchFamily="49" charset="0"/>
              </a:rPr>
              <a:t>int</a:t>
            </a:r>
            <a:r>
              <a:rPr lang="en-US" altLang="en-US" sz="3200" b="1" dirty="0">
                <a:solidFill>
                  <a:srgbClr val="3D8963"/>
                </a:solidFill>
                <a:latin typeface="Courier New" pitchFamily="49" charset="0"/>
              </a:rPr>
              <a:t> CLASS_SIZE = 24;</a:t>
            </a:r>
            <a:endParaRPr lang="en-US" altLang="en-US" dirty="0"/>
          </a:p>
          <a:p>
            <a:pPr eaLnBrk="1" hangingPunct="1">
              <a:spcBef>
                <a:spcPct val="30000"/>
              </a:spcBef>
            </a:pPr>
            <a:r>
              <a:rPr lang="en-US" altLang="en-US" sz="2800" dirty="0"/>
              <a:t>An error occurs if you try to change the value stored in a named constant after it is defined:</a:t>
            </a:r>
          </a:p>
          <a:p>
            <a:pPr lvl="1" eaLnBrk="1" hangingPunct="1">
              <a:buFontTx/>
              <a:buNone/>
            </a:pPr>
            <a:r>
              <a:rPr lang="en-US" altLang="en-US" dirty="0"/>
              <a:t>	</a:t>
            </a:r>
            <a:r>
              <a:rPr lang="en-US" altLang="en-US" sz="3200" b="1" dirty="0">
                <a:solidFill>
                  <a:srgbClr val="3D8963"/>
                </a:solidFill>
                <a:latin typeface="Courier New" pitchFamily="49" charset="0"/>
              </a:rPr>
              <a:t>// This won't work</a:t>
            </a:r>
          </a:p>
          <a:p>
            <a:pPr lvl="1" eaLnBrk="1" hangingPunct="1">
              <a:buFontTx/>
              <a:buNone/>
            </a:pPr>
            <a:r>
              <a:rPr lang="en-US" altLang="en-US" sz="3200" b="1" dirty="0">
                <a:solidFill>
                  <a:srgbClr val="3D8963"/>
                </a:solidFill>
                <a:latin typeface="Courier New" pitchFamily="49" charset="0"/>
              </a:rPr>
              <a:t> CLASS_SIZE = CLASS_SIZE + 1;</a:t>
            </a:r>
          </a:p>
          <a:p>
            <a:pPr lvl="1" eaLnBrk="1" hangingPunct="1">
              <a:spcBef>
                <a:spcPct val="0"/>
              </a:spcBef>
              <a:buFontTx/>
              <a:buNone/>
            </a:pPr>
            <a:r>
              <a:rPr lang="en-US" altLang="en-US" sz="3200" b="1" dirty="0">
                <a:solidFill>
                  <a:srgbClr val="3D8963"/>
                </a:solidFill>
                <a:latin typeface="Courier New" pitchFamily="49" charset="0"/>
              </a:rPr>
              <a:t>	</a:t>
            </a:r>
            <a:endParaRPr lang="en-US" altLang="en-US" dirty="0"/>
          </a:p>
        </p:txBody>
      </p:sp>
      <p:sp>
        <p:nvSpPr>
          <p:cNvPr id="2662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3-</a:t>
            </a:r>
            <a:fld id="{2D660A29-D098-44A3-B471-E217366CFC52}" type="slidenum">
              <a:rPr lang="en-US" altLang="en-US" sz="1200"/>
              <a:pPr eaLnBrk="1" hangingPunct="1">
                <a:spcBef>
                  <a:spcPct val="0"/>
                </a:spcBef>
                <a:buFontTx/>
                <a:buNone/>
              </a:pPr>
              <a:t>25</a:t>
            </a:fld>
            <a:endParaRPr lang="en-US" altLang="en-US" sz="12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Title"/>
          <p:cNvSpPr>
            <a:spLocks noGrp="1" noChangeArrowheads="1"/>
          </p:cNvSpPr>
          <p:nvPr>
            <p:ph type="title"/>
          </p:nvPr>
        </p:nvSpPr>
        <p:spPr/>
        <p:txBody>
          <a:bodyPr/>
          <a:lstStyle/>
          <a:p>
            <a:pPr eaLnBrk="1" hangingPunct="1"/>
            <a:r>
              <a:rPr lang="en-US" altLang="en-US" dirty="0">
                <a:solidFill>
                  <a:schemeClr val="tx1"/>
                </a:solidFill>
              </a:rPr>
              <a:t>Benefits of Named Constants</a:t>
            </a:r>
          </a:p>
        </p:txBody>
      </p:sp>
      <p:sp>
        <p:nvSpPr>
          <p:cNvPr id="24579" name="Slide Body"/>
          <p:cNvSpPr>
            <a:spLocks noGrp="1" noChangeArrowheads="1"/>
          </p:cNvSpPr>
          <p:nvPr>
            <p:ph type="body" idx="1"/>
          </p:nvPr>
        </p:nvSpPr>
        <p:spPr>
          <a:xfrm>
            <a:off x="1828800" y="1524000"/>
            <a:ext cx="8534400" cy="4572000"/>
          </a:xfrm>
        </p:spPr>
        <p:txBody>
          <a:bodyPr/>
          <a:lstStyle/>
          <a:p>
            <a:pPr>
              <a:lnSpc>
                <a:spcPts val="3500"/>
              </a:lnSpc>
              <a:defRPr/>
            </a:pPr>
            <a:r>
              <a:rPr lang="en-US" sz="2800" dirty="0"/>
              <a:t>They make program code more readable by documenting the purpose of the constant in the name:</a:t>
            </a:r>
          </a:p>
          <a:p>
            <a:pPr marL="400050" lvl="1" indent="0">
              <a:lnSpc>
                <a:spcPts val="3500"/>
              </a:lnSpc>
              <a:buNone/>
              <a:defRPr/>
            </a:pPr>
            <a:r>
              <a:rPr lang="en-US" sz="2400" b="1" dirty="0" err="1">
                <a:latin typeface="Courier New" pitchFamily="49" charset="0"/>
                <a:cs typeface="Courier New" pitchFamily="49" charset="0"/>
              </a:rPr>
              <a:t>const</a:t>
            </a:r>
            <a:r>
              <a:rPr lang="en-US" sz="2400" b="1" dirty="0">
                <a:latin typeface="Courier New" pitchFamily="49" charset="0"/>
                <a:cs typeface="Courier New" pitchFamily="49" charset="0"/>
              </a:rPr>
              <a:t> double TAX_RATE = 0.0775;</a:t>
            </a:r>
          </a:p>
          <a:p>
            <a:pPr marL="400050" lvl="1" indent="0">
              <a:lnSpc>
                <a:spcPts val="3500"/>
              </a:lnSpc>
              <a:buNone/>
              <a:defRPr/>
            </a:pPr>
            <a:r>
              <a:rPr lang="en-US" sz="2400" b="1" dirty="0">
                <a:latin typeface="Courier New" pitchFamily="49" charset="0"/>
                <a:cs typeface="Courier New" pitchFamily="49" charset="0"/>
              </a:rPr>
              <a:t>. . . </a:t>
            </a:r>
          </a:p>
          <a:p>
            <a:pPr marL="400050" lvl="1" indent="0">
              <a:lnSpc>
                <a:spcPts val="3500"/>
              </a:lnSpc>
              <a:buNone/>
              <a:defRPr/>
            </a:pPr>
            <a:r>
              <a:rPr lang="en-US" sz="2400" b="1" dirty="0" err="1">
                <a:latin typeface="Courier New" pitchFamily="49" charset="0"/>
                <a:cs typeface="Courier New" pitchFamily="49" charset="0"/>
              </a:rPr>
              <a:t>salesTax</a:t>
            </a:r>
            <a:r>
              <a:rPr lang="en-US" sz="2400" b="1" dirty="0">
                <a:latin typeface="Courier New" pitchFamily="49" charset="0"/>
                <a:cs typeface="Courier New" pitchFamily="49" charset="0"/>
              </a:rPr>
              <a:t> = </a:t>
            </a:r>
            <a:r>
              <a:rPr lang="en-US" sz="2400" b="1" dirty="0" err="1">
                <a:latin typeface="Courier New" pitchFamily="49" charset="0"/>
                <a:cs typeface="Courier New" pitchFamily="49" charset="0"/>
              </a:rPr>
              <a:t>purchasePrice</a:t>
            </a:r>
            <a:r>
              <a:rPr lang="en-US" sz="2400" b="1" dirty="0">
                <a:latin typeface="Courier New" pitchFamily="49" charset="0"/>
                <a:cs typeface="Courier New" pitchFamily="49" charset="0"/>
              </a:rPr>
              <a:t> * TAX_RATE;</a:t>
            </a:r>
          </a:p>
          <a:p>
            <a:pPr>
              <a:lnSpc>
                <a:spcPts val="3500"/>
              </a:lnSpc>
              <a:spcBef>
                <a:spcPct val="30000"/>
              </a:spcBef>
              <a:defRPr/>
            </a:pPr>
            <a:r>
              <a:rPr lang="en-US" sz="2800" dirty="0"/>
              <a:t>They improve accuracy and simplify program maintenance </a:t>
            </a:r>
          </a:p>
          <a:p>
            <a:pPr marL="0" lvl="1" indent="0">
              <a:lnSpc>
                <a:spcPts val="3500"/>
              </a:lnSpc>
              <a:spcBef>
                <a:spcPct val="30000"/>
              </a:spcBef>
              <a:buNone/>
              <a:defRPr/>
            </a:pPr>
            <a:r>
              <a:rPr lang="en-US" sz="2800" b="1" dirty="0">
                <a:latin typeface="Courier New" pitchFamily="49" charset="0"/>
                <a:cs typeface="Courier New" pitchFamily="49" charset="0"/>
              </a:rPr>
              <a:t>  </a:t>
            </a:r>
            <a:endParaRPr lang="en-US" dirty="0"/>
          </a:p>
        </p:txBody>
      </p:sp>
      <p:sp>
        <p:nvSpPr>
          <p:cNvPr id="2765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3-</a:t>
            </a:r>
            <a:fld id="{E1442C0A-B4FF-493E-8EC7-EB9A745E5CF4}" type="slidenum">
              <a:rPr lang="en-US" altLang="en-US" sz="1200"/>
              <a:pPr eaLnBrk="1" hangingPunct="1">
                <a:spcBef>
                  <a:spcPct val="0"/>
                </a:spcBef>
                <a:buFontTx/>
                <a:buNone/>
              </a:pPr>
              <a:t>26</a:t>
            </a:fld>
            <a:endParaRPr lang="en-US" altLang="en-US" sz="12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Slide Title"/>
          <p:cNvSpPr>
            <a:spLocks noGrp="1" noChangeArrowheads="1"/>
          </p:cNvSpPr>
          <p:nvPr>
            <p:ph type="title"/>
          </p:nvPr>
        </p:nvSpPr>
        <p:spPr/>
        <p:txBody>
          <a:bodyPr/>
          <a:lstStyle/>
          <a:p>
            <a:pPr eaLnBrk="1" hangingPunct="1"/>
            <a:r>
              <a:rPr lang="en-US" altLang="en-US" dirty="0">
                <a:solidFill>
                  <a:schemeClr val="tx1"/>
                </a:solidFill>
              </a:rPr>
              <a:t>3.6 Multiple and Combined Assignment</a:t>
            </a:r>
          </a:p>
        </p:txBody>
      </p:sp>
      <p:sp>
        <p:nvSpPr>
          <p:cNvPr id="28675" name="Slide Body"/>
          <p:cNvSpPr>
            <a:spLocks noGrp="1" noChangeArrowheads="1"/>
          </p:cNvSpPr>
          <p:nvPr>
            <p:ph type="body" idx="1"/>
          </p:nvPr>
        </p:nvSpPr>
        <p:spPr>
          <a:xfrm>
            <a:off x="1828800" y="2024064"/>
            <a:ext cx="8294688" cy="3978275"/>
          </a:xfrm>
        </p:spPr>
        <p:txBody>
          <a:bodyPr/>
          <a:lstStyle/>
          <a:p>
            <a:pPr eaLnBrk="1" hangingPunct="1"/>
            <a:r>
              <a:rPr lang="en-US" altLang="en-US" sz="2800" dirty="0">
                <a:solidFill>
                  <a:schemeClr val="tx1"/>
                </a:solidFill>
              </a:rPr>
              <a:t>The assignment operator (</a:t>
            </a:r>
            <a:r>
              <a:rPr lang="en-US" altLang="en-US" sz="2800" b="1" dirty="0">
                <a:solidFill>
                  <a:schemeClr val="tx1"/>
                </a:solidFill>
                <a:latin typeface="Courier New" pitchFamily="49" charset="0"/>
              </a:rPr>
              <a:t>=</a:t>
            </a:r>
            <a:r>
              <a:rPr lang="en-US" altLang="en-US" sz="2800" dirty="0">
                <a:solidFill>
                  <a:schemeClr val="tx1"/>
                </a:solidFill>
              </a:rPr>
              <a:t>) can be used multiple times in an expression</a:t>
            </a:r>
          </a:p>
          <a:p>
            <a:pPr lvl="1" eaLnBrk="1" hangingPunct="1">
              <a:buFontTx/>
              <a:buNone/>
            </a:pPr>
            <a:r>
              <a:rPr lang="en-US" altLang="en-US" sz="3200" b="1" dirty="0">
                <a:solidFill>
                  <a:srgbClr val="3D8963"/>
                </a:solidFill>
                <a:latin typeface="Courier New" pitchFamily="49" charset="0"/>
              </a:rPr>
              <a:t>x = y = z = 5;</a:t>
            </a:r>
          </a:p>
          <a:p>
            <a:pPr eaLnBrk="1" hangingPunct="1"/>
            <a:r>
              <a:rPr lang="en-US" altLang="en-US" sz="2800" dirty="0"/>
              <a:t>Assignment associates right to left</a:t>
            </a:r>
          </a:p>
          <a:p>
            <a:pPr lvl="1" eaLnBrk="1" hangingPunct="1">
              <a:buFontTx/>
              <a:buNone/>
            </a:pPr>
            <a:r>
              <a:rPr lang="en-US" altLang="en-US" sz="3200" b="1" dirty="0">
                <a:solidFill>
                  <a:srgbClr val="3D8963"/>
                </a:solidFill>
                <a:latin typeface="Courier New" pitchFamily="49" charset="0"/>
              </a:rPr>
              <a:t>x = (y = (z = 5));</a:t>
            </a:r>
          </a:p>
        </p:txBody>
      </p:sp>
      <p:pic>
        <p:nvPicPr>
          <p:cNvPr id="28682" name="Explanatory text and graphic" descr="The text describes the order of execution of the code statement.  The rightmost assignment is performed first and is labeled &quot;Done 1st&quot;.  The assignment to the left of the rightmost one is performed next and is labeled &quot;Done 2nd&quot;.  The leftmost assignment is performed last and is labeled &quot;Done 3rd&quot;." title="Text with arrows pointing to parts of the code stat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1" y="4648201"/>
            <a:ext cx="4041775"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67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3-</a:t>
            </a:r>
            <a:fld id="{725EC62E-CF56-4B3D-AD7E-E7589FBC85E3}" type="slidenum">
              <a:rPr lang="en-US" altLang="en-US" sz="1200"/>
              <a:pPr eaLnBrk="1" hangingPunct="1">
                <a:spcBef>
                  <a:spcPct val="0"/>
                </a:spcBef>
                <a:buFontTx/>
                <a:buNone/>
              </a:pPr>
              <a:t>27</a:t>
            </a:fld>
            <a:endParaRPr lang="en-US" altLang="en-US" sz="12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Title"/>
          <p:cNvSpPr>
            <a:spLocks noGrp="1" noChangeArrowheads="1"/>
          </p:cNvSpPr>
          <p:nvPr>
            <p:ph type="title"/>
          </p:nvPr>
        </p:nvSpPr>
        <p:spPr/>
        <p:txBody>
          <a:bodyPr/>
          <a:lstStyle/>
          <a:p>
            <a:pPr eaLnBrk="1" hangingPunct="1"/>
            <a:r>
              <a:rPr lang="en-US" altLang="en-US" dirty="0">
                <a:solidFill>
                  <a:schemeClr val="tx1"/>
                </a:solidFill>
              </a:rPr>
              <a:t>Combined Assignment</a:t>
            </a:r>
          </a:p>
        </p:txBody>
      </p:sp>
      <p:sp>
        <p:nvSpPr>
          <p:cNvPr id="28675" name="Slide Body"/>
          <p:cNvSpPr>
            <a:spLocks noGrp="1" noChangeArrowheads="1"/>
          </p:cNvSpPr>
          <p:nvPr>
            <p:ph type="body" idx="1"/>
          </p:nvPr>
        </p:nvSpPr>
        <p:spPr>
          <a:xfrm>
            <a:off x="1981200" y="1981200"/>
            <a:ext cx="8229600" cy="4038600"/>
          </a:xfrm>
        </p:spPr>
        <p:txBody>
          <a:bodyPr/>
          <a:lstStyle/>
          <a:p>
            <a:pPr>
              <a:lnSpc>
                <a:spcPts val="3200"/>
              </a:lnSpc>
              <a:spcBef>
                <a:spcPct val="30000"/>
              </a:spcBef>
              <a:defRPr/>
            </a:pPr>
            <a:r>
              <a:rPr lang="en-US" sz="2800" dirty="0"/>
              <a:t>Applies an arithmetic operation to a variable and assigns the result as the new value of that variable</a:t>
            </a:r>
          </a:p>
          <a:p>
            <a:pPr>
              <a:lnSpc>
                <a:spcPts val="3200"/>
              </a:lnSpc>
              <a:spcBef>
                <a:spcPct val="30000"/>
              </a:spcBef>
              <a:defRPr/>
            </a:pPr>
            <a:r>
              <a:rPr lang="en-US" sz="2800" dirty="0"/>
              <a:t>Operators: </a:t>
            </a:r>
            <a:r>
              <a:rPr lang="en-US" sz="2800" b="1" dirty="0">
                <a:latin typeface="Courier New" pitchFamily="49" charset="0"/>
              </a:rPr>
              <a:t>+=</a:t>
            </a:r>
            <a:r>
              <a:rPr lang="en-US" sz="2800" dirty="0">
                <a:latin typeface="Courier New" pitchFamily="49" charset="0"/>
              </a:rPr>
              <a:t>  </a:t>
            </a:r>
            <a:r>
              <a:rPr lang="en-US" sz="2800" b="1" dirty="0">
                <a:latin typeface="Courier New" pitchFamily="49" charset="0"/>
              </a:rPr>
              <a:t>-=</a:t>
            </a:r>
            <a:r>
              <a:rPr lang="en-US" sz="2800" dirty="0">
                <a:latin typeface="Courier New" pitchFamily="49" charset="0"/>
              </a:rPr>
              <a:t>  </a:t>
            </a:r>
            <a:r>
              <a:rPr lang="en-US" sz="2800" b="1" dirty="0">
                <a:latin typeface="Courier New" pitchFamily="49" charset="0"/>
              </a:rPr>
              <a:t>*=</a:t>
            </a:r>
            <a:r>
              <a:rPr lang="en-US" sz="2800" dirty="0">
                <a:latin typeface="Courier New" pitchFamily="49" charset="0"/>
              </a:rPr>
              <a:t>  </a:t>
            </a:r>
            <a:r>
              <a:rPr lang="en-US" sz="2800" b="1" dirty="0">
                <a:latin typeface="Courier New" pitchFamily="49" charset="0"/>
              </a:rPr>
              <a:t>/=</a:t>
            </a:r>
            <a:r>
              <a:rPr lang="en-US" sz="2800" dirty="0">
                <a:latin typeface="Courier New" pitchFamily="49" charset="0"/>
              </a:rPr>
              <a:t>  </a:t>
            </a:r>
            <a:r>
              <a:rPr lang="en-US" sz="2800" b="1" dirty="0">
                <a:latin typeface="Courier New" pitchFamily="49" charset="0"/>
              </a:rPr>
              <a:t>%=</a:t>
            </a:r>
          </a:p>
          <a:p>
            <a:pPr>
              <a:lnSpc>
                <a:spcPts val="3200"/>
              </a:lnSpc>
              <a:spcBef>
                <a:spcPct val="30000"/>
              </a:spcBef>
              <a:defRPr/>
            </a:pPr>
            <a:r>
              <a:rPr lang="en-US" sz="2800" dirty="0"/>
              <a:t>These are also called compound operators or arithmetic assignment operators</a:t>
            </a:r>
          </a:p>
          <a:p>
            <a:pPr>
              <a:lnSpc>
                <a:spcPts val="3200"/>
              </a:lnSpc>
              <a:spcBef>
                <a:spcPct val="30000"/>
              </a:spcBef>
              <a:defRPr/>
            </a:pPr>
            <a:r>
              <a:rPr lang="en-US" sz="2800" dirty="0"/>
              <a:t>Example: </a:t>
            </a:r>
          </a:p>
          <a:p>
            <a:pPr marL="0" indent="0">
              <a:lnSpc>
                <a:spcPts val="3200"/>
              </a:lnSpc>
              <a:spcBef>
                <a:spcPct val="40000"/>
              </a:spcBef>
              <a:buNone/>
              <a:defRPr/>
            </a:pPr>
            <a:r>
              <a:rPr lang="en-US" sz="2800" b="1" dirty="0">
                <a:solidFill>
                  <a:srgbClr val="3D8963"/>
                </a:solidFill>
                <a:latin typeface="Courier New" pitchFamily="49" charset="0"/>
              </a:rPr>
              <a:t>  sum += </a:t>
            </a:r>
            <a:r>
              <a:rPr lang="en-US" sz="2800" b="1" dirty="0" err="1">
                <a:solidFill>
                  <a:srgbClr val="3D8963"/>
                </a:solidFill>
                <a:latin typeface="Courier New" pitchFamily="49" charset="0"/>
              </a:rPr>
              <a:t>amt</a:t>
            </a:r>
            <a:r>
              <a:rPr lang="en-US" sz="2800" b="1" dirty="0">
                <a:solidFill>
                  <a:srgbClr val="3D8963"/>
                </a:solidFill>
                <a:latin typeface="Courier New" pitchFamily="49" charset="0"/>
              </a:rPr>
              <a:t>; </a:t>
            </a:r>
            <a:r>
              <a:rPr lang="en-US" sz="2800" dirty="0"/>
              <a:t>is short for  </a:t>
            </a:r>
            <a:r>
              <a:rPr lang="en-US" sz="2800" b="1" dirty="0">
                <a:solidFill>
                  <a:srgbClr val="3D8963"/>
                </a:solidFill>
                <a:latin typeface="Courier New" pitchFamily="49" charset="0"/>
              </a:rPr>
              <a:t>sum = sum</a:t>
            </a:r>
            <a:r>
              <a:rPr lang="en-US" sz="2800" b="1" dirty="0">
                <a:solidFill>
                  <a:srgbClr val="3D8963"/>
                </a:solidFill>
              </a:rPr>
              <a:t> </a:t>
            </a:r>
            <a:r>
              <a:rPr lang="en-US" sz="2800" b="1" dirty="0">
                <a:solidFill>
                  <a:srgbClr val="3D8963"/>
                </a:solidFill>
                <a:latin typeface="Courier New" pitchFamily="49" charset="0"/>
              </a:rPr>
              <a:t>+</a:t>
            </a:r>
            <a:r>
              <a:rPr lang="en-US" sz="2800" b="1" dirty="0">
                <a:solidFill>
                  <a:srgbClr val="3D8963"/>
                </a:solidFill>
              </a:rPr>
              <a:t> </a:t>
            </a:r>
            <a:r>
              <a:rPr lang="en-US" sz="2800" b="1" dirty="0" err="1">
                <a:solidFill>
                  <a:srgbClr val="3D8963"/>
                </a:solidFill>
                <a:latin typeface="Courier New" pitchFamily="49" charset="0"/>
              </a:rPr>
              <a:t>amt</a:t>
            </a:r>
            <a:r>
              <a:rPr lang="en-US" sz="2800" b="1" dirty="0">
                <a:solidFill>
                  <a:srgbClr val="3D8963"/>
                </a:solidFill>
                <a:latin typeface="Courier New" pitchFamily="49" charset="0"/>
              </a:rPr>
              <a:t>;</a:t>
            </a:r>
          </a:p>
        </p:txBody>
      </p:sp>
      <p:sp>
        <p:nvSpPr>
          <p:cNvPr id="2970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3-</a:t>
            </a:r>
            <a:fld id="{F14E1DFB-D166-4111-9BA8-561E5194FC92}" type="slidenum">
              <a:rPr lang="en-US" altLang="en-US" sz="1200"/>
              <a:pPr eaLnBrk="1" hangingPunct="1">
                <a:spcBef>
                  <a:spcPct val="0"/>
                </a:spcBef>
                <a:buFontTx/>
                <a:buNone/>
              </a:pPr>
              <a:t>28</a:t>
            </a:fld>
            <a:endParaRPr lang="en-US" altLang="en-US" sz="12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Title"/>
          <p:cNvSpPr>
            <a:spLocks noGrp="1" noChangeArrowheads="1"/>
          </p:cNvSpPr>
          <p:nvPr>
            <p:ph type="title"/>
          </p:nvPr>
        </p:nvSpPr>
        <p:spPr>
          <a:xfrm>
            <a:off x="1828800" y="303213"/>
            <a:ext cx="8610600" cy="793750"/>
          </a:xfrm>
        </p:spPr>
        <p:txBody>
          <a:bodyPr/>
          <a:lstStyle/>
          <a:p>
            <a:pPr eaLnBrk="1" hangingPunct="1"/>
            <a:r>
              <a:rPr lang="en-US" altLang="en-US" dirty="0">
                <a:solidFill>
                  <a:schemeClr val="tx1"/>
                </a:solidFill>
              </a:rPr>
              <a:t>More Examples of Combined Assignment</a:t>
            </a:r>
          </a:p>
        </p:txBody>
      </p:sp>
      <p:sp>
        <p:nvSpPr>
          <p:cNvPr id="30723" name="Slide Body"/>
          <p:cNvSpPr>
            <a:spLocks noGrp="1" noChangeArrowheads="1"/>
          </p:cNvSpPr>
          <p:nvPr>
            <p:ph type="body" idx="1"/>
          </p:nvPr>
        </p:nvSpPr>
        <p:spPr>
          <a:xfrm>
            <a:off x="1981200" y="1828800"/>
            <a:ext cx="8001000" cy="4267200"/>
          </a:xfrm>
        </p:spPr>
        <p:txBody>
          <a:bodyPr/>
          <a:lstStyle/>
          <a:p>
            <a:pPr eaLnBrk="1" hangingPunct="1">
              <a:lnSpc>
                <a:spcPct val="90000"/>
              </a:lnSpc>
              <a:spcBef>
                <a:spcPct val="30000"/>
              </a:spcBef>
              <a:buFontTx/>
              <a:buNone/>
            </a:pPr>
            <a:r>
              <a:rPr lang="en-US" altLang="en-US" sz="2800" b="1" dirty="0">
                <a:solidFill>
                  <a:srgbClr val="3D8963"/>
                </a:solidFill>
                <a:latin typeface="Courier New" pitchFamily="49" charset="0"/>
              </a:rPr>
              <a:t>    x += 5;  </a:t>
            </a:r>
            <a:r>
              <a:rPr lang="en-US" altLang="en-US" sz="2800" dirty="0"/>
              <a:t>means</a:t>
            </a:r>
            <a:r>
              <a:rPr lang="en-US" altLang="en-US" sz="2800" b="1" dirty="0">
                <a:solidFill>
                  <a:srgbClr val="3D8963"/>
                </a:solidFill>
                <a:latin typeface="Courier New" pitchFamily="49" charset="0"/>
              </a:rPr>
              <a:t>  x = x + 5;</a:t>
            </a:r>
          </a:p>
          <a:p>
            <a:pPr eaLnBrk="1" hangingPunct="1">
              <a:lnSpc>
                <a:spcPct val="90000"/>
              </a:lnSpc>
              <a:spcBef>
                <a:spcPct val="30000"/>
              </a:spcBef>
              <a:buFontTx/>
              <a:buNone/>
            </a:pPr>
            <a:r>
              <a:rPr lang="en-US" altLang="en-US" sz="2800" b="1" dirty="0">
                <a:solidFill>
                  <a:srgbClr val="3D8963"/>
                </a:solidFill>
                <a:latin typeface="Courier New" pitchFamily="49" charset="0"/>
              </a:rPr>
              <a:t>    x -= 5;  </a:t>
            </a:r>
            <a:r>
              <a:rPr lang="en-US" altLang="en-US" sz="2800" dirty="0"/>
              <a:t>means</a:t>
            </a:r>
            <a:r>
              <a:rPr lang="en-US" altLang="en-US" sz="2800" b="1" dirty="0">
                <a:solidFill>
                  <a:srgbClr val="3D8963"/>
                </a:solidFill>
                <a:latin typeface="Courier New" pitchFamily="49" charset="0"/>
              </a:rPr>
              <a:t>  x = x – 5;</a:t>
            </a:r>
          </a:p>
          <a:p>
            <a:pPr eaLnBrk="1" hangingPunct="1">
              <a:lnSpc>
                <a:spcPct val="90000"/>
              </a:lnSpc>
              <a:spcBef>
                <a:spcPct val="30000"/>
              </a:spcBef>
              <a:buFontTx/>
              <a:buNone/>
            </a:pPr>
            <a:r>
              <a:rPr lang="en-US" altLang="en-US" sz="2800" b="1" dirty="0">
                <a:solidFill>
                  <a:srgbClr val="3D8963"/>
                </a:solidFill>
                <a:latin typeface="Courier New" pitchFamily="49" charset="0"/>
              </a:rPr>
              <a:t>    x *= 5;  </a:t>
            </a:r>
            <a:r>
              <a:rPr lang="en-US" altLang="en-US" sz="2800" dirty="0"/>
              <a:t>means</a:t>
            </a:r>
            <a:r>
              <a:rPr lang="en-US" altLang="en-US" sz="2800" b="1" dirty="0">
                <a:solidFill>
                  <a:srgbClr val="3D8963"/>
                </a:solidFill>
                <a:latin typeface="Courier New" pitchFamily="49" charset="0"/>
              </a:rPr>
              <a:t>  x = x * 5;</a:t>
            </a:r>
          </a:p>
          <a:p>
            <a:pPr eaLnBrk="1" hangingPunct="1">
              <a:lnSpc>
                <a:spcPct val="90000"/>
              </a:lnSpc>
              <a:spcBef>
                <a:spcPct val="30000"/>
              </a:spcBef>
              <a:buFontTx/>
              <a:buNone/>
            </a:pPr>
            <a:r>
              <a:rPr lang="en-US" altLang="en-US" sz="2800" b="1" dirty="0">
                <a:solidFill>
                  <a:srgbClr val="3D8963"/>
                </a:solidFill>
                <a:latin typeface="Courier New" pitchFamily="49" charset="0"/>
              </a:rPr>
              <a:t>    x /= 5;  </a:t>
            </a:r>
            <a:r>
              <a:rPr lang="en-US" altLang="en-US" sz="2800" dirty="0"/>
              <a:t>means</a:t>
            </a:r>
            <a:r>
              <a:rPr lang="en-US" altLang="en-US" sz="2800" b="1" dirty="0">
                <a:solidFill>
                  <a:srgbClr val="3D8963"/>
                </a:solidFill>
                <a:latin typeface="Courier New" pitchFamily="49" charset="0"/>
              </a:rPr>
              <a:t>  x = x / 5;</a:t>
            </a:r>
          </a:p>
          <a:p>
            <a:pPr eaLnBrk="1" hangingPunct="1">
              <a:lnSpc>
                <a:spcPct val="90000"/>
              </a:lnSpc>
              <a:spcBef>
                <a:spcPct val="30000"/>
              </a:spcBef>
              <a:buFontTx/>
              <a:buNone/>
            </a:pPr>
            <a:r>
              <a:rPr lang="en-US" altLang="en-US" sz="2800" b="1" dirty="0">
                <a:solidFill>
                  <a:srgbClr val="3D8963"/>
                </a:solidFill>
                <a:latin typeface="Courier New" pitchFamily="49" charset="0"/>
              </a:rPr>
              <a:t>    x %= 5;  </a:t>
            </a:r>
            <a:r>
              <a:rPr lang="en-US" altLang="en-US" sz="2800" dirty="0"/>
              <a:t>means</a:t>
            </a:r>
            <a:r>
              <a:rPr lang="en-US" altLang="en-US" sz="2800" b="1" dirty="0">
                <a:solidFill>
                  <a:srgbClr val="3D8963"/>
                </a:solidFill>
                <a:latin typeface="Courier New" pitchFamily="49" charset="0"/>
              </a:rPr>
              <a:t>  x = x % 5;</a:t>
            </a:r>
          </a:p>
          <a:p>
            <a:pPr eaLnBrk="1" hangingPunct="1">
              <a:lnSpc>
                <a:spcPct val="90000"/>
              </a:lnSpc>
              <a:spcBef>
                <a:spcPct val="50000"/>
              </a:spcBef>
              <a:buFontTx/>
              <a:buNone/>
            </a:pPr>
            <a:r>
              <a:rPr lang="en-US" altLang="en-US" sz="2800" dirty="0"/>
              <a:t>The right hand side is evaluated before the</a:t>
            </a:r>
          </a:p>
          <a:p>
            <a:pPr eaLnBrk="1" hangingPunct="1">
              <a:lnSpc>
                <a:spcPct val="90000"/>
              </a:lnSpc>
              <a:spcBef>
                <a:spcPct val="0"/>
              </a:spcBef>
              <a:buFontTx/>
              <a:buNone/>
            </a:pPr>
            <a:r>
              <a:rPr lang="en-US" altLang="en-US" sz="2800" dirty="0"/>
              <a:t>combined assignment operation is done.</a:t>
            </a:r>
          </a:p>
          <a:p>
            <a:pPr eaLnBrk="1" hangingPunct="1">
              <a:lnSpc>
                <a:spcPct val="90000"/>
              </a:lnSpc>
              <a:spcBef>
                <a:spcPct val="50000"/>
              </a:spcBef>
              <a:buFontTx/>
              <a:buNone/>
            </a:pPr>
            <a:r>
              <a:rPr lang="en-US" altLang="en-US" sz="2400" b="1" dirty="0">
                <a:solidFill>
                  <a:srgbClr val="3D8963"/>
                </a:solidFill>
                <a:latin typeface="Courier New" pitchFamily="49" charset="0"/>
              </a:rPr>
              <a:t> </a:t>
            </a:r>
            <a:r>
              <a:rPr lang="en-US" altLang="en-US" sz="2800" b="1" dirty="0">
                <a:solidFill>
                  <a:srgbClr val="3D8963"/>
                </a:solidFill>
                <a:latin typeface="Courier New" pitchFamily="49" charset="0"/>
              </a:rPr>
              <a:t>x *= a + b;</a:t>
            </a:r>
            <a:r>
              <a:rPr lang="en-US" altLang="en-US" sz="2800" dirty="0"/>
              <a:t>  </a:t>
            </a:r>
            <a:r>
              <a:rPr lang="en-US" altLang="en-US" sz="2400" dirty="0"/>
              <a:t> </a:t>
            </a:r>
            <a:r>
              <a:rPr lang="en-US" altLang="en-US" sz="2800" dirty="0"/>
              <a:t>means   </a:t>
            </a:r>
            <a:r>
              <a:rPr lang="en-US" altLang="en-US" sz="2400" dirty="0"/>
              <a:t> </a:t>
            </a:r>
            <a:r>
              <a:rPr lang="en-US" altLang="en-US" sz="2800" b="1" dirty="0">
                <a:solidFill>
                  <a:srgbClr val="3D8963"/>
                </a:solidFill>
                <a:latin typeface="Courier New" pitchFamily="49" charset="0"/>
              </a:rPr>
              <a:t>x = x * (a + b);</a:t>
            </a:r>
          </a:p>
        </p:txBody>
      </p:sp>
      <p:sp>
        <p:nvSpPr>
          <p:cNvPr id="3072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3-</a:t>
            </a:r>
            <a:fld id="{448DAF12-E2FD-4259-9F95-3DFE020FC7C2}" type="slidenum">
              <a:rPr lang="en-US" altLang="en-US" sz="1200"/>
              <a:pPr eaLnBrk="1" hangingPunct="1">
                <a:spcBef>
                  <a:spcPct val="0"/>
                </a:spcBef>
                <a:buFontTx/>
                <a:buNone/>
              </a:pPr>
              <a:t>29</a:t>
            </a:fld>
            <a:endParaRPr lang="en-US" altLang="en-US" sz="1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Title"/>
          <p:cNvSpPr>
            <a:spLocks noGrp="1" noChangeArrowheads="1"/>
          </p:cNvSpPr>
          <p:nvPr>
            <p:ph type="title"/>
          </p:nvPr>
        </p:nvSpPr>
        <p:spPr/>
        <p:txBody>
          <a:bodyPr/>
          <a:lstStyle/>
          <a:p>
            <a:pPr eaLnBrk="1" hangingPunct="1"/>
            <a:r>
              <a:rPr lang="en-US" altLang="en-US" dirty="0">
                <a:solidFill>
                  <a:schemeClr val="tx1"/>
                </a:solidFill>
              </a:rPr>
              <a:t>Topics </a:t>
            </a:r>
            <a:r>
              <a:rPr lang="en-US" altLang="en-US" sz="3200" dirty="0">
                <a:solidFill>
                  <a:schemeClr val="tx1"/>
                </a:solidFill>
              </a:rPr>
              <a:t>2 of 2</a:t>
            </a:r>
          </a:p>
        </p:txBody>
      </p:sp>
      <p:sp>
        <p:nvSpPr>
          <p:cNvPr id="5123" name="Slide Body"/>
          <p:cNvSpPr>
            <a:spLocks noGrp="1" noChangeArrowheads="1"/>
          </p:cNvSpPr>
          <p:nvPr>
            <p:ph type="body" idx="1"/>
          </p:nvPr>
        </p:nvSpPr>
        <p:spPr/>
        <p:txBody>
          <a:bodyPr/>
          <a:lstStyle/>
          <a:p>
            <a:pPr eaLnBrk="1" hangingPunct="1">
              <a:lnSpc>
                <a:spcPct val="150000"/>
              </a:lnSpc>
              <a:buFontTx/>
              <a:buNone/>
            </a:pPr>
            <a:r>
              <a:rPr lang="en-US" altLang="en-US" sz="2800" dirty="0"/>
              <a:t>3.6   Multiple and Combined Assignment</a:t>
            </a:r>
          </a:p>
          <a:p>
            <a:pPr eaLnBrk="1" hangingPunct="1">
              <a:lnSpc>
                <a:spcPct val="150000"/>
              </a:lnSpc>
              <a:buFontTx/>
              <a:buNone/>
            </a:pPr>
            <a:r>
              <a:rPr lang="en-US" altLang="en-US" sz="2800" dirty="0"/>
              <a:t>3.7   Formatting Output</a:t>
            </a:r>
          </a:p>
          <a:p>
            <a:pPr eaLnBrk="1" hangingPunct="1">
              <a:lnSpc>
                <a:spcPct val="150000"/>
              </a:lnSpc>
              <a:buFontTx/>
              <a:buNone/>
            </a:pPr>
            <a:r>
              <a:rPr lang="en-US" altLang="en-US" sz="2800" dirty="0"/>
              <a:t>3.8   Working with Characters and Strings </a:t>
            </a:r>
          </a:p>
          <a:p>
            <a:pPr eaLnBrk="1" hangingPunct="1">
              <a:lnSpc>
                <a:spcPct val="150000"/>
              </a:lnSpc>
              <a:buFontTx/>
              <a:buNone/>
            </a:pPr>
            <a:r>
              <a:rPr lang="en-US" altLang="en-US" sz="2800" dirty="0"/>
              <a:t>3.9   More Mathematical Library Functions</a:t>
            </a:r>
          </a:p>
          <a:p>
            <a:pPr eaLnBrk="1" hangingPunct="1">
              <a:lnSpc>
                <a:spcPct val="150000"/>
              </a:lnSpc>
              <a:buFontTx/>
              <a:buNone/>
            </a:pPr>
            <a:r>
              <a:rPr lang="en-US" altLang="en-US" sz="2800" dirty="0"/>
              <a:t>3.10 Random Numbers</a:t>
            </a:r>
          </a:p>
        </p:txBody>
      </p:sp>
      <p:sp>
        <p:nvSpPr>
          <p:cNvPr id="512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3-</a:t>
            </a:r>
            <a:fld id="{6BDC7B5A-038A-4E11-8668-6E158DCE4B57}" type="slidenum">
              <a:rPr lang="en-US" altLang="en-US" sz="1200"/>
              <a:pPr eaLnBrk="1" hangingPunct="1">
                <a:spcBef>
                  <a:spcPct val="0"/>
                </a:spcBef>
                <a:buFontTx/>
                <a:buNone/>
              </a:pPr>
              <a:t>3</a:t>
            </a:fld>
            <a:endParaRPr lang="en-US" altLang="en-US" sz="12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Title"/>
          <p:cNvSpPr>
            <a:spLocks noGrp="1" noChangeArrowheads="1"/>
          </p:cNvSpPr>
          <p:nvPr>
            <p:ph type="title"/>
          </p:nvPr>
        </p:nvSpPr>
        <p:spPr/>
        <p:txBody>
          <a:bodyPr/>
          <a:lstStyle/>
          <a:p>
            <a:pPr eaLnBrk="1" hangingPunct="1"/>
            <a:r>
              <a:rPr lang="en-US" altLang="en-US" dirty="0">
                <a:solidFill>
                  <a:schemeClr val="tx1"/>
                </a:solidFill>
              </a:rPr>
              <a:t>3.7 Formatting Output</a:t>
            </a:r>
          </a:p>
        </p:txBody>
      </p:sp>
      <p:sp>
        <p:nvSpPr>
          <p:cNvPr id="31747" name="Slide Body"/>
          <p:cNvSpPr>
            <a:spLocks noGrp="1" noChangeArrowheads="1"/>
          </p:cNvSpPr>
          <p:nvPr>
            <p:ph type="body" idx="1"/>
          </p:nvPr>
        </p:nvSpPr>
        <p:spPr/>
        <p:txBody>
          <a:bodyPr/>
          <a:lstStyle/>
          <a:p>
            <a:pPr eaLnBrk="1" hangingPunct="1">
              <a:lnSpc>
                <a:spcPct val="90000"/>
              </a:lnSpc>
              <a:spcBef>
                <a:spcPct val="0"/>
              </a:spcBef>
            </a:pPr>
            <a:r>
              <a:rPr lang="en-US" altLang="en-US" sz="2800" dirty="0"/>
              <a:t>We can control how output displays for numeric and string data</a:t>
            </a:r>
          </a:p>
          <a:p>
            <a:pPr lvl="1" eaLnBrk="1" hangingPunct="1"/>
            <a:r>
              <a:rPr lang="en-US" altLang="en-US" sz="2800" dirty="0"/>
              <a:t>size</a:t>
            </a:r>
          </a:p>
          <a:p>
            <a:pPr lvl="1" eaLnBrk="1" hangingPunct="1"/>
            <a:r>
              <a:rPr lang="en-US" altLang="en-US" sz="2800" dirty="0"/>
              <a:t>position</a:t>
            </a:r>
          </a:p>
          <a:p>
            <a:pPr lvl="1" eaLnBrk="1" hangingPunct="1"/>
            <a:r>
              <a:rPr lang="en-US" altLang="en-US" sz="2800" dirty="0"/>
              <a:t>number of digits</a:t>
            </a:r>
          </a:p>
          <a:p>
            <a:pPr eaLnBrk="1" hangingPunct="1">
              <a:spcBef>
                <a:spcPct val="40000"/>
              </a:spcBef>
            </a:pPr>
            <a:r>
              <a:rPr lang="en-US" altLang="en-US" sz="2800" dirty="0"/>
              <a:t>This requires the </a:t>
            </a:r>
            <a:r>
              <a:rPr lang="en-US" altLang="en-US" sz="2800" b="1" dirty="0" err="1">
                <a:latin typeface="Courier New" pitchFamily="49" charset="0"/>
              </a:rPr>
              <a:t>iomanip</a:t>
            </a:r>
            <a:r>
              <a:rPr lang="en-US" altLang="en-US" sz="2800" dirty="0"/>
              <a:t> header file</a:t>
            </a:r>
          </a:p>
        </p:txBody>
      </p:sp>
      <p:sp>
        <p:nvSpPr>
          <p:cNvPr id="3174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3-</a:t>
            </a:r>
            <a:fld id="{819B8D55-BE51-46F1-AFEB-335AE268E936}" type="slidenum">
              <a:rPr lang="en-US" altLang="en-US" sz="1200"/>
              <a:pPr eaLnBrk="1" hangingPunct="1">
                <a:spcBef>
                  <a:spcPct val="0"/>
                </a:spcBef>
                <a:buFontTx/>
                <a:buNone/>
              </a:pPr>
              <a:t>30</a:t>
            </a:fld>
            <a:endParaRPr lang="en-US" altLang="en-US" sz="12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Title"/>
          <p:cNvSpPr>
            <a:spLocks noGrp="1" noChangeArrowheads="1"/>
          </p:cNvSpPr>
          <p:nvPr>
            <p:ph type="title"/>
          </p:nvPr>
        </p:nvSpPr>
        <p:spPr/>
        <p:txBody>
          <a:bodyPr/>
          <a:lstStyle/>
          <a:p>
            <a:pPr eaLnBrk="1" hangingPunct="1"/>
            <a:r>
              <a:rPr lang="en-US" altLang="en-US" dirty="0">
                <a:solidFill>
                  <a:schemeClr val="tx1"/>
                </a:solidFill>
              </a:rPr>
              <a:t>Stream Manipulators 1 of 2</a:t>
            </a:r>
          </a:p>
        </p:txBody>
      </p:sp>
      <p:sp>
        <p:nvSpPr>
          <p:cNvPr id="32771" name="Slide Body"/>
          <p:cNvSpPr>
            <a:spLocks noGrp="1" noChangeArrowheads="1"/>
          </p:cNvSpPr>
          <p:nvPr>
            <p:ph type="body" idx="1"/>
          </p:nvPr>
        </p:nvSpPr>
        <p:spPr>
          <a:xfrm>
            <a:off x="1828800" y="1600200"/>
            <a:ext cx="8534400" cy="4572000"/>
          </a:xfrm>
        </p:spPr>
        <p:txBody>
          <a:bodyPr/>
          <a:lstStyle/>
          <a:p>
            <a:pPr eaLnBrk="1" hangingPunct="1">
              <a:lnSpc>
                <a:spcPct val="90000"/>
              </a:lnSpc>
              <a:defRPr/>
            </a:pPr>
            <a:r>
              <a:rPr lang="en-US" altLang="en-US" sz="2800" dirty="0"/>
              <a:t>Are used to control features of an output field</a:t>
            </a:r>
          </a:p>
          <a:p>
            <a:pPr eaLnBrk="1" hangingPunct="1">
              <a:lnSpc>
                <a:spcPct val="90000"/>
              </a:lnSpc>
              <a:spcBef>
                <a:spcPct val="70000"/>
              </a:spcBef>
              <a:defRPr/>
            </a:pPr>
            <a:r>
              <a:rPr lang="en-US" altLang="en-US" sz="2800" dirty="0"/>
              <a:t>Some affect just the next value displayed</a:t>
            </a:r>
          </a:p>
          <a:p>
            <a:pPr marL="457200" lvl="1" indent="0">
              <a:lnSpc>
                <a:spcPct val="90000"/>
              </a:lnSpc>
              <a:buNone/>
              <a:defRPr/>
            </a:pPr>
            <a:r>
              <a:rPr lang="en-US" altLang="en-US" sz="2400" b="1" dirty="0" err="1">
                <a:solidFill>
                  <a:schemeClr val="accent2"/>
                </a:solidFill>
                <a:latin typeface="Courier New" pitchFamily="49" charset="0"/>
              </a:rPr>
              <a:t>setw</a:t>
            </a:r>
            <a:r>
              <a:rPr lang="en-US" altLang="en-US" sz="2400" b="1" dirty="0">
                <a:solidFill>
                  <a:schemeClr val="accent2"/>
                </a:solidFill>
                <a:latin typeface="Courier New" pitchFamily="49" charset="0"/>
              </a:rPr>
              <a:t>(x)</a:t>
            </a:r>
            <a:r>
              <a:rPr lang="en-US" altLang="en-US" sz="2400" dirty="0"/>
              <a:t>: Print a value in a field at least </a:t>
            </a:r>
            <a:r>
              <a:rPr lang="en-US" altLang="en-US" sz="2400" b="1" dirty="0">
                <a:latin typeface="Courier New" pitchFamily="49" charset="0"/>
              </a:rPr>
              <a:t>x</a:t>
            </a:r>
            <a:r>
              <a:rPr lang="en-US" altLang="en-US" sz="2400" dirty="0"/>
              <a:t> spaces wide.  </a:t>
            </a:r>
          </a:p>
          <a:p>
            <a:pPr lvl="1" eaLnBrk="1" hangingPunct="1">
              <a:lnSpc>
                <a:spcPct val="90000"/>
              </a:lnSpc>
              <a:defRPr/>
            </a:pPr>
            <a:r>
              <a:rPr lang="en-US" altLang="en-US" sz="2400" dirty="0"/>
              <a:t>It will use more spaces if the specified field width is not big enough. </a:t>
            </a:r>
          </a:p>
          <a:p>
            <a:pPr lvl="1" eaLnBrk="1" hangingPunct="1">
              <a:lnSpc>
                <a:spcPct val="90000"/>
              </a:lnSpc>
              <a:defRPr/>
            </a:pPr>
            <a:r>
              <a:rPr lang="en-US" altLang="en-US" sz="2400" dirty="0"/>
              <a:t>It right-justifies the value if it does not require </a:t>
            </a:r>
            <a:r>
              <a:rPr lang="en-US" altLang="en-US" sz="2400" b="1" dirty="0">
                <a:latin typeface="Courier New" panose="02070309020205020404" pitchFamily="49" charset="0"/>
                <a:cs typeface="Courier New" panose="02070309020205020404" pitchFamily="49" charset="0"/>
              </a:rPr>
              <a:t>x</a:t>
            </a:r>
            <a:r>
              <a:rPr lang="en-US" altLang="en-US" sz="2400" dirty="0"/>
              <a:t> spaces.</a:t>
            </a:r>
          </a:p>
          <a:p>
            <a:pPr lvl="1" eaLnBrk="1" hangingPunct="1">
              <a:lnSpc>
                <a:spcPct val="90000"/>
              </a:lnSpc>
              <a:defRPr/>
            </a:pPr>
            <a:r>
              <a:rPr lang="en-US" altLang="en-US" sz="2400" dirty="0"/>
              <a:t>Decimal points in floating-point values use a space.</a:t>
            </a:r>
          </a:p>
          <a:p>
            <a:pPr lvl="1" eaLnBrk="1" hangingPunct="1">
              <a:lnSpc>
                <a:spcPct val="90000"/>
              </a:lnSpc>
              <a:defRPr/>
            </a:pPr>
            <a:r>
              <a:rPr lang="en-US" altLang="en-US" sz="2400" dirty="0"/>
              <a:t>All characters in strings, including space characters, use space</a:t>
            </a:r>
          </a:p>
        </p:txBody>
      </p:sp>
      <p:sp>
        <p:nvSpPr>
          <p:cNvPr id="3277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3-</a:t>
            </a:r>
            <a:fld id="{7B69D520-54C1-4CEA-8710-AAC90B8E52E2}" type="slidenum">
              <a:rPr lang="en-US" altLang="en-US" sz="1200"/>
              <a:pPr eaLnBrk="1" hangingPunct="1">
                <a:spcBef>
                  <a:spcPct val="0"/>
                </a:spcBef>
                <a:buFontTx/>
                <a:buNone/>
              </a:pPr>
              <a:t>31</a:t>
            </a:fld>
            <a:endParaRPr lang="en-US" altLang="en-US" sz="12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Title"/>
          <p:cNvSpPr>
            <a:spLocks noGrp="1" noChangeArrowheads="1"/>
          </p:cNvSpPr>
          <p:nvPr>
            <p:ph type="title"/>
          </p:nvPr>
        </p:nvSpPr>
        <p:spPr>
          <a:xfrm>
            <a:off x="2209800" y="457200"/>
            <a:ext cx="7772400" cy="914400"/>
          </a:xfrm>
        </p:spPr>
        <p:txBody>
          <a:bodyPr/>
          <a:lstStyle/>
          <a:p>
            <a:pPr eaLnBrk="1" hangingPunct="1"/>
            <a:r>
              <a:rPr lang="en-US" altLang="en-US" dirty="0">
                <a:solidFill>
                  <a:schemeClr val="tx1"/>
                </a:solidFill>
              </a:rPr>
              <a:t>Stream Manipulators 2 of 2</a:t>
            </a:r>
          </a:p>
        </p:txBody>
      </p:sp>
      <p:sp>
        <p:nvSpPr>
          <p:cNvPr id="33795" name="Slide Body"/>
          <p:cNvSpPr>
            <a:spLocks noGrp="1" noChangeArrowheads="1"/>
          </p:cNvSpPr>
          <p:nvPr>
            <p:ph type="body" idx="1"/>
          </p:nvPr>
        </p:nvSpPr>
        <p:spPr>
          <a:xfrm>
            <a:off x="1981200" y="1600200"/>
            <a:ext cx="8229600" cy="4495800"/>
          </a:xfrm>
        </p:spPr>
        <p:txBody>
          <a:bodyPr/>
          <a:lstStyle/>
          <a:p>
            <a:pPr eaLnBrk="1" hangingPunct="1">
              <a:lnSpc>
                <a:spcPct val="90000"/>
              </a:lnSpc>
            </a:pPr>
            <a:r>
              <a:rPr lang="en-US" altLang="en-US" sz="2800" dirty="0"/>
              <a:t>Some affect values until changed again</a:t>
            </a:r>
          </a:p>
          <a:p>
            <a:pPr lvl="1" eaLnBrk="1" hangingPunct="1">
              <a:lnSpc>
                <a:spcPct val="90000"/>
              </a:lnSpc>
            </a:pPr>
            <a:r>
              <a:rPr lang="en-US" altLang="en-US" sz="2800" b="1" dirty="0">
                <a:solidFill>
                  <a:schemeClr val="accent2"/>
                </a:solidFill>
                <a:latin typeface="Courier New" pitchFamily="49" charset="0"/>
              </a:rPr>
              <a:t>fixed</a:t>
            </a:r>
            <a:r>
              <a:rPr lang="en-US" altLang="en-US" sz="2800" dirty="0"/>
              <a:t>: Use decimal notation (not E-notation) for floating-point values.</a:t>
            </a:r>
            <a:endParaRPr lang="en-US" altLang="en-US" sz="2800" dirty="0">
              <a:latin typeface="Courier New" pitchFamily="49" charset="0"/>
            </a:endParaRPr>
          </a:p>
          <a:p>
            <a:pPr lvl="1" eaLnBrk="1" hangingPunct="1">
              <a:lnSpc>
                <a:spcPct val="90000"/>
              </a:lnSpc>
            </a:pPr>
            <a:r>
              <a:rPr lang="en-US" altLang="en-US" sz="2800" b="1" dirty="0" err="1">
                <a:solidFill>
                  <a:schemeClr val="accent2"/>
                </a:solidFill>
                <a:latin typeface="Courier New" pitchFamily="49" charset="0"/>
              </a:rPr>
              <a:t>setprecision</a:t>
            </a:r>
            <a:r>
              <a:rPr lang="en-US" altLang="en-US" sz="2800" b="1" dirty="0">
                <a:solidFill>
                  <a:schemeClr val="accent2"/>
                </a:solidFill>
                <a:latin typeface="Courier New" pitchFamily="49" charset="0"/>
              </a:rPr>
              <a:t>(x)</a:t>
            </a:r>
            <a:r>
              <a:rPr lang="en-US" altLang="en-US" sz="2800" dirty="0"/>
              <a:t>: </a:t>
            </a:r>
          </a:p>
          <a:p>
            <a:pPr lvl="2" eaLnBrk="1" hangingPunct="1">
              <a:lnSpc>
                <a:spcPct val="90000"/>
              </a:lnSpc>
            </a:pPr>
            <a:r>
              <a:rPr lang="en-US" altLang="en-US" sz="2800" dirty="0"/>
              <a:t>When used with </a:t>
            </a:r>
            <a:r>
              <a:rPr lang="en-US" altLang="en-US" sz="2800" b="1" dirty="0">
                <a:latin typeface="Courier New" pitchFamily="49" charset="0"/>
              </a:rPr>
              <a:t>fixed</a:t>
            </a:r>
            <a:r>
              <a:rPr lang="en-US" altLang="en-US" sz="2800" dirty="0"/>
              <a:t>, print floating-point value using </a:t>
            </a:r>
            <a:r>
              <a:rPr lang="en-US" altLang="en-US" sz="2800" b="1" dirty="0">
                <a:latin typeface="Courier New" pitchFamily="49" charset="0"/>
              </a:rPr>
              <a:t>x</a:t>
            </a:r>
            <a:r>
              <a:rPr lang="en-US" altLang="en-US" sz="2800" dirty="0"/>
              <a:t> digits after the decimal.</a:t>
            </a:r>
          </a:p>
          <a:p>
            <a:pPr lvl="2" eaLnBrk="1" hangingPunct="1">
              <a:lnSpc>
                <a:spcPct val="90000"/>
              </a:lnSpc>
            </a:pPr>
            <a:r>
              <a:rPr lang="en-US" altLang="en-US" sz="2800" dirty="0"/>
              <a:t>Without </a:t>
            </a:r>
            <a:r>
              <a:rPr lang="en-US" altLang="en-US" sz="2800" b="1" dirty="0">
                <a:latin typeface="Courier New" pitchFamily="49" charset="0"/>
              </a:rPr>
              <a:t>fixed</a:t>
            </a:r>
            <a:r>
              <a:rPr lang="en-US" altLang="en-US" sz="2800" dirty="0"/>
              <a:t>, print floating-point value using </a:t>
            </a:r>
            <a:r>
              <a:rPr lang="en-US" altLang="en-US" sz="2800" b="1" dirty="0">
                <a:latin typeface="Courier New" pitchFamily="49" charset="0"/>
              </a:rPr>
              <a:t>x</a:t>
            </a:r>
            <a:r>
              <a:rPr lang="en-US" altLang="en-US" sz="2800" dirty="0"/>
              <a:t> significant digits.</a:t>
            </a:r>
          </a:p>
          <a:p>
            <a:pPr lvl="2" eaLnBrk="1" hangingPunct="1">
              <a:lnSpc>
                <a:spcPct val="90000"/>
              </a:lnSpc>
            </a:pPr>
            <a:r>
              <a:rPr lang="en-US" altLang="en-US" sz="2800" dirty="0"/>
              <a:t>Rounding is used if x is smaller than the number of significant digits</a:t>
            </a:r>
          </a:p>
        </p:txBody>
      </p:sp>
      <p:sp>
        <p:nvSpPr>
          <p:cNvPr id="3379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3-</a:t>
            </a:r>
            <a:fld id="{F0E43C52-108B-41D8-890E-1DD8A9C11CCE}" type="slidenum">
              <a:rPr lang="en-US" altLang="en-US" sz="1200"/>
              <a:pPr eaLnBrk="1" hangingPunct="1">
                <a:spcBef>
                  <a:spcPct val="0"/>
                </a:spcBef>
                <a:buFontTx/>
                <a:buNone/>
              </a:pPr>
              <a:t>32</a:t>
            </a:fld>
            <a:endParaRPr lang="en-US" altLang="en-US" sz="12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Title"/>
          <p:cNvSpPr>
            <a:spLocks noGrp="1" noChangeArrowheads="1"/>
          </p:cNvSpPr>
          <p:nvPr>
            <p:ph type="title"/>
          </p:nvPr>
        </p:nvSpPr>
        <p:spPr>
          <a:xfrm>
            <a:off x="2209800" y="457200"/>
            <a:ext cx="7772400" cy="914400"/>
          </a:xfrm>
        </p:spPr>
        <p:txBody>
          <a:bodyPr/>
          <a:lstStyle/>
          <a:p>
            <a:pPr eaLnBrk="1" hangingPunct="1"/>
            <a:r>
              <a:rPr lang="en-US" altLang="en-US" dirty="0">
                <a:solidFill>
                  <a:schemeClr val="tx1"/>
                </a:solidFill>
              </a:rPr>
              <a:t>Stream Manipulators</a:t>
            </a:r>
          </a:p>
        </p:txBody>
      </p:sp>
      <p:sp>
        <p:nvSpPr>
          <p:cNvPr id="33795" name="Slide Body"/>
          <p:cNvSpPr>
            <a:spLocks noGrp="1" noChangeArrowheads="1"/>
          </p:cNvSpPr>
          <p:nvPr>
            <p:ph type="body" idx="1"/>
          </p:nvPr>
        </p:nvSpPr>
        <p:spPr>
          <a:xfrm>
            <a:off x="1981200" y="1600200"/>
            <a:ext cx="8229600" cy="4495800"/>
          </a:xfrm>
        </p:spPr>
        <p:txBody>
          <a:bodyPr/>
          <a:lstStyle/>
          <a:p>
            <a:pPr eaLnBrk="1" hangingPunct="1">
              <a:lnSpc>
                <a:spcPct val="90000"/>
              </a:lnSpc>
              <a:defRPr/>
            </a:pPr>
            <a:r>
              <a:rPr lang="en-US" altLang="en-US" sz="2800" dirty="0"/>
              <a:t>Some additional manipulators:</a:t>
            </a:r>
          </a:p>
          <a:p>
            <a:pPr marL="0" indent="0">
              <a:lnSpc>
                <a:spcPct val="90000"/>
              </a:lnSpc>
              <a:buNone/>
              <a:defRPr/>
            </a:pPr>
            <a:endParaRPr lang="en-US" altLang="en-US" sz="2800" dirty="0"/>
          </a:p>
          <a:p>
            <a:pPr lvl="1" eaLnBrk="1" hangingPunct="1">
              <a:lnSpc>
                <a:spcPct val="90000"/>
              </a:lnSpc>
              <a:defRPr/>
            </a:pPr>
            <a:r>
              <a:rPr lang="en-US" altLang="en-US" sz="2800" b="1" dirty="0" err="1">
                <a:solidFill>
                  <a:schemeClr val="accent2"/>
                </a:solidFill>
                <a:latin typeface="Courier New" pitchFamily="49" charset="0"/>
              </a:rPr>
              <a:t>showpoint</a:t>
            </a:r>
            <a:r>
              <a:rPr lang="en-US" altLang="en-US" sz="2800" dirty="0"/>
              <a:t>: Always print a decimal point for floating-point values.  This is useful with </a:t>
            </a:r>
            <a:r>
              <a:rPr lang="en-US" altLang="en-US" sz="2800" b="1" dirty="0">
                <a:latin typeface="Courier New" panose="02070309020205020404" pitchFamily="49" charset="0"/>
                <a:cs typeface="Courier New" panose="02070309020205020404" pitchFamily="49" charset="0"/>
              </a:rPr>
              <a:t>fixed</a:t>
            </a:r>
            <a:r>
              <a:rPr lang="en-US" altLang="en-US" sz="2800" dirty="0"/>
              <a:t> and </a:t>
            </a:r>
            <a:r>
              <a:rPr lang="en-US" altLang="en-US" sz="2800" b="1" dirty="0" err="1">
                <a:latin typeface="Courier New" panose="02070309020205020404" pitchFamily="49" charset="0"/>
                <a:cs typeface="Courier New" panose="02070309020205020404" pitchFamily="49" charset="0"/>
              </a:rPr>
              <a:t>setprecision</a:t>
            </a:r>
            <a:r>
              <a:rPr lang="en-US" altLang="en-US" sz="2800" dirty="0"/>
              <a:t> when printing monetary values.</a:t>
            </a:r>
          </a:p>
          <a:p>
            <a:pPr marL="457200" lvl="1" indent="0">
              <a:lnSpc>
                <a:spcPct val="90000"/>
              </a:lnSpc>
              <a:buNone/>
              <a:defRPr/>
            </a:pPr>
            <a:endParaRPr lang="en-US" altLang="en-US" sz="2800" dirty="0"/>
          </a:p>
          <a:p>
            <a:pPr lvl="1" eaLnBrk="1" hangingPunct="1">
              <a:lnSpc>
                <a:spcPct val="90000"/>
              </a:lnSpc>
              <a:defRPr/>
            </a:pPr>
            <a:r>
              <a:rPr lang="en-US" altLang="en-US" sz="2800" b="1" dirty="0">
                <a:solidFill>
                  <a:schemeClr val="accent2"/>
                </a:solidFill>
                <a:latin typeface="Courier New" pitchFamily="49" charset="0"/>
              </a:rPr>
              <a:t>left, right</a:t>
            </a:r>
            <a:r>
              <a:rPr lang="en-US" altLang="en-US" sz="2800" b="1" dirty="0">
                <a:latin typeface="Courier New" pitchFamily="49" charset="0"/>
              </a:rPr>
              <a:t>:</a:t>
            </a:r>
            <a:r>
              <a:rPr lang="en-US" altLang="en-US" sz="2800" b="1" dirty="0"/>
              <a:t> </a:t>
            </a:r>
            <a:r>
              <a:rPr lang="en-US" altLang="en-US" sz="2800" dirty="0"/>
              <a:t>left- or right justification of a value in a field</a:t>
            </a:r>
            <a:r>
              <a:rPr lang="en-US" altLang="en-US" dirty="0"/>
              <a:t>.</a:t>
            </a:r>
            <a:endParaRPr lang="en-US" altLang="en-US" b="1" dirty="0">
              <a:latin typeface="Courier New" pitchFamily="49" charset="0"/>
            </a:endParaRPr>
          </a:p>
        </p:txBody>
      </p:sp>
      <p:sp>
        <p:nvSpPr>
          <p:cNvPr id="3482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3-</a:t>
            </a:r>
            <a:fld id="{0153D0F9-39E8-4BFA-AA10-FF5B49716F7D}" type="slidenum">
              <a:rPr lang="en-US" altLang="en-US" sz="1200"/>
              <a:pPr eaLnBrk="1" hangingPunct="1">
                <a:spcBef>
                  <a:spcPct val="0"/>
                </a:spcBef>
                <a:buFontTx/>
                <a:buNone/>
              </a:pPr>
              <a:t>33</a:t>
            </a:fld>
            <a:endParaRPr lang="en-US" altLang="en-US" sz="12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Title"/>
          <p:cNvSpPr>
            <a:spLocks noGrp="1" noChangeArrowheads="1"/>
          </p:cNvSpPr>
          <p:nvPr>
            <p:ph type="title"/>
          </p:nvPr>
        </p:nvSpPr>
        <p:spPr/>
        <p:txBody>
          <a:bodyPr/>
          <a:lstStyle/>
          <a:p>
            <a:pPr eaLnBrk="1" hangingPunct="1"/>
            <a:r>
              <a:rPr lang="en-US" altLang="en-US" dirty="0">
                <a:solidFill>
                  <a:schemeClr val="tx1"/>
                </a:solidFill>
              </a:rPr>
              <a:t>Manipulator Examples</a:t>
            </a:r>
          </a:p>
        </p:txBody>
      </p:sp>
      <p:graphicFrame>
        <p:nvGraphicFramePr>
          <p:cNvPr id="2" name="Examples of manipulators" descr="The table contains a column of code that uses stream manipulators.  Adjacent to the rows that contain output statements there is a column that shows what is displayed by the statement." title="Table of examples of using stream manipulators"/>
          <p:cNvGraphicFramePr>
            <a:graphicFrameLocks noGrp="1"/>
          </p:cNvGraphicFramePr>
          <p:nvPr>
            <p:extLst>
              <p:ext uri="{D42A27DB-BD31-4B8C-83A1-F6EECF244321}">
                <p14:modId xmlns:p14="http://schemas.microsoft.com/office/powerpoint/2010/main" val="245123647"/>
              </p:ext>
            </p:extLst>
          </p:nvPr>
        </p:nvGraphicFramePr>
        <p:xfrm>
          <a:off x="2286000" y="1600200"/>
          <a:ext cx="7543800" cy="3337560"/>
        </p:xfrm>
        <a:graphic>
          <a:graphicData uri="http://schemas.openxmlformats.org/drawingml/2006/table">
            <a:tbl>
              <a:tblPr firstRow="1" bandRow="1">
                <a:solidFill>
                  <a:schemeClr val="bg1"/>
                </a:solidFill>
                <a:tableStyleId>{5C22544A-7EE6-4342-B048-85BDC9FD1C3A}</a:tableStyleId>
              </a:tblPr>
              <a:tblGrid>
                <a:gridCol w="5715000">
                  <a:extLst>
                    <a:ext uri="{9D8B030D-6E8A-4147-A177-3AD203B41FA5}">
                      <a16:colId xmlns:a16="http://schemas.microsoft.com/office/drawing/2014/main" xmlns="" val="20000"/>
                    </a:ext>
                  </a:extLst>
                </a:gridCol>
                <a:gridCol w="1828800">
                  <a:extLst>
                    <a:ext uri="{9D8B030D-6E8A-4147-A177-3AD203B41FA5}">
                      <a16:colId xmlns:a16="http://schemas.microsoft.com/office/drawing/2014/main" xmlns="" val="20001"/>
                    </a:ext>
                  </a:extLst>
                </a:gridCol>
              </a:tblGrid>
              <a:tr h="370840">
                <a:tc>
                  <a:txBody>
                    <a:bodyPr/>
                    <a:lstStyle/>
                    <a:p>
                      <a:r>
                        <a:rPr lang="en-US" dirty="0"/>
                        <a:t>Code</a:t>
                      </a:r>
                    </a:p>
                  </a:txBody>
                  <a:tcPr/>
                </a:tc>
                <a:tc>
                  <a:txBody>
                    <a:bodyPr/>
                    <a:lstStyle/>
                    <a:p>
                      <a:r>
                        <a:rPr lang="en-US" dirty="0"/>
                        <a:t>Displays</a:t>
                      </a:r>
                    </a:p>
                  </a:txBody>
                  <a:tcPr/>
                </a:tc>
                <a:extLst>
                  <a:ext uri="{0D108BD9-81ED-4DB2-BD59-A6C34878D82A}">
                    <a16:rowId xmlns:a16="http://schemas.microsoft.com/office/drawing/2014/main" xmlns=""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800" b="1" dirty="0" err="1">
                          <a:solidFill>
                            <a:srgbClr val="3D8963"/>
                          </a:solidFill>
                          <a:latin typeface="Courier New" pitchFamily="49" charset="0"/>
                        </a:rPr>
                        <a:t>const</a:t>
                      </a:r>
                      <a:r>
                        <a:rPr lang="en-US" altLang="en-US" sz="1800" b="1" dirty="0">
                          <a:solidFill>
                            <a:srgbClr val="3D8963"/>
                          </a:solidFill>
                          <a:latin typeface="Courier New" pitchFamily="49" charset="0"/>
                        </a:rPr>
                        <a:t> double e = 2.718;</a:t>
                      </a:r>
                      <a:r>
                        <a:rPr lang="en-US" altLang="en-US" sz="1800" dirty="0">
                          <a:latin typeface="Courier New" pitchFamily="49" charset="0"/>
                        </a:rPr>
                        <a:t>         </a:t>
                      </a:r>
                      <a:endParaRPr lang="en-US" altLang="en-US" sz="1800" u="sng" dirty="0">
                        <a:solidFill>
                          <a:schemeClr val="accent2"/>
                        </a:solidFill>
                      </a:endParaRPr>
                    </a:p>
                  </a:txBody>
                  <a:tcPr>
                    <a:noFill/>
                  </a:tcPr>
                </a:tc>
                <a:tc>
                  <a:txBody>
                    <a:bodyPr/>
                    <a:lstStyle/>
                    <a:p>
                      <a:r>
                        <a:rPr lang="en-US" sz="1800" dirty="0">
                          <a:solidFill>
                            <a:schemeClr val="bg1"/>
                          </a:solidFill>
                        </a:rPr>
                        <a:t>blank</a:t>
                      </a:r>
                    </a:p>
                  </a:txBody>
                  <a:tcPr>
                    <a:noFill/>
                  </a:tcPr>
                </a:tc>
                <a:extLst>
                  <a:ext uri="{0D108BD9-81ED-4DB2-BD59-A6C34878D82A}">
                    <a16:rowId xmlns:a16="http://schemas.microsoft.com/office/drawing/2014/main" xmlns="" val="10001"/>
                  </a:ext>
                </a:extLst>
              </a:tr>
              <a:tr h="370840">
                <a:tc>
                  <a:txBody>
                    <a:bodyPr/>
                    <a:lstStyle/>
                    <a:p>
                      <a:r>
                        <a:rPr lang="en-US" altLang="en-US" sz="1800" b="1" dirty="0">
                          <a:solidFill>
                            <a:srgbClr val="3D8963"/>
                          </a:solidFill>
                          <a:latin typeface="Courier New" pitchFamily="49" charset="0"/>
                        </a:rPr>
                        <a:t>double price = 18.0;</a:t>
                      </a:r>
                      <a:r>
                        <a:rPr lang="en-US" altLang="en-US" sz="1800" dirty="0">
                          <a:latin typeface="Courier New" pitchFamily="49" charset="0"/>
                        </a:rPr>
                        <a:t> </a:t>
                      </a:r>
                      <a:endParaRPr lang="en-US" sz="1800" dirty="0"/>
                    </a:p>
                  </a:txBody>
                  <a:tcPr>
                    <a:noFill/>
                  </a:tcPr>
                </a:tc>
                <a:tc>
                  <a:txBody>
                    <a:bodyPr/>
                    <a:lstStyle/>
                    <a:p>
                      <a:r>
                        <a:rPr lang="en-US" sz="1800" dirty="0">
                          <a:solidFill>
                            <a:schemeClr val="bg1"/>
                          </a:solidFill>
                        </a:rPr>
                        <a:t>blank</a:t>
                      </a:r>
                    </a:p>
                  </a:txBody>
                  <a:tcPr>
                    <a:noFill/>
                  </a:tcPr>
                </a:tc>
                <a:extLst>
                  <a:ext uri="{0D108BD9-81ED-4DB2-BD59-A6C34878D82A}">
                    <a16:rowId xmlns:a16="http://schemas.microsoft.com/office/drawing/2014/main" xmlns="" val="10002"/>
                  </a:ext>
                </a:extLst>
              </a:tr>
              <a:tr h="370840">
                <a:tc>
                  <a:txBody>
                    <a:bodyPr/>
                    <a:lstStyle/>
                    <a:p>
                      <a:r>
                        <a:rPr lang="en-US" altLang="en-US" sz="1800" b="1" dirty="0" err="1">
                          <a:solidFill>
                            <a:srgbClr val="3D8963"/>
                          </a:solidFill>
                          <a:latin typeface="Courier New" pitchFamily="49" charset="0"/>
                        </a:rPr>
                        <a:t>cout</a:t>
                      </a:r>
                      <a:r>
                        <a:rPr lang="en-US" altLang="en-US" sz="1800" b="1" dirty="0">
                          <a:solidFill>
                            <a:srgbClr val="3D8963"/>
                          </a:solidFill>
                          <a:latin typeface="Courier New" pitchFamily="49" charset="0"/>
                        </a:rPr>
                        <a:t> &lt;&lt; </a:t>
                      </a:r>
                      <a:r>
                        <a:rPr lang="en-US" altLang="en-US" sz="1800" b="1" dirty="0" err="1">
                          <a:solidFill>
                            <a:srgbClr val="3D8963"/>
                          </a:solidFill>
                          <a:latin typeface="Courier New" pitchFamily="49" charset="0"/>
                        </a:rPr>
                        <a:t>setw</a:t>
                      </a:r>
                      <a:r>
                        <a:rPr lang="en-US" altLang="en-US" sz="1800" b="1" dirty="0">
                          <a:solidFill>
                            <a:srgbClr val="3D8963"/>
                          </a:solidFill>
                          <a:latin typeface="Courier New" pitchFamily="49" charset="0"/>
                        </a:rPr>
                        <a:t>(8) &lt;&lt; e &lt;&lt; </a:t>
                      </a:r>
                      <a:r>
                        <a:rPr lang="en-US" altLang="en-US" sz="1800" b="1" dirty="0" err="1">
                          <a:solidFill>
                            <a:srgbClr val="3D8963"/>
                          </a:solidFill>
                          <a:latin typeface="Courier New" pitchFamily="49" charset="0"/>
                        </a:rPr>
                        <a:t>endl</a:t>
                      </a:r>
                      <a:r>
                        <a:rPr lang="en-US" altLang="en-US" sz="1800" b="1" dirty="0">
                          <a:solidFill>
                            <a:srgbClr val="3D8963"/>
                          </a:solidFill>
                          <a:latin typeface="Courier New" pitchFamily="49" charset="0"/>
                        </a:rPr>
                        <a:t>;</a:t>
                      </a:r>
                      <a:r>
                        <a:rPr lang="en-US" altLang="en-US" sz="1800" dirty="0">
                          <a:latin typeface="Courier New" pitchFamily="49" charset="0"/>
                        </a:rPr>
                        <a:t> </a:t>
                      </a:r>
                      <a:endParaRPr lang="en-US" sz="1800" dirty="0"/>
                    </a:p>
                  </a:txBody>
                  <a:tcPr>
                    <a:noFill/>
                  </a:tcPr>
                </a:tc>
                <a:tc>
                  <a:txBody>
                    <a:bodyPr/>
                    <a:lstStyle/>
                    <a:p>
                      <a:r>
                        <a:rPr lang="en-US" altLang="en-US" sz="1800" b="1" dirty="0">
                          <a:solidFill>
                            <a:schemeClr val="accent2"/>
                          </a:solidFill>
                          <a:latin typeface="Courier New" pitchFamily="49" charset="0"/>
                        </a:rPr>
                        <a:t>^^^2.718</a:t>
                      </a:r>
                      <a:endParaRPr lang="en-US" sz="1800" dirty="0"/>
                    </a:p>
                  </a:txBody>
                  <a:tcPr>
                    <a:noFill/>
                  </a:tcPr>
                </a:tc>
                <a:extLst>
                  <a:ext uri="{0D108BD9-81ED-4DB2-BD59-A6C34878D82A}">
                    <a16:rowId xmlns:a16="http://schemas.microsoft.com/office/drawing/2014/main" xmlns="" val="10003"/>
                  </a:ext>
                </a:extLst>
              </a:tr>
              <a:tr h="370840">
                <a:tc>
                  <a:txBody>
                    <a:bodyPr/>
                    <a:lstStyle/>
                    <a:p>
                      <a:pPr eaLnBrk="1" hangingPunct="1">
                        <a:lnSpc>
                          <a:spcPct val="90000"/>
                        </a:lnSpc>
                        <a:buFontTx/>
                        <a:buNone/>
                      </a:pPr>
                      <a:r>
                        <a:rPr lang="en-US" altLang="en-US" sz="1800" b="1" dirty="0" err="1">
                          <a:solidFill>
                            <a:srgbClr val="3D8963"/>
                          </a:solidFill>
                          <a:latin typeface="Courier New" pitchFamily="49" charset="0"/>
                        </a:rPr>
                        <a:t>cout</a:t>
                      </a:r>
                      <a:r>
                        <a:rPr lang="en-US" altLang="en-US" sz="1800" b="1" dirty="0">
                          <a:solidFill>
                            <a:srgbClr val="3D8963"/>
                          </a:solidFill>
                          <a:latin typeface="Courier New" pitchFamily="49" charset="0"/>
                        </a:rPr>
                        <a:t> &lt;&lt; left &lt;&lt; </a:t>
                      </a:r>
                      <a:r>
                        <a:rPr lang="en-US" altLang="en-US" sz="1800" b="1" dirty="0" err="1">
                          <a:solidFill>
                            <a:srgbClr val="3D8963"/>
                          </a:solidFill>
                          <a:latin typeface="Courier New" pitchFamily="49" charset="0"/>
                        </a:rPr>
                        <a:t>setw</a:t>
                      </a:r>
                      <a:r>
                        <a:rPr lang="en-US" altLang="en-US" sz="1800" b="1" dirty="0">
                          <a:solidFill>
                            <a:srgbClr val="3D8963"/>
                          </a:solidFill>
                          <a:latin typeface="Courier New" pitchFamily="49" charset="0"/>
                        </a:rPr>
                        <a:t>(8) &lt;&lt; e</a:t>
                      </a:r>
                      <a:r>
                        <a:rPr lang="en-US" altLang="en-US" sz="1800" b="1" baseline="0" dirty="0">
                          <a:solidFill>
                            <a:srgbClr val="3D8963"/>
                          </a:solidFill>
                          <a:latin typeface="Courier New" pitchFamily="49" charset="0"/>
                        </a:rPr>
                        <a:t> </a:t>
                      </a:r>
                      <a:r>
                        <a:rPr lang="en-US" altLang="en-US" sz="1800" b="1" dirty="0">
                          <a:solidFill>
                            <a:srgbClr val="3D8963"/>
                          </a:solidFill>
                          <a:latin typeface="Courier New" pitchFamily="49" charset="0"/>
                        </a:rPr>
                        <a:t>&lt;&lt; </a:t>
                      </a:r>
                      <a:r>
                        <a:rPr lang="en-US" altLang="en-US" sz="1800" b="1" dirty="0" err="1">
                          <a:solidFill>
                            <a:srgbClr val="3D8963"/>
                          </a:solidFill>
                          <a:latin typeface="Courier New" pitchFamily="49" charset="0"/>
                        </a:rPr>
                        <a:t>endl</a:t>
                      </a:r>
                      <a:r>
                        <a:rPr lang="en-US" altLang="en-US" sz="1800" b="1" dirty="0">
                          <a:solidFill>
                            <a:srgbClr val="3D8963"/>
                          </a:solidFill>
                          <a:latin typeface="Courier New" pitchFamily="49" charset="0"/>
                        </a:rPr>
                        <a:t>;</a:t>
                      </a:r>
                      <a:r>
                        <a:rPr lang="en-US" altLang="en-US" sz="1800" dirty="0"/>
                        <a:t>	</a:t>
                      </a:r>
                      <a:endParaRPr lang="en-US" sz="1800"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800" b="1" dirty="0">
                          <a:solidFill>
                            <a:schemeClr val="accent2"/>
                          </a:solidFill>
                          <a:latin typeface="Courier New" pitchFamily="49" charset="0"/>
                        </a:rPr>
                        <a:t>2.718^^^</a:t>
                      </a:r>
                    </a:p>
                  </a:txBody>
                  <a:tcPr>
                    <a:noFill/>
                  </a:tcPr>
                </a:tc>
                <a:extLst>
                  <a:ext uri="{0D108BD9-81ED-4DB2-BD59-A6C34878D82A}">
                    <a16:rowId xmlns:a16="http://schemas.microsoft.com/office/drawing/2014/main" xmlns=""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800" b="1" dirty="0" err="1">
                          <a:solidFill>
                            <a:srgbClr val="3D8963"/>
                          </a:solidFill>
                          <a:latin typeface="Courier New" pitchFamily="49" charset="0"/>
                        </a:rPr>
                        <a:t>cout</a:t>
                      </a:r>
                      <a:r>
                        <a:rPr lang="en-US" altLang="en-US" sz="1800" b="1" dirty="0">
                          <a:solidFill>
                            <a:srgbClr val="3D8963"/>
                          </a:solidFill>
                          <a:latin typeface="Courier New" pitchFamily="49" charset="0"/>
                        </a:rPr>
                        <a:t> &lt;&lt; </a:t>
                      </a:r>
                      <a:r>
                        <a:rPr lang="en-US" altLang="en-US" sz="1800" b="1" dirty="0" err="1">
                          <a:solidFill>
                            <a:srgbClr val="3D8963"/>
                          </a:solidFill>
                          <a:latin typeface="Courier New" pitchFamily="49" charset="0"/>
                        </a:rPr>
                        <a:t>setprecision</a:t>
                      </a:r>
                      <a:r>
                        <a:rPr lang="en-US" altLang="en-US" sz="1800" b="1" dirty="0">
                          <a:solidFill>
                            <a:srgbClr val="3D8963"/>
                          </a:solidFill>
                          <a:latin typeface="Courier New" pitchFamily="49" charset="0"/>
                        </a:rPr>
                        <a:t>(2); </a:t>
                      </a:r>
                    </a:p>
                  </a:txBody>
                  <a:tcPr>
                    <a:noFill/>
                  </a:tcPr>
                </a:tc>
                <a:tc>
                  <a:txBody>
                    <a:bodyPr/>
                    <a:lstStyle/>
                    <a:p>
                      <a:r>
                        <a:rPr lang="en-US" sz="1800" dirty="0">
                          <a:solidFill>
                            <a:schemeClr val="bg1"/>
                          </a:solidFill>
                        </a:rPr>
                        <a:t>blank</a:t>
                      </a:r>
                    </a:p>
                  </a:txBody>
                  <a:tcPr>
                    <a:noFill/>
                  </a:tcPr>
                </a:tc>
                <a:extLst>
                  <a:ext uri="{0D108BD9-81ED-4DB2-BD59-A6C34878D82A}">
                    <a16:rowId xmlns:a16="http://schemas.microsoft.com/office/drawing/2014/main" xmlns=""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800" b="1" dirty="0" err="1">
                          <a:solidFill>
                            <a:srgbClr val="3D8963"/>
                          </a:solidFill>
                          <a:latin typeface="Courier New" pitchFamily="49" charset="0"/>
                        </a:rPr>
                        <a:t>cout</a:t>
                      </a:r>
                      <a:r>
                        <a:rPr lang="en-US" altLang="en-US" sz="1800" b="1" dirty="0">
                          <a:solidFill>
                            <a:srgbClr val="3D8963"/>
                          </a:solidFill>
                          <a:latin typeface="Courier New" pitchFamily="49" charset="0"/>
                        </a:rPr>
                        <a:t> &lt;&lt; e &lt;&lt; </a:t>
                      </a:r>
                      <a:r>
                        <a:rPr lang="en-US" altLang="en-US" sz="1800" b="1" dirty="0" err="1">
                          <a:solidFill>
                            <a:srgbClr val="3D8963"/>
                          </a:solidFill>
                          <a:latin typeface="Courier New" pitchFamily="49" charset="0"/>
                        </a:rPr>
                        <a:t>endl</a:t>
                      </a:r>
                      <a:r>
                        <a:rPr lang="en-US" altLang="en-US" sz="1800" b="1" dirty="0">
                          <a:solidFill>
                            <a:srgbClr val="3D8963"/>
                          </a:solidFill>
                          <a:latin typeface="Courier New" pitchFamily="49" charset="0"/>
                        </a:rPr>
                        <a:t>;</a:t>
                      </a:r>
                      <a:r>
                        <a:rPr lang="en-US" altLang="en-US" sz="1800" dirty="0">
                          <a:latin typeface="Courier New" pitchFamily="49" charset="0"/>
                        </a:rPr>
                        <a:t>          </a:t>
                      </a:r>
                      <a:endParaRPr lang="en-US" sz="1800" dirty="0"/>
                    </a:p>
                  </a:txBody>
                  <a:tcPr>
                    <a:noFill/>
                  </a:tcPr>
                </a:tc>
                <a:tc>
                  <a:txBody>
                    <a:bodyPr/>
                    <a:lstStyle/>
                    <a:p>
                      <a:r>
                        <a:rPr lang="en-US" altLang="en-US" sz="1800" b="1" dirty="0">
                          <a:solidFill>
                            <a:schemeClr val="accent2"/>
                          </a:solidFill>
                          <a:latin typeface="Courier New" pitchFamily="49" charset="0"/>
                        </a:rPr>
                        <a:t>2.7</a:t>
                      </a:r>
                      <a:endParaRPr lang="en-US" sz="1800" dirty="0"/>
                    </a:p>
                  </a:txBody>
                  <a:tcPr>
                    <a:noFill/>
                  </a:tcPr>
                </a:tc>
                <a:extLst>
                  <a:ext uri="{0D108BD9-81ED-4DB2-BD59-A6C34878D82A}">
                    <a16:rowId xmlns:a16="http://schemas.microsoft.com/office/drawing/2014/main" xmlns="" val="1000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800" b="1" dirty="0" err="1">
                          <a:solidFill>
                            <a:srgbClr val="3D8963"/>
                          </a:solidFill>
                          <a:latin typeface="Courier New" pitchFamily="49" charset="0"/>
                        </a:rPr>
                        <a:t>cout</a:t>
                      </a:r>
                      <a:r>
                        <a:rPr lang="en-US" altLang="en-US" sz="1800" b="1" dirty="0">
                          <a:solidFill>
                            <a:srgbClr val="3D8963"/>
                          </a:solidFill>
                          <a:latin typeface="Courier New" pitchFamily="49" charset="0"/>
                        </a:rPr>
                        <a:t> &lt;&lt; fixed &lt;&lt; e &lt;&lt; </a:t>
                      </a:r>
                      <a:r>
                        <a:rPr lang="en-US" altLang="en-US" sz="1800" b="1" dirty="0" err="1">
                          <a:solidFill>
                            <a:srgbClr val="3D8963"/>
                          </a:solidFill>
                          <a:latin typeface="Courier New" pitchFamily="49" charset="0"/>
                        </a:rPr>
                        <a:t>endl</a:t>
                      </a:r>
                      <a:r>
                        <a:rPr lang="en-US" altLang="en-US" sz="1800" b="1" dirty="0">
                          <a:solidFill>
                            <a:srgbClr val="3D8963"/>
                          </a:solidFill>
                          <a:latin typeface="Courier New" pitchFamily="49" charset="0"/>
                        </a:rPr>
                        <a:t>;</a:t>
                      </a:r>
                      <a:r>
                        <a:rPr lang="en-US" altLang="en-US" sz="1800" dirty="0">
                          <a:latin typeface="Courier New" pitchFamily="49" charset="0"/>
                        </a:rPr>
                        <a:t>   </a:t>
                      </a:r>
                      <a:endParaRPr lang="en-US" sz="1800" dirty="0"/>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800" b="1" dirty="0">
                          <a:solidFill>
                            <a:schemeClr val="accent2"/>
                          </a:solidFill>
                          <a:latin typeface="Courier New" pitchFamily="49" charset="0"/>
                        </a:rPr>
                        <a:t>2.72</a:t>
                      </a:r>
                    </a:p>
                  </a:txBody>
                  <a:tcPr>
                    <a:noFill/>
                  </a:tcPr>
                </a:tc>
                <a:extLst>
                  <a:ext uri="{0D108BD9-81ED-4DB2-BD59-A6C34878D82A}">
                    <a16:rowId xmlns:a16="http://schemas.microsoft.com/office/drawing/2014/main" xmlns="" val="1000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800" b="1" dirty="0" err="1">
                          <a:solidFill>
                            <a:srgbClr val="3D8963"/>
                          </a:solidFill>
                          <a:latin typeface="Courier New" pitchFamily="49" charset="0"/>
                        </a:rPr>
                        <a:t>cout</a:t>
                      </a:r>
                      <a:r>
                        <a:rPr lang="en-US" altLang="en-US" sz="1800" b="1" dirty="0">
                          <a:solidFill>
                            <a:srgbClr val="3D8963"/>
                          </a:solidFill>
                          <a:latin typeface="Courier New" pitchFamily="49" charset="0"/>
                        </a:rPr>
                        <a:t> &lt;&lt; </a:t>
                      </a:r>
                      <a:r>
                        <a:rPr lang="en-US" altLang="en-US" sz="1800" b="1" dirty="0" err="1">
                          <a:solidFill>
                            <a:srgbClr val="3D8963"/>
                          </a:solidFill>
                          <a:latin typeface="Courier New" pitchFamily="49" charset="0"/>
                        </a:rPr>
                        <a:t>setw</a:t>
                      </a:r>
                      <a:r>
                        <a:rPr lang="en-US" altLang="en-US" sz="1800" b="1" dirty="0">
                          <a:solidFill>
                            <a:srgbClr val="3D8963"/>
                          </a:solidFill>
                          <a:latin typeface="Courier New" pitchFamily="49" charset="0"/>
                        </a:rPr>
                        <a:t>(6) &lt;&lt; price;</a:t>
                      </a:r>
                      <a:r>
                        <a:rPr lang="en-US" altLang="en-US" sz="1800" dirty="0">
                          <a:latin typeface="Courier New" pitchFamily="49" charset="0"/>
                        </a:rPr>
                        <a:t> </a:t>
                      </a:r>
                    </a:p>
                  </a:txBody>
                  <a:tcPr>
                    <a:noFill/>
                  </a:tcPr>
                </a:tc>
                <a:tc>
                  <a:txBody>
                    <a:bodyPr/>
                    <a:lstStyle/>
                    <a:p>
                      <a:r>
                        <a:rPr lang="en-US" altLang="en-US" sz="1800" b="1" dirty="0">
                          <a:solidFill>
                            <a:schemeClr val="accent2"/>
                          </a:solidFill>
                          <a:latin typeface="Courier New" pitchFamily="49" charset="0"/>
                        </a:rPr>
                        <a:t>18.00^</a:t>
                      </a:r>
                      <a:endParaRPr lang="en-US" sz="1800" dirty="0"/>
                    </a:p>
                  </a:txBody>
                  <a:tcPr>
                    <a:noFill/>
                  </a:tcPr>
                </a:tc>
                <a:extLst>
                  <a:ext uri="{0D108BD9-81ED-4DB2-BD59-A6C34878D82A}">
                    <a16:rowId xmlns:a16="http://schemas.microsoft.com/office/drawing/2014/main" xmlns="" val="10008"/>
                  </a:ext>
                </a:extLst>
              </a:tr>
            </a:tbl>
          </a:graphicData>
        </a:graphic>
      </p:graphicFrame>
      <p:sp>
        <p:nvSpPr>
          <p:cNvPr id="3584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3-</a:t>
            </a:r>
            <a:fld id="{C78E41E5-F1B7-4116-863B-B3002EB842CD}" type="slidenum">
              <a:rPr lang="en-US" altLang="en-US" sz="1200"/>
              <a:pPr eaLnBrk="1" hangingPunct="1">
                <a:spcBef>
                  <a:spcPct val="0"/>
                </a:spcBef>
                <a:buFontTx/>
                <a:buNone/>
              </a:pPr>
              <a:t>34</a:t>
            </a:fld>
            <a:endParaRPr lang="en-US" altLang="en-US" sz="1200"/>
          </a:p>
        </p:txBody>
      </p:sp>
    </p:spTree>
    <p:extLst>
      <p:ext uri="{BB962C8B-B14F-4D97-AF65-F5344CB8AC3E}">
        <p14:creationId xmlns:p14="http://schemas.microsoft.com/office/powerpoint/2010/main" val="11132885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Title"/>
          <p:cNvSpPr>
            <a:spLocks noGrp="1" noChangeArrowheads="1"/>
          </p:cNvSpPr>
          <p:nvPr>
            <p:ph type="title"/>
          </p:nvPr>
        </p:nvSpPr>
        <p:spPr>
          <a:xfrm>
            <a:off x="1828800" y="457200"/>
            <a:ext cx="8610600" cy="992188"/>
          </a:xfrm>
        </p:spPr>
        <p:txBody>
          <a:bodyPr/>
          <a:lstStyle/>
          <a:p>
            <a:pPr eaLnBrk="1" hangingPunct="1"/>
            <a:r>
              <a:rPr lang="en-US" altLang="en-US" dirty="0">
                <a:solidFill>
                  <a:schemeClr val="tx1"/>
                </a:solidFill>
              </a:rPr>
              <a:t>3.8 Working with Characters and Strings</a:t>
            </a:r>
          </a:p>
        </p:txBody>
      </p:sp>
      <p:sp>
        <p:nvSpPr>
          <p:cNvPr id="36867" name="Slide Body"/>
          <p:cNvSpPr>
            <a:spLocks noGrp="1" noChangeArrowheads="1"/>
          </p:cNvSpPr>
          <p:nvPr>
            <p:ph type="body" idx="1"/>
          </p:nvPr>
        </p:nvSpPr>
        <p:spPr>
          <a:xfrm>
            <a:off x="1981200" y="2209800"/>
            <a:ext cx="8382000" cy="3200400"/>
          </a:xfrm>
        </p:spPr>
        <p:txBody>
          <a:bodyPr/>
          <a:lstStyle/>
          <a:p>
            <a:pPr eaLnBrk="1" hangingPunct="1"/>
            <a:r>
              <a:rPr lang="en-US" altLang="en-US" sz="2800" b="1" dirty="0">
                <a:solidFill>
                  <a:schemeClr val="accent2"/>
                </a:solidFill>
                <a:latin typeface="Courier New" pitchFamily="49" charset="0"/>
              </a:rPr>
              <a:t>char</a:t>
            </a:r>
            <a:r>
              <a:rPr lang="en-US" altLang="en-US" sz="2800" dirty="0"/>
              <a:t>: holds a single character</a:t>
            </a:r>
          </a:p>
          <a:p>
            <a:pPr eaLnBrk="1" hangingPunct="1">
              <a:spcBef>
                <a:spcPct val="60000"/>
              </a:spcBef>
            </a:pPr>
            <a:r>
              <a:rPr lang="en-US" altLang="en-US" sz="2800" b="1" dirty="0">
                <a:solidFill>
                  <a:schemeClr val="accent2"/>
                </a:solidFill>
                <a:latin typeface="Courier New" pitchFamily="49" charset="0"/>
              </a:rPr>
              <a:t>string</a:t>
            </a:r>
            <a:r>
              <a:rPr lang="en-US" altLang="en-US" sz="2800" dirty="0"/>
              <a:t>: holds a sequence of characters</a:t>
            </a:r>
          </a:p>
          <a:p>
            <a:pPr eaLnBrk="1" hangingPunct="1">
              <a:spcBef>
                <a:spcPct val="60000"/>
              </a:spcBef>
            </a:pPr>
            <a:r>
              <a:rPr lang="en-US" altLang="en-US" sz="2800" dirty="0"/>
              <a:t>Both can be used in assignment statements</a:t>
            </a:r>
          </a:p>
          <a:p>
            <a:pPr eaLnBrk="1" hangingPunct="1">
              <a:spcBef>
                <a:spcPct val="60000"/>
              </a:spcBef>
            </a:pPr>
            <a:r>
              <a:rPr lang="en-US" altLang="en-US" sz="2800" dirty="0"/>
              <a:t>Both can be displayed with </a:t>
            </a:r>
            <a:r>
              <a:rPr lang="en-US" altLang="en-US" sz="2800" b="1" dirty="0" err="1">
                <a:latin typeface="Courier New" pitchFamily="49" charset="0"/>
              </a:rPr>
              <a:t>cout</a:t>
            </a:r>
            <a:r>
              <a:rPr lang="en-US" altLang="en-US" sz="2800" dirty="0"/>
              <a:t> and </a:t>
            </a:r>
            <a:r>
              <a:rPr lang="en-US" altLang="en-US" sz="2800" b="1" dirty="0">
                <a:latin typeface="Courier New" pitchFamily="49" charset="0"/>
              </a:rPr>
              <a:t>&lt;&lt;</a:t>
            </a:r>
          </a:p>
        </p:txBody>
      </p:sp>
      <p:sp>
        <p:nvSpPr>
          <p:cNvPr id="3686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3-</a:t>
            </a:r>
            <a:fld id="{24F46271-1AB7-4CFB-9A25-72265C156432}" type="slidenum">
              <a:rPr lang="en-US" altLang="en-US" sz="1200"/>
              <a:pPr eaLnBrk="1" hangingPunct="1">
                <a:spcBef>
                  <a:spcPct val="0"/>
                </a:spcBef>
                <a:buFontTx/>
                <a:buNone/>
              </a:pPr>
              <a:t>35</a:t>
            </a:fld>
            <a:endParaRPr lang="en-US" altLang="en-US" sz="12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Title"/>
          <p:cNvSpPr>
            <a:spLocks noGrp="1" noChangeArrowheads="1"/>
          </p:cNvSpPr>
          <p:nvPr>
            <p:ph type="title"/>
          </p:nvPr>
        </p:nvSpPr>
        <p:spPr/>
        <p:txBody>
          <a:bodyPr/>
          <a:lstStyle/>
          <a:p>
            <a:pPr eaLnBrk="1" hangingPunct="1"/>
            <a:r>
              <a:rPr lang="en-US" altLang="en-US" dirty="0">
                <a:solidFill>
                  <a:schemeClr val="tx1"/>
                </a:solidFill>
              </a:rPr>
              <a:t>String Input</a:t>
            </a:r>
          </a:p>
        </p:txBody>
      </p:sp>
      <p:sp>
        <p:nvSpPr>
          <p:cNvPr id="37891" name="Slide Body"/>
          <p:cNvSpPr>
            <a:spLocks noGrp="1" noChangeArrowheads="1"/>
          </p:cNvSpPr>
          <p:nvPr>
            <p:ph type="body" idx="1"/>
          </p:nvPr>
        </p:nvSpPr>
        <p:spPr>
          <a:xfrm>
            <a:off x="1981200" y="1981200"/>
            <a:ext cx="8305800" cy="4038600"/>
          </a:xfrm>
        </p:spPr>
        <p:txBody>
          <a:bodyPr/>
          <a:lstStyle/>
          <a:p>
            <a:pPr eaLnBrk="1" hangingPunct="1">
              <a:buFontTx/>
              <a:buNone/>
            </a:pPr>
            <a:r>
              <a:rPr lang="en-US" altLang="en-US" sz="2800" dirty="0"/>
              <a:t>Reading in a string object</a:t>
            </a:r>
            <a:endParaRPr lang="en-US" altLang="en-US" sz="2800" dirty="0">
              <a:latin typeface="Courier New" pitchFamily="49" charset="0"/>
            </a:endParaRPr>
          </a:p>
          <a:p>
            <a:pPr eaLnBrk="1" hangingPunct="1">
              <a:buFontTx/>
              <a:buNone/>
            </a:pPr>
            <a:r>
              <a:rPr lang="en-US" altLang="en-US" sz="2800" b="1" dirty="0">
                <a:solidFill>
                  <a:srgbClr val="3D8963"/>
                </a:solidFill>
                <a:latin typeface="Courier New" pitchFamily="49" charset="0"/>
              </a:rPr>
              <a:t>string </a:t>
            </a:r>
            <a:r>
              <a:rPr lang="en-US" altLang="en-US" sz="2800" b="1" dirty="0" err="1">
                <a:solidFill>
                  <a:srgbClr val="3D8963"/>
                </a:solidFill>
                <a:latin typeface="Courier New" pitchFamily="49" charset="0"/>
              </a:rPr>
              <a:t>str</a:t>
            </a:r>
            <a:r>
              <a:rPr lang="en-US" altLang="en-US" sz="2800" b="1" dirty="0">
                <a:solidFill>
                  <a:srgbClr val="3D8963"/>
                </a:solidFill>
                <a:latin typeface="Courier New" pitchFamily="49" charset="0"/>
              </a:rPr>
              <a:t>;</a:t>
            </a:r>
            <a:r>
              <a:rPr lang="en-US" altLang="en-US" sz="2800" dirty="0">
                <a:latin typeface="Courier New" pitchFamily="49" charset="0"/>
              </a:rPr>
              <a:t> </a:t>
            </a:r>
          </a:p>
          <a:p>
            <a:pPr eaLnBrk="1" hangingPunct="1">
              <a:spcBef>
                <a:spcPct val="40000"/>
              </a:spcBef>
              <a:buFontTx/>
              <a:buNone/>
            </a:pPr>
            <a:r>
              <a:rPr lang="en-US" altLang="en-US" sz="2800" b="1" dirty="0" err="1">
                <a:solidFill>
                  <a:srgbClr val="3D8963"/>
                </a:solidFill>
                <a:latin typeface="Courier New" pitchFamily="49" charset="0"/>
              </a:rPr>
              <a:t>cin</a:t>
            </a:r>
            <a:r>
              <a:rPr lang="en-US" altLang="en-US" sz="2800" b="1" dirty="0">
                <a:solidFill>
                  <a:srgbClr val="3D8963"/>
                </a:solidFill>
                <a:latin typeface="Courier New" pitchFamily="49" charset="0"/>
              </a:rPr>
              <a:t> &gt;&gt; </a:t>
            </a:r>
            <a:r>
              <a:rPr lang="en-US" altLang="en-US" sz="2800" b="1" dirty="0" err="1">
                <a:solidFill>
                  <a:srgbClr val="3D8963"/>
                </a:solidFill>
                <a:latin typeface="Courier New" pitchFamily="49" charset="0"/>
              </a:rPr>
              <a:t>str</a:t>
            </a:r>
            <a:r>
              <a:rPr lang="en-US" altLang="en-US" sz="2800" b="1" dirty="0">
                <a:solidFill>
                  <a:srgbClr val="3D8963"/>
                </a:solidFill>
                <a:latin typeface="Courier New" pitchFamily="49" charset="0"/>
              </a:rPr>
              <a:t>;</a:t>
            </a:r>
            <a:r>
              <a:rPr lang="en-US" altLang="en-US" sz="2800" dirty="0"/>
              <a:t>               // Reads in a string </a:t>
            </a:r>
          </a:p>
          <a:p>
            <a:pPr eaLnBrk="1" hangingPunct="1">
              <a:lnSpc>
                <a:spcPct val="90000"/>
              </a:lnSpc>
              <a:spcBef>
                <a:spcPct val="0"/>
              </a:spcBef>
              <a:buFontTx/>
              <a:buNone/>
            </a:pPr>
            <a:r>
              <a:rPr lang="en-US" altLang="en-US" sz="2800" dirty="0"/>
              <a:t>                                       // containing no blanks </a:t>
            </a:r>
            <a:endParaRPr lang="en-US" altLang="en-US" sz="2800" dirty="0">
              <a:latin typeface="Courier New" pitchFamily="49" charset="0"/>
            </a:endParaRPr>
          </a:p>
          <a:p>
            <a:pPr eaLnBrk="1" hangingPunct="1">
              <a:spcBef>
                <a:spcPct val="40000"/>
              </a:spcBef>
              <a:buFontTx/>
              <a:buNone/>
            </a:pPr>
            <a:r>
              <a:rPr lang="en-US" altLang="en-US" sz="2800" b="1" dirty="0" err="1">
                <a:solidFill>
                  <a:srgbClr val="3D8963"/>
                </a:solidFill>
                <a:latin typeface="Courier New" pitchFamily="49" charset="0"/>
              </a:rPr>
              <a:t>getline</a:t>
            </a:r>
            <a:r>
              <a:rPr lang="en-US" altLang="en-US" sz="2800" b="1" dirty="0">
                <a:solidFill>
                  <a:srgbClr val="3D8963"/>
                </a:solidFill>
                <a:latin typeface="Courier New" pitchFamily="49" charset="0"/>
              </a:rPr>
              <a:t>(</a:t>
            </a:r>
            <a:r>
              <a:rPr lang="en-US" altLang="en-US" sz="2800" b="1" dirty="0" err="1">
                <a:solidFill>
                  <a:srgbClr val="3D8963"/>
                </a:solidFill>
                <a:latin typeface="Courier New" pitchFamily="49" charset="0"/>
              </a:rPr>
              <a:t>cin</a:t>
            </a:r>
            <a:r>
              <a:rPr lang="en-US" altLang="en-US" sz="2800" b="1" dirty="0">
                <a:solidFill>
                  <a:srgbClr val="3D8963"/>
                </a:solidFill>
                <a:latin typeface="Courier New" pitchFamily="49" charset="0"/>
              </a:rPr>
              <a:t>,</a:t>
            </a:r>
            <a:r>
              <a:rPr lang="en-US" altLang="en-US" sz="2800" b="1" dirty="0">
                <a:solidFill>
                  <a:srgbClr val="3D8963"/>
                </a:solidFill>
              </a:rPr>
              <a:t> </a:t>
            </a:r>
            <a:r>
              <a:rPr lang="en-US" altLang="en-US" sz="2800" b="1" dirty="0" err="1">
                <a:solidFill>
                  <a:srgbClr val="3D8963"/>
                </a:solidFill>
                <a:latin typeface="Courier New" pitchFamily="49" charset="0"/>
              </a:rPr>
              <a:t>str</a:t>
            </a:r>
            <a:r>
              <a:rPr lang="en-US" altLang="en-US" sz="2800" b="1" dirty="0">
                <a:solidFill>
                  <a:srgbClr val="3D8963"/>
                </a:solidFill>
                <a:latin typeface="Courier New" pitchFamily="49" charset="0"/>
              </a:rPr>
              <a:t>);</a:t>
            </a:r>
            <a:r>
              <a:rPr lang="en-US" altLang="en-US" sz="2800" dirty="0"/>
              <a:t> // Reads in a string</a:t>
            </a:r>
          </a:p>
          <a:p>
            <a:pPr eaLnBrk="1" hangingPunct="1">
              <a:lnSpc>
                <a:spcPct val="90000"/>
              </a:lnSpc>
              <a:spcBef>
                <a:spcPct val="0"/>
              </a:spcBef>
              <a:buFontTx/>
              <a:buNone/>
            </a:pPr>
            <a:r>
              <a:rPr lang="en-US" altLang="en-US" sz="2800" dirty="0"/>
              <a:t>                                       // that may contain </a:t>
            </a:r>
          </a:p>
          <a:p>
            <a:pPr eaLnBrk="1" hangingPunct="1">
              <a:lnSpc>
                <a:spcPct val="90000"/>
              </a:lnSpc>
              <a:spcBef>
                <a:spcPct val="0"/>
              </a:spcBef>
              <a:buFontTx/>
              <a:buNone/>
            </a:pPr>
            <a:r>
              <a:rPr lang="en-US" altLang="en-US" sz="2800" dirty="0"/>
              <a:t>                                       // blanks</a:t>
            </a:r>
          </a:p>
          <a:p>
            <a:pPr eaLnBrk="1" hangingPunct="1">
              <a:buFontTx/>
              <a:buNone/>
            </a:pPr>
            <a:endParaRPr lang="en-US" altLang="en-US" dirty="0">
              <a:latin typeface="Courier New" pitchFamily="49" charset="0"/>
            </a:endParaRPr>
          </a:p>
        </p:txBody>
      </p:sp>
      <p:sp>
        <p:nvSpPr>
          <p:cNvPr id="3789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3-</a:t>
            </a:r>
            <a:fld id="{D9720EF2-06FB-4509-8E91-D8CA3FB1F774}" type="slidenum">
              <a:rPr lang="en-US" altLang="en-US" sz="1200"/>
              <a:pPr eaLnBrk="1" hangingPunct="1">
                <a:spcBef>
                  <a:spcPct val="0"/>
                </a:spcBef>
                <a:buFontTx/>
                <a:buNone/>
              </a:pPr>
              <a:t>36</a:t>
            </a:fld>
            <a:endParaRPr lang="en-US" altLang="en-US" sz="12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Title"/>
          <p:cNvSpPr>
            <a:spLocks noGrp="1" noChangeArrowheads="1"/>
          </p:cNvSpPr>
          <p:nvPr>
            <p:ph type="title"/>
          </p:nvPr>
        </p:nvSpPr>
        <p:spPr/>
        <p:txBody>
          <a:bodyPr/>
          <a:lstStyle/>
          <a:p>
            <a:pPr eaLnBrk="1" hangingPunct="1"/>
            <a:r>
              <a:rPr lang="en-US" altLang="en-US" dirty="0">
                <a:solidFill>
                  <a:schemeClr val="tx1"/>
                </a:solidFill>
              </a:rPr>
              <a:t>Character Input</a:t>
            </a:r>
          </a:p>
        </p:txBody>
      </p:sp>
      <p:sp>
        <p:nvSpPr>
          <p:cNvPr id="38915" name="Slide Body"/>
          <p:cNvSpPr>
            <a:spLocks noGrp="1" noChangeArrowheads="1"/>
          </p:cNvSpPr>
          <p:nvPr>
            <p:ph type="body" idx="1"/>
          </p:nvPr>
        </p:nvSpPr>
        <p:spPr>
          <a:xfrm>
            <a:off x="1905000" y="1752600"/>
            <a:ext cx="8229600" cy="4343400"/>
          </a:xfrm>
        </p:spPr>
        <p:txBody>
          <a:bodyPr/>
          <a:lstStyle/>
          <a:p>
            <a:pPr>
              <a:lnSpc>
                <a:spcPts val="3400"/>
              </a:lnSpc>
              <a:buNone/>
            </a:pPr>
            <a:r>
              <a:rPr lang="en-US" altLang="en-US" sz="2800" dirty="0"/>
              <a:t>Reading in a character:</a:t>
            </a:r>
          </a:p>
          <a:p>
            <a:pPr>
              <a:lnSpc>
                <a:spcPts val="3400"/>
              </a:lnSpc>
              <a:spcBef>
                <a:spcPct val="40000"/>
              </a:spcBef>
              <a:buNone/>
            </a:pPr>
            <a:r>
              <a:rPr lang="en-US" altLang="en-US" sz="2800" b="1" dirty="0">
                <a:solidFill>
                  <a:srgbClr val="3D8963"/>
                </a:solidFill>
                <a:latin typeface="Courier New" pitchFamily="49" charset="0"/>
              </a:rPr>
              <a:t>char </a:t>
            </a:r>
            <a:r>
              <a:rPr lang="en-US" altLang="en-US" sz="2800" b="1" dirty="0" err="1">
                <a:solidFill>
                  <a:srgbClr val="3D8963"/>
                </a:solidFill>
                <a:latin typeface="Courier New" pitchFamily="49" charset="0"/>
              </a:rPr>
              <a:t>ch</a:t>
            </a:r>
            <a:r>
              <a:rPr lang="en-US" altLang="en-US" sz="2800" b="1" dirty="0">
                <a:solidFill>
                  <a:srgbClr val="3D8963"/>
                </a:solidFill>
                <a:latin typeface="Courier New" pitchFamily="49" charset="0"/>
              </a:rPr>
              <a:t>;</a:t>
            </a:r>
          </a:p>
          <a:p>
            <a:pPr>
              <a:lnSpc>
                <a:spcPts val="3400"/>
              </a:lnSpc>
              <a:spcBef>
                <a:spcPct val="40000"/>
              </a:spcBef>
              <a:buNone/>
            </a:pPr>
            <a:r>
              <a:rPr lang="en-US" altLang="en-US" sz="2800" b="1" dirty="0" err="1">
                <a:solidFill>
                  <a:srgbClr val="3D8963"/>
                </a:solidFill>
                <a:latin typeface="Courier New" pitchFamily="49" charset="0"/>
              </a:rPr>
              <a:t>cin</a:t>
            </a:r>
            <a:r>
              <a:rPr lang="en-US" altLang="en-US" sz="2800" b="1" dirty="0">
                <a:solidFill>
                  <a:srgbClr val="3D8963"/>
                </a:solidFill>
                <a:latin typeface="Courier New" pitchFamily="49" charset="0"/>
              </a:rPr>
              <a:t> &gt;&gt; </a:t>
            </a:r>
            <a:r>
              <a:rPr lang="en-US" altLang="en-US" sz="2800" b="1" dirty="0" err="1">
                <a:solidFill>
                  <a:srgbClr val="3D8963"/>
                </a:solidFill>
                <a:latin typeface="Courier New" pitchFamily="49" charset="0"/>
              </a:rPr>
              <a:t>ch</a:t>
            </a:r>
            <a:r>
              <a:rPr lang="en-US" altLang="en-US" sz="2800" b="1" dirty="0">
                <a:solidFill>
                  <a:srgbClr val="3D8963"/>
                </a:solidFill>
                <a:latin typeface="Courier New" pitchFamily="49" charset="0"/>
              </a:rPr>
              <a:t>;</a:t>
            </a:r>
            <a:r>
              <a:rPr lang="en-US" altLang="en-US" sz="2800" dirty="0"/>
              <a:t>     // Reads in any non-blank char</a:t>
            </a:r>
          </a:p>
          <a:p>
            <a:pPr>
              <a:lnSpc>
                <a:spcPts val="3400"/>
              </a:lnSpc>
              <a:spcBef>
                <a:spcPct val="40000"/>
              </a:spcBef>
              <a:buNone/>
            </a:pPr>
            <a:r>
              <a:rPr lang="en-US" altLang="en-US" sz="2800" b="1" dirty="0" err="1">
                <a:solidFill>
                  <a:srgbClr val="3D8963"/>
                </a:solidFill>
                <a:latin typeface="Courier New" pitchFamily="49" charset="0"/>
              </a:rPr>
              <a:t>cin.get</a:t>
            </a:r>
            <a:r>
              <a:rPr lang="en-US" altLang="en-US" sz="2800" b="1" dirty="0">
                <a:solidFill>
                  <a:srgbClr val="3D8963"/>
                </a:solidFill>
                <a:latin typeface="Courier New" pitchFamily="49" charset="0"/>
              </a:rPr>
              <a:t>(</a:t>
            </a:r>
            <a:r>
              <a:rPr lang="en-US" altLang="en-US" sz="2800" b="1" dirty="0" err="1">
                <a:solidFill>
                  <a:srgbClr val="3D8963"/>
                </a:solidFill>
                <a:latin typeface="Courier New" pitchFamily="49" charset="0"/>
              </a:rPr>
              <a:t>ch</a:t>
            </a:r>
            <a:r>
              <a:rPr lang="en-US" altLang="en-US" sz="2800" b="1" dirty="0">
                <a:solidFill>
                  <a:srgbClr val="3D8963"/>
                </a:solidFill>
                <a:latin typeface="Courier New" pitchFamily="49" charset="0"/>
              </a:rPr>
              <a:t>);</a:t>
            </a:r>
            <a:r>
              <a:rPr lang="en-US" altLang="en-US" sz="2800" dirty="0"/>
              <a:t> // Reads in </a:t>
            </a:r>
            <a:r>
              <a:rPr lang="en-US" altLang="en-US" sz="2800" i="1" dirty="0"/>
              <a:t>any</a:t>
            </a:r>
            <a:r>
              <a:rPr lang="en-US" altLang="en-US" sz="2800" dirty="0"/>
              <a:t> char</a:t>
            </a:r>
          </a:p>
          <a:p>
            <a:pPr>
              <a:lnSpc>
                <a:spcPts val="3400"/>
              </a:lnSpc>
              <a:spcBef>
                <a:spcPct val="40000"/>
              </a:spcBef>
              <a:buNone/>
            </a:pPr>
            <a:r>
              <a:rPr lang="en-US" altLang="en-US" sz="2800" b="1" dirty="0" err="1">
                <a:solidFill>
                  <a:srgbClr val="3D8963"/>
                </a:solidFill>
                <a:latin typeface="Courier New" pitchFamily="49" charset="0"/>
              </a:rPr>
              <a:t>ch</a:t>
            </a:r>
            <a:r>
              <a:rPr lang="en-US" altLang="en-US" sz="2800" b="1" dirty="0">
                <a:solidFill>
                  <a:srgbClr val="3D8963"/>
                </a:solidFill>
                <a:latin typeface="Courier New" pitchFamily="49" charset="0"/>
              </a:rPr>
              <a:t>=</a:t>
            </a:r>
            <a:r>
              <a:rPr lang="en-US" altLang="en-US" sz="2800" b="1" dirty="0" err="1">
                <a:solidFill>
                  <a:srgbClr val="3D8963"/>
                </a:solidFill>
                <a:latin typeface="Courier New" pitchFamily="49" charset="0"/>
              </a:rPr>
              <a:t>cin.get</a:t>
            </a:r>
            <a:r>
              <a:rPr lang="en-US" altLang="en-US" sz="2800" b="1" dirty="0">
                <a:solidFill>
                  <a:srgbClr val="3D8963"/>
                </a:solidFill>
                <a:latin typeface="Courier New" pitchFamily="49" charset="0"/>
              </a:rPr>
              <a:t>();</a:t>
            </a:r>
            <a:r>
              <a:rPr lang="en-US" altLang="en-US" sz="2800" dirty="0"/>
              <a:t>// Reads in </a:t>
            </a:r>
            <a:r>
              <a:rPr lang="en-US" altLang="en-US" sz="2800" i="1" dirty="0"/>
              <a:t>any</a:t>
            </a:r>
            <a:r>
              <a:rPr lang="en-US" altLang="en-US" sz="2800" dirty="0"/>
              <a:t> char</a:t>
            </a:r>
          </a:p>
          <a:p>
            <a:pPr>
              <a:lnSpc>
                <a:spcPts val="3400"/>
              </a:lnSpc>
              <a:spcBef>
                <a:spcPct val="40000"/>
              </a:spcBef>
              <a:buNone/>
            </a:pPr>
            <a:r>
              <a:rPr lang="en-US" altLang="en-US" sz="2800" b="1" dirty="0" err="1">
                <a:solidFill>
                  <a:srgbClr val="3D8963"/>
                </a:solidFill>
                <a:latin typeface="Courier New" pitchFamily="49" charset="0"/>
              </a:rPr>
              <a:t>cin.ignore</a:t>
            </a:r>
            <a:r>
              <a:rPr lang="en-US" altLang="en-US" sz="2800" b="1" dirty="0">
                <a:solidFill>
                  <a:srgbClr val="3D8963"/>
                </a:solidFill>
                <a:latin typeface="Courier New" pitchFamily="49" charset="0"/>
              </a:rPr>
              <a:t>();</a:t>
            </a:r>
            <a:r>
              <a:rPr lang="en-US" altLang="en-US" sz="2800" dirty="0"/>
              <a:t>// Skips over next char in</a:t>
            </a:r>
          </a:p>
          <a:p>
            <a:pPr>
              <a:lnSpc>
                <a:spcPts val="3400"/>
              </a:lnSpc>
              <a:spcBef>
                <a:spcPct val="0"/>
              </a:spcBef>
              <a:buNone/>
            </a:pPr>
            <a:r>
              <a:rPr lang="en-US" altLang="en-US" sz="2800" dirty="0">
                <a:latin typeface="Courier New" pitchFamily="49" charset="0"/>
              </a:rPr>
              <a:t>           </a:t>
            </a:r>
            <a:r>
              <a:rPr lang="en-US" altLang="en-US" sz="2800" dirty="0"/>
              <a:t>    // the input buffer</a:t>
            </a:r>
            <a:endParaRPr lang="en-US" altLang="en-US" sz="2800" dirty="0">
              <a:latin typeface="Courier New" pitchFamily="49" charset="0"/>
            </a:endParaRPr>
          </a:p>
        </p:txBody>
      </p:sp>
      <p:sp>
        <p:nvSpPr>
          <p:cNvPr id="3891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3-</a:t>
            </a:r>
            <a:fld id="{ABCA9BF8-47BF-488D-9D28-2E05F967684F}" type="slidenum">
              <a:rPr lang="en-US" altLang="en-US" sz="1200"/>
              <a:pPr eaLnBrk="1" hangingPunct="1">
                <a:spcBef>
                  <a:spcPct val="0"/>
                </a:spcBef>
                <a:buFontTx/>
                <a:buNone/>
              </a:pPr>
              <a:t>37</a:t>
            </a:fld>
            <a:endParaRPr lang="en-US" altLang="en-US" sz="12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Title"/>
          <p:cNvSpPr>
            <a:spLocks noGrp="1" noChangeArrowheads="1"/>
          </p:cNvSpPr>
          <p:nvPr>
            <p:ph type="title"/>
          </p:nvPr>
        </p:nvSpPr>
        <p:spPr>
          <a:xfrm>
            <a:off x="1828800" y="228600"/>
            <a:ext cx="8610600" cy="992188"/>
          </a:xfrm>
        </p:spPr>
        <p:txBody>
          <a:bodyPr/>
          <a:lstStyle/>
          <a:p>
            <a:pPr eaLnBrk="1" hangingPunct="1"/>
            <a:r>
              <a:rPr lang="en-US" altLang="en-US" dirty="0"/>
              <a:t> </a:t>
            </a:r>
            <a:r>
              <a:rPr lang="en-US" altLang="en-US" b="1" dirty="0" err="1">
                <a:solidFill>
                  <a:schemeClr val="tx1"/>
                </a:solidFill>
                <a:latin typeface="Courier New" pitchFamily="49" charset="0"/>
                <a:cs typeface="Courier New" pitchFamily="49" charset="0"/>
              </a:rPr>
              <a:t>cin.ignore</a:t>
            </a:r>
            <a:r>
              <a:rPr lang="en-US" altLang="en-US" b="1" dirty="0">
                <a:solidFill>
                  <a:schemeClr val="tx1"/>
                </a:solidFill>
                <a:latin typeface="Courier New" pitchFamily="49" charset="0"/>
                <a:cs typeface="Courier New" pitchFamily="49" charset="0"/>
              </a:rPr>
              <a:t>()</a:t>
            </a:r>
          </a:p>
        </p:txBody>
      </p:sp>
      <p:sp>
        <p:nvSpPr>
          <p:cNvPr id="37891" name="Slide Body"/>
          <p:cNvSpPr>
            <a:spLocks noGrp="1" noChangeArrowheads="1"/>
          </p:cNvSpPr>
          <p:nvPr>
            <p:ph type="body" idx="1"/>
          </p:nvPr>
        </p:nvSpPr>
        <p:spPr>
          <a:xfrm>
            <a:off x="1828800" y="1447800"/>
            <a:ext cx="8458200" cy="4495800"/>
          </a:xfrm>
        </p:spPr>
        <p:txBody>
          <a:bodyPr/>
          <a:lstStyle/>
          <a:p>
            <a:pPr>
              <a:lnSpc>
                <a:spcPts val="3400"/>
              </a:lnSpc>
              <a:buNone/>
              <a:defRPr/>
            </a:pPr>
            <a:r>
              <a:rPr lang="en-US" altLang="en-US" sz="2800" dirty="0"/>
              <a:t>General form: </a:t>
            </a:r>
            <a:r>
              <a:rPr lang="en-US" altLang="en-US" sz="2800" b="1" dirty="0" err="1">
                <a:solidFill>
                  <a:srgbClr val="3D8963"/>
                </a:solidFill>
                <a:latin typeface="Courier New" pitchFamily="49" charset="0"/>
              </a:rPr>
              <a:t>cin.ignore</a:t>
            </a:r>
            <a:r>
              <a:rPr lang="en-US" altLang="en-US" sz="2800" b="1" dirty="0">
                <a:solidFill>
                  <a:srgbClr val="3D8963"/>
                </a:solidFill>
                <a:latin typeface="Courier New" pitchFamily="49" charset="0"/>
              </a:rPr>
              <a:t>(</a:t>
            </a:r>
            <a:r>
              <a:rPr lang="en-US" altLang="en-US" sz="2800" b="1" dirty="0" err="1">
                <a:solidFill>
                  <a:srgbClr val="3D8963"/>
                </a:solidFill>
                <a:latin typeface="Courier New" pitchFamily="49" charset="0"/>
              </a:rPr>
              <a:t>n,c</a:t>
            </a:r>
            <a:r>
              <a:rPr lang="en-US" altLang="en-US" sz="2800" b="1" dirty="0">
                <a:solidFill>
                  <a:srgbClr val="3D8963"/>
                </a:solidFill>
                <a:latin typeface="Courier New" pitchFamily="49" charset="0"/>
              </a:rPr>
              <a:t>);</a:t>
            </a:r>
            <a:endParaRPr lang="en-US" altLang="en-US" sz="2800" dirty="0"/>
          </a:p>
          <a:p>
            <a:pPr>
              <a:lnSpc>
                <a:spcPts val="3400"/>
              </a:lnSpc>
              <a:spcBef>
                <a:spcPct val="40000"/>
              </a:spcBef>
              <a:buFont typeface="Arial" panose="020B0604020202020204" pitchFamily="34" charset="0"/>
              <a:buChar char="•"/>
              <a:defRPr/>
            </a:pPr>
            <a:r>
              <a:rPr lang="en-US" altLang="en-US" sz="2800" b="1" dirty="0">
                <a:latin typeface="Courier New" pitchFamily="49" charset="0"/>
              </a:rPr>
              <a:t>n </a:t>
            </a:r>
            <a:r>
              <a:rPr lang="en-US" altLang="en-US" sz="2800" dirty="0"/>
              <a:t>– number of characters to skip</a:t>
            </a:r>
          </a:p>
          <a:p>
            <a:pPr>
              <a:lnSpc>
                <a:spcPts val="3400"/>
              </a:lnSpc>
              <a:spcBef>
                <a:spcPct val="40000"/>
              </a:spcBef>
              <a:buFont typeface="Arial" panose="020B0604020202020204" pitchFamily="34" charset="0"/>
              <a:buChar char="•"/>
              <a:defRPr/>
            </a:pPr>
            <a:r>
              <a:rPr lang="en-US" altLang="en-US" sz="2800" b="1" dirty="0">
                <a:latin typeface="Courier New" pitchFamily="49" charset="0"/>
              </a:rPr>
              <a:t>c </a:t>
            </a:r>
            <a:r>
              <a:rPr lang="en-US" altLang="en-US" sz="2800" dirty="0"/>
              <a:t>– stop when character </a:t>
            </a:r>
            <a:r>
              <a:rPr lang="en-US" altLang="en-US" sz="2800" b="1" dirty="0">
                <a:latin typeface="Courier New" panose="02070309020205020404" pitchFamily="49" charset="0"/>
                <a:cs typeface="Courier New" panose="02070309020205020404" pitchFamily="49" charset="0"/>
              </a:rPr>
              <a:t>c</a:t>
            </a:r>
            <a:r>
              <a:rPr lang="en-US" altLang="en-US" sz="2800" dirty="0"/>
              <a:t> is encountered</a:t>
            </a:r>
          </a:p>
          <a:p>
            <a:pPr marL="0" indent="0">
              <a:lnSpc>
                <a:spcPts val="3400"/>
              </a:lnSpc>
              <a:spcBef>
                <a:spcPct val="40000"/>
              </a:spcBef>
              <a:buNone/>
              <a:defRPr/>
            </a:pPr>
            <a:r>
              <a:rPr lang="en-US" altLang="en-US" sz="2800" dirty="0"/>
              <a:t>How it works:</a:t>
            </a:r>
          </a:p>
          <a:p>
            <a:pPr>
              <a:lnSpc>
                <a:spcPts val="3400"/>
              </a:lnSpc>
              <a:spcBef>
                <a:spcPct val="40000"/>
              </a:spcBef>
              <a:buFont typeface="Arial" panose="020B0604020202020204" pitchFamily="34" charset="0"/>
              <a:buChar char="•"/>
              <a:defRPr/>
            </a:pPr>
            <a:r>
              <a:rPr lang="en-US" altLang="en-US" sz="2800" dirty="0"/>
              <a:t>It stops if </a:t>
            </a:r>
            <a:r>
              <a:rPr lang="en-US" altLang="en-US" sz="2800" b="1" dirty="0">
                <a:latin typeface="Courier New" panose="02070309020205020404" pitchFamily="49" charset="0"/>
                <a:cs typeface="Courier New" panose="02070309020205020404" pitchFamily="49" charset="0"/>
              </a:rPr>
              <a:t>c</a:t>
            </a:r>
            <a:r>
              <a:rPr lang="en-US" altLang="en-US" sz="2800" dirty="0"/>
              <a:t> is encountered before </a:t>
            </a:r>
            <a:r>
              <a:rPr lang="en-US" altLang="en-US" sz="2800" b="1" dirty="0">
                <a:latin typeface="Courier New" panose="02070309020205020404" pitchFamily="49" charset="0"/>
                <a:cs typeface="Courier New" panose="02070309020205020404" pitchFamily="49" charset="0"/>
              </a:rPr>
              <a:t>n</a:t>
            </a:r>
            <a:r>
              <a:rPr lang="en-US" altLang="en-US" sz="2800" dirty="0"/>
              <a:t> characters have been skipped.  Otherwise, </a:t>
            </a:r>
            <a:r>
              <a:rPr lang="en-US" altLang="en-US" sz="2800" b="1" dirty="0">
                <a:latin typeface="Courier New" panose="02070309020205020404" pitchFamily="49" charset="0"/>
                <a:cs typeface="Courier New" panose="02070309020205020404" pitchFamily="49" charset="0"/>
              </a:rPr>
              <a:t>n</a:t>
            </a:r>
            <a:r>
              <a:rPr lang="en-US" altLang="en-US" sz="2800" dirty="0"/>
              <a:t> characters are skipped.</a:t>
            </a:r>
          </a:p>
          <a:p>
            <a:pPr>
              <a:lnSpc>
                <a:spcPts val="3400"/>
              </a:lnSpc>
              <a:spcBef>
                <a:spcPct val="40000"/>
              </a:spcBef>
              <a:buFont typeface="Arial" panose="020B0604020202020204" pitchFamily="34" charset="0"/>
              <a:buChar char="•"/>
              <a:defRPr/>
            </a:pPr>
            <a:r>
              <a:rPr lang="en-US" altLang="en-US" sz="2800" dirty="0"/>
              <a:t>Use </a:t>
            </a:r>
            <a:r>
              <a:rPr lang="en-US" altLang="en-US" sz="2800" b="1" dirty="0" err="1">
                <a:latin typeface="Courier New" panose="02070309020205020404" pitchFamily="49" charset="0"/>
                <a:cs typeface="Courier New" panose="02070309020205020404" pitchFamily="49" charset="0"/>
              </a:rPr>
              <a:t>cin.ignore</a:t>
            </a:r>
            <a:r>
              <a:rPr lang="en-US" altLang="en-US" sz="2800" b="1" dirty="0">
                <a:latin typeface="Courier New" panose="02070309020205020404" pitchFamily="49" charset="0"/>
                <a:cs typeface="Courier New" panose="02070309020205020404" pitchFamily="49" charset="0"/>
              </a:rPr>
              <a:t>(); </a:t>
            </a:r>
            <a:r>
              <a:rPr lang="en-US" altLang="en-US" sz="2800" dirty="0"/>
              <a:t>to skip a single character</a:t>
            </a:r>
          </a:p>
        </p:txBody>
      </p:sp>
      <p:sp>
        <p:nvSpPr>
          <p:cNvPr id="3994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3-</a:t>
            </a:r>
            <a:fld id="{43A3008E-9749-494A-9143-9927E0524F8F}" type="slidenum">
              <a:rPr lang="en-US" altLang="en-US" sz="1200"/>
              <a:pPr eaLnBrk="1" hangingPunct="1">
                <a:spcBef>
                  <a:spcPct val="0"/>
                </a:spcBef>
                <a:buFontTx/>
                <a:buNone/>
              </a:pPr>
              <a:t>38</a:t>
            </a:fld>
            <a:endParaRPr lang="en-US" altLang="en-US" sz="12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Title"/>
          <p:cNvSpPr>
            <a:spLocks noGrp="1" noChangeArrowheads="1"/>
          </p:cNvSpPr>
          <p:nvPr>
            <p:ph type="title"/>
          </p:nvPr>
        </p:nvSpPr>
        <p:spPr>
          <a:xfrm>
            <a:off x="2209800" y="228600"/>
            <a:ext cx="7772400" cy="838200"/>
          </a:xfrm>
        </p:spPr>
        <p:txBody>
          <a:bodyPr/>
          <a:lstStyle/>
          <a:p>
            <a:pPr eaLnBrk="1" hangingPunct="1"/>
            <a:r>
              <a:rPr lang="en-US" altLang="en-US" dirty="0">
                <a:solidFill>
                  <a:schemeClr val="tx1"/>
                </a:solidFill>
              </a:rPr>
              <a:t>string Member Functions 1 of 2</a:t>
            </a:r>
          </a:p>
        </p:txBody>
      </p:sp>
      <p:sp>
        <p:nvSpPr>
          <p:cNvPr id="38915" name="Slide Body"/>
          <p:cNvSpPr>
            <a:spLocks noGrp="1" noChangeArrowheads="1"/>
          </p:cNvSpPr>
          <p:nvPr>
            <p:ph type="body" idx="1"/>
          </p:nvPr>
        </p:nvSpPr>
        <p:spPr>
          <a:xfrm>
            <a:off x="1905000" y="1371600"/>
            <a:ext cx="8382000" cy="4953000"/>
          </a:xfrm>
        </p:spPr>
        <p:txBody>
          <a:bodyPr/>
          <a:lstStyle/>
          <a:p>
            <a:pPr eaLnBrk="1" hangingPunct="1">
              <a:lnSpc>
                <a:spcPct val="80000"/>
              </a:lnSpc>
              <a:defRPr/>
            </a:pPr>
            <a:r>
              <a:rPr lang="en-US" sz="2800" b="1" dirty="0">
                <a:latin typeface="Courier New" pitchFamily="49" charset="0"/>
                <a:cs typeface="Courier New" pitchFamily="49" charset="0"/>
              </a:rPr>
              <a:t>length() </a:t>
            </a:r>
            <a:r>
              <a:rPr lang="en-US" sz="2800" dirty="0"/>
              <a:t>– the number of characters in a string</a:t>
            </a:r>
          </a:p>
          <a:p>
            <a:pPr marL="0" indent="0">
              <a:lnSpc>
                <a:spcPct val="80000"/>
              </a:lnSpc>
              <a:buNone/>
              <a:defRPr/>
            </a:pPr>
            <a:endParaRPr lang="en-US" sz="2400" b="1" dirty="0">
              <a:latin typeface="Courier New" pitchFamily="49" charset="0"/>
              <a:cs typeface="Courier New" pitchFamily="49" charset="0"/>
            </a:endParaRPr>
          </a:p>
          <a:p>
            <a:pPr marL="0" indent="0">
              <a:lnSpc>
                <a:spcPct val="80000"/>
              </a:lnSpc>
              <a:buNone/>
              <a:defRPr/>
            </a:pPr>
            <a:r>
              <a:rPr lang="en-US" sz="2400" b="1" dirty="0">
                <a:latin typeface="Courier New" pitchFamily="49" charset="0"/>
                <a:cs typeface="Courier New" pitchFamily="49" charset="0"/>
              </a:rPr>
              <a:t>   </a:t>
            </a:r>
            <a:r>
              <a:rPr lang="en-US" sz="2400" b="1" dirty="0">
                <a:solidFill>
                  <a:schemeClr val="accent1">
                    <a:lumMod val="50000"/>
                  </a:schemeClr>
                </a:solidFill>
                <a:latin typeface="Courier New" pitchFamily="49" charset="0"/>
                <a:cs typeface="Courier New" pitchFamily="49" charset="0"/>
              </a:rPr>
              <a:t>string town="Coal City";</a:t>
            </a:r>
          </a:p>
          <a:p>
            <a:pPr marL="0" indent="0">
              <a:lnSpc>
                <a:spcPct val="80000"/>
              </a:lnSpc>
              <a:buNone/>
              <a:defRPr/>
            </a:pPr>
            <a:r>
              <a:rPr lang="en-US" sz="2400" b="1" dirty="0">
                <a:solidFill>
                  <a:schemeClr val="accent1">
                    <a:lumMod val="50000"/>
                  </a:schemeClr>
                </a:solidFill>
                <a:latin typeface="Courier New" pitchFamily="49" charset="0"/>
                <a:cs typeface="Courier New" pitchFamily="49" charset="0"/>
              </a:rPr>
              <a:t>   </a:t>
            </a:r>
            <a:r>
              <a:rPr lang="en-US" sz="2400" b="1" dirty="0" err="1">
                <a:solidFill>
                  <a:schemeClr val="accent1">
                    <a:lumMod val="50000"/>
                  </a:schemeClr>
                </a:solidFill>
                <a:latin typeface="Courier New" pitchFamily="49" charset="0"/>
                <a:cs typeface="Courier New" pitchFamily="49" charset="0"/>
              </a:rPr>
              <a:t>int</a:t>
            </a:r>
            <a:r>
              <a:rPr lang="en-US" sz="2400" b="1" dirty="0">
                <a:solidFill>
                  <a:schemeClr val="accent1">
                    <a:lumMod val="50000"/>
                  </a:schemeClr>
                </a:solidFill>
                <a:latin typeface="Courier New" pitchFamily="49" charset="0"/>
                <a:cs typeface="Courier New" pitchFamily="49" charset="0"/>
              </a:rPr>
              <a:t> size=</a:t>
            </a:r>
            <a:r>
              <a:rPr lang="en-US" sz="2400" b="1" dirty="0" err="1">
                <a:solidFill>
                  <a:schemeClr val="accent1">
                    <a:lumMod val="50000"/>
                  </a:schemeClr>
                </a:solidFill>
                <a:latin typeface="Courier New" pitchFamily="49" charset="0"/>
                <a:cs typeface="Courier New" pitchFamily="49" charset="0"/>
              </a:rPr>
              <a:t>town.length</a:t>
            </a:r>
            <a:r>
              <a:rPr lang="en-US" sz="2400" b="1" dirty="0">
                <a:solidFill>
                  <a:schemeClr val="accent1">
                    <a:lumMod val="50000"/>
                  </a:schemeClr>
                </a:solidFill>
                <a:latin typeface="Courier New" pitchFamily="49" charset="0"/>
                <a:cs typeface="Courier New" pitchFamily="49" charset="0"/>
              </a:rPr>
              <a:t>(); // size is 9</a:t>
            </a:r>
          </a:p>
          <a:p>
            <a:pPr marL="0" indent="0">
              <a:lnSpc>
                <a:spcPct val="80000"/>
              </a:lnSpc>
              <a:buNone/>
              <a:defRPr/>
            </a:pPr>
            <a:endParaRPr lang="en-US" sz="2400" b="1" dirty="0">
              <a:solidFill>
                <a:schemeClr val="accent1">
                  <a:lumMod val="50000"/>
                </a:schemeClr>
              </a:solidFill>
              <a:latin typeface="Courier New" pitchFamily="49" charset="0"/>
              <a:cs typeface="Courier New" pitchFamily="49" charset="0"/>
            </a:endParaRPr>
          </a:p>
          <a:p>
            <a:pPr eaLnBrk="1" hangingPunct="1">
              <a:lnSpc>
                <a:spcPct val="80000"/>
              </a:lnSpc>
              <a:buFont typeface="Arial" panose="020B0604020202020204" pitchFamily="34" charset="0"/>
              <a:buChar char="•"/>
              <a:defRPr/>
            </a:pPr>
            <a:r>
              <a:rPr lang="en-US" sz="2800" b="1" dirty="0">
                <a:latin typeface="Courier New" pitchFamily="49" charset="0"/>
                <a:cs typeface="Courier New" pitchFamily="49" charset="0"/>
              </a:rPr>
              <a:t>length() </a:t>
            </a:r>
            <a:r>
              <a:rPr lang="en-US" sz="2800" dirty="0"/>
              <a:t>includes blank characters</a:t>
            </a:r>
          </a:p>
          <a:p>
            <a:pPr marL="0" indent="0">
              <a:lnSpc>
                <a:spcPct val="80000"/>
              </a:lnSpc>
              <a:buNone/>
              <a:defRPr/>
            </a:pPr>
            <a:endParaRPr lang="en-US" sz="2800" dirty="0"/>
          </a:p>
          <a:p>
            <a:pPr eaLnBrk="1" hangingPunct="1">
              <a:lnSpc>
                <a:spcPct val="80000"/>
              </a:lnSpc>
              <a:buFont typeface="Arial" panose="020B0604020202020204" pitchFamily="34" charset="0"/>
              <a:buChar char="•"/>
              <a:defRPr/>
            </a:pPr>
            <a:r>
              <a:rPr lang="en-US" sz="2800" b="1" dirty="0">
                <a:latin typeface="Courier New" pitchFamily="49" charset="0"/>
                <a:cs typeface="Courier New" pitchFamily="49" charset="0"/>
              </a:rPr>
              <a:t>length() </a:t>
            </a:r>
            <a:r>
              <a:rPr lang="en-US" sz="2800" dirty="0"/>
              <a:t>does not include the </a:t>
            </a:r>
            <a:r>
              <a:rPr lang="en-US" sz="2800" b="1" dirty="0">
                <a:latin typeface="Courier New" panose="02070309020205020404" pitchFamily="49" charset="0"/>
                <a:cs typeface="Courier New" panose="02070309020205020404" pitchFamily="49" charset="0"/>
              </a:rPr>
              <a:t>'\0' </a:t>
            </a:r>
            <a:r>
              <a:rPr lang="en-US" sz="2800" dirty="0"/>
              <a:t>null character that terminates the string</a:t>
            </a:r>
          </a:p>
          <a:p>
            <a:pPr marL="0" indent="0">
              <a:lnSpc>
                <a:spcPct val="80000"/>
              </a:lnSpc>
              <a:buNone/>
              <a:defRPr/>
            </a:pPr>
            <a:endParaRPr lang="en-US" sz="2800" dirty="0"/>
          </a:p>
          <a:p>
            <a:pPr marL="0" indent="0">
              <a:lnSpc>
                <a:spcPct val="80000"/>
              </a:lnSpc>
              <a:buNone/>
              <a:defRPr/>
            </a:pPr>
            <a:endParaRPr lang="en-US" sz="2400" b="1" dirty="0">
              <a:latin typeface="Courier New" pitchFamily="49" charset="0"/>
              <a:cs typeface="Courier New" pitchFamily="49" charset="0"/>
            </a:endParaRPr>
          </a:p>
        </p:txBody>
      </p:sp>
      <p:sp>
        <p:nvSpPr>
          <p:cNvPr id="4096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3-</a:t>
            </a:r>
            <a:fld id="{C2FBD073-5B7F-416D-AFF6-C767AAD0BCB4}" type="slidenum">
              <a:rPr lang="en-US" altLang="en-US" sz="1200"/>
              <a:pPr eaLnBrk="1" hangingPunct="1">
                <a:spcBef>
                  <a:spcPct val="0"/>
                </a:spcBef>
                <a:buFontTx/>
                <a:buNone/>
              </a:pPr>
              <a:t>39</a:t>
            </a:fld>
            <a:endParaRPr lang="en-US" altLang="en-US" sz="1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Title"/>
          <p:cNvSpPr>
            <a:spLocks noGrp="1" noChangeArrowheads="1"/>
          </p:cNvSpPr>
          <p:nvPr>
            <p:ph type="title"/>
          </p:nvPr>
        </p:nvSpPr>
        <p:spPr>
          <a:xfrm>
            <a:off x="1828800" y="152400"/>
            <a:ext cx="8610600" cy="992188"/>
          </a:xfrm>
        </p:spPr>
        <p:txBody>
          <a:bodyPr/>
          <a:lstStyle/>
          <a:p>
            <a:pPr eaLnBrk="1" hangingPunct="1"/>
            <a:r>
              <a:rPr lang="en-US" altLang="en-US" dirty="0">
                <a:solidFill>
                  <a:schemeClr val="tx1"/>
                </a:solidFill>
              </a:rPr>
              <a:t>3.1 The </a:t>
            </a:r>
            <a:r>
              <a:rPr lang="en-US" altLang="en-US" b="1" dirty="0" err="1">
                <a:solidFill>
                  <a:schemeClr val="tx1"/>
                </a:solidFill>
                <a:latin typeface="Courier New" pitchFamily="49" charset="0"/>
              </a:rPr>
              <a:t>cin</a:t>
            </a:r>
            <a:r>
              <a:rPr lang="en-US" altLang="en-US" dirty="0">
                <a:solidFill>
                  <a:schemeClr val="tx1"/>
                </a:solidFill>
              </a:rPr>
              <a:t> Object 1 of 3</a:t>
            </a:r>
          </a:p>
        </p:txBody>
      </p:sp>
      <p:sp>
        <p:nvSpPr>
          <p:cNvPr id="6147" name="Slide Body"/>
          <p:cNvSpPr>
            <a:spLocks noGrp="1" noChangeArrowheads="1"/>
          </p:cNvSpPr>
          <p:nvPr>
            <p:ph type="body" idx="1"/>
          </p:nvPr>
        </p:nvSpPr>
        <p:spPr>
          <a:xfrm>
            <a:off x="1828800" y="1371600"/>
            <a:ext cx="8294688" cy="4572000"/>
          </a:xfrm>
        </p:spPr>
        <p:txBody>
          <a:bodyPr/>
          <a:lstStyle/>
          <a:p>
            <a:pPr eaLnBrk="1" hangingPunct="1"/>
            <a:r>
              <a:rPr lang="en-US" altLang="en-US" sz="2800" b="1" dirty="0" err="1">
                <a:latin typeface="Courier New" pitchFamily="49" charset="0"/>
                <a:cs typeface="Courier New" pitchFamily="49" charset="0"/>
              </a:rPr>
              <a:t>cin</a:t>
            </a:r>
            <a:r>
              <a:rPr lang="en-US" altLang="en-US" sz="2800" dirty="0"/>
              <a:t> is the standard input object</a:t>
            </a:r>
          </a:p>
          <a:p>
            <a:pPr eaLnBrk="1" hangingPunct="1"/>
            <a:r>
              <a:rPr lang="en-US" altLang="en-US" sz="2800" dirty="0"/>
              <a:t>Like </a:t>
            </a:r>
            <a:r>
              <a:rPr lang="en-US" altLang="en-US" sz="2800" b="1" dirty="0" err="1">
                <a:latin typeface="Courier New" pitchFamily="49" charset="0"/>
              </a:rPr>
              <a:t>cout</a:t>
            </a:r>
            <a:r>
              <a:rPr lang="en-US" altLang="en-US" sz="2800" dirty="0"/>
              <a:t>, requires </a:t>
            </a:r>
            <a:r>
              <a:rPr lang="en-US" altLang="en-US" sz="2800" b="1" dirty="0" err="1">
                <a:latin typeface="Courier New" pitchFamily="49" charset="0"/>
              </a:rPr>
              <a:t>iostream</a:t>
            </a:r>
            <a:r>
              <a:rPr lang="en-US" altLang="en-US" sz="2800" dirty="0"/>
              <a:t> file</a:t>
            </a:r>
          </a:p>
          <a:p>
            <a:pPr eaLnBrk="1" hangingPunct="1"/>
            <a:r>
              <a:rPr lang="en-US" altLang="en-US" sz="2800" dirty="0"/>
              <a:t>Used to read input from keyboard</a:t>
            </a:r>
          </a:p>
          <a:p>
            <a:pPr eaLnBrk="1" hangingPunct="1"/>
            <a:r>
              <a:rPr lang="en-US" altLang="en-US" sz="2800" dirty="0"/>
              <a:t>Often used with </a:t>
            </a:r>
            <a:r>
              <a:rPr lang="en-US" altLang="en-US" sz="2800" b="1" dirty="0" err="1">
                <a:latin typeface="Courier New" pitchFamily="49" charset="0"/>
              </a:rPr>
              <a:t>cout</a:t>
            </a:r>
            <a:r>
              <a:rPr lang="en-US" altLang="en-US" sz="2800" dirty="0"/>
              <a:t> to display a user prompt first</a:t>
            </a:r>
          </a:p>
          <a:p>
            <a:pPr eaLnBrk="1" hangingPunct="1"/>
            <a:r>
              <a:rPr lang="en-US" altLang="en-US" sz="2800" dirty="0"/>
              <a:t>Data is retrieved from </a:t>
            </a:r>
            <a:r>
              <a:rPr lang="en-US" altLang="en-US" sz="2800" b="1" dirty="0" err="1">
                <a:latin typeface="Courier New" pitchFamily="49" charset="0"/>
              </a:rPr>
              <a:t>cin</a:t>
            </a:r>
            <a:r>
              <a:rPr lang="en-US" altLang="en-US" sz="2800" dirty="0"/>
              <a:t> with </a:t>
            </a:r>
            <a:r>
              <a:rPr lang="en-US" altLang="en-US" sz="2800" b="1" dirty="0">
                <a:latin typeface="Courier New" pitchFamily="49" charset="0"/>
              </a:rPr>
              <a:t>&gt;&gt;</a:t>
            </a:r>
            <a:r>
              <a:rPr lang="en-US" altLang="en-US" sz="2800" dirty="0"/>
              <a:t>, the stream extraction operator</a:t>
            </a:r>
            <a:endParaRPr lang="en-US" altLang="en-US" sz="2800" b="1" dirty="0">
              <a:latin typeface="Courier New" pitchFamily="49" charset="0"/>
            </a:endParaRPr>
          </a:p>
          <a:p>
            <a:pPr eaLnBrk="1" hangingPunct="1"/>
            <a:r>
              <a:rPr lang="en-US" altLang="en-US" sz="2800" dirty="0"/>
              <a:t>Input data is stored in one or more variables </a:t>
            </a:r>
          </a:p>
        </p:txBody>
      </p:sp>
      <p:sp>
        <p:nvSpPr>
          <p:cNvPr id="614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3-</a:t>
            </a:r>
            <a:fld id="{5CF771AB-B10C-4A62-B7E2-0C3ADA1E4323}" type="slidenum">
              <a:rPr lang="en-US" altLang="en-US" sz="1200"/>
              <a:pPr eaLnBrk="1" hangingPunct="1">
                <a:spcBef>
                  <a:spcPct val="0"/>
                </a:spcBef>
                <a:buFontTx/>
                <a:buNone/>
              </a:pPr>
              <a:t>4</a:t>
            </a:fld>
            <a:endParaRPr lang="en-US" altLang="en-US" sz="12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Title"/>
          <p:cNvSpPr>
            <a:spLocks noGrp="1" noChangeArrowheads="1"/>
          </p:cNvSpPr>
          <p:nvPr>
            <p:ph type="title"/>
          </p:nvPr>
        </p:nvSpPr>
        <p:spPr>
          <a:xfrm>
            <a:off x="2209800" y="228600"/>
            <a:ext cx="7772400" cy="838200"/>
          </a:xfrm>
        </p:spPr>
        <p:txBody>
          <a:bodyPr/>
          <a:lstStyle/>
          <a:p>
            <a:pPr eaLnBrk="1" hangingPunct="1"/>
            <a:r>
              <a:rPr lang="en-US" altLang="en-US" dirty="0">
                <a:solidFill>
                  <a:schemeClr val="tx1"/>
                </a:solidFill>
              </a:rPr>
              <a:t>string Member Functions 2 of 2</a:t>
            </a:r>
          </a:p>
        </p:txBody>
      </p:sp>
      <p:sp>
        <p:nvSpPr>
          <p:cNvPr id="38915" name="Slide Body"/>
          <p:cNvSpPr>
            <a:spLocks noGrp="1" noChangeArrowheads="1"/>
          </p:cNvSpPr>
          <p:nvPr>
            <p:ph type="body" idx="1"/>
          </p:nvPr>
        </p:nvSpPr>
        <p:spPr>
          <a:xfrm>
            <a:off x="1905000" y="1371600"/>
            <a:ext cx="8382000" cy="3886200"/>
          </a:xfrm>
        </p:spPr>
        <p:txBody>
          <a:bodyPr/>
          <a:lstStyle/>
          <a:p>
            <a:pPr eaLnBrk="1" hangingPunct="1">
              <a:lnSpc>
                <a:spcPct val="80000"/>
              </a:lnSpc>
              <a:spcBef>
                <a:spcPct val="30000"/>
              </a:spcBef>
              <a:defRPr/>
            </a:pPr>
            <a:r>
              <a:rPr lang="en-US" sz="2800" dirty="0"/>
              <a:t>assign( ) – put repeated characters in a string.  </a:t>
            </a:r>
          </a:p>
          <a:p>
            <a:pPr eaLnBrk="1" hangingPunct="1">
              <a:lnSpc>
                <a:spcPct val="80000"/>
              </a:lnSpc>
              <a:spcBef>
                <a:spcPct val="30000"/>
              </a:spcBef>
              <a:defRPr/>
            </a:pPr>
            <a:r>
              <a:rPr lang="en-US" sz="2800" dirty="0"/>
              <a:t>It can be used for formatting output.</a:t>
            </a:r>
          </a:p>
          <a:p>
            <a:pPr marL="0" indent="0">
              <a:lnSpc>
                <a:spcPts val="2000"/>
              </a:lnSpc>
              <a:spcBef>
                <a:spcPct val="30000"/>
              </a:spcBef>
              <a:buNone/>
              <a:defRPr/>
            </a:pPr>
            <a:endParaRPr lang="en-US" sz="2800" dirty="0"/>
          </a:p>
          <a:p>
            <a:pPr marL="0" indent="0">
              <a:lnSpc>
                <a:spcPts val="2000"/>
              </a:lnSpc>
              <a:spcBef>
                <a:spcPct val="30000"/>
              </a:spcBef>
              <a:buNone/>
              <a:defRPr/>
            </a:pPr>
            <a:r>
              <a:rPr lang="en-US" sz="2400" b="1" dirty="0">
                <a:latin typeface="Courier New" pitchFamily="49" charset="0"/>
                <a:cs typeface="Courier New" pitchFamily="49" charset="0"/>
              </a:rPr>
              <a:t>   </a:t>
            </a:r>
            <a:r>
              <a:rPr lang="en-US" sz="2400" b="1" dirty="0">
                <a:solidFill>
                  <a:schemeClr val="accent1">
                    <a:lumMod val="50000"/>
                  </a:schemeClr>
                </a:solidFill>
                <a:latin typeface="Courier New" pitchFamily="49" charset="0"/>
                <a:cs typeface="Courier New" pitchFamily="49" charset="0"/>
              </a:rPr>
              <a:t>string equals;</a:t>
            </a:r>
          </a:p>
          <a:p>
            <a:pPr marL="0" indent="0">
              <a:lnSpc>
                <a:spcPts val="2000"/>
              </a:lnSpc>
              <a:spcBef>
                <a:spcPct val="30000"/>
              </a:spcBef>
              <a:buNone/>
              <a:defRPr/>
            </a:pPr>
            <a:r>
              <a:rPr lang="en-US" sz="2400" b="1" dirty="0">
                <a:solidFill>
                  <a:schemeClr val="accent1">
                    <a:lumMod val="50000"/>
                  </a:schemeClr>
                </a:solidFill>
                <a:latin typeface="Courier New" pitchFamily="49" charset="0"/>
                <a:cs typeface="Courier New" pitchFamily="49" charset="0"/>
              </a:rPr>
              <a:t>   </a:t>
            </a:r>
            <a:r>
              <a:rPr lang="en-US" sz="2400" b="1" dirty="0" err="1">
                <a:solidFill>
                  <a:schemeClr val="accent1">
                    <a:lumMod val="50000"/>
                  </a:schemeClr>
                </a:solidFill>
                <a:latin typeface="Courier New" pitchFamily="49" charset="0"/>
                <a:cs typeface="Courier New" pitchFamily="49" charset="0"/>
              </a:rPr>
              <a:t>equals.assign</a:t>
            </a:r>
            <a:r>
              <a:rPr lang="en-US" sz="2400" b="1" dirty="0">
                <a:solidFill>
                  <a:schemeClr val="accent1">
                    <a:lumMod val="50000"/>
                  </a:schemeClr>
                </a:solidFill>
                <a:latin typeface="Courier New" pitchFamily="49" charset="0"/>
                <a:cs typeface="Courier New" pitchFamily="49" charset="0"/>
              </a:rPr>
              <a:t>(80,'=');</a:t>
            </a:r>
          </a:p>
          <a:p>
            <a:pPr marL="0" indent="0">
              <a:lnSpc>
                <a:spcPts val="2000"/>
              </a:lnSpc>
              <a:spcBef>
                <a:spcPct val="30000"/>
              </a:spcBef>
              <a:buNone/>
              <a:defRPr/>
            </a:pPr>
            <a:r>
              <a:rPr lang="en-US" sz="2400" b="1" dirty="0">
                <a:solidFill>
                  <a:schemeClr val="accent1">
                    <a:lumMod val="50000"/>
                  </a:schemeClr>
                </a:solidFill>
                <a:latin typeface="Courier New" pitchFamily="49" charset="0"/>
                <a:cs typeface="Courier New" pitchFamily="49" charset="0"/>
              </a:rPr>
              <a:t>   . . .</a:t>
            </a:r>
          </a:p>
          <a:p>
            <a:pPr marL="0" indent="0">
              <a:lnSpc>
                <a:spcPts val="2000"/>
              </a:lnSpc>
              <a:spcBef>
                <a:spcPct val="30000"/>
              </a:spcBef>
              <a:buNone/>
              <a:defRPr/>
            </a:pPr>
            <a:r>
              <a:rPr lang="en-US" sz="2400" b="1" dirty="0">
                <a:solidFill>
                  <a:schemeClr val="accent1">
                    <a:lumMod val="50000"/>
                  </a:schemeClr>
                </a:solidFill>
                <a:latin typeface="Courier New" pitchFamily="49" charset="0"/>
                <a:cs typeface="Courier New" pitchFamily="49" charset="0"/>
              </a:rPr>
              <a:t>   </a:t>
            </a:r>
            <a:r>
              <a:rPr lang="en-US" sz="2400" b="1" dirty="0" err="1">
                <a:solidFill>
                  <a:schemeClr val="accent1">
                    <a:lumMod val="50000"/>
                  </a:schemeClr>
                </a:solidFill>
                <a:latin typeface="Courier New" pitchFamily="49" charset="0"/>
                <a:cs typeface="Courier New" pitchFamily="49" charset="0"/>
              </a:rPr>
              <a:t>cout</a:t>
            </a:r>
            <a:r>
              <a:rPr lang="en-US" sz="2400" b="1" dirty="0">
                <a:solidFill>
                  <a:schemeClr val="accent1">
                    <a:lumMod val="50000"/>
                  </a:schemeClr>
                </a:solidFill>
                <a:latin typeface="Courier New" pitchFamily="49" charset="0"/>
                <a:cs typeface="Courier New" pitchFamily="49" charset="0"/>
              </a:rPr>
              <a:t> &lt;&lt; equals &lt;&lt; </a:t>
            </a:r>
            <a:r>
              <a:rPr lang="en-US" sz="2400" b="1" dirty="0" err="1">
                <a:solidFill>
                  <a:schemeClr val="accent1">
                    <a:lumMod val="50000"/>
                  </a:schemeClr>
                </a:solidFill>
                <a:latin typeface="Courier New" pitchFamily="49" charset="0"/>
                <a:cs typeface="Courier New" pitchFamily="49" charset="0"/>
              </a:rPr>
              <a:t>endl</a:t>
            </a:r>
            <a:r>
              <a:rPr lang="en-US" sz="2400" b="1" dirty="0">
                <a:solidFill>
                  <a:schemeClr val="accent1">
                    <a:lumMod val="50000"/>
                  </a:schemeClr>
                </a:solidFill>
                <a:latin typeface="Courier New" pitchFamily="49" charset="0"/>
                <a:cs typeface="Courier New" pitchFamily="49" charset="0"/>
              </a:rPr>
              <a:t>;</a:t>
            </a:r>
          </a:p>
          <a:p>
            <a:pPr marL="0" indent="0">
              <a:lnSpc>
                <a:spcPts val="2000"/>
              </a:lnSpc>
              <a:spcBef>
                <a:spcPct val="30000"/>
              </a:spcBef>
              <a:buNone/>
              <a:defRPr/>
            </a:pPr>
            <a:r>
              <a:rPr lang="en-US" sz="2400" b="1" dirty="0">
                <a:solidFill>
                  <a:schemeClr val="accent1">
                    <a:lumMod val="50000"/>
                  </a:schemeClr>
                </a:solidFill>
                <a:latin typeface="Courier New" pitchFamily="49" charset="0"/>
                <a:cs typeface="Courier New" pitchFamily="49" charset="0"/>
              </a:rPr>
              <a:t>   </a:t>
            </a:r>
            <a:r>
              <a:rPr lang="en-US" sz="2400" b="1" dirty="0" err="1">
                <a:solidFill>
                  <a:schemeClr val="accent1">
                    <a:lumMod val="50000"/>
                  </a:schemeClr>
                </a:solidFill>
                <a:latin typeface="Courier New" pitchFamily="49" charset="0"/>
                <a:cs typeface="Courier New" pitchFamily="49" charset="0"/>
              </a:rPr>
              <a:t>cout</a:t>
            </a:r>
            <a:r>
              <a:rPr lang="en-US" sz="2400" b="1" dirty="0">
                <a:solidFill>
                  <a:schemeClr val="accent1">
                    <a:lumMod val="50000"/>
                  </a:schemeClr>
                </a:solidFill>
                <a:latin typeface="Courier New" pitchFamily="49" charset="0"/>
                <a:cs typeface="Courier New" pitchFamily="49" charset="0"/>
              </a:rPr>
              <a:t> &lt;&lt; "Total: " &lt;&lt; total &lt;&lt; </a:t>
            </a:r>
            <a:r>
              <a:rPr lang="en-US" sz="2400" b="1" dirty="0" err="1">
                <a:solidFill>
                  <a:schemeClr val="accent1">
                    <a:lumMod val="50000"/>
                  </a:schemeClr>
                </a:solidFill>
                <a:latin typeface="Courier New" pitchFamily="49" charset="0"/>
                <a:cs typeface="Courier New" pitchFamily="49" charset="0"/>
              </a:rPr>
              <a:t>endl</a:t>
            </a:r>
            <a:r>
              <a:rPr lang="en-US" sz="2400" b="1" dirty="0">
                <a:solidFill>
                  <a:schemeClr val="accent1">
                    <a:lumMod val="50000"/>
                  </a:schemeClr>
                </a:solidFill>
                <a:latin typeface="Courier New" pitchFamily="49" charset="0"/>
                <a:cs typeface="Courier New" pitchFamily="49" charset="0"/>
              </a:rPr>
              <a:t>;</a:t>
            </a:r>
            <a:endParaRPr lang="en-US" sz="2400" dirty="0">
              <a:solidFill>
                <a:schemeClr val="accent1">
                  <a:lumMod val="50000"/>
                </a:schemeClr>
              </a:solidFill>
            </a:endParaRPr>
          </a:p>
        </p:txBody>
      </p:sp>
      <p:sp>
        <p:nvSpPr>
          <p:cNvPr id="4198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3-</a:t>
            </a:r>
            <a:fld id="{182C666F-BD5D-4FB5-9BB5-FC74E87D238D}" type="slidenum">
              <a:rPr lang="en-US" altLang="en-US" sz="1200"/>
              <a:pPr eaLnBrk="1" hangingPunct="1">
                <a:spcBef>
                  <a:spcPct val="0"/>
                </a:spcBef>
                <a:buFontTx/>
                <a:buNone/>
              </a:pPr>
              <a:t>40</a:t>
            </a:fld>
            <a:endParaRPr lang="en-US" altLang="en-US" sz="12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Title"/>
          <p:cNvSpPr>
            <a:spLocks noGrp="1" noChangeArrowheads="1"/>
          </p:cNvSpPr>
          <p:nvPr>
            <p:ph type="title"/>
          </p:nvPr>
        </p:nvSpPr>
        <p:spPr>
          <a:xfrm>
            <a:off x="1828800" y="303214"/>
            <a:ext cx="8610600" cy="687387"/>
          </a:xfrm>
        </p:spPr>
        <p:txBody>
          <a:bodyPr/>
          <a:lstStyle/>
          <a:p>
            <a:pPr eaLnBrk="1" hangingPunct="1"/>
            <a:r>
              <a:rPr lang="en-US" altLang="en-US" dirty="0">
                <a:solidFill>
                  <a:schemeClr val="tx1"/>
                </a:solidFill>
              </a:rPr>
              <a:t>String Operators</a:t>
            </a:r>
          </a:p>
        </p:txBody>
      </p:sp>
      <p:sp>
        <p:nvSpPr>
          <p:cNvPr id="43011" name="Slide Body"/>
          <p:cNvSpPr>
            <a:spLocks noGrp="1" noChangeArrowheads="1"/>
          </p:cNvSpPr>
          <p:nvPr>
            <p:ph type="body" idx="1"/>
          </p:nvPr>
        </p:nvSpPr>
        <p:spPr>
          <a:xfrm>
            <a:off x="1752600" y="1371600"/>
            <a:ext cx="8763000" cy="4724400"/>
          </a:xfrm>
        </p:spPr>
        <p:txBody>
          <a:bodyPr/>
          <a:lstStyle/>
          <a:p>
            <a:pPr eaLnBrk="1" hangingPunct="1">
              <a:buFontTx/>
              <a:buNone/>
            </a:pPr>
            <a:r>
              <a:rPr lang="en-US" altLang="en-US" sz="2800" b="1" dirty="0">
                <a:latin typeface="Courier New" pitchFamily="49" charset="0"/>
              </a:rPr>
              <a:t>= </a:t>
            </a:r>
            <a:r>
              <a:rPr lang="en-US" altLang="en-US" sz="2800" dirty="0"/>
              <a:t>Assigns a value to a string</a:t>
            </a:r>
          </a:p>
          <a:p>
            <a:pPr eaLnBrk="1" hangingPunct="1">
              <a:buFontTx/>
              <a:buNone/>
            </a:pPr>
            <a:r>
              <a:rPr lang="en-US" altLang="en-US" sz="2400" b="1" dirty="0">
                <a:solidFill>
                  <a:srgbClr val="3D8963"/>
                </a:solidFill>
                <a:latin typeface="Courier New" pitchFamily="49" charset="0"/>
              </a:rPr>
              <a:t>string words;</a:t>
            </a:r>
          </a:p>
          <a:p>
            <a:pPr eaLnBrk="1" hangingPunct="1">
              <a:spcBef>
                <a:spcPct val="0"/>
              </a:spcBef>
              <a:spcAft>
                <a:spcPct val="35000"/>
              </a:spcAft>
              <a:buFontTx/>
              <a:buNone/>
            </a:pPr>
            <a:r>
              <a:rPr lang="en-US" altLang="en-US" sz="2400" b="1" dirty="0">
                <a:solidFill>
                  <a:srgbClr val="3D8963"/>
                </a:solidFill>
                <a:latin typeface="Courier New" pitchFamily="49" charset="0"/>
              </a:rPr>
              <a:t>words = "Tasty ";</a:t>
            </a:r>
          </a:p>
          <a:p>
            <a:pPr eaLnBrk="1" hangingPunct="1">
              <a:spcBef>
                <a:spcPct val="30000"/>
              </a:spcBef>
              <a:buFontTx/>
              <a:buNone/>
            </a:pPr>
            <a:r>
              <a:rPr lang="en-US" altLang="en-US" sz="2800" b="1" dirty="0">
                <a:latin typeface="Courier New" pitchFamily="49" charset="0"/>
              </a:rPr>
              <a:t>+</a:t>
            </a:r>
            <a:r>
              <a:rPr lang="en-US" altLang="en-US" sz="2800" dirty="0"/>
              <a:t> Joins two strings together</a:t>
            </a:r>
          </a:p>
          <a:p>
            <a:pPr eaLnBrk="1" hangingPunct="1">
              <a:buFontTx/>
              <a:buNone/>
            </a:pPr>
            <a:r>
              <a:rPr lang="en-US" altLang="en-US" sz="2400" b="1" dirty="0">
                <a:solidFill>
                  <a:srgbClr val="3D8963"/>
                </a:solidFill>
                <a:latin typeface="Courier New" pitchFamily="49" charset="0"/>
              </a:rPr>
              <a:t>string s1 = "hot", s2 = "dog";</a:t>
            </a:r>
          </a:p>
          <a:p>
            <a:pPr eaLnBrk="1" hangingPunct="1">
              <a:spcBef>
                <a:spcPct val="0"/>
              </a:spcBef>
              <a:spcAft>
                <a:spcPct val="35000"/>
              </a:spcAft>
              <a:buFontTx/>
              <a:buNone/>
            </a:pPr>
            <a:r>
              <a:rPr lang="en-US" altLang="en-US" sz="2400" b="1" dirty="0">
                <a:solidFill>
                  <a:srgbClr val="3D8963"/>
                </a:solidFill>
                <a:latin typeface="Courier New" pitchFamily="49" charset="0"/>
              </a:rPr>
              <a:t>string food = s1 + s2; // food = "hotdog"</a:t>
            </a:r>
          </a:p>
          <a:p>
            <a:pPr eaLnBrk="1" hangingPunct="1">
              <a:buFontTx/>
              <a:buNone/>
            </a:pPr>
            <a:r>
              <a:rPr lang="en-US" altLang="en-US" sz="2800" b="1" dirty="0">
                <a:latin typeface="Courier New" pitchFamily="49" charset="0"/>
              </a:rPr>
              <a:t>+=</a:t>
            </a:r>
            <a:r>
              <a:rPr lang="en-US" altLang="en-US" sz="2800" dirty="0"/>
              <a:t> Concatenates a string onto the end of another one</a:t>
            </a:r>
          </a:p>
          <a:p>
            <a:pPr eaLnBrk="1" hangingPunct="1">
              <a:buFontTx/>
              <a:buNone/>
            </a:pPr>
            <a:r>
              <a:rPr lang="en-US" altLang="en-US" sz="2400" b="1" dirty="0">
                <a:solidFill>
                  <a:srgbClr val="3D8963"/>
                </a:solidFill>
                <a:latin typeface="Courier New" pitchFamily="49" charset="0"/>
              </a:rPr>
              <a:t>words += food;</a:t>
            </a:r>
            <a:r>
              <a:rPr lang="en-US" altLang="en-US" sz="2400" dirty="0">
                <a:latin typeface="Courier New" pitchFamily="49" charset="0"/>
              </a:rPr>
              <a:t> </a:t>
            </a:r>
            <a:r>
              <a:rPr lang="en-US" altLang="en-US" sz="2400" b="1" dirty="0">
                <a:solidFill>
                  <a:srgbClr val="3D8963"/>
                </a:solidFill>
                <a:latin typeface="Courier New" pitchFamily="49" charset="0"/>
              </a:rPr>
              <a:t>// words now = "Tasty hotdog"</a:t>
            </a:r>
          </a:p>
        </p:txBody>
      </p:sp>
      <p:sp>
        <p:nvSpPr>
          <p:cNvPr id="4301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3-</a:t>
            </a:r>
            <a:fld id="{84E3A456-0284-4C19-A745-1AFE0C4DC42C}" type="slidenum">
              <a:rPr lang="en-US" altLang="en-US" sz="1200"/>
              <a:pPr eaLnBrk="1" hangingPunct="1">
                <a:spcBef>
                  <a:spcPct val="0"/>
                </a:spcBef>
                <a:buFontTx/>
                <a:buNone/>
              </a:pPr>
              <a:t>41</a:t>
            </a:fld>
            <a:endParaRPr lang="en-US" altLang="en-US" sz="12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Title"/>
          <p:cNvSpPr>
            <a:spLocks noGrp="1" noChangeArrowheads="1"/>
          </p:cNvSpPr>
          <p:nvPr>
            <p:ph type="title"/>
          </p:nvPr>
        </p:nvSpPr>
        <p:spPr>
          <a:xfrm>
            <a:off x="2209800" y="228600"/>
            <a:ext cx="7772400" cy="838200"/>
          </a:xfrm>
        </p:spPr>
        <p:txBody>
          <a:bodyPr/>
          <a:lstStyle/>
          <a:p>
            <a:pPr eaLnBrk="1" hangingPunct="1"/>
            <a:r>
              <a:rPr lang="en-US" altLang="en-US" dirty="0">
                <a:solidFill>
                  <a:schemeClr val="tx1"/>
                </a:solidFill>
              </a:rPr>
              <a:t>Using C-Strings</a:t>
            </a:r>
          </a:p>
        </p:txBody>
      </p:sp>
      <p:sp>
        <p:nvSpPr>
          <p:cNvPr id="44035" name="Slide Body"/>
          <p:cNvSpPr>
            <a:spLocks noGrp="1" noChangeArrowheads="1"/>
          </p:cNvSpPr>
          <p:nvPr>
            <p:ph type="body" idx="1"/>
          </p:nvPr>
        </p:nvSpPr>
        <p:spPr>
          <a:xfrm>
            <a:off x="2057400" y="1371600"/>
            <a:ext cx="8229600" cy="4724400"/>
          </a:xfrm>
        </p:spPr>
        <p:txBody>
          <a:bodyPr/>
          <a:lstStyle/>
          <a:p>
            <a:pPr eaLnBrk="1" hangingPunct="1">
              <a:lnSpc>
                <a:spcPct val="80000"/>
              </a:lnSpc>
            </a:pPr>
            <a:r>
              <a:rPr lang="en-US" altLang="en-US" sz="2800" dirty="0"/>
              <a:t>A C-string is stored as an array of characters</a:t>
            </a:r>
          </a:p>
          <a:p>
            <a:pPr eaLnBrk="1" hangingPunct="1">
              <a:lnSpc>
                <a:spcPct val="80000"/>
              </a:lnSpc>
              <a:spcBef>
                <a:spcPct val="30000"/>
              </a:spcBef>
            </a:pPr>
            <a:r>
              <a:rPr lang="en-US" altLang="en-US" sz="2800" dirty="0"/>
              <a:t>The programmer must indicate the maximum number of characters at definition</a:t>
            </a:r>
          </a:p>
          <a:p>
            <a:pPr lvl="1" eaLnBrk="1" hangingPunct="1">
              <a:lnSpc>
                <a:spcPct val="80000"/>
              </a:lnSpc>
              <a:buFontTx/>
              <a:buNone/>
            </a:pPr>
            <a:r>
              <a:rPr lang="en-US" altLang="en-US" sz="2400" b="1" dirty="0" err="1">
                <a:solidFill>
                  <a:srgbClr val="3D8963"/>
                </a:solidFill>
                <a:latin typeface="Courier New" pitchFamily="49" charset="0"/>
              </a:rPr>
              <a:t>const</a:t>
            </a: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SIZE = 5;</a:t>
            </a:r>
            <a:r>
              <a:rPr lang="en-US" altLang="en-US" sz="2400" dirty="0"/>
              <a:t>	</a:t>
            </a:r>
          </a:p>
          <a:p>
            <a:pPr lvl="1" eaLnBrk="1" hangingPunct="1">
              <a:lnSpc>
                <a:spcPct val="80000"/>
              </a:lnSpc>
              <a:buFontTx/>
              <a:buNone/>
            </a:pPr>
            <a:r>
              <a:rPr lang="en-US" altLang="en-US" sz="2400" b="1" dirty="0">
                <a:solidFill>
                  <a:srgbClr val="3D8963"/>
                </a:solidFill>
                <a:latin typeface="Courier New" pitchFamily="49" charset="0"/>
              </a:rPr>
              <a:t>char temp[SIZE] = "Hot";</a:t>
            </a:r>
          </a:p>
          <a:p>
            <a:pPr eaLnBrk="1" hangingPunct="1">
              <a:lnSpc>
                <a:spcPct val="80000"/>
              </a:lnSpc>
              <a:spcBef>
                <a:spcPct val="30000"/>
              </a:spcBef>
            </a:pPr>
            <a:r>
              <a:rPr lang="en-US" altLang="en-US" sz="2800" dirty="0"/>
              <a:t>NULL character (</a:t>
            </a:r>
            <a:r>
              <a:rPr lang="en-US" altLang="en-US" sz="2800" b="1" dirty="0">
                <a:latin typeface="Courier New" pitchFamily="49" charset="0"/>
              </a:rPr>
              <a:t>\0</a:t>
            </a:r>
            <a:r>
              <a:rPr lang="en-US" altLang="en-US" sz="2800" dirty="0"/>
              <a:t>) is placed after final character to mark the end of the string</a:t>
            </a:r>
          </a:p>
          <a:p>
            <a:pPr eaLnBrk="1" hangingPunct="1">
              <a:spcBef>
                <a:spcPct val="110000"/>
              </a:spcBef>
            </a:pPr>
            <a:r>
              <a:rPr lang="en-US" altLang="en-US" sz="2800" dirty="0"/>
              <a:t>The programmer must make sure that the array is big enough for desired use. </a:t>
            </a:r>
            <a:r>
              <a:rPr lang="en-US" altLang="en-US" sz="2800" b="1" dirty="0">
                <a:solidFill>
                  <a:srgbClr val="3D8963"/>
                </a:solidFill>
                <a:latin typeface="Courier New" pitchFamily="49" charset="0"/>
              </a:rPr>
              <a:t>temp</a:t>
            </a:r>
            <a:r>
              <a:rPr lang="en-US" altLang="en-US" sz="2800" dirty="0"/>
              <a:t> can hold up to 4 characters plus the </a:t>
            </a:r>
            <a:r>
              <a:rPr lang="en-US" altLang="en-US" sz="2800" b="1" dirty="0">
                <a:latin typeface="Courier New" pitchFamily="49" charset="0"/>
              </a:rPr>
              <a:t>\0</a:t>
            </a:r>
            <a:r>
              <a:rPr lang="en-US" altLang="en-US" sz="2800" dirty="0"/>
              <a:t>.</a:t>
            </a:r>
          </a:p>
        </p:txBody>
      </p:sp>
      <p:pic>
        <p:nvPicPr>
          <p:cNvPr id="44046" name="Image of memory contents" descr="The image represents the memory that is used by the variable named temp.  The leftmost cell of memory contains the letter 'H'.  The next letter to the right contains the letter 'o'.  The letter in the next position to the right contains the letter 't'.  The next position to the right contains the NULL character, which is signified by the backslash character and the character 0.  The rightmost position is empty to signify that it is unused." title="Five adjacent squares containing charact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6025" y="4134644"/>
            <a:ext cx="3524250"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03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3-</a:t>
            </a:r>
            <a:fld id="{3983669A-8B59-47CA-ACF2-C30668B72C4D}" type="slidenum">
              <a:rPr lang="en-US" altLang="en-US" sz="1200"/>
              <a:pPr eaLnBrk="1" hangingPunct="1">
                <a:spcBef>
                  <a:spcPct val="0"/>
                </a:spcBef>
                <a:buFontTx/>
                <a:buNone/>
              </a:pPr>
              <a:t>42</a:t>
            </a:fld>
            <a:endParaRPr lang="en-US" altLang="en-US" sz="12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Title"/>
          <p:cNvSpPr>
            <a:spLocks noGrp="1" noChangeArrowheads="1"/>
          </p:cNvSpPr>
          <p:nvPr>
            <p:ph type="title"/>
          </p:nvPr>
        </p:nvSpPr>
        <p:spPr>
          <a:xfrm>
            <a:off x="2209800" y="152400"/>
            <a:ext cx="7772400" cy="762000"/>
          </a:xfrm>
        </p:spPr>
        <p:txBody>
          <a:bodyPr/>
          <a:lstStyle/>
          <a:p>
            <a:pPr eaLnBrk="1" hangingPunct="1"/>
            <a:r>
              <a:rPr lang="en-US" altLang="en-US" dirty="0">
                <a:solidFill>
                  <a:schemeClr val="tx1"/>
                </a:solidFill>
              </a:rPr>
              <a:t>C-String and Keyboard Input</a:t>
            </a:r>
          </a:p>
        </p:txBody>
      </p:sp>
      <p:sp>
        <p:nvSpPr>
          <p:cNvPr id="45059" name="Slide Body"/>
          <p:cNvSpPr>
            <a:spLocks noGrp="1" noChangeArrowheads="1"/>
          </p:cNvSpPr>
          <p:nvPr>
            <p:ph type="body" idx="1"/>
          </p:nvPr>
        </p:nvSpPr>
        <p:spPr>
          <a:xfrm>
            <a:off x="2057400" y="1143000"/>
            <a:ext cx="8305800" cy="5029200"/>
          </a:xfrm>
        </p:spPr>
        <p:txBody>
          <a:bodyPr/>
          <a:lstStyle/>
          <a:p>
            <a:pPr eaLnBrk="1" hangingPunct="1">
              <a:lnSpc>
                <a:spcPct val="80000"/>
              </a:lnSpc>
            </a:pPr>
            <a:r>
              <a:rPr lang="en-US" altLang="en-US" sz="2400" dirty="0"/>
              <a:t>Reading in a C-string </a:t>
            </a:r>
          </a:p>
          <a:p>
            <a:pPr eaLnBrk="1" hangingPunct="1">
              <a:lnSpc>
                <a:spcPct val="80000"/>
              </a:lnSpc>
              <a:spcBef>
                <a:spcPct val="40000"/>
              </a:spcBef>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const</a:t>
            </a: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SIZE = 10;</a:t>
            </a:r>
          </a:p>
          <a:p>
            <a:pPr eaLnBrk="1" hangingPunct="1">
              <a:lnSpc>
                <a:spcPct val="80000"/>
              </a:lnSpc>
              <a:spcBef>
                <a:spcPct val="40000"/>
              </a:spcBef>
              <a:buFontTx/>
              <a:buNone/>
            </a:pPr>
            <a:r>
              <a:rPr lang="en-US" altLang="en-US" sz="2400" b="1" dirty="0">
                <a:solidFill>
                  <a:srgbClr val="3D8963"/>
                </a:solidFill>
                <a:latin typeface="Courier New" pitchFamily="49" charset="0"/>
              </a:rPr>
              <a:t>	char </a:t>
            </a:r>
            <a:r>
              <a:rPr lang="en-US" altLang="en-US" sz="2400" b="1" dirty="0" err="1">
                <a:solidFill>
                  <a:srgbClr val="3D8963"/>
                </a:solidFill>
                <a:latin typeface="Courier New" pitchFamily="49" charset="0"/>
              </a:rPr>
              <a:t>Cstr</a:t>
            </a:r>
            <a:r>
              <a:rPr lang="en-US" altLang="en-US" sz="2400" b="1" dirty="0">
                <a:solidFill>
                  <a:srgbClr val="3D8963"/>
                </a:solidFill>
                <a:latin typeface="Courier New" pitchFamily="49" charset="0"/>
              </a:rPr>
              <a:t>[SIZE];</a:t>
            </a:r>
            <a:r>
              <a:rPr lang="en-US" altLang="en-US" sz="2400" dirty="0">
                <a:latin typeface="Courier New" pitchFamily="49" charset="0"/>
              </a:rPr>
              <a:t> </a:t>
            </a:r>
          </a:p>
          <a:p>
            <a:pPr eaLnBrk="1" hangingPunct="1">
              <a:lnSpc>
                <a:spcPct val="80000"/>
              </a:lnSpc>
              <a:spcBef>
                <a:spcPct val="40000"/>
              </a:spcBef>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cin</a:t>
            </a:r>
            <a:r>
              <a:rPr lang="en-US" altLang="en-US" sz="2400" b="1" dirty="0">
                <a:solidFill>
                  <a:srgbClr val="3D8963"/>
                </a:solidFill>
                <a:latin typeface="Courier New" pitchFamily="49" charset="0"/>
              </a:rPr>
              <a:t> &gt;&gt; </a:t>
            </a:r>
            <a:r>
              <a:rPr lang="en-US" altLang="en-US" sz="2400" b="1" dirty="0" err="1">
                <a:solidFill>
                  <a:srgbClr val="3D8963"/>
                </a:solidFill>
                <a:latin typeface="Courier New" pitchFamily="49" charset="0"/>
              </a:rPr>
              <a:t>Cstr</a:t>
            </a:r>
            <a:r>
              <a:rPr lang="en-US" altLang="en-US" sz="2400" b="1" dirty="0">
                <a:solidFill>
                  <a:srgbClr val="3D8963"/>
                </a:solidFill>
                <a:latin typeface="Courier New" pitchFamily="49" charset="0"/>
              </a:rPr>
              <a:t>;</a:t>
            </a:r>
            <a:r>
              <a:rPr lang="en-US" altLang="en-US" sz="2400" dirty="0"/>
              <a:t>     // Reads in a C-string with no blanks. </a:t>
            </a:r>
          </a:p>
          <a:p>
            <a:pPr eaLnBrk="1" hangingPunct="1">
              <a:lnSpc>
                <a:spcPct val="80000"/>
              </a:lnSpc>
              <a:spcBef>
                <a:spcPct val="0"/>
              </a:spcBef>
              <a:buFontTx/>
              <a:buNone/>
            </a:pPr>
            <a:r>
              <a:rPr lang="en-US" altLang="en-US" sz="2400" dirty="0"/>
              <a:t>	                               // It will write data past the end of the</a:t>
            </a:r>
          </a:p>
          <a:p>
            <a:pPr>
              <a:lnSpc>
                <a:spcPct val="80000"/>
              </a:lnSpc>
              <a:spcBef>
                <a:spcPct val="0"/>
              </a:spcBef>
              <a:buNone/>
            </a:pPr>
            <a:r>
              <a:rPr lang="en-US" altLang="en-US" sz="2400" dirty="0"/>
              <a:t>	                               // array if the input string is too long. </a:t>
            </a:r>
            <a:endParaRPr lang="en-US" altLang="en-US" sz="2400" dirty="0">
              <a:latin typeface="Courier New" pitchFamily="49" charset="0"/>
            </a:endParaRPr>
          </a:p>
          <a:p>
            <a:pPr eaLnBrk="1" hangingPunct="1">
              <a:lnSpc>
                <a:spcPct val="80000"/>
              </a:lnSpc>
              <a:spcBef>
                <a:spcPct val="40000"/>
              </a:spcBef>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cin.getline</a:t>
            </a:r>
            <a:r>
              <a:rPr lang="en-US" altLang="en-US" sz="2400" b="1" dirty="0">
                <a:solidFill>
                  <a:srgbClr val="3D8963"/>
                </a:solidFill>
                <a:latin typeface="Courier New" pitchFamily="49" charset="0"/>
              </a:rPr>
              <a:t>(</a:t>
            </a:r>
            <a:r>
              <a:rPr lang="en-US" altLang="en-US" sz="2400" b="1" dirty="0" err="1">
                <a:solidFill>
                  <a:srgbClr val="3D8963"/>
                </a:solidFill>
                <a:latin typeface="Courier New" pitchFamily="49" charset="0"/>
              </a:rPr>
              <a:t>Cstr</a:t>
            </a:r>
            <a:r>
              <a:rPr lang="en-US" altLang="en-US" sz="2400" b="1" dirty="0">
                <a:solidFill>
                  <a:srgbClr val="3D8963"/>
                </a:solidFill>
                <a:latin typeface="Courier New" pitchFamily="49" charset="0"/>
              </a:rPr>
              <a:t>, SIZE);</a:t>
            </a:r>
            <a:r>
              <a:rPr lang="en-US" altLang="en-US" sz="2400" dirty="0"/>
              <a:t> 	</a:t>
            </a:r>
          </a:p>
          <a:p>
            <a:pPr eaLnBrk="1" hangingPunct="1">
              <a:lnSpc>
                <a:spcPct val="80000"/>
              </a:lnSpc>
              <a:spcBef>
                <a:spcPct val="40000"/>
              </a:spcBef>
              <a:buFontTx/>
              <a:buNone/>
            </a:pPr>
            <a:r>
              <a:rPr lang="en-US" altLang="en-US" sz="2400" dirty="0"/>
              <a:t>	                               // Reads in a C-string that may </a:t>
            </a:r>
          </a:p>
          <a:p>
            <a:pPr eaLnBrk="1" hangingPunct="1">
              <a:lnSpc>
                <a:spcPct val="80000"/>
              </a:lnSpc>
              <a:spcBef>
                <a:spcPct val="0"/>
              </a:spcBef>
              <a:buFontTx/>
              <a:buNone/>
            </a:pPr>
            <a:r>
              <a:rPr lang="en-US" altLang="en-US" sz="2400" dirty="0"/>
              <a:t>	                               // contain blanks. Ensures that &lt;= 9</a:t>
            </a:r>
          </a:p>
          <a:p>
            <a:pPr eaLnBrk="1" hangingPunct="1">
              <a:lnSpc>
                <a:spcPct val="80000"/>
              </a:lnSpc>
              <a:spcBef>
                <a:spcPct val="0"/>
              </a:spcBef>
              <a:spcAft>
                <a:spcPct val="35000"/>
              </a:spcAft>
              <a:buFontTx/>
              <a:buNone/>
            </a:pPr>
            <a:r>
              <a:rPr lang="en-US" altLang="en-US" sz="2400" dirty="0"/>
              <a:t>				 // chars are read in.</a:t>
            </a:r>
          </a:p>
          <a:p>
            <a:pPr eaLnBrk="1" hangingPunct="1">
              <a:lnSpc>
                <a:spcPct val="80000"/>
              </a:lnSpc>
              <a:spcBef>
                <a:spcPct val="0"/>
              </a:spcBef>
              <a:spcAft>
                <a:spcPct val="35000"/>
              </a:spcAft>
              <a:buFontTx/>
              <a:buNone/>
            </a:pPr>
            <a:endParaRPr lang="en-US" altLang="en-US" sz="2400" dirty="0"/>
          </a:p>
          <a:p>
            <a:pPr eaLnBrk="1" hangingPunct="1">
              <a:lnSpc>
                <a:spcPct val="80000"/>
              </a:lnSpc>
              <a:spcBef>
                <a:spcPct val="0"/>
              </a:spcBef>
            </a:pPr>
            <a:r>
              <a:rPr lang="en-US" altLang="en-US" sz="2400" dirty="0"/>
              <a:t>You can also use </a:t>
            </a:r>
            <a:r>
              <a:rPr lang="en-US" altLang="en-US" sz="2400" b="1" dirty="0" err="1">
                <a:latin typeface="Courier New" pitchFamily="49" charset="0"/>
              </a:rPr>
              <a:t>setw</a:t>
            </a:r>
            <a:r>
              <a:rPr lang="en-US" altLang="en-US" sz="2400" b="1" dirty="0">
                <a:latin typeface="Courier New" pitchFamily="49" charset="0"/>
              </a:rPr>
              <a:t>()</a:t>
            </a:r>
            <a:r>
              <a:rPr lang="en-US" altLang="en-US" sz="2400" dirty="0"/>
              <a:t> and </a:t>
            </a:r>
            <a:r>
              <a:rPr lang="en-US" altLang="en-US" sz="2400" b="1" dirty="0">
                <a:latin typeface="Courier New" pitchFamily="49" charset="0"/>
              </a:rPr>
              <a:t>width()</a:t>
            </a:r>
            <a:r>
              <a:rPr lang="en-US" altLang="en-US" sz="2400" dirty="0"/>
              <a:t> manipulators.</a:t>
            </a:r>
            <a:endParaRPr lang="en-US" altLang="en-US" sz="2400" dirty="0">
              <a:latin typeface="Courier New" pitchFamily="49" charset="0"/>
            </a:endParaRPr>
          </a:p>
        </p:txBody>
      </p:sp>
      <p:sp>
        <p:nvSpPr>
          <p:cNvPr id="4506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3-</a:t>
            </a:r>
            <a:fld id="{8C596C75-4AFF-417C-B46E-430D0AF57E66}" type="slidenum">
              <a:rPr lang="en-US" altLang="en-US" sz="1200"/>
              <a:pPr eaLnBrk="1" hangingPunct="1">
                <a:spcBef>
                  <a:spcPct val="0"/>
                </a:spcBef>
                <a:buFontTx/>
                <a:buNone/>
              </a:pPr>
              <a:t>43</a:t>
            </a:fld>
            <a:endParaRPr lang="en-US" altLang="en-US" sz="12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Title"/>
          <p:cNvSpPr>
            <a:spLocks noGrp="1" noChangeArrowheads="1"/>
          </p:cNvSpPr>
          <p:nvPr>
            <p:ph type="title"/>
          </p:nvPr>
        </p:nvSpPr>
        <p:spPr>
          <a:xfrm>
            <a:off x="2209800" y="152400"/>
            <a:ext cx="7772400" cy="762000"/>
          </a:xfrm>
        </p:spPr>
        <p:txBody>
          <a:bodyPr/>
          <a:lstStyle/>
          <a:p>
            <a:pPr eaLnBrk="1" hangingPunct="1"/>
            <a:r>
              <a:rPr lang="en-US" altLang="en-US" dirty="0">
                <a:solidFill>
                  <a:schemeClr val="tx1"/>
                </a:solidFill>
              </a:rPr>
              <a:t>C-String and Input Field Width</a:t>
            </a:r>
          </a:p>
        </p:txBody>
      </p:sp>
      <p:sp>
        <p:nvSpPr>
          <p:cNvPr id="41987" name="Slide Body"/>
          <p:cNvSpPr>
            <a:spLocks noGrp="1" noChangeArrowheads="1"/>
          </p:cNvSpPr>
          <p:nvPr>
            <p:ph type="body" idx="1"/>
          </p:nvPr>
        </p:nvSpPr>
        <p:spPr>
          <a:xfrm>
            <a:off x="2057400" y="1143000"/>
            <a:ext cx="8305800" cy="5029200"/>
          </a:xfrm>
        </p:spPr>
        <p:txBody>
          <a:bodyPr/>
          <a:lstStyle/>
          <a:p>
            <a:pPr eaLnBrk="1" hangingPunct="1">
              <a:lnSpc>
                <a:spcPct val="80000"/>
              </a:lnSpc>
              <a:defRPr/>
            </a:pPr>
            <a:r>
              <a:rPr lang="en-US" altLang="en-US" sz="2800" dirty="0"/>
              <a:t>The </a:t>
            </a:r>
            <a:r>
              <a:rPr lang="en-US" altLang="en-US" sz="2800" b="1" dirty="0" err="1">
                <a:latin typeface="Courier New" panose="02070309020205020404" pitchFamily="49" charset="0"/>
                <a:cs typeface="Courier New" panose="02070309020205020404" pitchFamily="49" charset="0"/>
              </a:rPr>
              <a:t>setw</a:t>
            </a:r>
            <a:r>
              <a:rPr lang="en-US" altLang="en-US" sz="2800" b="1" dirty="0">
                <a:latin typeface="Courier New" panose="02070309020205020404" pitchFamily="49" charset="0"/>
                <a:cs typeface="Courier New" panose="02070309020205020404" pitchFamily="49" charset="0"/>
              </a:rPr>
              <a:t>()</a:t>
            </a:r>
            <a:r>
              <a:rPr lang="en-US" altLang="en-US" sz="2800" dirty="0"/>
              <a:t> stream manipulator can be used with </a:t>
            </a:r>
            <a:r>
              <a:rPr lang="en-US" altLang="en-US" sz="2800" b="1" dirty="0" err="1">
                <a:latin typeface="Courier New" panose="02070309020205020404" pitchFamily="49" charset="0"/>
                <a:cs typeface="Courier New" panose="02070309020205020404" pitchFamily="49" charset="0"/>
              </a:rPr>
              <a:t>cin</a:t>
            </a:r>
            <a:r>
              <a:rPr lang="en-US" altLang="en-US" sz="2800" dirty="0"/>
              <a:t> as well as with </a:t>
            </a:r>
            <a:r>
              <a:rPr lang="en-US" altLang="en-US" sz="2800" b="1" dirty="0" err="1">
                <a:latin typeface="Courier New" panose="02070309020205020404" pitchFamily="49" charset="0"/>
                <a:cs typeface="Courier New" panose="02070309020205020404" pitchFamily="49" charset="0"/>
              </a:rPr>
              <a:t>cout</a:t>
            </a:r>
            <a:r>
              <a:rPr lang="en-US" altLang="en-US" sz="2800" dirty="0"/>
              <a:t>.</a:t>
            </a:r>
          </a:p>
          <a:p>
            <a:pPr eaLnBrk="1" hangingPunct="1">
              <a:lnSpc>
                <a:spcPct val="80000"/>
              </a:lnSpc>
              <a:defRPr/>
            </a:pPr>
            <a:r>
              <a:rPr lang="en-US" altLang="en-US" sz="2800" dirty="0"/>
              <a:t>When used with </a:t>
            </a:r>
            <a:r>
              <a:rPr lang="en-US" altLang="en-US" sz="2800" b="1" dirty="0" err="1">
                <a:latin typeface="Courier New" panose="02070309020205020404" pitchFamily="49" charset="0"/>
                <a:cs typeface="Courier New" panose="02070309020205020404" pitchFamily="49" charset="0"/>
              </a:rPr>
              <a:t>cin</a:t>
            </a:r>
            <a:r>
              <a:rPr lang="en-US" altLang="en-US" sz="2800" dirty="0"/>
              <a:t> and a target C-string array, </a:t>
            </a:r>
            <a:r>
              <a:rPr lang="en-US" altLang="en-US" sz="2800" b="1" dirty="0" err="1">
                <a:latin typeface="Courier New" panose="02070309020205020404" pitchFamily="49" charset="0"/>
                <a:cs typeface="Courier New" panose="02070309020205020404" pitchFamily="49" charset="0"/>
              </a:rPr>
              <a:t>setw</a:t>
            </a:r>
            <a:r>
              <a:rPr lang="en-US" altLang="en-US" sz="2800" b="1" dirty="0">
                <a:latin typeface="Courier New" panose="02070309020205020404" pitchFamily="49" charset="0"/>
                <a:cs typeface="Courier New" panose="02070309020205020404" pitchFamily="49" charset="0"/>
              </a:rPr>
              <a:t>() </a:t>
            </a:r>
            <a:r>
              <a:rPr lang="en-US" altLang="en-US" sz="2800" dirty="0"/>
              <a:t>limits the number of characters that are stored in the array </a:t>
            </a:r>
          </a:p>
          <a:p>
            <a:pPr eaLnBrk="1" hangingPunct="1">
              <a:lnSpc>
                <a:spcPct val="80000"/>
              </a:lnSpc>
              <a:spcBef>
                <a:spcPct val="40000"/>
              </a:spcBef>
              <a:buFontTx/>
              <a:buNone/>
              <a:defRPr/>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const</a:t>
            </a: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SIZE = 10;</a:t>
            </a:r>
          </a:p>
          <a:p>
            <a:pPr eaLnBrk="1" hangingPunct="1">
              <a:lnSpc>
                <a:spcPct val="80000"/>
              </a:lnSpc>
              <a:spcBef>
                <a:spcPct val="40000"/>
              </a:spcBef>
              <a:buFontTx/>
              <a:buNone/>
              <a:defRPr/>
            </a:pPr>
            <a:r>
              <a:rPr lang="en-US" altLang="en-US" sz="2400" b="1" dirty="0">
                <a:solidFill>
                  <a:srgbClr val="3D8963"/>
                </a:solidFill>
                <a:latin typeface="Courier New" pitchFamily="49" charset="0"/>
              </a:rPr>
              <a:t>	char </a:t>
            </a:r>
            <a:r>
              <a:rPr lang="en-US" altLang="en-US" sz="2400" b="1" dirty="0" err="1">
                <a:solidFill>
                  <a:srgbClr val="3D8963"/>
                </a:solidFill>
                <a:latin typeface="Courier New" pitchFamily="49" charset="0"/>
              </a:rPr>
              <a:t>Cstr</a:t>
            </a:r>
            <a:r>
              <a:rPr lang="en-US" altLang="en-US" sz="2400" b="1" dirty="0">
                <a:solidFill>
                  <a:srgbClr val="3D8963"/>
                </a:solidFill>
                <a:latin typeface="Courier New" pitchFamily="49" charset="0"/>
              </a:rPr>
              <a:t>[SIZE];</a:t>
            </a:r>
            <a:r>
              <a:rPr lang="en-US" altLang="en-US" sz="2400" dirty="0">
                <a:latin typeface="Courier New" pitchFamily="49" charset="0"/>
              </a:rPr>
              <a:t> </a:t>
            </a:r>
          </a:p>
          <a:p>
            <a:pPr eaLnBrk="1" hangingPunct="1">
              <a:lnSpc>
                <a:spcPct val="80000"/>
              </a:lnSpc>
              <a:spcBef>
                <a:spcPct val="40000"/>
              </a:spcBef>
              <a:buFontTx/>
              <a:buNone/>
              <a:defRPr/>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cin</a:t>
            </a:r>
            <a:r>
              <a:rPr lang="en-US" altLang="en-US" sz="2400" b="1" dirty="0">
                <a:solidFill>
                  <a:srgbClr val="3D8963"/>
                </a:solidFill>
                <a:latin typeface="Courier New" pitchFamily="49" charset="0"/>
              </a:rPr>
              <a:t> &gt;&gt; </a:t>
            </a:r>
            <a:r>
              <a:rPr lang="en-US" altLang="en-US" sz="2400" b="1" dirty="0" err="1">
                <a:solidFill>
                  <a:srgbClr val="3D8963"/>
                </a:solidFill>
                <a:latin typeface="Courier New" pitchFamily="49" charset="0"/>
              </a:rPr>
              <a:t>setw</a:t>
            </a:r>
            <a:r>
              <a:rPr lang="en-US" altLang="en-US" sz="2400" b="1" dirty="0">
                <a:solidFill>
                  <a:srgbClr val="3D8963"/>
                </a:solidFill>
                <a:latin typeface="Courier New" pitchFamily="49" charset="0"/>
              </a:rPr>
              <a:t>(SIZE) &gt;&gt; </a:t>
            </a:r>
            <a:r>
              <a:rPr lang="en-US" altLang="en-US" sz="2400" b="1" dirty="0" err="1">
                <a:solidFill>
                  <a:srgbClr val="3D8963"/>
                </a:solidFill>
                <a:latin typeface="Courier New" pitchFamily="49" charset="0"/>
              </a:rPr>
              <a:t>Cstr</a:t>
            </a:r>
            <a:r>
              <a:rPr lang="en-US" altLang="en-US" sz="2400" b="1" dirty="0">
                <a:solidFill>
                  <a:srgbClr val="3D8963"/>
                </a:solidFill>
                <a:latin typeface="Courier New" pitchFamily="49" charset="0"/>
              </a:rPr>
              <a:t>;</a:t>
            </a:r>
            <a:r>
              <a:rPr lang="en-US" altLang="en-US" sz="2400" dirty="0"/>
              <a:t> 	                               				  </a:t>
            </a:r>
          </a:p>
          <a:p>
            <a:pPr eaLnBrk="1" hangingPunct="1">
              <a:lnSpc>
                <a:spcPct val="80000"/>
              </a:lnSpc>
              <a:spcBef>
                <a:spcPct val="0"/>
              </a:spcBef>
              <a:defRPr/>
            </a:pPr>
            <a:r>
              <a:rPr lang="en-US" altLang="en-US" sz="2800" b="1" dirty="0" err="1">
                <a:latin typeface="Courier New" panose="02070309020205020404" pitchFamily="49" charset="0"/>
                <a:cs typeface="Courier New" panose="02070309020205020404" pitchFamily="49" charset="0"/>
              </a:rPr>
              <a:t>cin.width</a:t>
            </a:r>
            <a:r>
              <a:rPr lang="en-US" altLang="en-US" sz="2800" b="1" dirty="0">
                <a:latin typeface="Courier New" panose="02070309020205020404" pitchFamily="49" charset="0"/>
                <a:cs typeface="Courier New" panose="02070309020205020404" pitchFamily="49" charset="0"/>
              </a:rPr>
              <a:t>() </a:t>
            </a:r>
            <a:r>
              <a:rPr lang="en-US" altLang="en-US" sz="2800" dirty="0"/>
              <a:t>can also provide this limit</a:t>
            </a:r>
          </a:p>
          <a:p>
            <a:pPr marL="400050" lvl="1" indent="0">
              <a:lnSpc>
                <a:spcPct val="150000"/>
              </a:lnSpc>
              <a:spcBef>
                <a:spcPct val="0"/>
              </a:spcBef>
              <a:buNone/>
              <a:defRPr/>
            </a:pPr>
            <a:r>
              <a:rPr lang="en-US" altLang="en-US" sz="2400" b="1" dirty="0" err="1">
                <a:solidFill>
                  <a:srgbClr val="3D8963"/>
                </a:solidFill>
                <a:latin typeface="Courier New" pitchFamily="49" charset="0"/>
              </a:rPr>
              <a:t>cin.width</a:t>
            </a:r>
            <a:r>
              <a:rPr lang="en-US" altLang="en-US" sz="2400" b="1" dirty="0">
                <a:solidFill>
                  <a:srgbClr val="3D8963"/>
                </a:solidFill>
                <a:latin typeface="Courier New" pitchFamily="49" charset="0"/>
              </a:rPr>
              <a:t>(SIZE);</a:t>
            </a:r>
          </a:p>
          <a:p>
            <a:pPr marL="400050" lvl="1" indent="0">
              <a:lnSpc>
                <a:spcPct val="150000"/>
              </a:lnSpc>
              <a:spcBef>
                <a:spcPct val="0"/>
              </a:spcBef>
              <a:buNone/>
              <a:defRPr/>
            </a:pPr>
            <a:r>
              <a:rPr lang="en-US" altLang="en-US" sz="2400" b="1" dirty="0" err="1">
                <a:solidFill>
                  <a:srgbClr val="3D8963"/>
                </a:solidFill>
                <a:latin typeface="Courier New" pitchFamily="49" charset="0"/>
              </a:rPr>
              <a:t>cin</a:t>
            </a:r>
            <a:r>
              <a:rPr lang="en-US" altLang="en-US" sz="2400" b="1" dirty="0">
                <a:solidFill>
                  <a:srgbClr val="3D8963"/>
                </a:solidFill>
                <a:latin typeface="Courier New" pitchFamily="49" charset="0"/>
              </a:rPr>
              <a:t> &gt;&gt; </a:t>
            </a:r>
            <a:r>
              <a:rPr lang="en-US" altLang="en-US" sz="2400" b="1" dirty="0" err="1">
                <a:solidFill>
                  <a:srgbClr val="3D8963"/>
                </a:solidFill>
                <a:latin typeface="Courier New" pitchFamily="49" charset="0"/>
              </a:rPr>
              <a:t>Cstr</a:t>
            </a:r>
            <a:r>
              <a:rPr lang="en-US" altLang="en-US" sz="2400" b="1" dirty="0">
                <a:solidFill>
                  <a:srgbClr val="3D8963"/>
                </a:solidFill>
                <a:latin typeface="Courier New" pitchFamily="49" charset="0"/>
              </a:rPr>
              <a:t>;</a:t>
            </a:r>
            <a:r>
              <a:rPr lang="en-US" altLang="en-US" sz="2400" dirty="0"/>
              <a:t> 	</a:t>
            </a:r>
          </a:p>
          <a:p>
            <a:pPr marL="0" indent="0">
              <a:lnSpc>
                <a:spcPct val="80000"/>
              </a:lnSpc>
              <a:spcBef>
                <a:spcPct val="0"/>
              </a:spcBef>
              <a:buNone/>
              <a:defRPr/>
            </a:pPr>
            <a:endParaRPr lang="en-US" altLang="en-US" sz="2800" dirty="0">
              <a:latin typeface="Courier New" pitchFamily="49" charset="0"/>
            </a:endParaRPr>
          </a:p>
        </p:txBody>
      </p:sp>
      <p:sp>
        <p:nvSpPr>
          <p:cNvPr id="4608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3-</a:t>
            </a:r>
            <a:fld id="{D2EA574E-75A0-4263-9245-36C91F524C01}" type="slidenum">
              <a:rPr lang="en-US" altLang="en-US" sz="1200"/>
              <a:pPr eaLnBrk="1" hangingPunct="1">
                <a:spcBef>
                  <a:spcPct val="0"/>
                </a:spcBef>
                <a:buFontTx/>
                <a:buNone/>
              </a:pPr>
              <a:t>44</a:t>
            </a:fld>
            <a:endParaRPr lang="en-US" altLang="en-US" sz="12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Title"/>
          <p:cNvSpPr>
            <a:spLocks noGrp="1" noChangeArrowheads="1"/>
          </p:cNvSpPr>
          <p:nvPr>
            <p:ph type="title"/>
          </p:nvPr>
        </p:nvSpPr>
        <p:spPr>
          <a:xfrm>
            <a:off x="1905000" y="381000"/>
            <a:ext cx="8458200" cy="914400"/>
          </a:xfrm>
        </p:spPr>
        <p:txBody>
          <a:bodyPr/>
          <a:lstStyle/>
          <a:p>
            <a:pPr eaLnBrk="1" hangingPunct="1"/>
            <a:r>
              <a:rPr lang="en-US" altLang="en-US" sz="3200" dirty="0">
                <a:solidFill>
                  <a:schemeClr val="tx1"/>
                </a:solidFill>
              </a:rPr>
              <a:t>C-String Initialization vs. Assignment</a:t>
            </a:r>
          </a:p>
        </p:txBody>
      </p:sp>
      <p:sp>
        <p:nvSpPr>
          <p:cNvPr id="47107" name="Slide Body"/>
          <p:cNvSpPr>
            <a:spLocks noGrp="1" noChangeArrowheads="1"/>
          </p:cNvSpPr>
          <p:nvPr>
            <p:ph type="body" idx="1"/>
          </p:nvPr>
        </p:nvSpPr>
        <p:spPr>
          <a:xfrm>
            <a:off x="2057400" y="1524000"/>
            <a:ext cx="8305800" cy="4648200"/>
          </a:xfrm>
        </p:spPr>
        <p:txBody>
          <a:bodyPr/>
          <a:lstStyle/>
          <a:p>
            <a:pPr eaLnBrk="1" hangingPunct="1">
              <a:lnSpc>
                <a:spcPct val="90000"/>
              </a:lnSpc>
            </a:pPr>
            <a:r>
              <a:rPr lang="en-US" altLang="en-US" sz="2800" dirty="0"/>
              <a:t>A C-string can be initialized at the time of its creation, just like a string object</a:t>
            </a:r>
          </a:p>
          <a:p>
            <a:pPr lvl="1" eaLnBrk="1" hangingPunct="1">
              <a:lnSpc>
                <a:spcPct val="90000"/>
              </a:lnSpc>
              <a:buFontTx/>
              <a:buNone/>
            </a:pPr>
            <a:r>
              <a:rPr lang="en-US" altLang="en-US" sz="2400" b="1" dirty="0" err="1">
                <a:solidFill>
                  <a:srgbClr val="3D8963"/>
                </a:solidFill>
                <a:latin typeface="Courier New" pitchFamily="49" charset="0"/>
              </a:rPr>
              <a:t>const</a:t>
            </a: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SIZE = 10;</a:t>
            </a:r>
          </a:p>
          <a:p>
            <a:pPr eaLnBrk="1" hangingPunct="1">
              <a:lnSpc>
                <a:spcPct val="90000"/>
              </a:lnSpc>
              <a:spcBef>
                <a:spcPct val="40000"/>
              </a:spcBef>
              <a:buFontTx/>
              <a:buNone/>
            </a:pPr>
            <a:r>
              <a:rPr lang="en-US" altLang="en-US" sz="2800" b="1" dirty="0">
                <a:solidFill>
                  <a:srgbClr val="3D8963"/>
                </a:solidFill>
                <a:latin typeface="Courier New" pitchFamily="49" charset="0"/>
              </a:rPr>
              <a:t>  char month[SIZE] = "April";</a:t>
            </a:r>
            <a:r>
              <a:rPr lang="en-US" altLang="en-US" sz="2800" b="1" dirty="0">
                <a:latin typeface="Courier New" pitchFamily="49" charset="0"/>
              </a:rPr>
              <a:t> </a:t>
            </a:r>
          </a:p>
          <a:p>
            <a:pPr eaLnBrk="1" hangingPunct="1">
              <a:lnSpc>
                <a:spcPct val="90000"/>
              </a:lnSpc>
              <a:spcBef>
                <a:spcPct val="40000"/>
              </a:spcBef>
            </a:pPr>
            <a:r>
              <a:rPr lang="en-US" altLang="en-US" sz="2800" dirty="0"/>
              <a:t>However, a C-string cannot later be assigned a value using the = operator; you must use the </a:t>
            </a:r>
            <a:r>
              <a:rPr lang="en-US" altLang="en-US" sz="2800" b="1" dirty="0" err="1">
                <a:latin typeface="Courier New" pitchFamily="49" charset="0"/>
              </a:rPr>
              <a:t>strcpy</a:t>
            </a:r>
            <a:r>
              <a:rPr lang="en-US" altLang="en-US" sz="2800" b="1" dirty="0">
                <a:latin typeface="Courier New" pitchFamily="49" charset="0"/>
              </a:rPr>
              <a:t>()</a:t>
            </a:r>
            <a:r>
              <a:rPr lang="en-US" altLang="en-US" sz="2800" dirty="0"/>
              <a:t> function</a:t>
            </a:r>
          </a:p>
          <a:p>
            <a:pPr eaLnBrk="1" hangingPunct="1">
              <a:lnSpc>
                <a:spcPct val="90000"/>
              </a:lnSpc>
              <a:spcBef>
                <a:spcPct val="40000"/>
              </a:spcBef>
              <a:buFontTx/>
              <a:buNone/>
            </a:pPr>
            <a:r>
              <a:rPr lang="en-US" altLang="en-US" sz="2800" b="1" dirty="0">
                <a:solidFill>
                  <a:srgbClr val="3D8963"/>
                </a:solidFill>
                <a:latin typeface="Courier New" pitchFamily="49" charset="0"/>
              </a:rPr>
              <a:t>  char month[SIZE];</a:t>
            </a:r>
          </a:p>
          <a:p>
            <a:pPr eaLnBrk="1" hangingPunct="1">
              <a:lnSpc>
                <a:spcPct val="90000"/>
              </a:lnSpc>
              <a:spcBef>
                <a:spcPct val="0"/>
              </a:spcBef>
              <a:buFontTx/>
              <a:buNone/>
            </a:pPr>
            <a:r>
              <a:rPr lang="en-US" altLang="en-US" sz="2800" b="1" dirty="0">
                <a:solidFill>
                  <a:srgbClr val="3D8963"/>
                </a:solidFill>
                <a:latin typeface="Courier New" pitchFamily="49" charset="0"/>
              </a:rPr>
              <a:t>  month = "August"         // wrong!</a:t>
            </a:r>
          </a:p>
          <a:p>
            <a:pPr eaLnBrk="1" hangingPunct="1">
              <a:lnSpc>
                <a:spcPct val="90000"/>
              </a:lnSpc>
              <a:spcBef>
                <a:spcPct val="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strcpy</a:t>
            </a:r>
            <a:r>
              <a:rPr lang="en-US" altLang="en-US" sz="2800" b="1" dirty="0">
                <a:solidFill>
                  <a:srgbClr val="3D8963"/>
                </a:solidFill>
                <a:latin typeface="Courier New" pitchFamily="49" charset="0"/>
              </a:rPr>
              <a:t>(month, "August"); //correct</a:t>
            </a:r>
            <a:endParaRPr lang="en-US" altLang="en-US" sz="2800" b="1" dirty="0">
              <a:latin typeface="Courier New" pitchFamily="49" charset="0"/>
            </a:endParaRPr>
          </a:p>
        </p:txBody>
      </p:sp>
      <p:sp>
        <p:nvSpPr>
          <p:cNvPr id="4710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3-</a:t>
            </a:r>
            <a:fld id="{04FDE7E7-87C1-4AD2-A0EF-5FDCE86D55E3}" type="slidenum">
              <a:rPr lang="en-US" altLang="en-US" sz="1200"/>
              <a:pPr eaLnBrk="1" hangingPunct="1">
                <a:spcBef>
                  <a:spcPct val="0"/>
                </a:spcBef>
                <a:buFontTx/>
                <a:buNone/>
              </a:pPr>
              <a:t>45</a:t>
            </a:fld>
            <a:endParaRPr lang="en-US" altLang="en-US" sz="12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Title"/>
          <p:cNvSpPr>
            <a:spLocks noGrp="1" noChangeArrowheads="1"/>
          </p:cNvSpPr>
          <p:nvPr>
            <p:ph type="title"/>
          </p:nvPr>
        </p:nvSpPr>
        <p:spPr>
          <a:xfrm>
            <a:off x="1905000" y="228600"/>
            <a:ext cx="8458200" cy="914400"/>
          </a:xfrm>
        </p:spPr>
        <p:txBody>
          <a:bodyPr/>
          <a:lstStyle/>
          <a:p>
            <a:pPr eaLnBrk="1" hangingPunct="1"/>
            <a:r>
              <a:rPr lang="en-US" altLang="en-US" sz="3200" dirty="0">
                <a:solidFill>
                  <a:schemeClr val="tx1"/>
                </a:solidFill>
              </a:rPr>
              <a:t>More on C-Strings and Keyboard Input</a:t>
            </a:r>
          </a:p>
        </p:txBody>
      </p:sp>
      <p:sp>
        <p:nvSpPr>
          <p:cNvPr id="48131" name="Slide Body"/>
          <p:cNvSpPr>
            <a:spLocks noGrp="1" noChangeArrowheads="1"/>
          </p:cNvSpPr>
          <p:nvPr>
            <p:ph type="body" idx="1"/>
          </p:nvPr>
        </p:nvSpPr>
        <p:spPr>
          <a:xfrm>
            <a:off x="2057400" y="1295400"/>
            <a:ext cx="8305800" cy="4800600"/>
          </a:xfrm>
        </p:spPr>
        <p:txBody>
          <a:bodyPr/>
          <a:lstStyle/>
          <a:p>
            <a:pPr eaLnBrk="1" hangingPunct="1">
              <a:lnSpc>
                <a:spcPct val="90000"/>
              </a:lnSpc>
            </a:pPr>
            <a:r>
              <a:rPr lang="en-US" altLang="en-US" sz="2800" b="1" dirty="0" err="1">
                <a:latin typeface="Courier New" pitchFamily="49" charset="0"/>
                <a:cs typeface="Courier New" pitchFamily="49" charset="0"/>
              </a:rPr>
              <a:t>cin</a:t>
            </a:r>
            <a:r>
              <a:rPr lang="en-US" altLang="en-US" sz="2800" b="1" dirty="0">
                <a:latin typeface="Courier New" pitchFamily="49" charset="0"/>
                <a:cs typeface="Courier New" pitchFamily="49" charset="0"/>
              </a:rPr>
              <a:t> </a:t>
            </a:r>
            <a:r>
              <a:rPr lang="en-US" altLang="en-US" sz="2800" dirty="0"/>
              <a:t>can be used to put a single word from the keyboard into a C-string </a:t>
            </a:r>
          </a:p>
          <a:p>
            <a:pPr eaLnBrk="1" hangingPunct="1">
              <a:lnSpc>
                <a:spcPct val="90000"/>
              </a:lnSpc>
            </a:pPr>
            <a:r>
              <a:rPr lang="en-US" altLang="en-US" sz="2800" dirty="0"/>
              <a:t>The programmer must use </a:t>
            </a:r>
            <a:r>
              <a:rPr lang="en-US" altLang="en-US" sz="2800" b="1" dirty="0" err="1">
                <a:latin typeface="Courier New" pitchFamily="49" charset="0"/>
                <a:cs typeface="Courier New" pitchFamily="49" charset="0"/>
              </a:rPr>
              <a:t>cin.getline</a:t>
            </a:r>
            <a:r>
              <a:rPr lang="en-US" altLang="en-US" sz="2800" b="1" dirty="0">
                <a:latin typeface="Courier New" pitchFamily="49" charset="0"/>
                <a:cs typeface="Courier New" pitchFamily="49" charset="0"/>
              </a:rPr>
              <a:t>() </a:t>
            </a:r>
            <a:r>
              <a:rPr lang="en-US" altLang="en-US" sz="2800" dirty="0"/>
              <a:t>to read an input string that contains spaces</a:t>
            </a:r>
          </a:p>
          <a:p>
            <a:pPr eaLnBrk="1" hangingPunct="1">
              <a:lnSpc>
                <a:spcPct val="90000"/>
              </a:lnSpc>
            </a:pPr>
            <a:r>
              <a:rPr lang="en-US" altLang="en-US" sz="2800" dirty="0"/>
              <a:t>Note that </a:t>
            </a:r>
            <a:r>
              <a:rPr lang="en-US" altLang="en-US" sz="2800" b="1" dirty="0" err="1">
                <a:latin typeface="Courier New" pitchFamily="49" charset="0"/>
                <a:cs typeface="Courier New" pitchFamily="49" charset="0"/>
              </a:rPr>
              <a:t>cin.getline</a:t>
            </a:r>
            <a:r>
              <a:rPr lang="en-US" altLang="en-US" sz="2800" b="1" dirty="0">
                <a:latin typeface="Courier New" pitchFamily="49" charset="0"/>
                <a:cs typeface="Courier New" pitchFamily="49" charset="0"/>
              </a:rPr>
              <a:t>() ≠ </a:t>
            </a:r>
            <a:r>
              <a:rPr lang="en-US" altLang="en-US" sz="2800" b="1" dirty="0" err="1">
                <a:latin typeface="Courier New" pitchFamily="49" charset="0"/>
                <a:cs typeface="Courier New" pitchFamily="49" charset="0"/>
              </a:rPr>
              <a:t>getline</a:t>
            </a:r>
            <a:r>
              <a:rPr lang="en-US" altLang="en-US" sz="2800" b="1" dirty="0">
                <a:latin typeface="Courier New" pitchFamily="49" charset="0"/>
                <a:cs typeface="Courier New" pitchFamily="49" charset="0"/>
              </a:rPr>
              <a:t>()</a:t>
            </a:r>
          </a:p>
          <a:p>
            <a:pPr eaLnBrk="1" hangingPunct="1">
              <a:lnSpc>
                <a:spcPct val="90000"/>
              </a:lnSpc>
            </a:pPr>
            <a:r>
              <a:rPr lang="en-US" altLang="en-US" sz="2800" dirty="0"/>
              <a:t>The programmer must indicate the target C-string and maximum number of characters to read:</a:t>
            </a:r>
          </a:p>
          <a:p>
            <a:pPr eaLnBrk="1" hangingPunct="1">
              <a:lnSpc>
                <a:spcPct val="90000"/>
              </a:lnSpc>
              <a:spcBef>
                <a:spcPct val="40000"/>
              </a:spcBef>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const</a:t>
            </a: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SIZE = 25;</a:t>
            </a:r>
          </a:p>
          <a:p>
            <a:pPr eaLnBrk="1" hangingPunct="1">
              <a:lnSpc>
                <a:spcPct val="90000"/>
              </a:lnSpc>
              <a:spcBef>
                <a:spcPct val="0"/>
              </a:spcBef>
              <a:buFontTx/>
              <a:buNone/>
            </a:pPr>
            <a:r>
              <a:rPr lang="en-US" altLang="en-US" sz="2400" b="1" dirty="0">
                <a:solidFill>
                  <a:srgbClr val="3D8963"/>
                </a:solidFill>
                <a:latin typeface="Courier New" pitchFamily="49" charset="0"/>
              </a:rPr>
              <a:t>  char name[SIZE];</a:t>
            </a:r>
          </a:p>
          <a:p>
            <a:pPr eaLnBrk="1" hangingPunct="1">
              <a:lnSpc>
                <a:spcPct val="90000"/>
              </a:lnSpc>
              <a:spcBef>
                <a:spcPct val="0"/>
              </a:spcBef>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"What's your name? ";</a:t>
            </a:r>
          </a:p>
          <a:p>
            <a:pPr eaLnBrk="1" hangingPunct="1">
              <a:lnSpc>
                <a:spcPct val="90000"/>
              </a:lnSpc>
              <a:spcBef>
                <a:spcPct val="0"/>
              </a:spcBef>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cin.getline</a:t>
            </a:r>
            <a:r>
              <a:rPr lang="en-US" altLang="en-US" sz="2400" b="1" dirty="0">
                <a:solidFill>
                  <a:srgbClr val="3D8963"/>
                </a:solidFill>
                <a:latin typeface="Courier New" pitchFamily="49" charset="0"/>
              </a:rPr>
              <a:t>(name, SIZE);</a:t>
            </a:r>
            <a:endParaRPr lang="en-US" altLang="en-US" sz="2400" b="1" dirty="0">
              <a:latin typeface="Courier New" pitchFamily="49" charset="0"/>
            </a:endParaRPr>
          </a:p>
        </p:txBody>
      </p:sp>
      <p:sp>
        <p:nvSpPr>
          <p:cNvPr id="4813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3-</a:t>
            </a:r>
            <a:fld id="{C3458B5E-90A7-4A75-A140-7A90FA046865}" type="slidenum">
              <a:rPr lang="en-US" altLang="en-US" sz="1200"/>
              <a:pPr eaLnBrk="1" hangingPunct="1">
                <a:spcBef>
                  <a:spcPct val="0"/>
                </a:spcBef>
                <a:buFontTx/>
                <a:buNone/>
              </a:pPr>
              <a:t>46</a:t>
            </a:fld>
            <a:endParaRPr lang="en-US" altLang="en-US" sz="12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Title"/>
          <p:cNvSpPr>
            <a:spLocks noGrp="1" noChangeArrowheads="1"/>
          </p:cNvSpPr>
          <p:nvPr>
            <p:ph type="title"/>
          </p:nvPr>
        </p:nvSpPr>
        <p:spPr/>
        <p:txBody>
          <a:bodyPr/>
          <a:lstStyle/>
          <a:p>
            <a:pPr eaLnBrk="1" hangingPunct="1"/>
            <a:r>
              <a:rPr lang="en-US" altLang="en-US" dirty="0">
                <a:solidFill>
                  <a:schemeClr val="tx1"/>
                </a:solidFill>
              </a:rPr>
              <a:t>3.9 More Mathematical Library Functions</a:t>
            </a:r>
          </a:p>
        </p:txBody>
      </p:sp>
      <p:sp>
        <p:nvSpPr>
          <p:cNvPr id="49155" name="Slide Body"/>
          <p:cNvSpPr>
            <a:spLocks noGrp="1" noChangeArrowheads="1"/>
          </p:cNvSpPr>
          <p:nvPr>
            <p:ph type="body" idx="1"/>
          </p:nvPr>
        </p:nvSpPr>
        <p:spPr/>
        <p:txBody>
          <a:bodyPr/>
          <a:lstStyle/>
          <a:p>
            <a:pPr eaLnBrk="1" hangingPunct="1">
              <a:lnSpc>
                <a:spcPct val="90000"/>
              </a:lnSpc>
            </a:pPr>
            <a:r>
              <a:rPr lang="en-US" altLang="en-US" sz="2600" dirty="0"/>
              <a:t>These require </a:t>
            </a:r>
            <a:r>
              <a:rPr lang="en-US" altLang="en-US" sz="2600" b="1" dirty="0" err="1">
                <a:latin typeface="Courier New" pitchFamily="49" charset="0"/>
              </a:rPr>
              <a:t>cmath</a:t>
            </a:r>
            <a:r>
              <a:rPr lang="en-US" altLang="en-US" sz="2600" dirty="0"/>
              <a:t> header file</a:t>
            </a:r>
          </a:p>
          <a:p>
            <a:pPr eaLnBrk="1" hangingPunct="1">
              <a:lnSpc>
                <a:spcPct val="90000"/>
              </a:lnSpc>
              <a:spcBef>
                <a:spcPct val="0"/>
              </a:spcBef>
            </a:pPr>
            <a:r>
              <a:rPr lang="en-US" altLang="en-US" sz="2600" dirty="0"/>
              <a:t>They take </a:t>
            </a:r>
            <a:r>
              <a:rPr lang="en-US" altLang="en-US" sz="2600" b="1" dirty="0">
                <a:latin typeface="Courier New" pitchFamily="49" charset="0"/>
              </a:rPr>
              <a:t>double</a:t>
            </a:r>
            <a:r>
              <a:rPr lang="en-US" altLang="en-US" sz="2600" dirty="0"/>
              <a:t> arguments and return a </a:t>
            </a:r>
            <a:r>
              <a:rPr lang="en-US" altLang="en-US" sz="2600" b="1" dirty="0">
                <a:latin typeface="Courier New" pitchFamily="49" charset="0"/>
              </a:rPr>
              <a:t>double</a:t>
            </a:r>
          </a:p>
          <a:p>
            <a:pPr eaLnBrk="1" hangingPunct="1">
              <a:lnSpc>
                <a:spcPct val="90000"/>
              </a:lnSpc>
            </a:pPr>
            <a:r>
              <a:rPr lang="en-US" altLang="en-US" sz="2600" dirty="0"/>
              <a:t>Some commonly used functions</a:t>
            </a:r>
            <a:endParaRPr lang="en-US" altLang="en-US" sz="2600" dirty="0">
              <a:latin typeface="Courier New" pitchFamily="49" charset="0"/>
            </a:endParaRPr>
          </a:p>
        </p:txBody>
      </p:sp>
      <p:graphicFrame>
        <p:nvGraphicFramePr>
          <p:cNvPr id="17476" name="Table of Math functions" descr="The table contains the names of C++ functions and their meanings." title="Table of common mathematical functions"/>
          <p:cNvGraphicFramePr>
            <a:graphicFrameLocks noGrp="1"/>
          </p:cNvGraphicFramePr>
          <p:nvPr>
            <p:extLst>
              <p:ext uri="{D42A27DB-BD31-4B8C-83A1-F6EECF244321}">
                <p14:modId xmlns:p14="http://schemas.microsoft.com/office/powerpoint/2010/main" val="476973435"/>
              </p:ext>
            </p:extLst>
          </p:nvPr>
        </p:nvGraphicFramePr>
        <p:xfrm>
          <a:off x="3581400" y="3048000"/>
          <a:ext cx="5257800" cy="3092442"/>
        </p:xfrm>
        <a:graphic>
          <a:graphicData uri="http://schemas.openxmlformats.org/drawingml/2006/table">
            <a:tbl>
              <a:tblPr firstRow="1"/>
              <a:tblGrid>
                <a:gridCol w="1524000">
                  <a:extLst>
                    <a:ext uri="{9D8B030D-6E8A-4147-A177-3AD203B41FA5}">
                      <a16:colId xmlns:a16="http://schemas.microsoft.com/office/drawing/2014/main" xmlns="" val="20000"/>
                    </a:ext>
                  </a:extLst>
                </a:gridCol>
                <a:gridCol w="3733800">
                  <a:extLst>
                    <a:ext uri="{9D8B030D-6E8A-4147-A177-3AD203B41FA5}">
                      <a16:colId xmlns:a16="http://schemas.microsoft.com/office/drawing/2014/main" xmlns="" val="20001"/>
                    </a:ext>
                  </a:extLst>
                </a:gridCol>
              </a:tblGrid>
              <a:tr h="380990">
                <a:tc>
                  <a:txBody>
                    <a:bodyPr/>
                    <a:lstStyle/>
                    <a:p>
                      <a:pPr marL="0" marR="0" lvl="0" indent="0" algn="l" defTabSz="914400" rtl="0" eaLnBrk="1" fontAlgn="base" latinLnBrk="0" hangingPunct="1">
                        <a:lnSpc>
                          <a:spcPct val="50000"/>
                        </a:lnSpc>
                        <a:spcBef>
                          <a:spcPts val="500"/>
                        </a:spcBef>
                        <a:spcAft>
                          <a:spcPct val="0"/>
                        </a:spcAft>
                        <a:buClrTx/>
                        <a:buSzTx/>
                        <a:buFontTx/>
                        <a:buNone/>
                        <a:tabLst/>
                      </a:pPr>
                      <a:r>
                        <a:rPr kumimoji="0" lang="en-US" sz="2400" b="1" i="0" u="none" strike="noStrike" cap="none" normalizeH="0" baseline="0" dirty="0">
                          <a:ln>
                            <a:noFill/>
                          </a:ln>
                          <a:solidFill>
                            <a:schemeClr val="accent2"/>
                          </a:solidFill>
                          <a:effectLst/>
                          <a:latin typeface="+mn-lt"/>
                        </a:rPr>
                        <a:t>Function</a:t>
                      </a:r>
                    </a:p>
                  </a:txBody>
                  <a:tcPr marT="45733" marB="45733"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50000"/>
                        </a:lnSpc>
                        <a:spcBef>
                          <a:spcPts val="500"/>
                        </a:spcBef>
                        <a:spcAft>
                          <a:spcPct val="0"/>
                        </a:spcAft>
                        <a:buClrTx/>
                        <a:buSzTx/>
                        <a:buFontTx/>
                        <a:buNone/>
                        <a:tabLst/>
                      </a:pPr>
                      <a:r>
                        <a:rPr kumimoji="0" lang="en-US" sz="2400" b="1" i="0" u="none" strike="noStrike" cap="none" normalizeH="0" baseline="0" dirty="0">
                          <a:ln>
                            <a:noFill/>
                          </a:ln>
                          <a:solidFill>
                            <a:schemeClr val="tx1"/>
                          </a:solidFill>
                          <a:effectLst/>
                          <a:latin typeface="Arial" charset="0"/>
                        </a:rPr>
                        <a:t>Meaning</a:t>
                      </a:r>
                    </a:p>
                  </a:txBody>
                  <a:tcPr marT="45733" marB="45733"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xmlns="" val="10000"/>
                  </a:ext>
                </a:extLst>
              </a:tr>
              <a:tr h="380990">
                <a:tc>
                  <a:txBody>
                    <a:bodyPr/>
                    <a:lstStyle/>
                    <a:p>
                      <a:pPr marL="0" marR="0" lvl="0" indent="0" algn="l" defTabSz="914400" rtl="0" eaLnBrk="1" fontAlgn="base" latinLnBrk="0" hangingPunct="1">
                        <a:lnSpc>
                          <a:spcPct val="50000"/>
                        </a:lnSpc>
                        <a:spcBef>
                          <a:spcPts val="500"/>
                        </a:spcBef>
                        <a:spcAft>
                          <a:spcPct val="0"/>
                        </a:spcAft>
                        <a:buClrTx/>
                        <a:buSzTx/>
                        <a:buFontTx/>
                        <a:buNone/>
                        <a:tabLst/>
                      </a:pPr>
                      <a:r>
                        <a:rPr kumimoji="0" lang="en-US" sz="2400" b="1" i="0" u="none" strike="noStrike" cap="none" normalizeH="0" baseline="0" dirty="0">
                          <a:ln>
                            <a:noFill/>
                          </a:ln>
                          <a:solidFill>
                            <a:schemeClr val="accent2"/>
                          </a:solidFill>
                          <a:effectLst/>
                          <a:latin typeface="Courier New" pitchFamily="49" charset="0"/>
                        </a:rPr>
                        <a:t>abs</a:t>
                      </a:r>
                    </a:p>
                  </a:txBody>
                  <a:tcPr marT="45733" marB="45733"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50000"/>
                        </a:lnSpc>
                        <a:spcBef>
                          <a:spcPts val="5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Absolute value</a:t>
                      </a:r>
                    </a:p>
                  </a:txBody>
                  <a:tcPr marT="45733" marB="45733"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xmlns="" val="10001"/>
                  </a:ext>
                </a:extLst>
              </a:tr>
              <a:tr h="380990">
                <a:tc>
                  <a:txBody>
                    <a:bodyPr/>
                    <a:lstStyle/>
                    <a:p>
                      <a:pPr marL="0" marR="0" lvl="0" indent="0" algn="l" defTabSz="914400" rtl="0" eaLnBrk="1" fontAlgn="base" latinLnBrk="0" hangingPunct="1">
                        <a:lnSpc>
                          <a:spcPct val="50000"/>
                        </a:lnSpc>
                        <a:spcBef>
                          <a:spcPts val="500"/>
                        </a:spcBef>
                        <a:spcAft>
                          <a:spcPct val="0"/>
                        </a:spcAft>
                        <a:buClrTx/>
                        <a:buSzTx/>
                        <a:buFontTx/>
                        <a:buNone/>
                        <a:tabLst/>
                      </a:pPr>
                      <a:r>
                        <a:rPr kumimoji="0" lang="en-US" sz="2400" b="1" i="0" u="none" strike="noStrike" cap="none" normalizeH="0" baseline="0" dirty="0">
                          <a:ln>
                            <a:noFill/>
                          </a:ln>
                          <a:solidFill>
                            <a:schemeClr val="accent2"/>
                          </a:solidFill>
                          <a:effectLst/>
                          <a:latin typeface="Courier New" pitchFamily="49" charset="0"/>
                        </a:rPr>
                        <a:t>sin</a:t>
                      </a:r>
                    </a:p>
                  </a:txBody>
                  <a:tcPr marT="45733" marB="45733"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50000"/>
                        </a:lnSpc>
                        <a:spcBef>
                          <a:spcPts val="5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Sine </a:t>
                      </a:r>
                    </a:p>
                  </a:txBody>
                  <a:tcPr marT="45733" marB="45733"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xmlns="" val="10002"/>
                  </a:ext>
                </a:extLst>
              </a:tr>
              <a:tr h="380990">
                <a:tc>
                  <a:txBody>
                    <a:bodyPr/>
                    <a:lstStyle/>
                    <a:p>
                      <a:pPr marL="0" marR="0" lvl="0" indent="0" algn="l" defTabSz="914400" rtl="0" eaLnBrk="1" fontAlgn="base" latinLnBrk="0" hangingPunct="1">
                        <a:lnSpc>
                          <a:spcPct val="50000"/>
                        </a:lnSpc>
                        <a:spcBef>
                          <a:spcPts val="500"/>
                        </a:spcBef>
                        <a:spcAft>
                          <a:spcPct val="0"/>
                        </a:spcAft>
                        <a:buClrTx/>
                        <a:buSzTx/>
                        <a:buFontTx/>
                        <a:buNone/>
                        <a:tabLst/>
                      </a:pPr>
                      <a:r>
                        <a:rPr kumimoji="0" lang="en-US" sz="2400" b="1" i="0" u="none" strike="noStrike" cap="none" normalizeH="0" baseline="0" dirty="0" err="1">
                          <a:ln>
                            <a:noFill/>
                          </a:ln>
                          <a:solidFill>
                            <a:schemeClr val="accent2"/>
                          </a:solidFill>
                          <a:effectLst/>
                          <a:latin typeface="Courier New" pitchFamily="49" charset="0"/>
                        </a:rPr>
                        <a:t>cos</a:t>
                      </a:r>
                      <a:endParaRPr kumimoji="0" lang="en-US" sz="2400" b="1" i="0" u="none" strike="noStrike" cap="none" normalizeH="0" baseline="0" dirty="0">
                        <a:ln>
                          <a:noFill/>
                        </a:ln>
                        <a:solidFill>
                          <a:schemeClr val="accent2"/>
                        </a:solidFill>
                        <a:effectLst/>
                        <a:latin typeface="Courier New" pitchFamily="49" charset="0"/>
                      </a:endParaRPr>
                    </a:p>
                  </a:txBody>
                  <a:tcPr marT="45733" marB="45733"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50000"/>
                        </a:lnSpc>
                        <a:spcBef>
                          <a:spcPts val="5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Cosine</a:t>
                      </a:r>
                    </a:p>
                  </a:txBody>
                  <a:tcPr marT="45733" marB="45733"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xmlns="" val="10003"/>
                  </a:ext>
                </a:extLst>
              </a:tr>
              <a:tr h="380990">
                <a:tc>
                  <a:txBody>
                    <a:bodyPr/>
                    <a:lstStyle/>
                    <a:p>
                      <a:pPr marL="0" marR="0" lvl="0" indent="0" algn="l" defTabSz="914400" rtl="0" eaLnBrk="1" fontAlgn="base" latinLnBrk="0" hangingPunct="1">
                        <a:lnSpc>
                          <a:spcPct val="50000"/>
                        </a:lnSpc>
                        <a:spcBef>
                          <a:spcPts val="500"/>
                        </a:spcBef>
                        <a:spcAft>
                          <a:spcPct val="0"/>
                        </a:spcAft>
                        <a:buClrTx/>
                        <a:buSzTx/>
                        <a:buFontTx/>
                        <a:buNone/>
                        <a:tabLst/>
                      </a:pPr>
                      <a:r>
                        <a:rPr kumimoji="0" lang="en-US" sz="2400" b="1" i="0" u="none" strike="noStrike" cap="none" normalizeH="0" baseline="0" dirty="0">
                          <a:ln>
                            <a:noFill/>
                          </a:ln>
                          <a:solidFill>
                            <a:schemeClr val="accent2"/>
                          </a:solidFill>
                          <a:effectLst/>
                          <a:latin typeface="Courier New" pitchFamily="49" charset="0"/>
                        </a:rPr>
                        <a:t>tan</a:t>
                      </a:r>
                    </a:p>
                  </a:txBody>
                  <a:tcPr marT="45733" marB="45733"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50000"/>
                        </a:lnSpc>
                        <a:spcBef>
                          <a:spcPts val="5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Tangent</a:t>
                      </a:r>
                    </a:p>
                  </a:txBody>
                  <a:tcPr marT="45733" marB="45733"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xmlns="" val="10004"/>
                  </a:ext>
                </a:extLst>
              </a:tr>
              <a:tr h="380990">
                <a:tc>
                  <a:txBody>
                    <a:bodyPr/>
                    <a:lstStyle/>
                    <a:p>
                      <a:pPr marL="0" marR="0" lvl="0" indent="0" algn="l" defTabSz="914400" rtl="0" eaLnBrk="1" fontAlgn="base" latinLnBrk="0" hangingPunct="1">
                        <a:lnSpc>
                          <a:spcPct val="50000"/>
                        </a:lnSpc>
                        <a:spcBef>
                          <a:spcPts val="500"/>
                        </a:spcBef>
                        <a:spcAft>
                          <a:spcPct val="0"/>
                        </a:spcAft>
                        <a:buClrTx/>
                        <a:buSzTx/>
                        <a:buFontTx/>
                        <a:buNone/>
                        <a:tabLst/>
                      </a:pPr>
                      <a:r>
                        <a:rPr kumimoji="0" lang="en-US" sz="2400" b="1" i="0" u="none" strike="noStrike" cap="none" normalizeH="0" baseline="0" dirty="0" err="1">
                          <a:ln>
                            <a:noFill/>
                          </a:ln>
                          <a:solidFill>
                            <a:schemeClr val="accent2"/>
                          </a:solidFill>
                          <a:effectLst/>
                          <a:latin typeface="Courier New" pitchFamily="49" charset="0"/>
                        </a:rPr>
                        <a:t>sqrt</a:t>
                      </a:r>
                      <a:endParaRPr kumimoji="0" lang="en-US" sz="2400" b="1" i="0" u="none" strike="noStrike" cap="none" normalizeH="0" baseline="0" dirty="0">
                        <a:ln>
                          <a:noFill/>
                        </a:ln>
                        <a:solidFill>
                          <a:schemeClr val="accent2"/>
                        </a:solidFill>
                        <a:effectLst/>
                        <a:latin typeface="Courier New" pitchFamily="49" charset="0"/>
                      </a:endParaRPr>
                    </a:p>
                  </a:txBody>
                  <a:tcPr marT="45733" marB="45733"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50000"/>
                        </a:lnSpc>
                        <a:spcBef>
                          <a:spcPts val="5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Square root</a:t>
                      </a:r>
                    </a:p>
                  </a:txBody>
                  <a:tcPr marT="45733" marB="45733"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xmlns="" val="10005"/>
                  </a:ext>
                </a:extLst>
              </a:tr>
              <a:tr h="380990">
                <a:tc>
                  <a:txBody>
                    <a:bodyPr/>
                    <a:lstStyle/>
                    <a:p>
                      <a:pPr marL="0" marR="0" lvl="0" indent="0" algn="l" defTabSz="914400" rtl="0" eaLnBrk="1" fontAlgn="base" latinLnBrk="0" hangingPunct="1">
                        <a:lnSpc>
                          <a:spcPct val="50000"/>
                        </a:lnSpc>
                        <a:spcBef>
                          <a:spcPts val="500"/>
                        </a:spcBef>
                        <a:spcAft>
                          <a:spcPct val="0"/>
                        </a:spcAft>
                        <a:buClrTx/>
                        <a:buSzTx/>
                        <a:buFontTx/>
                        <a:buNone/>
                        <a:tabLst/>
                      </a:pPr>
                      <a:r>
                        <a:rPr kumimoji="0" lang="en-US" sz="2400" b="1" i="0" u="none" strike="noStrike" cap="none" normalizeH="0" baseline="0" dirty="0">
                          <a:ln>
                            <a:noFill/>
                          </a:ln>
                          <a:solidFill>
                            <a:schemeClr val="accent2"/>
                          </a:solidFill>
                          <a:effectLst/>
                          <a:latin typeface="Courier New" pitchFamily="49" charset="0"/>
                        </a:rPr>
                        <a:t>log</a:t>
                      </a:r>
                    </a:p>
                  </a:txBody>
                  <a:tcPr marT="45733" marB="45733"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50000"/>
                        </a:lnSpc>
                        <a:spcBef>
                          <a:spcPts val="5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Natural (e) log</a:t>
                      </a:r>
                    </a:p>
                  </a:txBody>
                  <a:tcPr marT="45733" marB="45733"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xmlns="" val="10006"/>
                  </a:ext>
                </a:extLst>
              </a:tr>
              <a:tr h="425512">
                <a:tc>
                  <a:txBody>
                    <a:bodyPr/>
                    <a:lstStyle/>
                    <a:p>
                      <a:pPr marL="0" marR="0" lvl="0" indent="0" algn="l" defTabSz="914400" rtl="0" eaLnBrk="1" fontAlgn="base" latinLnBrk="0" hangingPunct="1">
                        <a:lnSpc>
                          <a:spcPct val="50000"/>
                        </a:lnSpc>
                        <a:spcBef>
                          <a:spcPts val="500"/>
                        </a:spcBef>
                        <a:spcAft>
                          <a:spcPct val="0"/>
                        </a:spcAft>
                        <a:buClrTx/>
                        <a:buSzTx/>
                        <a:buFontTx/>
                        <a:buNone/>
                        <a:tabLst/>
                      </a:pPr>
                      <a:r>
                        <a:rPr kumimoji="0" lang="en-US" sz="2400" b="1" i="0" u="none" strike="noStrike" cap="none" normalizeH="0" baseline="0" dirty="0" err="1">
                          <a:ln>
                            <a:noFill/>
                          </a:ln>
                          <a:solidFill>
                            <a:schemeClr val="accent2"/>
                          </a:solidFill>
                          <a:effectLst/>
                          <a:latin typeface="Courier New" pitchFamily="49" charset="0"/>
                        </a:rPr>
                        <a:t>pow</a:t>
                      </a:r>
                      <a:endParaRPr kumimoji="0" lang="en-US" sz="2400" b="1" i="0" u="none" strike="noStrike" cap="none" normalizeH="0" baseline="0" dirty="0">
                        <a:ln>
                          <a:noFill/>
                        </a:ln>
                        <a:solidFill>
                          <a:schemeClr val="accent2"/>
                        </a:solidFill>
                        <a:effectLst/>
                        <a:latin typeface="Courier New" pitchFamily="49" charset="0"/>
                      </a:endParaRPr>
                    </a:p>
                  </a:txBody>
                  <a:tcPr marT="45733" marB="45733"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50000"/>
                        </a:lnSpc>
                        <a:spcBef>
                          <a:spcPts val="5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Raise to a power</a:t>
                      </a:r>
                    </a:p>
                  </a:txBody>
                  <a:tcPr marT="45733" marB="45733"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xmlns="" val="10007"/>
                  </a:ext>
                </a:extLst>
              </a:tr>
            </a:tbl>
          </a:graphicData>
        </a:graphic>
      </p:graphicFrame>
      <p:sp>
        <p:nvSpPr>
          <p:cNvPr id="4915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3-</a:t>
            </a:r>
            <a:fld id="{9C05CBDD-B251-43C2-BDDC-A627284675CF}" type="slidenum">
              <a:rPr lang="en-US" altLang="en-US" sz="1200"/>
              <a:pPr eaLnBrk="1" hangingPunct="1">
                <a:spcBef>
                  <a:spcPct val="0"/>
                </a:spcBef>
                <a:buFontTx/>
                <a:buNone/>
              </a:pPr>
              <a:t>47</a:t>
            </a:fld>
            <a:endParaRPr lang="en-US" altLang="en-US" sz="12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Table"/>
          <p:cNvSpPr>
            <a:spLocks noGrp="1" noChangeArrowheads="1"/>
          </p:cNvSpPr>
          <p:nvPr>
            <p:ph type="title"/>
          </p:nvPr>
        </p:nvSpPr>
        <p:spPr/>
        <p:txBody>
          <a:bodyPr/>
          <a:lstStyle/>
          <a:p>
            <a:pPr eaLnBrk="1" hangingPunct="1"/>
            <a:r>
              <a:rPr lang="en-US" altLang="en-US" dirty="0">
                <a:solidFill>
                  <a:schemeClr val="tx1"/>
                </a:solidFill>
              </a:rPr>
              <a:t>3.10 Random Numbers</a:t>
            </a:r>
          </a:p>
        </p:txBody>
      </p:sp>
      <p:sp>
        <p:nvSpPr>
          <p:cNvPr id="43011" name="Slide Body"/>
          <p:cNvSpPr>
            <a:spLocks noGrp="1" noChangeArrowheads="1"/>
          </p:cNvSpPr>
          <p:nvPr>
            <p:ph type="body" idx="1"/>
          </p:nvPr>
        </p:nvSpPr>
        <p:spPr>
          <a:xfrm>
            <a:off x="1905000" y="1828800"/>
            <a:ext cx="8458200" cy="4191000"/>
          </a:xfrm>
        </p:spPr>
        <p:txBody>
          <a:bodyPr/>
          <a:lstStyle/>
          <a:p>
            <a:pPr eaLnBrk="1" hangingPunct="1">
              <a:lnSpc>
                <a:spcPct val="80000"/>
              </a:lnSpc>
              <a:buFont typeface="Arial" panose="020B0604020202020204" pitchFamily="34" charset="0"/>
              <a:buChar char="•"/>
              <a:defRPr/>
            </a:pPr>
            <a:r>
              <a:rPr lang="en-US" sz="2800" dirty="0"/>
              <a:t>Random number - a value that is chosen from a set of possible values.  Each value in the set has an equal likelihood of being chosen.  </a:t>
            </a:r>
          </a:p>
          <a:p>
            <a:pPr marL="0" indent="0">
              <a:lnSpc>
                <a:spcPct val="80000"/>
              </a:lnSpc>
              <a:buNone/>
              <a:defRPr/>
            </a:pPr>
            <a:endParaRPr lang="en-US" sz="2800" dirty="0"/>
          </a:p>
          <a:p>
            <a:pPr eaLnBrk="1" hangingPunct="1">
              <a:lnSpc>
                <a:spcPct val="80000"/>
              </a:lnSpc>
              <a:buFont typeface="Arial" panose="020B0604020202020204" pitchFamily="34" charset="0"/>
              <a:buChar char="•"/>
              <a:defRPr/>
            </a:pPr>
            <a:r>
              <a:rPr lang="en-US" sz="2800" dirty="0"/>
              <a:t>Random numbers are used in games and in simulations.</a:t>
            </a:r>
          </a:p>
          <a:p>
            <a:pPr marL="0" indent="0">
              <a:lnSpc>
                <a:spcPct val="80000"/>
              </a:lnSpc>
              <a:buNone/>
              <a:defRPr/>
            </a:pPr>
            <a:endParaRPr lang="en-US" sz="2800" dirty="0"/>
          </a:p>
          <a:p>
            <a:pPr eaLnBrk="1" hangingPunct="1">
              <a:lnSpc>
                <a:spcPct val="80000"/>
              </a:lnSpc>
              <a:buFont typeface="Arial" panose="020B0604020202020204" pitchFamily="34" charset="0"/>
              <a:buChar char="•"/>
              <a:defRPr/>
            </a:pPr>
            <a:r>
              <a:rPr lang="en-US" sz="2800" dirty="0"/>
              <a:t>You have to use the </a:t>
            </a:r>
            <a:r>
              <a:rPr lang="en-US" sz="2800" b="1" dirty="0" err="1">
                <a:latin typeface="Courier New" pitchFamily="49" charset="0"/>
              </a:rPr>
              <a:t>cstdlib</a:t>
            </a:r>
            <a:r>
              <a:rPr lang="en-US" sz="2800" dirty="0"/>
              <a:t> header file</a:t>
            </a:r>
          </a:p>
        </p:txBody>
      </p:sp>
      <p:sp>
        <p:nvSpPr>
          <p:cNvPr id="5018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3-</a:t>
            </a:r>
            <a:fld id="{95EC4294-1269-4923-9BFF-C445F726027C}" type="slidenum">
              <a:rPr lang="en-US" altLang="en-US" sz="1200"/>
              <a:pPr eaLnBrk="1" hangingPunct="1">
                <a:spcBef>
                  <a:spcPct val="0"/>
                </a:spcBef>
                <a:buFontTx/>
                <a:buNone/>
              </a:pPr>
              <a:t>48</a:t>
            </a:fld>
            <a:endParaRPr lang="en-US" altLang="en-US" sz="12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Title"/>
          <p:cNvSpPr>
            <a:spLocks noGrp="1" noChangeArrowheads="1"/>
          </p:cNvSpPr>
          <p:nvPr>
            <p:ph type="title"/>
          </p:nvPr>
        </p:nvSpPr>
        <p:spPr/>
        <p:txBody>
          <a:bodyPr/>
          <a:lstStyle/>
          <a:p>
            <a:pPr eaLnBrk="1" hangingPunct="1"/>
            <a:r>
              <a:rPr lang="en-US" altLang="en-US" dirty="0">
                <a:solidFill>
                  <a:schemeClr val="tx1"/>
                </a:solidFill>
              </a:rPr>
              <a:t>Getting Random Numbers</a:t>
            </a:r>
          </a:p>
        </p:txBody>
      </p:sp>
      <p:sp>
        <p:nvSpPr>
          <p:cNvPr id="51203" name="Slide Body"/>
          <p:cNvSpPr>
            <a:spLocks noGrp="1" noChangeArrowheads="1"/>
          </p:cNvSpPr>
          <p:nvPr>
            <p:ph type="body" idx="1"/>
          </p:nvPr>
        </p:nvSpPr>
        <p:spPr>
          <a:xfrm>
            <a:off x="1905000" y="1828800"/>
            <a:ext cx="8458200" cy="4191000"/>
          </a:xfrm>
        </p:spPr>
        <p:txBody>
          <a:bodyPr/>
          <a:lstStyle/>
          <a:p>
            <a:pPr eaLnBrk="1" hangingPunct="1">
              <a:lnSpc>
                <a:spcPct val="80000"/>
              </a:lnSpc>
              <a:spcBef>
                <a:spcPct val="30000"/>
              </a:spcBef>
            </a:pPr>
            <a:r>
              <a:rPr lang="en-US" altLang="en-US" sz="2800" b="1" dirty="0">
                <a:solidFill>
                  <a:schemeClr val="accent2"/>
                </a:solidFill>
                <a:latin typeface="Courier New" pitchFamily="49" charset="0"/>
              </a:rPr>
              <a:t>rand()</a:t>
            </a:r>
            <a:endParaRPr lang="en-US" altLang="en-US" sz="2800" dirty="0"/>
          </a:p>
          <a:p>
            <a:pPr lvl="1" eaLnBrk="1" hangingPunct="1">
              <a:lnSpc>
                <a:spcPct val="80000"/>
              </a:lnSpc>
              <a:spcBef>
                <a:spcPct val="30000"/>
              </a:spcBef>
            </a:pPr>
            <a:r>
              <a:rPr lang="en-US" altLang="en-US" sz="2400" dirty="0"/>
              <a:t>Returns a random number between </a:t>
            </a:r>
            <a:r>
              <a:rPr lang="en-US" altLang="en-US" sz="2400" b="1" dirty="0">
                <a:latin typeface="Courier New" pitchFamily="49" charset="0"/>
              </a:rPr>
              <a:t>0</a:t>
            </a:r>
            <a:r>
              <a:rPr lang="en-US" altLang="en-US" sz="2400" dirty="0"/>
              <a:t> and the largest </a:t>
            </a:r>
            <a:r>
              <a:rPr lang="en-US" altLang="en-US" sz="2400" b="1" dirty="0" err="1">
                <a:latin typeface="Courier New" pitchFamily="49" charset="0"/>
              </a:rPr>
              <a:t>int</a:t>
            </a:r>
            <a:r>
              <a:rPr lang="en-US" altLang="en-US" sz="2400" dirty="0"/>
              <a:t> the computer holds</a:t>
            </a:r>
          </a:p>
          <a:p>
            <a:pPr lvl="1" eaLnBrk="1" hangingPunct="1">
              <a:lnSpc>
                <a:spcPct val="80000"/>
              </a:lnSpc>
              <a:spcBef>
                <a:spcPct val="30000"/>
              </a:spcBef>
            </a:pPr>
            <a:r>
              <a:rPr lang="en-US" altLang="en-US" sz="2400" dirty="0"/>
              <a:t>Will yield the same sequence of numbers each time the program is run</a:t>
            </a:r>
          </a:p>
          <a:p>
            <a:pPr eaLnBrk="1" hangingPunct="1">
              <a:lnSpc>
                <a:spcPct val="80000"/>
              </a:lnSpc>
              <a:spcBef>
                <a:spcPct val="30000"/>
              </a:spcBef>
            </a:pPr>
            <a:r>
              <a:rPr lang="en-US" altLang="en-US" sz="2800" b="1" dirty="0" err="1">
                <a:solidFill>
                  <a:schemeClr val="accent2"/>
                </a:solidFill>
                <a:latin typeface="Courier New" pitchFamily="49" charset="0"/>
              </a:rPr>
              <a:t>srand</a:t>
            </a:r>
            <a:r>
              <a:rPr lang="en-US" altLang="en-US" sz="2800" b="1" dirty="0">
                <a:solidFill>
                  <a:schemeClr val="accent2"/>
                </a:solidFill>
                <a:latin typeface="Courier New" pitchFamily="49" charset="0"/>
              </a:rPr>
              <a:t>(x)</a:t>
            </a:r>
          </a:p>
          <a:p>
            <a:pPr lvl="1" eaLnBrk="1" hangingPunct="1">
              <a:lnSpc>
                <a:spcPct val="80000"/>
              </a:lnSpc>
              <a:spcBef>
                <a:spcPct val="30000"/>
              </a:spcBef>
            </a:pPr>
            <a:r>
              <a:rPr lang="en-US" altLang="en-US" sz="2400" dirty="0"/>
              <a:t>Initializes the random number generator with </a:t>
            </a:r>
          </a:p>
          <a:p>
            <a:pPr lvl="1" eaLnBrk="1" hangingPunct="1">
              <a:lnSpc>
                <a:spcPct val="80000"/>
              </a:lnSpc>
              <a:spcBef>
                <a:spcPct val="0"/>
              </a:spcBef>
              <a:buFontTx/>
              <a:buNone/>
            </a:pPr>
            <a:r>
              <a:rPr lang="en-US" altLang="en-US" sz="2400" b="1" dirty="0">
                <a:latin typeface="Courier New" pitchFamily="49" charset="0"/>
              </a:rPr>
              <a:t> unsigned </a:t>
            </a:r>
            <a:r>
              <a:rPr lang="en-US" altLang="en-US" sz="2400" b="1" dirty="0" err="1">
                <a:latin typeface="Courier New" pitchFamily="49" charset="0"/>
              </a:rPr>
              <a:t>int</a:t>
            </a:r>
            <a:r>
              <a:rPr lang="en-US" altLang="en-US" sz="2400" b="1" dirty="0">
                <a:latin typeface="Courier New" pitchFamily="49" charset="0"/>
              </a:rPr>
              <a:t> x</a:t>
            </a:r>
            <a:r>
              <a:rPr lang="en-US" altLang="en-US" sz="2400" dirty="0"/>
              <a:t>.   </a:t>
            </a:r>
            <a:r>
              <a:rPr lang="en-US" altLang="en-US" sz="2400" b="1" dirty="0">
                <a:latin typeface="Courier New" pitchFamily="49" charset="0"/>
              </a:rPr>
              <a:t>x</a:t>
            </a:r>
            <a:r>
              <a:rPr lang="en-US" altLang="en-US" sz="2400" dirty="0"/>
              <a:t> is the “seed value”.</a:t>
            </a:r>
            <a:endParaRPr lang="en-US" altLang="en-US" sz="2400" b="1" dirty="0">
              <a:latin typeface="Courier New" pitchFamily="49" charset="0"/>
            </a:endParaRPr>
          </a:p>
          <a:p>
            <a:pPr lvl="1" eaLnBrk="1" hangingPunct="1">
              <a:lnSpc>
                <a:spcPct val="80000"/>
              </a:lnSpc>
              <a:spcBef>
                <a:spcPct val="0"/>
              </a:spcBef>
            </a:pPr>
            <a:r>
              <a:rPr lang="en-US" altLang="en-US" sz="2400" dirty="0"/>
              <a:t>This should be called at most once in a program</a:t>
            </a:r>
          </a:p>
          <a:p>
            <a:pPr eaLnBrk="1" hangingPunct="1">
              <a:lnSpc>
                <a:spcPct val="80000"/>
              </a:lnSpc>
            </a:pPr>
            <a:endParaRPr lang="en-US" altLang="en-US" sz="2800" b="1" dirty="0">
              <a:latin typeface="Courier New" pitchFamily="49" charset="0"/>
            </a:endParaRPr>
          </a:p>
        </p:txBody>
      </p:sp>
      <p:sp>
        <p:nvSpPr>
          <p:cNvPr id="5120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3-</a:t>
            </a:r>
            <a:fld id="{82F8033F-7077-4D51-89CB-53720AEBD94E}" type="slidenum">
              <a:rPr lang="en-US" altLang="en-US" sz="1200"/>
              <a:pPr eaLnBrk="1" hangingPunct="1">
                <a:spcBef>
                  <a:spcPct val="0"/>
                </a:spcBef>
                <a:buFontTx/>
                <a:buNone/>
              </a:pPr>
              <a:t>49</a:t>
            </a:fld>
            <a:endParaRPr lang="en-US" altLang="en-US"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Title"/>
          <p:cNvSpPr>
            <a:spLocks noGrp="1" noChangeArrowheads="1"/>
          </p:cNvSpPr>
          <p:nvPr>
            <p:ph type="title"/>
          </p:nvPr>
        </p:nvSpPr>
        <p:spPr/>
        <p:txBody>
          <a:bodyPr/>
          <a:lstStyle/>
          <a:p>
            <a:pPr eaLnBrk="1" hangingPunct="1"/>
            <a:r>
              <a:rPr lang="en-US" altLang="en-US" dirty="0">
                <a:solidFill>
                  <a:schemeClr val="tx1"/>
                </a:solidFill>
              </a:rPr>
              <a:t>The </a:t>
            </a:r>
            <a:r>
              <a:rPr lang="en-US" altLang="en-US" b="1" dirty="0" err="1">
                <a:solidFill>
                  <a:schemeClr val="tx1"/>
                </a:solidFill>
                <a:latin typeface="Courier New" pitchFamily="49" charset="0"/>
              </a:rPr>
              <a:t>cin</a:t>
            </a:r>
            <a:r>
              <a:rPr lang="en-US" altLang="en-US" dirty="0">
                <a:solidFill>
                  <a:schemeClr val="tx1"/>
                </a:solidFill>
              </a:rPr>
              <a:t> Object  2 of 3</a:t>
            </a:r>
          </a:p>
        </p:txBody>
      </p:sp>
      <p:sp>
        <p:nvSpPr>
          <p:cNvPr id="7171" name="Slide Body"/>
          <p:cNvSpPr>
            <a:spLocks noGrp="1" noChangeArrowheads="1"/>
          </p:cNvSpPr>
          <p:nvPr>
            <p:ph type="body" idx="1"/>
          </p:nvPr>
        </p:nvSpPr>
        <p:spPr>
          <a:xfrm>
            <a:off x="1905000" y="1981200"/>
            <a:ext cx="8382000" cy="4114800"/>
          </a:xfrm>
        </p:spPr>
        <p:txBody>
          <a:bodyPr/>
          <a:lstStyle/>
          <a:p>
            <a:pPr eaLnBrk="1" hangingPunct="1"/>
            <a:r>
              <a:rPr lang="en-US" altLang="en-US" sz="2800" dirty="0"/>
              <a:t>User input goes from keyboard to the input buffer, where it is stored as characters</a:t>
            </a:r>
          </a:p>
          <a:p>
            <a:pPr eaLnBrk="1" hangingPunct="1"/>
            <a:r>
              <a:rPr lang="en-US" altLang="en-US" sz="2800" b="1" dirty="0" err="1">
                <a:latin typeface="Courier New" pitchFamily="49" charset="0"/>
              </a:rPr>
              <a:t>cin</a:t>
            </a:r>
            <a:r>
              <a:rPr lang="en-US" altLang="en-US" sz="2800" dirty="0"/>
              <a:t> converts the data to the type that matches the variable </a:t>
            </a:r>
          </a:p>
          <a:p>
            <a:pPr lvl="1" eaLnBrk="1" hangingPunct="1">
              <a:buFontTx/>
              <a:buNone/>
            </a:pPr>
            <a:r>
              <a:rPr lang="en-US" altLang="en-US" sz="2400" dirty="0"/>
              <a:t>	</a:t>
            </a:r>
            <a:r>
              <a:rPr lang="en-US" altLang="en-US" sz="2400" b="1" dirty="0" err="1">
                <a:solidFill>
                  <a:srgbClr val="3D8963"/>
                </a:solidFill>
                <a:latin typeface="Courier New" pitchFamily="49" charset="0"/>
              </a:rPr>
              <a:t>int</a:t>
            </a:r>
            <a:r>
              <a:rPr lang="en-US" altLang="en-US" sz="2400" b="1" dirty="0">
                <a:solidFill>
                  <a:srgbClr val="3D8963"/>
                </a:solidFill>
                <a:latin typeface="Courier New" pitchFamily="49" charset="0"/>
              </a:rPr>
              <a:t> height;</a:t>
            </a:r>
          </a:p>
          <a:p>
            <a:pPr lvl="1" eaLnBrk="1" hangingPunct="1">
              <a:lnSpc>
                <a:spcPct val="90000"/>
              </a:lnSpc>
              <a:spcBef>
                <a:spcPct val="0"/>
              </a:spcBef>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cout</a:t>
            </a:r>
            <a:r>
              <a:rPr lang="en-US" altLang="en-US" sz="2400" b="1" dirty="0">
                <a:solidFill>
                  <a:srgbClr val="3D8963"/>
                </a:solidFill>
                <a:latin typeface="Courier New" pitchFamily="49" charset="0"/>
              </a:rPr>
              <a:t> &lt;&lt; "How tall is the room? ";</a:t>
            </a:r>
          </a:p>
          <a:p>
            <a:pPr lvl="1" eaLnBrk="1" hangingPunct="1">
              <a:lnSpc>
                <a:spcPct val="90000"/>
              </a:lnSpc>
              <a:spcBef>
                <a:spcPct val="0"/>
              </a:spcBef>
              <a:buFontTx/>
              <a:buNone/>
            </a:pPr>
            <a:r>
              <a:rPr lang="en-US" altLang="en-US" sz="2400" b="1" dirty="0">
                <a:solidFill>
                  <a:srgbClr val="3D8963"/>
                </a:solidFill>
                <a:latin typeface="Courier New" pitchFamily="49" charset="0"/>
              </a:rPr>
              <a:t>	</a:t>
            </a:r>
            <a:r>
              <a:rPr lang="en-US" altLang="en-US" sz="2400" b="1" dirty="0" err="1">
                <a:solidFill>
                  <a:srgbClr val="3D8963"/>
                </a:solidFill>
                <a:latin typeface="Courier New" pitchFamily="49" charset="0"/>
              </a:rPr>
              <a:t>cin</a:t>
            </a:r>
            <a:r>
              <a:rPr lang="en-US" altLang="en-US" sz="2400" b="1" dirty="0">
                <a:solidFill>
                  <a:srgbClr val="3D8963"/>
                </a:solidFill>
                <a:latin typeface="Courier New" pitchFamily="49" charset="0"/>
              </a:rPr>
              <a:t>  &gt;&gt; height;</a:t>
            </a:r>
          </a:p>
        </p:txBody>
      </p:sp>
      <p:sp>
        <p:nvSpPr>
          <p:cNvPr id="717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3-</a:t>
            </a:r>
            <a:fld id="{007D3BD0-15BC-4B0C-9860-DD6150FC4B0B}" type="slidenum">
              <a:rPr lang="en-US" altLang="en-US" sz="1200"/>
              <a:pPr eaLnBrk="1" hangingPunct="1">
                <a:spcBef>
                  <a:spcPct val="0"/>
                </a:spcBef>
                <a:buFontTx/>
                <a:buNone/>
              </a:pPr>
              <a:t>5</a:t>
            </a:fld>
            <a:endParaRPr lang="en-US" altLang="en-US" sz="12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Title"/>
          <p:cNvSpPr>
            <a:spLocks noGrp="1" noChangeArrowheads="1"/>
          </p:cNvSpPr>
          <p:nvPr>
            <p:ph type="title"/>
          </p:nvPr>
        </p:nvSpPr>
        <p:spPr/>
        <p:txBody>
          <a:bodyPr/>
          <a:lstStyle/>
          <a:p>
            <a:pPr eaLnBrk="1" hangingPunct="1"/>
            <a:r>
              <a:rPr lang="en-US" altLang="en-US" dirty="0">
                <a:solidFill>
                  <a:schemeClr val="tx1"/>
                </a:solidFill>
              </a:rPr>
              <a:t>More on Random Numbers</a:t>
            </a:r>
          </a:p>
        </p:txBody>
      </p:sp>
      <p:sp>
        <p:nvSpPr>
          <p:cNvPr id="43011" name="Slide Body"/>
          <p:cNvSpPr>
            <a:spLocks noGrp="1" noChangeArrowheads="1"/>
          </p:cNvSpPr>
          <p:nvPr>
            <p:ph type="body" idx="1"/>
          </p:nvPr>
        </p:nvSpPr>
        <p:spPr>
          <a:xfrm>
            <a:off x="1905000" y="1828800"/>
            <a:ext cx="8458200" cy="4191000"/>
          </a:xfrm>
        </p:spPr>
        <p:txBody>
          <a:bodyPr/>
          <a:lstStyle/>
          <a:p>
            <a:pPr eaLnBrk="1" hangingPunct="1">
              <a:lnSpc>
                <a:spcPct val="80000"/>
              </a:lnSpc>
              <a:defRPr/>
            </a:pPr>
            <a:r>
              <a:rPr lang="en-US" sz="2800" dirty="0"/>
              <a:t>Use </a:t>
            </a:r>
            <a:r>
              <a:rPr lang="en-US" sz="2800" b="1" dirty="0">
                <a:latin typeface="Courier New" pitchFamily="49" charset="0"/>
                <a:cs typeface="Courier New" pitchFamily="49" charset="0"/>
              </a:rPr>
              <a:t>time() </a:t>
            </a:r>
            <a:r>
              <a:rPr lang="en-US" sz="2800" dirty="0"/>
              <a:t>to generate different seed values each time that a program runs:</a:t>
            </a:r>
          </a:p>
          <a:p>
            <a:pPr marL="400050" lvl="1" indent="0">
              <a:lnSpc>
                <a:spcPts val="2500"/>
              </a:lnSpc>
              <a:spcBef>
                <a:spcPct val="30000"/>
              </a:spcBef>
              <a:buNone/>
              <a:defRPr/>
            </a:pPr>
            <a:r>
              <a:rPr lang="en-US" b="1" dirty="0">
                <a:latin typeface="Courier New" pitchFamily="49" charset="0"/>
                <a:cs typeface="Courier New" pitchFamily="49" charset="0"/>
              </a:rPr>
              <a:t>#include &lt;</a:t>
            </a:r>
            <a:r>
              <a:rPr lang="en-US" b="1" dirty="0" err="1">
                <a:latin typeface="Courier New" pitchFamily="49" charset="0"/>
                <a:cs typeface="Courier New" pitchFamily="49" charset="0"/>
              </a:rPr>
              <a:t>ctime</a:t>
            </a:r>
            <a:r>
              <a:rPr lang="en-US" b="1" dirty="0">
                <a:latin typeface="Courier New" pitchFamily="49" charset="0"/>
                <a:cs typeface="Courier New" pitchFamily="49" charset="0"/>
              </a:rPr>
              <a:t>&gt; //needed for time()</a:t>
            </a:r>
          </a:p>
          <a:p>
            <a:pPr marL="400050" lvl="1" indent="0">
              <a:lnSpc>
                <a:spcPts val="2500"/>
              </a:lnSpc>
              <a:spcBef>
                <a:spcPct val="30000"/>
              </a:spcBef>
              <a:buNone/>
              <a:defRPr/>
            </a:pPr>
            <a:r>
              <a:rPr lang="en-US" b="1" dirty="0">
                <a:latin typeface="Courier New" pitchFamily="49" charset="0"/>
                <a:cs typeface="Courier New" pitchFamily="49" charset="0"/>
              </a:rPr>
              <a:t>…</a:t>
            </a:r>
          </a:p>
          <a:p>
            <a:pPr marL="400050" lvl="1" indent="0">
              <a:lnSpc>
                <a:spcPts val="2500"/>
              </a:lnSpc>
              <a:spcBef>
                <a:spcPct val="30000"/>
              </a:spcBef>
              <a:buNone/>
              <a:defRPr/>
            </a:pPr>
            <a:r>
              <a:rPr lang="en-US" b="1" dirty="0">
                <a:latin typeface="Courier New" pitchFamily="49" charset="0"/>
                <a:cs typeface="Courier New" pitchFamily="49" charset="0"/>
              </a:rPr>
              <a:t>unsigned seed = time(0);</a:t>
            </a:r>
          </a:p>
          <a:p>
            <a:pPr marL="400050" lvl="1" indent="0">
              <a:lnSpc>
                <a:spcPts val="2500"/>
              </a:lnSpc>
              <a:spcBef>
                <a:spcPct val="30000"/>
              </a:spcBef>
              <a:buNone/>
              <a:defRPr/>
            </a:pPr>
            <a:r>
              <a:rPr lang="en-US" b="1" dirty="0" err="1">
                <a:latin typeface="Courier New" pitchFamily="49" charset="0"/>
                <a:cs typeface="Courier New" pitchFamily="49" charset="0"/>
              </a:rPr>
              <a:t>srand</a:t>
            </a:r>
            <a:r>
              <a:rPr lang="en-US" b="1" dirty="0">
                <a:latin typeface="Courier New" pitchFamily="49" charset="0"/>
                <a:cs typeface="Courier New" pitchFamily="49" charset="0"/>
              </a:rPr>
              <a:t>(seed);</a:t>
            </a:r>
          </a:p>
          <a:p>
            <a:pPr eaLnBrk="1" hangingPunct="1">
              <a:lnSpc>
                <a:spcPct val="80000"/>
              </a:lnSpc>
              <a:spcBef>
                <a:spcPct val="30000"/>
              </a:spcBef>
              <a:defRPr/>
            </a:pPr>
            <a:r>
              <a:rPr lang="en-US" sz="2800" dirty="0"/>
              <a:t>Random numbers can be scaled to a range:</a:t>
            </a:r>
          </a:p>
          <a:p>
            <a:pPr marL="400050" lvl="1" indent="0">
              <a:lnSpc>
                <a:spcPts val="2500"/>
              </a:lnSpc>
              <a:spcBef>
                <a:spcPct val="30000"/>
              </a:spcBef>
              <a:buNone/>
              <a:defRPr/>
            </a:pPr>
            <a:r>
              <a:rPr lang="en-US" b="1" dirty="0" err="1">
                <a:latin typeface="Courier New" pitchFamily="49" charset="0"/>
                <a:cs typeface="Courier New" pitchFamily="49" charset="0"/>
              </a:rPr>
              <a:t>int</a:t>
            </a:r>
            <a:r>
              <a:rPr lang="en-US" b="1" dirty="0">
                <a:latin typeface="Courier New" pitchFamily="49" charset="0"/>
                <a:cs typeface="Courier New" pitchFamily="49" charset="0"/>
              </a:rPr>
              <a:t> max=6;</a:t>
            </a:r>
          </a:p>
          <a:p>
            <a:pPr marL="400050" lvl="1" indent="0">
              <a:lnSpc>
                <a:spcPts val="2500"/>
              </a:lnSpc>
              <a:spcBef>
                <a:spcPct val="30000"/>
              </a:spcBef>
              <a:buNone/>
              <a:defRPr/>
            </a:pP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num</a:t>
            </a:r>
            <a:r>
              <a:rPr lang="en-US" b="1" dirty="0">
                <a:latin typeface="Courier New" pitchFamily="49" charset="0"/>
                <a:cs typeface="Courier New" pitchFamily="49" charset="0"/>
              </a:rPr>
              <a:t>;</a:t>
            </a:r>
          </a:p>
          <a:p>
            <a:pPr marL="400050" lvl="1" indent="0">
              <a:lnSpc>
                <a:spcPts val="2500"/>
              </a:lnSpc>
              <a:spcBef>
                <a:spcPct val="30000"/>
              </a:spcBef>
              <a:buNone/>
              <a:defRPr/>
            </a:pPr>
            <a:r>
              <a:rPr lang="en-US" b="1" dirty="0" err="1">
                <a:latin typeface="Courier New" pitchFamily="49" charset="0"/>
                <a:cs typeface="Courier New" pitchFamily="49" charset="0"/>
              </a:rPr>
              <a:t>num</a:t>
            </a:r>
            <a:r>
              <a:rPr lang="en-US" b="1" dirty="0">
                <a:latin typeface="Courier New" pitchFamily="49" charset="0"/>
                <a:cs typeface="Courier New" pitchFamily="49" charset="0"/>
              </a:rPr>
              <a:t> = rand() % max + 1;</a:t>
            </a:r>
          </a:p>
          <a:p>
            <a:pPr marL="0" indent="0">
              <a:lnSpc>
                <a:spcPct val="80000"/>
              </a:lnSpc>
              <a:buNone/>
              <a:defRPr/>
            </a:pPr>
            <a:endParaRPr lang="en-US" sz="2800" b="1" dirty="0">
              <a:latin typeface="Courier New" pitchFamily="49" charset="0"/>
            </a:endParaRPr>
          </a:p>
        </p:txBody>
      </p:sp>
      <p:sp>
        <p:nvSpPr>
          <p:cNvPr id="5222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3-</a:t>
            </a:r>
            <a:fld id="{92D3B385-BE36-4DFC-A9C3-323DBDDE7E4C}" type="slidenum">
              <a:rPr lang="en-US" altLang="en-US" sz="1200"/>
              <a:pPr eaLnBrk="1" hangingPunct="1">
                <a:spcBef>
                  <a:spcPct val="0"/>
                </a:spcBef>
                <a:buFontTx/>
                <a:buNone/>
              </a:pPr>
              <a:t>50</a:t>
            </a:fld>
            <a:endParaRPr lang="en-US" altLang="en-US" sz="12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Title"/>
          <p:cNvSpPr>
            <a:spLocks noGrp="1" noChangeArrowheads="1"/>
          </p:cNvSpPr>
          <p:nvPr>
            <p:ph type="title"/>
          </p:nvPr>
        </p:nvSpPr>
        <p:spPr/>
        <p:txBody>
          <a:bodyPr/>
          <a:lstStyle/>
          <a:p>
            <a:pPr eaLnBrk="1" hangingPunct="1"/>
            <a:r>
              <a:rPr lang="en-US" altLang="en-US" dirty="0">
                <a:solidFill>
                  <a:schemeClr val="tx1"/>
                </a:solidFill>
              </a:rPr>
              <a:t>Copyright</a:t>
            </a:r>
          </a:p>
        </p:txBody>
      </p:sp>
      <p:pic>
        <p:nvPicPr>
          <p:cNvPr id="6" name="Copyright Notice"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title="Copyright Notice"/>
          <p:cNvPicPr preferRelativeResize="0"/>
          <p:nvPr/>
        </p:nvPicPr>
        <p:blipFill>
          <a:blip r:embed="rId2">
            <a:alphaModFix/>
          </a:blip>
          <a:stretch>
            <a:fillRect/>
          </a:stretch>
        </p:blipFill>
        <p:spPr>
          <a:xfrm>
            <a:off x="2286001" y="2362201"/>
            <a:ext cx="7419975" cy="2466975"/>
          </a:xfrm>
          <a:prstGeom prst="rect">
            <a:avLst/>
          </a:prstGeom>
          <a:noFill/>
          <a:ln>
            <a:noFill/>
          </a:ln>
        </p:spPr>
      </p:pic>
      <p:sp>
        <p:nvSpPr>
          <p:cNvPr id="3584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3-</a:t>
            </a:r>
            <a:fld id="{171D7F42-732E-4753-8A37-9BFC64539999}" type="slidenum">
              <a:rPr lang="en-US" altLang="en-US" sz="1200"/>
              <a:pPr eaLnBrk="1" hangingPunct="1">
                <a:spcBef>
                  <a:spcPct val="0"/>
                </a:spcBef>
                <a:buFontTx/>
                <a:buNone/>
              </a:pPr>
              <a:t>51</a:t>
            </a:fld>
            <a:endParaRPr lang="en-US" altLang="en-US" sz="1200" dirty="0"/>
          </a:p>
        </p:txBody>
      </p:sp>
    </p:spTree>
    <p:extLst>
      <p:ext uri="{BB962C8B-B14F-4D97-AF65-F5344CB8AC3E}">
        <p14:creationId xmlns:p14="http://schemas.microsoft.com/office/powerpoint/2010/main" val="3061837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Title"/>
          <p:cNvSpPr>
            <a:spLocks noGrp="1" noChangeArrowheads="1"/>
          </p:cNvSpPr>
          <p:nvPr>
            <p:ph type="title"/>
          </p:nvPr>
        </p:nvSpPr>
        <p:spPr/>
        <p:txBody>
          <a:bodyPr/>
          <a:lstStyle/>
          <a:p>
            <a:pPr eaLnBrk="1" hangingPunct="1"/>
            <a:r>
              <a:rPr lang="en-US" altLang="en-US" dirty="0">
                <a:solidFill>
                  <a:schemeClr val="tx1"/>
                </a:solidFill>
              </a:rPr>
              <a:t>The </a:t>
            </a:r>
            <a:r>
              <a:rPr lang="en-US" altLang="en-US" b="1" dirty="0" err="1">
                <a:solidFill>
                  <a:schemeClr val="tx1"/>
                </a:solidFill>
                <a:latin typeface="Courier New" pitchFamily="49" charset="0"/>
              </a:rPr>
              <a:t>cin</a:t>
            </a:r>
            <a:r>
              <a:rPr lang="en-US" altLang="en-US" dirty="0">
                <a:solidFill>
                  <a:schemeClr val="tx1"/>
                </a:solidFill>
              </a:rPr>
              <a:t> Object  3 of 3</a:t>
            </a:r>
          </a:p>
        </p:txBody>
      </p:sp>
      <p:sp>
        <p:nvSpPr>
          <p:cNvPr id="8195" name="Slide Body"/>
          <p:cNvSpPr>
            <a:spLocks noGrp="1" noChangeArrowheads="1"/>
          </p:cNvSpPr>
          <p:nvPr>
            <p:ph type="body" idx="1"/>
          </p:nvPr>
        </p:nvSpPr>
        <p:spPr>
          <a:xfrm>
            <a:off x="1905000" y="2057400"/>
            <a:ext cx="8077200" cy="3886200"/>
          </a:xfrm>
        </p:spPr>
        <p:txBody>
          <a:bodyPr/>
          <a:lstStyle/>
          <a:p>
            <a:pPr eaLnBrk="1" hangingPunct="1">
              <a:lnSpc>
                <a:spcPct val="90000"/>
              </a:lnSpc>
            </a:pPr>
            <a:r>
              <a:rPr lang="en-US" altLang="en-US" sz="2800" dirty="0"/>
              <a:t>Can be used to input </a:t>
            </a:r>
            <a:r>
              <a:rPr lang="en-US" altLang="en-US" sz="2800" dirty="0">
                <a:cs typeface="Arial" pitchFamily="34" charset="0"/>
              </a:rPr>
              <a:t>multiple values </a:t>
            </a:r>
          </a:p>
          <a:p>
            <a:pPr lvl="1" eaLnBrk="1" hangingPunct="1">
              <a:lnSpc>
                <a:spcPct val="90000"/>
              </a:lnSpc>
              <a:buFontTx/>
              <a:buNone/>
            </a:pPr>
            <a:r>
              <a:rPr lang="en-US" altLang="en-US" sz="2400" dirty="0"/>
              <a:t>	</a:t>
            </a:r>
            <a:r>
              <a:rPr lang="en-US" altLang="en-US" sz="2400" b="1" dirty="0" err="1">
                <a:solidFill>
                  <a:srgbClr val="3D8963"/>
                </a:solidFill>
                <a:latin typeface="Courier New" pitchFamily="49" charset="0"/>
              </a:rPr>
              <a:t>cin</a:t>
            </a:r>
            <a:r>
              <a:rPr lang="en-US" altLang="en-US" sz="2400" b="1" dirty="0">
                <a:solidFill>
                  <a:srgbClr val="3D8963"/>
                </a:solidFill>
                <a:latin typeface="Courier New" pitchFamily="49" charset="0"/>
              </a:rPr>
              <a:t> &gt;&gt; height &gt;&gt; width;</a:t>
            </a:r>
          </a:p>
          <a:p>
            <a:pPr eaLnBrk="1" hangingPunct="1">
              <a:lnSpc>
                <a:spcPct val="90000"/>
              </a:lnSpc>
              <a:spcBef>
                <a:spcPct val="40000"/>
              </a:spcBef>
            </a:pPr>
            <a:r>
              <a:rPr lang="en-US" altLang="en-US" sz="2800" dirty="0"/>
              <a:t>Multiple values from keyboard must be separated by spaces or [Enter]</a:t>
            </a:r>
          </a:p>
          <a:p>
            <a:pPr eaLnBrk="1" hangingPunct="1">
              <a:lnSpc>
                <a:spcPct val="90000"/>
              </a:lnSpc>
              <a:spcBef>
                <a:spcPct val="40000"/>
              </a:spcBef>
            </a:pPr>
            <a:r>
              <a:rPr lang="en-US" altLang="en-US" sz="2800" dirty="0"/>
              <a:t>Must press [Enter] after typing last value</a:t>
            </a:r>
          </a:p>
          <a:p>
            <a:pPr eaLnBrk="1" hangingPunct="1">
              <a:lnSpc>
                <a:spcPct val="90000"/>
              </a:lnSpc>
              <a:spcBef>
                <a:spcPct val="40000"/>
              </a:spcBef>
            </a:pPr>
            <a:r>
              <a:rPr lang="en-US" altLang="en-US" sz="2800" dirty="0"/>
              <a:t>Multiple values need not all be of the same type</a:t>
            </a:r>
          </a:p>
          <a:p>
            <a:pPr eaLnBrk="1" hangingPunct="1">
              <a:lnSpc>
                <a:spcPct val="90000"/>
              </a:lnSpc>
              <a:spcBef>
                <a:spcPct val="40000"/>
              </a:spcBef>
            </a:pPr>
            <a:r>
              <a:rPr lang="en-US" altLang="en-US" sz="2800" dirty="0"/>
              <a:t>Order is important; first value entered is stored in first variable, etc.</a:t>
            </a:r>
          </a:p>
        </p:txBody>
      </p:sp>
      <p:sp>
        <p:nvSpPr>
          <p:cNvPr id="819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3-</a:t>
            </a:r>
            <a:fld id="{10C72A3F-02F1-473A-9AB3-6D5F2A9014BF}" type="slidenum">
              <a:rPr lang="en-US" altLang="en-US" sz="1200"/>
              <a:pPr eaLnBrk="1" hangingPunct="1">
                <a:spcBef>
                  <a:spcPct val="0"/>
                </a:spcBef>
                <a:buFontTx/>
                <a:buNone/>
              </a:pPr>
              <a:t>6</a:t>
            </a:fld>
            <a:endParaRPr lang="en-US" altLang="en-US" sz="1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Title"/>
          <p:cNvSpPr>
            <a:spLocks noGrp="1" noChangeArrowheads="1"/>
          </p:cNvSpPr>
          <p:nvPr>
            <p:ph type="title"/>
          </p:nvPr>
        </p:nvSpPr>
        <p:spPr/>
        <p:txBody>
          <a:bodyPr/>
          <a:lstStyle/>
          <a:p>
            <a:pPr eaLnBrk="1" hangingPunct="1"/>
            <a:r>
              <a:rPr lang="en-US" altLang="en-US" dirty="0">
                <a:solidFill>
                  <a:schemeClr val="tx1"/>
                </a:solidFill>
              </a:rPr>
              <a:t>3.2 Mathematical Expressions</a:t>
            </a:r>
          </a:p>
        </p:txBody>
      </p:sp>
      <p:sp>
        <p:nvSpPr>
          <p:cNvPr id="9219" name="Slide Body"/>
          <p:cNvSpPr>
            <a:spLocks noGrp="1" noChangeArrowheads="1"/>
          </p:cNvSpPr>
          <p:nvPr>
            <p:ph type="body" idx="1"/>
          </p:nvPr>
        </p:nvSpPr>
        <p:spPr>
          <a:xfrm>
            <a:off x="1981200" y="1676400"/>
            <a:ext cx="8153400" cy="4572000"/>
          </a:xfrm>
        </p:spPr>
        <p:txBody>
          <a:bodyPr/>
          <a:lstStyle/>
          <a:p>
            <a:pPr eaLnBrk="1" hangingPunct="1">
              <a:lnSpc>
                <a:spcPct val="90000"/>
              </a:lnSpc>
              <a:spcBef>
                <a:spcPct val="0"/>
              </a:spcBef>
              <a:defRPr/>
            </a:pPr>
            <a:r>
              <a:rPr lang="en-US" sz="2800" dirty="0"/>
              <a:t>An expression is something that can be evaluated to produce a value.</a:t>
            </a:r>
          </a:p>
          <a:p>
            <a:pPr eaLnBrk="1" hangingPunct="1">
              <a:lnSpc>
                <a:spcPct val="90000"/>
              </a:lnSpc>
              <a:spcBef>
                <a:spcPct val="0"/>
              </a:spcBef>
              <a:defRPr/>
            </a:pPr>
            <a:r>
              <a:rPr lang="en-US" sz="2800" dirty="0"/>
              <a:t>It can be a constant, a variable, or a combination of constants and variables combined with operators and grouping symbols</a:t>
            </a:r>
          </a:p>
          <a:p>
            <a:pPr eaLnBrk="1" hangingPunct="1">
              <a:lnSpc>
                <a:spcPct val="90000"/>
              </a:lnSpc>
              <a:spcBef>
                <a:spcPct val="0"/>
              </a:spcBef>
              <a:defRPr/>
            </a:pPr>
            <a:r>
              <a:rPr lang="en-US" sz="2800" dirty="0"/>
              <a:t>We can create complex expressions using multiple mathematical operators</a:t>
            </a:r>
          </a:p>
          <a:p>
            <a:pPr eaLnBrk="1" hangingPunct="1">
              <a:lnSpc>
                <a:spcPct val="90000"/>
              </a:lnSpc>
              <a:spcBef>
                <a:spcPct val="30000"/>
              </a:spcBef>
              <a:defRPr/>
            </a:pPr>
            <a:r>
              <a:rPr lang="en-US" sz="2800" dirty="0"/>
              <a:t>Examples of mathematical expressions</a:t>
            </a:r>
            <a:r>
              <a:rPr lang="en-US" dirty="0"/>
              <a:t>:</a:t>
            </a:r>
          </a:p>
          <a:p>
            <a:pPr marL="0" indent="0">
              <a:lnSpc>
                <a:spcPct val="90000"/>
              </a:lnSpc>
              <a:spcBef>
                <a:spcPct val="30000"/>
              </a:spcBef>
              <a:buNone/>
              <a:defRPr/>
            </a:pPr>
            <a:r>
              <a:rPr lang="en-US" dirty="0"/>
              <a:t>	   </a:t>
            </a:r>
            <a:r>
              <a:rPr lang="en-US" sz="2800" b="1" dirty="0">
                <a:solidFill>
                  <a:srgbClr val="3D8963"/>
                </a:solidFill>
                <a:latin typeface="Courier New" pitchFamily="49" charset="0"/>
              </a:rPr>
              <a:t>2 </a:t>
            </a:r>
          </a:p>
          <a:p>
            <a:pPr marL="0" indent="0">
              <a:lnSpc>
                <a:spcPct val="90000"/>
              </a:lnSpc>
              <a:spcBef>
                <a:spcPct val="0"/>
              </a:spcBef>
              <a:buNone/>
              <a:defRPr/>
            </a:pPr>
            <a:r>
              <a:rPr lang="en-US" sz="2800" b="1" dirty="0">
                <a:solidFill>
                  <a:srgbClr val="3D8963"/>
                </a:solidFill>
                <a:latin typeface="Courier New" pitchFamily="49" charset="0"/>
              </a:rPr>
              <a:t>   height </a:t>
            </a:r>
          </a:p>
          <a:p>
            <a:pPr marL="0" indent="0">
              <a:lnSpc>
                <a:spcPct val="90000"/>
              </a:lnSpc>
              <a:spcBef>
                <a:spcPct val="0"/>
              </a:spcBef>
              <a:buNone/>
              <a:defRPr/>
            </a:pPr>
            <a:r>
              <a:rPr lang="en-US" sz="2800" b="1" dirty="0">
                <a:solidFill>
                  <a:srgbClr val="3D8963"/>
                </a:solidFill>
                <a:latin typeface="Courier New" pitchFamily="49" charset="0"/>
              </a:rPr>
              <a:t>   a + b / c</a:t>
            </a:r>
            <a:r>
              <a:rPr lang="en-US" sz="2800" b="1" dirty="0">
                <a:latin typeface="Courier New" pitchFamily="49" charset="0"/>
              </a:rPr>
              <a:t>      </a:t>
            </a:r>
          </a:p>
        </p:txBody>
      </p:sp>
      <p:sp>
        <p:nvSpPr>
          <p:cNvPr id="922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3-</a:t>
            </a:r>
            <a:fld id="{10F03020-58E3-4485-A589-FB173597C019}" type="slidenum">
              <a:rPr lang="en-US" altLang="en-US" sz="1200"/>
              <a:pPr eaLnBrk="1" hangingPunct="1">
                <a:spcBef>
                  <a:spcPct val="0"/>
                </a:spcBef>
                <a:buFontTx/>
                <a:buNone/>
              </a:pPr>
              <a:t>7</a:t>
            </a:fld>
            <a:endParaRPr lang="en-US" altLang="en-US" sz="1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Title"/>
          <p:cNvSpPr>
            <a:spLocks noGrp="1" noChangeArrowheads="1"/>
          </p:cNvSpPr>
          <p:nvPr>
            <p:ph type="title"/>
          </p:nvPr>
        </p:nvSpPr>
        <p:spPr>
          <a:xfrm>
            <a:off x="1828800" y="303213"/>
            <a:ext cx="8610600" cy="925512"/>
          </a:xfrm>
        </p:spPr>
        <p:txBody>
          <a:bodyPr/>
          <a:lstStyle/>
          <a:p>
            <a:pPr eaLnBrk="1" hangingPunct="1"/>
            <a:r>
              <a:rPr lang="en-US" altLang="en-US" dirty="0">
                <a:solidFill>
                  <a:schemeClr val="tx1"/>
                </a:solidFill>
              </a:rPr>
              <a:t>Using Mathematical Expressions</a:t>
            </a:r>
          </a:p>
        </p:txBody>
      </p:sp>
      <p:sp>
        <p:nvSpPr>
          <p:cNvPr id="10243" name="Slide Body"/>
          <p:cNvSpPr>
            <a:spLocks noGrp="1" noChangeArrowheads="1"/>
          </p:cNvSpPr>
          <p:nvPr>
            <p:ph type="body" idx="1"/>
          </p:nvPr>
        </p:nvSpPr>
        <p:spPr>
          <a:xfrm>
            <a:off x="1828800" y="1828800"/>
            <a:ext cx="8458200" cy="4343400"/>
          </a:xfrm>
        </p:spPr>
        <p:txBody>
          <a:bodyPr/>
          <a:lstStyle/>
          <a:p>
            <a:pPr eaLnBrk="1" hangingPunct="1">
              <a:spcBef>
                <a:spcPct val="30000"/>
              </a:spcBef>
            </a:pPr>
            <a:r>
              <a:rPr lang="en-US" altLang="en-US" sz="2800" dirty="0"/>
              <a:t>Can be used in assignment statements, with </a:t>
            </a:r>
            <a:r>
              <a:rPr lang="en-US" altLang="en-US" sz="2800" b="1" dirty="0" err="1">
                <a:latin typeface="Courier New" pitchFamily="49" charset="0"/>
              </a:rPr>
              <a:t>cout</a:t>
            </a:r>
            <a:r>
              <a:rPr lang="en-US" altLang="en-US" sz="2800" dirty="0"/>
              <a:t>, and in other types of statements</a:t>
            </a:r>
          </a:p>
          <a:p>
            <a:pPr eaLnBrk="1" hangingPunct="1">
              <a:lnSpc>
                <a:spcPct val="150000"/>
              </a:lnSpc>
              <a:spcBef>
                <a:spcPct val="30000"/>
              </a:spcBef>
            </a:pPr>
            <a:r>
              <a:rPr lang="en-US" altLang="en-US" sz="2800" dirty="0"/>
              <a:t>Examples: </a:t>
            </a:r>
          </a:p>
          <a:p>
            <a:pPr lvl="1" eaLnBrk="1" hangingPunct="1">
              <a:lnSpc>
                <a:spcPct val="150000"/>
              </a:lnSpc>
              <a:spcBef>
                <a:spcPct val="70000"/>
              </a:spcBef>
              <a:buFontTx/>
              <a:buNone/>
            </a:pPr>
            <a:r>
              <a:rPr lang="en-US" altLang="en-US" sz="2400" dirty="0"/>
              <a:t>  </a:t>
            </a:r>
            <a:r>
              <a:rPr lang="en-US" altLang="en-US" sz="2400" b="1" dirty="0">
                <a:latin typeface="Courier New" pitchFamily="49" charset="0"/>
              </a:rPr>
              <a:t>area =</a:t>
            </a:r>
            <a:r>
              <a:rPr lang="en-US" altLang="en-US" sz="2400" b="1" dirty="0">
                <a:solidFill>
                  <a:srgbClr val="3D8963"/>
                </a:solidFill>
                <a:latin typeface="Courier New" pitchFamily="49" charset="0"/>
              </a:rPr>
              <a:t> 2 * PI * radius;</a:t>
            </a:r>
          </a:p>
          <a:p>
            <a:pPr lvl="1" eaLnBrk="1" hangingPunct="1">
              <a:lnSpc>
                <a:spcPct val="90000"/>
              </a:lnSpc>
              <a:spcBef>
                <a:spcPct val="0"/>
              </a:spcBef>
              <a:buFontTx/>
              <a:buNone/>
            </a:pPr>
            <a:r>
              <a:rPr lang="en-US" altLang="en-US" sz="2400" b="1" dirty="0">
                <a:solidFill>
                  <a:srgbClr val="3D8963"/>
                </a:solidFill>
                <a:latin typeface="Courier New" pitchFamily="49" charset="0"/>
              </a:rPr>
              <a:t>	</a:t>
            </a:r>
            <a:r>
              <a:rPr lang="en-US" altLang="en-US" sz="2400" b="1" dirty="0" err="1">
                <a:latin typeface="Courier New" pitchFamily="49" charset="0"/>
              </a:rPr>
              <a:t>cout</a:t>
            </a:r>
            <a:r>
              <a:rPr lang="en-US" altLang="en-US" sz="2400" b="1" dirty="0">
                <a:latin typeface="Courier New" pitchFamily="49" charset="0"/>
              </a:rPr>
              <a:t> &lt;&lt;</a:t>
            </a:r>
            <a:r>
              <a:rPr lang="en-US" altLang="en-US" sz="2400" b="1" dirty="0">
                <a:solidFill>
                  <a:srgbClr val="3D8963"/>
                </a:solidFill>
                <a:latin typeface="Courier New" pitchFamily="49" charset="0"/>
              </a:rPr>
              <a:t> "border is: " </a:t>
            </a:r>
            <a:r>
              <a:rPr lang="en-US" altLang="en-US" sz="2400" b="1" dirty="0">
                <a:latin typeface="Courier New" pitchFamily="49" charset="0"/>
              </a:rPr>
              <a:t>&lt;&lt;</a:t>
            </a:r>
            <a:r>
              <a:rPr lang="en-US" altLang="en-US" sz="2400" b="1" dirty="0">
                <a:solidFill>
                  <a:srgbClr val="3D8963"/>
                </a:solidFill>
                <a:latin typeface="Courier New" pitchFamily="49" charset="0"/>
              </a:rPr>
              <a:t> (2*(</a:t>
            </a:r>
            <a:r>
              <a:rPr lang="en-US" altLang="en-US" sz="2400" b="1" dirty="0" err="1">
                <a:solidFill>
                  <a:srgbClr val="3D8963"/>
                </a:solidFill>
                <a:latin typeface="Courier New" pitchFamily="49" charset="0"/>
              </a:rPr>
              <a:t>l+w</a:t>
            </a:r>
            <a:r>
              <a:rPr lang="en-US" altLang="en-US" sz="2400" b="1" dirty="0">
                <a:solidFill>
                  <a:srgbClr val="3D8963"/>
                </a:solidFill>
                <a:latin typeface="Courier New" pitchFamily="49" charset="0"/>
              </a:rPr>
              <a:t>));</a:t>
            </a:r>
            <a:endParaRPr lang="en-US" altLang="en-US" sz="2400" b="1" dirty="0">
              <a:solidFill>
                <a:srgbClr val="3D8963"/>
              </a:solidFill>
            </a:endParaRPr>
          </a:p>
        </p:txBody>
      </p:sp>
      <p:sp>
        <p:nvSpPr>
          <p:cNvPr id="10246" name="Arrow pointig at code"/>
          <p:cNvSpPr>
            <a:spLocks noChangeShapeType="1"/>
          </p:cNvSpPr>
          <p:nvPr/>
        </p:nvSpPr>
        <p:spPr bwMode="auto">
          <a:xfrm flipH="1">
            <a:off x="6096000" y="3505201"/>
            <a:ext cx="1371600" cy="304799"/>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48" name="Arrow pointing at code"/>
          <p:cNvSpPr>
            <a:spLocks noChangeShapeType="1"/>
          </p:cNvSpPr>
          <p:nvPr/>
        </p:nvSpPr>
        <p:spPr bwMode="auto">
          <a:xfrm flipV="1">
            <a:off x="7162800" y="4724400"/>
            <a:ext cx="762000" cy="60960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49" name="Arrow pointing at code"/>
          <p:cNvSpPr>
            <a:spLocks noChangeShapeType="1"/>
          </p:cNvSpPr>
          <p:nvPr/>
        </p:nvSpPr>
        <p:spPr bwMode="auto">
          <a:xfrm flipH="1" flipV="1">
            <a:off x="5791200" y="4648200"/>
            <a:ext cx="0" cy="41910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10254" name="Explanatory text" descr="Oval contains the text &quot;This is an expression&quot;.  An arrow extends from the left of the oval and points to the first line of code." title="Oval image with text comment on the first line of cod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7601" y="2889250"/>
            <a:ext cx="2060575"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55" name="Explanatory text" descr="The oval contains the text &quot;These are expressions&quot;.  The oval has two arrows extending from it that point to parts of the second line of code." title="Oval shape containing text about the second line of cod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1" y="5048250"/>
            <a:ext cx="2195513"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3-</a:t>
            </a:r>
            <a:fld id="{07FB9B17-5FDB-4D88-9F99-12A8B158BAC3}" type="slidenum">
              <a:rPr lang="en-US" altLang="en-US" sz="1200"/>
              <a:pPr eaLnBrk="1" hangingPunct="1">
                <a:spcBef>
                  <a:spcPct val="0"/>
                </a:spcBef>
                <a:buFontTx/>
                <a:buNone/>
              </a:pPr>
              <a:t>8</a:t>
            </a:fld>
            <a:endParaRPr lang="en-US" altLang="en-US" sz="1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Slide Title"/>
          <p:cNvSpPr>
            <a:spLocks noGrp="1" noChangeArrowheads="1"/>
          </p:cNvSpPr>
          <p:nvPr>
            <p:ph type="title"/>
          </p:nvPr>
        </p:nvSpPr>
        <p:spPr/>
        <p:txBody>
          <a:bodyPr/>
          <a:lstStyle/>
          <a:p>
            <a:pPr eaLnBrk="1" hangingPunct="1"/>
            <a:r>
              <a:rPr lang="en-US" altLang="en-US" dirty="0">
                <a:solidFill>
                  <a:schemeClr val="tx1"/>
                </a:solidFill>
              </a:rPr>
              <a:t>Order of Operations 1 of 2</a:t>
            </a:r>
          </a:p>
        </p:txBody>
      </p:sp>
      <p:sp>
        <p:nvSpPr>
          <p:cNvPr id="11267" name="Slide Body"/>
          <p:cNvSpPr>
            <a:spLocks noGrp="1" noChangeArrowheads="1"/>
          </p:cNvSpPr>
          <p:nvPr>
            <p:ph type="body" idx="1"/>
          </p:nvPr>
        </p:nvSpPr>
        <p:spPr>
          <a:xfrm>
            <a:off x="1981200" y="1518444"/>
            <a:ext cx="8001000" cy="4267200"/>
          </a:xfrm>
        </p:spPr>
        <p:txBody>
          <a:bodyPr/>
          <a:lstStyle/>
          <a:p>
            <a:pPr marL="0" indent="0">
              <a:buNone/>
            </a:pPr>
            <a:r>
              <a:rPr lang="en-US" altLang="en-US" sz="2800" dirty="0"/>
              <a:t>In an expression with &gt; 1 operator, evaluate it in this order: </a:t>
            </a:r>
          </a:p>
          <a:p>
            <a:pPr marL="0" indent="0">
              <a:buNone/>
            </a:pPr>
            <a:r>
              <a:rPr lang="en-US" altLang="en-US" sz="2800" dirty="0"/>
              <a:t>First:  ( ) expressions in parentheses</a:t>
            </a:r>
          </a:p>
          <a:p>
            <a:pPr marL="0" indent="0">
              <a:buNone/>
            </a:pPr>
            <a:r>
              <a:rPr lang="en-US" altLang="en-US" sz="2800" dirty="0">
                <a:latin typeface="+mn-lt"/>
              </a:rPr>
              <a:t>Then:</a:t>
            </a:r>
            <a:r>
              <a:rPr lang="en-US" altLang="en-US" sz="2800" dirty="0">
                <a:latin typeface="Courier New" pitchFamily="49" charset="0"/>
              </a:rPr>
              <a:t> </a:t>
            </a:r>
            <a:r>
              <a:rPr lang="en-US" altLang="en-US" sz="2800" b="1" dirty="0">
                <a:latin typeface="Courier New" pitchFamily="49" charset="0"/>
              </a:rPr>
              <a:t>-</a:t>
            </a:r>
            <a:r>
              <a:rPr lang="en-US" altLang="en-US" sz="2800" dirty="0"/>
              <a:t> (unary negation)  in order, left to right </a:t>
            </a:r>
          </a:p>
          <a:p>
            <a:pPr marL="0" indent="0">
              <a:buNone/>
            </a:pPr>
            <a:r>
              <a:rPr lang="en-US" altLang="en-US" sz="2800" dirty="0">
                <a:latin typeface="+mn-lt"/>
              </a:rPr>
              <a:t>Then: </a:t>
            </a:r>
            <a:r>
              <a:rPr lang="en-US" altLang="en-US" sz="2800" dirty="0">
                <a:latin typeface="Courier New" pitchFamily="49" charset="0"/>
              </a:rPr>
              <a:t> </a:t>
            </a:r>
            <a:r>
              <a:rPr lang="en-US" altLang="en-US" sz="2800" b="1" dirty="0">
                <a:latin typeface="Courier New" pitchFamily="49" charset="0"/>
              </a:rPr>
              <a:t>* /</a:t>
            </a:r>
            <a:r>
              <a:rPr lang="en-US" altLang="en-US" sz="2800" dirty="0">
                <a:latin typeface="Courier New" pitchFamily="49" charset="0"/>
              </a:rPr>
              <a:t> </a:t>
            </a:r>
            <a:r>
              <a:rPr lang="en-US" altLang="en-US" sz="2800" b="1" dirty="0">
                <a:latin typeface="Courier New" pitchFamily="49" charset="0"/>
              </a:rPr>
              <a:t>% </a:t>
            </a:r>
            <a:r>
              <a:rPr lang="en-US" altLang="en-US" sz="2800" dirty="0">
                <a:latin typeface="+mn-lt"/>
              </a:rPr>
              <a:t>in order, left to right</a:t>
            </a:r>
          </a:p>
          <a:p>
            <a:pPr marL="0" indent="0">
              <a:buNone/>
            </a:pPr>
            <a:r>
              <a:rPr lang="en-US" altLang="en-US" sz="2800" dirty="0">
                <a:latin typeface="+mn-lt"/>
              </a:rPr>
              <a:t>Finally:  </a:t>
            </a:r>
            <a:r>
              <a:rPr lang="en-US" altLang="en-US" sz="2800" b="1" dirty="0">
                <a:latin typeface="Courier New" pitchFamily="49" charset="0"/>
              </a:rPr>
              <a:t>+</a:t>
            </a:r>
            <a:r>
              <a:rPr lang="en-US" altLang="en-US" sz="2800" dirty="0">
                <a:latin typeface="Courier New" pitchFamily="49" charset="0"/>
              </a:rPr>
              <a:t> </a:t>
            </a:r>
            <a:r>
              <a:rPr lang="en-US" altLang="en-US" sz="2800" b="1" dirty="0">
                <a:latin typeface="Courier New" pitchFamily="49" charset="0"/>
              </a:rPr>
              <a:t>- </a:t>
            </a:r>
            <a:r>
              <a:rPr lang="en-US" altLang="en-US" sz="2800" dirty="0"/>
              <a:t> in order, left to right</a:t>
            </a:r>
          </a:p>
        </p:txBody>
      </p:sp>
      <p:sp>
        <p:nvSpPr>
          <p:cNvPr id="1126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sz="1200"/>
              <a:t>3-</a:t>
            </a:r>
            <a:fld id="{A5408CF3-BE4F-4AEC-A618-C4ECF8980E5E}" type="slidenum">
              <a:rPr lang="en-US" altLang="en-US" sz="1200"/>
              <a:pPr eaLnBrk="1" hangingPunct="1">
                <a:spcBef>
                  <a:spcPct val="0"/>
                </a:spcBef>
                <a:buFontTx/>
                <a:buNone/>
              </a:pPr>
              <a:t>9</a:t>
            </a:fld>
            <a:endParaRPr lang="en-US" altLang="en-US" sz="1200"/>
          </a:p>
        </p:txBody>
      </p:sp>
    </p:spTree>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10thEdTemplate</Template>
  <TotalTime>1305</TotalTime>
  <Words>2385</Words>
  <Application>Microsoft Office PowerPoint</Application>
  <PresentationFormat>Widescreen</PresentationFormat>
  <Paragraphs>536</Paragraphs>
  <Slides>51</Slides>
  <Notes>49</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51</vt:i4>
      </vt:variant>
    </vt:vector>
  </HeadingPairs>
  <TitlesOfParts>
    <vt:vector size="59" baseType="lpstr">
      <vt:lpstr>Arial</vt:lpstr>
      <vt:lpstr>Courier New</vt:lpstr>
      <vt:lpstr>Noto Sans Symbols</vt:lpstr>
      <vt:lpstr>Times New Roman</vt:lpstr>
      <vt:lpstr>Verdana</vt:lpstr>
      <vt:lpstr>508 Lecture</vt:lpstr>
      <vt:lpstr>Custom Design</vt:lpstr>
      <vt:lpstr>Equation</vt:lpstr>
      <vt:lpstr>Starting Out with C++ Early Objects </vt:lpstr>
      <vt:lpstr>Topics 1of 2</vt:lpstr>
      <vt:lpstr>Topics 2 of 2</vt:lpstr>
      <vt:lpstr>3.1 The cin Object 1 of 3</vt:lpstr>
      <vt:lpstr>The cin Object  2 of 3</vt:lpstr>
      <vt:lpstr>The cin Object  3 of 3</vt:lpstr>
      <vt:lpstr>3.2 Mathematical Expressions</vt:lpstr>
      <vt:lpstr>Using Mathematical Expressions</vt:lpstr>
      <vt:lpstr>Order of Operations 1 of 2</vt:lpstr>
      <vt:lpstr>Order of Operations 2 of 2</vt:lpstr>
      <vt:lpstr>Associativity of Operators</vt:lpstr>
      <vt:lpstr>Algebraic Expressions</vt:lpstr>
      <vt:lpstr>3.3 Data Type Conversion and Type Casting</vt:lpstr>
      <vt:lpstr>Hierarchy of Data Types</vt:lpstr>
      <vt:lpstr>Type Coercion</vt:lpstr>
      <vt:lpstr>Coercion Rules 1 of 2</vt:lpstr>
      <vt:lpstr>Coercion Rules  2 of 2 </vt:lpstr>
      <vt:lpstr>Type Casting</vt:lpstr>
      <vt:lpstr>More Type Casting Examples</vt:lpstr>
      <vt:lpstr>Older Type Cast Styles</vt:lpstr>
      <vt:lpstr>3.4 Overflow and Underflow</vt:lpstr>
      <vt:lpstr>Overflow Example</vt:lpstr>
      <vt:lpstr>Handling Overflow and Underflow</vt:lpstr>
      <vt:lpstr>3.5 Named Constants</vt:lpstr>
      <vt:lpstr>Defining and Initializing  Named Constants</vt:lpstr>
      <vt:lpstr>Benefits of Named Constants</vt:lpstr>
      <vt:lpstr>3.6 Multiple and Combined Assignment</vt:lpstr>
      <vt:lpstr>Combined Assignment</vt:lpstr>
      <vt:lpstr>More Examples of Combined Assignment</vt:lpstr>
      <vt:lpstr>3.7 Formatting Output</vt:lpstr>
      <vt:lpstr>Stream Manipulators 1 of 2</vt:lpstr>
      <vt:lpstr>Stream Manipulators 2 of 2</vt:lpstr>
      <vt:lpstr>Stream Manipulators</vt:lpstr>
      <vt:lpstr>Manipulator Examples</vt:lpstr>
      <vt:lpstr>3.8 Working with Characters and Strings</vt:lpstr>
      <vt:lpstr>String Input</vt:lpstr>
      <vt:lpstr>Character Input</vt:lpstr>
      <vt:lpstr> cin.ignore()</vt:lpstr>
      <vt:lpstr>string Member Functions 1 of 2</vt:lpstr>
      <vt:lpstr>string Member Functions 2 of 2</vt:lpstr>
      <vt:lpstr>String Operators</vt:lpstr>
      <vt:lpstr>Using C-Strings</vt:lpstr>
      <vt:lpstr>C-String and Keyboard Input</vt:lpstr>
      <vt:lpstr>C-String and Input Field Width</vt:lpstr>
      <vt:lpstr>C-String Initialization vs. Assignment</vt:lpstr>
      <vt:lpstr>More on C-Strings and Keyboard Input</vt:lpstr>
      <vt:lpstr>3.9 More Mathematical Library Functions</vt:lpstr>
      <vt:lpstr>3.10 Random Numbers</vt:lpstr>
      <vt:lpstr>Getting Random Numbers</vt:lpstr>
      <vt:lpstr>More on Random Numbers</vt:lpstr>
      <vt:lpstr>Copyright</vt:lpstr>
    </vt:vector>
  </TitlesOfParts>
  <Company>North Central College</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Slides for Starting Out With C++ Eearly Objects Tenth Edition</dc:title>
  <dc:creator>Christopher Kardaras</dc:creator>
  <cp:lastModifiedBy>Andrew Blythe</cp:lastModifiedBy>
  <cp:revision>55</cp:revision>
  <cp:lastPrinted>2009-04-22T19:24:48Z</cp:lastPrinted>
  <dcterms:created xsi:type="dcterms:W3CDTF">2013-06-10T23:38:40Z</dcterms:created>
  <dcterms:modified xsi:type="dcterms:W3CDTF">2020-09-02T18:59:04Z</dcterms:modified>
</cp:coreProperties>
</file>