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1" r:id="rId1"/>
    <p:sldMasterId id="2147483883" r:id="rId2"/>
  </p:sldMasterIdLst>
  <p:notesMasterIdLst>
    <p:notesMasterId r:id="rId62"/>
  </p:notesMasterIdLst>
  <p:sldIdLst>
    <p:sldId id="323" r:id="rId3"/>
    <p:sldId id="257" r:id="rId4"/>
    <p:sldId id="258" r:id="rId5"/>
    <p:sldId id="259" r:id="rId6"/>
    <p:sldId id="260" r:id="rId7"/>
    <p:sldId id="261" r:id="rId8"/>
    <p:sldId id="313" r:id="rId9"/>
    <p:sldId id="262" r:id="rId10"/>
    <p:sldId id="263" r:id="rId11"/>
    <p:sldId id="264" r:id="rId12"/>
    <p:sldId id="265" r:id="rId13"/>
    <p:sldId id="266" r:id="rId14"/>
    <p:sldId id="267" r:id="rId15"/>
    <p:sldId id="309" r:id="rId16"/>
    <p:sldId id="268" r:id="rId17"/>
    <p:sldId id="269" r:id="rId18"/>
    <p:sldId id="270" r:id="rId19"/>
    <p:sldId id="310" r:id="rId20"/>
    <p:sldId id="272" r:id="rId21"/>
    <p:sldId id="274" r:id="rId22"/>
    <p:sldId id="273" r:id="rId23"/>
    <p:sldId id="275" r:id="rId24"/>
    <p:sldId id="314" r:id="rId25"/>
    <p:sldId id="271" r:id="rId26"/>
    <p:sldId id="276" r:id="rId27"/>
    <p:sldId id="277" r:id="rId28"/>
    <p:sldId id="278" r:id="rId29"/>
    <p:sldId id="279" r:id="rId30"/>
    <p:sldId id="280" r:id="rId31"/>
    <p:sldId id="281" r:id="rId32"/>
    <p:sldId id="282" r:id="rId33"/>
    <p:sldId id="283" r:id="rId34"/>
    <p:sldId id="284" r:id="rId35"/>
    <p:sldId id="285" r:id="rId36"/>
    <p:sldId id="315" r:id="rId37"/>
    <p:sldId id="318" r:id="rId38"/>
    <p:sldId id="286" r:id="rId39"/>
    <p:sldId id="288" r:id="rId40"/>
    <p:sldId id="289" r:id="rId41"/>
    <p:sldId id="290" r:id="rId42"/>
    <p:sldId id="291" r:id="rId43"/>
    <p:sldId id="292" r:id="rId44"/>
    <p:sldId id="311" r:id="rId45"/>
    <p:sldId id="312" r:id="rId46"/>
    <p:sldId id="293" r:id="rId47"/>
    <p:sldId id="316" r:id="rId48"/>
    <p:sldId id="294" r:id="rId49"/>
    <p:sldId id="295" r:id="rId50"/>
    <p:sldId id="296" r:id="rId51"/>
    <p:sldId id="297" r:id="rId52"/>
    <p:sldId id="298" r:id="rId53"/>
    <p:sldId id="299" r:id="rId54"/>
    <p:sldId id="300" r:id="rId55"/>
    <p:sldId id="301" r:id="rId56"/>
    <p:sldId id="302" r:id="rId57"/>
    <p:sldId id="317" r:id="rId58"/>
    <p:sldId id="303" r:id="rId59"/>
    <p:sldId id="304" r:id="rId60"/>
    <p:sldId id="322" r:id="rId61"/>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pitchFamily="18" charset="0"/>
        <a:ea typeface="+mn-ea"/>
        <a:cs typeface="+mn-cs"/>
      </a:defRPr>
    </a:lvl1pPr>
    <a:lvl2pPr marL="457200" algn="l" rtl="0" fontAlgn="base">
      <a:spcBef>
        <a:spcPct val="0"/>
      </a:spcBef>
      <a:spcAft>
        <a:spcPct val="0"/>
      </a:spcAft>
      <a:defRPr sz="2400" kern="1200" baseline="-25000">
        <a:solidFill>
          <a:schemeClr val="tx1"/>
        </a:solidFill>
        <a:latin typeface="Times New Roman" pitchFamily="18" charset="0"/>
        <a:ea typeface="+mn-ea"/>
        <a:cs typeface="+mn-cs"/>
      </a:defRPr>
    </a:lvl2pPr>
    <a:lvl3pPr marL="914400" algn="l" rtl="0" fontAlgn="base">
      <a:spcBef>
        <a:spcPct val="0"/>
      </a:spcBef>
      <a:spcAft>
        <a:spcPct val="0"/>
      </a:spcAft>
      <a:defRPr sz="2400" kern="1200" baseline="-25000">
        <a:solidFill>
          <a:schemeClr val="tx1"/>
        </a:solidFill>
        <a:latin typeface="Times New Roman" pitchFamily="18" charset="0"/>
        <a:ea typeface="+mn-ea"/>
        <a:cs typeface="+mn-cs"/>
      </a:defRPr>
    </a:lvl3pPr>
    <a:lvl4pPr marL="1371600" algn="l" rtl="0" fontAlgn="base">
      <a:spcBef>
        <a:spcPct val="0"/>
      </a:spcBef>
      <a:spcAft>
        <a:spcPct val="0"/>
      </a:spcAft>
      <a:defRPr sz="2400" kern="1200" baseline="-25000">
        <a:solidFill>
          <a:schemeClr val="tx1"/>
        </a:solidFill>
        <a:latin typeface="Times New Roman" pitchFamily="18" charset="0"/>
        <a:ea typeface="+mn-ea"/>
        <a:cs typeface="+mn-cs"/>
      </a:defRPr>
    </a:lvl4pPr>
    <a:lvl5pPr marL="1828800" algn="l" rtl="0" fontAlgn="base">
      <a:spcBef>
        <a:spcPct val="0"/>
      </a:spcBef>
      <a:spcAft>
        <a:spcPct val="0"/>
      </a:spcAft>
      <a:defRPr sz="2400" kern="1200" baseline="-25000">
        <a:solidFill>
          <a:schemeClr val="tx1"/>
        </a:solidFill>
        <a:latin typeface="Times New Roman" pitchFamily="18" charset="0"/>
        <a:ea typeface="+mn-ea"/>
        <a:cs typeface="+mn-cs"/>
      </a:defRPr>
    </a:lvl5pPr>
    <a:lvl6pPr marL="2286000" algn="l" defTabSz="914400" rtl="0" eaLnBrk="1" latinLnBrk="0" hangingPunct="1">
      <a:defRPr sz="2400" kern="1200" baseline="-25000">
        <a:solidFill>
          <a:schemeClr val="tx1"/>
        </a:solidFill>
        <a:latin typeface="Times New Roman" pitchFamily="18" charset="0"/>
        <a:ea typeface="+mn-ea"/>
        <a:cs typeface="+mn-cs"/>
      </a:defRPr>
    </a:lvl6pPr>
    <a:lvl7pPr marL="2743200" algn="l" defTabSz="914400" rtl="0" eaLnBrk="1" latinLnBrk="0" hangingPunct="1">
      <a:defRPr sz="2400" kern="1200" baseline="-25000">
        <a:solidFill>
          <a:schemeClr val="tx1"/>
        </a:solidFill>
        <a:latin typeface="Times New Roman" pitchFamily="18" charset="0"/>
        <a:ea typeface="+mn-ea"/>
        <a:cs typeface="+mn-cs"/>
      </a:defRPr>
    </a:lvl7pPr>
    <a:lvl8pPr marL="3200400" algn="l" defTabSz="914400" rtl="0" eaLnBrk="1" latinLnBrk="0" hangingPunct="1">
      <a:defRPr sz="2400" kern="1200" baseline="-25000">
        <a:solidFill>
          <a:schemeClr val="tx1"/>
        </a:solidFill>
        <a:latin typeface="Times New Roman" pitchFamily="18" charset="0"/>
        <a:ea typeface="+mn-ea"/>
        <a:cs typeface="+mn-cs"/>
      </a:defRPr>
    </a:lvl8pPr>
    <a:lvl9pPr marL="3657600" algn="l" defTabSz="914400" rtl="0" eaLnBrk="1" latinLnBrk="0" hangingPunct="1">
      <a:defRPr sz="2400" kern="1200" baseline="-25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8963"/>
    <a:srgbClr val="5FD6C2"/>
    <a:srgbClr val="5DE2B3"/>
    <a:srgbClr val="E3D638"/>
    <a:srgbClr val="495899"/>
    <a:srgbClr val="FFFF00"/>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3" autoAdjust="0"/>
    <p:restoredTop sz="94660"/>
  </p:normalViewPr>
  <p:slideViewPr>
    <p:cSldViewPr>
      <p:cViewPr varScale="1">
        <p:scale>
          <a:sx n="66" d="100"/>
          <a:sy n="66" d="100"/>
        </p:scale>
        <p:origin x="65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New Roman" charset="0"/>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New Roman"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New Roman" charset="0"/>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New Roman" charset="0"/>
              </a:defRPr>
            </a:lvl1pPr>
          </a:lstStyle>
          <a:p>
            <a:pPr>
              <a:defRPr/>
            </a:pPr>
            <a:fld id="{3FFD5C62-DC41-4AED-B94E-798E9CCBDADD}" type="slidenum">
              <a:rPr lang="en-US"/>
              <a:pPr>
                <a:defRPr/>
              </a:pPr>
              <a:t>‹#›</a:t>
            </a:fld>
            <a:endParaRPr lang="en-US"/>
          </a:p>
        </p:txBody>
      </p:sp>
    </p:spTree>
    <p:extLst>
      <p:ext uri="{BB962C8B-B14F-4D97-AF65-F5344CB8AC3E}">
        <p14:creationId xmlns:p14="http://schemas.microsoft.com/office/powerpoint/2010/main" val="3250725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D7D8056-12F5-4BD4-BB48-5EB1394BB45A}" type="slidenum">
              <a:rPr kumimoji="0" lang="en-US" altLang="en-US" smtClean="0"/>
              <a:pPr eaLnBrk="1" hangingPunct="1">
                <a:spcBef>
                  <a:spcPct val="0"/>
                </a:spcBef>
              </a:pPr>
              <a:t>2</a:t>
            </a:fld>
            <a:endParaRPr kumimoji="0" lang="en-US" altLang="en-US"/>
          </a:p>
        </p:txBody>
      </p:sp>
      <p:sp>
        <p:nvSpPr>
          <p:cNvPr id="67587" name="Rectangle 1026"/>
          <p:cNvSpPr>
            <a:spLocks noGrp="1" noRot="1" noChangeAspect="1" noChangeArrowheads="1" noTextEdit="1"/>
          </p:cNvSpPr>
          <p:nvPr>
            <p:ph type="sldImg"/>
          </p:nvPr>
        </p:nvSpPr>
        <p:spPr>
          <a:ln/>
        </p:spPr>
      </p:sp>
      <p:sp>
        <p:nvSpPr>
          <p:cNvPr id="675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BF981B6-65F3-4B4E-9FBC-5F6E18F58B3E}" type="slidenum">
              <a:rPr kumimoji="0" lang="en-US" altLang="en-US" smtClean="0"/>
              <a:pPr eaLnBrk="1" hangingPunct="1">
                <a:spcBef>
                  <a:spcPct val="0"/>
                </a:spcBef>
              </a:pPr>
              <a:t>11</a:t>
            </a:fld>
            <a:endParaRPr kumimoji="0"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1EC66E6-3024-4F0D-847E-9C62B55EAEE4}" type="slidenum">
              <a:rPr kumimoji="0" lang="en-US" altLang="en-US" smtClean="0"/>
              <a:pPr eaLnBrk="1" hangingPunct="1">
                <a:spcBef>
                  <a:spcPct val="0"/>
                </a:spcBef>
              </a:pPr>
              <a:t>12</a:t>
            </a:fld>
            <a:endParaRPr kumimoji="0"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1B97910-FF16-4353-AD7F-E66C4F474668}" type="slidenum">
              <a:rPr kumimoji="0" lang="en-US" altLang="en-US" smtClean="0"/>
              <a:pPr eaLnBrk="1" hangingPunct="1">
                <a:spcBef>
                  <a:spcPct val="0"/>
                </a:spcBef>
              </a:pPr>
              <a:t>13</a:t>
            </a:fld>
            <a:endParaRPr kumimoji="0"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920853F-BC08-4707-B583-E9C78955A100}" type="slidenum">
              <a:rPr kumimoji="0" lang="en-US" altLang="en-US" smtClean="0"/>
              <a:pPr eaLnBrk="1" hangingPunct="1">
                <a:spcBef>
                  <a:spcPct val="0"/>
                </a:spcBef>
              </a:pPr>
              <a:t>14</a:t>
            </a:fld>
            <a:endParaRPr kumimoji="0"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5AA488B-E08C-421A-83E2-38C96C742746}" type="slidenum">
              <a:rPr kumimoji="0" lang="en-US" altLang="en-US" smtClean="0"/>
              <a:pPr eaLnBrk="1" hangingPunct="1">
                <a:spcBef>
                  <a:spcPct val="0"/>
                </a:spcBef>
              </a:pPr>
              <a:t>15</a:t>
            </a:fld>
            <a:endParaRPr kumimoji="0" lang="en-US" altLang="en-US"/>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3F1D477-67A3-4BAF-BBC6-CE11B9EBC06A}" type="slidenum">
              <a:rPr kumimoji="0" lang="en-US" altLang="en-US" smtClean="0"/>
              <a:pPr eaLnBrk="1" hangingPunct="1">
                <a:spcBef>
                  <a:spcPct val="0"/>
                </a:spcBef>
              </a:pPr>
              <a:t>16</a:t>
            </a:fld>
            <a:endParaRPr kumimoji="0" lang="en-US" altLang="en-US"/>
          </a:p>
        </p:txBody>
      </p:sp>
      <p:sp>
        <p:nvSpPr>
          <p:cNvPr id="81923" name="Rectangle 1026"/>
          <p:cNvSpPr>
            <a:spLocks noGrp="1" noRot="1" noChangeAspect="1" noChangeArrowheads="1" noTextEdit="1"/>
          </p:cNvSpPr>
          <p:nvPr>
            <p:ph type="sldImg"/>
          </p:nvPr>
        </p:nvSpPr>
        <p:spPr>
          <a:ln/>
        </p:spPr>
      </p:sp>
      <p:sp>
        <p:nvSpPr>
          <p:cNvPr id="819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2F9B4AD-D692-48A4-BE61-79967B665030}" type="slidenum">
              <a:rPr kumimoji="0" lang="en-US" altLang="en-US" smtClean="0"/>
              <a:pPr eaLnBrk="1" hangingPunct="1">
                <a:spcBef>
                  <a:spcPct val="0"/>
                </a:spcBef>
              </a:pPr>
              <a:t>17</a:t>
            </a:fld>
            <a:endParaRPr kumimoji="0"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708EEE5-ED44-4987-A7D9-5903CE5F8CA2}" type="slidenum">
              <a:rPr kumimoji="0" lang="en-US" altLang="en-US" smtClean="0"/>
              <a:pPr eaLnBrk="1" hangingPunct="1">
                <a:spcBef>
                  <a:spcPct val="0"/>
                </a:spcBef>
              </a:pPr>
              <a:t>18</a:t>
            </a:fld>
            <a:endParaRPr kumimoji="0"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C165E69-C3E0-48AF-B640-38E132859DB4}" type="slidenum">
              <a:rPr kumimoji="0" lang="en-US" altLang="en-US" smtClean="0"/>
              <a:pPr eaLnBrk="1" hangingPunct="1">
                <a:spcBef>
                  <a:spcPct val="0"/>
                </a:spcBef>
              </a:pPr>
              <a:t>19</a:t>
            </a:fld>
            <a:endParaRPr kumimoji="0" lang="en-US" altLang="en-US"/>
          </a:p>
        </p:txBody>
      </p:sp>
      <p:sp>
        <p:nvSpPr>
          <p:cNvPr id="84995" name="Rectangle 1026"/>
          <p:cNvSpPr>
            <a:spLocks noGrp="1" noRot="1" noChangeAspect="1" noChangeArrowheads="1" noTextEdit="1"/>
          </p:cNvSpPr>
          <p:nvPr>
            <p:ph type="sldImg"/>
          </p:nvPr>
        </p:nvSpPr>
        <p:spPr>
          <a:ln/>
        </p:spPr>
      </p:sp>
      <p:sp>
        <p:nvSpPr>
          <p:cNvPr id="849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EB8F7AA-E23E-486E-ACD1-E899EA5843E0}" type="slidenum">
              <a:rPr kumimoji="0" lang="en-US" altLang="en-US" smtClean="0"/>
              <a:pPr eaLnBrk="1" hangingPunct="1">
                <a:spcBef>
                  <a:spcPct val="0"/>
                </a:spcBef>
              </a:pPr>
              <a:t>20</a:t>
            </a:fld>
            <a:endParaRPr kumimoji="0"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13089EE-EF50-4986-A746-BD421401A851}" type="slidenum">
              <a:rPr kumimoji="0" lang="en-US" altLang="en-US" smtClean="0"/>
              <a:pPr eaLnBrk="1" hangingPunct="1">
                <a:spcBef>
                  <a:spcPct val="0"/>
                </a:spcBef>
              </a:pPr>
              <a:t>3</a:t>
            </a:fld>
            <a:endParaRPr kumimoji="0"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DCDEBCF-401B-4347-B282-4BC978A0FF99}" type="slidenum">
              <a:rPr kumimoji="0" lang="en-US" altLang="en-US" smtClean="0"/>
              <a:pPr eaLnBrk="1" hangingPunct="1">
                <a:spcBef>
                  <a:spcPct val="0"/>
                </a:spcBef>
              </a:pPr>
              <a:t>21</a:t>
            </a:fld>
            <a:endParaRPr kumimoji="0"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pr4-03.cpp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BBE7871-570A-4A53-933D-41DF4F8F25E8}" type="slidenum">
              <a:rPr kumimoji="0" lang="en-US" altLang="en-US" smtClean="0"/>
              <a:pPr eaLnBrk="1" hangingPunct="1">
                <a:spcBef>
                  <a:spcPct val="0"/>
                </a:spcBef>
              </a:pPr>
              <a:t>22</a:t>
            </a:fld>
            <a:endParaRPr kumimoji="0"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pr4-04.cpp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E72108E-8FA6-4059-AB96-4AA114DFB5EA}" type="slidenum">
              <a:rPr kumimoji="0" lang="en-US" altLang="en-US" smtClean="0"/>
              <a:pPr eaLnBrk="1" hangingPunct="1">
                <a:spcBef>
                  <a:spcPct val="0"/>
                </a:spcBef>
              </a:pPr>
              <a:t>23</a:t>
            </a:fld>
            <a:endParaRPr kumimoji="0"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7CF3C9D-D9D0-49D2-A297-3754E6EC2511}" type="slidenum">
              <a:rPr kumimoji="0" lang="en-US" altLang="en-US" smtClean="0"/>
              <a:pPr eaLnBrk="1" hangingPunct="1">
                <a:spcBef>
                  <a:spcPct val="0"/>
                </a:spcBef>
              </a:pPr>
              <a:t>24</a:t>
            </a:fld>
            <a:endParaRPr kumimoji="0"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pr4-05.cpp and pr4-06.cpp</a:t>
            </a:r>
          </a:p>
          <a:p>
            <a:pPr eaLnBrk="1" hangingPunct="1"/>
            <a:endParaRPr lang="en-US" alt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941370D-8699-4ECC-9E68-65527C6BF8C3}" type="slidenum">
              <a:rPr kumimoji="0" lang="en-US" altLang="en-US" smtClean="0"/>
              <a:pPr eaLnBrk="1" hangingPunct="1">
                <a:spcBef>
                  <a:spcPct val="0"/>
                </a:spcBef>
              </a:pPr>
              <a:t>25</a:t>
            </a:fld>
            <a:endParaRPr kumimoji="0" lang="en-US" altLang="en-US"/>
          </a:p>
        </p:txBody>
      </p:sp>
      <p:sp>
        <p:nvSpPr>
          <p:cNvPr id="91139" name="Rectangle 1026"/>
          <p:cNvSpPr>
            <a:spLocks noGrp="1" noRot="1" noChangeAspect="1" noChangeArrowheads="1" noTextEdit="1"/>
          </p:cNvSpPr>
          <p:nvPr>
            <p:ph type="sldImg"/>
          </p:nvPr>
        </p:nvSpPr>
        <p:spPr>
          <a:ln/>
        </p:spPr>
      </p:sp>
      <p:sp>
        <p:nvSpPr>
          <p:cNvPr id="911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68235E7-9690-4F42-8733-6561D17C61A1}" type="slidenum">
              <a:rPr kumimoji="0" lang="en-US" altLang="en-US" smtClean="0"/>
              <a:pPr eaLnBrk="1" hangingPunct="1">
                <a:spcBef>
                  <a:spcPct val="0"/>
                </a:spcBef>
              </a:pPr>
              <a:t>26</a:t>
            </a:fld>
            <a:endParaRPr kumimoji="0"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pr4-07.cpp, compare to pr4-08.cpp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163314B-0A6A-4482-AE76-DCFBE436E8E4}" type="slidenum">
              <a:rPr kumimoji="0" lang="en-US" altLang="en-US" smtClean="0"/>
              <a:pPr eaLnBrk="1" hangingPunct="1">
                <a:spcBef>
                  <a:spcPct val="0"/>
                </a:spcBef>
              </a:pPr>
              <a:t>27</a:t>
            </a:fld>
            <a:endParaRPr kumimoji="0"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A13F47B-ABC6-4FD4-8E20-177211D45277}" type="slidenum">
              <a:rPr kumimoji="0" lang="en-US" altLang="en-US" smtClean="0"/>
              <a:pPr eaLnBrk="1" hangingPunct="1">
                <a:spcBef>
                  <a:spcPct val="0"/>
                </a:spcBef>
              </a:pPr>
              <a:t>28</a:t>
            </a:fld>
            <a:endParaRPr kumimoji="0" lang="en-US" altLang="en-US"/>
          </a:p>
        </p:txBody>
      </p:sp>
      <p:sp>
        <p:nvSpPr>
          <p:cNvPr id="94211" name="Rectangle 2050"/>
          <p:cNvSpPr>
            <a:spLocks noGrp="1" noRot="1" noChangeAspect="1" noChangeArrowheads="1" noTextEdit="1"/>
          </p:cNvSpPr>
          <p:nvPr>
            <p:ph type="sldImg"/>
          </p:nvPr>
        </p:nvSpPr>
        <p:spPr>
          <a:ln/>
        </p:spPr>
      </p:sp>
      <p:sp>
        <p:nvSpPr>
          <p:cNvPr id="94212"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pr4-09.cpp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57D39EC-1BFA-438B-9AD9-E846B743F1AE}" type="slidenum">
              <a:rPr kumimoji="0" lang="en-US" altLang="en-US" smtClean="0"/>
              <a:pPr eaLnBrk="1" hangingPunct="1">
                <a:spcBef>
                  <a:spcPct val="0"/>
                </a:spcBef>
              </a:pPr>
              <a:t>29</a:t>
            </a:fld>
            <a:endParaRPr kumimoji="0"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5DD45D8-6B61-461E-BD9C-DE7E58966976}" type="slidenum">
              <a:rPr kumimoji="0" lang="en-US" altLang="en-US" smtClean="0"/>
              <a:pPr eaLnBrk="1" hangingPunct="1">
                <a:spcBef>
                  <a:spcPct val="0"/>
                </a:spcBef>
              </a:pPr>
              <a:t>30</a:t>
            </a:fld>
            <a:endParaRPr kumimoji="0"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pr4-10.cpp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B1180D4-9C5F-4A5F-B509-D6C57990D71D}" type="slidenum">
              <a:rPr kumimoji="0" lang="en-US" altLang="en-US" smtClean="0"/>
              <a:pPr eaLnBrk="1" hangingPunct="1">
                <a:spcBef>
                  <a:spcPct val="0"/>
                </a:spcBef>
              </a:pPr>
              <a:t>4</a:t>
            </a:fld>
            <a:endParaRPr kumimoji="0"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6312A7E-0189-41CD-A552-B42C464488A9}" type="slidenum">
              <a:rPr kumimoji="0" lang="en-US" altLang="en-US" smtClean="0"/>
              <a:pPr eaLnBrk="1" hangingPunct="1">
                <a:spcBef>
                  <a:spcPct val="0"/>
                </a:spcBef>
              </a:pPr>
              <a:t>31</a:t>
            </a:fld>
            <a:endParaRPr kumimoji="0"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A467226-D0F4-4665-8AA6-CB56697678F2}" type="slidenum">
              <a:rPr kumimoji="0" lang="en-US" altLang="en-US" smtClean="0"/>
              <a:pPr eaLnBrk="1" hangingPunct="1">
                <a:spcBef>
                  <a:spcPct val="0"/>
                </a:spcBef>
              </a:pPr>
              <a:t>32</a:t>
            </a:fld>
            <a:endParaRPr kumimoji="0"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pr4-11.cpp</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0DC6E4F-294E-41F0-AF4E-E6F4BE634481}" type="slidenum">
              <a:rPr kumimoji="0" lang="en-US" altLang="en-US" smtClean="0"/>
              <a:pPr eaLnBrk="1" hangingPunct="1">
                <a:spcBef>
                  <a:spcPct val="0"/>
                </a:spcBef>
              </a:pPr>
              <a:t>33</a:t>
            </a:fld>
            <a:endParaRPr kumimoji="0" lang="en-US" altLang="en-US"/>
          </a:p>
        </p:txBody>
      </p:sp>
      <p:sp>
        <p:nvSpPr>
          <p:cNvPr id="99331" name="Rectangle 1026"/>
          <p:cNvSpPr>
            <a:spLocks noGrp="1" noRot="1" noChangeAspect="1" noChangeArrowheads="1" noTextEdit="1"/>
          </p:cNvSpPr>
          <p:nvPr>
            <p:ph type="sldImg"/>
          </p:nvPr>
        </p:nvSpPr>
        <p:spPr>
          <a:ln/>
        </p:spPr>
      </p:sp>
      <p:sp>
        <p:nvSpPr>
          <p:cNvPr id="9933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B54C6B6-3C50-416D-81F9-E46440969901}" type="slidenum">
              <a:rPr kumimoji="0" lang="en-US" altLang="en-US" smtClean="0"/>
              <a:pPr eaLnBrk="1" hangingPunct="1">
                <a:spcBef>
                  <a:spcPct val="0"/>
                </a:spcBef>
              </a:pPr>
              <a:t>34</a:t>
            </a:fld>
            <a:endParaRPr kumimoji="0"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pr4-12.cpp, pr4-13.cpp, pr4-14.cpp, and pr4-15.cpp</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EEEDCAD-2404-4E81-89F0-99629AA0FCA7}" type="slidenum">
              <a:rPr kumimoji="0" lang="en-US" altLang="en-US" smtClean="0"/>
              <a:pPr eaLnBrk="1" hangingPunct="1">
                <a:spcBef>
                  <a:spcPct val="0"/>
                </a:spcBef>
              </a:pPr>
              <a:t>35</a:t>
            </a:fld>
            <a:endParaRPr kumimoji="0"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0D18152-43B7-4818-84C7-1A02E56AC85C}" type="slidenum">
              <a:rPr kumimoji="0" lang="en-US" altLang="en-US" smtClean="0"/>
              <a:pPr eaLnBrk="1" hangingPunct="1">
                <a:spcBef>
                  <a:spcPct val="0"/>
                </a:spcBef>
              </a:pPr>
              <a:t>36</a:t>
            </a:fld>
            <a:endParaRPr kumimoji="0"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0E42334-17CC-422E-9AF8-12B02A24B261}" type="slidenum">
              <a:rPr kumimoji="0" lang="en-US" altLang="en-US" smtClean="0"/>
              <a:pPr eaLnBrk="1" hangingPunct="1">
                <a:spcBef>
                  <a:spcPct val="0"/>
                </a:spcBef>
              </a:pPr>
              <a:t>37</a:t>
            </a:fld>
            <a:endParaRPr kumimoji="0" lang="en-US" altLang="en-US"/>
          </a:p>
        </p:txBody>
      </p:sp>
      <p:sp>
        <p:nvSpPr>
          <p:cNvPr id="103427" name="Rectangle 1026"/>
          <p:cNvSpPr>
            <a:spLocks noGrp="1" noRot="1" noChangeAspect="1" noChangeArrowheads="1" noTextEdit="1"/>
          </p:cNvSpPr>
          <p:nvPr>
            <p:ph type="sldImg"/>
          </p:nvPr>
        </p:nvSpPr>
        <p:spPr>
          <a:ln/>
        </p:spPr>
      </p:sp>
      <p:sp>
        <p:nvSpPr>
          <p:cNvPr id="1034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4924E97-C29C-4EAB-83C4-74C0048112D4}" type="slidenum">
              <a:rPr kumimoji="0" lang="en-US" altLang="en-US" smtClean="0"/>
              <a:pPr eaLnBrk="1" hangingPunct="1">
                <a:spcBef>
                  <a:spcPct val="0"/>
                </a:spcBef>
              </a:pPr>
              <a:t>38</a:t>
            </a:fld>
            <a:endParaRPr kumimoji="0"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4F5CE3F-E139-43C8-885B-16A55A212DB1}" type="slidenum">
              <a:rPr kumimoji="0" lang="en-US" altLang="en-US" smtClean="0"/>
              <a:pPr eaLnBrk="1" hangingPunct="1">
                <a:spcBef>
                  <a:spcPct val="0"/>
                </a:spcBef>
              </a:pPr>
              <a:t>39</a:t>
            </a:fld>
            <a:endParaRPr kumimoji="0"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pr4-16.cpp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EED01F3-3D2C-4492-A13F-A05FF2EBD104}" type="slidenum">
              <a:rPr kumimoji="0" lang="en-US" altLang="en-US" smtClean="0"/>
              <a:pPr eaLnBrk="1" hangingPunct="1">
                <a:spcBef>
                  <a:spcPct val="0"/>
                </a:spcBef>
              </a:pPr>
              <a:t>40</a:t>
            </a:fld>
            <a:endParaRPr kumimoji="0"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pr4-17.cpp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5160F15-CE19-4253-A0B1-9ABAC28A87AB}" type="slidenum">
              <a:rPr kumimoji="0" lang="en-US" altLang="en-US" smtClean="0"/>
              <a:pPr eaLnBrk="1" hangingPunct="1">
                <a:spcBef>
                  <a:spcPct val="0"/>
                </a:spcBef>
              </a:pPr>
              <a:t>5</a:t>
            </a:fld>
            <a:endParaRPr kumimoji="0"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ECB9D6C-41BA-4947-A67C-053ED0242D0A}" type="slidenum">
              <a:rPr kumimoji="0" lang="en-US" altLang="en-US" smtClean="0"/>
              <a:pPr eaLnBrk="1" hangingPunct="1">
                <a:spcBef>
                  <a:spcPct val="0"/>
                </a:spcBef>
              </a:pPr>
              <a:t>41</a:t>
            </a:fld>
            <a:endParaRPr kumimoji="0"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pr4-18.cpp</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C12E08C-FFD9-430C-944B-8888C222D5F9}" type="slidenum">
              <a:rPr kumimoji="0" lang="en-US" altLang="en-US" smtClean="0"/>
              <a:pPr eaLnBrk="1" hangingPunct="1">
                <a:spcBef>
                  <a:spcPct val="0"/>
                </a:spcBef>
              </a:pPr>
              <a:t>42</a:t>
            </a:fld>
            <a:endParaRPr kumimoji="0"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pr4-19.cpp and pr4-20.cpp</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6EFB212-6163-4F08-B995-9A318135450B}" type="slidenum">
              <a:rPr kumimoji="0" lang="en-US" altLang="en-US" smtClean="0"/>
              <a:pPr eaLnBrk="1" hangingPunct="1">
                <a:spcBef>
                  <a:spcPct val="0"/>
                </a:spcBef>
              </a:pPr>
              <a:t>43</a:t>
            </a:fld>
            <a:endParaRPr kumimoji="0"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6565D82-A488-4B87-95CE-64D0201BF829}" type="slidenum">
              <a:rPr kumimoji="0" lang="en-US" altLang="en-US" smtClean="0"/>
              <a:pPr eaLnBrk="1" hangingPunct="1">
                <a:spcBef>
                  <a:spcPct val="0"/>
                </a:spcBef>
              </a:pPr>
              <a:t>44</a:t>
            </a:fld>
            <a:endParaRPr kumimoji="0" lang="en-US" altLang="en-US"/>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latin typeface="Times New Roman" pitchFamily="18" charset="0"/>
              </a:rPr>
              <a:t>See pr4-21.cpp</a:t>
            </a:r>
          </a:p>
          <a:p>
            <a:pPr eaLnBrk="1" hangingPunct="1"/>
            <a:endParaRPr lang="en-US" altLang="en-US">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FAB0E82-20CA-49FE-A777-5BEE8CE5282F}" type="slidenum">
              <a:rPr kumimoji="0" lang="en-US" altLang="en-US" smtClean="0"/>
              <a:pPr eaLnBrk="1" hangingPunct="1">
                <a:spcBef>
                  <a:spcPct val="0"/>
                </a:spcBef>
              </a:pPr>
              <a:t>45</a:t>
            </a:fld>
            <a:endParaRPr kumimoji="0"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4950FFF-9F89-4B95-8D4E-B81463846B66}" type="slidenum">
              <a:rPr kumimoji="0" lang="en-US" altLang="en-US" smtClean="0"/>
              <a:pPr eaLnBrk="1" hangingPunct="1">
                <a:spcBef>
                  <a:spcPct val="0"/>
                </a:spcBef>
              </a:pPr>
              <a:t>46</a:t>
            </a:fld>
            <a:endParaRPr kumimoji="0"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pr4-22.cpp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C947A23-9C65-4E28-8F75-86E5542E052B}" type="slidenum">
              <a:rPr kumimoji="0" lang="en-US" altLang="en-US" smtClean="0"/>
              <a:pPr eaLnBrk="1" hangingPunct="1">
                <a:spcBef>
                  <a:spcPct val="0"/>
                </a:spcBef>
              </a:pPr>
              <a:t>47</a:t>
            </a:fld>
            <a:endParaRPr kumimoji="0"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ED6F0FA-BD7E-43DC-BD24-B4DD52678427}" type="slidenum">
              <a:rPr kumimoji="0" lang="en-US" altLang="en-US" smtClean="0"/>
              <a:pPr eaLnBrk="1" hangingPunct="1">
                <a:spcBef>
                  <a:spcPct val="0"/>
                </a:spcBef>
              </a:pPr>
              <a:t>48</a:t>
            </a:fld>
            <a:endParaRPr kumimoji="0"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F3D7EEE-9AD9-4BC2-BB03-4A2E0C911DAD}" type="slidenum">
              <a:rPr kumimoji="0" lang="en-US" altLang="en-US" smtClean="0"/>
              <a:pPr eaLnBrk="1" hangingPunct="1">
                <a:spcBef>
                  <a:spcPct val="0"/>
                </a:spcBef>
              </a:pPr>
              <a:t>49</a:t>
            </a:fld>
            <a:endParaRPr kumimoji="0" lang="en-US" altLang="en-US"/>
          </a:p>
        </p:txBody>
      </p:sp>
      <p:sp>
        <p:nvSpPr>
          <p:cNvPr id="116739" name="Rectangle 1026"/>
          <p:cNvSpPr>
            <a:spLocks noGrp="1" noRot="1" noChangeAspect="1" noChangeArrowheads="1" noTextEdit="1"/>
          </p:cNvSpPr>
          <p:nvPr>
            <p:ph type="sldImg"/>
          </p:nvPr>
        </p:nvSpPr>
        <p:spPr>
          <a:ln/>
        </p:spPr>
      </p:sp>
      <p:sp>
        <p:nvSpPr>
          <p:cNvPr id="1167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E6E2394-82A9-483A-BDA8-0A2B9A6772C3}" type="slidenum">
              <a:rPr kumimoji="0" lang="en-US" altLang="en-US" smtClean="0"/>
              <a:pPr eaLnBrk="1" hangingPunct="1">
                <a:spcBef>
                  <a:spcPct val="0"/>
                </a:spcBef>
              </a:pPr>
              <a:t>50</a:t>
            </a:fld>
            <a:endParaRPr kumimoji="0"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B4FD926-4346-4556-B43F-E8F4E31FFCED}" type="slidenum">
              <a:rPr kumimoji="0" lang="en-US" altLang="en-US" smtClean="0"/>
              <a:pPr eaLnBrk="1" hangingPunct="1">
                <a:spcBef>
                  <a:spcPct val="0"/>
                </a:spcBef>
              </a:pPr>
              <a:t>6</a:t>
            </a:fld>
            <a:endParaRPr kumimoji="0"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pr4-01.cpp</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0143C98D-CA40-47BA-B674-F3BE396A453E}" type="slidenum">
              <a:rPr kumimoji="0" lang="en-US" altLang="en-US" smtClean="0"/>
              <a:pPr eaLnBrk="1" hangingPunct="1">
                <a:spcBef>
                  <a:spcPct val="0"/>
                </a:spcBef>
              </a:pPr>
              <a:t>51</a:t>
            </a:fld>
            <a:endParaRPr kumimoji="0"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pr4-23.cpp, pr4-24.cpp, pr4.25.cpp, and pr4-26.cpp</a:t>
            </a:r>
          </a:p>
          <a:p>
            <a:pPr eaLnBrk="1" hangingPunct="1"/>
            <a:endParaRPr lang="en-US" altLang="en-US">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9585628-8FE0-42C0-9CD4-F3ECEF92A07B}" type="slidenum">
              <a:rPr kumimoji="0" lang="en-US" altLang="en-US" smtClean="0"/>
              <a:pPr eaLnBrk="1" hangingPunct="1">
                <a:spcBef>
                  <a:spcPct val="0"/>
                </a:spcBef>
              </a:pPr>
              <a:t>52</a:t>
            </a:fld>
            <a:endParaRPr kumimoji="0"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1EF366E-D79B-4179-BF37-EC2E5FC48FDC}" type="slidenum">
              <a:rPr kumimoji="0" lang="en-US" altLang="en-US" smtClean="0"/>
              <a:pPr eaLnBrk="1" hangingPunct="1">
                <a:spcBef>
                  <a:spcPct val="0"/>
                </a:spcBef>
              </a:pPr>
              <a:t>53</a:t>
            </a:fld>
            <a:endParaRPr kumimoji="0"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pr4-27.cpp</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49DC7A8-976A-4D91-A988-09318FF6BCE7}" type="slidenum">
              <a:rPr kumimoji="0" lang="en-US" altLang="en-US" smtClean="0"/>
              <a:pPr eaLnBrk="1" hangingPunct="1">
                <a:spcBef>
                  <a:spcPct val="0"/>
                </a:spcBef>
              </a:pPr>
              <a:t>54</a:t>
            </a:fld>
            <a:endParaRPr kumimoji="0"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4C7F25C-9792-4CA8-9E72-9972EEC737B4}" type="slidenum">
              <a:rPr kumimoji="0" lang="en-US" altLang="en-US" smtClean="0"/>
              <a:pPr eaLnBrk="1" hangingPunct="1">
                <a:spcBef>
                  <a:spcPct val="0"/>
                </a:spcBef>
              </a:pPr>
              <a:t>55</a:t>
            </a:fld>
            <a:endParaRPr kumimoji="0"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pr4-28.cpp</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5E2760B-C711-4757-AD39-1C8F76ADDFDE}" type="slidenum">
              <a:rPr kumimoji="0" lang="en-US" altLang="en-US" smtClean="0"/>
              <a:pPr eaLnBrk="1" hangingPunct="1">
                <a:spcBef>
                  <a:spcPct val="0"/>
                </a:spcBef>
              </a:pPr>
              <a:t>56</a:t>
            </a:fld>
            <a:endParaRPr kumimoji="0"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CE1B7E5-B24E-456B-9933-728A5ECE33AD}" type="slidenum">
              <a:rPr kumimoji="0" lang="en-US" altLang="en-US" smtClean="0"/>
              <a:pPr eaLnBrk="1" hangingPunct="1">
                <a:spcBef>
                  <a:spcPct val="0"/>
                </a:spcBef>
              </a:pPr>
              <a:t>57</a:t>
            </a:fld>
            <a:endParaRPr kumimoji="0"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3F5F222-5D52-478A-B441-515B21D27752}" type="slidenum">
              <a:rPr kumimoji="0" lang="en-US" altLang="en-US" smtClean="0"/>
              <a:pPr eaLnBrk="1" hangingPunct="1">
                <a:spcBef>
                  <a:spcPct val="0"/>
                </a:spcBef>
              </a:pPr>
              <a:t>58</a:t>
            </a:fld>
            <a:endParaRPr kumimoji="0"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29F8EEC-36B9-4523-8F93-2610C7C4C70A}" type="slidenum">
              <a:rPr kumimoji="0" lang="en-US" altLang="en-US" smtClean="0"/>
              <a:pPr eaLnBrk="1" hangingPunct="1">
                <a:spcBef>
                  <a:spcPct val="0"/>
                </a:spcBef>
              </a:pPr>
              <a:t>7</a:t>
            </a:fld>
            <a:endParaRPr kumimoji="0"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9E01B2A-E54E-4C56-906C-78B6ECED9CEA}" type="slidenum">
              <a:rPr kumimoji="0" lang="en-US" altLang="en-US" smtClean="0"/>
              <a:pPr eaLnBrk="1" hangingPunct="1">
                <a:spcBef>
                  <a:spcPct val="0"/>
                </a:spcBef>
              </a:pPr>
              <a:t>8</a:t>
            </a:fld>
            <a:endParaRPr kumimoji="0"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0D768CB-52A3-4072-B915-6146EA2E814A}" type="slidenum">
              <a:rPr kumimoji="0" lang="en-US" altLang="en-US" smtClean="0"/>
              <a:pPr eaLnBrk="1" hangingPunct="1">
                <a:spcBef>
                  <a:spcPct val="0"/>
                </a:spcBef>
              </a:pPr>
              <a:t>9</a:t>
            </a:fld>
            <a:endParaRPr kumimoji="0"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pr4-02.cpp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D27D9097-4333-46CA-80F4-37A765F708AC}" type="slidenum">
              <a:rPr kumimoji="0" lang="en-US" altLang="en-US" smtClean="0"/>
              <a:pPr eaLnBrk="1" hangingPunct="1">
                <a:spcBef>
                  <a:spcPct val="0"/>
                </a:spcBef>
              </a:pPr>
              <a:t>10</a:t>
            </a:fld>
            <a:endParaRPr kumimoji="0"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C4D12BC-2EED-4E29-ABAD-80277864F50B}"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9C4D12BC-2EED-4E29-ABAD-80277864F50B}"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992187"/>
          </a:xfrm>
        </p:spPr>
        <p:txBody>
          <a:bodyPr/>
          <a:lstStyle/>
          <a:p>
            <a:r>
              <a:rPr lang="en-US"/>
              <a:t>Click to edit Master title style</a:t>
            </a:r>
          </a:p>
        </p:txBody>
      </p:sp>
      <p:sp>
        <p:nvSpPr>
          <p:cNvPr id="3" name="Text Placeholder 2"/>
          <p:cNvSpPr>
            <a:spLocks noGrp="1"/>
          </p:cNvSpPr>
          <p:nvPr>
            <p:ph type="body" sz="half" idx="1"/>
          </p:nvPr>
        </p:nvSpPr>
        <p:spPr>
          <a:xfrm>
            <a:off x="304800" y="1600200"/>
            <a:ext cx="40703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600200"/>
            <a:ext cx="4071938"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p:txBody>
          <a:bodyPr/>
          <a:lstStyle>
            <a:lvl1pPr>
              <a:defRPr/>
            </a:lvl1pPr>
          </a:lstStyle>
          <a:p>
            <a:pPr>
              <a:defRPr/>
            </a:pPr>
            <a:r>
              <a:rPr lang="en-US"/>
              <a:t>4-</a:t>
            </a:r>
            <a:fld id="{1AD44CCE-76A2-402A-A064-6E724C730C32}" type="slidenum">
              <a:rPr lang="en-US"/>
              <a:pPr>
                <a:defRPr/>
              </a:pPr>
              <a:t>‹#›</a:t>
            </a:fld>
            <a:endParaRPr lang="en-US"/>
          </a:p>
        </p:txBody>
      </p:sp>
    </p:spTree>
    <p:extLst>
      <p:ext uri="{BB962C8B-B14F-4D97-AF65-F5344CB8AC3E}">
        <p14:creationId xmlns:p14="http://schemas.microsoft.com/office/powerpoint/2010/main" val="3706623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AEB2AC32-BF57-4D56-8599-83D2FCB44758}"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C4D12BC-2EED-4E29-ABAD-80277864F50B}"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C4D12BC-2EED-4E29-ABAD-80277864F50B}"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C4D12BC-2EED-4E29-ABAD-80277864F50B}"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C4D12BC-2EED-4E29-ABAD-80277864F50B}"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79D74B39-976F-4854-8530-8B69F7389D7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70CE070-95DC-4320-9EEC-DA5FD628963D}"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25A3BA28-BCCD-49BD-AD31-F94721DF1785}"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C4D12BC-2EED-4E29-ABAD-80277864F50B}" type="slidenum">
              <a:rPr lang="en-US" smtClean="0"/>
              <a:pPr>
                <a:defRPr/>
              </a:pPr>
              <a:t>‹#›</a:t>
            </a:fld>
            <a:endParaRPr lang="en-US"/>
          </a:p>
        </p:txBody>
      </p:sp>
      <p:pic>
        <p:nvPicPr>
          <p:cNvPr id="15" name="Shape 15" descr="Pearson Logo"/>
          <p:cNvPicPr preferRelativeResize="0"/>
          <p:nvPr/>
        </p:nvPicPr>
        <p:blipFill rotWithShape="1">
          <a:blip r:embed="rId13">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5/28/2019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4</a:t>
            </a:r>
          </a:p>
        </p:txBody>
      </p:sp>
      <p:sp>
        <p:nvSpPr>
          <p:cNvPr id="5" name="Chapter Title"/>
          <p:cNvSpPr>
            <a:spLocks noGrp="1"/>
          </p:cNvSpPr>
          <p:nvPr>
            <p:ph type="body" idx="3"/>
          </p:nvPr>
        </p:nvSpPr>
        <p:spPr/>
        <p:txBody>
          <a:bodyPr/>
          <a:lstStyle/>
          <a:p>
            <a:r>
              <a:rPr lang="en-US" dirty="0"/>
              <a:t>Making Decisions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491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How the </a:t>
            </a:r>
            <a:r>
              <a:rPr lang="en-US" altLang="en-US" b="1" dirty="0">
                <a:solidFill>
                  <a:schemeClr val="tx1"/>
                </a:solidFill>
                <a:latin typeface="Courier New" pitchFamily="49" charset="0"/>
              </a:rPr>
              <a:t>if</a:t>
            </a:r>
            <a:r>
              <a:rPr lang="en-US" altLang="en-US" dirty="0">
                <a:solidFill>
                  <a:schemeClr val="tx1"/>
                </a:solidFill>
              </a:rPr>
              <a:t> Statement Works</a:t>
            </a:r>
          </a:p>
        </p:txBody>
      </p:sp>
      <p:sp>
        <p:nvSpPr>
          <p:cNvPr id="13315" name="Slide Body"/>
          <p:cNvSpPr>
            <a:spLocks noGrp="1" noChangeArrowheads="1"/>
          </p:cNvSpPr>
          <p:nvPr>
            <p:ph type="body" idx="1"/>
          </p:nvPr>
        </p:nvSpPr>
        <p:spPr>
          <a:xfrm>
            <a:off x="303213" y="1728788"/>
            <a:ext cx="8294687" cy="3919537"/>
          </a:xfrm>
        </p:spPr>
        <p:txBody>
          <a:bodyPr/>
          <a:lstStyle/>
          <a:p>
            <a:pPr eaLnBrk="1" hangingPunct="1">
              <a:lnSpc>
                <a:spcPct val="90000"/>
              </a:lnSpc>
              <a:spcBef>
                <a:spcPct val="0"/>
              </a:spcBef>
            </a:pPr>
            <a:r>
              <a:rPr lang="en-US" altLang="en-US" sz="2800" dirty="0"/>
              <a:t>If </a:t>
            </a:r>
            <a:r>
              <a:rPr lang="en-US" altLang="en-US" sz="2800" b="1" dirty="0">
                <a:latin typeface="Courier New" pitchFamily="49" charset="0"/>
              </a:rPr>
              <a:t>(</a:t>
            </a:r>
            <a:r>
              <a:rPr lang="en-US" altLang="en-US" sz="2800" b="1" i="1" dirty="0">
                <a:latin typeface="Courier New" pitchFamily="49" charset="0"/>
              </a:rPr>
              <a:t>condition</a:t>
            </a:r>
            <a:r>
              <a:rPr lang="en-US" altLang="en-US" sz="2800" b="1" dirty="0">
                <a:latin typeface="Courier New" pitchFamily="49" charset="0"/>
              </a:rPr>
              <a:t>)</a:t>
            </a:r>
            <a:r>
              <a:rPr lang="en-US" altLang="en-US" sz="2800" dirty="0"/>
              <a:t> is </a:t>
            </a:r>
            <a:r>
              <a:rPr lang="en-US" altLang="en-US" sz="2800" b="1" dirty="0">
                <a:latin typeface="Courier New" pitchFamily="49" charset="0"/>
              </a:rPr>
              <a:t>true</a:t>
            </a:r>
            <a:r>
              <a:rPr lang="en-US" altLang="en-US" sz="2800" dirty="0"/>
              <a:t>, then the  </a:t>
            </a:r>
            <a:r>
              <a:rPr lang="en-US" altLang="en-US" sz="2800" b="1" i="1" dirty="0">
                <a:latin typeface="Courier New" pitchFamily="49" charset="0"/>
              </a:rPr>
              <a:t>statement(s)</a:t>
            </a:r>
            <a:r>
              <a:rPr lang="en-US" altLang="en-US" sz="2800" dirty="0"/>
              <a:t> in the body are</a:t>
            </a:r>
            <a:r>
              <a:rPr lang="en-US" altLang="en-US" sz="2800" b="1" dirty="0"/>
              <a:t> </a:t>
            </a:r>
            <a:r>
              <a:rPr lang="en-US" altLang="en-US" sz="2800" dirty="0"/>
              <a:t>executed.</a:t>
            </a:r>
          </a:p>
          <a:p>
            <a:pPr eaLnBrk="1" hangingPunct="1">
              <a:lnSpc>
                <a:spcPct val="90000"/>
              </a:lnSpc>
              <a:spcBef>
                <a:spcPct val="0"/>
              </a:spcBef>
            </a:pPr>
            <a:endParaRPr lang="en-US" altLang="en-US" sz="2800" dirty="0"/>
          </a:p>
          <a:p>
            <a:pPr eaLnBrk="1" hangingPunct="1">
              <a:lnSpc>
                <a:spcPct val="90000"/>
              </a:lnSpc>
              <a:spcBef>
                <a:spcPct val="0"/>
              </a:spcBef>
            </a:pPr>
            <a:r>
              <a:rPr lang="en-US" altLang="en-US" sz="2800" dirty="0"/>
              <a:t>If </a:t>
            </a:r>
            <a:r>
              <a:rPr lang="en-US" altLang="en-US" sz="2800" b="1" dirty="0">
                <a:latin typeface="Courier New" pitchFamily="49" charset="0"/>
              </a:rPr>
              <a:t>(</a:t>
            </a:r>
            <a:r>
              <a:rPr lang="en-US" altLang="en-US" sz="2800" b="1" i="1" dirty="0">
                <a:latin typeface="Courier New" pitchFamily="49" charset="0"/>
              </a:rPr>
              <a:t>condition</a:t>
            </a:r>
            <a:r>
              <a:rPr lang="en-US" altLang="en-US" sz="2800" b="1" dirty="0">
                <a:latin typeface="Courier New" pitchFamily="49" charset="0"/>
              </a:rPr>
              <a:t>)</a:t>
            </a:r>
            <a:r>
              <a:rPr lang="en-US" altLang="en-US" sz="2800" dirty="0"/>
              <a:t> is </a:t>
            </a:r>
            <a:r>
              <a:rPr lang="en-US" altLang="en-US" sz="2800" b="1" dirty="0">
                <a:latin typeface="Courier New" pitchFamily="49" charset="0"/>
              </a:rPr>
              <a:t>false</a:t>
            </a:r>
            <a:r>
              <a:rPr lang="en-US" altLang="en-US" sz="2800" dirty="0"/>
              <a:t>, then the </a:t>
            </a:r>
            <a:r>
              <a:rPr lang="en-US" altLang="en-US" sz="2800" b="1" i="1" dirty="0">
                <a:latin typeface="Courier New" pitchFamily="49" charset="0"/>
              </a:rPr>
              <a:t>statement(s)</a:t>
            </a:r>
            <a:r>
              <a:rPr lang="en-US" altLang="en-US" sz="2800" dirty="0"/>
              <a:t> are skipped.</a:t>
            </a:r>
          </a:p>
          <a:p>
            <a:pPr eaLnBrk="1" hangingPunct="1">
              <a:lnSpc>
                <a:spcPct val="90000"/>
              </a:lnSpc>
              <a:spcBef>
                <a:spcPct val="0"/>
              </a:spcBef>
            </a:pPr>
            <a:endParaRPr lang="en-US" altLang="en-US" dirty="0"/>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45D8EA92-6871-459F-8937-AFA6DA0B0CEC}"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if</a:t>
            </a:r>
            <a:r>
              <a:rPr lang="en-US" altLang="en-US" dirty="0">
                <a:solidFill>
                  <a:schemeClr val="tx1"/>
                </a:solidFill>
              </a:rPr>
              <a:t> Statement Flow of Control</a:t>
            </a:r>
          </a:p>
        </p:txBody>
      </p:sp>
      <p:pic>
        <p:nvPicPr>
          <p:cNvPr id="14340" name="if statement flowchart" descr="The structure shows an input to a decision box labeled “condition.” If the answer is “true”, the flow goes to a step labeled “statement(s)” and if it is “false”, it goes to a point in the flow chart after the “statements(s)” box." title="A chart shows a decision structur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1905000"/>
            <a:ext cx="3552825"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395B4867-B9A9-4A49-B3AE-C05B5EF98F92}"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Example </a:t>
            </a:r>
            <a:r>
              <a:rPr lang="en-US" altLang="en-US" b="1" dirty="0">
                <a:solidFill>
                  <a:schemeClr val="tx1"/>
                </a:solidFill>
                <a:latin typeface="Courier New" pitchFamily="49" charset="0"/>
              </a:rPr>
              <a:t>if</a:t>
            </a:r>
            <a:r>
              <a:rPr lang="en-US" altLang="en-US" dirty="0">
                <a:solidFill>
                  <a:schemeClr val="tx1"/>
                </a:solidFill>
              </a:rPr>
              <a:t> Statements</a:t>
            </a:r>
          </a:p>
        </p:txBody>
      </p:sp>
      <p:sp>
        <p:nvSpPr>
          <p:cNvPr id="15363" name="Slide Body"/>
          <p:cNvSpPr>
            <a:spLocks noGrp="1" noChangeArrowheads="1"/>
          </p:cNvSpPr>
          <p:nvPr>
            <p:ph type="body" idx="1"/>
          </p:nvPr>
        </p:nvSpPr>
        <p:spPr>
          <a:xfrm>
            <a:off x="304800" y="2024063"/>
            <a:ext cx="8458200" cy="4148137"/>
          </a:xfrm>
        </p:spPr>
        <p:txBody>
          <a:bodyPr/>
          <a:lstStyle/>
          <a:p>
            <a:pPr lvl="1" eaLnBrk="1" hangingPunct="1">
              <a:buFontTx/>
              <a:buNone/>
            </a:pPr>
            <a:r>
              <a:rPr lang="en-US" altLang="en-US" sz="2800" b="1" dirty="0">
                <a:solidFill>
                  <a:srgbClr val="3D8963"/>
                </a:solidFill>
                <a:latin typeface="Courier New" pitchFamily="49" charset="0"/>
              </a:rPr>
              <a:t>if (score &gt;= 60)	</a:t>
            </a:r>
          </a:p>
          <a:p>
            <a:pPr lvl="1" eaLnBrk="1" hangingPunct="1">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"You passed."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lvl="1" eaLnBrk="1" hangingPunct="1">
              <a:buFontTx/>
              <a:buNone/>
            </a:pPr>
            <a:endParaRPr lang="en-US" altLang="en-US" sz="2800" b="1" dirty="0">
              <a:solidFill>
                <a:srgbClr val="3D8963"/>
              </a:solidFill>
              <a:latin typeface="Courier New" pitchFamily="49" charset="0"/>
            </a:endParaRPr>
          </a:p>
          <a:p>
            <a:pPr lvl="1" eaLnBrk="1" hangingPunct="1">
              <a:buFontTx/>
              <a:buNone/>
            </a:pPr>
            <a:r>
              <a:rPr lang="en-US" altLang="en-US" sz="2800" b="1" dirty="0">
                <a:solidFill>
                  <a:srgbClr val="3D8963"/>
                </a:solidFill>
                <a:latin typeface="Courier New" pitchFamily="49" charset="0"/>
              </a:rPr>
              <a:t>if (score &gt;= 90)</a:t>
            </a:r>
          </a:p>
          <a:p>
            <a:pPr lvl="1" eaLnBrk="1" hangingPunct="1">
              <a:spcBef>
                <a:spcPct val="0"/>
              </a:spcBef>
              <a:buFontTx/>
              <a:buNone/>
            </a:pPr>
            <a:r>
              <a:rPr lang="en-US" altLang="en-US" sz="2800" b="1" dirty="0">
                <a:solidFill>
                  <a:srgbClr val="3D8963"/>
                </a:solidFill>
                <a:latin typeface="Courier New" pitchFamily="49" charset="0"/>
              </a:rPr>
              <a:t>{</a:t>
            </a:r>
          </a:p>
          <a:p>
            <a:pPr lvl="1" eaLnBrk="1" hangingPunct="1">
              <a:spcBef>
                <a:spcPct val="0"/>
              </a:spcBef>
              <a:buFontTx/>
              <a:buNone/>
            </a:pPr>
            <a:r>
              <a:rPr lang="en-US" altLang="en-US" sz="2800" b="1" dirty="0">
                <a:solidFill>
                  <a:srgbClr val="3D8963"/>
                </a:solidFill>
                <a:latin typeface="Courier New" pitchFamily="49" charset="0"/>
              </a:rPr>
              <a:t>   grade = 'A';</a:t>
            </a:r>
          </a:p>
          <a:p>
            <a:pPr lvl="1" eaLnBrk="1" hangingPunct="1">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"Wonderful job!"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lvl="1" eaLnBrk="1" hangingPunct="1">
              <a:spcBef>
                <a:spcPct val="0"/>
              </a:spcBef>
              <a:buFontTx/>
              <a:buNone/>
            </a:pPr>
            <a:r>
              <a:rPr lang="en-US" altLang="en-US" sz="2800" b="1" dirty="0">
                <a:solidFill>
                  <a:srgbClr val="3D8963"/>
                </a:solidFill>
                <a:latin typeface="Courier New" pitchFamily="49" charset="0"/>
              </a:rPr>
              <a:t>}</a:t>
            </a:r>
            <a:endParaRPr lang="en-US" altLang="en-US" sz="2800" b="1" dirty="0">
              <a:solidFill>
                <a:srgbClr val="3D8963"/>
              </a:solidFill>
            </a:endParaRP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F29498BD-4A87-4F08-A988-CE5EC3AE6AB7}"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if</a:t>
            </a:r>
            <a:r>
              <a:rPr lang="en-US" altLang="en-US" dirty="0">
                <a:solidFill>
                  <a:schemeClr val="tx1"/>
                </a:solidFill>
              </a:rPr>
              <a:t> Statement Notes</a:t>
            </a:r>
            <a:endParaRPr lang="en-US" altLang="en-US" dirty="0">
              <a:solidFill>
                <a:schemeClr val="tx1"/>
              </a:solidFill>
              <a:latin typeface="Courier New" pitchFamily="49" charset="0"/>
            </a:endParaRPr>
          </a:p>
        </p:txBody>
      </p:sp>
      <p:sp>
        <p:nvSpPr>
          <p:cNvPr id="16387" name="Slide Body"/>
          <p:cNvSpPr>
            <a:spLocks noGrp="1" noChangeArrowheads="1"/>
          </p:cNvSpPr>
          <p:nvPr>
            <p:ph type="body" idx="1"/>
          </p:nvPr>
        </p:nvSpPr>
        <p:spPr>
          <a:xfrm>
            <a:off x="304800" y="1600200"/>
            <a:ext cx="8294688" cy="4170363"/>
          </a:xfrm>
        </p:spPr>
        <p:txBody>
          <a:bodyPr/>
          <a:lstStyle/>
          <a:p>
            <a:pPr eaLnBrk="1" hangingPunct="1">
              <a:spcAft>
                <a:spcPct val="40000"/>
              </a:spcAft>
            </a:pPr>
            <a:r>
              <a:rPr lang="en-US" altLang="en-US" sz="2800" b="1" dirty="0">
                <a:latin typeface="Courier New" pitchFamily="49" charset="0"/>
                <a:cs typeface="Courier New" pitchFamily="49" charset="0"/>
              </a:rPr>
              <a:t>if</a:t>
            </a:r>
            <a:r>
              <a:rPr lang="en-US" altLang="en-US" sz="2800" dirty="0">
                <a:cs typeface="Courier New" pitchFamily="49" charset="0"/>
              </a:rPr>
              <a:t> is a keyword.  It must be lowercase</a:t>
            </a:r>
          </a:p>
          <a:p>
            <a:pPr eaLnBrk="1" hangingPunct="1">
              <a:spcAft>
                <a:spcPct val="40000"/>
              </a:spcAft>
            </a:pPr>
            <a:r>
              <a:rPr lang="en-US" altLang="en-US" sz="2800" b="1" dirty="0">
                <a:latin typeface="Courier New" pitchFamily="49" charset="0"/>
                <a:cs typeface="Courier New" pitchFamily="49" charset="0"/>
              </a:rPr>
              <a:t>(</a:t>
            </a:r>
            <a:r>
              <a:rPr lang="en-US" altLang="en-US" sz="2800" b="1" i="1" dirty="0">
                <a:latin typeface="Courier New" pitchFamily="49" charset="0"/>
                <a:cs typeface="Courier New" pitchFamily="49" charset="0"/>
              </a:rPr>
              <a:t>condition</a:t>
            </a:r>
            <a:r>
              <a:rPr lang="en-US" altLang="en-US" sz="2800" b="1" dirty="0">
                <a:latin typeface="Courier New" pitchFamily="49" charset="0"/>
                <a:cs typeface="Courier New" pitchFamily="49" charset="0"/>
              </a:rPr>
              <a:t>)</a:t>
            </a:r>
            <a:r>
              <a:rPr lang="en-US" altLang="en-US" sz="2800" dirty="0">
                <a:cs typeface="Courier New" pitchFamily="49" charset="0"/>
              </a:rPr>
              <a:t>must be in (  )</a:t>
            </a:r>
            <a:endParaRPr lang="en-US" altLang="en-US" sz="2800" b="1" dirty="0">
              <a:latin typeface="Courier New" pitchFamily="49" charset="0"/>
              <a:cs typeface="Courier New" pitchFamily="49" charset="0"/>
            </a:endParaRPr>
          </a:p>
          <a:p>
            <a:pPr eaLnBrk="1" hangingPunct="1">
              <a:spcAft>
                <a:spcPct val="40000"/>
              </a:spcAft>
            </a:pPr>
            <a:r>
              <a:rPr lang="en-US" altLang="en-US" sz="2800" dirty="0"/>
              <a:t>Do not place </a:t>
            </a:r>
            <a:r>
              <a:rPr lang="en-US" altLang="en-US" sz="2800" dirty="0">
                <a:latin typeface="Courier New" pitchFamily="49" charset="0"/>
              </a:rPr>
              <a:t>;</a:t>
            </a:r>
            <a:r>
              <a:rPr lang="en-US" altLang="en-US" sz="2800" dirty="0"/>
              <a:t> after </a:t>
            </a:r>
            <a:r>
              <a:rPr lang="en-US" altLang="en-US" sz="2800" b="1" dirty="0">
                <a:latin typeface="Courier New" pitchFamily="49" charset="0"/>
              </a:rPr>
              <a:t>(</a:t>
            </a:r>
            <a:r>
              <a:rPr lang="en-US" altLang="en-US" sz="2800" b="1" i="1" dirty="0">
                <a:latin typeface="Courier New" pitchFamily="49" charset="0"/>
              </a:rPr>
              <a:t>condition</a:t>
            </a:r>
            <a:r>
              <a:rPr lang="en-US" altLang="en-US" sz="2800" b="1" dirty="0">
                <a:latin typeface="Courier New" pitchFamily="49" charset="0"/>
              </a:rPr>
              <a:t>)</a:t>
            </a:r>
          </a:p>
          <a:p>
            <a:pPr eaLnBrk="1" hangingPunct="1">
              <a:spcAft>
                <a:spcPct val="40000"/>
              </a:spcAft>
            </a:pPr>
            <a:r>
              <a:rPr lang="en-US" altLang="en-US" sz="2800" dirty="0"/>
              <a:t>Don't forget the { } around a multi-statement body</a:t>
            </a:r>
          </a:p>
          <a:p>
            <a:pPr eaLnBrk="1" hangingPunct="1">
              <a:spcAft>
                <a:spcPct val="40000"/>
              </a:spcAft>
            </a:pPr>
            <a:r>
              <a:rPr lang="en-US" altLang="en-US" sz="2800" dirty="0"/>
              <a:t>Don’t confuse = (assignment) with == (comparison)</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F4BCD41C-590C-4EE7-8A93-D32FB1A73E5A}"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if</a:t>
            </a:r>
            <a:r>
              <a:rPr lang="en-US" altLang="en-US" dirty="0">
                <a:solidFill>
                  <a:schemeClr val="tx1"/>
                </a:solidFill>
              </a:rPr>
              <a:t> Statement Style Recommendations</a:t>
            </a:r>
            <a:endParaRPr lang="en-US" altLang="en-US" dirty="0">
              <a:solidFill>
                <a:schemeClr val="tx1"/>
              </a:solidFill>
              <a:latin typeface="Courier New" pitchFamily="49" charset="0"/>
            </a:endParaRPr>
          </a:p>
        </p:txBody>
      </p:sp>
      <p:sp>
        <p:nvSpPr>
          <p:cNvPr id="17411" name="Slide Body"/>
          <p:cNvSpPr>
            <a:spLocks noGrp="1" noChangeArrowheads="1"/>
          </p:cNvSpPr>
          <p:nvPr>
            <p:ph type="body" idx="1"/>
          </p:nvPr>
        </p:nvSpPr>
        <p:spPr>
          <a:xfrm>
            <a:off x="303213" y="1849438"/>
            <a:ext cx="8294687" cy="4170362"/>
          </a:xfrm>
        </p:spPr>
        <p:txBody>
          <a:bodyPr/>
          <a:lstStyle/>
          <a:p>
            <a:pPr eaLnBrk="1" hangingPunct="1">
              <a:lnSpc>
                <a:spcPct val="90000"/>
              </a:lnSpc>
              <a:spcBef>
                <a:spcPct val="0"/>
              </a:spcBef>
              <a:spcAft>
                <a:spcPct val="40000"/>
              </a:spcAft>
            </a:pPr>
            <a:r>
              <a:rPr lang="en-US" altLang="en-US" sz="2800" dirty="0"/>
              <a:t>Place each </a:t>
            </a:r>
            <a:r>
              <a:rPr lang="en-US" altLang="en-US" sz="2800" b="1" i="1" dirty="0">
                <a:latin typeface="Courier New" pitchFamily="49" charset="0"/>
              </a:rPr>
              <a:t>statement;</a:t>
            </a:r>
            <a:r>
              <a:rPr lang="en-US" altLang="en-US" sz="2800" dirty="0"/>
              <a:t> on a separate line after </a:t>
            </a:r>
            <a:r>
              <a:rPr lang="en-US" altLang="en-US" sz="2800" b="1" dirty="0">
                <a:latin typeface="Courier New" pitchFamily="49" charset="0"/>
              </a:rPr>
              <a:t>(</a:t>
            </a:r>
            <a:r>
              <a:rPr lang="en-US" altLang="en-US" sz="2800" b="1" i="1" dirty="0">
                <a:latin typeface="Courier New" pitchFamily="49" charset="0"/>
              </a:rPr>
              <a:t>condition</a:t>
            </a:r>
            <a:r>
              <a:rPr lang="en-US" altLang="en-US" sz="2800" b="1" dirty="0">
                <a:latin typeface="Courier New" pitchFamily="49" charset="0"/>
              </a:rPr>
              <a:t>)</a:t>
            </a:r>
            <a:r>
              <a:rPr lang="en-US" altLang="en-US" sz="2800" dirty="0"/>
              <a:t> </a:t>
            </a:r>
          </a:p>
          <a:p>
            <a:pPr eaLnBrk="1" hangingPunct="1">
              <a:lnSpc>
                <a:spcPct val="90000"/>
              </a:lnSpc>
              <a:spcBef>
                <a:spcPct val="0"/>
              </a:spcBef>
              <a:spcAft>
                <a:spcPct val="40000"/>
              </a:spcAft>
            </a:pPr>
            <a:r>
              <a:rPr lang="en-US" altLang="en-US" sz="2800" dirty="0"/>
              <a:t>Indent each statement in the body</a:t>
            </a:r>
          </a:p>
          <a:p>
            <a:pPr eaLnBrk="1" hangingPunct="1">
              <a:spcAft>
                <a:spcPct val="40000"/>
              </a:spcAft>
            </a:pPr>
            <a:r>
              <a:rPr lang="en-US" altLang="en-US" sz="2800" dirty="0"/>
              <a:t>When using {  and } around the body, put { and } on lines by themselves</a:t>
            </a:r>
            <a:endParaRPr lang="en-US" altLang="en-US" sz="2800" b="1" dirty="0"/>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5C0EFEA4-64C9-404D-9D2E-948C09012DBC}"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What is </a:t>
            </a:r>
            <a:r>
              <a:rPr lang="en-US" altLang="en-US" b="1" dirty="0">
                <a:solidFill>
                  <a:schemeClr val="tx1"/>
                </a:solidFill>
                <a:latin typeface="Courier New" pitchFamily="49" charset="0"/>
              </a:rPr>
              <a:t>true</a:t>
            </a:r>
            <a:r>
              <a:rPr lang="en-US" altLang="en-US" dirty="0">
                <a:solidFill>
                  <a:schemeClr val="tx1"/>
                </a:solidFill>
              </a:rPr>
              <a:t> and what is </a:t>
            </a:r>
            <a:r>
              <a:rPr lang="en-US" altLang="en-US" b="1" dirty="0">
                <a:solidFill>
                  <a:schemeClr val="tx1"/>
                </a:solidFill>
                <a:latin typeface="Courier New" pitchFamily="49" charset="0"/>
              </a:rPr>
              <a:t>false</a:t>
            </a:r>
            <a:r>
              <a:rPr lang="en-US" altLang="en-US" dirty="0">
                <a:solidFill>
                  <a:schemeClr val="tx1"/>
                </a:solidFill>
              </a:rPr>
              <a:t>?</a:t>
            </a:r>
          </a:p>
        </p:txBody>
      </p:sp>
      <p:sp>
        <p:nvSpPr>
          <p:cNvPr id="18435" name="Slide Body"/>
          <p:cNvSpPr>
            <a:spLocks noGrp="1" noChangeArrowheads="1"/>
          </p:cNvSpPr>
          <p:nvPr>
            <p:ph type="body" idx="1"/>
          </p:nvPr>
        </p:nvSpPr>
        <p:spPr>
          <a:xfrm>
            <a:off x="303213" y="1849438"/>
            <a:ext cx="8294687" cy="3808412"/>
          </a:xfrm>
        </p:spPr>
        <p:txBody>
          <a:bodyPr/>
          <a:lstStyle/>
          <a:p>
            <a:pPr eaLnBrk="1" hangingPunct="1"/>
            <a:r>
              <a:rPr lang="en-US" altLang="en-US" sz="2800" dirty="0"/>
              <a:t>An expression whose value is 0 is considered </a:t>
            </a:r>
            <a:r>
              <a:rPr lang="en-US" altLang="en-US" sz="2800" b="1" dirty="0">
                <a:latin typeface="Courier New" pitchFamily="49" charset="0"/>
              </a:rPr>
              <a:t>false</a:t>
            </a:r>
            <a:r>
              <a:rPr lang="en-US" altLang="en-US" sz="2800" dirty="0"/>
              <a:t>.</a:t>
            </a:r>
            <a:endParaRPr lang="en-US" altLang="en-US" sz="2800" b="1" dirty="0"/>
          </a:p>
          <a:p>
            <a:pPr eaLnBrk="1" hangingPunct="1">
              <a:spcBef>
                <a:spcPct val="0"/>
              </a:spcBef>
            </a:pPr>
            <a:r>
              <a:rPr lang="en-US" altLang="en-US" sz="2800" dirty="0"/>
              <a:t>An expression whose value is non-zero is considered </a:t>
            </a:r>
            <a:r>
              <a:rPr lang="en-US" altLang="en-US" sz="2800" b="1" dirty="0">
                <a:latin typeface="Courier New" pitchFamily="49" charset="0"/>
              </a:rPr>
              <a:t>true</a:t>
            </a:r>
            <a:r>
              <a:rPr lang="en-US" altLang="en-US" sz="2800" dirty="0"/>
              <a:t>.</a:t>
            </a:r>
          </a:p>
          <a:p>
            <a:pPr eaLnBrk="1" hangingPunct="1">
              <a:spcBef>
                <a:spcPct val="0"/>
              </a:spcBef>
            </a:pPr>
            <a:r>
              <a:rPr lang="en-US" altLang="en-US" sz="2800" dirty="0"/>
              <a:t>An expression need not be a comparison – it can be a single variable or a mathematical expression.  </a:t>
            </a:r>
            <a:endParaRPr lang="en-US" altLang="en-US" sz="2800" b="1" dirty="0"/>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0081C75D-5159-462C-8492-758E0284D851}" type="slidenum">
              <a:rPr lang="en-US" altLang="en-US" sz="1200" smtClean="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solidFill>
                  <a:schemeClr val="tx1"/>
                </a:solidFill>
              </a:rPr>
              <a:t>Flag</a:t>
            </a:r>
          </a:p>
        </p:txBody>
      </p:sp>
      <p:sp>
        <p:nvSpPr>
          <p:cNvPr id="19459" name="Rectangle 3"/>
          <p:cNvSpPr>
            <a:spLocks noGrp="1" noChangeArrowheads="1"/>
          </p:cNvSpPr>
          <p:nvPr>
            <p:ph type="body" idx="1"/>
          </p:nvPr>
        </p:nvSpPr>
        <p:spPr/>
        <p:txBody>
          <a:bodyPr/>
          <a:lstStyle/>
          <a:p>
            <a:pPr eaLnBrk="1" hangingPunct="1">
              <a:spcBef>
                <a:spcPct val="30000"/>
              </a:spcBef>
            </a:pPr>
            <a:r>
              <a:rPr lang="en-US" altLang="en-US" sz="2800" dirty="0"/>
              <a:t>A variable that signals a condition</a:t>
            </a:r>
          </a:p>
          <a:p>
            <a:pPr eaLnBrk="1" hangingPunct="1">
              <a:spcBef>
                <a:spcPct val="30000"/>
              </a:spcBef>
            </a:pPr>
            <a:r>
              <a:rPr lang="en-US" altLang="en-US" sz="2800" dirty="0"/>
              <a:t>Usually implemented as a </a:t>
            </a:r>
            <a:r>
              <a:rPr lang="en-US" altLang="en-US" sz="2800" b="1" dirty="0">
                <a:latin typeface="Courier New" pitchFamily="49" charset="0"/>
              </a:rPr>
              <a:t>bool</a:t>
            </a:r>
          </a:p>
          <a:p>
            <a:pPr eaLnBrk="1" hangingPunct="1">
              <a:spcBef>
                <a:spcPct val="30000"/>
              </a:spcBef>
            </a:pPr>
            <a:r>
              <a:rPr lang="en-US" altLang="en-US" sz="2800" dirty="0"/>
              <a:t>Meaning:</a:t>
            </a:r>
          </a:p>
          <a:p>
            <a:pPr lvl="1" eaLnBrk="1" hangingPunct="1">
              <a:spcBef>
                <a:spcPct val="30000"/>
              </a:spcBef>
            </a:pPr>
            <a:r>
              <a:rPr lang="en-US" altLang="en-US" sz="2800" b="1" dirty="0">
                <a:latin typeface="Courier New" pitchFamily="49" charset="0"/>
              </a:rPr>
              <a:t>true</a:t>
            </a:r>
            <a:r>
              <a:rPr lang="en-US" altLang="en-US" sz="2800" dirty="0"/>
              <a:t>: the condition exists</a:t>
            </a:r>
          </a:p>
          <a:p>
            <a:pPr lvl="1" eaLnBrk="1" hangingPunct="1">
              <a:spcBef>
                <a:spcPct val="30000"/>
              </a:spcBef>
            </a:pPr>
            <a:r>
              <a:rPr lang="en-US" altLang="en-US" sz="2800" b="1" dirty="0">
                <a:latin typeface="Courier New" pitchFamily="49" charset="0"/>
              </a:rPr>
              <a:t>false</a:t>
            </a:r>
            <a:r>
              <a:rPr lang="en-US" altLang="en-US" sz="2800" dirty="0"/>
              <a:t>: the condition does not exist</a:t>
            </a:r>
          </a:p>
          <a:p>
            <a:pPr eaLnBrk="1" hangingPunct="1">
              <a:spcBef>
                <a:spcPct val="30000"/>
              </a:spcBef>
            </a:pPr>
            <a:r>
              <a:rPr lang="en-US" altLang="en-US" sz="2800" dirty="0"/>
              <a:t>The flag value can be both set and tested with </a:t>
            </a:r>
            <a:r>
              <a:rPr lang="en-US" altLang="en-US" sz="2800" b="1" dirty="0">
                <a:latin typeface="Courier New" pitchFamily="49" charset="0"/>
              </a:rPr>
              <a:t>if</a:t>
            </a:r>
            <a:r>
              <a:rPr lang="en-US" altLang="en-US" sz="2800" dirty="0"/>
              <a:t> statements</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FC1184D3-533F-40FA-BED5-7B605251DD2A}"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Flag Example</a:t>
            </a:r>
          </a:p>
        </p:txBody>
      </p:sp>
      <p:sp>
        <p:nvSpPr>
          <p:cNvPr id="20483" name="Slide Body"/>
          <p:cNvSpPr>
            <a:spLocks noGrp="1" noChangeArrowheads="1"/>
          </p:cNvSpPr>
          <p:nvPr>
            <p:ph type="body" idx="1"/>
          </p:nvPr>
        </p:nvSpPr>
        <p:spPr/>
        <p:txBody>
          <a:bodyPr/>
          <a:lstStyle/>
          <a:p>
            <a:pPr eaLnBrk="1" hangingPunct="1">
              <a:spcBef>
                <a:spcPct val="30000"/>
              </a:spcBef>
              <a:buFontTx/>
              <a:buNone/>
            </a:pPr>
            <a:r>
              <a:rPr lang="en-US" altLang="en-US" sz="2800" dirty="0"/>
              <a:t>Example:</a:t>
            </a:r>
          </a:p>
          <a:p>
            <a:pPr lvl="1" eaLnBrk="1" hangingPunct="1">
              <a:spcBef>
                <a:spcPct val="10000"/>
              </a:spcBef>
              <a:buFontTx/>
              <a:buNone/>
            </a:pPr>
            <a:r>
              <a:rPr lang="en-US" altLang="en-US" sz="2400" dirty="0">
                <a:latin typeface="Courier New" pitchFamily="49" charset="0"/>
              </a:rPr>
              <a:t>	</a:t>
            </a:r>
            <a:r>
              <a:rPr lang="en-US" altLang="en-US" sz="2400" b="1" dirty="0">
                <a:solidFill>
                  <a:srgbClr val="3D8963"/>
                </a:solidFill>
                <a:latin typeface="Courier New" pitchFamily="49" charset="0"/>
              </a:rPr>
              <a:t>bool </a:t>
            </a:r>
            <a:r>
              <a:rPr lang="en-US" altLang="en-US" sz="2400" b="1" dirty="0" err="1">
                <a:solidFill>
                  <a:srgbClr val="3D8963"/>
                </a:solidFill>
                <a:latin typeface="Courier New" pitchFamily="49" charset="0"/>
              </a:rPr>
              <a:t>validMonths</a:t>
            </a:r>
            <a:r>
              <a:rPr lang="en-US" altLang="en-US" sz="2400" b="1" dirty="0">
                <a:solidFill>
                  <a:srgbClr val="3D8963"/>
                </a:solidFill>
                <a:latin typeface="Courier New" pitchFamily="49" charset="0"/>
              </a:rPr>
              <a:t> = true;</a:t>
            </a:r>
          </a:p>
          <a:p>
            <a:pPr lvl="1" eaLnBrk="1" hangingPunct="1">
              <a:spcBef>
                <a:spcPct val="10000"/>
              </a:spcBef>
              <a:buFontTx/>
              <a:buNone/>
            </a:pPr>
            <a:r>
              <a:rPr lang="en-US" altLang="en-US" sz="2400" b="1" dirty="0">
                <a:solidFill>
                  <a:srgbClr val="3D8963"/>
                </a:solidFill>
                <a:latin typeface="Courier New" pitchFamily="49" charset="0"/>
              </a:rPr>
              <a:t>        …</a:t>
            </a:r>
          </a:p>
          <a:p>
            <a:pPr lvl="1" eaLnBrk="1" hangingPunct="1">
              <a:spcBef>
                <a:spcPct val="10000"/>
              </a:spcBef>
              <a:buFontTx/>
              <a:buNone/>
            </a:pPr>
            <a:r>
              <a:rPr lang="en-US" altLang="en-US" sz="2400" b="1" dirty="0">
                <a:solidFill>
                  <a:srgbClr val="3D8963"/>
                </a:solidFill>
                <a:latin typeface="Courier New" pitchFamily="49" charset="0"/>
              </a:rPr>
              <a:t>	if (months &lt; 0)</a:t>
            </a:r>
          </a:p>
          <a:p>
            <a:pPr lvl="1" eaLnBrk="1" hangingPunct="1">
              <a:spcBef>
                <a:spcPct val="100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validMonths</a:t>
            </a:r>
            <a:r>
              <a:rPr lang="en-US" altLang="en-US" sz="2400" b="1" dirty="0">
                <a:solidFill>
                  <a:srgbClr val="3D8963"/>
                </a:solidFill>
                <a:latin typeface="Courier New" pitchFamily="49" charset="0"/>
              </a:rPr>
              <a:t> = false;</a:t>
            </a:r>
          </a:p>
          <a:p>
            <a:pPr lvl="1" eaLnBrk="1" hangingPunct="1">
              <a:spcBef>
                <a:spcPct val="10000"/>
              </a:spcBef>
              <a:buFontTx/>
              <a:buNone/>
            </a:pPr>
            <a:r>
              <a:rPr lang="en-US" altLang="en-US" sz="2400" b="1" dirty="0">
                <a:solidFill>
                  <a:srgbClr val="3D8963"/>
                </a:solidFill>
                <a:latin typeface="Courier New" pitchFamily="49" charset="0"/>
              </a:rPr>
              <a:t>        …</a:t>
            </a:r>
          </a:p>
          <a:p>
            <a:pPr lvl="1" eaLnBrk="1" hangingPunct="1">
              <a:spcBef>
                <a:spcPct val="10000"/>
              </a:spcBef>
              <a:buFontTx/>
              <a:buNone/>
            </a:pPr>
            <a:r>
              <a:rPr lang="en-US" altLang="en-US" sz="2400" b="1" dirty="0">
                <a:solidFill>
                  <a:srgbClr val="3D8963"/>
                </a:solidFill>
                <a:latin typeface="Courier New" pitchFamily="49" charset="0"/>
              </a:rPr>
              <a:t>	if (</a:t>
            </a:r>
            <a:r>
              <a:rPr lang="en-US" altLang="en-US" sz="2400" b="1" dirty="0" err="1">
                <a:solidFill>
                  <a:srgbClr val="3D8963"/>
                </a:solidFill>
                <a:latin typeface="Courier New" pitchFamily="49" charset="0"/>
              </a:rPr>
              <a:t>validMonths</a:t>
            </a:r>
            <a:r>
              <a:rPr lang="en-US" altLang="en-US" sz="2400" b="1" dirty="0">
                <a:solidFill>
                  <a:srgbClr val="3D8963"/>
                </a:solidFill>
                <a:latin typeface="Courier New" pitchFamily="49" charset="0"/>
              </a:rPr>
              <a:t>)</a:t>
            </a:r>
          </a:p>
          <a:p>
            <a:pPr lvl="1" eaLnBrk="1" hangingPunct="1">
              <a:spcBef>
                <a:spcPct val="100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monthlyPayment</a:t>
            </a:r>
            <a:r>
              <a:rPr lang="en-US" altLang="en-US" sz="2400" b="1" dirty="0">
                <a:solidFill>
                  <a:srgbClr val="3D8963"/>
                </a:solidFill>
                <a:latin typeface="Courier New" pitchFamily="49" charset="0"/>
              </a:rPr>
              <a:t> = total / months;</a:t>
            </a:r>
            <a:r>
              <a:rPr lang="en-US" altLang="en-US" sz="2400" dirty="0">
                <a:latin typeface="Courier New" pitchFamily="49" charset="0"/>
              </a:rPr>
              <a:t>  </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A760B2C3-9786-4588-8715-78F0832C7118}" type="slidenum">
              <a:rPr lang="en-US" altLang="en-US" sz="1200" smtClean="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Integer Flags</a:t>
            </a:r>
          </a:p>
        </p:txBody>
      </p:sp>
      <p:sp>
        <p:nvSpPr>
          <p:cNvPr id="18435" name="Slide Body"/>
          <p:cNvSpPr>
            <a:spLocks noGrp="1" noChangeArrowheads="1"/>
          </p:cNvSpPr>
          <p:nvPr>
            <p:ph type="body" idx="1"/>
          </p:nvPr>
        </p:nvSpPr>
        <p:spPr/>
        <p:txBody>
          <a:bodyPr/>
          <a:lstStyle/>
          <a:p>
            <a:pPr eaLnBrk="1" hangingPunct="1">
              <a:spcBef>
                <a:spcPct val="30000"/>
              </a:spcBef>
              <a:defRPr/>
            </a:pPr>
            <a:r>
              <a:rPr lang="en-US" sz="2800" dirty="0"/>
              <a:t>Integer variables can be used as flags</a:t>
            </a:r>
          </a:p>
          <a:p>
            <a:pPr eaLnBrk="1" hangingPunct="1">
              <a:spcBef>
                <a:spcPct val="30000"/>
              </a:spcBef>
              <a:defRPr/>
            </a:pPr>
            <a:r>
              <a:rPr lang="en-US" sz="2800" dirty="0"/>
              <a:t>Remember that 0 means false, any other value means true</a:t>
            </a:r>
          </a:p>
          <a:p>
            <a:pPr lvl="1" eaLnBrk="1" hangingPunct="1">
              <a:lnSpc>
                <a:spcPts val="2800"/>
              </a:lnSpc>
              <a:spcBef>
                <a:spcPct val="10000"/>
              </a:spcBef>
              <a:buFontTx/>
              <a:buNone/>
              <a:defRPr/>
            </a:pP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a:t>
            </a:r>
            <a:r>
              <a:rPr lang="en-US" sz="2400" b="1" dirty="0" err="1">
                <a:solidFill>
                  <a:srgbClr val="3D8963"/>
                </a:solidFill>
                <a:latin typeface="Courier New" pitchFamily="49" charset="0"/>
              </a:rPr>
              <a:t>allDone</a:t>
            </a:r>
            <a:r>
              <a:rPr lang="en-US" sz="2400" b="1" dirty="0">
                <a:solidFill>
                  <a:srgbClr val="3D8963"/>
                </a:solidFill>
                <a:latin typeface="Courier New" pitchFamily="49" charset="0"/>
              </a:rPr>
              <a:t> = 0;  // set to false</a:t>
            </a:r>
          </a:p>
          <a:p>
            <a:pPr lvl="1" eaLnBrk="1" hangingPunct="1">
              <a:lnSpc>
                <a:spcPts val="2800"/>
              </a:lnSpc>
              <a:spcBef>
                <a:spcPct val="10000"/>
              </a:spcBef>
              <a:buFontTx/>
              <a:buNone/>
              <a:defRPr/>
            </a:pPr>
            <a:r>
              <a:rPr lang="en-US" sz="2400" b="1" dirty="0">
                <a:solidFill>
                  <a:srgbClr val="3D8963"/>
                </a:solidFill>
                <a:latin typeface="Courier New" pitchFamily="49" charset="0"/>
              </a:rPr>
              <a:t>        …</a:t>
            </a:r>
          </a:p>
          <a:p>
            <a:pPr lvl="1" eaLnBrk="1" hangingPunct="1">
              <a:lnSpc>
                <a:spcPts val="2800"/>
              </a:lnSpc>
              <a:spcBef>
                <a:spcPct val="10000"/>
              </a:spcBef>
              <a:buFontTx/>
              <a:buNone/>
              <a:defRPr/>
            </a:pPr>
            <a:r>
              <a:rPr lang="en-US" sz="2400" b="1" dirty="0">
                <a:solidFill>
                  <a:srgbClr val="3D8963"/>
                </a:solidFill>
                <a:latin typeface="Courier New" pitchFamily="49" charset="0"/>
              </a:rPr>
              <a:t>	if (count &gt; MAX_STUDENTS)</a:t>
            </a:r>
          </a:p>
          <a:p>
            <a:pPr lvl="1" eaLnBrk="1" hangingPunct="1">
              <a:lnSpc>
                <a:spcPts val="2800"/>
              </a:lnSpc>
              <a:spcBef>
                <a:spcPct val="10000"/>
              </a:spcBef>
              <a:buFontTx/>
              <a:buNone/>
              <a:defRPr/>
            </a:pPr>
            <a:r>
              <a:rPr lang="en-US" sz="2400" b="1" dirty="0">
                <a:solidFill>
                  <a:srgbClr val="3D8963"/>
                </a:solidFill>
                <a:latin typeface="Courier New" pitchFamily="49" charset="0"/>
              </a:rPr>
              <a:t>		  </a:t>
            </a:r>
            <a:r>
              <a:rPr lang="en-US" sz="2400" b="1" dirty="0" err="1">
                <a:solidFill>
                  <a:srgbClr val="3D8963"/>
                </a:solidFill>
                <a:latin typeface="Courier New" pitchFamily="49" charset="0"/>
              </a:rPr>
              <a:t>allDone</a:t>
            </a:r>
            <a:r>
              <a:rPr lang="en-US" sz="2400" b="1" dirty="0">
                <a:solidFill>
                  <a:srgbClr val="3D8963"/>
                </a:solidFill>
                <a:latin typeface="Courier New" pitchFamily="49" charset="0"/>
              </a:rPr>
              <a:t> = 1;  // set to true</a:t>
            </a:r>
          </a:p>
          <a:p>
            <a:pPr lvl="1" eaLnBrk="1" hangingPunct="1">
              <a:lnSpc>
                <a:spcPts val="2800"/>
              </a:lnSpc>
              <a:spcBef>
                <a:spcPct val="10000"/>
              </a:spcBef>
              <a:buFontTx/>
              <a:buNone/>
              <a:defRPr/>
            </a:pPr>
            <a:r>
              <a:rPr lang="en-US" sz="2400" b="1" dirty="0">
                <a:solidFill>
                  <a:srgbClr val="3D8963"/>
                </a:solidFill>
                <a:latin typeface="Courier New" pitchFamily="49" charset="0"/>
              </a:rPr>
              <a:t>        …</a:t>
            </a:r>
          </a:p>
          <a:p>
            <a:pPr lvl="1" eaLnBrk="1" hangingPunct="1">
              <a:lnSpc>
                <a:spcPts val="2800"/>
              </a:lnSpc>
              <a:spcBef>
                <a:spcPct val="10000"/>
              </a:spcBef>
              <a:buFontTx/>
              <a:buNone/>
              <a:defRPr/>
            </a:pPr>
            <a:r>
              <a:rPr lang="en-US" sz="2400" b="1" dirty="0">
                <a:solidFill>
                  <a:srgbClr val="3D8963"/>
                </a:solidFill>
                <a:latin typeface="Courier New" pitchFamily="49" charset="0"/>
              </a:rPr>
              <a:t>	if (</a:t>
            </a:r>
            <a:r>
              <a:rPr lang="en-US" sz="2400" b="1" dirty="0" err="1">
                <a:solidFill>
                  <a:srgbClr val="3D8963"/>
                </a:solidFill>
                <a:latin typeface="Courier New" pitchFamily="49" charset="0"/>
              </a:rPr>
              <a:t>allDone</a:t>
            </a:r>
            <a:r>
              <a:rPr lang="en-US" sz="2400" b="1" dirty="0">
                <a:solidFill>
                  <a:srgbClr val="3D8963"/>
                </a:solidFill>
                <a:latin typeface="Courier New" pitchFamily="49" charset="0"/>
              </a:rPr>
              <a:t>)</a:t>
            </a:r>
          </a:p>
          <a:p>
            <a:pPr lvl="1" eaLnBrk="1" hangingPunct="1">
              <a:lnSpc>
                <a:spcPts val="2800"/>
              </a:lnSpc>
              <a:spcBef>
                <a:spcPct val="10000"/>
              </a:spcBef>
              <a:buFontTx/>
              <a:buNone/>
              <a:defRPr/>
            </a:pPr>
            <a:r>
              <a:rPr lang="en-US" sz="2400" b="1" dirty="0">
                <a:solidFill>
                  <a:srgbClr val="3D8963"/>
                </a:solidFill>
                <a:latin typeface="Courier New" pitchFamily="49" charset="0"/>
              </a:rPr>
              <a:t>		  </a:t>
            </a:r>
            <a:r>
              <a:rPr lang="en-US" sz="2400" b="1" dirty="0" err="1">
                <a:solidFill>
                  <a:srgbClr val="3D8963"/>
                </a:solidFill>
                <a:latin typeface="Courier New" pitchFamily="49" charset="0"/>
              </a:rPr>
              <a:t>cout</a:t>
            </a:r>
            <a:r>
              <a:rPr lang="en-US" sz="2400" b="1" dirty="0">
                <a:solidFill>
                  <a:srgbClr val="3D8963"/>
                </a:solidFill>
                <a:latin typeface="Courier New" pitchFamily="49" charset="0"/>
              </a:rPr>
              <a:t> &lt;&lt; "Task finished";</a:t>
            </a:r>
            <a:r>
              <a:rPr lang="en-US" sz="2400" dirty="0">
                <a:latin typeface="Courier New" pitchFamily="49" charset="0"/>
              </a:rPr>
              <a:t> </a:t>
            </a:r>
            <a:r>
              <a:rPr lang="en-US" sz="2800" dirty="0">
                <a:latin typeface="Courier New" pitchFamily="49" charset="0"/>
              </a:rPr>
              <a:t> </a:t>
            </a:r>
          </a:p>
          <a:p>
            <a:pPr marL="0" indent="0" eaLnBrk="1" hangingPunct="1">
              <a:spcBef>
                <a:spcPct val="30000"/>
              </a:spcBef>
              <a:buFontTx/>
              <a:buNone/>
              <a:defRPr/>
            </a:pPr>
            <a:endParaRPr lang="en-US" dirty="0"/>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2F0BDFEC-93A1-497C-A5AD-8A46DB66F4B9}"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a:xfrm>
            <a:off x="304800" y="303213"/>
            <a:ext cx="8610600" cy="790575"/>
          </a:xfrm>
        </p:spPr>
        <p:txBody>
          <a:bodyPr/>
          <a:lstStyle/>
          <a:p>
            <a:pPr eaLnBrk="1" hangingPunct="1"/>
            <a:r>
              <a:rPr lang="en-US" altLang="en-US" dirty="0">
                <a:solidFill>
                  <a:schemeClr val="tx1"/>
                </a:solidFill>
              </a:rPr>
              <a:t>4.3 The </a:t>
            </a:r>
            <a:r>
              <a:rPr lang="en-US" altLang="en-US" b="1" dirty="0">
                <a:solidFill>
                  <a:schemeClr val="tx1"/>
                </a:solidFill>
                <a:latin typeface="Courier New" pitchFamily="49" charset="0"/>
              </a:rPr>
              <a:t>if/else</a:t>
            </a:r>
            <a:r>
              <a:rPr lang="en-US" altLang="en-US" dirty="0">
                <a:solidFill>
                  <a:schemeClr val="tx1"/>
                </a:solidFill>
              </a:rPr>
              <a:t> Statement</a:t>
            </a:r>
          </a:p>
        </p:txBody>
      </p:sp>
      <p:sp>
        <p:nvSpPr>
          <p:cNvPr id="22531" name="Slide Body"/>
          <p:cNvSpPr>
            <a:spLocks noGrp="1" noChangeArrowheads="1"/>
          </p:cNvSpPr>
          <p:nvPr>
            <p:ph type="body" idx="1"/>
          </p:nvPr>
        </p:nvSpPr>
        <p:spPr>
          <a:xfrm>
            <a:off x="685800" y="1447800"/>
            <a:ext cx="7772400" cy="4679950"/>
          </a:xfrm>
        </p:spPr>
        <p:txBody>
          <a:bodyPr/>
          <a:lstStyle/>
          <a:p>
            <a:pPr eaLnBrk="1" hangingPunct="1">
              <a:lnSpc>
                <a:spcPct val="90000"/>
              </a:lnSpc>
              <a:spcBef>
                <a:spcPct val="0"/>
              </a:spcBef>
            </a:pPr>
            <a:r>
              <a:rPr lang="en-US" altLang="en-US" sz="2800" dirty="0"/>
              <a:t>Allows a choice between statements depending on whether </a:t>
            </a:r>
            <a:r>
              <a:rPr lang="en-US" altLang="en-US" sz="2800" b="1" dirty="0">
                <a:latin typeface="Courier New" pitchFamily="49" charset="0"/>
              </a:rPr>
              <a:t>(</a:t>
            </a:r>
            <a:r>
              <a:rPr lang="en-US" altLang="en-US" sz="2800" b="1" i="1" dirty="0">
                <a:latin typeface="Courier New" pitchFamily="49" charset="0"/>
              </a:rPr>
              <a:t>condition</a:t>
            </a:r>
            <a:r>
              <a:rPr lang="en-US" altLang="en-US" sz="2800" b="1" dirty="0">
                <a:latin typeface="Courier New" pitchFamily="49" charset="0"/>
              </a:rPr>
              <a:t>)</a:t>
            </a:r>
            <a:r>
              <a:rPr lang="en-US" altLang="en-US" sz="2800" dirty="0"/>
              <a:t> is </a:t>
            </a:r>
            <a:r>
              <a:rPr lang="en-US" altLang="en-US" sz="2800" b="1" dirty="0">
                <a:latin typeface="Courier New" pitchFamily="49" charset="0"/>
              </a:rPr>
              <a:t>true</a:t>
            </a:r>
            <a:r>
              <a:rPr lang="en-US" altLang="en-US" sz="2800" dirty="0"/>
              <a:t> or </a:t>
            </a:r>
            <a:r>
              <a:rPr lang="en-US" altLang="en-US" sz="2800" b="1" dirty="0">
                <a:latin typeface="Courier New" pitchFamily="49" charset="0"/>
              </a:rPr>
              <a:t>false</a:t>
            </a:r>
            <a:endParaRPr lang="en-US" altLang="en-US" sz="2800" b="1" dirty="0"/>
          </a:p>
          <a:p>
            <a:pPr eaLnBrk="1" hangingPunct="1">
              <a:lnSpc>
                <a:spcPct val="90000"/>
              </a:lnSpc>
            </a:pPr>
            <a:r>
              <a:rPr lang="en-US" altLang="en-US" sz="2800" dirty="0"/>
              <a:t>Format:      </a:t>
            </a:r>
            <a:r>
              <a:rPr lang="en-US" altLang="en-US" sz="2800" b="1" dirty="0">
                <a:latin typeface="Courier New" pitchFamily="49" charset="0"/>
              </a:rPr>
              <a:t>if (</a:t>
            </a:r>
            <a:r>
              <a:rPr lang="en-US" altLang="en-US" sz="2800" b="1" i="1" dirty="0">
                <a:latin typeface="Courier New" pitchFamily="49" charset="0"/>
              </a:rPr>
              <a:t>condition</a:t>
            </a:r>
            <a:r>
              <a:rPr lang="en-US" altLang="en-US" sz="2800" b="1" dirty="0">
                <a:latin typeface="Courier New" pitchFamily="49" charset="0"/>
              </a:rPr>
              <a:t>)</a:t>
            </a:r>
          </a:p>
          <a:p>
            <a:pPr lvl="1" eaLnBrk="1" hangingPunct="1">
              <a:lnSpc>
                <a:spcPct val="90000"/>
              </a:lnSpc>
              <a:spcBef>
                <a:spcPct val="0"/>
              </a:spcBef>
              <a:buFontTx/>
              <a:buNone/>
            </a:pPr>
            <a:r>
              <a:rPr lang="en-US" altLang="en-US" sz="2800" b="1" dirty="0">
                <a:latin typeface="Courier New" pitchFamily="49" charset="0"/>
              </a:rPr>
              <a:t>        {   </a:t>
            </a:r>
          </a:p>
          <a:p>
            <a:pPr lvl="1" eaLnBrk="1" hangingPunct="1">
              <a:lnSpc>
                <a:spcPct val="90000"/>
              </a:lnSpc>
              <a:spcBef>
                <a:spcPct val="0"/>
              </a:spcBef>
              <a:buFontTx/>
              <a:buNone/>
            </a:pPr>
            <a:r>
              <a:rPr lang="en-US" altLang="en-US" sz="2800" b="1" dirty="0">
                <a:latin typeface="Courier New" pitchFamily="49" charset="0"/>
              </a:rPr>
              <a:t>           </a:t>
            </a:r>
            <a:r>
              <a:rPr lang="en-US" altLang="en-US" sz="2800" b="1" i="1" dirty="0">
                <a:latin typeface="Courier New" pitchFamily="49" charset="0"/>
              </a:rPr>
              <a:t>statement set 1</a:t>
            </a:r>
            <a:r>
              <a:rPr lang="en-US" altLang="en-US" sz="2800" b="1" dirty="0">
                <a:latin typeface="Courier New" pitchFamily="49" charset="0"/>
              </a:rPr>
              <a:t>; </a:t>
            </a:r>
          </a:p>
          <a:p>
            <a:pPr lvl="1" eaLnBrk="1" hangingPunct="1">
              <a:lnSpc>
                <a:spcPct val="90000"/>
              </a:lnSpc>
              <a:spcBef>
                <a:spcPct val="0"/>
              </a:spcBef>
              <a:buFontTx/>
              <a:buNone/>
            </a:pPr>
            <a:r>
              <a:rPr lang="en-US" altLang="en-US" sz="2800" b="1" dirty="0">
                <a:latin typeface="Courier New" pitchFamily="49" charset="0"/>
              </a:rPr>
              <a:t>        }	</a:t>
            </a:r>
          </a:p>
          <a:p>
            <a:pPr lvl="1" eaLnBrk="1" hangingPunct="1">
              <a:lnSpc>
                <a:spcPct val="90000"/>
              </a:lnSpc>
              <a:spcBef>
                <a:spcPct val="0"/>
              </a:spcBef>
              <a:buFontTx/>
              <a:buNone/>
            </a:pPr>
            <a:r>
              <a:rPr lang="en-US" altLang="en-US" sz="2800" b="1" dirty="0">
                <a:latin typeface="Courier New" pitchFamily="49" charset="0"/>
              </a:rPr>
              <a:t>        else</a:t>
            </a:r>
          </a:p>
          <a:p>
            <a:pPr lvl="1" eaLnBrk="1" hangingPunct="1">
              <a:lnSpc>
                <a:spcPct val="90000"/>
              </a:lnSpc>
              <a:spcBef>
                <a:spcPct val="0"/>
              </a:spcBef>
              <a:buFontTx/>
              <a:buNone/>
            </a:pPr>
            <a:r>
              <a:rPr lang="en-US" altLang="en-US" sz="2800" b="1" dirty="0">
                <a:latin typeface="Courier New" pitchFamily="49" charset="0"/>
              </a:rPr>
              <a:t>        {</a:t>
            </a:r>
          </a:p>
          <a:p>
            <a:pPr lvl="1" eaLnBrk="1" hangingPunct="1">
              <a:lnSpc>
                <a:spcPct val="90000"/>
              </a:lnSpc>
              <a:spcBef>
                <a:spcPct val="0"/>
              </a:spcBef>
              <a:buFontTx/>
              <a:buNone/>
            </a:pPr>
            <a:r>
              <a:rPr lang="en-US" altLang="en-US" sz="2800" b="1" dirty="0">
                <a:latin typeface="Courier New" pitchFamily="49" charset="0"/>
              </a:rPr>
              <a:t>           </a:t>
            </a:r>
            <a:r>
              <a:rPr lang="en-US" altLang="en-US" sz="2800" b="1" i="1" dirty="0">
                <a:latin typeface="Courier New" pitchFamily="49" charset="0"/>
              </a:rPr>
              <a:t>statement set 2</a:t>
            </a:r>
            <a:r>
              <a:rPr lang="en-US" altLang="en-US" sz="2800" b="1" dirty="0">
                <a:latin typeface="Courier New" pitchFamily="49" charset="0"/>
              </a:rPr>
              <a:t>; </a:t>
            </a:r>
          </a:p>
          <a:p>
            <a:pPr lvl="1" eaLnBrk="1" hangingPunct="1">
              <a:lnSpc>
                <a:spcPct val="90000"/>
              </a:lnSpc>
              <a:spcBef>
                <a:spcPct val="0"/>
              </a:spcBef>
              <a:buFontTx/>
              <a:buNone/>
            </a:pPr>
            <a:r>
              <a:rPr lang="en-US" altLang="en-US" sz="2800" b="1" dirty="0">
                <a:latin typeface="Courier New" pitchFamily="49" charset="0"/>
              </a:rPr>
              <a:t>        }</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6CCB51B2-FA33-47AF-A83F-2EE05200B261}"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Topics 1 of 2</a:t>
            </a:r>
          </a:p>
        </p:txBody>
      </p:sp>
      <p:sp>
        <p:nvSpPr>
          <p:cNvPr id="5123" name="Slide Body"/>
          <p:cNvSpPr>
            <a:spLocks noGrp="1" noChangeArrowheads="1"/>
          </p:cNvSpPr>
          <p:nvPr>
            <p:ph type="body" idx="1"/>
          </p:nvPr>
        </p:nvSpPr>
        <p:spPr/>
        <p:txBody>
          <a:bodyPr/>
          <a:lstStyle/>
          <a:p>
            <a:pPr eaLnBrk="1" hangingPunct="1">
              <a:spcBef>
                <a:spcPct val="30000"/>
              </a:spcBef>
              <a:buFontTx/>
              <a:buNone/>
            </a:pPr>
            <a:r>
              <a:rPr lang="en-US" altLang="en-US" sz="2800" dirty="0"/>
              <a:t>4.1 Relational Operators</a:t>
            </a:r>
          </a:p>
          <a:p>
            <a:pPr eaLnBrk="1" hangingPunct="1">
              <a:spcBef>
                <a:spcPct val="30000"/>
              </a:spcBef>
              <a:buFontTx/>
              <a:buNone/>
            </a:pPr>
            <a:r>
              <a:rPr lang="en-US" altLang="en-US" sz="2800" dirty="0"/>
              <a:t>4.2 The </a:t>
            </a:r>
            <a:r>
              <a:rPr lang="en-US" altLang="en-US" sz="2800" b="1">
                <a:latin typeface="Courier New" pitchFamily="49" charset="0"/>
              </a:rPr>
              <a:t>if</a:t>
            </a:r>
            <a:r>
              <a:rPr lang="en-US" altLang="en-US" sz="2800"/>
              <a:t> Statement</a:t>
            </a:r>
            <a:endParaRPr lang="en-US" altLang="en-US" sz="2800" dirty="0"/>
          </a:p>
          <a:p>
            <a:pPr eaLnBrk="1" hangingPunct="1">
              <a:spcBef>
                <a:spcPct val="30000"/>
              </a:spcBef>
              <a:buFontTx/>
              <a:buNone/>
            </a:pPr>
            <a:r>
              <a:rPr lang="en-US" altLang="en-US" sz="2800" dirty="0"/>
              <a:t>4.3 The </a:t>
            </a:r>
            <a:r>
              <a:rPr lang="en-US" altLang="en-US" sz="2800" b="1" dirty="0">
                <a:latin typeface="Courier New" pitchFamily="49" charset="0"/>
              </a:rPr>
              <a:t>if/else</a:t>
            </a:r>
            <a:r>
              <a:rPr lang="en-US" altLang="en-US" sz="2800" dirty="0"/>
              <a:t> Statement</a:t>
            </a:r>
          </a:p>
          <a:p>
            <a:pPr eaLnBrk="1" hangingPunct="1">
              <a:spcBef>
                <a:spcPct val="30000"/>
              </a:spcBef>
              <a:buFontTx/>
              <a:buNone/>
            </a:pPr>
            <a:r>
              <a:rPr lang="en-US" altLang="en-US" sz="2800" dirty="0"/>
              <a:t>4.4 The </a:t>
            </a:r>
            <a:r>
              <a:rPr lang="en-US" altLang="en-US" sz="2800" b="1" dirty="0">
                <a:latin typeface="Courier New" pitchFamily="49" charset="0"/>
              </a:rPr>
              <a:t>if/else</a:t>
            </a:r>
            <a:r>
              <a:rPr lang="en-US" altLang="en-US" sz="2800" b="1" dirty="0"/>
              <a:t> </a:t>
            </a:r>
            <a:r>
              <a:rPr lang="en-US" altLang="en-US" sz="2800" b="1" dirty="0">
                <a:latin typeface="Courier New" pitchFamily="49" charset="0"/>
              </a:rPr>
              <a:t>if</a:t>
            </a:r>
            <a:r>
              <a:rPr lang="en-US" altLang="en-US" sz="2800" dirty="0"/>
              <a:t> Statement</a:t>
            </a:r>
          </a:p>
          <a:p>
            <a:pPr eaLnBrk="1" hangingPunct="1">
              <a:spcBef>
                <a:spcPct val="30000"/>
              </a:spcBef>
              <a:buFontTx/>
              <a:buNone/>
            </a:pPr>
            <a:r>
              <a:rPr lang="en-US" altLang="en-US" sz="2800" dirty="0"/>
              <a:t>4.5 Menu-Driven Programs</a:t>
            </a:r>
          </a:p>
          <a:p>
            <a:pPr eaLnBrk="1" hangingPunct="1">
              <a:spcBef>
                <a:spcPct val="30000"/>
              </a:spcBef>
              <a:buFontTx/>
              <a:buNone/>
            </a:pPr>
            <a:r>
              <a:rPr lang="en-US" altLang="en-US" sz="2800" dirty="0"/>
              <a:t>4.6 Nested </a:t>
            </a:r>
            <a:r>
              <a:rPr lang="en-US" altLang="en-US" sz="2800" b="1" dirty="0">
                <a:latin typeface="Courier New" pitchFamily="49" charset="0"/>
              </a:rPr>
              <a:t>if</a:t>
            </a:r>
            <a:r>
              <a:rPr lang="en-US" altLang="en-US" sz="2800" dirty="0"/>
              <a:t> Statements</a:t>
            </a:r>
          </a:p>
          <a:p>
            <a:pPr eaLnBrk="1" hangingPunct="1">
              <a:spcBef>
                <a:spcPct val="30000"/>
              </a:spcBef>
              <a:buFontTx/>
              <a:buNone/>
            </a:pPr>
            <a:r>
              <a:rPr lang="en-US" altLang="en-US" sz="2800" dirty="0"/>
              <a:t>4.7 Logical Operators</a:t>
            </a:r>
          </a:p>
          <a:p>
            <a:pPr eaLnBrk="1" hangingPunct="1">
              <a:lnSpc>
                <a:spcPct val="80000"/>
              </a:lnSpc>
              <a:buFontTx/>
              <a:buNone/>
            </a:pPr>
            <a:endParaRPr lang="en-US" altLang="en-US" dirty="0"/>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9DD8DE00-9F07-4B5C-85F0-4B656626E4E8}"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if/else</a:t>
            </a:r>
            <a:r>
              <a:rPr lang="en-US" altLang="en-US" dirty="0">
                <a:solidFill>
                  <a:schemeClr val="tx1"/>
                </a:solidFill>
              </a:rPr>
              <a:t> Flow of Control</a:t>
            </a:r>
          </a:p>
        </p:txBody>
      </p:sp>
      <p:pic>
        <p:nvPicPr>
          <p:cNvPr id="24580" name="if/else statement flowchart" descr="The chart shows an input to a decision box labeled “condition.” If the answer is “true”, the flow goes to “statement set 1” and if it is “false”, it goes to “statement set 2.” The outputs of the two statement sets then join together." title="A chart shows a decision structure flow chart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7225" y="2057400"/>
            <a:ext cx="535305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65B93DFD-0D5D-4C48-BF26-64C103081547}" type="slidenum">
              <a:rPr lang="en-US" altLang="en-US" sz="1200" smtClean="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How the </a:t>
            </a:r>
            <a:r>
              <a:rPr lang="en-US" altLang="en-US" b="1" dirty="0">
                <a:solidFill>
                  <a:schemeClr val="tx1"/>
                </a:solidFill>
                <a:latin typeface="Courier New" pitchFamily="49" charset="0"/>
              </a:rPr>
              <a:t>if/else</a:t>
            </a:r>
            <a:r>
              <a:rPr lang="en-US" altLang="en-US" dirty="0">
                <a:solidFill>
                  <a:schemeClr val="tx1"/>
                </a:solidFill>
              </a:rPr>
              <a:t> Works</a:t>
            </a:r>
            <a:endParaRPr lang="en-US" altLang="en-US" dirty="0">
              <a:solidFill>
                <a:schemeClr val="tx1"/>
              </a:solidFill>
              <a:latin typeface="Courier New" pitchFamily="49" charset="0"/>
            </a:endParaRPr>
          </a:p>
        </p:txBody>
      </p:sp>
      <p:sp>
        <p:nvSpPr>
          <p:cNvPr id="23555" name="Slide Body"/>
          <p:cNvSpPr>
            <a:spLocks noGrp="1" noChangeArrowheads="1"/>
          </p:cNvSpPr>
          <p:nvPr>
            <p:ph type="body" idx="1"/>
          </p:nvPr>
        </p:nvSpPr>
        <p:spPr>
          <a:xfrm>
            <a:off x="539750" y="2097088"/>
            <a:ext cx="8153400" cy="3529012"/>
          </a:xfrm>
        </p:spPr>
        <p:txBody>
          <a:bodyPr/>
          <a:lstStyle/>
          <a:p>
            <a:pPr eaLnBrk="1" hangingPunct="1">
              <a:lnSpc>
                <a:spcPct val="90000"/>
              </a:lnSpc>
              <a:spcBef>
                <a:spcPct val="0"/>
              </a:spcBef>
            </a:pPr>
            <a:r>
              <a:rPr lang="en-US" altLang="en-US" sz="2800" dirty="0">
                <a:solidFill>
                  <a:schemeClr val="tx1"/>
                </a:solidFill>
              </a:rPr>
              <a:t>If </a:t>
            </a:r>
            <a:r>
              <a:rPr lang="en-US" altLang="en-US" sz="2800" b="1" dirty="0">
                <a:solidFill>
                  <a:schemeClr val="tx1"/>
                </a:solidFill>
                <a:latin typeface="Courier New" pitchFamily="49" charset="0"/>
              </a:rPr>
              <a:t>(</a:t>
            </a:r>
            <a:r>
              <a:rPr lang="en-US" altLang="en-US" sz="2800" b="1" i="1" dirty="0">
                <a:solidFill>
                  <a:schemeClr val="tx1"/>
                </a:solidFill>
                <a:latin typeface="Courier New" pitchFamily="49" charset="0"/>
              </a:rPr>
              <a:t>condition</a:t>
            </a:r>
            <a:r>
              <a:rPr lang="en-US" altLang="en-US" sz="2800" b="1" dirty="0">
                <a:solidFill>
                  <a:schemeClr val="tx1"/>
                </a:solidFill>
                <a:latin typeface="Courier New" pitchFamily="49" charset="0"/>
              </a:rPr>
              <a:t>)</a:t>
            </a:r>
            <a:r>
              <a:rPr lang="en-US" altLang="en-US" sz="2800" dirty="0">
                <a:solidFill>
                  <a:schemeClr val="tx1"/>
                </a:solidFill>
              </a:rPr>
              <a:t> is </a:t>
            </a:r>
            <a:r>
              <a:rPr lang="en-US" altLang="en-US" sz="2800" b="1" dirty="0">
                <a:solidFill>
                  <a:schemeClr val="tx1"/>
                </a:solidFill>
                <a:latin typeface="Courier New" pitchFamily="49" charset="0"/>
              </a:rPr>
              <a:t>true</a:t>
            </a:r>
            <a:r>
              <a:rPr lang="en-US" altLang="en-US" sz="2800" dirty="0">
                <a:solidFill>
                  <a:schemeClr val="tx1"/>
                </a:solidFill>
              </a:rPr>
              <a:t>, </a:t>
            </a:r>
            <a:r>
              <a:rPr lang="en-US" altLang="en-US" sz="2800" b="1" i="1" dirty="0">
                <a:solidFill>
                  <a:schemeClr val="tx1"/>
                </a:solidFill>
                <a:latin typeface="Courier New" pitchFamily="49" charset="0"/>
              </a:rPr>
              <a:t>statement</a:t>
            </a:r>
            <a:r>
              <a:rPr lang="en-US" altLang="en-US" sz="2800" b="1" i="1" dirty="0">
                <a:solidFill>
                  <a:schemeClr val="tx1"/>
                </a:solidFill>
              </a:rPr>
              <a:t> </a:t>
            </a:r>
            <a:r>
              <a:rPr lang="en-US" altLang="en-US" sz="2800" b="1" i="1" dirty="0">
                <a:solidFill>
                  <a:schemeClr val="tx1"/>
                </a:solidFill>
                <a:latin typeface="Courier New" pitchFamily="49" charset="0"/>
              </a:rPr>
              <a:t>set</a:t>
            </a:r>
            <a:r>
              <a:rPr lang="en-US" altLang="en-US" sz="2800" b="1" i="1" dirty="0">
                <a:solidFill>
                  <a:schemeClr val="tx1"/>
                </a:solidFill>
              </a:rPr>
              <a:t> </a:t>
            </a:r>
            <a:r>
              <a:rPr lang="en-US" altLang="en-US" sz="2800" b="1" i="1" dirty="0">
                <a:solidFill>
                  <a:schemeClr val="tx1"/>
                </a:solidFill>
                <a:latin typeface="Courier New" pitchFamily="49" charset="0"/>
              </a:rPr>
              <a:t>1</a:t>
            </a:r>
            <a:r>
              <a:rPr lang="en-US" altLang="en-US" sz="2800" dirty="0">
                <a:solidFill>
                  <a:schemeClr val="tx1"/>
                </a:solidFill>
              </a:rPr>
              <a:t> is executed and </a:t>
            </a:r>
            <a:r>
              <a:rPr lang="en-US" altLang="en-US" sz="2800" b="1" i="1" dirty="0">
                <a:solidFill>
                  <a:schemeClr val="tx1"/>
                </a:solidFill>
                <a:latin typeface="Courier New" pitchFamily="49" charset="0"/>
              </a:rPr>
              <a:t>statement</a:t>
            </a:r>
            <a:r>
              <a:rPr lang="en-US" altLang="en-US" sz="2800" b="1" i="1" dirty="0">
                <a:solidFill>
                  <a:schemeClr val="tx1"/>
                </a:solidFill>
              </a:rPr>
              <a:t> </a:t>
            </a:r>
            <a:r>
              <a:rPr lang="en-US" altLang="en-US" sz="2800" b="1" i="1" dirty="0">
                <a:solidFill>
                  <a:schemeClr val="tx1"/>
                </a:solidFill>
                <a:latin typeface="Courier New" pitchFamily="49" charset="0"/>
              </a:rPr>
              <a:t>set</a:t>
            </a:r>
            <a:r>
              <a:rPr lang="en-US" altLang="en-US" sz="2800" b="1" i="1" dirty="0">
                <a:solidFill>
                  <a:schemeClr val="tx1"/>
                </a:solidFill>
              </a:rPr>
              <a:t> </a:t>
            </a:r>
            <a:r>
              <a:rPr lang="en-US" altLang="en-US" sz="2800" b="1" i="1" dirty="0">
                <a:solidFill>
                  <a:schemeClr val="tx1"/>
                </a:solidFill>
                <a:latin typeface="Courier New" pitchFamily="49" charset="0"/>
              </a:rPr>
              <a:t>2</a:t>
            </a:r>
            <a:r>
              <a:rPr lang="en-US" altLang="en-US" sz="2800" dirty="0">
                <a:solidFill>
                  <a:schemeClr val="tx1"/>
                </a:solidFill>
              </a:rPr>
              <a:t> is skipped.</a:t>
            </a:r>
          </a:p>
          <a:p>
            <a:pPr eaLnBrk="1" hangingPunct="1">
              <a:lnSpc>
                <a:spcPct val="90000"/>
              </a:lnSpc>
              <a:spcBef>
                <a:spcPct val="0"/>
              </a:spcBef>
            </a:pPr>
            <a:endParaRPr lang="en-US" altLang="en-US" sz="2800" dirty="0">
              <a:solidFill>
                <a:schemeClr val="tx1"/>
              </a:solidFill>
            </a:endParaRPr>
          </a:p>
          <a:p>
            <a:pPr eaLnBrk="1" hangingPunct="1">
              <a:lnSpc>
                <a:spcPct val="90000"/>
              </a:lnSpc>
              <a:spcBef>
                <a:spcPct val="0"/>
              </a:spcBef>
            </a:pPr>
            <a:r>
              <a:rPr lang="en-US" altLang="en-US" sz="2800" dirty="0">
                <a:solidFill>
                  <a:schemeClr val="tx1"/>
                </a:solidFill>
              </a:rPr>
              <a:t>If </a:t>
            </a:r>
            <a:r>
              <a:rPr lang="en-US" altLang="en-US" sz="2800" b="1" dirty="0">
                <a:solidFill>
                  <a:schemeClr val="tx1"/>
                </a:solidFill>
                <a:latin typeface="Courier New" pitchFamily="49" charset="0"/>
              </a:rPr>
              <a:t>(</a:t>
            </a:r>
            <a:r>
              <a:rPr lang="en-US" altLang="en-US" sz="2800" b="1" i="1" dirty="0">
                <a:solidFill>
                  <a:schemeClr val="tx1"/>
                </a:solidFill>
                <a:latin typeface="Courier New" pitchFamily="49" charset="0"/>
              </a:rPr>
              <a:t>condition</a:t>
            </a:r>
            <a:r>
              <a:rPr lang="en-US" altLang="en-US" sz="2800" b="1" dirty="0">
                <a:solidFill>
                  <a:schemeClr val="tx1"/>
                </a:solidFill>
                <a:latin typeface="Courier New" pitchFamily="49" charset="0"/>
              </a:rPr>
              <a:t>)</a:t>
            </a:r>
            <a:r>
              <a:rPr lang="en-US" altLang="en-US" sz="2800" dirty="0">
                <a:solidFill>
                  <a:schemeClr val="tx1"/>
                </a:solidFill>
              </a:rPr>
              <a:t> is </a:t>
            </a:r>
            <a:r>
              <a:rPr lang="en-US" altLang="en-US" sz="2800" b="1" dirty="0">
                <a:solidFill>
                  <a:schemeClr val="tx1"/>
                </a:solidFill>
                <a:latin typeface="Courier New" pitchFamily="49" charset="0"/>
              </a:rPr>
              <a:t>false</a:t>
            </a:r>
            <a:r>
              <a:rPr lang="en-US" altLang="en-US" sz="2800" dirty="0">
                <a:solidFill>
                  <a:schemeClr val="tx1"/>
                </a:solidFill>
              </a:rPr>
              <a:t>, </a:t>
            </a:r>
            <a:r>
              <a:rPr lang="en-US" altLang="en-US" sz="2800" b="1" i="1" dirty="0">
                <a:solidFill>
                  <a:schemeClr val="tx1"/>
                </a:solidFill>
                <a:latin typeface="Courier New" pitchFamily="49" charset="0"/>
              </a:rPr>
              <a:t>statement</a:t>
            </a:r>
            <a:r>
              <a:rPr lang="en-US" altLang="en-US" sz="2800" b="1" i="1" dirty="0">
                <a:solidFill>
                  <a:schemeClr val="tx1"/>
                </a:solidFill>
              </a:rPr>
              <a:t> </a:t>
            </a:r>
            <a:r>
              <a:rPr lang="en-US" altLang="en-US" sz="2800" b="1" i="1" dirty="0">
                <a:solidFill>
                  <a:schemeClr val="tx1"/>
                </a:solidFill>
                <a:latin typeface="Courier New" pitchFamily="49" charset="0"/>
              </a:rPr>
              <a:t>set</a:t>
            </a:r>
            <a:r>
              <a:rPr lang="en-US" altLang="en-US" sz="2800" b="1" i="1" dirty="0">
                <a:solidFill>
                  <a:schemeClr val="tx1"/>
                </a:solidFill>
              </a:rPr>
              <a:t> </a:t>
            </a:r>
            <a:r>
              <a:rPr lang="en-US" altLang="en-US" sz="2800" b="1" i="1" dirty="0">
                <a:solidFill>
                  <a:schemeClr val="tx1"/>
                </a:solidFill>
                <a:latin typeface="Courier New" pitchFamily="49" charset="0"/>
              </a:rPr>
              <a:t>1</a:t>
            </a:r>
            <a:r>
              <a:rPr lang="en-US" altLang="en-US" sz="2800" dirty="0">
                <a:solidFill>
                  <a:schemeClr val="tx1"/>
                </a:solidFill>
              </a:rPr>
              <a:t> is skipped and </a:t>
            </a:r>
            <a:r>
              <a:rPr lang="en-US" altLang="en-US" sz="2800" b="1" i="1" dirty="0">
                <a:solidFill>
                  <a:schemeClr val="tx1"/>
                </a:solidFill>
                <a:latin typeface="Courier New" pitchFamily="49" charset="0"/>
              </a:rPr>
              <a:t>statement</a:t>
            </a:r>
            <a:r>
              <a:rPr lang="en-US" altLang="en-US" sz="2800" b="1" i="1" dirty="0">
                <a:solidFill>
                  <a:schemeClr val="tx1"/>
                </a:solidFill>
              </a:rPr>
              <a:t> </a:t>
            </a:r>
            <a:r>
              <a:rPr lang="en-US" altLang="en-US" sz="2800" b="1" i="1" dirty="0">
                <a:solidFill>
                  <a:schemeClr val="tx1"/>
                </a:solidFill>
                <a:latin typeface="Courier New" pitchFamily="49" charset="0"/>
              </a:rPr>
              <a:t>set</a:t>
            </a:r>
            <a:r>
              <a:rPr lang="en-US" altLang="en-US" sz="2800" b="1" i="1" dirty="0">
                <a:solidFill>
                  <a:schemeClr val="tx1"/>
                </a:solidFill>
              </a:rPr>
              <a:t> </a:t>
            </a:r>
            <a:r>
              <a:rPr lang="en-US" altLang="en-US" sz="2800" b="1" i="1" dirty="0">
                <a:solidFill>
                  <a:schemeClr val="tx1"/>
                </a:solidFill>
                <a:latin typeface="Courier New" pitchFamily="49" charset="0"/>
              </a:rPr>
              <a:t>2</a:t>
            </a:r>
            <a:r>
              <a:rPr lang="en-US" altLang="en-US" sz="2800" dirty="0">
                <a:solidFill>
                  <a:schemeClr val="tx1"/>
                </a:solidFill>
              </a:rPr>
              <a:t> is executed.</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4DD37437-9327-4B6E-B814-2A6C514931D7}" type="slidenum">
              <a:rPr lang="en-US" altLang="en-US" sz="1200" smtClean="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a:xfrm>
            <a:off x="685800" y="304800"/>
            <a:ext cx="8062913" cy="911225"/>
          </a:xfrm>
        </p:spPr>
        <p:txBody>
          <a:bodyPr/>
          <a:lstStyle/>
          <a:p>
            <a:pPr eaLnBrk="1" hangingPunct="1"/>
            <a:r>
              <a:rPr lang="en-US" altLang="en-US" dirty="0">
                <a:solidFill>
                  <a:schemeClr val="tx1"/>
                </a:solidFill>
              </a:rPr>
              <a:t>Example </a:t>
            </a:r>
            <a:r>
              <a:rPr lang="en-US" altLang="en-US" b="1" dirty="0">
                <a:solidFill>
                  <a:schemeClr val="tx1"/>
                </a:solidFill>
                <a:latin typeface="Courier New" pitchFamily="49" charset="0"/>
              </a:rPr>
              <a:t>if/else</a:t>
            </a:r>
            <a:r>
              <a:rPr lang="en-US" altLang="en-US" dirty="0">
                <a:solidFill>
                  <a:schemeClr val="tx1"/>
                </a:solidFill>
              </a:rPr>
              <a:t> Statements</a:t>
            </a:r>
          </a:p>
        </p:txBody>
      </p:sp>
      <p:sp>
        <p:nvSpPr>
          <p:cNvPr id="25603" name="Slide Body"/>
          <p:cNvSpPr>
            <a:spLocks noGrp="1" noChangeArrowheads="1"/>
          </p:cNvSpPr>
          <p:nvPr>
            <p:ph type="body" idx="1"/>
          </p:nvPr>
        </p:nvSpPr>
        <p:spPr>
          <a:xfrm>
            <a:off x="533400" y="1447800"/>
            <a:ext cx="8137525" cy="4500562"/>
          </a:xfrm>
        </p:spPr>
        <p:txBody>
          <a:bodyPr/>
          <a:lstStyle/>
          <a:p>
            <a:pPr eaLnBrk="1" hangingPunct="1">
              <a:lnSpc>
                <a:spcPct val="90000"/>
              </a:lnSpc>
              <a:buFontTx/>
              <a:buNone/>
            </a:pPr>
            <a:r>
              <a:rPr lang="en-US" altLang="en-US" b="1" dirty="0">
                <a:solidFill>
                  <a:srgbClr val="3D8963"/>
                </a:solidFill>
                <a:latin typeface="Courier New" pitchFamily="49" charset="0"/>
              </a:rPr>
              <a:t> </a:t>
            </a:r>
            <a:r>
              <a:rPr lang="en-US" altLang="en-US" sz="2800" b="1" dirty="0">
                <a:solidFill>
                  <a:srgbClr val="3D8963"/>
                </a:solidFill>
                <a:latin typeface="Courier New" pitchFamily="49" charset="0"/>
              </a:rPr>
              <a:t>if (score &gt;= 60)	</a:t>
            </a:r>
          </a:p>
          <a:p>
            <a:pPr eaLnBrk="1" hangingPunct="1">
              <a:lnSpc>
                <a:spcPct val="90000"/>
              </a:lnSpc>
              <a:spcBef>
                <a:spcPct val="0"/>
              </a:spcBef>
              <a:buFontTx/>
              <a:buNone/>
            </a:pPr>
            <a:r>
              <a:rPr lang="en-US" altLang="en-US"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"You passed.\n";</a:t>
            </a:r>
          </a:p>
          <a:p>
            <a:pPr eaLnBrk="1" hangingPunct="1">
              <a:lnSpc>
                <a:spcPct val="90000"/>
              </a:lnSpc>
              <a:spcBef>
                <a:spcPct val="0"/>
              </a:spcBef>
              <a:buFontTx/>
              <a:buNone/>
            </a:pPr>
            <a:r>
              <a:rPr lang="en-US" altLang="en-US" sz="2800" b="1" dirty="0">
                <a:solidFill>
                  <a:srgbClr val="3D8963"/>
                </a:solidFill>
                <a:latin typeface="Courier New" pitchFamily="49" charset="0"/>
              </a:rPr>
              <a:t> else</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"You did not pass.\n";</a:t>
            </a:r>
          </a:p>
          <a:p>
            <a:pPr eaLnBrk="1" hangingPunct="1">
              <a:lnSpc>
                <a:spcPct val="65000"/>
              </a:lnSpc>
              <a:spcBef>
                <a:spcPct val="0"/>
              </a:spcBef>
              <a:buFontTx/>
              <a:buNone/>
            </a:pPr>
            <a:endParaRPr lang="en-US" altLang="en-US" sz="2800" b="1" dirty="0">
              <a:solidFill>
                <a:srgbClr val="3D8963"/>
              </a:solidFill>
              <a:latin typeface="Courier New" pitchFamily="49" charset="0"/>
            </a:endParaRPr>
          </a:p>
          <a:p>
            <a:pPr eaLnBrk="1" hangingPunct="1">
              <a:lnSpc>
                <a:spcPct val="90000"/>
              </a:lnSpc>
              <a:buFontTx/>
              <a:buNone/>
            </a:pPr>
            <a:r>
              <a:rPr lang="en-US" altLang="en-US" sz="2800" b="1" dirty="0">
                <a:solidFill>
                  <a:srgbClr val="3D8963"/>
                </a:solidFill>
                <a:latin typeface="Courier New" pitchFamily="49" charset="0"/>
              </a:rPr>
              <a:t> if (</a:t>
            </a:r>
            <a:r>
              <a:rPr lang="en-US" altLang="en-US" sz="2800" b="1" dirty="0" err="1">
                <a:solidFill>
                  <a:srgbClr val="3D8963"/>
                </a:solidFill>
                <a:latin typeface="Courier New" pitchFamily="49" charset="0"/>
              </a:rPr>
              <a:t>intRate</a:t>
            </a:r>
            <a:r>
              <a:rPr lang="en-US" altLang="en-US" sz="2800" b="1" dirty="0">
                <a:solidFill>
                  <a:srgbClr val="3D8963"/>
                </a:solidFill>
                <a:latin typeface="Courier New" pitchFamily="49" charset="0"/>
              </a:rPr>
              <a:t> &gt; 0)</a:t>
            </a:r>
          </a:p>
          <a:p>
            <a:pPr eaLnBrk="1" hangingPunct="1">
              <a:lnSpc>
                <a:spcPct val="90000"/>
              </a:lnSpc>
              <a:spcBef>
                <a:spcPct val="0"/>
              </a:spcBef>
              <a:buFontTx/>
              <a:buNone/>
            </a:pPr>
            <a:r>
              <a:rPr lang="en-US" altLang="en-US" sz="2800" b="1" dirty="0">
                <a:solidFill>
                  <a:srgbClr val="3D8963"/>
                </a:solidFill>
                <a:latin typeface="Courier New" pitchFamily="49" charset="0"/>
              </a:rPr>
              <a:t> {  interest = </a:t>
            </a:r>
            <a:r>
              <a:rPr lang="en-US" altLang="en-US" sz="2800" b="1" dirty="0" err="1">
                <a:solidFill>
                  <a:srgbClr val="3D8963"/>
                </a:solidFill>
                <a:latin typeface="Courier New" pitchFamily="49" charset="0"/>
              </a:rPr>
              <a:t>loanAmt</a:t>
            </a: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intRate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interest;</a:t>
            </a:r>
          </a:p>
          <a:p>
            <a:pPr eaLnBrk="1" hangingPunct="1">
              <a:lnSpc>
                <a:spcPct val="90000"/>
              </a:lnSpc>
              <a:spcBef>
                <a:spcPct val="0"/>
              </a:spcBef>
              <a:buFontTx/>
              <a:buNone/>
            </a:pPr>
            <a:r>
              <a:rPr lang="en-US" altLang="en-US" sz="2800" b="1" dirty="0">
                <a:solidFill>
                  <a:srgbClr val="3D8963"/>
                </a:solidFill>
                <a:latin typeface="Courier New" pitchFamily="49" charset="0"/>
              </a:rPr>
              <a:t> }</a:t>
            </a:r>
          </a:p>
          <a:p>
            <a:pPr eaLnBrk="1" hangingPunct="1">
              <a:lnSpc>
                <a:spcPct val="90000"/>
              </a:lnSpc>
              <a:spcBef>
                <a:spcPct val="0"/>
              </a:spcBef>
              <a:buFontTx/>
              <a:buNone/>
            </a:pPr>
            <a:r>
              <a:rPr lang="en-US" altLang="en-US" sz="2800" b="1" dirty="0">
                <a:solidFill>
                  <a:srgbClr val="3D8963"/>
                </a:solidFill>
                <a:latin typeface="Courier New" pitchFamily="49" charset="0"/>
              </a:rPr>
              <a:t> else</a:t>
            </a:r>
          </a:p>
          <a:p>
            <a:pPr eaLnBrk="1" hangingPunct="1">
              <a:lnSpc>
                <a:spcPct val="90000"/>
              </a:lnSpc>
              <a:spcBef>
                <a:spcPct val="0"/>
              </a:spcBef>
              <a:buFontTx/>
              <a:buNone/>
            </a:pPr>
            <a:r>
              <a:rPr lang="en-US" altLang="en-US" sz="2800" b="1" dirty="0">
                <a:solidFill>
                  <a:srgbClr val="3D8963"/>
                </a:solidFill>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"You owe no interest.\n";</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F57A4440-CF8B-468E-BDBC-C7B29E8705EA}" type="slidenum">
              <a:rPr lang="en-US" altLang="en-US" sz="1200" smtClean="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a:xfrm>
            <a:off x="685800" y="304800"/>
            <a:ext cx="8062913" cy="911225"/>
          </a:xfrm>
        </p:spPr>
        <p:txBody>
          <a:bodyPr/>
          <a:lstStyle/>
          <a:p>
            <a:pPr eaLnBrk="1" hangingPunct="1"/>
            <a:r>
              <a:rPr lang="en-US" altLang="en-US" b="1" dirty="0">
                <a:solidFill>
                  <a:schemeClr val="tx1"/>
                </a:solidFill>
                <a:latin typeface="Courier New" pitchFamily="49" charset="0"/>
              </a:rPr>
              <a:t>if </a:t>
            </a:r>
            <a:r>
              <a:rPr lang="en-US" altLang="en-US" dirty="0">
                <a:solidFill>
                  <a:schemeClr val="tx1"/>
                </a:solidFill>
              </a:rPr>
              <a:t>vs. </a:t>
            </a:r>
            <a:r>
              <a:rPr lang="en-US" altLang="en-US" b="1" dirty="0">
                <a:solidFill>
                  <a:schemeClr val="tx1"/>
                </a:solidFill>
                <a:latin typeface="Courier New" pitchFamily="49" charset="0"/>
              </a:rPr>
              <a:t>if/else</a:t>
            </a:r>
            <a:endParaRPr lang="en-US" altLang="en-US" dirty="0">
              <a:solidFill>
                <a:schemeClr val="tx1"/>
              </a:solidFill>
            </a:endParaRPr>
          </a:p>
        </p:txBody>
      </p:sp>
      <p:sp>
        <p:nvSpPr>
          <p:cNvPr id="26627" name="Slide Body"/>
          <p:cNvSpPr>
            <a:spLocks noGrp="1" noChangeArrowheads="1"/>
          </p:cNvSpPr>
          <p:nvPr>
            <p:ph type="body" idx="1"/>
          </p:nvPr>
        </p:nvSpPr>
        <p:spPr>
          <a:xfrm>
            <a:off x="685800" y="1371600"/>
            <a:ext cx="8137525" cy="4500563"/>
          </a:xfrm>
        </p:spPr>
        <p:txBody>
          <a:bodyPr/>
          <a:lstStyle/>
          <a:p>
            <a:pPr eaLnBrk="1" hangingPunct="1">
              <a:lnSpc>
                <a:spcPts val="2800"/>
              </a:lnSpc>
              <a:buFontTx/>
              <a:buNone/>
            </a:pPr>
            <a:r>
              <a:rPr lang="en-US" altLang="en-US" sz="2400" dirty="0"/>
              <a:t>If there are two conditions and both of them can be true or both can be false, then use two </a:t>
            </a:r>
            <a:r>
              <a:rPr lang="en-US" altLang="en-US" sz="2400" b="1" dirty="0">
                <a:latin typeface="Courier New" pitchFamily="49" charset="0"/>
                <a:cs typeface="Courier New" pitchFamily="49" charset="0"/>
              </a:rPr>
              <a:t>if </a:t>
            </a:r>
            <a:r>
              <a:rPr lang="en-US" altLang="en-US" sz="2400" dirty="0"/>
              <a:t>statements: </a:t>
            </a:r>
          </a:p>
          <a:p>
            <a:pPr eaLnBrk="1" hangingPunct="1">
              <a:lnSpc>
                <a:spcPts val="2500"/>
              </a:lnSpc>
              <a:buFontTx/>
              <a:buNone/>
            </a:pPr>
            <a:r>
              <a:rPr lang="en-US" altLang="en-US" dirty="0"/>
              <a:t>	</a:t>
            </a:r>
            <a:r>
              <a:rPr lang="en-US" altLang="en-US" sz="2400" b="1" dirty="0">
                <a:solidFill>
                  <a:srgbClr val="3D8963"/>
                </a:solidFill>
                <a:latin typeface="Courier New" pitchFamily="49" charset="0"/>
              </a:rPr>
              <a:t>if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&gt; 0)	</a:t>
            </a:r>
          </a:p>
          <a:p>
            <a:pPr eaLnBrk="1" hangingPunct="1">
              <a:lnSpc>
                <a:spcPts val="25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 is positive\n";</a:t>
            </a:r>
          </a:p>
          <a:p>
            <a:pPr eaLnBrk="1" hangingPunct="1">
              <a:lnSpc>
                <a:spcPts val="2500"/>
              </a:lnSpc>
              <a:buFontTx/>
              <a:buNone/>
            </a:pPr>
            <a:r>
              <a:rPr lang="en-US" altLang="en-US" sz="2400" b="1" dirty="0">
                <a:solidFill>
                  <a:srgbClr val="3D8963"/>
                </a:solidFill>
                <a:latin typeface="Courier New" pitchFamily="49" charset="0"/>
              </a:rPr>
              <a:t>	if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%2 == 0)	</a:t>
            </a:r>
          </a:p>
          <a:p>
            <a:pPr eaLnBrk="1" hangingPunct="1">
              <a:lnSpc>
                <a:spcPts val="25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 is even\n";</a:t>
            </a:r>
          </a:p>
          <a:p>
            <a:pPr eaLnBrk="1" hangingPunct="1">
              <a:lnSpc>
                <a:spcPct val="90000"/>
              </a:lnSpc>
              <a:spcBef>
                <a:spcPct val="0"/>
              </a:spcBef>
              <a:buFontTx/>
              <a:buNone/>
            </a:pPr>
            <a:r>
              <a:rPr lang="en-US" altLang="en-US" sz="2400" dirty="0"/>
              <a:t>If the two conditions cannot both be true, then a single </a:t>
            </a:r>
            <a:r>
              <a:rPr lang="en-US" altLang="en-US" sz="2400" b="1" dirty="0">
                <a:latin typeface="Courier New" pitchFamily="49" charset="0"/>
                <a:cs typeface="Courier New" pitchFamily="49" charset="0"/>
              </a:rPr>
              <a:t>if/else</a:t>
            </a:r>
            <a:r>
              <a:rPr lang="en-US" altLang="en-US" sz="2400" dirty="0"/>
              <a:t>  statement can work:</a:t>
            </a:r>
          </a:p>
          <a:p>
            <a:pPr eaLnBrk="1" hangingPunct="1">
              <a:lnSpc>
                <a:spcPts val="2400"/>
              </a:lnSpc>
              <a:buFontTx/>
              <a:buNone/>
            </a:pPr>
            <a:r>
              <a:rPr lang="en-US" altLang="en-US" b="1" dirty="0">
                <a:solidFill>
                  <a:srgbClr val="3D8963"/>
                </a:solidFill>
                <a:latin typeface="Courier New" pitchFamily="49" charset="0"/>
              </a:rPr>
              <a:t>	</a:t>
            </a:r>
            <a:r>
              <a:rPr lang="en-US" altLang="en-US" sz="2400" b="1" dirty="0">
                <a:solidFill>
                  <a:srgbClr val="3D8963"/>
                </a:solidFill>
                <a:latin typeface="Courier New" pitchFamily="49" charset="0"/>
              </a:rPr>
              <a:t>if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%2 == 0)	</a:t>
            </a:r>
          </a:p>
          <a:p>
            <a:pPr eaLnBrk="1" hangingPunct="1">
              <a:lnSpc>
                <a:spcPts val="24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 Is even\n";</a:t>
            </a:r>
          </a:p>
          <a:p>
            <a:pPr eaLnBrk="1" hangingPunct="1">
              <a:lnSpc>
                <a:spcPts val="2400"/>
              </a:lnSpc>
              <a:spcBef>
                <a:spcPct val="0"/>
              </a:spcBef>
              <a:buFontTx/>
              <a:buNone/>
            </a:pPr>
            <a:r>
              <a:rPr lang="en-US" altLang="en-US" sz="2400" b="1" dirty="0">
                <a:solidFill>
                  <a:srgbClr val="3D8963"/>
                </a:solidFill>
                <a:latin typeface="Courier New" pitchFamily="49" charset="0"/>
              </a:rPr>
              <a:t>  else</a:t>
            </a:r>
          </a:p>
          <a:p>
            <a:pPr eaLnBrk="1" hangingPunct="1">
              <a:lnSpc>
                <a:spcPts val="24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 Is odd\n";</a:t>
            </a:r>
          </a:p>
          <a:p>
            <a:pPr eaLnBrk="1" hangingPunct="1">
              <a:lnSpc>
                <a:spcPct val="90000"/>
              </a:lnSpc>
              <a:buFontTx/>
              <a:buNone/>
            </a:pPr>
            <a:endParaRPr lang="en-US" altLang="en-US" dirty="0"/>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846A9D33-1A69-4B6F-A233-D030CBCA0C7F}" type="slidenum">
              <a:rPr lang="en-US" altLang="en-US" sz="1200" smtClean="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Comparisons with Floating-Point Numbers</a:t>
            </a:r>
          </a:p>
        </p:txBody>
      </p:sp>
      <p:sp>
        <p:nvSpPr>
          <p:cNvPr id="27651" name="Slide Body"/>
          <p:cNvSpPr>
            <a:spLocks noGrp="1" noChangeArrowheads="1"/>
          </p:cNvSpPr>
          <p:nvPr>
            <p:ph type="body" idx="1"/>
          </p:nvPr>
        </p:nvSpPr>
        <p:spPr>
          <a:xfrm>
            <a:off x="303213" y="1849438"/>
            <a:ext cx="8294687" cy="3808412"/>
          </a:xfrm>
        </p:spPr>
        <p:txBody>
          <a:bodyPr/>
          <a:lstStyle/>
          <a:p>
            <a:pPr eaLnBrk="1" hangingPunct="1"/>
            <a:r>
              <a:rPr lang="en-US" altLang="en-US" sz="2800" dirty="0"/>
              <a:t>It is difficult to test for equality when working with floating point numbers.</a:t>
            </a:r>
            <a:endParaRPr lang="en-US" altLang="en-US" sz="2800" b="1" dirty="0"/>
          </a:p>
          <a:p>
            <a:pPr marL="101600" indent="0" eaLnBrk="1" hangingPunct="1">
              <a:lnSpc>
                <a:spcPct val="90000"/>
              </a:lnSpc>
              <a:spcBef>
                <a:spcPct val="0"/>
              </a:spcBef>
              <a:buNone/>
            </a:pPr>
            <a:endParaRPr lang="en-US" altLang="en-US" sz="2800" dirty="0"/>
          </a:p>
          <a:p>
            <a:pPr eaLnBrk="1" hangingPunct="1">
              <a:lnSpc>
                <a:spcPct val="90000"/>
              </a:lnSpc>
              <a:spcBef>
                <a:spcPct val="0"/>
              </a:spcBef>
            </a:pPr>
            <a:r>
              <a:rPr lang="en-US" altLang="en-US" sz="2800" dirty="0"/>
              <a:t>It is better to use </a:t>
            </a:r>
          </a:p>
          <a:p>
            <a:pPr lvl="1" eaLnBrk="1" hangingPunct="1">
              <a:lnSpc>
                <a:spcPct val="90000"/>
              </a:lnSpc>
              <a:spcBef>
                <a:spcPct val="0"/>
              </a:spcBef>
            </a:pPr>
            <a:r>
              <a:rPr lang="en-US" altLang="en-US" sz="2800" dirty="0"/>
              <a:t>greater-than or less-than tests, or </a:t>
            </a:r>
          </a:p>
          <a:p>
            <a:pPr lvl="1" eaLnBrk="1" hangingPunct="1">
              <a:lnSpc>
                <a:spcPct val="90000"/>
              </a:lnSpc>
              <a:spcBef>
                <a:spcPct val="0"/>
              </a:spcBef>
            </a:pPr>
            <a:r>
              <a:rPr lang="en-US" altLang="en-US" sz="2800" dirty="0"/>
              <a:t>test to see if value is very close to a given value</a:t>
            </a:r>
            <a:endParaRPr lang="en-US" altLang="en-US" sz="2800" b="1" dirty="0"/>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99E9B10A-F0C4-4091-AC7D-E2A10464E443}" type="slidenum">
              <a:rPr lang="en-US" altLang="en-US" sz="1200" smtClean="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a:xfrm>
            <a:off x="381000" y="381000"/>
            <a:ext cx="8305800" cy="1143000"/>
          </a:xfrm>
        </p:spPr>
        <p:txBody>
          <a:bodyPr/>
          <a:lstStyle/>
          <a:p>
            <a:pPr eaLnBrk="1" hangingPunct="1"/>
            <a:r>
              <a:rPr lang="en-US" altLang="en-US" dirty="0">
                <a:solidFill>
                  <a:schemeClr val="tx1"/>
                </a:solidFill>
              </a:rPr>
              <a:t>4.4 The </a:t>
            </a:r>
            <a:r>
              <a:rPr lang="en-US" altLang="en-US" b="1" dirty="0">
                <a:solidFill>
                  <a:schemeClr val="tx1"/>
                </a:solidFill>
                <a:latin typeface="Courier New" pitchFamily="49" charset="0"/>
              </a:rPr>
              <a:t>if/else</a:t>
            </a:r>
            <a:r>
              <a:rPr lang="en-US" altLang="en-US" b="1" dirty="0">
                <a:solidFill>
                  <a:schemeClr val="tx1"/>
                </a:solidFill>
              </a:rPr>
              <a:t> </a:t>
            </a:r>
            <a:r>
              <a:rPr lang="en-US" altLang="en-US" b="1" dirty="0">
                <a:solidFill>
                  <a:schemeClr val="tx1"/>
                </a:solidFill>
                <a:latin typeface="Courier New" pitchFamily="49" charset="0"/>
              </a:rPr>
              <a:t>if</a:t>
            </a:r>
            <a:r>
              <a:rPr lang="en-US" altLang="en-US" dirty="0">
                <a:solidFill>
                  <a:schemeClr val="tx1"/>
                </a:solidFill>
              </a:rPr>
              <a:t> Statement</a:t>
            </a:r>
          </a:p>
        </p:txBody>
      </p:sp>
      <p:sp>
        <p:nvSpPr>
          <p:cNvPr id="28675" name="Slide Body"/>
          <p:cNvSpPr>
            <a:spLocks noGrp="1" noChangeArrowheads="1"/>
          </p:cNvSpPr>
          <p:nvPr>
            <p:ph type="body" idx="1"/>
          </p:nvPr>
        </p:nvSpPr>
        <p:spPr>
          <a:xfrm>
            <a:off x="755650" y="2312988"/>
            <a:ext cx="7772400" cy="3887787"/>
          </a:xfrm>
        </p:spPr>
        <p:txBody>
          <a:bodyPr/>
          <a:lstStyle/>
          <a:p>
            <a:pPr eaLnBrk="1" hangingPunct="1">
              <a:lnSpc>
                <a:spcPct val="90000"/>
              </a:lnSpc>
              <a:spcBef>
                <a:spcPct val="0"/>
              </a:spcBef>
            </a:pPr>
            <a:r>
              <a:rPr lang="en-US" altLang="en-US" sz="2800" dirty="0"/>
              <a:t>Chain of </a:t>
            </a:r>
            <a:r>
              <a:rPr lang="en-US" altLang="en-US" sz="2800" b="1" dirty="0">
                <a:latin typeface="Courier New" pitchFamily="49" charset="0"/>
              </a:rPr>
              <a:t>if</a:t>
            </a:r>
            <a:r>
              <a:rPr lang="en-US" altLang="en-US" sz="2800" dirty="0"/>
              <a:t> statements that test in order until one is found to be true</a:t>
            </a:r>
          </a:p>
          <a:p>
            <a:pPr eaLnBrk="1" hangingPunct="1">
              <a:lnSpc>
                <a:spcPct val="90000"/>
              </a:lnSpc>
              <a:spcBef>
                <a:spcPct val="40000"/>
              </a:spcBef>
              <a:spcAft>
                <a:spcPct val="40000"/>
              </a:spcAft>
            </a:pPr>
            <a:r>
              <a:rPr lang="en-US" altLang="en-US" sz="2800" dirty="0"/>
              <a:t>This also models thought processes </a:t>
            </a:r>
          </a:p>
          <a:p>
            <a:pPr lvl="1" eaLnBrk="1" hangingPunct="1">
              <a:lnSpc>
                <a:spcPct val="80000"/>
              </a:lnSpc>
              <a:buFontTx/>
              <a:buNone/>
            </a:pPr>
            <a:r>
              <a:rPr lang="en-US" altLang="en-US" sz="2800" dirty="0"/>
              <a:t>“If it is raining, take an umbrella, </a:t>
            </a:r>
          </a:p>
          <a:p>
            <a:pPr lvl="1" eaLnBrk="1" hangingPunct="1">
              <a:lnSpc>
                <a:spcPct val="80000"/>
              </a:lnSpc>
              <a:buFontTx/>
              <a:buNone/>
            </a:pPr>
            <a:r>
              <a:rPr lang="en-US" altLang="en-US" sz="2800" dirty="0"/>
              <a:t>else, if it is windy, take a hat, </a:t>
            </a:r>
          </a:p>
          <a:p>
            <a:pPr lvl="1" eaLnBrk="1" hangingPunct="1">
              <a:lnSpc>
                <a:spcPct val="80000"/>
              </a:lnSpc>
              <a:buFontTx/>
              <a:buNone/>
            </a:pPr>
            <a:r>
              <a:rPr lang="en-US" altLang="en-US" sz="2800" dirty="0"/>
              <a:t>else, if it is sunny, take sunglasses.”</a:t>
            </a:r>
          </a:p>
          <a:p>
            <a:pPr eaLnBrk="1" hangingPunct="1">
              <a:lnSpc>
                <a:spcPct val="80000"/>
              </a:lnSpc>
            </a:pPr>
            <a:endParaRPr lang="en-US" altLang="en-US" sz="2800" dirty="0"/>
          </a:p>
          <a:p>
            <a:pPr lvl="1" eaLnBrk="1" hangingPunct="1">
              <a:lnSpc>
                <a:spcPct val="80000"/>
              </a:lnSpc>
              <a:buFontTx/>
              <a:buNone/>
            </a:pPr>
            <a:r>
              <a:rPr lang="en-US" altLang="en-US" sz="2400" dirty="0"/>
              <a:t>	</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7A76B3C9-9BF3-4BE0-8C5F-4ABE55BDD857}" type="slidenum">
              <a:rPr lang="en-US" altLang="en-US" sz="1200" smtClean="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304800" y="303213"/>
            <a:ext cx="8610600" cy="790575"/>
          </a:xfrm>
        </p:spPr>
        <p:txBody>
          <a:bodyPr/>
          <a:lstStyle/>
          <a:p>
            <a:pPr eaLnBrk="1" hangingPunct="1"/>
            <a:r>
              <a:rPr lang="en-US" altLang="en-US" b="1">
                <a:latin typeface="Courier New" pitchFamily="49" charset="0"/>
              </a:rPr>
              <a:t>if/else</a:t>
            </a:r>
            <a:r>
              <a:rPr lang="en-US" altLang="en-US" b="1"/>
              <a:t> </a:t>
            </a:r>
            <a:r>
              <a:rPr lang="en-US" altLang="en-US" b="1">
                <a:latin typeface="Courier New" pitchFamily="49" charset="0"/>
              </a:rPr>
              <a:t>if</a:t>
            </a:r>
            <a:r>
              <a:rPr lang="en-US" altLang="en-US"/>
              <a:t> Format</a:t>
            </a:r>
          </a:p>
        </p:txBody>
      </p:sp>
      <p:pic>
        <p:nvPicPr>
          <p:cNvPr id="2" name="if/else if statement flowchart" descr="The chart shows an input to a decision box labeled “condition 1.” If the answer is “true”, the flow goes to “statement set 1” and if it is “false”, it goes to a decision box labeled “condition 2.” If the answer is “true”, the flow goes to “statement set 2” and if it is “false”, it goes to a decision box labeled “condition n.” If the answer is “true”, the flow goes to “statement set n” and if it is “false”, it goes to the end. The outputs of each statement set goes to the end.&#10;&#10;The format of the program is shown as follows.&#10;&#10;if (condition 1)&#10;{&#10;statement set 1;&#10;}&#10;else if (condition 2)&#10;{&#10;statement set 2;&#10;}&#10;.&#10;.&#10;else if (condition n)&#10;{&#10;statement set n;&#10;}&#10;" title="A chart shows a decision structure flow chart and the format of the “if/else if” statemen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371600"/>
            <a:ext cx="5715000" cy="4821276"/>
          </a:xfrm>
          <a:prstGeom prst="rect">
            <a:avLst/>
          </a:prstGeom>
        </p:spPr>
      </p:pic>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87CBFFC7-D75B-4A17-917F-BEB380394144}" type="slidenum">
              <a:rPr lang="en-US" altLang="en-US" sz="1200" smtClean="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Using a Trailing </a:t>
            </a:r>
            <a:r>
              <a:rPr lang="en-US" altLang="en-US" b="1" dirty="0">
                <a:solidFill>
                  <a:schemeClr val="tx1"/>
                </a:solidFill>
                <a:latin typeface="Courier New" pitchFamily="49" charset="0"/>
              </a:rPr>
              <a:t>else</a:t>
            </a:r>
          </a:p>
        </p:txBody>
      </p:sp>
      <p:sp>
        <p:nvSpPr>
          <p:cNvPr id="28675" name="Slide Body"/>
          <p:cNvSpPr>
            <a:spLocks noGrp="1" noChangeArrowheads="1"/>
          </p:cNvSpPr>
          <p:nvPr>
            <p:ph type="body" idx="1"/>
          </p:nvPr>
        </p:nvSpPr>
        <p:spPr>
          <a:xfrm>
            <a:off x="303213" y="1889125"/>
            <a:ext cx="8294687" cy="3889375"/>
          </a:xfrm>
        </p:spPr>
        <p:txBody>
          <a:bodyPr/>
          <a:lstStyle/>
          <a:p>
            <a:pPr eaLnBrk="1" hangingPunct="1">
              <a:lnSpc>
                <a:spcPct val="90000"/>
              </a:lnSpc>
              <a:spcBef>
                <a:spcPct val="0"/>
              </a:spcBef>
              <a:defRPr/>
            </a:pPr>
            <a:r>
              <a:rPr lang="en-US" altLang="en-US" sz="2800" dirty="0"/>
              <a:t>Is used with a set of </a:t>
            </a:r>
            <a:r>
              <a:rPr lang="en-US" altLang="en-US" sz="2800" b="1" dirty="0">
                <a:latin typeface="Courier New" pitchFamily="49" charset="0"/>
              </a:rPr>
              <a:t>if/else</a:t>
            </a:r>
            <a:r>
              <a:rPr lang="en-US" altLang="en-US" sz="2800" b="1" dirty="0"/>
              <a:t> </a:t>
            </a:r>
            <a:r>
              <a:rPr lang="en-US" altLang="en-US" sz="2800" b="1" dirty="0">
                <a:latin typeface="Courier New" pitchFamily="49" charset="0"/>
              </a:rPr>
              <a:t>if</a:t>
            </a:r>
            <a:r>
              <a:rPr lang="en-US" altLang="en-US" sz="2800" dirty="0"/>
              <a:t> statements </a:t>
            </a:r>
          </a:p>
          <a:p>
            <a:pPr marL="0" indent="0" eaLnBrk="1" hangingPunct="1">
              <a:lnSpc>
                <a:spcPct val="90000"/>
              </a:lnSpc>
              <a:spcBef>
                <a:spcPct val="0"/>
              </a:spcBef>
              <a:buFontTx/>
              <a:buNone/>
              <a:defRPr/>
            </a:pPr>
            <a:endParaRPr lang="en-US" altLang="en-US" sz="2800" dirty="0"/>
          </a:p>
          <a:p>
            <a:pPr eaLnBrk="1" hangingPunct="1">
              <a:lnSpc>
                <a:spcPct val="90000"/>
              </a:lnSpc>
              <a:spcBef>
                <a:spcPct val="0"/>
              </a:spcBef>
              <a:defRPr/>
            </a:pPr>
            <a:r>
              <a:rPr lang="en-US" altLang="en-US" sz="2800" dirty="0"/>
              <a:t>It provides a default statement or action that is performed when none of the conditions is true </a:t>
            </a:r>
          </a:p>
          <a:p>
            <a:pPr eaLnBrk="1" hangingPunct="1">
              <a:spcBef>
                <a:spcPct val="40000"/>
              </a:spcBef>
              <a:defRPr/>
            </a:pPr>
            <a:r>
              <a:rPr lang="en-US" altLang="en-US" sz="2800" dirty="0"/>
              <a:t>It can be used to catch invalid values or handle other exceptional situations</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E884A6E9-40F5-4A5C-9819-2060D1234996}" type="slidenum">
              <a:rPr lang="en-US" altLang="en-US" sz="1200" smtClean="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Example</a:t>
            </a:r>
            <a:r>
              <a:rPr lang="en-US" altLang="en-US" b="1" dirty="0">
                <a:solidFill>
                  <a:schemeClr val="tx1"/>
                </a:solidFill>
              </a:rPr>
              <a:t> </a:t>
            </a:r>
            <a:r>
              <a:rPr lang="en-US" altLang="en-US" b="1" dirty="0">
                <a:solidFill>
                  <a:schemeClr val="tx1"/>
                </a:solidFill>
                <a:latin typeface="Courier New" pitchFamily="49" charset="0"/>
              </a:rPr>
              <a:t>if/else</a:t>
            </a:r>
            <a:r>
              <a:rPr lang="en-US" altLang="en-US" b="1" dirty="0">
                <a:solidFill>
                  <a:schemeClr val="tx1"/>
                </a:solidFill>
              </a:rPr>
              <a:t> </a:t>
            </a:r>
            <a:r>
              <a:rPr lang="en-US" altLang="en-US" b="1" dirty="0">
                <a:solidFill>
                  <a:schemeClr val="tx1"/>
                </a:solidFill>
                <a:latin typeface="Courier New" pitchFamily="49" charset="0"/>
              </a:rPr>
              <a:t>if</a:t>
            </a:r>
            <a:r>
              <a:rPr lang="en-US" altLang="en-US" dirty="0">
                <a:solidFill>
                  <a:schemeClr val="tx1"/>
                </a:solidFill>
              </a:rPr>
              <a:t> with Trailing </a:t>
            </a:r>
            <a:r>
              <a:rPr lang="en-US" altLang="en-US" b="1" dirty="0">
                <a:solidFill>
                  <a:schemeClr val="tx1"/>
                </a:solidFill>
                <a:latin typeface="Courier New" pitchFamily="49" charset="0"/>
              </a:rPr>
              <a:t>else</a:t>
            </a:r>
          </a:p>
        </p:txBody>
      </p:sp>
      <p:sp>
        <p:nvSpPr>
          <p:cNvPr id="31747" name="Slide Body"/>
          <p:cNvSpPr>
            <a:spLocks noGrp="1" noChangeArrowheads="1"/>
          </p:cNvSpPr>
          <p:nvPr>
            <p:ph type="body" idx="1"/>
          </p:nvPr>
        </p:nvSpPr>
        <p:spPr/>
        <p:txBody>
          <a:bodyPr/>
          <a:lstStyle/>
          <a:p>
            <a:pPr eaLnBrk="1" hangingPunct="1">
              <a:lnSpc>
                <a:spcPct val="90000"/>
              </a:lnSpc>
              <a:buFontTx/>
              <a:buNone/>
            </a:pPr>
            <a:r>
              <a:rPr lang="en-US" altLang="en-US" sz="2400" b="1" dirty="0">
                <a:solidFill>
                  <a:srgbClr val="3D8963"/>
                </a:solidFill>
                <a:latin typeface="Courier New" pitchFamily="49" charset="0"/>
              </a:rPr>
              <a:t>if (age &gt;= 21)</a:t>
            </a:r>
          </a:p>
          <a:p>
            <a:pPr eaLnBrk="1" hangingPunct="1">
              <a:lnSpc>
                <a:spcPct val="9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"Adult";</a:t>
            </a:r>
          </a:p>
          <a:p>
            <a:pPr eaLnBrk="1" hangingPunct="1">
              <a:lnSpc>
                <a:spcPct val="90000"/>
              </a:lnSpc>
              <a:buFontTx/>
              <a:buNone/>
            </a:pPr>
            <a:r>
              <a:rPr lang="en-US" altLang="en-US" sz="2400" b="1" dirty="0">
                <a:solidFill>
                  <a:srgbClr val="3D8963"/>
                </a:solidFill>
                <a:latin typeface="Courier New" pitchFamily="49" charset="0"/>
              </a:rPr>
              <a:t>else if (age &gt;= 13)</a:t>
            </a:r>
          </a:p>
          <a:p>
            <a:pPr eaLnBrk="1" hangingPunct="1">
              <a:lnSpc>
                <a:spcPct val="9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"Teen";</a:t>
            </a:r>
          </a:p>
          <a:p>
            <a:pPr eaLnBrk="1" hangingPunct="1">
              <a:lnSpc>
                <a:spcPct val="90000"/>
              </a:lnSpc>
              <a:buFontTx/>
              <a:buNone/>
            </a:pPr>
            <a:r>
              <a:rPr lang="en-US" altLang="en-US" sz="2400" b="1" dirty="0">
                <a:solidFill>
                  <a:srgbClr val="3D8963"/>
                </a:solidFill>
                <a:latin typeface="Courier New" pitchFamily="49" charset="0"/>
              </a:rPr>
              <a:t>else if (age &gt;= 2)</a:t>
            </a:r>
          </a:p>
          <a:p>
            <a:pPr eaLnBrk="1" hangingPunct="1">
              <a:lnSpc>
                <a:spcPct val="9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"Child";</a:t>
            </a:r>
          </a:p>
          <a:p>
            <a:pPr eaLnBrk="1" hangingPunct="1">
              <a:lnSpc>
                <a:spcPct val="90000"/>
              </a:lnSpc>
              <a:buFontTx/>
              <a:buNone/>
            </a:pPr>
            <a:r>
              <a:rPr lang="en-US" altLang="en-US" sz="2400" b="1" dirty="0">
                <a:solidFill>
                  <a:srgbClr val="3D8963"/>
                </a:solidFill>
                <a:latin typeface="Courier New" pitchFamily="49" charset="0"/>
              </a:rPr>
              <a:t>else</a:t>
            </a:r>
          </a:p>
          <a:p>
            <a:pPr eaLnBrk="1" hangingPunct="1">
              <a:lnSpc>
                <a:spcPct val="9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"Baby";</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F09557AA-C762-485F-8EE1-39BEA26AFAF7}" type="slidenum">
              <a:rPr lang="en-US" altLang="en-US" sz="1200" smtClean="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p:txBody>
          <a:bodyPr/>
          <a:lstStyle/>
          <a:p>
            <a:pPr eaLnBrk="1" hangingPunct="1"/>
            <a:r>
              <a:rPr lang="en-US" altLang="en-US" dirty="0">
                <a:solidFill>
                  <a:schemeClr val="tx1"/>
                </a:solidFill>
              </a:rPr>
              <a:t>4.5 Menu-Driven Program</a:t>
            </a:r>
          </a:p>
        </p:txBody>
      </p:sp>
      <p:sp>
        <p:nvSpPr>
          <p:cNvPr id="32771" name="Slide Body"/>
          <p:cNvSpPr>
            <a:spLocks noGrp="1" noChangeArrowheads="1"/>
          </p:cNvSpPr>
          <p:nvPr>
            <p:ph type="body" idx="1"/>
          </p:nvPr>
        </p:nvSpPr>
        <p:spPr>
          <a:xfrm>
            <a:off x="576263" y="1981200"/>
            <a:ext cx="8099425" cy="4114800"/>
          </a:xfrm>
        </p:spPr>
        <p:txBody>
          <a:bodyPr/>
          <a:lstStyle/>
          <a:p>
            <a:pPr eaLnBrk="1" hangingPunct="1"/>
            <a:r>
              <a:rPr lang="en-US" altLang="en-US" sz="2800" dirty="0">
                <a:solidFill>
                  <a:schemeClr val="accent2"/>
                </a:solidFill>
              </a:rPr>
              <a:t>Menu</a:t>
            </a:r>
            <a:r>
              <a:rPr lang="en-US" altLang="en-US" sz="2800" dirty="0"/>
              <a:t>: list of choices presented to the user on the computer screen</a:t>
            </a:r>
          </a:p>
          <a:p>
            <a:pPr eaLnBrk="1" hangingPunct="1"/>
            <a:r>
              <a:rPr lang="en-US" altLang="en-US" sz="2800" dirty="0">
                <a:solidFill>
                  <a:schemeClr val="accent2"/>
                </a:solidFill>
              </a:rPr>
              <a:t>Menu-driven program</a:t>
            </a:r>
            <a:r>
              <a:rPr lang="en-US" altLang="en-US" sz="2800" dirty="0"/>
              <a:t>: program execution controlled by user selecting from a list of actions</a:t>
            </a:r>
          </a:p>
          <a:p>
            <a:pPr eaLnBrk="1" hangingPunct="1"/>
            <a:r>
              <a:rPr lang="en-US" altLang="en-US" sz="2800" dirty="0"/>
              <a:t>A menu-driven program can be written using </a:t>
            </a:r>
            <a:r>
              <a:rPr lang="en-US" altLang="en-US" sz="2800" b="1" dirty="0">
                <a:latin typeface="Courier New" pitchFamily="49" charset="0"/>
              </a:rPr>
              <a:t>if/else</a:t>
            </a:r>
            <a:r>
              <a:rPr lang="en-US" altLang="en-US" sz="2800" b="1" dirty="0"/>
              <a:t> </a:t>
            </a:r>
            <a:r>
              <a:rPr lang="en-US" altLang="en-US" sz="2800" b="1" dirty="0">
                <a:latin typeface="Courier New" pitchFamily="49" charset="0"/>
              </a:rPr>
              <a:t>if</a:t>
            </a:r>
            <a:r>
              <a:rPr lang="en-US" altLang="en-US" sz="2800" dirty="0"/>
              <a:t> statements</a:t>
            </a:r>
            <a:endParaRPr lang="en-US" altLang="en-US" sz="2800" u="sng" dirty="0"/>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A32BC6CF-25E1-44B6-98D2-3D6FCFA626C1}" type="slidenum">
              <a:rPr lang="en-US" altLang="en-US" sz="1200" smtClean="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a:xfrm>
            <a:off x="684213" y="549275"/>
            <a:ext cx="7772400" cy="900113"/>
          </a:xfrm>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6147" name="Slide Body"/>
          <p:cNvSpPr>
            <a:spLocks noGrp="1" noChangeArrowheads="1"/>
          </p:cNvSpPr>
          <p:nvPr>
            <p:ph type="body" idx="1"/>
          </p:nvPr>
        </p:nvSpPr>
        <p:spPr>
          <a:xfrm>
            <a:off x="153988" y="1773238"/>
            <a:ext cx="8726487" cy="4284662"/>
          </a:xfrm>
        </p:spPr>
        <p:txBody>
          <a:bodyPr/>
          <a:lstStyle/>
          <a:p>
            <a:pPr eaLnBrk="1" hangingPunct="1">
              <a:buFontTx/>
              <a:buNone/>
            </a:pPr>
            <a:r>
              <a:rPr lang="en-US" altLang="en-US" sz="2800" dirty="0"/>
              <a:t>4.8   Validating User Input</a:t>
            </a:r>
          </a:p>
          <a:p>
            <a:pPr eaLnBrk="1" hangingPunct="1">
              <a:buFontTx/>
              <a:buNone/>
            </a:pPr>
            <a:r>
              <a:rPr lang="en-US" altLang="en-US" sz="2800" dirty="0"/>
              <a:t>4.9   More About Block and Scope</a:t>
            </a:r>
          </a:p>
          <a:p>
            <a:pPr eaLnBrk="1" hangingPunct="1">
              <a:buFontTx/>
              <a:buNone/>
            </a:pPr>
            <a:r>
              <a:rPr lang="en-US" altLang="en-US" sz="2800" dirty="0"/>
              <a:t>4.10 More About Characters and Strings</a:t>
            </a:r>
          </a:p>
          <a:p>
            <a:pPr eaLnBrk="1" hangingPunct="1">
              <a:buFontTx/>
              <a:buNone/>
            </a:pPr>
            <a:r>
              <a:rPr lang="en-US" altLang="en-US" sz="2800" dirty="0"/>
              <a:t>4.11 The Conditional Operator</a:t>
            </a:r>
          </a:p>
          <a:p>
            <a:pPr eaLnBrk="1" hangingPunct="1">
              <a:buFontTx/>
              <a:buNone/>
            </a:pPr>
            <a:r>
              <a:rPr lang="en-US" altLang="en-US" sz="2800" dirty="0"/>
              <a:t>4.12 The </a:t>
            </a:r>
            <a:r>
              <a:rPr lang="en-US" altLang="en-US" sz="2800" b="1" dirty="0">
                <a:latin typeface="Courier New" pitchFamily="49" charset="0"/>
              </a:rPr>
              <a:t>switch</a:t>
            </a:r>
            <a:r>
              <a:rPr lang="en-US" altLang="en-US" sz="2800" dirty="0"/>
              <a:t> Statement</a:t>
            </a:r>
          </a:p>
          <a:p>
            <a:pPr eaLnBrk="1" hangingPunct="1">
              <a:buFontTx/>
              <a:buNone/>
            </a:pPr>
            <a:r>
              <a:rPr lang="en-US" altLang="en-US" sz="2800" dirty="0"/>
              <a:t>4.13 Enumerated Data Types</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1003B00B-0380-4CA4-9CB3-B4EB0C337A38}" type="slidenum">
              <a:rPr lang="en-US" altLang="en-US" sz="1200" smtClean="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p:txBody>
          <a:bodyPr/>
          <a:lstStyle/>
          <a:p>
            <a:pPr eaLnBrk="1" hangingPunct="1"/>
            <a:r>
              <a:rPr lang="en-US" altLang="en-US" dirty="0">
                <a:solidFill>
                  <a:schemeClr val="tx1"/>
                </a:solidFill>
              </a:rPr>
              <a:t>Menu-driven Program Organization</a:t>
            </a:r>
          </a:p>
        </p:txBody>
      </p:sp>
      <p:sp>
        <p:nvSpPr>
          <p:cNvPr id="33795" name="Slide Body"/>
          <p:cNvSpPr>
            <a:spLocks noGrp="1" noChangeArrowheads="1"/>
          </p:cNvSpPr>
          <p:nvPr>
            <p:ph type="body" idx="1"/>
          </p:nvPr>
        </p:nvSpPr>
        <p:spPr>
          <a:xfrm>
            <a:off x="303213" y="2047875"/>
            <a:ext cx="8294687" cy="4089400"/>
          </a:xfrm>
        </p:spPr>
        <p:txBody>
          <a:bodyPr/>
          <a:lstStyle/>
          <a:p>
            <a:pPr eaLnBrk="1" hangingPunct="1">
              <a:spcBef>
                <a:spcPct val="0"/>
              </a:spcBef>
            </a:pPr>
            <a:r>
              <a:rPr lang="en-US" altLang="en-US" sz="2800" dirty="0"/>
              <a:t>Display a list of numbered or lettered choices for actions. </a:t>
            </a:r>
          </a:p>
          <a:p>
            <a:pPr eaLnBrk="1" hangingPunct="1">
              <a:spcBef>
                <a:spcPct val="30000"/>
              </a:spcBef>
            </a:pPr>
            <a:r>
              <a:rPr lang="en-US" altLang="en-US" sz="2800" dirty="0"/>
              <a:t>Input user’s selection of number or letter</a:t>
            </a:r>
          </a:p>
          <a:p>
            <a:pPr eaLnBrk="1" hangingPunct="1">
              <a:spcBef>
                <a:spcPct val="30000"/>
              </a:spcBef>
            </a:pPr>
            <a:r>
              <a:rPr lang="en-US" altLang="en-US" sz="2800" dirty="0"/>
              <a:t>Test user selection in </a:t>
            </a:r>
            <a:r>
              <a:rPr lang="en-US" altLang="en-US" sz="2800" b="1" dirty="0">
                <a:latin typeface="Courier New" pitchFamily="49" charset="0"/>
              </a:rPr>
              <a:t>(</a:t>
            </a:r>
            <a:r>
              <a:rPr lang="en-US" altLang="en-US" sz="2800" b="1" i="1" dirty="0">
                <a:latin typeface="Courier New" pitchFamily="49" charset="0"/>
              </a:rPr>
              <a:t>condition</a:t>
            </a:r>
            <a:r>
              <a:rPr lang="en-US" altLang="en-US" sz="2800" b="1" dirty="0">
                <a:latin typeface="Courier New" pitchFamily="49" charset="0"/>
              </a:rPr>
              <a:t>)</a:t>
            </a:r>
            <a:r>
              <a:rPr lang="en-US" altLang="en-US" sz="2800" dirty="0"/>
              <a:t>  </a:t>
            </a:r>
          </a:p>
          <a:p>
            <a:pPr lvl="1" eaLnBrk="1" hangingPunct="1">
              <a:spcBef>
                <a:spcPct val="30000"/>
              </a:spcBef>
            </a:pPr>
            <a:r>
              <a:rPr lang="en-US" altLang="en-US" sz="2800" dirty="0"/>
              <a:t>if a match, then execute code to carry out desired action</a:t>
            </a:r>
          </a:p>
          <a:p>
            <a:pPr lvl="1" eaLnBrk="1" hangingPunct="1">
              <a:spcBef>
                <a:spcPct val="30000"/>
              </a:spcBef>
            </a:pPr>
            <a:r>
              <a:rPr lang="en-US" altLang="en-US" sz="2800" dirty="0"/>
              <a:t>if not, then test with next </a:t>
            </a:r>
            <a:r>
              <a:rPr lang="en-US" altLang="en-US" sz="2800" b="1" dirty="0">
                <a:latin typeface="Courier New" pitchFamily="49" charset="0"/>
              </a:rPr>
              <a:t>(</a:t>
            </a:r>
            <a:r>
              <a:rPr lang="en-US" altLang="en-US" sz="2800" b="1" i="1" dirty="0">
                <a:latin typeface="Courier New" pitchFamily="49" charset="0"/>
              </a:rPr>
              <a:t>condition</a:t>
            </a:r>
            <a:r>
              <a:rPr lang="en-US" altLang="en-US" sz="2800" b="1" dirty="0">
                <a:latin typeface="Courier New" pitchFamily="49" charset="0"/>
              </a:rPr>
              <a:t>)</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D57C2118-18C3-49AC-BB98-D219CDB0599E}" type="slidenum">
              <a:rPr lang="en-US" altLang="en-US" sz="1200" smtClean="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p:txBody>
          <a:bodyPr/>
          <a:lstStyle/>
          <a:p>
            <a:pPr eaLnBrk="1" hangingPunct="1"/>
            <a:r>
              <a:rPr lang="en-US" altLang="en-US" dirty="0">
                <a:solidFill>
                  <a:schemeClr val="tx1"/>
                </a:solidFill>
              </a:rPr>
              <a:t>4.6 Nested </a:t>
            </a:r>
            <a:r>
              <a:rPr lang="en-US" altLang="en-US" b="1" dirty="0">
                <a:solidFill>
                  <a:schemeClr val="tx1"/>
                </a:solidFill>
                <a:latin typeface="Courier New" pitchFamily="49" charset="0"/>
              </a:rPr>
              <a:t>if</a:t>
            </a:r>
            <a:r>
              <a:rPr lang="en-US" altLang="en-US" dirty="0">
                <a:solidFill>
                  <a:schemeClr val="tx1"/>
                </a:solidFill>
              </a:rPr>
              <a:t> Statements</a:t>
            </a:r>
          </a:p>
        </p:txBody>
      </p:sp>
      <p:sp>
        <p:nvSpPr>
          <p:cNvPr id="34819" name="Slide Body"/>
          <p:cNvSpPr>
            <a:spLocks noGrp="1" noChangeArrowheads="1"/>
          </p:cNvSpPr>
          <p:nvPr>
            <p:ph type="body" idx="1"/>
          </p:nvPr>
        </p:nvSpPr>
        <p:spPr/>
        <p:txBody>
          <a:bodyPr/>
          <a:lstStyle/>
          <a:p>
            <a:pPr eaLnBrk="1" hangingPunct="1"/>
            <a:r>
              <a:rPr lang="en-US" altLang="en-US" sz="2800" dirty="0"/>
              <a:t>An </a:t>
            </a:r>
            <a:r>
              <a:rPr lang="en-US" altLang="en-US" sz="2800" b="1" dirty="0">
                <a:latin typeface="Courier New" pitchFamily="49" charset="0"/>
              </a:rPr>
              <a:t>if</a:t>
            </a:r>
            <a:r>
              <a:rPr lang="en-US" altLang="en-US" sz="2800" dirty="0"/>
              <a:t> statement that is part of the </a:t>
            </a:r>
            <a:r>
              <a:rPr lang="en-US" altLang="en-US" sz="2800" b="1" dirty="0">
                <a:latin typeface="Courier New" pitchFamily="49" charset="0"/>
              </a:rPr>
              <a:t>if</a:t>
            </a:r>
            <a:r>
              <a:rPr lang="en-US" altLang="en-US" sz="2800" dirty="0"/>
              <a:t> or </a:t>
            </a:r>
            <a:r>
              <a:rPr lang="en-US" altLang="en-US" sz="2800" b="1" dirty="0">
                <a:latin typeface="Courier New" pitchFamily="49" charset="0"/>
              </a:rPr>
              <a:t>else</a:t>
            </a:r>
            <a:r>
              <a:rPr lang="en-US" altLang="en-US" sz="2800" dirty="0"/>
              <a:t> part of another </a:t>
            </a:r>
            <a:r>
              <a:rPr lang="en-US" altLang="en-US" sz="2800" b="1" dirty="0">
                <a:latin typeface="Courier New" pitchFamily="49" charset="0"/>
              </a:rPr>
              <a:t>if</a:t>
            </a:r>
            <a:r>
              <a:rPr lang="en-US" altLang="en-US" sz="2800" dirty="0"/>
              <a:t> statement</a:t>
            </a:r>
          </a:p>
          <a:p>
            <a:pPr eaLnBrk="1" hangingPunct="1"/>
            <a:r>
              <a:rPr lang="en-US" altLang="en-US" sz="2800" dirty="0"/>
              <a:t>This can be used to evaluate &gt; 1 data item or to test &gt; 1 condition</a:t>
            </a:r>
          </a:p>
          <a:p>
            <a:pPr lvl="1" eaLnBrk="1" hangingPunct="1">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if (score &lt; 100)</a:t>
            </a:r>
          </a:p>
          <a:p>
            <a:pPr lvl="1" eaLnBrk="1" hangingPunct="1">
              <a:spcBef>
                <a:spcPct val="0"/>
              </a:spcBef>
              <a:buFontTx/>
              <a:buNone/>
            </a:pPr>
            <a:r>
              <a:rPr lang="en-US" altLang="en-US" sz="2400" b="1" dirty="0">
                <a:solidFill>
                  <a:srgbClr val="3D8963"/>
                </a:solidFill>
                <a:latin typeface="Courier New" pitchFamily="49" charset="0"/>
              </a:rPr>
              <a:t> {</a:t>
            </a:r>
          </a:p>
          <a:p>
            <a:pPr lvl="1" eaLnBrk="1" hangingPunct="1">
              <a:spcBef>
                <a:spcPct val="0"/>
              </a:spcBef>
              <a:buFontTx/>
              <a:buNone/>
            </a:pPr>
            <a:r>
              <a:rPr lang="en-US" altLang="en-US" sz="2400" b="1" dirty="0">
                <a:solidFill>
                  <a:srgbClr val="3D8963"/>
                </a:solidFill>
                <a:latin typeface="Courier New" pitchFamily="49" charset="0"/>
              </a:rPr>
              <a:t>    if (score &gt; 90)</a:t>
            </a:r>
          </a:p>
          <a:p>
            <a:pPr lvl="1" eaLnBrk="1" hangingPunct="1">
              <a:spcBef>
                <a:spcPct val="0"/>
              </a:spcBef>
              <a:buFontTx/>
              <a:buNone/>
            </a:pPr>
            <a:r>
              <a:rPr lang="en-US" altLang="en-US" sz="2400" b="1" dirty="0">
                <a:solidFill>
                  <a:srgbClr val="3D8963"/>
                </a:solidFill>
                <a:latin typeface="Courier New" pitchFamily="49" charset="0"/>
              </a:rPr>
              <a:t>       grade = 'A';</a:t>
            </a:r>
          </a:p>
          <a:p>
            <a:pPr lvl="1" eaLnBrk="1" hangingPunct="1">
              <a:spcBef>
                <a:spcPct val="0"/>
              </a:spcBef>
              <a:buFontTx/>
              <a:buNone/>
            </a:pPr>
            <a:r>
              <a:rPr lang="en-US" altLang="en-US" sz="2400" b="1" dirty="0">
                <a:solidFill>
                  <a:srgbClr val="3D8963"/>
                </a:solidFill>
                <a:latin typeface="Courier New" pitchFamily="49" charset="0"/>
              </a:rPr>
              <a:t> }</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3BE11AB9-3949-4847-B54A-9F0654EB8015}" type="slidenum">
              <a:rPr lang="en-US" altLang="en-US" sz="1200" smtClean="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Notes on Coding Nested </a:t>
            </a:r>
            <a:r>
              <a:rPr lang="en-US" altLang="en-US" b="1" dirty="0">
                <a:solidFill>
                  <a:schemeClr val="tx1"/>
                </a:solidFill>
                <a:latin typeface="Courier New" pitchFamily="49" charset="0"/>
              </a:rPr>
              <a:t>if</a:t>
            </a:r>
            <a:r>
              <a:rPr lang="en-US" altLang="en-US" dirty="0">
                <a:solidFill>
                  <a:schemeClr val="tx1"/>
                </a:solidFill>
              </a:rPr>
              <a:t>s</a:t>
            </a:r>
          </a:p>
        </p:txBody>
      </p:sp>
      <p:sp>
        <p:nvSpPr>
          <p:cNvPr id="35843" name="Slide Body"/>
          <p:cNvSpPr>
            <a:spLocks noGrp="1" noChangeArrowheads="1"/>
          </p:cNvSpPr>
          <p:nvPr>
            <p:ph type="body" idx="1"/>
          </p:nvPr>
        </p:nvSpPr>
        <p:spPr>
          <a:xfrm>
            <a:off x="431800" y="1981200"/>
            <a:ext cx="8388350" cy="4114800"/>
          </a:xfrm>
        </p:spPr>
        <p:txBody>
          <a:bodyPr/>
          <a:lstStyle/>
          <a:p>
            <a:pPr eaLnBrk="1" hangingPunct="1"/>
            <a:r>
              <a:rPr lang="en-US" altLang="en-US" sz="2800" dirty="0"/>
              <a:t>An </a:t>
            </a:r>
            <a:r>
              <a:rPr lang="en-US" altLang="en-US" sz="2800" b="1" dirty="0">
                <a:latin typeface="Courier New" pitchFamily="49" charset="0"/>
              </a:rPr>
              <a:t>else</a:t>
            </a:r>
            <a:r>
              <a:rPr lang="en-US" altLang="en-US" sz="2800" dirty="0"/>
              <a:t> matches the nearest previous </a:t>
            </a:r>
            <a:r>
              <a:rPr lang="en-US" altLang="en-US" sz="2800" b="1" dirty="0">
                <a:latin typeface="Courier New" pitchFamily="49" charset="0"/>
              </a:rPr>
              <a:t>if</a:t>
            </a:r>
            <a:r>
              <a:rPr lang="en-US" altLang="en-US" sz="2800" dirty="0"/>
              <a:t> that does not have an </a:t>
            </a:r>
            <a:r>
              <a:rPr lang="en-US" altLang="en-US" sz="2800" b="1" dirty="0">
                <a:latin typeface="Courier New" pitchFamily="49" charset="0"/>
              </a:rPr>
              <a:t>else</a:t>
            </a:r>
          </a:p>
          <a:p>
            <a:pPr eaLnBrk="1" hangingPunct="1">
              <a:buFontTx/>
              <a:buNone/>
            </a:pPr>
            <a:r>
              <a:rPr lang="en-US" altLang="en-US" b="1" dirty="0">
                <a:solidFill>
                  <a:srgbClr val="3D8963"/>
                </a:solidFill>
                <a:latin typeface="Courier New" pitchFamily="49" charset="0"/>
              </a:rPr>
              <a:t>  </a:t>
            </a:r>
            <a:r>
              <a:rPr lang="en-US" altLang="en-US" sz="2400" b="1" dirty="0">
                <a:solidFill>
                  <a:srgbClr val="3D8963"/>
                </a:solidFill>
                <a:latin typeface="Courier New" pitchFamily="49" charset="0"/>
              </a:rPr>
              <a:t>if (score &lt; 100)</a:t>
            </a:r>
          </a:p>
          <a:p>
            <a:pPr lvl="1" eaLnBrk="1" hangingPunct="1">
              <a:spcBef>
                <a:spcPct val="0"/>
              </a:spcBef>
              <a:buFontTx/>
              <a:buNone/>
            </a:pPr>
            <a:r>
              <a:rPr lang="en-US" altLang="en-US" sz="2400" b="1" dirty="0">
                <a:solidFill>
                  <a:srgbClr val="3D8963"/>
                </a:solidFill>
                <a:latin typeface="Courier New" pitchFamily="49" charset="0"/>
              </a:rPr>
              <a:t>   if (score &gt; 90)</a:t>
            </a:r>
          </a:p>
          <a:p>
            <a:pPr lvl="1" eaLnBrk="1" hangingPunct="1">
              <a:spcBef>
                <a:spcPct val="0"/>
              </a:spcBef>
              <a:buFontTx/>
              <a:buNone/>
            </a:pPr>
            <a:r>
              <a:rPr lang="en-US" altLang="en-US" sz="2400" b="1" dirty="0">
                <a:solidFill>
                  <a:srgbClr val="3D8963"/>
                </a:solidFill>
                <a:latin typeface="Courier New" pitchFamily="49" charset="0"/>
              </a:rPr>
              <a:t>      grade = 'A';</a:t>
            </a:r>
          </a:p>
          <a:p>
            <a:pPr lvl="1" eaLnBrk="1" hangingPunct="1">
              <a:spcBef>
                <a:spcPct val="0"/>
              </a:spcBef>
              <a:buFontTx/>
              <a:buNone/>
            </a:pPr>
            <a:r>
              <a:rPr lang="en-US" altLang="en-US" sz="2400" b="1" dirty="0">
                <a:solidFill>
                  <a:srgbClr val="3D8963"/>
                </a:solidFill>
                <a:latin typeface="Courier New" pitchFamily="49" charset="0"/>
              </a:rPr>
              <a:t>   else ...  // goes with second if,</a:t>
            </a:r>
          </a:p>
          <a:p>
            <a:pPr lvl="1" eaLnBrk="1" hangingPunct="1">
              <a:spcBef>
                <a:spcPct val="0"/>
              </a:spcBef>
              <a:buFontTx/>
              <a:buNone/>
            </a:pPr>
            <a:r>
              <a:rPr lang="en-US" altLang="en-US" sz="2400" b="1" dirty="0">
                <a:solidFill>
                  <a:srgbClr val="3D8963"/>
                </a:solidFill>
                <a:latin typeface="Courier New" pitchFamily="49" charset="0"/>
              </a:rPr>
              <a:t>             // not first one</a:t>
            </a:r>
          </a:p>
          <a:p>
            <a:pPr eaLnBrk="1" hangingPunct="1">
              <a:spcBef>
                <a:spcPct val="30000"/>
              </a:spcBef>
            </a:pPr>
            <a:r>
              <a:rPr lang="en-US" altLang="en-US" sz="2800" dirty="0"/>
              <a:t>Proper indentation aids comprehension</a:t>
            </a: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6924C60C-4D66-480E-81E0-21A353A22B13}" type="slidenum">
              <a:rPr lang="en-US" altLang="en-US" sz="1200" smtClean="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p:txBody>
          <a:bodyPr/>
          <a:lstStyle/>
          <a:p>
            <a:pPr eaLnBrk="1" hangingPunct="1"/>
            <a:r>
              <a:rPr lang="en-US" altLang="en-US" dirty="0">
                <a:solidFill>
                  <a:schemeClr val="tx1"/>
                </a:solidFill>
              </a:rPr>
              <a:t>4.7 Logical Operators</a:t>
            </a:r>
          </a:p>
        </p:txBody>
      </p:sp>
      <p:sp>
        <p:nvSpPr>
          <p:cNvPr id="36867" name="Slide Body"/>
          <p:cNvSpPr>
            <a:spLocks noGrp="1" noChangeArrowheads="1"/>
          </p:cNvSpPr>
          <p:nvPr>
            <p:ph type="body" idx="1"/>
          </p:nvPr>
        </p:nvSpPr>
        <p:spPr>
          <a:xfrm>
            <a:off x="431800" y="1981200"/>
            <a:ext cx="8280400" cy="4256088"/>
          </a:xfrm>
        </p:spPr>
        <p:txBody>
          <a:bodyPr/>
          <a:lstStyle/>
          <a:p>
            <a:pPr eaLnBrk="1" hangingPunct="1">
              <a:lnSpc>
                <a:spcPct val="85000"/>
              </a:lnSpc>
              <a:spcBef>
                <a:spcPct val="0"/>
              </a:spcBef>
              <a:buFontTx/>
              <a:buNone/>
            </a:pPr>
            <a:r>
              <a:rPr lang="en-US" altLang="en-US" dirty="0"/>
              <a:t>	</a:t>
            </a:r>
            <a:r>
              <a:rPr lang="en-US" altLang="en-US" sz="2800" dirty="0"/>
              <a:t>Are used to create relational expressions from other relational expressions</a:t>
            </a:r>
          </a:p>
        </p:txBody>
      </p:sp>
      <p:graphicFrame>
        <p:nvGraphicFramePr>
          <p:cNvPr id="53332" name="Table of logical operators" descr="Table contains the three logical operators, their meaning (AND / OR / NOT) and an explanation of how the value of an expression is determined when they are used in an expression." title="Table of logical operators"/>
          <p:cNvGraphicFramePr>
            <a:graphicFrameLocks noGrp="1"/>
          </p:cNvGraphicFramePr>
          <p:nvPr>
            <p:extLst>
              <p:ext uri="{D42A27DB-BD31-4B8C-83A1-F6EECF244321}">
                <p14:modId xmlns:p14="http://schemas.microsoft.com/office/powerpoint/2010/main" val="44513064"/>
              </p:ext>
            </p:extLst>
          </p:nvPr>
        </p:nvGraphicFramePr>
        <p:xfrm>
          <a:off x="668338" y="3078163"/>
          <a:ext cx="7866062" cy="2920999"/>
        </p:xfrm>
        <a:graphic>
          <a:graphicData uri="http://schemas.openxmlformats.org/drawingml/2006/table">
            <a:tbl>
              <a:tblPr firstRow="1"/>
              <a:tblGrid>
                <a:gridCol w="1447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5046662">
                  <a:extLst>
                    <a:ext uri="{9D8B030D-6E8A-4147-A177-3AD203B41FA5}">
                      <a16:colId xmlns:a16="http://schemas.microsoft.com/office/drawing/2014/main" val="20002"/>
                    </a:ext>
                  </a:extLst>
                </a:gridCol>
              </a:tblGrid>
              <a:tr h="427037">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lang="en-US" sz="2400" dirty="0"/>
                        <a:t>Operator</a:t>
                      </a:r>
                      <a:endParaRPr kumimoji="0" lang="en-US" sz="2400" b="1" i="0" u="none" strike="noStrike" cap="none" normalizeH="0" baseline="0" dirty="0">
                        <a:ln>
                          <a:noFill/>
                        </a:ln>
                        <a:solidFill>
                          <a:schemeClr val="accent2"/>
                        </a:solidFill>
                        <a:effectLst/>
                        <a:latin typeface="Courier New" pitchFamily="49" charset="0"/>
                      </a:endParaRPr>
                    </a:p>
                  </a:txBody>
                  <a:tcPr marT="45733" marB="45733"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50000"/>
                        </a:spcBef>
                        <a:spcAft>
                          <a:spcPct val="0"/>
                        </a:spcAft>
                        <a:buClrTx/>
                        <a:buSzTx/>
                        <a:buFontTx/>
                        <a:buNone/>
                        <a:tabLst/>
                      </a:pPr>
                      <a:r>
                        <a:rPr lang="en-US" sz="2400" dirty="0"/>
                        <a:t>Meaning</a:t>
                      </a:r>
                      <a:endParaRPr kumimoji="0" lang="en-US" sz="2400" b="1" i="0" u="none" strike="noStrike" cap="none" normalizeH="0" baseline="0" dirty="0">
                        <a:ln>
                          <a:noFill/>
                        </a:ln>
                        <a:solidFill>
                          <a:schemeClr val="accent2"/>
                        </a:solidFill>
                        <a:effectLst/>
                        <a:latin typeface="Arial" charset="0"/>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Explanation</a:t>
                      </a:r>
                    </a:p>
                  </a:txBody>
                  <a:tcPr marT="45733" marB="45733"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5627">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rPr>
                        <a:t> &amp;&amp;</a:t>
                      </a:r>
                    </a:p>
                  </a:txBody>
                  <a:tcPr marT="45733" marB="4573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50000"/>
                        </a:spcBef>
                        <a:spcAft>
                          <a:spcPct val="0"/>
                        </a:spcAft>
                        <a:buClrTx/>
                        <a:buSzTx/>
                        <a:buFontTx/>
                        <a:buNone/>
                        <a:tabLst/>
                      </a:pPr>
                      <a:r>
                        <a:rPr kumimoji="0" lang="en-US" sz="2800" b="1" i="0" u="none" strike="noStrike" cap="none" normalizeH="0" baseline="0" dirty="0">
                          <a:ln>
                            <a:noFill/>
                          </a:ln>
                          <a:solidFill>
                            <a:schemeClr val="accent2"/>
                          </a:solidFill>
                          <a:effectLst/>
                          <a:latin typeface="Arial" charset="0"/>
                        </a:rPr>
                        <a:t>AND</a:t>
                      </a:r>
                    </a:p>
                  </a:txBody>
                  <a:tcPr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New relational expression is true if both expressions are true</a:t>
                      </a:r>
                    </a:p>
                  </a:txBody>
                  <a:tcPr marT="45733" marB="4573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5627">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rPr>
                        <a:t> ||</a:t>
                      </a:r>
                    </a:p>
                  </a:txBody>
                  <a:tcPr marT="45733" marB="4573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Arial" charset="0"/>
                        </a:rPr>
                        <a:t>OR</a:t>
                      </a:r>
                    </a:p>
                  </a:txBody>
                  <a:tcPr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New relational expression is true if either expression is true</a:t>
                      </a:r>
                    </a:p>
                  </a:txBody>
                  <a:tcPr marT="45733" marB="4573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270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rPr>
                        <a:t> !</a:t>
                      </a:r>
                    </a:p>
                  </a:txBody>
                  <a:tcPr marT="45733" marB="45733"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800" b="1" i="0" u="none" strike="noStrike" cap="none" normalizeH="0" baseline="0" dirty="0">
                          <a:ln>
                            <a:noFill/>
                          </a:ln>
                          <a:solidFill>
                            <a:schemeClr val="accent2"/>
                          </a:solidFill>
                          <a:effectLst/>
                          <a:latin typeface="Arial" charset="0"/>
                        </a:rPr>
                        <a:t>NOT</a:t>
                      </a:r>
                    </a:p>
                  </a:txBody>
                  <a:tcPr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Reverses the truth value of an expression; true expression becomes false, false expression becomes true</a:t>
                      </a:r>
                    </a:p>
                  </a:txBody>
                  <a:tcPr marT="45733" marB="45733"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75363D42-342F-46E9-A24B-790034803435}" type="slidenum">
              <a:rPr lang="en-US" altLang="en-US" sz="1200" smtClean="0"/>
              <a:pPr eaLnBrk="1" hangingPunct="1">
                <a:spcBef>
                  <a:spcPct val="0"/>
                </a:spcBef>
                <a:buFontTx/>
                <a:buNone/>
              </a:pPr>
              <a:t>33</a:t>
            </a:fld>
            <a:endParaRPr lang="en-US"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a:xfrm>
            <a:off x="304800" y="152400"/>
            <a:ext cx="8610600" cy="992187"/>
          </a:xfrm>
        </p:spPr>
        <p:txBody>
          <a:bodyPr/>
          <a:lstStyle/>
          <a:p>
            <a:pPr eaLnBrk="1" hangingPunct="1"/>
            <a:r>
              <a:rPr lang="en-US" altLang="en-US" dirty="0">
                <a:solidFill>
                  <a:schemeClr val="tx1"/>
                </a:solidFill>
              </a:rPr>
              <a:t>Logical Operator Examples</a:t>
            </a:r>
          </a:p>
        </p:txBody>
      </p:sp>
      <p:sp>
        <p:nvSpPr>
          <p:cNvPr id="37891" name="code statement"/>
          <p:cNvSpPr>
            <a:spLocks noGrp="1" noChangeArrowheads="1"/>
          </p:cNvSpPr>
          <p:nvPr>
            <p:ph type="body" sz="half" idx="1"/>
          </p:nvPr>
        </p:nvSpPr>
        <p:spPr>
          <a:xfrm>
            <a:off x="762000" y="1447800"/>
            <a:ext cx="7453313" cy="827087"/>
          </a:xfrm>
        </p:spPr>
        <p:txBody>
          <a:bodyPr/>
          <a:lstStyle/>
          <a:p>
            <a:pPr marL="0" indent="0" eaLnBrk="1" hangingPunct="1">
              <a:lnSpc>
                <a:spcPct val="80000"/>
              </a:lnSpc>
              <a:buFontTx/>
              <a:buNone/>
            </a:pPr>
            <a:r>
              <a:rPr lang="en-US" altLang="en-US" sz="2400" dirty="0">
                <a:latin typeface="Courier New" pitchFamily="49" charset="0"/>
              </a:rPr>
              <a:t>	</a:t>
            </a:r>
            <a:r>
              <a:rPr lang="en-US" altLang="en-US" sz="2800" b="1" dirty="0" err="1">
                <a:latin typeface="Courier New" pitchFamily="49" charset="0"/>
              </a:rPr>
              <a:t>int</a:t>
            </a:r>
            <a:r>
              <a:rPr lang="en-US" altLang="en-US" sz="2800" b="1" dirty="0">
                <a:latin typeface="Courier New" pitchFamily="49" charset="0"/>
              </a:rPr>
              <a:t> x = 12, y = 5, z = -4;</a:t>
            </a:r>
          </a:p>
          <a:p>
            <a:pPr marL="0" indent="0" eaLnBrk="1" hangingPunct="1">
              <a:lnSpc>
                <a:spcPct val="80000"/>
              </a:lnSpc>
            </a:pPr>
            <a:endParaRPr lang="en-US" altLang="en-US" sz="1200" b="1" dirty="0">
              <a:latin typeface="Courier New" pitchFamily="49" charset="0"/>
            </a:endParaRPr>
          </a:p>
          <a:p>
            <a:pPr marL="0" indent="0" eaLnBrk="1" hangingPunct="1">
              <a:lnSpc>
                <a:spcPct val="80000"/>
              </a:lnSpc>
              <a:buNone/>
            </a:pPr>
            <a:r>
              <a:rPr lang="en-US" altLang="en-US" sz="1200" dirty="0">
                <a:latin typeface="Courier New" pitchFamily="49" charset="0"/>
              </a:rPr>
              <a:t> </a:t>
            </a:r>
          </a:p>
        </p:txBody>
      </p:sp>
      <p:graphicFrame>
        <p:nvGraphicFramePr>
          <p:cNvPr id="81984" name="Table of expressions" descr="Table contains a column with various expressions and an adjoining column with the resulting value of the expression." title="Table of examples of use of logical operators"/>
          <p:cNvGraphicFramePr>
            <a:graphicFrameLocks noGrp="1"/>
          </p:cNvGraphicFramePr>
          <p:nvPr>
            <p:ph sz="half" idx="2"/>
            <p:extLst>
              <p:ext uri="{D42A27DB-BD31-4B8C-83A1-F6EECF244321}">
                <p14:modId xmlns:p14="http://schemas.microsoft.com/office/powerpoint/2010/main" val="1725417007"/>
              </p:ext>
            </p:extLst>
          </p:nvPr>
        </p:nvGraphicFramePr>
        <p:xfrm>
          <a:off x="685800" y="2286000"/>
          <a:ext cx="7874000" cy="3124200"/>
        </p:xfrm>
        <a:graphic>
          <a:graphicData uri="http://schemas.openxmlformats.org/drawingml/2006/table">
            <a:tbl>
              <a:tblPr firstRow="1"/>
              <a:tblGrid>
                <a:gridCol w="55626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rPr>
                        <a:t>Expression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(x &gt; y) &amp;&amp; (y &gt; 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true or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(x &gt; y) &amp;&amp; (z &gt;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false or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(x &lt;= z) || (y == 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(x &lt;= z) || (y != 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7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!(x &gt;= 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791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6078C8A6-763F-477A-B40B-1F305DBC0B0C}" type="slidenum">
              <a:rPr lang="en-US" altLang="en-US" sz="1200" smtClean="0"/>
              <a:pPr eaLnBrk="1" hangingPunct="1">
                <a:spcBef>
                  <a:spcPct val="0"/>
                </a:spcBef>
                <a:buFontTx/>
                <a:buNone/>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Logical Operator and </a:t>
            </a:r>
            <a:r>
              <a:rPr lang="en-US" altLang="en-US" b="1" dirty="0">
                <a:solidFill>
                  <a:schemeClr val="tx1"/>
                </a:solidFill>
                <a:latin typeface="Courier New" pitchFamily="49" charset="0"/>
                <a:cs typeface="Courier New" pitchFamily="49" charset="0"/>
              </a:rPr>
              <a:t>bool</a:t>
            </a:r>
            <a:r>
              <a:rPr lang="en-US" altLang="en-US" dirty="0">
                <a:solidFill>
                  <a:schemeClr val="tx1"/>
                </a:solidFill>
              </a:rPr>
              <a:t> Variables</a:t>
            </a:r>
          </a:p>
        </p:txBody>
      </p:sp>
      <p:sp>
        <p:nvSpPr>
          <p:cNvPr id="2" name="Slide Body"/>
          <p:cNvSpPr>
            <a:spLocks noGrp="1"/>
          </p:cNvSpPr>
          <p:nvPr>
            <p:ph sz="half" idx="2"/>
          </p:nvPr>
        </p:nvSpPr>
        <p:spPr>
          <a:xfrm>
            <a:off x="457200" y="1524000"/>
            <a:ext cx="8142288" cy="4648200"/>
          </a:xfrm>
        </p:spPr>
        <p:txBody>
          <a:bodyPr/>
          <a:lstStyle/>
          <a:p>
            <a:pPr eaLnBrk="1" hangingPunct="1">
              <a:defRPr/>
            </a:pPr>
            <a:r>
              <a:rPr lang="en-US" sz="2800" dirty="0"/>
              <a:t>Logical operators can be used with </a:t>
            </a:r>
            <a:r>
              <a:rPr lang="en-US" sz="2800" b="1" dirty="0">
                <a:latin typeface="Courier New" panose="02070309020205020404" pitchFamily="49" charset="0"/>
                <a:cs typeface="Courier New" panose="02070309020205020404" pitchFamily="49" charset="0"/>
              </a:rPr>
              <a:t>bool</a:t>
            </a:r>
            <a:r>
              <a:rPr lang="en-US" sz="2800" dirty="0"/>
              <a:t> variables as well as expressions that evaluate to</a:t>
            </a:r>
            <a:r>
              <a:rPr lang="en-US" sz="2800" b="1" dirty="0">
                <a:latin typeface="Courier New" panose="02070309020205020404" pitchFamily="49" charset="0"/>
                <a:cs typeface="Courier New" panose="02070309020205020404" pitchFamily="49" charset="0"/>
              </a:rPr>
              <a:t> true </a:t>
            </a:r>
            <a:r>
              <a:rPr lang="en-US" sz="2800" dirty="0"/>
              <a:t>or </a:t>
            </a:r>
            <a:r>
              <a:rPr lang="en-US" sz="2800" b="1" dirty="0">
                <a:latin typeface="Courier New" panose="02070309020205020404" pitchFamily="49" charset="0"/>
                <a:cs typeface="Courier New" panose="02070309020205020404" pitchFamily="49" charset="0"/>
              </a:rPr>
              <a:t>false.</a:t>
            </a:r>
            <a:endParaRPr lang="en-US" sz="2800" dirty="0">
              <a:cs typeface="Courier New" panose="02070309020205020404" pitchFamily="49" charset="0"/>
            </a:endParaRPr>
          </a:p>
          <a:p>
            <a:pPr eaLnBrk="1" hangingPunct="1">
              <a:defRPr/>
            </a:pPr>
            <a:r>
              <a:rPr lang="en-US" sz="2800" dirty="0">
                <a:cs typeface="Courier New" panose="02070309020205020404" pitchFamily="49" charset="0"/>
              </a:rPr>
              <a:t>Ex:</a:t>
            </a:r>
          </a:p>
          <a:p>
            <a:pPr marL="400050" lvl="1" indent="0" eaLnBrk="1" hangingPunct="1">
              <a:buFontTx/>
              <a:buNone/>
              <a:defRPr/>
            </a:pPr>
            <a:r>
              <a:rPr lang="en-US" altLang="en-US" sz="2400" b="1" dirty="0">
                <a:solidFill>
                  <a:srgbClr val="3D8963"/>
                </a:solidFill>
                <a:latin typeface="Courier New" pitchFamily="49" charset="0"/>
              </a:rPr>
              <a:t>bool done = false;</a:t>
            </a:r>
          </a:p>
          <a:p>
            <a:pPr marL="400050" lvl="1" indent="0" eaLnBrk="1" hangingPunct="1">
              <a:buFontTx/>
              <a:buNone/>
              <a:defRPr/>
            </a:pPr>
            <a:r>
              <a:rPr lang="en-US" altLang="en-US" sz="2400" b="1" dirty="0">
                <a:solidFill>
                  <a:srgbClr val="3D8963"/>
                </a:solidFill>
                <a:latin typeface="Courier New" pitchFamily="49" charset="0"/>
              </a:rPr>
              <a:t>if ((!done) &amp;&amp; (count &lt; 6))</a:t>
            </a:r>
          </a:p>
          <a:p>
            <a:pPr marL="400050" lvl="1" indent="0" eaLnBrk="1" hangingPunct="1">
              <a:buFontTx/>
              <a:buNone/>
              <a:defRPr/>
            </a:pPr>
            <a:r>
              <a:rPr lang="en-US" altLang="en-US" sz="2400" b="1" dirty="0">
                <a:solidFill>
                  <a:srgbClr val="3D8963"/>
                </a:solidFill>
                <a:latin typeface="Courier New" pitchFamily="49" charset="0"/>
              </a:rPr>
              <a:t>{ </a:t>
            </a:r>
          </a:p>
          <a:p>
            <a:pPr marL="400050" lvl="1" indent="0" eaLnBrk="1" hangingPunct="1">
              <a:buFontTx/>
              <a:buNone/>
              <a:defRPr/>
            </a:pPr>
            <a:r>
              <a:rPr lang="en-US" altLang="en-US" sz="2400" b="1" dirty="0">
                <a:solidFill>
                  <a:srgbClr val="3D8963"/>
                </a:solidFill>
                <a:latin typeface="Courier New" pitchFamily="49" charset="0"/>
              </a:rPr>
              <a:t>. . .</a:t>
            </a:r>
          </a:p>
          <a:p>
            <a:pPr marL="400050" lvl="1" indent="0" eaLnBrk="1" hangingPunct="1">
              <a:buFontTx/>
              <a:buNone/>
              <a:defRPr/>
            </a:pPr>
            <a:r>
              <a:rPr lang="en-US" altLang="en-US" sz="2400" b="1" dirty="0">
                <a:solidFill>
                  <a:srgbClr val="3D8963"/>
                </a:solidFill>
                <a:latin typeface="Courier New" pitchFamily="49" charset="0"/>
              </a:rPr>
              <a:t>}</a:t>
            </a:r>
          </a:p>
          <a:p>
            <a:pPr marL="0" indent="0" eaLnBrk="1" hangingPunct="1">
              <a:buFontTx/>
              <a:buNone/>
              <a:defRPr/>
            </a:pPr>
            <a:endParaRPr lang="en-US" dirty="0">
              <a:cs typeface="Courier New" panose="02070309020205020404" pitchFamily="49" charset="0"/>
            </a:endParaRPr>
          </a:p>
        </p:txBody>
      </p:sp>
      <p:sp>
        <p:nvSpPr>
          <p:cNvPr id="3891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633A2ADC-D621-48A4-B820-604A8A1F8931}" type="slidenum">
              <a:rPr lang="en-US" altLang="en-US" sz="1200" smtClean="0"/>
              <a:pPr eaLnBrk="1" hangingPunct="1">
                <a:spcBef>
                  <a:spcPct val="0"/>
                </a:spcBef>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p:txBody>
          <a:bodyPr/>
          <a:lstStyle/>
          <a:p>
            <a:pPr eaLnBrk="1" hangingPunct="1"/>
            <a:r>
              <a:rPr lang="en-US" altLang="en-US" dirty="0">
                <a:solidFill>
                  <a:schemeClr val="tx1"/>
                </a:solidFill>
              </a:rPr>
              <a:t>Short-Circuit Evaluation</a:t>
            </a:r>
          </a:p>
        </p:txBody>
      </p:sp>
      <p:sp>
        <p:nvSpPr>
          <p:cNvPr id="2" name="Slide Body"/>
          <p:cNvSpPr>
            <a:spLocks noGrp="1"/>
          </p:cNvSpPr>
          <p:nvPr>
            <p:ph sz="half" idx="2"/>
          </p:nvPr>
        </p:nvSpPr>
        <p:spPr>
          <a:xfrm>
            <a:off x="457200" y="1524000"/>
            <a:ext cx="8142288" cy="4648200"/>
          </a:xfrm>
        </p:spPr>
        <p:txBody>
          <a:bodyPr/>
          <a:lstStyle/>
          <a:p>
            <a:pPr eaLnBrk="1" hangingPunct="1">
              <a:lnSpc>
                <a:spcPts val="3600"/>
              </a:lnSpc>
              <a:defRPr/>
            </a:pPr>
            <a:r>
              <a:rPr lang="en-US" sz="2800" dirty="0"/>
              <a:t>If an expression using the </a:t>
            </a:r>
            <a:r>
              <a:rPr lang="en-US" sz="2800" b="1" dirty="0">
                <a:latin typeface="Courier New" panose="02070309020205020404" pitchFamily="49" charset="0"/>
                <a:cs typeface="Courier New" panose="02070309020205020404" pitchFamily="49" charset="0"/>
              </a:rPr>
              <a:t>&amp;&amp;</a:t>
            </a:r>
            <a:r>
              <a:rPr lang="en-US" sz="2800" dirty="0"/>
              <a:t> operator is being evaluated and the subexpression on the left side is </a:t>
            </a:r>
            <a:r>
              <a:rPr lang="en-US" sz="2800" b="1" dirty="0">
                <a:latin typeface="Courier New" panose="02070309020205020404" pitchFamily="49" charset="0"/>
                <a:cs typeface="Courier New" panose="02070309020205020404" pitchFamily="49" charset="0"/>
              </a:rPr>
              <a:t>false</a:t>
            </a:r>
            <a:r>
              <a:rPr lang="en-US" sz="2800" dirty="0"/>
              <a:t>, then there is no reason to evaluate the subexpression on the right side.  It is skipped.</a:t>
            </a:r>
          </a:p>
          <a:p>
            <a:pPr eaLnBrk="1" hangingPunct="1">
              <a:lnSpc>
                <a:spcPts val="3600"/>
              </a:lnSpc>
              <a:defRPr/>
            </a:pPr>
            <a:r>
              <a:rPr lang="en-US" sz="2800" dirty="0">
                <a:cs typeface="Courier New" panose="02070309020205020404" pitchFamily="49" charset="0"/>
              </a:rPr>
              <a:t>If an expression using the </a:t>
            </a:r>
            <a:r>
              <a:rPr lang="en-US" sz="2800" b="1" dirty="0">
                <a:latin typeface="Courier New" panose="02070309020205020404" pitchFamily="49" charset="0"/>
                <a:cs typeface="Courier New" panose="02070309020205020404" pitchFamily="49" charset="0"/>
              </a:rPr>
              <a:t>||</a:t>
            </a:r>
            <a:r>
              <a:rPr lang="en-US" sz="2800" dirty="0">
                <a:cs typeface="Courier New" panose="02070309020205020404" pitchFamily="49" charset="0"/>
              </a:rPr>
              <a:t> operator is being evaluated and the subexpression on the left side is </a:t>
            </a:r>
            <a:r>
              <a:rPr lang="en-US" sz="2800" b="1" dirty="0">
                <a:latin typeface="Courier New" panose="02070309020205020404" pitchFamily="49" charset="0"/>
                <a:cs typeface="Courier New" panose="02070309020205020404" pitchFamily="49" charset="0"/>
              </a:rPr>
              <a:t>true</a:t>
            </a:r>
            <a:r>
              <a:rPr lang="en-US" sz="2800" dirty="0">
                <a:cs typeface="Courier New" panose="02070309020205020404" pitchFamily="49" charset="0"/>
              </a:rPr>
              <a:t>, then there is no reason to evaluate the right side.  It is skipped.</a:t>
            </a:r>
          </a:p>
          <a:p>
            <a:pPr marL="0" indent="0" eaLnBrk="1" hangingPunct="1">
              <a:buFontTx/>
              <a:buNone/>
              <a:defRPr/>
            </a:pPr>
            <a:endParaRPr lang="en-US" dirty="0">
              <a:cs typeface="Courier New" panose="02070309020205020404" pitchFamily="49" charset="0"/>
            </a:endParaRPr>
          </a:p>
        </p:txBody>
      </p:sp>
      <p:sp>
        <p:nvSpPr>
          <p:cNvPr id="3993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2A7FF8B3-F923-4649-A9DC-DC361D9124CB}" type="slidenum">
              <a:rPr lang="en-US" altLang="en-US" sz="1200" smtClean="0"/>
              <a:pPr eaLnBrk="1" hangingPunct="1">
                <a:spcBef>
                  <a:spcPct val="0"/>
                </a:spcBef>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p:txBody>
          <a:bodyPr/>
          <a:lstStyle/>
          <a:p>
            <a:pPr eaLnBrk="1" hangingPunct="1"/>
            <a:r>
              <a:rPr lang="en-US" altLang="en-US" dirty="0">
                <a:solidFill>
                  <a:schemeClr val="tx1"/>
                </a:solidFill>
              </a:rPr>
              <a:t>Logical Precedence</a:t>
            </a:r>
          </a:p>
        </p:txBody>
      </p:sp>
      <p:sp>
        <p:nvSpPr>
          <p:cNvPr id="40963" name="Slide Body"/>
          <p:cNvSpPr>
            <a:spLocks noGrp="1" noChangeArrowheads="1"/>
          </p:cNvSpPr>
          <p:nvPr>
            <p:ph type="body" idx="1"/>
          </p:nvPr>
        </p:nvSpPr>
        <p:spPr>
          <a:xfrm>
            <a:off x="685800" y="1981200"/>
            <a:ext cx="8099425" cy="4040188"/>
          </a:xfrm>
        </p:spPr>
        <p:txBody>
          <a:bodyPr/>
          <a:lstStyle/>
          <a:p>
            <a:pPr marL="609600" indent="-609600" eaLnBrk="1" hangingPunct="1">
              <a:lnSpc>
                <a:spcPct val="90000"/>
              </a:lnSpc>
              <a:spcBef>
                <a:spcPct val="0"/>
              </a:spcBef>
              <a:buFontTx/>
              <a:buNone/>
            </a:pPr>
            <a:r>
              <a:rPr lang="en-US" altLang="en-US" sz="2800" dirty="0">
                <a:solidFill>
                  <a:schemeClr val="accent2"/>
                </a:solidFill>
              </a:rPr>
              <a:t>                          Highest</a:t>
            </a:r>
            <a:r>
              <a:rPr lang="en-US" altLang="en-US" sz="2800" b="1" dirty="0">
                <a:latin typeface="Courier New" pitchFamily="49" charset="0"/>
              </a:rPr>
              <a:t>   !</a:t>
            </a:r>
            <a:r>
              <a:rPr lang="en-US" altLang="en-US" sz="2800" dirty="0"/>
              <a:t> </a:t>
            </a:r>
          </a:p>
          <a:p>
            <a:pPr marL="609600" indent="-609600" eaLnBrk="1" hangingPunct="1">
              <a:lnSpc>
                <a:spcPct val="90000"/>
              </a:lnSpc>
              <a:spcBef>
                <a:spcPct val="0"/>
              </a:spcBef>
              <a:buFontTx/>
              <a:buNone/>
            </a:pPr>
            <a:r>
              <a:rPr lang="en-US" altLang="en-US" sz="2800" b="1" dirty="0"/>
              <a:t>                                            </a:t>
            </a:r>
            <a:r>
              <a:rPr lang="en-US" altLang="en-US" sz="2800" b="1" dirty="0">
                <a:latin typeface="Courier New" pitchFamily="49" charset="0"/>
              </a:rPr>
              <a:t>&amp;&amp;</a:t>
            </a:r>
          </a:p>
          <a:p>
            <a:pPr marL="609600" indent="-609600" eaLnBrk="1" hangingPunct="1">
              <a:lnSpc>
                <a:spcPct val="90000"/>
              </a:lnSpc>
              <a:spcBef>
                <a:spcPct val="0"/>
              </a:spcBef>
              <a:buFontTx/>
              <a:buNone/>
            </a:pPr>
            <a:r>
              <a:rPr lang="en-US" altLang="en-US" sz="2800" dirty="0">
                <a:solidFill>
                  <a:schemeClr val="accent2"/>
                </a:solidFill>
              </a:rPr>
              <a:t>                          Lowest</a:t>
            </a:r>
            <a:r>
              <a:rPr lang="en-US" altLang="en-US" sz="2800" dirty="0"/>
              <a:t> </a:t>
            </a:r>
            <a:r>
              <a:rPr lang="en-US" altLang="en-US" sz="2800" b="1" dirty="0">
                <a:latin typeface="Courier New" pitchFamily="49" charset="0"/>
              </a:rPr>
              <a:t>  ||</a:t>
            </a:r>
          </a:p>
          <a:p>
            <a:pPr marL="609600" indent="-609600" eaLnBrk="1" hangingPunct="1">
              <a:spcBef>
                <a:spcPct val="50000"/>
              </a:spcBef>
              <a:buFontTx/>
              <a:buNone/>
            </a:pPr>
            <a:r>
              <a:rPr lang="en-US" altLang="en-US" sz="2800" b="1" dirty="0">
                <a:latin typeface="Courier New" pitchFamily="49" charset="0"/>
              </a:rPr>
              <a:t>  </a:t>
            </a:r>
            <a:r>
              <a:rPr lang="en-US" altLang="en-US" sz="2800" dirty="0"/>
              <a:t>Example:</a:t>
            </a:r>
          </a:p>
          <a:p>
            <a:pPr marL="609600" indent="-609600" eaLnBrk="1" hangingPunct="1">
              <a:lnSpc>
                <a:spcPct val="90000"/>
              </a:lnSpc>
              <a:spcBef>
                <a:spcPct val="0"/>
              </a:spcBef>
              <a:buFontTx/>
              <a:buNone/>
            </a:pPr>
            <a:r>
              <a:rPr lang="en-US" altLang="en-US" dirty="0"/>
              <a:t>     </a:t>
            </a:r>
            <a:r>
              <a:rPr lang="en-US" altLang="en-US" sz="2800" b="1" dirty="0">
                <a:latin typeface="Courier New" pitchFamily="49" charset="0"/>
              </a:rPr>
              <a:t>(2 &lt; 3) || (5 &gt; 6) &amp;&amp; (7 &gt; 8)</a:t>
            </a:r>
          </a:p>
          <a:p>
            <a:pPr marL="609600" indent="-609600" eaLnBrk="1" hangingPunct="1">
              <a:lnSpc>
                <a:spcPct val="90000"/>
              </a:lnSpc>
              <a:spcBef>
                <a:spcPct val="0"/>
              </a:spcBef>
              <a:buFontTx/>
              <a:buNone/>
            </a:pPr>
            <a:endParaRPr lang="en-US" altLang="en-US" dirty="0"/>
          </a:p>
          <a:p>
            <a:pPr marL="609600" indent="-609600" eaLnBrk="1" hangingPunct="1">
              <a:spcBef>
                <a:spcPct val="30000"/>
              </a:spcBef>
              <a:buFontTx/>
              <a:buNone/>
            </a:pPr>
            <a:r>
              <a:rPr lang="en-US" altLang="en-US" dirty="0"/>
              <a:t>     </a:t>
            </a:r>
            <a:r>
              <a:rPr lang="en-US" altLang="en-US" sz="2800" dirty="0"/>
              <a:t>is true because &amp;&amp; is evaluated before | |</a:t>
            </a:r>
            <a:r>
              <a:rPr lang="en-US" altLang="en-US" dirty="0"/>
              <a:t>    </a:t>
            </a:r>
          </a:p>
          <a:p>
            <a:pPr marL="609600" indent="-609600" eaLnBrk="1" hangingPunct="1">
              <a:lnSpc>
                <a:spcPct val="90000"/>
              </a:lnSpc>
              <a:spcBef>
                <a:spcPct val="0"/>
              </a:spcBef>
            </a:pPr>
            <a:endParaRPr lang="en-US" altLang="en-US" dirty="0"/>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DE03F246-54F1-428E-A4FE-9D1F83BD053B}" type="slidenum">
              <a:rPr lang="en-US" altLang="en-US" sz="1200" smtClean="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a:xfrm>
            <a:off x="381000" y="609600"/>
            <a:ext cx="8077200" cy="1143000"/>
          </a:xfrm>
        </p:spPr>
        <p:txBody>
          <a:bodyPr/>
          <a:lstStyle/>
          <a:p>
            <a:pPr eaLnBrk="1" hangingPunct="1"/>
            <a:r>
              <a:rPr lang="en-US" altLang="en-US" dirty="0">
                <a:solidFill>
                  <a:schemeClr val="tx1"/>
                </a:solidFill>
              </a:rPr>
              <a:t>Checking Numeric Ranges with Logical Operators</a:t>
            </a:r>
          </a:p>
        </p:txBody>
      </p:sp>
      <p:sp>
        <p:nvSpPr>
          <p:cNvPr id="43011" name="Slide Body"/>
          <p:cNvSpPr>
            <a:spLocks noGrp="1" noChangeArrowheads="1"/>
          </p:cNvSpPr>
          <p:nvPr>
            <p:ph type="body" idx="1"/>
          </p:nvPr>
        </p:nvSpPr>
        <p:spPr>
          <a:xfrm>
            <a:off x="539750" y="2060575"/>
            <a:ext cx="7924800" cy="4114800"/>
          </a:xfrm>
        </p:spPr>
        <p:txBody>
          <a:bodyPr/>
          <a:lstStyle/>
          <a:p>
            <a:pPr eaLnBrk="1" hangingPunct="1">
              <a:lnSpc>
                <a:spcPct val="90000"/>
              </a:lnSpc>
            </a:pPr>
            <a:r>
              <a:rPr lang="en-US" altLang="en-US" sz="2800" dirty="0"/>
              <a:t>Used to test if a value is within a range</a:t>
            </a:r>
          </a:p>
          <a:p>
            <a:pPr lvl="1" eaLnBrk="1" hangingPunct="1">
              <a:lnSpc>
                <a:spcPct val="90000"/>
              </a:lnSpc>
              <a:buFontTx/>
              <a:buNone/>
            </a:pPr>
            <a:r>
              <a:rPr lang="en-US" altLang="en-US" sz="2400" dirty="0"/>
              <a:t>	</a:t>
            </a:r>
            <a:r>
              <a:rPr lang="en-US" altLang="en-US" sz="2400" b="1" dirty="0">
                <a:solidFill>
                  <a:srgbClr val="3D8963"/>
                </a:solidFill>
                <a:latin typeface="Courier New" pitchFamily="49" charset="0"/>
              </a:rPr>
              <a:t>if ((grade &gt;= 0) &amp;&amp; (grade &lt;= 100))</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"Valid grade";</a:t>
            </a:r>
          </a:p>
          <a:p>
            <a:pPr eaLnBrk="1" hangingPunct="1">
              <a:lnSpc>
                <a:spcPct val="90000"/>
              </a:lnSpc>
            </a:pPr>
            <a:r>
              <a:rPr lang="en-US" altLang="en-US" sz="2800" dirty="0"/>
              <a:t>Can also test if a value lies outside a range</a:t>
            </a:r>
          </a:p>
          <a:p>
            <a:pPr lvl="1" eaLnBrk="1" hangingPunct="1">
              <a:lnSpc>
                <a:spcPct val="90000"/>
              </a:lnSpc>
              <a:buFontTx/>
              <a:buNone/>
            </a:pPr>
            <a:r>
              <a:rPr lang="en-US" altLang="en-US" sz="2400" dirty="0"/>
              <a:t>	 </a:t>
            </a:r>
            <a:r>
              <a:rPr lang="en-US" altLang="en-US" sz="2400" b="1" dirty="0">
                <a:solidFill>
                  <a:srgbClr val="3D8963"/>
                </a:solidFill>
                <a:latin typeface="Courier New" pitchFamily="49" charset="0"/>
              </a:rPr>
              <a:t>if ((grade &lt;= 0) || (grade &gt;= 100))</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"Invalid grade";</a:t>
            </a:r>
          </a:p>
          <a:p>
            <a:pPr eaLnBrk="1" hangingPunct="1">
              <a:lnSpc>
                <a:spcPct val="90000"/>
              </a:lnSpc>
            </a:pPr>
            <a:r>
              <a:rPr lang="en-US" altLang="en-US" sz="2800" dirty="0"/>
              <a:t>You cannot use mathematical notation</a:t>
            </a:r>
          </a:p>
          <a:p>
            <a:pPr lvl="1" eaLnBrk="1" hangingPunct="1">
              <a:lnSpc>
                <a:spcPct val="90000"/>
              </a:lnSpc>
              <a:buFontTx/>
              <a:buNone/>
            </a:pPr>
            <a:r>
              <a:rPr lang="en-US" altLang="en-US" sz="2400" dirty="0">
                <a:latin typeface="Courier New" pitchFamily="49" charset="0"/>
              </a:rPr>
              <a:t> </a:t>
            </a:r>
            <a:r>
              <a:rPr lang="en-US" altLang="en-US" sz="2400" b="1" dirty="0">
                <a:solidFill>
                  <a:srgbClr val="3D8963"/>
                </a:solidFill>
                <a:latin typeface="Courier New" pitchFamily="49" charset="0"/>
              </a:rPr>
              <a:t>if (0 &lt;= grade &lt;= 100) //Doesn’t</a:t>
            </a:r>
          </a:p>
          <a:p>
            <a:pPr lvl="1" eaLnBrk="1" hangingPunct="1">
              <a:lnSpc>
                <a:spcPct val="90000"/>
              </a:lnSpc>
              <a:spcBef>
                <a:spcPct val="0"/>
              </a:spcBef>
              <a:buFontTx/>
              <a:buNone/>
            </a:pPr>
            <a:r>
              <a:rPr lang="en-US" altLang="en-US" sz="2400" b="1" dirty="0">
                <a:solidFill>
                  <a:srgbClr val="3D8963"/>
                </a:solidFill>
                <a:latin typeface="Courier New" pitchFamily="49" charset="0"/>
              </a:rPr>
              <a:t>                        //work!</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08E6BA49-5A5F-4210-B214-EFC8567D86C8}" type="slidenum">
              <a:rPr lang="en-US" altLang="en-US" sz="1200" smtClean="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p:txBody>
          <a:bodyPr/>
          <a:lstStyle/>
          <a:p>
            <a:pPr eaLnBrk="1" hangingPunct="1"/>
            <a:r>
              <a:rPr lang="en-US" altLang="en-US" dirty="0">
                <a:solidFill>
                  <a:schemeClr val="tx1"/>
                </a:solidFill>
              </a:rPr>
              <a:t>4.8 Validating User Input</a:t>
            </a:r>
          </a:p>
        </p:txBody>
      </p:sp>
      <p:sp>
        <p:nvSpPr>
          <p:cNvPr id="44035" name="Slide Body"/>
          <p:cNvSpPr>
            <a:spLocks noGrp="1" noChangeArrowheads="1"/>
          </p:cNvSpPr>
          <p:nvPr>
            <p:ph type="body" idx="1"/>
          </p:nvPr>
        </p:nvSpPr>
        <p:spPr/>
        <p:txBody>
          <a:bodyPr/>
          <a:lstStyle/>
          <a:p>
            <a:pPr eaLnBrk="1" hangingPunct="1"/>
            <a:r>
              <a:rPr lang="en-US" altLang="en-US" sz="2800" dirty="0">
                <a:solidFill>
                  <a:schemeClr val="accent2"/>
                </a:solidFill>
              </a:rPr>
              <a:t>Input validation</a:t>
            </a:r>
            <a:r>
              <a:rPr lang="en-US" altLang="en-US" sz="2800" dirty="0"/>
              <a:t>: inspecting input data to determine if it is acceptable</a:t>
            </a:r>
            <a:endParaRPr lang="en-US" altLang="en-US" sz="2800" u="sng" dirty="0"/>
          </a:p>
          <a:p>
            <a:pPr eaLnBrk="1" hangingPunct="1"/>
            <a:r>
              <a:rPr lang="en-US" altLang="en-US" sz="2800" dirty="0"/>
              <a:t>You want to avoid accepting bad input</a:t>
            </a:r>
          </a:p>
          <a:p>
            <a:pPr eaLnBrk="1" hangingPunct="1"/>
            <a:r>
              <a:rPr lang="en-US" altLang="en-US" sz="2800" dirty="0"/>
              <a:t>You can perform various tests</a:t>
            </a:r>
          </a:p>
          <a:p>
            <a:pPr lvl="1" eaLnBrk="1" hangingPunct="1"/>
            <a:r>
              <a:rPr lang="en-US" altLang="en-US" sz="2800" dirty="0"/>
              <a:t>Range </a:t>
            </a:r>
          </a:p>
          <a:p>
            <a:pPr lvl="1" eaLnBrk="1" hangingPunct="1"/>
            <a:r>
              <a:rPr lang="en-US" altLang="en-US" sz="2800" dirty="0"/>
              <a:t>Reasonableness </a:t>
            </a:r>
          </a:p>
          <a:p>
            <a:pPr lvl="1" eaLnBrk="1" hangingPunct="1"/>
            <a:r>
              <a:rPr lang="en-US" altLang="en-US" sz="2800" dirty="0"/>
              <a:t>Valid menu choice</a:t>
            </a:r>
          </a:p>
          <a:p>
            <a:pPr lvl="1" eaLnBrk="1" hangingPunct="1"/>
            <a:r>
              <a:rPr lang="en-US" altLang="en-US" sz="2800" dirty="0"/>
              <a:t>Zero as a divisor</a:t>
            </a: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0C7BAA87-0D76-468F-A7A5-B9C1F24199CB}" type="slidenum">
              <a:rPr lang="en-US" altLang="en-US" sz="1200" smtClean="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a:xfrm>
            <a:off x="304800" y="303213"/>
            <a:ext cx="8610600" cy="852487"/>
          </a:xfrm>
        </p:spPr>
        <p:txBody>
          <a:bodyPr/>
          <a:lstStyle/>
          <a:p>
            <a:pPr eaLnBrk="1" hangingPunct="1"/>
            <a:r>
              <a:rPr lang="en-US" altLang="en-US" dirty="0">
                <a:solidFill>
                  <a:schemeClr val="tx1"/>
                </a:solidFill>
              </a:rPr>
              <a:t>4.1 Relational Operators</a:t>
            </a:r>
          </a:p>
        </p:txBody>
      </p:sp>
      <p:sp>
        <p:nvSpPr>
          <p:cNvPr id="7171" name="Slide Body"/>
          <p:cNvSpPr>
            <a:spLocks noGrp="1" noChangeArrowheads="1"/>
          </p:cNvSpPr>
          <p:nvPr>
            <p:ph type="body" idx="1"/>
          </p:nvPr>
        </p:nvSpPr>
        <p:spPr>
          <a:xfrm>
            <a:off x="685800" y="1371600"/>
            <a:ext cx="7772400" cy="4500562"/>
          </a:xfrm>
        </p:spPr>
        <p:txBody>
          <a:bodyPr/>
          <a:lstStyle/>
          <a:p>
            <a:pPr marL="101600" indent="0" eaLnBrk="1" hangingPunct="1">
              <a:buNone/>
            </a:pPr>
            <a:r>
              <a:rPr lang="en-US" altLang="en-US" sz="2800" dirty="0"/>
              <a:t>Are used to compare numeric and </a:t>
            </a:r>
            <a:r>
              <a:rPr lang="en-US" altLang="en-US" sz="2800" b="1" dirty="0">
                <a:latin typeface="Courier New" pitchFamily="49" charset="0"/>
                <a:cs typeface="Courier New" pitchFamily="49" charset="0"/>
              </a:rPr>
              <a:t>char</a:t>
            </a:r>
            <a:r>
              <a:rPr lang="en-US" altLang="en-US" sz="2800" dirty="0"/>
              <a:t> values to determine relative order</a:t>
            </a:r>
          </a:p>
          <a:p>
            <a:pPr eaLnBrk="1" hangingPunct="1"/>
            <a:endParaRPr lang="en-US" altLang="en-US" dirty="0"/>
          </a:p>
        </p:txBody>
      </p:sp>
      <p:graphicFrame>
        <p:nvGraphicFramePr>
          <p:cNvPr id="44102" name="Table of relational operators" descr="Table contains a column of the six relational operators and an asjoining column with the meaning of each operator." title="Table of relational operators"/>
          <p:cNvGraphicFramePr>
            <a:graphicFrameLocks noGrp="1"/>
          </p:cNvGraphicFramePr>
          <p:nvPr>
            <p:extLst>
              <p:ext uri="{D42A27DB-BD31-4B8C-83A1-F6EECF244321}">
                <p14:modId xmlns:p14="http://schemas.microsoft.com/office/powerpoint/2010/main" val="104339348"/>
              </p:ext>
            </p:extLst>
          </p:nvPr>
        </p:nvGraphicFramePr>
        <p:xfrm>
          <a:off x="1371600" y="2514600"/>
          <a:ext cx="6262687" cy="3274334"/>
        </p:xfrm>
        <a:graphic>
          <a:graphicData uri="http://schemas.openxmlformats.org/drawingml/2006/table">
            <a:tbl>
              <a:tblPr firstRow="1"/>
              <a:tblGrid>
                <a:gridCol w="1828800">
                  <a:extLst>
                    <a:ext uri="{9D8B030D-6E8A-4147-A177-3AD203B41FA5}">
                      <a16:colId xmlns:a16="http://schemas.microsoft.com/office/drawing/2014/main" val="20000"/>
                    </a:ext>
                  </a:extLst>
                </a:gridCol>
                <a:gridCol w="4433887">
                  <a:extLst>
                    <a:ext uri="{9D8B030D-6E8A-4147-A177-3AD203B41FA5}">
                      <a16:colId xmlns:a16="http://schemas.microsoft.com/office/drawing/2014/main" val="20001"/>
                    </a:ext>
                  </a:extLst>
                </a:gridCol>
              </a:tblGrid>
              <a:tr h="454025">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0" i="0" u="none" strike="noStrike" cap="none" normalizeH="0" baseline="0" dirty="0">
                          <a:ln>
                            <a:noFill/>
                          </a:ln>
                          <a:solidFill>
                            <a:schemeClr val="accent2"/>
                          </a:solidFill>
                          <a:effectLst/>
                          <a:latin typeface="+mn-lt"/>
                        </a:rPr>
                        <a:t>Operator</a:t>
                      </a:r>
                    </a:p>
                  </a:txBody>
                  <a:tcPr marT="45667" marB="45667"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Meaning</a:t>
                      </a:r>
                    </a:p>
                  </a:txBody>
                  <a:tcPr marT="45667" marB="45667"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54025">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rPr>
                        <a:t>&gt;</a:t>
                      </a:r>
                    </a:p>
                  </a:txBody>
                  <a:tcPr marT="45667" marB="45667"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Greater than</a:t>
                      </a:r>
                    </a:p>
                  </a:txBody>
                  <a:tcPr marT="45667" marB="45667"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rPr>
                        <a:t>&lt;</a:t>
                      </a:r>
                    </a:p>
                  </a:txBody>
                  <a:tcPr marT="45667" marB="45667"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Less than</a:t>
                      </a:r>
                    </a:p>
                  </a:txBody>
                  <a:tcPr marT="45667" marB="45667"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4025">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rPr>
                        <a:t>&gt;=</a:t>
                      </a:r>
                    </a:p>
                  </a:txBody>
                  <a:tcPr marT="45667" marB="45667"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Greater than or equal to</a:t>
                      </a:r>
                    </a:p>
                  </a:txBody>
                  <a:tcPr marT="45667" marB="45667"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54025">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rPr>
                        <a:t>&lt;=</a:t>
                      </a:r>
                    </a:p>
                  </a:txBody>
                  <a:tcPr marT="45667" marB="45667"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Less than or equal to</a:t>
                      </a:r>
                    </a:p>
                  </a:txBody>
                  <a:tcPr marT="45667" marB="45667"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4025">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rPr>
                        <a:t>==</a:t>
                      </a:r>
                    </a:p>
                  </a:txBody>
                  <a:tcPr marT="45667" marB="45667"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Equal to</a:t>
                      </a:r>
                    </a:p>
                  </a:txBody>
                  <a:tcPr marT="45667" marB="45667"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54025">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1" i="0" u="none" strike="noStrike" cap="none" normalizeH="0" baseline="0" dirty="0">
                          <a:ln>
                            <a:noFill/>
                          </a:ln>
                          <a:solidFill>
                            <a:schemeClr val="accent2"/>
                          </a:solidFill>
                          <a:effectLst/>
                          <a:latin typeface="Courier New" pitchFamily="49" charset="0"/>
                        </a:rPr>
                        <a:t>!=</a:t>
                      </a:r>
                    </a:p>
                  </a:txBody>
                  <a:tcPr marT="45667" marB="45667"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Not equal to</a:t>
                      </a:r>
                    </a:p>
                  </a:txBody>
                  <a:tcPr marT="45667" marB="45667"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EC286462-F13E-4E33-B45F-624FD6CBEE48}"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p:txBody>
          <a:bodyPr/>
          <a:lstStyle/>
          <a:p>
            <a:pPr eaLnBrk="1" hangingPunct="1"/>
            <a:r>
              <a:rPr lang="en-US" altLang="en-US" dirty="0">
                <a:solidFill>
                  <a:schemeClr val="tx1"/>
                </a:solidFill>
              </a:rPr>
              <a:t>4.9 More About Blocks and Scope</a:t>
            </a:r>
          </a:p>
        </p:txBody>
      </p:sp>
      <p:sp>
        <p:nvSpPr>
          <p:cNvPr id="45059" name="Slide Body"/>
          <p:cNvSpPr>
            <a:spLocks noGrp="1" noChangeArrowheads="1"/>
          </p:cNvSpPr>
          <p:nvPr>
            <p:ph type="body" idx="1"/>
          </p:nvPr>
        </p:nvSpPr>
        <p:spPr>
          <a:xfrm>
            <a:off x="304800" y="1854200"/>
            <a:ext cx="8294688" cy="3810000"/>
          </a:xfrm>
        </p:spPr>
        <p:txBody>
          <a:bodyPr/>
          <a:lstStyle/>
          <a:p>
            <a:pPr eaLnBrk="1" hangingPunct="1"/>
            <a:r>
              <a:rPr lang="en-US" altLang="en-US" sz="2800" dirty="0"/>
              <a:t>The</a:t>
            </a:r>
            <a:r>
              <a:rPr lang="en-US" altLang="en-US" sz="2800" dirty="0">
                <a:solidFill>
                  <a:schemeClr val="accent2"/>
                </a:solidFill>
              </a:rPr>
              <a:t> Scope</a:t>
            </a:r>
            <a:r>
              <a:rPr lang="en-US" altLang="en-US" sz="2800" dirty="0"/>
              <a:t> of a variable is the block in which it is defined, from the point of definition to the end of the block</a:t>
            </a:r>
          </a:p>
          <a:p>
            <a:pPr eaLnBrk="1" hangingPunct="1"/>
            <a:r>
              <a:rPr lang="en-US" altLang="en-US" sz="2800" dirty="0"/>
              <a:t>Variables are usually defined at the beginning of a function</a:t>
            </a:r>
          </a:p>
          <a:p>
            <a:pPr eaLnBrk="1" hangingPunct="1"/>
            <a:r>
              <a:rPr lang="en-US" altLang="en-US" sz="2800" dirty="0"/>
              <a:t>They may instead be defined close to the place where they are first used</a:t>
            </a:r>
          </a:p>
          <a:p>
            <a:pPr eaLnBrk="1" hangingPunct="1"/>
            <a:endParaRPr lang="en-US" altLang="en-US" u="sng" dirty="0"/>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7A693461-155B-4A21-8D5B-629AC684AE1E}" type="slidenum">
              <a:rPr lang="en-US" altLang="en-US" sz="1200" smtClean="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p:txBody>
          <a:bodyPr/>
          <a:lstStyle/>
          <a:p>
            <a:pPr eaLnBrk="1" hangingPunct="1"/>
            <a:r>
              <a:rPr lang="en-US" altLang="en-US" dirty="0">
                <a:solidFill>
                  <a:schemeClr val="tx1"/>
                </a:solidFill>
              </a:rPr>
              <a:t>More About Blocks and Scope</a:t>
            </a:r>
          </a:p>
        </p:txBody>
      </p:sp>
      <p:sp>
        <p:nvSpPr>
          <p:cNvPr id="46083" name="Slide Body"/>
          <p:cNvSpPr>
            <a:spLocks noGrp="1" noChangeArrowheads="1"/>
          </p:cNvSpPr>
          <p:nvPr>
            <p:ph type="body" idx="1"/>
          </p:nvPr>
        </p:nvSpPr>
        <p:spPr>
          <a:xfrm>
            <a:off x="685800" y="1676400"/>
            <a:ext cx="8001000" cy="4148138"/>
          </a:xfrm>
        </p:spPr>
        <p:txBody>
          <a:bodyPr/>
          <a:lstStyle/>
          <a:p>
            <a:pPr eaLnBrk="1" hangingPunct="1">
              <a:lnSpc>
                <a:spcPct val="90000"/>
              </a:lnSpc>
              <a:spcBef>
                <a:spcPct val="0"/>
              </a:spcBef>
            </a:pPr>
            <a:r>
              <a:rPr lang="en-US" altLang="en-US" sz="2800" dirty="0"/>
              <a:t>Variables defined inside </a:t>
            </a:r>
            <a:r>
              <a:rPr lang="en-US" altLang="en-US" sz="2800" b="1" dirty="0">
                <a:latin typeface="Courier New" pitchFamily="49" charset="0"/>
              </a:rPr>
              <a:t>{</a:t>
            </a:r>
            <a:r>
              <a:rPr lang="en-US" altLang="en-US" sz="2800" dirty="0"/>
              <a:t> </a:t>
            </a:r>
            <a:r>
              <a:rPr lang="en-US" altLang="en-US" sz="2800" b="1" dirty="0">
                <a:latin typeface="Courier New" pitchFamily="49" charset="0"/>
              </a:rPr>
              <a:t>}</a:t>
            </a:r>
            <a:r>
              <a:rPr lang="en-US" altLang="en-US" sz="2800" dirty="0"/>
              <a:t> have </a:t>
            </a:r>
            <a:r>
              <a:rPr lang="en-US" altLang="en-US" sz="2800" dirty="0">
                <a:solidFill>
                  <a:schemeClr val="accent2"/>
                </a:solidFill>
              </a:rPr>
              <a:t>local</a:t>
            </a:r>
            <a:r>
              <a:rPr lang="en-US" altLang="en-US" sz="2800" dirty="0"/>
              <a:t> or </a:t>
            </a:r>
            <a:r>
              <a:rPr lang="en-US" altLang="en-US" sz="2800" dirty="0">
                <a:solidFill>
                  <a:schemeClr val="accent2"/>
                </a:solidFill>
              </a:rPr>
              <a:t>block scope</a:t>
            </a:r>
          </a:p>
          <a:p>
            <a:pPr eaLnBrk="1" hangingPunct="1">
              <a:lnSpc>
                <a:spcPct val="50000"/>
              </a:lnSpc>
              <a:spcBef>
                <a:spcPct val="0"/>
              </a:spcBef>
            </a:pPr>
            <a:endParaRPr lang="en-US" altLang="en-US" sz="2800" dirty="0"/>
          </a:p>
          <a:p>
            <a:pPr eaLnBrk="1" hangingPunct="1">
              <a:lnSpc>
                <a:spcPct val="90000"/>
              </a:lnSpc>
              <a:spcBef>
                <a:spcPct val="0"/>
              </a:spcBef>
            </a:pPr>
            <a:r>
              <a:rPr lang="en-US" altLang="en-US" sz="2800" dirty="0"/>
              <a:t>When in a block that is nested inside another block, you can define variables with the same name as in the outer block.  </a:t>
            </a:r>
          </a:p>
          <a:p>
            <a:pPr eaLnBrk="1" hangingPunct="1">
              <a:lnSpc>
                <a:spcPct val="30000"/>
              </a:lnSpc>
              <a:spcBef>
                <a:spcPct val="0"/>
              </a:spcBef>
            </a:pPr>
            <a:endParaRPr lang="en-US" altLang="en-US" sz="2800" dirty="0"/>
          </a:p>
          <a:p>
            <a:pPr lvl="1" eaLnBrk="1" hangingPunct="1">
              <a:lnSpc>
                <a:spcPct val="90000"/>
              </a:lnSpc>
              <a:spcBef>
                <a:spcPct val="0"/>
              </a:spcBef>
            </a:pPr>
            <a:r>
              <a:rPr lang="en-US" altLang="en-US" sz="2800" dirty="0"/>
              <a:t>When the program is executing in the inner block, the outer definition is not available.</a:t>
            </a:r>
          </a:p>
          <a:p>
            <a:pPr lvl="1" eaLnBrk="1" hangingPunct="1">
              <a:lnSpc>
                <a:spcPct val="90000"/>
              </a:lnSpc>
            </a:pPr>
            <a:r>
              <a:rPr lang="en-US" altLang="en-US" sz="2800" dirty="0"/>
              <a:t>This generally not a good idea.  The program may be hard to read or understand.  </a:t>
            </a: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7B43041E-CB3B-45CF-8476-73E38B26F5E1}" type="slidenum">
              <a:rPr lang="en-US" altLang="en-US" sz="1200" smtClean="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4.10 More About Characters and Strings</a:t>
            </a:r>
          </a:p>
        </p:txBody>
      </p:sp>
      <p:sp>
        <p:nvSpPr>
          <p:cNvPr id="47107" name="Slide Body"/>
          <p:cNvSpPr>
            <a:spLocks noGrp="1" noChangeArrowheads="1"/>
          </p:cNvSpPr>
          <p:nvPr>
            <p:ph type="body" idx="1"/>
          </p:nvPr>
        </p:nvSpPr>
        <p:spPr>
          <a:xfrm>
            <a:off x="250825" y="1524000"/>
            <a:ext cx="8642350" cy="4572000"/>
          </a:xfrm>
        </p:spPr>
        <p:txBody>
          <a:bodyPr/>
          <a:lstStyle/>
          <a:p>
            <a:pPr eaLnBrk="1" hangingPunct="1">
              <a:lnSpc>
                <a:spcPct val="90000"/>
              </a:lnSpc>
            </a:pPr>
            <a:r>
              <a:rPr lang="en-US" altLang="en-US" sz="2400" dirty="0"/>
              <a:t>You can use relational operators with characters and string objects </a:t>
            </a:r>
          </a:p>
          <a:p>
            <a:pPr eaLnBrk="1" hangingPunct="1">
              <a:lnSpc>
                <a:spcPct val="90000"/>
              </a:lnSpc>
              <a:buFontTx/>
              <a:buNone/>
            </a:pPr>
            <a:r>
              <a:rPr lang="en-US" altLang="en-US" sz="2000" dirty="0"/>
              <a:t> 	</a:t>
            </a:r>
            <a:r>
              <a:rPr lang="en-US" altLang="en-US" sz="2200" b="1" dirty="0">
                <a:solidFill>
                  <a:srgbClr val="3D8963"/>
                </a:solidFill>
                <a:latin typeface="Courier New" pitchFamily="49" charset="0"/>
              </a:rPr>
              <a:t>if (</a:t>
            </a:r>
            <a:r>
              <a:rPr lang="en-US" altLang="en-US" sz="2200" b="1" dirty="0" err="1">
                <a:solidFill>
                  <a:srgbClr val="3D8963"/>
                </a:solidFill>
                <a:latin typeface="Courier New" pitchFamily="49" charset="0"/>
              </a:rPr>
              <a:t>menuChoice</a:t>
            </a:r>
            <a:r>
              <a:rPr lang="en-US" altLang="en-US" sz="2200" b="1" dirty="0">
                <a:solidFill>
                  <a:srgbClr val="3D8963"/>
                </a:solidFill>
                <a:latin typeface="Courier New" pitchFamily="49" charset="0"/>
              </a:rPr>
              <a:t> == 'A')</a:t>
            </a:r>
            <a:r>
              <a:rPr lang="en-US" altLang="en-US" sz="2200" b="1" dirty="0">
                <a:solidFill>
                  <a:schemeClr val="tx1"/>
                </a:solidFill>
                <a:latin typeface="+mn-lt"/>
              </a:rPr>
              <a:t>,</a:t>
            </a:r>
            <a:r>
              <a:rPr lang="en-US" altLang="en-US" sz="2200" b="1" dirty="0">
                <a:solidFill>
                  <a:srgbClr val="3D8963"/>
                </a:solidFill>
                <a:latin typeface="+mn-lt"/>
              </a:rPr>
              <a:t> </a:t>
            </a:r>
            <a:r>
              <a:rPr lang="en-US" altLang="en-US" sz="2200" b="1" dirty="0">
                <a:solidFill>
                  <a:schemeClr val="tx1"/>
                </a:solidFill>
                <a:latin typeface="+mn-lt"/>
              </a:rPr>
              <a:t>or</a:t>
            </a:r>
            <a:r>
              <a:rPr lang="en-US" altLang="en-US" sz="2200" b="1" dirty="0">
                <a:solidFill>
                  <a:srgbClr val="3D8963"/>
                </a:solidFill>
                <a:latin typeface="+mn-lt"/>
              </a:rPr>
              <a:t> </a:t>
            </a:r>
            <a:r>
              <a:rPr lang="en-US" altLang="en-US" sz="2200" b="1" dirty="0">
                <a:solidFill>
                  <a:srgbClr val="3D8963"/>
                </a:solidFill>
                <a:latin typeface="Courier New" pitchFamily="49" charset="0"/>
              </a:rPr>
              <a:t> if (name1 &gt;= name2)</a:t>
            </a:r>
            <a:endParaRPr lang="en-US" altLang="en-US" sz="2200" b="1" dirty="0">
              <a:solidFill>
                <a:srgbClr val="3D8963"/>
              </a:solidFill>
            </a:endParaRPr>
          </a:p>
          <a:p>
            <a:pPr eaLnBrk="1" hangingPunct="1">
              <a:lnSpc>
                <a:spcPct val="90000"/>
              </a:lnSpc>
            </a:pPr>
            <a:r>
              <a:rPr lang="en-US" altLang="en-US" sz="2400" dirty="0"/>
              <a:t>Comparing characters is really comparing the ASCII values of characters</a:t>
            </a:r>
          </a:p>
          <a:p>
            <a:pPr eaLnBrk="1" hangingPunct="1">
              <a:lnSpc>
                <a:spcPct val="90000"/>
              </a:lnSpc>
            </a:pPr>
            <a:r>
              <a:rPr lang="en-US" altLang="en-US" sz="2400" dirty="0"/>
              <a:t>Comparing string objects is comparing the ASCII values of the characters in the strings.  Comparison is character-by-character, starting with the first character of each string.</a:t>
            </a:r>
          </a:p>
          <a:p>
            <a:pPr eaLnBrk="1" hangingPunct="1">
              <a:lnSpc>
                <a:spcPct val="90000"/>
              </a:lnSpc>
            </a:pPr>
            <a:r>
              <a:rPr lang="en-US" altLang="en-US" sz="2400" dirty="0"/>
              <a:t>You cannot compare C-style strings by using relational operators</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6B27C037-DD74-418A-A404-F8D4AF10A856}" type="slidenum">
              <a:rPr lang="en-US" altLang="en-US" sz="1200" smtClean="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p:txBody>
          <a:bodyPr/>
          <a:lstStyle/>
          <a:p>
            <a:pPr eaLnBrk="1" hangingPunct="1"/>
            <a:r>
              <a:rPr lang="en-US" altLang="en-US" dirty="0">
                <a:solidFill>
                  <a:schemeClr val="tx1"/>
                </a:solidFill>
              </a:rPr>
              <a:t>Testing Characters 1 of 2</a:t>
            </a:r>
          </a:p>
        </p:txBody>
      </p:sp>
      <p:sp>
        <p:nvSpPr>
          <p:cNvPr id="48131" name="Slide Body"/>
          <p:cNvSpPr>
            <a:spLocks noGrp="1" noChangeArrowheads="1"/>
          </p:cNvSpPr>
          <p:nvPr>
            <p:ph type="body" sz="half" idx="1"/>
          </p:nvPr>
        </p:nvSpPr>
        <p:spPr>
          <a:xfrm>
            <a:off x="466725" y="1600200"/>
            <a:ext cx="7888288" cy="592138"/>
          </a:xfrm>
        </p:spPr>
        <p:txBody>
          <a:bodyPr/>
          <a:lstStyle/>
          <a:p>
            <a:pPr marL="0" indent="0" eaLnBrk="1" hangingPunct="1">
              <a:buFontTx/>
              <a:buNone/>
            </a:pPr>
            <a:r>
              <a:rPr lang="en-US" altLang="en-US" sz="2800"/>
              <a:t>These functions require the </a:t>
            </a:r>
            <a:r>
              <a:rPr lang="en-US" altLang="en-US" sz="2800" b="1">
                <a:latin typeface="Courier New" pitchFamily="49" charset="0"/>
              </a:rPr>
              <a:t>cctype</a:t>
            </a:r>
            <a:r>
              <a:rPr lang="en-US" altLang="en-US" sz="2800"/>
              <a:t> header file</a:t>
            </a:r>
          </a:p>
        </p:txBody>
      </p:sp>
      <p:graphicFrame>
        <p:nvGraphicFramePr>
          <p:cNvPr id="47178" name="Table of character functions" descr="Table of C++ functions for working with single characters and their meanings." title="Table of character functions"/>
          <p:cNvGraphicFramePr>
            <a:graphicFrameLocks noGrp="1"/>
          </p:cNvGraphicFramePr>
          <p:nvPr>
            <p:ph sz="half" idx="2"/>
            <p:extLst>
              <p:ext uri="{D42A27DB-BD31-4B8C-83A1-F6EECF244321}">
                <p14:modId xmlns:p14="http://schemas.microsoft.com/office/powerpoint/2010/main" val="2064720456"/>
              </p:ext>
            </p:extLst>
          </p:nvPr>
        </p:nvGraphicFramePr>
        <p:xfrm>
          <a:off x="533400" y="2895600"/>
          <a:ext cx="8229600" cy="2901770"/>
        </p:xfrm>
        <a:graphic>
          <a:graphicData uri="http://schemas.openxmlformats.org/drawingml/2006/table">
            <a:tbl>
              <a:tblPr firstRow="1"/>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438865">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FUNCTION</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MEANING</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865">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isalpha</a:t>
                      </a:r>
                      <a:endParaRPr kumimoji="0" lang="en-US" sz="2400" b="1" i="0" u="none" strike="noStrike" cap="none" normalizeH="0" baseline="0" dirty="0">
                        <a:ln>
                          <a:noFill/>
                        </a:ln>
                        <a:solidFill>
                          <a:schemeClr val="tx1"/>
                        </a:solidFill>
                        <a:effectLst/>
                        <a:latin typeface="Courier New" pitchFamily="49"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true</a:t>
                      </a:r>
                      <a:r>
                        <a:rPr kumimoji="0" lang="en-US" sz="2400" b="0" i="0" u="none" strike="noStrike" cap="none" normalizeH="0" baseline="0" dirty="0">
                          <a:ln>
                            <a:noFill/>
                          </a:ln>
                          <a:solidFill>
                            <a:schemeClr val="tx1"/>
                          </a:solidFill>
                          <a:effectLst/>
                          <a:latin typeface="Arial" charset="0"/>
                        </a:rPr>
                        <a:t> if arg. is a letter, </a:t>
                      </a:r>
                      <a:r>
                        <a:rPr kumimoji="0" lang="en-US" sz="2400" b="1" i="0" u="none" strike="noStrike" cap="none" normalizeH="0" baseline="0" dirty="0">
                          <a:ln>
                            <a:noFill/>
                          </a:ln>
                          <a:solidFill>
                            <a:schemeClr val="tx1"/>
                          </a:solidFill>
                          <a:effectLst/>
                          <a:latin typeface="Courier New" pitchFamily="49" charset="0"/>
                        </a:rPr>
                        <a:t>false</a:t>
                      </a:r>
                      <a:r>
                        <a:rPr kumimoji="0" lang="en-US" sz="2400" b="0" i="0" u="none" strike="noStrike" cap="none" normalizeH="0" baseline="0" dirty="0">
                          <a:ln>
                            <a:noFill/>
                          </a:ln>
                          <a:solidFill>
                            <a:schemeClr val="tx1"/>
                          </a:solidFill>
                          <a:effectLst/>
                          <a:latin typeface="Arial" charset="0"/>
                        </a:rPr>
                        <a:t> otherwise</a:t>
                      </a:r>
                      <a:endParaRPr kumimoji="0" lang="en-US" sz="2400" b="0" i="0" u="none" strike="noStrike" cap="none" normalizeH="0" baseline="0" dirty="0">
                        <a:ln>
                          <a:noFill/>
                        </a:ln>
                        <a:solidFill>
                          <a:schemeClr val="tx1"/>
                        </a:solidFill>
                        <a:effectLst/>
                        <a:latin typeface="Courier New" pitchFamily="49"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6327">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isalnum</a:t>
                      </a:r>
                      <a:endParaRPr kumimoji="0" lang="en-US" sz="2400" b="1" i="0" u="none" strike="noStrike" cap="none" normalizeH="0" baseline="0" dirty="0">
                        <a:ln>
                          <a:noFill/>
                        </a:ln>
                        <a:solidFill>
                          <a:schemeClr val="tx1"/>
                        </a:solidFill>
                        <a:effectLst/>
                        <a:latin typeface="Courier New" pitchFamily="49"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true</a:t>
                      </a:r>
                      <a:r>
                        <a:rPr kumimoji="0" lang="en-US" sz="2400" b="0" i="0" u="none" strike="noStrike" cap="none" normalizeH="0" baseline="0" dirty="0">
                          <a:ln>
                            <a:noFill/>
                          </a:ln>
                          <a:solidFill>
                            <a:schemeClr val="tx1"/>
                          </a:solidFill>
                          <a:effectLst/>
                          <a:latin typeface="Arial" charset="0"/>
                        </a:rPr>
                        <a:t> if arg. is a letter or digit, </a:t>
                      </a:r>
                      <a:r>
                        <a:rPr kumimoji="0" lang="en-US" sz="2400" b="1" i="0" u="none" strike="noStrike" cap="none" normalizeH="0" baseline="0" dirty="0">
                          <a:ln>
                            <a:noFill/>
                          </a:ln>
                          <a:solidFill>
                            <a:schemeClr val="tx1"/>
                          </a:solidFill>
                          <a:effectLst/>
                          <a:latin typeface="Courier New" pitchFamily="49" charset="0"/>
                        </a:rPr>
                        <a:t>false</a:t>
                      </a:r>
                      <a:r>
                        <a:rPr kumimoji="0" lang="en-US" sz="2400" b="0" i="0" u="none" strike="noStrike" cap="none" normalizeH="0" baseline="0" dirty="0">
                          <a:ln>
                            <a:noFill/>
                          </a:ln>
                          <a:solidFill>
                            <a:schemeClr val="tx1"/>
                          </a:solidFill>
                          <a:effectLst/>
                          <a:latin typeface="Arial" charset="0"/>
                        </a:rPr>
                        <a:t> otherwise</a:t>
                      </a:r>
                      <a:endParaRPr kumimoji="0" lang="en-US" sz="2400" b="0" i="0" u="none" strike="noStrike" cap="none" normalizeH="0" baseline="0" dirty="0">
                        <a:ln>
                          <a:noFill/>
                        </a:ln>
                        <a:solidFill>
                          <a:schemeClr val="tx1"/>
                        </a:solidFill>
                        <a:effectLst/>
                        <a:latin typeface="Courier New" pitchFamily="49"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865">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isdigit</a:t>
                      </a:r>
                      <a:endParaRPr kumimoji="0" lang="en-US" sz="2400" b="1" i="0" u="none" strike="noStrike" cap="none" normalizeH="0" baseline="0" dirty="0">
                        <a:ln>
                          <a:noFill/>
                        </a:ln>
                        <a:solidFill>
                          <a:schemeClr val="tx1"/>
                        </a:solidFill>
                        <a:effectLst/>
                        <a:latin typeface="Courier New" pitchFamily="49"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true</a:t>
                      </a:r>
                      <a:r>
                        <a:rPr kumimoji="0" lang="en-US" sz="2400" b="0" i="0" u="none" strike="noStrike" cap="none" normalizeH="0" baseline="0" dirty="0">
                          <a:ln>
                            <a:noFill/>
                          </a:ln>
                          <a:solidFill>
                            <a:schemeClr val="tx1"/>
                          </a:solidFill>
                          <a:effectLst/>
                          <a:latin typeface="Arial" charset="0"/>
                        </a:rPr>
                        <a:t> if arg. is a digit 0-9, </a:t>
                      </a:r>
                      <a:r>
                        <a:rPr kumimoji="0" lang="en-US" sz="2400" b="1" i="0" u="none" strike="noStrike" cap="none" normalizeH="0" baseline="0" dirty="0">
                          <a:ln>
                            <a:noFill/>
                          </a:ln>
                          <a:solidFill>
                            <a:schemeClr val="tx1"/>
                          </a:solidFill>
                          <a:effectLst/>
                          <a:latin typeface="Courier New" pitchFamily="49" charset="0"/>
                        </a:rPr>
                        <a:t>false</a:t>
                      </a:r>
                      <a:r>
                        <a:rPr kumimoji="0" lang="en-US" sz="2400" b="0" i="0" u="none" strike="noStrike" cap="none" normalizeH="0" baseline="0" dirty="0">
                          <a:ln>
                            <a:noFill/>
                          </a:ln>
                          <a:solidFill>
                            <a:schemeClr val="tx1"/>
                          </a:solidFill>
                          <a:effectLst/>
                          <a:latin typeface="Arial" charset="0"/>
                        </a:rPr>
                        <a:t> otherwise</a:t>
                      </a:r>
                      <a:endParaRPr kumimoji="0" lang="en-US" sz="2400" b="0" i="0" u="none" strike="noStrike" cap="none" normalizeH="0" baseline="0" dirty="0">
                        <a:ln>
                          <a:noFill/>
                        </a:ln>
                        <a:solidFill>
                          <a:schemeClr val="tx1"/>
                        </a:solidFill>
                        <a:effectLst/>
                        <a:latin typeface="Courier New" pitchFamily="49"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6327">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islower</a:t>
                      </a:r>
                      <a:endParaRPr kumimoji="0" lang="en-US" sz="2400" b="1" i="0" u="none" strike="noStrike" cap="none" normalizeH="0" baseline="0" dirty="0">
                        <a:ln>
                          <a:noFill/>
                        </a:ln>
                        <a:solidFill>
                          <a:schemeClr val="tx1"/>
                        </a:solidFill>
                        <a:effectLst/>
                        <a:latin typeface="Courier New" pitchFamily="49"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true</a:t>
                      </a:r>
                      <a:r>
                        <a:rPr kumimoji="0" lang="en-US" sz="2400" b="0" i="0" u="none" strike="noStrike" cap="none" normalizeH="0" baseline="0" dirty="0">
                          <a:ln>
                            <a:noFill/>
                          </a:ln>
                          <a:solidFill>
                            <a:schemeClr val="tx1"/>
                          </a:solidFill>
                          <a:effectLst/>
                          <a:latin typeface="Arial" charset="0"/>
                        </a:rPr>
                        <a:t> if arg. is lowercase letter, </a:t>
                      </a:r>
                      <a:r>
                        <a:rPr kumimoji="0" lang="en-US" sz="2400" b="1" i="0" u="none" strike="noStrike" cap="none" normalizeH="0" baseline="0" dirty="0">
                          <a:ln>
                            <a:noFill/>
                          </a:ln>
                          <a:solidFill>
                            <a:schemeClr val="tx1"/>
                          </a:solidFill>
                          <a:effectLst/>
                          <a:latin typeface="Courier New" pitchFamily="49" charset="0"/>
                        </a:rPr>
                        <a:t>false</a:t>
                      </a:r>
                      <a:r>
                        <a:rPr kumimoji="0" lang="en-US" sz="2400" b="0" i="0" u="none" strike="noStrike" cap="none" normalizeH="0" baseline="0" dirty="0">
                          <a:ln>
                            <a:noFill/>
                          </a:ln>
                          <a:solidFill>
                            <a:schemeClr val="tx1"/>
                          </a:solidFill>
                          <a:effectLst/>
                          <a:latin typeface="Arial" charset="0"/>
                        </a:rPr>
                        <a:t> otherwise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815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12-</a:t>
            </a:r>
            <a:fld id="{9163B07F-C32A-469D-9F2E-D6844E930FC8}" type="slidenum">
              <a:rPr lang="en-US" altLang="en-US" sz="1200" smtClean="0"/>
              <a:pPr eaLnBrk="1" hangingPunct="1">
                <a:spcBef>
                  <a:spcPct val="0"/>
                </a:spcBef>
                <a:buFontTx/>
                <a:buNone/>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 Testing Characters 2 of 2</a:t>
            </a:r>
          </a:p>
        </p:txBody>
      </p:sp>
      <p:sp>
        <p:nvSpPr>
          <p:cNvPr id="49155" name="Slide Body"/>
          <p:cNvSpPr>
            <a:spLocks noGrp="1" noChangeArrowheads="1"/>
          </p:cNvSpPr>
          <p:nvPr>
            <p:ph type="body" sz="half" idx="1"/>
          </p:nvPr>
        </p:nvSpPr>
        <p:spPr>
          <a:xfrm>
            <a:off x="466725" y="1600200"/>
            <a:ext cx="7888288" cy="592138"/>
          </a:xfrm>
        </p:spPr>
        <p:txBody>
          <a:bodyPr/>
          <a:lstStyle/>
          <a:p>
            <a:pPr marL="0" indent="0" eaLnBrk="1" hangingPunct="1">
              <a:buFontTx/>
              <a:buNone/>
            </a:pPr>
            <a:r>
              <a:rPr lang="en-US" altLang="en-US" sz="2800"/>
              <a:t>These functions require the </a:t>
            </a:r>
            <a:r>
              <a:rPr lang="en-US" altLang="en-US" sz="2800" b="1">
                <a:latin typeface="Courier New" pitchFamily="49" charset="0"/>
              </a:rPr>
              <a:t>cctype</a:t>
            </a:r>
            <a:r>
              <a:rPr lang="en-US" altLang="en-US" sz="2800"/>
              <a:t> header file</a:t>
            </a:r>
          </a:p>
        </p:txBody>
      </p:sp>
      <p:graphicFrame>
        <p:nvGraphicFramePr>
          <p:cNvPr id="128039" name="Table of more character functions" descr="Table includes C++ functions for working with single characters, and the meanings/values of the functions." title="Table of additional character functions"/>
          <p:cNvGraphicFramePr>
            <a:graphicFrameLocks noGrp="1"/>
          </p:cNvGraphicFramePr>
          <p:nvPr>
            <p:ph sz="half" idx="2"/>
            <p:extLst>
              <p:ext uri="{D42A27DB-BD31-4B8C-83A1-F6EECF244321}">
                <p14:modId xmlns:p14="http://schemas.microsoft.com/office/powerpoint/2010/main" val="1848727601"/>
              </p:ext>
            </p:extLst>
          </p:nvPr>
        </p:nvGraphicFramePr>
        <p:xfrm>
          <a:off x="304800" y="2362200"/>
          <a:ext cx="8229600" cy="3587854"/>
        </p:xfrm>
        <a:graphic>
          <a:graphicData uri="http://schemas.openxmlformats.org/drawingml/2006/table">
            <a:tbl>
              <a:tblPr firstRow="1"/>
              <a:tblGrid>
                <a:gridCol w="1828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438928">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FUNCTION</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MEANING</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6412">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isprint</a:t>
                      </a:r>
                      <a:endParaRPr kumimoji="0" lang="en-US" sz="2400" b="1" i="0" u="none" strike="noStrike" cap="none" normalizeH="0" baseline="0" dirty="0">
                        <a:ln>
                          <a:noFill/>
                        </a:ln>
                        <a:solidFill>
                          <a:schemeClr val="tx1"/>
                        </a:solidFill>
                        <a:effectLst/>
                        <a:latin typeface="Courier New" pitchFamily="49"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true</a:t>
                      </a:r>
                      <a:r>
                        <a:rPr kumimoji="0" lang="en-US" sz="2400" b="0" i="0" u="none" strike="noStrike" cap="none" normalizeH="0" baseline="0" dirty="0">
                          <a:ln>
                            <a:noFill/>
                          </a:ln>
                          <a:solidFill>
                            <a:schemeClr val="tx1"/>
                          </a:solidFill>
                          <a:effectLst/>
                          <a:latin typeface="Arial" charset="0"/>
                        </a:rPr>
                        <a:t> if arg. is a printable character, </a:t>
                      </a:r>
                      <a:r>
                        <a:rPr kumimoji="0" lang="en-US" sz="2400" b="1" i="0" u="none" strike="noStrike" cap="none" normalizeH="0" baseline="0" dirty="0">
                          <a:ln>
                            <a:noFill/>
                          </a:ln>
                          <a:solidFill>
                            <a:schemeClr val="tx1"/>
                          </a:solidFill>
                          <a:effectLst/>
                          <a:latin typeface="Courier New" pitchFamily="49" charset="0"/>
                        </a:rPr>
                        <a:t>false</a:t>
                      </a:r>
                      <a:r>
                        <a:rPr kumimoji="0" lang="en-US" sz="2400" b="0" i="0" u="none" strike="noStrike" cap="none" normalizeH="0" baseline="0" dirty="0">
                          <a:ln>
                            <a:noFill/>
                          </a:ln>
                          <a:solidFill>
                            <a:schemeClr val="tx1"/>
                          </a:solidFill>
                          <a:effectLst/>
                          <a:latin typeface="Arial" charset="0"/>
                        </a:rPr>
                        <a:t> otherwise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6412">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ispunct</a:t>
                      </a:r>
                      <a:endParaRPr kumimoji="0" lang="en-US" sz="2400" b="1" i="0" u="none" strike="noStrike" cap="none" normalizeH="0" baseline="0" dirty="0">
                        <a:ln>
                          <a:noFill/>
                        </a:ln>
                        <a:solidFill>
                          <a:schemeClr val="tx1"/>
                        </a:solidFill>
                        <a:effectLst/>
                        <a:latin typeface="Courier New" pitchFamily="49"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true</a:t>
                      </a:r>
                      <a:r>
                        <a:rPr kumimoji="0" lang="en-US" sz="2400" b="0" i="0" u="none" strike="noStrike" cap="none" normalizeH="0" baseline="0" dirty="0">
                          <a:ln>
                            <a:noFill/>
                          </a:ln>
                          <a:solidFill>
                            <a:schemeClr val="tx1"/>
                          </a:solidFill>
                          <a:effectLst/>
                          <a:latin typeface="Arial" charset="0"/>
                        </a:rPr>
                        <a:t> if arg. is a punctuation character, </a:t>
                      </a:r>
                      <a:r>
                        <a:rPr kumimoji="0" lang="en-US" sz="2400" b="1" i="0" u="none" strike="noStrike" cap="none" normalizeH="0" baseline="0" dirty="0">
                          <a:ln>
                            <a:noFill/>
                          </a:ln>
                          <a:solidFill>
                            <a:schemeClr val="tx1"/>
                          </a:solidFill>
                          <a:effectLst/>
                          <a:latin typeface="Courier New" pitchFamily="49" charset="0"/>
                        </a:rPr>
                        <a:t>false</a:t>
                      </a:r>
                      <a:r>
                        <a:rPr kumimoji="0" lang="en-US" sz="2400" b="0" i="0" u="none" strike="noStrike" cap="none" normalizeH="0" baseline="0" dirty="0">
                          <a:ln>
                            <a:noFill/>
                          </a:ln>
                          <a:solidFill>
                            <a:schemeClr val="tx1"/>
                          </a:solidFill>
                          <a:effectLst/>
                          <a:latin typeface="Arial" charset="0"/>
                        </a:rPr>
                        <a:t> otherwise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6412">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isupper</a:t>
                      </a:r>
                      <a:endParaRPr kumimoji="0" lang="en-US" sz="2400" b="1" i="0" u="none" strike="noStrike" cap="none" normalizeH="0" baseline="0" dirty="0">
                        <a:ln>
                          <a:noFill/>
                        </a:ln>
                        <a:solidFill>
                          <a:schemeClr val="tx1"/>
                        </a:solidFill>
                        <a:effectLst/>
                        <a:latin typeface="Courier New" pitchFamily="49"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true</a:t>
                      </a:r>
                      <a:r>
                        <a:rPr kumimoji="0" lang="en-US" sz="2400" b="0" i="0" u="none" strike="noStrike" cap="none" normalizeH="0" baseline="0" dirty="0">
                          <a:ln>
                            <a:noFill/>
                          </a:ln>
                          <a:solidFill>
                            <a:schemeClr val="tx1"/>
                          </a:solidFill>
                          <a:effectLst/>
                          <a:latin typeface="Arial" charset="0"/>
                        </a:rPr>
                        <a:t> if </a:t>
                      </a:r>
                      <a:r>
                        <a:rPr kumimoji="0" lang="en-US" sz="2400" b="0" i="0" u="none" strike="noStrike" cap="none" normalizeH="0" baseline="0" dirty="0" err="1">
                          <a:ln>
                            <a:noFill/>
                          </a:ln>
                          <a:solidFill>
                            <a:schemeClr val="tx1"/>
                          </a:solidFill>
                          <a:effectLst/>
                          <a:latin typeface="Arial" charset="0"/>
                        </a:rPr>
                        <a:t>arg</a:t>
                      </a:r>
                      <a:r>
                        <a:rPr kumimoji="0" lang="en-US" sz="2400" b="0" i="0" u="none" strike="noStrike" cap="none" normalizeH="0" baseline="0" dirty="0">
                          <a:ln>
                            <a:noFill/>
                          </a:ln>
                          <a:solidFill>
                            <a:schemeClr val="tx1"/>
                          </a:solidFill>
                          <a:effectLst/>
                          <a:latin typeface="Arial" charset="0"/>
                        </a:rPr>
                        <a:t>. is an uppercase letter, </a:t>
                      </a:r>
                      <a:r>
                        <a:rPr kumimoji="0" lang="en-US" sz="2400" b="1" i="0" u="none" strike="noStrike" cap="none" normalizeH="0" baseline="0" dirty="0">
                          <a:ln>
                            <a:noFill/>
                          </a:ln>
                          <a:solidFill>
                            <a:schemeClr val="tx1"/>
                          </a:solidFill>
                          <a:effectLst/>
                          <a:latin typeface="Courier New" pitchFamily="49" charset="0"/>
                        </a:rPr>
                        <a:t>false</a:t>
                      </a:r>
                      <a:r>
                        <a:rPr kumimoji="0" lang="en-US" sz="2400" b="0" i="0" u="none" strike="noStrike" cap="none" normalizeH="0" baseline="0" dirty="0">
                          <a:ln>
                            <a:noFill/>
                          </a:ln>
                          <a:solidFill>
                            <a:schemeClr val="tx1"/>
                          </a:solidFill>
                          <a:effectLst/>
                          <a:latin typeface="Arial" charset="0"/>
                        </a:rPr>
                        <a:t> otherwise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6412">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err="1">
                          <a:ln>
                            <a:noFill/>
                          </a:ln>
                          <a:solidFill>
                            <a:schemeClr val="tx1"/>
                          </a:solidFill>
                          <a:effectLst/>
                          <a:latin typeface="Courier New" pitchFamily="49" charset="0"/>
                        </a:rPr>
                        <a:t>isspace</a:t>
                      </a:r>
                      <a:endParaRPr kumimoji="0" lang="en-US" sz="2400" b="1" i="0" u="none" strike="noStrike" cap="none" normalizeH="0" baseline="0" dirty="0">
                        <a:ln>
                          <a:noFill/>
                        </a:ln>
                        <a:solidFill>
                          <a:schemeClr val="tx1"/>
                        </a:solidFill>
                        <a:effectLst/>
                        <a:latin typeface="Courier New" pitchFamily="49"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ourier New" pitchFamily="49" charset="0"/>
                        </a:rPr>
                        <a:t>true</a:t>
                      </a:r>
                      <a:r>
                        <a:rPr kumimoji="0" lang="en-US" sz="2400" b="0" i="0" u="none" strike="noStrike" cap="none" normalizeH="0" baseline="0" dirty="0">
                          <a:ln>
                            <a:noFill/>
                          </a:ln>
                          <a:solidFill>
                            <a:schemeClr val="tx1"/>
                          </a:solidFill>
                          <a:effectLst/>
                          <a:latin typeface="Arial" charset="0"/>
                        </a:rPr>
                        <a:t> if </a:t>
                      </a:r>
                      <a:r>
                        <a:rPr kumimoji="0" lang="en-US" sz="2400" b="0" i="0" u="none" strike="noStrike" cap="none" normalizeH="0" baseline="0" dirty="0" err="1">
                          <a:ln>
                            <a:noFill/>
                          </a:ln>
                          <a:solidFill>
                            <a:schemeClr val="tx1"/>
                          </a:solidFill>
                          <a:effectLst/>
                          <a:latin typeface="Arial" charset="0"/>
                        </a:rPr>
                        <a:t>arg</a:t>
                      </a:r>
                      <a:r>
                        <a:rPr kumimoji="0" lang="en-US" sz="2400" b="0" i="0" u="none" strike="noStrike" cap="none" normalizeH="0" baseline="0" dirty="0">
                          <a:ln>
                            <a:noFill/>
                          </a:ln>
                          <a:solidFill>
                            <a:schemeClr val="tx1"/>
                          </a:solidFill>
                          <a:effectLst/>
                          <a:latin typeface="Arial" charset="0"/>
                        </a:rPr>
                        <a:t>. is a </a:t>
                      </a:r>
                      <a:r>
                        <a:rPr kumimoji="0" lang="en-US" sz="2400" b="0" i="0" u="none" strike="noStrike" cap="none" normalizeH="0" baseline="0" dirty="0" err="1">
                          <a:ln>
                            <a:noFill/>
                          </a:ln>
                          <a:solidFill>
                            <a:schemeClr val="tx1"/>
                          </a:solidFill>
                          <a:effectLst/>
                          <a:latin typeface="Arial" charset="0"/>
                        </a:rPr>
                        <a:t>whitespace</a:t>
                      </a:r>
                      <a:r>
                        <a:rPr kumimoji="0" lang="en-US" sz="2400" b="0" i="0" u="none" strike="noStrike" cap="none" normalizeH="0" baseline="0" dirty="0">
                          <a:ln>
                            <a:noFill/>
                          </a:ln>
                          <a:solidFill>
                            <a:schemeClr val="tx1"/>
                          </a:solidFill>
                          <a:effectLst/>
                          <a:latin typeface="Arial" charset="0"/>
                        </a:rPr>
                        <a:t> character, </a:t>
                      </a:r>
                      <a:r>
                        <a:rPr kumimoji="0" lang="en-US" sz="2400" b="1" i="0" u="none" strike="noStrike" cap="none" normalizeH="0" baseline="0" dirty="0">
                          <a:ln>
                            <a:noFill/>
                          </a:ln>
                          <a:solidFill>
                            <a:schemeClr val="tx1"/>
                          </a:solidFill>
                          <a:effectLst/>
                          <a:latin typeface="Courier New" pitchFamily="49" charset="0"/>
                        </a:rPr>
                        <a:t>false</a:t>
                      </a:r>
                      <a:r>
                        <a:rPr kumimoji="0" lang="en-US" sz="2400" b="0" i="0" u="none" strike="noStrike" cap="none" normalizeH="0" baseline="0" dirty="0">
                          <a:ln>
                            <a:noFill/>
                          </a:ln>
                          <a:solidFill>
                            <a:schemeClr val="tx1"/>
                          </a:solidFill>
                          <a:effectLst/>
                          <a:latin typeface="Arial" charset="0"/>
                        </a:rPr>
                        <a:t> otherwise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9176"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12-</a:t>
            </a:r>
            <a:fld id="{88C18F79-6701-4169-A66D-F3463716010B}" type="slidenum">
              <a:rPr lang="en-US" altLang="en-US" sz="1200" smtClean="0"/>
              <a:pPr eaLnBrk="1" hangingPunct="1">
                <a:spcBef>
                  <a:spcPct val="0"/>
                </a:spcBef>
                <a:buFontTx/>
                <a:buNone/>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dirty="0"/>
              <a:t>4.11 The Conditional Operator</a:t>
            </a:r>
          </a:p>
        </p:txBody>
      </p:sp>
      <p:sp>
        <p:nvSpPr>
          <p:cNvPr id="50179" name="Slide Body"/>
          <p:cNvSpPr>
            <a:spLocks noGrp="1" noChangeArrowheads="1"/>
          </p:cNvSpPr>
          <p:nvPr>
            <p:ph type="body" idx="1"/>
          </p:nvPr>
        </p:nvSpPr>
        <p:spPr/>
        <p:txBody>
          <a:bodyPr/>
          <a:lstStyle/>
          <a:p>
            <a:pPr eaLnBrk="1" hangingPunct="1">
              <a:lnSpc>
                <a:spcPct val="85000"/>
              </a:lnSpc>
              <a:spcBef>
                <a:spcPct val="0"/>
              </a:spcBef>
            </a:pPr>
            <a:r>
              <a:rPr lang="en-US" altLang="en-US" sz="2800" dirty="0"/>
              <a:t>This can be used to create short </a:t>
            </a:r>
            <a:r>
              <a:rPr lang="en-US" altLang="en-US" sz="2800" b="1" dirty="0">
                <a:latin typeface="Courier New" pitchFamily="49" charset="0"/>
              </a:rPr>
              <a:t>if/else</a:t>
            </a:r>
            <a:r>
              <a:rPr lang="en-US" altLang="en-US" sz="2800" b="1" dirty="0"/>
              <a:t> </a:t>
            </a:r>
            <a:r>
              <a:rPr lang="en-US" altLang="en-US" sz="2800" dirty="0"/>
              <a:t>statements</a:t>
            </a:r>
          </a:p>
          <a:p>
            <a:pPr eaLnBrk="1" hangingPunct="1">
              <a:lnSpc>
                <a:spcPct val="85000"/>
              </a:lnSpc>
              <a:spcBef>
                <a:spcPct val="30000"/>
              </a:spcBef>
            </a:pPr>
            <a:r>
              <a:rPr lang="en-US" altLang="en-US" sz="2800" dirty="0"/>
              <a:t>Format: </a:t>
            </a:r>
            <a:r>
              <a:rPr lang="en-US" altLang="en-US" sz="2800" b="1" dirty="0">
                <a:latin typeface="Courier New" pitchFamily="49" charset="0"/>
              </a:rPr>
              <a:t>expr ? expr : expr;</a:t>
            </a:r>
          </a:p>
          <a:p>
            <a:pPr eaLnBrk="1" hangingPunct="1">
              <a:lnSpc>
                <a:spcPct val="85000"/>
              </a:lnSpc>
              <a:spcBef>
                <a:spcPct val="30000"/>
              </a:spcBef>
            </a:pPr>
            <a:endParaRPr lang="en-US" altLang="en-US" sz="2800" b="1" dirty="0">
              <a:latin typeface="Courier New" pitchFamily="49" charset="0"/>
            </a:endParaRPr>
          </a:p>
          <a:p>
            <a:pPr eaLnBrk="1" hangingPunct="1">
              <a:lnSpc>
                <a:spcPct val="85000"/>
              </a:lnSpc>
              <a:spcBef>
                <a:spcPct val="30000"/>
              </a:spcBef>
              <a:buFontTx/>
              <a:buNone/>
            </a:pPr>
            <a:endParaRPr lang="en-US" altLang="en-US" b="1" dirty="0"/>
          </a:p>
        </p:txBody>
      </p:sp>
      <p:pic>
        <p:nvPicPr>
          <p:cNvPr id="2" name="order of evaluation" descr="The expression is as follows.&#10;&#10;x less than symbol 0 ? y equals 10 : z equals 20;&#10;&#10;The image shows the following notes.&#10;&#10;Against x &lt; 0: First expression: condition to be tested&#10;Against y equals 10: Second expression: executes if the condition is true&#10;Against z equals 20: Third expression: executes if the condition is false&#10;" title="An image explains the conditional express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6657" y="2895600"/>
            <a:ext cx="5486400" cy="3209263"/>
          </a:xfrm>
          <a:prstGeom prst="rect">
            <a:avLst/>
          </a:prstGeom>
        </p:spPr>
      </p:pic>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8A681A9F-16F7-4C7B-8EAE-7045482F324C}" type="slidenum">
              <a:rPr lang="en-US" altLang="en-US" sz="1200" smtClean="0"/>
              <a:pPr eaLnBrk="1" hangingPunct="1">
                <a:spcBef>
                  <a:spcPct val="0"/>
                </a:spcBef>
                <a:buFontTx/>
                <a:buNone/>
              </a:pPr>
              <a:t>45</a:t>
            </a:fld>
            <a:endParaRPr lang="en-US"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The Value of a Conditional Expression</a:t>
            </a:r>
          </a:p>
        </p:txBody>
      </p:sp>
      <p:sp>
        <p:nvSpPr>
          <p:cNvPr id="46083" name="Slide Body"/>
          <p:cNvSpPr>
            <a:spLocks noGrp="1" noChangeArrowheads="1"/>
          </p:cNvSpPr>
          <p:nvPr>
            <p:ph type="body" idx="1"/>
          </p:nvPr>
        </p:nvSpPr>
        <p:spPr/>
        <p:txBody>
          <a:bodyPr/>
          <a:lstStyle/>
          <a:p>
            <a:pPr eaLnBrk="1" hangingPunct="1">
              <a:lnSpc>
                <a:spcPct val="85000"/>
              </a:lnSpc>
              <a:spcBef>
                <a:spcPct val="0"/>
              </a:spcBef>
              <a:defRPr/>
            </a:pPr>
            <a:r>
              <a:rPr lang="en-US" altLang="en-US" sz="2800" dirty="0"/>
              <a:t>A conditional expression is an expression that uses a conditional operator</a:t>
            </a:r>
          </a:p>
          <a:p>
            <a:pPr eaLnBrk="1" hangingPunct="1">
              <a:lnSpc>
                <a:spcPct val="85000"/>
              </a:lnSpc>
              <a:spcBef>
                <a:spcPct val="30000"/>
              </a:spcBef>
              <a:defRPr/>
            </a:pPr>
            <a:r>
              <a:rPr lang="en-US" altLang="en-US" sz="2800" dirty="0"/>
              <a:t>The value of a conditional expression is determined by whichever of the subexpressions is executed</a:t>
            </a:r>
            <a:endParaRPr lang="en-US" altLang="en-US" sz="2800" b="1" dirty="0">
              <a:latin typeface="Courier New" pitchFamily="49" charset="0"/>
            </a:endParaRPr>
          </a:p>
          <a:p>
            <a:pPr marL="0" indent="0" eaLnBrk="1" hangingPunct="1">
              <a:lnSpc>
                <a:spcPct val="85000"/>
              </a:lnSpc>
              <a:spcBef>
                <a:spcPct val="30000"/>
              </a:spcBef>
              <a:buFontTx/>
              <a:buNone/>
              <a:defRPr/>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13;</a:t>
            </a:r>
          </a:p>
          <a:p>
            <a:pPr marL="0" indent="0" eaLnBrk="1" hangingPunct="1">
              <a:lnSpc>
                <a:spcPct val="85000"/>
              </a:lnSpc>
              <a:spcBef>
                <a:spcPct val="30000"/>
              </a:spcBef>
              <a:buFontTx/>
              <a:buNone/>
              <a:defRPr/>
            </a:pPr>
            <a:r>
              <a:rPr lang="en-US" altLang="en-US" sz="2400" b="1" dirty="0">
                <a:solidFill>
                  <a:srgbClr val="3D8963"/>
                </a:solidFill>
                <a:latin typeface="Courier New" pitchFamily="49" charset="0"/>
              </a:rPr>
              <a:t>string result= (num%2 ==0) ? "even" : "odd";</a:t>
            </a:r>
          </a:p>
          <a:p>
            <a:pPr marL="0" indent="0" eaLnBrk="1" hangingPunct="1">
              <a:lnSpc>
                <a:spcPct val="85000"/>
              </a:lnSpc>
              <a:spcBef>
                <a:spcPct val="30000"/>
              </a:spcBef>
              <a:buFontTx/>
              <a:buNone/>
              <a:defRPr/>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 is " &lt;&lt; result;</a:t>
            </a:r>
          </a:p>
          <a:p>
            <a:pPr eaLnBrk="1" hangingPunct="1">
              <a:lnSpc>
                <a:spcPct val="85000"/>
              </a:lnSpc>
              <a:spcBef>
                <a:spcPct val="30000"/>
              </a:spcBef>
              <a:buFontTx/>
              <a:buNone/>
              <a:defRPr/>
            </a:pPr>
            <a:endParaRPr lang="en-US" altLang="en-US" b="1" dirty="0"/>
          </a:p>
        </p:txBody>
      </p:sp>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C7AAB7B1-1653-4C8A-B42E-729C7CA53568}" type="slidenum">
              <a:rPr lang="en-US" altLang="en-US" sz="1200" smtClean="0"/>
              <a:pPr eaLnBrk="1" hangingPunct="1">
                <a:spcBef>
                  <a:spcPct val="0"/>
                </a:spcBef>
                <a:buFontTx/>
                <a:buNone/>
              </a:pPr>
              <a:t>46</a:t>
            </a:fld>
            <a:endParaRPr lang="en-US"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noChangeArrowheads="1"/>
          </p:cNvSpPr>
          <p:nvPr>
            <p:ph type="title"/>
          </p:nvPr>
        </p:nvSpPr>
        <p:spPr/>
        <p:txBody>
          <a:bodyPr/>
          <a:lstStyle/>
          <a:p>
            <a:pPr eaLnBrk="1" hangingPunct="1"/>
            <a:r>
              <a:rPr lang="en-US" altLang="en-US" dirty="0">
                <a:solidFill>
                  <a:schemeClr val="tx1"/>
                </a:solidFill>
              </a:rPr>
              <a:t>4.12 The </a:t>
            </a:r>
            <a:r>
              <a:rPr lang="en-US" altLang="en-US" b="1" dirty="0">
                <a:solidFill>
                  <a:schemeClr val="tx1"/>
                </a:solidFill>
                <a:latin typeface="Courier New" pitchFamily="49" charset="0"/>
              </a:rPr>
              <a:t>switch</a:t>
            </a:r>
            <a:r>
              <a:rPr lang="en-US" altLang="en-US" dirty="0">
                <a:solidFill>
                  <a:schemeClr val="tx1"/>
                </a:solidFill>
              </a:rPr>
              <a:t> Statement</a:t>
            </a:r>
          </a:p>
        </p:txBody>
      </p:sp>
      <p:sp>
        <p:nvSpPr>
          <p:cNvPr id="52227" name="Slide Body"/>
          <p:cNvSpPr>
            <a:spLocks noGrp="1" noChangeArrowheads="1"/>
          </p:cNvSpPr>
          <p:nvPr>
            <p:ph type="body" idx="1"/>
          </p:nvPr>
        </p:nvSpPr>
        <p:spPr>
          <a:xfrm>
            <a:off x="304800" y="1854200"/>
            <a:ext cx="8294688" cy="3810000"/>
          </a:xfrm>
        </p:spPr>
        <p:txBody>
          <a:bodyPr/>
          <a:lstStyle/>
          <a:p>
            <a:pPr eaLnBrk="1" hangingPunct="1">
              <a:lnSpc>
                <a:spcPct val="90000"/>
              </a:lnSpc>
              <a:spcBef>
                <a:spcPct val="0"/>
              </a:spcBef>
            </a:pPr>
            <a:r>
              <a:rPr lang="en-US" altLang="en-US" sz="3200" dirty="0"/>
              <a:t>It uses the value of an integer expression to determine the statements to execute</a:t>
            </a:r>
          </a:p>
          <a:p>
            <a:pPr eaLnBrk="1" hangingPunct="1">
              <a:lnSpc>
                <a:spcPct val="90000"/>
              </a:lnSpc>
              <a:spcBef>
                <a:spcPct val="0"/>
              </a:spcBef>
            </a:pPr>
            <a:endParaRPr lang="en-US" altLang="en-US" sz="3200" dirty="0"/>
          </a:p>
          <a:p>
            <a:pPr eaLnBrk="1" hangingPunct="1">
              <a:lnSpc>
                <a:spcPct val="90000"/>
              </a:lnSpc>
              <a:spcBef>
                <a:spcPct val="0"/>
              </a:spcBef>
            </a:pPr>
            <a:r>
              <a:rPr lang="en-US" altLang="en-US" sz="3200" dirty="0"/>
              <a:t>It may sometimes be used instead of </a:t>
            </a:r>
            <a:r>
              <a:rPr lang="en-US" altLang="en-US" sz="3200" b="1" dirty="0">
                <a:latin typeface="Courier New" pitchFamily="49" charset="0"/>
              </a:rPr>
              <a:t>if/else</a:t>
            </a:r>
            <a:r>
              <a:rPr lang="en-US" altLang="en-US" sz="3200" b="1" dirty="0"/>
              <a:t> </a:t>
            </a:r>
            <a:r>
              <a:rPr lang="en-US" altLang="en-US" sz="3200" b="1" dirty="0">
                <a:latin typeface="Courier New" pitchFamily="49" charset="0"/>
              </a:rPr>
              <a:t>if</a:t>
            </a:r>
            <a:r>
              <a:rPr lang="en-US" altLang="en-US" sz="3200" dirty="0"/>
              <a:t> statements</a:t>
            </a:r>
          </a:p>
          <a:p>
            <a:pPr marL="101600" indent="0" eaLnBrk="1" hangingPunct="1">
              <a:buNone/>
            </a:pPr>
            <a:endParaRPr lang="en-US" altLang="en-US" dirty="0"/>
          </a:p>
        </p:txBody>
      </p:sp>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D3F6BDCC-82E0-4817-B9D9-B4E3CA36DD22}" type="slidenum">
              <a:rPr lang="en-US" altLang="en-US" sz="1200" smtClean="0"/>
              <a:pPr eaLnBrk="1" hangingPunct="1">
                <a:spcBef>
                  <a:spcPct val="0"/>
                </a:spcBef>
                <a:buFontTx/>
                <a:buNone/>
              </a:pPr>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Title"/>
          <p:cNvSpPr>
            <a:spLocks noGrp="1" noChangeArrowheads="1"/>
          </p:cNvSpPr>
          <p:nvPr>
            <p:ph type="title"/>
          </p:nvPr>
        </p:nvSpPr>
        <p:spPr/>
        <p:txBody>
          <a:bodyPr/>
          <a:lstStyle/>
          <a:p>
            <a:pPr eaLnBrk="1" hangingPunct="1"/>
            <a:r>
              <a:rPr lang="en-US" altLang="en-US" b="1" dirty="0">
                <a:solidFill>
                  <a:schemeClr val="tx1"/>
                </a:solidFill>
                <a:latin typeface="Courier New" pitchFamily="49" charset="0"/>
              </a:rPr>
              <a:t>switch</a:t>
            </a:r>
            <a:r>
              <a:rPr lang="en-US" altLang="en-US" dirty="0">
                <a:solidFill>
                  <a:schemeClr val="tx1"/>
                </a:solidFill>
              </a:rPr>
              <a:t> Statement Format</a:t>
            </a:r>
          </a:p>
        </p:txBody>
      </p:sp>
      <p:sp>
        <p:nvSpPr>
          <p:cNvPr id="53251" name="Slide Body"/>
          <p:cNvSpPr>
            <a:spLocks noGrp="1" noChangeArrowheads="1"/>
          </p:cNvSpPr>
          <p:nvPr>
            <p:ph type="body" idx="1"/>
          </p:nvPr>
        </p:nvSpPr>
        <p:spPr/>
        <p:txBody>
          <a:bodyPr/>
          <a:lstStyle/>
          <a:p>
            <a:pPr eaLnBrk="1" hangingPunct="1">
              <a:buFontTx/>
              <a:buNone/>
            </a:pPr>
            <a:r>
              <a:rPr lang="en-US" altLang="en-US" sz="2800" b="1" dirty="0">
                <a:latin typeface="Courier New" pitchFamily="49" charset="0"/>
              </a:rPr>
              <a:t>switch (</a:t>
            </a:r>
            <a:r>
              <a:rPr lang="en-US" altLang="en-US" sz="2800" b="1" i="1" dirty="0" err="1">
                <a:latin typeface="Courier New" pitchFamily="49" charset="0"/>
              </a:rPr>
              <a:t>IntExpression</a:t>
            </a:r>
            <a:r>
              <a:rPr lang="en-US" altLang="en-US" sz="2800" b="1" dirty="0">
                <a:latin typeface="Courier New" pitchFamily="49" charset="0"/>
              </a:rPr>
              <a:t>)</a:t>
            </a:r>
          </a:p>
          <a:p>
            <a:pPr eaLnBrk="1" hangingPunct="1">
              <a:lnSpc>
                <a:spcPct val="90000"/>
              </a:lnSpc>
              <a:spcBef>
                <a:spcPct val="0"/>
              </a:spcBef>
              <a:buFontTx/>
              <a:buNone/>
            </a:pPr>
            <a:r>
              <a:rPr lang="en-US" altLang="en-US" sz="2800" b="1" dirty="0">
                <a:latin typeface="Courier New" pitchFamily="49" charset="0"/>
              </a:rPr>
              <a:t>{                   </a:t>
            </a:r>
            <a:endParaRPr lang="en-US" altLang="en-US" sz="2800" b="1" dirty="0"/>
          </a:p>
          <a:p>
            <a:pPr lvl="1">
              <a:lnSpc>
                <a:spcPct val="90000"/>
              </a:lnSpc>
              <a:spcBef>
                <a:spcPct val="0"/>
              </a:spcBef>
              <a:buFontTx/>
              <a:buNone/>
            </a:pPr>
            <a:r>
              <a:rPr lang="en-US" altLang="en-US" sz="2800" b="1" dirty="0"/>
              <a:t>	</a:t>
            </a:r>
            <a:r>
              <a:rPr lang="en-US" altLang="en-US" sz="2800" b="1" dirty="0">
                <a:latin typeface="Courier New" pitchFamily="49" charset="0"/>
              </a:rPr>
              <a:t>case </a:t>
            </a:r>
            <a:r>
              <a:rPr lang="en-US" altLang="en-US" sz="2800" b="1" i="1" dirty="0">
                <a:latin typeface="Courier New" pitchFamily="49" charset="0"/>
              </a:rPr>
              <a:t>exp</a:t>
            </a:r>
            <a:r>
              <a:rPr lang="en-US" altLang="en-US" sz="2800" b="1" i="1" dirty="0">
                <a:solidFill>
                  <a:schemeClr val="accent2"/>
                </a:solidFill>
                <a:latin typeface="Courier New" pitchFamily="49" charset="0"/>
              </a:rPr>
              <a:t>1</a:t>
            </a:r>
            <a:r>
              <a:rPr lang="en-US" altLang="en-US" sz="2800" b="1" dirty="0">
                <a:latin typeface="Courier New" pitchFamily="49" charset="0"/>
              </a:rPr>
              <a:t>: </a:t>
            </a:r>
            <a:r>
              <a:rPr lang="en-US" altLang="en-US" sz="2800" b="1" i="1" dirty="0">
                <a:latin typeface="Courier New" pitchFamily="49" charset="0"/>
              </a:rPr>
              <a:t>statement set </a:t>
            </a:r>
            <a:r>
              <a:rPr lang="en-US" altLang="en-US" sz="2800" b="1" i="1" dirty="0">
                <a:solidFill>
                  <a:schemeClr val="accent2"/>
                </a:solidFill>
                <a:latin typeface="Courier New" pitchFamily="49" charset="0"/>
              </a:rPr>
              <a:t>1</a:t>
            </a:r>
            <a:r>
              <a:rPr lang="en-US" altLang="en-US" sz="2800" b="1" dirty="0">
                <a:latin typeface="Courier New" pitchFamily="49" charset="0"/>
              </a:rPr>
              <a:t>;</a:t>
            </a:r>
          </a:p>
          <a:p>
            <a:pPr lvl="1">
              <a:lnSpc>
                <a:spcPct val="90000"/>
              </a:lnSpc>
              <a:spcBef>
                <a:spcPct val="0"/>
              </a:spcBef>
              <a:buFontTx/>
              <a:buNone/>
            </a:pPr>
            <a:r>
              <a:rPr lang="en-US" altLang="en-US" sz="2800" b="1" dirty="0">
                <a:latin typeface="Courier New" pitchFamily="49" charset="0"/>
              </a:rPr>
              <a:t>	case </a:t>
            </a:r>
            <a:r>
              <a:rPr lang="en-US" altLang="en-US" sz="2800" b="1" i="1" dirty="0">
                <a:latin typeface="Courier New" pitchFamily="49" charset="0"/>
              </a:rPr>
              <a:t>exp</a:t>
            </a:r>
            <a:r>
              <a:rPr lang="en-US" altLang="en-US" sz="2800" b="1" i="1" dirty="0">
                <a:solidFill>
                  <a:schemeClr val="accent2"/>
                </a:solidFill>
                <a:latin typeface="Courier New" pitchFamily="49" charset="0"/>
              </a:rPr>
              <a:t>2</a:t>
            </a:r>
            <a:r>
              <a:rPr lang="en-US" altLang="en-US" sz="2800" b="1" dirty="0">
                <a:latin typeface="Courier New" pitchFamily="49" charset="0"/>
              </a:rPr>
              <a:t>: </a:t>
            </a:r>
            <a:r>
              <a:rPr lang="en-US" altLang="en-US" sz="2800" b="1" i="1" dirty="0">
                <a:latin typeface="Courier New" pitchFamily="49" charset="0"/>
              </a:rPr>
              <a:t>statement set </a:t>
            </a:r>
            <a:r>
              <a:rPr lang="en-US" altLang="en-US" sz="2800" b="1" i="1" dirty="0">
                <a:solidFill>
                  <a:schemeClr val="accent2"/>
                </a:solidFill>
                <a:latin typeface="Courier New" pitchFamily="49" charset="0"/>
              </a:rPr>
              <a:t>2</a:t>
            </a:r>
            <a:r>
              <a:rPr lang="en-US" altLang="en-US" sz="2800" b="1" dirty="0">
                <a:latin typeface="Courier New" pitchFamily="49" charset="0"/>
              </a:rPr>
              <a:t>;</a:t>
            </a:r>
          </a:p>
          <a:p>
            <a:pPr lvl="1">
              <a:lnSpc>
                <a:spcPct val="90000"/>
              </a:lnSpc>
              <a:spcBef>
                <a:spcPct val="0"/>
              </a:spcBef>
              <a:buFontTx/>
              <a:buNone/>
            </a:pPr>
            <a:r>
              <a:rPr lang="en-US" altLang="en-US" sz="2800" b="1" dirty="0">
                <a:latin typeface="Courier New" pitchFamily="49" charset="0"/>
              </a:rPr>
              <a:t>	...</a:t>
            </a:r>
          </a:p>
          <a:p>
            <a:pPr lvl="1">
              <a:lnSpc>
                <a:spcPct val="90000"/>
              </a:lnSpc>
              <a:spcBef>
                <a:spcPct val="0"/>
              </a:spcBef>
              <a:buFontTx/>
              <a:buNone/>
            </a:pPr>
            <a:r>
              <a:rPr lang="en-US" altLang="en-US" sz="2800" b="1" dirty="0">
                <a:latin typeface="Courier New" pitchFamily="49" charset="0"/>
              </a:rPr>
              <a:t>	case </a:t>
            </a:r>
            <a:r>
              <a:rPr lang="en-US" altLang="en-US" sz="2800" b="1" i="1" dirty="0" err="1">
                <a:latin typeface="Courier New" pitchFamily="49" charset="0"/>
              </a:rPr>
              <a:t>exp</a:t>
            </a:r>
            <a:r>
              <a:rPr lang="en-US" altLang="en-US" sz="2800" b="1" i="1" dirty="0" err="1">
                <a:solidFill>
                  <a:schemeClr val="accent2"/>
                </a:solidFill>
                <a:latin typeface="Courier New" pitchFamily="49" charset="0"/>
              </a:rPr>
              <a:t>n</a:t>
            </a:r>
            <a:r>
              <a:rPr lang="en-US" altLang="en-US" sz="2800" b="1" dirty="0">
                <a:latin typeface="Courier New" pitchFamily="49" charset="0"/>
              </a:rPr>
              <a:t>: </a:t>
            </a:r>
            <a:r>
              <a:rPr lang="en-US" altLang="en-US" sz="2800" b="1" i="1" dirty="0">
                <a:latin typeface="Courier New" pitchFamily="49" charset="0"/>
              </a:rPr>
              <a:t>statement set </a:t>
            </a:r>
            <a:r>
              <a:rPr lang="en-US" altLang="en-US" sz="2800" b="1" i="1" dirty="0">
                <a:solidFill>
                  <a:schemeClr val="accent2"/>
                </a:solidFill>
                <a:latin typeface="Courier New" pitchFamily="49" charset="0"/>
              </a:rPr>
              <a:t>n</a:t>
            </a:r>
            <a:r>
              <a:rPr lang="en-US" altLang="en-US" sz="2800" b="1" dirty="0">
                <a:latin typeface="Courier New" pitchFamily="49" charset="0"/>
              </a:rPr>
              <a:t>;</a:t>
            </a:r>
          </a:p>
          <a:p>
            <a:pPr lvl="1">
              <a:lnSpc>
                <a:spcPct val="90000"/>
              </a:lnSpc>
              <a:spcBef>
                <a:spcPct val="0"/>
              </a:spcBef>
              <a:buFontTx/>
              <a:buNone/>
            </a:pPr>
            <a:r>
              <a:rPr lang="en-US" altLang="en-US" sz="2800" b="1" dirty="0">
                <a:latin typeface="Courier New" pitchFamily="49" charset="0"/>
              </a:rPr>
              <a:t>	default:   </a:t>
            </a:r>
            <a:r>
              <a:rPr lang="en-US" altLang="en-US" sz="2800" b="1" i="1" dirty="0">
                <a:latin typeface="Courier New" pitchFamily="49" charset="0"/>
              </a:rPr>
              <a:t>statement set </a:t>
            </a:r>
            <a:r>
              <a:rPr lang="en-US" altLang="en-US" sz="2800" b="1" i="1" dirty="0">
                <a:solidFill>
                  <a:schemeClr val="accent2"/>
                </a:solidFill>
                <a:latin typeface="Courier New" pitchFamily="49" charset="0"/>
              </a:rPr>
              <a:t>n+1</a:t>
            </a:r>
            <a:r>
              <a:rPr lang="en-US" altLang="en-US" sz="2800" b="1" dirty="0">
                <a:latin typeface="Courier New" pitchFamily="49" charset="0"/>
              </a:rPr>
              <a:t>;</a:t>
            </a:r>
          </a:p>
          <a:p>
            <a:pPr eaLnBrk="1" hangingPunct="1">
              <a:lnSpc>
                <a:spcPct val="90000"/>
              </a:lnSpc>
              <a:spcBef>
                <a:spcPct val="0"/>
              </a:spcBef>
              <a:buFontTx/>
              <a:buNone/>
            </a:pPr>
            <a:r>
              <a:rPr lang="en-US" altLang="en-US" sz="2800" b="1" dirty="0">
                <a:latin typeface="Courier New" pitchFamily="49" charset="0"/>
              </a:rPr>
              <a:t>}</a:t>
            </a:r>
            <a:endParaRPr lang="en-US" altLang="en-US" sz="2800" b="1" dirty="0"/>
          </a:p>
        </p:txBody>
      </p:sp>
      <p:sp>
        <p:nvSpPr>
          <p:cNvPr id="532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1FC7FD62-2E75-4DF2-BAAB-734A056E8227}" type="slidenum">
              <a:rPr lang="en-US" altLang="en-US" sz="1200" smtClean="0"/>
              <a:pPr eaLnBrk="1" hangingPunct="1">
                <a:spcBef>
                  <a:spcPct val="0"/>
                </a:spcBef>
                <a:buFontTx/>
                <a:buNone/>
              </a:pPr>
              <a:t>48</a:t>
            </a:fld>
            <a:endParaRPr lang="en-US"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Title"/>
          <p:cNvSpPr>
            <a:spLocks noGrp="1" noChangeArrowheads="1"/>
          </p:cNvSpPr>
          <p:nvPr>
            <p:ph type="title"/>
          </p:nvPr>
        </p:nvSpPr>
        <p:spPr/>
        <p:txBody>
          <a:bodyPr/>
          <a:lstStyle/>
          <a:p>
            <a:pPr eaLnBrk="1" hangingPunct="1"/>
            <a:r>
              <a:rPr lang="en-US" altLang="en-US" b="1">
                <a:latin typeface="Courier New" pitchFamily="49" charset="0"/>
              </a:rPr>
              <a:t>switch</a:t>
            </a:r>
            <a:r>
              <a:rPr lang="en-US" altLang="en-US"/>
              <a:t> Statement Requirements</a:t>
            </a:r>
          </a:p>
        </p:txBody>
      </p:sp>
      <p:sp>
        <p:nvSpPr>
          <p:cNvPr id="54275" name="Slide Body"/>
          <p:cNvSpPr>
            <a:spLocks noGrp="1" noChangeArrowheads="1"/>
          </p:cNvSpPr>
          <p:nvPr>
            <p:ph type="body" idx="1"/>
          </p:nvPr>
        </p:nvSpPr>
        <p:spPr>
          <a:xfrm>
            <a:off x="533400" y="1981200"/>
            <a:ext cx="8153400" cy="4114800"/>
          </a:xfrm>
        </p:spPr>
        <p:txBody>
          <a:bodyPr/>
          <a:lstStyle/>
          <a:p>
            <a:pPr marL="609600" indent="-609600" eaLnBrk="1" hangingPunct="1">
              <a:buFontTx/>
              <a:buAutoNum type="arabicParenR"/>
            </a:pPr>
            <a:r>
              <a:rPr lang="en-US" altLang="en-US" sz="2800" dirty="0"/>
              <a:t> </a:t>
            </a:r>
            <a:r>
              <a:rPr lang="en-US" altLang="en-US" sz="2800" b="1" i="1" dirty="0" err="1">
                <a:latin typeface="Courier New" pitchFamily="49" charset="0"/>
              </a:rPr>
              <a:t>IntExpression</a:t>
            </a:r>
            <a:r>
              <a:rPr lang="en-US" altLang="en-US" sz="2800" dirty="0"/>
              <a:t> must be an integer variable or a </a:t>
            </a:r>
            <a:r>
              <a:rPr lang="en-US" altLang="en-US" sz="2800" b="1" dirty="0" err="1">
                <a:latin typeface="Courier New" pitchFamily="49" charset="0"/>
              </a:rPr>
              <a:t>char</a:t>
            </a:r>
            <a:r>
              <a:rPr lang="en-US" altLang="en-US" sz="2800" dirty="0" err="1"/>
              <a:t>,or</a:t>
            </a:r>
            <a:r>
              <a:rPr lang="en-US" altLang="en-US" sz="2800" dirty="0"/>
              <a:t> an expression that evaluates to an integer value</a:t>
            </a:r>
            <a:endParaRPr lang="en-US" altLang="en-US" sz="2800" dirty="0">
              <a:latin typeface="Courier New" pitchFamily="49" charset="0"/>
            </a:endParaRPr>
          </a:p>
          <a:p>
            <a:pPr marL="609600" indent="-609600" eaLnBrk="1" hangingPunct="1">
              <a:buFontTx/>
              <a:buAutoNum type="arabicParenR"/>
            </a:pPr>
            <a:r>
              <a:rPr lang="en-US" altLang="en-US" sz="2800" dirty="0"/>
              <a:t> </a:t>
            </a:r>
            <a:r>
              <a:rPr lang="en-US" altLang="en-US" sz="2800" b="1" i="1" dirty="0">
                <a:latin typeface="Courier New" pitchFamily="49" charset="0"/>
              </a:rPr>
              <a:t>exp</a:t>
            </a:r>
            <a:r>
              <a:rPr lang="en-US" altLang="en-US" sz="2800" b="1" i="1" dirty="0">
                <a:solidFill>
                  <a:schemeClr val="accent2"/>
                </a:solidFill>
                <a:latin typeface="Courier New" pitchFamily="49" charset="0"/>
              </a:rPr>
              <a:t>1</a:t>
            </a:r>
            <a:r>
              <a:rPr lang="en-US" altLang="en-US" sz="2800" dirty="0"/>
              <a:t> through </a:t>
            </a:r>
            <a:r>
              <a:rPr lang="en-US" altLang="en-US" sz="2800" b="1" i="1" dirty="0" err="1">
                <a:latin typeface="Courier New" pitchFamily="49" charset="0"/>
              </a:rPr>
              <a:t>exp</a:t>
            </a:r>
            <a:r>
              <a:rPr lang="en-US" altLang="en-US" sz="2800" b="1" i="1" dirty="0" err="1">
                <a:solidFill>
                  <a:schemeClr val="accent2"/>
                </a:solidFill>
                <a:latin typeface="Courier New" pitchFamily="49" charset="0"/>
              </a:rPr>
              <a:t>n</a:t>
            </a:r>
            <a:r>
              <a:rPr lang="en-US" altLang="en-US" sz="2800" dirty="0"/>
              <a:t> must be constant integer type expressions and must be unique in the </a:t>
            </a:r>
            <a:r>
              <a:rPr lang="en-US" altLang="en-US" sz="2800" b="1" dirty="0">
                <a:latin typeface="Courier New" pitchFamily="49" charset="0"/>
              </a:rPr>
              <a:t>switch</a:t>
            </a:r>
            <a:r>
              <a:rPr lang="en-US" altLang="en-US" sz="2800" dirty="0"/>
              <a:t> statement</a:t>
            </a:r>
          </a:p>
          <a:p>
            <a:pPr marL="609600" indent="-609600" eaLnBrk="1" hangingPunct="1">
              <a:buFontTx/>
              <a:buAutoNum type="arabicParenR"/>
            </a:pPr>
            <a:r>
              <a:rPr lang="en-US" altLang="en-US" sz="2800" dirty="0"/>
              <a:t> </a:t>
            </a:r>
            <a:r>
              <a:rPr lang="en-US" altLang="en-US" sz="2800" b="1" dirty="0">
                <a:latin typeface="Courier New" pitchFamily="49" charset="0"/>
              </a:rPr>
              <a:t>default</a:t>
            </a:r>
            <a:r>
              <a:rPr lang="en-US" altLang="en-US" sz="2800" dirty="0"/>
              <a:t> is optional but recommended</a:t>
            </a:r>
          </a:p>
        </p:txBody>
      </p:sp>
      <p:sp>
        <p:nvSpPr>
          <p:cNvPr id="542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53F93DA4-0311-47DB-85DF-26C2371FCF94}" type="slidenum">
              <a:rPr lang="en-US" altLang="en-US" sz="1200" smtClean="0"/>
              <a:pPr eaLnBrk="1" hangingPunct="1">
                <a:spcBef>
                  <a:spcPct val="0"/>
                </a:spcBef>
                <a:buFontTx/>
                <a:buNone/>
              </a:pPr>
              <a:t>49</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a:xfrm>
            <a:off x="304800" y="303213"/>
            <a:ext cx="8610600" cy="852487"/>
          </a:xfrm>
        </p:spPr>
        <p:txBody>
          <a:bodyPr/>
          <a:lstStyle/>
          <a:p>
            <a:pPr eaLnBrk="1" hangingPunct="1"/>
            <a:r>
              <a:rPr lang="en-US" altLang="en-US" dirty="0">
                <a:solidFill>
                  <a:schemeClr val="tx1"/>
                </a:solidFill>
              </a:rPr>
              <a:t>Relational Expressions 1 of 2</a:t>
            </a:r>
          </a:p>
        </p:txBody>
      </p:sp>
      <p:sp>
        <p:nvSpPr>
          <p:cNvPr id="8195" name="Slide Body"/>
          <p:cNvSpPr>
            <a:spLocks noGrp="1" noChangeArrowheads="1"/>
          </p:cNvSpPr>
          <p:nvPr>
            <p:ph type="body" idx="1"/>
          </p:nvPr>
        </p:nvSpPr>
        <p:spPr>
          <a:xfrm>
            <a:off x="685800" y="1447800"/>
            <a:ext cx="7620000" cy="4287838"/>
          </a:xfrm>
        </p:spPr>
        <p:txBody>
          <a:bodyPr/>
          <a:lstStyle/>
          <a:p>
            <a:pPr eaLnBrk="1" hangingPunct="1">
              <a:lnSpc>
                <a:spcPct val="90000"/>
              </a:lnSpc>
            </a:pPr>
            <a:r>
              <a:rPr lang="en-US" altLang="en-US" sz="2800" dirty="0"/>
              <a:t>Relational expressions are </a:t>
            </a:r>
            <a:r>
              <a:rPr lang="en-US" altLang="en-US" sz="2800" dirty="0">
                <a:cs typeface="Courier New" pitchFamily="49" charset="0"/>
              </a:rPr>
              <a:t>Boolean</a:t>
            </a:r>
            <a:r>
              <a:rPr lang="en-US" altLang="en-US" sz="2800" dirty="0"/>
              <a:t> (</a:t>
            </a:r>
            <a:r>
              <a:rPr lang="en-US" altLang="en-US" sz="2800" i="1" dirty="0"/>
              <a:t>i.e.</a:t>
            </a:r>
            <a:r>
              <a:rPr lang="en-US" altLang="en-US" sz="2800" dirty="0"/>
              <a:t>, evaluate to </a:t>
            </a:r>
            <a:r>
              <a:rPr lang="en-US" altLang="en-US" sz="2800" b="1" dirty="0">
                <a:latin typeface="Courier New" pitchFamily="49" charset="0"/>
              </a:rPr>
              <a:t>true</a:t>
            </a:r>
            <a:r>
              <a:rPr lang="en-US" altLang="en-US" sz="2800" dirty="0"/>
              <a:t> or </a:t>
            </a:r>
            <a:r>
              <a:rPr lang="en-US" altLang="en-US" sz="2800" b="1" dirty="0">
                <a:latin typeface="Courier New" pitchFamily="49" charset="0"/>
              </a:rPr>
              <a:t>false)</a:t>
            </a:r>
          </a:p>
          <a:p>
            <a:pPr eaLnBrk="1" hangingPunct="1">
              <a:lnSpc>
                <a:spcPct val="90000"/>
              </a:lnSpc>
            </a:pPr>
            <a:r>
              <a:rPr lang="en-US" altLang="en-US" sz="2800" dirty="0"/>
              <a:t>Examples:</a:t>
            </a:r>
          </a:p>
          <a:p>
            <a:pPr lvl="1" eaLnBrk="1" hangingPunct="1">
              <a:lnSpc>
                <a:spcPct val="90000"/>
              </a:lnSpc>
              <a:spcBef>
                <a:spcPct val="10000"/>
              </a:spcBef>
              <a:buFontTx/>
              <a:buNone/>
            </a:pPr>
            <a:r>
              <a:rPr lang="en-US" altLang="en-US" sz="2800" dirty="0"/>
              <a:t>	</a:t>
            </a:r>
            <a:r>
              <a:rPr lang="en-US" altLang="en-US" sz="2800" b="1" dirty="0">
                <a:latin typeface="Courier New" pitchFamily="49" charset="0"/>
              </a:rPr>
              <a:t>12 &gt; 5</a:t>
            </a:r>
            <a:r>
              <a:rPr lang="en-US" altLang="en-US" sz="2800" dirty="0"/>
              <a:t> is </a:t>
            </a:r>
            <a:r>
              <a:rPr lang="en-US" altLang="en-US" sz="2800" b="1" dirty="0">
                <a:latin typeface="Courier New" pitchFamily="49" charset="0"/>
              </a:rPr>
              <a:t>true</a:t>
            </a:r>
          </a:p>
          <a:p>
            <a:pPr lvl="1" eaLnBrk="1" hangingPunct="1">
              <a:lnSpc>
                <a:spcPct val="90000"/>
              </a:lnSpc>
              <a:spcBef>
                <a:spcPct val="10000"/>
              </a:spcBef>
              <a:buFontTx/>
              <a:buNone/>
            </a:pPr>
            <a:r>
              <a:rPr lang="en-US" altLang="en-US" sz="2800" dirty="0">
                <a:latin typeface="Courier New" pitchFamily="49" charset="0"/>
              </a:rPr>
              <a:t>	</a:t>
            </a:r>
            <a:r>
              <a:rPr lang="en-US" altLang="en-US" sz="2800" b="1" dirty="0">
                <a:latin typeface="Courier New" pitchFamily="49" charset="0"/>
              </a:rPr>
              <a:t>7 &lt;= 5</a:t>
            </a:r>
            <a:r>
              <a:rPr lang="en-US" altLang="en-US" sz="2800" dirty="0"/>
              <a:t> is </a:t>
            </a:r>
            <a:r>
              <a:rPr lang="en-US" altLang="en-US" sz="2800" b="1" dirty="0">
                <a:latin typeface="Courier New" pitchFamily="49" charset="0"/>
              </a:rPr>
              <a:t>false</a:t>
            </a:r>
          </a:p>
          <a:p>
            <a:pPr lvl="1" eaLnBrk="1" hangingPunct="1">
              <a:lnSpc>
                <a:spcPct val="90000"/>
              </a:lnSpc>
              <a:buFontTx/>
              <a:buNone/>
            </a:pPr>
            <a:r>
              <a:rPr lang="en-US" altLang="en-US" sz="2800" dirty="0"/>
              <a:t>if </a:t>
            </a:r>
            <a:r>
              <a:rPr lang="en-US" altLang="en-US" sz="2800" b="1" dirty="0">
                <a:latin typeface="Courier New" pitchFamily="49" charset="0"/>
              </a:rPr>
              <a:t>x</a:t>
            </a:r>
            <a:r>
              <a:rPr lang="en-US" altLang="en-US" sz="2800" dirty="0">
                <a:latin typeface="Courier New" pitchFamily="49" charset="0"/>
              </a:rPr>
              <a:t> </a:t>
            </a:r>
            <a:r>
              <a:rPr lang="en-US" altLang="en-US" sz="2800" dirty="0"/>
              <a:t>is 10, then </a:t>
            </a:r>
          </a:p>
          <a:p>
            <a:pPr lvl="1" eaLnBrk="1" hangingPunct="1">
              <a:lnSpc>
                <a:spcPct val="90000"/>
              </a:lnSpc>
              <a:spcBef>
                <a:spcPct val="10000"/>
              </a:spcBef>
              <a:buFontTx/>
              <a:buNone/>
            </a:pPr>
            <a:r>
              <a:rPr lang="en-US" altLang="en-US" sz="2800" dirty="0"/>
              <a:t>	</a:t>
            </a:r>
            <a:r>
              <a:rPr lang="en-US" altLang="en-US" sz="2800" b="1" dirty="0">
                <a:latin typeface="Courier New" pitchFamily="49" charset="0"/>
              </a:rPr>
              <a:t>x == 10</a:t>
            </a:r>
            <a:r>
              <a:rPr lang="en-US" altLang="en-US" sz="2800" dirty="0"/>
              <a:t> is </a:t>
            </a:r>
            <a:r>
              <a:rPr lang="en-US" altLang="en-US" sz="2800" b="1" dirty="0">
                <a:latin typeface="Courier New" pitchFamily="49" charset="0"/>
              </a:rPr>
              <a:t>true</a:t>
            </a:r>
            <a:r>
              <a:rPr lang="en-US" altLang="en-US" sz="2800" dirty="0"/>
              <a:t>, </a:t>
            </a:r>
          </a:p>
          <a:p>
            <a:pPr lvl="1" eaLnBrk="1" hangingPunct="1">
              <a:lnSpc>
                <a:spcPct val="90000"/>
              </a:lnSpc>
              <a:spcBef>
                <a:spcPct val="10000"/>
              </a:spcBef>
              <a:buFontTx/>
              <a:buNone/>
            </a:pPr>
            <a:r>
              <a:rPr lang="en-US" altLang="en-US" sz="2800" dirty="0"/>
              <a:t>   </a:t>
            </a:r>
            <a:r>
              <a:rPr lang="en-US" altLang="en-US" sz="2800" b="1" dirty="0">
                <a:latin typeface="Courier New" pitchFamily="49" charset="0"/>
                <a:cs typeface="Courier New" pitchFamily="49" charset="0"/>
              </a:rPr>
              <a:t>x &lt;= 8</a:t>
            </a:r>
            <a:r>
              <a:rPr lang="en-US" altLang="en-US" sz="2800" dirty="0">
                <a:cs typeface="Courier New" pitchFamily="49" charset="0"/>
              </a:rPr>
              <a:t> is </a:t>
            </a:r>
            <a:r>
              <a:rPr lang="en-US" altLang="en-US" sz="2800" b="1" dirty="0">
                <a:latin typeface="Courier New" pitchFamily="49" charset="0"/>
                <a:cs typeface="Courier New" pitchFamily="49" charset="0"/>
              </a:rPr>
              <a:t>false,</a:t>
            </a:r>
            <a:endParaRPr lang="en-US" altLang="en-US" sz="2800" dirty="0"/>
          </a:p>
          <a:p>
            <a:pPr lvl="1" eaLnBrk="1" hangingPunct="1">
              <a:lnSpc>
                <a:spcPct val="90000"/>
              </a:lnSpc>
              <a:spcBef>
                <a:spcPct val="10000"/>
              </a:spcBef>
              <a:buFontTx/>
              <a:buNone/>
            </a:pPr>
            <a:r>
              <a:rPr lang="en-US" altLang="en-US" sz="2800" dirty="0"/>
              <a:t>	</a:t>
            </a:r>
            <a:r>
              <a:rPr lang="en-US" altLang="en-US" sz="2800" b="1" dirty="0">
                <a:latin typeface="Courier New" pitchFamily="49" charset="0"/>
              </a:rPr>
              <a:t>x != 8</a:t>
            </a:r>
            <a:r>
              <a:rPr lang="en-US" altLang="en-US" sz="2800" dirty="0"/>
              <a:t> is </a:t>
            </a:r>
            <a:r>
              <a:rPr lang="en-US" altLang="en-US" sz="2800" b="1" dirty="0">
                <a:latin typeface="Courier New" pitchFamily="49" charset="0"/>
              </a:rPr>
              <a:t>true</a:t>
            </a:r>
            <a:r>
              <a:rPr lang="en-US" altLang="en-US" sz="2800" dirty="0"/>
              <a:t>, and </a:t>
            </a:r>
          </a:p>
          <a:p>
            <a:pPr lvl="1" eaLnBrk="1" hangingPunct="1">
              <a:lnSpc>
                <a:spcPct val="90000"/>
              </a:lnSpc>
              <a:spcBef>
                <a:spcPct val="10000"/>
              </a:spcBef>
              <a:buFontTx/>
              <a:buNone/>
            </a:pPr>
            <a:r>
              <a:rPr lang="en-US" altLang="en-US" sz="2800" dirty="0"/>
              <a:t>	</a:t>
            </a:r>
            <a:r>
              <a:rPr lang="en-US" altLang="en-US" sz="2800" b="1" dirty="0">
                <a:latin typeface="Courier New" pitchFamily="49" charset="0"/>
              </a:rPr>
              <a:t>x == 8</a:t>
            </a:r>
            <a:r>
              <a:rPr lang="en-US" altLang="en-US" sz="2800" dirty="0"/>
              <a:t> is </a:t>
            </a:r>
            <a:r>
              <a:rPr lang="en-US" altLang="en-US" sz="2800" b="1" dirty="0">
                <a:latin typeface="Courier New" pitchFamily="49" charset="0"/>
              </a:rPr>
              <a:t>false</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E3587B0A-494C-4622-A214-712B50DDF972}"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Title"/>
          <p:cNvSpPr>
            <a:spLocks noGrp="1" noChangeArrowheads="1"/>
          </p:cNvSpPr>
          <p:nvPr>
            <p:ph type="title"/>
          </p:nvPr>
        </p:nvSpPr>
        <p:spPr>
          <a:xfrm>
            <a:off x="250825" y="304800"/>
            <a:ext cx="8893175" cy="1143000"/>
          </a:xfrm>
        </p:spPr>
        <p:txBody>
          <a:bodyPr/>
          <a:lstStyle/>
          <a:p>
            <a:pPr eaLnBrk="1" hangingPunct="1"/>
            <a:r>
              <a:rPr lang="en-US" altLang="en-US" dirty="0">
                <a:solidFill>
                  <a:schemeClr val="tx1"/>
                </a:solidFill>
              </a:rPr>
              <a:t>How the </a:t>
            </a:r>
            <a:r>
              <a:rPr lang="en-US" altLang="en-US" b="1" dirty="0">
                <a:solidFill>
                  <a:schemeClr val="tx1"/>
                </a:solidFill>
                <a:latin typeface="Courier New" pitchFamily="49" charset="0"/>
              </a:rPr>
              <a:t>switch</a:t>
            </a:r>
            <a:r>
              <a:rPr lang="en-US" altLang="en-US" dirty="0">
                <a:solidFill>
                  <a:schemeClr val="tx1"/>
                </a:solidFill>
              </a:rPr>
              <a:t> Statement Works</a:t>
            </a:r>
          </a:p>
        </p:txBody>
      </p:sp>
      <p:sp>
        <p:nvSpPr>
          <p:cNvPr id="55299" name="Slide Body"/>
          <p:cNvSpPr>
            <a:spLocks noGrp="1" noChangeArrowheads="1"/>
          </p:cNvSpPr>
          <p:nvPr>
            <p:ph type="body" idx="1"/>
          </p:nvPr>
        </p:nvSpPr>
        <p:spPr>
          <a:xfrm>
            <a:off x="533400" y="1524000"/>
            <a:ext cx="8153400" cy="4114800"/>
          </a:xfrm>
        </p:spPr>
        <p:txBody>
          <a:bodyPr/>
          <a:lstStyle/>
          <a:p>
            <a:pPr marL="609600" indent="-609600" eaLnBrk="1" hangingPunct="1">
              <a:lnSpc>
                <a:spcPct val="80000"/>
              </a:lnSpc>
              <a:buFontTx/>
              <a:buAutoNum type="arabicParenR"/>
            </a:pPr>
            <a:r>
              <a:rPr lang="en-US" altLang="en-US" sz="2800" dirty="0"/>
              <a:t> </a:t>
            </a:r>
            <a:r>
              <a:rPr lang="en-US" altLang="en-US" sz="2800" b="1" i="1" dirty="0" err="1">
                <a:latin typeface="Courier New" pitchFamily="49" charset="0"/>
              </a:rPr>
              <a:t>IntExpression</a:t>
            </a:r>
            <a:r>
              <a:rPr lang="en-US" altLang="en-US" sz="2800" dirty="0"/>
              <a:t> is evaluated</a:t>
            </a:r>
          </a:p>
          <a:p>
            <a:pPr marL="609600" indent="-609600" eaLnBrk="1" hangingPunct="1">
              <a:lnSpc>
                <a:spcPct val="40000"/>
              </a:lnSpc>
              <a:spcBef>
                <a:spcPct val="0"/>
              </a:spcBef>
              <a:buFontTx/>
              <a:buAutoNum type="arabicParenR"/>
            </a:pPr>
            <a:endParaRPr lang="en-US" altLang="en-US" sz="2800" dirty="0">
              <a:latin typeface="Courier New" pitchFamily="49" charset="0"/>
            </a:endParaRPr>
          </a:p>
          <a:p>
            <a:pPr marL="609600" indent="-609600" eaLnBrk="1" hangingPunct="1">
              <a:lnSpc>
                <a:spcPct val="80000"/>
              </a:lnSpc>
              <a:buFontTx/>
              <a:buAutoNum type="arabicParenR"/>
            </a:pPr>
            <a:r>
              <a:rPr lang="en-US" altLang="en-US" sz="2800" dirty="0"/>
              <a:t>The value of </a:t>
            </a:r>
            <a:r>
              <a:rPr lang="en-US" altLang="en-US" sz="2800" b="1" i="1" dirty="0" err="1">
                <a:latin typeface="Courier New" pitchFamily="49" charset="0"/>
              </a:rPr>
              <a:t>IntExpression</a:t>
            </a:r>
            <a:r>
              <a:rPr lang="en-US" altLang="en-US" sz="2800" b="1" dirty="0"/>
              <a:t> </a:t>
            </a:r>
            <a:r>
              <a:rPr lang="en-US" altLang="en-US" sz="2800" dirty="0"/>
              <a:t>is compared against </a:t>
            </a:r>
            <a:r>
              <a:rPr lang="en-US" altLang="en-US" sz="2800" b="1" i="1" dirty="0">
                <a:latin typeface="Courier New" pitchFamily="49" charset="0"/>
              </a:rPr>
              <a:t>exp</a:t>
            </a:r>
            <a:r>
              <a:rPr lang="en-US" altLang="en-US" sz="2800" b="1" i="1" dirty="0">
                <a:solidFill>
                  <a:schemeClr val="accent2"/>
                </a:solidFill>
                <a:latin typeface="Courier New" pitchFamily="49" charset="0"/>
              </a:rPr>
              <a:t>1</a:t>
            </a:r>
            <a:r>
              <a:rPr lang="en-US" altLang="en-US" sz="2800" dirty="0"/>
              <a:t> through </a:t>
            </a:r>
            <a:r>
              <a:rPr lang="en-US" altLang="en-US" sz="2800" b="1" i="1" dirty="0" err="1">
                <a:latin typeface="Courier New" pitchFamily="49" charset="0"/>
              </a:rPr>
              <a:t>exp</a:t>
            </a:r>
            <a:r>
              <a:rPr lang="en-US" altLang="en-US" sz="2800" b="1" i="1" dirty="0" err="1">
                <a:solidFill>
                  <a:schemeClr val="accent2"/>
                </a:solidFill>
                <a:latin typeface="Courier New" pitchFamily="49" charset="0"/>
              </a:rPr>
              <a:t>n</a:t>
            </a:r>
            <a:r>
              <a:rPr lang="en-US" altLang="en-US" sz="2800" dirty="0"/>
              <a:t>. </a:t>
            </a:r>
          </a:p>
          <a:p>
            <a:pPr marL="609600" indent="-609600" eaLnBrk="1" hangingPunct="1">
              <a:lnSpc>
                <a:spcPct val="40000"/>
              </a:lnSpc>
              <a:spcBef>
                <a:spcPct val="0"/>
              </a:spcBef>
              <a:buFontTx/>
              <a:buAutoNum type="arabicParenR"/>
            </a:pPr>
            <a:endParaRPr lang="en-US" altLang="en-US" sz="2800" dirty="0"/>
          </a:p>
          <a:p>
            <a:pPr marL="609600" indent="-609600" eaLnBrk="1" hangingPunct="1">
              <a:lnSpc>
                <a:spcPct val="80000"/>
              </a:lnSpc>
              <a:buFontTx/>
              <a:buAutoNum type="arabicParenR"/>
            </a:pPr>
            <a:r>
              <a:rPr lang="en-US" altLang="en-US" sz="2800" dirty="0"/>
              <a:t>If </a:t>
            </a:r>
            <a:r>
              <a:rPr lang="en-US" altLang="en-US" sz="2800" b="1" i="1" dirty="0" err="1">
                <a:latin typeface="Courier New" pitchFamily="49" charset="0"/>
              </a:rPr>
              <a:t>IntExpression</a:t>
            </a:r>
            <a:r>
              <a:rPr lang="en-US" altLang="en-US" sz="2800" dirty="0"/>
              <a:t> matches value </a:t>
            </a:r>
            <a:r>
              <a:rPr lang="en-US" altLang="en-US" sz="2800" b="1" i="1" dirty="0" err="1">
                <a:latin typeface="Courier New" pitchFamily="49" charset="0"/>
              </a:rPr>
              <a:t>exp</a:t>
            </a:r>
            <a:r>
              <a:rPr lang="en-US" altLang="en-US" sz="2800" b="1" i="1" dirty="0" err="1">
                <a:solidFill>
                  <a:schemeClr val="accent2"/>
                </a:solidFill>
                <a:latin typeface="Courier New" pitchFamily="49" charset="0"/>
              </a:rPr>
              <a:t>i</a:t>
            </a:r>
            <a:r>
              <a:rPr lang="en-US" altLang="en-US" sz="2800" dirty="0"/>
              <a:t>, the program branches to the statement(s) following </a:t>
            </a:r>
            <a:r>
              <a:rPr lang="en-US" altLang="en-US" sz="2800" b="1" i="1" dirty="0" err="1">
                <a:latin typeface="Courier New" pitchFamily="49" charset="0"/>
              </a:rPr>
              <a:t>exp</a:t>
            </a:r>
            <a:r>
              <a:rPr lang="en-US" altLang="en-US" sz="2800" b="1" i="1" dirty="0" err="1">
                <a:solidFill>
                  <a:schemeClr val="accent2"/>
                </a:solidFill>
                <a:latin typeface="Courier New" pitchFamily="49" charset="0"/>
              </a:rPr>
              <a:t>i</a:t>
            </a:r>
            <a:r>
              <a:rPr lang="en-US" altLang="en-US" sz="2800" dirty="0"/>
              <a:t> and continues to the end of the </a:t>
            </a:r>
            <a:r>
              <a:rPr lang="en-US" altLang="en-US" sz="2800" b="1" dirty="0">
                <a:latin typeface="Courier New" pitchFamily="49" charset="0"/>
              </a:rPr>
              <a:t>switch</a:t>
            </a:r>
          </a:p>
          <a:p>
            <a:pPr marL="609600" indent="-609600" eaLnBrk="1" hangingPunct="1">
              <a:lnSpc>
                <a:spcPct val="40000"/>
              </a:lnSpc>
              <a:spcBef>
                <a:spcPct val="0"/>
              </a:spcBef>
              <a:buFontTx/>
              <a:buAutoNum type="arabicParenR"/>
            </a:pPr>
            <a:endParaRPr lang="en-US" altLang="en-US" sz="2800" b="1" dirty="0"/>
          </a:p>
          <a:p>
            <a:pPr marL="609600" indent="-609600" eaLnBrk="1" hangingPunct="1">
              <a:lnSpc>
                <a:spcPct val="80000"/>
              </a:lnSpc>
              <a:buFontTx/>
              <a:buAutoNum type="arabicParenR"/>
            </a:pPr>
            <a:r>
              <a:rPr lang="en-US" altLang="en-US" sz="2800" dirty="0"/>
              <a:t>If no matching value is found, the program branches to the statement after </a:t>
            </a:r>
            <a:r>
              <a:rPr lang="en-US" altLang="en-US" sz="2800" b="1" dirty="0">
                <a:latin typeface="Courier New" pitchFamily="49" charset="0"/>
              </a:rPr>
              <a:t>default:</a:t>
            </a:r>
          </a:p>
        </p:txBody>
      </p:sp>
      <p:sp>
        <p:nvSpPr>
          <p:cNvPr id="553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11014969-52BC-4A43-B8DB-432623402696}" type="slidenum">
              <a:rPr lang="en-US" altLang="en-US" sz="1200" smtClean="0"/>
              <a:pPr eaLnBrk="1" hangingPunct="1">
                <a:spcBef>
                  <a:spcPct val="0"/>
                </a:spcBef>
                <a:buFontTx/>
                <a:buNone/>
              </a:pPr>
              <a:t>50</a:t>
            </a:fld>
            <a:endParaRPr lang="en-US" altLang="en-US"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Title"/>
          <p:cNvSpPr>
            <a:spLocks noGrp="1" noChangeArrowheads="1"/>
          </p:cNvSpPr>
          <p:nvPr>
            <p:ph type="title"/>
          </p:nvPr>
        </p:nvSpPr>
        <p:spPr/>
        <p:txBody>
          <a:bodyPr/>
          <a:lstStyle/>
          <a:p>
            <a:pPr eaLnBrk="1" hangingPunct="1"/>
            <a:r>
              <a:rPr lang="en-US" altLang="en-US" dirty="0">
                <a:solidFill>
                  <a:schemeClr val="tx1"/>
                </a:solidFill>
              </a:rPr>
              <a:t>The </a:t>
            </a:r>
            <a:r>
              <a:rPr lang="en-US" altLang="en-US" b="1" dirty="0">
                <a:solidFill>
                  <a:schemeClr val="tx1"/>
                </a:solidFill>
                <a:latin typeface="Courier New" pitchFamily="49" charset="0"/>
              </a:rPr>
              <a:t>break</a:t>
            </a:r>
            <a:r>
              <a:rPr lang="en-US" altLang="en-US" dirty="0">
                <a:solidFill>
                  <a:schemeClr val="tx1"/>
                </a:solidFill>
              </a:rPr>
              <a:t> Statement</a:t>
            </a:r>
            <a:endParaRPr lang="en-US" altLang="en-US" dirty="0">
              <a:solidFill>
                <a:schemeClr val="tx1"/>
              </a:solidFill>
              <a:latin typeface="Courier New" pitchFamily="49" charset="0"/>
            </a:endParaRPr>
          </a:p>
        </p:txBody>
      </p:sp>
      <p:sp>
        <p:nvSpPr>
          <p:cNvPr id="56323" name="Slide Body"/>
          <p:cNvSpPr>
            <a:spLocks noGrp="1" noChangeArrowheads="1"/>
          </p:cNvSpPr>
          <p:nvPr>
            <p:ph type="body" idx="1"/>
          </p:nvPr>
        </p:nvSpPr>
        <p:spPr>
          <a:xfrm>
            <a:off x="395288" y="2168525"/>
            <a:ext cx="8208962" cy="3535363"/>
          </a:xfrm>
        </p:spPr>
        <p:txBody>
          <a:bodyPr/>
          <a:lstStyle/>
          <a:p>
            <a:pPr eaLnBrk="1" hangingPunct="1">
              <a:lnSpc>
                <a:spcPct val="90000"/>
              </a:lnSpc>
              <a:spcBef>
                <a:spcPct val="0"/>
              </a:spcBef>
            </a:pPr>
            <a:r>
              <a:rPr lang="en-US" altLang="en-US" sz="2800" dirty="0"/>
              <a:t>Is used to stop execution in the current block</a:t>
            </a:r>
          </a:p>
          <a:p>
            <a:pPr eaLnBrk="1" hangingPunct="1">
              <a:lnSpc>
                <a:spcPct val="50000"/>
              </a:lnSpc>
              <a:spcBef>
                <a:spcPct val="0"/>
              </a:spcBef>
            </a:pPr>
            <a:endParaRPr lang="en-US" altLang="en-US" sz="2800" dirty="0"/>
          </a:p>
          <a:p>
            <a:pPr eaLnBrk="1" hangingPunct="1">
              <a:lnSpc>
                <a:spcPct val="90000"/>
              </a:lnSpc>
              <a:spcBef>
                <a:spcPct val="0"/>
              </a:spcBef>
            </a:pPr>
            <a:r>
              <a:rPr lang="en-US" altLang="en-US" sz="2800" dirty="0"/>
              <a:t>It is also used to exit a </a:t>
            </a:r>
            <a:r>
              <a:rPr lang="en-US" altLang="en-US" sz="2800" b="1" dirty="0">
                <a:latin typeface="Courier New" pitchFamily="49" charset="0"/>
              </a:rPr>
              <a:t>switch</a:t>
            </a:r>
            <a:r>
              <a:rPr lang="en-US" altLang="en-US" sz="2800" dirty="0"/>
              <a:t> statement</a:t>
            </a:r>
          </a:p>
          <a:p>
            <a:pPr eaLnBrk="1" hangingPunct="1">
              <a:lnSpc>
                <a:spcPct val="50000"/>
              </a:lnSpc>
              <a:spcBef>
                <a:spcPct val="0"/>
              </a:spcBef>
            </a:pPr>
            <a:endParaRPr lang="en-US" altLang="en-US" sz="2800" dirty="0"/>
          </a:p>
          <a:p>
            <a:pPr eaLnBrk="1" hangingPunct="1">
              <a:lnSpc>
                <a:spcPct val="90000"/>
              </a:lnSpc>
              <a:spcBef>
                <a:spcPct val="0"/>
              </a:spcBef>
            </a:pPr>
            <a:r>
              <a:rPr lang="en-US" altLang="en-US" sz="2800" dirty="0"/>
              <a:t>It is used to execute the statements for a single </a:t>
            </a:r>
            <a:r>
              <a:rPr lang="en-US" altLang="en-US" sz="2800" b="1" dirty="0">
                <a:latin typeface="Courier New" pitchFamily="49" charset="0"/>
              </a:rPr>
              <a:t>case</a:t>
            </a:r>
            <a:r>
              <a:rPr lang="en-US" altLang="en-US" sz="2800" dirty="0"/>
              <a:t> expression without executing the statements of the cases following it</a:t>
            </a:r>
          </a:p>
        </p:txBody>
      </p:sp>
      <p:sp>
        <p:nvSpPr>
          <p:cNvPr id="563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09A71579-7424-46F0-B5FE-00879CD3AC4A}" type="slidenum">
              <a:rPr lang="en-US" altLang="en-US" sz="1200" smtClean="0"/>
              <a:pPr eaLnBrk="1" hangingPunct="1">
                <a:spcBef>
                  <a:spcPct val="0"/>
                </a:spcBef>
                <a:buFontTx/>
                <a:buNone/>
              </a:pPr>
              <a:t>51</a:t>
            </a:fld>
            <a:endParaRPr lang="en-US" altLang="en-US"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Title"/>
          <p:cNvSpPr>
            <a:spLocks noGrp="1" noChangeArrowheads="1"/>
          </p:cNvSpPr>
          <p:nvPr>
            <p:ph type="title"/>
          </p:nvPr>
        </p:nvSpPr>
        <p:spPr/>
        <p:txBody>
          <a:bodyPr/>
          <a:lstStyle/>
          <a:p>
            <a:pPr eaLnBrk="1" hangingPunct="1"/>
            <a:r>
              <a:rPr lang="en-US" altLang="en-US" dirty="0">
                <a:solidFill>
                  <a:schemeClr val="tx1"/>
                </a:solidFill>
              </a:rPr>
              <a:t>Example </a:t>
            </a:r>
            <a:r>
              <a:rPr lang="en-US" altLang="en-US" b="1" dirty="0">
                <a:solidFill>
                  <a:schemeClr val="tx1"/>
                </a:solidFill>
                <a:latin typeface="Courier New" pitchFamily="49" charset="0"/>
              </a:rPr>
              <a:t>switch</a:t>
            </a:r>
            <a:r>
              <a:rPr lang="en-US" altLang="en-US" dirty="0">
                <a:solidFill>
                  <a:schemeClr val="tx1"/>
                </a:solidFill>
              </a:rPr>
              <a:t> Statement</a:t>
            </a:r>
            <a:endParaRPr lang="en-US" altLang="en-US" dirty="0">
              <a:solidFill>
                <a:schemeClr val="tx1"/>
              </a:solidFill>
              <a:latin typeface="Courier New" pitchFamily="49" charset="0"/>
            </a:endParaRPr>
          </a:p>
        </p:txBody>
      </p:sp>
      <p:sp>
        <p:nvSpPr>
          <p:cNvPr id="57347" name="Slide Body"/>
          <p:cNvSpPr>
            <a:spLocks noGrp="1" noChangeArrowheads="1"/>
          </p:cNvSpPr>
          <p:nvPr>
            <p:ph type="body" idx="1"/>
          </p:nvPr>
        </p:nvSpPr>
        <p:spPr>
          <a:xfrm>
            <a:off x="395289" y="2205038"/>
            <a:ext cx="8215312" cy="3311525"/>
          </a:xfrm>
        </p:spPr>
        <p:txBody>
          <a:bodyPr/>
          <a:lstStyle/>
          <a:p>
            <a:pPr marL="0" indent="0" eaLnBrk="1" hangingPunct="1">
              <a:lnSpc>
                <a:spcPct val="90000"/>
              </a:lnSpc>
              <a:buFontTx/>
              <a:buNone/>
            </a:pPr>
            <a:r>
              <a:rPr lang="en-US" altLang="en-US" sz="2800" b="1" dirty="0">
                <a:solidFill>
                  <a:srgbClr val="3D8963"/>
                </a:solidFill>
                <a:latin typeface="Courier New" pitchFamily="49" charset="0"/>
              </a:rPr>
              <a:t>switch (</a:t>
            </a:r>
            <a:r>
              <a:rPr lang="en-US" altLang="en-US" sz="2800" b="1" dirty="0" err="1">
                <a:solidFill>
                  <a:srgbClr val="3D8963"/>
                </a:solidFill>
                <a:latin typeface="Courier New" pitchFamily="49" charset="0"/>
              </a:rPr>
              <a:t>plusOrMinus</a:t>
            </a:r>
            <a:r>
              <a:rPr lang="en-US" altLang="en-US" sz="2800" b="1" dirty="0">
                <a:solidFill>
                  <a:srgbClr val="3D8963"/>
                </a:solidFill>
                <a:latin typeface="Courier New" pitchFamily="49" charset="0"/>
              </a:rPr>
              <a:t>)</a:t>
            </a:r>
          </a:p>
          <a:p>
            <a:pPr marL="0" indent="0" eaLnBrk="1" hangingPunct="1">
              <a:lnSpc>
                <a:spcPct val="90000"/>
              </a:lnSpc>
              <a:spcBef>
                <a:spcPct val="0"/>
              </a:spcBef>
              <a:buFontTx/>
              <a:buNone/>
            </a:pPr>
            <a:r>
              <a:rPr lang="en-US" altLang="en-US" sz="2800" b="1" dirty="0">
                <a:solidFill>
                  <a:srgbClr val="3D8963"/>
                </a:solidFill>
                <a:latin typeface="Courier New" pitchFamily="49" charset="0"/>
              </a:rPr>
              <a:t>{                   </a:t>
            </a:r>
            <a:endParaRPr lang="en-US" altLang="en-US" sz="2800" b="1" dirty="0">
              <a:solidFill>
                <a:srgbClr val="3D8963"/>
              </a:solidFill>
            </a:endParaRPr>
          </a:p>
          <a:p>
            <a:pPr marL="0" indent="0" eaLnBrk="1" hangingPunct="1">
              <a:lnSpc>
                <a:spcPct val="90000"/>
              </a:lnSpc>
              <a:spcBef>
                <a:spcPct val="0"/>
              </a:spcBef>
              <a:buFontTx/>
              <a:buNone/>
            </a:pPr>
            <a:r>
              <a:rPr lang="en-US" altLang="en-US" sz="2800" b="1" dirty="0">
                <a:solidFill>
                  <a:srgbClr val="3D8963"/>
                </a:solidFill>
                <a:latin typeface="Courier New" pitchFamily="49" charset="0"/>
              </a:rPr>
              <a:t>  case '+':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"plus";</a:t>
            </a:r>
          </a:p>
          <a:p>
            <a:pPr marL="0" indent="0" eaLnBrk="1" hangingPunct="1">
              <a:lnSpc>
                <a:spcPct val="90000"/>
              </a:lnSpc>
              <a:spcBef>
                <a:spcPct val="0"/>
              </a:spcBef>
              <a:buFontTx/>
              <a:buNone/>
            </a:pPr>
            <a:r>
              <a:rPr lang="en-US" altLang="en-US" sz="2800" b="1" dirty="0">
                <a:solidFill>
                  <a:srgbClr val="3D8963"/>
                </a:solidFill>
                <a:latin typeface="Courier New" pitchFamily="49" charset="0"/>
              </a:rPr>
              <a:t>            break;</a:t>
            </a:r>
          </a:p>
          <a:p>
            <a:pPr marL="0" indent="0" eaLnBrk="1" hangingPunct="1">
              <a:lnSpc>
                <a:spcPct val="90000"/>
              </a:lnSpc>
              <a:spcBef>
                <a:spcPct val="0"/>
              </a:spcBef>
              <a:buFontTx/>
              <a:buNone/>
            </a:pPr>
            <a:r>
              <a:rPr lang="en-US" altLang="en-US" sz="2800" b="1" dirty="0">
                <a:solidFill>
                  <a:srgbClr val="3D8963"/>
                </a:solidFill>
                <a:latin typeface="Courier New" pitchFamily="49" charset="0"/>
              </a:rPr>
              <a:t>  case '-':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"minus";</a:t>
            </a:r>
          </a:p>
          <a:p>
            <a:pPr marL="0" indent="0" eaLnBrk="1" hangingPunct="1">
              <a:lnSpc>
                <a:spcPct val="90000"/>
              </a:lnSpc>
              <a:spcBef>
                <a:spcPct val="0"/>
              </a:spcBef>
              <a:buFontTx/>
              <a:buNone/>
            </a:pPr>
            <a:r>
              <a:rPr lang="en-US" altLang="en-US" sz="2800" b="1" dirty="0">
                <a:solidFill>
                  <a:srgbClr val="3D8963"/>
                </a:solidFill>
                <a:latin typeface="Courier New" pitchFamily="49" charset="0"/>
              </a:rPr>
              <a:t>            break;</a:t>
            </a:r>
          </a:p>
          <a:p>
            <a:pPr marL="0" indent="0" eaLnBrk="1" hangingPunct="1">
              <a:lnSpc>
                <a:spcPct val="90000"/>
              </a:lnSpc>
              <a:spcBef>
                <a:spcPct val="0"/>
              </a:spcBef>
              <a:buFontTx/>
              <a:buNone/>
            </a:pPr>
            <a:r>
              <a:rPr lang="en-US" altLang="en-US" sz="2800" b="1" dirty="0">
                <a:solidFill>
                  <a:srgbClr val="3D8963"/>
                </a:solidFill>
                <a:latin typeface="Courier New" pitchFamily="49" charset="0"/>
              </a:rPr>
              <a:t>  default :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"invalid value";</a:t>
            </a:r>
          </a:p>
          <a:p>
            <a:pPr marL="0" indent="0" eaLnBrk="1" hangingPunct="1">
              <a:lnSpc>
                <a:spcPct val="90000"/>
              </a:lnSpc>
              <a:spcBef>
                <a:spcPct val="0"/>
              </a:spcBef>
              <a:buFontTx/>
              <a:buNone/>
            </a:pPr>
            <a:r>
              <a:rPr lang="en-US" altLang="en-US" sz="2800" b="1" dirty="0">
                <a:solidFill>
                  <a:srgbClr val="3D8963"/>
                </a:solidFill>
                <a:latin typeface="Courier New" pitchFamily="49" charset="0"/>
              </a:rPr>
              <a:t>}</a:t>
            </a:r>
            <a:endParaRPr lang="en-US" altLang="en-US" sz="2800" dirty="0">
              <a:solidFill>
                <a:srgbClr val="3D8963"/>
              </a:solidFill>
            </a:endParaRPr>
          </a:p>
        </p:txBody>
      </p:sp>
      <p:sp>
        <p:nvSpPr>
          <p:cNvPr id="573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766B6389-59BF-405F-9E03-FA9239B0F7E1}" type="slidenum">
              <a:rPr lang="en-US" altLang="en-US" sz="1200" smtClean="0"/>
              <a:pPr eaLnBrk="1" hangingPunct="1">
                <a:spcBef>
                  <a:spcPct val="0"/>
                </a:spcBef>
                <a:buFontTx/>
                <a:buNone/>
              </a:pPr>
              <a:t>52</a:t>
            </a:fld>
            <a:endParaRPr lang="en-US"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Title"/>
          <p:cNvSpPr>
            <a:spLocks noGrp="1" noChangeArrowheads="1"/>
          </p:cNvSpPr>
          <p:nvPr>
            <p:ph type="title"/>
          </p:nvPr>
        </p:nvSpPr>
        <p:spPr/>
        <p:txBody>
          <a:bodyPr/>
          <a:lstStyle/>
          <a:p>
            <a:pPr eaLnBrk="1" hangingPunct="1"/>
            <a:r>
              <a:rPr lang="en-US" altLang="en-US" dirty="0">
                <a:solidFill>
                  <a:schemeClr val="tx1"/>
                </a:solidFill>
              </a:rPr>
              <a:t>Using </a:t>
            </a:r>
            <a:r>
              <a:rPr lang="en-US" altLang="en-US" b="1" dirty="0">
                <a:solidFill>
                  <a:schemeClr val="tx1"/>
                </a:solidFill>
                <a:latin typeface="Courier New" pitchFamily="49" charset="0"/>
              </a:rPr>
              <a:t>switch</a:t>
            </a:r>
            <a:r>
              <a:rPr lang="en-US" altLang="en-US" dirty="0">
                <a:solidFill>
                  <a:schemeClr val="tx1"/>
                </a:solidFill>
              </a:rPr>
              <a:t> with a Menu</a:t>
            </a:r>
          </a:p>
        </p:txBody>
      </p:sp>
      <p:sp>
        <p:nvSpPr>
          <p:cNvPr id="58371" name="Slide Body"/>
          <p:cNvSpPr>
            <a:spLocks noGrp="1" noChangeArrowheads="1"/>
          </p:cNvSpPr>
          <p:nvPr>
            <p:ph type="body" idx="1"/>
          </p:nvPr>
        </p:nvSpPr>
        <p:spPr/>
        <p:txBody>
          <a:bodyPr/>
          <a:lstStyle/>
          <a:p>
            <a:pPr eaLnBrk="1" hangingPunct="1">
              <a:buFontTx/>
              <a:buNone/>
            </a:pPr>
            <a:r>
              <a:rPr lang="en-US" altLang="en-US" b="1" dirty="0">
                <a:latin typeface="Courier New" pitchFamily="49" charset="0"/>
              </a:rPr>
              <a:t>	</a:t>
            </a:r>
            <a:r>
              <a:rPr lang="en-US" altLang="en-US" sz="2800" dirty="0"/>
              <a:t>A</a:t>
            </a:r>
            <a:r>
              <a:rPr lang="en-US" altLang="en-US" sz="2800" b="1" dirty="0">
                <a:latin typeface="Courier New" pitchFamily="49" charset="0"/>
              </a:rPr>
              <a:t> switch</a:t>
            </a:r>
            <a:r>
              <a:rPr lang="en-US" altLang="en-US" sz="2800" dirty="0"/>
              <a:t> statement is a natural choice for a menu-driven program</a:t>
            </a:r>
          </a:p>
          <a:p>
            <a:pPr lvl="1" eaLnBrk="1" hangingPunct="1"/>
            <a:r>
              <a:rPr lang="en-US" altLang="en-US" sz="2400" dirty="0"/>
              <a:t>display menu</a:t>
            </a:r>
          </a:p>
          <a:p>
            <a:pPr lvl="1" eaLnBrk="1" hangingPunct="1"/>
            <a:r>
              <a:rPr lang="en-US" altLang="en-US" sz="2400" dirty="0"/>
              <a:t>get user input</a:t>
            </a:r>
          </a:p>
          <a:p>
            <a:pPr lvl="1" eaLnBrk="1" hangingPunct="1"/>
            <a:r>
              <a:rPr lang="en-US" altLang="en-US" sz="2400" dirty="0"/>
              <a:t>use user input as </a:t>
            </a:r>
            <a:r>
              <a:rPr lang="en-US" altLang="en-US" sz="2400" b="1" dirty="0" err="1">
                <a:latin typeface="Courier New" pitchFamily="49" charset="0"/>
              </a:rPr>
              <a:t>IntExpression</a:t>
            </a:r>
            <a:r>
              <a:rPr lang="en-US" altLang="en-US" sz="2400" dirty="0"/>
              <a:t> in </a:t>
            </a:r>
            <a:r>
              <a:rPr lang="en-US" altLang="en-US" sz="2400" b="1" dirty="0">
                <a:latin typeface="Courier New" pitchFamily="49" charset="0"/>
              </a:rPr>
              <a:t>switch</a:t>
            </a:r>
          </a:p>
          <a:p>
            <a:pPr lvl="1" eaLnBrk="1" hangingPunct="1">
              <a:lnSpc>
                <a:spcPct val="80000"/>
              </a:lnSpc>
              <a:spcBef>
                <a:spcPct val="0"/>
              </a:spcBef>
              <a:buFontTx/>
              <a:buNone/>
            </a:pPr>
            <a:r>
              <a:rPr lang="en-US" altLang="en-US" sz="2400" dirty="0"/>
              <a:t>   statement</a:t>
            </a:r>
          </a:p>
          <a:p>
            <a:pPr lvl="1" eaLnBrk="1" hangingPunct="1"/>
            <a:r>
              <a:rPr lang="en-US" altLang="en-US" sz="2400" dirty="0"/>
              <a:t>use menu choices as </a:t>
            </a:r>
            <a:r>
              <a:rPr lang="en-US" altLang="en-US" sz="2400" b="1" dirty="0" err="1">
                <a:latin typeface="Courier New" pitchFamily="49" charset="0"/>
              </a:rPr>
              <a:t>exp</a:t>
            </a:r>
            <a:r>
              <a:rPr lang="en-US" altLang="en-US" sz="2400" dirty="0"/>
              <a:t> values to test against in the </a:t>
            </a:r>
            <a:r>
              <a:rPr lang="en-US" altLang="en-US" sz="2400" b="1" dirty="0">
                <a:latin typeface="Courier New" pitchFamily="49" charset="0"/>
              </a:rPr>
              <a:t>case</a:t>
            </a:r>
            <a:r>
              <a:rPr lang="en-US" altLang="en-US" sz="2400" dirty="0"/>
              <a:t> statements</a:t>
            </a:r>
          </a:p>
        </p:txBody>
      </p:sp>
      <p:sp>
        <p:nvSpPr>
          <p:cNvPr id="583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F3165A37-EF0A-430E-88A9-B3F3CB91D476}" type="slidenum">
              <a:rPr lang="en-US" altLang="en-US" sz="1200" smtClean="0"/>
              <a:pPr eaLnBrk="1" hangingPunct="1">
                <a:spcBef>
                  <a:spcPct val="0"/>
                </a:spcBef>
                <a:buFontTx/>
                <a:buNone/>
              </a:pPr>
              <a:t>53</a:t>
            </a:fld>
            <a:endParaRPr lang="en-US" altLang="en-US"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Title"/>
          <p:cNvSpPr>
            <a:spLocks noGrp="1" noChangeArrowheads="1"/>
          </p:cNvSpPr>
          <p:nvPr>
            <p:ph type="title"/>
          </p:nvPr>
        </p:nvSpPr>
        <p:spPr/>
        <p:txBody>
          <a:bodyPr/>
          <a:lstStyle/>
          <a:p>
            <a:pPr eaLnBrk="1" hangingPunct="1"/>
            <a:r>
              <a:rPr lang="en-US" altLang="en-US" dirty="0">
                <a:solidFill>
                  <a:schemeClr val="tx1"/>
                </a:solidFill>
              </a:rPr>
              <a:t>4.13 Enumerated Data Types</a:t>
            </a:r>
          </a:p>
        </p:txBody>
      </p:sp>
      <p:sp>
        <p:nvSpPr>
          <p:cNvPr id="59395" name="Slide Body"/>
          <p:cNvSpPr>
            <a:spLocks noGrp="1" noChangeArrowheads="1"/>
          </p:cNvSpPr>
          <p:nvPr>
            <p:ph type="body" idx="1"/>
          </p:nvPr>
        </p:nvSpPr>
        <p:spPr>
          <a:xfrm>
            <a:off x="228600" y="1752600"/>
            <a:ext cx="8458200" cy="4114800"/>
          </a:xfrm>
        </p:spPr>
        <p:txBody>
          <a:bodyPr/>
          <a:lstStyle/>
          <a:p>
            <a:pPr eaLnBrk="1" hangingPunct="1"/>
            <a:r>
              <a:rPr lang="en-US" altLang="en-US" sz="2800" dirty="0"/>
              <a:t>Is a data type created by the programmer</a:t>
            </a:r>
          </a:p>
          <a:p>
            <a:pPr eaLnBrk="1" hangingPunct="1"/>
            <a:r>
              <a:rPr lang="en-US" altLang="en-US" sz="2800" dirty="0"/>
              <a:t>Contains a set of named integer constants </a:t>
            </a:r>
          </a:p>
          <a:p>
            <a:pPr eaLnBrk="1" hangingPunct="1"/>
            <a:r>
              <a:rPr lang="en-US" altLang="en-US" sz="2800" dirty="0"/>
              <a:t>Format:</a:t>
            </a:r>
          </a:p>
          <a:p>
            <a:pPr eaLnBrk="1" hangingPunct="1">
              <a:buFontTx/>
              <a:buNone/>
            </a:pPr>
            <a:r>
              <a:rPr lang="en-US" altLang="en-US" sz="2800" dirty="0">
                <a:latin typeface="Courier New" pitchFamily="49" charset="0"/>
              </a:rPr>
              <a:t>	</a:t>
            </a:r>
            <a:r>
              <a:rPr lang="en-US" altLang="en-US" sz="2800" b="1" dirty="0" err="1">
                <a:latin typeface="Courier New" pitchFamily="49" charset="0"/>
              </a:rPr>
              <a:t>enum</a:t>
            </a:r>
            <a:r>
              <a:rPr lang="en-US" altLang="en-US" sz="2800" b="1" dirty="0">
                <a:latin typeface="Courier New" pitchFamily="49" charset="0"/>
              </a:rPr>
              <a:t> </a:t>
            </a:r>
            <a:r>
              <a:rPr lang="en-US" altLang="en-US" sz="2800" b="1" i="1" dirty="0">
                <a:latin typeface="Courier New" pitchFamily="49" charset="0"/>
              </a:rPr>
              <a:t>name</a:t>
            </a:r>
            <a:r>
              <a:rPr lang="en-US" altLang="en-US" sz="2800" b="1" dirty="0">
                <a:latin typeface="Courier New" pitchFamily="49" charset="0"/>
              </a:rPr>
              <a:t> {</a:t>
            </a:r>
            <a:r>
              <a:rPr lang="en-US" altLang="en-US" sz="2800" b="1" i="1" dirty="0">
                <a:latin typeface="Courier New" pitchFamily="49" charset="0"/>
              </a:rPr>
              <a:t>val</a:t>
            </a:r>
            <a:r>
              <a:rPr lang="en-US" altLang="en-US" sz="2800" b="1" i="1" dirty="0">
                <a:solidFill>
                  <a:schemeClr val="accent2"/>
                </a:solidFill>
                <a:latin typeface="Courier New" pitchFamily="49" charset="0"/>
              </a:rPr>
              <a:t>1</a:t>
            </a:r>
            <a:r>
              <a:rPr lang="en-US" altLang="en-US" sz="2800" b="1" dirty="0">
                <a:latin typeface="Courier New" pitchFamily="49" charset="0"/>
              </a:rPr>
              <a:t>, </a:t>
            </a:r>
            <a:r>
              <a:rPr lang="en-US" altLang="en-US" sz="2800" b="1" i="1" dirty="0">
                <a:latin typeface="Courier New" pitchFamily="49" charset="0"/>
              </a:rPr>
              <a:t>val</a:t>
            </a:r>
            <a:r>
              <a:rPr lang="en-US" altLang="en-US" sz="2800" b="1" i="1" dirty="0">
                <a:solidFill>
                  <a:schemeClr val="accent2"/>
                </a:solidFill>
                <a:latin typeface="Courier New" pitchFamily="49" charset="0"/>
              </a:rPr>
              <a:t>2</a:t>
            </a:r>
            <a:r>
              <a:rPr lang="en-US" altLang="en-US" sz="2800" b="1" dirty="0">
                <a:latin typeface="Courier New" pitchFamily="49" charset="0"/>
              </a:rPr>
              <a:t>, … </a:t>
            </a:r>
            <a:r>
              <a:rPr lang="en-US" altLang="en-US" sz="2800" b="1" i="1" dirty="0" err="1">
                <a:latin typeface="Courier New" pitchFamily="49" charset="0"/>
              </a:rPr>
              <a:t>val</a:t>
            </a:r>
            <a:r>
              <a:rPr lang="en-US" altLang="en-US" sz="2800" b="1" i="1" dirty="0" err="1">
                <a:solidFill>
                  <a:schemeClr val="accent2"/>
                </a:solidFill>
                <a:latin typeface="Courier New" pitchFamily="49" charset="0"/>
              </a:rPr>
              <a:t>n</a:t>
            </a:r>
            <a:r>
              <a:rPr lang="en-US" altLang="en-US" sz="2800" b="1" dirty="0">
                <a:latin typeface="Courier New" pitchFamily="49" charset="0"/>
              </a:rPr>
              <a:t>};</a:t>
            </a:r>
            <a:endParaRPr lang="en-US" altLang="en-US" sz="2800" b="1" dirty="0"/>
          </a:p>
          <a:p>
            <a:pPr eaLnBrk="1" hangingPunct="1"/>
            <a:r>
              <a:rPr lang="en-US" altLang="en-US" sz="2800" dirty="0"/>
              <a:t>Examples:</a:t>
            </a:r>
          </a:p>
          <a:p>
            <a:pPr eaLnBrk="1" hangingPunct="1">
              <a:buFontTx/>
              <a:buNone/>
            </a:pPr>
            <a:r>
              <a:rPr lang="en-US" altLang="en-US" sz="2400" dirty="0">
                <a:latin typeface="Courier New" pitchFamily="49" charset="0"/>
              </a:rPr>
              <a:t>	</a:t>
            </a:r>
            <a:r>
              <a:rPr lang="en-US" altLang="en-US" sz="2400" b="1" dirty="0" err="1">
                <a:solidFill>
                  <a:srgbClr val="3D8963"/>
                </a:solidFill>
                <a:latin typeface="Courier New" pitchFamily="49" charset="0"/>
              </a:rPr>
              <a:t>enum</a:t>
            </a:r>
            <a:r>
              <a:rPr lang="en-US" altLang="en-US" sz="2400" b="1" dirty="0">
                <a:solidFill>
                  <a:srgbClr val="3D8963"/>
                </a:solidFill>
                <a:latin typeface="Courier New" pitchFamily="49" charset="0"/>
              </a:rPr>
              <a:t> Fruit {apple, grape, orange};</a:t>
            </a:r>
          </a:p>
          <a:p>
            <a:pPr eaLnBrk="1" hangingPunct="1">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enum</a:t>
            </a:r>
            <a:r>
              <a:rPr lang="en-US" altLang="en-US" sz="2400" b="1" dirty="0">
                <a:solidFill>
                  <a:srgbClr val="3D8963"/>
                </a:solidFill>
                <a:latin typeface="Courier New" pitchFamily="49" charset="0"/>
              </a:rPr>
              <a:t> Days {Mon, Tue, Wed, </a:t>
            </a:r>
            <a:r>
              <a:rPr lang="en-US" altLang="en-US" sz="2400" b="1" dirty="0" err="1">
                <a:solidFill>
                  <a:srgbClr val="3D8963"/>
                </a:solidFill>
                <a:latin typeface="Courier New" pitchFamily="49" charset="0"/>
              </a:rPr>
              <a:t>Thur</a:t>
            </a:r>
            <a:r>
              <a:rPr lang="en-US" altLang="en-US" sz="2400" b="1" dirty="0">
                <a:solidFill>
                  <a:srgbClr val="3D8963"/>
                </a:solidFill>
                <a:latin typeface="Courier New" pitchFamily="49" charset="0"/>
              </a:rPr>
              <a:t>, Fri};</a:t>
            </a:r>
          </a:p>
        </p:txBody>
      </p:sp>
      <p:sp>
        <p:nvSpPr>
          <p:cNvPr id="593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70CA13C2-B71E-44E3-92B1-C1283EAE9DAB}" type="slidenum">
              <a:rPr lang="en-US" altLang="en-US" sz="1200" smtClean="0"/>
              <a:pPr eaLnBrk="1" hangingPunct="1">
                <a:spcBef>
                  <a:spcPct val="0"/>
                </a:spcBef>
                <a:buFontTx/>
                <a:buNone/>
              </a:pPr>
              <a:t>54</a:t>
            </a:fld>
            <a:endParaRPr lang="en-US" altLang="en-US"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Title"/>
          <p:cNvSpPr>
            <a:spLocks noGrp="1" noChangeArrowheads="1"/>
          </p:cNvSpPr>
          <p:nvPr>
            <p:ph type="title"/>
          </p:nvPr>
        </p:nvSpPr>
        <p:spPr>
          <a:xfrm>
            <a:off x="228600" y="457200"/>
            <a:ext cx="8642350" cy="1143000"/>
          </a:xfrm>
        </p:spPr>
        <p:txBody>
          <a:bodyPr/>
          <a:lstStyle/>
          <a:p>
            <a:pPr eaLnBrk="1" hangingPunct="1"/>
            <a:r>
              <a:rPr lang="en-US" altLang="en-US" dirty="0">
                <a:solidFill>
                  <a:schemeClr val="tx1"/>
                </a:solidFill>
              </a:rPr>
              <a:t>Enumerated Data Type Variables</a:t>
            </a:r>
          </a:p>
        </p:txBody>
      </p:sp>
      <p:sp>
        <p:nvSpPr>
          <p:cNvPr id="60419" name="Slide Body"/>
          <p:cNvSpPr>
            <a:spLocks noGrp="1" noChangeArrowheads="1"/>
          </p:cNvSpPr>
          <p:nvPr>
            <p:ph type="body" idx="1"/>
          </p:nvPr>
        </p:nvSpPr>
        <p:spPr>
          <a:xfrm>
            <a:off x="228600" y="1981200"/>
            <a:ext cx="8458200" cy="4114800"/>
          </a:xfrm>
        </p:spPr>
        <p:txBody>
          <a:bodyPr/>
          <a:lstStyle/>
          <a:p>
            <a:pPr eaLnBrk="1" hangingPunct="1"/>
            <a:r>
              <a:rPr lang="en-US" altLang="en-US" sz="2800" dirty="0"/>
              <a:t>To define variables, use the enumerated data type name</a:t>
            </a:r>
          </a:p>
          <a:p>
            <a:pPr lvl="1" eaLnBrk="1" hangingPunct="1">
              <a:buFontTx/>
              <a:buNone/>
            </a:pPr>
            <a:r>
              <a:rPr lang="en-US" altLang="en-US" sz="2400" dirty="0"/>
              <a:t>	</a:t>
            </a:r>
            <a:r>
              <a:rPr lang="en-US" altLang="en-US" sz="2400" b="1" dirty="0">
                <a:solidFill>
                  <a:srgbClr val="3D8963"/>
                </a:solidFill>
                <a:latin typeface="Courier New" pitchFamily="49" charset="0"/>
              </a:rPr>
              <a:t>Fruit snack;</a:t>
            </a:r>
          </a:p>
          <a:p>
            <a:pPr lvl="1" eaLnBrk="1" hangingPunct="1">
              <a:buFontTx/>
              <a:buNone/>
            </a:pPr>
            <a:r>
              <a:rPr lang="en-US" altLang="en-US" sz="2400" b="1" dirty="0">
                <a:solidFill>
                  <a:srgbClr val="3D8963"/>
                </a:solidFill>
                <a:latin typeface="Courier New" pitchFamily="49" charset="0"/>
              </a:rPr>
              <a:t>	Days </a:t>
            </a:r>
            <a:r>
              <a:rPr lang="en-US" altLang="en-US" sz="2400" b="1" dirty="0" err="1">
                <a:solidFill>
                  <a:srgbClr val="3D8963"/>
                </a:solidFill>
                <a:latin typeface="Courier New" pitchFamily="49" charset="0"/>
              </a:rPr>
              <a:t>workDay</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vacationDay</a:t>
            </a:r>
            <a:r>
              <a:rPr lang="en-US" altLang="en-US" sz="2400" b="1" dirty="0">
                <a:solidFill>
                  <a:srgbClr val="3D8963"/>
                </a:solidFill>
                <a:latin typeface="Courier New" pitchFamily="49" charset="0"/>
              </a:rPr>
              <a:t>;</a:t>
            </a:r>
            <a:endParaRPr lang="en-US" altLang="en-US" sz="2400" b="1" dirty="0">
              <a:solidFill>
                <a:srgbClr val="3D8963"/>
              </a:solidFill>
            </a:endParaRPr>
          </a:p>
          <a:p>
            <a:pPr eaLnBrk="1" hangingPunct="1"/>
            <a:r>
              <a:rPr lang="en-US" altLang="en-US" sz="2800" dirty="0"/>
              <a:t>A variable may contain any valid value for the data type</a:t>
            </a:r>
          </a:p>
          <a:p>
            <a:pPr lvl="1" eaLnBrk="1" hangingPunct="1">
              <a:buFontTx/>
              <a:buNone/>
            </a:pPr>
            <a:r>
              <a:rPr lang="en-US" altLang="en-US" sz="2400" dirty="0"/>
              <a:t>	</a:t>
            </a:r>
            <a:r>
              <a:rPr lang="en-US" altLang="en-US" sz="2400" b="1" dirty="0">
                <a:solidFill>
                  <a:srgbClr val="3D8963"/>
                </a:solidFill>
                <a:latin typeface="Courier New" pitchFamily="49" charset="0"/>
              </a:rPr>
              <a:t>snack = orange;     // no quotes</a:t>
            </a:r>
          </a:p>
          <a:p>
            <a:pPr lvl="1" eaLnBrk="1" hangingPunct="1">
              <a:buFontTx/>
              <a:buNone/>
            </a:pPr>
            <a:r>
              <a:rPr lang="en-US" altLang="en-US" sz="2400" b="1" dirty="0">
                <a:solidFill>
                  <a:srgbClr val="3D8963"/>
                </a:solidFill>
                <a:latin typeface="Courier New" pitchFamily="49" charset="0"/>
              </a:rPr>
              <a:t>	if (</a:t>
            </a:r>
            <a:r>
              <a:rPr lang="en-US" altLang="en-US" sz="2400" b="1" dirty="0" err="1">
                <a:solidFill>
                  <a:srgbClr val="3D8963"/>
                </a:solidFill>
                <a:latin typeface="Courier New" pitchFamily="49" charset="0"/>
              </a:rPr>
              <a:t>workDay</a:t>
            </a:r>
            <a:r>
              <a:rPr lang="en-US" altLang="en-US" sz="2400" b="1" dirty="0">
                <a:solidFill>
                  <a:srgbClr val="3D8963"/>
                </a:solidFill>
                <a:latin typeface="Courier New" pitchFamily="49" charset="0"/>
              </a:rPr>
              <a:t> == Wed) // none here either</a:t>
            </a:r>
          </a:p>
        </p:txBody>
      </p:sp>
      <p:sp>
        <p:nvSpPr>
          <p:cNvPr id="604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66AB6491-1BD3-47AB-A883-EFCCFCE377BB}" type="slidenum">
              <a:rPr lang="en-US" altLang="en-US" sz="1200" smtClean="0"/>
              <a:pPr eaLnBrk="1" hangingPunct="1">
                <a:spcBef>
                  <a:spcPct val="0"/>
                </a:spcBef>
                <a:buFontTx/>
                <a:buNone/>
              </a:pPr>
              <a:t>55</a:t>
            </a:fld>
            <a:endParaRPr lang="en-US" altLang="en-US"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Title"/>
          <p:cNvSpPr>
            <a:spLocks noGrp="1" noChangeArrowheads="1"/>
          </p:cNvSpPr>
          <p:nvPr>
            <p:ph type="title"/>
          </p:nvPr>
        </p:nvSpPr>
        <p:spPr>
          <a:xfrm>
            <a:off x="395288" y="549275"/>
            <a:ext cx="8170862" cy="1143000"/>
          </a:xfrm>
        </p:spPr>
        <p:txBody>
          <a:bodyPr/>
          <a:lstStyle/>
          <a:p>
            <a:pPr eaLnBrk="1" hangingPunct="1"/>
            <a:r>
              <a:rPr lang="en-US" altLang="en-US" dirty="0">
                <a:solidFill>
                  <a:schemeClr val="tx1"/>
                </a:solidFill>
              </a:rPr>
              <a:t>Comparison of Enumerated </a:t>
            </a:r>
            <a:br>
              <a:rPr lang="en-US" altLang="en-US" dirty="0">
                <a:solidFill>
                  <a:schemeClr val="tx1"/>
                </a:solidFill>
              </a:rPr>
            </a:br>
            <a:r>
              <a:rPr lang="en-US" altLang="en-US" dirty="0">
                <a:solidFill>
                  <a:schemeClr val="tx1"/>
                </a:solidFill>
              </a:rPr>
              <a:t>Data Type Values</a:t>
            </a:r>
          </a:p>
        </p:txBody>
      </p:sp>
      <p:sp>
        <p:nvSpPr>
          <p:cNvPr id="61443" name="Slide Body"/>
          <p:cNvSpPr>
            <a:spLocks noGrp="1" noChangeArrowheads="1"/>
          </p:cNvSpPr>
          <p:nvPr>
            <p:ph type="body" idx="1"/>
          </p:nvPr>
        </p:nvSpPr>
        <p:spPr>
          <a:xfrm>
            <a:off x="228600" y="1981200"/>
            <a:ext cx="8458200" cy="4114800"/>
          </a:xfrm>
        </p:spPr>
        <p:txBody>
          <a:bodyPr/>
          <a:lstStyle/>
          <a:p>
            <a:pPr eaLnBrk="1" hangingPunct="1">
              <a:lnSpc>
                <a:spcPct val="90000"/>
              </a:lnSpc>
            </a:pPr>
            <a:r>
              <a:rPr lang="en-US" altLang="en-US" sz="2800" dirty="0"/>
              <a:t>Enumerated data type values are associated with integers, starting at 0</a:t>
            </a:r>
          </a:p>
          <a:p>
            <a:pPr eaLnBrk="1" hangingPunct="1">
              <a:lnSpc>
                <a:spcPct val="90000"/>
              </a:lnSpc>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enum</a:t>
            </a:r>
            <a:r>
              <a:rPr lang="en-US" altLang="en-US" sz="2800" b="1" dirty="0">
                <a:solidFill>
                  <a:srgbClr val="3D8963"/>
                </a:solidFill>
                <a:latin typeface="Courier New" pitchFamily="49" charset="0"/>
              </a:rPr>
              <a:t> Fruit {apple, grape, orange};</a:t>
            </a:r>
            <a:endParaRPr lang="en-US" altLang="en-US" b="1" dirty="0">
              <a:solidFill>
                <a:srgbClr val="3D8963"/>
              </a:solidFill>
            </a:endParaRPr>
          </a:p>
          <a:p>
            <a:pPr eaLnBrk="1" hangingPunct="1">
              <a:lnSpc>
                <a:spcPct val="90000"/>
              </a:lnSpc>
            </a:pPr>
            <a:endParaRPr lang="en-US" altLang="en-US" dirty="0"/>
          </a:p>
          <a:p>
            <a:pPr eaLnBrk="1" hangingPunct="1">
              <a:lnSpc>
                <a:spcPct val="90000"/>
              </a:lnSpc>
            </a:pPr>
            <a:endParaRPr lang="en-US" altLang="en-US" dirty="0">
              <a:latin typeface="Courier New" pitchFamily="49" charset="0"/>
            </a:endParaRPr>
          </a:p>
          <a:p>
            <a:pPr eaLnBrk="1" hangingPunct="1">
              <a:lnSpc>
                <a:spcPct val="90000"/>
              </a:lnSpc>
            </a:pPr>
            <a:r>
              <a:rPr lang="en-US" altLang="en-US" sz="2800" dirty="0"/>
              <a:t> You can override the default association</a:t>
            </a:r>
          </a:p>
          <a:p>
            <a:pPr lvl="1" eaLnBrk="1" hangingPunct="1">
              <a:lnSpc>
                <a:spcPct val="90000"/>
              </a:lnSpc>
              <a:buFontTx/>
              <a:buNone/>
            </a:pPr>
            <a:r>
              <a:rPr lang="en-US" altLang="en-US" sz="2400" b="1" dirty="0" err="1">
                <a:solidFill>
                  <a:srgbClr val="3D8963"/>
                </a:solidFill>
                <a:latin typeface="Courier New" pitchFamily="49" charset="0"/>
              </a:rPr>
              <a:t>enum</a:t>
            </a:r>
            <a:r>
              <a:rPr lang="en-US" altLang="en-US" sz="2400" b="1" dirty="0">
                <a:solidFill>
                  <a:srgbClr val="3D8963"/>
                </a:solidFill>
                <a:latin typeface="Courier New" pitchFamily="49" charset="0"/>
              </a:rPr>
              <a:t> Fruit {apple = 2, grape = 4, </a:t>
            </a:r>
          </a:p>
          <a:p>
            <a:pPr lvl="1" eaLnBrk="1" hangingPunct="1">
              <a:lnSpc>
                <a:spcPct val="90000"/>
              </a:lnSpc>
              <a:buFontTx/>
              <a:buNone/>
            </a:pPr>
            <a:r>
              <a:rPr lang="en-US" altLang="en-US" sz="2400" b="1" dirty="0">
                <a:solidFill>
                  <a:srgbClr val="3D8963"/>
                </a:solidFill>
                <a:latin typeface="Courier New" pitchFamily="49" charset="0"/>
              </a:rPr>
              <a:t>				 orange = 5};</a:t>
            </a:r>
          </a:p>
        </p:txBody>
      </p:sp>
      <p:sp>
        <p:nvSpPr>
          <p:cNvPr id="61445" name="value associated with an expression" title="text box containing the number &quot;0&quot;"/>
          <p:cNvSpPr txBox="1">
            <a:spLocks noChangeArrowheads="1"/>
          </p:cNvSpPr>
          <p:nvPr/>
        </p:nvSpPr>
        <p:spPr bwMode="auto">
          <a:xfrm>
            <a:off x="3556795" y="348342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2000" b="1" baseline="0" dirty="0">
                <a:solidFill>
                  <a:schemeClr val="accent2"/>
                </a:solidFill>
              </a:rPr>
              <a:t>0</a:t>
            </a:r>
          </a:p>
        </p:txBody>
      </p:sp>
      <p:sp>
        <p:nvSpPr>
          <p:cNvPr id="61446" name="value associated with an expression" title="text box containing the number &quot;1&quot;"/>
          <p:cNvSpPr txBox="1">
            <a:spLocks noChangeArrowheads="1"/>
          </p:cNvSpPr>
          <p:nvPr/>
        </p:nvSpPr>
        <p:spPr bwMode="auto">
          <a:xfrm>
            <a:off x="5049838" y="3483429"/>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2000" b="1" baseline="0" dirty="0">
                <a:solidFill>
                  <a:schemeClr val="accent2"/>
                </a:solidFill>
              </a:rPr>
              <a:t>1</a:t>
            </a:r>
          </a:p>
        </p:txBody>
      </p:sp>
      <p:sp>
        <p:nvSpPr>
          <p:cNvPr id="61447" name="value associated with an expression" title="text box containing the number &quot;2&quot;"/>
          <p:cNvSpPr txBox="1">
            <a:spLocks noChangeArrowheads="1"/>
          </p:cNvSpPr>
          <p:nvPr/>
        </p:nvSpPr>
        <p:spPr bwMode="auto">
          <a:xfrm>
            <a:off x="6705600" y="3500211"/>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2000" b="1" baseline="0">
                <a:solidFill>
                  <a:schemeClr val="accent2"/>
                </a:solidFill>
              </a:rPr>
              <a:t>2</a:t>
            </a:r>
          </a:p>
        </p:txBody>
      </p:sp>
      <p:sp>
        <p:nvSpPr>
          <p:cNvPr id="614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FF9F7F2D-959E-45B0-A4B9-2C4A78DC7B29}" type="slidenum">
              <a:rPr lang="en-US" altLang="en-US" sz="1200" smtClean="0"/>
              <a:pPr eaLnBrk="1" hangingPunct="1">
                <a:spcBef>
                  <a:spcPct val="0"/>
                </a:spcBef>
                <a:buFontTx/>
                <a:buNone/>
              </a:pPr>
              <a:t>56</a:t>
            </a:fld>
            <a:endParaRPr lang="en-US" altLang="en-US" sz="1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Title"/>
          <p:cNvSpPr>
            <a:spLocks noGrp="1" noChangeArrowheads="1"/>
          </p:cNvSpPr>
          <p:nvPr>
            <p:ph type="title"/>
          </p:nvPr>
        </p:nvSpPr>
        <p:spPr>
          <a:xfrm>
            <a:off x="395288" y="549275"/>
            <a:ext cx="8170862" cy="1143000"/>
          </a:xfrm>
        </p:spPr>
        <p:txBody>
          <a:bodyPr/>
          <a:lstStyle/>
          <a:p>
            <a:pPr eaLnBrk="1" hangingPunct="1"/>
            <a:r>
              <a:rPr lang="en-US" altLang="en-US" dirty="0">
                <a:solidFill>
                  <a:schemeClr val="tx1"/>
                </a:solidFill>
              </a:rPr>
              <a:t>Enumerated Data Type Values</a:t>
            </a:r>
          </a:p>
        </p:txBody>
      </p:sp>
      <p:sp>
        <p:nvSpPr>
          <p:cNvPr id="56323" name="Slide Body"/>
          <p:cNvSpPr>
            <a:spLocks noGrp="1" noChangeArrowheads="1"/>
          </p:cNvSpPr>
          <p:nvPr>
            <p:ph type="body" idx="1"/>
          </p:nvPr>
        </p:nvSpPr>
        <p:spPr>
          <a:xfrm>
            <a:off x="228600" y="1981200"/>
            <a:ext cx="8458200" cy="4114800"/>
          </a:xfrm>
        </p:spPr>
        <p:txBody>
          <a:bodyPr/>
          <a:lstStyle/>
          <a:p>
            <a:pPr eaLnBrk="1" hangingPunct="1">
              <a:lnSpc>
                <a:spcPct val="90000"/>
              </a:lnSpc>
              <a:defRPr/>
            </a:pPr>
            <a:r>
              <a:rPr lang="en-US" altLang="en-US" sz="2800" dirty="0"/>
              <a:t>Enumerated data type values can be compared using their integer values</a:t>
            </a:r>
          </a:p>
          <a:p>
            <a:pPr eaLnBrk="1" hangingPunct="1">
              <a:lnSpc>
                <a:spcPct val="90000"/>
              </a:lnSpc>
              <a:buFontTx/>
              <a:buNone/>
              <a:defRPr/>
            </a:pPr>
            <a:r>
              <a:rPr lang="en-US" altLang="en-US" sz="2800" dirty="0">
                <a:latin typeface="Courier New" pitchFamily="49" charset="0"/>
              </a:rPr>
              <a:t>		</a:t>
            </a:r>
            <a:r>
              <a:rPr lang="en-US" altLang="en-US" sz="2800" b="1" dirty="0">
                <a:solidFill>
                  <a:srgbClr val="3D8963"/>
                </a:solidFill>
                <a:latin typeface="Courier New" pitchFamily="49" charset="0"/>
              </a:rPr>
              <a:t>if (snack == 1)</a:t>
            </a:r>
            <a:endParaRPr lang="en-US" altLang="en-US" b="1" dirty="0">
              <a:solidFill>
                <a:srgbClr val="3D8963"/>
              </a:solidFill>
            </a:endParaRPr>
          </a:p>
          <a:p>
            <a:pPr marL="0" indent="0" eaLnBrk="1" hangingPunct="1">
              <a:lnSpc>
                <a:spcPct val="90000"/>
              </a:lnSpc>
              <a:buFontTx/>
              <a:buNone/>
              <a:defRPr/>
            </a:pPr>
            <a:endParaRPr lang="en-US" altLang="en-US" dirty="0">
              <a:latin typeface="Courier New" pitchFamily="49" charset="0"/>
            </a:endParaRPr>
          </a:p>
          <a:p>
            <a:pPr eaLnBrk="1" hangingPunct="1">
              <a:lnSpc>
                <a:spcPct val="90000"/>
              </a:lnSpc>
              <a:defRPr/>
            </a:pPr>
            <a:r>
              <a:rPr lang="en-US" altLang="en-US" sz="2800" dirty="0">
                <a:solidFill>
                  <a:schemeClr val="tx1"/>
                </a:solidFill>
              </a:rPr>
              <a:t> Enumerated data type values cannot be assigned using their integer values</a:t>
            </a:r>
          </a:p>
          <a:p>
            <a:pPr lvl="1" eaLnBrk="1" hangingPunct="1">
              <a:lnSpc>
                <a:spcPct val="90000"/>
              </a:lnSpc>
              <a:buFontTx/>
              <a:buNone/>
              <a:defRPr/>
            </a:pPr>
            <a:r>
              <a:rPr lang="en-US" altLang="en-US" sz="2800" b="1" dirty="0">
                <a:solidFill>
                  <a:srgbClr val="3D8963"/>
                </a:solidFill>
                <a:latin typeface="Courier New" pitchFamily="49" charset="0"/>
              </a:rPr>
              <a:t>  snack = 2;  // won't work</a:t>
            </a:r>
          </a:p>
        </p:txBody>
      </p:sp>
      <p:sp>
        <p:nvSpPr>
          <p:cNvPr id="624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3C0E70C4-5F16-4178-849B-B5EE65A312A9}" type="slidenum">
              <a:rPr lang="en-US" altLang="en-US" sz="1200" smtClean="0"/>
              <a:pPr eaLnBrk="1" hangingPunct="1">
                <a:spcBef>
                  <a:spcPct val="0"/>
                </a:spcBef>
                <a:buFontTx/>
                <a:buNone/>
              </a:pPr>
              <a:t>57</a:t>
            </a:fld>
            <a:endParaRPr lang="en-US" altLang="en-US"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Title"/>
          <p:cNvSpPr>
            <a:spLocks noGrp="1" noChangeArrowheads="1"/>
          </p:cNvSpPr>
          <p:nvPr>
            <p:ph type="title"/>
          </p:nvPr>
        </p:nvSpPr>
        <p:spPr/>
        <p:txBody>
          <a:bodyPr/>
          <a:lstStyle/>
          <a:p>
            <a:pPr eaLnBrk="1" hangingPunct="1"/>
            <a:r>
              <a:rPr lang="en-US" altLang="en-US" dirty="0">
                <a:solidFill>
                  <a:schemeClr val="tx1"/>
                </a:solidFill>
              </a:rPr>
              <a:t>Enumerated Data Type Notes</a:t>
            </a:r>
          </a:p>
        </p:txBody>
      </p:sp>
      <p:sp>
        <p:nvSpPr>
          <p:cNvPr id="63491" name="Slide Body"/>
          <p:cNvSpPr>
            <a:spLocks noGrp="1" noChangeArrowheads="1"/>
          </p:cNvSpPr>
          <p:nvPr>
            <p:ph type="body" idx="1"/>
          </p:nvPr>
        </p:nvSpPr>
        <p:spPr>
          <a:xfrm>
            <a:off x="228600" y="1981200"/>
            <a:ext cx="8458200" cy="4114800"/>
          </a:xfrm>
        </p:spPr>
        <p:txBody>
          <a:bodyPr/>
          <a:lstStyle/>
          <a:p>
            <a:pPr eaLnBrk="1" hangingPunct="1"/>
            <a:r>
              <a:rPr lang="en-US" altLang="en-US" sz="2800" dirty="0"/>
              <a:t>Enumerated data types improve the readability of a program</a:t>
            </a:r>
          </a:p>
          <a:p>
            <a:pPr eaLnBrk="1" hangingPunct="1"/>
            <a:r>
              <a:rPr lang="en-US" altLang="en-US" sz="2800" dirty="0"/>
              <a:t>Enumerated variables can not be used with input statements, such as </a:t>
            </a:r>
            <a:r>
              <a:rPr lang="en-US" altLang="en-US" sz="2800" b="1" dirty="0" err="1">
                <a:latin typeface="Courier New" pitchFamily="49" charset="0"/>
              </a:rPr>
              <a:t>cin</a:t>
            </a:r>
            <a:endParaRPr lang="en-US" altLang="en-US" sz="2800" b="1" dirty="0">
              <a:latin typeface="Courier New" pitchFamily="49" charset="0"/>
            </a:endParaRPr>
          </a:p>
          <a:p>
            <a:pPr eaLnBrk="1" hangingPunct="1"/>
            <a:r>
              <a:rPr lang="en-US" altLang="en-US" sz="2800" dirty="0"/>
              <a:t>An enumerated variable will not display the name associated with the value of an enumerated data type if used with </a:t>
            </a:r>
            <a:r>
              <a:rPr lang="en-US" altLang="en-US" sz="2800" b="1" dirty="0" err="1">
                <a:latin typeface="Courier New" pitchFamily="49" charset="0"/>
              </a:rPr>
              <a:t>cout</a:t>
            </a:r>
            <a:endParaRPr lang="en-US" altLang="en-US" sz="2800" b="1" dirty="0">
              <a:latin typeface="Courier New" pitchFamily="49" charset="0"/>
            </a:endParaRPr>
          </a:p>
        </p:txBody>
      </p:sp>
      <p:sp>
        <p:nvSpPr>
          <p:cNvPr id="634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7FFF2663-5E90-47D0-89EE-2CD573E450E2}" type="slidenum">
              <a:rPr lang="en-US" altLang="en-US" sz="1200" smtClean="0"/>
              <a:pPr eaLnBrk="1" hangingPunct="1">
                <a:spcBef>
                  <a:spcPct val="0"/>
                </a:spcBef>
                <a:buFontTx/>
                <a:buNone/>
              </a:pPr>
              <a:t>58</a:t>
            </a:fld>
            <a:endParaRPr lang="en-US" altLang="en-US"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3-</a:t>
            </a:r>
            <a:fld id="{171D7F42-732E-4753-8A37-9BFC64539999}" type="slidenum">
              <a:rPr lang="en-US" altLang="en-US" sz="1200" smtClean="0"/>
              <a:pPr eaLnBrk="1" hangingPunct="1">
                <a:spcBef>
                  <a:spcPct val="0"/>
                </a:spcBef>
                <a:buFontTx/>
                <a:buNone/>
              </a:pPr>
              <a:t>59</a:t>
            </a:fld>
            <a:endParaRPr lang="en-US" altLang="en-US" sz="1200" dirty="0"/>
          </a:p>
        </p:txBody>
      </p:sp>
    </p:spTree>
    <p:extLst>
      <p:ext uri="{BB962C8B-B14F-4D97-AF65-F5344CB8AC3E}">
        <p14:creationId xmlns:p14="http://schemas.microsoft.com/office/powerpoint/2010/main" val="33349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a:xfrm>
            <a:off x="304800" y="228600"/>
            <a:ext cx="8610600" cy="992188"/>
          </a:xfrm>
        </p:spPr>
        <p:txBody>
          <a:bodyPr/>
          <a:lstStyle/>
          <a:p>
            <a:pPr eaLnBrk="1" hangingPunct="1"/>
            <a:r>
              <a:rPr lang="en-US" altLang="en-US" dirty="0">
                <a:solidFill>
                  <a:schemeClr val="tx1"/>
                </a:solidFill>
              </a:rPr>
              <a:t>Relational Expressions 2 of 2</a:t>
            </a:r>
          </a:p>
        </p:txBody>
      </p:sp>
      <p:sp>
        <p:nvSpPr>
          <p:cNvPr id="9219" name="Slide Body"/>
          <p:cNvSpPr>
            <a:spLocks noGrp="1" noChangeArrowheads="1"/>
          </p:cNvSpPr>
          <p:nvPr>
            <p:ph type="body" idx="1"/>
          </p:nvPr>
        </p:nvSpPr>
        <p:spPr>
          <a:xfrm>
            <a:off x="303213" y="1770063"/>
            <a:ext cx="8383587" cy="3608387"/>
          </a:xfrm>
        </p:spPr>
        <p:txBody>
          <a:bodyPr/>
          <a:lstStyle/>
          <a:p>
            <a:pPr eaLnBrk="1" hangingPunct="1">
              <a:spcBef>
                <a:spcPct val="40000"/>
              </a:spcBef>
            </a:pPr>
            <a:r>
              <a:rPr lang="en-US" altLang="en-US" sz="2800" dirty="0"/>
              <a:t>The value can be assigned to a variable </a:t>
            </a:r>
          </a:p>
          <a:p>
            <a:pPr lvl="1" eaLnBrk="1" hangingPunct="1">
              <a:spcBef>
                <a:spcPct val="4000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bool</a:t>
            </a:r>
            <a:r>
              <a:rPr lang="en-US" altLang="en-US" sz="2800" b="1" dirty="0">
                <a:solidFill>
                  <a:srgbClr val="3D8963"/>
                </a:solidFill>
              </a:rPr>
              <a:t> </a:t>
            </a:r>
            <a:r>
              <a:rPr lang="en-US" altLang="en-US" sz="2800" b="1" dirty="0">
                <a:solidFill>
                  <a:srgbClr val="3D8963"/>
                </a:solidFill>
                <a:latin typeface="Courier New" pitchFamily="49" charset="0"/>
              </a:rPr>
              <a:t>result = (x &lt;= y);</a:t>
            </a:r>
            <a:endParaRPr lang="en-US" altLang="en-US" sz="2800" b="1" dirty="0">
              <a:solidFill>
                <a:srgbClr val="3D8963"/>
              </a:solidFill>
            </a:endParaRPr>
          </a:p>
          <a:p>
            <a:pPr eaLnBrk="1" hangingPunct="1">
              <a:spcBef>
                <a:spcPct val="40000"/>
              </a:spcBef>
            </a:pPr>
            <a:r>
              <a:rPr lang="en-US" altLang="en-US" sz="2800" dirty="0"/>
              <a:t>Assigns </a:t>
            </a:r>
            <a:r>
              <a:rPr lang="en-US" altLang="en-US" sz="2800" b="1" dirty="0">
                <a:latin typeface="Courier New" pitchFamily="49" charset="0"/>
              </a:rPr>
              <a:t>0</a:t>
            </a:r>
            <a:r>
              <a:rPr lang="en-US" altLang="en-US" sz="2800" dirty="0"/>
              <a:t> for </a:t>
            </a:r>
            <a:r>
              <a:rPr lang="en-US" altLang="en-US" sz="2800" b="1" dirty="0">
                <a:latin typeface="Courier New" pitchFamily="49" charset="0"/>
              </a:rPr>
              <a:t>false</a:t>
            </a:r>
            <a:r>
              <a:rPr lang="en-US" altLang="en-US" sz="2800" dirty="0"/>
              <a:t>, </a:t>
            </a:r>
            <a:r>
              <a:rPr lang="en-US" altLang="en-US" sz="2800" b="1" dirty="0">
                <a:latin typeface="Courier New" pitchFamily="49" charset="0"/>
              </a:rPr>
              <a:t>1</a:t>
            </a:r>
            <a:r>
              <a:rPr lang="en-US" altLang="en-US" sz="2800" dirty="0"/>
              <a:t> for </a:t>
            </a:r>
            <a:r>
              <a:rPr lang="en-US" altLang="en-US" sz="2800" b="1" dirty="0">
                <a:latin typeface="Courier New" pitchFamily="49" charset="0"/>
              </a:rPr>
              <a:t>true</a:t>
            </a:r>
            <a:endParaRPr lang="en-US" altLang="en-US" sz="2800" b="1" dirty="0"/>
          </a:p>
          <a:p>
            <a:pPr eaLnBrk="1" hangingPunct="1">
              <a:spcBef>
                <a:spcPct val="40000"/>
              </a:spcBef>
            </a:pPr>
            <a:r>
              <a:rPr lang="en-US" altLang="en-US" sz="2800" dirty="0"/>
              <a:t>Do not confuse </a:t>
            </a:r>
            <a:r>
              <a:rPr lang="en-US" altLang="en-US" sz="2800" b="1" dirty="0">
                <a:latin typeface="Courier New" pitchFamily="49" charset="0"/>
              </a:rPr>
              <a:t>=</a:t>
            </a:r>
            <a:r>
              <a:rPr lang="en-US" altLang="en-US" sz="2800" dirty="0"/>
              <a:t>  (assignment) and </a:t>
            </a:r>
            <a:r>
              <a:rPr lang="en-US" altLang="en-US" sz="2800" b="1" dirty="0">
                <a:latin typeface="Courier New" pitchFamily="49" charset="0"/>
              </a:rPr>
              <a:t>== </a:t>
            </a:r>
            <a:r>
              <a:rPr lang="en-US" altLang="en-US" sz="2800" dirty="0"/>
              <a:t>(equal to)</a:t>
            </a:r>
            <a:endParaRPr lang="en-US" altLang="en-US" sz="2800" b="1" dirty="0">
              <a:latin typeface="Courier New" pitchFamily="49" charset="0"/>
            </a:endParaRP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181CEB77-207F-4169-839D-48A27A9D63DD}"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a:xfrm>
            <a:off x="304800" y="228600"/>
            <a:ext cx="8610600" cy="992188"/>
          </a:xfrm>
        </p:spPr>
        <p:txBody>
          <a:bodyPr/>
          <a:lstStyle/>
          <a:p>
            <a:pPr eaLnBrk="1" hangingPunct="1"/>
            <a:r>
              <a:rPr lang="en-US" altLang="en-US" dirty="0">
                <a:solidFill>
                  <a:schemeClr val="tx1"/>
                </a:solidFill>
              </a:rPr>
              <a:t>Hierarchy of Relational Operators</a:t>
            </a:r>
          </a:p>
        </p:txBody>
      </p:sp>
      <p:sp>
        <p:nvSpPr>
          <p:cNvPr id="10243" name="Slide Body"/>
          <p:cNvSpPr>
            <a:spLocks noGrp="1" noChangeArrowheads="1"/>
          </p:cNvSpPr>
          <p:nvPr>
            <p:ph type="body" idx="1"/>
          </p:nvPr>
        </p:nvSpPr>
        <p:spPr>
          <a:xfrm>
            <a:off x="303213" y="1770063"/>
            <a:ext cx="8294687" cy="3608387"/>
          </a:xfrm>
        </p:spPr>
        <p:txBody>
          <a:bodyPr/>
          <a:lstStyle/>
          <a:p>
            <a:pPr marL="0" indent="0" eaLnBrk="1" hangingPunct="1">
              <a:spcBef>
                <a:spcPct val="40000"/>
              </a:spcBef>
              <a:buFontTx/>
              <a:buNone/>
            </a:pPr>
            <a:r>
              <a:rPr lang="en-US" altLang="en-US" sz="2800" dirty="0"/>
              <a:t>Use this when evaluating an expression that contains multiple relational operators</a:t>
            </a:r>
            <a:endParaRPr lang="en-US" altLang="en-US" sz="2800" b="1" dirty="0"/>
          </a:p>
        </p:txBody>
      </p:sp>
      <p:graphicFrame>
        <p:nvGraphicFramePr>
          <p:cNvPr id="2" name="Table of operator precedence" descr="Table shows the order of evaluation of the six relational operators" title="Table of operator precedence"/>
          <p:cNvGraphicFramePr>
            <a:graphicFrameLocks noGrp="1"/>
          </p:cNvGraphicFramePr>
          <p:nvPr>
            <p:extLst>
              <p:ext uri="{D42A27DB-BD31-4B8C-83A1-F6EECF244321}">
                <p14:modId xmlns:p14="http://schemas.microsoft.com/office/powerpoint/2010/main" val="2788276986"/>
              </p:ext>
            </p:extLst>
          </p:nvPr>
        </p:nvGraphicFramePr>
        <p:xfrm>
          <a:off x="1066800" y="3200400"/>
          <a:ext cx="6096000" cy="1371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2400" dirty="0"/>
                        <a:t>Operator</a:t>
                      </a:r>
                    </a:p>
                  </a:txBody>
                  <a:tcPr/>
                </a:tc>
                <a:tc>
                  <a:txBody>
                    <a:bodyPr/>
                    <a:lstStyle/>
                    <a:p>
                      <a:r>
                        <a:rPr lang="en-US" sz="2400" dirty="0"/>
                        <a:t>Precedence</a:t>
                      </a:r>
                    </a:p>
                  </a:txBody>
                  <a:tcPr/>
                </a:tc>
                <a:extLst>
                  <a:ext uri="{0D108BD9-81ED-4DB2-BD59-A6C34878D82A}">
                    <a16:rowId xmlns:a16="http://schemas.microsoft.com/office/drawing/2014/main" val="10000"/>
                  </a:ext>
                </a:extLst>
              </a:tr>
              <a:tr h="370840">
                <a:tc>
                  <a:txBody>
                    <a:bodyPr/>
                    <a:lstStyle/>
                    <a:p>
                      <a:r>
                        <a:rPr lang="en-US" sz="2400" b="1" dirty="0">
                          <a:latin typeface="Courier New" panose="02070309020205020404" pitchFamily="49" charset="0"/>
                          <a:cs typeface="Courier New" panose="02070309020205020404" pitchFamily="49" charset="0"/>
                        </a:rPr>
                        <a:t>&gt;  &gt;=  &lt;  &lt;=</a:t>
                      </a:r>
                    </a:p>
                  </a:txBody>
                  <a:tcPr/>
                </a:tc>
                <a:tc>
                  <a:txBody>
                    <a:bodyPr/>
                    <a:lstStyle/>
                    <a:p>
                      <a:r>
                        <a:rPr lang="en-US" sz="2400" dirty="0"/>
                        <a:t>Highest</a:t>
                      </a:r>
                    </a:p>
                  </a:txBody>
                  <a:tcPr/>
                </a:tc>
                <a:extLst>
                  <a:ext uri="{0D108BD9-81ED-4DB2-BD59-A6C34878D82A}">
                    <a16:rowId xmlns:a16="http://schemas.microsoft.com/office/drawing/2014/main" val="10001"/>
                  </a:ext>
                </a:extLst>
              </a:tr>
              <a:tr h="370840">
                <a:tc>
                  <a:txBody>
                    <a:bodyPr/>
                    <a:lstStyle/>
                    <a:p>
                      <a:r>
                        <a:rPr lang="en-US" sz="2400" b="1" dirty="0">
                          <a:latin typeface="Courier New" panose="02070309020205020404" pitchFamily="49" charset="0"/>
                          <a:cs typeface="Courier New" panose="02070309020205020404" pitchFamily="49" charset="0"/>
                        </a:rPr>
                        <a:t>==   !=</a:t>
                      </a:r>
                    </a:p>
                  </a:txBody>
                  <a:tcPr/>
                </a:tc>
                <a:tc>
                  <a:txBody>
                    <a:bodyPr/>
                    <a:lstStyle/>
                    <a:p>
                      <a:r>
                        <a:rPr lang="en-US" sz="2400" dirty="0"/>
                        <a:t>Lowest</a:t>
                      </a:r>
                    </a:p>
                  </a:txBody>
                  <a:tcPr/>
                </a:tc>
                <a:extLst>
                  <a:ext uri="{0D108BD9-81ED-4DB2-BD59-A6C34878D82A}">
                    <a16:rowId xmlns:a16="http://schemas.microsoft.com/office/drawing/2014/main" val="10002"/>
                  </a:ext>
                </a:extLst>
              </a:tr>
            </a:tbl>
          </a:graphicData>
        </a:graphic>
      </p:graphicFrame>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2DD76E2C-A146-42E8-A40D-ED277A2452D2}"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a:xfrm>
            <a:off x="304800" y="303213"/>
            <a:ext cx="8610600" cy="822325"/>
          </a:xfrm>
        </p:spPr>
        <p:txBody>
          <a:bodyPr/>
          <a:lstStyle/>
          <a:p>
            <a:pPr eaLnBrk="1" hangingPunct="1"/>
            <a:r>
              <a:rPr lang="en-US" altLang="en-US" dirty="0">
                <a:solidFill>
                  <a:schemeClr val="tx1"/>
                </a:solidFill>
              </a:rPr>
              <a:t>4.2 The </a:t>
            </a:r>
            <a:r>
              <a:rPr lang="en-US" altLang="en-US" b="1" dirty="0">
                <a:solidFill>
                  <a:schemeClr val="tx1"/>
                </a:solidFill>
                <a:latin typeface="Courier New" pitchFamily="49" charset="0"/>
              </a:rPr>
              <a:t>if</a:t>
            </a:r>
            <a:r>
              <a:rPr lang="en-US" altLang="en-US" dirty="0">
                <a:solidFill>
                  <a:schemeClr val="tx1"/>
                </a:solidFill>
              </a:rPr>
              <a:t> Statement</a:t>
            </a:r>
          </a:p>
        </p:txBody>
      </p:sp>
      <p:sp>
        <p:nvSpPr>
          <p:cNvPr id="11267" name="Slide Body"/>
          <p:cNvSpPr>
            <a:spLocks noGrp="1" noChangeArrowheads="1"/>
          </p:cNvSpPr>
          <p:nvPr>
            <p:ph type="body" idx="1"/>
          </p:nvPr>
        </p:nvSpPr>
        <p:spPr>
          <a:xfrm>
            <a:off x="762000" y="1295400"/>
            <a:ext cx="7772400" cy="4057650"/>
          </a:xfrm>
        </p:spPr>
        <p:txBody>
          <a:bodyPr/>
          <a:lstStyle/>
          <a:p>
            <a:pPr eaLnBrk="1" hangingPunct="1"/>
            <a:r>
              <a:rPr lang="en-US" altLang="en-US" sz="2800" dirty="0"/>
              <a:t>Supports the use of a decision structure, giving a program more than one path of execution</a:t>
            </a:r>
          </a:p>
          <a:p>
            <a:pPr eaLnBrk="1" hangingPunct="1"/>
            <a:r>
              <a:rPr lang="en-US" altLang="en-US" sz="2800" dirty="0"/>
              <a:t>Allows statements to be conditionally executed or skipped over</a:t>
            </a:r>
          </a:p>
          <a:p>
            <a:pPr eaLnBrk="1" hangingPunct="1"/>
            <a:r>
              <a:rPr lang="en-US" altLang="en-US" sz="2800" dirty="0"/>
              <a:t>It models the way we evaluate real-life situations </a:t>
            </a:r>
          </a:p>
          <a:p>
            <a:pPr lvl="1" eaLnBrk="1" hangingPunct="1">
              <a:buFontTx/>
              <a:buNone/>
            </a:pPr>
            <a:r>
              <a:rPr lang="en-US" altLang="en-US" sz="2800" dirty="0"/>
              <a:t>“If it is cold outside,</a:t>
            </a:r>
          </a:p>
          <a:p>
            <a:pPr lvl="1" eaLnBrk="1" hangingPunct="1">
              <a:lnSpc>
                <a:spcPct val="90000"/>
              </a:lnSpc>
              <a:spcBef>
                <a:spcPct val="0"/>
              </a:spcBef>
              <a:buFontTx/>
              <a:buNone/>
            </a:pPr>
            <a:r>
              <a:rPr lang="en-US" altLang="en-US" sz="2800" dirty="0"/>
              <a:t>    wear a coat and wear a hat.”</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6BA8085A-04BF-40CA-B86B-7DA233D4C3F3}"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a:xfrm>
            <a:off x="838200" y="381000"/>
            <a:ext cx="7772400" cy="947737"/>
          </a:xfrm>
        </p:spPr>
        <p:txBody>
          <a:bodyPr/>
          <a:lstStyle/>
          <a:p>
            <a:pPr eaLnBrk="1" hangingPunct="1"/>
            <a:r>
              <a:rPr lang="en-US" altLang="en-US" dirty="0">
                <a:solidFill>
                  <a:schemeClr val="tx1"/>
                </a:solidFill>
              </a:rPr>
              <a:t>Format of the </a:t>
            </a:r>
            <a:r>
              <a:rPr lang="en-US" altLang="en-US" b="1" dirty="0">
                <a:solidFill>
                  <a:schemeClr val="tx1"/>
                </a:solidFill>
                <a:latin typeface="Courier New" pitchFamily="49" charset="0"/>
              </a:rPr>
              <a:t>if</a:t>
            </a:r>
            <a:r>
              <a:rPr lang="en-US" altLang="en-US" dirty="0">
                <a:solidFill>
                  <a:schemeClr val="tx1"/>
                </a:solidFill>
              </a:rPr>
              <a:t> Statement</a:t>
            </a:r>
          </a:p>
        </p:txBody>
      </p:sp>
      <p:sp>
        <p:nvSpPr>
          <p:cNvPr id="12291" name="Slide Body"/>
          <p:cNvSpPr>
            <a:spLocks noGrp="1" noChangeArrowheads="1"/>
          </p:cNvSpPr>
          <p:nvPr>
            <p:ph type="body" idx="1"/>
          </p:nvPr>
        </p:nvSpPr>
        <p:spPr>
          <a:xfrm>
            <a:off x="457200" y="1371600"/>
            <a:ext cx="7991475" cy="4787900"/>
          </a:xfrm>
        </p:spPr>
        <p:txBody>
          <a:bodyPr/>
          <a:lstStyle/>
          <a:p>
            <a:pPr eaLnBrk="1" hangingPunct="1">
              <a:lnSpc>
                <a:spcPct val="80000"/>
              </a:lnSpc>
              <a:buFontTx/>
              <a:buNone/>
            </a:pPr>
            <a:r>
              <a:rPr lang="en-US" altLang="en-US" sz="2800" b="1" dirty="0">
                <a:latin typeface="Courier New" pitchFamily="49" charset="0"/>
              </a:rPr>
              <a:t>     </a:t>
            </a:r>
          </a:p>
          <a:p>
            <a:pPr eaLnBrk="1" hangingPunct="1">
              <a:lnSpc>
                <a:spcPct val="80000"/>
              </a:lnSpc>
              <a:spcBef>
                <a:spcPct val="30000"/>
              </a:spcBef>
              <a:buFontTx/>
              <a:buNone/>
            </a:pPr>
            <a:endParaRPr lang="en-US" altLang="en-US" sz="2600" dirty="0"/>
          </a:p>
          <a:p>
            <a:pPr eaLnBrk="1" hangingPunct="1">
              <a:lnSpc>
                <a:spcPct val="80000"/>
              </a:lnSpc>
              <a:spcBef>
                <a:spcPct val="30000"/>
              </a:spcBef>
              <a:buFontTx/>
              <a:buNone/>
            </a:pPr>
            <a:endParaRPr lang="en-US" altLang="en-US" sz="2600" dirty="0"/>
          </a:p>
          <a:p>
            <a:pPr eaLnBrk="1" hangingPunct="1">
              <a:lnSpc>
                <a:spcPct val="80000"/>
              </a:lnSpc>
              <a:spcBef>
                <a:spcPct val="30000"/>
              </a:spcBef>
              <a:buFontTx/>
              <a:buNone/>
            </a:pPr>
            <a:endParaRPr lang="en-US" altLang="en-US" sz="2600" dirty="0"/>
          </a:p>
          <a:p>
            <a:pPr eaLnBrk="1" hangingPunct="1">
              <a:lnSpc>
                <a:spcPct val="80000"/>
              </a:lnSpc>
              <a:spcBef>
                <a:spcPct val="30000"/>
              </a:spcBef>
              <a:buFontTx/>
              <a:buNone/>
            </a:pPr>
            <a:endParaRPr lang="en-US" altLang="en-US" sz="2600" dirty="0"/>
          </a:p>
          <a:p>
            <a:pPr eaLnBrk="1" hangingPunct="1">
              <a:lnSpc>
                <a:spcPct val="80000"/>
              </a:lnSpc>
              <a:spcBef>
                <a:spcPct val="30000"/>
              </a:spcBef>
              <a:buFontTx/>
              <a:buNone/>
            </a:pPr>
            <a:endParaRPr lang="en-US" altLang="en-US" sz="2600" dirty="0"/>
          </a:p>
          <a:p>
            <a:pPr eaLnBrk="1" hangingPunct="1">
              <a:lnSpc>
                <a:spcPct val="80000"/>
              </a:lnSpc>
              <a:spcBef>
                <a:spcPct val="30000"/>
              </a:spcBef>
              <a:buFontTx/>
              <a:buNone/>
            </a:pPr>
            <a:endParaRPr lang="en-US" altLang="en-US" sz="2600" dirty="0"/>
          </a:p>
          <a:p>
            <a:pPr eaLnBrk="1" hangingPunct="1">
              <a:lnSpc>
                <a:spcPct val="80000"/>
              </a:lnSpc>
              <a:spcBef>
                <a:spcPct val="30000"/>
              </a:spcBef>
              <a:buFontTx/>
              <a:buNone/>
            </a:pPr>
            <a:endParaRPr lang="en-US" altLang="en-US" sz="2600" dirty="0"/>
          </a:p>
          <a:p>
            <a:pPr eaLnBrk="1" hangingPunct="1">
              <a:lnSpc>
                <a:spcPct val="80000"/>
              </a:lnSpc>
              <a:spcBef>
                <a:spcPct val="30000"/>
              </a:spcBef>
              <a:buFontTx/>
              <a:buNone/>
            </a:pPr>
            <a:r>
              <a:rPr lang="en-US" altLang="en-US" sz="2600" dirty="0"/>
              <a:t>The block of statements inside the braces is called the </a:t>
            </a:r>
            <a:r>
              <a:rPr lang="en-US" altLang="en-US" sz="2600" u="sng" dirty="0"/>
              <a:t>body</a:t>
            </a:r>
            <a:r>
              <a:rPr lang="en-US" altLang="en-US" sz="2600" dirty="0"/>
              <a:t> of the </a:t>
            </a:r>
            <a:r>
              <a:rPr lang="en-US" altLang="en-US" sz="2600" b="1" dirty="0">
                <a:latin typeface="Courier New" pitchFamily="49" charset="0"/>
              </a:rPr>
              <a:t>if</a:t>
            </a:r>
            <a:r>
              <a:rPr lang="en-US" altLang="en-US" sz="2600" dirty="0"/>
              <a:t> statement. If there is only 1 statement in the body, the </a:t>
            </a:r>
            <a:r>
              <a:rPr lang="en-US" altLang="en-US" sz="2600" b="1" dirty="0">
                <a:latin typeface="Courier New" pitchFamily="49" charset="0"/>
              </a:rPr>
              <a:t>{</a:t>
            </a:r>
            <a:r>
              <a:rPr lang="en-US" altLang="en-US" sz="2600" dirty="0"/>
              <a:t> </a:t>
            </a:r>
            <a:r>
              <a:rPr lang="en-US" altLang="en-US" sz="2600" b="1" dirty="0">
                <a:latin typeface="Courier New" pitchFamily="49" charset="0"/>
              </a:rPr>
              <a:t>}</a:t>
            </a:r>
            <a:r>
              <a:rPr lang="en-US" altLang="en-US" sz="2600" dirty="0"/>
              <a:t> may be omitted.</a:t>
            </a:r>
            <a:endParaRPr lang="en-US" altLang="en-US" sz="2600" dirty="0">
              <a:latin typeface="Courier New" pitchFamily="49" charset="0"/>
            </a:endParaRPr>
          </a:p>
          <a:p>
            <a:pPr eaLnBrk="1" hangingPunct="1">
              <a:lnSpc>
                <a:spcPct val="80000"/>
              </a:lnSpc>
              <a:spcBef>
                <a:spcPct val="0"/>
              </a:spcBef>
            </a:pPr>
            <a:endParaRPr lang="en-US" altLang="en-US" sz="2600" dirty="0"/>
          </a:p>
        </p:txBody>
      </p:sp>
      <p:pic>
        <p:nvPicPr>
          <p:cNvPr id="2" name="if statement format" descr="The chart shows the following.&#10;&#10;if (condition)&#10;{&#10;statement 1;&#10;statement 2;&#10;.&#10;.&#10;statement n;&#10;}&#10;&#10;The chart shows the following notes.&#10;&#10;• Against “if (condition)”: No semicolon goes here&#10;• Against “statement 1”, “statement 2”, “statement n”: Semicolons go here&#10;" title="A chart explains the use of semicolons in the “if statement” progra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798" y="1905000"/>
            <a:ext cx="6528964" cy="2743200"/>
          </a:xfrm>
          <a:prstGeom prst="rect">
            <a:avLst/>
          </a:prstGeom>
        </p:spPr>
      </p:pic>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4-</a:t>
            </a:r>
            <a:fld id="{0E81E11A-3343-4EB1-B364-545BBCDBD934}" type="slidenum">
              <a:rPr lang="en-US" altLang="en-US" sz="1200" smtClean="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827</TotalTime>
  <Words>2369</Words>
  <Application>Microsoft Office PowerPoint</Application>
  <PresentationFormat>On-screen Show (4:3)</PresentationFormat>
  <Paragraphs>582</Paragraphs>
  <Slides>59</Slides>
  <Notes>57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59</vt:i4>
      </vt:variant>
    </vt:vector>
  </HeadingPairs>
  <TitlesOfParts>
    <vt:vector size="66" baseType="lpstr">
      <vt:lpstr>Arial</vt:lpstr>
      <vt:lpstr>Courier New</vt:lpstr>
      <vt:lpstr>Noto Sans Symbols</vt:lpstr>
      <vt:lpstr>Times New Roman</vt:lpstr>
      <vt:lpstr>Verdana</vt:lpstr>
      <vt:lpstr>508 Lecture</vt:lpstr>
      <vt:lpstr>Custom Design</vt:lpstr>
      <vt:lpstr>Starting Out with C++ Early Objects </vt:lpstr>
      <vt:lpstr>Topics 1 of 2</vt:lpstr>
      <vt:lpstr>Topics 2 of 2</vt:lpstr>
      <vt:lpstr>4.1 Relational Operators</vt:lpstr>
      <vt:lpstr>Relational Expressions 1 of 2</vt:lpstr>
      <vt:lpstr>Relational Expressions 2 of 2</vt:lpstr>
      <vt:lpstr>Hierarchy of Relational Operators</vt:lpstr>
      <vt:lpstr>4.2 The if Statement</vt:lpstr>
      <vt:lpstr>Format of the if Statement</vt:lpstr>
      <vt:lpstr>How the if Statement Works</vt:lpstr>
      <vt:lpstr>if Statement Flow of Control</vt:lpstr>
      <vt:lpstr>Example if Statements</vt:lpstr>
      <vt:lpstr>if Statement Notes</vt:lpstr>
      <vt:lpstr>if Statement Style Recommendations</vt:lpstr>
      <vt:lpstr>What is true and what is false?</vt:lpstr>
      <vt:lpstr>Flag</vt:lpstr>
      <vt:lpstr>Flag Example</vt:lpstr>
      <vt:lpstr>Integer Flags</vt:lpstr>
      <vt:lpstr>4.3 The if/else Statement</vt:lpstr>
      <vt:lpstr>if/else Flow of Control</vt:lpstr>
      <vt:lpstr>How the if/else Works</vt:lpstr>
      <vt:lpstr>Example if/else Statements</vt:lpstr>
      <vt:lpstr>if vs. if/else</vt:lpstr>
      <vt:lpstr>Comparisons with Floating-Point Numbers</vt:lpstr>
      <vt:lpstr>4.4 The if/else if Statement</vt:lpstr>
      <vt:lpstr>if/else if Format</vt:lpstr>
      <vt:lpstr>Using a Trailing else</vt:lpstr>
      <vt:lpstr>Example if/else if with Trailing else</vt:lpstr>
      <vt:lpstr>4.5 Menu-Driven Program</vt:lpstr>
      <vt:lpstr>Menu-driven Program Organization</vt:lpstr>
      <vt:lpstr>4.6 Nested if Statements</vt:lpstr>
      <vt:lpstr>Notes on Coding Nested ifs</vt:lpstr>
      <vt:lpstr>4.7 Logical Operators</vt:lpstr>
      <vt:lpstr>Logical Operator Examples</vt:lpstr>
      <vt:lpstr>Logical Operator and bool Variables</vt:lpstr>
      <vt:lpstr>Short-Circuit Evaluation</vt:lpstr>
      <vt:lpstr>Logical Precedence</vt:lpstr>
      <vt:lpstr>Checking Numeric Ranges with Logical Operators</vt:lpstr>
      <vt:lpstr>4.8 Validating User Input</vt:lpstr>
      <vt:lpstr>4.9 More About Blocks and Scope</vt:lpstr>
      <vt:lpstr>More About Blocks and Scope</vt:lpstr>
      <vt:lpstr>4.10 More About Characters and Strings</vt:lpstr>
      <vt:lpstr>Testing Characters 1 of 2</vt:lpstr>
      <vt:lpstr> Testing Characters 2 of 2</vt:lpstr>
      <vt:lpstr>4.11 The Conditional Operator</vt:lpstr>
      <vt:lpstr>The Value of a Conditional Expression</vt:lpstr>
      <vt:lpstr>4.12 The switch Statement</vt:lpstr>
      <vt:lpstr>switch Statement Format</vt:lpstr>
      <vt:lpstr>switch Statement Requirements</vt:lpstr>
      <vt:lpstr>How the switch Statement Works</vt:lpstr>
      <vt:lpstr>The break Statement</vt:lpstr>
      <vt:lpstr>Example switch Statement</vt:lpstr>
      <vt:lpstr>Using switch with a Menu</vt:lpstr>
      <vt:lpstr>4.13 Enumerated Data Types</vt:lpstr>
      <vt:lpstr>Enumerated Data Type Variables</vt:lpstr>
      <vt:lpstr>Comparison of Enumerated  Data Type Values</vt:lpstr>
      <vt:lpstr>Enumerated Data Type Values</vt:lpstr>
      <vt:lpstr>Enumerated Data Type Notes</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Jacoby, Meghan</cp:lastModifiedBy>
  <cp:revision>46</cp:revision>
  <cp:lastPrinted>2009-04-22T19:24:48Z</cp:lastPrinted>
  <dcterms:created xsi:type="dcterms:W3CDTF">2013-06-10T23:44:49Z</dcterms:created>
  <dcterms:modified xsi:type="dcterms:W3CDTF">2019-05-28T20:22:35Z</dcterms:modified>
</cp:coreProperties>
</file>