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3854" r:id="rId2"/>
  </p:sldMasterIdLst>
  <p:notesMasterIdLst>
    <p:notesMasterId r:id="rId59"/>
  </p:notesMasterIdLst>
  <p:sldIdLst>
    <p:sldId id="331" r:id="rId3"/>
    <p:sldId id="258" r:id="rId4"/>
    <p:sldId id="259" r:id="rId5"/>
    <p:sldId id="266" r:id="rId6"/>
    <p:sldId id="267" r:id="rId7"/>
    <p:sldId id="268" r:id="rId8"/>
    <p:sldId id="269" r:id="rId9"/>
    <p:sldId id="270" r:id="rId10"/>
    <p:sldId id="271" r:id="rId11"/>
    <p:sldId id="272" r:id="rId12"/>
    <p:sldId id="308" r:id="rId13"/>
    <p:sldId id="273" r:id="rId14"/>
    <p:sldId id="274" r:id="rId15"/>
    <p:sldId id="302" r:id="rId16"/>
    <p:sldId id="303" r:id="rId17"/>
    <p:sldId id="304" r:id="rId18"/>
    <p:sldId id="305" r:id="rId19"/>
    <p:sldId id="306" r:id="rId20"/>
    <p:sldId id="307" r:id="rId21"/>
    <p:sldId id="275" r:id="rId22"/>
    <p:sldId id="276" r:id="rId23"/>
    <p:sldId id="277" r:id="rId24"/>
    <p:sldId id="288" r:id="rId25"/>
    <p:sldId id="289" r:id="rId26"/>
    <p:sldId id="290" r:id="rId27"/>
    <p:sldId id="278" r:id="rId28"/>
    <p:sldId id="279" r:id="rId29"/>
    <p:sldId id="280" r:id="rId30"/>
    <p:sldId id="309" r:id="rId31"/>
    <p:sldId id="310" r:id="rId32"/>
    <p:sldId id="281" r:id="rId33"/>
    <p:sldId id="282" r:id="rId34"/>
    <p:sldId id="283" r:id="rId35"/>
    <p:sldId id="284" r:id="rId36"/>
    <p:sldId id="285" r:id="rId37"/>
    <p:sldId id="286" r:id="rId38"/>
    <p:sldId id="287" r:id="rId39"/>
    <p:sldId id="295" r:id="rId40"/>
    <p:sldId id="296" r:id="rId41"/>
    <p:sldId id="297" r:id="rId42"/>
    <p:sldId id="298" r:id="rId43"/>
    <p:sldId id="299" r:id="rId44"/>
    <p:sldId id="315" r:id="rId45"/>
    <p:sldId id="316" r:id="rId46"/>
    <p:sldId id="322" r:id="rId47"/>
    <p:sldId id="321" r:id="rId48"/>
    <p:sldId id="329" r:id="rId49"/>
    <p:sldId id="317" r:id="rId50"/>
    <p:sldId id="318" r:id="rId51"/>
    <p:sldId id="319" r:id="rId52"/>
    <p:sldId id="323" r:id="rId53"/>
    <p:sldId id="325" r:id="rId54"/>
    <p:sldId id="314" r:id="rId55"/>
    <p:sldId id="324" r:id="rId56"/>
    <p:sldId id="300" r:id="rId57"/>
    <p:sldId id="330" r:id="rId58"/>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pitchFamily="18" charset="0"/>
        <a:ea typeface="+mn-ea"/>
        <a:cs typeface="+mn-cs"/>
      </a:defRPr>
    </a:lvl1pPr>
    <a:lvl2pPr marL="457200" algn="l" rtl="0" fontAlgn="base">
      <a:spcBef>
        <a:spcPct val="0"/>
      </a:spcBef>
      <a:spcAft>
        <a:spcPct val="0"/>
      </a:spcAft>
      <a:defRPr sz="2400" kern="1200" baseline="-25000">
        <a:solidFill>
          <a:schemeClr val="tx1"/>
        </a:solidFill>
        <a:latin typeface="Times New Roman" pitchFamily="18" charset="0"/>
        <a:ea typeface="+mn-ea"/>
        <a:cs typeface="+mn-cs"/>
      </a:defRPr>
    </a:lvl2pPr>
    <a:lvl3pPr marL="914400" algn="l" rtl="0" fontAlgn="base">
      <a:spcBef>
        <a:spcPct val="0"/>
      </a:spcBef>
      <a:spcAft>
        <a:spcPct val="0"/>
      </a:spcAft>
      <a:defRPr sz="2400" kern="1200" baseline="-25000">
        <a:solidFill>
          <a:schemeClr val="tx1"/>
        </a:solidFill>
        <a:latin typeface="Times New Roman" pitchFamily="18" charset="0"/>
        <a:ea typeface="+mn-ea"/>
        <a:cs typeface="+mn-cs"/>
      </a:defRPr>
    </a:lvl3pPr>
    <a:lvl4pPr marL="1371600" algn="l" rtl="0" fontAlgn="base">
      <a:spcBef>
        <a:spcPct val="0"/>
      </a:spcBef>
      <a:spcAft>
        <a:spcPct val="0"/>
      </a:spcAft>
      <a:defRPr sz="2400" kern="1200" baseline="-25000">
        <a:solidFill>
          <a:schemeClr val="tx1"/>
        </a:solidFill>
        <a:latin typeface="Times New Roman" pitchFamily="18" charset="0"/>
        <a:ea typeface="+mn-ea"/>
        <a:cs typeface="+mn-cs"/>
      </a:defRPr>
    </a:lvl4pPr>
    <a:lvl5pPr marL="1828800" algn="l" rtl="0" fontAlgn="base">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963"/>
    <a:srgbClr val="1A6C7C"/>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3" autoAdjust="0"/>
    <p:restoredTop sz="94660"/>
  </p:normalViewPr>
  <p:slideViewPr>
    <p:cSldViewPr>
      <p:cViewPr varScale="1">
        <p:scale>
          <a:sx n="83" d="100"/>
          <a:sy n="83" d="100"/>
        </p:scale>
        <p:origin x="126"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New Roman" charset="0"/>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New Roman"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New Roman" charset="0"/>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New Roman" charset="0"/>
              </a:defRPr>
            </a:lvl1pPr>
          </a:lstStyle>
          <a:p>
            <a:pPr>
              <a:defRPr/>
            </a:pPr>
            <a:fld id="{782E6461-55A5-485A-9F26-4E80B9728E66}" type="slidenum">
              <a:rPr lang="en-US"/>
              <a:pPr>
                <a:defRPr/>
              </a:pPr>
              <a:t>‹#›</a:t>
            </a:fld>
            <a:endParaRPr lang="en-US"/>
          </a:p>
        </p:txBody>
      </p:sp>
    </p:spTree>
    <p:extLst>
      <p:ext uri="{BB962C8B-B14F-4D97-AF65-F5344CB8AC3E}">
        <p14:creationId xmlns:p14="http://schemas.microsoft.com/office/powerpoint/2010/main" val="3128929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F024FAD-E322-4567-B7F5-E448043150AC}" type="slidenum">
              <a:rPr kumimoji="0" lang="en-US" altLang="en-US" smtClean="0"/>
              <a:pPr eaLnBrk="1" hangingPunct="1">
                <a:spcBef>
                  <a:spcPct val="0"/>
                </a:spcBef>
              </a:pPr>
              <a:t>2</a:t>
            </a:fld>
            <a:endParaRPr kumimoji="0" lang="en-US" altLang="en-US"/>
          </a:p>
        </p:txBody>
      </p:sp>
      <p:sp>
        <p:nvSpPr>
          <p:cNvPr id="61443" name="Rectangle 1026"/>
          <p:cNvSpPr>
            <a:spLocks noGrp="1" noRot="1" noChangeAspect="1" noChangeArrowheads="1" noTextEdit="1"/>
          </p:cNvSpPr>
          <p:nvPr>
            <p:ph type="sldImg"/>
          </p:nvPr>
        </p:nvSpPr>
        <p:spPr>
          <a:xfrm>
            <a:off x="381000" y="685800"/>
            <a:ext cx="6096000" cy="3429000"/>
          </a:xfrm>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90547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E667C1B-B69F-4DBA-B120-B61754112493}" type="slidenum">
              <a:rPr kumimoji="0" lang="en-US" altLang="en-US" smtClean="0"/>
              <a:pPr eaLnBrk="1" hangingPunct="1">
                <a:spcBef>
                  <a:spcPct val="0"/>
                </a:spcBef>
              </a:pPr>
              <a:t>11</a:t>
            </a:fld>
            <a:endParaRPr kumimoji="0" lang="en-US" altLang="en-US"/>
          </a:p>
        </p:txBody>
      </p:sp>
      <p:sp>
        <p:nvSpPr>
          <p:cNvPr id="70659" name="Rectangle 1026"/>
          <p:cNvSpPr>
            <a:spLocks noGrp="1" noRot="1" noChangeAspect="1" noChangeArrowheads="1" noTextEdit="1"/>
          </p:cNvSpPr>
          <p:nvPr>
            <p:ph type="sldImg"/>
          </p:nvPr>
        </p:nvSpPr>
        <p:spPr>
          <a:xfrm>
            <a:off x="381000" y="685800"/>
            <a:ext cx="6096000" cy="3429000"/>
          </a:xfrm>
          <a:ln/>
        </p:spPr>
      </p:sp>
      <p:sp>
        <p:nvSpPr>
          <p:cNvPr id="706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See pr5-02.cpp</a:t>
            </a:r>
          </a:p>
          <a:p>
            <a:pPr eaLnBrk="1" hangingPunct="1"/>
            <a:endParaRPr lang="en-US" altLang="en-US">
              <a:latin typeface="Courier New" pitchFamily="49" charset="0"/>
            </a:endParaRPr>
          </a:p>
        </p:txBody>
      </p:sp>
    </p:spTree>
    <p:extLst>
      <p:ext uri="{BB962C8B-B14F-4D97-AF65-F5344CB8AC3E}">
        <p14:creationId xmlns:p14="http://schemas.microsoft.com/office/powerpoint/2010/main" val="278829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DEEB8CC-9EE0-4E85-A800-7843B3645B91}" type="slidenum">
              <a:rPr kumimoji="0" lang="en-US" altLang="en-US" smtClean="0"/>
              <a:pPr eaLnBrk="1" hangingPunct="1">
                <a:spcBef>
                  <a:spcPct val="0"/>
                </a:spcBef>
              </a:pPr>
              <a:t>12</a:t>
            </a:fld>
            <a:endParaRPr kumimoji="0" lang="en-US" altLang="en-US"/>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See pr5-03.cpp</a:t>
            </a:r>
          </a:p>
        </p:txBody>
      </p:sp>
    </p:spTree>
    <p:extLst>
      <p:ext uri="{BB962C8B-B14F-4D97-AF65-F5344CB8AC3E}">
        <p14:creationId xmlns:p14="http://schemas.microsoft.com/office/powerpoint/2010/main" val="202593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0EE5281-925F-42DC-85BA-DE76508175F1}" type="slidenum">
              <a:rPr kumimoji="0" lang="en-US" altLang="en-US" smtClean="0"/>
              <a:pPr eaLnBrk="1" hangingPunct="1">
                <a:spcBef>
                  <a:spcPct val="0"/>
                </a:spcBef>
              </a:pPr>
              <a:t>13</a:t>
            </a:fld>
            <a:endParaRPr kumimoji="0" lang="en-US" altLang="en-US"/>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ourier New" pitchFamily="49" charset="0"/>
            </a:endParaRPr>
          </a:p>
        </p:txBody>
      </p:sp>
    </p:spTree>
    <p:extLst>
      <p:ext uri="{BB962C8B-B14F-4D97-AF65-F5344CB8AC3E}">
        <p14:creationId xmlns:p14="http://schemas.microsoft.com/office/powerpoint/2010/main" val="2005443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5974405-0176-4A86-AE46-F7FE2099BA7A}" type="slidenum">
              <a:rPr kumimoji="0" lang="en-US" altLang="en-US" smtClean="0"/>
              <a:pPr eaLnBrk="1" hangingPunct="1">
                <a:spcBef>
                  <a:spcPct val="0"/>
                </a:spcBef>
              </a:pPr>
              <a:t>14</a:t>
            </a:fld>
            <a:endParaRPr kumimoji="0" lang="en-US" altLang="en-US"/>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pr5-04.cpp </a:t>
            </a:r>
          </a:p>
        </p:txBody>
      </p:sp>
    </p:spTree>
    <p:extLst>
      <p:ext uri="{BB962C8B-B14F-4D97-AF65-F5344CB8AC3E}">
        <p14:creationId xmlns:p14="http://schemas.microsoft.com/office/powerpoint/2010/main" val="3745104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8D424A9-1700-45AC-A748-DBFCAFAE3126}" type="slidenum">
              <a:rPr kumimoji="0" lang="en-US" altLang="en-US" smtClean="0"/>
              <a:pPr eaLnBrk="1" hangingPunct="1">
                <a:spcBef>
                  <a:spcPct val="0"/>
                </a:spcBef>
              </a:pPr>
              <a:t>15</a:t>
            </a:fld>
            <a:endParaRPr kumimoji="0" lang="en-US" altLang="en-US"/>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293058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2148A17-D90C-433B-A906-9F10EE600148}" type="slidenum">
              <a:rPr kumimoji="0" lang="en-US" altLang="en-US" smtClean="0"/>
              <a:pPr eaLnBrk="1" hangingPunct="1">
                <a:spcBef>
                  <a:spcPct val="0"/>
                </a:spcBef>
              </a:pPr>
              <a:t>16</a:t>
            </a:fld>
            <a:endParaRPr kumimoji="0" lang="en-US" altLang="en-US"/>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3133151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83E195F-FA44-4A94-9737-53F4B540B13A}" type="slidenum">
              <a:rPr kumimoji="0" lang="en-US" altLang="en-US" smtClean="0"/>
              <a:pPr eaLnBrk="1" hangingPunct="1">
                <a:spcBef>
                  <a:spcPct val="0"/>
                </a:spcBef>
              </a:pPr>
              <a:t>17</a:t>
            </a:fld>
            <a:endParaRPr kumimoji="0" lang="en-US" altLang="en-US"/>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1453930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C2DDD7B-9786-46DC-BED8-4EF510608E52}" type="slidenum">
              <a:rPr kumimoji="0" lang="en-US" altLang="en-US" smtClean="0"/>
              <a:pPr eaLnBrk="1" hangingPunct="1">
                <a:spcBef>
                  <a:spcPct val="0"/>
                </a:spcBef>
              </a:pPr>
              <a:t>18</a:t>
            </a:fld>
            <a:endParaRPr kumimoji="0" lang="en-US" altLang="en-US"/>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pr5-05.cpp</a:t>
            </a:r>
          </a:p>
        </p:txBody>
      </p:sp>
    </p:spTree>
    <p:extLst>
      <p:ext uri="{BB962C8B-B14F-4D97-AF65-F5344CB8AC3E}">
        <p14:creationId xmlns:p14="http://schemas.microsoft.com/office/powerpoint/2010/main" val="2768575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117D44F-FBCF-40C3-9062-2BFEF1B0378C}" type="slidenum">
              <a:rPr kumimoji="0" lang="en-US" altLang="en-US" smtClean="0"/>
              <a:pPr eaLnBrk="1" hangingPunct="1">
                <a:spcBef>
                  <a:spcPct val="0"/>
                </a:spcBef>
              </a:pPr>
              <a:t>19</a:t>
            </a:fld>
            <a:endParaRPr kumimoji="0" lang="en-US" altLang="en-US"/>
          </a:p>
        </p:txBody>
      </p:sp>
      <p:sp>
        <p:nvSpPr>
          <p:cNvPr id="78851" name="Rectangle 1026"/>
          <p:cNvSpPr>
            <a:spLocks noGrp="1" noRot="1" noChangeAspect="1" noChangeArrowheads="1" noTextEdit="1"/>
          </p:cNvSpPr>
          <p:nvPr>
            <p:ph type="sldImg"/>
          </p:nvPr>
        </p:nvSpPr>
        <p:spPr>
          <a:xfrm>
            <a:off x="381000" y="685800"/>
            <a:ext cx="6096000" cy="3429000"/>
          </a:xfrm>
          <a:ln/>
        </p:spPr>
      </p:sp>
      <p:sp>
        <p:nvSpPr>
          <p:cNvPr id="788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902972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429B022-DA84-4A04-9BB4-38D621DE38A5}" type="slidenum">
              <a:rPr kumimoji="0" lang="en-US" altLang="en-US" smtClean="0"/>
              <a:pPr eaLnBrk="1" hangingPunct="1">
                <a:spcBef>
                  <a:spcPct val="0"/>
                </a:spcBef>
              </a:pPr>
              <a:t>20</a:t>
            </a:fld>
            <a:endParaRPr kumimoji="0" lang="en-US" altLang="en-US"/>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pr5-06.cpp</a:t>
            </a:r>
          </a:p>
        </p:txBody>
      </p:sp>
    </p:spTree>
    <p:extLst>
      <p:ext uri="{BB962C8B-B14F-4D97-AF65-F5344CB8AC3E}">
        <p14:creationId xmlns:p14="http://schemas.microsoft.com/office/powerpoint/2010/main" val="317740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A58135C-56C0-43EA-883C-F2999F9930AC}" type="slidenum">
              <a:rPr kumimoji="0" lang="en-US" altLang="en-US" smtClean="0"/>
              <a:pPr eaLnBrk="1" hangingPunct="1">
                <a:spcBef>
                  <a:spcPct val="0"/>
                </a:spcBef>
              </a:pPr>
              <a:t>3</a:t>
            </a:fld>
            <a:endParaRPr kumimoji="0" lang="en-US" altLang="en-US"/>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883393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28ADE37-B501-408F-95B5-DAA886A41D90}" type="slidenum">
              <a:rPr kumimoji="0" lang="en-US" altLang="en-US" smtClean="0"/>
              <a:pPr eaLnBrk="1" hangingPunct="1">
                <a:spcBef>
                  <a:spcPct val="0"/>
                </a:spcBef>
              </a:pPr>
              <a:t>21</a:t>
            </a:fld>
            <a:endParaRPr kumimoji="0" lang="en-US" altLang="en-US"/>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ourier New" pitchFamily="49" charset="0"/>
            </a:endParaRPr>
          </a:p>
        </p:txBody>
      </p:sp>
    </p:spTree>
    <p:extLst>
      <p:ext uri="{BB962C8B-B14F-4D97-AF65-F5344CB8AC3E}">
        <p14:creationId xmlns:p14="http://schemas.microsoft.com/office/powerpoint/2010/main" val="712665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F8E304E-1E5C-4327-AFA4-DB78B97220D8}" type="slidenum">
              <a:rPr kumimoji="0" lang="en-US" altLang="en-US" smtClean="0"/>
              <a:pPr eaLnBrk="1" hangingPunct="1">
                <a:spcBef>
                  <a:spcPct val="0"/>
                </a:spcBef>
              </a:pPr>
              <a:t>22</a:t>
            </a:fld>
            <a:endParaRPr kumimoji="0" lang="en-US" altLang="en-US"/>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pr5-07.cpp</a:t>
            </a:r>
          </a:p>
        </p:txBody>
      </p:sp>
    </p:spTree>
    <p:extLst>
      <p:ext uri="{BB962C8B-B14F-4D97-AF65-F5344CB8AC3E}">
        <p14:creationId xmlns:p14="http://schemas.microsoft.com/office/powerpoint/2010/main" val="3107273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C420B49-D2CF-48B7-92D3-45C1E9376BFD}" type="slidenum">
              <a:rPr kumimoji="0" lang="en-US" altLang="en-US" smtClean="0"/>
              <a:pPr eaLnBrk="1" hangingPunct="1">
                <a:spcBef>
                  <a:spcPct val="0"/>
                </a:spcBef>
              </a:pPr>
              <a:t>23</a:t>
            </a:fld>
            <a:endParaRPr kumimoji="0" lang="en-US" altLang="en-US"/>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pr5-08.cpp</a:t>
            </a:r>
          </a:p>
        </p:txBody>
      </p:sp>
    </p:spTree>
    <p:extLst>
      <p:ext uri="{BB962C8B-B14F-4D97-AF65-F5344CB8AC3E}">
        <p14:creationId xmlns:p14="http://schemas.microsoft.com/office/powerpoint/2010/main" val="3182334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5BFD645-4378-46F3-85C7-3C569AE08215}" type="slidenum">
              <a:rPr kumimoji="0" lang="en-US" altLang="en-US" smtClean="0"/>
              <a:pPr eaLnBrk="1" hangingPunct="1">
                <a:spcBef>
                  <a:spcPct val="0"/>
                </a:spcBef>
              </a:pPr>
              <a:t>24</a:t>
            </a:fld>
            <a:endParaRPr kumimoji="0" lang="en-US" altLang="en-US"/>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4044575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82B54DB-2519-450B-AE98-C3CD01D5F6B7}" type="slidenum">
              <a:rPr kumimoji="0" lang="en-US" altLang="en-US" smtClean="0"/>
              <a:pPr eaLnBrk="1" hangingPunct="1">
                <a:spcBef>
                  <a:spcPct val="0"/>
                </a:spcBef>
              </a:pPr>
              <a:t>25</a:t>
            </a:fld>
            <a:endParaRPr kumimoji="0" lang="en-US" altLang="en-US"/>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pr5-09.cpp</a:t>
            </a:r>
          </a:p>
        </p:txBody>
      </p:sp>
    </p:spTree>
    <p:extLst>
      <p:ext uri="{BB962C8B-B14F-4D97-AF65-F5344CB8AC3E}">
        <p14:creationId xmlns:p14="http://schemas.microsoft.com/office/powerpoint/2010/main" val="2849145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E3F4CDC-1726-41F5-AB22-41EB29578413}" type="slidenum">
              <a:rPr kumimoji="0" lang="en-US" altLang="en-US" smtClean="0"/>
              <a:pPr eaLnBrk="1" hangingPunct="1">
                <a:spcBef>
                  <a:spcPct val="0"/>
                </a:spcBef>
              </a:pPr>
              <a:t>26</a:t>
            </a:fld>
            <a:endParaRPr kumimoji="0" lang="en-US" altLang="en-US"/>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3037731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2C335C0-706A-42C3-AAA5-62C8BD0100B8}" type="slidenum">
              <a:rPr kumimoji="0" lang="en-US" altLang="en-US" smtClean="0"/>
              <a:pPr eaLnBrk="1" hangingPunct="1">
                <a:spcBef>
                  <a:spcPct val="0"/>
                </a:spcBef>
              </a:pPr>
              <a:t>27</a:t>
            </a:fld>
            <a:endParaRPr kumimoji="0" lang="en-US" altLang="en-US"/>
          </a:p>
        </p:txBody>
      </p:sp>
      <p:sp>
        <p:nvSpPr>
          <p:cNvPr id="87043" name="Rectangle 1026"/>
          <p:cNvSpPr>
            <a:spLocks noGrp="1" noRot="1" noChangeAspect="1" noChangeArrowheads="1" noTextEdit="1"/>
          </p:cNvSpPr>
          <p:nvPr>
            <p:ph type="sldImg"/>
          </p:nvPr>
        </p:nvSpPr>
        <p:spPr>
          <a:xfrm>
            <a:off x="381000" y="685800"/>
            <a:ext cx="6096000" cy="3429000"/>
          </a:xfrm>
          <a:ln/>
        </p:spPr>
      </p:sp>
      <p:sp>
        <p:nvSpPr>
          <p:cNvPr id="870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1516465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C75E46B-C67D-4181-9876-253EE14E291F}" type="slidenum">
              <a:rPr kumimoji="0" lang="en-US" altLang="en-US" smtClean="0"/>
              <a:pPr eaLnBrk="1" hangingPunct="1">
                <a:spcBef>
                  <a:spcPct val="0"/>
                </a:spcBef>
              </a:pPr>
              <a:t>28</a:t>
            </a:fld>
            <a:endParaRPr kumimoji="0" lang="en-US" altLang="en-US"/>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pr5-10.cpp</a:t>
            </a:r>
          </a:p>
        </p:txBody>
      </p:sp>
    </p:spTree>
    <p:extLst>
      <p:ext uri="{BB962C8B-B14F-4D97-AF65-F5344CB8AC3E}">
        <p14:creationId xmlns:p14="http://schemas.microsoft.com/office/powerpoint/2010/main" val="247062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25EF78C-4645-4CE0-88E7-BE2A6D4F611B}" type="slidenum">
              <a:rPr kumimoji="0" lang="en-US" altLang="en-US" smtClean="0"/>
              <a:pPr eaLnBrk="1" hangingPunct="1">
                <a:spcBef>
                  <a:spcPct val="0"/>
                </a:spcBef>
              </a:pPr>
              <a:t>29</a:t>
            </a:fld>
            <a:endParaRPr kumimoji="0" lang="en-US" altLang="en-US"/>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327942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156931C-6B73-473D-9A94-C06C78E088FB}" type="slidenum">
              <a:rPr kumimoji="0" lang="en-US" altLang="en-US" smtClean="0"/>
              <a:pPr eaLnBrk="1" hangingPunct="1">
                <a:spcBef>
                  <a:spcPct val="0"/>
                </a:spcBef>
              </a:pPr>
              <a:t>30</a:t>
            </a:fld>
            <a:endParaRPr kumimoji="0" lang="en-US" altLang="en-US"/>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pr5-11.cpp</a:t>
            </a:r>
          </a:p>
          <a:p>
            <a:pPr eaLnBrk="1" hangingPunct="1"/>
            <a:endParaRPr lang="en-US" altLang="en-US">
              <a:latin typeface="Times New Roman" pitchFamily="18" charset="0"/>
            </a:endParaRPr>
          </a:p>
        </p:txBody>
      </p:sp>
    </p:spTree>
    <p:extLst>
      <p:ext uri="{BB962C8B-B14F-4D97-AF65-F5344CB8AC3E}">
        <p14:creationId xmlns:p14="http://schemas.microsoft.com/office/powerpoint/2010/main" val="138157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4C56FD8-73D1-4BB5-A440-B278D469C7C5}" type="slidenum">
              <a:rPr kumimoji="0" lang="en-US" altLang="en-US" smtClean="0"/>
              <a:pPr eaLnBrk="1" hangingPunct="1">
                <a:spcBef>
                  <a:spcPct val="0"/>
                </a:spcBef>
              </a:pPr>
              <a:t>4</a:t>
            </a:fld>
            <a:endParaRPr kumimoji="0" lang="en-US" alt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1078578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3199740-8C71-48C1-BC44-936B096194C7}" type="slidenum">
              <a:rPr kumimoji="0" lang="en-US" altLang="en-US" smtClean="0"/>
              <a:pPr eaLnBrk="1" hangingPunct="1">
                <a:spcBef>
                  <a:spcPct val="0"/>
                </a:spcBef>
              </a:pPr>
              <a:t>31</a:t>
            </a:fld>
            <a:endParaRPr kumimoji="0" lang="en-US" altLang="en-US"/>
          </a:p>
        </p:txBody>
      </p:sp>
      <p:sp>
        <p:nvSpPr>
          <p:cNvPr id="91139" name="Rectangle 1026"/>
          <p:cNvSpPr>
            <a:spLocks noGrp="1" noRot="1" noChangeAspect="1" noChangeArrowheads="1" noTextEdit="1"/>
          </p:cNvSpPr>
          <p:nvPr>
            <p:ph type="sldImg"/>
          </p:nvPr>
        </p:nvSpPr>
        <p:spPr>
          <a:xfrm>
            <a:off x="381000" y="685800"/>
            <a:ext cx="6096000" cy="3429000"/>
          </a:xfrm>
          <a:ln/>
        </p:spPr>
      </p:sp>
      <p:sp>
        <p:nvSpPr>
          <p:cNvPr id="911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1279076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2C72E26-1394-4FF9-A017-D7453484E1A1}" type="slidenum">
              <a:rPr kumimoji="0" lang="en-US" altLang="en-US" smtClean="0"/>
              <a:pPr eaLnBrk="1" hangingPunct="1">
                <a:spcBef>
                  <a:spcPct val="0"/>
                </a:spcBef>
              </a:pPr>
              <a:t>32</a:t>
            </a:fld>
            <a:endParaRPr kumimoji="0" lang="en-US" altLang="en-US"/>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4181947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8877B2D-83DD-476E-9C82-13D8703E5F47}" type="slidenum">
              <a:rPr kumimoji="0" lang="en-US" altLang="en-US" smtClean="0"/>
              <a:pPr eaLnBrk="1" hangingPunct="1">
                <a:spcBef>
                  <a:spcPct val="0"/>
                </a:spcBef>
              </a:pPr>
              <a:t>33</a:t>
            </a:fld>
            <a:endParaRPr kumimoji="0" lang="en-US" altLang="en-US"/>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1451164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487434C-0F5A-46EC-BB15-CE9C38F978E8}" type="slidenum">
              <a:rPr kumimoji="0" lang="en-US" altLang="en-US" smtClean="0"/>
              <a:pPr eaLnBrk="1" hangingPunct="1">
                <a:spcBef>
                  <a:spcPct val="0"/>
                </a:spcBef>
              </a:pPr>
              <a:t>34</a:t>
            </a:fld>
            <a:endParaRPr kumimoji="0" lang="en-US" altLang="en-US"/>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pr5-12.cpp</a:t>
            </a:r>
          </a:p>
        </p:txBody>
      </p:sp>
    </p:spTree>
    <p:extLst>
      <p:ext uri="{BB962C8B-B14F-4D97-AF65-F5344CB8AC3E}">
        <p14:creationId xmlns:p14="http://schemas.microsoft.com/office/powerpoint/2010/main" val="1517302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841F43E-A3D3-4DD4-8C7B-13DF45728EEB}" type="slidenum">
              <a:rPr kumimoji="0" lang="en-US" altLang="en-US" smtClean="0"/>
              <a:pPr eaLnBrk="1" hangingPunct="1">
                <a:spcBef>
                  <a:spcPct val="0"/>
                </a:spcBef>
              </a:pPr>
              <a:t>35</a:t>
            </a:fld>
            <a:endParaRPr kumimoji="0" lang="en-US" altLang="en-US"/>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293405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4600923-49A8-4B16-B628-434DA4DB9C88}" type="slidenum">
              <a:rPr kumimoji="0" lang="en-US" altLang="en-US" smtClean="0"/>
              <a:pPr eaLnBrk="1" hangingPunct="1">
                <a:spcBef>
                  <a:spcPct val="0"/>
                </a:spcBef>
              </a:pPr>
              <a:t>36</a:t>
            </a:fld>
            <a:endParaRPr kumimoji="0" lang="en-US" altLang="en-US"/>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5000"/>
              </a:lnSpc>
            </a:pPr>
            <a:endParaRPr lang="en-US" altLang="en-US">
              <a:latin typeface="Courier New" pitchFamily="49" charset="0"/>
            </a:endParaRPr>
          </a:p>
        </p:txBody>
      </p:sp>
    </p:spTree>
    <p:extLst>
      <p:ext uri="{BB962C8B-B14F-4D97-AF65-F5344CB8AC3E}">
        <p14:creationId xmlns:p14="http://schemas.microsoft.com/office/powerpoint/2010/main" val="3286150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6BF651E-AC7C-4E4E-B0C5-E1B3F1E022E7}" type="slidenum">
              <a:rPr kumimoji="0" lang="en-US" altLang="en-US" smtClean="0"/>
              <a:pPr eaLnBrk="1" hangingPunct="1">
                <a:spcBef>
                  <a:spcPct val="0"/>
                </a:spcBef>
              </a:pPr>
              <a:t>37</a:t>
            </a:fld>
            <a:endParaRPr kumimoji="0" lang="en-US" altLang="en-US"/>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5000"/>
              </a:lnSpc>
            </a:pPr>
            <a:r>
              <a:rPr lang="en-US" altLang="en-US">
                <a:latin typeface="Courier New" pitchFamily="49" charset="0"/>
              </a:rPr>
              <a:t> </a:t>
            </a:r>
          </a:p>
        </p:txBody>
      </p:sp>
    </p:spTree>
    <p:extLst>
      <p:ext uri="{BB962C8B-B14F-4D97-AF65-F5344CB8AC3E}">
        <p14:creationId xmlns:p14="http://schemas.microsoft.com/office/powerpoint/2010/main" val="2343398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6693A4B-0BD7-4DF9-AA17-4B145BF77865}" type="slidenum">
              <a:rPr kumimoji="0" lang="en-US" altLang="en-US" smtClean="0"/>
              <a:pPr eaLnBrk="1" hangingPunct="1">
                <a:spcBef>
                  <a:spcPct val="0"/>
                </a:spcBef>
              </a:pPr>
              <a:t>38</a:t>
            </a:fld>
            <a:endParaRPr kumimoji="0" lang="en-US" altLang="en-US"/>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134837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D0FBED9-087B-465D-92CE-4FE0E0BF431C}" type="slidenum">
              <a:rPr kumimoji="0" lang="en-US" altLang="en-US" smtClean="0"/>
              <a:pPr eaLnBrk="1" hangingPunct="1">
                <a:spcBef>
                  <a:spcPct val="0"/>
                </a:spcBef>
              </a:pPr>
              <a:t>39</a:t>
            </a:fld>
            <a:endParaRPr kumimoji="0" lang="en-US" altLang="en-US"/>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See pr5-13.cpp</a:t>
            </a:r>
          </a:p>
        </p:txBody>
      </p:sp>
    </p:spTree>
    <p:extLst>
      <p:ext uri="{BB962C8B-B14F-4D97-AF65-F5344CB8AC3E}">
        <p14:creationId xmlns:p14="http://schemas.microsoft.com/office/powerpoint/2010/main" val="6084198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1FF8954-52AB-457A-A298-FF2E622F39EF}" type="slidenum">
              <a:rPr kumimoji="0" lang="en-US" altLang="en-US" smtClean="0"/>
              <a:pPr eaLnBrk="1" hangingPunct="1">
                <a:spcBef>
                  <a:spcPct val="0"/>
                </a:spcBef>
              </a:pPr>
              <a:t>40</a:t>
            </a:fld>
            <a:endParaRPr kumimoji="0" lang="en-US" altLang="en-US"/>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326640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0A4177F-FC5A-4612-B988-5EC2AC294D70}" type="slidenum">
              <a:rPr kumimoji="0" lang="en-US" altLang="en-US" smtClean="0"/>
              <a:pPr eaLnBrk="1" hangingPunct="1">
                <a:spcBef>
                  <a:spcPct val="0"/>
                </a:spcBef>
              </a:pPr>
              <a:t>5</a:t>
            </a:fld>
            <a:endParaRPr kumimoji="0" lang="en-US" altLang="en-US"/>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35022410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F36592C-8357-4EA9-AF06-291A649577C9}" type="slidenum">
              <a:rPr kumimoji="0" lang="en-US" altLang="en-US" smtClean="0"/>
              <a:pPr eaLnBrk="1" hangingPunct="1">
                <a:spcBef>
                  <a:spcPct val="0"/>
                </a:spcBef>
              </a:pPr>
              <a:t>41</a:t>
            </a:fld>
            <a:endParaRPr kumimoji="0" lang="en-US" altLang="en-US"/>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pr5-14.cpp</a:t>
            </a:r>
          </a:p>
        </p:txBody>
      </p:sp>
    </p:spTree>
    <p:extLst>
      <p:ext uri="{BB962C8B-B14F-4D97-AF65-F5344CB8AC3E}">
        <p14:creationId xmlns:p14="http://schemas.microsoft.com/office/powerpoint/2010/main" val="1709699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6E9C37E-215A-475A-924D-A80674EF509E}" type="slidenum">
              <a:rPr kumimoji="0" lang="en-US" altLang="en-US" smtClean="0"/>
              <a:pPr eaLnBrk="1" hangingPunct="1">
                <a:spcBef>
                  <a:spcPct val="0"/>
                </a:spcBef>
              </a:pPr>
              <a:t>42</a:t>
            </a:fld>
            <a:endParaRPr kumimoji="0" lang="en-US" altLang="en-US"/>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itchFamily="18" charset="0"/>
            </a:endParaRPr>
          </a:p>
        </p:txBody>
      </p:sp>
    </p:spTree>
    <p:extLst>
      <p:ext uri="{BB962C8B-B14F-4D97-AF65-F5344CB8AC3E}">
        <p14:creationId xmlns:p14="http://schemas.microsoft.com/office/powerpoint/2010/main" val="2001271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A126E47-184C-4674-9AB8-7A04531820CC}" type="slidenum">
              <a:rPr kumimoji="0" lang="en-US" altLang="en-US" smtClean="0"/>
              <a:pPr eaLnBrk="1" hangingPunct="1">
                <a:spcBef>
                  <a:spcPct val="0"/>
                </a:spcBef>
              </a:pPr>
              <a:t>43</a:t>
            </a:fld>
            <a:endParaRPr kumimoji="0" lang="en-US" altLang="en-US"/>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845872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A250E85-9DF0-4F3F-BFB8-72CF6094AB83}" type="slidenum">
              <a:rPr kumimoji="0" lang="en-US" altLang="en-US" smtClean="0"/>
              <a:pPr eaLnBrk="1" hangingPunct="1">
                <a:spcBef>
                  <a:spcPct val="0"/>
                </a:spcBef>
              </a:pPr>
              <a:t>44</a:t>
            </a:fld>
            <a:endParaRPr kumimoji="0" lang="en-US" altLang="en-US"/>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9776455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540D2E8-3C92-4A8A-84C3-60C38FCC478E}" type="slidenum">
              <a:rPr kumimoji="0" lang="en-US" altLang="en-US" smtClean="0"/>
              <a:pPr eaLnBrk="1" hangingPunct="1">
                <a:spcBef>
                  <a:spcPct val="0"/>
                </a:spcBef>
              </a:pPr>
              <a:t>45</a:t>
            </a:fld>
            <a:endParaRPr kumimoji="0" lang="en-US" altLang="en-US"/>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342788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77C2E9D-92EF-4A48-B82E-7E71B3326AE8}" type="slidenum">
              <a:rPr kumimoji="0" lang="en-US" altLang="en-US" smtClean="0"/>
              <a:pPr eaLnBrk="1" hangingPunct="1">
                <a:spcBef>
                  <a:spcPct val="0"/>
                </a:spcBef>
              </a:pPr>
              <a:t>46</a:t>
            </a:fld>
            <a:endParaRPr kumimoji="0" lang="en-US" altLang="en-US"/>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827757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E80C9FD-DC8C-44D0-8FC5-0F260104EDB9}" type="slidenum">
              <a:rPr kumimoji="0" lang="en-US" altLang="en-US" smtClean="0"/>
              <a:pPr eaLnBrk="1" hangingPunct="1">
                <a:spcBef>
                  <a:spcPct val="0"/>
                </a:spcBef>
              </a:pPr>
              <a:t>47</a:t>
            </a:fld>
            <a:endParaRPr kumimoji="0" lang="en-US" altLang="en-US"/>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31864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E80C9FD-DC8C-44D0-8FC5-0F260104EDB9}" type="slidenum">
              <a:rPr kumimoji="0" lang="en-US" altLang="en-US" smtClean="0"/>
              <a:pPr eaLnBrk="1" hangingPunct="1">
                <a:spcBef>
                  <a:spcPct val="0"/>
                </a:spcBef>
              </a:pPr>
              <a:t>48</a:t>
            </a:fld>
            <a:endParaRPr kumimoji="0" lang="en-US" altLang="en-US"/>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 </a:t>
            </a:r>
          </a:p>
        </p:txBody>
      </p:sp>
    </p:spTree>
    <p:extLst>
      <p:ext uri="{BB962C8B-B14F-4D97-AF65-F5344CB8AC3E}">
        <p14:creationId xmlns:p14="http://schemas.microsoft.com/office/powerpoint/2010/main" val="3984798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A2C19A2-0B05-4632-8D73-50399CA122C6}" type="slidenum">
              <a:rPr kumimoji="0" lang="en-US" altLang="en-US" smtClean="0"/>
              <a:pPr eaLnBrk="1" hangingPunct="1">
                <a:spcBef>
                  <a:spcPct val="0"/>
                </a:spcBef>
              </a:pPr>
              <a:t>49</a:t>
            </a:fld>
            <a:endParaRPr kumimoji="0" lang="en-US" altLang="en-US"/>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latin typeface="Times New Roman" pitchFamily="18" charset="0"/>
              </a:rPr>
              <a:t>See </a:t>
            </a:r>
            <a:r>
              <a:rPr lang="en-US" altLang="en-US" dirty="0" err="1">
                <a:latin typeface="Times New Roman" pitchFamily="18" charset="0"/>
              </a:rPr>
              <a:t>See</a:t>
            </a:r>
            <a:r>
              <a:rPr lang="en-US" altLang="en-US" dirty="0">
                <a:latin typeface="Times New Roman" pitchFamily="18" charset="0"/>
              </a:rPr>
              <a:t> pr5-15.cpp,</a:t>
            </a:r>
            <a:r>
              <a:rPr lang="en-US" altLang="en-US" baseline="0" dirty="0">
                <a:latin typeface="Times New Roman" pitchFamily="18" charset="0"/>
              </a:rPr>
              <a:t>  </a:t>
            </a:r>
            <a:r>
              <a:rPr lang="en-US" altLang="en-US" dirty="0">
                <a:latin typeface="Times New Roman" pitchFamily="18" charset="0"/>
              </a:rPr>
              <a:t>pr5-16.cpp,  and pr5-17.cpp </a:t>
            </a:r>
          </a:p>
          <a:p>
            <a:pPr eaLnBrk="1" hangingPunct="1"/>
            <a:endParaRPr lang="en-US" altLang="en-US" dirty="0">
              <a:latin typeface="Times New Roman" pitchFamily="18" charset="0"/>
            </a:endParaRPr>
          </a:p>
        </p:txBody>
      </p:sp>
    </p:spTree>
    <p:extLst>
      <p:ext uri="{BB962C8B-B14F-4D97-AF65-F5344CB8AC3E}">
        <p14:creationId xmlns:p14="http://schemas.microsoft.com/office/powerpoint/2010/main" val="13695806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88DEB3B-FBE8-4CBF-9E76-8B4AC72DA5E0}" type="slidenum">
              <a:rPr kumimoji="0" lang="en-US" altLang="en-US" smtClean="0"/>
              <a:pPr eaLnBrk="1" hangingPunct="1">
                <a:spcBef>
                  <a:spcPct val="0"/>
                </a:spcBef>
              </a:pPr>
              <a:t>50</a:t>
            </a:fld>
            <a:endParaRPr kumimoji="0" lang="en-US" altLang="en-US"/>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575562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0528B56-E4DF-4552-99D3-2B2748336F98}" type="slidenum">
              <a:rPr kumimoji="0" lang="en-US" altLang="en-US" smtClean="0"/>
              <a:pPr eaLnBrk="1" hangingPunct="1">
                <a:spcBef>
                  <a:spcPct val="0"/>
                </a:spcBef>
              </a:pPr>
              <a:t>6</a:t>
            </a:fld>
            <a:endParaRPr kumimoji="0" lang="en-US" altLang="en-US"/>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3809442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353EBE3-81A6-4BEB-B2A9-44E6374E22DB}" type="slidenum">
              <a:rPr kumimoji="0" lang="en-US" altLang="en-US" smtClean="0"/>
              <a:pPr eaLnBrk="1" hangingPunct="1">
                <a:spcBef>
                  <a:spcPct val="0"/>
                </a:spcBef>
              </a:pPr>
              <a:t>51</a:t>
            </a:fld>
            <a:endParaRPr kumimoji="0" lang="en-US" altLang="en-US"/>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8143894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D8B6311-CFFF-4984-85CF-6F498472B5B3}" type="slidenum">
              <a:rPr kumimoji="0" lang="en-US" altLang="en-US" smtClean="0"/>
              <a:pPr eaLnBrk="1" hangingPunct="1">
                <a:spcBef>
                  <a:spcPct val="0"/>
                </a:spcBef>
              </a:pPr>
              <a:t>52</a:t>
            </a:fld>
            <a:endParaRPr kumimoji="0" lang="en-US" altLang="en-US"/>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See pr5-18.cpp and pr5-19.cpp</a:t>
            </a:r>
          </a:p>
        </p:txBody>
      </p:sp>
    </p:spTree>
    <p:extLst>
      <p:ext uri="{BB962C8B-B14F-4D97-AF65-F5344CB8AC3E}">
        <p14:creationId xmlns:p14="http://schemas.microsoft.com/office/powerpoint/2010/main" val="28676120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97DF0E8-6447-4EAB-993B-7734CBE1E049}" type="slidenum">
              <a:rPr kumimoji="0" lang="en-US" altLang="en-US" smtClean="0"/>
              <a:pPr eaLnBrk="1" hangingPunct="1">
                <a:spcBef>
                  <a:spcPct val="0"/>
                </a:spcBef>
              </a:pPr>
              <a:t>53</a:t>
            </a:fld>
            <a:endParaRPr kumimoji="0" lang="en-US" altLang="en-US"/>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See pr5-19.cpp</a:t>
            </a:r>
            <a:endParaRPr lang="en-US" altLang="en-US" dirty="0">
              <a:latin typeface="Courier New" pitchFamily="49" charset="0"/>
            </a:endParaRPr>
          </a:p>
          <a:p>
            <a:pPr eaLnBrk="1" hangingPunct="1"/>
            <a:endParaRPr lang="en-US" altLang="en-US" dirty="0">
              <a:latin typeface="Times New Roman" pitchFamily="18" charset="0"/>
            </a:endParaRPr>
          </a:p>
        </p:txBody>
      </p:sp>
    </p:spTree>
    <p:extLst>
      <p:ext uri="{BB962C8B-B14F-4D97-AF65-F5344CB8AC3E}">
        <p14:creationId xmlns:p14="http://schemas.microsoft.com/office/powerpoint/2010/main" val="19320535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D9B1DAB-074C-4A69-A953-C3D3073845F4}" type="slidenum">
              <a:rPr kumimoji="0" lang="en-US" altLang="en-US" smtClean="0"/>
              <a:pPr eaLnBrk="1" hangingPunct="1">
                <a:spcBef>
                  <a:spcPct val="0"/>
                </a:spcBef>
              </a:pPr>
              <a:t>54</a:t>
            </a:fld>
            <a:endParaRPr kumimoji="0" lang="en-US" altLang="en-US"/>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See pr5-20.cpp</a:t>
            </a:r>
          </a:p>
        </p:txBody>
      </p:sp>
    </p:spTree>
    <p:extLst>
      <p:ext uri="{BB962C8B-B14F-4D97-AF65-F5344CB8AC3E}">
        <p14:creationId xmlns:p14="http://schemas.microsoft.com/office/powerpoint/2010/main" val="971505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FF8DD2D-176D-42EF-B56A-12F6558A353F}" type="slidenum">
              <a:rPr kumimoji="0" lang="en-US" altLang="en-US" smtClean="0"/>
              <a:pPr eaLnBrk="1" hangingPunct="1">
                <a:spcBef>
                  <a:spcPct val="0"/>
                </a:spcBef>
              </a:pPr>
              <a:t>55</a:t>
            </a:fld>
            <a:endParaRPr kumimoji="0" lang="en-US" altLang="en-US"/>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File pr5-21.cpp</a:t>
            </a:r>
          </a:p>
        </p:txBody>
      </p:sp>
    </p:spTree>
    <p:extLst>
      <p:ext uri="{BB962C8B-B14F-4D97-AF65-F5344CB8AC3E}">
        <p14:creationId xmlns:p14="http://schemas.microsoft.com/office/powerpoint/2010/main" val="285526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543EA58-568F-4A4A-A53C-63DE5093CE19}" type="slidenum">
              <a:rPr kumimoji="0" lang="en-US" altLang="en-US" smtClean="0"/>
              <a:pPr eaLnBrk="1" hangingPunct="1">
                <a:spcBef>
                  <a:spcPct val="0"/>
                </a:spcBef>
              </a:pPr>
              <a:t>7</a:t>
            </a:fld>
            <a:endParaRPr kumimoji="0" lang="en-US" altLang="en-US"/>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See pr5-01.cpp</a:t>
            </a:r>
          </a:p>
        </p:txBody>
      </p:sp>
    </p:spTree>
    <p:extLst>
      <p:ext uri="{BB962C8B-B14F-4D97-AF65-F5344CB8AC3E}">
        <p14:creationId xmlns:p14="http://schemas.microsoft.com/office/powerpoint/2010/main" val="15524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1432F4B-8B09-4158-9A26-12F79F886461}" type="slidenum">
              <a:rPr kumimoji="0" lang="en-US" altLang="en-US" smtClean="0"/>
              <a:pPr eaLnBrk="1" hangingPunct="1">
                <a:spcBef>
                  <a:spcPct val="0"/>
                </a:spcBef>
              </a:pPr>
              <a:t>8</a:t>
            </a:fld>
            <a:endParaRPr kumimoji="0" lang="en-US" altLang="en-US"/>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143984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CE05ED7-0A3E-4DC7-A102-7811D3B23BAA}" type="slidenum">
              <a:rPr kumimoji="0" lang="en-US" altLang="en-US" smtClean="0"/>
              <a:pPr eaLnBrk="1" hangingPunct="1">
                <a:spcBef>
                  <a:spcPct val="0"/>
                </a:spcBef>
              </a:pPr>
              <a:t>9</a:t>
            </a:fld>
            <a:endParaRPr kumimoji="0" lang="en-US" altLang="en-US"/>
          </a:p>
        </p:txBody>
      </p:sp>
      <p:sp>
        <p:nvSpPr>
          <p:cNvPr id="68611" name="Rectangle 1026"/>
          <p:cNvSpPr>
            <a:spLocks noGrp="1" noRot="1" noChangeAspect="1" noChangeArrowheads="1" noTextEdit="1"/>
          </p:cNvSpPr>
          <p:nvPr>
            <p:ph type="sldImg"/>
          </p:nvPr>
        </p:nvSpPr>
        <p:spPr>
          <a:xfrm>
            <a:off x="381000" y="685800"/>
            <a:ext cx="6096000" cy="3429000"/>
          </a:xfrm>
          <a:ln/>
        </p:spPr>
      </p:sp>
      <p:sp>
        <p:nvSpPr>
          <p:cNvPr id="686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2257424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26B817F-8523-4F47-B9FB-1F28D238BEE2}" type="slidenum">
              <a:rPr kumimoji="0" lang="en-US" altLang="en-US" smtClean="0"/>
              <a:pPr eaLnBrk="1" hangingPunct="1">
                <a:spcBef>
                  <a:spcPct val="0"/>
                </a:spcBef>
              </a:pPr>
              <a:t>10</a:t>
            </a:fld>
            <a:endParaRPr kumimoji="0" lang="en-US" altLang="en-US"/>
          </a:p>
        </p:txBody>
      </p:sp>
      <p:sp>
        <p:nvSpPr>
          <p:cNvPr id="69635" name="Rectangle 1026"/>
          <p:cNvSpPr>
            <a:spLocks noGrp="1" noRot="1" noChangeAspect="1" noChangeArrowheads="1" noTextEdit="1"/>
          </p:cNvSpPr>
          <p:nvPr>
            <p:ph type="sldImg"/>
          </p:nvPr>
        </p:nvSpPr>
        <p:spPr>
          <a:xfrm>
            <a:off x="381000" y="685800"/>
            <a:ext cx="6096000" cy="3429000"/>
          </a:xfrm>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extLst>
      <p:ext uri="{BB962C8B-B14F-4D97-AF65-F5344CB8AC3E}">
        <p14:creationId xmlns:p14="http://schemas.microsoft.com/office/powerpoint/2010/main" val="413623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13FC0C13-01AD-4645-991D-F8444C64C7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dirty="0"/>
              <a:t>5-</a:t>
            </a:r>
            <a:fld id="{13FC0C13-01AD-4645-991D-F8444C64C787}" type="slidenum">
              <a:rPr lang="en-US" smtClean="0"/>
              <a:pPr>
                <a:defRPr/>
              </a:pPr>
              <a:t>‹#›</a:t>
            </a:fld>
            <a:endParaRPr lang="en-US" dirty="0"/>
          </a:p>
        </p:txBody>
      </p:sp>
    </p:spTree>
    <p:extLst>
      <p:ext uri="{BB962C8B-B14F-4D97-AF65-F5344CB8AC3E}">
        <p14:creationId xmlns:p14="http://schemas.microsoft.com/office/powerpoint/2010/main" val="145987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E2D518B2-2E4E-4205-AD8B-20EA9A0DAEBA}"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3680D8D1-51BF-428F-B1EF-4AA48C9A122A}"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FB31AE96-1BB5-4CCD-A3EF-61CF510886B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6204D54A-39C4-447A-B763-5F9569E42363}"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12192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sz="2400"/>
          </a:p>
        </p:txBody>
      </p:sp>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pic>
        <p:nvPicPr>
          <p:cNvPr id="15" name="Shape 15" descr="Pearson Logo"/>
          <p:cNvPicPr preferRelativeResize="0"/>
          <p:nvPr/>
        </p:nvPicPr>
        <p:blipFill rotWithShape="1">
          <a:blip r:embed="rId12">
            <a:alphaModFix/>
          </a:blip>
          <a:srcRect/>
          <a:stretch/>
        </p:blipFill>
        <p:spPr>
          <a:xfrm>
            <a:off x="125293" y="6149430"/>
            <a:ext cx="1223999" cy="279914"/>
          </a:xfrm>
          <a:prstGeom prst="rect">
            <a:avLst/>
          </a:prstGeom>
          <a:noFill/>
          <a:ln>
            <a:noFill/>
          </a:ln>
        </p:spPr>
      </p:pic>
      <p:sp>
        <p:nvSpPr>
          <p:cNvPr id="16" name="Shape 16"/>
          <p:cNvSpPr txBox="1"/>
          <p:nvPr/>
        </p:nvSpPr>
        <p:spPr>
          <a:xfrm>
            <a:off x="2133599" y="6172200"/>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5</a:t>
            </a:r>
          </a:p>
        </p:txBody>
      </p:sp>
      <p:sp>
        <p:nvSpPr>
          <p:cNvPr id="5" name="Chapter Title"/>
          <p:cNvSpPr>
            <a:spLocks noGrp="1"/>
          </p:cNvSpPr>
          <p:nvPr>
            <p:ph type="body" idx="3"/>
          </p:nvPr>
        </p:nvSpPr>
        <p:spPr/>
        <p:txBody>
          <a:bodyPr/>
          <a:lstStyle/>
          <a:p>
            <a:r>
              <a:rPr lang="en-US" dirty="0"/>
              <a:t>Looping</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371601"/>
            <a:ext cx="3847041" cy="4812515"/>
          </a:xfrm>
          <a:prstGeom prst="rect">
            <a:avLst/>
          </a:prstGeom>
        </p:spPr>
      </p:pic>
    </p:spTree>
    <p:extLst>
      <p:ext uri="{BB962C8B-B14F-4D97-AF65-F5344CB8AC3E}">
        <p14:creationId xmlns:p14="http://schemas.microsoft.com/office/powerpoint/2010/main" val="148564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Common Loop Errors</a:t>
            </a:r>
          </a:p>
        </p:txBody>
      </p:sp>
      <p:sp>
        <p:nvSpPr>
          <p:cNvPr id="12291" name="Slide Body"/>
          <p:cNvSpPr>
            <a:spLocks noGrp="1" noChangeArrowheads="1"/>
          </p:cNvSpPr>
          <p:nvPr>
            <p:ph type="body" idx="1"/>
          </p:nvPr>
        </p:nvSpPr>
        <p:spPr>
          <a:xfrm>
            <a:off x="1752600" y="1524000"/>
            <a:ext cx="8534400" cy="4724400"/>
          </a:xfrm>
        </p:spPr>
        <p:txBody>
          <a:bodyPr/>
          <a:lstStyle/>
          <a:p>
            <a:pPr eaLnBrk="1" hangingPunct="1">
              <a:lnSpc>
                <a:spcPct val="90000"/>
              </a:lnSpc>
              <a:spcBef>
                <a:spcPct val="0"/>
              </a:spcBef>
            </a:pPr>
            <a:r>
              <a:rPr lang="en-US" altLang="en-US" sz="2800" dirty="0"/>
              <a:t>Don’t put </a:t>
            </a:r>
            <a:r>
              <a:rPr lang="en-US" altLang="en-US" sz="2800" b="1" dirty="0"/>
              <a:t>;</a:t>
            </a:r>
            <a:r>
              <a:rPr lang="en-US" altLang="en-US" sz="2800" dirty="0"/>
              <a:t> immediately after </a:t>
            </a:r>
            <a:r>
              <a:rPr lang="en-US" altLang="en-US" sz="2800" b="1" i="1" dirty="0">
                <a:latin typeface="Courier New" pitchFamily="49" charset="0"/>
                <a:cs typeface="Courier New" pitchFamily="49" charset="0"/>
              </a:rPr>
              <a:t>(condition)</a:t>
            </a:r>
          </a:p>
          <a:p>
            <a:pPr eaLnBrk="1" hangingPunct="1">
              <a:lnSpc>
                <a:spcPct val="90000"/>
              </a:lnSpc>
              <a:spcBef>
                <a:spcPct val="0"/>
              </a:spcBef>
            </a:pPr>
            <a:r>
              <a:rPr lang="en-US" altLang="en-US" sz="2800" dirty="0"/>
              <a:t>Don’t forget the { } :</a:t>
            </a:r>
          </a:p>
          <a:p>
            <a:pPr lvl="2" eaLnBrk="1" hangingPunct="1">
              <a:lnSpc>
                <a:spcPct val="90000"/>
              </a:lnSpc>
              <a:spcBef>
                <a:spcPct val="0"/>
              </a:spcBef>
              <a:buFontTx/>
              <a:buNone/>
            </a:pP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 1;</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while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&lt;=3)</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 "Still working … ";</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 not in the loop body</a:t>
            </a:r>
          </a:p>
          <a:p>
            <a:pPr eaLnBrk="1" hangingPunct="1">
              <a:lnSpc>
                <a:spcPct val="90000"/>
              </a:lnSpc>
              <a:spcBef>
                <a:spcPct val="50000"/>
              </a:spcBef>
            </a:pPr>
            <a:r>
              <a:rPr lang="en-US" altLang="en-US" sz="2800" dirty="0"/>
              <a:t>Don’t use = when you mean to use ==</a:t>
            </a:r>
            <a:endParaRPr lang="en-US" altLang="en-US" sz="2800" b="1" dirty="0">
              <a:solidFill>
                <a:srgbClr val="3D8963"/>
              </a:solidFill>
              <a:latin typeface="Courier New" pitchFamily="49" charset="0"/>
              <a:cs typeface="Courier New" pitchFamily="49" charset="0"/>
            </a:endParaRP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while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 3)  // always true</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 "Still working … ";</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a:t>
            </a:r>
          </a:p>
          <a:p>
            <a:pPr lvl="2" eaLnBrk="1" hangingPunct="1">
              <a:lnSpc>
                <a:spcPct val="90000"/>
              </a:lnSpc>
              <a:spcBef>
                <a:spcPct val="50000"/>
              </a:spcBef>
              <a:buFontTx/>
              <a:buNone/>
            </a:pPr>
            <a:endParaRPr lang="en-US" altLang="en-US" b="1" dirty="0">
              <a:solidFill>
                <a:srgbClr val="3D8963"/>
              </a:solidFill>
              <a:latin typeface="Courier New" pitchFamily="49" charset="0"/>
              <a:cs typeface="Courier New" pitchFamily="49" charset="0"/>
            </a:endParaRP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4C6938B-59D1-4678-918E-9F35A6AD6B4B}" type="slidenum">
              <a:rPr lang="en-US" altLang="en-US" sz="120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cs typeface="Courier New" pitchFamily="49" charset="0"/>
              </a:rPr>
              <a:t>while</a:t>
            </a:r>
            <a:r>
              <a:rPr lang="en-US" altLang="en-US" dirty="0">
                <a:solidFill>
                  <a:schemeClr val="tx1"/>
                </a:solidFill>
              </a:rPr>
              <a:t> Loop Programming Style</a:t>
            </a:r>
          </a:p>
        </p:txBody>
      </p:sp>
      <p:sp>
        <p:nvSpPr>
          <p:cNvPr id="18435" name="Slide Body"/>
          <p:cNvSpPr>
            <a:spLocks noGrp="1" noChangeArrowheads="1"/>
          </p:cNvSpPr>
          <p:nvPr>
            <p:ph type="body" idx="1"/>
          </p:nvPr>
        </p:nvSpPr>
        <p:spPr>
          <a:xfrm>
            <a:off x="1752600" y="1524000"/>
            <a:ext cx="8534400" cy="4724400"/>
          </a:xfrm>
        </p:spPr>
        <p:txBody>
          <a:bodyPr/>
          <a:lstStyle/>
          <a:p>
            <a:pPr eaLnBrk="1" hangingPunct="1">
              <a:lnSpc>
                <a:spcPct val="90000"/>
              </a:lnSpc>
              <a:spcBef>
                <a:spcPct val="0"/>
              </a:spcBef>
              <a:defRPr/>
            </a:pPr>
            <a:r>
              <a:rPr lang="en-US" sz="2800" dirty="0"/>
              <a:t>Loop body statements should be indented</a:t>
            </a:r>
          </a:p>
          <a:p>
            <a:pPr marL="0" indent="0">
              <a:lnSpc>
                <a:spcPct val="90000"/>
              </a:lnSpc>
              <a:spcBef>
                <a:spcPct val="0"/>
              </a:spcBef>
              <a:buNone/>
              <a:defRPr/>
            </a:pPr>
            <a:endParaRPr lang="en-US" sz="2800" b="1" i="1" dirty="0">
              <a:latin typeface="Courier New" pitchFamily="49" charset="0"/>
              <a:cs typeface="Courier New" pitchFamily="49" charset="0"/>
            </a:endParaRPr>
          </a:p>
          <a:p>
            <a:pPr eaLnBrk="1" hangingPunct="1">
              <a:lnSpc>
                <a:spcPct val="90000"/>
              </a:lnSpc>
              <a:spcBef>
                <a:spcPct val="0"/>
              </a:spcBef>
              <a:defRPr/>
            </a:pPr>
            <a:r>
              <a:rPr lang="en-US" sz="2800" dirty="0"/>
              <a:t>Align { and } with the loop header and place them on lines by themselves</a:t>
            </a:r>
            <a:endParaRPr lang="en-US" sz="2800" b="1" dirty="0">
              <a:solidFill>
                <a:srgbClr val="3D8963"/>
              </a:solidFill>
              <a:latin typeface="Courier New" pitchFamily="49" charset="0"/>
              <a:cs typeface="Courier New" pitchFamily="49" charset="0"/>
            </a:endParaRPr>
          </a:p>
          <a:p>
            <a:pPr marL="0" indent="0">
              <a:lnSpc>
                <a:spcPct val="90000"/>
              </a:lnSpc>
              <a:spcBef>
                <a:spcPct val="0"/>
              </a:spcBef>
              <a:buNone/>
              <a:defRPr/>
            </a:pPr>
            <a:endParaRPr lang="en-US" sz="2800" b="1" dirty="0">
              <a:solidFill>
                <a:srgbClr val="3D8963"/>
              </a:solidFill>
              <a:latin typeface="Courier New" pitchFamily="49" charset="0"/>
              <a:cs typeface="Courier New" pitchFamily="49" charset="0"/>
            </a:endParaRPr>
          </a:p>
          <a:p>
            <a:pPr marL="0" indent="0">
              <a:lnSpc>
                <a:spcPct val="90000"/>
              </a:lnSpc>
              <a:spcBef>
                <a:spcPct val="0"/>
              </a:spcBef>
              <a:buNone/>
              <a:defRPr/>
            </a:pPr>
            <a:r>
              <a:rPr lang="en-US" sz="2800" dirty="0">
                <a:cs typeface="Courier New" pitchFamily="49" charset="0"/>
              </a:rPr>
              <a:t>Note: The conventions above make the source code more understandable by someone who is reading it.  They have no effect on how the source code compiles or how the program executes. </a:t>
            </a:r>
            <a:endParaRPr lang="en-US" sz="2800" dirty="0"/>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91F0774-4D26-48BB-8A57-3D9A4E9F9A98}" type="slidenum">
              <a:rPr lang="en-US" altLang="en-US" sz="120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a:xfrm>
            <a:off x="1981200" y="609600"/>
            <a:ext cx="8153400" cy="1143000"/>
          </a:xfrm>
        </p:spPr>
        <p:txBody>
          <a:bodyPr/>
          <a:lstStyle/>
          <a:p>
            <a:pPr eaLnBrk="1" hangingPunct="1"/>
            <a:r>
              <a:rPr lang="en-US" altLang="en-US" dirty="0">
                <a:solidFill>
                  <a:schemeClr val="tx1"/>
                </a:solidFill>
              </a:rPr>
              <a:t>5.2 Using the </a:t>
            </a:r>
            <a:r>
              <a:rPr lang="en-US" altLang="en-US" b="1" dirty="0">
                <a:solidFill>
                  <a:schemeClr val="tx1"/>
                </a:solidFill>
                <a:latin typeface="Courier New" pitchFamily="49" charset="0"/>
              </a:rPr>
              <a:t>while</a:t>
            </a:r>
            <a:r>
              <a:rPr lang="en-US" altLang="en-US" dirty="0">
                <a:solidFill>
                  <a:schemeClr val="tx1"/>
                </a:solidFill>
              </a:rPr>
              <a:t> Loop for Input Validation</a:t>
            </a:r>
          </a:p>
        </p:txBody>
      </p:sp>
      <p:sp>
        <p:nvSpPr>
          <p:cNvPr id="14339" name="Slide Body"/>
          <p:cNvSpPr>
            <a:spLocks noGrp="1" noChangeArrowheads="1"/>
          </p:cNvSpPr>
          <p:nvPr>
            <p:ph type="body" idx="1"/>
          </p:nvPr>
        </p:nvSpPr>
        <p:spPr>
          <a:xfrm>
            <a:off x="2209800" y="1981200"/>
            <a:ext cx="8153400" cy="4343400"/>
          </a:xfrm>
        </p:spPr>
        <p:txBody>
          <a:bodyPr/>
          <a:lstStyle/>
          <a:p>
            <a:pPr marL="609600" indent="-609600">
              <a:lnSpc>
                <a:spcPct val="80000"/>
              </a:lnSpc>
              <a:buNone/>
            </a:pPr>
            <a:r>
              <a:rPr lang="en-US" altLang="en-US" sz="2800" dirty="0"/>
              <a:t>Loops are an appropriate structure for</a:t>
            </a:r>
          </a:p>
          <a:p>
            <a:pPr marL="609600" indent="-609600">
              <a:lnSpc>
                <a:spcPct val="80000"/>
              </a:lnSpc>
              <a:spcBef>
                <a:spcPct val="0"/>
              </a:spcBef>
              <a:buNone/>
            </a:pPr>
            <a:r>
              <a:rPr lang="en-US" altLang="en-US" sz="2800" dirty="0"/>
              <a:t>validating user input data</a:t>
            </a:r>
          </a:p>
          <a:p>
            <a:pPr marL="609600" indent="-609600">
              <a:lnSpc>
                <a:spcPct val="80000"/>
              </a:lnSpc>
              <a:spcBef>
                <a:spcPct val="30000"/>
              </a:spcBef>
              <a:buFontTx/>
              <a:buAutoNum type="arabicPeriod"/>
            </a:pPr>
            <a:r>
              <a:rPr lang="en-US" altLang="en-US" sz="2400" dirty="0"/>
              <a:t>Prompt for and read in the data.</a:t>
            </a:r>
          </a:p>
          <a:p>
            <a:pPr marL="609600" indent="-609600">
              <a:lnSpc>
                <a:spcPct val="80000"/>
              </a:lnSpc>
              <a:buFontTx/>
              <a:buAutoNum type="arabicPeriod"/>
            </a:pPr>
            <a:r>
              <a:rPr lang="en-US" altLang="en-US" sz="2400" dirty="0"/>
              <a:t>Use a </a:t>
            </a:r>
            <a:r>
              <a:rPr lang="en-US" altLang="en-US" sz="2400" b="1" dirty="0">
                <a:latin typeface="Courier New" pitchFamily="49" charset="0"/>
              </a:rPr>
              <a:t>while</a:t>
            </a:r>
            <a:r>
              <a:rPr lang="en-US" altLang="en-US" sz="2400" dirty="0"/>
              <a:t> loop to test if data is valid.</a:t>
            </a:r>
          </a:p>
          <a:p>
            <a:pPr marL="609600" indent="-609600">
              <a:lnSpc>
                <a:spcPct val="80000"/>
              </a:lnSpc>
              <a:buFontTx/>
              <a:buAutoNum type="arabicPeriod"/>
            </a:pPr>
            <a:r>
              <a:rPr lang="en-US" altLang="en-US" sz="2400" dirty="0"/>
              <a:t>Enter the loop only if data is </a:t>
            </a:r>
            <a:r>
              <a:rPr lang="en-US" altLang="en-US" sz="2400" u="sng" dirty="0"/>
              <a:t>not</a:t>
            </a:r>
            <a:r>
              <a:rPr lang="en-US" altLang="en-US" sz="2400" dirty="0"/>
              <a:t> valid.</a:t>
            </a:r>
          </a:p>
          <a:p>
            <a:pPr marL="609600" indent="-609600">
              <a:lnSpc>
                <a:spcPct val="80000"/>
              </a:lnSpc>
              <a:buFontTx/>
              <a:buAutoNum type="arabicPeriod"/>
            </a:pPr>
            <a:r>
              <a:rPr lang="en-US" altLang="en-US" sz="2400" dirty="0"/>
              <a:t>In the loop body, display an error message and prompt the user to re-enter the data. </a:t>
            </a:r>
          </a:p>
          <a:p>
            <a:pPr marL="609600" indent="-609600">
              <a:lnSpc>
                <a:spcPct val="80000"/>
              </a:lnSpc>
              <a:buFontTx/>
              <a:buAutoNum type="arabicPeriod"/>
            </a:pPr>
            <a:r>
              <a:rPr lang="en-US" altLang="en-US" sz="2400" dirty="0"/>
              <a:t>The loop will not be exited until the user enters valid data.</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7C9E123C-0978-415B-BE67-B0EBCD0F55A6}" type="slidenum">
              <a:rPr lang="en-US" altLang="en-US" sz="120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1981200" y="304800"/>
            <a:ext cx="8153400" cy="1143000"/>
          </a:xfrm>
        </p:spPr>
        <p:txBody>
          <a:bodyPr/>
          <a:lstStyle/>
          <a:p>
            <a:pPr eaLnBrk="1" hangingPunct="1"/>
            <a:r>
              <a:rPr lang="en-US" altLang="en-US" dirty="0">
                <a:solidFill>
                  <a:schemeClr val="tx1"/>
                </a:solidFill>
              </a:rPr>
              <a:t>Input Validation Loop Example</a:t>
            </a:r>
          </a:p>
        </p:txBody>
      </p:sp>
      <p:sp>
        <p:nvSpPr>
          <p:cNvPr id="15363" name="Slide Body"/>
          <p:cNvSpPr>
            <a:spLocks noGrp="1" noChangeArrowheads="1"/>
          </p:cNvSpPr>
          <p:nvPr>
            <p:ph type="body" idx="1"/>
          </p:nvPr>
        </p:nvSpPr>
        <p:spPr>
          <a:xfrm>
            <a:off x="1828800" y="1981200"/>
            <a:ext cx="8686800" cy="4114800"/>
          </a:xfrm>
        </p:spPr>
        <p:txBody>
          <a:bodyPr/>
          <a:lstStyle/>
          <a:p>
            <a:pPr marL="609600" indent="-609600">
              <a:spcBef>
                <a:spcPct val="0"/>
              </a:spcBef>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"Enter a number (1-100) and"</a:t>
            </a:r>
          </a:p>
          <a:p>
            <a:pPr marL="609600" indent="-609600">
              <a:spcBef>
                <a:spcPct val="0"/>
              </a:spcBef>
              <a:buNone/>
            </a:pPr>
            <a:r>
              <a:rPr lang="en-US" altLang="en-US" sz="2400" b="1" dirty="0">
                <a:solidFill>
                  <a:srgbClr val="3D8963"/>
                </a:solidFill>
                <a:latin typeface="Courier New" pitchFamily="49" charset="0"/>
              </a:rPr>
              <a:t>     &lt;&lt; " I will guess it. ";</a:t>
            </a:r>
          </a:p>
          <a:p>
            <a:pPr marL="609600" indent="-609600">
              <a:spcBef>
                <a:spcPct val="0"/>
              </a:spcBef>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number;</a:t>
            </a:r>
          </a:p>
          <a:p>
            <a:pPr marL="609600" indent="-609600">
              <a:spcBef>
                <a:spcPct val="50000"/>
              </a:spcBef>
              <a:buNone/>
            </a:pPr>
            <a:r>
              <a:rPr lang="en-US" altLang="en-US" sz="2400" b="1" dirty="0">
                <a:solidFill>
                  <a:srgbClr val="3D8963"/>
                </a:solidFill>
                <a:latin typeface="Courier New" pitchFamily="49" charset="0"/>
              </a:rPr>
              <a:t>while ((number &lt; 1) || (number &gt; 100))</a:t>
            </a:r>
          </a:p>
          <a:p>
            <a:pPr marL="609600" indent="-609600">
              <a:spcBef>
                <a:spcPct val="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"Number must be between 1 and 100."</a:t>
            </a:r>
          </a:p>
          <a:p>
            <a:pPr marL="609600" indent="-609600">
              <a:spcBef>
                <a:spcPct val="0"/>
              </a:spcBef>
              <a:buNone/>
            </a:pPr>
            <a:r>
              <a:rPr lang="en-US" altLang="en-US" sz="2400" b="1" dirty="0">
                <a:solidFill>
                  <a:srgbClr val="3D8963"/>
                </a:solidFill>
                <a:latin typeface="Courier New" pitchFamily="49" charset="0"/>
              </a:rPr>
              <a:t>        &lt;&lt; " Re-enter your number. ";</a:t>
            </a:r>
          </a:p>
          <a:p>
            <a:pPr marL="609600" indent="-609600">
              <a:spcBef>
                <a:spcPct val="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number;</a:t>
            </a:r>
          </a:p>
          <a:p>
            <a:pPr marL="609600" indent="-609600">
              <a:spcBef>
                <a:spcPct val="0"/>
              </a:spcBef>
              <a:buNone/>
            </a:pPr>
            <a:r>
              <a:rPr lang="en-US" altLang="en-US" sz="2400" b="1" dirty="0">
                <a:solidFill>
                  <a:srgbClr val="3D8963"/>
                </a:solidFill>
                <a:latin typeface="Courier New" pitchFamily="49" charset="0"/>
              </a:rPr>
              <a:t>}</a:t>
            </a:r>
          </a:p>
          <a:p>
            <a:pPr marL="609600" indent="-609600">
              <a:spcBef>
                <a:spcPct val="0"/>
              </a:spcBef>
              <a:buNone/>
            </a:pPr>
            <a:r>
              <a:rPr lang="en-US" altLang="en-US" sz="2400" b="1" dirty="0">
                <a:solidFill>
                  <a:srgbClr val="3D8963"/>
                </a:solidFill>
                <a:latin typeface="Courier New" pitchFamily="49" charset="0"/>
              </a:rPr>
              <a:t>// Code to use the valid number follows</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3222A87-9891-44E9-BBCF-330BB979E9F2}" type="slidenum">
              <a:rPr lang="en-US" altLang="en-US" sz="120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5.3 The Increment and Decrement Operators</a:t>
            </a:r>
          </a:p>
        </p:txBody>
      </p:sp>
      <p:sp>
        <p:nvSpPr>
          <p:cNvPr id="6147" name="Slide Body"/>
          <p:cNvSpPr>
            <a:spLocks noGrp="1" noChangeArrowheads="1"/>
          </p:cNvSpPr>
          <p:nvPr>
            <p:ph type="body" idx="1"/>
          </p:nvPr>
        </p:nvSpPr>
        <p:spPr>
          <a:xfrm>
            <a:off x="2209800" y="1447800"/>
            <a:ext cx="7848600" cy="4572000"/>
          </a:xfrm>
        </p:spPr>
        <p:txBody>
          <a:bodyPr/>
          <a:lstStyle/>
          <a:p>
            <a:pPr eaLnBrk="1" hangingPunct="1">
              <a:defRPr/>
            </a:pPr>
            <a:r>
              <a:rPr lang="en-US" sz="2800" dirty="0"/>
              <a:t>Increment – increase the value in variable</a:t>
            </a:r>
          </a:p>
          <a:p>
            <a:pPr marL="0" indent="0">
              <a:buNone/>
              <a:defRPr/>
            </a:pPr>
            <a:r>
              <a:rPr lang="en-US" sz="2400" b="1" dirty="0">
                <a:latin typeface="Courier New" pitchFamily="49" charset="0"/>
              </a:rPr>
              <a:t>	++</a:t>
            </a:r>
            <a:r>
              <a:rPr lang="en-US" sz="2400" dirty="0"/>
              <a:t> adds one to a variable</a:t>
            </a:r>
          </a:p>
          <a:p>
            <a:pPr marL="0" indent="0">
              <a:spcBef>
                <a:spcPct val="10000"/>
              </a:spcBef>
              <a:buNone/>
              <a:defRPr/>
            </a:pPr>
            <a:r>
              <a:rPr lang="en-US" sz="2400" b="1" dirty="0">
                <a:latin typeface="Courier New" pitchFamily="49" charset="0"/>
              </a:rPr>
              <a:t> 	</a:t>
            </a:r>
            <a:r>
              <a:rPr lang="en-US" sz="2400" b="1" dirty="0" err="1">
                <a:latin typeface="Courier New" pitchFamily="49" charset="0"/>
              </a:rPr>
              <a:t>val</a:t>
            </a:r>
            <a:r>
              <a:rPr lang="en-US" sz="2400" b="1" dirty="0">
                <a:latin typeface="Courier New" pitchFamily="49" charset="0"/>
              </a:rPr>
              <a:t>++;</a:t>
            </a:r>
            <a:r>
              <a:rPr lang="en-US" sz="2400" dirty="0">
                <a:latin typeface="Courier New" pitchFamily="49" charset="0"/>
              </a:rPr>
              <a:t> </a:t>
            </a:r>
            <a:r>
              <a:rPr lang="en-US" sz="2400" dirty="0"/>
              <a:t>is the same as </a:t>
            </a:r>
            <a:r>
              <a:rPr lang="en-US" sz="2400" b="1" dirty="0" err="1">
                <a:latin typeface="Courier New" pitchFamily="49" charset="0"/>
              </a:rPr>
              <a:t>val</a:t>
            </a:r>
            <a:r>
              <a:rPr lang="en-US" sz="2400" dirty="0">
                <a:latin typeface="Courier New" pitchFamily="49" charset="0"/>
              </a:rPr>
              <a:t> </a:t>
            </a:r>
            <a:r>
              <a:rPr lang="en-US" sz="2400" b="1" dirty="0">
                <a:latin typeface="Courier New" pitchFamily="49" charset="0"/>
              </a:rPr>
              <a:t>= </a:t>
            </a:r>
            <a:r>
              <a:rPr lang="en-US" sz="2400" b="1" dirty="0" err="1">
                <a:latin typeface="Courier New" pitchFamily="49" charset="0"/>
              </a:rPr>
              <a:t>val</a:t>
            </a:r>
            <a:r>
              <a:rPr lang="en-US" sz="2400" b="1" dirty="0">
                <a:latin typeface="Courier New" pitchFamily="49" charset="0"/>
              </a:rPr>
              <a:t> + 1;</a:t>
            </a:r>
          </a:p>
          <a:p>
            <a:pPr eaLnBrk="1" hangingPunct="1">
              <a:spcBef>
                <a:spcPct val="50000"/>
              </a:spcBef>
              <a:defRPr/>
            </a:pPr>
            <a:r>
              <a:rPr lang="en-US" sz="2800" dirty="0"/>
              <a:t>Decrement – reduce the value in variable</a:t>
            </a:r>
          </a:p>
          <a:p>
            <a:pPr marL="0" indent="0">
              <a:spcBef>
                <a:spcPct val="50000"/>
              </a:spcBef>
              <a:buNone/>
              <a:defRPr/>
            </a:pPr>
            <a:r>
              <a:rPr lang="en-US" sz="2400" b="1" dirty="0">
                <a:latin typeface="Courier New" pitchFamily="49" charset="0"/>
              </a:rPr>
              <a:t>	--</a:t>
            </a:r>
            <a:r>
              <a:rPr lang="en-US" sz="2400" dirty="0"/>
              <a:t> subtracts one from a variable</a:t>
            </a:r>
          </a:p>
          <a:p>
            <a:pPr marL="0" indent="0">
              <a:spcBef>
                <a:spcPct val="10000"/>
              </a:spcBef>
              <a:buNone/>
              <a:defRPr/>
            </a:pPr>
            <a:r>
              <a:rPr lang="en-US" sz="2400" b="1" dirty="0">
                <a:latin typeface="Courier New" pitchFamily="49" charset="0"/>
              </a:rPr>
              <a:t> 	</a:t>
            </a:r>
            <a:r>
              <a:rPr lang="en-US" sz="2400" b="1" dirty="0" err="1">
                <a:latin typeface="Courier New" pitchFamily="49" charset="0"/>
              </a:rPr>
              <a:t>val</a:t>
            </a:r>
            <a:r>
              <a:rPr lang="en-US" sz="2400" b="1" dirty="0">
                <a:latin typeface="Courier New" pitchFamily="49" charset="0"/>
              </a:rPr>
              <a:t>--;</a:t>
            </a:r>
            <a:r>
              <a:rPr lang="en-US" sz="2400" dirty="0">
                <a:latin typeface="Courier New" pitchFamily="49" charset="0"/>
              </a:rPr>
              <a:t> </a:t>
            </a:r>
            <a:r>
              <a:rPr lang="en-US" sz="2400" dirty="0"/>
              <a:t>is the same as</a:t>
            </a:r>
            <a:r>
              <a:rPr lang="en-US" sz="2400" dirty="0">
                <a:latin typeface="Courier New" pitchFamily="49" charset="0"/>
              </a:rPr>
              <a:t> </a:t>
            </a:r>
            <a:r>
              <a:rPr lang="en-US" sz="2400" b="1" dirty="0" err="1">
                <a:latin typeface="Courier New" pitchFamily="49" charset="0"/>
              </a:rPr>
              <a:t>val</a:t>
            </a:r>
            <a:r>
              <a:rPr lang="en-US" sz="2400" b="1" dirty="0">
                <a:latin typeface="Courier New" pitchFamily="49" charset="0"/>
              </a:rPr>
              <a:t> = </a:t>
            </a:r>
            <a:r>
              <a:rPr lang="en-US" sz="2400" b="1" dirty="0" err="1">
                <a:latin typeface="Courier New" pitchFamily="49" charset="0"/>
              </a:rPr>
              <a:t>val</a:t>
            </a:r>
            <a:r>
              <a:rPr lang="en-US" sz="2400" b="1" dirty="0">
                <a:latin typeface="Courier New" pitchFamily="49" charset="0"/>
              </a:rPr>
              <a:t> – 1;</a:t>
            </a:r>
            <a:endParaRPr lang="en-US" sz="2400" b="1" dirty="0"/>
          </a:p>
          <a:p>
            <a:pPr eaLnBrk="1" hangingPunct="1">
              <a:spcBef>
                <a:spcPct val="50000"/>
              </a:spcBef>
              <a:defRPr/>
            </a:pPr>
            <a:r>
              <a:rPr lang="en-US" sz="2800" dirty="0"/>
              <a:t>can be used in prefix mode (before) or </a:t>
            </a:r>
          </a:p>
          <a:p>
            <a:pPr marL="0" indent="0">
              <a:lnSpc>
                <a:spcPct val="90000"/>
              </a:lnSpc>
              <a:spcBef>
                <a:spcPct val="0"/>
              </a:spcBef>
              <a:buNone/>
              <a:defRPr/>
            </a:pPr>
            <a:r>
              <a:rPr lang="en-US" sz="2800" dirty="0"/>
              <a:t> postfix mode (after) a variable</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009A372-72E9-4CDA-B2F5-01260CDB2506}" type="slidenum">
              <a:rPr lang="en-US" altLang="en-US" sz="120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Prefix Mode</a:t>
            </a:r>
          </a:p>
        </p:txBody>
      </p:sp>
      <p:sp>
        <p:nvSpPr>
          <p:cNvPr id="17411" name="Slide Body"/>
          <p:cNvSpPr>
            <a:spLocks noGrp="1" noChangeArrowheads="1"/>
          </p:cNvSpPr>
          <p:nvPr>
            <p:ph type="body" idx="1"/>
          </p:nvPr>
        </p:nvSpPr>
        <p:spPr>
          <a:xfrm>
            <a:off x="1828800" y="1854200"/>
            <a:ext cx="8294688" cy="4148138"/>
          </a:xfrm>
        </p:spPr>
        <p:txBody>
          <a:bodyPr/>
          <a:lstStyle/>
          <a:p>
            <a:pPr eaLnBrk="1" hangingPunct="1">
              <a:lnSpc>
                <a:spcPct val="90000"/>
              </a:lnSpc>
              <a:spcBef>
                <a:spcPct val="0"/>
              </a:spcBef>
            </a:pPr>
            <a:r>
              <a:rPr lang="en-US" altLang="en-US" sz="2800" b="1" dirty="0">
                <a:latin typeface="Courier New" pitchFamily="49" charset="0"/>
              </a:rPr>
              <a:t>++</a:t>
            </a:r>
            <a:r>
              <a:rPr lang="en-US" altLang="en-US" sz="2800" b="1" dirty="0" err="1">
                <a:latin typeface="Courier New" pitchFamily="49" charset="0"/>
              </a:rPr>
              <a:t>val</a:t>
            </a:r>
            <a:r>
              <a:rPr lang="en-US" altLang="en-US" sz="2800" dirty="0"/>
              <a:t> and </a:t>
            </a:r>
            <a:r>
              <a:rPr lang="en-US" altLang="en-US" sz="2800" b="1" dirty="0">
                <a:latin typeface="Courier New" pitchFamily="49" charset="0"/>
              </a:rPr>
              <a:t>--</a:t>
            </a:r>
            <a:r>
              <a:rPr lang="en-US" altLang="en-US" sz="2800" b="1" dirty="0" err="1">
                <a:latin typeface="Courier New" pitchFamily="49" charset="0"/>
              </a:rPr>
              <a:t>val</a:t>
            </a:r>
            <a:r>
              <a:rPr lang="en-US" altLang="en-US" sz="2800" dirty="0"/>
              <a:t> increment or decrement the variable, </a:t>
            </a:r>
            <a:r>
              <a:rPr lang="en-US" altLang="en-US" sz="2800" i="1" dirty="0"/>
              <a:t>then</a:t>
            </a:r>
            <a:r>
              <a:rPr lang="en-US" altLang="en-US" sz="2800" dirty="0"/>
              <a:t> return the new value of the variable. </a:t>
            </a:r>
          </a:p>
          <a:p>
            <a:pPr eaLnBrk="1" hangingPunct="1">
              <a:spcBef>
                <a:spcPct val="50000"/>
              </a:spcBef>
            </a:pPr>
            <a:r>
              <a:rPr lang="en-US" altLang="en-US" sz="2800" dirty="0"/>
              <a:t>It is this returned </a:t>
            </a:r>
            <a:r>
              <a:rPr lang="en-US" altLang="en-US" sz="2800" dirty="0">
                <a:solidFill>
                  <a:schemeClr val="accent2"/>
                </a:solidFill>
              </a:rPr>
              <a:t>new value</a:t>
            </a:r>
            <a:r>
              <a:rPr lang="en-US" altLang="en-US" sz="2800" dirty="0"/>
              <a:t> of the variable that is used in any other operations within the same statement </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8D1CF92D-6B9F-4E3A-A506-9A6C7D3A4490}" type="slidenum">
              <a:rPr lang="en-US" altLang="en-US" sz="120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a:xfrm>
            <a:off x="2209800" y="304800"/>
            <a:ext cx="7772400" cy="1143000"/>
          </a:xfrm>
        </p:spPr>
        <p:txBody>
          <a:bodyPr/>
          <a:lstStyle/>
          <a:p>
            <a:pPr eaLnBrk="1" hangingPunct="1"/>
            <a:r>
              <a:rPr lang="en-US" altLang="en-US" dirty="0">
                <a:solidFill>
                  <a:schemeClr val="tx1"/>
                </a:solidFill>
              </a:rPr>
              <a:t>Prefix Mode Example</a:t>
            </a:r>
          </a:p>
        </p:txBody>
      </p:sp>
      <p:sp>
        <p:nvSpPr>
          <p:cNvPr id="18435" name="Slide Body"/>
          <p:cNvSpPr>
            <a:spLocks noGrp="1" noChangeArrowheads="1"/>
          </p:cNvSpPr>
          <p:nvPr>
            <p:ph type="body" idx="1"/>
          </p:nvPr>
        </p:nvSpPr>
        <p:spPr>
          <a:xfrm>
            <a:off x="1828800" y="1600200"/>
            <a:ext cx="8610600" cy="4495800"/>
          </a:xfrm>
        </p:spPr>
        <p:txBody>
          <a:bodyPr/>
          <a:lstStyle/>
          <a:p>
            <a:pPr eaLnBrk="1" hangingPunct="1">
              <a:lnSpc>
                <a:spcPct val="90000"/>
              </a:lnSpc>
              <a:spcBef>
                <a:spcPct val="30000"/>
              </a:spcBef>
              <a:buFontTx/>
              <a:buNone/>
            </a:pPr>
            <a:r>
              <a:rPr lang="en-US" altLang="en-US" sz="2400" b="1" dirty="0">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x = 1, y = 1;</a:t>
            </a:r>
          </a:p>
          <a:p>
            <a:pPr eaLnBrk="1" hangingPunct="1">
              <a:lnSpc>
                <a:spcPct val="90000"/>
              </a:lnSpc>
              <a:spcBef>
                <a:spcPct val="3000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2400" b="1" dirty="0">
                <a:solidFill>
                  <a:srgbClr val="3D8963"/>
                </a:solidFill>
                <a:latin typeface="Courier New" pitchFamily="49" charset="0"/>
              </a:rPr>
              <a:t> x = ++y;        // y is incremented to 2,</a:t>
            </a:r>
          </a:p>
          <a:p>
            <a:pPr eaLnBrk="1" hangingPunct="1">
              <a:lnSpc>
                <a:spcPct val="90000"/>
              </a:lnSpc>
              <a:spcBef>
                <a:spcPct val="0"/>
              </a:spcBef>
              <a:buFontTx/>
              <a:buNone/>
            </a:pPr>
            <a:r>
              <a:rPr lang="en-US" altLang="en-US" sz="2400" b="1" dirty="0">
                <a:solidFill>
                  <a:srgbClr val="3D8963"/>
                </a:solidFill>
                <a:latin typeface="Courier New" pitchFamily="49" charset="0"/>
              </a:rPr>
              <a:t>                 // then 2 is assigned to x</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 </a:t>
            </a:r>
          </a:p>
          <a:p>
            <a:pPr eaLnBrk="1" hangingPunct="1">
              <a:lnSpc>
                <a:spcPct val="90000"/>
              </a:lnSpc>
              <a:spcBef>
                <a:spcPct val="0"/>
              </a:spcBef>
              <a:buFontTx/>
              <a:buNone/>
            </a:pPr>
            <a:r>
              <a:rPr lang="en-US" altLang="en-US" sz="2400" b="1" dirty="0">
                <a:solidFill>
                  <a:srgbClr val="3D8963"/>
                </a:solidFill>
                <a:latin typeface="Courier New" pitchFamily="49" charset="0"/>
              </a:rPr>
              <a:t>   &lt;&lt; "  " &lt;&lt; y; // Displays 2  2</a:t>
            </a:r>
          </a:p>
          <a:p>
            <a:pPr eaLnBrk="1" hangingPunct="1">
              <a:lnSpc>
                <a:spcPct val="90000"/>
              </a:lnSpc>
              <a:spcBef>
                <a:spcPct val="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2400" b="1" dirty="0">
                <a:solidFill>
                  <a:srgbClr val="3D8963"/>
                </a:solidFill>
                <a:latin typeface="Courier New" pitchFamily="49" charset="0"/>
              </a:rPr>
              <a:t> x = --y;        // y is decremented to 1,</a:t>
            </a:r>
          </a:p>
          <a:p>
            <a:pPr eaLnBrk="1" hangingPunct="1">
              <a:lnSpc>
                <a:spcPct val="90000"/>
              </a:lnSpc>
              <a:spcBef>
                <a:spcPct val="0"/>
              </a:spcBef>
              <a:buFontTx/>
              <a:buNone/>
            </a:pPr>
            <a:r>
              <a:rPr lang="en-US" altLang="en-US" sz="2400" b="1" dirty="0">
                <a:solidFill>
                  <a:srgbClr val="3D8963"/>
                </a:solidFill>
                <a:latin typeface="Courier New" pitchFamily="49" charset="0"/>
              </a:rPr>
              <a:t>                 // then 1 is assigned to x</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a:t>
            </a:r>
          </a:p>
          <a:p>
            <a:pPr eaLnBrk="1" hangingPunct="1">
              <a:lnSpc>
                <a:spcPct val="90000"/>
              </a:lnSpc>
              <a:spcBef>
                <a:spcPct val="0"/>
              </a:spcBef>
              <a:buFontTx/>
              <a:buNone/>
            </a:pPr>
            <a:r>
              <a:rPr lang="en-US" altLang="en-US" sz="2400" b="1" dirty="0">
                <a:solidFill>
                  <a:srgbClr val="3D8963"/>
                </a:solidFill>
                <a:latin typeface="Courier New" pitchFamily="49" charset="0"/>
              </a:rPr>
              <a:t>   &lt;&lt; "  " &lt;&lt; y; // Displays 1 1  </a:t>
            </a:r>
          </a:p>
          <a:p>
            <a:pPr eaLnBrk="1" hangingPunct="1">
              <a:lnSpc>
                <a:spcPct val="90000"/>
              </a:lnSpc>
              <a:spcBef>
                <a:spcPct val="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1800" b="1" dirty="0">
                <a:latin typeface="Courier New" pitchFamily="49" charset="0"/>
              </a:rPr>
              <a:t>                   </a:t>
            </a:r>
            <a:r>
              <a:rPr lang="en-US" altLang="en-US" sz="2000" b="1" dirty="0">
                <a:latin typeface="Courier New" pitchFamily="49" charset="0"/>
              </a:rPr>
              <a:t>     </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08BE041-2426-4360-87A9-E65AF45A6F55}" type="slidenum">
              <a:rPr lang="en-US" altLang="en-US" sz="120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Postfix Mode</a:t>
            </a:r>
          </a:p>
        </p:txBody>
      </p:sp>
      <p:sp>
        <p:nvSpPr>
          <p:cNvPr id="19459" name="Slide Body"/>
          <p:cNvSpPr>
            <a:spLocks noGrp="1" noChangeArrowheads="1"/>
          </p:cNvSpPr>
          <p:nvPr>
            <p:ph type="body" idx="1"/>
          </p:nvPr>
        </p:nvSpPr>
        <p:spPr>
          <a:xfrm>
            <a:off x="1981200" y="2057400"/>
            <a:ext cx="8077200" cy="3505200"/>
          </a:xfrm>
        </p:spPr>
        <p:txBody>
          <a:bodyPr/>
          <a:lstStyle/>
          <a:p>
            <a:pPr eaLnBrk="1" hangingPunct="1">
              <a:lnSpc>
                <a:spcPct val="90000"/>
              </a:lnSpc>
              <a:spcBef>
                <a:spcPct val="0"/>
              </a:spcBef>
            </a:pPr>
            <a:r>
              <a:rPr lang="en-US" altLang="en-US" sz="2800" b="1" dirty="0" err="1">
                <a:latin typeface="Courier New" pitchFamily="49" charset="0"/>
              </a:rPr>
              <a:t>val</a:t>
            </a:r>
            <a:r>
              <a:rPr lang="en-US" altLang="en-US" sz="2800" b="1" dirty="0">
                <a:latin typeface="Courier New" pitchFamily="49" charset="0"/>
              </a:rPr>
              <a:t>++</a:t>
            </a:r>
            <a:r>
              <a:rPr lang="en-US" altLang="en-US" sz="2800" dirty="0"/>
              <a:t> and </a:t>
            </a:r>
            <a:r>
              <a:rPr lang="en-US" altLang="en-US" sz="2800" b="1" dirty="0" err="1">
                <a:latin typeface="Courier New" pitchFamily="49" charset="0"/>
              </a:rPr>
              <a:t>val</a:t>
            </a:r>
            <a:r>
              <a:rPr lang="en-US" altLang="en-US" sz="2800" b="1" dirty="0">
                <a:latin typeface="Courier New" pitchFamily="49" charset="0"/>
              </a:rPr>
              <a:t>--</a:t>
            </a:r>
            <a:r>
              <a:rPr lang="en-US" altLang="en-US" sz="2800" dirty="0"/>
              <a:t> return the current value of the variable, </a:t>
            </a:r>
            <a:r>
              <a:rPr lang="en-US" altLang="en-US" sz="2800" i="1" dirty="0"/>
              <a:t>then</a:t>
            </a:r>
            <a:r>
              <a:rPr lang="en-US" altLang="en-US" sz="2800" dirty="0"/>
              <a:t> increment or decrement the variable</a:t>
            </a:r>
          </a:p>
          <a:p>
            <a:pPr eaLnBrk="1" hangingPunct="1">
              <a:spcBef>
                <a:spcPct val="50000"/>
              </a:spcBef>
            </a:pPr>
            <a:r>
              <a:rPr lang="en-US" altLang="en-US" sz="2800" dirty="0"/>
              <a:t>It is this returned </a:t>
            </a:r>
            <a:r>
              <a:rPr lang="en-US" altLang="en-US" sz="2800" dirty="0">
                <a:solidFill>
                  <a:schemeClr val="accent2"/>
                </a:solidFill>
              </a:rPr>
              <a:t>current</a:t>
            </a:r>
            <a:r>
              <a:rPr lang="en-US" altLang="en-US" sz="2800" dirty="0"/>
              <a:t> </a:t>
            </a:r>
            <a:r>
              <a:rPr lang="en-US" altLang="en-US" sz="2800" dirty="0">
                <a:solidFill>
                  <a:schemeClr val="accent2"/>
                </a:solidFill>
              </a:rPr>
              <a:t>value</a:t>
            </a:r>
            <a:r>
              <a:rPr lang="en-US" altLang="en-US" sz="2800" dirty="0"/>
              <a:t> of the variable that is used in any other operations within the same statement </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3889520D-5309-4C78-9253-5571CB27049F}" type="slidenum">
              <a:rPr lang="en-US" altLang="en-US" sz="120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a:xfrm>
            <a:off x="2209800" y="152400"/>
            <a:ext cx="7772400" cy="1143000"/>
          </a:xfrm>
        </p:spPr>
        <p:txBody>
          <a:bodyPr/>
          <a:lstStyle/>
          <a:p>
            <a:pPr eaLnBrk="1" hangingPunct="1"/>
            <a:r>
              <a:rPr lang="en-US" altLang="en-US" dirty="0">
                <a:solidFill>
                  <a:schemeClr val="tx1"/>
                </a:solidFill>
              </a:rPr>
              <a:t>Postfix Mode Example</a:t>
            </a:r>
          </a:p>
        </p:txBody>
      </p:sp>
      <p:sp>
        <p:nvSpPr>
          <p:cNvPr id="20483" name="Slide Body"/>
          <p:cNvSpPr>
            <a:spLocks noGrp="1" noChangeArrowheads="1"/>
          </p:cNvSpPr>
          <p:nvPr>
            <p:ph type="body" idx="1"/>
          </p:nvPr>
        </p:nvSpPr>
        <p:spPr>
          <a:xfrm>
            <a:off x="1828800" y="1371600"/>
            <a:ext cx="8610600" cy="4495800"/>
          </a:xfrm>
        </p:spPr>
        <p:txBody>
          <a:bodyPr/>
          <a:lstStyle/>
          <a:p>
            <a:pPr eaLnBrk="1" hangingPunct="1">
              <a:lnSpc>
                <a:spcPct val="80000"/>
              </a:lnSpc>
              <a:spcBef>
                <a:spcPct val="30000"/>
              </a:spcBef>
              <a:buFontTx/>
              <a:buNone/>
            </a:pPr>
            <a:r>
              <a:rPr lang="en-US" altLang="en-US" sz="2000" b="1" dirty="0">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x = 1, y = 1;</a:t>
            </a:r>
          </a:p>
          <a:p>
            <a:pPr eaLnBrk="1" hangingPunct="1">
              <a:lnSpc>
                <a:spcPct val="80000"/>
              </a:lnSpc>
              <a:spcBef>
                <a:spcPct val="3000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2400" b="1" dirty="0">
                <a:solidFill>
                  <a:srgbClr val="3D8963"/>
                </a:solidFill>
                <a:latin typeface="Courier New" pitchFamily="49" charset="0"/>
              </a:rPr>
              <a:t> x = y++;        // y++ returns a 1</a:t>
            </a:r>
          </a:p>
          <a:p>
            <a:pPr eaLnBrk="1" hangingPunct="1">
              <a:lnSpc>
                <a:spcPct val="90000"/>
              </a:lnSpc>
              <a:spcBef>
                <a:spcPct val="0"/>
              </a:spcBef>
              <a:buFontTx/>
              <a:buNone/>
            </a:pPr>
            <a:r>
              <a:rPr lang="en-US" altLang="en-US" sz="2400" b="1" dirty="0">
                <a:solidFill>
                  <a:srgbClr val="3D8963"/>
                </a:solidFill>
                <a:latin typeface="Courier New" pitchFamily="49" charset="0"/>
              </a:rPr>
              <a:t>                 // The 1 is assigned to x</a:t>
            </a:r>
          </a:p>
          <a:p>
            <a:pPr eaLnBrk="1" hangingPunct="1">
              <a:lnSpc>
                <a:spcPct val="90000"/>
              </a:lnSpc>
              <a:spcBef>
                <a:spcPct val="0"/>
              </a:spcBef>
              <a:buFontTx/>
              <a:buNone/>
            </a:pPr>
            <a:r>
              <a:rPr lang="en-US" altLang="en-US" sz="2400" b="1" dirty="0">
                <a:solidFill>
                  <a:srgbClr val="3D8963"/>
                </a:solidFill>
                <a:latin typeface="Courier New" pitchFamily="49" charset="0"/>
              </a:rPr>
              <a:t>                 // and y is incremented to 2</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 </a:t>
            </a:r>
          </a:p>
          <a:p>
            <a:pPr eaLnBrk="1" hangingPunct="1">
              <a:lnSpc>
                <a:spcPct val="90000"/>
              </a:lnSpc>
              <a:spcBef>
                <a:spcPct val="0"/>
              </a:spcBef>
              <a:buFontTx/>
              <a:buNone/>
            </a:pPr>
            <a:r>
              <a:rPr lang="en-US" altLang="en-US" sz="2400" b="1" dirty="0">
                <a:solidFill>
                  <a:srgbClr val="3D8963"/>
                </a:solidFill>
                <a:latin typeface="Courier New" pitchFamily="49" charset="0"/>
              </a:rPr>
              <a:t>   &lt;&lt; "  " &lt;&lt; y; // Displays 1  2</a:t>
            </a:r>
          </a:p>
          <a:p>
            <a:pPr eaLnBrk="1" hangingPunct="1">
              <a:lnSpc>
                <a:spcPct val="90000"/>
              </a:lnSpc>
              <a:spcBef>
                <a:spcPct val="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2400" b="1" dirty="0">
                <a:solidFill>
                  <a:srgbClr val="3D8963"/>
                </a:solidFill>
                <a:latin typeface="Courier New" pitchFamily="49" charset="0"/>
              </a:rPr>
              <a:t> x = y--;        // y-- returns a 2</a:t>
            </a:r>
          </a:p>
          <a:p>
            <a:pPr eaLnBrk="1" hangingPunct="1">
              <a:lnSpc>
                <a:spcPct val="90000"/>
              </a:lnSpc>
              <a:spcBef>
                <a:spcPct val="0"/>
              </a:spcBef>
              <a:buFontTx/>
              <a:buNone/>
            </a:pPr>
            <a:r>
              <a:rPr lang="en-US" altLang="en-US" sz="2400" b="1" dirty="0">
                <a:solidFill>
                  <a:srgbClr val="3D8963"/>
                </a:solidFill>
                <a:latin typeface="Courier New" pitchFamily="49" charset="0"/>
              </a:rPr>
              <a:t>                 // The 2 is assigned to x</a:t>
            </a:r>
          </a:p>
          <a:p>
            <a:pPr eaLnBrk="1" hangingPunct="1">
              <a:lnSpc>
                <a:spcPct val="90000"/>
              </a:lnSpc>
              <a:spcBef>
                <a:spcPct val="0"/>
              </a:spcBef>
              <a:buFontTx/>
              <a:buNone/>
            </a:pPr>
            <a:r>
              <a:rPr lang="en-US" altLang="en-US" sz="2400" b="1" dirty="0">
                <a:solidFill>
                  <a:srgbClr val="3D8963"/>
                </a:solidFill>
                <a:latin typeface="Courier New" pitchFamily="49" charset="0"/>
              </a:rPr>
              <a:t>                 // and y is decremented to 1</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a:t>
            </a:r>
          </a:p>
          <a:p>
            <a:pPr eaLnBrk="1" hangingPunct="1">
              <a:lnSpc>
                <a:spcPct val="90000"/>
              </a:lnSpc>
              <a:spcBef>
                <a:spcPct val="0"/>
              </a:spcBef>
              <a:buFontTx/>
              <a:buNone/>
            </a:pPr>
            <a:r>
              <a:rPr lang="en-US" altLang="en-US" sz="2400" b="1" dirty="0">
                <a:solidFill>
                  <a:srgbClr val="3D8963"/>
                </a:solidFill>
                <a:latin typeface="Courier New" pitchFamily="49" charset="0"/>
              </a:rPr>
              <a:t>   &lt;&lt; "  " &lt;&lt; y; // Displays 2 1</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3C266325-23D8-4B74-A7D0-66872043FE3C}" type="slidenum">
              <a:rPr lang="en-US" altLang="en-US" sz="120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a:xfrm>
            <a:off x="2057400" y="228600"/>
            <a:ext cx="8382000" cy="1143000"/>
          </a:xfrm>
        </p:spPr>
        <p:txBody>
          <a:bodyPr/>
          <a:lstStyle/>
          <a:p>
            <a:pPr eaLnBrk="1" hangingPunct="1"/>
            <a:r>
              <a:rPr lang="en-US" altLang="en-US" dirty="0">
                <a:solidFill>
                  <a:schemeClr val="tx1"/>
                </a:solidFill>
              </a:rPr>
              <a:t>Increment &amp; Decrement Notes</a:t>
            </a:r>
          </a:p>
        </p:txBody>
      </p:sp>
      <p:sp>
        <p:nvSpPr>
          <p:cNvPr id="21507" name="Slide Body"/>
          <p:cNvSpPr>
            <a:spLocks noGrp="1" noChangeArrowheads="1"/>
          </p:cNvSpPr>
          <p:nvPr>
            <p:ph type="body" idx="1"/>
          </p:nvPr>
        </p:nvSpPr>
        <p:spPr>
          <a:xfrm>
            <a:off x="2209800" y="1524000"/>
            <a:ext cx="8001000" cy="4114800"/>
          </a:xfrm>
        </p:spPr>
        <p:txBody>
          <a:bodyPr/>
          <a:lstStyle/>
          <a:p>
            <a:pPr eaLnBrk="1" hangingPunct="1">
              <a:lnSpc>
                <a:spcPct val="90000"/>
              </a:lnSpc>
            </a:pPr>
            <a:r>
              <a:rPr lang="en-US" altLang="en-US" sz="2800" dirty="0"/>
              <a:t>They can be used in arithmetic expressions</a:t>
            </a:r>
          </a:p>
          <a:p>
            <a:pPr eaLnBrk="1" hangingPunct="1">
              <a:lnSpc>
                <a:spcPct val="90000"/>
              </a:lnSpc>
              <a:buFontTx/>
              <a:buNone/>
            </a:pPr>
            <a:r>
              <a:rPr lang="en-US" altLang="en-US" sz="2800" dirty="0">
                <a:latin typeface="Courier New" pitchFamily="49" charset="0"/>
              </a:rPr>
              <a:t>	</a:t>
            </a:r>
            <a:r>
              <a:rPr lang="en-US" altLang="en-US" sz="2400" b="1" dirty="0">
                <a:solidFill>
                  <a:srgbClr val="3D8963"/>
                </a:solidFill>
                <a:latin typeface="Courier New" pitchFamily="49" charset="0"/>
              </a:rPr>
              <a:t>result = num1++ + --num2;</a:t>
            </a:r>
          </a:p>
          <a:p>
            <a:pPr eaLnBrk="1" hangingPunct="1">
              <a:lnSpc>
                <a:spcPct val="90000"/>
              </a:lnSpc>
            </a:pPr>
            <a:r>
              <a:rPr lang="en-US" altLang="en-US" sz="2800" dirty="0"/>
              <a:t>They  </a:t>
            </a:r>
            <a:r>
              <a:rPr lang="en-US" altLang="en-US" sz="2800" u="sng" dirty="0"/>
              <a:t>must</a:t>
            </a:r>
            <a:r>
              <a:rPr lang="en-US" altLang="en-US" sz="2800" dirty="0"/>
              <a:t> be applied to a variable, not an expression or a literal value. You cannot have </a:t>
            </a:r>
          </a:p>
          <a:p>
            <a:pPr eaLnBrk="1" hangingPunct="1">
              <a:lnSpc>
                <a:spcPct val="90000"/>
              </a:lnSpc>
              <a:buFontTx/>
              <a:buNone/>
            </a:pPr>
            <a:r>
              <a:rPr lang="en-US" altLang="en-US" sz="2800" dirty="0"/>
              <a:t>	</a:t>
            </a:r>
            <a:r>
              <a:rPr lang="en-US" altLang="en-US" sz="2400" b="1" dirty="0">
                <a:solidFill>
                  <a:srgbClr val="3D8963"/>
                </a:solidFill>
                <a:latin typeface="Courier New" pitchFamily="49" charset="0"/>
              </a:rPr>
              <a:t>result</a:t>
            </a:r>
            <a:r>
              <a:rPr lang="en-US" altLang="en-US" sz="2400" b="1" dirty="0">
                <a:solidFill>
                  <a:srgbClr val="3D8963"/>
                </a:solidFill>
              </a:rPr>
              <a:t> </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a:solidFill>
                  <a:srgbClr val="3D8963"/>
                </a:solidFill>
                <a:latin typeface="Courier New" pitchFamily="49" charset="0"/>
              </a:rPr>
              <a:t>(num1</a:t>
            </a:r>
            <a:r>
              <a:rPr lang="en-US" altLang="en-US" sz="2400" b="1" dirty="0">
                <a:solidFill>
                  <a:srgbClr val="3D8963"/>
                </a:solidFill>
              </a:rPr>
              <a:t> </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a:solidFill>
                  <a:srgbClr val="3D8963"/>
                </a:solidFill>
                <a:latin typeface="Courier New" pitchFamily="49" charset="0"/>
              </a:rPr>
              <a:t>num2)++; // Illegal</a:t>
            </a:r>
          </a:p>
          <a:p>
            <a:pPr eaLnBrk="1" hangingPunct="1">
              <a:lnSpc>
                <a:spcPct val="90000"/>
              </a:lnSpc>
            </a:pPr>
            <a:r>
              <a:rPr lang="en-US" altLang="en-US" sz="2800" dirty="0"/>
              <a:t>They can be used in relational expressions </a:t>
            </a:r>
          </a:p>
          <a:p>
            <a:pPr eaLnBrk="1" hangingPunct="1">
              <a:lnSpc>
                <a:spcPct val="90000"/>
              </a:lnSpc>
              <a:buFontTx/>
              <a:buNone/>
            </a:pPr>
            <a:r>
              <a:rPr lang="en-US" altLang="en-US" sz="2400" dirty="0"/>
              <a:t>	</a:t>
            </a:r>
            <a:r>
              <a:rPr lang="en-US" altLang="en-US" sz="2400" b="1" dirty="0">
                <a:solidFill>
                  <a:srgbClr val="3D8963"/>
                </a:solidFill>
                <a:latin typeface="Courier New" pitchFamily="49" charset="0"/>
              </a:rPr>
              <a:t>if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&gt; limit)</a:t>
            </a:r>
          </a:p>
          <a:p>
            <a:pPr eaLnBrk="1" hangingPunct="1">
              <a:lnSpc>
                <a:spcPct val="90000"/>
              </a:lnSpc>
            </a:pPr>
            <a:r>
              <a:rPr lang="en-US" altLang="en-US" sz="2800" dirty="0"/>
              <a:t>Pre- and post-operations will cause different comparisons </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6A325E9B-AE2F-4174-8A08-12923B5CF794}" type="slidenum">
              <a:rPr lang="en-US" altLang="en-US" sz="120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Title"/>
          <p:cNvSpPr>
            <a:spLocks noGrp="1" noChangeArrowheads="1"/>
          </p:cNvSpPr>
          <p:nvPr>
            <p:ph type="title"/>
          </p:nvPr>
        </p:nvSpPr>
        <p:spPr>
          <a:xfrm>
            <a:off x="2209800" y="533400"/>
            <a:ext cx="7772400" cy="914400"/>
          </a:xfrm>
        </p:spPr>
        <p:txBody>
          <a:bodyPr/>
          <a:lstStyle/>
          <a:p>
            <a:pPr eaLnBrk="1" hangingPunct="1"/>
            <a:r>
              <a:rPr lang="en-US" altLang="en-US" dirty="0">
                <a:solidFill>
                  <a:schemeClr val="tx1"/>
                </a:solidFill>
              </a:rPr>
              <a:t>Topics 1 of 2</a:t>
            </a:r>
          </a:p>
        </p:txBody>
      </p:sp>
      <p:sp>
        <p:nvSpPr>
          <p:cNvPr id="4098" name="Slide Body"/>
          <p:cNvSpPr>
            <a:spLocks noGrp="1" noChangeArrowheads="1"/>
          </p:cNvSpPr>
          <p:nvPr>
            <p:ph type="body" idx="1"/>
          </p:nvPr>
        </p:nvSpPr>
        <p:spPr>
          <a:xfrm>
            <a:off x="1981200" y="1752600"/>
            <a:ext cx="8305800" cy="3886200"/>
          </a:xfrm>
        </p:spPr>
        <p:txBody>
          <a:bodyPr/>
          <a:lstStyle/>
          <a:p>
            <a:pPr eaLnBrk="1" hangingPunct="1">
              <a:lnSpc>
                <a:spcPct val="90000"/>
              </a:lnSpc>
              <a:buFontTx/>
              <a:buNone/>
            </a:pPr>
            <a:r>
              <a:rPr lang="en-US" altLang="en-US" sz="2800" dirty="0"/>
              <a:t>5.1 Introduction to Loops: The </a:t>
            </a:r>
            <a:r>
              <a:rPr lang="en-US" altLang="en-US" sz="2800" b="1" dirty="0">
                <a:latin typeface="Courier New" pitchFamily="49" charset="0"/>
              </a:rPr>
              <a:t>while</a:t>
            </a:r>
            <a:r>
              <a:rPr lang="en-US" altLang="en-US" sz="2800" dirty="0"/>
              <a:t> Loop</a:t>
            </a:r>
          </a:p>
          <a:p>
            <a:pPr eaLnBrk="1" hangingPunct="1">
              <a:lnSpc>
                <a:spcPct val="90000"/>
              </a:lnSpc>
              <a:buFontTx/>
              <a:buNone/>
            </a:pPr>
            <a:r>
              <a:rPr lang="en-US" altLang="en-US" sz="2800" dirty="0"/>
              <a:t>5.2 Using the </a:t>
            </a:r>
            <a:r>
              <a:rPr lang="en-US" altLang="en-US" sz="2800" b="1" dirty="0">
                <a:latin typeface="Courier New" pitchFamily="49" charset="0"/>
              </a:rPr>
              <a:t>while</a:t>
            </a:r>
            <a:r>
              <a:rPr lang="en-US" altLang="en-US" sz="2800" dirty="0"/>
              <a:t> loop for Input Validation</a:t>
            </a:r>
          </a:p>
          <a:p>
            <a:pPr eaLnBrk="1" hangingPunct="1">
              <a:lnSpc>
                <a:spcPct val="90000"/>
              </a:lnSpc>
              <a:buFontTx/>
              <a:buNone/>
            </a:pPr>
            <a:r>
              <a:rPr lang="en-US" altLang="en-US" sz="2800" dirty="0"/>
              <a:t>5.3 The Increment and Decrement Operators</a:t>
            </a:r>
          </a:p>
          <a:p>
            <a:pPr eaLnBrk="1" hangingPunct="1">
              <a:lnSpc>
                <a:spcPct val="90000"/>
              </a:lnSpc>
              <a:buFontTx/>
              <a:buNone/>
            </a:pPr>
            <a:r>
              <a:rPr lang="en-US" altLang="en-US" sz="2800"/>
              <a:t>5.4 Counters</a:t>
            </a:r>
            <a:endParaRPr lang="en-US" altLang="en-US" sz="2800" dirty="0"/>
          </a:p>
          <a:p>
            <a:pPr eaLnBrk="1" hangingPunct="1">
              <a:lnSpc>
                <a:spcPct val="90000"/>
              </a:lnSpc>
              <a:buFontTx/>
              <a:buNone/>
            </a:pPr>
            <a:r>
              <a:rPr lang="en-US" altLang="en-US" sz="2800" dirty="0"/>
              <a:t>5.5 Keeping a Running Total</a:t>
            </a:r>
          </a:p>
          <a:p>
            <a:pPr eaLnBrk="1" hangingPunct="1">
              <a:lnSpc>
                <a:spcPct val="90000"/>
              </a:lnSpc>
              <a:buFontTx/>
              <a:buNone/>
            </a:pPr>
            <a:r>
              <a:rPr lang="en-US" altLang="en-US" sz="2800" dirty="0"/>
              <a:t>5.6 Sentinels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78631EC-28D0-4254-8B8F-847664AA61A3}" type="slidenum">
              <a:rPr lang="en-US" altLang="en-US" sz="120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5.4 Counters</a:t>
            </a:r>
          </a:p>
        </p:txBody>
      </p:sp>
      <p:sp>
        <p:nvSpPr>
          <p:cNvPr id="22531" name="Slide Body"/>
          <p:cNvSpPr>
            <a:spLocks noGrp="1" noChangeArrowheads="1"/>
          </p:cNvSpPr>
          <p:nvPr>
            <p:ph type="body" idx="1"/>
          </p:nvPr>
        </p:nvSpPr>
        <p:spPr/>
        <p:txBody>
          <a:bodyPr/>
          <a:lstStyle/>
          <a:p>
            <a:pPr eaLnBrk="1" hangingPunct="1">
              <a:spcBef>
                <a:spcPct val="0"/>
              </a:spcBef>
            </a:pPr>
            <a:r>
              <a:rPr lang="en-US" altLang="en-US" sz="2800" dirty="0">
                <a:solidFill>
                  <a:schemeClr val="accent2"/>
                </a:solidFill>
              </a:rPr>
              <a:t>Counter</a:t>
            </a:r>
            <a:r>
              <a:rPr lang="en-US" altLang="en-US" sz="2800" dirty="0"/>
              <a:t>: a variable that is incremented or decremented each time a loop iterates</a:t>
            </a:r>
          </a:p>
          <a:p>
            <a:pPr eaLnBrk="1" hangingPunct="1">
              <a:spcBef>
                <a:spcPct val="50000"/>
              </a:spcBef>
            </a:pPr>
            <a:r>
              <a:rPr lang="en-US" altLang="en-US" sz="2800" dirty="0"/>
              <a:t>It can be used to control the execution of the loop (as a </a:t>
            </a:r>
            <a:r>
              <a:rPr lang="en-US" altLang="en-US" sz="2800" dirty="0">
                <a:solidFill>
                  <a:schemeClr val="accent2"/>
                </a:solidFill>
              </a:rPr>
              <a:t>loop control variable</a:t>
            </a:r>
            <a:r>
              <a:rPr lang="en-US" altLang="en-US" sz="2800" dirty="0"/>
              <a:t>)</a:t>
            </a:r>
          </a:p>
          <a:p>
            <a:pPr eaLnBrk="1" hangingPunct="1">
              <a:spcBef>
                <a:spcPct val="50000"/>
              </a:spcBef>
            </a:pPr>
            <a:r>
              <a:rPr lang="en-US" altLang="en-US" sz="2800" dirty="0"/>
              <a:t>It must be initialized before entering loop</a:t>
            </a:r>
          </a:p>
          <a:p>
            <a:pPr eaLnBrk="1" hangingPunct="1">
              <a:spcBef>
                <a:spcPct val="50000"/>
              </a:spcBef>
            </a:pPr>
            <a:r>
              <a:rPr lang="en-US" altLang="en-US" sz="2800" dirty="0"/>
              <a:t>It may be incremented/decremented either inside the loop or in the loop test</a:t>
            </a:r>
            <a:endParaRPr lang="en-US" altLang="en-US" sz="2800" u="sng" dirty="0"/>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608E2F20-4E6C-473A-B8F9-57A4AA535227}" type="slidenum">
              <a:rPr lang="en-US" altLang="en-US" sz="120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Letting the User Control the Loop</a:t>
            </a:r>
          </a:p>
        </p:txBody>
      </p:sp>
      <p:sp>
        <p:nvSpPr>
          <p:cNvPr id="23555" name="Slide Body"/>
          <p:cNvSpPr>
            <a:spLocks noGrp="1" noChangeArrowheads="1"/>
          </p:cNvSpPr>
          <p:nvPr>
            <p:ph type="body" idx="1"/>
          </p:nvPr>
        </p:nvSpPr>
        <p:spPr>
          <a:xfrm>
            <a:off x="1905000" y="2209800"/>
            <a:ext cx="8458200" cy="3810000"/>
          </a:xfrm>
        </p:spPr>
        <p:txBody>
          <a:bodyPr/>
          <a:lstStyle/>
          <a:p>
            <a:pPr eaLnBrk="1" hangingPunct="1">
              <a:lnSpc>
                <a:spcPct val="90000"/>
              </a:lnSpc>
              <a:spcBef>
                <a:spcPct val="0"/>
              </a:spcBef>
            </a:pPr>
            <a:r>
              <a:rPr lang="en-US" altLang="en-US" sz="2800" dirty="0"/>
              <a:t>A program can be written so that user input determines loop repetition</a:t>
            </a:r>
          </a:p>
          <a:p>
            <a:pPr eaLnBrk="1" hangingPunct="1">
              <a:lnSpc>
                <a:spcPct val="90000"/>
              </a:lnSpc>
              <a:spcBef>
                <a:spcPct val="50000"/>
              </a:spcBef>
            </a:pPr>
            <a:r>
              <a:rPr lang="en-US" altLang="en-US" sz="2800" dirty="0"/>
              <a:t>This can be used when program processes a list of items, and the user knows the number of items</a:t>
            </a:r>
          </a:p>
          <a:p>
            <a:pPr eaLnBrk="1" hangingPunct="1">
              <a:lnSpc>
                <a:spcPct val="90000"/>
              </a:lnSpc>
              <a:spcBef>
                <a:spcPct val="50000"/>
              </a:spcBef>
            </a:pPr>
            <a:r>
              <a:rPr lang="en-US" altLang="en-US" sz="2800" dirty="0"/>
              <a:t>The user is prompted before the loop is entered.  The user input is used to control number of repetitions</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4995BF63-8DAD-4F33-A5C9-70376B3D1483}" type="slidenum">
              <a:rPr lang="en-US" altLang="en-US" sz="120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1905000" y="304800"/>
            <a:ext cx="8382000" cy="1143000"/>
          </a:xfrm>
        </p:spPr>
        <p:txBody>
          <a:bodyPr/>
          <a:lstStyle/>
          <a:p>
            <a:pPr eaLnBrk="1" hangingPunct="1"/>
            <a:r>
              <a:rPr lang="en-US" altLang="en-US" dirty="0">
                <a:solidFill>
                  <a:schemeClr val="tx1"/>
                </a:solidFill>
              </a:rPr>
              <a:t>User Controls the Loop Example</a:t>
            </a:r>
          </a:p>
        </p:txBody>
      </p:sp>
      <p:sp>
        <p:nvSpPr>
          <p:cNvPr id="24579" name="Slide Body"/>
          <p:cNvSpPr>
            <a:spLocks noGrp="1" noChangeArrowheads="1"/>
          </p:cNvSpPr>
          <p:nvPr>
            <p:ph type="body" idx="1"/>
          </p:nvPr>
        </p:nvSpPr>
        <p:spPr>
          <a:xfrm>
            <a:off x="2057400" y="1752600"/>
            <a:ext cx="8153400" cy="4343400"/>
          </a:xfrm>
        </p:spPr>
        <p:txBody>
          <a:bodyPr/>
          <a:lstStyle/>
          <a:p>
            <a:pPr eaLnBrk="1" hangingPunct="1">
              <a:lnSpc>
                <a:spcPct val="8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limit;</a:t>
            </a:r>
          </a:p>
          <a:p>
            <a:pPr eaLnBrk="1" hangingPunct="1">
              <a:lnSpc>
                <a:spcPct val="90000"/>
              </a:lnSpc>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"Table of squares\n";</a:t>
            </a:r>
          </a:p>
          <a:p>
            <a:pPr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"How high to go? ";</a:t>
            </a:r>
          </a:p>
          <a:p>
            <a:pPr eaLnBrk="1" hangingPunct="1">
              <a:lnSpc>
                <a:spcPct val="90000"/>
              </a:lnSpc>
              <a:spcBef>
                <a:spcPct val="0"/>
              </a:spcBef>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limit;</a:t>
            </a:r>
          </a:p>
          <a:p>
            <a:pPr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"\n\</a:t>
            </a:r>
            <a:r>
              <a:rPr lang="en-US" altLang="en-US" sz="2400" b="1" dirty="0" err="1">
                <a:solidFill>
                  <a:srgbClr val="3D8963"/>
                </a:solidFill>
                <a:latin typeface="Courier New" pitchFamily="49" charset="0"/>
              </a:rPr>
              <a:t>nnumber</a:t>
            </a:r>
            <a:r>
              <a:rPr lang="en-US" altLang="en-US" sz="2400" b="1" dirty="0">
                <a:solidFill>
                  <a:srgbClr val="3D8963"/>
                </a:solidFill>
                <a:latin typeface="Courier New" pitchFamily="49" charset="0"/>
              </a:rPr>
              <a:t> square\n";</a:t>
            </a:r>
          </a:p>
          <a:p>
            <a:pPr eaLnBrk="1" hangingPunct="1">
              <a:lnSpc>
                <a:spcPct val="90000"/>
              </a:lnSpc>
              <a:buFontTx/>
              <a:buNone/>
            </a:pP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a:t>
            </a:r>
          </a:p>
          <a:p>
            <a:pPr eaLnBrk="1" hangingPunct="1">
              <a:lnSpc>
                <a:spcPct val="90000"/>
              </a:lnSpc>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 limit)</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setw</a:t>
            </a:r>
            <a:r>
              <a:rPr lang="en-US" altLang="en-US" sz="2400" b="1" dirty="0">
                <a:solidFill>
                  <a:srgbClr val="3D8963"/>
                </a:solidFill>
                <a:latin typeface="Courier New" pitchFamily="49" charset="0"/>
              </a:rPr>
              <a:t>(5)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setw</a:t>
            </a:r>
            <a:r>
              <a:rPr lang="en-US" altLang="en-US" sz="2400" b="1" dirty="0">
                <a:solidFill>
                  <a:srgbClr val="3D8963"/>
                </a:solidFill>
                <a:latin typeface="Courier New" pitchFamily="49" charset="0"/>
              </a:rPr>
              <a:t>(6)</a:t>
            </a:r>
          </a:p>
          <a:p>
            <a:pPr eaLnBrk="1" hangingPunct="1">
              <a:lnSpc>
                <a:spcPct val="90000"/>
              </a:lnSpc>
              <a:spcBef>
                <a:spcPct val="0"/>
              </a:spcBef>
              <a:buFontTx/>
              <a:buNone/>
            </a:pP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eaLnBrk="1" hangingPunct="1">
              <a:lnSpc>
                <a:spcPct val="90000"/>
              </a:lnSpc>
              <a:spcBef>
                <a:spcPct val="0"/>
              </a:spcBef>
              <a:buFontTx/>
              <a:buNone/>
            </a:pPr>
            <a:r>
              <a:rPr lang="en-US" altLang="en-US" sz="2400" b="1" dirty="0">
                <a:solidFill>
                  <a:srgbClr val="3D8963"/>
                </a:solidFill>
                <a:latin typeface="Courier New" pitchFamily="49" charset="0"/>
              </a:rPr>
              <a:t>}</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B369F95-833D-4FC9-95F6-D3E1153FD60C}" type="slidenum">
              <a:rPr lang="en-US" altLang="en-US" sz="120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5.5 Keeping a Running Total</a:t>
            </a:r>
          </a:p>
        </p:txBody>
      </p:sp>
      <p:sp>
        <p:nvSpPr>
          <p:cNvPr id="25603" name="Slide Body"/>
          <p:cNvSpPr>
            <a:spLocks noGrp="1" noChangeArrowheads="1"/>
          </p:cNvSpPr>
          <p:nvPr>
            <p:ph type="body" idx="1"/>
          </p:nvPr>
        </p:nvSpPr>
        <p:spPr>
          <a:xfrm>
            <a:off x="1905000" y="1981200"/>
            <a:ext cx="8229600" cy="4114800"/>
          </a:xfrm>
        </p:spPr>
        <p:txBody>
          <a:bodyPr/>
          <a:lstStyle/>
          <a:p>
            <a:pPr eaLnBrk="1" hangingPunct="1">
              <a:lnSpc>
                <a:spcPct val="90000"/>
              </a:lnSpc>
            </a:pPr>
            <a:r>
              <a:rPr lang="en-US" altLang="en-US" sz="2800" dirty="0">
                <a:solidFill>
                  <a:schemeClr val="accent2"/>
                </a:solidFill>
              </a:rPr>
              <a:t>running total</a:t>
            </a:r>
            <a:r>
              <a:rPr lang="en-US" altLang="en-US" sz="2800" dirty="0"/>
              <a:t>: an accumulated sum of numbers from iterations of loop</a:t>
            </a:r>
          </a:p>
          <a:p>
            <a:pPr eaLnBrk="1" hangingPunct="1">
              <a:lnSpc>
                <a:spcPct val="90000"/>
              </a:lnSpc>
            </a:pPr>
            <a:r>
              <a:rPr lang="en-US" altLang="en-US" sz="2800" dirty="0">
                <a:solidFill>
                  <a:schemeClr val="accent2"/>
                </a:solidFill>
              </a:rPr>
              <a:t>accumulator</a:t>
            </a:r>
            <a:r>
              <a:rPr lang="en-US" altLang="en-US" sz="2800" dirty="0"/>
              <a:t>: a variable that holds running total</a:t>
            </a:r>
          </a:p>
          <a:p>
            <a:pPr lvl="1" eaLnBrk="1" hangingPunct="1">
              <a:lnSpc>
                <a:spcPct val="9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sum = 0,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 // sum is the</a:t>
            </a:r>
          </a:p>
          <a:p>
            <a:pPr lvl="1" eaLnBrk="1" hangingPunct="1">
              <a:lnSpc>
                <a:spcPct val="90000"/>
              </a:lnSpc>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 10)     // accumulator</a:t>
            </a:r>
          </a:p>
          <a:p>
            <a:pPr lvl="1" eaLnBrk="1" hangingPunct="1">
              <a:lnSpc>
                <a:spcPct val="90000"/>
              </a:lnSpc>
              <a:spcBef>
                <a:spcPct val="0"/>
              </a:spcBef>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"Sum of numbers 1 – 10 is "</a:t>
            </a:r>
          </a:p>
          <a:p>
            <a:pPr lvl="1" eaLnBrk="1" hangingPunct="1">
              <a:lnSpc>
                <a:spcPct val="90000"/>
              </a:lnSpc>
              <a:spcBef>
                <a:spcPct val="0"/>
              </a:spcBef>
              <a:buFontTx/>
              <a:buNone/>
            </a:pPr>
            <a:r>
              <a:rPr lang="en-US" altLang="en-US" sz="2400" b="1" dirty="0">
                <a:solidFill>
                  <a:srgbClr val="3D8963"/>
                </a:solidFill>
                <a:latin typeface="Courier New" pitchFamily="49" charset="0"/>
              </a:rPr>
              <a:t>     &lt;&lt; sum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85C5B1B-93AB-478D-A3E9-4F68B9504512}" type="slidenum">
              <a:rPr lang="en-US" altLang="en-US" sz="120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5.6 Sentinels</a:t>
            </a:r>
          </a:p>
        </p:txBody>
      </p:sp>
      <p:sp>
        <p:nvSpPr>
          <p:cNvPr id="26627" name="Slide Body"/>
          <p:cNvSpPr>
            <a:spLocks noGrp="1" noChangeArrowheads="1"/>
          </p:cNvSpPr>
          <p:nvPr>
            <p:ph type="body" idx="1"/>
          </p:nvPr>
        </p:nvSpPr>
        <p:spPr>
          <a:xfrm>
            <a:off x="1905000" y="1905000"/>
            <a:ext cx="8382000" cy="4114800"/>
          </a:xfrm>
        </p:spPr>
        <p:txBody>
          <a:bodyPr/>
          <a:lstStyle/>
          <a:p>
            <a:pPr eaLnBrk="1" hangingPunct="1">
              <a:spcBef>
                <a:spcPct val="0"/>
              </a:spcBef>
            </a:pPr>
            <a:r>
              <a:rPr lang="en-US" altLang="en-US" sz="2800" dirty="0">
                <a:solidFill>
                  <a:schemeClr val="accent2"/>
                </a:solidFill>
              </a:rPr>
              <a:t>sentinel</a:t>
            </a:r>
            <a:r>
              <a:rPr lang="en-US" altLang="en-US" sz="2800" dirty="0"/>
              <a:t>: a value in a list of values that indicates the end of the list</a:t>
            </a:r>
          </a:p>
          <a:p>
            <a:pPr eaLnBrk="1" hangingPunct="1">
              <a:spcBef>
                <a:spcPct val="50000"/>
              </a:spcBef>
            </a:pPr>
            <a:r>
              <a:rPr lang="en-US" altLang="en-US" sz="2800" dirty="0"/>
              <a:t>It is a special value that cannot be confused with a valid value, </a:t>
            </a:r>
            <a:r>
              <a:rPr lang="en-US" altLang="en-US" sz="2800" i="1" dirty="0"/>
              <a:t>e.g.</a:t>
            </a:r>
            <a:r>
              <a:rPr lang="en-US" altLang="en-US" sz="2800" dirty="0"/>
              <a:t>, </a:t>
            </a:r>
            <a:r>
              <a:rPr lang="en-US" altLang="en-US" sz="2800" b="1" dirty="0">
                <a:latin typeface="Courier New" pitchFamily="49" charset="0"/>
              </a:rPr>
              <a:t>-999</a:t>
            </a:r>
            <a:r>
              <a:rPr lang="en-US" altLang="en-US" sz="2800" dirty="0"/>
              <a:t> for a test score</a:t>
            </a:r>
          </a:p>
          <a:p>
            <a:pPr eaLnBrk="1" hangingPunct="1">
              <a:spcBef>
                <a:spcPct val="50000"/>
              </a:spcBef>
            </a:pPr>
            <a:r>
              <a:rPr lang="en-US" altLang="en-US" sz="2800" dirty="0"/>
              <a:t>It is used to terminate input when user may not know how many values will be entered</a:t>
            </a:r>
            <a:endParaRPr lang="en-US" altLang="en-US" sz="2800" u="sng" dirty="0"/>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5AECE2F3-8AF3-4520-81A4-B36B7932FFFE}" type="slidenum">
              <a:rPr lang="en-US" altLang="en-US" sz="120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Sentinel Example</a:t>
            </a:r>
          </a:p>
        </p:txBody>
      </p:sp>
      <p:sp>
        <p:nvSpPr>
          <p:cNvPr id="27651" name="Slide Body"/>
          <p:cNvSpPr>
            <a:spLocks noGrp="1" noChangeArrowheads="1"/>
          </p:cNvSpPr>
          <p:nvPr>
            <p:ph type="body" idx="1"/>
          </p:nvPr>
        </p:nvSpPr>
        <p:spPr>
          <a:xfrm>
            <a:off x="2057400" y="1981200"/>
            <a:ext cx="8153400" cy="4114800"/>
          </a:xfrm>
        </p:spPr>
        <p:txBody>
          <a:bodyPr/>
          <a:lstStyle/>
          <a:p>
            <a:pPr eaLnBrk="1" hangingPunct="1">
              <a:lnSpc>
                <a:spcPct val="90000"/>
              </a:lnSpc>
              <a:spcBef>
                <a:spcPct val="0"/>
              </a:spcBef>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total = 0;</a:t>
            </a:r>
          </a:p>
          <a:p>
            <a:pPr eaLnBrk="1" hangingPunct="1">
              <a:lnSpc>
                <a:spcPct val="90000"/>
              </a:lnSpc>
              <a:spcBef>
                <a:spcPct val="0"/>
              </a:spcBef>
              <a:buFontTx/>
              <a:buNone/>
            </a:pP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points earned "</a:t>
            </a:r>
          </a:p>
          <a:p>
            <a:pPr eaLnBrk="1" hangingPunct="1">
              <a:lnSpc>
                <a:spcPct val="90000"/>
              </a:lnSpc>
              <a:spcBef>
                <a:spcPct val="0"/>
              </a:spcBef>
              <a:buFontTx/>
              <a:buNone/>
            </a:pPr>
            <a:r>
              <a:rPr lang="en-US" altLang="en-US" sz="2800" b="1" dirty="0">
                <a:solidFill>
                  <a:srgbClr val="3D8963"/>
                </a:solidFill>
                <a:latin typeface="Courier New" pitchFamily="49" charset="0"/>
              </a:rPr>
              <a:t>     &lt;&lt; "(or -1 to finish): ";</a:t>
            </a:r>
          </a:p>
          <a:p>
            <a:pPr eaLnBrk="1" hangingPunct="1">
              <a:lnSpc>
                <a:spcPct val="90000"/>
              </a:lnSpc>
              <a:spcBef>
                <a:spcPct val="0"/>
              </a:spcBef>
              <a:buFontTx/>
              <a:buNone/>
            </a:pP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points;</a:t>
            </a:r>
          </a:p>
          <a:p>
            <a:pPr eaLnBrk="1" hangingPunct="1">
              <a:lnSpc>
                <a:spcPct val="90000"/>
              </a:lnSpc>
              <a:buFontTx/>
              <a:buNone/>
            </a:pPr>
            <a:r>
              <a:rPr lang="en-US" altLang="en-US" sz="2800" b="1" dirty="0">
                <a:solidFill>
                  <a:srgbClr val="3D8963"/>
                </a:solidFill>
                <a:latin typeface="Courier New" pitchFamily="49" charset="0"/>
              </a:rPr>
              <a:t>while (points != -1) // </a:t>
            </a:r>
            <a:r>
              <a:rPr lang="en-US" altLang="en-US" sz="2000" b="1" dirty="0">
                <a:solidFill>
                  <a:srgbClr val="3D8963"/>
                </a:solidFill>
                <a:latin typeface="Courier New" pitchFamily="49" charset="0"/>
              </a:rPr>
              <a:t>-1 is the sentinel</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total += points;  </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points earned: ";</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points;</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CDCF259-9669-4C16-9F47-6578ECDE2F69}" type="slidenum">
              <a:rPr lang="en-US" altLang="en-US" sz="120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a:xfrm>
            <a:off x="1905000" y="304800"/>
            <a:ext cx="8458200" cy="1371600"/>
          </a:xfrm>
        </p:spPr>
        <p:txBody>
          <a:bodyPr/>
          <a:lstStyle/>
          <a:p>
            <a:pPr eaLnBrk="1" hangingPunct="1"/>
            <a:r>
              <a:rPr lang="en-US" altLang="en-US" dirty="0">
                <a:solidFill>
                  <a:schemeClr val="tx1"/>
                </a:solidFill>
              </a:rPr>
              <a:t>5.7 The </a:t>
            </a:r>
            <a:r>
              <a:rPr lang="en-US" altLang="en-US" b="1" dirty="0">
                <a:solidFill>
                  <a:schemeClr val="tx1"/>
                </a:solidFill>
                <a:latin typeface="Courier New" pitchFamily="49" charset="0"/>
              </a:rPr>
              <a:t>do-while</a:t>
            </a:r>
            <a:r>
              <a:rPr lang="en-US" altLang="en-US" dirty="0">
                <a:solidFill>
                  <a:schemeClr val="tx1"/>
                </a:solidFill>
              </a:rPr>
              <a:t> Loop</a:t>
            </a:r>
          </a:p>
        </p:txBody>
      </p:sp>
      <p:sp>
        <p:nvSpPr>
          <p:cNvPr id="28675" name="Slide Body"/>
          <p:cNvSpPr>
            <a:spLocks noGrp="1" noChangeArrowheads="1"/>
          </p:cNvSpPr>
          <p:nvPr>
            <p:ph type="body" idx="1"/>
          </p:nvPr>
        </p:nvSpPr>
        <p:spPr>
          <a:xfrm>
            <a:off x="2209800" y="2362200"/>
            <a:ext cx="8077200" cy="3657600"/>
          </a:xfrm>
        </p:spPr>
        <p:txBody>
          <a:bodyPr/>
          <a:lstStyle/>
          <a:p>
            <a:pPr eaLnBrk="1" hangingPunct="1">
              <a:lnSpc>
                <a:spcPct val="90000"/>
              </a:lnSpc>
              <a:spcBef>
                <a:spcPct val="0"/>
              </a:spcBef>
            </a:pPr>
            <a:r>
              <a:rPr lang="en-US" altLang="en-US" sz="2800" b="1" dirty="0">
                <a:latin typeface="Courier New" pitchFamily="49" charset="0"/>
              </a:rPr>
              <a:t>do-while</a:t>
            </a:r>
            <a:r>
              <a:rPr lang="en-US" altLang="en-US" sz="2800" dirty="0"/>
              <a:t>: a </a:t>
            </a:r>
            <a:r>
              <a:rPr lang="en-US" altLang="en-US" sz="2800" dirty="0">
                <a:solidFill>
                  <a:schemeClr val="accent2"/>
                </a:solidFill>
              </a:rPr>
              <a:t>post test loop</a:t>
            </a:r>
            <a:r>
              <a:rPr lang="en-US" altLang="en-US" sz="2800" dirty="0"/>
              <a:t> (</a:t>
            </a:r>
            <a:r>
              <a:rPr lang="en-US" altLang="en-US" sz="2800" b="1" i="1" dirty="0">
                <a:latin typeface="Courier New" pitchFamily="49" charset="0"/>
              </a:rPr>
              <a:t>condition</a:t>
            </a:r>
            <a:r>
              <a:rPr lang="en-US" altLang="en-US" sz="2800" dirty="0"/>
              <a:t> is evaluated </a:t>
            </a:r>
            <a:r>
              <a:rPr lang="en-US" altLang="en-US" sz="2800" u="sng" dirty="0"/>
              <a:t>after</a:t>
            </a:r>
            <a:r>
              <a:rPr lang="en-US" altLang="en-US" sz="2800" dirty="0"/>
              <a:t> the loop executes)</a:t>
            </a:r>
          </a:p>
          <a:p>
            <a:pPr eaLnBrk="1" hangingPunct="1">
              <a:spcBef>
                <a:spcPct val="40000"/>
              </a:spcBef>
            </a:pPr>
            <a:r>
              <a:rPr lang="en-US" altLang="en-US" sz="2800" dirty="0"/>
              <a:t>Format:</a:t>
            </a:r>
          </a:p>
          <a:p>
            <a:pPr lvl="1" eaLnBrk="1" hangingPunct="1">
              <a:spcBef>
                <a:spcPct val="0"/>
              </a:spcBef>
              <a:buFontTx/>
              <a:buNone/>
            </a:pPr>
            <a:r>
              <a:rPr lang="en-US" altLang="en-US" sz="2800" dirty="0"/>
              <a:t>	</a:t>
            </a:r>
            <a:r>
              <a:rPr lang="en-US" altLang="en-US" sz="2800" b="1" dirty="0">
                <a:latin typeface="Courier New" pitchFamily="49" charset="0"/>
              </a:rPr>
              <a:t>do</a:t>
            </a:r>
          </a:p>
          <a:p>
            <a:pPr lvl="1" eaLnBrk="1" hangingPunct="1">
              <a:spcBef>
                <a:spcPct val="0"/>
              </a:spcBef>
              <a:buFontTx/>
              <a:buNone/>
            </a:pPr>
            <a:r>
              <a:rPr lang="en-US" altLang="en-US" sz="2800" b="1" dirty="0">
                <a:latin typeface="Courier New" pitchFamily="49" charset="0"/>
              </a:rPr>
              <a:t>	{   </a:t>
            </a:r>
            <a:r>
              <a:rPr lang="en-US" altLang="en-US" sz="2800" b="1" i="1" dirty="0">
                <a:latin typeface="Courier New" pitchFamily="49" charset="0"/>
              </a:rPr>
              <a:t>1 or more statements;</a:t>
            </a:r>
            <a:r>
              <a:rPr lang="en-US" altLang="en-US" sz="2800" b="1" dirty="0">
                <a:latin typeface="Courier New" pitchFamily="49" charset="0"/>
              </a:rPr>
              <a:t>  </a:t>
            </a:r>
          </a:p>
          <a:p>
            <a:pPr lvl="1" eaLnBrk="1" hangingPunct="1">
              <a:spcBef>
                <a:spcPct val="0"/>
              </a:spcBef>
              <a:buFontTx/>
              <a:buNone/>
            </a:pPr>
            <a:r>
              <a:rPr lang="en-US" altLang="en-US" sz="2800" b="1" dirty="0">
                <a:latin typeface="Courier New" pitchFamily="49" charset="0"/>
              </a:rPr>
              <a:t>	} while (</a:t>
            </a:r>
            <a:r>
              <a:rPr lang="en-US" altLang="en-US" sz="2800" b="1" i="1" dirty="0">
                <a:latin typeface="Courier New" pitchFamily="49" charset="0"/>
              </a:rPr>
              <a:t>condition</a:t>
            </a:r>
            <a:r>
              <a:rPr lang="en-US" altLang="en-US" sz="2800" b="1" dirty="0">
                <a:latin typeface="Courier New" pitchFamily="49" charset="0"/>
              </a:rPr>
              <a:t>);</a:t>
            </a:r>
          </a:p>
          <a:p>
            <a:pPr lvl="1" eaLnBrk="1" hangingPunct="1">
              <a:spcBef>
                <a:spcPct val="0"/>
              </a:spcBef>
              <a:buFontTx/>
              <a:buNone/>
            </a:pPr>
            <a:r>
              <a:rPr lang="en-US" altLang="en-US" dirty="0">
                <a:latin typeface="Courier New" pitchFamily="49" charset="0"/>
              </a:rPr>
              <a:t>                     </a:t>
            </a:r>
          </a:p>
        </p:txBody>
      </p:sp>
      <p:grpSp>
        <p:nvGrpSpPr>
          <p:cNvPr id="2" name="Graphic with explanatory note" descr="The graphic consists of an oval shape containing the text 'Note the required ;' and an arrow extending from the oval that points to a section of the code." title="graphic with explanatory note"/>
          <p:cNvGrpSpPr/>
          <p:nvPr/>
        </p:nvGrpSpPr>
        <p:grpSpPr>
          <a:xfrm>
            <a:off x="7315200" y="4179888"/>
            <a:ext cx="2933700" cy="1219200"/>
            <a:chOff x="5791200" y="4179888"/>
            <a:chExt cx="2933700" cy="1219200"/>
          </a:xfrm>
        </p:grpSpPr>
        <p:sp>
          <p:nvSpPr>
            <p:cNvPr id="28677" name="shape encompassing text" descr="The text is &quot;Note the required ; (semicolon)&quot;.  The oval has an arrow from it pointing to a location in the code where the semicolon is required." title="Oval shape with explanatory text"/>
            <p:cNvSpPr>
              <a:spLocks noChangeArrowheads="1"/>
            </p:cNvSpPr>
            <p:nvPr/>
          </p:nvSpPr>
          <p:spPr bwMode="auto">
            <a:xfrm>
              <a:off x="6972300" y="4179888"/>
              <a:ext cx="1752600" cy="12192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latin typeface="Times New Roman" pitchFamily="18" charset="0"/>
              </a:endParaRPr>
            </a:p>
          </p:txBody>
        </p:sp>
        <p:sp>
          <p:nvSpPr>
            <p:cNvPr id="28678" name="explanatory note"/>
            <p:cNvSpPr txBox="1">
              <a:spLocks noChangeArrowheads="1"/>
            </p:cNvSpPr>
            <p:nvPr/>
          </p:nvSpPr>
          <p:spPr bwMode="auto">
            <a:xfrm>
              <a:off x="7108825" y="4348163"/>
              <a:ext cx="152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400" b="1" baseline="0" dirty="0">
                  <a:solidFill>
                    <a:schemeClr val="accent2"/>
                  </a:solidFill>
                  <a:latin typeface="Times New Roman" pitchFamily="18" charset="0"/>
                </a:rPr>
                <a:t>Note the required </a:t>
              </a:r>
              <a:r>
                <a:rPr lang="en-US" altLang="en-US" sz="2800" b="1" baseline="0" dirty="0">
                  <a:solidFill>
                    <a:schemeClr val="accent2"/>
                  </a:solidFill>
                  <a:latin typeface="Times New Roman" pitchFamily="18" charset="0"/>
                </a:rPr>
                <a:t>;</a:t>
              </a:r>
              <a:r>
                <a:rPr lang="en-US" altLang="en-US" sz="2400" baseline="0" dirty="0">
                  <a:latin typeface="Times New Roman" pitchFamily="18" charset="0"/>
                </a:rPr>
                <a:t> </a:t>
              </a:r>
            </a:p>
          </p:txBody>
        </p:sp>
        <p:sp>
          <p:nvSpPr>
            <p:cNvPr id="28679" name="arrow pointing at text"/>
            <p:cNvSpPr>
              <a:spLocks noChangeShapeType="1"/>
            </p:cNvSpPr>
            <p:nvPr/>
          </p:nvSpPr>
          <p:spPr bwMode="auto">
            <a:xfrm flipH="1">
              <a:off x="5791200" y="4876800"/>
              <a:ext cx="11811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81BBC43-490B-4100-93F4-AFF165753650}" type="slidenum">
              <a:rPr lang="en-US" altLang="en-US" sz="120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do-while</a:t>
            </a:r>
            <a:r>
              <a:rPr lang="en-US" altLang="en-US" dirty="0">
                <a:solidFill>
                  <a:schemeClr val="tx1"/>
                </a:solidFill>
              </a:rPr>
              <a:t> Flow of Control</a:t>
            </a:r>
            <a:endParaRPr lang="en-US" altLang="en-US" dirty="0">
              <a:solidFill>
                <a:schemeClr val="tx1"/>
              </a:solidFill>
              <a:latin typeface="Courier New" pitchFamily="49" charset="0"/>
            </a:endParaRPr>
          </a:p>
        </p:txBody>
      </p:sp>
      <p:pic>
        <p:nvPicPr>
          <p:cNvPr id="29701" name="do-while flowchart" descr="The flow chart shows “statement(s)” leading to a decision box labeled “condition.” If the answer is “true”, it leads back to the “statement(s).” If the answer is “false”, it goes to the next step of the flow chart." title="An image shows a partial flow chart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2246314"/>
            <a:ext cx="2609850"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91C6A0BE-8FB3-4818-A488-FBDD63D3021E}" type="slidenum">
              <a:rPr lang="en-US" altLang="en-US" sz="120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do-while</a:t>
            </a:r>
            <a:r>
              <a:rPr lang="en-US" altLang="en-US" dirty="0">
                <a:solidFill>
                  <a:schemeClr val="tx1"/>
                </a:solidFill>
              </a:rPr>
              <a:t> Loop Notes</a:t>
            </a:r>
            <a:endParaRPr lang="en-US" altLang="en-US" dirty="0">
              <a:solidFill>
                <a:schemeClr val="tx1"/>
              </a:solidFill>
              <a:latin typeface="Courier New" pitchFamily="49" charset="0"/>
            </a:endParaRPr>
          </a:p>
        </p:txBody>
      </p:sp>
      <p:sp>
        <p:nvSpPr>
          <p:cNvPr id="30723" name="Slide Body"/>
          <p:cNvSpPr>
            <a:spLocks noGrp="1" noChangeArrowheads="1"/>
          </p:cNvSpPr>
          <p:nvPr>
            <p:ph type="body" idx="1"/>
          </p:nvPr>
        </p:nvSpPr>
        <p:spPr>
          <a:xfrm>
            <a:off x="1905000" y="1752600"/>
            <a:ext cx="8153400" cy="4114800"/>
          </a:xfrm>
        </p:spPr>
        <p:txBody>
          <a:bodyPr/>
          <a:lstStyle/>
          <a:p>
            <a:pPr eaLnBrk="1" hangingPunct="1">
              <a:lnSpc>
                <a:spcPct val="90000"/>
              </a:lnSpc>
              <a:spcBef>
                <a:spcPct val="0"/>
              </a:spcBef>
            </a:pPr>
            <a:r>
              <a:rPr lang="en-US" altLang="en-US" sz="2800" dirty="0"/>
              <a:t>The loop body always executes at least once</a:t>
            </a:r>
          </a:p>
          <a:p>
            <a:pPr eaLnBrk="1" hangingPunct="1">
              <a:lnSpc>
                <a:spcPct val="90000"/>
              </a:lnSpc>
              <a:spcBef>
                <a:spcPct val="50000"/>
              </a:spcBef>
            </a:pPr>
            <a:r>
              <a:rPr lang="en-US" altLang="en-US" sz="2800" dirty="0"/>
              <a:t>Execution continues as long as the </a:t>
            </a:r>
            <a:r>
              <a:rPr lang="en-US" altLang="en-US" sz="2800" b="1" i="1" dirty="0">
                <a:latin typeface="Courier New" pitchFamily="49" charset="0"/>
              </a:rPr>
              <a:t>condition</a:t>
            </a:r>
            <a:r>
              <a:rPr lang="en-US" altLang="en-US" sz="2800" dirty="0"/>
              <a:t> is </a:t>
            </a:r>
            <a:r>
              <a:rPr lang="en-US" altLang="en-US" sz="2800" b="1" dirty="0">
                <a:latin typeface="Courier New" pitchFamily="49" charset="0"/>
              </a:rPr>
              <a:t>true</a:t>
            </a:r>
            <a:r>
              <a:rPr lang="en-US" altLang="en-US" sz="2800" dirty="0"/>
              <a:t>; the loop is exited when the </a:t>
            </a:r>
            <a:r>
              <a:rPr lang="en-US" altLang="en-US" sz="2800" b="1" i="1" dirty="0">
                <a:latin typeface="Courier New" pitchFamily="49" charset="0"/>
              </a:rPr>
              <a:t>condition</a:t>
            </a:r>
            <a:r>
              <a:rPr lang="en-US" altLang="en-US" sz="2800" dirty="0"/>
              <a:t> becomes </a:t>
            </a:r>
            <a:r>
              <a:rPr lang="en-US" altLang="en-US" sz="2800" b="1" dirty="0">
                <a:latin typeface="Courier New" pitchFamily="49" charset="0"/>
              </a:rPr>
              <a:t>false</a:t>
            </a:r>
          </a:p>
          <a:p>
            <a:pPr eaLnBrk="1" hangingPunct="1">
              <a:lnSpc>
                <a:spcPct val="90000"/>
              </a:lnSpc>
              <a:spcBef>
                <a:spcPct val="50000"/>
              </a:spcBef>
            </a:pPr>
            <a:r>
              <a:rPr lang="en-US" altLang="en-US" sz="2800" dirty="0"/>
              <a:t>{ } are not required if the body contains a single statement</a:t>
            </a:r>
          </a:p>
          <a:p>
            <a:pPr eaLnBrk="1" hangingPunct="1">
              <a:lnSpc>
                <a:spcPct val="90000"/>
              </a:lnSpc>
              <a:spcBef>
                <a:spcPct val="50000"/>
              </a:spcBef>
            </a:pPr>
            <a:r>
              <a:rPr lang="en-US" altLang="en-US" sz="2800" b="1" dirty="0"/>
              <a:t>;</a:t>
            </a:r>
            <a:r>
              <a:rPr lang="en-US" altLang="en-US" sz="2800" dirty="0"/>
              <a:t> after </a:t>
            </a:r>
            <a:r>
              <a:rPr lang="en-US" altLang="en-US" sz="2800" b="1" i="1" dirty="0">
                <a:latin typeface="Courier New" pitchFamily="49" charset="0"/>
                <a:cs typeface="Courier New" pitchFamily="49" charset="0"/>
              </a:rPr>
              <a:t>(condition) </a:t>
            </a:r>
            <a:r>
              <a:rPr lang="en-US" altLang="en-US" sz="2800" dirty="0"/>
              <a:t>is required</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A5299CD1-7E0A-45B7-8316-F5004BF714DB}" type="slidenum">
              <a:rPr lang="en-US" altLang="en-US" sz="120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do-while</a:t>
            </a:r>
            <a:r>
              <a:rPr lang="en-US" altLang="en-US" dirty="0">
                <a:solidFill>
                  <a:schemeClr val="tx1"/>
                </a:solidFill>
              </a:rPr>
              <a:t> and Menu-Driven Programs</a:t>
            </a:r>
            <a:endParaRPr lang="en-US" altLang="en-US" dirty="0">
              <a:solidFill>
                <a:schemeClr val="tx1"/>
              </a:solidFill>
              <a:latin typeface="Courier New" pitchFamily="49" charset="0"/>
            </a:endParaRPr>
          </a:p>
        </p:txBody>
      </p:sp>
      <p:sp>
        <p:nvSpPr>
          <p:cNvPr id="31747" name="Slide Body"/>
          <p:cNvSpPr>
            <a:spLocks noGrp="1" noChangeArrowheads="1"/>
          </p:cNvSpPr>
          <p:nvPr>
            <p:ph type="body" idx="1"/>
          </p:nvPr>
        </p:nvSpPr>
        <p:spPr>
          <a:xfrm>
            <a:off x="1905000" y="1676400"/>
            <a:ext cx="8153400" cy="4114800"/>
          </a:xfrm>
        </p:spPr>
        <p:txBody>
          <a:bodyPr/>
          <a:lstStyle/>
          <a:p>
            <a:pPr eaLnBrk="1" hangingPunct="1">
              <a:lnSpc>
                <a:spcPct val="90000"/>
              </a:lnSpc>
              <a:spcBef>
                <a:spcPct val="0"/>
              </a:spcBef>
            </a:pPr>
            <a:r>
              <a:rPr lang="en-US" altLang="en-US" sz="2800" dirty="0"/>
              <a:t>do-while can be used in a menu-driven program to bring the user back to the menu to make another choice</a:t>
            </a:r>
          </a:p>
          <a:p>
            <a:pPr eaLnBrk="1" hangingPunct="1">
              <a:lnSpc>
                <a:spcPct val="90000"/>
              </a:lnSpc>
              <a:spcBef>
                <a:spcPct val="50000"/>
              </a:spcBef>
            </a:pPr>
            <a:r>
              <a:rPr lang="en-US" altLang="en-US" sz="2800" dirty="0"/>
              <a:t>To simplify the processing of user input, use the </a:t>
            </a:r>
            <a:r>
              <a:rPr lang="en-US" altLang="en-US" sz="2800" b="1" dirty="0" err="1">
                <a:latin typeface="Courier New" pitchFamily="49" charset="0"/>
                <a:cs typeface="Courier New" pitchFamily="49" charset="0"/>
              </a:rPr>
              <a:t>toupper</a:t>
            </a:r>
            <a:r>
              <a:rPr lang="en-US" altLang="en-US" sz="2800" dirty="0"/>
              <a:t> (‘to uppercase’) or </a:t>
            </a:r>
            <a:r>
              <a:rPr lang="en-US" altLang="en-US" sz="2800" b="1" dirty="0" err="1">
                <a:latin typeface="Courier New" pitchFamily="49" charset="0"/>
                <a:cs typeface="Courier New" pitchFamily="49" charset="0"/>
              </a:rPr>
              <a:t>tolower</a:t>
            </a:r>
            <a:r>
              <a:rPr lang="en-US" altLang="en-US" sz="2800" dirty="0"/>
              <a:t> (‘to lowercase’) function.  This allows you to check user input regardless of the case of the input.  Note:  requires </a:t>
            </a:r>
            <a:r>
              <a:rPr lang="en-US" altLang="en-US" sz="2800" b="1" dirty="0" err="1">
                <a:latin typeface="Courier New" pitchFamily="49" charset="0"/>
                <a:cs typeface="Courier New" pitchFamily="49" charset="0"/>
              </a:rPr>
              <a:t>cctype</a:t>
            </a:r>
            <a:r>
              <a:rPr lang="en-US" altLang="en-US" sz="2800" dirty="0"/>
              <a:t> to be included.</a:t>
            </a:r>
            <a:endParaRPr lang="en-US" altLang="en-US" sz="2800" b="1" dirty="0">
              <a:latin typeface="Courier New" pitchFamily="49" charset="0"/>
            </a:endParaRP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2E6D8E6-5198-4523-88CD-849902AD9560}" type="slidenum">
              <a:rPr lang="en-US" altLang="en-US" sz="120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2057400" y="1752600"/>
            <a:ext cx="8077200" cy="4114800"/>
          </a:xfrm>
        </p:spPr>
        <p:txBody>
          <a:bodyPr/>
          <a:lstStyle/>
          <a:p>
            <a:pPr eaLnBrk="1" hangingPunct="1">
              <a:lnSpc>
                <a:spcPct val="90000"/>
              </a:lnSpc>
              <a:buFontTx/>
              <a:buNone/>
            </a:pPr>
            <a:r>
              <a:rPr lang="en-US" altLang="en-US" sz="2800" dirty="0"/>
              <a:t>5.7 The </a:t>
            </a:r>
            <a:r>
              <a:rPr lang="en-US" altLang="en-US" sz="2800" b="1" dirty="0">
                <a:latin typeface="Courier New" pitchFamily="49" charset="0"/>
              </a:rPr>
              <a:t>do-while</a:t>
            </a:r>
            <a:r>
              <a:rPr lang="en-US" altLang="en-US" sz="2800" dirty="0"/>
              <a:t> loop</a:t>
            </a:r>
          </a:p>
          <a:p>
            <a:pPr eaLnBrk="1" hangingPunct="1">
              <a:lnSpc>
                <a:spcPct val="90000"/>
              </a:lnSpc>
              <a:buFontTx/>
              <a:buNone/>
            </a:pPr>
            <a:r>
              <a:rPr lang="en-US" altLang="en-US" sz="2800" dirty="0"/>
              <a:t>5.8 The </a:t>
            </a:r>
            <a:r>
              <a:rPr lang="en-US" altLang="en-US" sz="2800" b="1" dirty="0">
                <a:latin typeface="Courier New" pitchFamily="49" charset="0"/>
              </a:rPr>
              <a:t>for</a:t>
            </a:r>
            <a:r>
              <a:rPr lang="en-US" altLang="en-US" sz="2800" dirty="0"/>
              <a:t> loop</a:t>
            </a:r>
          </a:p>
          <a:p>
            <a:pPr eaLnBrk="1" hangingPunct="1">
              <a:buFontTx/>
              <a:buNone/>
            </a:pPr>
            <a:r>
              <a:rPr lang="en-US" altLang="en-US" sz="2800" dirty="0"/>
              <a:t>5.9 Deciding Which Loop to Use</a:t>
            </a:r>
          </a:p>
          <a:p>
            <a:pPr eaLnBrk="1" hangingPunct="1">
              <a:buFontTx/>
              <a:buNone/>
            </a:pPr>
            <a:r>
              <a:rPr lang="en-US" altLang="en-US" sz="2800" dirty="0"/>
              <a:t>5.10 Nested Loops</a:t>
            </a:r>
          </a:p>
          <a:p>
            <a:pPr eaLnBrk="1" hangingPunct="1">
              <a:buFontTx/>
              <a:buNone/>
            </a:pPr>
            <a:r>
              <a:rPr lang="en-US" altLang="en-US" sz="2800" dirty="0"/>
              <a:t>5.11 Breaking Out of a Loop</a:t>
            </a:r>
          </a:p>
          <a:p>
            <a:pPr eaLnBrk="1" hangingPunct="1">
              <a:buFontTx/>
              <a:buNone/>
            </a:pPr>
            <a:r>
              <a:rPr lang="en-US" altLang="en-US" sz="2800" dirty="0"/>
              <a:t>5.12 Using Files for Data Storage</a:t>
            </a:r>
          </a:p>
          <a:p>
            <a:pPr eaLnBrk="1" hangingPunct="1">
              <a:buFontTx/>
              <a:buNone/>
            </a:pPr>
            <a:r>
              <a:rPr lang="en-US" altLang="en-US" sz="2800" dirty="0"/>
              <a:t>5.13 Creating Good Test Data</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83D66EBC-C423-4712-8CDD-305875F184BE}" type="slidenum">
              <a:rPr lang="en-US" altLang="en-US" sz="120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Menu-Driven Program Example</a:t>
            </a:r>
            <a:endParaRPr lang="en-US" altLang="en-US" dirty="0">
              <a:solidFill>
                <a:schemeClr val="tx1"/>
              </a:solidFill>
              <a:latin typeface="Courier New" pitchFamily="49" charset="0"/>
            </a:endParaRPr>
          </a:p>
        </p:txBody>
      </p:sp>
      <p:sp>
        <p:nvSpPr>
          <p:cNvPr id="32771" name="Slide Body"/>
          <p:cNvSpPr>
            <a:spLocks noGrp="1" noChangeArrowheads="1"/>
          </p:cNvSpPr>
          <p:nvPr>
            <p:ph type="body" idx="1"/>
          </p:nvPr>
        </p:nvSpPr>
        <p:spPr>
          <a:xfrm>
            <a:off x="1905000" y="1981200"/>
            <a:ext cx="8153400" cy="4114800"/>
          </a:xfrm>
        </p:spPr>
        <p:txBody>
          <a:bodyPr/>
          <a:lstStyle/>
          <a:p>
            <a:pPr marL="0" indent="0">
              <a:lnSpc>
                <a:spcPct val="90000"/>
              </a:lnSpc>
              <a:spcBef>
                <a:spcPct val="0"/>
              </a:spcBef>
              <a:buNone/>
            </a:pPr>
            <a:r>
              <a:rPr lang="en-US" altLang="en-US" sz="2400" b="1" dirty="0">
                <a:solidFill>
                  <a:srgbClr val="3D8963"/>
                </a:solidFill>
                <a:latin typeface="Courier New" pitchFamily="49" charset="0"/>
              </a:rPr>
              <a:t>do {</a:t>
            </a:r>
          </a:p>
          <a:p>
            <a:pPr marL="0" indent="0">
              <a:lnSpc>
                <a:spcPct val="90000"/>
              </a:lnSpc>
              <a:spcBef>
                <a:spcPct val="0"/>
              </a:spcBef>
              <a:buNone/>
            </a:pPr>
            <a:r>
              <a:rPr lang="en-US" altLang="en-US" sz="2400" b="1" dirty="0">
                <a:solidFill>
                  <a:srgbClr val="3D8963"/>
                </a:solidFill>
                <a:latin typeface="Courier New" pitchFamily="49" charset="0"/>
              </a:rPr>
              <a:t>   // code to display menu</a:t>
            </a:r>
          </a:p>
          <a:p>
            <a:pPr marL="0" indent="0">
              <a:lnSpc>
                <a:spcPct val="90000"/>
              </a:lnSpc>
              <a:spcBef>
                <a:spcPct val="0"/>
              </a:spcBef>
              <a:buNone/>
            </a:pPr>
            <a:r>
              <a:rPr lang="en-US" altLang="en-US" sz="2400" b="1" dirty="0">
                <a:solidFill>
                  <a:srgbClr val="3D8963"/>
                </a:solidFill>
                <a:latin typeface="Courier New" pitchFamily="49" charset="0"/>
              </a:rPr>
              <a:t>   // and perform actions</a:t>
            </a:r>
          </a:p>
          <a:p>
            <a:pPr marL="0" indent="0">
              <a:lnSpc>
                <a:spcPct val="90000"/>
              </a:lnSpc>
              <a:spcBef>
                <a:spcPct val="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"Another choice? (Y/N) ";</a:t>
            </a:r>
          </a:p>
          <a:p>
            <a:pPr marL="0" indent="0">
              <a:lnSpc>
                <a:spcPct val="90000"/>
              </a:lnSpc>
              <a:spcBef>
                <a:spcPct val="0"/>
              </a:spcBef>
              <a:buNone/>
            </a:pPr>
            <a:r>
              <a:rPr lang="en-US" altLang="en-US" sz="2400" b="1" dirty="0">
                <a:solidFill>
                  <a:srgbClr val="3D8963"/>
                </a:solidFill>
                <a:latin typeface="Courier New" pitchFamily="49" charset="0"/>
              </a:rPr>
              <a:t>} while ((choice =='Y')||(choice=='y'));</a:t>
            </a:r>
          </a:p>
          <a:p>
            <a:pPr marL="0" indent="0">
              <a:lnSpc>
                <a:spcPct val="90000"/>
              </a:lnSpc>
              <a:spcBef>
                <a:spcPct val="0"/>
              </a:spcBef>
              <a:buNone/>
            </a:pPr>
            <a:endParaRPr lang="en-US" altLang="en-US" sz="2400" b="1" dirty="0">
              <a:solidFill>
                <a:srgbClr val="5FD6C2"/>
              </a:solidFill>
              <a:latin typeface="Courier New" pitchFamily="49" charset="0"/>
            </a:endParaRPr>
          </a:p>
          <a:p>
            <a:pPr marL="0" indent="0">
              <a:lnSpc>
                <a:spcPct val="90000"/>
              </a:lnSpc>
              <a:spcBef>
                <a:spcPct val="0"/>
              </a:spcBef>
              <a:buNone/>
            </a:pPr>
            <a:r>
              <a:rPr lang="en-US" altLang="en-US" sz="2800" dirty="0"/>
              <a:t>The condition could be written as</a:t>
            </a:r>
          </a:p>
          <a:p>
            <a:pPr marL="0" indent="0">
              <a:lnSpc>
                <a:spcPct val="90000"/>
              </a:lnSpc>
              <a:spcBef>
                <a:spcPct val="0"/>
              </a:spcBef>
              <a:buNone/>
            </a:pPr>
            <a:r>
              <a:rPr lang="en-US" altLang="en-US" sz="2800" b="1" dirty="0">
                <a:solidFill>
                  <a:srgbClr val="5FD6C2"/>
                </a:solidFill>
              </a:rPr>
              <a:t>	</a:t>
            </a:r>
            <a:r>
              <a:rPr lang="en-US" altLang="en-US" sz="2400" b="1" dirty="0">
                <a:solidFill>
                  <a:srgbClr val="3D8963"/>
                </a:solidFill>
                <a:latin typeface="Courier New" pitchFamily="49" charset="0"/>
                <a:cs typeface="Courier New" pitchFamily="49" charset="0"/>
              </a:rPr>
              <a:t>(</a:t>
            </a:r>
            <a:r>
              <a:rPr lang="en-US" altLang="en-US" sz="2400" b="1" dirty="0" err="1">
                <a:solidFill>
                  <a:srgbClr val="3D8963"/>
                </a:solidFill>
                <a:latin typeface="Courier New" pitchFamily="49" charset="0"/>
                <a:cs typeface="Courier New" pitchFamily="49" charset="0"/>
              </a:rPr>
              <a:t>toupper</a:t>
            </a:r>
            <a:r>
              <a:rPr lang="en-US" altLang="en-US" sz="2400" b="1" dirty="0">
                <a:solidFill>
                  <a:srgbClr val="3D8963"/>
                </a:solidFill>
                <a:latin typeface="Courier New" pitchFamily="49" charset="0"/>
                <a:cs typeface="Courier New" pitchFamily="49" charset="0"/>
              </a:rPr>
              <a:t>(choice) == 'Y');</a:t>
            </a:r>
          </a:p>
          <a:p>
            <a:pPr marL="0" indent="0">
              <a:lnSpc>
                <a:spcPct val="90000"/>
              </a:lnSpc>
              <a:spcBef>
                <a:spcPct val="0"/>
              </a:spcBef>
              <a:buNone/>
            </a:pPr>
            <a:r>
              <a:rPr lang="en-US" altLang="en-US" sz="2800" dirty="0">
                <a:cs typeface="Courier New" pitchFamily="49" charset="0"/>
              </a:rPr>
              <a:t>or as</a:t>
            </a:r>
          </a:p>
          <a:p>
            <a:pPr marL="0" indent="0">
              <a:lnSpc>
                <a:spcPct val="90000"/>
              </a:lnSpc>
              <a:spcBef>
                <a:spcPct val="0"/>
              </a:spcBef>
              <a:buNone/>
            </a:pPr>
            <a:r>
              <a:rPr lang="en-US" altLang="en-US" sz="2800" b="1" dirty="0">
                <a:solidFill>
                  <a:srgbClr val="5FD6C2"/>
                </a:solidFill>
                <a:latin typeface="Courier New" pitchFamily="49" charset="0"/>
                <a:cs typeface="Courier New" pitchFamily="49" charset="0"/>
              </a:rPr>
              <a:t>	</a:t>
            </a:r>
            <a:r>
              <a:rPr lang="en-US" altLang="en-US" sz="2400" b="1" dirty="0">
                <a:solidFill>
                  <a:srgbClr val="3D8963"/>
                </a:solidFill>
                <a:latin typeface="Courier New" pitchFamily="49" charset="0"/>
                <a:cs typeface="Courier New" pitchFamily="49" charset="0"/>
              </a:rPr>
              <a:t>(</a:t>
            </a:r>
            <a:r>
              <a:rPr lang="en-US" altLang="en-US" sz="2400" b="1" dirty="0" err="1">
                <a:solidFill>
                  <a:srgbClr val="3D8963"/>
                </a:solidFill>
                <a:latin typeface="Courier New" pitchFamily="49" charset="0"/>
                <a:cs typeface="Courier New" pitchFamily="49" charset="0"/>
              </a:rPr>
              <a:t>tolower</a:t>
            </a:r>
            <a:r>
              <a:rPr lang="en-US" altLang="en-US" sz="2400" b="1" dirty="0">
                <a:solidFill>
                  <a:srgbClr val="3D8963"/>
                </a:solidFill>
                <a:latin typeface="Courier New" pitchFamily="49" charset="0"/>
                <a:cs typeface="Courier New" pitchFamily="49" charset="0"/>
              </a:rPr>
              <a:t>(choice) == 'y');</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24821B8-77DC-4997-9B39-B404281A3D31}" type="slidenum">
              <a:rPr lang="en-US" altLang="en-US" sz="120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ext"/>
          <p:cNvSpPr>
            <a:spLocks noGrp="1" noChangeArrowheads="1"/>
          </p:cNvSpPr>
          <p:nvPr>
            <p:ph type="title"/>
          </p:nvPr>
        </p:nvSpPr>
        <p:spPr/>
        <p:txBody>
          <a:bodyPr/>
          <a:lstStyle/>
          <a:p>
            <a:pPr eaLnBrk="1" hangingPunct="1"/>
            <a:r>
              <a:rPr lang="en-US" altLang="en-US" dirty="0">
                <a:solidFill>
                  <a:schemeClr val="tx1"/>
                </a:solidFill>
              </a:rPr>
              <a:t>5.8 The </a:t>
            </a:r>
            <a:r>
              <a:rPr lang="en-US" altLang="en-US" b="1" dirty="0">
                <a:solidFill>
                  <a:schemeClr val="tx1"/>
                </a:solidFill>
                <a:latin typeface="Courier New" pitchFamily="49" charset="0"/>
              </a:rPr>
              <a:t>for</a:t>
            </a:r>
            <a:r>
              <a:rPr lang="en-US" altLang="en-US" dirty="0">
                <a:solidFill>
                  <a:schemeClr val="tx1"/>
                </a:solidFill>
              </a:rPr>
              <a:t> Loop</a:t>
            </a:r>
            <a:endParaRPr lang="en-US" altLang="en-US" dirty="0">
              <a:solidFill>
                <a:schemeClr val="tx1"/>
              </a:solidFill>
              <a:latin typeface="Courier New" pitchFamily="49" charset="0"/>
            </a:endParaRPr>
          </a:p>
        </p:txBody>
      </p:sp>
      <p:sp>
        <p:nvSpPr>
          <p:cNvPr id="33795" name="Slide Body"/>
          <p:cNvSpPr>
            <a:spLocks noGrp="1" noChangeArrowheads="1"/>
          </p:cNvSpPr>
          <p:nvPr>
            <p:ph type="body" idx="1"/>
          </p:nvPr>
        </p:nvSpPr>
        <p:spPr>
          <a:xfrm>
            <a:off x="1752600" y="1676400"/>
            <a:ext cx="8763000" cy="4114800"/>
          </a:xfrm>
        </p:spPr>
        <p:txBody>
          <a:bodyPr/>
          <a:lstStyle/>
          <a:p>
            <a:pPr eaLnBrk="1" hangingPunct="1">
              <a:lnSpc>
                <a:spcPct val="90000"/>
              </a:lnSpc>
              <a:spcBef>
                <a:spcPct val="0"/>
              </a:spcBef>
            </a:pPr>
            <a:r>
              <a:rPr lang="en-US" altLang="en-US" sz="2800" dirty="0"/>
              <a:t>It is a pretest loop that executes zero or more times</a:t>
            </a:r>
          </a:p>
          <a:p>
            <a:pPr eaLnBrk="1" hangingPunct="1"/>
            <a:r>
              <a:rPr lang="en-US" altLang="en-US" sz="2800" dirty="0"/>
              <a:t>It is useful for a counter-controlled loop</a:t>
            </a:r>
          </a:p>
          <a:p>
            <a:pPr eaLnBrk="1" hangingPunct="1"/>
            <a:endParaRPr lang="en-US" altLang="en-US" dirty="0"/>
          </a:p>
          <a:p>
            <a:pPr eaLnBrk="1" hangingPunct="1"/>
            <a:r>
              <a:rPr lang="en-US" altLang="en-US" sz="2800" dirty="0"/>
              <a:t>Format</a:t>
            </a:r>
            <a:r>
              <a:rPr lang="en-US" altLang="en-US" dirty="0"/>
              <a:t>:</a:t>
            </a:r>
          </a:p>
          <a:p>
            <a:pPr eaLnBrk="1" hangingPunct="1">
              <a:buFontTx/>
              <a:buNone/>
            </a:pPr>
            <a:r>
              <a:rPr lang="en-US" altLang="en-US" dirty="0"/>
              <a:t>	</a:t>
            </a:r>
            <a:r>
              <a:rPr lang="en-US" altLang="en-US" sz="2800" b="1" dirty="0">
                <a:latin typeface="Courier New" pitchFamily="49" charset="0"/>
              </a:rPr>
              <a:t>for( </a:t>
            </a:r>
            <a:r>
              <a:rPr lang="en-US" altLang="en-US" sz="2800" b="1" i="1" dirty="0">
                <a:latin typeface="Courier New" pitchFamily="49" charset="0"/>
              </a:rPr>
              <a:t>initialization</a:t>
            </a:r>
            <a:r>
              <a:rPr lang="en-US" altLang="en-US" sz="2800" b="1" dirty="0">
                <a:latin typeface="Courier New" pitchFamily="49" charset="0"/>
              </a:rPr>
              <a:t>; </a:t>
            </a:r>
            <a:r>
              <a:rPr lang="en-US" altLang="en-US" sz="2800" b="1" i="1" dirty="0">
                <a:latin typeface="Courier New" pitchFamily="49" charset="0"/>
              </a:rPr>
              <a:t>test</a:t>
            </a:r>
            <a:r>
              <a:rPr lang="en-US" altLang="en-US" sz="2800" b="1" dirty="0">
                <a:latin typeface="Courier New" pitchFamily="49" charset="0"/>
              </a:rPr>
              <a:t>; </a:t>
            </a:r>
            <a:r>
              <a:rPr lang="en-US" altLang="en-US" sz="2800" b="1" i="1" dirty="0">
                <a:latin typeface="Courier New" pitchFamily="49" charset="0"/>
              </a:rPr>
              <a:t>update </a:t>
            </a:r>
            <a:r>
              <a:rPr lang="en-US" altLang="en-US" sz="2800" b="1" dirty="0">
                <a:latin typeface="Courier New" pitchFamily="49" charset="0"/>
              </a:rPr>
              <a:t>)</a:t>
            </a:r>
          </a:p>
          <a:p>
            <a:pPr eaLnBrk="1" hangingPunct="1">
              <a:spcBef>
                <a:spcPct val="0"/>
              </a:spcBef>
              <a:buFontTx/>
              <a:buNone/>
            </a:pPr>
            <a:r>
              <a:rPr lang="en-US" altLang="en-US" sz="2800" b="1" dirty="0">
                <a:latin typeface="Courier New" pitchFamily="49" charset="0"/>
              </a:rPr>
              <a:t> {   1 or more statements;</a:t>
            </a:r>
          </a:p>
          <a:p>
            <a:pPr eaLnBrk="1" hangingPunct="1">
              <a:spcBef>
                <a:spcPct val="0"/>
              </a:spcBef>
              <a:buFontTx/>
              <a:buNone/>
            </a:pPr>
            <a:r>
              <a:rPr lang="en-US" altLang="en-US" sz="2800" b="1" dirty="0">
                <a:latin typeface="Courier New" pitchFamily="49" charset="0"/>
              </a:rPr>
              <a:t> }</a:t>
            </a:r>
            <a:r>
              <a:rPr lang="en-US" altLang="en-US" dirty="0">
                <a:latin typeface="Courier New" pitchFamily="49" charset="0"/>
              </a:rPr>
              <a:t>	   </a:t>
            </a:r>
            <a:endParaRPr lang="en-US" altLang="en-US" dirty="0"/>
          </a:p>
        </p:txBody>
      </p:sp>
      <p:grpSp>
        <p:nvGrpSpPr>
          <p:cNvPr id="2" name="graphic with explanatory text" descr="The graphic consists of an oval containing the text 'They don't go here'.  Extending from the oval are two arrows pointing to places in the code." title="graphic with explanatory text"/>
          <p:cNvGrpSpPr/>
          <p:nvPr/>
        </p:nvGrpSpPr>
        <p:grpSpPr>
          <a:xfrm>
            <a:off x="2362200" y="4343400"/>
            <a:ext cx="7285038" cy="1676400"/>
            <a:chOff x="838200" y="4343400"/>
            <a:chExt cx="7285038" cy="1676400"/>
          </a:xfrm>
        </p:grpSpPr>
        <p:sp>
          <p:nvSpPr>
            <p:cNvPr id="33797" name="oval containing text" descr="The text is &quot;They don't go here&quot;.  There are arrows from the oval indicateg locations in the code where semicolons are commonly mis-used." title="Oval shaoe containing explanatory text"/>
            <p:cNvSpPr>
              <a:spLocks noChangeArrowheads="1"/>
            </p:cNvSpPr>
            <p:nvPr/>
          </p:nvSpPr>
          <p:spPr bwMode="auto">
            <a:xfrm>
              <a:off x="4724400" y="5181600"/>
              <a:ext cx="1593850" cy="8382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latin typeface="Times New Roman" pitchFamily="18" charset="0"/>
              </a:endParaRPr>
            </a:p>
          </p:txBody>
        </p:sp>
        <p:sp>
          <p:nvSpPr>
            <p:cNvPr id="33798" name="explanatory text"/>
            <p:cNvSpPr txBox="1">
              <a:spLocks noChangeArrowheads="1"/>
            </p:cNvSpPr>
            <p:nvPr/>
          </p:nvSpPr>
          <p:spPr bwMode="auto">
            <a:xfrm>
              <a:off x="4800600" y="5257800"/>
              <a:ext cx="1514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pPr>
              <a:r>
                <a:rPr lang="en-US" altLang="en-US" sz="2000" b="1" baseline="0" dirty="0">
                  <a:solidFill>
                    <a:schemeClr val="accent2"/>
                  </a:solidFill>
                </a:rPr>
                <a:t>They don’t go here</a:t>
              </a:r>
            </a:p>
          </p:txBody>
        </p:sp>
        <p:sp>
          <p:nvSpPr>
            <p:cNvPr id="33799" name="arrow pointing to code"/>
            <p:cNvSpPr>
              <a:spLocks noChangeShapeType="1"/>
            </p:cNvSpPr>
            <p:nvPr/>
          </p:nvSpPr>
          <p:spPr bwMode="auto">
            <a:xfrm flipV="1">
              <a:off x="6248400" y="4343400"/>
              <a:ext cx="1874838" cy="1066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0" name="arrow pointing to code"/>
            <p:cNvSpPr>
              <a:spLocks noChangeShapeType="1"/>
            </p:cNvSpPr>
            <p:nvPr/>
          </p:nvSpPr>
          <p:spPr bwMode="auto">
            <a:xfrm flipH="1" flipV="1">
              <a:off x="838200" y="5105400"/>
              <a:ext cx="38862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3801" name="graphic with explanatory text" descr="The text is &quot;Required ;&quot;.  There are arrows from the oval indicating the locations in the code where the semicolons are required." title="Oval shape containing explanatory text"/>
          <p:cNvGrpSpPr>
            <a:grpSpLocks/>
          </p:cNvGrpSpPr>
          <p:nvPr/>
        </p:nvGrpSpPr>
        <p:grpSpPr bwMode="auto">
          <a:xfrm>
            <a:off x="6400800" y="2895600"/>
            <a:ext cx="3124200" cy="1295400"/>
            <a:chOff x="3216" y="1872"/>
            <a:chExt cx="1968" cy="816"/>
          </a:xfrm>
        </p:grpSpPr>
        <p:sp>
          <p:nvSpPr>
            <p:cNvPr id="33802" name="Ovel containing text"/>
            <p:cNvSpPr>
              <a:spLocks noChangeArrowheads="1"/>
            </p:cNvSpPr>
            <p:nvPr/>
          </p:nvSpPr>
          <p:spPr bwMode="auto">
            <a:xfrm>
              <a:off x="4080" y="1872"/>
              <a:ext cx="1104" cy="52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latin typeface="Times New Roman" pitchFamily="18" charset="0"/>
              </a:endParaRPr>
            </a:p>
          </p:txBody>
        </p:sp>
        <p:sp>
          <p:nvSpPr>
            <p:cNvPr id="33803" name="explanatory text"/>
            <p:cNvSpPr txBox="1">
              <a:spLocks noChangeArrowheads="1"/>
            </p:cNvSpPr>
            <p:nvPr/>
          </p:nvSpPr>
          <p:spPr bwMode="auto">
            <a:xfrm>
              <a:off x="4128" y="196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000" b="1" baseline="0" dirty="0">
                  <a:solidFill>
                    <a:schemeClr val="accent2"/>
                  </a:solidFill>
                </a:rPr>
                <a:t>Required </a:t>
              </a:r>
              <a:r>
                <a:rPr lang="en-US" altLang="en-US" sz="2400" b="1" baseline="0" dirty="0">
                  <a:solidFill>
                    <a:schemeClr val="accent2"/>
                  </a:solidFill>
                  <a:latin typeface="Courier New" pitchFamily="49" charset="0"/>
                </a:rPr>
                <a:t>;</a:t>
              </a:r>
            </a:p>
          </p:txBody>
        </p:sp>
        <p:sp>
          <p:nvSpPr>
            <p:cNvPr id="33804" name="arrow pointing to code"/>
            <p:cNvSpPr>
              <a:spLocks noChangeShapeType="1"/>
            </p:cNvSpPr>
            <p:nvPr/>
          </p:nvSpPr>
          <p:spPr bwMode="auto">
            <a:xfrm flipH="1">
              <a:off x="3984" y="2304"/>
              <a:ext cx="192"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5" name="arrow pointing to code"/>
            <p:cNvSpPr>
              <a:spLocks noChangeShapeType="1"/>
            </p:cNvSpPr>
            <p:nvPr/>
          </p:nvSpPr>
          <p:spPr bwMode="auto">
            <a:xfrm flipH="1">
              <a:off x="3216" y="2160"/>
              <a:ext cx="864" cy="52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DF3F8568-1D74-4734-81E7-FE5D58989238}" type="slidenum">
              <a:rPr lang="en-US" altLang="en-US" sz="120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dirty="0">
                <a:solidFill>
                  <a:schemeClr val="tx1"/>
                </a:solidFill>
              </a:rPr>
              <a:t> Loop Mechanics</a:t>
            </a:r>
            <a:endParaRPr lang="en-US" altLang="en-US" dirty="0">
              <a:solidFill>
                <a:schemeClr val="tx1"/>
              </a:solidFill>
              <a:latin typeface="Courier New" pitchFamily="49" charset="0"/>
            </a:endParaRPr>
          </a:p>
        </p:txBody>
      </p:sp>
      <p:pic>
        <p:nvPicPr>
          <p:cNvPr id="34820" name="Picture 1" descr="The loop is as follows.&#10;&#10;for (count = 1; count &lt;= 5; count++)&#10;{ cout &lt;&lt; &quot;Hello&quot; &lt;&lt; endl;&#10;}&#10;&#10;The image shows the following notes.&#10;&#10;Against “count equals 1”: Step 1: Perform the initialization expression.&#10;Against “count less than or equals 5”: Step 2: Evaluate the test expression. If it is true, go to step 3. Otherwise, terminate the loop.&#10;Against “cout”: Step 3: Execute the body of the loop.&#10;Against “count plus plus”: Step 4: Perform the update expression. Then go back to step 2.&#10;" title="An image shows a “for” loop and explains its element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133601"/>
            <a:ext cx="7696200"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5E43BB1B-64C8-4067-A4A9-1896A9725F55}" type="slidenum">
              <a:rPr lang="en-US" altLang="en-US" sz="120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dirty="0">
                <a:solidFill>
                  <a:schemeClr val="tx1"/>
                </a:solidFill>
              </a:rPr>
              <a:t> Loop Flow of Control</a:t>
            </a:r>
            <a:endParaRPr lang="en-US" altLang="en-US" dirty="0">
              <a:solidFill>
                <a:schemeClr val="tx1"/>
              </a:solidFill>
              <a:latin typeface="Courier New" pitchFamily="49" charset="0"/>
            </a:endParaRPr>
          </a:p>
        </p:txBody>
      </p:sp>
      <p:sp>
        <p:nvSpPr>
          <p:cNvPr id="3584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D2CC6A04-F735-418C-B55F-7AE97E96CDD3}" type="slidenum">
              <a:rPr lang="en-US" altLang="en-US" sz="1200"/>
              <a:pPr eaLnBrk="1" hangingPunct="1">
                <a:spcBef>
                  <a:spcPct val="0"/>
                </a:spcBef>
                <a:buFontTx/>
                <a:buNone/>
              </a:pPr>
              <a:t>33</a:t>
            </a:fld>
            <a:endParaRPr lang="en-US" altLang="en-US" sz="1200"/>
          </a:p>
        </p:txBody>
      </p:sp>
      <p:pic>
        <p:nvPicPr>
          <p:cNvPr id="2" name="for loop flowchart" descr="images shows the flow of control in the components of a for loop." title="for loop flowch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371600"/>
            <a:ext cx="4533900" cy="48577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dirty="0">
                <a:solidFill>
                  <a:schemeClr val="tx1"/>
                </a:solidFill>
              </a:rPr>
              <a:t> Loop Example</a:t>
            </a:r>
            <a:endParaRPr lang="en-US" altLang="en-US" dirty="0">
              <a:solidFill>
                <a:schemeClr val="tx1"/>
              </a:solidFill>
              <a:latin typeface="Courier New" pitchFamily="49" charset="0"/>
            </a:endParaRPr>
          </a:p>
        </p:txBody>
      </p:sp>
      <p:sp>
        <p:nvSpPr>
          <p:cNvPr id="36867" name="Slide Body"/>
          <p:cNvSpPr>
            <a:spLocks noGrp="1" noChangeArrowheads="1"/>
          </p:cNvSpPr>
          <p:nvPr>
            <p:ph type="body" idx="1"/>
          </p:nvPr>
        </p:nvSpPr>
        <p:spPr>
          <a:xfrm>
            <a:off x="1981200" y="2133600"/>
            <a:ext cx="8382000" cy="3124200"/>
          </a:xfrm>
        </p:spPr>
        <p:txBody>
          <a:bodyPr/>
          <a:lstStyle/>
          <a:p>
            <a:pPr eaLnBrk="1" hangingPunct="1">
              <a:lnSpc>
                <a:spcPct val="85000"/>
              </a:lnSpc>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sum = 0,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50000"/>
              </a:spcBef>
              <a:buFontTx/>
              <a:buNone/>
            </a:pPr>
            <a:r>
              <a:rPr lang="en-US" altLang="en-US" sz="2800" b="1" dirty="0">
                <a:solidFill>
                  <a:srgbClr val="3D8963"/>
                </a:solidFill>
                <a:latin typeface="Courier New" pitchFamily="49" charset="0"/>
              </a:rPr>
              <a:t>for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1;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&lt;= 10;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lvl="1" eaLnBrk="1" hangingPunct="1">
              <a:lnSpc>
                <a:spcPct val="85000"/>
              </a:lnSpc>
              <a:buFontTx/>
              <a:buNone/>
            </a:pPr>
            <a:r>
              <a:rPr lang="en-US" altLang="en-US" sz="2800" b="1" dirty="0">
                <a:solidFill>
                  <a:srgbClr val="3D8963"/>
                </a:solidFill>
                <a:latin typeface="Courier New" pitchFamily="49" charset="0"/>
              </a:rPr>
              <a:t>sum +=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50000"/>
              </a:spcBef>
              <a:buFontTx/>
              <a:buNone/>
            </a:pP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"Sum of numbers 1 – 10 is "</a:t>
            </a:r>
          </a:p>
          <a:p>
            <a:pPr lvl="1" eaLnBrk="1" hangingPunct="1">
              <a:lnSpc>
                <a:spcPct val="85000"/>
              </a:lnSpc>
              <a:buFontTx/>
              <a:buNone/>
            </a:pPr>
            <a:r>
              <a:rPr lang="en-US" altLang="en-US" sz="2800" b="1" dirty="0">
                <a:solidFill>
                  <a:srgbClr val="3D8963"/>
                </a:solidFill>
                <a:latin typeface="Courier New" pitchFamily="49" charset="0"/>
              </a:rPr>
              <a:t>   &lt;&lt; sum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62D72933-4E8D-44E5-BAA6-0C91AE8906D8}" type="slidenum">
              <a:rPr lang="en-US" altLang="en-US" sz="120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dirty="0">
                <a:solidFill>
                  <a:schemeClr val="tx1"/>
                </a:solidFill>
              </a:rPr>
              <a:t> Loop Notes</a:t>
            </a:r>
            <a:endParaRPr lang="en-US" altLang="en-US" dirty="0">
              <a:solidFill>
                <a:schemeClr val="tx1"/>
              </a:solidFill>
              <a:latin typeface="Courier New" pitchFamily="49" charset="0"/>
            </a:endParaRPr>
          </a:p>
        </p:txBody>
      </p:sp>
      <p:sp>
        <p:nvSpPr>
          <p:cNvPr id="37891" name="Slide Body"/>
          <p:cNvSpPr>
            <a:spLocks noGrp="1" noChangeArrowheads="1"/>
          </p:cNvSpPr>
          <p:nvPr>
            <p:ph type="body" idx="1"/>
          </p:nvPr>
        </p:nvSpPr>
        <p:spPr>
          <a:xfrm>
            <a:off x="1752600" y="2133600"/>
            <a:ext cx="8534400" cy="4038600"/>
          </a:xfrm>
        </p:spPr>
        <p:txBody>
          <a:bodyPr/>
          <a:lstStyle/>
          <a:p>
            <a:pPr eaLnBrk="1" hangingPunct="1">
              <a:lnSpc>
                <a:spcPct val="85000"/>
              </a:lnSpc>
            </a:pPr>
            <a:r>
              <a:rPr lang="en-US" altLang="en-US" sz="2800" dirty="0"/>
              <a:t>If </a:t>
            </a:r>
            <a:r>
              <a:rPr lang="en-US" altLang="en-US" sz="2800" b="1" i="1" dirty="0">
                <a:latin typeface="Courier New" pitchFamily="49" charset="0"/>
              </a:rPr>
              <a:t>test</a:t>
            </a:r>
            <a:r>
              <a:rPr lang="en-US" altLang="en-US" sz="2800" dirty="0"/>
              <a:t> is false the first time it is evaluated, the body of the loop will not be executed</a:t>
            </a:r>
          </a:p>
          <a:p>
            <a:pPr eaLnBrk="1" hangingPunct="1">
              <a:lnSpc>
                <a:spcPct val="85000"/>
              </a:lnSpc>
            </a:pPr>
            <a:r>
              <a:rPr lang="en-US" altLang="en-US" sz="2800" dirty="0"/>
              <a:t>The update expression can increment or decrement by any amount</a:t>
            </a:r>
          </a:p>
          <a:p>
            <a:pPr eaLnBrk="1" hangingPunct="1">
              <a:lnSpc>
                <a:spcPct val="85000"/>
              </a:lnSpc>
            </a:pPr>
            <a:r>
              <a:rPr lang="en-US" altLang="en-US" sz="2800" dirty="0"/>
              <a:t>Variables used in the initialization section should not be modified in the body of the loop</a:t>
            </a:r>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AE07AF9C-98BB-42B7-B614-C84A9AFC1071}" type="slidenum">
              <a:rPr lang="en-US" altLang="en-US" sz="120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b="1" dirty="0">
                <a:solidFill>
                  <a:schemeClr val="tx1"/>
                </a:solidFill>
              </a:rPr>
              <a:t> </a:t>
            </a:r>
            <a:r>
              <a:rPr lang="en-US" altLang="en-US" dirty="0">
                <a:solidFill>
                  <a:schemeClr val="tx1"/>
                </a:solidFill>
              </a:rPr>
              <a:t>Loop Modifications</a:t>
            </a:r>
            <a:endParaRPr lang="en-US" altLang="en-US" dirty="0">
              <a:solidFill>
                <a:schemeClr val="tx1"/>
              </a:solidFill>
              <a:latin typeface="Courier New" pitchFamily="49" charset="0"/>
            </a:endParaRPr>
          </a:p>
        </p:txBody>
      </p:sp>
      <p:sp>
        <p:nvSpPr>
          <p:cNvPr id="38915" name="Slide Body"/>
          <p:cNvSpPr>
            <a:spLocks noGrp="1" noChangeArrowheads="1"/>
          </p:cNvSpPr>
          <p:nvPr>
            <p:ph type="body" idx="1"/>
          </p:nvPr>
        </p:nvSpPr>
        <p:spPr>
          <a:xfrm>
            <a:off x="1676400" y="1981200"/>
            <a:ext cx="8763000" cy="4267200"/>
          </a:xfrm>
        </p:spPr>
        <p:txBody>
          <a:bodyPr/>
          <a:lstStyle/>
          <a:p>
            <a:pPr eaLnBrk="1" hangingPunct="1">
              <a:lnSpc>
                <a:spcPct val="90000"/>
              </a:lnSpc>
            </a:pPr>
            <a:r>
              <a:rPr lang="en-US" altLang="en-US" sz="2800" dirty="0"/>
              <a:t>You can define variables in initialization code</a:t>
            </a:r>
          </a:p>
          <a:p>
            <a:pPr lvl="1" eaLnBrk="1" hangingPunct="1">
              <a:lnSpc>
                <a:spcPct val="90000"/>
              </a:lnSpc>
            </a:pPr>
            <a:r>
              <a:rPr lang="en-US" altLang="en-US" sz="2800" dirty="0"/>
              <a:t>Their scope is the </a:t>
            </a:r>
            <a:r>
              <a:rPr lang="en-US" altLang="en-US" sz="2800" b="1" dirty="0">
                <a:latin typeface="Courier New" pitchFamily="49" charset="0"/>
              </a:rPr>
              <a:t>for</a:t>
            </a:r>
            <a:r>
              <a:rPr lang="en-US" altLang="en-US" sz="2800" dirty="0"/>
              <a:t> loop</a:t>
            </a:r>
          </a:p>
          <a:p>
            <a:pPr eaLnBrk="1" hangingPunct="1">
              <a:lnSpc>
                <a:spcPct val="90000"/>
              </a:lnSpc>
            </a:pPr>
            <a:r>
              <a:rPr lang="en-US" altLang="en-US" sz="2800" dirty="0"/>
              <a:t>Initialization and update code can contain more than one statement</a:t>
            </a:r>
          </a:p>
          <a:p>
            <a:pPr lvl="1" eaLnBrk="1" hangingPunct="1">
              <a:lnSpc>
                <a:spcPct val="90000"/>
              </a:lnSpc>
            </a:pPr>
            <a:r>
              <a:rPr lang="en-US" altLang="en-US" sz="2800" dirty="0"/>
              <a:t>Separate the statements with commas</a:t>
            </a:r>
          </a:p>
          <a:p>
            <a:pPr eaLnBrk="1" hangingPunct="1">
              <a:lnSpc>
                <a:spcPct val="90000"/>
              </a:lnSpc>
            </a:pPr>
            <a:r>
              <a:rPr lang="en-US" altLang="en-US" sz="2800" dirty="0"/>
              <a:t>Example:</a:t>
            </a:r>
          </a:p>
          <a:p>
            <a:pPr lvl="1" eaLnBrk="1" hangingPunct="1">
              <a:lnSpc>
                <a:spcPct val="90000"/>
              </a:lnSpc>
              <a:buFontTx/>
              <a:buNone/>
            </a:pPr>
            <a:r>
              <a:rPr lang="en-US" altLang="en-US" sz="2300" b="1" dirty="0">
                <a:solidFill>
                  <a:srgbClr val="3D8963"/>
                </a:solidFill>
                <a:latin typeface="Courier New" pitchFamily="49" charset="0"/>
              </a:rPr>
              <a:t>for (</a:t>
            </a:r>
            <a:r>
              <a:rPr lang="en-US" altLang="en-US" sz="2300" b="1" dirty="0" err="1">
                <a:solidFill>
                  <a:srgbClr val="3D8963"/>
                </a:solidFill>
                <a:latin typeface="Courier New" pitchFamily="49" charset="0"/>
              </a:rPr>
              <a:t>int</a:t>
            </a:r>
            <a:r>
              <a:rPr lang="en-US" altLang="en-US" sz="2300" b="1" dirty="0">
                <a:solidFill>
                  <a:srgbClr val="3D8963"/>
                </a:solidFill>
                <a:latin typeface="Courier New" pitchFamily="49" charset="0"/>
              </a:rPr>
              <a:t> sum = 0, </a:t>
            </a:r>
            <a:r>
              <a:rPr lang="en-US" altLang="en-US" sz="2300" b="1" dirty="0" err="1">
                <a:solidFill>
                  <a:srgbClr val="3D8963"/>
                </a:solidFill>
                <a:latin typeface="Courier New" pitchFamily="49" charset="0"/>
              </a:rPr>
              <a:t>num</a:t>
            </a:r>
            <a:r>
              <a:rPr lang="en-US" altLang="en-US" sz="2300" b="1" dirty="0">
                <a:solidFill>
                  <a:srgbClr val="3D8963"/>
                </a:solidFill>
                <a:latin typeface="Courier New" pitchFamily="49" charset="0"/>
              </a:rPr>
              <a:t> = 1; </a:t>
            </a:r>
            <a:r>
              <a:rPr lang="en-US" altLang="en-US" sz="2300" b="1" dirty="0" err="1">
                <a:solidFill>
                  <a:srgbClr val="3D8963"/>
                </a:solidFill>
                <a:latin typeface="Courier New" pitchFamily="49" charset="0"/>
              </a:rPr>
              <a:t>num</a:t>
            </a:r>
            <a:r>
              <a:rPr lang="en-US" altLang="en-US" sz="2300" b="1" dirty="0">
                <a:solidFill>
                  <a:srgbClr val="3D8963"/>
                </a:solidFill>
                <a:latin typeface="Courier New" pitchFamily="49" charset="0"/>
              </a:rPr>
              <a:t> &lt;= 10; </a:t>
            </a:r>
            <a:r>
              <a:rPr lang="en-US" altLang="en-US" sz="2300" b="1" dirty="0" err="1">
                <a:solidFill>
                  <a:srgbClr val="3D8963"/>
                </a:solidFill>
                <a:latin typeface="Courier New" pitchFamily="49" charset="0"/>
              </a:rPr>
              <a:t>num</a:t>
            </a:r>
            <a:r>
              <a:rPr lang="en-US" altLang="en-US" sz="2300" b="1" dirty="0">
                <a:solidFill>
                  <a:srgbClr val="3D8963"/>
                </a:solidFill>
                <a:latin typeface="Courier New" pitchFamily="49" charset="0"/>
              </a:rPr>
              <a:t>++)</a:t>
            </a:r>
          </a:p>
          <a:p>
            <a:pPr lvl="1" eaLnBrk="1" hangingPunct="1">
              <a:lnSpc>
                <a:spcPct val="90000"/>
              </a:lnSpc>
              <a:spcBef>
                <a:spcPct val="0"/>
              </a:spcBef>
              <a:buFontTx/>
              <a:buNone/>
            </a:pPr>
            <a:r>
              <a:rPr lang="en-US" altLang="en-US" sz="2300" b="1" dirty="0">
                <a:solidFill>
                  <a:srgbClr val="3D8963"/>
                </a:solidFill>
                <a:latin typeface="Courier New" pitchFamily="49" charset="0"/>
              </a:rPr>
              <a:t>   sum += </a:t>
            </a:r>
            <a:r>
              <a:rPr lang="en-US" altLang="en-US" sz="2300" b="1" dirty="0" err="1">
                <a:solidFill>
                  <a:srgbClr val="3D8963"/>
                </a:solidFill>
                <a:latin typeface="Courier New" pitchFamily="49" charset="0"/>
              </a:rPr>
              <a:t>num</a:t>
            </a:r>
            <a:r>
              <a:rPr lang="en-US" altLang="en-US" sz="2300" b="1" dirty="0">
                <a:solidFill>
                  <a:srgbClr val="3D8963"/>
                </a:solidFill>
                <a:latin typeface="Courier New" pitchFamily="49" charset="0"/>
              </a:rPr>
              <a:t>;</a:t>
            </a:r>
            <a:endParaRPr lang="en-US" altLang="en-US" sz="2300" b="1" dirty="0">
              <a:solidFill>
                <a:srgbClr val="3D8963"/>
              </a:solidFill>
            </a:endParaRPr>
          </a:p>
          <a:p>
            <a:pPr lvl="1" eaLnBrk="1" hangingPunct="1">
              <a:lnSpc>
                <a:spcPct val="90000"/>
              </a:lnSpc>
              <a:buFontTx/>
              <a:buNone/>
            </a:pPr>
            <a:r>
              <a:rPr lang="en-US" altLang="en-US" dirty="0"/>
              <a:t>	</a:t>
            </a:r>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94F6D5F-7A80-40D8-884D-A7377C95A9BA}" type="slidenum">
              <a:rPr lang="en-US" altLang="en-US" sz="120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1828800" y="457200"/>
            <a:ext cx="8610600" cy="992188"/>
          </a:xfrm>
        </p:spPr>
        <p:txBody>
          <a:bodyPr/>
          <a:lstStyle/>
          <a:p>
            <a:pPr eaLnBrk="1" hangingPunct="1"/>
            <a:r>
              <a:rPr lang="en-US" altLang="en-US" dirty="0">
                <a:solidFill>
                  <a:schemeClr val="tx1"/>
                </a:solidFill>
              </a:rPr>
              <a:t>More </a:t>
            </a:r>
            <a:r>
              <a:rPr lang="en-US" altLang="en-US" b="1" dirty="0">
                <a:solidFill>
                  <a:schemeClr val="tx1"/>
                </a:solidFill>
                <a:latin typeface="Courier New" pitchFamily="49" charset="0"/>
              </a:rPr>
              <a:t>for</a:t>
            </a:r>
            <a:r>
              <a:rPr lang="en-US" altLang="en-US" dirty="0">
                <a:solidFill>
                  <a:schemeClr val="tx1"/>
                </a:solidFill>
              </a:rPr>
              <a:t> Loop Modifications</a:t>
            </a:r>
            <a:r>
              <a:rPr lang="en-US" altLang="en-US" sz="3200" dirty="0">
                <a:solidFill>
                  <a:schemeClr val="tx1"/>
                </a:solidFill>
              </a:rPr>
              <a:t> </a:t>
            </a:r>
            <a:br>
              <a:rPr lang="en-US" altLang="en-US" sz="3200" dirty="0">
                <a:solidFill>
                  <a:schemeClr val="tx1"/>
                </a:solidFill>
              </a:rPr>
            </a:br>
            <a:r>
              <a:rPr lang="en-US" altLang="en-US" sz="2800" dirty="0">
                <a:solidFill>
                  <a:schemeClr val="tx1"/>
                </a:solidFill>
              </a:rPr>
              <a:t>(These are NOT Recommended)</a:t>
            </a:r>
            <a:endParaRPr lang="en-US" altLang="en-US" sz="2800" dirty="0">
              <a:solidFill>
                <a:schemeClr val="tx1"/>
              </a:solidFill>
              <a:latin typeface="Courier New" pitchFamily="49" charset="0"/>
            </a:endParaRPr>
          </a:p>
        </p:txBody>
      </p:sp>
      <p:sp>
        <p:nvSpPr>
          <p:cNvPr id="39939" name="Slide Body"/>
          <p:cNvSpPr>
            <a:spLocks noGrp="1" noChangeArrowheads="1"/>
          </p:cNvSpPr>
          <p:nvPr>
            <p:ph type="body" idx="1"/>
          </p:nvPr>
        </p:nvSpPr>
        <p:spPr>
          <a:xfrm>
            <a:off x="1905000" y="1600200"/>
            <a:ext cx="8458200" cy="4495800"/>
          </a:xfrm>
        </p:spPr>
        <p:txBody>
          <a:bodyPr/>
          <a:lstStyle/>
          <a:p>
            <a:pPr eaLnBrk="1" hangingPunct="1">
              <a:lnSpc>
                <a:spcPct val="80000"/>
              </a:lnSpc>
            </a:pPr>
            <a:r>
              <a:rPr lang="en-US" altLang="en-US" sz="2800" dirty="0"/>
              <a:t>Can omit </a:t>
            </a:r>
            <a:r>
              <a:rPr lang="en-US" altLang="en-US" sz="2800" b="1" i="1" dirty="0">
                <a:latin typeface="Courier New" pitchFamily="49" charset="0"/>
              </a:rPr>
              <a:t>initialization</a:t>
            </a:r>
            <a:r>
              <a:rPr lang="en-US" altLang="en-US" sz="2800" dirty="0"/>
              <a:t> if already done</a:t>
            </a:r>
            <a:endParaRPr lang="en-US" altLang="en-US" sz="2800" dirty="0">
              <a:latin typeface="Courier New" pitchFamily="49" charset="0"/>
            </a:endParaRPr>
          </a:p>
          <a:p>
            <a:pPr eaLnBrk="1" hangingPunct="1">
              <a:lnSpc>
                <a:spcPct val="80000"/>
              </a:lnSpc>
              <a:buFontTx/>
              <a:buNone/>
            </a:pPr>
            <a:r>
              <a:rPr lang="en-US" altLang="en-US" sz="2000" dirty="0">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sum = 0,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a:t>
            </a:r>
          </a:p>
          <a:p>
            <a:pPr eaLnBrk="1" hangingPunct="1">
              <a:lnSpc>
                <a:spcPct val="80000"/>
              </a:lnSpc>
              <a:spcBef>
                <a:spcPct val="0"/>
              </a:spcBef>
              <a:buFontTx/>
              <a:buNone/>
            </a:pPr>
            <a:r>
              <a:rPr lang="en-US" altLang="en-US" sz="2400" b="1" dirty="0">
                <a:solidFill>
                  <a:srgbClr val="3D8963"/>
                </a:solidFill>
                <a:latin typeface="Courier New" pitchFamily="49" charset="0"/>
              </a:rPr>
              <a:t>		for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 10;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eaLnBrk="1" hangingPunct="1">
              <a:lnSpc>
                <a:spcPct val="80000"/>
              </a:lnSpc>
              <a:spcBef>
                <a:spcPct val="0"/>
              </a:spcBef>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endParaRPr lang="en-US" altLang="en-US" sz="2400" b="1" dirty="0">
              <a:solidFill>
                <a:srgbClr val="3D8963"/>
              </a:solidFill>
            </a:endParaRPr>
          </a:p>
          <a:p>
            <a:pPr eaLnBrk="1" hangingPunct="1">
              <a:lnSpc>
                <a:spcPct val="80000"/>
              </a:lnSpc>
              <a:spcBef>
                <a:spcPct val="50000"/>
              </a:spcBef>
            </a:pPr>
            <a:r>
              <a:rPr lang="en-US" altLang="en-US" sz="2800" dirty="0"/>
              <a:t>Can omit </a:t>
            </a:r>
            <a:r>
              <a:rPr lang="en-US" altLang="en-US" sz="2800" b="1" i="1" dirty="0">
                <a:latin typeface="Courier New" pitchFamily="49" charset="0"/>
              </a:rPr>
              <a:t>update</a:t>
            </a:r>
            <a:r>
              <a:rPr lang="en-US" altLang="en-US" sz="2800" dirty="0"/>
              <a:t> if done in loop body</a:t>
            </a:r>
          </a:p>
          <a:p>
            <a:pPr eaLnBrk="1" hangingPunct="1">
              <a:lnSpc>
                <a:spcPct val="80000"/>
              </a:lnSpc>
              <a:spcBef>
                <a:spcPct val="50000"/>
              </a:spcBef>
              <a:buFontTx/>
              <a:buNone/>
            </a:pPr>
            <a:r>
              <a:rPr lang="en-US" altLang="en-US" sz="2400" dirty="0">
                <a:latin typeface="Courier New" pitchFamily="49" charset="0"/>
              </a:rPr>
              <a:t>		</a:t>
            </a:r>
            <a:r>
              <a:rPr lang="en-US" altLang="en-US" sz="2400" b="1" dirty="0">
                <a:solidFill>
                  <a:srgbClr val="3D8963"/>
                </a:solidFill>
                <a:latin typeface="Courier New" pitchFamily="49" charset="0"/>
              </a:rPr>
              <a:t>for (sum = 0,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 10;)</a:t>
            </a:r>
          </a:p>
          <a:p>
            <a:pPr eaLnBrk="1" hangingPunct="1">
              <a:lnSpc>
                <a:spcPct val="80000"/>
              </a:lnSpc>
              <a:spcBef>
                <a:spcPct val="0"/>
              </a:spcBef>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eaLnBrk="1" hangingPunct="1">
              <a:lnSpc>
                <a:spcPct val="80000"/>
              </a:lnSpc>
              <a:spcBef>
                <a:spcPct val="0"/>
              </a:spcBef>
            </a:pPr>
            <a:endParaRPr lang="en-US" altLang="en-US" sz="2800" dirty="0"/>
          </a:p>
          <a:p>
            <a:pPr eaLnBrk="1" hangingPunct="1">
              <a:lnSpc>
                <a:spcPct val="80000"/>
              </a:lnSpc>
              <a:spcBef>
                <a:spcPct val="0"/>
              </a:spcBef>
            </a:pPr>
            <a:r>
              <a:rPr lang="en-US" altLang="en-US" sz="2800" dirty="0"/>
              <a:t>Can omit the loop body if all of the work is done in the header</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DEC9D2AA-0E50-4E3C-B53B-9236EC332DDD}" type="slidenum">
              <a:rPr lang="en-US" altLang="en-US" sz="120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a:xfrm>
            <a:off x="1828800" y="304800"/>
            <a:ext cx="8534400" cy="914400"/>
          </a:xfrm>
        </p:spPr>
        <p:txBody>
          <a:bodyPr/>
          <a:lstStyle/>
          <a:p>
            <a:pPr eaLnBrk="1" hangingPunct="1"/>
            <a:r>
              <a:rPr lang="en-US" altLang="en-US" dirty="0">
                <a:solidFill>
                  <a:schemeClr val="tx1"/>
                </a:solidFill>
              </a:rPr>
              <a:t>5.9 Deciding Which Loop to Use</a:t>
            </a:r>
          </a:p>
        </p:txBody>
      </p:sp>
      <p:sp>
        <p:nvSpPr>
          <p:cNvPr id="40963" name="Slide Body"/>
          <p:cNvSpPr>
            <a:spLocks noGrp="1" noChangeArrowheads="1"/>
          </p:cNvSpPr>
          <p:nvPr>
            <p:ph type="body" idx="1"/>
          </p:nvPr>
        </p:nvSpPr>
        <p:spPr>
          <a:xfrm>
            <a:off x="2209800" y="1981200"/>
            <a:ext cx="8001000" cy="4114800"/>
          </a:xfrm>
        </p:spPr>
        <p:txBody>
          <a:bodyPr/>
          <a:lstStyle/>
          <a:p>
            <a:pPr eaLnBrk="1" hangingPunct="1">
              <a:lnSpc>
                <a:spcPct val="90000"/>
              </a:lnSpc>
              <a:spcBef>
                <a:spcPct val="0"/>
              </a:spcBef>
            </a:pPr>
            <a:r>
              <a:rPr lang="en-US" altLang="en-US" sz="2800" dirty="0"/>
              <a:t> </a:t>
            </a:r>
            <a:r>
              <a:rPr lang="en-US" altLang="en-US" sz="2800" b="1" dirty="0">
                <a:solidFill>
                  <a:schemeClr val="accent2"/>
                </a:solidFill>
                <a:latin typeface="Courier New" pitchFamily="49" charset="0"/>
              </a:rPr>
              <a:t>while</a:t>
            </a:r>
            <a:r>
              <a:rPr lang="en-US" altLang="en-US" sz="2800" dirty="0"/>
              <a:t>: pretest loop (loop body may not be executed at all)</a:t>
            </a:r>
          </a:p>
          <a:p>
            <a:pPr eaLnBrk="1" hangingPunct="1">
              <a:lnSpc>
                <a:spcPct val="90000"/>
              </a:lnSpc>
              <a:spcBef>
                <a:spcPct val="40000"/>
              </a:spcBef>
            </a:pPr>
            <a:r>
              <a:rPr lang="en-US" altLang="en-US" sz="2800" dirty="0"/>
              <a:t> </a:t>
            </a:r>
            <a:r>
              <a:rPr lang="en-US" altLang="en-US" sz="2800" b="1" dirty="0">
                <a:solidFill>
                  <a:schemeClr val="accent2"/>
                </a:solidFill>
                <a:latin typeface="Courier New" pitchFamily="49" charset="0"/>
              </a:rPr>
              <a:t>do-while</a:t>
            </a:r>
            <a:r>
              <a:rPr lang="en-US" altLang="en-US" sz="2800" dirty="0"/>
              <a:t>: post test loop (loop body will always be executed at least once)</a:t>
            </a:r>
          </a:p>
          <a:p>
            <a:pPr eaLnBrk="1" hangingPunct="1">
              <a:lnSpc>
                <a:spcPct val="90000"/>
              </a:lnSpc>
              <a:spcBef>
                <a:spcPct val="40000"/>
              </a:spcBef>
            </a:pPr>
            <a:r>
              <a:rPr lang="en-US" altLang="en-US" sz="2800" dirty="0"/>
              <a:t> </a:t>
            </a:r>
            <a:r>
              <a:rPr lang="en-US" altLang="en-US" sz="2800" b="1" dirty="0">
                <a:solidFill>
                  <a:schemeClr val="accent2"/>
                </a:solidFill>
                <a:latin typeface="Courier New" pitchFamily="49" charset="0"/>
              </a:rPr>
              <a:t>for</a:t>
            </a:r>
            <a:r>
              <a:rPr lang="en-US" altLang="en-US" sz="2800" dirty="0"/>
              <a:t>: pretest loop (loop body may not be executed at all); has initialization and update code; is useful with counters or if precise number of iterations is known</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98B7E3B5-5C9D-4FD8-B41D-5838E5AD45A8}" type="slidenum">
              <a:rPr lang="en-US" altLang="en-US" sz="120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5.10 Nested Loops</a:t>
            </a:r>
          </a:p>
        </p:txBody>
      </p:sp>
      <p:sp>
        <p:nvSpPr>
          <p:cNvPr id="41987" name="Slide Body"/>
          <p:cNvSpPr>
            <a:spLocks noGrp="1" noChangeArrowheads="1"/>
          </p:cNvSpPr>
          <p:nvPr>
            <p:ph type="body" idx="1"/>
          </p:nvPr>
        </p:nvSpPr>
        <p:spPr>
          <a:xfrm>
            <a:off x="1752600" y="1981200"/>
            <a:ext cx="8610600" cy="4419600"/>
          </a:xfrm>
        </p:spPr>
        <p:txBody>
          <a:bodyPr/>
          <a:lstStyle/>
          <a:p>
            <a:pPr eaLnBrk="1" hangingPunct="1">
              <a:lnSpc>
                <a:spcPct val="90000"/>
              </a:lnSpc>
            </a:pPr>
            <a:r>
              <a:rPr lang="en-US" altLang="en-US" sz="2800" dirty="0"/>
              <a:t>A </a:t>
            </a:r>
            <a:r>
              <a:rPr lang="en-US" altLang="en-US" sz="2800" dirty="0">
                <a:solidFill>
                  <a:schemeClr val="accent2"/>
                </a:solidFill>
              </a:rPr>
              <a:t>nested loop</a:t>
            </a:r>
            <a:r>
              <a:rPr lang="en-US" altLang="en-US" sz="2800" dirty="0"/>
              <a:t> is a loop that is inside the body of another loop</a:t>
            </a:r>
          </a:p>
          <a:p>
            <a:pPr eaLnBrk="1" hangingPunct="1">
              <a:lnSpc>
                <a:spcPct val="90000"/>
              </a:lnSpc>
            </a:pPr>
            <a:r>
              <a:rPr lang="en-US" altLang="en-US" sz="2800" dirty="0"/>
              <a:t>Example:</a:t>
            </a:r>
          </a:p>
          <a:p>
            <a:pPr lvl="1" eaLnBrk="1" hangingPunct="1">
              <a:lnSpc>
                <a:spcPct val="90000"/>
              </a:lnSpc>
              <a:buFontTx/>
              <a:buNone/>
            </a:pPr>
            <a:r>
              <a:rPr lang="en-US" altLang="en-US" sz="2600" b="1" dirty="0">
                <a:solidFill>
                  <a:srgbClr val="3D8963"/>
                </a:solidFill>
                <a:latin typeface="Courier New" pitchFamily="49" charset="0"/>
              </a:rPr>
              <a:t>for (row</a:t>
            </a:r>
            <a:r>
              <a:rPr lang="en-US" altLang="en-US" sz="2600" b="1" dirty="0">
                <a:solidFill>
                  <a:srgbClr val="3D8963"/>
                </a:solidFill>
              </a:rPr>
              <a:t> </a:t>
            </a:r>
            <a:r>
              <a:rPr lang="en-US" altLang="en-US" sz="2600" b="1" dirty="0">
                <a:solidFill>
                  <a:srgbClr val="3D8963"/>
                </a:solidFill>
                <a:latin typeface="Courier New" pitchFamily="49" charset="0"/>
              </a:rPr>
              <a:t>=</a:t>
            </a:r>
            <a:r>
              <a:rPr lang="en-US" altLang="en-US" sz="2600" b="1" dirty="0">
                <a:solidFill>
                  <a:srgbClr val="3D8963"/>
                </a:solidFill>
              </a:rPr>
              <a:t> </a:t>
            </a:r>
            <a:r>
              <a:rPr lang="en-US" altLang="en-US" sz="2600" b="1" dirty="0">
                <a:solidFill>
                  <a:srgbClr val="3D8963"/>
                </a:solidFill>
                <a:latin typeface="Courier New" pitchFamily="49" charset="0"/>
              </a:rPr>
              <a:t>1; row</a:t>
            </a:r>
            <a:r>
              <a:rPr lang="en-US" altLang="en-US" sz="2600" b="1" dirty="0">
                <a:solidFill>
                  <a:srgbClr val="3D8963"/>
                </a:solidFill>
              </a:rPr>
              <a:t> </a:t>
            </a:r>
            <a:r>
              <a:rPr lang="en-US" altLang="en-US" sz="2600" b="1" dirty="0">
                <a:solidFill>
                  <a:srgbClr val="3D8963"/>
                </a:solidFill>
                <a:latin typeface="Courier New" pitchFamily="49" charset="0"/>
              </a:rPr>
              <a:t>&lt;=</a:t>
            </a:r>
            <a:r>
              <a:rPr lang="en-US" altLang="en-US" sz="2600" b="1" dirty="0">
                <a:solidFill>
                  <a:srgbClr val="3D8963"/>
                </a:solidFill>
              </a:rPr>
              <a:t> </a:t>
            </a:r>
            <a:r>
              <a:rPr lang="en-US" altLang="en-US" sz="2600" b="1" dirty="0">
                <a:solidFill>
                  <a:srgbClr val="3D8963"/>
                </a:solidFill>
                <a:latin typeface="Courier New" pitchFamily="49" charset="0"/>
              </a:rPr>
              <a:t>3; row++)</a:t>
            </a:r>
          </a:p>
          <a:p>
            <a:pPr lvl="1" eaLnBrk="1" hangingPunct="1">
              <a:lnSpc>
                <a:spcPct val="90000"/>
              </a:lnSpc>
              <a:spcBef>
                <a:spcPct val="0"/>
              </a:spcBef>
              <a:buFontTx/>
              <a:buNone/>
            </a:pPr>
            <a:r>
              <a:rPr lang="en-US" altLang="en-US" sz="2600" b="1" dirty="0">
                <a:solidFill>
                  <a:srgbClr val="3D8963"/>
                </a:solidFill>
                <a:latin typeface="Courier New" pitchFamily="49" charset="0"/>
              </a:rPr>
              <a:t>{                           </a:t>
            </a:r>
          </a:p>
          <a:p>
            <a:pPr lvl="1" eaLnBrk="1" hangingPunct="1">
              <a:lnSpc>
                <a:spcPct val="90000"/>
              </a:lnSpc>
              <a:spcBef>
                <a:spcPct val="0"/>
              </a:spcBef>
              <a:buFontTx/>
              <a:buNone/>
            </a:pPr>
            <a:r>
              <a:rPr lang="en-US" altLang="en-US" sz="2600" b="1" dirty="0">
                <a:solidFill>
                  <a:srgbClr val="3D8963"/>
                </a:solidFill>
                <a:latin typeface="Courier New" pitchFamily="49" charset="0"/>
              </a:rPr>
              <a:t>  for (col</a:t>
            </a:r>
            <a:r>
              <a:rPr lang="en-US" altLang="en-US" sz="2600" b="1" dirty="0">
                <a:solidFill>
                  <a:srgbClr val="3D8963"/>
                </a:solidFill>
              </a:rPr>
              <a:t> </a:t>
            </a:r>
            <a:r>
              <a:rPr lang="en-US" altLang="en-US" sz="2600" b="1" dirty="0">
                <a:solidFill>
                  <a:srgbClr val="3D8963"/>
                </a:solidFill>
                <a:latin typeface="Courier New" pitchFamily="49" charset="0"/>
              </a:rPr>
              <a:t>=</a:t>
            </a:r>
            <a:r>
              <a:rPr lang="en-US" altLang="en-US" sz="2600" b="1" dirty="0">
                <a:solidFill>
                  <a:srgbClr val="3D8963"/>
                </a:solidFill>
              </a:rPr>
              <a:t> </a:t>
            </a:r>
            <a:r>
              <a:rPr lang="en-US" altLang="en-US" sz="2600" b="1" dirty="0">
                <a:solidFill>
                  <a:srgbClr val="3D8963"/>
                </a:solidFill>
                <a:latin typeface="Courier New" pitchFamily="49" charset="0"/>
              </a:rPr>
              <a:t>1; col</a:t>
            </a:r>
            <a:r>
              <a:rPr lang="en-US" altLang="en-US" sz="2600" b="1" dirty="0">
                <a:solidFill>
                  <a:srgbClr val="3D8963"/>
                </a:solidFill>
              </a:rPr>
              <a:t> </a:t>
            </a:r>
            <a:r>
              <a:rPr lang="en-US" altLang="en-US" sz="2600" b="1" dirty="0">
                <a:solidFill>
                  <a:srgbClr val="3D8963"/>
                </a:solidFill>
                <a:latin typeface="Courier New" pitchFamily="49" charset="0"/>
              </a:rPr>
              <a:t>&lt;=</a:t>
            </a:r>
            <a:r>
              <a:rPr lang="en-US" altLang="en-US" sz="2600" b="1" dirty="0">
                <a:solidFill>
                  <a:srgbClr val="3D8963"/>
                </a:solidFill>
              </a:rPr>
              <a:t> </a:t>
            </a:r>
            <a:r>
              <a:rPr lang="en-US" altLang="en-US" sz="2600" b="1" dirty="0">
                <a:solidFill>
                  <a:srgbClr val="3D8963"/>
                </a:solidFill>
                <a:latin typeface="Courier New" pitchFamily="49" charset="0"/>
              </a:rPr>
              <a:t>3; col++)</a:t>
            </a:r>
          </a:p>
          <a:p>
            <a:pPr lvl="1" eaLnBrk="1" hangingPunct="1">
              <a:lnSpc>
                <a:spcPct val="90000"/>
              </a:lnSpc>
              <a:spcBef>
                <a:spcPct val="0"/>
              </a:spcBef>
              <a:buFontTx/>
              <a:buNone/>
            </a:pPr>
            <a:r>
              <a:rPr lang="en-US" altLang="en-US" sz="2600" b="1" dirty="0">
                <a:solidFill>
                  <a:srgbClr val="3D8963"/>
                </a:solidFill>
                <a:latin typeface="Courier New" pitchFamily="49" charset="0"/>
              </a:rPr>
              <a:t>  {  </a:t>
            </a:r>
          </a:p>
          <a:p>
            <a:pPr lvl="1" eaLnBrk="1" hangingPunct="1">
              <a:lnSpc>
                <a:spcPct val="90000"/>
              </a:lnSpc>
              <a:spcBef>
                <a:spcPct val="0"/>
              </a:spcBef>
              <a:buFontTx/>
              <a:buNone/>
            </a:pPr>
            <a:r>
              <a:rPr lang="en-US" altLang="en-US" sz="2600" b="1" dirty="0">
                <a:solidFill>
                  <a:srgbClr val="3D8963"/>
                </a:solidFill>
                <a:latin typeface="Courier New" pitchFamily="49" charset="0"/>
              </a:rPr>
              <a:t>     </a:t>
            </a:r>
            <a:r>
              <a:rPr lang="en-US" altLang="en-US" sz="2600" b="1" dirty="0" err="1">
                <a:solidFill>
                  <a:srgbClr val="3D8963"/>
                </a:solidFill>
                <a:latin typeface="Courier New" pitchFamily="49" charset="0"/>
              </a:rPr>
              <a:t>cout</a:t>
            </a:r>
            <a:r>
              <a:rPr lang="en-US" altLang="en-US" sz="2600" b="1" dirty="0">
                <a:solidFill>
                  <a:srgbClr val="3D8963"/>
                </a:solidFill>
                <a:latin typeface="Courier New" pitchFamily="49" charset="0"/>
              </a:rPr>
              <a:t> &lt;&lt; row * col &lt;&lt; </a:t>
            </a:r>
            <a:r>
              <a:rPr lang="en-US" altLang="en-US" sz="2600" b="1" dirty="0" err="1">
                <a:solidFill>
                  <a:srgbClr val="3D8963"/>
                </a:solidFill>
                <a:latin typeface="Courier New" pitchFamily="49" charset="0"/>
              </a:rPr>
              <a:t>endl</a:t>
            </a:r>
            <a:r>
              <a:rPr lang="en-US" altLang="en-US" sz="2600" b="1" dirty="0">
                <a:solidFill>
                  <a:srgbClr val="3D8963"/>
                </a:solidFill>
                <a:latin typeface="Courier New" pitchFamily="49" charset="0"/>
              </a:rPr>
              <a:t>;</a:t>
            </a:r>
          </a:p>
          <a:p>
            <a:pPr lvl="1" eaLnBrk="1" hangingPunct="1">
              <a:lnSpc>
                <a:spcPct val="90000"/>
              </a:lnSpc>
              <a:spcBef>
                <a:spcPct val="0"/>
              </a:spcBef>
              <a:buFontTx/>
              <a:buNone/>
            </a:pPr>
            <a:r>
              <a:rPr lang="en-US" altLang="en-US" sz="2600" b="1" dirty="0">
                <a:solidFill>
                  <a:srgbClr val="3D8963"/>
                </a:solidFill>
                <a:latin typeface="Courier New" pitchFamily="49" charset="0"/>
              </a:rPr>
              <a:t>  }</a:t>
            </a:r>
          </a:p>
          <a:p>
            <a:pPr lvl="1" eaLnBrk="1" hangingPunct="1">
              <a:lnSpc>
                <a:spcPct val="90000"/>
              </a:lnSpc>
              <a:spcBef>
                <a:spcPct val="0"/>
              </a:spcBef>
              <a:buFontTx/>
              <a:buNone/>
            </a:pPr>
            <a:r>
              <a:rPr lang="en-US" altLang="en-US" sz="2600" b="1" dirty="0">
                <a:solidFill>
                  <a:srgbClr val="3D8963"/>
                </a:solidFill>
                <a:latin typeface="Courier New" pitchFamily="49" charset="0"/>
              </a:rPr>
              <a:t>}</a:t>
            </a:r>
            <a:endParaRPr lang="en-US" altLang="en-US" sz="2600" b="1" dirty="0">
              <a:solidFill>
                <a:srgbClr val="3D8963"/>
              </a:solidFill>
            </a:endParaRPr>
          </a:p>
        </p:txBody>
      </p:sp>
      <p:pic>
        <p:nvPicPr>
          <p:cNvPr id="2" name="explanatory graphic" descr="The graphic includes two horizontal horseshoe-shaped lines, one nested inside the other.  The larger line is labeled 'outer loop' and the smaller one is labeled 'inner loop'.  They indicate the two components of the nested loop code example." title="explanatory graphic showing outer and inner loo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1" y="3124201"/>
            <a:ext cx="2181225" cy="2791299"/>
          </a:xfrm>
          <a:prstGeom prst="rect">
            <a:avLst/>
          </a:prstGeom>
        </p:spPr>
      </p:pic>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CDC3A6C-71E3-4967-BA7D-C882C55F03E1}" type="slidenum">
              <a:rPr lang="en-US" altLang="en-US" sz="120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5.1 Introduction to Loops: The </a:t>
            </a:r>
            <a:r>
              <a:rPr lang="en-US" altLang="en-US" b="1" dirty="0">
                <a:solidFill>
                  <a:schemeClr val="tx1"/>
                </a:solidFill>
                <a:latin typeface="Courier New" pitchFamily="49" charset="0"/>
              </a:rPr>
              <a:t>while</a:t>
            </a:r>
            <a:r>
              <a:rPr lang="en-US" altLang="en-US" dirty="0">
                <a:solidFill>
                  <a:schemeClr val="tx1"/>
                </a:solidFill>
              </a:rPr>
              <a:t> Loop</a:t>
            </a:r>
          </a:p>
        </p:txBody>
      </p:sp>
      <p:sp>
        <p:nvSpPr>
          <p:cNvPr id="6147" name="Slide Body"/>
          <p:cNvSpPr>
            <a:spLocks noGrp="1" noChangeArrowheads="1"/>
          </p:cNvSpPr>
          <p:nvPr>
            <p:ph type="body" idx="1"/>
          </p:nvPr>
        </p:nvSpPr>
        <p:spPr/>
        <p:txBody>
          <a:bodyPr/>
          <a:lstStyle/>
          <a:p>
            <a:pPr eaLnBrk="1" hangingPunct="1"/>
            <a:r>
              <a:rPr lang="en-US" altLang="en-US" sz="2800" dirty="0">
                <a:solidFill>
                  <a:schemeClr val="accent2"/>
                </a:solidFill>
              </a:rPr>
              <a:t>Loop</a:t>
            </a:r>
            <a:r>
              <a:rPr lang="en-US" altLang="en-US" sz="2800" dirty="0"/>
              <a:t>: a part of a program that may execute &gt; 1 time (</a:t>
            </a:r>
            <a:r>
              <a:rPr lang="en-US" altLang="en-US" sz="2800" i="1" dirty="0"/>
              <a:t>i.e., </a:t>
            </a:r>
            <a:r>
              <a:rPr lang="en-US" altLang="en-US" sz="2800" dirty="0"/>
              <a:t>it repeats)</a:t>
            </a:r>
          </a:p>
          <a:p>
            <a:pPr eaLnBrk="1" hangingPunct="1"/>
            <a:r>
              <a:rPr lang="en-US" altLang="en-US" sz="2800" dirty="0"/>
              <a:t> </a:t>
            </a:r>
            <a:r>
              <a:rPr lang="en-US" altLang="en-US" sz="2800" b="1" dirty="0">
                <a:latin typeface="Courier New" pitchFamily="49" charset="0"/>
              </a:rPr>
              <a:t>while</a:t>
            </a:r>
            <a:r>
              <a:rPr lang="en-US" altLang="en-US" sz="2800" dirty="0"/>
              <a:t> loop format:</a:t>
            </a:r>
          </a:p>
          <a:p>
            <a:pPr lvl="1" eaLnBrk="1" hangingPunct="1">
              <a:spcBef>
                <a:spcPct val="0"/>
              </a:spcBef>
              <a:buFontTx/>
              <a:buNone/>
            </a:pPr>
            <a:r>
              <a:rPr lang="en-US" altLang="en-US" sz="2800" dirty="0"/>
              <a:t>	</a:t>
            </a:r>
            <a:r>
              <a:rPr lang="en-US" altLang="en-US" sz="2800" b="1" dirty="0">
                <a:latin typeface="Courier New" pitchFamily="49" charset="0"/>
              </a:rPr>
              <a:t>while (</a:t>
            </a:r>
            <a:r>
              <a:rPr lang="en-US" altLang="en-US" sz="2800" b="1" i="1" dirty="0">
                <a:latin typeface="Courier New" pitchFamily="49" charset="0"/>
              </a:rPr>
              <a:t>condition</a:t>
            </a:r>
            <a:r>
              <a:rPr lang="en-US" altLang="en-US" sz="2800" b="1" dirty="0">
                <a:latin typeface="Courier New" pitchFamily="49" charset="0"/>
              </a:rPr>
              <a:t>)</a:t>
            </a:r>
          </a:p>
          <a:p>
            <a:pPr lvl="1" eaLnBrk="1" hangingPunct="1">
              <a:spcBef>
                <a:spcPct val="0"/>
              </a:spcBef>
              <a:buFontTx/>
              <a:buNone/>
            </a:pPr>
            <a:r>
              <a:rPr lang="en-US" altLang="en-US" sz="2800" b="1" dirty="0">
                <a:latin typeface="Courier New" pitchFamily="49" charset="0"/>
              </a:rPr>
              <a:t> {  </a:t>
            </a:r>
            <a:r>
              <a:rPr lang="en-US" altLang="en-US" sz="2800" b="1" i="1" dirty="0">
                <a:latin typeface="Courier New" pitchFamily="49" charset="0"/>
              </a:rPr>
              <a:t>statement(s)</a:t>
            </a:r>
            <a:r>
              <a:rPr lang="en-US" altLang="en-US" sz="2800" b="1" dirty="0">
                <a:latin typeface="Courier New" pitchFamily="49" charset="0"/>
              </a:rPr>
              <a:t>;</a:t>
            </a:r>
          </a:p>
          <a:p>
            <a:pPr lvl="1" eaLnBrk="1" hangingPunct="1">
              <a:spcBef>
                <a:spcPct val="0"/>
              </a:spcBef>
              <a:buFontTx/>
              <a:buNone/>
            </a:pPr>
            <a:r>
              <a:rPr lang="en-US" altLang="en-US" sz="2800" b="1" dirty="0">
                <a:latin typeface="Courier New" pitchFamily="49" charset="0"/>
              </a:rPr>
              <a:t> }</a:t>
            </a:r>
            <a:endParaRPr lang="en-US" altLang="en-US" sz="2800" b="1" dirty="0"/>
          </a:p>
          <a:p>
            <a:pPr eaLnBrk="1" hangingPunct="1"/>
            <a:r>
              <a:rPr lang="en-US" altLang="en-US" sz="2800" dirty="0"/>
              <a:t>The </a:t>
            </a:r>
            <a:r>
              <a:rPr lang="en-US" altLang="en-US" sz="2800" b="1" dirty="0">
                <a:latin typeface="Courier New" pitchFamily="49" charset="0"/>
              </a:rPr>
              <a:t>{}</a:t>
            </a:r>
            <a:r>
              <a:rPr lang="en-US" altLang="en-US" sz="2800" dirty="0"/>
              <a:t> can be omitted if there is only one statement in the body of the loop</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D49FA8EA-6829-4DA9-A3C2-4CE90DA415EC}" type="slidenum">
              <a:rPr lang="en-US" altLang="en-US" sz="120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p:txBody>
          <a:bodyPr/>
          <a:lstStyle/>
          <a:p>
            <a:pPr eaLnBrk="1" hangingPunct="1"/>
            <a:r>
              <a:rPr lang="en-US" altLang="en-US" dirty="0">
                <a:solidFill>
                  <a:schemeClr val="tx1"/>
                </a:solidFill>
              </a:rPr>
              <a:t>Notes on Nested Loops</a:t>
            </a:r>
          </a:p>
        </p:txBody>
      </p:sp>
      <p:sp>
        <p:nvSpPr>
          <p:cNvPr id="43011" name="Slide Body"/>
          <p:cNvSpPr>
            <a:spLocks noGrp="1" noChangeArrowheads="1"/>
          </p:cNvSpPr>
          <p:nvPr>
            <p:ph type="body" idx="1"/>
          </p:nvPr>
        </p:nvSpPr>
        <p:spPr/>
        <p:txBody>
          <a:bodyPr/>
          <a:lstStyle/>
          <a:p>
            <a:pPr eaLnBrk="1" hangingPunct="1"/>
            <a:r>
              <a:rPr lang="en-US" altLang="en-US" sz="2800" dirty="0"/>
              <a:t>The inner loop goes through all of its iterations for each iteration of the outer loop</a:t>
            </a:r>
          </a:p>
          <a:p>
            <a:pPr eaLnBrk="1" hangingPunct="1"/>
            <a:r>
              <a:rPr lang="en-US" altLang="en-US" sz="2800" dirty="0"/>
              <a:t>The inner loop completes its iterations faster than the outer loop</a:t>
            </a:r>
          </a:p>
          <a:p>
            <a:pPr eaLnBrk="1" hangingPunct="1"/>
            <a:r>
              <a:rPr lang="en-US" altLang="en-US" sz="2800" dirty="0"/>
              <a:t>The total number of iterations for inner loop is product of number of iterations of the two loops.  In previous example, inner loop iterates 9 times in total.</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8DC32EE-D4EB-4C3A-88A7-26A9D564C298}" type="slidenum">
              <a:rPr lang="en-US" altLang="en-US" sz="120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p:txBody>
          <a:bodyPr/>
          <a:lstStyle/>
          <a:p>
            <a:pPr eaLnBrk="1" hangingPunct="1"/>
            <a:r>
              <a:rPr lang="en-US" altLang="en-US" dirty="0">
                <a:solidFill>
                  <a:schemeClr val="tx1"/>
                </a:solidFill>
              </a:rPr>
              <a:t>5.11 Breaking Out of a Loop</a:t>
            </a:r>
          </a:p>
        </p:txBody>
      </p:sp>
      <p:sp>
        <p:nvSpPr>
          <p:cNvPr id="44035" name="Slide Body"/>
          <p:cNvSpPr>
            <a:spLocks noGrp="1" noChangeArrowheads="1"/>
          </p:cNvSpPr>
          <p:nvPr>
            <p:ph type="body" idx="1"/>
          </p:nvPr>
        </p:nvSpPr>
        <p:spPr>
          <a:xfrm>
            <a:off x="1981200" y="1981200"/>
            <a:ext cx="8153400" cy="4114800"/>
          </a:xfrm>
        </p:spPr>
        <p:txBody>
          <a:bodyPr/>
          <a:lstStyle/>
          <a:p>
            <a:pPr eaLnBrk="1" hangingPunct="1"/>
            <a:r>
              <a:rPr lang="en-US" altLang="en-US" sz="2800" dirty="0"/>
              <a:t> </a:t>
            </a:r>
            <a:r>
              <a:rPr lang="en-US" altLang="en-US" sz="2800" b="1" dirty="0">
                <a:latin typeface="Courier New" pitchFamily="49" charset="0"/>
              </a:rPr>
              <a:t>break</a:t>
            </a:r>
            <a:r>
              <a:rPr lang="en-US" altLang="en-US" sz="2800" dirty="0"/>
              <a:t> can be used to terminate the execution of a loop iteration</a:t>
            </a:r>
          </a:p>
          <a:p>
            <a:pPr eaLnBrk="1" hangingPunct="1"/>
            <a:r>
              <a:rPr lang="en-US" altLang="en-US" sz="2800" dirty="0"/>
              <a:t>Use it sparingly if at all – it makes code harder to understand</a:t>
            </a:r>
          </a:p>
          <a:p>
            <a:pPr eaLnBrk="1" hangingPunct="1"/>
            <a:r>
              <a:rPr lang="en-US" altLang="en-US" sz="2800" dirty="0"/>
              <a:t>When used in an inner loop, </a:t>
            </a:r>
            <a:r>
              <a:rPr lang="en-US" altLang="en-US" sz="2800" b="1" dirty="0">
                <a:latin typeface="Courier New" pitchFamily="49" charset="0"/>
              </a:rPr>
              <a:t>break </a:t>
            </a:r>
            <a:r>
              <a:rPr lang="en-US" altLang="en-US" sz="2800" dirty="0"/>
              <a:t>terminates that loop only and returns to the outer loop</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42A48083-4668-4590-9D0F-F872B090B25C}" type="slidenum">
              <a:rPr lang="en-US" altLang="en-US" sz="120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a:xfrm>
            <a:off x="1981200" y="228600"/>
            <a:ext cx="8153400" cy="990600"/>
          </a:xfrm>
        </p:spPr>
        <p:txBody>
          <a:bodyPr/>
          <a:lstStyle/>
          <a:p>
            <a:pPr eaLnBrk="1" hangingPunct="1"/>
            <a:r>
              <a:rPr lang="en-US" altLang="en-US" dirty="0">
                <a:solidFill>
                  <a:schemeClr val="tx1"/>
                </a:solidFill>
              </a:rPr>
              <a:t>The </a:t>
            </a:r>
            <a:r>
              <a:rPr lang="en-US" altLang="en-US" b="1" dirty="0">
                <a:solidFill>
                  <a:schemeClr val="tx1"/>
                </a:solidFill>
                <a:latin typeface="Courier New" pitchFamily="49" charset="0"/>
              </a:rPr>
              <a:t>continue</a:t>
            </a:r>
            <a:r>
              <a:rPr lang="en-US" altLang="en-US" dirty="0">
                <a:solidFill>
                  <a:schemeClr val="tx1"/>
                </a:solidFill>
              </a:rPr>
              <a:t> Statement</a:t>
            </a:r>
          </a:p>
        </p:txBody>
      </p:sp>
      <p:sp>
        <p:nvSpPr>
          <p:cNvPr id="45059" name="Slide Body"/>
          <p:cNvSpPr>
            <a:spLocks noGrp="1" noChangeArrowheads="1"/>
          </p:cNvSpPr>
          <p:nvPr>
            <p:ph type="body" idx="1"/>
          </p:nvPr>
        </p:nvSpPr>
        <p:spPr/>
        <p:txBody>
          <a:bodyPr/>
          <a:lstStyle/>
          <a:p>
            <a:pPr eaLnBrk="1" hangingPunct="1">
              <a:lnSpc>
                <a:spcPct val="90000"/>
              </a:lnSpc>
              <a:spcBef>
                <a:spcPct val="0"/>
              </a:spcBef>
            </a:pPr>
            <a:r>
              <a:rPr lang="en-US" altLang="en-US" sz="2800" dirty="0"/>
              <a:t>You can use </a:t>
            </a:r>
            <a:r>
              <a:rPr lang="en-US" altLang="en-US" sz="2800" b="1" dirty="0">
                <a:latin typeface="Courier New" pitchFamily="49" charset="0"/>
              </a:rPr>
              <a:t>continue</a:t>
            </a:r>
            <a:r>
              <a:rPr lang="en-US" altLang="en-US" sz="2800" dirty="0"/>
              <a:t> to go to the end of the loop and prepare for next iteration</a:t>
            </a:r>
          </a:p>
          <a:p>
            <a:pPr lvl="1" eaLnBrk="1" hangingPunct="1"/>
            <a:r>
              <a:rPr lang="en-US" altLang="en-US" sz="2800" dirty="0"/>
              <a:t> </a:t>
            </a:r>
            <a:r>
              <a:rPr lang="en-US" altLang="en-US" sz="2800" b="1" dirty="0">
                <a:latin typeface="Courier New" pitchFamily="49" charset="0"/>
              </a:rPr>
              <a:t>while</a:t>
            </a:r>
            <a:r>
              <a:rPr lang="en-US" altLang="en-US" sz="2800" dirty="0"/>
              <a:t> and </a:t>
            </a:r>
            <a:r>
              <a:rPr lang="en-US" altLang="en-US" sz="2800" b="1" dirty="0">
                <a:latin typeface="Courier New" pitchFamily="49" charset="0"/>
              </a:rPr>
              <a:t>do-while</a:t>
            </a:r>
            <a:r>
              <a:rPr lang="en-US" altLang="en-US" sz="2800" dirty="0"/>
              <a:t> loops go to the test expression and repeat the loop if test is true</a:t>
            </a:r>
          </a:p>
          <a:p>
            <a:pPr lvl="1" eaLnBrk="1" hangingPunct="1"/>
            <a:r>
              <a:rPr lang="en-US" altLang="en-US" sz="2800" dirty="0"/>
              <a:t> </a:t>
            </a:r>
            <a:r>
              <a:rPr lang="en-US" altLang="en-US" sz="2800" b="1" dirty="0">
                <a:latin typeface="Courier New" pitchFamily="49" charset="0"/>
              </a:rPr>
              <a:t>for</a:t>
            </a:r>
            <a:r>
              <a:rPr lang="en-US" altLang="en-US" sz="2800" dirty="0"/>
              <a:t> loop goes to the update step, then test, and repeats the loop if test condition is true</a:t>
            </a:r>
          </a:p>
          <a:p>
            <a:pPr eaLnBrk="1" hangingPunct="1">
              <a:spcBef>
                <a:spcPct val="30000"/>
              </a:spcBef>
            </a:pPr>
            <a:r>
              <a:rPr lang="en-US" altLang="en-US" sz="2800" dirty="0"/>
              <a:t>Use </a:t>
            </a:r>
            <a:r>
              <a:rPr lang="en-US" altLang="en-US" sz="2800" b="1" dirty="0">
                <a:latin typeface="Courier New" pitchFamily="49" charset="0"/>
                <a:cs typeface="Courier New" pitchFamily="49" charset="0"/>
              </a:rPr>
              <a:t>continue</a:t>
            </a:r>
            <a:r>
              <a:rPr lang="en-US" altLang="en-US" sz="2800" dirty="0"/>
              <a:t> sparingly – like </a:t>
            </a:r>
            <a:r>
              <a:rPr lang="en-US" altLang="en-US" sz="2800" b="1" dirty="0">
                <a:latin typeface="Courier New" pitchFamily="49" charset="0"/>
              </a:rPr>
              <a:t>break</a:t>
            </a:r>
            <a:r>
              <a:rPr lang="en-US" altLang="en-US" sz="2800" dirty="0"/>
              <a:t>, it can make program logic hard to understand</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697854A-0116-4433-8ECD-86E6AA1533A4}" type="slidenum">
              <a:rPr lang="en-US" altLang="en-US" sz="120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p:txBody>
          <a:bodyPr/>
          <a:lstStyle/>
          <a:p>
            <a:pPr eaLnBrk="1" hangingPunct="1"/>
            <a:r>
              <a:rPr lang="en-US" altLang="en-US" dirty="0">
                <a:solidFill>
                  <a:schemeClr val="tx1"/>
                </a:solidFill>
              </a:rPr>
              <a:t>5.12 Using Files for Data Storage</a:t>
            </a:r>
          </a:p>
        </p:txBody>
      </p:sp>
      <p:sp>
        <p:nvSpPr>
          <p:cNvPr id="46083" name="Slide Body"/>
          <p:cNvSpPr>
            <a:spLocks noGrp="1" noChangeArrowheads="1"/>
          </p:cNvSpPr>
          <p:nvPr>
            <p:ph type="body" idx="1"/>
          </p:nvPr>
        </p:nvSpPr>
        <p:spPr>
          <a:xfrm>
            <a:off x="1981200" y="1905000"/>
            <a:ext cx="8229600" cy="4267200"/>
          </a:xfrm>
        </p:spPr>
        <p:txBody>
          <a:bodyPr/>
          <a:lstStyle/>
          <a:p>
            <a:pPr eaLnBrk="1" hangingPunct="1">
              <a:spcBef>
                <a:spcPct val="40000"/>
              </a:spcBef>
            </a:pPr>
            <a:r>
              <a:rPr lang="en-US" altLang="en-US" sz="2800" dirty="0"/>
              <a:t>We can use a file instead of the computer screen for program output</a:t>
            </a:r>
          </a:p>
          <a:p>
            <a:pPr eaLnBrk="1" hangingPunct="1">
              <a:spcBef>
                <a:spcPct val="40000"/>
              </a:spcBef>
            </a:pPr>
            <a:r>
              <a:rPr lang="en-US" altLang="en-US" sz="2800" dirty="0"/>
              <a:t>Files are stored on secondary storage media, such as a disk</a:t>
            </a:r>
          </a:p>
          <a:p>
            <a:pPr eaLnBrk="1" hangingPunct="1">
              <a:spcBef>
                <a:spcPct val="40000"/>
              </a:spcBef>
            </a:pPr>
            <a:r>
              <a:rPr lang="en-US" altLang="en-US" sz="2800" dirty="0"/>
              <a:t>Files allow data to be retained between program executions</a:t>
            </a:r>
          </a:p>
          <a:p>
            <a:pPr eaLnBrk="1" hangingPunct="1">
              <a:spcBef>
                <a:spcPct val="40000"/>
              </a:spcBef>
            </a:pPr>
            <a:r>
              <a:rPr lang="en-US" altLang="en-US" sz="2800" dirty="0"/>
              <a:t>We can later use the file instead of a keyboard for program input </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1999E8CC-7E8E-46E8-B714-BED40F7C62BE}" type="slidenum">
              <a:rPr lang="en-US" altLang="en-US" sz="1200"/>
              <a:pPr eaLnBrk="1" hangingPunct="1">
                <a:spcBef>
                  <a:spcPct val="0"/>
                </a:spcBef>
                <a:buFontTx/>
                <a:buNone/>
              </a:pPr>
              <a:t>43</a:t>
            </a:fld>
            <a:endParaRPr lang="en-US" altLang="en-US" sz="1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p:txBody>
          <a:bodyPr/>
          <a:lstStyle/>
          <a:p>
            <a:pPr eaLnBrk="1" hangingPunct="1"/>
            <a:r>
              <a:rPr lang="en-US" altLang="en-US" dirty="0">
                <a:solidFill>
                  <a:schemeClr val="tx1"/>
                </a:solidFill>
              </a:rPr>
              <a:t>File Types</a:t>
            </a:r>
          </a:p>
        </p:txBody>
      </p:sp>
      <p:sp>
        <p:nvSpPr>
          <p:cNvPr id="47107" name="Slide Body"/>
          <p:cNvSpPr>
            <a:spLocks noGrp="1" noChangeArrowheads="1"/>
          </p:cNvSpPr>
          <p:nvPr>
            <p:ph type="body" idx="1"/>
          </p:nvPr>
        </p:nvSpPr>
        <p:spPr>
          <a:xfrm>
            <a:off x="1828800" y="1600200"/>
            <a:ext cx="8458200" cy="4572000"/>
          </a:xfrm>
        </p:spPr>
        <p:txBody>
          <a:bodyPr/>
          <a:lstStyle/>
          <a:p>
            <a:pPr eaLnBrk="1" hangingPunct="1"/>
            <a:r>
              <a:rPr lang="en-US" altLang="en-US" sz="2800" dirty="0"/>
              <a:t>Text file – contains information encoded as text, such as letters, digits, and punctuation.  It can be viewed with a text editor such as Notepad.</a:t>
            </a:r>
          </a:p>
          <a:p>
            <a:pPr eaLnBrk="1" hangingPunct="1"/>
            <a:r>
              <a:rPr lang="en-US" altLang="en-US" sz="2800" dirty="0"/>
              <a:t>Binary file – contains binary (0s and 1s) information that has not been encoded as text.  It cannot be viewed with a text editor.</a:t>
            </a:r>
            <a:r>
              <a:rPr lang="en-US" altLang="en-US" sz="2800" b="1" dirty="0">
                <a:solidFill>
                  <a:srgbClr val="3D8963"/>
                </a:solidFill>
                <a:latin typeface="Courier New" pitchFamily="49" charset="0"/>
              </a:rPr>
              <a:t>  </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1CD77E44-48F1-4610-A77D-F8498C67EE77}" type="slidenum">
              <a:rPr lang="en-US" altLang="en-US" sz="1200"/>
              <a:pPr eaLnBrk="1" hangingPunct="1">
                <a:spcBef>
                  <a:spcPct val="0"/>
                </a:spcBef>
                <a:buFontTx/>
                <a:buNone/>
              </a:pPr>
              <a:t>44</a:t>
            </a:fld>
            <a:endParaRPr lang="en-US" altLang="en-US" sz="1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p:txBody>
          <a:bodyPr/>
          <a:lstStyle/>
          <a:p>
            <a:pPr eaLnBrk="1" hangingPunct="1"/>
            <a:r>
              <a:rPr lang="en-US" altLang="en-US" dirty="0">
                <a:solidFill>
                  <a:schemeClr val="tx1"/>
                </a:solidFill>
              </a:rPr>
              <a:t>File Access – Ways to Use </a:t>
            </a:r>
            <a:br>
              <a:rPr lang="en-US" altLang="en-US" dirty="0">
                <a:solidFill>
                  <a:schemeClr val="tx1"/>
                </a:solidFill>
              </a:rPr>
            </a:br>
            <a:r>
              <a:rPr lang="en-US" altLang="en-US" dirty="0">
                <a:solidFill>
                  <a:schemeClr val="tx1"/>
                </a:solidFill>
              </a:rPr>
              <a:t>the Data in a File</a:t>
            </a:r>
          </a:p>
        </p:txBody>
      </p:sp>
      <p:sp>
        <p:nvSpPr>
          <p:cNvPr id="48131" name="Slide Body"/>
          <p:cNvSpPr>
            <a:spLocks noGrp="1" noChangeArrowheads="1"/>
          </p:cNvSpPr>
          <p:nvPr>
            <p:ph type="body" idx="1"/>
          </p:nvPr>
        </p:nvSpPr>
        <p:spPr>
          <a:xfrm>
            <a:off x="1828800" y="1600200"/>
            <a:ext cx="8458200" cy="4572000"/>
          </a:xfrm>
        </p:spPr>
        <p:txBody>
          <a:bodyPr/>
          <a:lstStyle/>
          <a:p>
            <a:pPr eaLnBrk="1" hangingPunct="1"/>
            <a:r>
              <a:rPr lang="en-US" altLang="en-US" sz="2800" dirty="0"/>
              <a:t>Sequential access – read the 1</a:t>
            </a:r>
            <a:r>
              <a:rPr lang="en-US" altLang="en-US" sz="2800" baseline="30000" dirty="0"/>
              <a:t>st</a:t>
            </a:r>
            <a:r>
              <a:rPr lang="en-US" altLang="en-US" sz="2800" dirty="0"/>
              <a:t> piece of data, read the 2</a:t>
            </a:r>
            <a:r>
              <a:rPr lang="en-US" altLang="en-US" sz="2800" baseline="30000" dirty="0"/>
              <a:t>nd</a:t>
            </a:r>
            <a:r>
              <a:rPr lang="en-US" altLang="en-US" sz="2800" dirty="0"/>
              <a:t> piece of data, …, read the last piece of data.  To access the n-</a:t>
            </a:r>
            <a:r>
              <a:rPr lang="en-US" altLang="en-US" sz="2800" dirty="0" err="1"/>
              <a:t>th</a:t>
            </a:r>
            <a:r>
              <a:rPr lang="en-US" altLang="en-US" sz="2800" dirty="0"/>
              <a:t> piece of data, you have to retrieve the preceding (n-1) pieces first. </a:t>
            </a:r>
          </a:p>
          <a:p>
            <a:pPr eaLnBrk="1" hangingPunct="1"/>
            <a:r>
              <a:rPr lang="en-US" altLang="en-US" sz="2800" dirty="0"/>
              <a:t>Random (direct) access – retrieve any piece of data directly, without the need to retrieve preceding data items.</a:t>
            </a:r>
            <a:endParaRPr lang="en-US" altLang="en-US" sz="2800" b="1" dirty="0">
              <a:solidFill>
                <a:srgbClr val="3D8963"/>
              </a:solidFill>
              <a:latin typeface="Courier New" pitchFamily="49" charset="0"/>
            </a:endParaRP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7935677A-B9DE-4AB8-BED9-B9EA2A4DB7E7}" type="slidenum">
              <a:rPr lang="en-US" altLang="en-US" sz="1200"/>
              <a:pPr eaLnBrk="1" hangingPunct="1">
                <a:spcBef>
                  <a:spcPct val="0"/>
                </a:spcBef>
                <a:buFontTx/>
                <a:buNone/>
              </a:pPr>
              <a:t>45</a:t>
            </a:fld>
            <a:endParaRPr lang="en-US" altLang="en-US" sz="1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What is Needed to Use Files</a:t>
            </a:r>
          </a:p>
        </p:txBody>
      </p:sp>
      <p:sp>
        <p:nvSpPr>
          <p:cNvPr id="49155" name="Slide Body"/>
          <p:cNvSpPr>
            <a:spLocks noGrp="1" noChangeArrowheads="1"/>
          </p:cNvSpPr>
          <p:nvPr>
            <p:ph type="body" idx="1"/>
          </p:nvPr>
        </p:nvSpPr>
        <p:spPr>
          <a:xfrm>
            <a:off x="1752600" y="1600200"/>
            <a:ext cx="8599488" cy="4572000"/>
          </a:xfrm>
        </p:spPr>
        <p:txBody>
          <a:bodyPr/>
          <a:lstStyle/>
          <a:p>
            <a:pPr marL="609600" indent="-609600">
              <a:buFontTx/>
              <a:buAutoNum type="arabicPeriod"/>
            </a:pPr>
            <a:r>
              <a:rPr lang="en-US" altLang="en-US" sz="2800" dirty="0"/>
              <a:t>Include the </a:t>
            </a:r>
            <a:r>
              <a:rPr lang="en-US" altLang="en-US" sz="2800" b="1" dirty="0" err="1">
                <a:latin typeface="Courier New" pitchFamily="49" charset="0"/>
                <a:cs typeface="Courier New" panose="02070309020205020404" pitchFamily="49" charset="0"/>
              </a:rPr>
              <a:t>ifstream</a:t>
            </a:r>
            <a:r>
              <a:rPr lang="en-US" altLang="en-US" sz="2800" dirty="0"/>
              <a:t> and / or </a:t>
            </a:r>
            <a:r>
              <a:rPr lang="en-US" altLang="en-US" sz="2800" b="1" dirty="0" err="1">
                <a:latin typeface="Courier New" panose="02070309020205020404" pitchFamily="49" charset="0"/>
                <a:cs typeface="Courier New" panose="02070309020205020404" pitchFamily="49" charset="0"/>
              </a:rPr>
              <a:t>ofstream</a:t>
            </a:r>
            <a:r>
              <a:rPr lang="en-US" altLang="en-US" sz="2800" dirty="0"/>
              <a:t> header file(s) </a:t>
            </a:r>
          </a:p>
          <a:p>
            <a:pPr marL="609600" indent="-609600">
              <a:buFontTx/>
              <a:buAutoNum type="arabicPeriod"/>
            </a:pPr>
            <a:r>
              <a:rPr lang="en-US" altLang="en-US" sz="2800" dirty="0"/>
              <a:t>Define a file stream object</a:t>
            </a:r>
          </a:p>
          <a:p>
            <a:pPr marL="990600" lvl="1" indent="-533400">
              <a:buFontTx/>
              <a:buChar char="•"/>
            </a:pPr>
            <a:r>
              <a:rPr lang="en-US" altLang="en-US" sz="2400" b="1" dirty="0" err="1">
                <a:latin typeface="Courier New" pitchFamily="49" charset="0"/>
              </a:rPr>
              <a:t>ifstream</a:t>
            </a:r>
            <a:r>
              <a:rPr lang="en-US" altLang="en-US" sz="2400" dirty="0"/>
              <a:t> for input (read data) from a file</a:t>
            </a:r>
          </a:p>
          <a:p>
            <a:pPr marL="990600" lvl="1" indent="-533400">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ifstream</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inFile</a:t>
            </a:r>
            <a:r>
              <a:rPr lang="en-US" altLang="en-US" sz="2400" b="1" dirty="0">
                <a:solidFill>
                  <a:srgbClr val="3D8963"/>
                </a:solidFill>
                <a:latin typeface="Courier New" pitchFamily="49" charset="0"/>
              </a:rPr>
              <a:t>;</a:t>
            </a:r>
          </a:p>
          <a:p>
            <a:pPr marL="990600" lvl="1" indent="-533400">
              <a:buNone/>
            </a:pPr>
            <a:endParaRPr lang="en-US" altLang="en-US" sz="2400" b="1" dirty="0">
              <a:solidFill>
                <a:srgbClr val="3D8963"/>
              </a:solidFill>
              <a:latin typeface="Courier New" pitchFamily="49" charset="0"/>
            </a:endParaRPr>
          </a:p>
          <a:p>
            <a:pPr marL="990600" lvl="1" indent="-533400">
              <a:buFontTx/>
              <a:buChar char="•"/>
            </a:pPr>
            <a:r>
              <a:rPr lang="en-US" altLang="en-US" sz="2400" b="1" dirty="0" err="1">
                <a:latin typeface="Courier New" pitchFamily="49" charset="0"/>
              </a:rPr>
              <a:t>ofstream</a:t>
            </a:r>
            <a:r>
              <a:rPr lang="en-US" altLang="en-US" sz="2400" dirty="0"/>
              <a:t> for output (write data) to a file</a:t>
            </a:r>
          </a:p>
          <a:p>
            <a:pPr marL="990600" lvl="1" indent="-533400">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ofstream</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outFile</a:t>
            </a:r>
            <a:r>
              <a:rPr lang="en-US" altLang="en-US" sz="2400" b="1" dirty="0">
                <a:solidFill>
                  <a:srgbClr val="3D8963"/>
                </a:solidFill>
                <a:latin typeface="Courier New" pitchFamily="49" charset="0"/>
              </a:rPr>
              <a:t>;</a:t>
            </a:r>
          </a:p>
          <a:p>
            <a:pPr marL="990600" lvl="1" indent="-533400">
              <a:buNone/>
            </a:pPr>
            <a:endParaRPr lang="en-US" altLang="en-US" sz="3200" b="1" dirty="0">
              <a:solidFill>
                <a:srgbClr val="3D8963"/>
              </a:solidFill>
              <a:latin typeface="Courier New" pitchFamily="49" charset="0"/>
            </a:endParaRP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914CF3BB-2F6B-4AC0-BF02-CD6E302F61B1}" type="slidenum">
              <a:rPr lang="en-US" altLang="en-US" sz="1200"/>
              <a:pPr eaLnBrk="1" hangingPunct="1">
                <a:spcBef>
                  <a:spcPct val="0"/>
                </a:spcBef>
                <a:buFontTx/>
                <a:buNone/>
              </a:pPr>
              <a:t>46</a:t>
            </a:fld>
            <a:endParaRPr lang="en-US" altLang="en-US" sz="1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dirty="0">
                <a:solidFill>
                  <a:schemeClr val="tx1"/>
                </a:solidFill>
              </a:rPr>
              <a:t>Open the File 1 of 2</a:t>
            </a:r>
          </a:p>
        </p:txBody>
      </p:sp>
      <p:sp>
        <p:nvSpPr>
          <p:cNvPr id="50179" name="Slide Body"/>
          <p:cNvSpPr>
            <a:spLocks noGrp="1" noChangeArrowheads="1"/>
          </p:cNvSpPr>
          <p:nvPr>
            <p:ph type="body" idx="1"/>
          </p:nvPr>
        </p:nvSpPr>
        <p:spPr>
          <a:xfrm>
            <a:off x="1905000" y="1524000"/>
            <a:ext cx="8458200" cy="4495800"/>
          </a:xfrm>
        </p:spPr>
        <p:txBody>
          <a:bodyPr/>
          <a:lstStyle/>
          <a:p>
            <a:pPr marL="609600" indent="-609600">
              <a:lnSpc>
                <a:spcPct val="90000"/>
              </a:lnSpc>
              <a:buFontTx/>
              <a:buAutoNum type="arabicPeriod" startAt="3"/>
            </a:pPr>
            <a:r>
              <a:rPr lang="en-US" altLang="en-US" sz="2800" dirty="0"/>
              <a:t>Open the file</a:t>
            </a:r>
          </a:p>
          <a:p>
            <a:pPr marL="609600" indent="-609600">
              <a:lnSpc>
                <a:spcPct val="90000"/>
              </a:lnSpc>
              <a:spcBef>
                <a:spcPct val="30000"/>
              </a:spcBef>
            </a:pPr>
            <a:r>
              <a:rPr lang="en-US" altLang="en-US" sz="2800" dirty="0"/>
              <a:t>Use the </a:t>
            </a:r>
            <a:r>
              <a:rPr lang="en-US" altLang="en-US" sz="2800" b="1" dirty="0">
                <a:latin typeface="Courier New" pitchFamily="49" charset="0"/>
              </a:rPr>
              <a:t>open</a:t>
            </a:r>
            <a:r>
              <a:rPr lang="en-US" altLang="en-US" sz="2800" dirty="0"/>
              <a:t> member function</a:t>
            </a:r>
            <a:endParaRPr lang="en-US" altLang="en-US" sz="2800" dirty="0">
              <a:latin typeface="Courier New" pitchFamily="49" charset="0"/>
            </a:endParaRPr>
          </a:p>
          <a:p>
            <a:pPr marL="990600" lvl="1" indent="-533400">
              <a:lnSpc>
                <a:spcPct val="90000"/>
              </a:lnSpc>
              <a:buNone/>
            </a:pPr>
            <a:r>
              <a:rPr lang="en-US" altLang="en-US" sz="2800" dirty="0">
                <a:latin typeface="Courier New" pitchFamily="49" charset="0"/>
              </a:rPr>
              <a:t>	</a:t>
            </a:r>
            <a:r>
              <a:rPr lang="en-US" altLang="en-US" sz="2800" b="1" dirty="0" err="1">
                <a:solidFill>
                  <a:srgbClr val="3D8963"/>
                </a:solidFill>
                <a:latin typeface="Courier New" pitchFamily="49" charset="0"/>
              </a:rPr>
              <a:t>inFile.open</a:t>
            </a:r>
            <a:r>
              <a:rPr lang="en-US" altLang="en-US" sz="2800" b="1" dirty="0">
                <a:solidFill>
                  <a:srgbClr val="3D8963"/>
                </a:solidFill>
                <a:latin typeface="Courier New" pitchFamily="49" charset="0"/>
              </a:rPr>
              <a:t>("inventory.dat");</a:t>
            </a:r>
          </a:p>
          <a:p>
            <a:pPr marL="990600" lvl="1" indent="-533400">
              <a:lnSpc>
                <a:spcPct val="90000"/>
              </a:lnSpc>
              <a:spcBef>
                <a:spcPct val="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outFile.open</a:t>
            </a:r>
            <a:r>
              <a:rPr lang="en-US" altLang="en-US" sz="2800" b="1" dirty="0">
                <a:solidFill>
                  <a:srgbClr val="3D8963"/>
                </a:solidFill>
                <a:latin typeface="Courier New" pitchFamily="49" charset="0"/>
              </a:rPr>
              <a:t>("report.txt");</a:t>
            </a:r>
          </a:p>
          <a:p>
            <a:pPr marL="609600" indent="-609600">
              <a:lnSpc>
                <a:spcPct val="90000"/>
              </a:lnSpc>
            </a:pPr>
            <a:r>
              <a:rPr lang="en-US" altLang="en-US" sz="2400" dirty="0"/>
              <a:t>The filename may include drive, path info.</a:t>
            </a:r>
          </a:p>
          <a:p>
            <a:pPr marL="609600" indent="-609600">
              <a:lnSpc>
                <a:spcPct val="90000"/>
              </a:lnSpc>
            </a:pPr>
            <a:r>
              <a:rPr lang="en-US" altLang="en-US" sz="2400" dirty="0"/>
              <a:t>The filename must include the full name, including extensions.</a:t>
            </a:r>
          </a:p>
          <a:p>
            <a:pPr marL="609600" indent="-609600">
              <a:lnSpc>
                <a:spcPct val="90000"/>
              </a:lnSpc>
              <a:spcBef>
                <a:spcPct val="30000"/>
              </a:spcBef>
            </a:pPr>
            <a:r>
              <a:rPr lang="en-US" altLang="en-US" sz="2400" dirty="0"/>
              <a:t>The output file will be created if necessary; an existing output file will be erased first</a:t>
            </a:r>
          </a:p>
          <a:p>
            <a:pPr marL="609600" indent="-609600">
              <a:lnSpc>
                <a:spcPct val="90000"/>
              </a:lnSpc>
              <a:spcBef>
                <a:spcPct val="30000"/>
              </a:spcBef>
            </a:pPr>
            <a:r>
              <a:rPr lang="en-US" altLang="en-US" sz="2400" dirty="0"/>
              <a:t>Input file must exist for </a:t>
            </a:r>
            <a:r>
              <a:rPr lang="en-US" altLang="en-US" sz="2400" b="1" dirty="0">
                <a:latin typeface="Courier New" pitchFamily="49" charset="0"/>
              </a:rPr>
              <a:t>open</a:t>
            </a:r>
            <a:r>
              <a:rPr lang="en-US" altLang="en-US" sz="2400" dirty="0"/>
              <a:t> to work</a:t>
            </a: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4CCC5D85-A214-4B4B-8744-930E957FBE6D}" type="slidenum">
              <a:rPr lang="en-US" altLang="en-US" sz="1200"/>
              <a:pPr eaLnBrk="1" hangingPunct="1">
                <a:spcBef>
                  <a:spcPct val="0"/>
                </a:spcBef>
                <a:buFontTx/>
                <a:buNone/>
              </a:pPr>
              <a:t>47</a:t>
            </a:fld>
            <a:endParaRPr lang="en-US" altLang="en-US" sz="1200" dirty="0"/>
          </a:p>
        </p:txBody>
      </p:sp>
    </p:spTree>
    <p:extLst>
      <p:ext uri="{BB962C8B-B14F-4D97-AF65-F5344CB8AC3E}">
        <p14:creationId xmlns:p14="http://schemas.microsoft.com/office/powerpoint/2010/main" val="253738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dirty="0">
                <a:solidFill>
                  <a:schemeClr val="tx1"/>
                </a:solidFill>
              </a:rPr>
              <a:t>Open the File 2 of 2</a:t>
            </a:r>
          </a:p>
        </p:txBody>
      </p:sp>
      <p:sp>
        <p:nvSpPr>
          <p:cNvPr id="50179" name="Slide Body"/>
          <p:cNvSpPr>
            <a:spLocks noGrp="1" noChangeArrowheads="1"/>
          </p:cNvSpPr>
          <p:nvPr>
            <p:ph type="body" idx="1"/>
          </p:nvPr>
        </p:nvSpPr>
        <p:spPr>
          <a:xfrm>
            <a:off x="1905000" y="1752600"/>
            <a:ext cx="8458200" cy="4267200"/>
          </a:xfrm>
        </p:spPr>
        <p:txBody>
          <a:bodyPr/>
          <a:lstStyle/>
          <a:p>
            <a:pPr marL="0" indent="0">
              <a:lnSpc>
                <a:spcPct val="90000"/>
              </a:lnSpc>
              <a:buNone/>
            </a:pPr>
            <a:r>
              <a:rPr lang="en-US" altLang="en-US" sz="2800" dirty="0"/>
              <a:t>Creating a </a:t>
            </a:r>
            <a:r>
              <a:rPr lang="en-US" altLang="en-US" sz="2800" dirty="0" smtClean="0"/>
              <a:t>filestream </a:t>
            </a:r>
            <a:r>
              <a:rPr lang="en-US" altLang="en-US" sz="2800" dirty="0"/>
              <a:t>object and opening a file can be accomplished in a single statement:</a:t>
            </a:r>
          </a:p>
          <a:p>
            <a:pPr marL="990600" lvl="1" indent="-533400">
              <a:lnSpc>
                <a:spcPct val="150000"/>
              </a:lnSpc>
              <a:buNone/>
            </a:pPr>
            <a:r>
              <a:rPr lang="en-US" altLang="en-US" sz="2800" dirty="0">
                <a:latin typeface="Courier New" pitchFamily="49" charset="0"/>
              </a:rPr>
              <a:t>	</a:t>
            </a:r>
            <a:r>
              <a:rPr lang="en-US" altLang="en-US" sz="2800" b="1" dirty="0" err="1">
                <a:solidFill>
                  <a:srgbClr val="3D8963"/>
                </a:solidFill>
                <a:latin typeface="Courier New" pitchFamily="49" charset="0"/>
              </a:rPr>
              <a:t>ifstream</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inFile</a:t>
            </a:r>
            <a:r>
              <a:rPr lang="en-US" altLang="en-US" sz="2800" b="1" dirty="0">
                <a:solidFill>
                  <a:srgbClr val="3D8963"/>
                </a:solidFill>
                <a:latin typeface="Courier New" pitchFamily="49" charset="0"/>
              </a:rPr>
              <a:t>("inventory.dat");</a:t>
            </a:r>
          </a:p>
          <a:p>
            <a:pPr marL="990600" lvl="1" indent="-533400">
              <a:lnSpc>
                <a:spcPct val="150000"/>
              </a:lnSpc>
              <a:spcBef>
                <a:spcPct val="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ofstream</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outFile</a:t>
            </a:r>
            <a:r>
              <a:rPr lang="en-US" altLang="en-US" sz="2800" b="1" dirty="0">
                <a:solidFill>
                  <a:srgbClr val="3D8963"/>
                </a:solidFill>
                <a:latin typeface="Courier New" pitchFamily="49" charset="0"/>
              </a:rPr>
              <a:t>("report.txt");</a:t>
            </a:r>
            <a:endParaRPr lang="en-US" altLang="en-US" sz="2800" b="1" dirty="0">
              <a:solidFill>
                <a:srgbClr val="3D8963"/>
              </a:solidFill>
              <a:latin typeface="+mn-lt"/>
            </a:endParaRPr>
          </a:p>
          <a:p>
            <a:pPr marL="503682" indent="-533400">
              <a:spcBef>
                <a:spcPct val="0"/>
              </a:spcBef>
              <a:buNone/>
            </a:pPr>
            <a:r>
              <a:rPr lang="en-US" altLang="en-US" sz="2800" dirty="0">
                <a:solidFill>
                  <a:schemeClr val="tx1"/>
                </a:solidFill>
                <a:latin typeface="+mn-lt"/>
              </a:rPr>
              <a:t>Again, input file must exist in order to be opened.</a:t>
            </a:r>
          </a:p>
          <a:p>
            <a:pPr marL="503682" indent="-533400">
              <a:spcBef>
                <a:spcPct val="0"/>
              </a:spcBef>
              <a:buNone/>
            </a:pPr>
            <a:r>
              <a:rPr lang="en-US" altLang="en-US" sz="2800" dirty="0">
                <a:solidFill>
                  <a:schemeClr val="tx1"/>
                </a:solidFill>
                <a:latin typeface="+mn-lt"/>
              </a:rPr>
              <a:t>Output file will be created or erased as needed.</a:t>
            </a:r>
            <a:endParaRPr lang="en-US" altLang="en-US" sz="2800" dirty="0">
              <a:solidFill>
                <a:schemeClr val="tx1"/>
              </a:solidFill>
              <a:latin typeface="Courier New" pitchFamily="49" charset="0"/>
            </a:endParaRP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4CCC5D85-A214-4B4B-8744-930E957FBE6D}" type="slidenum">
              <a:rPr lang="en-US" altLang="en-US" sz="1200"/>
              <a:pPr eaLnBrk="1" hangingPunct="1">
                <a:spcBef>
                  <a:spcPct val="0"/>
                </a:spcBef>
                <a:buFontTx/>
                <a:buNone/>
              </a:pPr>
              <a:t>48</a:t>
            </a:fld>
            <a:endParaRPr lang="en-US" alt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Use the File</a:t>
            </a:r>
          </a:p>
        </p:txBody>
      </p:sp>
      <p:sp>
        <p:nvSpPr>
          <p:cNvPr id="51203" name="Slide Body"/>
          <p:cNvSpPr>
            <a:spLocks noGrp="1" noChangeArrowheads="1"/>
          </p:cNvSpPr>
          <p:nvPr>
            <p:ph type="body" idx="1"/>
          </p:nvPr>
        </p:nvSpPr>
        <p:spPr>
          <a:xfrm>
            <a:off x="1905000" y="1981200"/>
            <a:ext cx="8382000" cy="4191000"/>
          </a:xfrm>
        </p:spPr>
        <p:txBody>
          <a:bodyPr/>
          <a:lstStyle/>
          <a:p>
            <a:pPr marL="609600" indent="-609600">
              <a:buFontTx/>
              <a:buAutoNum type="arabicPeriod" startAt="4"/>
            </a:pPr>
            <a:r>
              <a:rPr lang="en-US" altLang="en-US" sz="2800" dirty="0"/>
              <a:t>Use the file</a:t>
            </a:r>
          </a:p>
          <a:p>
            <a:pPr marL="609600" indent="-609600"/>
            <a:r>
              <a:rPr lang="en-US" altLang="en-US" sz="2800" dirty="0"/>
              <a:t>Can use output file object and </a:t>
            </a:r>
            <a:r>
              <a:rPr lang="en-US" altLang="en-US" sz="2800" b="1" dirty="0">
                <a:latin typeface="Courier New" pitchFamily="49" charset="0"/>
              </a:rPr>
              <a:t>&lt;&lt;</a:t>
            </a:r>
            <a:r>
              <a:rPr lang="en-US" altLang="en-US" sz="2800" dirty="0"/>
              <a:t> to send data to a file</a:t>
            </a:r>
          </a:p>
          <a:p>
            <a:pPr marL="990600" lvl="1" indent="-533400">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outFile</a:t>
            </a:r>
            <a:r>
              <a:rPr lang="en-US" altLang="en-US" sz="2800" b="1" dirty="0">
                <a:solidFill>
                  <a:srgbClr val="3D8963"/>
                </a:solidFill>
                <a:latin typeface="Courier New" pitchFamily="49" charset="0"/>
              </a:rPr>
              <a:t> &lt;&lt; "Inventory report";</a:t>
            </a:r>
          </a:p>
          <a:p>
            <a:pPr marL="609600" indent="-609600"/>
            <a:r>
              <a:rPr lang="en-US" altLang="en-US" sz="2800" dirty="0"/>
              <a:t>Can use input file object and </a:t>
            </a:r>
            <a:r>
              <a:rPr lang="en-US" altLang="en-US" sz="2800" b="1" dirty="0">
                <a:latin typeface="Courier New" pitchFamily="49" charset="0"/>
              </a:rPr>
              <a:t>&gt;&gt;</a:t>
            </a:r>
            <a:r>
              <a:rPr lang="en-US" altLang="en-US" sz="2800" dirty="0"/>
              <a:t> to copy data from the file to variables</a:t>
            </a:r>
          </a:p>
          <a:p>
            <a:pPr marL="990600" lvl="1" indent="-533400">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inFile</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partNum</a:t>
            </a:r>
            <a:r>
              <a:rPr lang="en-US" altLang="en-US" sz="2800" b="1" dirty="0">
                <a:solidFill>
                  <a:srgbClr val="3D8963"/>
                </a:solidFill>
                <a:latin typeface="Courier New" pitchFamily="49" charset="0"/>
              </a:rPr>
              <a:t>;</a:t>
            </a:r>
          </a:p>
          <a:p>
            <a:pPr marL="990600" lvl="1" indent="-533400">
              <a:lnSpc>
                <a:spcPct val="90000"/>
              </a:lnSpc>
              <a:spcBef>
                <a:spcPct val="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inFile</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qtyInStock</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qtyOnOrder</a:t>
            </a:r>
            <a:r>
              <a:rPr lang="en-US" altLang="en-US" sz="2800" b="1" dirty="0">
                <a:solidFill>
                  <a:srgbClr val="3D8963"/>
                </a:solidFill>
                <a:latin typeface="Courier New" pitchFamily="49" charset="0"/>
              </a:rPr>
              <a:t>;</a:t>
            </a:r>
            <a:endParaRPr lang="en-US" altLang="en-US" sz="2800" b="1" dirty="0">
              <a:solidFill>
                <a:srgbClr val="3D8963"/>
              </a:solidFill>
            </a:endParaRPr>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ABBB3AE6-CC46-4D91-A473-455AA38AA452}" type="slidenum">
              <a:rPr lang="en-US" altLang="en-US" sz="1200"/>
              <a:pPr eaLnBrk="1" hangingPunct="1">
                <a:spcBef>
                  <a:spcPct val="0"/>
                </a:spcBef>
                <a:buFontTx/>
                <a:buNone/>
              </a:pPr>
              <a:t>49</a:t>
            </a:fld>
            <a:endParaRPr lang="en-US"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How the</a:t>
            </a:r>
            <a:r>
              <a:rPr lang="en-US" altLang="en-US" dirty="0">
                <a:solidFill>
                  <a:schemeClr val="tx1"/>
                </a:solidFill>
                <a:latin typeface="Courier New" pitchFamily="49" charset="0"/>
              </a:rPr>
              <a:t> </a:t>
            </a:r>
            <a:r>
              <a:rPr lang="en-US" altLang="en-US" b="1" dirty="0">
                <a:solidFill>
                  <a:schemeClr val="tx1"/>
                </a:solidFill>
                <a:latin typeface="Courier New" pitchFamily="49" charset="0"/>
              </a:rPr>
              <a:t>while</a:t>
            </a:r>
            <a:r>
              <a:rPr lang="en-US" altLang="en-US" dirty="0">
                <a:solidFill>
                  <a:schemeClr val="tx1"/>
                </a:solidFill>
              </a:rPr>
              <a:t> Loop Works</a:t>
            </a:r>
          </a:p>
        </p:txBody>
      </p:sp>
      <p:sp>
        <p:nvSpPr>
          <p:cNvPr id="13315" name="Slide Body"/>
          <p:cNvSpPr>
            <a:spLocks noGrp="1" noChangeArrowheads="1"/>
          </p:cNvSpPr>
          <p:nvPr>
            <p:ph type="body" idx="1"/>
          </p:nvPr>
        </p:nvSpPr>
        <p:spPr/>
        <p:txBody>
          <a:bodyPr/>
          <a:lstStyle/>
          <a:p>
            <a:pPr lvl="1" eaLnBrk="1" hangingPunct="1">
              <a:spcBef>
                <a:spcPct val="0"/>
              </a:spcBef>
              <a:buFontTx/>
              <a:buNone/>
              <a:defRPr/>
            </a:pPr>
            <a:r>
              <a:rPr lang="en-US" sz="2400" b="1" dirty="0">
                <a:latin typeface="Courier New" pitchFamily="49" charset="0"/>
              </a:rPr>
              <a:t>while (</a:t>
            </a:r>
            <a:r>
              <a:rPr lang="en-US" sz="2400" b="1" i="1" dirty="0">
                <a:latin typeface="Courier New" pitchFamily="49" charset="0"/>
              </a:rPr>
              <a:t>condition</a:t>
            </a:r>
            <a:r>
              <a:rPr lang="en-US" sz="2400" b="1" dirty="0">
                <a:latin typeface="Courier New" pitchFamily="49" charset="0"/>
              </a:rPr>
              <a:t>)</a:t>
            </a:r>
          </a:p>
          <a:p>
            <a:pPr lvl="1" eaLnBrk="1" hangingPunct="1">
              <a:spcBef>
                <a:spcPct val="0"/>
              </a:spcBef>
              <a:buFontTx/>
              <a:buNone/>
              <a:defRPr/>
            </a:pPr>
            <a:r>
              <a:rPr lang="en-US" sz="2400" b="1" dirty="0">
                <a:latin typeface="Courier New" pitchFamily="49" charset="0"/>
              </a:rPr>
              <a:t>{	  </a:t>
            </a:r>
            <a:r>
              <a:rPr lang="en-US" sz="2400" b="1" i="1" dirty="0">
                <a:latin typeface="Courier New" pitchFamily="49" charset="0"/>
              </a:rPr>
              <a:t>statement(s)</a:t>
            </a:r>
            <a:r>
              <a:rPr lang="en-US" sz="2400" b="1" dirty="0">
                <a:latin typeface="Courier New" pitchFamily="49" charset="0"/>
              </a:rPr>
              <a:t>;</a:t>
            </a:r>
          </a:p>
          <a:p>
            <a:pPr lvl="1" eaLnBrk="1" hangingPunct="1">
              <a:spcBef>
                <a:spcPct val="0"/>
              </a:spcBef>
              <a:buFontTx/>
              <a:buNone/>
              <a:defRPr/>
            </a:pPr>
            <a:r>
              <a:rPr lang="en-US" sz="2400" b="1" dirty="0">
                <a:latin typeface="Courier New" pitchFamily="49" charset="0"/>
              </a:rPr>
              <a:t>}</a:t>
            </a:r>
          </a:p>
          <a:p>
            <a:pPr eaLnBrk="1" hangingPunct="1">
              <a:buFontTx/>
              <a:buNone/>
              <a:defRPr/>
            </a:pPr>
            <a:r>
              <a:rPr lang="en-US" sz="2800" dirty="0"/>
              <a:t> </a:t>
            </a:r>
            <a:r>
              <a:rPr lang="en-US" sz="2800" b="1" i="1" dirty="0">
                <a:latin typeface="Courier New" pitchFamily="49" charset="0"/>
              </a:rPr>
              <a:t>condition</a:t>
            </a:r>
            <a:r>
              <a:rPr lang="en-US" sz="2800" dirty="0"/>
              <a:t> is evaluated</a:t>
            </a:r>
          </a:p>
          <a:p>
            <a:pPr lvl="1" eaLnBrk="1" hangingPunct="1">
              <a:defRPr/>
            </a:pPr>
            <a:r>
              <a:rPr lang="en-US" sz="2800" dirty="0"/>
              <a:t>if it is true, the </a:t>
            </a:r>
            <a:r>
              <a:rPr lang="en-US" sz="2800" b="1" i="1" dirty="0">
                <a:latin typeface="Courier New" pitchFamily="49" charset="0"/>
              </a:rPr>
              <a:t>statement(s)</a:t>
            </a:r>
            <a:r>
              <a:rPr lang="en-US" sz="2800" dirty="0"/>
              <a:t> are executed, and then </a:t>
            </a:r>
            <a:r>
              <a:rPr lang="en-US" sz="2800" b="1" i="1" dirty="0">
                <a:latin typeface="Courier New" pitchFamily="49" charset="0"/>
              </a:rPr>
              <a:t>condition</a:t>
            </a:r>
            <a:r>
              <a:rPr lang="en-US" sz="2800" dirty="0"/>
              <a:t> is evaluated again</a:t>
            </a:r>
          </a:p>
          <a:p>
            <a:pPr lvl="1" eaLnBrk="1" hangingPunct="1">
              <a:defRPr/>
            </a:pPr>
            <a:r>
              <a:rPr lang="en-US" sz="2800" dirty="0"/>
              <a:t>if it is false, the loop is exited</a:t>
            </a:r>
          </a:p>
          <a:p>
            <a:pPr lvl="1" eaLnBrk="1" hangingPunct="1">
              <a:defRPr/>
            </a:pPr>
            <a:endParaRPr lang="en-US" sz="2800" dirty="0"/>
          </a:p>
          <a:p>
            <a:pPr marL="0" indent="0">
              <a:buNone/>
              <a:defRPr/>
            </a:pPr>
            <a:r>
              <a:rPr lang="en-US" sz="2800" dirty="0"/>
              <a:t> An</a:t>
            </a:r>
            <a:r>
              <a:rPr lang="en-US" sz="2800" dirty="0">
                <a:solidFill>
                  <a:schemeClr val="accent2"/>
                </a:solidFill>
              </a:rPr>
              <a:t> iteration </a:t>
            </a:r>
            <a:r>
              <a:rPr lang="en-US" sz="2800" dirty="0"/>
              <a:t>is an execution of the loop body</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EB65C201-BC64-44A8-BD86-26258AB1B697}" type="slidenum">
              <a:rPr lang="en-US" altLang="en-US" sz="120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p:txBody>
          <a:bodyPr/>
          <a:lstStyle/>
          <a:p>
            <a:pPr eaLnBrk="1" hangingPunct="1"/>
            <a:r>
              <a:rPr lang="en-US" altLang="en-US" dirty="0">
                <a:solidFill>
                  <a:schemeClr val="tx1"/>
                </a:solidFill>
              </a:rPr>
              <a:t>Close the File</a:t>
            </a:r>
          </a:p>
        </p:txBody>
      </p:sp>
      <p:sp>
        <p:nvSpPr>
          <p:cNvPr id="52227" name="Slide Body"/>
          <p:cNvSpPr>
            <a:spLocks noGrp="1" noChangeArrowheads="1"/>
          </p:cNvSpPr>
          <p:nvPr>
            <p:ph type="body" idx="1"/>
          </p:nvPr>
        </p:nvSpPr>
        <p:spPr/>
        <p:txBody>
          <a:bodyPr/>
          <a:lstStyle/>
          <a:p>
            <a:pPr marL="609600" indent="-609600">
              <a:lnSpc>
                <a:spcPct val="90000"/>
              </a:lnSpc>
              <a:buFontTx/>
              <a:buAutoNum type="arabicPeriod" startAt="5"/>
            </a:pPr>
            <a:r>
              <a:rPr lang="en-US" altLang="en-US" sz="2800" dirty="0"/>
              <a:t>Close the file</a:t>
            </a:r>
          </a:p>
          <a:p>
            <a:pPr marL="609600" indent="-609600">
              <a:lnSpc>
                <a:spcPct val="90000"/>
              </a:lnSpc>
            </a:pPr>
            <a:r>
              <a:rPr lang="en-US" altLang="en-US" sz="2800" dirty="0"/>
              <a:t>Use the </a:t>
            </a:r>
            <a:r>
              <a:rPr lang="en-US" altLang="en-US" sz="2800" b="1" dirty="0">
                <a:latin typeface="Courier New" pitchFamily="49" charset="0"/>
              </a:rPr>
              <a:t>close</a:t>
            </a:r>
            <a:r>
              <a:rPr lang="en-US" altLang="en-US" sz="2800" dirty="0"/>
              <a:t> member function</a:t>
            </a:r>
          </a:p>
          <a:p>
            <a:pPr marL="990600" lvl="1" indent="-533400">
              <a:lnSpc>
                <a:spcPct val="90000"/>
              </a:lnSpc>
              <a:buNone/>
            </a:pPr>
            <a:r>
              <a:rPr lang="en-US" altLang="en-US" sz="2400" dirty="0"/>
              <a:t>	</a:t>
            </a:r>
            <a:r>
              <a:rPr lang="en-US" altLang="en-US" sz="2400" b="1" dirty="0" err="1">
                <a:solidFill>
                  <a:srgbClr val="3D8963"/>
                </a:solidFill>
                <a:latin typeface="Courier New" pitchFamily="49" charset="0"/>
              </a:rPr>
              <a:t>inFile.close</a:t>
            </a:r>
            <a:r>
              <a:rPr lang="en-US" altLang="en-US" sz="2400" b="1" dirty="0">
                <a:solidFill>
                  <a:srgbClr val="3D8963"/>
                </a:solidFill>
                <a:latin typeface="Courier New" pitchFamily="49" charset="0"/>
              </a:rPr>
              <a:t>();</a:t>
            </a:r>
          </a:p>
          <a:p>
            <a:pPr marL="990600" lvl="1" indent="-533400">
              <a:lnSpc>
                <a:spcPct val="90000"/>
              </a:lnSpc>
              <a:spcBef>
                <a:spcPct val="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outFile.close</a:t>
            </a:r>
            <a:r>
              <a:rPr lang="en-US" altLang="en-US" sz="2400" b="1" dirty="0">
                <a:solidFill>
                  <a:srgbClr val="3D8963"/>
                </a:solidFill>
                <a:latin typeface="Courier New" pitchFamily="49" charset="0"/>
              </a:rPr>
              <a:t>();</a:t>
            </a:r>
          </a:p>
          <a:p>
            <a:pPr marL="609600" indent="-609600">
              <a:lnSpc>
                <a:spcPct val="90000"/>
              </a:lnSpc>
            </a:pPr>
            <a:r>
              <a:rPr lang="en-US" altLang="en-US" sz="2800" dirty="0"/>
              <a:t>Don’t wait for operating system to close files at program end</a:t>
            </a:r>
          </a:p>
          <a:p>
            <a:pPr marL="990600" lvl="1" indent="-533400">
              <a:lnSpc>
                <a:spcPct val="90000"/>
              </a:lnSpc>
            </a:pPr>
            <a:r>
              <a:rPr lang="en-US" altLang="en-US" sz="2400" dirty="0"/>
              <a:t>There may be limit on number of open files</a:t>
            </a:r>
          </a:p>
          <a:p>
            <a:pPr marL="990600" lvl="1" indent="-533400">
              <a:lnSpc>
                <a:spcPct val="90000"/>
              </a:lnSpc>
            </a:pPr>
            <a:r>
              <a:rPr lang="en-US" altLang="en-US" sz="2400" dirty="0"/>
              <a:t>There may be buffered output data waiting to be sent to a file that could be lost</a:t>
            </a:r>
          </a:p>
        </p:txBody>
      </p:sp>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4E036CA0-C61E-4164-B1B5-2E911DE80E42}" type="slidenum">
              <a:rPr lang="en-US" altLang="en-US" sz="1200"/>
              <a:pPr eaLnBrk="1" hangingPunct="1">
                <a:spcBef>
                  <a:spcPct val="0"/>
                </a:spcBef>
                <a:buFontTx/>
                <a:buNone/>
              </a:pPr>
              <a:t>50</a:t>
            </a:fld>
            <a:endParaRPr lang="en-US" altLang="en-US"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noChangeArrowheads="1"/>
          </p:cNvSpPr>
          <p:nvPr>
            <p:ph type="title"/>
          </p:nvPr>
        </p:nvSpPr>
        <p:spPr/>
        <p:txBody>
          <a:bodyPr/>
          <a:lstStyle/>
          <a:p>
            <a:pPr eaLnBrk="1" hangingPunct="1"/>
            <a:r>
              <a:rPr lang="en-US" altLang="en-US" dirty="0">
                <a:solidFill>
                  <a:schemeClr val="tx1"/>
                </a:solidFill>
              </a:rPr>
              <a:t>Input File – the Read Position</a:t>
            </a:r>
          </a:p>
        </p:txBody>
      </p:sp>
      <p:sp>
        <p:nvSpPr>
          <p:cNvPr id="48131" name="Slide Body"/>
          <p:cNvSpPr>
            <a:spLocks noGrp="1" noChangeArrowheads="1"/>
          </p:cNvSpPr>
          <p:nvPr>
            <p:ph type="body" idx="1"/>
          </p:nvPr>
        </p:nvSpPr>
        <p:spPr/>
        <p:txBody>
          <a:bodyPr/>
          <a:lstStyle/>
          <a:p>
            <a:pPr marL="609600" indent="-609600">
              <a:lnSpc>
                <a:spcPct val="90000"/>
              </a:lnSpc>
              <a:defRPr/>
            </a:pPr>
            <a:r>
              <a:rPr lang="en-US" sz="2800" dirty="0"/>
              <a:t>Read Position – the location of the next piece of data in an input file</a:t>
            </a:r>
          </a:p>
          <a:p>
            <a:pPr marL="0" indent="0">
              <a:lnSpc>
                <a:spcPct val="90000"/>
              </a:lnSpc>
              <a:buNone/>
              <a:defRPr/>
            </a:pPr>
            <a:endParaRPr lang="en-US" sz="3000" dirty="0"/>
          </a:p>
          <a:p>
            <a:pPr marL="609600" indent="-609600">
              <a:lnSpc>
                <a:spcPct val="90000"/>
              </a:lnSpc>
              <a:defRPr/>
            </a:pPr>
            <a:r>
              <a:rPr lang="en-US" sz="2800" dirty="0"/>
              <a:t>It is initially set to the first byte in the file</a:t>
            </a:r>
          </a:p>
          <a:p>
            <a:pPr marL="0" indent="0">
              <a:lnSpc>
                <a:spcPct val="90000"/>
              </a:lnSpc>
              <a:buNone/>
              <a:defRPr/>
            </a:pPr>
            <a:endParaRPr lang="en-US" sz="2800" dirty="0"/>
          </a:p>
          <a:p>
            <a:pPr marL="609600" indent="-609600">
              <a:lnSpc>
                <a:spcPct val="90000"/>
              </a:lnSpc>
              <a:defRPr/>
            </a:pPr>
            <a:r>
              <a:rPr lang="en-US" sz="2800" dirty="0"/>
              <a:t>It advances for each data item that is read.  Successive reads will retrieve successive data items.</a:t>
            </a:r>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B416E972-3577-4EEA-AA6E-44A5E0DA85FA}" type="slidenum">
              <a:rPr lang="en-US" altLang="en-US" sz="1200"/>
              <a:pPr eaLnBrk="1" hangingPunct="1">
                <a:spcBef>
                  <a:spcPct val="0"/>
                </a:spcBef>
                <a:buFontTx/>
                <a:buNone/>
              </a:pPr>
              <a:t>51</a:t>
            </a:fld>
            <a:endParaRPr lang="en-US" altLang="en-US" sz="1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noChangeArrowheads="1"/>
          </p:cNvSpPr>
          <p:nvPr>
            <p:ph type="title"/>
          </p:nvPr>
        </p:nvSpPr>
        <p:spPr/>
        <p:txBody>
          <a:bodyPr/>
          <a:lstStyle/>
          <a:p>
            <a:pPr eaLnBrk="1" hangingPunct="1"/>
            <a:r>
              <a:rPr lang="en-US" altLang="en-US" dirty="0">
                <a:solidFill>
                  <a:schemeClr val="tx1"/>
                </a:solidFill>
              </a:rPr>
              <a:t>User-Specified Filenames</a:t>
            </a:r>
          </a:p>
        </p:txBody>
      </p:sp>
      <p:sp>
        <p:nvSpPr>
          <p:cNvPr id="54275" name="Slide Body"/>
          <p:cNvSpPr>
            <a:spLocks noGrp="1" noChangeArrowheads="1"/>
          </p:cNvSpPr>
          <p:nvPr>
            <p:ph type="body" idx="1"/>
          </p:nvPr>
        </p:nvSpPr>
        <p:spPr>
          <a:xfrm>
            <a:off x="2133600" y="1524000"/>
            <a:ext cx="7924800" cy="4419600"/>
          </a:xfrm>
        </p:spPr>
        <p:txBody>
          <a:bodyPr/>
          <a:lstStyle/>
          <a:p>
            <a:pPr eaLnBrk="1" hangingPunct="1">
              <a:lnSpc>
                <a:spcPct val="80000"/>
              </a:lnSpc>
              <a:spcBef>
                <a:spcPct val="0"/>
              </a:spcBef>
            </a:pPr>
            <a:r>
              <a:rPr lang="en-US" altLang="en-US" sz="2600" dirty="0"/>
              <a:t>A program can prompt the user to enter the names of input and/or output files.  This makes the program more versatile.</a:t>
            </a:r>
          </a:p>
          <a:p>
            <a:pPr eaLnBrk="1" hangingPunct="1">
              <a:lnSpc>
                <a:spcPct val="80000"/>
              </a:lnSpc>
              <a:spcBef>
                <a:spcPct val="50000"/>
              </a:spcBef>
            </a:pPr>
            <a:r>
              <a:rPr lang="en-US" altLang="en-US" sz="2600" dirty="0"/>
              <a:t>Filenames can be read into string objects.  In C++ prior to C++ 11, the C-string representation of the string object can be passed to the open function:</a:t>
            </a:r>
          </a:p>
          <a:p>
            <a:pPr eaLnBrk="1" hangingPunct="1">
              <a:lnSpc>
                <a:spcPct val="80000"/>
              </a:lnSpc>
              <a:buFontTx/>
              <a:buNone/>
            </a:pPr>
            <a:r>
              <a:rPr lang="en-US" altLang="en-US" sz="2400" dirty="0">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"Which input file? ";</a:t>
            </a:r>
          </a:p>
          <a:p>
            <a:pPr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a:t>
            </a:r>
            <a:r>
              <a:rPr lang="en-US" altLang="en-US" sz="2400" b="1" dirty="0" err="1">
                <a:solidFill>
                  <a:srgbClr val="3D8963"/>
                </a:solidFill>
                <a:latin typeface="Courier New" pitchFamily="49" charset="0"/>
              </a:rPr>
              <a:t>inputFileName</a:t>
            </a:r>
            <a:r>
              <a:rPr lang="en-US" altLang="en-US" sz="2400" b="1" dirty="0">
                <a:solidFill>
                  <a:srgbClr val="3D8963"/>
                </a:solidFill>
                <a:latin typeface="Courier New" pitchFamily="49" charset="0"/>
              </a:rPr>
              <a:t>;</a:t>
            </a:r>
          </a:p>
          <a:p>
            <a:pPr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inFile.open</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inputFileName.c_str</a:t>
            </a:r>
            <a:r>
              <a:rPr lang="en-US" altLang="en-US" sz="2400" b="1" dirty="0">
                <a:solidFill>
                  <a:srgbClr val="3D8963"/>
                </a:solidFill>
                <a:latin typeface="Courier New" pitchFamily="49" charset="0"/>
              </a:rPr>
              <a:t>()); </a:t>
            </a:r>
          </a:p>
          <a:p>
            <a:pPr eaLnBrk="1" hangingPunct="1">
              <a:lnSpc>
                <a:spcPct val="80000"/>
              </a:lnSpc>
            </a:pPr>
            <a:r>
              <a:rPr lang="en-US" altLang="en-US" sz="2600" dirty="0"/>
              <a:t>In C++ 11, the string object can be passed to the open() function directly.</a:t>
            </a:r>
            <a:endParaRPr lang="en-US" altLang="en-US" sz="2600" b="1" dirty="0">
              <a:solidFill>
                <a:srgbClr val="3D8963"/>
              </a:solidFill>
              <a:latin typeface="Courier New" pitchFamily="49" charset="0"/>
            </a:endParaRPr>
          </a:p>
          <a:p>
            <a:pPr eaLnBrk="1" hangingPunct="1">
              <a:lnSpc>
                <a:spcPct val="80000"/>
              </a:lnSpc>
              <a:buFontTx/>
              <a:buNone/>
            </a:pPr>
            <a:r>
              <a:rPr lang="en-US" altLang="en-US" sz="2400" b="1" dirty="0">
                <a:solidFill>
                  <a:srgbClr val="3D8963"/>
                </a:solidFill>
                <a:latin typeface="Courier New" pitchFamily="49" charset="0"/>
              </a:rPr>
              <a:t>		</a:t>
            </a:r>
          </a:p>
          <a:p>
            <a:pPr eaLnBrk="1" hangingPunct="1">
              <a:spcBef>
                <a:spcPct val="0"/>
              </a:spcBef>
              <a:buFontTx/>
              <a:buNone/>
            </a:pPr>
            <a:r>
              <a:rPr lang="en-US" altLang="en-US" sz="1800" dirty="0">
                <a:latin typeface="Courier New" pitchFamily="49" charset="0"/>
              </a:rPr>
              <a:t>		</a:t>
            </a:r>
            <a:endParaRPr lang="en-US" altLang="en-US" sz="2000" dirty="0"/>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E3601F44-0234-4223-AB64-F5F347BC722B}" type="slidenum">
              <a:rPr lang="en-US" altLang="en-US" sz="1200"/>
              <a:pPr eaLnBrk="1" hangingPunct="1">
                <a:spcBef>
                  <a:spcPct val="0"/>
                </a:spcBef>
                <a:buFontTx/>
                <a:buNone/>
              </a:pPr>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noChangeArrowheads="1"/>
          </p:cNvSpPr>
          <p:nvPr>
            <p:ph type="title"/>
          </p:nvPr>
        </p:nvSpPr>
        <p:spPr/>
        <p:txBody>
          <a:bodyPr/>
          <a:lstStyle/>
          <a:p>
            <a:pPr eaLnBrk="1" hangingPunct="1"/>
            <a:r>
              <a:rPr lang="en-US" altLang="en-US" dirty="0">
                <a:solidFill>
                  <a:schemeClr val="tx1"/>
                </a:solidFill>
              </a:rPr>
              <a:t>Using the </a:t>
            </a:r>
            <a:r>
              <a:rPr lang="en-US" altLang="en-US" b="1" dirty="0">
                <a:solidFill>
                  <a:schemeClr val="tx1"/>
                </a:solidFill>
                <a:latin typeface="Courier New" pitchFamily="49" charset="0"/>
              </a:rPr>
              <a:t>&gt;&gt;</a:t>
            </a:r>
            <a:r>
              <a:rPr lang="en-US" altLang="en-US" dirty="0">
                <a:solidFill>
                  <a:schemeClr val="tx1"/>
                </a:solidFill>
              </a:rPr>
              <a:t> Operator to Test for End of File (EOF) on an Input File </a:t>
            </a:r>
          </a:p>
        </p:txBody>
      </p:sp>
      <p:sp>
        <p:nvSpPr>
          <p:cNvPr id="55299" name="Slide Body"/>
          <p:cNvSpPr>
            <a:spLocks noGrp="1" noChangeArrowheads="1"/>
          </p:cNvSpPr>
          <p:nvPr>
            <p:ph type="body" idx="1"/>
          </p:nvPr>
        </p:nvSpPr>
        <p:spPr>
          <a:xfrm>
            <a:off x="2209800" y="1828800"/>
            <a:ext cx="7772400" cy="3886200"/>
          </a:xfrm>
        </p:spPr>
        <p:txBody>
          <a:bodyPr/>
          <a:lstStyle/>
          <a:p>
            <a:pPr eaLnBrk="1" hangingPunct="1">
              <a:lnSpc>
                <a:spcPct val="80000"/>
              </a:lnSpc>
              <a:spcBef>
                <a:spcPct val="0"/>
              </a:spcBef>
            </a:pPr>
            <a:r>
              <a:rPr lang="en-US" altLang="en-US" sz="2800" dirty="0"/>
              <a:t>The stream extraction operator (</a:t>
            </a:r>
            <a:r>
              <a:rPr lang="en-US" altLang="en-US" sz="2800" b="1" dirty="0">
                <a:latin typeface="Courier New" pitchFamily="49" charset="0"/>
              </a:rPr>
              <a:t>&gt;&gt;</a:t>
            </a:r>
            <a:r>
              <a:rPr lang="en-US" altLang="en-US" sz="2800" dirty="0"/>
              <a:t>) returns a true or false value indicating if a read is successful</a:t>
            </a:r>
          </a:p>
          <a:p>
            <a:pPr eaLnBrk="1" hangingPunct="1">
              <a:lnSpc>
                <a:spcPct val="80000"/>
              </a:lnSpc>
              <a:spcBef>
                <a:spcPct val="50000"/>
              </a:spcBef>
            </a:pPr>
            <a:r>
              <a:rPr lang="en-US" altLang="en-US" sz="2800" dirty="0"/>
              <a:t>This can be tested to find the end of file since the read “fails” (the read expression is false) when there is no more data</a:t>
            </a:r>
          </a:p>
          <a:p>
            <a:pPr eaLnBrk="1" hangingPunct="1">
              <a:lnSpc>
                <a:spcPct val="80000"/>
              </a:lnSpc>
              <a:spcBef>
                <a:spcPct val="50000"/>
              </a:spcBef>
            </a:pPr>
            <a:r>
              <a:rPr lang="en-US" altLang="en-US" sz="2800" dirty="0"/>
              <a:t>Example:  </a:t>
            </a:r>
          </a:p>
          <a:p>
            <a:pPr eaLnBrk="1" hangingPunct="1">
              <a:lnSpc>
                <a:spcPct val="80000"/>
              </a:lnSpc>
              <a:buFontTx/>
              <a:buNone/>
            </a:pPr>
            <a:r>
              <a:rPr lang="en-US" altLang="en-US" sz="2000" dirty="0">
                <a:latin typeface="Courier New" pitchFamily="49" charset="0"/>
              </a:rPr>
              <a:t>		</a:t>
            </a: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inFile</a:t>
            </a:r>
            <a:r>
              <a:rPr lang="en-US" altLang="en-US" sz="2400" b="1" dirty="0">
                <a:solidFill>
                  <a:srgbClr val="3D8963"/>
                </a:solidFill>
                <a:latin typeface="Courier New" pitchFamily="49" charset="0"/>
              </a:rPr>
              <a:t> &gt;&gt; score)</a:t>
            </a:r>
          </a:p>
          <a:p>
            <a:pPr eaLnBrk="1" hangingPunct="1">
              <a:lnSpc>
                <a:spcPct val="80000"/>
              </a:lnSpc>
              <a:spcBef>
                <a:spcPct val="0"/>
              </a:spcBef>
              <a:buFontTx/>
              <a:buNone/>
            </a:pPr>
            <a:r>
              <a:rPr lang="en-US" altLang="en-US" sz="2400" b="1" dirty="0">
                <a:solidFill>
                  <a:srgbClr val="3D8963"/>
                </a:solidFill>
                <a:latin typeface="Courier New" pitchFamily="49" charset="0"/>
              </a:rPr>
              <a:t>		   sum += score;</a:t>
            </a:r>
          </a:p>
          <a:p>
            <a:pPr eaLnBrk="1" hangingPunct="1">
              <a:spcBef>
                <a:spcPct val="0"/>
              </a:spcBef>
              <a:buFontTx/>
              <a:buNone/>
            </a:pPr>
            <a:r>
              <a:rPr lang="en-US" altLang="en-US" sz="1800" dirty="0">
                <a:latin typeface="Courier New" pitchFamily="49" charset="0"/>
              </a:rPr>
              <a:t>		</a:t>
            </a:r>
            <a:endParaRPr lang="en-US" altLang="en-US" sz="2000" dirty="0"/>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C8F1B74-659B-4154-A7FF-86FE825DE2DA}" type="slidenum">
              <a:rPr lang="en-US" altLang="en-US" sz="1200"/>
              <a:pPr eaLnBrk="1" hangingPunct="1">
                <a:spcBef>
                  <a:spcPct val="0"/>
                </a:spcBef>
                <a:buFontTx/>
                <a:buNone/>
              </a:pPr>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noChangeArrowheads="1"/>
          </p:cNvSpPr>
          <p:nvPr>
            <p:ph type="title"/>
          </p:nvPr>
        </p:nvSpPr>
        <p:spPr>
          <a:xfrm>
            <a:off x="1981200" y="152401"/>
            <a:ext cx="8229600" cy="1097279"/>
          </a:xfrm>
        </p:spPr>
        <p:txBody>
          <a:bodyPr/>
          <a:lstStyle/>
          <a:p>
            <a:pPr eaLnBrk="1" hangingPunct="1"/>
            <a:r>
              <a:rPr lang="en-US" altLang="en-US" dirty="0">
                <a:solidFill>
                  <a:schemeClr val="tx1"/>
                </a:solidFill>
              </a:rPr>
              <a:t>File Open Errors</a:t>
            </a:r>
          </a:p>
        </p:txBody>
      </p:sp>
      <p:sp>
        <p:nvSpPr>
          <p:cNvPr id="56323" name="Slide Body"/>
          <p:cNvSpPr>
            <a:spLocks noGrp="1" noChangeArrowheads="1"/>
          </p:cNvSpPr>
          <p:nvPr>
            <p:ph type="body" idx="1"/>
          </p:nvPr>
        </p:nvSpPr>
        <p:spPr>
          <a:xfrm>
            <a:off x="2209800" y="1295400"/>
            <a:ext cx="7772400" cy="4572000"/>
          </a:xfrm>
        </p:spPr>
        <p:txBody>
          <a:bodyPr/>
          <a:lstStyle/>
          <a:p>
            <a:pPr eaLnBrk="1" hangingPunct="1">
              <a:lnSpc>
                <a:spcPct val="80000"/>
              </a:lnSpc>
              <a:spcBef>
                <a:spcPct val="0"/>
              </a:spcBef>
            </a:pPr>
            <a:r>
              <a:rPr lang="en-US" altLang="en-US" sz="2600" dirty="0"/>
              <a:t>An error will occur if an attempt to open a file for input fails:</a:t>
            </a:r>
          </a:p>
          <a:p>
            <a:pPr lvl="1" eaLnBrk="1" hangingPunct="1">
              <a:lnSpc>
                <a:spcPct val="80000"/>
              </a:lnSpc>
              <a:spcBef>
                <a:spcPct val="0"/>
              </a:spcBef>
            </a:pPr>
            <a:r>
              <a:rPr lang="en-US" altLang="en-US" sz="2200" dirty="0"/>
              <a:t>File does not exist</a:t>
            </a:r>
          </a:p>
          <a:p>
            <a:pPr lvl="1" eaLnBrk="1" hangingPunct="1">
              <a:lnSpc>
                <a:spcPct val="80000"/>
              </a:lnSpc>
              <a:spcBef>
                <a:spcPct val="0"/>
              </a:spcBef>
            </a:pPr>
            <a:r>
              <a:rPr lang="en-US" altLang="en-US" sz="2200" dirty="0"/>
              <a:t>Filename is misspelled</a:t>
            </a:r>
          </a:p>
          <a:p>
            <a:pPr lvl="1" eaLnBrk="1" hangingPunct="1">
              <a:lnSpc>
                <a:spcPct val="80000"/>
              </a:lnSpc>
              <a:spcBef>
                <a:spcPct val="0"/>
              </a:spcBef>
            </a:pPr>
            <a:r>
              <a:rPr lang="en-US" altLang="en-US" sz="2200" dirty="0"/>
              <a:t>File exists, but is in a different place</a:t>
            </a:r>
          </a:p>
          <a:p>
            <a:pPr eaLnBrk="1" hangingPunct="1">
              <a:lnSpc>
                <a:spcPct val="80000"/>
              </a:lnSpc>
              <a:spcBef>
                <a:spcPct val="50000"/>
              </a:spcBef>
            </a:pPr>
            <a:r>
              <a:rPr lang="en-US" altLang="en-US" sz="2600" dirty="0"/>
              <a:t>The file stream object is set to true if the open operation succeeded.  It can be tested to see if the file can be used:</a:t>
            </a:r>
          </a:p>
          <a:p>
            <a:pPr>
              <a:lnSpc>
                <a:spcPts val="1000"/>
              </a:lnSpc>
              <a:buNone/>
            </a:pPr>
            <a:r>
              <a:rPr lang="en-US" altLang="en-US" sz="2200" dirty="0">
                <a:latin typeface="Courier New" pitchFamily="49" charset="0"/>
              </a:rPr>
              <a:t>		</a:t>
            </a:r>
            <a:r>
              <a:rPr lang="en-US" altLang="en-US" sz="2200" b="1" dirty="0">
                <a:solidFill>
                  <a:srgbClr val="3D8963"/>
                </a:solidFill>
                <a:latin typeface="Courier New" pitchFamily="49" charset="0"/>
              </a:rPr>
              <a:t>if (</a:t>
            </a:r>
            <a:r>
              <a:rPr lang="en-US" altLang="en-US" sz="2200" b="1" dirty="0" err="1">
                <a:solidFill>
                  <a:srgbClr val="3D8963"/>
                </a:solidFill>
                <a:latin typeface="Courier New" pitchFamily="49" charset="0"/>
              </a:rPr>
              <a:t>inFile</a:t>
            </a:r>
            <a:r>
              <a:rPr lang="en-US" altLang="en-US" sz="2200" b="1" dirty="0">
                <a:solidFill>
                  <a:srgbClr val="3D8963"/>
                </a:solidFill>
                <a:latin typeface="Courier New" pitchFamily="49" charset="0"/>
              </a:rPr>
              <a:t>)</a:t>
            </a:r>
          </a:p>
          <a:p>
            <a:pPr>
              <a:lnSpc>
                <a:spcPts val="1000"/>
              </a:lnSpc>
              <a:buNone/>
            </a:pPr>
            <a:r>
              <a:rPr lang="en-US" altLang="en-US" sz="2200" b="1" dirty="0">
                <a:solidFill>
                  <a:srgbClr val="3D8963"/>
                </a:solidFill>
                <a:latin typeface="Courier New" pitchFamily="49" charset="0"/>
              </a:rPr>
              <a:t>		{ </a:t>
            </a:r>
          </a:p>
          <a:p>
            <a:pPr>
              <a:lnSpc>
                <a:spcPts val="1000"/>
              </a:lnSpc>
              <a:buNone/>
            </a:pPr>
            <a:r>
              <a:rPr lang="en-US" altLang="en-US" sz="2200" b="1" dirty="0">
                <a:solidFill>
                  <a:srgbClr val="3D8963"/>
                </a:solidFill>
                <a:latin typeface="Courier New" pitchFamily="49" charset="0"/>
              </a:rPr>
              <a:t>		  // process data from file</a:t>
            </a:r>
          </a:p>
          <a:p>
            <a:pPr>
              <a:lnSpc>
                <a:spcPts val="1000"/>
              </a:lnSpc>
              <a:buNone/>
            </a:pPr>
            <a:r>
              <a:rPr lang="en-US" altLang="en-US" sz="2200" b="1" dirty="0">
                <a:solidFill>
                  <a:srgbClr val="3D8963"/>
                </a:solidFill>
                <a:latin typeface="Courier New" pitchFamily="49" charset="0"/>
              </a:rPr>
              <a:t>     }  </a:t>
            </a:r>
          </a:p>
          <a:p>
            <a:pPr>
              <a:lnSpc>
                <a:spcPts val="1000"/>
              </a:lnSpc>
              <a:buNone/>
            </a:pPr>
            <a:r>
              <a:rPr lang="en-US" altLang="en-US" sz="2200" b="1" dirty="0">
                <a:solidFill>
                  <a:srgbClr val="3D8963"/>
                </a:solidFill>
                <a:latin typeface="Courier New" pitchFamily="49" charset="0"/>
              </a:rPr>
              <a:t>		else</a:t>
            </a:r>
          </a:p>
          <a:p>
            <a:pPr>
              <a:lnSpc>
                <a:spcPts val="1000"/>
              </a:lnSpc>
              <a:buNone/>
            </a:pPr>
            <a:r>
              <a:rPr lang="en-US" altLang="en-US" sz="2200" b="1" dirty="0">
                <a:solidFill>
                  <a:srgbClr val="3D8963"/>
                </a:solidFill>
                <a:latin typeface="Courier New" pitchFamily="49" charset="0"/>
              </a:rPr>
              <a:t>        </a:t>
            </a:r>
            <a:r>
              <a:rPr lang="en-US" altLang="en-US" sz="2200" b="1" dirty="0" err="1">
                <a:solidFill>
                  <a:srgbClr val="3D8963"/>
                </a:solidFill>
                <a:latin typeface="Courier New" pitchFamily="49" charset="0"/>
              </a:rPr>
              <a:t>cout</a:t>
            </a:r>
            <a:r>
              <a:rPr lang="en-US" altLang="en-US" sz="2200" b="1" dirty="0">
                <a:solidFill>
                  <a:srgbClr val="3D8963"/>
                </a:solidFill>
                <a:latin typeface="Courier New" pitchFamily="49" charset="0"/>
              </a:rPr>
              <a:t> &lt;&lt; "Error on file open\n";</a:t>
            </a:r>
          </a:p>
          <a:p>
            <a:pPr eaLnBrk="1" hangingPunct="1">
              <a:lnSpc>
                <a:spcPct val="80000"/>
              </a:lnSpc>
              <a:buFontTx/>
              <a:buNone/>
            </a:pPr>
            <a:endParaRPr lang="en-US" altLang="en-US" sz="2400" b="1" dirty="0">
              <a:solidFill>
                <a:srgbClr val="3D8963"/>
              </a:solidFill>
              <a:latin typeface="Courier New" pitchFamily="49" charset="0"/>
            </a:endParaRPr>
          </a:p>
          <a:p>
            <a:pPr eaLnBrk="1" hangingPunct="1">
              <a:spcBef>
                <a:spcPct val="0"/>
              </a:spcBef>
              <a:buFontTx/>
              <a:buNone/>
            </a:pPr>
            <a:r>
              <a:rPr lang="en-US" altLang="en-US" sz="1800" dirty="0">
                <a:latin typeface="Courier New" pitchFamily="49" charset="0"/>
              </a:rPr>
              <a:t>		</a:t>
            </a:r>
            <a:endParaRPr lang="en-US" altLang="en-US" sz="2000" dirty="0"/>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3B7127CA-3DE6-46C0-8DB1-6AEBCBA2CE10}" type="slidenum">
              <a:rPr lang="en-US" altLang="en-US" sz="1200"/>
              <a:pPr eaLnBrk="1" hangingPunct="1">
                <a:spcBef>
                  <a:spcPct val="0"/>
                </a:spcBef>
                <a:buFontTx/>
                <a:buNone/>
              </a:pPr>
              <a:t>54</a:t>
            </a:fld>
            <a:endParaRPr lang="en-US" altLang="en-US"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a:xfrm>
            <a:off x="1981200" y="228600"/>
            <a:ext cx="8153400" cy="990600"/>
          </a:xfrm>
        </p:spPr>
        <p:txBody>
          <a:bodyPr/>
          <a:lstStyle/>
          <a:p>
            <a:pPr eaLnBrk="1" hangingPunct="1"/>
            <a:r>
              <a:rPr lang="en-US" altLang="en-US" dirty="0">
                <a:solidFill>
                  <a:schemeClr val="tx1"/>
                </a:solidFill>
              </a:rPr>
              <a:t>5.13 Creating Good Test Data</a:t>
            </a:r>
          </a:p>
        </p:txBody>
      </p:sp>
      <p:sp>
        <p:nvSpPr>
          <p:cNvPr id="57347" name="Slide Body"/>
          <p:cNvSpPr>
            <a:spLocks noGrp="1" noChangeArrowheads="1"/>
          </p:cNvSpPr>
          <p:nvPr>
            <p:ph type="body" idx="1"/>
          </p:nvPr>
        </p:nvSpPr>
        <p:spPr>
          <a:xfrm>
            <a:off x="1828800" y="1524000"/>
            <a:ext cx="8294688" cy="4572000"/>
          </a:xfrm>
        </p:spPr>
        <p:txBody>
          <a:bodyPr/>
          <a:lstStyle/>
          <a:p>
            <a:pPr eaLnBrk="1" hangingPunct="1">
              <a:lnSpc>
                <a:spcPct val="90000"/>
              </a:lnSpc>
              <a:spcBef>
                <a:spcPct val="0"/>
              </a:spcBef>
            </a:pPr>
            <a:r>
              <a:rPr lang="en-US" altLang="en-US" sz="2800" dirty="0"/>
              <a:t>When testing a program, the quality of the test data is more important than the quantity. </a:t>
            </a:r>
          </a:p>
          <a:p>
            <a:pPr marL="101600" indent="0">
              <a:lnSpc>
                <a:spcPct val="90000"/>
              </a:lnSpc>
              <a:spcBef>
                <a:spcPct val="0"/>
              </a:spcBef>
              <a:buNone/>
            </a:pPr>
            <a:endParaRPr lang="en-US" altLang="en-US" sz="2800" dirty="0"/>
          </a:p>
          <a:p>
            <a:pPr eaLnBrk="1" hangingPunct="1">
              <a:lnSpc>
                <a:spcPct val="90000"/>
              </a:lnSpc>
              <a:spcBef>
                <a:spcPct val="0"/>
              </a:spcBef>
            </a:pPr>
            <a:r>
              <a:rPr lang="en-US" altLang="en-US" sz="2800" dirty="0"/>
              <a:t>Test data should show how different parts of the program execute</a:t>
            </a:r>
          </a:p>
          <a:p>
            <a:pPr marL="101600" indent="0">
              <a:lnSpc>
                <a:spcPct val="90000"/>
              </a:lnSpc>
              <a:spcBef>
                <a:spcPct val="0"/>
              </a:spcBef>
              <a:buNone/>
            </a:pPr>
            <a:endParaRPr lang="en-US" altLang="en-US" sz="2800" dirty="0"/>
          </a:p>
          <a:p>
            <a:pPr eaLnBrk="1" hangingPunct="1">
              <a:lnSpc>
                <a:spcPct val="90000"/>
              </a:lnSpc>
              <a:spcBef>
                <a:spcPct val="0"/>
              </a:spcBef>
            </a:pPr>
            <a:r>
              <a:rPr lang="en-US" altLang="en-US" sz="2800" dirty="0"/>
              <a:t>Test data should evaluate how program handles:</a:t>
            </a:r>
          </a:p>
          <a:p>
            <a:pPr lvl="1" eaLnBrk="1" hangingPunct="1">
              <a:lnSpc>
                <a:spcPct val="90000"/>
              </a:lnSpc>
              <a:spcBef>
                <a:spcPct val="0"/>
              </a:spcBef>
            </a:pPr>
            <a:r>
              <a:rPr lang="en-US" altLang="en-US" sz="2400" dirty="0"/>
              <a:t>normal data</a:t>
            </a:r>
          </a:p>
          <a:p>
            <a:pPr lvl="1" eaLnBrk="1" hangingPunct="1">
              <a:lnSpc>
                <a:spcPct val="90000"/>
              </a:lnSpc>
              <a:spcBef>
                <a:spcPct val="0"/>
              </a:spcBef>
            </a:pPr>
            <a:r>
              <a:rPr lang="en-US" altLang="en-US" sz="2400" dirty="0"/>
              <a:t>data that is at the limits the valid range</a:t>
            </a:r>
          </a:p>
          <a:p>
            <a:pPr lvl="1" eaLnBrk="1" hangingPunct="1">
              <a:lnSpc>
                <a:spcPct val="90000"/>
              </a:lnSpc>
              <a:spcBef>
                <a:spcPct val="0"/>
              </a:spcBef>
            </a:pPr>
            <a:r>
              <a:rPr lang="en-US" altLang="en-US" sz="2400" dirty="0"/>
              <a:t>invalid data</a:t>
            </a:r>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6315A6F2-8AC1-4F9D-AA76-3CA381C52598}" type="slidenum">
              <a:rPr lang="en-US" altLang="en-US" sz="1200"/>
              <a:pPr eaLnBrk="1" hangingPunct="1">
                <a:spcBef>
                  <a:spcPct val="0"/>
                </a:spcBef>
                <a:buFontTx/>
                <a:buNone/>
              </a:pPr>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2386012" y="2813017"/>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5-</a:t>
            </a:r>
            <a:fld id="{171D7F42-732E-4753-8A37-9BFC64539999}" type="slidenum">
              <a:rPr lang="en-US" altLang="en-US" sz="1200"/>
              <a:pPr eaLnBrk="1" hangingPunct="1">
                <a:spcBef>
                  <a:spcPct val="0"/>
                </a:spcBef>
                <a:buFontTx/>
                <a:buNone/>
              </a:pPr>
              <a:t>56</a:t>
            </a:fld>
            <a:endParaRPr lang="en-US" altLang="en-US" sz="1200" dirty="0"/>
          </a:p>
        </p:txBody>
      </p:sp>
    </p:spTree>
    <p:extLst>
      <p:ext uri="{BB962C8B-B14F-4D97-AF65-F5344CB8AC3E}">
        <p14:creationId xmlns:p14="http://schemas.microsoft.com/office/powerpoint/2010/main" val="94755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while</a:t>
            </a:r>
            <a:r>
              <a:rPr lang="en-US" altLang="en-US" dirty="0">
                <a:solidFill>
                  <a:schemeClr val="tx1"/>
                </a:solidFill>
              </a:rPr>
              <a:t> Loop Flow of Control</a:t>
            </a:r>
          </a:p>
        </p:txBody>
      </p:sp>
      <p:pic>
        <p:nvPicPr>
          <p:cNvPr id="8197" name="while loop flowchart" descr="The flow chart starts with an input to a decision box labeled “condition.” It has “True” and “False” responses. The “False” leads to the end. The “True” option leads to “statement(s)”, the output of which goes back as the input to the decision box." title="An image shows a flow chart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28801"/>
            <a:ext cx="3048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9FA12171-F4D9-44B3-9085-5E6D5BC129D0}" type="slidenum">
              <a:rPr lang="en-US" altLang="en-US" sz="120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while</a:t>
            </a:r>
            <a:r>
              <a:rPr lang="en-US" altLang="en-US" dirty="0">
                <a:solidFill>
                  <a:schemeClr val="tx1"/>
                </a:solidFill>
              </a:rPr>
              <a:t> Loop Example</a:t>
            </a:r>
          </a:p>
        </p:txBody>
      </p:sp>
      <p:sp>
        <p:nvSpPr>
          <p:cNvPr id="9219" name="Slide Body"/>
          <p:cNvSpPr>
            <a:spLocks noGrp="1" noChangeArrowheads="1"/>
          </p:cNvSpPr>
          <p:nvPr>
            <p:ph type="body" idx="1"/>
          </p:nvPr>
        </p:nvSpPr>
        <p:spPr/>
        <p:txBody>
          <a:bodyPr/>
          <a:lstStyle/>
          <a:p>
            <a:pPr lvl="1" eaLnBrk="1" hangingPunct="1">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5;</a:t>
            </a:r>
          </a:p>
          <a:p>
            <a:pPr lvl="1" eaLnBrk="1" hangingPunct="1">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&gt;= 0)</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&lt;&lt; "  ";</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- 1;</a:t>
            </a:r>
          </a:p>
          <a:p>
            <a:pPr lvl="1" eaLnBrk="1" hangingPunct="1">
              <a:lnSpc>
                <a:spcPct val="90000"/>
              </a:lnSpc>
              <a:spcBef>
                <a:spcPct val="0"/>
              </a:spcBef>
              <a:buFontTx/>
              <a:buNone/>
            </a:pPr>
            <a:r>
              <a:rPr lang="en-US" altLang="en-US" sz="2400" b="1" dirty="0">
                <a:solidFill>
                  <a:srgbClr val="3D8963"/>
                </a:solidFill>
                <a:latin typeface="Courier New" pitchFamily="49" charset="0"/>
              </a:rPr>
              <a:t>}</a:t>
            </a:r>
          </a:p>
          <a:p>
            <a:pPr eaLnBrk="1" hangingPunct="1"/>
            <a:r>
              <a:rPr lang="en-US" altLang="en-US" sz="2400" dirty="0"/>
              <a:t> </a:t>
            </a:r>
            <a:r>
              <a:rPr lang="en-US" altLang="en-US" sz="2800" dirty="0"/>
              <a:t>produces output:</a:t>
            </a:r>
          </a:p>
          <a:p>
            <a:pPr lvl="1" eaLnBrk="1" hangingPunct="1">
              <a:buFontTx/>
              <a:buNone/>
            </a:pPr>
            <a:r>
              <a:rPr lang="en-US" altLang="en-US" sz="2400" dirty="0">
                <a:latin typeface="Courier New" pitchFamily="49" charset="0"/>
              </a:rPr>
              <a:t>	</a:t>
            </a:r>
            <a:r>
              <a:rPr lang="en-US" altLang="en-US" sz="2400" b="1" dirty="0">
                <a:solidFill>
                  <a:srgbClr val="3D8963"/>
                </a:solidFill>
                <a:latin typeface="Courier New" pitchFamily="49" charset="0"/>
              </a:rPr>
              <a:t>5  4  3  2  1  0</a:t>
            </a:r>
          </a:p>
          <a:p>
            <a:pPr eaLnBrk="1" hangingPunct="1"/>
            <a:r>
              <a:rPr lang="en-US" altLang="en-US" sz="2800" b="1" dirty="0" err="1">
                <a:latin typeface="Courier New" pitchFamily="49" charset="0"/>
                <a:cs typeface="Courier New" pitchFamily="49" charset="0"/>
              </a:rPr>
              <a:t>val</a:t>
            </a:r>
            <a:r>
              <a:rPr lang="en-US" altLang="en-US" sz="2800" dirty="0"/>
              <a:t> is called a </a:t>
            </a:r>
            <a:r>
              <a:rPr lang="en-US" altLang="en-US" sz="2800" dirty="0">
                <a:solidFill>
                  <a:schemeClr val="accent2"/>
                </a:solidFill>
              </a:rPr>
              <a:t>loop control variable</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9CF2F282-DCAA-44D0-BD13-A806B9F9C84A}" type="slidenum">
              <a:rPr lang="en-US" altLang="en-US" sz="120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while</a:t>
            </a:r>
            <a:r>
              <a:rPr lang="en-US" altLang="en-US" dirty="0">
                <a:solidFill>
                  <a:schemeClr val="tx1"/>
                </a:solidFill>
              </a:rPr>
              <a:t> Loop Is a Pretest Loop</a:t>
            </a:r>
          </a:p>
        </p:txBody>
      </p:sp>
      <p:sp>
        <p:nvSpPr>
          <p:cNvPr id="10243" name="Slide Body"/>
          <p:cNvSpPr>
            <a:spLocks noGrp="1" noChangeArrowheads="1"/>
          </p:cNvSpPr>
          <p:nvPr>
            <p:ph type="body" idx="1"/>
          </p:nvPr>
        </p:nvSpPr>
        <p:spPr>
          <a:xfrm>
            <a:off x="1905000" y="1981200"/>
            <a:ext cx="8382000" cy="3810000"/>
          </a:xfrm>
        </p:spPr>
        <p:txBody>
          <a:bodyPr/>
          <a:lstStyle/>
          <a:p>
            <a:pPr eaLnBrk="1" hangingPunct="1">
              <a:lnSpc>
                <a:spcPct val="90000"/>
              </a:lnSpc>
              <a:spcBef>
                <a:spcPct val="0"/>
              </a:spcBef>
            </a:pPr>
            <a:r>
              <a:rPr lang="en-US" altLang="en-US" sz="2800" b="1" dirty="0">
                <a:latin typeface="Courier New" pitchFamily="49" charset="0"/>
              </a:rPr>
              <a:t>while</a:t>
            </a:r>
            <a:r>
              <a:rPr lang="en-US" altLang="en-US" sz="2800" dirty="0"/>
              <a:t> is a </a:t>
            </a:r>
            <a:r>
              <a:rPr lang="en-US" altLang="en-US" sz="2800" dirty="0">
                <a:solidFill>
                  <a:schemeClr val="accent2"/>
                </a:solidFill>
              </a:rPr>
              <a:t>pretest loop</a:t>
            </a:r>
            <a:r>
              <a:rPr lang="en-US" altLang="en-US" sz="2800" dirty="0"/>
              <a:t> (the </a:t>
            </a:r>
            <a:r>
              <a:rPr lang="en-US" altLang="en-US" sz="2800" b="1" i="1" dirty="0">
                <a:latin typeface="Courier New" pitchFamily="49" charset="0"/>
              </a:rPr>
              <a:t>condition</a:t>
            </a:r>
            <a:r>
              <a:rPr lang="en-US" altLang="en-US" sz="2800" dirty="0"/>
              <a:t> is evaluated </a:t>
            </a:r>
            <a:r>
              <a:rPr lang="en-US" altLang="en-US" sz="2800" u="sng" dirty="0"/>
              <a:t>before</a:t>
            </a:r>
            <a:r>
              <a:rPr lang="en-US" altLang="en-US" sz="2800" dirty="0"/>
              <a:t> the loop executes)</a:t>
            </a:r>
          </a:p>
          <a:p>
            <a:pPr eaLnBrk="1" hangingPunct="1">
              <a:lnSpc>
                <a:spcPct val="90000"/>
              </a:lnSpc>
              <a:spcBef>
                <a:spcPct val="0"/>
              </a:spcBef>
            </a:pPr>
            <a:endParaRPr lang="en-US" altLang="en-US" sz="2800" dirty="0"/>
          </a:p>
          <a:p>
            <a:pPr eaLnBrk="1" hangingPunct="1">
              <a:lnSpc>
                <a:spcPct val="90000"/>
              </a:lnSpc>
              <a:spcBef>
                <a:spcPct val="0"/>
              </a:spcBef>
            </a:pPr>
            <a:r>
              <a:rPr lang="en-US" altLang="en-US" sz="2800" dirty="0"/>
              <a:t>If the condition is initially false, the statement(s) in the body of the loop are never executed</a:t>
            </a:r>
          </a:p>
          <a:p>
            <a:pPr eaLnBrk="1" hangingPunct="1">
              <a:lnSpc>
                <a:spcPct val="90000"/>
              </a:lnSpc>
              <a:spcBef>
                <a:spcPct val="0"/>
              </a:spcBef>
            </a:pPr>
            <a:endParaRPr lang="en-US" altLang="en-US" sz="2800" dirty="0"/>
          </a:p>
          <a:p>
            <a:pPr eaLnBrk="1" hangingPunct="1">
              <a:lnSpc>
                <a:spcPct val="90000"/>
              </a:lnSpc>
              <a:spcBef>
                <a:spcPct val="0"/>
              </a:spcBef>
            </a:pPr>
            <a:r>
              <a:rPr lang="en-US" altLang="en-US" sz="2800" dirty="0"/>
              <a:t>If the condition is initially true, the statement(s) in the body will continue to be executed until the condition becomes false</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089D427-978C-49BC-A071-DA380BE32362}" type="slidenum">
              <a:rPr lang="en-US" altLang="en-US" sz="120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Exiting the Loop</a:t>
            </a:r>
          </a:p>
        </p:txBody>
      </p:sp>
      <p:sp>
        <p:nvSpPr>
          <p:cNvPr id="11267" name="Slide Body"/>
          <p:cNvSpPr>
            <a:spLocks noGrp="1" noChangeArrowheads="1"/>
          </p:cNvSpPr>
          <p:nvPr>
            <p:ph type="body" idx="1"/>
          </p:nvPr>
        </p:nvSpPr>
        <p:spPr>
          <a:xfrm>
            <a:off x="1828800" y="1828800"/>
            <a:ext cx="8382000" cy="4038600"/>
          </a:xfrm>
        </p:spPr>
        <p:txBody>
          <a:bodyPr/>
          <a:lstStyle/>
          <a:p>
            <a:pPr eaLnBrk="1" hangingPunct="1">
              <a:lnSpc>
                <a:spcPct val="90000"/>
              </a:lnSpc>
              <a:spcBef>
                <a:spcPct val="0"/>
              </a:spcBef>
            </a:pPr>
            <a:r>
              <a:rPr lang="en-US" altLang="en-US" sz="2800" dirty="0"/>
              <a:t>The loop must contain code to allow the </a:t>
            </a:r>
            <a:r>
              <a:rPr lang="en-US" altLang="en-US" sz="2800" b="1" i="1" dirty="0">
                <a:latin typeface="Courier New" pitchFamily="49" charset="0"/>
              </a:rPr>
              <a:t>condition</a:t>
            </a:r>
            <a:r>
              <a:rPr lang="en-US" altLang="en-US" sz="2800" dirty="0"/>
              <a:t> to eventually become </a:t>
            </a:r>
            <a:r>
              <a:rPr lang="en-US" altLang="en-US" sz="2800" b="1" dirty="0">
                <a:latin typeface="Courier New" pitchFamily="49" charset="0"/>
              </a:rPr>
              <a:t>false</a:t>
            </a:r>
            <a:r>
              <a:rPr lang="en-US" altLang="en-US" sz="2800" b="1" dirty="0"/>
              <a:t> </a:t>
            </a:r>
            <a:r>
              <a:rPr lang="en-US" altLang="en-US" sz="2800" dirty="0"/>
              <a:t>so the loop can be exited</a:t>
            </a:r>
          </a:p>
          <a:p>
            <a:pPr eaLnBrk="1" hangingPunct="1">
              <a:lnSpc>
                <a:spcPct val="90000"/>
              </a:lnSpc>
              <a:spcBef>
                <a:spcPct val="50000"/>
              </a:spcBef>
            </a:pPr>
            <a:r>
              <a:rPr lang="en-US" altLang="en-US" sz="2800" dirty="0"/>
              <a:t>Otherwise, you have an </a:t>
            </a:r>
            <a:r>
              <a:rPr lang="en-US" altLang="en-US" sz="2800" dirty="0">
                <a:solidFill>
                  <a:schemeClr val="accent2"/>
                </a:solidFill>
              </a:rPr>
              <a:t>infinite loop</a:t>
            </a:r>
            <a:r>
              <a:rPr lang="en-US" altLang="en-US" sz="2800" dirty="0"/>
              <a:t> (</a:t>
            </a:r>
            <a:r>
              <a:rPr lang="en-US" altLang="en-US" sz="2800" i="1" dirty="0"/>
              <a:t>i.e.</a:t>
            </a:r>
            <a:r>
              <a:rPr lang="en-US" altLang="en-US" sz="2800" dirty="0"/>
              <a:t>, a loop that does not stop)</a:t>
            </a:r>
          </a:p>
          <a:p>
            <a:pPr eaLnBrk="1" hangingPunct="1">
              <a:lnSpc>
                <a:spcPct val="90000"/>
              </a:lnSpc>
              <a:spcBef>
                <a:spcPct val="50000"/>
              </a:spcBef>
            </a:pPr>
            <a:r>
              <a:rPr lang="en-US" altLang="en-US" sz="2800" dirty="0"/>
              <a:t>Example infinite loop:</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x = 5;</a:t>
            </a:r>
          </a:p>
          <a:p>
            <a:pPr eaLnBrk="1" hangingPunct="1">
              <a:lnSpc>
                <a:spcPct val="90000"/>
              </a:lnSpc>
              <a:spcBef>
                <a:spcPct val="0"/>
              </a:spcBef>
              <a:buFontTx/>
              <a:buNone/>
            </a:pPr>
            <a:r>
              <a:rPr lang="en-US" altLang="en-US" sz="2400" b="1" dirty="0">
                <a:solidFill>
                  <a:srgbClr val="3D8963"/>
                </a:solidFill>
                <a:latin typeface="Courier New" pitchFamily="49" charset="0"/>
              </a:rPr>
              <a:t> while (x &gt; 0)    // infinite loop because</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    // x is always &gt; 0</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84C1AA17-F0DE-4905-812B-6A66F1CFD98B}" type="slidenum">
              <a:rPr lang="en-US" altLang="en-US" sz="120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1853</TotalTime>
  <Words>2717</Words>
  <Application>Microsoft Office PowerPoint</Application>
  <PresentationFormat>Widescreen</PresentationFormat>
  <Paragraphs>539</Paragraphs>
  <Slides>56</Slides>
  <Notes>54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5.1 Introduction to Loops: The while Loop</vt:lpstr>
      <vt:lpstr>How the while Loop Works</vt:lpstr>
      <vt:lpstr>while Loop Flow of Control</vt:lpstr>
      <vt:lpstr>while Loop Example</vt:lpstr>
      <vt:lpstr>while Loop Is a Pretest Loop</vt:lpstr>
      <vt:lpstr>Exiting the Loop</vt:lpstr>
      <vt:lpstr>Common Loop Errors</vt:lpstr>
      <vt:lpstr>while Loop Programming Style</vt:lpstr>
      <vt:lpstr>5.2 Using the while Loop for Input Validation</vt:lpstr>
      <vt:lpstr>Input Validation Loop Example</vt:lpstr>
      <vt:lpstr>5.3 The Increment and Decrement Operators</vt:lpstr>
      <vt:lpstr>Prefix Mode</vt:lpstr>
      <vt:lpstr>Prefix Mode Example</vt:lpstr>
      <vt:lpstr>Postfix Mode</vt:lpstr>
      <vt:lpstr>Postfix Mode Example</vt:lpstr>
      <vt:lpstr>Increment &amp; Decrement Notes</vt:lpstr>
      <vt:lpstr>5.4 Counters</vt:lpstr>
      <vt:lpstr>Letting the User Control the Loop</vt:lpstr>
      <vt:lpstr>User Controls the Loop Example</vt:lpstr>
      <vt:lpstr>5.5 Keeping a Running Total</vt:lpstr>
      <vt:lpstr>5.6 Sentinels</vt:lpstr>
      <vt:lpstr>Sentinel Example</vt:lpstr>
      <vt:lpstr>5.7 The do-while Loop</vt:lpstr>
      <vt:lpstr>do-while Flow of Control</vt:lpstr>
      <vt:lpstr>do-while Loop Notes</vt:lpstr>
      <vt:lpstr>do-while and Menu-Driven Programs</vt:lpstr>
      <vt:lpstr>Menu-Driven Program Example</vt:lpstr>
      <vt:lpstr>5.8 The for Loop</vt:lpstr>
      <vt:lpstr>for Loop Mechanics</vt:lpstr>
      <vt:lpstr>for Loop Flow of Control</vt:lpstr>
      <vt:lpstr>for Loop Example</vt:lpstr>
      <vt:lpstr>for Loop Notes</vt:lpstr>
      <vt:lpstr>for Loop Modifications</vt:lpstr>
      <vt:lpstr>More for Loop Modifications  (These are NOT Recommended)</vt:lpstr>
      <vt:lpstr>5.9 Deciding Which Loop to Use</vt:lpstr>
      <vt:lpstr>5.10 Nested Loops</vt:lpstr>
      <vt:lpstr>Notes on Nested Loops</vt:lpstr>
      <vt:lpstr>5.11 Breaking Out of a Loop</vt:lpstr>
      <vt:lpstr>The continue Statement</vt:lpstr>
      <vt:lpstr>5.12 Using Files for Data Storage</vt:lpstr>
      <vt:lpstr>File Types</vt:lpstr>
      <vt:lpstr>File Access – Ways to Use  the Data in a File</vt:lpstr>
      <vt:lpstr>What is Needed to Use Files</vt:lpstr>
      <vt:lpstr>Open the File 1 of 2</vt:lpstr>
      <vt:lpstr>Open the File 2 of 2</vt:lpstr>
      <vt:lpstr>Use the File</vt:lpstr>
      <vt:lpstr>Close the File</vt:lpstr>
      <vt:lpstr>Input File – the Read Position</vt:lpstr>
      <vt:lpstr>User-Specified Filenames</vt:lpstr>
      <vt:lpstr>Using the &gt;&gt; Operator to Test for End of File (EOF) on an Input File </vt:lpstr>
      <vt:lpstr>File Open Errors</vt:lpstr>
      <vt:lpstr>5.13 Creating Good Test Data</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Andrew Blythe</cp:lastModifiedBy>
  <cp:revision>56</cp:revision>
  <cp:lastPrinted>2009-04-22T19:24:48Z</cp:lastPrinted>
  <dcterms:created xsi:type="dcterms:W3CDTF">2013-06-10T23:48:05Z</dcterms:created>
  <dcterms:modified xsi:type="dcterms:W3CDTF">2020-10-21T16:47:05Z</dcterms:modified>
</cp:coreProperties>
</file>