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5" r:id="rId1"/>
    <p:sldMasterId id="2147483866" r:id="rId2"/>
  </p:sldMasterIdLst>
  <p:notesMasterIdLst>
    <p:notesMasterId r:id="rId52"/>
  </p:notesMasterIdLst>
  <p:sldIdLst>
    <p:sldId id="310"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04" r:id="rId29"/>
    <p:sldId id="283" r:id="rId30"/>
    <p:sldId id="305" r:id="rId31"/>
    <p:sldId id="284" r:id="rId32"/>
    <p:sldId id="286" r:id="rId33"/>
    <p:sldId id="285" r:id="rId34"/>
    <p:sldId id="287" r:id="rId35"/>
    <p:sldId id="288" r:id="rId36"/>
    <p:sldId id="303"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9" r:id="rId51"/>
  </p:sldIdLst>
  <p:sldSz cx="12192000" cy="6858000"/>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pitchFamily="18" charset="0"/>
        <a:ea typeface="+mn-ea"/>
        <a:cs typeface="+mn-cs"/>
      </a:defRPr>
    </a:lvl1pPr>
    <a:lvl2pPr marL="457200" algn="l" rtl="0" fontAlgn="base">
      <a:spcBef>
        <a:spcPct val="0"/>
      </a:spcBef>
      <a:spcAft>
        <a:spcPct val="0"/>
      </a:spcAft>
      <a:defRPr sz="2400" kern="1200" baseline="-25000">
        <a:solidFill>
          <a:schemeClr val="tx1"/>
        </a:solidFill>
        <a:latin typeface="Times New Roman" pitchFamily="18" charset="0"/>
        <a:ea typeface="+mn-ea"/>
        <a:cs typeface="+mn-cs"/>
      </a:defRPr>
    </a:lvl2pPr>
    <a:lvl3pPr marL="914400" algn="l" rtl="0" fontAlgn="base">
      <a:spcBef>
        <a:spcPct val="0"/>
      </a:spcBef>
      <a:spcAft>
        <a:spcPct val="0"/>
      </a:spcAft>
      <a:defRPr sz="2400" kern="1200" baseline="-25000">
        <a:solidFill>
          <a:schemeClr val="tx1"/>
        </a:solidFill>
        <a:latin typeface="Times New Roman" pitchFamily="18" charset="0"/>
        <a:ea typeface="+mn-ea"/>
        <a:cs typeface="+mn-cs"/>
      </a:defRPr>
    </a:lvl3pPr>
    <a:lvl4pPr marL="1371600" algn="l" rtl="0" fontAlgn="base">
      <a:spcBef>
        <a:spcPct val="0"/>
      </a:spcBef>
      <a:spcAft>
        <a:spcPct val="0"/>
      </a:spcAft>
      <a:defRPr sz="2400" kern="1200" baseline="-25000">
        <a:solidFill>
          <a:schemeClr val="tx1"/>
        </a:solidFill>
        <a:latin typeface="Times New Roman" pitchFamily="18" charset="0"/>
        <a:ea typeface="+mn-ea"/>
        <a:cs typeface="+mn-cs"/>
      </a:defRPr>
    </a:lvl4pPr>
    <a:lvl5pPr marL="1828800" algn="l" rtl="0" fontAlgn="base">
      <a:spcBef>
        <a:spcPct val="0"/>
      </a:spcBef>
      <a:spcAft>
        <a:spcPct val="0"/>
      </a:spcAft>
      <a:defRPr sz="2400" kern="1200" baseline="-25000">
        <a:solidFill>
          <a:schemeClr val="tx1"/>
        </a:solidFill>
        <a:latin typeface="Times New Roman" pitchFamily="18" charset="0"/>
        <a:ea typeface="+mn-ea"/>
        <a:cs typeface="+mn-cs"/>
      </a:defRPr>
    </a:lvl5pPr>
    <a:lvl6pPr marL="2286000" algn="l" defTabSz="914400" rtl="0" eaLnBrk="1" latinLnBrk="0" hangingPunct="1">
      <a:defRPr sz="2400" kern="1200" baseline="-25000">
        <a:solidFill>
          <a:schemeClr val="tx1"/>
        </a:solidFill>
        <a:latin typeface="Times New Roman" pitchFamily="18" charset="0"/>
        <a:ea typeface="+mn-ea"/>
        <a:cs typeface="+mn-cs"/>
      </a:defRPr>
    </a:lvl6pPr>
    <a:lvl7pPr marL="2743200" algn="l" defTabSz="914400" rtl="0" eaLnBrk="1" latinLnBrk="0" hangingPunct="1">
      <a:defRPr sz="2400" kern="1200" baseline="-25000">
        <a:solidFill>
          <a:schemeClr val="tx1"/>
        </a:solidFill>
        <a:latin typeface="Times New Roman" pitchFamily="18" charset="0"/>
        <a:ea typeface="+mn-ea"/>
        <a:cs typeface="+mn-cs"/>
      </a:defRPr>
    </a:lvl7pPr>
    <a:lvl8pPr marL="3200400" algn="l" defTabSz="914400" rtl="0" eaLnBrk="1" latinLnBrk="0" hangingPunct="1">
      <a:defRPr sz="2400" kern="1200" baseline="-25000">
        <a:solidFill>
          <a:schemeClr val="tx1"/>
        </a:solidFill>
        <a:latin typeface="Times New Roman" pitchFamily="18" charset="0"/>
        <a:ea typeface="+mn-ea"/>
        <a:cs typeface="+mn-cs"/>
      </a:defRPr>
    </a:lvl8pPr>
    <a:lvl9pPr marL="3657600" algn="l" defTabSz="914400" rtl="0" eaLnBrk="1" latinLnBrk="0" hangingPunct="1">
      <a:defRPr sz="2400" kern="1200" baseline="-250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D6C2"/>
    <a:srgbClr val="5DE2B3"/>
    <a:srgbClr val="E3D638"/>
    <a:srgbClr val="495899"/>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3" autoAdjust="0"/>
    <p:restoredTop sz="94660"/>
  </p:normalViewPr>
  <p:slideViewPr>
    <p:cSldViewPr>
      <p:cViewPr varScale="1">
        <p:scale>
          <a:sx n="83" d="100"/>
          <a:sy n="83" d="100"/>
        </p:scale>
        <p:origin x="126"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New Roman" charset="0"/>
              </a:defRPr>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New Roman" charset="0"/>
              </a:defRPr>
            </a:lvl1pPr>
          </a:lstStyle>
          <a:p>
            <a:pPr>
              <a:defRPr/>
            </a:pPr>
            <a:endParaRPr lang="en-US"/>
          </a:p>
        </p:txBody>
      </p:sp>
      <p:sp>
        <p:nvSpPr>
          <p:cNvPr id="532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New Roman" charset="0"/>
              </a:defRPr>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Times New Roman" charset="0"/>
              </a:defRPr>
            </a:lvl1pPr>
          </a:lstStyle>
          <a:p>
            <a:pPr>
              <a:defRPr/>
            </a:pPr>
            <a:fld id="{159BCC90-18DD-498F-B691-33ED08837862}" type="slidenum">
              <a:rPr lang="en-US"/>
              <a:pPr>
                <a:defRPr/>
              </a:pPr>
              <a:t>‹#›</a:t>
            </a:fld>
            <a:endParaRPr lang="en-US"/>
          </a:p>
        </p:txBody>
      </p:sp>
    </p:spTree>
    <p:extLst>
      <p:ext uri="{BB962C8B-B14F-4D97-AF65-F5344CB8AC3E}">
        <p14:creationId xmlns:p14="http://schemas.microsoft.com/office/powerpoint/2010/main" val="14502451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B1DD9CB-65FB-4DBD-AC45-5B2209CC34F8}" type="slidenum">
              <a:rPr kumimoji="0" lang="en-US" altLang="en-US" smtClean="0">
                <a:latin typeface="Arial" pitchFamily="34" charset="0"/>
              </a:rPr>
              <a:pPr eaLnBrk="1" hangingPunct="1">
                <a:spcBef>
                  <a:spcPct val="0"/>
                </a:spcBef>
              </a:pPr>
              <a:t>2</a:t>
            </a:fld>
            <a:endParaRPr kumimoji="0" lang="en-US" altLang="en-US">
              <a:latin typeface="Arial" pitchFamily="34" charset="0"/>
            </a:endParaRPr>
          </a:p>
        </p:txBody>
      </p:sp>
      <p:sp>
        <p:nvSpPr>
          <p:cNvPr id="55299" name="Rectangle 1026"/>
          <p:cNvSpPr>
            <a:spLocks noGrp="1" noRot="1" noChangeAspect="1" noChangeArrowheads="1" noTextEdit="1"/>
          </p:cNvSpPr>
          <p:nvPr>
            <p:ph type="sldImg"/>
          </p:nvPr>
        </p:nvSpPr>
        <p:spPr>
          <a:xfrm>
            <a:off x="381000" y="685800"/>
            <a:ext cx="6096000" cy="3429000"/>
          </a:xfrm>
          <a:ln/>
        </p:spPr>
      </p:sp>
      <p:sp>
        <p:nvSpPr>
          <p:cNvPr id="553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4217540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2A812C2-0C36-45EB-90BA-15E2A85480FD}" type="slidenum">
              <a:rPr kumimoji="0" lang="en-US" altLang="en-US" smtClean="0">
                <a:latin typeface="Arial" pitchFamily="34" charset="0"/>
              </a:rPr>
              <a:pPr eaLnBrk="1" hangingPunct="1">
                <a:spcBef>
                  <a:spcPct val="0"/>
                </a:spcBef>
              </a:pPr>
              <a:t>11</a:t>
            </a:fld>
            <a:endParaRPr kumimoji="0" lang="en-US" altLang="en-US">
              <a:latin typeface="Arial" pitchFamily="34" charset="0"/>
            </a:endParaRPr>
          </a:p>
        </p:txBody>
      </p:sp>
      <p:sp>
        <p:nvSpPr>
          <p:cNvPr id="64515" name="Rectangle 2"/>
          <p:cNvSpPr>
            <a:spLocks noGrp="1" noRot="1" noChangeAspect="1" noChangeArrowheads="1" noTextEdit="1"/>
          </p:cNvSpPr>
          <p:nvPr>
            <p:ph type="sldImg"/>
          </p:nvPr>
        </p:nvSpPr>
        <p:spPr>
          <a:xfrm>
            <a:off x="381000" y="685800"/>
            <a:ext cx="6096000" cy="34290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pr6-03.cpp and pr6-04.cpp</a:t>
            </a:r>
          </a:p>
        </p:txBody>
      </p:sp>
    </p:spTree>
    <p:extLst>
      <p:ext uri="{BB962C8B-B14F-4D97-AF65-F5344CB8AC3E}">
        <p14:creationId xmlns:p14="http://schemas.microsoft.com/office/powerpoint/2010/main" val="1162295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6B6C021-C722-4A90-A356-21A3A70E4F57}" type="slidenum">
              <a:rPr kumimoji="0" lang="en-US" altLang="en-US" smtClean="0">
                <a:latin typeface="Arial" pitchFamily="34" charset="0"/>
              </a:rPr>
              <a:pPr eaLnBrk="1" hangingPunct="1">
                <a:spcBef>
                  <a:spcPct val="0"/>
                </a:spcBef>
              </a:pPr>
              <a:t>12</a:t>
            </a:fld>
            <a:endParaRPr kumimoji="0" lang="en-US" altLang="en-US">
              <a:latin typeface="Arial" pitchFamily="34" charset="0"/>
            </a:endParaRPr>
          </a:p>
        </p:txBody>
      </p:sp>
      <p:sp>
        <p:nvSpPr>
          <p:cNvPr id="65539" name="Rectangle 2"/>
          <p:cNvSpPr>
            <a:spLocks noGrp="1" noRot="1" noChangeAspect="1" noChangeArrowheads="1" noTextEdit="1"/>
          </p:cNvSpPr>
          <p:nvPr>
            <p:ph type="sldImg"/>
          </p:nvPr>
        </p:nvSpPr>
        <p:spPr>
          <a:xfrm>
            <a:off x="381000" y="685800"/>
            <a:ext cx="6096000" cy="34290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4020945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6BFDA49-8BB7-4FC1-A3D4-93E57CD8578C}" type="slidenum">
              <a:rPr kumimoji="0" lang="en-US" altLang="en-US" smtClean="0">
                <a:latin typeface="Arial" pitchFamily="34" charset="0"/>
              </a:rPr>
              <a:pPr eaLnBrk="1" hangingPunct="1">
                <a:spcBef>
                  <a:spcPct val="0"/>
                </a:spcBef>
              </a:pPr>
              <a:t>13</a:t>
            </a:fld>
            <a:endParaRPr kumimoji="0" lang="en-US" altLang="en-US">
              <a:latin typeface="Arial" pitchFamily="34" charset="0"/>
            </a:endParaRPr>
          </a:p>
        </p:txBody>
      </p:sp>
      <p:sp>
        <p:nvSpPr>
          <p:cNvPr id="66563" name="Rectangle 2"/>
          <p:cNvSpPr>
            <a:spLocks noGrp="1" noRot="1" noChangeAspect="1" noChangeArrowheads="1" noTextEdit="1"/>
          </p:cNvSpPr>
          <p:nvPr>
            <p:ph type="sldImg"/>
          </p:nvPr>
        </p:nvSpPr>
        <p:spPr>
          <a:xfrm>
            <a:off x="381000" y="685800"/>
            <a:ext cx="6096000" cy="34290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pr6-05.cpp</a:t>
            </a:r>
          </a:p>
        </p:txBody>
      </p:sp>
    </p:spTree>
    <p:extLst>
      <p:ext uri="{BB962C8B-B14F-4D97-AF65-F5344CB8AC3E}">
        <p14:creationId xmlns:p14="http://schemas.microsoft.com/office/powerpoint/2010/main" val="3705487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65EE555-57AD-49A4-A524-A56A28D306D1}" type="slidenum">
              <a:rPr kumimoji="0" lang="en-US" altLang="en-US" smtClean="0">
                <a:latin typeface="Arial" pitchFamily="34" charset="0"/>
              </a:rPr>
              <a:pPr eaLnBrk="1" hangingPunct="1">
                <a:spcBef>
                  <a:spcPct val="0"/>
                </a:spcBef>
              </a:pPr>
              <a:t>14</a:t>
            </a:fld>
            <a:endParaRPr kumimoji="0" lang="en-US" altLang="en-US">
              <a:latin typeface="Arial" pitchFamily="34" charset="0"/>
            </a:endParaRPr>
          </a:p>
        </p:txBody>
      </p:sp>
      <p:sp>
        <p:nvSpPr>
          <p:cNvPr id="67587" name="Rectangle 2"/>
          <p:cNvSpPr>
            <a:spLocks noGrp="1" noRot="1" noChangeAspect="1" noChangeArrowheads="1" noTextEdit="1"/>
          </p:cNvSpPr>
          <p:nvPr>
            <p:ph type="sldImg"/>
          </p:nvPr>
        </p:nvSpPr>
        <p:spPr>
          <a:xfrm>
            <a:off x="381000" y="685800"/>
            <a:ext cx="6096000" cy="342900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893886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641C0FF-D5C1-46DF-817B-9C73F6853E49}" type="slidenum">
              <a:rPr kumimoji="0" lang="en-US" altLang="en-US" smtClean="0">
                <a:latin typeface="Arial" pitchFamily="34" charset="0"/>
              </a:rPr>
              <a:pPr eaLnBrk="1" hangingPunct="1">
                <a:spcBef>
                  <a:spcPct val="0"/>
                </a:spcBef>
              </a:pPr>
              <a:t>15</a:t>
            </a:fld>
            <a:endParaRPr kumimoji="0" lang="en-US" altLang="en-US">
              <a:latin typeface="Arial" pitchFamily="34" charset="0"/>
            </a:endParaRPr>
          </a:p>
        </p:txBody>
      </p:sp>
      <p:sp>
        <p:nvSpPr>
          <p:cNvPr id="68611" name="Rectangle 2"/>
          <p:cNvSpPr>
            <a:spLocks noGrp="1" noRot="1" noChangeAspect="1" noChangeArrowheads="1" noTextEdit="1"/>
          </p:cNvSpPr>
          <p:nvPr>
            <p:ph type="sldImg"/>
          </p:nvPr>
        </p:nvSpPr>
        <p:spPr>
          <a:xfrm>
            <a:off x="381000" y="685800"/>
            <a:ext cx="6096000" cy="342900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6960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38DB860-C78A-49F8-9DF6-5508BFFF9B22}" type="slidenum">
              <a:rPr kumimoji="0" lang="en-US" altLang="en-US" smtClean="0">
                <a:latin typeface="Arial" pitchFamily="34" charset="0"/>
              </a:rPr>
              <a:pPr eaLnBrk="1" hangingPunct="1">
                <a:spcBef>
                  <a:spcPct val="0"/>
                </a:spcBef>
              </a:pPr>
              <a:t>16</a:t>
            </a:fld>
            <a:endParaRPr kumimoji="0" lang="en-US" altLang="en-US">
              <a:latin typeface="Arial" pitchFamily="34" charset="0"/>
            </a:endParaRPr>
          </a:p>
        </p:txBody>
      </p:sp>
      <p:sp>
        <p:nvSpPr>
          <p:cNvPr id="69635" name="Rectangle 1026"/>
          <p:cNvSpPr>
            <a:spLocks noGrp="1" noRot="1" noChangeAspect="1" noChangeArrowheads="1" noTextEdit="1"/>
          </p:cNvSpPr>
          <p:nvPr>
            <p:ph type="sldImg"/>
          </p:nvPr>
        </p:nvSpPr>
        <p:spPr>
          <a:xfrm>
            <a:off x="381000" y="685800"/>
            <a:ext cx="6096000" cy="3429000"/>
          </a:xfrm>
          <a:ln/>
        </p:spPr>
      </p:sp>
      <p:sp>
        <p:nvSpPr>
          <p:cNvPr id="696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pr6-06.cpp and pr6-07.cpp</a:t>
            </a:r>
          </a:p>
        </p:txBody>
      </p:sp>
    </p:spTree>
    <p:extLst>
      <p:ext uri="{BB962C8B-B14F-4D97-AF65-F5344CB8AC3E}">
        <p14:creationId xmlns:p14="http://schemas.microsoft.com/office/powerpoint/2010/main" val="3908808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95E6CD4-CE8C-4C62-A6D9-28E0FF994BE9}" type="slidenum">
              <a:rPr kumimoji="0" lang="en-US" altLang="en-US" smtClean="0">
                <a:latin typeface="Arial" pitchFamily="34" charset="0"/>
              </a:rPr>
              <a:pPr eaLnBrk="1" hangingPunct="1">
                <a:spcBef>
                  <a:spcPct val="0"/>
                </a:spcBef>
              </a:pPr>
              <a:t>17</a:t>
            </a:fld>
            <a:endParaRPr kumimoji="0" lang="en-US" altLang="en-US">
              <a:latin typeface="Arial" pitchFamily="34" charset="0"/>
            </a:endParaRPr>
          </a:p>
        </p:txBody>
      </p:sp>
      <p:sp>
        <p:nvSpPr>
          <p:cNvPr id="70659" name="Rectangle 2"/>
          <p:cNvSpPr>
            <a:spLocks noGrp="1" noRot="1" noChangeAspect="1" noChangeArrowheads="1" noTextEdit="1"/>
          </p:cNvSpPr>
          <p:nvPr>
            <p:ph type="sldImg"/>
          </p:nvPr>
        </p:nvSpPr>
        <p:spPr>
          <a:xfrm>
            <a:off x="381000" y="685800"/>
            <a:ext cx="6096000" cy="3429000"/>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See pr6-08.cpp </a:t>
            </a:r>
          </a:p>
        </p:txBody>
      </p:sp>
    </p:spTree>
    <p:extLst>
      <p:ext uri="{BB962C8B-B14F-4D97-AF65-F5344CB8AC3E}">
        <p14:creationId xmlns:p14="http://schemas.microsoft.com/office/powerpoint/2010/main" val="2035546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8E4F879-AE4D-4B98-8F27-80EAB813E2F9}" type="slidenum">
              <a:rPr kumimoji="0" lang="en-US" altLang="en-US" smtClean="0">
                <a:latin typeface="Arial" pitchFamily="34" charset="0"/>
              </a:rPr>
              <a:pPr eaLnBrk="1" hangingPunct="1">
                <a:spcBef>
                  <a:spcPct val="0"/>
                </a:spcBef>
              </a:pPr>
              <a:t>18</a:t>
            </a:fld>
            <a:endParaRPr kumimoji="0" lang="en-US" altLang="en-US">
              <a:latin typeface="Arial" pitchFamily="34" charset="0"/>
            </a:endParaRPr>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4175272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9D1C933-7371-435E-8733-A16666E1D99A}" type="slidenum">
              <a:rPr kumimoji="0" lang="en-US" altLang="en-US" smtClean="0">
                <a:latin typeface="Arial" pitchFamily="34" charset="0"/>
              </a:rPr>
              <a:pPr eaLnBrk="1" hangingPunct="1">
                <a:spcBef>
                  <a:spcPct val="0"/>
                </a:spcBef>
              </a:pPr>
              <a:t>19</a:t>
            </a:fld>
            <a:endParaRPr kumimoji="0" lang="en-US" altLang="en-US">
              <a:latin typeface="Arial" pitchFamily="34" charset="0"/>
            </a:endParaRPr>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3404631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0A00D2B-5E40-43BC-AD97-E71868F5E076}" type="slidenum">
              <a:rPr kumimoji="0" lang="en-US" altLang="en-US" smtClean="0">
                <a:latin typeface="Arial" pitchFamily="34" charset="0"/>
              </a:rPr>
              <a:pPr eaLnBrk="1" hangingPunct="1">
                <a:spcBef>
                  <a:spcPct val="0"/>
                </a:spcBef>
              </a:pPr>
              <a:t>20</a:t>
            </a:fld>
            <a:endParaRPr kumimoji="0" lang="en-US" altLang="en-US">
              <a:latin typeface="Arial" pitchFamily="34" charset="0"/>
            </a:endParaRPr>
          </a:p>
        </p:txBody>
      </p:sp>
      <p:sp>
        <p:nvSpPr>
          <p:cNvPr id="73731" name="Rectangle 2"/>
          <p:cNvSpPr>
            <a:spLocks noGrp="1" noRot="1" noChangeAspect="1" noChangeArrowheads="1" noTextEdit="1"/>
          </p:cNvSpPr>
          <p:nvPr>
            <p:ph type="sldImg"/>
          </p:nvPr>
        </p:nvSpPr>
        <p:spPr>
          <a:xfrm>
            <a:off x="381000" y="685800"/>
            <a:ext cx="6096000" cy="342900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4032238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4C681D1-FA1F-4E0B-95FF-E41FE7A0FBA8}" type="slidenum">
              <a:rPr kumimoji="0" lang="en-US" altLang="en-US" smtClean="0">
                <a:latin typeface="Arial" pitchFamily="34" charset="0"/>
              </a:rPr>
              <a:pPr eaLnBrk="1" hangingPunct="1">
                <a:spcBef>
                  <a:spcPct val="0"/>
                </a:spcBef>
              </a:pPr>
              <a:t>3</a:t>
            </a:fld>
            <a:endParaRPr kumimoji="0" lang="en-US" altLang="en-US">
              <a:latin typeface="Arial" pitchFamily="34" charset="0"/>
            </a:endParaRPr>
          </a:p>
        </p:txBody>
      </p:sp>
      <p:sp>
        <p:nvSpPr>
          <p:cNvPr id="56323" name="Rectangle 2050"/>
          <p:cNvSpPr>
            <a:spLocks noGrp="1" noRot="1" noChangeAspect="1" noChangeArrowheads="1" noTextEdit="1"/>
          </p:cNvSpPr>
          <p:nvPr>
            <p:ph type="sldImg"/>
          </p:nvPr>
        </p:nvSpPr>
        <p:spPr>
          <a:xfrm>
            <a:off x="381000" y="685800"/>
            <a:ext cx="6096000" cy="3429000"/>
          </a:xfrm>
          <a:ln/>
        </p:spPr>
      </p:sp>
      <p:sp>
        <p:nvSpPr>
          <p:cNvPr id="5632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31868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5394BA1-C186-4001-A418-0C95CDCAD1A2}" type="slidenum">
              <a:rPr kumimoji="0" lang="en-US" altLang="en-US" smtClean="0">
                <a:latin typeface="Arial" pitchFamily="34" charset="0"/>
              </a:rPr>
              <a:pPr eaLnBrk="1" hangingPunct="1">
                <a:spcBef>
                  <a:spcPct val="0"/>
                </a:spcBef>
              </a:pPr>
              <a:t>21</a:t>
            </a:fld>
            <a:endParaRPr kumimoji="0" lang="en-US" altLang="en-US">
              <a:latin typeface="Arial" pitchFamily="34" charset="0"/>
            </a:endParaRPr>
          </a:p>
        </p:txBody>
      </p:sp>
      <p:sp>
        <p:nvSpPr>
          <p:cNvPr id="74755" name="Rectangle 2"/>
          <p:cNvSpPr>
            <a:spLocks noGrp="1" noRot="1" noChangeAspect="1" noChangeArrowheads="1" noTextEdit="1"/>
          </p:cNvSpPr>
          <p:nvPr>
            <p:ph type="sldImg"/>
          </p:nvPr>
        </p:nvSpPr>
        <p:spPr>
          <a:xfrm>
            <a:off x="381000" y="685800"/>
            <a:ext cx="6096000" cy="342900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pr6-09.cpp</a:t>
            </a:r>
          </a:p>
        </p:txBody>
      </p:sp>
    </p:spTree>
    <p:extLst>
      <p:ext uri="{BB962C8B-B14F-4D97-AF65-F5344CB8AC3E}">
        <p14:creationId xmlns:p14="http://schemas.microsoft.com/office/powerpoint/2010/main" val="3160891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A076148-A1C2-414D-8B51-14484DEE4F7E}" type="slidenum">
              <a:rPr kumimoji="0" lang="en-US" altLang="en-US" smtClean="0">
                <a:latin typeface="Arial" pitchFamily="34" charset="0"/>
              </a:rPr>
              <a:pPr eaLnBrk="1" hangingPunct="1">
                <a:spcBef>
                  <a:spcPct val="0"/>
                </a:spcBef>
              </a:pPr>
              <a:t>22</a:t>
            </a:fld>
            <a:endParaRPr kumimoji="0" lang="en-US" altLang="en-US">
              <a:latin typeface="Arial" pitchFamily="34" charset="0"/>
            </a:endParaRPr>
          </a:p>
        </p:txBody>
      </p:sp>
      <p:sp>
        <p:nvSpPr>
          <p:cNvPr id="75779" name="Rectangle 1026"/>
          <p:cNvSpPr>
            <a:spLocks noGrp="1" noRot="1" noChangeAspect="1" noChangeArrowheads="1" noTextEdit="1"/>
          </p:cNvSpPr>
          <p:nvPr>
            <p:ph type="sldImg"/>
          </p:nvPr>
        </p:nvSpPr>
        <p:spPr>
          <a:xfrm>
            <a:off x="381000" y="685800"/>
            <a:ext cx="6096000" cy="3429000"/>
          </a:xfrm>
          <a:ln/>
        </p:spPr>
      </p:sp>
      <p:sp>
        <p:nvSpPr>
          <p:cNvPr id="7578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pr6-10.cpp</a:t>
            </a:r>
          </a:p>
        </p:txBody>
      </p:sp>
    </p:spTree>
    <p:extLst>
      <p:ext uri="{BB962C8B-B14F-4D97-AF65-F5344CB8AC3E}">
        <p14:creationId xmlns:p14="http://schemas.microsoft.com/office/powerpoint/2010/main" val="3119582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0F258C1-6156-4E7F-98DE-DF3C60347EA3}" type="slidenum">
              <a:rPr kumimoji="0" lang="en-US" altLang="en-US" smtClean="0">
                <a:latin typeface="Arial" pitchFamily="34" charset="0"/>
              </a:rPr>
              <a:pPr eaLnBrk="1" hangingPunct="1">
                <a:spcBef>
                  <a:spcPct val="0"/>
                </a:spcBef>
              </a:pPr>
              <a:t>23</a:t>
            </a:fld>
            <a:endParaRPr kumimoji="0" lang="en-US" altLang="en-US">
              <a:latin typeface="Arial" pitchFamily="34" charset="0"/>
            </a:endParaRPr>
          </a:p>
        </p:txBody>
      </p:sp>
      <p:sp>
        <p:nvSpPr>
          <p:cNvPr id="76803" name="Rectangle 2"/>
          <p:cNvSpPr>
            <a:spLocks noGrp="1" noRot="1" noChangeAspect="1" noChangeArrowheads="1" noTextEdit="1"/>
          </p:cNvSpPr>
          <p:nvPr>
            <p:ph type="sldImg"/>
          </p:nvPr>
        </p:nvSpPr>
        <p:spPr>
          <a:xfrm>
            <a:off x="381000" y="685800"/>
            <a:ext cx="6096000" cy="342900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pr6-11.cpp and pr6-12.cpp </a:t>
            </a:r>
          </a:p>
        </p:txBody>
      </p:sp>
    </p:spTree>
    <p:extLst>
      <p:ext uri="{BB962C8B-B14F-4D97-AF65-F5344CB8AC3E}">
        <p14:creationId xmlns:p14="http://schemas.microsoft.com/office/powerpoint/2010/main" val="3310337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D711B00-C501-48F7-8245-921327BF9692}" type="slidenum">
              <a:rPr kumimoji="0" lang="en-US" altLang="en-US" smtClean="0">
                <a:latin typeface="Arial" pitchFamily="34" charset="0"/>
              </a:rPr>
              <a:pPr eaLnBrk="1" hangingPunct="1">
                <a:spcBef>
                  <a:spcPct val="0"/>
                </a:spcBef>
              </a:pPr>
              <a:t>24</a:t>
            </a:fld>
            <a:endParaRPr kumimoji="0" lang="en-US" altLang="en-US">
              <a:latin typeface="Arial" pitchFamily="34" charset="0"/>
            </a:endParaRPr>
          </a:p>
        </p:txBody>
      </p:sp>
      <p:sp>
        <p:nvSpPr>
          <p:cNvPr id="77827" name="Rectangle 2"/>
          <p:cNvSpPr>
            <a:spLocks noGrp="1" noRot="1" noChangeAspect="1" noChangeArrowheads="1" noTextEdit="1"/>
          </p:cNvSpPr>
          <p:nvPr>
            <p:ph type="sldImg"/>
          </p:nvPr>
        </p:nvSpPr>
        <p:spPr>
          <a:xfrm>
            <a:off x="381000" y="685800"/>
            <a:ext cx="6096000" cy="342900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2277551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8C752AF-8114-46A4-B29B-B0436F799BFA}" type="slidenum">
              <a:rPr kumimoji="0" lang="en-US" altLang="en-US" smtClean="0">
                <a:latin typeface="Arial" pitchFamily="34" charset="0"/>
              </a:rPr>
              <a:pPr eaLnBrk="1" hangingPunct="1">
                <a:spcBef>
                  <a:spcPct val="0"/>
                </a:spcBef>
              </a:pPr>
              <a:t>25</a:t>
            </a:fld>
            <a:endParaRPr kumimoji="0" lang="en-US" altLang="en-US">
              <a:latin typeface="Arial" pitchFamily="34" charset="0"/>
            </a:endParaRPr>
          </a:p>
        </p:txBody>
      </p:sp>
      <p:sp>
        <p:nvSpPr>
          <p:cNvPr id="78851" name="Rectangle 2"/>
          <p:cNvSpPr>
            <a:spLocks noGrp="1" noRot="1" noChangeAspect="1" noChangeArrowheads="1" noTextEdit="1"/>
          </p:cNvSpPr>
          <p:nvPr>
            <p:ph type="sldImg"/>
          </p:nvPr>
        </p:nvSpPr>
        <p:spPr>
          <a:xfrm>
            <a:off x="381000" y="685800"/>
            <a:ext cx="6096000" cy="342900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419317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3C43BAB-4DA9-449C-B975-2D32F91A7D14}" type="slidenum">
              <a:rPr kumimoji="0" lang="en-US" altLang="en-US" smtClean="0">
                <a:latin typeface="Arial" pitchFamily="34" charset="0"/>
              </a:rPr>
              <a:pPr eaLnBrk="1" hangingPunct="1">
                <a:spcBef>
                  <a:spcPct val="0"/>
                </a:spcBef>
              </a:pPr>
              <a:t>26</a:t>
            </a:fld>
            <a:endParaRPr kumimoji="0" lang="en-US" altLang="en-US">
              <a:latin typeface="Arial" pitchFamily="34" charset="0"/>
            </a:endParaRPr>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pr6-13.cpp</a:t>
            </a:r>
          </a:p>
        </p:txBody>
      </p:sp>
    </p:spTree>
    <p:extLst>
      <p:ext uri="{BB962C8B-B14F-4D97-AF65-F5344CB8AC3E}">
        <p14:creationId xmlns:p14="http://schemas.microsoft.com/office/powerpoint/2010/main" val="3595830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E30C682-9836-4483-B5D9-CAF3C81410B5}" type="slidenum">
              <a:rPr kumimoji="0" lang="en-US" altLang="en-US" smtClean="0">
                <a:latin typeface="Arial" pitchFamily="34" charset="0"/>
              </a:rPr>
              <a:pPr eaLnBrk="1" hangingPunct="1">
                <a:spcBef>
                  <a:spcPct val="0"/>
                </a:spcBef>
              </a:pPr>
              <a:t>27</a:t>
            </a:fld>
            <a:endParaRPr kumimoji="0" lang="en-US" altLang="en-US">
              <a:latin typeface="Arial" pitchFamily="34" charset="0"/>
            </a:endParaRPr>
          </a:p>
        </p:txBody>
      </p:sp>
      <p:sp>
        <p:nvSpPr>
          <p:cNvPr id="80899" name="Rectangle 2"/>
          <p:cNvSpPr>
            <a:spLocks noGrp="1" noRot="1" noChangeAspect="1" noChangeArrowheads="1" noTextEdit="1"/>
          </p:cNvSpPr>
          <p:nvPr>
            <p:ph type="sldImg"/>
          </p:nvPr>
        </p:nvSpPr>
        <p:spPr>
          <a:xfrm>
            <a:off x="381000" y="685800"/>
            <a:ext cx="6096000" cy="342900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pr6-13.cpp</a:t>
            </a:r>
          </a:p>
        </p:txBody>
      </p:sp>
    </p:spTree>
    <p:extLst>
      <p:ext uri="{BB962C8B-B14F-4D97-AF65-F5344CB8AC3E}">
        <p14:creationId xmlns:p14="http://schemas.microsoft.com/office/powerpoint/2010/main" val="1286054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B80665F-8858-42FD-B5F5-F3F1B1BB95DD}" type="slidenum">
              <a:rPr kumimoji="0" lang="en-US" altLang="en-US" smtClean="0">
                <a:latin typeface="Arial" pitchFamily="34" charset="0"/>
              </a:rPr>
              <a:pPr eaLnBrk="1" hangingPunct="1">
                <a:spcBef>
                  <a:spcPct val="0"/>
                </a:spcBef>
              </a:pPr>
              <a:t>28</a:t>
            </a:fld>
            <a:endParaRPr kumimoji="0" lang="en-US" altLang="en-US">
              <a:latin typeface="Arial" pitchFamily="34" charset="0"/>
            </a:endParaRPr>
          </a:p>
        </p:txBody>
      </p:sp>
      <p:sp>
        <p:nvSpPr>
          <p:cNvPr id="81923" name="Rectangle 1026"/>
          <p:cNvSpPr>
            <a:spLocks noGrp="1" noRot="1" noChangeAspect="1" noChangeArrowheads="1" noTextEdit="1"/>
          </p:cNvSpPr>
          <p:nvPr>
            <p:ph type="sldImg"/>
          </p:nvPr>
        </p:nvSpPr>
        <p:spPr>
          <a:xfrm>
            <a:off x="381000" y="685800"/>
            <a:ext cx="6096000" cy="3429000"/>
          </a:xfrm>
          <a:ln/>
        </p:spPr>
      </p:sp>
      <p:sp>
        <p:nvSpPr>
          <p:cNvPr id="8192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pr6-14.cpp</a:t>
            </a:r>
          </a:p>
        </p:txBody>
      </p:sp>
    </p:spTree>
    <p:extLst>
      <p:ext uri="{BB962C8B-B14F-4D97-AF65-F5344CB8AC3E}">
        <p14:creationId xmlns:p14="http://schemas.microsoft.com/office/powerpoint/2010/main" val="474940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FABBD15-949C-422D-A97F-84FDEB77BA64}" type="slidenum">
              <a:rPr kumimoji="0" lang="en-US" altLang="en-US" smtClean="0">
                <a:latin typeface="Arial" pitchFamily="34" charset="0"/>
              </a:rPr>
              <a:pPr eaLnBrk="1" hangingPunct="1">
                <a:spcBef>
                  <a:spcPct val="0"/>
                </a:spcBef>
              </a:pPr>
              <a:t>29</a:t>
            </a:fld>
            <a:endParaRPr kumimoji="0" lang="en-US" altLang="en-US">
              <a:latin typeface="Arial" pitchFamily="34" charset="0"/>
            </a:endParaRPr>
          </a:p>
        </p:txBody>
      </p:sp>
      <p:sp>
        <p:nvSpPr>
          <p:cNvPr id="82947" name="Rectangle 1026"/>
          <p:cNvSpPr>
            <a:spLocks noGrp="1" noRot="1" noChangeAspect="1" noChangeArrowheads="1" noTextEdit="1"/>
          </p:cNvSpPr>
          <p:nvPr>
            <p:ph type="sldImg"/>
          </p:nvPr>
        </p:nvSpPr>
        <p:spPr>
          <a:xfrm>
            <a:off x="381000" y="685800"/>
            <a:ext cx="6096000" cy="3429000"/>
          </a:xfrm>
          <a:ln/>
        </p:spPr>
      </p:sp>
      <p:sp>
        <p:nvSpPr>
          <p:cNvPr id="829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pr6-14.cpp</a:t>
            </a:r>
          </a:p>
        </p:txBody>
      </p:sp>
    </p:spTree>
    <p:extLst>
      <p:ext uri="{BB962C8B-B14F-4D97-AF65-F5344CB8AC3E}">
        <p14:creationId xmlns:p14="http://schemas.microsoft.com/office/powerpoint/2010/main" val="3646463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ECCEF2B-3ABE-43ED-8989-ADBB2D559C40}" type="slidenum">
              <a:rPr kumimoji="0" lang="en-US" altLang="en-US" smtClean="0">
                <a:latin typeface="Arial" pitchFamily="34" charset="0"/>
              </a:rPr>
              <a:pPr eaLnBrk="1" hangingPunct="1">
                <a:spcBef>
                  <a:spcPct val="0"/>
                </a:spcBef>
              </a:pPr>
              <a:t>30</a:t>
            </a:fld>
            <a:endParaRPr kumimoji="0" lang="en-US" altLang="en-US">
              <a:latin typeface="Arial" pitchFamily="34" charset="0"/>
            </a:endParaRPr>
          </a:p>
        </p:txBody>
      </p:sp>
      <p:sp>
        <p:nvSpPr>
          <p:cNvPr id="83971" name="Rectangle 2"/>
          <p:cNvSpPr>
            <a:spLocks noGrp="1" noRot="1" noChangeAspect="1" noChangeArrowheads="1" noTextEdit="1"/>
          </p:cNvSpPr>
          <p:nvPr>
            <p:ph type="sldImg"/>
          </p:nvPr>
        </p:nvSpPr>
        <p:spPr>
          <a:xfrm>
            <a:off x="381000" y="685800"/>
            <a:ext cx="6096000" cy="342900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pr6-15.cpp</a:t>
            </a:r>
          </a:p>
        </p:txBody>
      </p:sp>
    </p:spTree>
    <p:extLst>
      <p:ext uri="{BB962C8B-B14F-4D97-AF65-F5344CB8AC3E}">
        <p14:creationId xmlns:p14="http://schemas.microsoft.com/office/powerpoint/2010/main" val="3919121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351A019-27A7-43D4-9030-9778551039A6}" type="slidenum">
              <a:rPr kumimoji="0" lang="en-US" altLang="en-US" smtClean="0">
                <a:latin typeface="Arial" pitchFamily="34" charset="0"/>
              </a:rPr>
              <a:pPr eaLnBrk="1" hangingPunct="1">
                <a:spcBef>
                  <a:spcPct val="0"/>
                </a:spcBef>
              </a:pPr>
              <a:t>4</a:t>
            </a:fld>
            <a:endParaRPr kumimoji="0" lang="en-US" altLang="en-US">
              <a:latin typeface="Arial" pitchFamily="34" charset="0"/>
            </a:endParaRPr>
          </a:p>
        </p:txBody>
      </p:sp>
      <p:sp>
        <p:nvSpPr>
          <p:cNvPr id="57347" name="Rectangle 1026"/>
          <p:cNvSpPr>
            <a:spLocks noGrp="1" noRot="1" noChangeAspect="1" noChangeArrowheads="1" noTextEdit="1"/>
          </p:cNvSpPr>
          <p:nvPr>
            <p:ph type="sldImg"/>
          </p:nvPr>
        </p:nvSpPr>
        <p:spPr>
          <a:xfrm>
            <a:off x="381000" y="685800"/>
            <a:ext cx="6096000" cy="3429000"/>
          </a:xfrm>
          <a:ln/>
        </p:spPr>
      </p:sp>
      <p:sp>
        <p:nvSpPr>
          <p:cNvPr id="573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486357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0D0FD35-8C34-4291-8AA6-6E475CE7685D}" type="slidenum">
              <a:rPr kumimoji="0" lang="en-US" altLang="en-US" smtClean="0">
                <a:latin typeface="Arial" pitchFamily="34" charset="0"/>
              </a:rPr>
              <a:pPr eaLnBrk="1" hangingPunct="1">
                <a:spcBef>
                  <a:spcPct val="0"/>
                </a:spcBef>
              </a:pPr>
              <a:t>31</a:t>
            </a:fld>
            <a:endParaRPr kumimoji="0" lang="en-US" altLang="en-US">
              <a:latin typeface="Arial" pitchFamily="34" charset="0"/>
            </a:endParaRPr>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12753766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872E53E-E350-475E-84B3-B3E83EB45536}" type="slidenum">
              <a:rPr kumimoji="0" lang="en-US" altLang="en-US" smtClean="0">
                <a:latin typeface="Arial" pitchFamily="34" charset="0"/>
              </a:rPr>
              <a:pPr eaLnBrk="1" hangingPunct="1">
                <a:spcBef>
                  <a:spcPct val="0"/>
                </a:spcBef>
              </a:pPr>
              <a:t>32</a:t>
            </a:fld>
            <a:endParaRPr kumimoji="0" lang="en-US" altLang="en-US">
              <a:latin typeface="Arial" pitchFamily="34" charset="0"/>
            </a:endParaRPr>
          </a:p>
        </p:txBody>
      </p:sp>
      <p:sp>
        <p:nvSpPr>
          <p:cNvPr id="86019" name="Rectangle 2"/>
          <p:cNvSpPr>
            <a:spLocks noGrp="1" noRot="1" noChangeAspect="1" noChangeArrowheads="1" noTextEdit="1"/>
          </p:cNvSpPr>
          <p:nvPr>
            <p:ph type="sldImg"/>
          </p:nvPr>
        </p:nvSpPr>
        <p:spPr>
          <a:xfrm>
            <a:off x="381000" y="685800"/>
            <a:ext cx="6096000" cy="34290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37956213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B903423-91F4-4EA7-A99D-E279B8266EA2}" type="slidenum">
              <a:rPr kumimoji="0" lang="en-US" altLang="en-US" smtClean="0">
                <a:latin typeface="Arial" pitchFamily="34" charset="0"/>
              </a:rPr>
              <a:pPr eaLnBrk="1" hangingPunct="1">
                <a:spcBef>
                  <a:spcPct val="0"/>
                </a:spcBef>
              </a:pPr>
              <a:t>33</a:t>
            </a:fld>
            <a:endParaRPr kumimoji="0" lang="en-US" altLang="en-US">
              <a:latin typeface="Arial" pitchFamily="34" charset="0"/>
            </a:endParaRPr>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pr6-16.cpp and pr6-17.cpp</a:t>
            </a:r>
          </a:p>
        </p:txBody>
      </p:sp>
    </p:spTree>
    <p:extLst>
      <p:ext uri="{BB962C8B-B14F-4D97-AF65-F5344CB8AC3E}">
        <p14:creationId xmlns:p14="http://schemas.microsoft.com/office/powerpoint/2010/main" val="13377265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20DECE2-22B8-4C10-8970-1CF967B6AA62}" type="slidenum">
              <a:rPr kumimoji="0" lang="en-US" altLang="en-US" smtClean="0">
                <a:latin typeface="Arial" pitchFamily="34" charset="0"/>
              </a:rPr>
              <a:pPr eaLnBrk="1" hangingPunct="1">
                <a:spcBef>
                  <a:spcPct val="0"/>
                </a:spcBef>
              </a:pPr>
              <a:t>34</a:t>
            </a:fld>
            <a:endParaRPr kumimoji="0" lang="en-US" altLang="en-US">
              <a:latin typeface="Arial" pitchFamily="34"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7886172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9000038-7D06-4174-A27B-C54040F842D1}" type="slidenum">
              <a:rPr kumimoji="0" lang="en-US" altLang="en-US" smtClean="0">
                <a:latin typeface="Arial" pitchFamily="34" charset="0"/>
              </a:rPr>
              <a:pPr eaLnBrk="1" hangingPunct="1">
                <a:spcBef>
                  <a:spcPct val="0"/>
                </a:spcBef>
              </a:pPr>
              <a:t>35</a:t>
            </a:fld>
            <a:endParaRPr kumimoji="0" lang="en-US" altLang="en-US">
              <a:latin typeface="Arial" pitchFamily="34" charset="0"/>
            </a:endParaRPr>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pr6-18.cpp </a:t>
            </a:r>
          </a:p>
        </p:txBody>
      </p:sp>
    </p:spTree>
    <p:extLst>
      <p:ext uri="{BB962C8B-B14F-4D97-AF65-F5344CB8AC3E}">
        <p14:creationId xmlns:p14="http://schemas.microsoft.com/office/powerpoint/2010/main" val="1442154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C06CF26-A225-4E8A-863B-157A2C5418AA}" type="slidenum">
              <a:rPr kumimoji="0" lang="en-US" altLang="en-US" smtClean="0">
                <a:latin typeface="Arial" pitchFamily="34" charset="0"/>
              </a:rPr>
              <a:pPr eaLnBrk="1" hangingPunct="1">
                <a:spcBef>
                  <a:spcPct val="0"/>
                </a:spcBef>
              </a:pPr>
              <a:t>36</a:t>
            </a:fld>
            <a:endParaRPr kumimoji="0" lang="en-US" altLang="en-US">
              <a:latin typeface="Arial" pitchFamily="34" charset="0"/>
            </a:endParaRPr>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pr6-19.cpp</a:t>
            </a:r>
          </a:p>
        </p:txBody>
      </p:sp>
    </p:spTree>
    <p:extLst>
      <p:ext uri="{BB962C8B-B14F-4D97-AF65-F5344CB8AC3E}">
        <p14:creationId xmlns:p14="http://schemas.microsoft.com/office/powerpoint/2010/main" val="38312222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E6F5144-B024-4A6B-A8D5-4DE0F6EA11D9}" type="slidenum">
              <a:rPr kumimoji="0" lang="en-US" altLang="en-US" smtClean="0">
                <a:latin typeface="Arial" pitchFamily="34" charset="0"/>
              </a:rPr>
              <a:pPr eaLnBrk="1" hangingPunct="1">
                <a:spcBef>
                  <a:spcPct val="0"/>
                </a:spcBef>
              </a:pPr>
              <a:t>37</a:t>
            </a:fld>
            <a:endParaRPr kumimoji="0" lang="en-US" altLang="en-US">
              <a:latin typeface="Arial" pitchFamily="34" charset="0"/>
            </a:endParaRPr>
          </a:p>
        </p:txBody>
      </p:sp>
      <p:sp>
        <p:nvSpPr>
          <p:cNvPr id="91139" name="Rectangle 2"/>
          <p:cNvSpPr>
            <a:spLocks noGrp="1" noRot="1" noChangeAspect="1" noChangeArrowheads="1" noTextEdit="1"/>
          </p:cNvSpPr>
          <p:nvPr>
            <p:ph type="sldImg"/>
          </p:nvPr>
        </p:nvSpPr>
        <p:spPr>
          <a:xfrm>
            <a:off x="381000" y="685800"/>
            <a:ext cx="6096000" cy="342900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pr6-20.cpp and pr6-21.cpp</a:t>
            </a:r>
          </a:p>
        </p:txBody>
      </p:sp>
    </p:spTree>
    <p:extLst>
      <p:ext uri="{BB962C8B-B14F-4D97-AF65-F5344CB8AC3E}">
        <p14:creationId xmlns:p14="http://schemas.microsoft.com/office/powerpoint/2010/main" val="38385202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7F8B9A2-0E28-46CD-BFF9-B3D25E59A513}" type="slidenum">
              <a:rPr kumimoji="0" lang="en-US" altLang="en-US" smtClean="0">
                <a:latin typeface="Arial" pitchFamily="34" charset="0"/>
              </a:rPr>
              <a:pPr eaLnBrk="1" hangingPunct="1">
                <a:spcBef>
                  <a:spcPct val="0"/>
                </a:spcBef>
              </a:pPr>
              <a:t>38</a:t>
            </a:fld>
            <a:endParaRPr kumimoji="0" lang="en-US" altLang="en-US">
              <a:latin typeface="Arial" pitchFamily="34" charset="0"/>
            </a:endParaRPr>
          </a:p>
        </p:txBody>
      </p:sp>
      <p:sp>
        <p:nvSpPr>
          <p:cNvPr id="92163" name="Rectangle 2"/>
          <p:cNvSpPr>
            <a:spLocks noGrp="1" noRot="1" noChangeAspect="1" noChangeArrowheads="1" noTextEdit="1"/>
          </p:cNvSpPr>
          <p:nvPr>
            <p:ph type="sldImg"/>
          </p:nvPr>
        </p:nvSpPr>
        <p:spPr>
          <a:xfrm>
            <a:off x="381000" y="685800"/>
            <a:ext cx="6096000" cy="34290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pr6-22.cpp</a:t>
            </a:r>
          </a:p>
        </p:txBody>
      </p:sp>
    </p:spTree>
    <p:extLst>
      <p:ext uri="{BB962C8B-B14F-4D97-AF65-F5344CB8AC3E}">
        <p14:creationId xmlns:p14="http://schemas.microsoft.com/office/powerpoint/2010/main" val="42440096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CF993EE-EAB1-4514-AFB3-F8BB5708FDF3}" type="slidenum">
              <a:rPr kumimoji="0" lang="en-US" altLang="en-US" smtClean="0">
                <a:latin typeface="Arial" pitchFamily="34" charset="0"/>
              </a:rPr>
              <a:pPr eaLnBrk="1" hangingPunct="1">
                <a:spcBef>
                  <a:spcPct val="0"/>
                </a:spcBef>
              </a:pPr>
              <a:t>39</a:t>
            </a:fld>
            <a:endParaRPr kumimoji="0" lang="en-US" altLang="en-US">
              <a:latin typeface="Arial" pitchFamily="34" charset="0"/>
            </a:endParaRPr>
          </a:p>
        </p:txBody>
      </p:sp>
      <p:sp>
        <p:nvSpPr>
          <p:cNvPr id="93187" name="Rectangle 1026"/>
          <p:cNvSpPr>
            <a:spLocks noGrp="1" noRot="1" noChangeAspect="1" noChangeArrowheads="1" noTextEdit="1"/>
          </p:cNvSpPr>
          <p:nvPr>
            <p:ph type="sldImg"/>
          </p:nvPr>
        </p:nvSpPr>
        <p:spPr>
          <a:xfrm>
            <a:off x="381000" y="685800"/>
            <a:ext cx="6096000" cy="3429000"/>
          </a:xfrm>
          <a:ln/>
        </p:spPr>
      </p:sp>
      <p:sp>
        <p:nvSpPr>
          <p:cNvPr id="931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8705257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F224373-186B-438E-B258-0ED52F9B1FEE}" type="slidenum">
              <a:rPr kumimoji="0" lang="en-US" altLang="en-US" smtClean="0">
                <a:latin typeface="Arial" pitchFamily="34" charset="0"/>
              </a:rPr>
              <a:pPr eaLnBrk="1" hangingPunct="1">
                <a:spcBef>
                  <a:spcPct val="0"/>
                </a:spcBef>
              </a:pPr>
              <a:t>40</a:t>
            </a:fld>
            <a:endParaRPr kumimoji="0" lang="en-US" altLang="en-US">
              <a:latin typeface="Arial" pitchFamily="34" charset="0"/>
            </a:endParaRPr>
          </a:p>
        </p:txBody>
      </p:sp>
      <p:sp>
        <p:nvSpPr>
          <p:cNvPr id="94211" name="Rectangle 1026"/>
          <p:cNvSpPr>
            <a:spLocks noGrp="1" noRot="1" noChangeAspect="1" noChangeArrowheads="1" noTextEdit="1"/>
          </p:cNvSpPr>
          <p:nvPr>
            <p:ph type="sldImg"/>
          </p:nvPr>
        </p:nvSpPr>
        <p:spPr>
          <a:xfrm>
            <a:off x="381000" y="685800"/>
            <a:ext cx="6096000" cy="3429000"/>
          </a:xfrm>
          <a:ln/>
        </p:spPr>
      </p:sp>
      <p:sp>
        <p:nvSpPr>
          <p:cNvPr id="942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3697090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F1B000D-B706-4CB6-A789-314D768E637B}" type="slidenum">
              <a:rPr kumimoji="0" lang="en-US" altLang="en-US" smtClean="0">
                <a:latin typeface="Arial" pitchFamily="34" charset="0"/>
              </a:rPr>
              <a:pPr eaLnBrk="1" hangingPunct="1">
                <a:spcBef>
                  <a:spcPct val="0"/>
                </a:spcBef>
              </a:pPr>
              <a:t>5</a:t>
            </a:fld>
            <a:endParaRPr kumimoji="0" lang="en-US" altLang="en-US">
              <a:latin typeface="Arial" pitchFamily="34" charset="0"/>
            </a:endParaRPr>
          </a:p>
        </p:txBody>
      </p:sp>
      <p:sp>
        <p:nvSpPr>
          <p:cNvPr id="58371" name="Rectangle 2"/>
          <p:cNvSpPr>
            <a:spLocks noGrp="1" noRot="1" noChangeAspect="1" noChangeArrowheads="1" noTextEdit="1"/>
          </p:cNvSpPr>
          <p:nvPr>
            <p:ph type="sldImg"/>
          </p:nvPr>
        </p:nvSpPr>
        <p:spPr>
          <a:xfrm>
            <a:off x="381000" y="685800"/>
            <a:ext cx="6096000" cy="342900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31517816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73A251E-5E76-49CA-A1A0-1B260B03F77B}" type="slidenum">
              <a:rPr kumimoji="0" lang="en-US" altLang="en-US" smtClean="0">
                <a:latin typeface="Arial" pitchFamily="34" charset="0"/>
              </a:rPr>
              <a:pPr eaLnBrk="1" hangingPunct="1">
                <a:spcBef>
                  <a:spcPct val="0"/>
                </a:spcBef>
              </a:pPr>
              <a:t>41</a:t>
            </a:fld>
            <a:endParaRPr kumimoji="0" lang="en-US" altLang="en-US">
              <a:latin typeface="Arial" pitchFamily="34" charset="0"/>
            </a:endParaRPr>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392273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8119E4A-5348-4974-9ADD-540C5233449C}" type="slidenum">
              <a:rPr kumimoji="0" lang="en-US" altLang="en-US" smtClean="0">
                <a:latin typeface="Arial" pitchFamily="34" charset="0"/>
              </a:rPr>
              <a:pPr eaLnBrk="1" hangingPunct="1">
                <a:spcBef>
                  <a:spcPct val="0"/>
                </a:spcBef>
              </a:pPr>
              <a:t>42</a:t>
            </a:fld>
            <a:endParaRPr kumimoji="0" lang="en-US" altLang="en-US">
              <a:latin typeface="Arial" pitchFamily="34" charset="0"/>
            </a:endParaRPr>
          </a:p>
        </p:txBody>
      </p:sp>
      <p:sp>
        <p:nvSpPr>
          <p:cNvPr id="96259" name="Rectangle 2"/>
          <p:cNvSpPr>
            <a:spLocks noGrp="1" noRot="1" noChangeAspect="1" noChangeArrowheads="1" noTextEdit="1"/>
          </p:cNvSpPr>
          <p:nvPr>
            <p:ph type="sldImg"/>
          </p:nvPr>
        </p:nvSpPr>
        <p:spPr>
          <a:xfrm>
            <a:off x="381000" y="685800"/>
            <a:ext cx="6096000" cy="34290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pr6-23.cpp and pr6-24.cpp</a:t>
            </a:r>
          </a:p>
        </p:txBody>
      </p:sp>
    </p:spTree>
    <p:extLst>
      <p:ext uri="{BB962C8B-B14F-4D97-AF65-F5344CB8AC3E}">
        <p14:creationId xmlns:p14="http://schemas.microsoft.com/office/powerpoint/2010/main" val="15615604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0D83E55-38BC-48F8-B701-1693E1B5E7F2}" type="slidenum">
              <a:rPr kumimoji="0" lang="en-US" altLang="en-US" smtClean="0">
                <a:latin typeface="Arial" pitchFamily="34" charset="0"/>
              </a:rPr>
              <a:pPr eaLnBrk="1" hangingPunct="1">
                <a:spcBef>
                  <a:spcPct val="0"/>
                </a:spcBef>
              </a:pPr>
              <a:t>43</a:t>
            </a:fld>
            <a:endParaRPr kumimoji="0" lang="en-US" altLang="en-US">
              <a:latin typeface="Arial" pitchFamily="34" charset="0"/>
            </a:endParaRPr>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pr6-25.cpp, pr6-26.cpp, and pr6-27.cpp</a:t>
            </a:r>
          </a:p>
        </p:txBody>
      </p:sp>
    </p:spTree>
    <p:extLst>
      <p:ext uri="{BB962C8B-B14F-4D97-AF65-F5344CB8AC3E}">
        <p14:creationId xmlns:p14="http://schemas.microsoft.com/office/powerpoint/2010/main" val="3664414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96521CE-8DAF-46B5-B520-B5096BE221B3}" type="slidenum">
              <a:rPr kumimoji="0" lang="en-US" altLang="en-US" smtClean="0">
                <a:latin typeface="Arial" pitchFamily="34" charset="0"/>
              </a:rPr>
              <a:pPr eaLnBrk="1" hangingPunct="1">
                <a:spcBef>
                  <a:spcPct val="0"/>
                </a:spcBef>
              </a:pPr>
              <a:t>44</a:t>
            </a:fld>
            <a:endParaRPr kumimoji="0" lang="en-US" altLang="en-US">
              <a:latin typeface="Arial" pitchFamily="34" charset="0"/>
            </a:endParaRPr>
          </a:p>
        </p:txBody>
      </p:sp>
      <p:sp>
        <p:nvSpPr>
          <p:cNvPr id="98307" name="Rectangle 1026"/>
          <p:cNvSpPr>
            <a:spLocks noGrp="1" noRot="1" noChangeAspect="1" noChangeArrowheads="1" noTextEdit="1"/>
          </p:cNvSpPr>
          <p:nvPr>
            <p:ph type="sldImg"/>
          </p:nvPr>
        </p:nvSpPr>
        <p:spPr>
          <a:xfrm>
            <a:off x="381000" y="685800"/>
            <a:ext cx="6096000" cy="3429000"/>
          </a:xfrm>
          <a:ln/>
        </p:spPr>
      </p:sp>
      <p:sp>
        <p:nvSpPr>
          <p:cNvPr id="9830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21907430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3FF0B08-BB16-4D15-9545-E9065A984AC7}" type="slidenum">
              <a:rPr kumimoji="0" lang="en-US" altLang="en-US" smtClean="0">
                <a:latin typeface="Arial" pitchFamily="34" charset="0"/>
              </a:rPr>
              <a:pPr eaLnBrk="1" hangingPunct="1">
                <a:spcBef>
                  <a:spcPct val="0"/>
                </a:spcBef>
              </a:pPr>
              <a:t>45</a:t>
            </a:fld>
            <a:endParaRPr kumimoji="0" lang="en-US" altLang="en-US">
              <a:latin typeface="Arial" pitchFamily="34" charset="0"/>
            </a:endParaRPr>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pr6-28.cpp and pr6-29.cpp</a:t>
            </a:r>
          </a:p>
        </p:txBody>
      </p:sp>
    </p:spTree>
    <p:extLst>
      <p:ext uri="{BB962C8B-B14F-4D97-AF65-F5344CB8AC3E}">
        <p14:creationId xmlns:p14="http://schemas.microsoft.com/office/powerpoint/2010/main" val="14044396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7BD3779-8901-416D-9676-1E5C342CD735}" type="slidenum">
              <a:rPr kumimoji="0" lang="en-US" altLang="en-US" smtClean="0">
                <a:latin typeface="Arial" pitchFamily="34" charset="0"/>
              </a:rPr>
              <a:pPr eaLnBrk="1" hangingPunct="1">
                <a:spcBef>
                  <a:spcPct val="0"/>
                </a:spcBef>
              </a:pPr>
              <a:t>46</a:t>
            </a:fld>
            <a:endParaRPr kumimoji="0" lang="en-US" altLang="en-US">
              <a:latin typeface="Arial" pitchFamily="34" charset="0"/>
            </a:endParaRPr>
          </a:p>
        </p:txBody>
      </p:sp>
      <p:sp>
        <p:nvSpPr>
          <p:cNvPr id="100355" name="Rectangle 2"/>
          <p:cNvSpPr>
            <a:spLocks noGrp="1" noRot="1" noChangeAspect="1" noChangeArrowheads="1" noTextEdit="1"/>
          </p:cNvSpPr>
          <p:nvPr>
            <p:ph type="sldImg"/>
          </p:nvPr>
        </p:nvSpPr>
        <p:spPr>
          <a:xfrm>
            <a:off x="381000" y="685800"/>
            <a:ext cx="6096000" cy="342900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pr6-30.cpp</a:t>
            </a:r>
          </a:p>
        </p:txBody>
      </p:sp>
    </p:spTree>
    <p:extLst>
      <p:ext uri="{BB962C8B-B14F-4D97-AF65-F5344CB8AC3E}">
        <p14:creationId xmlns:p14="http://schemas.microsoft.com/office/powerpoint/2010/main" val="3920443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DBDEAEE-B0B8-4D61-B70D-DCB468B11DCA}" type="slidenum">
              <a:rPr kumimoji="0" lang="en-US" altLang="en-US" smtClean="0">
                <a:latin typeface="Arial" pitchFamily="34" charset="0"/>
              </a:rPr>
              <a:pPr eaLnBrk="1" hangingPunct="1">
                <a:spcBef>
                  <a:spcPct val="0"/>
                </a:spcBef>
              </a:pPr>
              <a:t>47</a:t>
            </a:fld>
            <a:endParaRPr kumimoji="0" lang="en-US" altLang="en-US">
              <a:latin typeface="Arial" pitchFamily="34" charset="0"/>
            </a:endParaRPr>
          </a:p>
        </p:txBody>
      </p:sp>
      <p:sp>
        <p:nvSpPr>
          <p:cNvPr id="101379" name="Rectangle 2"/>
          <p:cNvSpPr>
            <a:spLocks noGrp="1" noRot="1" noChangeAspect="1" noChangeArrowheads="1" noTextEdit="1"/>
          </p:cNvSpPr>
          <p:nvPr>
            <p:ph type="sldImg"/>
          </p:nvPr>
        </p:nvSpPr>
        <p:spPr>
          <a:xfrm>
            <a:off x="381000" y="685800"/>
            <a:ext cx="6096000" cy="342900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32444558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11DAE62-DE4E-444D-B633-9845353A47A0}" type="slidenum">
              <a:rPr kumimoji="0" lang="en-US" altLang="en-US" smtClean="0">
                <a:latin typeface="Arial" pitchFamily="34" charset="0"/>
              </a:rPr>
              <a:pPr eaLnBrk="1" hangingPunct="1">
                <a:spcBef>
                  <a:spcPct val="0"/>
                </a:spcBef>
              </a:pPr>
              <a:t>48</a:t>
            </a:fld>
            <a:endParaRPr kumimoji="0" lang="en-US" altLang="en-US">
              <a:latin typeface="Arial" pitchFamily="34" charset="0"/>
            </a:endParaRPr>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pr6-31.cpp</a:t>
            </a:r>
          </a:p>
        </p:txBody>
      </p:sp>
    </p:spTree>
    <p:extLst>
      <p:ext uri="{BB962C8B-B14F-4D97-AF65-F5344CB8AC3E}">
        <p14:creationId xmlns:p14="http://schemas.microsoft.com/office/powerpoint/2010/main" val="3292950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FB54863-B745-4D48-8786-A3319728BDA8}" type="slidenum">
              <a:rPr kumimoji="0" lang="en-US" altLang="en-US" smtClean="0">
                <a:latin typeface="Arial" pitchFamily="34" charset="0"/>
              </a:rPr>
              <a:pPr eaLnBrk="1" hangingPunct="1">
                <a:spcBef>
                  <a:spcPct val="0"/>
                </a:spcBef>
              </a:pPr>
              <a:t>6</a:t>
            </a:fld>
            <a:endParaRPr kumimoji="0" lang="en-US" altLang="en-US">
              <a:latin typeface="Arial" pitchFamily="34" charset="0"/>
            </a:endParaRPr>
          </a:p>
        </p:txBody>
      </p:sp>
      <p:sp>
        <p:nvSpPr>
          <p:cNvPr id="59395" name="Rectangle 1026"/>
          <p:cNvSpPr>
            <a:spLocks noGrp="1" noRot="1" noChangeAspect="1" noChangeArrowheads="1" noTextEdit="1"/>
          </p:cNvSpPr>
          <p:nvPr>
            <p:ph type="sldImg"/>
          </p:nvPr>
        </p:nvSpPr>
        <p:spPr>
          <a:xfrm>
            <a:off x="381000" y="685800"/>
            <a:ext cx="6096000" cy="3429000"/>
          </a:xfrm>
          <a:ln/>
        </p:spPr>
      </p:sp>
      <p:sp>
        <p:nvSpPr>
          <p:cNvPr id="593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3128295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1BA3CB0-5E93-401F-AF5D-123D50A8EF2C}" type="slidenum">
              <a:rPr kumimoji="0" lang="en-US" altLang="en-US" smtClean="0">
                <a:latin typeface="Arial" pitchFamily="34" charset="0"/>
              </a:rPr>
              <a:pPr eaLnBrk="1" hangingPunct="1">
                <a:spcBef>
                  <a:spcPct val="0"/>
                </a:spcBef>
              </a:pPr>
              <a:t>7</a:t>
            </a:fld>
            <a:endParaRPr kumimoji="0" lang="en-US" altLang="en-US">
              <a:latin typeface="Arial" pitchFamily="34" charset="0"/>
            </a:endParaRPr>
          </a:p>
        </p:txBody>
      </p:sp>
      <p:sp>
        <p:nvSpPr>
          <p:cNvPr id="60419" name="Rectangle 1026"/>
          <p:cNvSpPr>
            <a:spLocks noGrp="1" noRot="1" noChangeAspect="1" noChangeArrowheads="1" noTextEdit="1"/>
          </p:cNvSpPr>
          <p:nvPr>
            <p:ph type="sldImg"/>
          </p:nvPr>
        </p:nvSpPr>
        <p:spPr>
          <a:xfrm>
            <a:off x="381000" y="685800"/>
            <a:ext cx="6096000" cy="3429000"/>
          </a:xfrm>
          <a:ln/>
        </p:spPr>
      </p:sp>
      <p:sp>
        <p:nvSpPr>
          <p:cNvPr id="6042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2884986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B35203A-1215-45C9-8E4A-AB13E1780094}" type="slidenum">
              <a:rPr kumimoji="0" lang="en-US" altLang="en-US" smtClean="0">
                <a:latin typeface="Arial" pitchFamily="34" charset="0"/>
              </a:rPr>
              <a:pPr eaLnBrk="1" hangingPunct="1">
                <a:spcBef>
                  <a:spcPct val="0"/>
                </a:spcBef>
              </a:pPr>
              <a:t>8</a:t>
            </a:fld>
            <a:endParaRPr kumimoji="0" lang="en-US" altLang="en-US">
              <a:latin typeface="Arial" pitchFamily="34" charset="0"/>
            </a:endParaRPr>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898209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8BE7EAF-9521-4524-B9B4-3601CE3A0E15}" type="slidenum">
              <a:rPr kumimoji="0" lang="en-US" altLang="en-US" smtClean="0">
                <a:latin typeface="Arial" pitchFamily="34" charset="0"/>
              </a:rPr>
              <a:pPr eaLnBrk="1" hangingPunct="1">
                <a:spcBef>
                  <a:spcPct val="0"/>
                </a:spcBef>
              </a:pPr>
              <a:t>9</a:t>
            </a:fld>
            <a:endParaRPr kumimoji="0" lang="en-US" altLang="en-US">
              <a:latin typeface="Arial" pitchFamily="34" charset="0"/>
            </a:endParaRPr>
          </a:p>
        </p:txBody>
      </p:sp>
      <p:sp>
        <p:nvSpPr>
          <p:cNvPr id="62467" name="Rectangle 2"/>
          <p:cNvSpPr>
            <a:spLocks noGrp="1" noRot="1" noChangeAspect="1" noChangeArrowheads="1" noTextEdit="1"/>
          </p:cNvSpPr>
          <p:nvPr>
            <p:ph type="sldImg"/>
          </p:nvPr>
        </p:nvSpPr>
        <p:spPr>
          <a:xfrm>
            <a:off x="381000" y="685800"/>
            <a:ext cx="6096000"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121756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20AA05F-B04E-45CA-8457-D51D9347B3B4}" type="slidenum">
              <a:rPr kumimoji="0" lang="en-US" altLang="en-US" smtClean="0">
                <a:latin typeface="Arial" pitchFamily="34" charset="0"/>
              </a:rPr>
              <a:pPr eaLnBrk="1" hangingPunct="1">
                <a:spcBef>
                  <a:spcPct val="0"/>
                </a:spcBef>
              </a:pPr>
              <a:t>10</a:t>
            </a:fld>
            <a:endParaRPr kumimoji="0" lang="en-US" altLang="en-US">
              <a:latin typeface="Arial" pitchFamily="34" charset="0"/>
            </a:endParaRPr>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pr6-01.cpp and pr6-02.cpp</a:t>
            </a:r>
          </a:p>
        </p:txBody>
      </p:sp>
    </p:spTree>
    <p:extLst>
      <p:ext uri="{BB962C8B-B14F-4D97-AF65-F5344CB8AC3E}">
        <p14:creationId xmlns:p14="http://schemas.microsoft.com/office/powerpoint/2010/main" val="3282218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182E4D26-3311-4813-B80B-965006E5B74E}"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182E4D26-3311-4813-B80B-965006E5B74E}"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809FD4B6-ADAC-4980-8C5F-821B0B197881}"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182E4D26-3311-4813-B80B-965006E5B74E}"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182E4D26-3311-4813-B80B-965006E5B74E}"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182E4D26-3311-4813-B80B-965006E5B74E}"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182E4D26-3311-4813-B80B-965006E5B74E}"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1CF7F461-1B49-4463-AD56-F3A657E2362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E42A3426-7210-4AAD-981C-7DCC6AFF756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DAE6626A-8FF5-4524-AFAF-7F1CBD632F15}"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userDrawn="1"/>
        </p:nvSpPr>
        <p:spPr bwMode="auto">
          <a:xfrm flipH="1">
            <a:off x="0" y="-76200"/>
            <a:ext cx="12192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sz="2400"/>
          </a:p>
        </p:txBody>
      </p:sp>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182E4D26-3311-4813-B80B-965006E5B74E}" type="slidenum">
              <a:rPr lang="en-US" smtClean="0"/>
              <a:pPr>
                <a:defRPr/>
              </a:pPr>
              <a:t>‹#›</a:t>
            </a:fld>
            <a:endParaRPr lang="en-US"/>
          </a:p>
        </p:txBody>
      </p:sp>
      <p:pic>
        <p:nvPicPr>
          <p:cNvPr id="15" name="Shape 15" descr="Pearson Logo"/>
          <p:cNvPicPr preferRelativeResize="0"/>
          <p:nvPr/>
        </p:nvPicPr>
        <p:blipFill rotWithShape="1">
          <a:blip r:embed="rId12">
            <a:alphaModFix/>
          </a:blip>
          <a:srcRect/>
          <a:stretch/>
        </p:blipFill>
        <p:spPr>
          <a:xfrm>
            <a:off x="125293" y="6149430"/>
            <a:ext cx="1223999" cy="279914"/>
          </a:xfrm>
          <a:prstGeom prst="rect">
            <a:avLst/>
          </a:prstGeom>
          <a:noFill/>
          <a:ln>
            <a:noFill/>
          </a:ln>
        </p:spPr>
      </p:pic>
      <p:sp>
        <p:nvSpPr>
          <p:cNvPr id="16" name="Shape 16"/>
          <p:cNvSpPr txBox="1"/>
          <p:nvPr/>
        </p:nvSpPr>
        <p:spPr>
          <a:xfrm>
            <a:off x="2133599" y="6172200"/>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11/4/2020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6</a:t>
            </a:r>
          </a:p>
        </p:txBody>
      </p:sp>
      <p:sp>
        <p:nvSpPr>
          <p:cNvPr id="5" name="Chapter Title"/>
          <p:cNvSpPr>
            <a:spLocks noGrp="1"/>
          </p:cNvSpPr>
          <p:nvPr>
            <p:ph type="body" idx="3"/>
          </p:nvPr>
        </p:nvSpPr>
        <p:spPr/>
        <p:txBody>
          <a:bodyPr/>
          <a:lstStyle/>
          <a:p>
            <a:r>
              <a:rPr lang="en-US" dirty="0"/>
              <a:t>Functions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1" y="1371601"/>
            <a:ext cx="3847041" cy="4812515"/>
          </a:xfrm>
          <a:prstGeom prst="rect">
            <a:avLst/>
          </a:prstGeom>
        </p:spPr>
      </p:pic>
    </p:spTree>
    <p:extLst>
      <p:ext uri="{BB962C8B-B14F-4D97-AF65-F5344CB8AC3E}">
        <p14:creationId xmlns:p14="http://schemas.microsoft.com/office/powerpoint/2010/main" val="1904621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p:txBody>
          <a:bodyPr/>
          <a:lstStyle/>
          <a:p>
            <a:pPr eaLnBrk="1" hangingPunct="1"/>
            <a:r>
              <a:rPr lang="en-US" altLang="en-US" dirty="0">
                <a:solidFill>
                  <a:schemeClr val="tx1"/>
                </a:solidFill>
              </a:rPr>
              <a:t>Calling a Function 1 of 2</a:t>
            </a:r>
          </a:p>
        </p:txBody>
      </p:sp>
      <p:sp>
        <p:nvSpPr>
          <p:cNvPr id="12291" name="Slide Body"/>
          <p:cNvSpPr>
            <a:spLocks noGrp="1" noChangeArrowheads="1"/>
          </p:cNvSpPr>
          <p:nvPr>
            <p:ph type="body" idx="1"/>
          </p:nvPr>
        </p:nvSpPr>
        <p:spPr>
          <a:xfrm>
            <a:off x="2209800" y="1981200"/>
            <a:ext cx="7772400" cy="4038600"/>
          </a:xfrm>
        </p:spPr>
        <p:txBody>
          <a:bodyPr/>
          <a:lstStyle/>
          <a:p>
            <a:pPr eaLnBrk="1" hangingPunct="1">
              <a:lnSpc>
                <a:spcPct val="85000"/>
              </a:lnSpc>
              <a:spcBef>
                <a:spcPct val="0"/>
              </a:spcBef>
            </a:pPr>
            <a:r>
              <a:rPr lang="en-US" altLang="en-US" sz="2800" dirty="0"/>
              <a:t>To call a function, use the function name followed by </a:t>
            </a:r>
            <a:r>
              <a:rPr lang="en-US" altLang="en-US" sz="2800" b="1" dirty="0">
                <a:latin typeface="Courier New" pitchFamily="49" charset="0"/>
              </a:rPr>
              <a:t>()</a:t>
            </a:r>
            <a:r>
              <a:rPr lang="en-US" altLang="en-US" sz="2800" dirty="0"/>
              <a:t> and </a:t>
            </a:r>
            <a:r>
              <a:rPr lang="en-US" altLang="en-US" sz="2800" dirty="0">
                <a:latin typeface="Courier New" pitchFamily="49" charset="0"/>
              </a:rPr>
              <a:t>;</a:t>
            </a:r>
          </a:p>
          <a:p>
            <a:pPr lvl="1" eaLnBrk="1" hangingPunct="1">
              <a:buFontTx/>
              <a:buNone/>
            </a:pPr>
            <a:r>
              <a:rPr lang="en-US" altLang="en-US" sz="2800" dirty="0"/>
              <a:t>	</a:t>
            </a:r>
            <a:r>
              <a:rPr lang="en-US" altLang="en-US" sz="2400" b="1" dirty="0" err="1">
                <a:solidFill>
                  <a:srgbClr val="3D8963"/>
                </a:solidFill>
                <a:latin typeface="Courier New" pitchFamily="49" charset="0"/>
              </a:rPr>
              <a:t>printHeading</a:t>
            </a:r>
            <a:r>
              <a:rPr lang="en-US" altLang="en-US" sz="2400" b="1" dirty="0">
                <a:solidFill>
                  <a:srgbClr val="3D8963"/>
                </a:solidFill>
                <a:latin typeface="Courier New" pitchFamily="49" charset="0"/>
              </a:rPr>
              <a:t>();</a:t>
            </a:r>
          </a:p>
          <a:p>
            <a:pPr eaLnBrk="1" hangingPunct="1">
              <a:lnSpc>
                <a:spcPct val="90000"/>
              </a:lnSpc>
              <a:spcBef>
                <a:spcPct val="40000"/>
              </a:spcBef>
            </a:pPr>
            <a:r>
              <a:rPr lang="en-US" altLang="en-US" sz="2800" dirty="0"/>
              <a:t>When a function is called, the program  executes the body of the function</a:t>
            </a:r>
          </a:p>
          <a:p>
            <a:pPr eaLnBrk="1" hangingPunct="1">
              <a:lnSpc>
                <a:spcPct val="90000"/>
              </a:lnSpc>
              <a:spcBef>
                <a:spcPct val="40000"/>
              </a:spcBef>
            </a:pPr>
            <a:r>
              <a:rPr lang="en-US" altLang="en-US" sz="2800" dirty="0"/>
              <a:t>After the function terminates, execution resumes in the calling module at the point of call</a:t>
            </a: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99A01AD-FE13-4D5A-A996-81E331713B26}" type="slidenum">
              <a:rPr lang="en-US" altLang="en-US" sz="1200"/>
              <a:pPr eaLnBrk="1" hangingPunct="1">
                <a:spcBef>
                  <a:spcPct val="0"/>
                </a:spcBef>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Calling a Function 2 of 2</a:t>
            </a:r>
          </a:p>
        </p:txBody>
      </p:sp>
      <p:sp>
        <p:nvSpPr>
          <p:cNvPr id="13315" name="Slide Body"/>
          <p:cNvSpPr>
            <a:spLocks noGrp="1" noChangeArrowheads="1"/>
          </p:cNvSpPr>
          <p:nvPr>
            <p:ph type="body" idx="1"/>
          </p:nvPr>
        </p:nvSpPr>
        <p:spPr>
          <a:xfrm>
            <a:off x="1828800" y="1676400"/>
            <a:ext cx="8294688" cy="4419600"/>
          </a:xfrm>
        </p:spPr>
        <p:txBody>
          <a:bodyPr/>
          <a:lstStyle/>
          <a:p>
            <a:pPr eaLnBrk="1" hangingPunct="1"/>
            <a:r>
              <a:rPr lang="en-US" altLang="en-US" sz="2800" b="1" dirty="0">
                <a:latin typeface="Courier New" pitchFamily="49" charset="0"/>
              </a:rPr>
              <a:t>main</a:t>
            </a:r>
            <a:r>
              <a:rPr lang="en-US" altLang="en-US" sz="2800" dirty="0"/>
              <a:t> is automatically called when the program starts </a:t>
            </a:r>
          </a:p>
          <a:p>
            <a:pPr eaLnBrk="1" hangingPunct="1"/>
            <a:r>
              <a:rPr lang="en-US" altLang="en-US" sz="2800" b="1" dirty="0">
                <a:latin typeface="Courier New" pitchFamily="49" charset="0"/>
              </a:rPr>
              <a:t>main</a:t>
            </a:r>
            <a:r>
              <a:rPr lang="en-US" altLang="en-US" sz="2800" dirty="0"/>
              <a:t> can call any number of functions</a:t>
            </a:r>
          </a:p>
          <a:p>
            <a:pPr eaLnBrk="1" hangingPunct="1"/>
            <a:r>
              <a:rPr lang="en-US" altLang="en-US" sz="2800" dirty="0"/>
              <a:t>Functions can call other functions</a:t>
            </a:r>
          </a:p>
          <a:p>
            <a:pPr eaLnBrk="1" hangingPunct="1"/>
            <a:endParaRPr lang="en-US" altLang="en-US" dirty="0"/>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E97E9646-C09F-4322-9E18-FBD53FCCEAD5}" type="slidenum">
              <a:rPr lang="en-US" altLang="en-US" sz="120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6.3 Function Prototypes 1 of 2</a:t>
            </a:r>
          </a:p>
        </p:txBody>
      </p:sp>
      <p:sp>
        <p:nvSpPr>
          <p:cNvPr id="14339" name="Slide Body"/>
          <p:cNvSpPr>
            <a:spLocks noGrp="1" noChangeArrowheads="1"/>
          </p:cNvSpPr>
          <p:nvPr>
            <p:ph type="body" idx="1"/>
          </p:nvPr>
        </p:nvSpPr>
        <p:spPr/>
        <p:txBody>
          <a:bodyPr/>
          <a:lstStyle/>
          <a:p>
            <a:pPr eaLnBrk="1" hangingPunct="1">
              <a:buFontTx/>
              <a:buNone/>
            </a:pPr>
            <a:r>
              <a:rPr lang="en-US" altLang="en-US" sz="2800" dirty="0"/>
              <a:t>	The compiler must know the following about a function before it is called</a:t>
            </a:r>
          </a:p>
          <a:p>
            <a:pPr lvl="1" eaLnBrk="1" hangingPunct="1"/>
            <a:r>
              <a:rPr lang="en-US" altLang="en-US" sz="2800" dirty="0"/>
              <a:t>its name</a:t>
            </a:r>
          </a:p>
          <a:p>
            <a:pPr lvl="1" eaLnBrk="1" hangingPunct="1"/>
            <a:r>
              <a:rPr lang="en-US" altLang="en-US" sz="2800" dirty="0"/>
              <a:t>the return type</a:t>
            </a:r>
          </a:p>
          <a:p>
            <a:pPr lvl="1" eaLnBrk="1" hangingPunct="1"/>
            <a:r>
              <a:rPr lang="en-US" altLang="en-US" sz="2800" dirty="0"/>
              <a:t>the number of parameters</a:t>
            </a:r>
          </a:p>
          <a:p>
            <a:pPr lvl="1" eaLnBrk="1" hangingPunct="1"/>
            <a:r>
              <a:rPr lang="en-US" altLang="en-US" sz="2800" dirty="0"/>
              <a:t>the data type of each parameter</a:t>
            </a:r>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01BEC058-7E52-4055-A982-BC84860D0AFE}" type="slidenum">
              <a:rPr lang="en-US" altLang="en-US" sz="120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p:txBody>
          <a:bodyPr/>
          <a:lstStyle/>
          <a:p>
            <a:pPr eaLnBrk="1" hangingPunct="1"/>
            <a:r>
              <a:rPr lang="en-US" altLang="en-US" dirty="0">
                <a:solidFill>
                  <a:schemeClr val="tx1"/>
                </a:solidFill>
              </a:rPr>
              <a:t>Function Prototypes 2 of 2</a:t>
            </a:r>
          </a:p>
        </p:txBody>
      </p:sp>
      <p:sp>
        <p:nvSpPr>
          <p:cNvPr id="15363" name="Slide Body"/>
          <p:cNvSpPr>
            <a:spLocks noGrp="1" noChangeArrowheads="1"/>
          </p:cNvSpPr>
          <p:nvPr>
            <p:ph type="body" idx="1"/>
          </p:nvPr>
        </p:nvSpPr>
        <p:spPr>
          <a:xfrm>
            <a:off x="1905000" y="1447800"/>
            <a:ext cx="8153400" cy="4267200"/>
          </a:xfrm>
        </p:spPr>
        <p:txBody>
          <a:bodyPr/>
          <a:lstStyle/>
          <a:p>
            <a:pPr eaLnBrk="1" hangingPunct="1">
              <a:buFontTx/>
              <a:buNone/>
            </a:pPr>
            <a:r>
              <a:rPr lang="en-US" altLang="en-US" dirty="0"/>
              <a:t>	</a:t>
            </a:r>
            <a:r>
              <a:rPr lang="en-US" altLang="en-US" sz="2800" dirty="0"/>
              <a:t>There are multiple ways to notify the compiler about a function before making a call to the function: </a:t>
            </a:r>
          </a:p>
          <a:p>
            <a:pPr lvl="1" eaLnBrk="1" hangingPunct="1"/>
            <a:r>
              <a:rPr lang="en-US" altLang="en-US" sz="2400" dirty="0"/>
              <a:t>Place the function definition before the calling function’s definition</a:t>
            </a:r>
          </a:p>
          <a:p>
            <a:pPr lvl="1" eaLnBrk="1" hangingPunct="1"/>
            <a:r>
              <a:rPr lang="en-US" altLang="en-US" sz="2400" dirty="0"/>
              <a:t>Use a </a:t>
            </a:r>
            <a:r>
              <a:rPr lang="en-US" altLang="en-US" sz="2400" dirty="0">
                <a:solidFill>
                  <a:schemeClr val="accent2"/>
                </a:solidFill>
              </a:rPr>
              <a:t>function prototype</a:t>
            </a:r>
            <a:r>
              <a:rPr lang="en-US" altLang="en-US" sz="2400" dirty="0"/>
              <a:t> (similar to the header of the function)</a:t>
            </a:r>
          </a:p>
          <a:p>
            <a:pPr lvl="2" eaLnBrk="1" hangingPunct="1"/>
            <a:r>
              <a:rPr lang="en-US" altLang="en-US" sz="2400" dirty="0"/>
              <a:t>Header:   </a:t>
            </a: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printHeading</a:t>
            </a:r>
            <a:r>
              <a:rPr lang="en-US" altLang="en-US" sz="2400" b="1" dirty="0">
                <a:solidFill>
                  <a:srgbClr val="3D8963"/>
                </a:solidFill>
                <a:latin typeface="Courier New" pitchFamily="49" charset="0"/>
              </a:rPr>
              <a:t>()</a:t>
            </a:r>
            <a:endParaRPr lang="en-US" altLang="en-US" sz="2400" b="1" dirty="0">
              <a:solidFill>
                <a:srgbClr val="3D8963"/>
              </a:solidFill>
            </a:endParaRPr>
          </a:p>
          <a:p>
            <a:pPr lvl="2" eaLnBrk="1" hangingPunct="1"/>
            <a:r>
              <a:rPr lang="en-US" altLang="en-US" sz="2400" dirty="0"/>
              <a:t>Prototype: </a:t>
            </a: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printHeading</a:t>
            </a:r>
            <a:r>
              <a:rPr lang="en-US" altLang="en-US" sz="2400" b="1" dirty="0">
                <a:solidFill>
                  <a:srgbClr val="3D8963"/>
                </a:solidFill>
                <a:latin typeface="Courier New" pitchFamily="49" charset="0"/>
              </a:rPr>
              <a:t>();</a:t>
            </a: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8C7F99DF-368D-4CDD-85DB-DDABC67A68A2}" type="slidenum">
              <a:rPr lang="en-US" altLang="en-US" sz="120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p:txBody>
          <a:bodyPr/>
          <a:lstStyle/>
          <a:p>
            <a:pPr eaLnBrk="1" hangingPunct="1"/>
            <a:r>
              <a:rPr lang="en-US" altLang="en-US" dirty="0">
                <a:solidFill>
                  <a:schemeClr val="tx1"/>
                </a:solidFill>
              </a:rPr>
              <a:t>Prototype Notes</a:t>
            </a:r>
          </a:p>
        </p:txBody>
      </p:sp>
      <p:sp>
        <p:nvSpPr>
          <p:cNvPr id="16387" name="Slide Body"/>
          <p:cNvSpPr>
            <a:spLocks noGrp="1" noChangeArrowheads="1"/>
          </p:cNvSpPr>
          <p:nvPr>
            <p:ph type="body" idx="1"/>
          </p:nvPr>
        </p:nvSpPr>
        <p:spPr>
          <a:xfrm>
            <a:off x="1676400" y="2133600"/>
            <a:ext cx="8686800" cy="3733800"/>
          </a:xfrm>
        </p:spPr>
        <p:txBody>
          <a:bodyPr/>
          <a:lstStyle/>
          <a:p>
            <a:pPr eaLnBrk="1" hangingPunct="1">
              <a:lnSpc>
                <a:spcPct val="90000"/>
              </a:lnSpc>
            </a:pPr>
            <a:r>
              <a:rPr lang="en-US" altLang="en-US" sz="2800" dirty="0"/>
              <a:t>Place prototypes near the top of the program </a:t>
            </a:r>
          </a:p>
          <a:p>
            <a:pPr eaLnBrk="1" hangingPunct="1">
              <a:lnSpc>
                <a:spcPct val="90000"/>
              </a:lnSpc>
              <a:spcBef>
                <a:spcPct val="40000"/>
              </a:spcBef>
            </a:pPr>
            <a:r>
              <a:rPr lang="en-US" altLang="en-US" sz="2800" dirty="0"/>
              <a:t>A program must include either a prototype or full function definition before any call to the function, otherwise a compiler error occurs</a:t>
            </a:r>
          </a:p>
          <a:p>
            <a:pPr eaLnBrk="1" hangingPunct="1">
              <a:lnSpc>
                <a:spcPct val="90000"/>
              </a:lnSpc>
              <a:spcBef>
                <a:spcPct val="40000"/>
              </a:spcBef>
            </a:pPr>
            <a:r>
              <a:rPr lang="en-US" altLang="en-US" sz="2800" dirty="0"/>
              <a:t>When using prototypes, the function definitions can be placed in any order in the source file.  Traditionally, </a:t>
            </a:r>
            <a:r>
              <a:rPr lang="en-US" altLang="en-US" sz="2800" b="1" dirty="0">
                <a:latin typeface="Courier New" pitchFamily="49" charset="0"/>
              </a:rPr>
              <a:t>main</a:t>
            </a:r>
            <a:r>
              <a:rPr lang="en-US" altLang="en-US" sz="2800" dirty="0"/>
              <a:t> is placed first.</a:t>
            </a:r>
            <a:endParaRPr lang="en-US" altLang="en-US" sz="2800" dirty="0">
              <a:latin typeface="Courier New" pitchFamily="49" charset="0"/>
            </a:endParaRP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046B3ECD-5CC9-41D7-86A8-B72BB104723C}" type="slidenum">
              <a:rPr lang="en-US" altLang="en-US" sz="120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a:xfrm>
            <a:off x="1905000" y="304800"/>
            <a:ext cx="8458200" cy="1066800"/>
          </a:xfrm>
        </p:spPr>
        <p:txBody>
          <a:bodyPr/>
          <a:lstStyle/>
          <a:p>
            <a:pPr eaLnBrk="1" hangingPunct="1"/>
            <a:r>
              <a:rPr lang="en-US" altLang="en-US" dirty="0">
                <a:solidFill>
                  <a:schemeClr val="tx1"/>
                </a:solidFill>
              </a:rPr>
              <a:t>6.4 Sending Data into a Function</a:t>
            </a:r>
          </a:p>
        </p:txBody>
      </p:sp>
      <p:sp>
        <p:nvSpPr>
          <p:cNvPr id="17411" name="Slide Body"/>
          <p:cNvSpPr>
            <a:spLocks noGrp="1" noChangeArrowheads="1"/>
          </p:cNvSpPr>
          <p:nvPr>
            <p:ph type="body" idx="1"/>
          </p:nvPr>
        </p:nvSpPr>
        <p:spPr>
          <a:xfrm>
            <a:off x="1752600" y="1981200"/>
            <a:ext cx="8686800" cy="4114800"/>
          </a:xfrm>
        </p:spPr>
        <p:txBody>
          <a:bodyPr/>
          <a:lstStyle/>
          <a:p>
            <a:pPr eaLnBrk="1" hangingPunct="1">
              <a:lnSpc>
                <a:spcPct val="80000"/>
              </a:lnSpc>
              <a:spcBef>
                <a:spcPct val="0"/>
              </a:spcBef>
            </a:pPr>
            <a:r>
              <a:rPr lang="en-US" altLang="en-US" sz="2800" dirty="0"/>
              <a:t>You can pass values into a function at time of a call</a:t>
            </a:r>
          </a:p>
          <a:p>
            <a:pPr lvl="1" eaLnBrk="1" hangingPunct="1">
              <a:lnSpc>
                <a:spcPct val="80000"/>
              </a:lnSpc>
              <a:buFontTx/>
              <a:buNone/>
            </a:pPr>
            <a:r>
              <a:rPr lang="en-US" altLang="en-US" sz="2400" dirty="0">
                <a:latin typeface="Courier New" pitchFamily="49" charset="0"/>
              </a:rPr>
              <a:t>	</a:t>
            </a:r>
            <a:r>
              <a:rPr lang="en-US" altLang="en-US" sz="2400" b="1" dirty="0">
                <a:solidFill>
                  <a:srgbClr val="3D8963"/>
                </a:solidFill>
                <a:latin typeface="Courier New" pitchFamily="49" charset="0"/>
              </a:rPr>
              <a:t>c = </a:t>
            </a:r>
            <a:r>
              <a:rPr lang="en-US" altLang="en-US" sz="2400" b="1" dirty="0" err="1">
                <a:solidFill>
                  <a:srgbClr val="3D8963"/>
                </a:solidFill>
                <a:latin typeface="Courier New" pitchFamily="49" charset="0"/>
              </a:rPr>
              <a:t>sqrt</a:t>
            </a:r>
            <a:r>
              <a:rPr lang="en-US" altLang="en-US" sz="2400" b="1" dirty="0">
                <a:solidFill>
                  <a:srgbClr val="3D8963"/>
                </a:solidFill>
                <a:latin typeface="Courier New" pitchFamily="49" charset="0"/>
              </a:rPr>
              <a:t>(a*a + b*b);</a:t>
            </a:r>
          </a:p>
          <a:p>
            <a:pPr eaLnBrk="1" hangingPunct="1">
              <a:lnSpc>
                <a:spcPct val="80000"/>
              </a:lnSpc>
              <a:spcBef>
                <a:spcPct val="40000"/>
              </a:spcBef>
            </a:pPr>
            <a:r>
              <a:rPr lang="en-US" altLang="en-US" sz="2400" dirty="0"/>
              <a:t>Values passed to a function are </a:t>
            </a:r>
            <a:r>
              <a:rPr lang="en-US" altLang="en-US" sz="2400" dirty="0">
                <a:solidFill>
                  <a:schemeClr val="accent2"/>
                </a:solidFill>
              </a:rPr>
              <a:t>arguments</a:t>
            </a:r>
          </a:p>
          <a:p>
            <a:pPr eaLnBrk="1" hangingPunct="1">
              <a:lnSpc>
                <a:spcPct val="80000"/>
              </a:lnSpc>
              <a:spcBef>
                <a:spcPct val="40000"/>
              </a:spcBef>
            </a:pPr>
            <a:r>
              <a:rPr lang="en-US" altLang="en-US" sz="2400" dirty="0"/>
              <a:t>Variables in a function that hold values passed as arguments are </a:t>
            </a:r>
            <a:r>
              <a:rPr lang="en-US" altLang="en-US" sz="2400" dirty="0">
                <a:solidFill>
                  <a:schemeClr val="accent2"/>
                </a:solidFill>
              </a:rPr>
              <a:t>parameters</a:t>
            </a:r>
          </a:p>
          <a:p>
            <a:pPr eaLnBrk="1" hangingPunct="1">
              <a:lnSpc>
                <a:spcPct val="80000"/>
              </a:lnSpc>
              <a:spcBef>
                <a:spcPct val="40000"/>
              </a:spcBef>
            </a:pPr>
            <a:r>
              <a:rPr lang="en-US" altLang="en-US" sz="2400" dirty="0"/>
              <a:t>Alternate names: </a:t>
            </a:r>
          </a:p>
          <a:p>
            <a:pPr lvl="1" eaLnBrk="1" hangingPunct="1">
              <a:lnSpc>
                <a:spcPct val="80000"/>
              </a:lnSpc>
              <a:spcBef>
                <a:spcPct val="40000"/>
              </a:spcBef>
            </a:pPr>
            <a:r>
              <a:rPr lang="en-US" altLang="en-US" sz="2400" dirty="0"/>
              <a:t>argument: </a:t>
            </a:r>
            <a:r>
              <a:rPr lang="en-US" altLang="en-US" sz="2400" dirty="0">
                <a:solidFill>
                  <a:schemeClr val="accent2"/>
                </a:solidFill>
              </a:rPr>
              <a:t>actual argument</a:t>
            </a:r>
            <a:r>
              <a:rPr lang="en-US" altLang="en-US" sz="2400" dirty="0"/>
              <a:t>, </a:t>
            </a:r>
            <a:r>
              <a:rPr lang="en-US" altLang="en-US" sz="2400" dirty="0">
                <a:solidFill>
                  <a:schemeClr val="accent2"/>
                </a:solidFill>
              </a:rPr>
              <a:t>actual parameter</a:t>
            </a:r>
          </a:p>
          <a:p>
            <a:pPr lvl="1" eaLnBrk="1" hangingPunct="1">
              <a:lnSpc>
                <a:spcPct val="80000"/>
              </a:lnSpc>
              <a:spcBef>
                <a:spcPct val="40000"/>
              </a:spcBef>
            </a:pPr>
            <a:r>
              <a:rPr lang="en-US" altLang="en-US" sz="2400" dirty="0"/>
              <a:t>parameter: </a:t>
            </a:r>
            <a:r>
              <a:rPr lang="en-US" altLang="en-US" sz="2400" dirty="0">
                <a:solidFill>
                  <a:schemeClr val="accent2"/>
                </a:solidFill>
              </a:rPr>
              <a:t>formal argument</a:t>
            </a:r>
            <a:r>
              <a:rPr lang="en-US" altLang="en-US" sz="2400" dirty="0"/>
              <a:t>, </a:t>
            </a:r>
            <a:r>
              <a:rPr lang="en-US" altLang="en-US" sz="2400" dirty="0">
                <a:solidFill>
                  <a:schemeClr val="accent2"/>
                </a:solidFill>
              </a:rPr>
              <a:t>formal parameter</a:t>
            </a:r>
            <a:r>
              <a:rPr lang="en-US" altLang="en-US" sz="2400" dirty="0"/>
              <a:t> </a:t>
            </a:r>
          </a:p>
        </p:txBody>
      </p:sp>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B02DF581-6247-4DB5-A882-D9917B6F729D}" type="slidenum">
              <a:rPr lang="en-US" altLang="en-US" sz="1200"/>
              <a:pPr eaLnBrk="1" hangingPunct="1">
                <a:spcBef>
                  <a:spcPct val="0"/>
                </a:spcBef>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a:xfrm>
            <a:off x="1828800" y="381000"/>
            <a:ext cx="8610600" cy="992188"/>
          </a:xfrm>
        </p:spPr>
        <p:txBody>
          <a:bodyPr/>
          <a:lstStyle/>
          <a:p>
            <a:pPr eaLnBrk="1" hangingPunct="1"/>
            <a:r>
              <a:rPr lang="en-US" altLang="en-US" dirty="0">
                <a:solidFill>
                  <a:schemeClr val="tx1"/>
                </a:solidFill>
              </a:rPr>
              <a:t>Parameters, Prototypes, and Function Headings</a:t>
            </a:r>
          </a:p>
        </p:txBody>
      </p:sp>
      <p:sp>
        <p:nvSpPr>
          <p:cNvPr id="18435" name="Slide Body"/>
          <p:cNvSpPr>
            <a:spLocks noGrp="1" noChangeArrowheads="1"/>
          </p:cNvSpPr>
          <p:nvPr>
            <p:ph type="body" idx="1"/>
          </p:nvPr>
        </p:nvSpPr>
        <p:spPr>
          <a:xfrm>
            <a:off x="2057400" y="1524000"/>
            <a:ext cx="8305800" cy="4114800"/>
          </a:xfrm>
        </p:spPr>
        <p:txBody>
          <a:bodyPr/>
          <a:lstStyle/>
          <a:p>
            <a:pPr>
              <a:lnSpc>
                <a:spcPts val="2600"/>
              </a:lnSpc>
              <a:defRPr/>
            </a:pPr>
            <a:r>
              <a:rPr lang="en-US" sz="2600" dirty="0"/>
              <a:t>For each function argument,</a:t>
            </a:r>
          </a:p>
          <a:p>
            <a:pPr lvl="1">
              <a:lnSpc>
                <a:spcPts val="2600"/>
              </a:lnSpc>
              <a:defRPr/>
            </a:pPr>
            <a:r>
              <a:rPr lang="en-US" sz="2200" dirty="0"/>
              <a:t>the prototype must include the data type of each parameter in its </a:t>
            </a:r>
            <a:r>
              <a:rPr lang="en-US" sz="2200" b="1" dirty="0">
                <a:latin typeface="Courier New" pitchFamily="49" charset="0"/>
              </a:rPr>
              <a:t>()</a:t>
            </a:r>
            <a:r>
              <a:rPr lang="en-US" sz="2200" dirty="0"/>
              <a:t>.  It may also include a parameter name:</a:t>
            </a:r>
            <a:r>
              <a:rPr lang="en-US" sz="2200" b="1" dirty="0">
                <a:latin typeface="Courier New" pitchFamily="49" charset="0"/>
              </a:rPr>
              <a:t> </a:t>
            </a:r>
          </a:p>
          <a:p>
            <a:pPr lvl="1">
              <a:lnSpc>
                <a:spcPts val="2200"/>
              </a:lnSpc>
              <a:buNone/>
              <a:defRPr/>
            </a:pPr>
            <a:r>
              <a:rPr lang="en-US" sz="2200" b="1" dirty="0">
                <a:solidFill>
                  <a:srgbClr val="3D8963"/>
                </a:solidFill>
                <a:latin typeface="Courier New" pitchFamily="49" charset="0"/>
              </a:rPr>
              <a:t> void </a:t>
            </a:r>
            <a:r>
              <a:rPr lang="en-US" sz="2200" b="1" dirty="0" err="1">
                <a:solidFill>
                  <a:srgbClr val="3D8963"/>
                </a:solidFill>
                <a:latin typeface="Courier New" pitchFamily="49" charset="0"/>
              </a:rPr>
              <a:t>evenOrOdd</a:t>
            </a:r>
            <a:r>
              <a:rPr lang="en-US" sz="2200" b="1" dirty="0">
                <a:solidFill>
                  <a:srgbClr val="3D8963"/>
                </a:solidFill>
                <a:latin typeface="Courier New" pitchFamily="49" charset="0"/>
              </a:rPr>
              <a:t>(</a:t>
            </a:r>
            <a:r>
              <a:rPr lang="en-US" sz="2200" b="1" dirty="0" err="1">
                <a:solidFill>
                  <a:srgbClr val="3D8963"/>
                </a:solidFill>
                <a:latin typeface="Courier New" pitchFamily="49" charset="0"/>
              </a:rPr>
              <a:t>int</a:t>
            </a:r>
            <a:r>
              <a:rPr lang="en-US" sz="2200" b="1" dirty="0">
                <a:solidFill>
                  <a:srgbClr val="3D8963"/>
                </a:solidFill>
                <a:latin typeface="Courier New" pitchFamily="49" charset="0"/>
              </a:rPr>
              <a:t>);  </a:t>
            </a:r>
            <a:r>
              <a:rPr lang="en-US" sz="2200" dirty="0"/>
              <a:t>or</a:t>
            </a:r>
            <a:endParaRPr lang="en-US" sz="2200" b="1" dirty="0">
              <a:latin typeface="Courier New" pitchFamily="49" charset="0"/>
            </a:endParaRPr>
          </a:p>
          <a:p>
            <a:pPr lvl="1">
              <a:lnSpc>
                <a:spcPts val="2200"/>
              </a:lnSpc>
              <a:buNone/>
              <a:defRPr/>
            </a:pPr>
            <a:r>
              <a:rPr lang="en-US" sz="2200" b="1" dirty="0">
                <a:solidFill>
                  <a:srgbClr val="3D8963"/>
                </a:solidFill>
                <a:latin typeface="Courier New" pitchFamily="49" charset="0"/>
              </a:rPr>
              <a:t> void </a:t>
            </a:r>
            <a:r>
              <a:rPr lang="en-US" sz="2200" b="1" dirty="0" err="1">
                <a:solidFill>
                  <a:srgbClr val="3D8963"/>
                </a:solidFill>
                <a:latin typeface="Courier New" pitchFamily="49" charset="0"/>
              </a:rPr>
              <a:t>evenOrOdd</a:t>
            </a:r>
            <a:r>
              <a:rPr lang="en-US" sz="2200" b="1" dirty="0">
                <a:solidFill>
                  <a:srgbClr val="3D8963"/>
                </a:solidFill>
                <a:latin typeface="Courier New" pitchFamily="49" charset="0"/>
              </a:rPr>
              <a:t>(</a:t>
            </a:r>
            <a:r>
              <a:rPr lang="en-US" sz="2200" b="1" dirty="0" err="1">
                <a:solidFill>
                  <a:srgbClr val="3D8963"/>
                </a:solidFill>
                <a:latin typeface="Courier New" pitchFamily="49" charset="0"/>
              </a:rPr>
              <a:t>int</a:t>
            </a:r>
            <a:r>
              <a:rPr lang="en-US" sz="2200" b="1" dirty="0">
                <a:solidFill>
                  <a:srgbClr val="3D8963"/>
                </a:solidFill>
                <a:latin typeface="Courier New" pitchFamily="49" charset="0"/>
              </a:rPr>
              <a:t> </a:t>
            </a:r>
            <a:r>
              <a:rPr lang="en-US" sz="2200" b="1" dirty="0" err="1">
                <a:solidFill>
                  <a:srgbClr val="3D8963"/>
                </a:solidFill>
                <a:latin typeface="Courier New" pitchFamily="49" charset="0"/>
              </a:rPr>
              <a:t>num</a:t>
            </a:r>
            <a:r>
              <a:rPr lang="en-US" sz="2200" b="1" dirty="0">
                <a:solidFill>
                  <a:srgbClr val="3D8963"/>
                </a:solidFill>
                <a:latin typeface="Courier New" pitchFamily="49" charset="0"/>
              </a:rPr>
              <a:t>);  // prototype</a:t>
            </a:r>
            <a:endParaRPr lang="en-US" sz="2200" b="1" dirty="0"/>
          </a:p>
          <a:p>
            <a:pPr lvl="1">
              <a:lnSpc>
                <a:spcPts val="2600"/>
              </a:lnSpc>
              <a:defRPr/>
            </a:pPr>
            <a:r>
              <a:rPr lang="en-US" sz="2200" dirty="0"/>
              <a:t>the header must include a declaration, with variable type and name, for each parameter in its </a:t>
            </a:r>
            <a:r>
              <a:rPr lang="en-US" sz="2200" b="1" dirty="0">
                <a:latin typeface="Courier New" pitchFamily="49" charset="0"/>
              </a:rPr>
              <a:t>()</a:t>
            </a:r>
            <a:endParaRPr lang="en-US" sz="2200" b="1" dirty="0"/>
          </a:p>
          <a:p>
            <a:pPr lvl="1">
              <a:lnSpc>
                <a:spcPts val="2600"/>
              </a:lnSpc>
              <a:buNone/>
              <a:defRPr/>
            </a:pPr>
            <a:r>
              <a:rPr lang="en-US" sz="2200" b="1" dirty="0">
                <a:solidFill>
                  <a:srgbClr val="3D8963"/>
                </a:solidFill>
                <a:latin typeface="Courier New" pitchFamily="49" charset="0"/>
              </a:rPr>
              <a:t> void </a:t>
            </a:r>
            <a:r>
              <a:rPr lang="en-US" sz="2200" b="1" dirty="0" err="1">
                <a:solidFill>
                  <a:srgbClr val="3D8963"/>
                </a:solidFill>
                <a:latin typeface="Courier New" pitchFamily="49" charset="0"/>
              </a:rPr>
              <a:t>evenOrOdd</a:t>
            </a:r>
            <a:r>
              <a:rPr lang="en-US" sz="2200" b="1" dirty="0">
                <a:solidFill>
                  <a:srgbClr val="3D8963"/>
                </a:solidFill>
                <a:latin typeface="Courier New" pitchFamily="49" charset="0"/>
              </a:rPr>
              <a:t>(</a:t>
            </a:r>
            <a:r>
              <a:rPr lang="en-US" sz="2200" b="1" dirty="0" err="1">
                <a:solidFill>
                  <a:srgbClr val="3D8963"/>
                </a:solidFill>
                <a:latin typeface="Courier New" pitchFamily="49" charset="0"/>
              </a:rPr>
              <a:t>int</a:t>
            </a:r>
            <a:r>
              <a:rPr lang="en-US" sz="2200" b="1" dirty="0">
                <a:solidFill>
                  <a:srgbClr val="3D8963"/>
                </a:solidFill>
                <a:latin typeface="Courier New" pitchFamily="49" charset="0"/>
              </a:rPr>
              <a:t> </a:t>
            </a:r>
            <a:r>
              <a:rPr lang="en-US" sz="2200" b="1" dirty="0" err="1">
                <a:solidFill>
                  <a:srgbClr val="3D8963"/>
                </a:solidFill>
                <a:latin typeface="Courier New" pitchFamily="49" charset="0"/>
              </a:rPr>
              <a:t>num</a:t>
            </a:r>
            <a:r>
              <a:rPr lang="en-US" sz="2200" b="1" dirty="0">
                <a:solidFill>
                  <a:srgbClr val="3D8963"/>
                </a:solidFill>
                <a:latin typeface="Courier New" pitchFamily="49" charset="0"/>
              </a:rPr>
              <a:t>)   //header</a:t>
            </a:r>
          </a:p>
          <a:p>
            <a:pPr>
              <a:lnSpc>
                <a:spcPts val="2600"/>
              </a:lnSpc>
              <a:defRPr/>
            </a:pPr>
            <a:r>
              <a:rPr lang="en-US" sz="2600" dirty="0"/>
              <a:t>The call for the above function could look like this:  	</a:t>
            </a:r>
            <a:r>
              <a:rPr lang="en-US" sz="2200" b="1" dirty="0" err="1">
                <a:solidFill>
                  <a:srgbClr val="3D8963"/>
                </a:solidFill>
                <a:latin typeface="Courier New" pitchFamily="49" charset="0"/>
              </a:rPr>
              <a:t>evenOrOdd</a:t>
            </a:r>
            <a:r>
              <a:rPr lang="en-US" sz="2200" b="1" dirty="0">
                <a:solidFill>
                  <a:srgbClr val="3D8963"/>
                </a:solidFill>
                <a:latin typeface="Courier New" pitchFamily="49" charset="0"/>
              </a:rPr>
              <a:t>(</a:t>
            </a:r>
            <a:r>
              <a:rPr lang="en-US" sz="2200" b="1" dirty="0" err="1">
                <a:solidFill>
                  <a:srgbClr val="3D8963"/>
                </a:solidFill>
                <a:latin typeface="Courier New" pitchFamily="49" charset="0"/>
              </a:rPr>
              <a:t>val</a:t>
            </a:r>
            <a:r>
              <a:rPr lang="en-US" sz="2200" b="1" dirty="0">
                <a:solidFill>
                  <a:srgbClr val="3D8963"/>
                </a:solidFill>
                <a:latin typeface="Courier New" pitchFamily="49" charset="0"/>
              </a:rPr>
              <a:t>);          //call</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A8862BF4-4646-449D-AECB-A5F7D11F49FE}" type="slidenum">
              <a:rPr lang="en-US" altLang="en-US" sz="120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Function Call Notes</a:t>
            </a:r>
          </a:p>
        </p:txBody>
      </p:sp>
      <p:sp>
        <p:nvSpPr>
          <p:cNvPr id="19459" name="Slide Body"/>
          <p:cNvSpPr>
            <a:spLocks noGrp="1" noChangeArrowheads="1"/>
          </p:cNvSpPr>
          <p:nvPr>
            <p:ph type="body" idx="1"/>
          </p:nvPr>
        </p:nvSpPr>
        <p:spPr>
          <a:xfrm>
            <a:off x="1752600" y="1905000"/>
            <a:ext cx="8534400" cy="4343400"/>
          </a:xfrm>
        </p:spPr>
        <p:txBody>
          <a:bodyPr/>
          <a:lstStyle/>
          <a:p>
            <a:pPr eaLnBrk="1" hangingPunct="1">
              <a:lnSpc>
                <a:spcPct val="90000"/>
              </a:lnSpc>
              <a:spcBef>
                <a:spcPct val="0"/>
              </a:spcBef>
            </a:pPr>
            <a:r>
              <a:rPr lang="en-US" altLang="en-US" sz="2800" dirty="0"/>
              <a:t>The value of the argument is copied into the parameter when the function is called</a:t>
            </a:r>
          </a:p>
          <a:p>
            <a:pPr eaLnBrk="1" hangingPunct="1">
              <a:lnSpc>
                <a:spcPct val="90000"/>
              </a:lnSpc>
              <a:spcBef>
                <a:spcPct val="40000"/>
              </a:spcBef>
            </a:pPr>
            <a:r>
              <a:rPr lang="en-US" altLang="en-US" sz="2800" dirty="0"/>
              <a:t>A function can have &gt; 1 parameter</a:t>
            </a:r>
          </a:p>
          <a:p>
            <a:pPr eaLnBrk="1" hangingPunct="1">
              <a:lnSpc>
                <a:spcPct val="90000"/>
              </a:lnSpc>
              <a:spcBef>
                <a:spcPct val="40000"/>
              </a:spcBef>
            </a:pPr>
            <a:r>
              <a:rPr lang="en-US" altLang="en-US" sz="2800" dirty="0"/>
              <a:t>There must be a data type listed in the prototype </a:t>
            </a:r>
            <a:r>
              <a:rPr lang="en-US" altLang="en-US" sz="2800" b="1" dirty="0">
                <a:latin typeface="Courier New" pitchFamily="49" charset="0"/>
              </a:rPr>
              <a:t>()</a:t>
            </a:r>
            <a:r>
              <a:rPr lang="en-US" altLang="en-US" sz="2800" dirty="0"/>
              <a:t> and an argument declaration in the function heading </a:t>
            </a:r>
            <a:r>
              <a:rPr lang="en-US" altLang="en-US" sz="2800" b="1" dirty="0">
                <a:latin typeface="Courier New" pitchFamily="49" charset="0"/>
              </a:rPr>
              <a:t>()</a:t>
            </a:r>
            <a:r>
              <a:rPr lang="en-US" altLang="en-US" sz="2800" dirty="0"/>
              <a:t> for each parameter</a:t>
            </a:r>
          </a:p>
          <a:p>
            <a:pPr eaLnBrk="1" hangingPunct="1">
              <a:lnSpc>
                <a:spcPct val="90000"/>
              </a:lnSpc>
              <a:spcBef>
                <a:spcPct val="40000"/>
              </a:spcBef>
            </a:pPr>
            <a:r>
              <a:rPr lang="en-US" altLang="en-US" sz="2800" dirty="0"/>
              <a:t>Arguments will be promoted/demoted as necessary to match parameters.  Be careful!</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9487D56F-0EF7-48D6-890B-539EA5C9CC13}" type="slidenum">
              <a:rPr lang="en-US" altLang="en-US" sz="1200"/>
              <a:pPr eaLnBrk="1" hangingPunct="1">
                <a:spcBef>
                  <a:spcPct val="0"/>
                </a:spcBef>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a:xfrm>
            <a:off x="1676400" y="304800"/>
            <a:ext cx="8839200" cy="992188"/>
          </a:xfrm>
        </p:spPr>
        <p:txBody>
          <a:bodyPr/>
          <a:lstStyle/>
          <a:p>
            <a:pPr eaLnBrk="1" hangingPunct="1"/>
            <a:r>
              <a:rPr lang="en-US" altLang="en-US" dirty="0">
                <a:solidFill>
                  <a:schemeClr val="tx1"/>
                </a:solidFill>
              </a:rPr>
              <a:t>Calling Functions with Multiple Arguments</a:t>
            </a:r>
          </a:p>
        </p:txBody>
      </p:sp>
      <p:sp>
        <p:nvSpPr>
          <p:cNvPr id="20483" name="Slide Body"/>
          <p:cNvSpPr>
            <a:spLocks noGrp="1" noChangeArrowheads="1"/>
          </p:cNvSpPr>
          <p:nvPr>
            <p:ph type="body" idx="1"/>
          </p:nvPr>
        </p:nvSpPr>
        <p:spPr>
          <a:xfrm>
            <a:off x="2133600" y="1981200"/>
            <a:ext cx="7772400" cy="3505200"/>
          </a:xfrm>
        </p:spPr>
        <p:txBody>
          <a:bodyPr/>
          <a:lstStyle/>
          <a:p>
            <a:pPr eaLnBrk="1" hangingPunct="1">
              <a:lnSpc>
                <a:spcPct val="90000"/>
              </a:lnSpc>
              <a:spcBef>
                <a:spcPct val="0"/>
              </a:spcBef>
              <a:buFontTx/>
              <a:buNone/>
            </a:pPr>
            <a:r>
              <a:rPr lang="en-US" altLang="en-US" sz="2800" dirty="0"/>
              <a:t>	When calling a function with multiple arguments</a:t>
            </a:r>
          </a:p>
          <a:p>
            <a:pPr lvl="1" eaLnBrk="1" hangingPunct="1">
              <a:lnSpc>
                <a:spcPct val="90000"/>
              </a:lnSpc>
              <a:spcBef>
                <a:spcPct val="40000"/>
              </a:spcBef>
            </a:pPr>
            <a:r>
              <a:rPr lang="en-US" altLang="en-US" sz="2400" dirty="0"/>
              <a:t>the number of arguments in the call must match the function prototype and definition</a:t>
            </a:r>
          </a:p>
          <a:p>
            <a:pPr lvl="1" eaLnBrk="1" hangingPunct="1">
              <a:lnSpc>
                <a:spcPct val="90000"/>
              </a:lnSpc>
              <a:spcBef>
                <a:spcPct val="40000"/>
              </a:spcBef>
            </a:pPr>
            <a:r>
              <a:rPr lang="en-US" altLang="en-US" sz="2400" dirty="0"/>
              <a:t>the value of the first argument will be copied into the first parameter, the value of the second argument into the second parameter, etc.</a:t>
            </a: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79CC00EA-DAEB-44C7-82CA-8AE9807F270B}" type="slidenum">
              <a:rPr lang="en-US" altLang="en-US" sz="120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Calling Functions with </a:t>
            </a:r>
            <a:br>
              <a:rPr lang="en-US" altLang="en-US" dirty="0">
                <a:solidFill>
                  <a:schemeClr val="tx1"/>
                </a:solidFill>
              </a:rPr>
            </a:br>
            <a:r>
              <a:rPr lang="en-US" altLang="en-US" dirty="0">
                <a:solidFill>
                  <a:schemeClr val="tx1"/>
                </a:solidFill>
              </a:rPr>
              <a:t>Multiple Arguments Illustration</a:t>
            </a:r>
          </a:p>
        </p:txBody>
      </p:sp>
      <p:sp>
        <p:nvSpPr>
          <p:cNvPr id="21507" name="Slide Body"/>
          <p:cNvSpPr>
            <a:spLocks noGrp="1" noChangeArrowheads="1"/>
          </p:cNvSpPr>
          <p:nvPr>
            <p:ph type="body" idx="1"/>
          </p:nvPr>
        </p:nvSpPr>
        <p:spPr>
          <a:xfrm>
            <a:off x="1905000" y="2286000"/>
            <a:ext cx="8610600" cy="3505200"/>
          </a:xfrm>
        </p:spPr>
        <p:txBody>
          <a:bodyPr/>
          <a:lstStyle/>
          <a:p>
            <a:pPr eaLnBrk="1" hangingPunct="1">
              <a:lnSpc>
                <a:spcPct val="90000"/>
              </a:lnSpc>
              <a:spcBef>
                <a:spcPct val="0"/>
              </a:spcBef>
              <a:buFontTx/>
              <a:buNone/>
            </a:pPr>
            <a:r>
              <a:rPr lang="en-US" altLang="en-US" sz="2800" b="1" dirty="0" err="1">
                <a:solidFill>
                  <a:srgbClr val="3D8963"/>
                </a:solidFill>
                <a:latin typeface="Courier New" pitchFamily="49" charset="0"/>
              </a:rPr>
              <a:t>displayData</a:t>
            </a:r>
            <a:r>
              <a:rPr lang="en-US" altLang="en-US" sz="2800" b="1" dirty="0">
                <a:solidFill>
                  <a:srgbClr val="3D8963"/>
                </a:solidFill>
                <a:latin typeface="Courier New" pitchFamily="49" charset="0"/>
              </a:rPr>
              <a:t>(height, weight);  // call</a:t>
            </a:r>
          </a:p>
          <a:p>
            <a:pPr eaLnBrk="1" hangingPunct="1">
              <a:lnSpc>
                <a:spcPct val="90000"/>
              </a:lnSpc>
              <a:spcBef>
                <a:spcPct val="0"/>
              </a:spcBef>
              <a:buFontTx/>
              <a:buNone/>
            </a:pPr>
            <a:endParaRPr lang="en-US" altLang="en-US" sz="2800" b="1" dirty="0">
              <a:latin typeface="Courier New" pitchFamily="49" charset="0"/>
            </a:endParaRPr>
          </a:p>
          <a:p>
            <a:pPr eaLnBrk="1" hangingPunct="1">
              <a:lnSpc>
                <a:spcPct val="90000"/>
              </a:lnSpc>
              <a:spcBef>
                <a:spcPct val="0"/>
              </a:spcBef>
              <a:buFontTx/>
              <a:buNone/>
            </a:pPr>
            <a:endParaRPr lang="en-US" altLang="en-US" dirty="0"/>
          </a:p>
          <a:p>
            <a:pPr eaLnBrk="1" hangingPunct="1">
              <a:lnSpc>
                <a:spcPct val="90000"/>
              </a:lnSpc>
              <a:spcBef>
                <a:spcPct val="0"/>
              </a:spcBef>
              <a:buFontTx/>
              <a:buNone/>
            </a:pP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displayData</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h,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w)// header</a:t>
            </a:r>
          </a:p>
          <a:p>
            <a:pPr eaLnBrk="1" hangingPunct="1">
              <a:lnSpc>
                <a:spcPct val="90000"/>
              </a:lnSpc>
              <a:spcBef>
                <a:spcPct val="0"/>
              </a:spcBef>
              <a:buFontTx/>
              <a:buNone/>
            </a:pP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"Height = " &lt;&lt; h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"Weight = " &lt;&lt; w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a:t>
            </a:r>
          </a:p>
        </p:txBody>
      </p:sp>
      <p:grpSp>
        <p:nvGrpSpPr>
          <p:cNvPr id="2" name="arrows indicating correspondence" descr="The arrows show the relation between the arguments of a function call and the parameters in the header of the function definition." title="arrows between lines of code"/>
          <p:cNvGrpSpPr/>
          <p:nvPr/>
        </p:nvGrpSpPr>
        <p:grpSpPr>
          <a:xfrm>
            <a:off x="5181600" y="2667000"/>
            <a:ext cx="2819400" cy="914400"/>
            <a:chOff x="3657600" y="2667000"/>
            <a:chExt cx="2819400" cy="914400"/>
          </a:xfrm>
        </p:grpSpPr>
        <p:sp>
          <p:nvSpPr>
            <p:cNvPr id="21509" name="arrow pointing at code"/>
            <p:cNvSpPr>
              <a:spLocks noChangeShapeType="1"/>
            </p:cNvSpPr>
            <p:nvPr/>
          </p:nvSpPr>
          <p:spPr bwMode="auto">
            <a:xfrm>
              <a:off x="3657600" y="2667000"/>
              <a:ext cx="1295400" cy="838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0" name="arrow pointing at code"/>
            <p:cNvSpPr>
              <a:spLocks noChangeShapeType="1"/>
            </p:cNvSpPr>
            <p:nvPr/>
          </p:nvSpPr>
          <p:spPr bwMode="auto">
            <a:xfrm>
              <a:off x="5181600" y="2743200"/>
              <a:ext cx="1295400" cy="838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65B1A522-E10E-4EFE-8175-593E3FC3C733}" type="slidenum">
              <a:rPr lang="en-US" altLang="en-US" sz="120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a:xfrm>
            <a:off x="1828800" y="303214"/>
            <a:ext cx="8610600" cy="727075"/>
          </a:xfrm>
        </p:spPr>
        <p:txBody>
          <a:bodyPr/>
          <a:lstStyle/>
          <a:p>
            <a:pPr eaLnBrk="1" hangingPunct="1"/>
            <a:r>
              <a:rPr lang="en-US" altLang="en-US" dirty="0">
                <a:solidFill>
                  <a:schemeClr val="tx1"/>
                </a:solidFill>
              </a:rPr>
              <a:t>Topics  1 of 2</a:t>
            </a:r>
          </a:p>
        </p:txBody>
      </p:sp>
      <p:sp>
        <p:nvSpPr>
          <p:cNvPr id="4099" name="Slide Body"/>
          <p:cNvSpPr>
            <a:spLocks noGrp="1" noChangeArrowheads="1"/>
          </p:cNvSpPr>
          <p:nvPr>
            <p:ph type="body" idx="1"/>
          </p:nvPr>
        </p:nvSpPr>
        <p:spPr>
          <a:xfrm>
            <a:off x="1981200" y="1600200"/>
            <a:ext cx="7772400" cy="4419600"/>
          </a:xfrm>
        </p:spPr>
        <p:txBody>
          <a:bodyPr/>
          <a:lstStyle/>
          <a:p>
            <a:pPr eaLnBrk="1" hangingPunct="1">
              <a:lnSpc>
                <a:spcPct val="90000"/>
              </a:lnSpc>
              <a:buFontTx/>
              <a:buNone/>
            </a:pPr>
            <a:r>
              <a:rPr lang="en-US" altLang="en-US" sz="2600" dirty="0"/>
              <a:t>6.1 Modular Programming</a:t>
            </a:r>
          </a:p>
          <a:p>
            <a:pPr eaLnBrk="1" hangingPunct="1">
              <a:lnSpc>
                <a:spcPct val="90000"/>
              </a:lnSpc>
              <a:buFontTx/>
              <a:buNone/>
            </a:pPr>
            <a:r>
              <a:rPr lang="en-US" altLang="en-US" sz="2600" dirty="0"/>
              <a:t>6.2 Defining and Calling Functions</a:t>
            </a:r>
          </a:p>
          <a:p>
            <a:pPr eaLnBrk="1" hangingPunct="1">
              <a:lnSpc>
                <a:spcPct val="90000"/>
              </a:lnSpc>
              <a:buFontTx/>
              <a:buNone/>
            </a:pPr>
            <a:r>
              <a:rPr lang="en-US" altLang="en-US" sz="2600" dirty="0"/>
              <a:t>6.3 Function Prototypes</a:t>
            </a:r>
          </a:p>
          <a:p>
            <a:pPr eaLnBrk="1" hangingPunct="1">
              <a:lnSpc>
                <a:spcPct val="90000"/>
              </a:lnSpc>
              <a:buFontTx/>
              <a:buNone/>
            </a:pPr>
            <a:r>
              <a:rPr lang="en-US" altLang="en-US" sz="2600" dirty="0"/>
              <a:t>6.4 Sending Data into a Function</a:t>
            </a:r>
          </a:p>
          <a:p>
            <a:pPr eaLnBrk="1" hangingPunct="1">
              <a:lnSpc>
                <a:spcPct val="90000"/>
              </a:lnSpc>
              <a:buFontTx/>
              <a:buNone/>
            </a:pPr>
            <a:r>
              <a:rPr lang="en-US" altLang="en-US" sz="2600" dirty="0"/>
              <a:t>6.5 Passing Data by Value</a:t>
            </a:r>
          </a:p>
          <a:p>
            <a:pPr eaLnBrk="1" hangingPunct="1">
              <a:lnSpc>
                <a:spcPct val="90000"/>
              </a:lnSpc>
              <a:buFontTx/>
              <a:buNone/>
            </a:pPr>
            <a:r>
              <a:rPr lang="en-US" altLang="en-US" sz="2600" dirty="0"/>
              <a:t>6.6 The </a:t>
            </a:r>
            <a:r>
              <a:rPr lang="en-US" altLang="en-US" sz="2600" b="1" dirty="0">
                <a:latin typeface="Courier New" pitchFamily="49" charset="0"/>
              </a:rPr>
              <a:t>return</a:t>
            </a:r>
            <a:r>
              <a:rPr lang="en-US" altLang="en-US" sz="2600" dirty="0"/>
              <a:t> Statement</a:t>
            </a:r>
          </a:p>
          <a:p>
            <a:pPr eaLnBrk="1" hangingPunct="1">
              <a:lnSpc>
                <a:spcPct val="90000"/>
              </a:lnSpc>
              <a:buFontTx/>
              <a:buNone/>
            </a:pPr>
            <a:r>
              <a:rPr lang="en-US" altLang="en-US" sz="2600" dirty="0"/>
              <a:t>6.7 Returning a Value from a Function</a:t>
            </a:r>
          </a:p>
          <a:p>
            <a:pPr eaLnBrk="1" hangingPunct="1">
              <a:lnSpc>
                <a:spcPct val="90000"/>
              </a:lnSpc>
              <a:buFontTx/>
              <a:buNone/>
            </a:pPr>
            <a:r>
              <a:rPr lang="en-US" altLang="en-US" sz="2600" dirty="0"/>
              <a:t>6.8 Returning a Boolean Value</a:t>
            </a:r>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55072362-31E7-47A9-A63E-ECA866CBB565}" type="slidenum">
              <a:rPr lang="en-US" altLang="en-US" sz="120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6.5 Passing Data by Value</a:t>
            </a:r>
          </a:p>
        </p:txBody>
      </p:sp>
      <p:sp>
        <p:nvSpPr>
          <p:cNvPr id="22531" name="Slide Body"/>
          <p:cNvSpPr>
            <a:spLocks noGrp="1" noChangeArrowheads="1"/>
          </p:cNvSpPr>
          <p:nvPr>
            <p:ph type="body" idx="1"/>
          </p:nvPr>
        </p:nvSpPr>
        <p:spPr>
          <a:xfrm>
            <a:off x="1981200" y="1981200"/>
            <a:ext cx="8153400" cy="4191000"/>
          </a:xfrm>
        </p:spPr>
        <p:txBody>
          <a:bodyPr/>
          <a:lstStyle/>
          <a:p>
            <a:pPr eaLnBrk="1" hangingPunct="1">
              <a:lnSpc>
                <a:spcPct val="90000"/>
              </a:lnSpc>
              <a:spcBef>
                <a:spcPct val="0"/>
              </a:spcBef>
            </a:pPr>
            <a:r>
              <a:rPr lang="en-US" altLang="en-US" sz="2800" dirty="0">
                <a:solidFill>
                  <a:schemeClr val="accent2"/>
                </a:solidFill>
              </a:rPr>
              <a:t>Pass by value</a:t>
            </a:r>
            <a:r>
              <a:rPr lang="en-US" altLang="en-US" sz="2800" dirty="0"/>
              <a:t>: when an argument is passed to a function, a copy of its value is placed in the parameter</a:t>
            </a:r>
          </a:p>
          <a:p>
            <a:pPr eaLnBrk="1" hangingPunct="1">
              <a:lnSpc>
                <a:spcPct val="90000"/>
              </a:lnSpc>
              <a:spcBef>
                <a:spcPct val="50000"/>
              </a:spcBef>
            </a:pPr>
            <a:r>
              <a:rPr lang="en-US" altLang="en-US" sz="2800" dirty="0"/>
              <a:t>The function cannot access the original argument</a:t>
            </a:r>
          </a:p>
          <a:p>
            <a:pPr eaLnBrk="1" hangingPunct="1">
              <a:lnSpc>
                <a:spcPct val="90000"/>
              </a:lnSpc>
              <a:spcBef>
                <a:spcPct val="50000"/>
              </a:spcBef>
            </a:pPr>
            <a:r>
              <a:rPr lang="en-US" altLang="en-US" sz="2800" dirty="0"/>
              <a:t>Changes made to the parameter in the function do not affect the value of the argument in the calling function</a:t>
            </a:r>
            <a:endParaRPr lang="en-US" altLang="en-US" sz="2800" u="sng" dirty="0"/>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805EF146-31D2-47A1-83F3-22B8EB4444EE}" type="slidenum">
              <a:rPr lang="en-US" altLang="en-US" sz="1200"/>
              <a:pPr eaLnBrk="1" hangingPunct="1">
                <a:spcBef>
                  <a:spcPct val="0"/>
                </a:spcBef>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p:txBody>
          <a:bodyPr/>
          <a:lstStyle/>
          <a:p>
            <a:pPr eaLnBrk="1" hangingPunct="1"/>
            <a:r>
              <a:rPr lang="en-US" altLang="en-US" dirty="0">
                <a:solidFill>
                  <a:schemeClr val="tx1"/>
                </a:solidFill>
              </a:rPr>
              <a:t>Passing Data to Parameters by Value</a:t>
            </a:r>
          </a:p>
        </p:txBody>
      </p:sp>
      <p:sp>
        <p:nvSpPr>
          <p:cNvPr id="23555" name="Slide Body"/>
          <p:cNvSpPr>
            <a:spLocks noGrp="1" noChangeArrowheads="1"/>
          </p:cNvSpPr>
          <p:nvPr>
            <p:ph type="body" idx="1"/>
          </p:nvPr>
        </p:nvSpPr>
        <p:spPr/>
        <p:txBody>
          <a:bodyPr/>
          <a:lstStyle/>
          <a:p>
            <a:pPr eaLnBrk="1" hangingPunct="1"/>
            <a:r>
              <a:rPr lang="en-US" altLang="en-US" sz="2800" dirty="0"/>
              <a:t>Example: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val</a:t>
            </a:r>
            <a:r>
              <a:rPr lang="en-US" altLang="en-US" sz="2800" b="1" dirty="0">
                <a:solidFill>
                  <a:srgbClr val="3D8963"/>
                </a:solidFill>
                <a:latin typeface="Courier New" pitchFamily="49" charset="0"/>
              </a:rPr>
              <a:t> = 5;</a:t>
            </a:r>
          </a:p>
          <a:p>
            <a:pPr lvl="1" eaLnBrk="1" hangingPunct="1">
              <a:lnSpc>
                <a:spcPct val="90000"/>
              </a:lnSpc>
              <a:spcBef>
                <a:spcPct val="0"/>
              </a:spcBef>
              <a:buFontTx/>
              <a:buNone/>
            </a:pPr>
            <a:r>
              <a:rPr lang="en-US" altLang="en-US" b="1" dirty="0">
                <a:solidFill>
                  <a:srgbClr val="3D8963"/>
                </a:solidFill>
                <a:latin typeface="Courier New" pitchFamily="49" charset="0"/>
              </a:rPr>
              <a:t>			  </a:t>
            </a:r>
            <a:r>
              <a:rPr lang="en-US" altLang="en-US" sz="3200" b="1" dirty="0" err="1">
                <a:solidFill>
                  <a:srgbClr val="3D8963"/>
                </a:solidFill>
                <a:latin typeface="Courier New" pitchFamily="49" charset="0"/>
              </a:rPr>
              <a:t>evenOrOdd</a:t>
            </a:r>
            <a:r>
              <a:rPr lang="en-US" altLang="en-US" sz="3200" b="1" dirty="0">
                <a:solidFill>
                  <a:srgbClr val="3D8963"/>
                </a:solidFill>
                <a:latin typeface="Courier New" pitchFamily="49" charset="0"/>
              </a:rPr>
              <a:t>(</a:t>
            </a:r>
            <a:r>
              <a:rPr lang="en-US" altLang="en-US" sz="3200" b="1" dirty="0" err="1">
                <a:solidFill>
                  <a:srgbClr val="3D8963"/>
                </a:solidFill>
                <a:latin typeface="Courier New" pitchFamily="49" charset="0"/>
              </a:rPr>
              <a:t>val</a:t>
            </a:r>
            <a:r>
              <a:rPr lang="en-US" altLang="en-US" sz="3200" b="1" dirty="0">
                <a:solidFill>
                  <a:srgbClr val="3D8963"/>
                </a:solidFill>
                <a:latin typeface="Courier New" pitchFamily="49" charset="0"/>
              </a:rPr>
              <a:t>);</a:t>
            </a:r>
            <a:endParaRPr lang="en-US" altLang="en-US" sz="3200" b="1" dirty="0">
              <a:solidFill>
                <a:srgbClr val="3D8963"/>
              </a:solidFill>
            </a:endParaRPr>
          </a:p>
          <a:p>
            <a:pPr eaLnBrk="1" hangingPunct="1"/>
            <a:endParaRPr lang="en-US" altLang="en-US" b="1" dirty="0">
              <a:solidFill>
                <a:srgbClr val="3D8963"/>
              </a:solidFill>
            </a:endParaRPr>
          </a:p>
          <a:p>
            <a:pPr eaLnBrk="1" hangingPunct="1"/>
            <a:endParaRPr lang="en-US" altLang="en-US" dirty="0"/>
          </a:p>
          <a:p>
            <a:pPr eaLnBrk="1" hangingPunct="1"/>
            <a:endParaRPr lang="en-US" altLang="en-US" dirty="0"/>
          </a:p>
          <a:p>
            <a:pPr marL="101600" indent="0">
              <a:buNone/>
            </a:pPr>
            <a:endParaRPr lang="en-US" altLang="en-US" b="1" dirty="0">
              <a:latin typeface="Courier New" pitchFamily="49" charset="0"/>
            </a:endParaRPr>
          </a:p>
          <a:p>
            <a:pPr eaLnBrk="1" hangingPunct="1"/>
            <a:r>
              <a:rPr lang="en-US" altLang="en-US" sz="2800" b="1" dirty="0" err="1">
                <a:latin typeface="Courier New" pitchFamily="49" charset="0"/>
              </a:rPr>
              <a:t>evenOrOdd</a:t>
            </a:r>
            <a:r>
              <a:rPr lang="en-US" altLang="en-US" sz="2800" dirty="0"/>
              <a:t> may change the variable </a:t>
            </a:r>
            <a:r>
              <a:rPr lang="en-US" altLang="en-US" sz="2800" b="1" dirty="0" err="1">
                <a:latin typeface="Courier New" pitchFamily="49" charset="0"/>
              </a:rPr>
              <a:t>num</a:t>
            </a:r>
            <a:r>
              <a:rPr lang="en-US" altLang="en-US" sz="2800" dirty="0"/>
              <a:t>, but it will have no effect on variable </a:t>
            </a:r>
            <a:r>
              <a:rPr lang="en-US" altLang="en-US" sz="2800" b="1" dirty="0" err="1">
                <a:latin typeface="Courier New" pitchFamily="49" charset="0"/>
              </a:rPr>
              <a:t>val</a:t>
            </a:r>
            <a:endParaRPr lang="en-US" altLang="en-US" sz="2800" b="1" dirty="0">
              <a:latin typeface="Courier New" pitchFamily="49" charset="0"/>
            </a:endParaRPr>
          </a:p>
        </p:txBody>
      </p:sp>
      <p:grpSp>
        <p:nvGrpSpPr>
          <p:cNvPr id="2" name="graphic illustrating pass by value" descr="Image shows variables used in the immediately preceding code segment.  Variable val is used as an argument to the function.  Its value is copied into the variable num that is declared in the function." title="graphic illistrating pass by value"/>
          <p:cNvGrpSpPr/>
          <p:nvPr/>
        </p:nvGrpSpPr>
        <p:grpSpPr>
          <a:xfrm>
            <a:off x="2218267" y="2603500"/>
            <a:ext cx="7848600" cy="1747730"/>
            <a:chOff x="685800" y="3048000"/>
            <a:chExt cx="7848600" cy="1747730"/>
          </a:xfrm>
        </p:grpSpPr>
        <p:sp>
          <p:nvSpPr>
            <p:cNvPr id="23562" name="descriptive text"/>
            <p:cNvSpPr txBox="1">
              <a:spLocks noChangeArrowheads="1"/>
            </p:cNvSpPr>
            <p:nvPr/>
          </p:nvSpPr>
          <p:spPr bwMode="auto">
            <a:xfrm>
              <a:off x="5257800" y="4038600"/>
              <a:ext cx="3276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lnSpc>
                  <a:spcPct val="75000"/>
                </a:lnSpc>
                <a:buFontTx/>
                <a:buNone/>
              </a:pPr>
              <a:r>
                <a:rPr lang="en-US" altLang="en-US" sz="2400" b="1" baseline="0" dirty="0"/>
                <a:t>parameter in</a:t>
              </a:r>
            </a:p>
            <a:p>
              <a:pPr algn="ctr" eaLnBrk="1" hangingPunct="1">
                <a:lnSpc>
                  <a:spcPct val="75000"/>
                </a:lnSpc>
                <a:buFontTx/>
                <a:buNone/>
              </a:pPr>
              <a:r>
                <a:rPr lang="en-US" altLang="en-US" sz="2400" b="1" baseline="0" dirty="0" err="1">
                  <a:latin typeface="Courier New" pitchFamily="49" charset="0"/>
                </a:rPr>
                <a:t>evenOrOdd</a:t>
              </a:r>
              <a:r>
                <a:rPr lang="en-US" altLang="en-US" sz="2400" b="1" baseline="0" dirty="0"/>
                <a:t> function</a:t>
              </a:r>
            </a:p>
          </p:txBody>
        </p:sp>
        <p:sp>
          <p:nvSpPr>
            <p:cNvPr id="23561" name="parameter name"/>
            <p:cNvSpPr txBox="1">
              <a:spLocks noChangeArrowheads="1"/>
            </p:cNvSpPr>
            <p:nvPr/>
          </p:nvSpPr>
          <p:spPr bwMode="auto">
            <a:xfrm>
              <a:off x="6400800" y="3048000"/>
              <a:ext cx="121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FontTx/>
                <a:buNone/>
              </a:pPr>
              <a:r>
                <a:rPr lang="en-US" altLang="en-US" b="1" baseline="0">
                  <a:latin typeface="Courier New" pitchFamily="49" charset="0"/>
                </a:rPr>
                <a:t>num</a:t>
              </a:r>
            </a:p>
          </p:txBody>
        </p:sp>
        <p:sp>
          <p:nvSpPr>
            <p:cNvPr id="23557" name="parameter value"/>
            <p:cNvSpPr>
              <a:spLocks noChangeArrowheads="1"/>
            </p:cNvSpPr>
            <p:nvPr/>
          </p:nvSpPr>
          <p:spPr bwMode="auto">
            <a:xfrm>
              <a:off x="6400800" y="3581400"/>
              <a:ext cx="1219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FontTx/>
                <a:buNone/>
              </a:pPr>
              <a:r>
                <a:rPr lang="en-US" altLang="en-US" b="1" baseline="0">
                  <a:latin typeface="Courier New" pitchFamily="49" charset="0"/>
                </a:rPr>
                <a:t>5</a:t>
              </a:r>
            </a:p>
          </p:txBody>
        </p:sp>
        <p:sp>
          <p:nvSpPr>
            <p:cNvPr id="23559" name="descriptive text"/>
            <p:cNvSpPr txBox="1">
              <a:spLocks noChangeArrowheads="1"/>
            </p:cNvSpPr>
            <p:nvPr/>
          </p:nvSpPr>
          <p:spPr bwMode="auto">
            <a:xfrm>
              <a:off x="685800" y="4038600"/>
              <a:ext cx="251460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lnSpc>
                  <a:spcPct val="80000"/>
                </a:lnSpc>
                <a:buFontTx/>
                <a:buNone/>
              </a:pPr>
              <a:r>
                <a:rPr lang="en-US" altLang="en-US" sz="2400" b="1" baseline="0" dirty="0"/>
                <a:t>argument in</a:t>
              </a:r>
            </a:p>
            <a:p>
              <a:pPr algn="ctr" eaLnBrk="1" hangingPunct="1">
                <a:lnSpc>
                  <a:spcPct val="80000"/>
                </a:lnSpc>
                <a:buFontTx/>
                <a:buNone/>
              </a:pPr>
              <a:r>
                <a:rPr lang="en-US" altLang="en-US" sz="2400" b="1" baseline="0" dirty="0"/>
                <a:t>calling function</a:t>
              </a:r>
            </a:p>
          </p:txBody>
        </p:sp>
        <p:sp>
          <p:nvSpPr>
            <p:cNvPr id="23558" name="argument name"/>
            <p:cNvSpPr txBox="1">
              <a:spLocks noChangeArrowheads="1"/>
            </p:cNvSpPr>
            <p:nvPr/>
          </p:nvSpPr>
          <p:spPr bwMode="auto">
            <a:xfrm>
              <a:off x="1447800" y="3048000"/>
              <a:ext cx="121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FontTx/>
                <a:buNone/>
              </a:pPr>
              <a:r>
                <a:rPr lang="en-US" altLang="en-US" b="1" baseline="0" dirty="0" err="1">
                  <a:latin typeface="Courier New" pitchFamily="49" charset="0"/>
                </a:rPr>
                <a:t>val</a:t>
              </a:r>
              <a:endParaRPr lang="en-US" altLang="en-US" b="1" baseline="0" dirty="0">
                <a:latin typeface="Courier New" pitchFamily="49" charset="0"/>
              </a:endParaRPr>
            </a:p>
          </p:txBody>
        </p:sp>
        <p:sp>
          <p:nvSpPr>
            <p:cNvPr id="23560" name="argument value"/>
            <p:cNvSpPr>
              <a:spLocks noChangeArrowheads="1"/>
            </p:cNvSpPr>
            <p:nvPr/>
          </p:nvSpPr>
          <p:spPr bwMode="auto">
            <a:xfrm>
              <a:off x="1447800" y="3581400"/>
              <a:ext cx="1219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FontTx/>
                <a:buNone/>
              </a:pPr>
              <a:r>
                <a:rPr lang="en-US" altLang="en-US" b="1" baseline="0">
                  <a:latin typeface="Courier New" pitchFamily="49" charset="0"/>
                </a:rPr>
                <a:t>5</a:t>
              </a:r>
            </a:p>
          </p:txBody>
        </p:sp>
        <p:sp>
          <p:nvSpPr>
            <p:cNvPr id="23563" name="arrow between two variables"/>
            <p:cNvSpPr>
              <a:spLocks noChangeShapeType="1"/>
            </p:cNvSpPr>
            <p:nvPr/>
          </p:nvSpPr>
          <p:spPr bwMode="auto">
            <a:xfrm>
              <a:off x="2667000" y="3810000"/>
              <a:ext cx="3733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95C1659A-9FE8-4A4B-BE4E-B3790635B41B}" type="slidenum">
              <a:rPr lang="en-US" altLang="en-US" sz="1200"/>
              <a:pPr eaLnBrk="1" hangingPunct="1">
                <a:spcBef>
                  <a:spcPct val="0"/>
                </a:spcBef>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p:txBody>
          <a:bodyPr/>
          <a:lstStyle/>
          <a:p>
            <a:pPr eaLnBrk="1" hangingPunct="1"/>
            <a:r>
              <a:rPr lang="en-US" altLang="en-US" dirty="0">
                <a:solidFill>
                  <a:schemeClr val="tx1"/>
                </a:solidFill>
              </a:rPr>
              <a:t>6.6 The </a:t>
            </a:r>
            <a:r>
              <a:rPr lang="en-US" altLang="en-US" b="1" dirty="0">
                <a:solidFill>
                  <a:schemeClr val="tx1"/>
                </a:solidFill>
                <a:latin typeface="Courier New" pitchFamily="49" charset="0"/>
              </a:rPr>
              <a:t>return</a:t>
            </a:r>
            <a:r>
              <a:rPr lang="en-US" altLang="en-US" dirty="0">
                <a:solidFill>
                  <a:schemeClr val="tx1"/>
                </a:solidFill>
              </a:rPr>
              <a:t> Statement</a:t>
            </a:r>
          </a:p>
        </p:txBody>
      </p:sp>
      <p:sp>
        <p:nvSpPr>
          <p:cNvPr id="24579" name="Slide Body"/>
          <p:cNvSpPr>
            <a:spLocks noGrp="1" noChangeArrowheads="1"/>
          </p:cNvSpPr>
          <p:nvPr>
            <p:ph type="body" idx="1"/>
          </p:nvPr>
        </p:nvSpPr>
        <p:spPr>
          <a:xfrm>
            <a:off x="2209800" y="1981200"/>
            <a:ext cx="7772400" cy="4191000"/>
          </a:xfrm>
        </p:spPr>
        <p:txBody>
          <a:bodyPr/>
          <a:lstStyle/>
          <a:p>
            <a:pPr eaLnBrk="1" hangingPunct="1">
              <a:lnSpc>
                <a:spcPct val="90000"/>
              </a:lnSpc>
            </a:pPr>
            <a:r>
              <a:rPr lang="en-US" altLang="en-US" sz="2800" dirty="0"/>
              <a:t>Is used to end execution of a function</a:t>
            </a:r>
          </a:p>
          <a:p>
            <a:pPr eaLnBrk="1" hangingPunct="1">
              <a:lnSpc>
                <a:spcPct val="90000"/>
              </a:lnSpc>
              <a:spcBef>
                <a:spcPct val="30000"/>
              </a:spcBef>
            </a:pPr>
            <a:r>
              <a:rPr lang="en-US" altLang="en-US" sz="2800" dirty="0"/>
              <a:t>It can be placed anywhere in a function</a:t>
            </a:r>
          </a:p>
          <a:p>
            <a:pPr lvl="1" eaLnBrk="1" hangingPunct="1">
              <a:lnSpc>
                <a:spcPct val="90000"/>
              </a:lnSpc>
            </a:pPr>
            <a:r>
              <a:rPr lang="en-US" altLang="en-US" sz="2800" dirty="0"/>
              <a:t>Statements that follow the </a:t>
            </a:r>
            <a:r>
              <a:rPr lang="en-US" altLang="en-US" sz="2800" b="1" dirty="0">
                <a:latin typeface="Courier New" pitchFamily="49" charset="0"/>
              </a:rPr>
              <a:t>return</a:t>
            </a:r>
            <a:r>
              <a:rPr lang="en-US" altLang="en-US" sz="2800" b="1" dirty="0"/>
              <a:t> </a:t>
            </a:r>
            <a:r>
              <a:rPr lang="en-US" altLang="en-US" sz="2800" dirty="0"/>
              <a:t>statement will not be executed</a:t>
            </a:r>
          </a:p>
          <a:p>
            <a:pPr eaLnBrk="1" hangingPunct="1">
              <a:lnSpc>
                <a:spcPct val="90000"/>
              </a:lnSpc>
              <a:spcBef>
                <a:spcPct val="30000"/>
              </a:spcBef>
            </a:pPr>
            <a:r>
              <a:rPr lang="en-US" altLang="en-US" sz="2800" dirty="0"/>
              <a:t>It can be used to prevent abnormal termination of program </a:t>
            </a:r>
          </a:p>
          <a:p>
            <a:pPr eaLnBrk="1" hangingPunct="1">
              <a:lnSpc>
                <a:spcPct val="90000"/>
              </a:lnSpc>
              <a:spcBef>
                <a:spcPct val="30000"/>
              </a:spcBef>
            </a:pPr>
            <a:r>
              <a:rPr lang="en-US" altLang="en-US" sz="2800" dirty="0"/>
              <a:t>Without a </a:t>
            </a:r>
            <a:r>
              <a:rPr lang="en-US" altLang="en-US" sz="2800" b="1" dirty="0">
                <a:latin typeface="Courier New" pitchFamily="49" charset="0"/>
              </a:rPr>
              <a:t>return</a:t>
            </a:r>
            <a:r>
              <a:rPr lang="en-US" altLang="en-US" sz="2800" dirty="0"/>
              <a:t> statement, the function ends at its last </a:t>
            </a:r>
            <a:r>
              <a:rPr lang="en-US" altLang="en-US" sz="2800" b="1" dirty="0">
                <a:latin typeface="Courier New" pitchFamily="49" charset="0"/>
              </a:rPr>
              <a:t>}</a:t>
            </a:r>
            <a:endParaRPr lang="en-US" altLang="en-US" sz="2800" b="1" dirty="0"/>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9BA5B352-24EB-442D-B105-3E5E9A5807C6}" type="slidenum">
              <a:rPr lang="en-US" altLang="en-US" sz="1200"/>
              <a:pPr eaLnBrk="1" hangingPunct="1">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a:xfrm>
            <a:off x="1905000" y="304800"/>
            <a:ext cx="8305800" cy="1143000"/>
          </a:xfrm>
        </p:spPr>
        <p:txBody>
          <a:bodyPr/>
          <a:lstStyle/>
          <a:p>
            <a:pPr eaLnBrk="1" hangingPunct="1"/>
            <a:r>
              <a:rPr lang="en-US" altLang="en-US" dirty="0">
                <a:solidFill>
                  <a:schemeClr val="tx1"/>
                </a:solidFill>
              </a:rPr>
              <a:t>6.7 Returning a Value from a Function</a:t>
            </a:r>
          </a:p>
        </p:txBody>
      </p:sp>
      <p:sp>
        <p:nvSpPr>
          <p:cNvPr id="25603" name="Slide Body"/>
          <p:cNvSpPr>
            <a:spLocks noGrp="1" noChangeArrowheads="1"/>
          </p:cNvSpPr>
          <p:nvPr>
            <p:ph type="body" idx="1"/>
          </p:nvPr>
        </p:nvSpPr>
        <p:spPr>
          <a:xfrm>
            <a:off x="1828800" y="1676400"/>
            <a:ext cx="8610600" cy="4495800"/>
          </a:xfrm>
        </p:spPr>
        <p:txBody>
          <a:bodyPr/>
          <a:lstStyle/>
          <a:p>
            <a:pPr eaLnBrk="1" hangingPunct="1">
              <a:lnSpc>
                <a:spcPct val="85000"/>
              </a:lnSpc>
              <a:spcBef>
                <a:spcPct val="0"/>
              </a:spcBef>
            </a:pPr>
            <a:r>
              <a:rPr lang="en-US" altLang="en-US" sz="2800" dirty="0"/>
              <a:t>The</a:t>
            </a:r>
            <a:r>
              <a:rPr lang="en-US" altLang="en-US" sz="2800" b="1" dirty="0">
                <a:latin typeface="Courier New" pitchFamily="49" charset="0"/>
              </a:rPr>
              <a:t> return</a:t>
            </a:r>
            <a:r>
              <a:rPr lang="en-US" altLang="en-US" sz="2800" dirty="0"/>
              <a:t> statement can be used to return a value from a function to the module that made the function call</a:t>
            </a:r>
          </a:p>
          <a:p>
            <a:pPr eaLnBrk="1" hangingPunct="1">
              <a:lnSpc>
                <a:spcPct val="85000"/>
              </a:lnSpc>
              <a:spcBef>
                <a:spcPct val="30000"/>
              </a:spcBef>
            </a:pPr>
            <a:r>
              <a:rPr lang="en-US" altLang="en-US" sz="2800" dirty="0"/>
              <a:t>The prototype and function header must indicate the data type of return value (not </a:t>
            </a:r>
            <a:r>
              <a:rPr lang="en-US" altLang="en-US" sz="2800" b="1" dirty="0">
                <a:latin typeface="Courier New" pitchFamily="49" charset="0"/>
              </a:rPr>
              <a:t>void</a:t>
            </a:r>
            <a:r>
              <a:rPr lang="en-US" altLang="en-US" sz="2800" dirty="0"/>
              <a:t>)</a:t>
            </a:r>
          </a:p>
          <a:p>
            <a:pPr eaLnBrk="1" hangingPunct="1">
              <a:lnSpc>
                <a:spcPct val="90000"/>
              </a:lnSpc>
              <a:spcBef>
                <a:spcPct val="30000"/>
              </a:spcBef>
            </a:pPr>
            <a:r>
              <a:rPr lang="en-US" altLang="en-US" sz="2800" dirty="0"/>
              <a:t>The calling function should use the returned value, </a:t>
            </a:r>
            <a:r>
              <a:rPr lang="en-US" altLang="en-US" sz="2800" i="1" dirty="0"/>
              <a:t>e.g.</a:t>
            </a:r>
            <a:r>
              <a:rPr lang="en-US" altLang="en-US" sz="2800" dirty="0"/>
              <a:t>, </a:t>
            </a:r>
          </a:p>
          <a:p>
            <a:pPr lvl="1" eaLnBrk="1" hangingPunct="1">
              <a:lnSpc>
                <a:spcPct val="90000"/>
              </a:lnSpc>
              <a:spcBef>
                <a:spcPct val="5000"/>
              </a:spcBef>
            </a:pPr>
            <a:r>
              <a:rPr lang="en-US" altLang="en-US" sz="2400" dirty="0"/>
              <a:t>assign it to a variable</a:t>
            </a:r>
          </a:p>
          <a:p>
            <a:pPr lvl="1" eaLnBrk="1" hangingPunct="1">
              <a:lnSpc>
                <a:spcPct val="90000"/>
              </a:lnSpc>
              <a:spcBef>
                <a:spcPct val="0"/>
              </a:spcBef>
            </a:pPr>
            <a:r>
              <a:rPr lang="en-US" altLang="en-US" sz="2400" dirty="0"/>
              <a:t>send it to </a:t>
            </a:r>
            <a:r>
              <a:rPr lang="en-US" altLang="en-US" sz="2400" b="1" dirty="0" err="1">
                <a:latin typeface="Courier New" pitchFamily="49" charset="0"/>
              </a:rPr>
              <a:t>cout</a:t>
            </a:r>
            <a:endParaRPr lang="en-US" altLang="en-US" sz="2400" b="1" dirty="0"/>
          </a:p>
          <a:p>
            <a:pPr lvl="1" eaLnBrk="1" hangingPunct="1">
              <a:lnSpc>
                <a:spcPct val="90000"/>
              </a:lnSpc>
              <a:spcBef>
                <a:spcPct val="0"/>
              </a:spcBef>
            </a:pPr>
            <a:r>
              <a:rPr lang="en-US" altLang="en-US" sz="2400" dirty="0"/>
              <a:t>use it in an arithmetic computation</a:t>
            </a:r>
          </a:p>
          <a:p>
            <a:pPr lvl="1" eaLnBrk="1" hangingPunct="1">
              <a:lnSpc>
                <a:spcPct val="90000"/>
              </a:lnSpc>
              <a:spcBef>
                <a:spcPct val="0"/>
              </a:spcBef>
            </a:pPr>
            <a:r>
              <a:rPr lang="en-US" altLang="en-US" sz="2400" dirty="0"/>
              <a:t>use it in a relational expression</a:t>
            </a: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0C95EC67-885D-486D-B581-5626CF2A7D3D}" type="slidenum">
              <a:rPr lang="en-US" altLang="en-US" sz="1200"/>
              <a:pPr eaLnBrk="1" hangingPunct="1">
                <a:spcBef>
                  <a:spcPct val="0"/>
                </a:spcBef>
                <a:buFontTx/>
                <a:buNone/>
              </a:pPr>
              <a:t>23</a:t>
            </a:fld>
            <a:endParaRPr lang="en-US"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a:xfrm>
            <a:off x="1905000" y="304800"/>
            <a:ext cx="8305800" cy="1143000"/>
          </a:xfrm>
        </p:spPr>
        <p:txBody>
          <a:bodyPr/>
          <a:lstStyle/>
          <a:p>
            <a:pPr eaLnBrk="1" hangingPunct="1"/>
            <a:r>
              <a:rPr lang="en-US" altLang="en-US" dirty="0">
                <a:solidFill>
                  <a:schemeClr val="tx1"/>
                </a:solidFill>
              </a:rPr>
              <a:t>Returning a Value – the </a:t>
            </a:r>
            <a:r>
              <a:rPr lang="en-US" altLang="en-US" b="1" dirty="0">
                <a:solidFill>
                  <a:schemeClr val="tx1"/>
                </a:solidFill>
                <a:latin typeface="Courier New" pitchFamily="49" charset="0"/>
                <a:cs typeface="Courier New" pitchFamily="49" charset="0"/>
              </a:rPr>
              <a:t>return</a:t>
            </a:r>
            <a:r>
              <a:rPr lang="en-US" altLang="en-US" dirty="0">
                <a:solidFill>
                  <a:schemeClr val="tx1"/>
                </a:solidFill>
                <a:cs typeface="Courier New" pitchFamily="49" charset="0"/>
              </a:rPr>
              <a:t> Statement</a:t>
            </a:r>
            <a:endParaRPr lang="en-US" altLang="en-US" b="1" dirty="0">
              <a:solidFill>
                <a:schemeClr val="tx1"/>
              </a:solidFill>
              <a:latin typeface="Courier New" pitchFamily="49" charset="0"/>
              <a:cs typeface="Courier New" pitchFamily="49" charset="0"/>
            </a:endParaRPr>
          </a:p>
        </p:txBody>
      </p:sp>
      <p:sp>
        <p:nvSpPr>
          <p:cNvPr id="26627" name="Slide Body"/>
          <p:cNvSpPr>
            <a:spLocks noGrp="1" noChangeArrowheads="1"/>
          </p:cNvSpPr>
          <p:nvPr>
            <p:ph type="body" idx="1"/>
          </p:nvPr>
        </p:nvSpPr>
        <p:spPr>
          <a:xfrm>
            <a:off x="1828800" y="1828800"/>
            <a:ext cx="8610600" cy="4495800"/>
          </a:xfrm>
        </p:spPr>
        <p:txBody>
          <a:bodyPr/>
          <a:lstStyle/>
          <a:p>
            <a:pPr eaLnBrk="1" hangingPunct="1">
              <a:lnSpc>
                <a:spcPct val="85000"/>
              </a:lnSpc>
              <a:spcBef>
                <a:spcPct val="0"/>
              </a:spcBef>
            </a:pPr>
            <a:r>
              <a:rPr lang="en-US" altLang="en-US" sz="2800" dirty="0"/>
              <a:t>Format:  </a:t>
            </a:r>
            <a:r>
              <a:rPr lang="en-US" altLang="en-US" sz="2800" b="1" dirty="0">
                <a:solidFill>
                  <a:srgbClr val="3D8963"/>
                </a:solidFill>
                <a:latin typeface="Courier New" pitchFamily="49" charset="0"/>
              </a:rPr>
              <a:t>return </a:t>
            </a:r>
            <a:r>
              <a:rPr lang="en-US" altLang="en-US" sz="2800" b="1" i="1" dirty="0">
                <a:solidFill>
                  <a:srgbClr val="3D8963"/>
                </a:solidFill>
                <a:latin typeface="Courier New" pitchFamily="49" charset="0"/>
              </a:rPr>
              <a:t>expression;</a:t>
            </a:r>
            <a:endParaRPr lang="en-US" altLang="en-US" sz="2800" dirty="0">
              <a:solidFill>
                <a:srgbClr val="3D8963"/>
              </a:solidFill>
            </a:endParaRPr>
          </a:p>
          <a:p>
            <a:pPr eaLnBrk="1" hangingPunct="1">
              <a:lnSpc>
                <a:spcPct val="85000"/>
              </a:lnSpc>
              <a:spcBef>
                <a:spcPct val="30000"/>
              </a:spcBef>
            </a:pPr>
            <a:r>
              <a:rPr lang="en-US" altLang="en-US" sz="2800" b="1" i="1" dirty="0">
                <a:latin typeface="Courier New" pitchFamily="49" charset="0"/>
                <a:cs typeface="Courier New" pitchFamily="49" charset="0"/>
              </a:rPr>
              <a:t>expression </a:t>
            </a:r>
            <a:r>
              <a:rPr lang="en-US" altLang="en-US" sz="2800" dirty="0">
                <a:cs typeface="Courier New" pitchFamily="49" charset="0"/>
              </a:rPr>
              <a:t>may be a variable, a literal value, or an expression.</a:t>
            </a:r>
            <a:endParaRPr lang="en-US" altLang="en-US" sz="2800" b="1" i="1" dirty="0">
              <a:latin typeface="Courier New" pitchFamily="49" charset="0"/>
              <a:cs typeface="Courier New" pitchFamily="49" charset="0"/>
            </a:endParaRPr>
          </a:p>
          <a:p>
            <a:pPr eaLnBrk="1" hangingPunct="1">
              <a:lnSpc>
                <a:spcPct val="90000"/>
              </a:lnSpc>
              <a:spcBef>
                <a:spcPct val="30000"/>
              </a:spcBef>
            </a:pPr>
            <a:r>
              <a:rPr lang="en-US" altLang="en-US" sz="2800" b="1" i="1" dirty="0">
                <a:latin typeface="Courier New" pitchFamily="49" charset="0"/>
                <a:cs typeface="Courier New" pitchFamily="49" charset="0"/>
              </a:rPr>
              <a:t>expression </a:t>
            </a:r>
            <a:r>
              <a:rPr lang="en-US" altLang="en-US" sz="2800" dirty="0">
                <a:cs typeface="Courier New" pitchFamily="49" charset="0"/>
              </a:rPr>
              <a:t>should be of the same data type as the declared return type of the function (it will be converted if not)</a:t>
            </a:r>
            <a:endParaRPr lang="en-US" altLang="en-US" sz="2800" b="1" i="1" dirty="0">
              <a:latin typeface="Courier New" pitchFamily="49" charset="0"/>
              <a:cs typeface="Courier New" pitchFamily="49" charset="0"/>
            </a:endParaRPr>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A0C5895-9B40-4ED3-AC29-E2F1BFA0106B}" type="slidenum">
              <a:rPr lang="en-US" altLang="en-US" sz="1200"/>
              <a:pPr eaLnBrk="1" hangingPunct="1">
                <a:spcBef>
                  <a:spcPct val="0"/>
                </a:spcBef>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a:xfrm>
            <a:off x="2209800" y="228600"/>
            <a:ext cx="7924800" cy="1143000"/>
          </a:xfrm>
        </p:spPr>
        <p:txBody>
          <a:bodyPr/>
          <a:lstStyle/>
          <a:p>
            <a:pPr eaLnBrk="1" hangingPunct="1"/>
            <a:r>
              <a:rPr lang="en-US" altLang="en-US" dirty="0">
                <a:solidFill>
                  <a:schemeClr val="tx1"/>
                </a:solidFill>
              </a:rPr>
              <a:t>6.8 Returning a Boolean Value</a:t>
            </a:r>
          </a:p>
        </p:txBody>
      </p:sp>
      <p:sp>
        <p:nvSpPr>
          <p:cNvPr id="27651" name="Slide Body"/>
          <p:cNvSpPr>
            <a:spLocks noGrp="1" noChangeArrowheads="1"/>
          </p:cNvSpPr>
          <p:nvPr>
            <p:ph type="body" idx="1"/>
          </p:nvPr>
        </p:nvSpPr>
        <p:spPr/>
        <p:txBody>
          <a:bodyPr/>
          <a:lstStyle/>
          <a:p>
            <a:pPr eaLnBrk="1" hangingPunct="1"/>
            <a:r>
              <a:rPr lang="en-US" altLang="en-US" sz="2800" dirty="0"/>
              <a:t>A function can return </a:t>
            </a:r>
            <a:r>
              <a:rPr lang="en-US" altLang="en-US" sz="2800" b="1" dirty="0">
                <a:latin typeface="Courier New" pitchFamily="49" charset="0"/>
              </a:rPr>
              <a:t>true</a:t>
            </a:r>
            <a:r>
              <a:rPr lang="en-US" altLang="en-US" sz="2800" dirty="0"/>
              <a:t> or </a:t>
            </a:r>
            <a:r>
              <a:rPr lang="en-US" altLang="en-US" sz="2800" b="1" dirty="0">
                <a:latin typeface="Courier New" pitchFamily="49" charset="0"/>
              </a:rPr>
              <a:t>false</a:t>
            </a:r>
          </a:p>
          <a:p>
            <a:pPr eaLnBrk="1" hangingPunct="1"/>
            <a:r>
              <a:rPr lang="en-US" altLang="en-US" sz="2800" dirty="0"/>
              <a:t>You can declare the return type in the function prototype and header as </a:t>
            </a:r>
            <a:r>
              <a:rPr lang="en-US" altLang="en-US" sz="2800" b="1" dirty="0">
                <a:latin typeface="Courier New" pitchFamily="49" charset="0"/>
              </a:rPr>
              <a:t>bool</a:t>
            </a:r>
            <a:r>
              <a:rPr lang="en-US" altLang="en-US" sz="2800" dirty="0"/>
              <a:t> </a:t>
            </a:r>
          </a:p>
          <a:p>
            <a:pPr eaLnBrk="1" hangingPunct="1"/>
            <a:r>
              <a:rPr lang="en-US" altLang="en-US" sz="2800" dirty="0"/>
              <a:t>The function body must contain </a:t>
            </a:r>
            <a:r>
              <a:rPr lang="en-US" altLang="en-US" sz="2800" b="1" dirty="0">
                <a:latin typeface="Courier New" pitchFamily="49" charset="0"/>
              </a:rPr>
              <a:t>return</a:t>
            </a:r>
            <a:r>
              <a:rPr lang="en-US" altLang="en-US" sz="2800" dirty="0"/>
              <a:t> statement(s) that return </a:t>
            </a:r>
            <a:r>
              <a:rPr lang="en-US" altLang="en-US" sz="2800" b="1" dirty="0">
                <a:latin typeface="Courier New" pitchFamily="49" charset="0"/>
              </a:rPr>
              <a:t>true</a:t>
            </a:r>
            <a:r>
              <a:rPr lang="en-US" altLang="en-US" sz="2800" dirty="0"/>
              <a:t>, </a:t>
            </a:r>
            <a:r>
              <a:rPr lang="en-US" altLang="en-US" sz="2800" b="1" dirty="0">
                <a:latin typeface="Courier New" pitchFamily="49" charset="0"/>
              </a:rPr>
              <a:t>false, </a:t>
            </a:r>
            <a:r>
              <a:rPr lang="en-US" altLang="en-US" sz="2800" dirty="0"/>
              <a:t>or </a:t>
            </a:r>
            <a:r>
              <a:rPr lang="en-US" altLang="en-US" sz="2800" b="1" dirty="0">
                <a:latin typeface="Courier New" pitchFamily="49" charset="0"/>
                <a:cs typeface="Courier New" pitchFamily="49" charset="0"/>
              </a:rPr>
              <a:t>bool</a:t>
            </a:r>
            <a:r>
              <a:rPr lang="en-US" altLang="en-US" sz="2800" dirty="0"/>
              <a:t> variables or expressions.</a:t>
            </a:r>
          </a:p>
          <a:p>
            <a:pPr eaLnBrk="1" hangingPunct="1"/>
            <a:r>
              <a:rPr lang="en-US" altLang="en-US" sz="2800" dirty="0"/>
              <a:t>The calling function can use the return value in a relational expression</a:t>
            </a:r>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701F924E-C9AB-49F0-8CD6-86F03ABCF8F6}" type="slidenum">
              <a:rPr lang="en-US" altLang="en-US" sz="1200"/>
              <a:pPr eaLnBrk="1" hangingPunct="1">
                <a:spcBef>
                  <a:spcPct val="0"/>
                </a:spcBef>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p:txBody>
          <a:bodyPr/>
          <a:lstStyle/>
          <a:p>
            <a:pPr eaLnBrk="1" hangingPunct="1"/>
            <a:r>
              <a:rPr lang="en-US" altLang="en-US" dirty="0">
                <a:solidFill>
                  <a:schemeClr val="tx1"/>
                </a:solidFill>
              </a:rPr>
              <a:t>Boolean </a:t>
            </a:r>
            <a:r>
              <a:rPr lang="en-US" altLang="en-US" b="1" dirty="0">
                <a:solidFill>
                  <a:schemeClr val="tx1"/>
                </a:solidFill>
                <a:latin typeface="Courier New" pitchFamily="49" charset="0"/>
              </a:rPr>
              <a:t>return</a:t>
            </a:r>
            <a:r>
              <a:rPr lang="en-US" altLang="en-US" dirty="0">
                <a:solidFill>
                  <a:schemeClr val="tx1"/>
                </a:solidFill>
              </a:rPr>
              <a:t> Example</a:t>
            </a:r>
          </a:p>
        </p:txBody>
      </p:sp>
      <p:sp>
        <p:nvSpPr>
          <p:cNvPr id="28675" name="Slide Body"/>
          <p:cNvSpPr>
            <a:spLocks noGrp="1" noChangeArrowheads="1"/>
          </p:cNvSpPr>
          <p:nvPr>
            <p:ph type="body" idx="1"/>
          </p:nvPr>
        </p:nvSpPr>
        <p:spPr>
          <a:xfrm>
            <a:off x="1905000" y="1828800"/>
            <a:ext cx="8458200" cy="4343400"/>
          </a:xfrm>
        </p:spPr>
        <p:txBody>
          <a:bodyPr/>
          <a:lstStyle/>
          <a:p>
            <a:pPr eaLnBrk="1" hangingPunct="1">
              <a:lnSpc>
                <a:spcPct val="80000"/>
              </a:lnSpc>
              <a:spcBef>
                <a:spcPct val="0"/>
              </a:spcBef>
              <a:buFontTx/>
              <a:buNone/>
            </a:pPr>
            <a:r>
              <a:rPr lang="en-US" altLang="en-US" sz="2800" b="1">
                <a:solidFill>
                  <a:srgbClr val="3D8963"/>
                </a:solidFill>
                <a:latin typeface="Courier New" pitchFamily="49" charset="0"/>
              </a:rPr>
              <a:t>bool isValid(int);        // prototype</a:t>
            </a:r>
          </a:p>
          <a:p>
            <a:pPr eaLnBrk="1" hangingPunct="1">
              <a:lnSpc>
                <a:spcPct val="80000"/>
              </a:lnSpc>
              <a:spcBef>
                <a:spcPct val="70000"/>
              </a:spcBef>
              <a:buFontTx/>
              <a:buNone/>
            </a:pPr>
            <a:r>
              <a:rPr lang="en-US" altLang="en-US" sz="2800" b="1">
                <a:solidFill>
                  <a:srgbClr val="3D8963"/>
                </a:solidFill>
                <a:latin typeface="Courier New" pitchFamily="49" charset="0"/>
              </a:rPr>
              <a:t>bool isValid(int val)     // header</a:t>
            </a:r>
          </a:p>
          <a:p>
            <a:pPr eaLnBrk="1" hangingPunct="1">
              <a:lnSpc>
                <a:spcPct val="80000"/>
              </a:lnSpc>
              <a:spcBef>
                <a:spcPct val="0"/>
              </a:spcBef>
              <a:buFontTx/>
              <a:buNone/>
            </a:pPr>
            <a:r>
              <a:rPr lang="en-US" altLang="en-US" sz="2800" b="1">
                <a:solidFill>
                  <a:srgbClr val="3D8963"/>
                </a:solidFill>
                <a:latin typeface="Courier New" pitchFamily="49" charset="0"/>
              </a:rPr>
              <a:t>{  </a:t>
            </a:r>
          </a:p>
          <a:p>
            <a:pPr eaLnBrk="1" hangingPunct="1">
              <a:lnSpc>
                <a:spcPct val="80000"/>
              </a:lnSpc>
              <a:spcBef>
                <a:spcPct val="0"/>
              </a:spcBef>
              <a:buFontTx/>
              <a:buNone/>
            </a:pPr>
            <a:r>
              <a:rPr lang="en-US" altLang="en-US" sz="2800" b="1">
                <a:solidFill>
                  <a:srgbClr val="3D8963"/>
                </a:solidFill>
                <a:latin typeface="Courier New" pitchFamily="49" charset="0"/>
              </a:rPr>
              <a:t>   int min = 0, max = 100;</a:t>
            </a:r>
          </a:p>
          <a:p>
            <a:pPr eaLnBrk="1" hangingPunct="1">
              <a:lnSpc>
                <a:spcPct val="80000"/>
              </a:lnSpc>
              <a:spcBef>
                <a:spcPct val="0"/>
              </a:spcBef>
              <a:buFontTx/>
              <a:buNone/>
            </a:pPr>
            <a:r>
              <a:rPr lang="en-US" altLang="en-US" sz="2800" b="1">
                <a:solidFill>
                  <a:srgbClr val="3D8963"/>
                </a:solidFill>
                <a:latin typeface="Courier New" pitchFamily="49" charset="0"/>
              </a:rPr>
              <a:t>   if (val &gt;= min &amp;&amp; val &lt;= max)</a:t>
            </a:r>
          </a:p>
          <a:p>
            <a:pPr eaLnBrk="1" hangingPunct="1">
              <a:lnSpc>
                <a:spcPct val="80000"/>
              </a:lnSpc>
              <a:spcBef>
                <a:spcPct val="0"/>
              </a:spcBef>
              <a:buFontTx/>
              <a:buNone/>
            </a:pPr>
            <a:r>
              <a:rPr lang="en-US" altLang="en-US" sz="2800" b="1">
                <a:solidFill>
                  <a:srgbClr val="3D8963"/>
                </a:solidFill>
                <a:latin typeface="Courier New" pitchFamily="49" charset="0"/>
              </a:rPr>
              <a:t>      return true;</a:t>
            </a:r>
          </a:p>
          <a:p>
            <a:pPr eaLnBrk="1" hangingPunct="1">
              <a:lnSpc>
                <a:spcPct val="80000"/>
              </a:lnSpc>
              <a:spcBef>
                <a:spcPct val="0"/>
              </a:spcBef>
              <a:buFontTx/>
              <a:buNone/>
            </a:pPr>
            <a:r>
              <a:rPr lang="en-US" altLang="en-US" sz="2800" b="1">
                <a:solidFill>
                  <a:srgbClr val="3D8963"/>
                </a:solidFill>
                <a:latin typeface="Courier New" pitchFamily="49" charset="0"/>
              </a:rPr>
              <a:t>   else</a:t>
            </a:r>
          </a:p>
          <a:p>
            <a:pPr eaLnBrk="1" hangingPunct="1">
              <a:lnSpc>
                <a:spcPct val="80000"/>
              </a:lnSpc>
              <a:spcBef>
                <a:spcPct val="0"/>
              </a:spcBef>
              <a:buFontTx/>
              <a:buNone/>
            </a:pPr>
            <a:r>
              <a:rPr lang="en-US" altLang="en-US" sz="2800" b="1">
                <a:solidFill>
                  <a:srgbClr val="3D8963"/>
                </a:solidFill>
                <a:latin typeface="Courier New" pitchFamily="49" charset="0"/>
              </a:rPr>
              <a:t>      return false;</a:t>
            </a:r>
          </a:p>
          <a:p>
            <a:pPr eaLnBrk="1" hangingPunct="1">
              <a:lnSpc>
                <a:spcPct val="80000"/>
              </a:lnSpc>
              <a:spcBef>
                <a:spcPct val="0"/>
              </a:spcBef>
              <a:buFontTx/>
              <a:buNone/>
            </a:pPr>
            <a:r>
              <a:rPr lang="en-US" altLang="en-US" sz="2800" b="1">
                <a:solidFill>
                  <a:srgbClr val="3D8963"/>
                </a:solidFill>
                <a:latin typeface="Courier New" pitchFamily="49" charset="0"/>
              </a:rPr>
              <a:t>}</a:t>
            </a:r>
          </a:p>
          <a:p>
            <a:pPr eaLnBrk="1" hangingPunct="1">
              <a:lnSpc>
                <a:spcPct val="80000"/>
              </a:lnSpc>
              <a:spcBef>
                <a:spcPct val="50000"/>
              </a:spcBef>
              <a:buFontTx/>
              <a:buNone/>
            </a:pPr>
            <a:r>
              <a:rPr lang="en-US" altLang="en-US" sz="2800" b="1">
                <a:solidFill>
                  <a:srgbClr val="3D8963"/>
                </a:solidFill>
                <a:latin typeface="Courier New" pitchFamily="49" charset="0"/>
              </a:rPr>
              <a:t>if (isValid(score))       // call</a:t>
            </a:r>
          </a:p>
          <a:p>
            <a:pPr eaLnBrk="1" hangingPunct="1">
              <a:lnSpc>
                <a:spcPct val="80000"/>
              </a:lnSpc>
              <a:spcBef>
                <a:spcPct val="0"/>
              </a:spcBef>
              <a:buFontTx/>
              <a:buNone/>
            </a:pPr>
            <a:r>
              <a:rPr lang="en-US" altLang="en-US" sz="2800" b="1">
                <a:solidFill>
                  <a:srgbClr val="3D8963"/>
                </a:solidFill>
                <a:latin typeface="Courier New" pitchFamily="49" charset="0"/>
              </a:rPr>
              <a:t>   …</a:t>
            </a:r>
          </a:p>
        </p:txBody>
      </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B9D129AE-9628-45B7-90BA-D448BB1A6906}" type="slidenum">
              <a:rPr lang="en-US" altLang="en-US" sz="1200"/>
              <a:pPr eaLnBrk="1" hangingPunct="1">
                <a:spcBef>
                  <a:spcPct val="0"/>
                </a:spcBef>
                <a:buFontTx/>
                <a:buNone/>
              </a:pPr>
              <a:t>26</a:t>
            </a:fld>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p:txBody>
          <a:bodyPr/>
          <a:lstStyle/>
          <a:p>
            <a:pPr eaLnBrk="1" hangingPunct="1"/>
            <a:r>
              <a:rPr lang="en-US" altLang="en-US" dirty="0">
                <a:solidFill>
                  <a:schemeClr val="tx1"/>
                </a:solidFill>
              </a:rPr>
              <a:t>Programming Style and </a:t>
            </a:r>
            <a:r>
              <a:rPr lang="en-US" altLang="en-US" b="1" dirty="0">
                <a:solidFill>
                  <a:schemeClr val="tx1"/>
                </a:solidFill>
                <a:latin typeface="Courier New" pitchFamily="49" charset="0"/>
              </a:rPr>
              <a:t>return</a:t>
            </a:r>
            <a:r>
              <a:rPr lang="en-US" altLang="en-US" dirty="0">
                <a:solidFill>
                  <a:schemeClr val="tx1"/>
                </a:solidFill>
              </a:rPr>
              <a:t> statements</a:t>
            </a:r>
          </a:p>
        </p:txBody>
      </p:sp>
      <p:sp>
        <p:nvSpPr>
          <p:cNvPr id="29699" name="Slide Body"/>
          <p:cNvSpPr>
            <a:spLocks noGrp="1" noChangeArrowheads="1"/>
          </p:cNvSpPr>
          <p:nvPr>
            <p:ph type="body" idx="1"/>
          </p:nvPr>
        </p:nvSpPr>
        <p:spPr>
          <a:xfrm>
            <a:off x="1905000" y="1524000"/>
            <a:ext cx="8458200" cy="4343400"/>
          </a:xfrm>
        </p:spPr>
        <p:txBody>
          <a:bodyPr/>
          <a:lstStyle/>
          <a:p>
            <a:pPr eaLnBrk="1" hangingPunct="1">
              <a:lnSpc>
                <a:spcPct val="80000"/>
              </a:lnSpc>
              <a:spcBef>
                <a:spcPct val="70000"/>
              </a:spcBef>
              <a:buFontTx/>
              <a:buNone/>
            </a:pPr>
            <a:r>
              <a:rPr lang="en-US" altLang="en-US" sz="2800" dirty="0">
                <a:solidFill>
                  <a:schemeClr val="tx1"/>
                </a:solidFill>
              </a:rPr>
              <a:t>A function may calculate a return value and use a single return statement.  The previous example could be written as:</a:t>
            </a:r>
          </a:p>
          <a:p>
            <a:pPr eaLnBrk="1" hangingPunct="1">
              <a:lnSpc>
                <a:spcPct val="80000"/>
              </a:lnSpc>
              <a:spcBef>
                <a:spcPct val="70000"/>
              </a:spcBef>
              <a:buFontTx/>
              <a:buNone/>
            </a:pPr>
            <a:r>
              <a:rPr lang="en-US" altLang="en-US" sz="2400" b="1" dirty="0">
                <a:solidFill>
                  <a:srgbClr val="3D8963"/>
                </a:solidFill>
                <a:latin typeface="Courier New" pitchFamily="49" charset="0"/>
              </a:rPr>
              <a:t>bool </a:t>
            </a:r>
            <a:r>
              <a:rPr lang="en-US" altLang="en-US" sz="2400" b="1" dirty="0" err="1">
                <a:solidFill>
                  <a:srgbClr val="3D8963"/>
                </a:solidFill>
                <a:latin typeface="Courier New" pitchFamily="49" charset="0"/>
              </a:rPr>
              <a:t>isValid</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 header</a:t>
            </a:r>
          </a:p>
          <a:p>
            <a:pPr eaLnBrk="1" hangingPunct="1">
              <a:lnSpc>
                <a:spcPct val="80000"/>
              </a:lnSpc>
              <a:spcBef>
                <a:spcPct val="0"/>
              </a:spcBef>
              <a:buFontTx/>
              <a:buNone/>
            </a:pPr>
            <a:r>
              <a:rPr lang="en-US" altLang="en-US" sz="2400" b="1" dirty="0">
                <a:solidFill>
                  <a:srgbClr val="3D8963"/>
                </a:solidFill>
                <a:latin typeface="Courier New" pitchFamily="49" charset="0"/>
              </a:rPr>
              <a:t>{  </a:t>
            </a:r>
          </a:p>
          <a:p>
            <a:pPr eaLnBrk="1" hangingPunct="1">
              <a:lnSpc>
                <a:spcPct val="80000"/>
              </a:lnSpc>
              <a:spcBef>
                <a:spcPct val="0"/>
              </a:spcBef>
              <a:buFontTx/>
              <a:buNone/>
            </a:pPr>
            <a:r>
              <a:rPr lang="en-US" altLang="en-US" sz="2400" b="1" dirty="0">
                <a:solidFill>
                  <a:srgbClr val="3D8963"/>
                </a:solidFill>
                <a:latin typeface="Courier New" pitchFamily="49" charset="0"/>
              </a:rPr>
              <a:t>   bool result;</a:t>
            </a:r>
          </a:p>
          <a:p>
            <a:pPr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min = 0, max = 100;</a:t>
            </a:r>
          </a:p>
          <a:p>
            <a:pPr eaLnBrk="1" hangingPunct="1">
              <a:lnSpc>
                <a:spcPct val="80000"/>
              </a:lnSpc>
              <a:spcBef>
                <a:spcPct val="0"/>
              </a:spcBef>
              <a:buFontTx/>
              <a:buNone/>
            </a:pPr>
            <a:r>
              <a:rPr lang="en-US" altLang="en-US" sz="2400" b="1" dirty="0">
                <a:solidFill>
                  <a:srgbClr val="3D8963"/>
                </a:solidFill>
                <a:latin typeface="Courier New" pitchFamily="49" charset="0"/>
              </a:rPr>
              <a:t>   if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&gt;= min &amp;&amp;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&lt;= max)</a:t>
            </a:r>
          </a:p>
          <a:p>
            <a:pPr eaLnBrk="1" hangingPunct="1">
              <a:lnSpc>
                <a:spcPct val="80000"/>
              </a:lnSpc>
              <a:spcBef>
                <a:spcPct val="0"/>
              </a:spcBef>
              <a:buFontTx/>
              <a:buNone/>
            </a:pPr>
            <a:r>
              <a:rPr lang="en-US" altLang="en-US" sz="2400" b="1" dirty="0">
                <a:solidFill>
                  <a:srgbClr val="3D8963"/>
                </a:solidFill>
                <a:latin typeface="Courier New" pitchFamily="49" charset="0"/>
              </a:rPr>
              <a:t>      result = true;</a:t>
            </a:r>
          </a:p>
          <a:p>
            <a:pPr eaLnBrk="1" hangingPunct="1">
              <a:lnSpc>
                <a:spcPct val="80000"/>
              </a:lnSpc>
              <a:spcBef>
                <a:spcPct val="0"/>
              </a:spcBef>
              <a:buFontTx/>
              <a:buNone/>
            </a:pPr>
            <a:r>
              <a:rPr lang="en-US" altLang="en-US" sz="2400" b="1" dirty="0">
                <a:solidFill>
                  <a:srgbClr val="3D8963"/>
                </a:solidFill>
                <a:latin typeface="Courier New" pitchFamily="49" charset="0"/>
              </a:rPr>
              <a:t>   else</a:t>
            </a:r>
          </a:p>
          <a:p>
            <a:pPr eaLnBrk="1" hangingPunct="1">
              <a:lnSpc>
                <a:spcPct val="80000"/>
              </a:lnSpc>
              <a:spcBef>
                <a:spcPct val="0"/>
              </a:spcBef>
              <a:buFontTx/>
              <a:buNone/>
            </a:pPr>
            <a:r>
              <a:rPr lang="en-US" altLang="en-US" sz="2400" b="1" dirty="0">
                <a:solidFill>
                  <a:srgbClr val="3D8963"/>
                </a:solidFill>
                <a:latin typeface="Courier New" pitchFamily="49" charset="0"/>
              </a:rPr>
              <a:t>      result = false;</a:t>
            </a:r>
          </a:p>
          <a:p>
            <a:pPr eaLnBrk="1" hangingPunct="1">
              <a:lnSpc>
                <a:spcPct val="80000"/>
              </a:lnSpc>
              <a:spcBef>
                <a:spcPct val="0"/>
              </a:spcBef>
              <a:buFontTx/>
              <a:buNone/>
            </a:pPr>
            <a:r>
              <a:rPr lang="en-US" altLang="en-US" sz="2400" b="1" dirty="0">
                <a:solidFill>
                  <a:srgbClr val="3D8963"/>
                </a:solidFill>
                <a:latin typeface="Courier New" pitchFamily="49" charset="0"/>
              </a:rPr>
              <a:t>   return result;         // single return</a:t>
            </a:r>
          </a:p>
          <a:p>
            <a:pPr eaLnBrk="1" hangingPunct="1">
              <a:lnSpc>
                <a:spcPct val="80000"/>
              </a:lnSpc>
              <a:spcBef>
                <a:spcPct val="0"/>
              </a:spcBef>
              <a:buFontTx/>
              <a:buNone/>
            </a:pPr>
            <a:r>
              <a:rPr lang="en-US" altLang="en-US" sz="2400" b="1" dirty="0">
                <a:solidFill>
                  <a:srgbClr val="3D8963"/>
                </a:solidFill>
                <a:latin typeface="Courier New" pitchFamily="49" charset="0"/>
              </a:rPr>
              <a:t>}</a:t>
            </a:r>
          </a:p>
          <a:p>
            <a:pPr eaLnBrk="1" hangingPunct="1">
              <a:lnSpc>
                <a:spcPct val="80000"/>
              </a:lnSpc>
              <a:spcBef>
                <a:spcPct val="50000"/>
              </a:spcBef>
              <a:buFontTx/>
              <a:buNone/>
            </a:pPr>
            <a:r>
              <a:rPr lang="en-US" altLang="en-US" sz="2800" b="1" dirty="0">
                <a:solidFill>
                  <a:srgbClr val="3D8963"/>
                </a:solidFill>
                <a:latin typeface="Courier New" pitchFamily="49" charset="0"/>
              </a:rPr>
              <a:t>…</a:t>
            </a:r>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15F619E8-7CA7-466D-B514-0E52352565DD}" type="slidenum">
              <a:rPr lang="en-US" altLang="en-US" sz="1200"/>
              <a:pPr eaLnBrk="1" hangingPunct="1">
                <a:spcBef>
                  <a:spcPct val="0"/>
                </a:spcBef>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p:txBody>
          <a:bodyPr/>
          <a:lstStyle/>
          <a:p>
            <a:pPr eaLnBrk="1" hangingPunct="1"/>
            <a:r>
              <a:rPr lang="en-US" altLang="en-US" dirty="0">
                <a:solidFill>
                  <a:schemeClr val="tx1"/>
                </a:solidFill>
              </a:rPr>
              <a:t>6.9 Using Functions in a Menu-Driven Program</a:t>
            </a:r>
          </a:p>
        </p:txBody>
      </p:sp>
      <p:sp>
        <p:nvSpPr>
          <p:cNvPr id="30723" name="Slide Body"/>
          <p:cNvSpPr>
            <a:spLocks noGrp="1" noChangeArrowheads="1"/>
          </p:cNvSpPr>
          <p:nvPr>
            <p:ph type="body" idx="1"/>
          </p:nvPr>
        </p:nvSpPr>
        <p:spPr>
          <a:xfrm>
            <a:off x="1828800" y="1938338"/>
            <a:ext cx="8294688" cy="3979862"/>
          </a:xfrm>
        </p:spPr>
        <p:txBody>
          <a:bodyPr/>
          <a:lstStyle/>
          <a:p>
            <a:pPr eaLnBrk="1" hangingPunct="1">
              <a:buFontTx/>
              <a:buNone/>
            </a:pPr>
            <a:r>
              <a:rPr lang="en-US" altLang="en-US" sz="2800" dirty="0"/>
              <a:t>Functions can be used </a:t>
            </a:r>
          </a:p>
          <a:p>
            <a:pPr eaLnBrk="1" hangingPunct="1"/>
            <a:r>
              <a:rPr lang="en-US" altLang="en-US" sz="2400" dirty="0"/>
              <a:t>to implement user choices from menus</a:t>
            </a:r>
          </a:p>
          <a:p>
            <a:pPr eaLnBrk="1" hangingPunct="1"/>
            <a:r>
              <a:rPr lang="en-US" altLang="en-US" sz="2400" dirty="0"/>
              <a:t>to implement general-purpose tasks</a:t>
            </a:r>
          </a:p>
          <a:p>
            <a:pPr lvl="2" eaLnBrk="1" hangingPunct="1">
              <a:buFont typeface="Arial" pitchFamily="34" charset="0"/>
              <a:buChar char="-"/>
            </a:pPr>
            <a:r>
              <a:rPr lang="en-US" altLang="en-US" sz="2400" dirty="0"/>
              <a:t>Higher-level functions can call general-purpose functions </a:t>
            </a:r>
          </a:p>
          <a:p>
            <a:pPr lvl="2" eaLnBrk="1" hangingPunct="1">
              <a:buFont typeface="Arial" pitchFamily="34" charset="0"/>
              <a:buChar char="-"/>
            </a:pPr>
            <a:r>
              <a:rPr lang="en-US" altLang="en-US" sz="2400" dirty="0"/>
              <a:t>This minimizes the total number of functions and speeds program development time</a:t>
            </a:r>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6927881-752F-4458-8C26-6B3F19A11AA2}" type="slidenum">
              <a:rPr lang="en-US" altLang="en-US" sz="1200"/>
              <a:pPr eaLnBrk="1" hangingPunct="1">
                <a:spcBef>
                  <a:spcPct val="0"/>
                </a:spcBef>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p:txBody>
          <a:bodyPr/>
          <a:lstStyle/>
          <a:p>
            <a:pPr eaLnBrk="1" hangingPunct="1"/>
            <a:r>
              <a:rPr lang="en-US" altLang="en-US" dirty="0">
                <a:solidFill>
                  <a:schemeClr val="tx1"/>
                </a:solidFill>
              </a:rPr>
              <a:t>Screen Management in a Menu-Driven Program</a:t>
            </a:r>
          </a:p>
        </p:txBody>
      </p:sp>
      <p:sp>
        <p:nvSpPr>
          <p:cNvPr id="29699" name="Slide Body"/>
          <p:cNvSpPr>
            <a:spLocks noGrp="1" noChangeArrowheads="1"/>
          </p:cNvSpPr>
          <p:nvPr>
            <p:ph type="body" idx="1"/>
          </p:nvPr>
        </p:nvSpPr>
        <p:spPr>
          <a:xfrm>
            <a:off x="1828800" y="1752600"/>
            <a:ext cx="8382000" cy="4267200"/>
          </a:xfrm>
        </p:spPr>
        <p:txBody>
          <a:bodyPr/>
          <a:lstStyle/>
          <a:p>
            <a:pPr eaLnBrk="1" hangingPunct="1">
              <a:buFontTx/>
              <a:buNone/>
              <a:defRPr/>
            </a:pPr>
            <a:r>
              <a:rPr lang="en-US" altLang="en-US" sz="2600" dirty="0"/>
              <a:t>You can clear the screen to remove prior output while a program is running</a:t>
            </a:r>
            <a:r>
              <a:rPr lang="en-US" altLang="en-US" sz="2800" dirty="0"/>
              <a:t>: </a:t>
            </a:r>
          </a:p>
          <a:p>
            <a:pPr lvl="1" eaLnBrk="1" hangingPunct="1">
              <a:defRPr/>
            </a:pPr>
            <a:r>
              <a:rPr lang="en-US" altLang="en-US" sz="2400" dirty="0"/>
              <a:t>Windows:  </a:t>
            </a:r>
            <a:r>
              <a:rPr lang="en-US" altLang="en-US" sz="2400" b="1" dirty="0">
                <a:latin typeface="Courier New" panose="02070309020205020404" pitchFamily="49" charset="0"/>
                <a:cs typeface="Courier New" panose="02070309020205020404" pitchFamily="49" charset="0"/>
              </a:rPr>
              <a:t>system("</a:t>
            </a:r>
            <a:r>
              <a:rPr lang="en-US" altLang="en-US" sz="2400" b="1" dirty="0" err="1">
                <a:latin typeface="Courier New" panose="02070309020205020404" pitchFamily="49" charset="0"/>
                <a:cs typeface="Courier New" panose="02070309020205020404" pitchFamily="49" charset="0"/>
              </a:rPr>
              <a:t>cls</a:t>
            </a:r>
            <a:r>
              <a:rPr lang="en-US" altLang="en-US" sz="2400" b="1" dirty="0">
                <a:latin typeface="Courier New" panose="02070309020205020404" pitchFamily="49" charset="0"/>
                <a:cs typeface="Courier New" panose="02070309020205020404" pitchFamily="49" charset="0"/>
              </a:rPr>
              <a:t>");</a:t>
            </a:r>
          </a:p>
          <a:p>
            <a:pPr lvl="1" eaLnBrk="1" hangingPunct="1">
              <a:defRPr/>
            </a:pPr>
            <a:r>
              <a:rPr lang="en-US" altLang="en-US" sz="2400" dirty="0"/>
              <a:t>Linux and Mac OS: </a:t>
            </a:r>
            <a:r>
              <a:rPr lang="en-US" altLang="en-US" sz="2400" b="1" dirty="0">
                <a:latin typeface="Courier New" panose="02070309020205020404" pitchFamily="49" charset="0"/>
                <a:cs typeface="Courier New" panose="02070309020205020404" pitchFamily="49" charset="0"/>
              </a:rPr>
              <a:t>system("clear");</a:t>
            </a:r>
          </a:p>
          <a:p>
            <a:pPr marL="0" indent="0">
              <a:buNone/>
              <a:defRPr/>
            </a:pPr>
            <a:r>
              <a:rPr lang="en-US" altLang="en-US" sz="2600" dirty="0"/>
              <a:t>To allow the user enough time to read output before the screen clears, use code like:</a:t>
            </a:r>
          </a:p>
          <a:p>
            <a:pPr marL="0" indent="0">
              <a:lnSpc>
                <a:spcPts val="2000"/>
              </a:lnSpc>
              <a:buNone/>
              <a:defRPr/>
            </a:pPr>
            <a:r>
              <a:rPr lang="en-US" altLang="en-US" sz="2800" dirty="0"/>
              <a:t>   </a:t>
            </a:r>
            <a:r>
              <a:rPr lang="en-US" altLang="en-US" sz="2400" b="1" dirty="0" err="1">
                <a:latin typeface="Courier New" panose="02070309020205020404" pitchFamily="49" charset="0"/>
                <a:cs typeface="Courier New" panose="02070309020205020404" pitchFamily="49" charset="0"/>
              </a:rPr>
              <a:t>cout</a:t>
            </a:r>
            <a:r>
              <a:rPr lang="en-US" altLang="en-US" sz="2400" b="1" dirty="0">
                <a:latin typeface="Courier New" panose="02070309020205020404" pitchFamily="49" charset="0"/>
                <a:cs typeface="Courier New" panose="02070309020205020404" pitchFamily="49" charset="0"/>
              </a:rPr>
              <a:t> &lt;&lt; "Press the Enter key to continue.";</a:t>
            </a:r>
          </a:p>
          <a:p>
            <a:pPr marL="0" indent="0">
              <a:lnSpc>
                <a:spcPts val="2000"/>
              </a:lnSpc>
              <a:buNone/>
              <a:defRPr/>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cin.get</a:t>
            </a:r>
            <a:r>
              <a:rPr lang="en-US" altLang="en-US" sz="2400" b="1" dirty="0">
                <a:latin typeface="Courier New" panose="02070309020205020404" pitchFamily="49" charset="0"/>
                <a:cs typeface="Courier New" panose="02070309020205020404" pitchFamily="49" charset="0"/>
              </a:rPr>
              <a:t>();  // clear the input buffer</a:t>
            </a:r>
          </a:p>
          <a:p>
            <a:pPr marL="0" indent="0">
              <a:lnSpc>
                <a:spcPts val="2000"/>
              </a:lnSpc>
              <a:buNone/>
              <a:defRPr/>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cin.get</a:t>
            </a:r>
            <a:r>
              <a:rPr lang="en-US" altLang="en-US" sz="2400" b="1" dirty="0">
                <a:latin typeface="Courier New" panose="02070309020205020404" pitchFamily="49" charset="0"/>
                <a:cs typeface="Courier New" panose="02070309020205020404" pitchFamily="49" charset="0"/>
              </a:rPr>
              <a:t>();  // get the Enter key</a:t>
            </a:r>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5A8E48B-BE8A-48A0-814C-165C573E3291}" type="slidenum">
              <a:rPr lang="en-US" altLang="en-US" sz="1200"/>
              <a:pPr eaLnBrk="1" hangingPunct="1">
                <a:spcBef>
                  <a:spcPct val="0"/>
                </a:spcBef>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a:xfrm>
            <a:off x="1828800" y="303214"/>
            <a:ext cx="8610600" cy="661987"/>
          </a:xfrm>
        </p:spPr>
        <p:txBody>
          <a:bodyPr/>
          <a:lstStyle/>
          <a:p>
            <a:pPr eaLnBrk="1" hangingPunct="1"/>
            <a:r>
              <a:rPr lang="en-US" altLang="en-US" dirty="0">
                <a:solidFill>
                  <a:schemeClr val="tx1"/>
                </a:solidFill>
              </a:rPr>
              <a:t>Topics </a:t>
            </a:r>
            <a:r>
              <a:rPr lang="en-US" altLang="en-US" sz="3200" dirty="0">
                <a:solidFill>
                  <a:schemeClr val="tx1"/>
                </a:solidFill>
              </a:rPr>
              <a:t>2 of 2</a:t>
            </a:r>
          </a:p>
        </p:txBody>
      </p:sp>
      <p:sp>
        <p:nvSpPr>
          <p:cNvPr id="5123" name="Slide Body"/>
          <p:cNvSpPr>
            <a:spLocks noGrp="1" noChangeArrowheads="1"/>
          </p:cNvSpPr>
          <p:nvPr>
            <p:ph type="body" idx="1"/>
          </p:nvPr>
        </p:nvSpPr>
        <p:spPr>
          <a:xfrm>
            <a:off x="1752600" y="1524000"/>
            <a:ext cx="8686800" cy="4419600"/>
          </a:xfrm>
        </p:spPr>
        <p:txBody>
          <a:bodyPr/>
          <a:lstStyle/>
          <a:p>
            <a:pPr eaLnBrk="1" hangingPunct="1">
              <a:lnSpc>
                <a:spcPct val="90000"/>
              </a:lnSpc>
              <a:buFontTx/>
              <a:buNone/>
            </a:pPr>
            <a:r>
              <a:rPr lang="en-US" altLang="en-US" sz="2600" dirty="0"/>
              <a:t>6.9 Using Functions in a Menu-Driven Program</a:t>
            </a:r>
          </a:p>
          <a:p>
            <a:pPr eaLnBrk="1" hangingPunct="1">
              <a:lnSpc>
                <a:spcPct val="90000"/>
              </a:lnSpc>
              <a:buFontTx/>
              <a:buNone/>
            </a:pPr>
            <a:r>
              <a:rPr lang="en-US" altLang="en-US" sz="2600" dirty="0"/>
              <a:t>6.10 Local and Global Variables</a:t>
            </a:r>
          </a:p>
          <a:p>
            <a:pPr eaLnBrk="1" hangingPunct="1">
              <a:lnSpc>
                <a:spcPct val="90000"/>
              </a:lnSpc>
              <a:buFontTx/>
              <a:buNone/>
            </a:pPr>
            <a:r>
              <a:rPr lang="en-US" altLang="en-US" sz="2600" dirty="0"/>
              <a:t>6.11 Static Local Variables</a:t>
            </a:r>
          </a:p>
          <a:p>
            <a:pPr eaLnBrk="1" hangingPunct="1">
              <a:lnSpc>
                <a:spcPct val="90000"/>
              </a:lnSpc>
              <a:buFontTx/>
              <a:buNone/>
            </a:pPr>
            <a:r>
              <a:rPr lang="en-US" altLang="en-US" sz="2600" dirty="0"/>
              <a:t>6.12 Default Arguments</a:t>
            </a:r>
          </a:p>
          <a:p>
            <a:pPr eaLnBrk="1" hangingPunct="1">
              <a:lnSpc>
                <a:spcPct val="90000"/>
              </a:lnSpc>
              <a:buFontTx/>
              <a:buNone/>
            </a:pPr>
            <a:r>
              <a:rPr lang="en-US" altLang="en-US" sz="2600" dirty="0"/>
              <a:t>6.13 Using Reference Variables as Parameters</a:t>
            </a:r>
          </a:p>
          <a:p>
            <a:pPr eaLnBrk="1" hangingPunct="1">
              <a:lnSpc>
                <a:spcPct val="90000"/>
              </a:lnSpc>
              <a:buFontTx/>
              <a:buNone/>
            </a:pPr>
            <a:r>
              <a:rPr lang="en-US" altLang="en-US" sz="2600" dirty="0"/>
              <a:t>6.14 Overloading Functions</a:t>
            </a:r>
          </a:p>
          <a:p>
            <a:pPr eaLnBrk="1" hangingPunct="1">
              <a:lnSpc>
                <a:spcPct val="90000"/>
              </a:lnSpc>
              <a:buFontTx/>
              <a:buNone/>
            </a:pPr>
            <a:r>
              <a:rPr lang="en-US" altLang="en-US" sz="2600" dirty="0"/>
              <a:t>6.15 The </a:t>
            </a:r>
            <a:r>
              <a:rPr lang="en-US" altLang="en-US" sz="2600" b="1" dirty="0">
                <a:latin typeface="Courier New" pitchFamily="49" charset="0"/>
              </a:rPr>
              <a:t>exit()</a:t>
            </a:r>
            <a:r>
              <a:rPr lang="en-US" altLang="en-US" sz="2600" dirty="0"/>
              <a:t> Function</a:t>
            </a:r>
          </a:p>
          <a:p>
            <a:pPr eaLnBrk="1" hangingPunct="1">
              <a:lnSpc>
                <a:spcPct val="90000"/>
              </a:lnSpc>
              <a:buFontTx/>
              <a:buNone/>
            </a:pPr>
            <a:r>
              <a:rPr lang="en-US" altLang="en-US" sz="2600" dirty="0"/>
              <a:t>6.16 Stubs and Drivers</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6121B187-6F96-41B9-A999-BE6811E12309}" type="slidenum">
              <a:rPr lang="en-US" altLang="en-US" sz="1200"/>
              <a:pPr eaLnBrk="1" hangingPunct="1">
                <a:spcBef>
                  <a:spcPct val="0"/>
                </a:spcBef>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a:xfrm>
            <a:off x="1981200" y="304800"/>
            <a:ext cx="8229600" cy="1143000"/>
          </a:xfrm>
        </p:spPr>
        <p:txBody>
          <a:bodyPr/>
          <a:lstStyle/>
          <a:p>
            <a:pPr eaLnBrk="1" hangingPunct="1"/>
            <a:r>
              <a:rPr lang="en-US" altLang="en-US" dirty="0">
                <a:solidFill>
                  <a:schemeClr val="tx1"/>
                </a:solidFill>
              </a:rPr>
              <a:t>6.10 Local and Global Variables</a:t>
            </a:r>
          </a:p>
        </p:txBody>
      </p:sp>
      <p:sp>
        <p:nvSpPr>
          <p:cNvPr id="32771" name="Slide Body"/>
          <p:cNvSpPr>
            <a:spLocks noGrp="1" noChangeArrowheads="1"/>
          </p:cNvSpPr>
          <p:nvPr>
            <p:ph type="body" idx="1"/>
          </p:nvPr>
        </p:nvSpPr>
        <p:spPr/>
        <p:txBody>
          <a:bodyPr/>
          <a:lstStyle/>
          <a:p>
            <a:pPr eaLnBrk="1" hangingPunct="1"/>
            <a:r>
              <a:rPr lang="en-US" altLang="en-US" sz="3000">
                <a:solidFill>
                  <a:schemeClr val="accent2"/>
                </a:solidFill>
              </a:rPr>
              <a:t>local variable</a:t>
            </a:r>
            <a:r>
              <a:rPr lang="en-US" altLang="en-US" sz="3000"/>
              <a:t>: is defined within a function or a block; accessible only within the function or the block.  Parameters are also local variables.</a:t>
            </a:r>
          </a:p>
          <a:p>
            <a:pPr eaLnBrk="1" hangingPunct="1">
              <a:spcBef>
                <a:spcPct val="40000"/>
              </a:spcBef>
            </a:pPr>
            <a:r>
              <a:rPr lang="en-US" altLang="en-US" sz="3000"/>
              <a:t>Other functions and blocks can define variables with the same name</a:t>
            </a:r>
          </a:p>
          <a:p>
            <a:pPr eaLnBrk="1" hangingPunct="1">
              <a:spcBef>
                <a:spcPct val="40000"/>
              </a:spcBef>
            </a:pPr>
            <a:r>
              <a:rPr lang="en-US" altLang="en-US" sz="3000"/>
              <a:t>When a function is called, local variables in the calling function are not accessible from within the called function</a:t>
            </a:r>
          </a:p>
        </p:txBody>
      </p:sp>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A360A1C1-326C-4C06-B0DD-C5F3B66A9A68}" type="slidenum">
              <a:rPr lang="en-US" altLang="en-US" sz="1200"/>
              <a:pPr eaLnBrk="1" hangingPunct="1">
                <a:spcBef>
                  <a:spcPct val="0"/>
                </a:spcBef>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1981200" y="381000"/>
            <a:ext cx="8229600" cy="1143000"/>
          </a:xfrm>
        </p:spPr>
        <p:txBody>
          <a:bodyPr/>
          <a:lstStyle/>
          <a:p>
            <a:pPr eaLnBrk="1" hangingPunct="1"/>
            <a:r>
              <a:rPr lang="en-US" altLang="en-US" dirty="0">
                <a:solidFill>
                  <a:schemeClr val="tx1"/>
                </a:solidFill>
              </a:rPr>
              <a:t>Local Variable Lifetime</a:t>
            </a:r>
          </a:p>
        </p:txBody>
      </p:sp>
      <p:sp>
        <p:nvSpPr>
          <p:cNvPr id="33795" name="Slide Body"/>
          <p:cNvSpPr>
            <a:spLocks noGrp="1" noChangeArrowheads="1"/>
          </p:cNvSpPr>
          <p:nvPr>
            <p:ph type="body" idx="1"/>
          </p:nvPr>
        </p:nvSpPr>
        <p:spPr>
          <a:xfrm>
            <a:off x="2209800" y="1905000"/>
            <a:ext cx="7772400" cy="4191000"/>
          </a:xfrm>
        </p:spPr>
        <p:txBody>
          <a:bodyPr/>
          <a:lstStyle/>
          <a:p>
            <a:pPr eaLnBrk="1" hangingPunct="1">
              <a:spcBef>
                <a:spcPct val="0"/>
              </a:spcBef>
            </a:pPr>
            <a:r>
              <a:rPr lang="en-US" altLang="en-US" sz="2800" dirty="0"/>
              <a:t>A local variable only exists while its defining function is executing</a:t>
            </a:r>
          </a:p>
          <a:p>
            <a:pPr eaLnBrk="1" hangingPunct="1">
              <a:spcBef>
                <a:spcPct val="35000"/>
              </a:spcBef>
            </a:pPr>
            <a:r>
              <a:rPr lang="en-US" altLang="en-US" sz="2800" dirty="0"/>
              <a:t>Local variables created when a function defines them and are destroyed when the function terminates</a:t>
            </a:r>
          </a:p>
          <a:p>
            <a:pPr eaLnBrk="1" hangingPunct="1">
              <a:spcBef>
                <a:spcPct val="35000"/>
              </a:spcBef>
            </a:pPr>
            <a:r>
              <a:rPr lang="en-US" altLang="en-US" sz="2800" dirty="0"/>
              <a:t>Data cannot be retained in local variables between calls to the function in which they are defined</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64CACAD-AF6A-49C3-AB6F-4D7B4B483902}" type="slidenum">
              <a:rPr lang="en-US" altLang="en-US" sz="1200"/>
              <a:pPr eaLnBrk="1" hangingPunct="1">
                <a:spcBef>
                  <a:spcPct val="0"/>
                </a:spcBef>
                <a:buFontTx/>
                <a:buNone/>
              </a:pPr>
              <a:t>31</a:t>
            </a:fld>
            <a:endParaRPr lang="en-US"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a:xfrm>
            <a:off x="1981200" y="381000"/>
            <a:ext cx="8229600" cy="1143000"/>
          </a:xfrm>
        </p:spPr>
        <p:txBody>
          <a:bodyPr/>
          <a:lstStyle/>
          <a:p>
            <a:pPr eaLnBrk="1" hangingPunct="1"/>
            <a:r>
              <a:rPr lang="en-US" altLang="en-US" dirty="0">
                <a:solidFill>
                  <a:schemeClr val="tx1"/>
                </a:solidFill>
              </a:rPr>
              <a:t>Local and Global Variables</a:t>
            </a:r>
          </a:p>
        </p:txBody>
      </p:sp>
      <p:sp>
        <p:nvSpPr>
          <p:cNvPr id="34819" name="Slide Body"/>
          <p:cNvSpPr>
            <a:spLocks noGrp="1" noChangeArrowheads="1"/>
          </p:cNvSpPr>
          <p:nvPr>
            <p:ph type="body" idx="1"/>
          </p:nvPr>
        </p:nvSpPr>
        <p:spPr>
          <a:xfrm>
            <a:off x="2209800" y="1905000"/>
            <a:ext cx="7772400" cy="4191000"/>
          </a:xfrm>
        </p:spPr>
        <p:txBody>
          <a:bodyPr/>
          <a:lstStyle/>
          <a:p>
            <a:pPr eaLnBrk="1" hangingPunct="1">
              <a:lnSpc>
                <a:spcPct val="90000"/>
              </a:lnSpc>
              <a:spcBef>
                <a:spcPct val="0"/>
              </a:spcBef>
            </a:pPr>
            <a:r>
              <a:rPr lang="en-US" altLang="en-US" sz="2800" dirty="0">
                <a:solidFill>
                  <a:schemeClr val="accent2"/>
                </a:solidFill>
              </a:rPr>
              <a:t>global variable</a:t>
            </a:r>
            <a:r>
              <a:rPr lang="en-US" altLang="en-US" sz="2800" dirty="0"/>
              <a:t>: a variable defined outside all functions; it is accessible to all functions within its scope</a:t>
            </a:r>
          </a:p>
          <a:p>
            <a:pPr eaLnBrk="1" hangingPunct="1">
              <a:lnSpc>
                <a:spcPct val="90000"/>
              </a:lnSpc>
              <a:spcBef>
                <a:spcPct val="35000"/>
              </a:spcBef>
            </a:pPr>
            <a:r>
              <a:rPr lang="en-US" altLang="en-US" sz="2800" dirty="0"/>
              <a:t>Can be </a:t>
            </a:r>
            <a:r>
              <a:rPr lang="en-US" altLang="en-US" sz="2800" dirty="0" err="1"/>
              <a:t>sean</a:t>
            </a:r>
            <a:r>
              <a:rPr lang="en-US" altLang="en-US" sz="2800" dirty="0"/>
              <a:t> as an easy way to share data between functions</a:t>
            </a:r>
          </a:p>
          <a:p>
            <a:pPr eaLnBrk="1" hangingPunct="1">
              <a:lnSpc>
                <a:spcPct val="90000"/>
              </a:lnSpc>
              <a:spcBef>
                <a:spcPct val="35000"/>
              </a:spcBef>
            </a:pPr>
            <a:r>
              <a:rPr lang="en-US" altLang="en-US" sz="2800" dirty="0"/>
              <a:t>Scope of a global variable is from its point of definition to the program end</a:t>
            </a:r>
          </a:p>
          <a:p>
            <a:pPr eaLnBrk="1" hangingPunct="1">
              <a:lnSpc>
                <a:spcPct val="90000"/>
              </a:lnSpc>
              <a:spcBef>
                <a:spcPct val="35000"/>
              </a:spcBef>
            </a:pPr>
            <a:r>
              <a:rPr lang="en-US" altLang="en-US" sz="2800" dirty="0"/>
              <a:t>Use sparingly</a:t>
            </a: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0AAB59C5-C7FF-47D5-B5B1-64E48AA6BFAD}" type="slidenum">
              <a:rPr lang="en-US" altLang="en-US" sz="1200"/>
              <a:pPr eaLnBrk="1" hangingPunct="1">
                <a:spcBef>
                  <a:spcPct val="0"/>
                </a:spcBef>
                <a:buFontTx/>
                <a:buNone/>
              </a:pPr>
              <a:t>32</a:t>
            </a:fld>
            <a:endParaRPr lang="en-US"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a:xfrm>
            <a:off x="1981200" y="609600"/>
            <a:ext cx="8229600" cy="1143000"/>
          </a:xfrm>
        </p:spPr>
        <p:txBody>
          <a:bodyPr/>
          <a:lstStyle/>
          <a:p>
            <a:pPr eaLnBrk="1" hangingPunct="1"/>
            <a:r>
              <a:rPr lang="en-US" altLang="en-US" dirty="0">
                <a:solidFill>
                  <a:schemeClr val="tx1"/>
                </a:solidFill>
              </a:rPr>
              <a:t>Initializing Local and Global Variables</a:t>
            </a:r>
          </a:p>
        </p:txBody>
      </p:sp>
      <p:sp>
        <p:nvSpPr>
          <p:cNvPr id="35843" name="Slide Body"/>
          <p:cNvSpPr>
            <a:spLocks noGrp="1" noChangeArrowheads="1"/>
          </p:cNvSpPr>
          <p:nvPr>
            <p:ph type="body" idx="1"/>
          </p:nvPr>
        </p:nvSpPr>
        <p:spPr>
          <a:xfrm>
            <a:off x="1828800" y="2024063"/>
            <a:ext cx="8294688" cy="3556000"/>
          </a:xfrm>
        </p:spPr>
        <p:txBody>
          <a:bodyPr/>
          <a:lstStyle/>
          <a:p>
            <a:pPr eaLnBrk="1" hangingPunct="1">
              <a:lnSpc>
                <a:spcPct val="90000"/>
              </a:lnSpc>
              <a:spcBef>
                <a:spcPct val="0"/>
              </a:spcBef>
            </a:pPr>
            <a:r>
              <a:rPr lang="en-US" altLang="en-US" sz="2800" dirty="0">
                <a:solidFill>
                  <a:schemeClr val="tx1"/>
                </a:solidFill>
              </a:rPr>
              <a:t>Local variables must be initialized by the programmer</a:t>
            </a:r>
          </a:p>
          <a:p>
            <a:pPr eaLnBrk="1" hangingPunct="1">
              <a:spcBef>
                <a:spcPct val="50000"/>
              </a:spcBef>
            </a:pPr>
            <a:r>
              <a:rPr lang="en-US" altLang="en-US" sz="2800" dirty="0">
                <a:solidFill>
                  <a:schemeClr val="tx1"/>
                </a:solidFill>
              </a:rPr>
              <a:t>Global variables are initialized to </a:t>
            </a:r>
            <a:r>
              <a:rPr lang="en-US" altLang="en-US" sz="2800" b="1" dirty="0">
                <a:solidFill>
                  <a:schemeClr val="tx1"/>
                </a:solidFill>
                <a:latin typeface="Courier New" pitchFamily="49" charset="0"/>
              </a:rPr>
              <a:t>0</a:t>
            </a:r>
            <a:r>
              <a:rPr lang="en-US" altLang="en-US" sz="2800" dirty="0">
                <a:solidFill>
                  <a:schemeClr val="tx1"/>
                </a:solidFill>
              </a:rPr>
              <a:t> (numeric) or </a:t>
            </a:r>
            <a:r>
              <a:rPr lang="en-US" altLang="en-US" sz="2800" b="1" dirty="0">
                <a:solidFill>
                  <a:schemeClr val="tx1"/>
                </a:solidFill>
                <a:latin typeface="Courier New" pitchFamily="49" charset="0"/>
              </a:rPr>
              <a:t>NULL</a:t>
            </a:r>
            <a:r>
              <a:rPr lang="en-US" altLang="en-US" sz="2800" dirty="0">
                <a:solidFill>
                  <a:schemeClr val="tx1"/>
                </a:solidFill>
              </a:rPr>
              <a:t> (character) when the variable is defined.  These can be overridden with explicit initial values.</a:t>
            </a:r>
            <a:endParaRPr lang="en-US" altLang="en-US" sz="2800" u="sng" dirty="0">
              <a:solidFill>
                <a:schemeClr val="tx1"/>
              </a:solidFill>
            </a:endParaRPr>
          </a:p>
        </p:txBody>
      </p:sp>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ED89A98C-4E91-44FE-947B-6C6F3DC520DD}" type="slidenum">
              <a:rPr lang="en-US" altLang="en-US" sz="1200"/>
              <a:pPr eaLnBrk="1" hangingPunct="1">
                <a:spcBef>
                  <a:spcPct val="0"/>
                </a:spcBef>
                <a:buFontTx/>
                <a:buNone/>
              </a:pPr>
              <a:t>33</a:t>
            </a:fld>
            <a:endParaRPr lang="en-US" altLang="en-US"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noChangeArrowheads="1"/>
          </p:cNvSpPr>
          <p:nvPr>
            <p:ph type="title"/>
          </p:nvPr>
        </p:nvSpPr>
        <p:spPr>
          <a:xfrm>
            <a:off x="1981200" y="304800"/>
            <a:ext cx="8458200" cy="1143000"/>
          </a:xfrm>
        </p:spPr>
        <p:txBody>
          <a:bodyPr/>
          <a:lstStyle/>
          <a:p>
            <a:pPr eaLnBrk="1" hangingPunct="1"/>
            <a:r>
              <a:rPr lang="en-US" altLang="en-US" dirty="0">
                <a:solidFill>
                  <a:schemeClr val="tx1"/>
                </a:solidFill>
              </a:rPr>
              <a:t>Global Variables – Why ‘Use Sparingly’?</a:t>
            </a:r>
          </a:p>
        </p:txBody>
      </p:sp>
      <p:sp>
        <p:nvSpPr>
          <p:cNvPr id="36867" name="Slide Body"/>
          <p:cNvSpPr>
            <a:spLocks noGrp="1" noChangeArrowheads="1"/>
          </p:cNvSpPr>
          <p:nvPr>
            <p:ph type="body" idx="1"/>
          </p:nvPr>
        </p:nvSpPr>
        <p:spPr>
          <a:xfrm>
            <a:off x="1905000" y="2133600"/>
            <a:ext cx="8458200" cy="3810000"/>
          </a:xfrm>
        </p:spPr>
        <p:txBody>
          <a:bodyPr/>
          <a:lstStyle/>
          <a:p>
            <a:pPr eaLnBrk="1" hangingPunct="1">
              <a:lnSpc>
                <a:spcPct val="90000"/>
              </a:lnSpc>
              <a:spcBef>
                <a:spcPct val="0"/>
              </a:spcBef>
              <a:buFontTx/>
              <a:buNone/>
            </a:pPr>
            <a:r>
              <a:rPr lang="en-US" altLang="en-US" sz="2800" dirty="0"/>
              <a:t>Global variables make:</a:t>
            </a:r>
          </a:p>
          <a:p>
            <a:pPr eaLnBrk="1" hangingPunct="1">
              <a:lnSpc>
                <a:spcPct val="90000"/>
              </a:lnSpc>
              <a:spcBef>
                <a:spcPct val="0"/>
              </a:spcBef>
              <a:buFontTx/>
              <a:buNone/>
            </a:pPr>
            <a:endParaRPr lang="en-US" altLang="en-US" sz="2800" dirty="0"/>
          </a:p>
          <a:p>
            <a:pPr eaLnBrk="1" hangingPunct="1">
              <a:lnSpc>
                <a:spcPct val="90000"/>
              </a:lnSpc>
              <a:spcBef>
                <a:spcPct val="0"/>
              </a:spcBef>
            </a:pPr>
            <a:r>
              <a:rPr lang="en-US" altLang="en-US" sz="2800" dirty="0"/>
              <a:t>Programs that are difficult to debug</a:t>
            </a:r>
          </a:p>
          <a:p>
            <a:pPr eaLnBrk="1" hangingPunct="1">
              <a:spcBef>
                <a:spcPct val="50000"/>
              </a:spcBef>
            </a:pPr>
            <a:r>
              <a:rPr lang="en-US" altLang="en-US" sz="2800" dirty="0"/>
              <a:t>Functions that cannot easily be re-used in other programs</a:t>
            </a:r>
            <a:endParaRPr lang="en-US" altLang="en-US" sz="2800" u="sng" dirty="0"/>
          </a:p>
          <a:p>
            <a:pPr eaLnBrk="1" hangingPunct="1">
              <a:spcBef>
                <a:spcPct val="50000"/>
              </a:spcBef>
            </a:pPr>
            <a:r>
              <a:rPr lang="en-US" altLang="en-US" sz="2800" dirty="0"/>
              <a:t>Programs that are hard to understand</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7AE02DE8-C850-4424-9C51-4CA88535F8DA}" type="slidenum">
              <a:rPr lang="en-US" altLang="en-US" sz="1200"/>
              <a:pPr eaLnBrk="1" hangingPunct="1">
                <a:spcBef>
                  <a:spcPct val="0"/>
                </a:spcBef>
                <a:buFontTx/>
                <a:buNone/>
              </a:pPr>
              <a:t>34</a:t>
            </a:fld>
            <a:endParaRPr lang="en-US" altLang="en-US"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Title"/>
          <p:cNvSpPr>
            <a:spLocks noGrp="1" noChangeArrowheads="1"/>
          </p:cNvSpPr>
          <p:nvPr>
            <p:ph type="title"/>
          </p:nvPr>
        </p:nvSpPr>
        <p:spPr>
          <a:xfrm>
            <a:off x="1981200" y="304800"/>
            <a:ext cx="8458200" cy="1143000"/>
          </a:xfrm>
        </p:spPr>
        <p:txBody>
          <a:bodyPr/>
          <a:lstStyle/>
          <a:p>
            <a:pPr eaLnBrk="1" hangingPunct="1"/>
            <a:r>
              <a:rPr lang="en-US" altLang="en-US" dirty="0">
                <a:solidFill>
                  <a:schemeClr val="tx1"/>
                </a:solidFill>
              </a:rPr>
              <a:t>Global Constants</a:t>
            </a:r>
          </a:p>
        </p:txBody>
      </p:sp>
      <p:sp>
        <p:nvSpPr>
          <p:cNvPr id="37891" name="Slide Body"/>
          <p:cNvSpPr>
            <a:spLocks noGrp="1" noChangeArrowheads="1"/>
          </p:cNvSpPr>
          <p:nvPr>
            <p:ph type="body" idx="1"/>
          </p:nvPr>
        </p:nvSpPr>
        <p:spPr>
          <a:xfrm>
            <a:off x="1905000" y="2133600"/>
            <a:ext cx="8458200" cy="3810000"/>
          </a:xfrm>
        </p:spPr>
        <p:txBody>
          <a:bodyPr/>
          <a:lstStyle/>
          <a:p>
            <a:pPr eaLnBrk="1" hangingPunct="1">
              <a:lnSpc>
                <a:spcPct val="90000"/>
              </a:lnSpc>
              <a:spcBef>
                <a:spcPct val="0"/>
              </a:spcBef>
            </a:pPr>
            <a:r>
              <a:rPr lang="en-US" altLang="en-US" sz="2800" dirty="0"/>
              <a:t>A </a:t>
            </a:r>
            <a:r>
              <a:rPr lang="en-US" altLang="en-US" sz="2800" dirty="0">
                <a:solidFill>
                  <a:schemeClr val="accent2"/>
                </a:solidFill>
              </a:rPr>
              <a:t>global constant </a:t>
            </a:r>
            <a:r>
              <a:rPr lang="en-US" altLang="en-US" sz="2800" dirty="0"/>
              <a:t>is a named constant that can be used by every function in a program</a:t>
            </a:r>
          </a:p>
          <a:p>
            <a:pPr eaLnBrk="1" hangingPunct="1">
              <a:lnSpc>
                <a:spcPct val="90000"/>
              </a:lnSpc>
              <a:spcBef>
                <a:spcPct val="0"/>
              </a:spcBef>
              <a:buFontTx/>
              <a:buNone/>
            </a:pPr>
            <a:endParaRPr lang="en-US" altLang="en-US" sz="2800" dirty="0"/>
          </a:p>
          <a:p>
            <a:pPr eaLnBrk="1" hangingPunct="1">
              <a:lnSpc>
                <a:spcPct val="90000"/>
              </a:lnSpc>
              <a:spcBef>
                <a:spcPct val="0"/>
              </a:spcBef>
            </a:pPr>
            <a:r>
              <a:rPr lang="en-US" altLang="en-US" sz="2800" dirty="0"/>
              <a:t>It is useful if there are unchanging values that are used throughout the program</a:t>
            </a:r>
          </a:p>
          <a:p>
            <a:pPr eaLnBrk="1" hangingPunct="1">
              <a:spcBef>
                <a:spcPct val="50000"/>
              </a:spcBef>
            </a:pPr>
            <a:r>
              <a:rPr lang="en-US" altLang="en-US" sz="2800" dirty="0"/>
              <a:t>They are safer to use than global variables, since the value of a constant cannot be modified during program execution</a:t>
            </a:r>
            <a:endParaRPr lang="en-US" altLang="en-US" sz="2800" u="sng" dirty="0"/>
          </a:p>
        </p:txBody>
      </p:sp>
      <p:sp>
        <p:nvSpPr>
          <p:cNvPr id="378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51D28196-627A-45F4-AC90-E4A2FF13B4C6}" type="slidenum">
              <a:rPr lang="en-US" altLang="en-US" sz="1200"/>
              <a:pPr eaLnBrk="1" hangingPunct="1">
                <a:spcBef>
                  <a:spcPct val="0"/>
                </a:spcBef>
                <a:buFontTx/>
                <a:buNone/>
              </a:pPr>
              <a:t>35</a:t>
            </a:fld>
            <a:endParaRPr lang="en-US" alt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a:xfrm>
            <a:off x="1981200" y="304800"/>
            <a:ext cx="8458200" cy="1143000"/>
          </a:xfrm>
        </p:spPr>
        <p:txBody>
          <a:bodyPr/>
          <a:lstStyle/>
          <a:p>
            <a:pPr eaLnBrk="1" hangingPunct="1"/>
            <a:r>
              <a:rPr lang="en-US" altLang="en-US" dirty="0">
                <a:solidFill>
                  <a:schemeClr val="tx1"/>
                </a:solidFill>
              </a:rPr>
              <a:t>Local and Global Variable Names</a:t>
            </a:r>
          </a:p>
        </p:txBody>
      </p:sp>
      <p:sp>
        <p:nvSpPr>
          <p:cNvPr id="38915" name="Slide Body"/>
          <p:cNvSpPr>
            <a:spLocks noGrp="1" noChangeArrowheads="1"/>
          </p:cNvSpPr>
          <p:nvPr>
            <p:ph type="body" idx="1"/>
          </p:nvPr>
        </p:nvSpPr>
        <p:spPr>
          <a:xfrm>
            <a:off x="1905000" y="2133600"/>
            <a:ext cx="8458200" cy="3810000"/>
          </a:xfrm>
        </p:spPr>
        <p:txBody>
          <a:bodyPr/>
          <a:lstStyle/>
          <a:p>
            <a:pPr eaLnBrk="1" hangingPunct="1">
              <a:lnSpc>
                <a:spcPct val="90000"/>
              </a:lnSpc>
              <a:spcBef>
                <a:spcPct val="0"/>
              </a:spcBef>
            </a:pPr>
            <a:r>
              <a:rPr lang="en-US" altLang="en-US" sz="2800" dirty="0"/>
              <a:t>Local variables can have same names as global variables</a:t>
            </a:r>
          </a:p>
          <a:p>
            <a:pPr eaLnBrk="1" hangingPunct="1">
              <a:spcBef>
                <a:spcPct val="50000"/>
              </a:spcBef>
            </a:pPr>
            <a:r>
              <a:rPr lang="en-US" altLang="en-US" sz="2800" dirty="0"/>
              <a:t>When a function contains a local variable that has the same name as a global variable, the global variable is unavailable from within the function.  The local definition "hides" or "shadows" the global definition.</a:t>
            </a:r>
            <a:endParaRPr lang="en-US" altLang="en-US" sz="2800" u="sng" dirty="0"/>
          </a:p>
        </p:txBody>
      </p:sp>
      <p:sp>
        <p:nvSpPr>
          <p:cNvPr id="389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4C5AB13-1937-4361-B278-17BA5A0A6048}" type="slidenum">
              <a:rPr lang="en-US" altLang="en-US" sz="1200"/>
              <a:pPr eaLnBrk="1" hangingPunct="1">
                <a:spcBef>
                  <a:spcPct val="0"/>
                </a:spcBef>
                <a:buFontTx/>
                <a:buNone/>
              </a:pPr>
              <a:t>36</a:t>
            </a:fld>
            <a:endParaRPr lang="en-US"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a:xfrm>
            <a:off x="1828800" y="303213"/>
            <a:ext cx="8610600" cy="793750"/>
          </a:xfrm>
        </p:spPr>
        <p:txBody>
          <a:bodyPr/>
          <a:lstStyle/>
          <a:p>
            <a:pPr eaLnBrk="1" hangingPunct="1"/>
            <a:r>
              <a:rPr lang="en-US" altLang="en-US" dirty="0">
                <a:solidFill>
                  <a:schemeClr val="tx1"/>
                </a:solidFill>
              </a:rPr>
              <a:t>6.11 Static Local Variables</a:t>
            </a:r>
          </a:p>
        </p:txBody>
      </p:sp>
      <p:sp>
        <p:nvSpPr>
          <p:cNvPr id="39939" name="Slide Body"/>
          <p:cNvSpPr>
            <a:spLocks noGrp="1" noChangeArrowheads="1"/>
          </p:cNvSpPr>
          <p:nvPr>
            <p:ph type="body" idx="1"/>
          </p:nvPr>
        </p:nvSpPr>
        <p:spPr>
          <a:xfrm>
            <a:off x="1905000" y="1676400"/>
            <a:ext cx="8534400" cy="4572000"/>
          </a:xfrm>
        </p:spPr>
        <p:txBody>
          <a:bodyPr/>
          <a:lstStyle/>
          <a:p>
            <a:pPr eaLnBrk="1" hangingPunct="1">
              <a:lnSpc>
                <a:spcPct val="90000"/>
              </a:lnSpc>
              <a:spcBef>
                <a:spcPct val="0"/>
              </a:spcBef>
            </a:pPr>
            <a:r>
              <a:rPr lang="en-US" altLang="en-US" sz="2800" dirty="0">
                <a:solidFill>
                  <a:schemeClr val="accent2"/>
                </a:solidFill>
              </a:rPr>
              <a:t>Local variables</a:t>
            </a:r>
            <a:r>
              <a:rPr lang="en-US" altLang="en-US" sz="2800" dirty="0"/>
              <a:t> </a:t>
            </a:r>
          </a:p>
          <a:p>
            <a:pPr lvl="1" eaLnBrk="1" hangingPunct="1">
              <a:lnSpc>
                <a:spcPct val="90000"/>
              </a:lnSpc>
              <a:spcBef>
                <a:spcPct val="10000"/>
              </a:spcBef>
            </a:pPr>
            <a:r>
              <a:rPr lang="en-US" altLang="en-US" sz="2400" dirty="0"/>
              <a:t>Only exist while the function is executing</a:t>
            </a:r>
          </a:p>
          <a:p>
            <a:pPr lvl="1" eaLnBrk="1" hangingPunct="1">
              <a:lnSpc>
                <a:spcPct val="90000"/>
              </a:lnSpc>
              <a:spcBef>
                <a:spcPct val="10000"/>
              </a:spcBef>
            </a:pPr>
            <a:r>
              <a:rPr lang="en-US" altLang="en-US" sz="2400" dirty="0"/>
              <a:t>Are redefined each time function is called</a:t>
            </a:r>
          </a:p>
          <a:p>
            <a:pPr lvl="1" eaLnBrk="1" hangingPunct="1">
              <a:lnSpc>
                <a:spcPct val="90000"/>
              </a:lnSpc>
              <a:spcBef>
                <a:spcPct val="10000"/>
              </a:spcBef>
            </a:pPr>
            <a:r>
              <a:rPr lang="en-US" altLang="en-US" sz="2400" dirty="0"/>
              <a:t>Lose their contents when function terminates</a:t>
            </a:r>
          </a:p>
          <a:p>
            <a:pPr eaLnBrk="1" hangingPunct="1">
              <a:lnSpc>
                <a:spcPct val="90000"/>
              </a:lnSpc>
              <a:spcBef>
                <a:spcPct val="40000"/>
              </a:spcBef>
            </a:pPr>
            <a:r>
              <a:rPr lang="en-US" altLang="en-US" sz="2800" b="1" dirty="0">
                <a:solidFill>
                  <a:schemeClr val="accent2"/>
                </a:solidFill>
                <a:latin typeface="Courier New" pitchFamily="49" charset="0"/>
              </a:rPr>
              <a:t>static</a:t>
            </a:r>
            <a:r>
              <a:rPr lang="en-US" altLang="en-US" sz="2800" b="1" dirty="0">
                <a:solidFill>
                  <a:schemeClr val="accent2"/>
                </a:solidFill>
              </a:rPr>
              <a:t> </a:t>
            </a:r>
            <a:r>
              <a:rPr lang="en-US" altLang="en-US" sz="2800" dirty="0">
                <a:solidFill>
                  <a:schemeClr val="accent2"/>
                </a:solidFill>
              </a:rPr>
              <a:t>local variables</a:t>
            </a:r>
            <a:r>
              <a:rPr lang="en-US" altLang="en-US" sz="2800" dirty="0"/>
              <a:t> </a:t>
            </a:r>
          </a:p>
          <a:p>
            <a:pPr lvl="1" eaLnBrk="1" hangingPunct="1">
              <a:lnSpc>
                <a:spcPct val="90000"/>
              </a:lnSpc>
              <a:spcBef>
                <a:spcPct val="10000"/>
              </a:spcBef>
            </a:pPr>
            <a:r>
              <a:rPr lang="en-US" altLang="en-US" sz="2400" dirty="0"/>
              <a:t>Are defined with key word </a:t>
            </a:r>
            <a:r>
              <a:rPr lang="en-US" altLang="en-US" sz="2400" b="1" dirty="0">
                <a:latin typeface="Courier New" pitchFamily="49" charset="0"/>
              </a:rPr>
              <a:t>static</a:t>
            </a:r>
          </a:p>
          <a:p>
            <a:pPr lvl="1" eaLnBrk="1" hangingPunct="1">
              <a:lnSpc>
                <a:spcPct val="90000"/>
              </a:lnSpc>
              <a:spcBef>
                <a:spcPct val="10000"/>
              </a:spcBef>
              <a:buFontTx/>
              <a:buNone/>
            </a:pPr>
            <a:r>
              <a:rPr lang="en-US" altLang="en-US" sz="2400" b="1" dirty="0">
                <a:latin typeface="Courier New" pitchFamily="49" charset="0"/>
              </a:rPr>
              <a:t>   </a:t>
            </a:r>
            <a:r>
              <a:rPr lang="en-US" altLang="en-US" sz="2400" b="1" dirty="0">
                <a:solidFill>
                  <a:srgbClr val="3D8963"/>
                </a:solidFill>
                <a:latin typeface="Courier New" pitchFamily="49" charset="0"/>
              </a:rPr>
              <a:t>static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counter;</a:t>
            </a:r>
          </a:p>
          <a:p>
            <a:pPr lvl="1" eaLnBrk="1" hangingPunct="1">
              <a:lnSpc>
                <a:spcPct val="90000"/>
              </a:lnSpc>
              <a:spcBef>
                <a:spcPct val="10000"/>
              </a:spcBef>
            </a:pPr>
            <a:r>
              <a:rPr lang="en-US" altLang="en-US" sz="2400" dirty="0"/>
              <a:t>Are defined and initialized only the first time the function is executed</a:t>
            </a:r>
          </a:p>
          <a:p>
            <a:pPr lvl="1" eaLnBrk="1" hangingPunct="1">
              <a:lnSpc>
                <a:spcPct val="90000"/>
              </a:lnSpc>
              <a:spcBef>
                <a:spcPct val="10000"/>
              </a:spcBef>
            </a:pPr>
            <a:r>
              <a:rPr lang="en-US" altLang="en-US" sz="2400" dirty="0"/>
              <a:t>Retain their values between function calls</a:t>
            </a:r>
          </a:p>
        </p:txBody>
      </p:sp>
      <p:sp>
        <p:nvSpPr>
          <p:cNvPr id="399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B0E8DF2B-46B8-4E69-B1BD-74F3C1510476}" type="slidenum">
              <a:rPr lang="en-US" altLang="en-US" sz="1200"/>
              <a:pPr eaLnBrk="1" hangingPunct="1">
                <a:spcBef>
                  <a:spcPct val="0"/>
                </a:spcBef>
                <a:buFontTx/>
                <a:buNone/>
              </a:pPr>
              <a:t>37</a:t>
            </a:fld>
            <a:endParaRPr lang="en-US"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Title"/>
          <p:cNvSpPr>
            <a:spLocks noGrp="1" noChangeArrowheads="1"/>
          </p:cNvSpPr>
          <p:nvPr>
            <p:ph type="title"/>
          </p:nvPr>
        </p:nvSpPr>
        <p:spPr/>
        <p:txBody>
          <a:bodyPr/>
          <a:lstStyle/>
          <a:p>
            <a:pPr eaLnBrk="1" hangingPunct="1"/>
            <a:r>
              <a:rPr lang="en-US" altLang="en-US" dirty="0">
                <a:solidFill>
                  <a:schemeClr val="tx1"/>
                </a:solidFill>
              </a:rPr>
              <a:t>6.12 Default Arguments 1 of 2</a:t>
            </a:r>
          </a:p>
        </p:txBody>
      </p:sp>
      <p:sp>
        <p:nvSpPr>
          <p:cNvPr id="40963" name="Slide Body"/>
          <p:cNvSpPr>
            <a:spLocks noGrp="1" noChangeArrowheads="1"/>
          </p:cNvSpPr>
          <p:nvPr>
            <p:ph type="body" idx="1"/>
          </p:nvPr>
        </p:nvSpPr>
        <p:spPr>
          <a:xfrm>
            <a:off x="1981200" y="1981200"/>
            <a:ext cx="8229600" cy="4419600"/>
          </a:xfrm>
        </p:spPr>
        <p:txBody>
          <a:bodyPr/>
          <a:lstStyle/>
          <a:p>
            <a:pPr eaLnBrk="1" hangingPunct="1">
              <a:lnSpc>
                <a:spcPct val="90000"/>
              </a:lnSpc>
              <a:spcBef>
                <a:spcPct val="0"/>
              </a:spcBef>
            </a:pPr>
            <a:r>
              <a:rPr lang="en-US" altLang="en-US" sz="2800" dirty="0"/>
              <a:t>Values that are passed automatically if arguments are missing from a function call</a:t>
            </a:r>
          </a:p>
          <a:p>
            <a:pPr eaLnBrk="1" hangingPunct="1">
              <a:spcBef>
                <a:spcPct val="40000"/>
              </a:spcBef>
            </a:pPr>
            <a:r>
              <a:rPr lang="en-US" altLang="en-US" sz="2800" dirty="0"/>
              <a:t>Must be a constant or literal declared in the prototype or header (whichever occurs first)</a:t>
            </a:r>
          </a:p>
          <a:p>
            <a:pPr lvl="1" eaLnBrk="1" hangingPunct="1">
              <a:buFontTx/>
              <a:buNone/>
            </a:pPr>
            <a:r>
              <a:rPr lang="en-US" altLang="en-US" sz="2400" dirty="0"/>
              <a:t>	</a:t>
            </a: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evenOrOdd</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x = 0);</a:t>
            </a:r>
            <a:endParaRPr lang="en-US" altLang="en-US" sz="2400" b="1" dirty="0">
              <a:solidFill>
                <a:srgbClr val="3D8963"/>
              </a:solidFill>
            </a:endParaRPr>
          </a:p>
          <a:p>
            <a:pPr eaLnBrk="1" hangingPunct="1">
              <a:spcBef>
                <a:spcPct val="40000"/>
              </a:spcBef>
            </a:pPr>
            <a:r>
              <a:rPr lang="en-US" altLang="en-US" sz="2800" dirty="0"/>
              <a:t>Multi-parameter functions may have default arguments for some or all parameters</a:t>
            </a:r>
          </a:p>
          <a:p>
            <a:pPr lvl="1" eaLnBrk="1" hangingPunct="1">
              <a:buFontTx/>
              <a:buNone/>
            </a:pPr>
            <a:r>
              <a:rPr lang="en-US" altLang="en-US" sz="2400"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getSum</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=0,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=0);</a:t>
            </a:r>
            <a:endParaRPr lang="en-US" altLang="en-US" sz="2400" b="1" dirty="0">
              <a:solidFill>
                <a:srgbClr val="3D8963"/>
              </a:solidFill>
            </a:endParaRPr>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5DFCBB7-22BE-4E14-89F6-EE2C4E3D3678}" type="slidenum">
              <a:rPr lang="en-US" altLang="en-US" sz="1200"/>
              <a:pPr eaLnBrk="1" hangingPunct="1">
                <a:spcBef>
                  <a:spcPct val="0"/>
                </a:spcBef>
                <a:buFontTx/>
                <a:buNone/>
              </a:pPr>
              <a:t>38</a:t>
            </a:fld>
            <a:endParaRPr lang="en-US"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Title"/>
          <p:cNvSpPr>
            <a:spLocks noGrp="1" noChangeArrowheads="1"/>
          </p:cNvSpPr>
          <p:nvPr>
            <p:ph type="title"/>
          </p:nvPr>
        </p:nvSpPr>
        <p:spPr/>
        <p:txBody>
          <a:bodyPr/>
          <a:lstStyle/>
          <a:p>
            <a:pPr eaLnBrk="1" hangingPunct="1"/>
            <a:r>
              <a:rPr lang="en-US" altLang="en-US" dirty="0">
                <a:solidFill>
                  <a:schemeClr val="tx1"/>
                </a:solidFill>
              </a:rPr>
              <a:t>Default Arguments 2 of 2</a:t>
            </a:r>
          </a:p>
        </p:txBody>
      </p:sp>
      <p:sp>
        <p:nvSpPr>
          <p:cNvPr id="41987" name="Slide Body"/>
          <p:cNvSpPr>
            <a:spLocks noGrp="1" noChangeArrowheads="1"/>
          </p:cNvSpPr>
          <p:nvPr>
            <p:ph type="body" idx="1"/>
          </p:nvPr>
        </p:nvSpPr>
        <p:spPr>
          <a:xfrm>
            <a:off x="1828800" y="1524000"/>
            <a:ext cx="8610600" cy="4572000"/>
          </a:xfrm>
        </p:spPr>
        <p:txBody>
          <a:bodyPr/>
          <a:lstStyle/>
          <a:p>
            <a:pPr eaLnBrk="1" hangingPunct="1">
              <a:lnSpc>
                <a:spcPct val="85000"/>
              </a:lnSpc>
            </a:pPr>
            <a:r>
              <a:rPr lang="en-US" altLang="en-US" sz="2800" dirty="0"/>
              <a:t>If not all parameters to a function have default values, the ones without defaults must be declared first in the parameter list</a:t>
            </a:r>
          </a:p>
          <a:p>
            <a:pPr eaLnBrk="1" hangingPunct="1">
              <a:lnSpc>
                <a:spcPct val="85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getSum</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a:t>
            </a:r>
            <a:r>
              <a:rPr lang="en-US" altLang="en-US" sz="2400" b="1" dirty="0">
                <a:solidFill>
                  <a:srgbClr val="3D8963"/>
                </a:solidFill>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=0,</a:t>
            </a:r>
            <a:r>
              <a:rPr lang="en-US" altLang="en-US" sz="2400" b="1" dirty="0">
                <a:solidFill>
                  <a:srgbClr val="3D8963"/>
                </a:solidFill>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=0);// OK</a:t>
            </a:r>
          </a:p>
          <a:p>
            <a:pPr eaLnBrk="1" hangingPunct="1">
              <a:lnSpc>
                <a:spcPct val="85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getSum</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a:t>
            </a:r>
            <a:r>
              <a:rPr lang="en-US" altLang="en-US" sz="2400" b="1" dirty="0">
                <a:solidFill>
                  <a:srgbClr val="3D8963"/>
                </a:solidFill>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=0,</a:t>
            </a:r>
            <a:r>
              <a:rPr lang="en-US" altLang="en-US" sz="2400" b="1" dirty="0">
                <a:solidFill>
                  <a:srgbClr val="3D8963"/>
                </a:solidFill>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 wrong</a:t>
            </a:r>
            <a:r>
              <a:rPr lang="en-US" altLang="en-US" sz="2800" b="1" dirty="0">
                <a:solidFill>
                  <a:srgbClr val="3D8963"/>
                </a:solidFill>
                <a:latin typeface="Courier New" pitchFamily="49" charset="0"/>
              </a:rPr>
              <a:t>!</a:t>
            </a:r>
            <a:endParaRPr lang="en-US" altLang="en-US" sz="2800" b="1" dirty="0">
              <a:solidFill>
                <a:srgbClr val="3D8963"/>
              </a:solidFill>
            </a:endParaRPr>
          </a:p>
          <a:p>
            <a:pPr eaLnBrk="1" hangingPunct="1">
              <a:lnSpc>
                <a:spcPct val="85000"/>
              </a:lnSpc>
              <a:spcBef>
                <a:spcPct val="30000"/>
              </a:spcBef>
            </a:pPr>
            <a:r>
              <a:rPr lang="en-US" altLang="en-US" sz="2800" dirty="0"/>
              <a:t>When an argument is omitted from a function call, all arguments after it must also be omitted</a:t>
            </a:r>
          </a:p>
          <a:p>
            <a:pPr eaLnBrk="1" hangingPunct="1">
              <a:lnSpc>
                <a:spcPct val="85000"/>
              </a:lnSpc>
              <a:buFontTx/>
              <a:buNone/>
            </a:pPr>
            <a:r>
              <a:rPr lang="en-US" altLang="en-US" sz="2400" b="1" dirty="0">
                <a:solidFill>
                  <a:srgbClr val="3D8963"/>
                </a:solidFill>
                <a:latin typeface="Courier New" pitchFamily="49" charset="0"/>
              </a:rPr>
              <a:t> sum = </a:t>
            </a:r>
            <a:r>
              <a:rPr lang="en-US" altLang="en-US" sz="2400" b="1" dirty="0" err="1">
                <a:solidFill>
                  <a:srgbClr val="3D8963"/>
                </a:solidFill>
                <a:latin typeface="Courier New" pitchFamily="49" charset="0"/>
              </a:rPr>
              <a:t>getSum</a:t>
            </a:r>
            <a:r>
              <a:rPr lang="en-US" altLang="en-US" sz="2400" b="1" dirty="0">
                <a:solidFill>
                  <a:srgbClr val="3D8963"/>
                </a:solidFill>
                <a:latin typeface="Courier New" pitchFamily="49" charset="0"/>
              </a:rPr>
              <a:t>(num1, num2);    // OK</a:t>
            </a:r>
          </a:p>
          <a:p>
            <a:pPr eaLnBrk="1" hangingPunct="1">
              <a:lnSpc>
                <a:spcPct val="85000"/>
              </a:lnSpc>
              <a:buFontTx/>
              <a:buNone/>
            </a:pPr>
            <a:r>
              <a:rPr lang="en-US" altLang="en-US" sz="2400" b="1" dirty="0">
                <a:solidFill>
                  <a:srgbClr val="3D8963"/>
                </a:solidFill>
                <a:latin typeface="Courier New" pitchFamily="49" charset="0"/>
              </a:rPr>
              <a:t> sum = </a:t>
            </a:r>
            <a:r>
              <a:rPr lang="en-US" altLang="en-US" sz="2400" b="1" dirty="0" err="1">
                <a:solidFill>
                  <a:srgbClr val="3D8963"/>
                </a:solidFill>
                <a:latin typeface="Courier New" pitchFamily="49" charset="0"/>
              </a:rPr>
              <a:t>getSum</a:t>
            </a:r>
            <a:r>
              <a:rPr lang="en-US" altLang="en-US" sz="2400" b="1" dirty="0">
                <a:solidFill>
                  <a:srgbClr val="3D8963"/>
                </a:solidFill>
                <a:latin typeface="Courier New" pitchFamily="49" charset="0"/>
              </a:rPr>
              <a:t>(num1, , num3);  // wrong!</a:t>
            </a:r>
          </a:p>
        </p:txBody>
      </p:sp>
      <p:sp>
        <p:nvSpPr>
          <p:cNvPr id="419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4236C12C-997F-4157-B6BA-DB315CDCFD4A}" type="slidenum">
              <a:rPr lang="en-US" altLang="en-US" sz="1200"/>
              <a:pPr eaLnBrk="1" hangingPunct="1">
                <a:spcBef>
                  <a:spcPct val="0"/>
                </a:spcBef>
                <a:buFontTx/>
                <a:buNone/>
              </a:pPr>
              <a:t>39</a:t>
            </a:fld>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p:txBody>
          <a:bodyPr/>
          <a:lstStyle/>
          <a:p>
            <a:pPr eaLnBrk="1" hangingPunct="1"/>
            <a:r>
              <a:rPr lang="en-US" altLang="en-US" dirty="0">
                <a:solidFill>
                  <a:schemeClr val="tx1"/>
                </a:solidFill>
              </a:rPr>
              <a:t>6.1 Modular Programming</a:t>
            </a:r>
          </a:p>
        </p:txBody>
      </p:sp>
      <p:sp>
        <p:nvSpPr>
          <p:cNvPr id="6147" name="Slide Body"/>
          <p:cNvSpPr>
            <a:spLocks noGrp="1" noChangeArrowheads="1"/>
          </p:cNvSpPr>
          <p:nvPr>
            <p:ph type="body" idx="1"/>
          </p:nvPr>
        </p:nvSpPr>
        <p:spPr/>
        <p:txBody>
          <a:bodyPr/>
          <a:lstStyle/>
          <a:p>
            <a:pPr eaLnBrk="1" hangingPunct="1"/>
            <a:r>
              <a:rPr lang="en-US" altLang="en-US" sz="2800" dirty="0">
                <a:solidFill>
                  <a:schemeClr val="accent2"/>
                </a:solidFill>
              </a:rPr>
              <a:t>Modular programming</a:t>
            </a:r>
            <a:r>
              <a:rPr lang="en-US" altLang="en-US" sz="2800" dirty="0"/>
              <a:t>: breaking a program up into smaller, manageable functions or modules.  It supports the divide-and-conquer approach to solving a problem.</a:t>
            </a:r>
          </a:p>
          <a:p>
            <a:pPr eaLnBrk="1" hangingPunct="1"/>
            <a:r>
              <a:rPr lang="en-US" altLang="en-US" sz="2800" dirty="0">
                <a:solidFill>
                  <a:schemeClr val="accent2"/>
                </a:solidFill>
              </a:rPr>
              <a:t>Function</a:t>
            </a:r>
            <a:r>
              <a:rPr lang="en-US" altLang="en-US" sz="2800" dirty="0"/>
              <a:t>: a collection of statements to perform a specific task</a:t>
            </a:r>
          </a:p>
          <a:p>
            <a:pPr eaLnBrk="1" hangingPunct="1"/>
            <a:r>
              <a:rPr lang="en-US" altLang="en-US" sz="2800" dirty="0">
                <a:solidFill>
                  <a:schemeClr val="accent2"/>
                </a:solidFill>
              </a:rPr>
              <a:t>Motivation for modular programming</a:t>
            </a:r>
            <a:r>
              <a:rPr lang="en-US" altLang="en-US" sz="2800" dirty="0"/>
              <a:t> </a:t>
            </a:r>
          </a:p>
          <a:p>
            <a:pPr lvl="1" eaLnBrk="1" hangingPunct="1"/>
            <a:r>
              <a:rPr lang="en-US" altLang="en-US" sz="2600" dirty="0"/>
              <a:t>Simplifies the process of writing programs</a:t>
            </a:r>
          </a:p>
          <a:p>
            <a:pPr lvl="1" eaLnBrk="1" hangingPunct="1"/>
            <a:r>
              <a:rPr lang="en-US" altLang="en-US" sz="2600" dirty="0"/>
              <a:t>Improves the maintainability of programs</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3786E82C-0ADC-46CD-89F2-66DC676618FD}" type="slidenum">
              <a:rPr lang="en-US" altLang="en-US" sz="1200"/>
              <a:pPr eaLnBrk="1" hangingPunct="1">
                <a:spcBef>
                  <a:spcPct val="0"/>
                </a:spcBef>
                <a:buFontTx/>
                <a:buNone/>
              </a:pPr>
              <a:t>4</a:t>
            </a:fld>
            <a:endParaRPr lang="en-US"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Title"/>
          <p:cNvSpPr>
            <a:spLocks noGrp="1" noChangeArrowheads="1"/>
          </p:cNvSpPr>
          <p:nvPr>
            <p:ph type="title"/>
          </p:nvPr>
        </p:nvSpPr>
        <p:spPr>
          <a:xfrm>
            <a:off x="2209800" y="609600"/>
            <a:ext cx="8153400" cy="1143000"/>
          </a:xfrm>
        </p:spPr>
        <p:txBody>
          <a:bodyPr/>
          <a:lstStyle/>
          <a:p>
            <a:pPr eaLnBrk="1" hangingPunct="1"/>
            <a:r>
              <a:rPr lang="en-US" altLang="en-US" dirty="0">
                <a:solidFill>
                  <a:schemeClr val="tx1"/>
                </a:solidFill>
              </a:rPr>
              <a:t>6.13 Using Reference Variables as Parameters</a:t>
            </a:r>
          </a:p>
        </p:txBody>
      </p:sp>
      <p:sp>
        <p:nvSpPr>
          <p:cNvPr id="43011" name="Slide Body"/>
          <p:cNvSpPr>
            <a:spLocks noGrp="1" noChangeArrowheads="1"/>
          </p:cNvSpPr>
          <p:nvPr>
            <p:ph type="body" idx="1"/>
          </p:nvPr>
        </p:nvSpPr>
        <p:spPr>
          <a:xfrm>
            <a:off x="2057400" y="2286000"/>
            <a:ext cx="8077200" cy="3733800"/>
          </a:xfrm>
        </p:spPr>
        <p:txBody>
          <a:bodyPr/>
          <a:lstStyle/>
          <a:p>
            <a:pPr eaLnBrk="1" hangingPunct="1">
              <a:lnSpc>
                <a:spcPct val="90000"/>
              </a:lnSpc>
            </a:pPr>
            <a:r>
              <a:rPr lang="en-US" altLang="en-US" sz="2800" dirty="0"/>
              <a:t>This is a mechanism that allows a function to work with the </a:t>
            </a:r>
            <a:r>
              <a:rPr lang="en-US" altLang="en-US" sz="2800" i="1" dirty="0"/>
              <a:t>original</a:t>
            </a:r>
            <a:r>
              <a:rPr lang="en-US" altLang="en-US" sz="2800" dirty="0"/>
              <a:t> argument from the function call, not a </a:t>
            </a:r>
            <a:r>
              <a:rPr lang="en-US" altLang="en-US" sz="2800" i="1" dirty="0"/>
              <a:t>copy</a:t>
            </a:r>
            <a:r>
              <a:rPr lang="en-US" altLang="en-US" sz="2800" dirty="0"/>
              <a:t> of the argument</a:t>
            </a:r>
          </a:p>
          <a:p>
            <a:pPr eaLnBrk="1" hangingPunct="1">
              <a:lnSpc>
                <a:spcPct val="90000"/>
              </a:lnSpc>
              <a:spcBef>
                <a:spcPct val="50000"/>
              </a:spcBef>
            </a:pPr>
            <a:r>
              <a:rPr lang="en-US" altLang="en-US" sz="2800" dirty="0"/>
              <a:t>It allows the function to modify values that are stored in the calling environment</a:t>
            </a:r>
          </a:p>
          <a:p>
            <a:pPr eaLnBrk="1" hangingPunct="1">
              <a:lnSpc>
                <a:spcPct val="90000"/>
              </a:lnSpc>
              <a:spcBef>
                <a:spcPct val="50000"/>
              </a:spcBef>
            </a:pPr>
            <a:r>
              <a:rPr lang="en-US" altLang="en-US" sz="2800" dirty="0"/>
              <a:t>It provides a way for the function to ‘return’ more than 1 value</a:t>
            </a:r>
          </a:p>
        </p:txBody>
      </p:sp>
      <p:sp>
        <p:nvSpPr>
          <p:cNvPr id="430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ADB401CF-D8D7-49BA-BF4D-CD7B8BC6FC73}" type="slidenum">
              <a:rPr lang="en-US" altLang="en-US" sz="1200"/>
              <a:pPr eaLnBrk="1" hangingPunct="1">
                <a:spcBef>
                  <a:spcPct val="0"/>
                </a:spcBef>
                <a:buFontTx/>
                <a:buNone/>
              </a:pPr>
              <a:t>40</a:t>
            </a:fld>
            <a:endParaRPr lang="en-US"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Title"/>
          <p:cNvSpPr>
            <a:spLocks noGrp="1" noChangeArrowheads="1"/>
          </p:cNvSpPr>
          <p:nvPr>
            <p:ph type="title"/>
          </p:nvPr>
        </p:nvSpPr>
        <p:spPr>
          <a:xfrm>
            <a:off x="1828800" y="303213"/>
            <a:ext cx="8610600" cy="793750"/>
          </a:xfrm>
        </p:spPr>
        <p:txBody>
          <a:bodyPr/>
          <a:lstStyle/>
          <a:p>
            <a:pPr eaLnBrk="1" hangingPunct="1"/>
            <a:r>
              <a:rPr lang="en-US" altLang="en-US" dirty="0">
                <a:solidFill>
                  <a:schemeClr val="tx1"/>
                </a:solidFill>
              </a:rPr>
              <a:t>Reference Variables</a:t>
            </a:r>
          </a:p>
        </p:txBody>
      </p:sp>
      <p:sp>
        <p:nvSpPr>
          <p:cNvPr id="44035" name="Slide Body"/>
          <p:cNvSpPr>
            <a:spLocks noGrp="1" noChangeArrowheads="1"/>
          </p:cNvSpPr>
          <p:nvPr>
            <p:ph type="body" idx="1"/>
          </p:nvPr>
        </p:nvSpPr>
        <p:spPr>
          <a:xfrm>
            <a:off x="2209800" y="1295400"/>
            <a:ext cx="7772400" cy="4724400"/>
          </a:xfrm>
        </p:spPr>
        <p:txBody>
          <a:bodyPr/>
          <a:lstStyle/>
          <a:p>
            <a:pPr eaLnBrk="1" hangingPunct="1">
              <a:lnSpc>
                <a:spcPct val="90000"/>
              </a:lnSpc>
            </a:pPr>
            <a:r>
              <a:rPr lang="en-US" altLang="en-US" sz="2800" dirty="0"/>
              <a:t>A </a:t>
            </a:r>
            <a:r>
              <a:rPr lang="en-US" altLang="en-US" sz="2800" dirty="0">
                <a:solidFill>
                  <a:schemeClr val="accent2"/>
                </a:solidFill>
              </a:rPr>
              <a:t>reference variable</a:t>
            </a:r>
            <a:r>
              <a:rPr lang="en-US" altLang="en-US" sz="2800" dirty="0"/>
              <a:t> is an alias for another variable</a:t>
            </a:r>
          </a:p>
          <a:p>
            <a:pPr eaLnBrk="1" hangingPunct="1">
              <a:lnSpc>
                <a:spcPct val="90000"/>
              </a:lnSpc>
              <a:spcBef>
                <a:spcPct val="40000"/>
              </a:spcBef>
            </a:pPr>
            <a:r>
              <a:rPr lang="en-US" altLang="en-US" sz="2800" dirty="0"/>
              <a:t>When used as a function parameter, it is defined with an ampersand (</a:t>
            </a:r>
            <a:r>
              <a:rPr lang="en-US" altLang="en-US" sz="2800" b="1" dirty="0">
                <a:latin typeface="Courier New" pitchFamily="49" charset="0"/>
              </a:rPr>
              <a:t>&amp;</a:t>
            </a:r>
            <a:r>
              <a:rPr lang="en-US" altLang="en-US" sz="2800" dirty="0"/>
              <a:t>) in the prototype and in the header</a:t>
            </a:r>
          </a:p>
          <a:p>
            <a:pPr lvl="1" eaLnBrk="1" hangingPunct="1">
              <a:lnSpc>
                <a:spcPct val="90000"/>
              </a:lnSpc>
              <a:buFontTx/>
              <a:buNone/>
            </a:pPr>
            <a:r>
              <a:rPr lang="en-US" altLang="en-US" sz="2800" dirty="0"/>
              <a:t>	</a:t>
            </a: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getDimensions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&amp;,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&amp;);</a:t>
            </a:r>
            <a:endParaRPr lang="en-US" altLang="en-US" sz="2400" b="1" dirty="0">
              <a:solidFill>
                <a:srgbClr val="3D8963"/>
              </a:solidFill>
            </a:endParaRPr>
          </a:p>
          <a:p>
            <a:pPr eaLnBrk="1" hangingPunct="1">
              <a:lnSpc>
                <a:spcPct val="90000"/>
              </a:lnSpc>
              <a:spcBef>
                <a:spcPct val="40000"/>
              </a:spcBef>
            </a:pPr>
            <a:r>
              <a:rPr lang="en-US" altLang="en-US" sz="2800" dirty="0"/>
              <a:t>Changes made to a reference variable are made to the variable it refers to</a:t>
            </a:r>
          </a:p>
          <a:p>
            <a:pPr eaLnBrk="1" hangingPunct="1">
              <a:lnSpc>
                <a:spcPct val="90000"/>
              </a:lnSpc>
              <a:spcBef>
                <a:spcPct val="40000"/>
              </a:spcBef>
            </a:pPr>
            <a:r>
              <a:rPr lang="en-US" altLang="en-US" sz="2800" dirty="0"/>
              <a:t>Use reference variables to implement passing parameters by reference</a:t>
            </a:r>
          </a:p>
        </p:txBody>
      </p:sp>
      <p:sp>
        <p:nvSpPr>
          <p:cNvPr id="440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D3AB1699-5A19-4CE8-8F33-93AF119E06B6}" type="slidenum">
              <a:rPr lang="en-US" altLang="en-US" sz="1200"/>
              <a:pPr eaLnBrk="1" hangingPunct="1">
                <a:spcBef>
                  <a:spcPct val="0"/>
                </a:spcBef>
                <a:buFontTx/>
                <a:buNone/>
              </a:pPr>
              <a:t>41</a:t>
            </a:fld>
            <a:endParaRPr lang="en-US" altLang="en-US"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Title"/>
          <p:cNvSpPr>
            <a:spLocks noGrp="1" noChangeArrowheads="1"/>
          </p:cNvSpPr>
          <p:nvPr>
            <p:ph type="title"/>
          </p:nvPr>
        </p:nvSpPr>
        <p:spPr/>
        <p:txBody>
          <a:bodyPr/>
          <a:lstStyle/>
          <a:p>
            <a:pPr eaLnBrk="1" hangingPunct="1"/>
            <a:r>
              <a:rPr lang="en-US" altLang="en-US" dirty="0">
                <a:solidFill>
                  <a:schemeClr val="tx1"/>
                </a:solidFill>
              </a:rPr>
              <a:t>Pass by Reference Example</a:t>
            </a:r>
          </a:p>
        </p:txBody>
      </p:sp>
      <p:sp>
        <p:nvSpPr>
          <p:cNvPr id="45059" name="Slide Body"/>
          <p:cNvSpPr>
            <a:spLocks noGrp="1" noChangeArrowheads="1"/>
          </p:cNvSpPr>
          <p:nvPr>
            <p:ph type="body" idx="1"/>
          </p:nvPr>
        </p:nvSpPr>
        <p:spPr>
          <a:xfrm>
            <a:off x="1905000" y="1752600"/>
            <a:ext cx="8153400" cy="4114800"/>
          </a:xfrm>
        </p:spPr>
        <p:txBody>
          <a:bodyPr/>
          <a:lstStyle/>
          <a:p>
            <a:pPr eaLnBrk="1" hangingPunct="1">
              <a:buFontTx/>
              <a:buNone/>
            </a:pP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squareIt</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&amp;); </a:t>
            </a:r>
            <a:r>
              <a:rPr lang="en-US" altLang="en-US" sz="2400" b="1" dirty="0">
                <a:solidFill>
                  <a:srgbClr val="3D8963"/>
                </a:solidFill>
                <a:latin typeface="Courier New" pitchFamily="49" charset="0"/>
              </a:rPr>
              <a:t>//prototype</a:t>
            </a:r>
          </a:p>
          <a:p>
            <a:pPr eaLnBrk="1" hangingPunct="1">
              <a:buFontTx/>
              <a:buNone/>
            </a:pP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squareIt</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&amp;</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a:t>
            </a:r>
          </a:p>
          <a:p>
            <a:pPr eaLnBrk="1" hangingPunct="1">
              <a:spcBef>
                <a:spcPct val="75000"/>
              </a:spcBef>
              <a:buFontTx/>
              <a:buNone/>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localVar</a:t>
            </a:r>
            <a:r>
              <a:rPr lang="en-US" altLang="en-US" sz="2800" b="1" dirty="0">
                <a:solidFill>
                  <a:srgbClr val="3D8963"/>
                </a:solidFill>
                <a:latin typeface="Courier New" pitchFamily="49" charset="0"/>
              </a:rPr>
              <a:t> = 5;</a:t>
            </a:r>
          </a:p>
          <a:p>
            <a:pPr eaLnBrk="1" hangingPunct="1">
              <a:buFontTx/>
              <a:buNone/>
            </a:pPr>
            <a:r>
              <a:rPr lang="en-US" altLang="en-US" sz="2800" b="1" dirty="0" err="1">
                <a:solidFill>
                  <a:srgbClr val="3D8963"/>
                </a:solidFill>
                <a:latin typeface="Courier New" pitchFamily="49" charset="0"/>
              </a:rPr>
              <a:t>squareIt</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localVar</a:t>
            </a: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localVar</a:t>
            </a:r>
            <a:r>
              <a:rPr lang="en-US" altLang="en-US" sz="2400" b="1" dirty="0">
                <a:solidFill>
                  <a:srgbClr val="3D8963"/>
                </a:solidFill>
                <a:latin typeface="Courier New" pitchFamily="49" charset="0"/>
              </a:rPr>
              <a:t> now</a:t>
            </a:r>
            <a:endParaRPr lang="en-US" altLang="en-US" sz="2800" b="1" dirty="0">
              <a:solidFill>
                <a:srgbClr val="3D8963"/>
              </a:solidFill>
              <a:latin typeface="Courier New" pitchFamily="49" charset="0"/>
            </a:endParaRPr>
          </a:p>
          <a:p>
            <a:pPr eaLnBrk="1" hangingPunct="1">
              <a:spcBef>
                <a:spcPct val="0"/>
              </a:spcBef>
              <a:buFontTx/>
              <a:buNone/>
            </a:pP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 contains 25</a:t>
            </a:r>
          </a:p>
        </p:txBody>
      </p:sp>
      <p:sp>
        <p:nvSpPr>
          <p:cNvPr id="450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0D3144B7-FB9F-4E55-936B-030F2D36AEE9}" type="slidenum">
              <a:rPr lang="en-US" altLang="en-US" sz="1200"/>
              <a:pPr eaLnBrk="1" hangingPunct="1">
                <a:spcBef>
                  <a:spcPct val="0"/>
                </a:spcBef>
                <a:buFontTx/>
                <a:buNone/>
              </a:pPr>
              <a:t>42</a:t>
            </a:fld>
            <a:endParaRPr lang="en-US" altLang="en-US"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Title"/>
          <p:cNvSpPr>
            <a:spLocks noGrp="1" noChangeArrowheads="1"/>
          </p:cNvSpPr>
          <p:nvPr>
            <p:ph type="title"/>
          </p:nvPr>
        </p:nvSpPr>
        <p:spPr/>
        <p:txBody>
          <a:bodyPr/>
          <a:lstStyle/>
          <a:p>
            <a:pPr eaLnBrk="1" hangingPunct="1"/>
            <a:r>
              <a:rPr lang="en-US" altLang="en-US" dirty="0">
                <a:solidFill>
                  <a:schemeClr val="tx1"/>
                </a:solidFill>
              </a:rPr>
              <a:t>Reference Variable Notes</a:t>
            </a:r>
          </a:p>
        </p:txBody>
      </p:sp>
      <p:sp>
        <p:nvSpPr>
          <p:cNvPr id="46083" name="Slide Body"/>
          <p:cNvSpPr>
            <a:spLocks noGrp="1" noChangeArrowheads="1"/>
          </p:cNvSpPr>
          <p:nvPr>
            <p:ph type="body" idx="1"/>
          </p:nvPr>
        </p:nvSpPr>
        <p:spPr>
          <a:xfrm>
            <a:off x="1828800" y="1752600"/>
            <a:ext cx="8458200" cy="4419600"/>
          </a:xfrm>
        </p:spPr>
        <p:txBody>
          <a:bodyPr/>
          <a:lstStyle/>
          <a:p>
            <a:pPr eaLnBrk="1" hangingPunct="1">
              <a:lnSpc>
                <a:spcPct val="90000"/>
              </a:lnSpc>
              <a:spcBef>
                <a:spcPct val="0"/>
              </a:spcBef>
            </a:pPr>
            <a:r>
              <a:rPr lang="en-US" altLang="en-US" sz="3000"/>
              <a:t>Each reference parameter must contain </a:t>
            </a:r>
            <a:r>
              <a:rPr lang="en-US" altLang="en-US" sz="3000" b="1">
                <a:latin typeface="Courier New" pitchFamily="49" charset="0"/>
              </a:rPr>
              <a:t>&amp;</a:t>
            </a:r>
            <a:endParaRPr lang="en-US" altLang="en-US" sz="3000" b="1"/>
          </a:p>
          <a:p>
            <a:pPr eaLnBrk="1" hangingPunct="1">
              <a:lnSpc>
                <a:spcPct val="90000"/>
              </a:lnSpc>
              <a:spcBef>
                <a:spcPct val="40000"/>
              </a:spcBef>
            </a:pPr>
            <a:r>
              <a:rPr lang="en-US" altLang="en-US" sz="3000"/>
              <a:t>An argument passed to a reference parameter must be a variable.  It cannot be an expression or a constant.</a:t>
            </a:r>
          </a:p>
          <a:p>
            <a:pPr eaLnBrk="1" hangingPunct="1">
              <a:lnSpc>
                <a:spcPct val="90000"/>
              </a:lnSpc>
              <a:spcBef>
                <a:spcPct val="40000"/>
              </a:spcBef>
            </a:pPr>
            <a:r>
              <a:rPr lang="en-US" altLang="en-US" sz="3000"/>
              <a:t>Use only when it is appropriate, such as when the function must input or change the value of the argument passed to it.</a:t>
            </a:r>
          </a:p>
          <a:p>
            <a:pPr eaLnBrk="1" hangingPunct="1">
              <a:lnSpc>
                <a:spcPct val="90000"/>
              </a:lnSpc>
              <a:spcBef>
                <a:spcPct val="40000"/>
              </a:spcBef>
            </a:pPr>
            <a:r>
              <a:rPr lang="en-US" altLang="en-US" sz="3000"/>
              <a:t>Files (</a:t>
            </a:r>
            <a:r>
              <a:rPr lang="en-US" altLang="en-US" sz="3000" i="1"/>
              <a:t>i.e.</a:t>
            </a:r>
            <a:r>
              <a:rPr lang="en-US" altLang="en-US" sz="3000"/>
              <a:t>, file stream objects) should be passed by reference.</a:t>
            </a:r>
          </a:p>
        </p:txBody>
      </p:sp>
      <p:sp>
        <p:nvSpPr>
          <p:cNvPr id="460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D34A2338-2C04-4E2D-9A77-CF978D170101}" type="slidenum">
              <a:rPr lang="en-US" altLang="en-US" sz="1200"/>
              <a:pPr eaLnBrk="1" hangingPunct="1">
                <a:spcBef>
                  <a:spcPct val="0"/>
                </a:spcBef>
                <a:buFontTx/>
                <a:buNone/>
              </a:pPr>
              <a:t>43</a:t>
            </a:fld>
            <a:endParaRPr lang="en-US" altLang="en-US"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Title"/>
          <p:cNvSpPr>
            <a:spLocks noGrp="1" noChangeArrowheads="1"/>
          </p:cNvSpPr>
          <p:nvPr>
            <p:ph type="title"/>
          </p:nvPr>
        </p:nvSpPr>
        <p:spPr>
          <a:xfrm>
            <a:off x="1828800" y="152400"/>
            <a:ext cx="8610600" cy="992188"/>
          </a:xfrm>
        </p:spPr>
        <p:txBody>
          <a:bodyPr/>
          <a:lstStyle/>
          <a:p>
            <a:pPr eaLnBrk="1" hangingPunct="1"/>
            <a:r>
              <a:rPr lang="en-US" altLang="en-US" dirty="0">
                <a:solidFill>
                  <a:schemeClr val="tx1"/>
                </a:solidFill>
              </a:rPr>
              <a:t>6.14 Overloading Functions</a:t>
            </a:r>
          </a:p>
        </p:txBody>
      </p:sp>
      <p:sp>
        <p:nvSpPr>
          <p:cNvPr id="47107" name="Slide Body"/>
          <p:cNvSpPr>
            <a:spLocks noGrp="1" noChangeArrowheads="1"/>
          </p:cNvSpPr>
          <p:nvPr>
            <p:ph type="body" idx="1"/>
          </p:nvPr>
        </p:nvSpPr>
        <p:spPr>
          <a:xfrm>
            <a:off x="1676400" y="1371600"/>
            <a:ext cx="8686800" cy="4648200"/>
          </a:xfrm>
        </p:spPr>
        <p:txBody>
          <a:bodyPr/>
          <a:lstStyle/>
          <a:p>
            <a:pPr eaLnBrk="1" hangingPunct="1"/>
            <a:r>
              <a:rPr lang="en-US" altLang="en-US" sz="2400" dirty="0">
                <a:solidFill>
                  <a:schemeClr val="tx1"/>
                </a:solidFill>
              </a:rPr>
              <a:t>The</a:t>
            </a:r>
            <a:r>
              <a:rPr lang="en-US" altLang="en-US" sz="2400" dirty="0">
                <a:solidFill>
                  <a:schemeClr val="tx2"/>
                </a:solidFill>
              </a:rPr>
              <a:t> </a:t>
            </a:r>
            <a:r>
              <a:rPr lang="en-US" altLang="en-US" sz="2400" dirty="0">
                <a:solidFill>
                  <a:schemeClr val="accent2"/>
                </a:solidFill>
              </a:rPr>
              <a:t>signature</a:t>
            </a:r>
            <a:r>
              <a:rPr lang="en-US" altLang="en-US" sz="2400" dirty="0">
                <a:solidFill>
                  <a:schemeClr val="tx2"/>
                </a:solidFill>
              </a:rPr>
              <a:t> </a:t>
            </a:r>
            <a:r>
              <a:rPr lang="en-US" altLang="en-US" sz="2400" dirty="0">
                <a:solidFill>
                  <a:schemeClr val="tx1"/>
                </a:solidFill>
              </a:rPr>
              <a:t>of a function is the function name and the data types of the parameters, in order.  The return type is not part of the signature.</a:t>
            </a:r>
          </a:p>
          <a:p>
            <a:pPr eaLnBrk="1" hangingPunct="1"/>
            <a:r>
              <a:rPr lang="en-US" altLang="en-US" sz="2400" dirty="0">
                <a:solidFill>
                  <a:schemeClr val="accent2"/>
                </a:solidFill>
              </a:rPr>
              <a:t>Overloaded functions</a:t>
            </a:r>
            <a:r>
              <a:rPr lang="en-US" altLang="en-US" sz="2400" dirty="0"/>
              <a:t> are two or more functions that have the same name but different signatures</a:t>
            </a:r>
          </a:p>
          <a:p>
            <a:pPr eaLnBrk="1" hangingPunct="1">
              <a:spcBef>
                <a:spcPct val="40000"/>
              </a:spcBef>
            </a:pPr>
            <a:r>
              <a:rPr lang="en-US" altLang="en-US" sz="2400" dirty="0"/>
              <a:t>This can be used to create functions that perform the same task but take different parameter types or a different number of  parameters</a:t>
            </a:r>
          </a:p>
          <a:p>
            <a:pPr eaLnBrk="1" hangingPunct="1">
              <a:spcBef>
                <a:spcPct val="40000"/>
              </a:spcBef>
            </a:pPr>
            <a:r>
              <a:rPr lang="en-US" altLang="en-US" sz="2400" dirty="0"/>
              <a:t>The compiler will determine which version of the function to call by the argument and parameter lists</a:t>
            </a:r>
            <a:endParaRPr lang="en-US" altLang="en-US" sz="2400" u="sng" dirty="0"/>
          </a:p>
        </p:txBody>
      </p:sp>
      <p:sp>
        <p:nvSpPr>
          <p:cNvPr id="471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053E99B-11AF-47E3-8532-424FB4F2E89F}" type="slidenum">
              <a:rPr lang="en-US" altLang="en-US" sz="1200"/>
              <a:pPr eaLnBrk="1" hangingPunct="1">
                <a:spcBef>
                  <a:spcPct val="0"/>
                </a:spcBef>
                <a:buFontTx/>
                <a:buNone/>
              </a:pPr>
              <a:t>44</a:t>
            </a:fld>
            <a:endParaRPr lang="en-US" altLang="en-US" sz="1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Title"/>
          <p:cNvSpPr>
            <a:spLocks noGrp="1" noChangeArrowheads="1"/>
          </p:cNvSpPr>
          <p:nvPr>
            <p:ph type="title"/>
          </p:nvPr>
        </p:nvSpPr>
        <p:spPr>
          <a:xfrm>
            <a:off x="2057400" y="0"/>
            <a:ext cx="8153400" cy="990600"/>
          </a:xfrm>
        </p:spPr>
        <p:txBody>
          <a:bodyPr/>
          <a:lstStyle/>
          <a:p>
            <a:pPr eaLnBrk="1" hangingPunct="1"/>
            <a:r>
              <a:rPr lang="en-US" altLang="en-US" dirty="0">
                <a:solidFill>
                  <a:schemeClr val="tx1"/>
                </a:solidFill>
              </a:rPr>
              <a:t>Overloaded Functions Example</a:t>
            </a:r>
          </a:p>
        </p:txBody>
      </p:sp>
      <p:sp>
        <p:nvSpPr>
          <p:cNvPr id="48131" name="Slide Body"/>
          <p:cNvSpPr>
            <a:spLocks noGrp="1" noChangeArrowheads="1"/>
          </p:cNvSpPr>
          <p:nvPr>
            <p:ph type="body" idx="1"/>
          </p:nvPr>
        </p:nvSpPr>
        <p:spPr>
          <a:xfrm>
            <a:off x="1828800" y="1295400"/>
            <a:ext cx="8534400" cy="4724400"/>
          </a:xfrm>
        </p:spPr>
        <p:txBody>
          <a:bodyPr/>
          <a:lstStyle/>
          <a:p>
            <a:pPr eaLnBrk="1" hangingPunct="1">
              <a:lnSpc>
                <a:spcPct val="80000"/>
              </a:lnSpc>
              <a:buFontTx/>
              <a:buNone/>
            </a:pPr>
            <a:r>
              <a:rPr lang="en-US" altLang="en-US" sz="2800"/>
              <a:t>	</a:t>
            </a:r>
            <a:r>
              <a:rPr lang="en-US" altLang="en-US" sz="2800" u="sng"/>
              <a:t>If a program has these overloaded functions</a:t>
            </a:r>
            <a:r>
              <a:rPr lang="en-US" altLang="en-US" sz="2800"/>
              <a:t>,</a:t>
            </a:r>
          </a:p>
          <a:p>
            <a:pPr lvl="1" eaLnBrk="1" hangingPunct="1">
              <a:lnSpc>
                <a:spcPct val="80000"/>
              </a:lnSpc>
              <a:buFontTx/>
              <a:buNone/>
            </a:pPr>
            <a:r>
              <a:rPr lang="en-US" altLang="en-US" sz="2400" b="1">
                <a:solidFill>
                  <a:srgbClr val="3D8963"/>
                </a:solidFill>
                <a:latin typeface="Courier New" pitchFamily="49" charset="0"/>
              </a:rPr>
              <a:t>void getDimensions(int);           // 1</a:t>
            </a:r>
          </a:p>
          <a:p>
            <a:pPr lvl="1" eaLnBrk="1" hangingPunct="1">
              <a:lnSpc>
                <a:spcPct val="80000"/>
              </a:lnSpc>
              <a:buFontTx/>
              <a:buNone/>
            </a:pPr>
            <a:r>
              <a:rPr lang="en-US" altLang="en-US" sz="2400" b="1">
                <a:solidFill>
                  <a:srgbClr val="3D8963"/>
                </a:solidFill>
                <a:latin typeface="Courier New" pitchFamily="49" charset="0"/>
              </a:rPr>
              <a:t>void getDimensions(int, int);      // 2</a:t>
            </a:r>
          </a:p>
          <a:p>
            <a:pPr lvl="1" eaLnBrk="1" hangingPunct="1">
              <a:lnSpc>
                <a:spcPct val="80000"/>
              </a:lnSpc>
              <a:buFontTx/>
              <a:buNone/>
            </a:pPr>
            <a:r>
              <a:rPr lang="en-US" altLang="en-US" sz="2400" b="1">
                <a:solidFill>
                  <a:srgbClr val="3D8963"/>
                </a:solidFill>
                <a:latin typeface="Courier New" pitchFamily="49" charset="0"/>
              </a:rPr>
              <a:t>void getDimensions(int, float);    // 3</a:t>
            </a:r>
          </a:p>
          <a:p>
            <a:pPr lvl="1" eaLnBrk="1" hangingPunct="1">
              <a:lnSpc>
                <a:spcPct val="80000"/>
              </a:lnSpc>
              <a:buFontTx/>
              <a:buNone/>
            </a:pPr>
            <a:r>
              <a:rPr lang="en-US" altLang="en-US" sz="2400" b="1">
                <a:solidFill>
                  <a:srgbClr val="3D8963"/>
                </a:solidFill>
                <a:latin typeface="Courier New" pitchFamily="49" charset="0"/>
              </a:rPr>
              <a:t>void getDimensions(double, double);// 4</a:t>
            </a:r>
          </a:p>
          <a:p>
            <a:pPr eaLnBrk="1" hangingPunct="1">
              <a:lnSpc>
                <a:spcPct val="80000"/>
              </a:lnSpc>
              <a:buFontTx/>
              <a:buNone/>
            </a:pPr>
            <a:r>
              <a:rPr lang="en-US" altLang="en-US" sz="2800">
                <a:latin typeface="Courier New" pitchFamily="49" charset="0"/>
              </a:rPr>
              <a:t>	</a:t>
            </a:r>
            <a:r>
              <a:rPr lang="en-US" altLang="en-US" sz="2800" u="sng"/>
              <a:t>then the compiler will use them as follows:</a:t>
            </a:r>
          </a:p>
          <a:p>
            <a:pPr lvl="1" eaLnBrk="1" hangingPunct="1">
              <a:lnSpc>
                <a:spcPct val="80000"/>
              </a:lnSpc>
              <a:buFontTx/>
              <a:buNone/>
            </a:pPr>
            <a:r>
              <a:rPr lang="en-US" altLang="en-US" sz="2400" b="1">
                <a:solidFill>
                  <a:srgbClr val="3D8963"/>
                </a:solidFill>
                <a:latin typeface="Courier New" pitchFamily="49" charset="0"/>
              </a:rPr>
              <a:t>int length, width; </a:t>
            </a:r>
          </a:p>
          <a:p>
            <a:pPr lvl="1" eaLnBrk="1" hangingPunct="1">
              <a:lnSpc>
                <a:spcPct val="80000"/>
              </a:lnSpc>
              <a:buFontTx/>
              <a:buNone/>
            </a:pPr>
            <a:r>
              <a:rPr lang="en-US" altLang="en-US" sz="2400" b="1">
                <a:solidFill>
                  <a:srgbClr val="3D8963"/>
                </a:solidFill>
                <a:latin typeface="Courier New" pitchFamily="49" charset="0"/>
              </a:rPr>
              <a:t>double base, height;</a:t>
            </a:r>
          </a:p>
          <a:p>
            <a:pPr lvl="1" eaLnBrk="1" hangingPunct="1">
              <a:lnSpc>
                <a:spcPct val="80000"/>
              </a:lnSpc>
              <a:buFontTx/>
              <a:buNone/>
            </a:pPr>
            <a:r>
              <a:rPr lang="en-US" altLang="en-US" sz="2400" b="1">
                <a:solidFill>
                  <a:srgbClr val="3D8963"/>
                </a:solidFill>
                <a:latin typeface="Courier New" pitchFamily="49" charset="0"/>
              </a:rPr>
              <a:t>getDimensions(length);             // 1</a:t>
            </a:r>
          </a:p>
          <a:p>
            <a:pPr lvl="1" eaLnBrk="1" hangingPunct="1">
              <a:lnSpc>
                <a:spcPct val="80000"/>
              </a:lnSpc>
              <a:buFontTx/>
              <a:buNone/>
            </a:pPr>
            <a:r>
              <a:rPr lang="en-US" altLang="en-US" sz="2400" b="1">
                <a:solidFill>
                  <a:srgbClr val="3D8963"/>
                </a:solidFill>
                <a:latin typeface="Courier New" pitchFamily="49" charset="0"/>
              </a:rPr>
              <a:t>getDimensions(length, width);      // 2</a:t>
            </a:r>
          </a:p>
          <a:p>
            <a:pPr lvl="1" eaLnBrk="1" hangingPunct="1">
              <a:lnSpc>
                <a:spcPct val="80000"/>
              </a:lnSpc>
              <a:buFontTx/>
              <a:buNone/>
            </a:pPr>
            <a:r>
              <a:rPr lang="en-US" altLang="en-US" sz="2400" b="1">
                <a:solidFill>
                  <a:srgbClr val="3D8963"/>
                </a:solidFill>
                <a:latin typeface="Courier New" pitchFamily="49" charset="0"/>
              </a:rPr>
              <a:t>getDimensions(length, height);     // 3</a:t>
            </a:r>
          </a:p>
          <a:p>
            <a:pPr lvl="1" eaLnBrk="1" hangingPunct="1">
              <a:lnSpc>
                <a:spcPct val="80000"/>
              </a:lnSpc>
              <a:buFontTx/>
              <a:buNone/>
            </a:pPr>
            <a:r>
              <a:rPr lang="en-US" altLang="en-US" sz="2400" b="1">
                <a:solidFill>
                  <a:srgbClr val="3D8963"/>
                </a:solidFill>
                <a:latin typeface="Courier New" pitchFamily="49" charset="0"/>
              </a:rPr>
              <a:t>getDimensions(height, base);       // 4</a:t>
            </a:r>
          </a:p>
        </p:txBody>
      </p:sp>
      <p:sp>
        <p:nvSpPr>
          <p:cNvPr id="481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DDB4749-A999-403B-BA79-CB81DAA6723D}" type="slidenum">
              <a:rPr lang="en-US" altLang="en-US" sz="1200"/>
              <a:pPr eaLnBrk="1" hangingPunct="1">
                <a:spcBef>
                  <a:spcPct val="0"/>
                </a:spcBef>
                <a:buFontTx/>
                <a:buNone/>
              </a:pPr>
              <a:t>45</a:t>
            </a:fld>
            <a:endParaRPr lang="en-US" altLang="en-US"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Title"/>
          <p:cNvSpPr>
            <a:spLocks noGrp="1" noChangeArrowheads="1"/>
          </p:cNvSpPr>
          <p:nvPr>
            <p:ph type="title"/>
          </p:nvPr>
        </p:nvSpPr>
        <p:spPr/>
        <p:txBody>
          <a:bodyPr/>
          <a:lstStyle/>
          <a:p>
            <a:pPr eaLnBrk="1" hangingPunct="1"/>
            <a:r>
              <a:rPr lang="en-US" altLang="en-US" dirty="0">
                <a:solidFill>
                  <a:schemeClr val="tx1"/>
                </a:solidFill>
              </a:rPr>
              <a:t>6.15 The </a:t>
            </a:r>
            <a:r>
              <a:rPr lang="en-US" altLang="en-US" b="1" dirty="0">
                <a:solidFill>
                  <a:schemeClr val="tx1"/>
                </a:solidFill>
                <a:latin typeface="Courier New" pitchFamily="49" charset="0"/>
              </a:rPr>
              <a:t>exit()</a:t>
            </a:r>
            <a:r>
              <a:rPr lang="en-US" altLang="en-US" dirty="0">
                <a:solidFill>
                  <a:schemeClr val="tx1"/>
                </a:solidFill>
              </a:rPr>
              <a:t> Function</a:t>
            </a:r>
          </a:p>
        </p:txBody>
      </p:sp>
      <p:sp>
        <p:nvSpPr>
          <p:cNvPr id="49155" name="Slide Body"/>
          <p:cNvSpPr>
            <a:spLocks noGrp="1" noChangeArrowheads="1"/>
          </p:cNvSpPr>
          <p:nvPr>
            <p:ph type="body" idx="1"/>
          </p:nvPr>
        </p:nvSpPr>
        <p:spPr>
          <a:xfrm>
            <a:off x="1828800" y="1752600"/>
            <a:ext cx="8294688" cy="4572000"/>
          </a:xfrm>
        </p:spPr>
        <p:txBody>
          <a:bodyPr/>
          <a:lstStyle/>
          <a:p>
            <a:pPr eaLnBrk="1" hangingPunct="1"/>
            <a:r>
              <a:rPr lang="en-US" altLang="en-US" sz="2800" dirty="0"/>
              <a:t>Terminates the execution of a program</a:t>
            </a:r>
          </a:p>
          <a:p>
            <a:pPr eaLnBrk="1" hangingPunct="1">
              <a:spcBef>
                <a:spcPct val="30000"/>
              </a:spcBef>
            </a:pPr>
            <a:r>
              <a:rPr lang="en-US" altLang="en-US" sz="2800" dirty="0"/>
              <a:t>Can be called from any function</a:t>
            </a:r>
          </a:p>
          <a:p>
            <a:pPr eaLnBrk="1" hangingPunct="1">
              <a:lnSpc>
                <a:spcPct val="90000"/>
              </a:lnSpc>
              <a:spcBef>
                <a:spcPct val="30000"/>
              </a:spcBef>
            </a:pPr>
            <a:r>
              <a:rPr lang="en-US" altLang="en-US" sz="2800" dirty="0"/>
              <a:t>Can be used to pass a value to operating system to indicate the status of program execution</a:t>
            </a:r>
          </a:p>
          <a:p>
            <a:pPr eaLnBrk="1" hangingPunct="1">
              <a:lnSpc>
                <a:spcPct val="90000"/>
              </a:lnSpc>
              <a:spcBef>
                <a:spcPct val="30000"/>
              </a:spcBef>
            </a:pPr>
            <a:r>
              <a:rPr lang="en-US" altLang="en-US" sz="2800" dirty="0"/>
              <a:t>Usually used for abnormal termination of program</a:t>
            </a:r>
          </a:p>
          <a:p>
            <a:pPr eaLnBrk="1" hangingPunct="1">
              <a:spcBef>
                <a:spcPct val="30000"/>
              </a:spcBef>
            </a:pPr>
            <a:r>
              <a:rPr lang="en-US" altLang="en-US" sz="2800" dirty="0"/>
              <a:t>Requires </a:t>
            </a:r>
            <a:r>
              <a:rPr lang="en-US" altLang="en-US" sz="2800" b="1" dirty="0" err="1">
                <a:latin typeface="Courier New" pitchFamily="49" charset="0"/>
              </a:rPr>
              <a:t>cstdlib</a:t>
            </a:r>
            <a:r>
              <a:rPr lang="en-US" altLang="en-US" sz="2800" dirty="0"/>
              <a:t> header file</a:t>
            </a:r>
          </a:p>
          <a:p>
            <a:pPr eaLnBrk="1" hangingPunct="1">
              <a:spcBef>
                <a:spcPct val="30000"/>
              </a:spcBef>
            </a:pPr>
            <a:r>
              <a:rPr lang="en-US" altLang="en-US" sz="2800" dirty="0"/>
              <a:t>Use it with caution</a:t>
            </a:r>
          </a:p>
        </p:txBody>
      </p:sp>
      <p:sp>
        <p:nvSpPr>
          <p:cNvPr id="491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AAA8B29E-711E-45CF-AFE7-04F636118F89}" type="slidenum">
              <a:rPr lang="en-US" altLang="en-US" sz="1200"/>
              <a:pPr eaLnBrk="1" hangingPunct="1">
                <a:spcBef>
                  <a:spcPct val="0"/>
                </a:spcBef>
                <a:buFontTx/>
                <a:buNone/>
              </a:pPr>
              <a:t>46</a:t>
            </a:fld>
            <a:endParaRPr lang="en-US" altLang="en-US"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exit()</a:t>
            </a:r>
            <a:r>
              <a:rPr lang="en-US" altLang="en-US" dirty="0">
                <a:solidFill>
                  <a:schemeClr val="tx1"/>
                </a:solidFill>
              </a:rPr>
              <a:t> – Passing Values to Operating System</a:t>
            </a:r>
          </a:p>
        </p:txBody>
      </p:sp>
      <p:sp>
        <p:nvSpPr>
          <p:cNvPr id="50179" name="Slide Body"/>
          <p:cNvSpPr>
            <a:spLocks noGrp="1" noChangeArrowheads="1"/>
          </p:cNvSpPr>
          <p:nvPr>
            <p:ph type="body" idx="1"/>
          </p:nvPr>
        </p:nvSpPr>
        <p:spPr>
          <a:xfrm>
            <a:off x="1828800" y="1752600"/>
            <a:ext cx="8294688" cy="4191000"/>
          </a:xfrm>
        </p:spPr>
        <p:txBody>
          <a:bodyPr/>
          <a:lstStyle/>
          <a:p>
            <a:pPr eaLnBrk="1" hangingPunct="1"/>
            <a:r>
              <a:rPr lang="en-US" altLang="en-US" sz="2800" dirty="0">
                <a:solidFill>
                  <a:schemeClr val="tx1"/>
                </a:solidFill>
              </a:rPr>
              <a:t>Use an integer value to indicate program status</a:t>
            </a:r>
          </a:p>
          <a:p>
            <a:pPr eaLnBrk="1" hangingPunct="1">
              <a:spcBef>
                <a:spcPct val="30000"/>
              </a:spcBef>
            </a:pPr>
            <a:r>
              <a:rPr lang="en-US" altLang="en-US" sz="2800" dirty="0">
                <a:solidFill>
                  <a:schemeClr val="tx1"/>
                </a:solidFill>
              </a:rPr>
              <a:t>Often, 0 means successful completion, non-zero indicates a failure condition</a:t>
            </a:r>
          </a:p>
          <a:p>
            <a:pPr eaLnBrk="1" hangingPunct="1">
              <a:lnSpc>
                <a:spcPct val="90000"/>
              </a:lnSpc>
              <a:spcBef>
                <a:spcPct val="30000"/>
              </a:spcBef>
            </a:pPr>
            <a:r>
              <a:rPr lang="en-US" altLang="en-US" sz="2800" dirty="0">
                <a:solidFill>
                  <a:schemeClr val="tx1"/>
                </a:solidFill>
              </a:rPr>
              <a:t>Can use named constants defined in </a:t>
            </a:r>
            <a:r>
              <a:rPr lang="en-US" altLang="en-US" sz="2800" b="1" dirty="0" err="1">
                <a:solidFill>
                  <a:schemeClr val="tx1"/>
                </a:solidFill>
                <a:latin typeface="Courier New" pitchFamily="49" charset="0"/>
                <a:cs typeface="Courier New" pitchFamily="49" charset="0"/>
              </a:rPr>
              <a:t>cstdlib</a:t>
            </a:r>
            <a:r>
              <a:rPr lang="en-US" altLang="en-US" sz="2800" dirty="0">
                <a:solidFill>
                  <a:schemeClr val="tx1"/>
                </a:solidFill>
              </a:rPr>
              <a:t>:</a:t>
            </a:r>
          </a:p>
          <a:p>
            <a:pPr lvl="1" eaLnBrk="1" hangingPunct="1">
              <a:lnSpc>
                <a:spcPct val="90000"/>
              </a:lnSpc>
              <a:spcBef>
                <a:spcPct val="30000"/>
              </a:spcBef>
            </a:pPr>
            <a:r>
              <a:rPr lang="en-US" altLang="en-US" sz="2800" b="1" dirty="0">
                <a:solidFill>
                  <a:schemeClr val="tx1"/>
                </a:solidFill>
                <a:latin typeface="Courier New" pitchFamily="49" charset="0"/>
                <a:cs typeface="Courier New" pitchFamily="49" charset="0"/>
              </a:rPr>
              <a:t>EXIT_SUCCESS</a:t>
            </a:r>
            <a:r>
              <a:rPr lang="en-US" altLang="en-US" sz="2800" dirty="0">
                <a:solidFill>
                  <a:schemeClr val="tx1"/>
                </a:solidFill>
              </a:rPr>
              <a:t> and </a:t>
            </a:r>
          </a:p>
          <a:p>
            <a:pPr lvl="1" eaLnBrk="1" hangingPunct="1">
              <a:lnSpc>
                <a:spcPct val="90000"/>
              </a:lnSpc>
              <a:spcBef>
                <a:spcPct val="30000"/>
              </a:spcBef>
            </a:pPr>
            <a:r>
              <a:rPr lang="en-US" altLang="en-US" sz="2800" b="1" dirty="0">
                <a:solidFill>
                  <a:schemeClr val="tx1"/>
                </a:solidFill>
                <a:latin typeface="Courier New" pitchFamily="49" charset="0"/>
                <a:cs typeface="Courier New" pitchFamily="49" charset="0"/>
              </a:rPr>
              <a:t>EXIT_FAILURE</a:t>
            </a:r>
          </a:p>
        </p:txBody>
      </p:sp>
      <p:sp>
        <p:nvSpPr>
          <p:cNvPr id="501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90D4E78-9C21-4476-A824-6DA77BCB18C1}" type="slidenum">
              <a:rPr lang="en-US" altLang="en-US" sz="1200"/>
              <a:pPr eaLnBrk="1" hangingPunct="1">
                <a:spcBef>
                  <a:spcPct val="0"/>
                </a:spcBef>
                <a:buFontTx/>
                <a:buNone/>
              </a:pPr>
              <a:t>47</a:t>
            </a:fld>
            <a:endParaRPr lang="en-US" altLang="en-US" sz="1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Title"/>
          <p:cNvSpPr>
            <a:spLocks noGrp="1" noChangeArrowheads="1"/>
          </p:cNvSpPr>
          <p:nvPr>
            <p:ph type="title"/>
          </p:nvPr>
        </p:nvSpPr>
        <p:spPr/>
        <p:txBody>
          <a:bodyPr/>
          <a:lstStyle/>
          <a:p>
            <a:pPr eaLnBrk="1" hangingPunct="1"/>
            <a:r>
              <a:rPr lang="en-US" altLang="en-US" dirty="0">
                <a:solidFill>
                  <a:schemeClr val="tx1"/>
                </a:solidFill>
              </a:rPr>
              <a:t>6.16 Stubs and Drivers</a:t>
            </a:r>
          </a:p>
        </p:txBody>
      </p:sp>
      <p:sp>
        <p:nvSpPr>
          <p:cNvPr id="51203" name="Slide Body"/>
          <p:cNvSpPr>
            <a:spLocks noGrp="1" noChangeArrowheads="1"/>
          </p:cNvSpPr>
          <p:nvPr>
            <p:ph type="body" idx="1"/>
          </p:nvPr>
        </p:nvSpPr>
        <p:spPr>
          <a:xfrm>
            <a:off x="1981200" y="1676400"/>
            <a:ext cx="8001000" cy="4267200"/>
          </a:xfrm>
        </p:spPr>
        <p:txBody>
          <a:bodyPr/>
          <a:lstStyle/>
          <a:p>
            <a:pPr eaLnBrk="1" hangingPunct="1">
              <a:lnSpc>
                <a:spcPct val="90000"/>
              </a:lnSpc>
            </a:pPr>
            <a:r>
              <a:rPr lang="en-US" altLang="en-US" sz="2800" dirty="0">
                <a:solidFill>
                  <a:schemeClr val="accent2"/>
                </a:solidFill>
              </a:rPr>
              <a:t>Stub</a:t>
            </a:r>
            <a:r>
              <a:rPr lang="en-US" altLang="en-US" sz="2800" dirty="0"/>
              <a:t>: A dummy function used in place of an actual function</a:t>
            </a:r>
          </a:p>
          <a:p>
            <a:pPr eaLnBrk="1" hangingPunct="1">
              <a:lnSpc>
                <a:spcPct val="90000"/>
              </a:lnSpc>
            </a:pPr>
            <a:r>
              <a:rPr lang="en-US" altLang="en-US" sz="2800" dirty="0"/>
              <a:t>It usually displays a message indicating it was called.  May also display the values of the arguments and return a test value.</a:t>
            </a:r>
          </a:p>
          <a:p>
            <a:pPr eaLnBrk="1" hangingPunct="1">
              <a:lnSpc>
                <a:spcPct val="90000"/>
              </a:lnSpc>
            </a:pPr>
            <a:r>
              <a:rPr lang="en-US" altLang="en-US" sz="2800" dirty="0">
                <a:solidFill>
                  <a:schemeClr val="accent2"/>
                </a:solidFill>
              </a:rPr>
              <a:t>Driver</a:t>
            </a:r>
            <a:r>
              <a:rPr lang="en-US" altLang="en-US" sz="2800" dirty="0"/>
              <a:t>: A function that tests a function by calling it</a:t>
            </a:r>
            <a:endParaRPr lang="en-US" altLang="en-US" sz="2800" u="sng" dirty="0"/>
          </a:p>
          <a:p>
            <a:pPr eaLnBrk="1" hangingPunct="1">
              <a:lnSpc>
                <a:spcPct val="90000"/>
              </a:lnSpc>
            </a:pPr>
            <a:r>
              <a:rPr lang="en-US" altLang="en-US" sz="2800" dirty="0"/>
              <a:t>Stubs and drivers are useful for testing and debugging program logic and design</a:t>
            </a:r>
          </a:p>
        </p:txBody>
      </p:sp>
      <p:sp>
        <p:nvSpPr>
          <p:cNvPr id="512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69F006A0-CAFF-45CC-B0B5-2AE0B3196694}" type="slidenum">
              <a:rPr lang="en-US" altLang="en-US" sz="1200"/>
              <a:pPr eaLnBrk="1" hangingPunct="1">
                <a:spcBef>
                  <a:spcPct val="0"/>
                </a:spcBef>
                <a:buFontTx/>
                <a:buNone/>
              </a:pPr>
              <a:t>48</a:t>
            </a:fld>
            <a:endParaRPr lang="en-US" altLang="en-US"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2386012" y="2813017"/>
            <a:ext cx="7419975" cy="2466975"/>
          </a:xfrm>
          <a:prstGeom prst="rect">
            <a:avLst/>
          </a:prstGeom>
          <a:noFill/>
          <a:ln>
            <a:noFill/>
          </a:ln>
        </p:spPr>
      </p:pic>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6-</a:t>
            </a:r>
            <a:fld id="{171D7F42-732E-4753-8A37-9BFC64539999}" type="slidenum">
              <a:rPr lang="en-US" altLang="en-US" sz="1200"/>
              <a:pPr eaLnBrk="1" hangingPunct="1">
                <a:spcBef>
                  <a:spcPct val="0"/>
                </a:spcBef>
                <a:buFontTx/>
                <a:buNone/>
              </a:pPr>
              <a:t>49</a:t>
            </a:fld>
            <a:endParaRPr lang="en-US" altLang="en-US" sz="1200" dirty="0"/>
          </a:p>
        </p:txBody>
      </p:sp>
    </p:spTree>
    <p:extLst>
      <p:ext uri="{BB962C8B-B14F-4D97-AF65-F5344CB8AC3E}">
        <p14:creationId xmlns:p14="http://schemas.microsoft.com/office/powerpoint/2010/main" val="194635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a:xfrm>
            <a:off x="1828800" y="228600"/>
            <a:ext cx="8686800" cy="1143000"/>
          </a:xfrm>
        </p:spPr>
        <p:txBody>
          <a:bodyPr/>
          <a:lstStyle/>
          <a:p>
            <a:pPr eaLnBrk="1" hangingPunct="1"/>
            <a:r>
              <a:rPr lang="en-US" altLang="en-US" dirty="0">
                <a:solidFill>
                  <a:schemeClr val="tx1"/>
                </a:solidFill>
              </a:rPr>
              <a:t>6.2 Defining and Calling Functions</a:t>
            </a:r>
          </a:p>
        </p:txBody>
      </p:sp>
      <p:sp>
        <p:nvSpPr>
          <p:cNvPr id="7171" name="Slide Body"/>
          <p:cNvSpPr>
            <a:spLocks noGrp="1" noChangeArrowheads="1"/>
          </p:cNvSpPr>
          <p:nvPr>
            <p:ph type="body" idx="1"/>
          </p:nvPr>
        </p:nvSpPr>
        <p:spPr>
          <a:xfrm>
            <a:off x="1828800" y="1938339"/>
            <a:ext cx="8294688" cy="4149725"/>
          </a:xfrm>
        </p:spPr>
        <p:txBody>
          <a:bodyPr/>
          <a:lstStyle/>
          <a:p>
            <a:pPr eaLnBrk="1" hangingPunct="1">
              <a:spcBef>
                <a:spcPct val="50000"/>
              </a:spcBef>
            </a:pPr>
            <a:r>
              <a:rPr lang="en-US" altLang="en-US" sz="2800" dirty="0">
                <a:solidFill>
                  <a:schemeClr val="accent2"/>
                </a:solidFill>
              </a:rPr>
              <a:t>Function call</a:t>
            </a:r>
            <a:r>
              <a:rPr lang="en-US" altLang="en-US" sz="2800" dirty="0"/>
              <a:t>: a statement that causes a function to execute</a:t>
            </a:r>
            <a:endParaRPr lang="en-US" altLang="en-US" sz="2800" u="sng" dirty="0"/>
          </a:p>
          <a:p>
            <a:pPr eaLnBrk="1" hangingPunct="1">
              <a:spcBef>
                <a:spcPct val="50000"/>
              </a:spcBef>
            </a:pPr>
            <a:r>
              <a:rPr lang="en-US" altLang="en-US" sz="2800" dirty="0">
                <a:solidFill>
                  <a:schemeClr val="accent2"/>
                </a:solidFill>
              </a:rPr>
              <a:t>Function definition</a:t>
            </a:r>
            <a:r>
              <a:rPr lang="en-US" altLang="en-US" sz="2800" dirty="0"/>
              <a:t>: the statements that make up a function</a:t>
            </a:r>
          </a:p>
          <a:p>
            <a:pPr eaLnBrk="1" hangingPunct="1"/>
            <a:endParaRPr lang="en-US" altLang="en-US" dirty="0"/>
          </a:p>
          <a:p>
            <a:pPr eaLnBrk="1" hangingPunct="1"/>
            <a:endParaRPr lang="en-US" altLang="en-US" u="sng" dirty="0"/>
          </a:p>
        </p:txBody>
      </p:sp>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8612D6B3-DF53-44B6-BEEB-9D3C4A84F664}" type="slidenum">
              <a:rPr lang="en-US" altLang="en-US" sz="1200"/>
              <a:pPr eaLnBrk="1" hangingPunct="1">
                <a:spcBef>
                  <a:spcPct val="0"/>
                </a:spcBef>
                <a:buFontTx/>
                <a:buNone/>
              </a:pPr>
              <a:t>5</a:t>
            </a:fld>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p:txBody>
          <a:bodyPr/>
          <a:lstStyle/>
          <a:p>
            <a:pPr eaLnBrk="1" hangingPunct="1"/>
            <a:r>
              <a:rPr lang="en-US" altLang="en-US" dirty="0">
                <a:solidFill>
                  <a:schemeClr val="tx1"/>
                </a:solidFill>
              </a:rPr>
              <a:t>Function Definition 1 of 2</a:t>
            </a:r>
          </a:p>
        </p:txBody>
      </p:sp>
      <p:sp>
        <p:nvSpPr>
          <p:cNvPr id="8195" name="Slide Body"/>
          <p:cNvSpPr>
            <a:spLocks noGrp="1" noChangeArrowheads="1"/>
          </p:cNvSpPr>
          <p:nvPr>
            <p:ph type="body" idx="1"/>
          </p:nvPr>
        </p:nvSpPr>
        <p:spPr>
          <a:xfrm>
            <a:off x="1981200" y="1447800"/>
            <a:ext cx="8382000" cy="4495800"/>
          </a:xfrm>
        </p:spPr>
        <p:txBody>
          <a:bodyPr/>
          <a:lstStyle/>
          <a:p>
            <a:pPr>
              <a:lnSpc>
                <a:spcPts val="3100"/>
              </a:lnSpc>
            </a:pPr>
            <a:r>
              <a:rPr lang="en-US" altLang="en-US" sz="2800" dirty="0"/>
              <a:t>A definition includes </a:t>
            </a:r>
          </a:p>
          <a:p>
            <a:pPr lvl="1">
              <a:lnSpc>
                <a:spcPts val="3100"/>
              </a:lnSpc>
              <a:spcBef>
                <a:spcPts val="1200"/>
              </a:spcBef>
              <a:buNone/>
            </a:pPr>
            <a:r>
              <a:rPr lang="en-US" altLang="en-US" sz="2400" dirty="0">
                <a:solidFill>
                  <a:schemeClr val="accent2"/>
                </a:solidFill>
              </a:rPr>
              <a:t>name</a:t>
            </a:r>
            <a:r>
              <a:rPr lang="en-US" altLang="en-US" sz="2400" dirty="0"/>
              <a:t>: the name of the function.  Function names follow the same rules as variable names</a:t>
            </a:r>
          </a:p>
          <a:p>
            <a:pPr lvl="1">
              <a:lnSpc>
                <a:spcPts val="3100"/>
              </a:lnSpc>
              <a:spcBef>
                <a:spcPts val="1200"/>
              </a:spcBef>
              <a:buNone/>
            </a:pPr>
            <a:r>
              <a:rPr lang="en-US" altLang="en-US" sz="2400" dirty="0">
                <a:solidFill>
                  <a:schemeClr val="accent2"/>
                </a:solidFill>
              </a:rPr>
              <a:t>parameter list</a:t>
            </a:r>
            <a:r>
              <a:rPr lang="en-US" altLang="en-US" sz="2400" dirty="0"/>
              <a:t>: the variables that hold the values that are passed to the function when it is called</a:t>
            </a:r>
          </a:p>
          <a:p>
            <a:pPr lvl="1">
              <a:lnSpc>
                <a:spcPts val="3100"/>
              </a:lnSpc>
              <a:spcBef>
                <a:spcPts val="1200"/>
              </a:spcBef>
              <a:buNone/>
            </a:pPr>
            <a:r>
              <a:rPr lang="en-US" altLang="en-US" sz="2400" dirty="0">
                <a:solidFill>
                  <a:schemeClr val="accent2"/>
                </a:solidFill>
              </a:rPr>
              <a:t>body</a:t>
            </a:r>
            <a:r>
              <a:rPr lang="en-US" altLang="en-US" sz="2400" dirty="0"/>
              <a:t>: the statements that perform the function’s task</a:t>
            </a:r>
          </a:p>
          <a:p>
            <a:pPr lvl="1">
              <a:lnSpc>
                <a:spcPts val="3100"/>
              </a:lnSpc>
              <a:spcBef>
                <a:spcPts val="1200"/>
              </a:spcBef>
              <a:buNone/>
            </a:pPr>
            <a:r>
              <a:rPr lang="en-US" altLang="en-US" sz="2400" dirty="0">
                <a:solidFill>
                  <a:schemeClr val="accent2"/>
                </a:solidFill>
              </a:rPr>
              <a:t>return type</a:t>
            </a:r>
            <a:r>
              <a:rPr lang="en-US" altLang="en-US" sz="2400" dirty="0"/>
              <a:t>: data type of the value the function returns to the part of the program that called it</a:t>
            </a:r>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B60D0F2-2171-4C23-AA40-54047121DF92}" type="slidenum">
              <a:rPr lang="en-US" altLang="en-US" sz="1200"/>
              <a:pPr eaLnBrk="1" hangingPunct="1">
                <a:spcBef>
                  <a:spcPct val="0"/>
                </a:spcBef>
                <a:buFontTx/>
                <a:buNone/>
              </a:pPr>
              <a:t>6</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p:txBody>
          <a:bodyPr/>
          <a:lstStyle/>
          <a:p>
            <a:pPr eaLnBrk="1" hangingPunct="1"/>
            <a:r>
              <a:rPr lang="en-US" altLang="en-US" dirty="0">
                <a:solidFill>
                  <a:schemeClr val="tx1"/>
                </a:solidFill>
              </a:rPr>
              <a:t>Function Definition 2 of 2</a:t>
            </a:r>
          </a:p>
        </p:txBody>
      </p:sp>
      <p:pic>
        <p:nvPicPr>
          <p:cNvPr id="9220" name="image of a function declaration with explanations" descr="The function is as follows.&#10;&#10;int main ()&#10;{&#10;cout &lt;&lt; “Hello World\n”;&#10;return 0;&#10;}&#10;&#10;The image shows the following notes against the parts of the function.&#10;&#10;int: Return type&#10;main: Name&#10;(): Parameter list (This one is empty)&#10;Hello World: Body&#10;" title="An image shows a function and explains its part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9688" y="2017714"/>
            <a:ext cx="6945312"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57A674E-DF43-40A6-B7CE-B491A91DAF16}" type="slidenum">
              <a:rPr lang="en-US" altLang="en-US" sz="1200"/>
              <a:pPr eaLnBrk="1" hangingPunct="1">
                <a:spcBef>
                  <a:spcPct val="0"/>
                </a:spcBef>
                <a:buFontTx/>
                <a:buNone/>
              </a:pPr>
              <a:t>7</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p:txBody>
          <a:bodyPr/>
          <a:lstStyle/>
          <a:p>
            <a:pPr eaLnBrk="1" hangingPunct="1"/>
            <a:r>
              <a:rPr lang="en-US" altLang="en-US" dirty="0">
                <a:solidFill>
                  <a:schemeClr val="tx1"/>
                </a:solidFill>
              </a:rPr>
              <a:t>Function Header</a:t>
            </a:r>
          </a:p>
        </p:txBody>
      </p:sp>
      <p:sp>
        <p:nvSpPr>
          <p:cNvPr id="10243" name="Slide Body"/>
          <p:cNvSpPr>
            <a:spLocks noGrp="1" noChangeArrowheads="1"/>
          </p:cNvSpPr>
          <p:nvPr>
            <p:ph type="body" idx="1"/>
          </p:nvPr>
        </p:nvSpPr>
        <p:spPr>
          <a:xfrm>
            <a:off x="1981200" y="1828800"/>
            <a:ext cx="8382000" cy="4343400"/>
          </a:xfrm>
        </p:spPr>
        <p:txBody>
          <a:bodyPr/>
          <a:lstStyle/>
          <a:p>
            <a:pPr eaLnBrk="1" hangingPunct="1"/>
            <a:r>
              <a:rPr lang="en-US" altLang="en-US" sz="2800" dirty="0"/>
              <a:t>The </a:t>
            </a:r>
            <a:r>
              <a:rPr lang="en-US" altLang="en-US" sz="2800" dirty="0">
                <a:solidFill>
                  <a:schemeClr val="accent2"/>
                </a:solidFill>
              </a:rPr>
              <a:t>function header</a:t>
            </a:r>
            <a:r>
              <a:rPr lang="en-US" altLang="en-US" sz="2800" dirty="0"/>
              <a:t> consists of </a:t>
            </a:r>
          </a:p>
          <a:p>
            <a:pPr lvl="1" eaLnBrk="1" hangingPunct="1"/>
            <a:r>
              <a:rPr lang="en-US" altLang="en-US" sz="2400" dirty="0"/>
              <a:t>the function </a:t>
            </a:r>
            <a:r>
              <a:rPr lang="en-US" altLang="en-US" sz="2400" i="1" dirty="0"/>
              <a:t>return type</a:t>
            </a:r>
          </a:p>
          <a:p>
            <a:pPr lvl="1" eaLnBrk="1" hangingPunct="1"/>
            <a:r>
              <a:rPr lang="en-US" altLang="en-US" sz="2400" dirty="0"/>
              <a:t>the function </a:t>
            </a:r>
            <a:r>
              <a:rPr lang="en-US" altLang="en-US" sz="2400" i="1" dirty="0"/>
              <a:t>name</a:t>
            </a:r>
          </a:p>
          <a:p>
            <a:pPr lvl="1" eaLnBrk="1" hangingPunct="1"/>
            <a:r>
              <a:rPr lang="en-US" altLang="en-US" sz="2400" dirty="0"/>
              <a:t>the function </a:t>
            </a:r>
            <a:r>
              <a:rPr lang="en-US" altLang="en-US" sz="2400" i="1" dirty="0"/>
              <a:t>parameter list</a:t>
            </a:r>
          </a:p>
          <a:p>
            <a:pPr eaLnBrk="1" hangingPunct="1"/>
            <a:r>
              <a:rPr lang="en-US" altLang="en-US" sz="2800" dirty="0"/>
              <a:t>Example:</a:t>
            </a:r>
          </a:p>
          <a:p>
            <a:pPr eaLnBrk="1" hangingPunct="1">
              <a:buFontTx/>
              <a:buNone/>
            </a:pPr>
            <a:r>
              <a:rPr lang="en-US" altLang="en-US" sz="2800"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main()</a:t>
            </a:r>
          </a:p>
          <a:p>
            <a:pPr eaLnBrk="1" hangingPunct="1"/>
            <a:r>
              <a:rPr lang="en-US" altLang="en-US" sz="2800" dirty="0"/>
              <a:t>Note: There is no </a:t>
            </a:r>
            <a:r>
              <a:rPr lang="en-US" altLang="en-US" sz="2800" b="1" dirty="0">
                <a:latin typeface="Courier New" pitchFamily="49" charset="0"/>
                <a:cs typeface="Courier New" pitchFamily="49" charset="0"/>
              </a:rPr>
              <a:t>;</a:t>
            </a:r>
            <a:r>
              <a:rPr lang="en-US" altLang="en-US" sz="2800" dirty="0"/>
              <a:t> at the end of the header</a:t>
            </a:r>
          </a:p>
        </p:txBody>
      </p:sp>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5688845-6740-4F2D-9983-5A95DB442948}" type="slidenum">
              <a:rPr lang="en-US" altLang="en-US" sz="1200"/>
              <a:pPr eaLnBrk="1" hangingPunct="1">
                <a:spcBef>
                  <a:spcPct val="0"/>
                </a:spcBef>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Function Return Type</a:t>
            </a:r>
          </a:p>
        </p:txBody>
      </p:sp>
      <p:sp>
        <p:nvSpPr>
          <p:cNvPr id="11267" name="Slide Body"/>
          <p:cNvSpPr>
            <a:spLocks noGrp="1" noChangeArrowheads="1"/>
          </p:cNvSpPr>
          <p:nvPr>
            <p:ph type="body" idx="1"/>
          </p:nvPr>
        </p:nvSpPr>
        <p:spPr>
          <a:xfrm>
            <a:off x="2057400" y="1676400"/>
            <a:ext cx="8077200" cy="4495800"/>
          </a:xfrm>
        </p:spPr>
        <p:txBody>
          <a:bodyPr/>
          <a:lstStyle/>
          <a:p>
            <a:pPr eaLnBrk="1" hangingPunct="1"/>
            <a:r>
              <a:rPr lang="en-US" altLang="en-US" sz="2800" dirty="0"/>
              <a:t>If a function returns a value, the type of the value must be indicated</a:t>
            </a:r>
          </a:p>
          <a:p>
            <a:pPr lvl="1" eaLnBrk="1" hangingPunct="1">
              <a:buFontTx/>
              <a:buNone/>
            </a:pPr>
            <a:r>
              <a:rPr lang="en-US" altLang="en-US" sz="2400"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main()</a:t>
            </a:r>
            <a:endParaRPr lang="en-US" altLang="en-US" sz="2400" b="1" dirty="0">
              <a:solidFill>
                <a:srgbClr val="3D8963"/>
              </a:solidFill>
            </a:endParaRPr>
          </a:p>
          <a:p>
            <a:pPr eaLnBrk="1" hangingPunct="1"/>
            <a:r>
              <a:rPr lang="en-US" altLang="en-US" sz="2800" dirty="0"/>
              <a:t>If a function does not return a value, its return type is </a:t>
            </a:r>
            <a:r>
              <a:rPr lang="en-US" altLang="en-US" sz="2800" b="1" dirty="0">
                <a:latin typeface="Courier New" pitchFamily="49" charset="0"/>
              </a:rPr>
              <a:t>void</a:t>
            </a:r>
            <a:endParaRPr lang="en-US" altLang="en-US" sz="2800" dirty="0"/>
          </a:p>
          <a:p>
            <a:pPr lvl="1" eaLnBrk="1" hangingPunct="1">
              <a:spcBef>
                <a:spcPct val="0"/>
              </a:spcBef>
              <a:buFontTx/>
              <a:buNone/>
            </a:pPr>
            <a:r>
              <a:rPr lang="en-US" altLang="en-US" sz="2400" dirty="0"/>
              <a:t>	</a:t>
            </a: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printHeading</a:t>
            </a:r>
            <a:r>
              <a:rPr lang="en-US" altLang="en-US" sz="2400" b="1" dirty="0">
                <a:solidFill>
                  <a:srgbClr val="3D8963"/>
                </a:solidFill>
                <a:latin typeface="Courier New" pitchFamily="49" charset="0"/>
              </a:rPr>
              <a:t>()</a:t>
            </a:r>
          </a:p>
          <a:p>
            <a:pPr lvl="1" eaLnBrk="1" hangingPunct="1">
              <a:lnSpc>
                <a:spcPct val="90000"/>
              </a:lnSpc>
              <a:spcBef>
                <a:spcPct val="0"/>
              </a:spcBef>
              <a:buFontTx/>
              <a:buNone/>
            </a:pPr>
            <a:r>
              <a:rPr lang="en-US" altLang="en-US" sz="2400" b="1" dirty="0">
                <a:solidFill>
                  <a:srgbClr val="3D8963"/>
                </a:solidFill>
                <a:latin typeface="Courier New" pitchFamily="49" charset="0"/>
              </a:rPr>
              <a:t>	{	</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tMonthly</a:t>
            </a:r>
            <a:r>
              <a:rPr lang="en-US" altLang="en-US" sz="2400" b="1" dirty="0">
                <a:solidFill>
                  <a:srgbClr val="3D8963"/>
                </a:solidFill>
                <a:latin typeface="Courier New" pitchFamily="49" charset="0"/>
              </a:rPr>
              <a:t> Sales\n";</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endParaRPr lang="en-US" altLang="en-US" sz="2400" b="1" dirty="0">
              <a:solidFill>
                <a:srgbClr val="3D8963"/>
              </a:solidFill>
            </a:endParaRP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EF40EFB4-E4A0-4534-B1D2-126A6080D999}" type="slidenum">
              <a:rPr lang="en-US" altLang="en-US" sz="1200"/>
              <a:pPr eaLnBrk="1" hangingPunct="1">
                <a:spcBef>
                  <a:spcPct val="0"/>
                </a:spcBef>
                <a:buFontTx/>
                <a:buNone/>
              </a:pPr>
              <a:t>9</a:t>
            </a:fld>
            <a:endParaRPr lang="en-US" altLang="en-US" sz="120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927</TotalTime>
  <Words>2312</Words>
  <Application>Microsoft Office PowerPoint</Application>
  <PresentationFormat>Widescreen</PresentationFormat>
  <Paragraphs>444</Paragraphs>
  <Slides>49</Slides>
  <Notes>47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49</vt:i4>
      </vt:variant>
    </vt:vector>
  </HeadingPairs>
  <TitlesOfParts>
    <vt:vector size="56" baseType="lpstr">
      <vt:lpstr>Arial</vt:lpstr>
      <vt:lpstr>Courier New</vt:lpstr>
      <vt:lpstr>Noto Sans Symbols</vt:lpstr>
      <vt:lpstr>Times New Roman</vt:lpstr>
      <vt:lpstr>Verdana</vt:lpstr>
      <vt:lpstr>508 Lecture</vt:lpstr>
      <vt:lpstr>Custom Design</vt:lpstr>
      <vt:lpstr>Starting Out with C++ Early Objects </vt:lpstr>
      <vt:lpstr>Topics  1 of 2</vt:lpstr>
      <vt:lpstr>Topics 2 of 2</vt:lpstr>
      <vt:lpstr>6.1 Modular Programming</vt:lpstr>
      <vt:lpstr>6.2 Defining and Calling Functions</vt:lpstr>
      <vt:lpstr>Function Definition 1 of 2</vt:lpstr>
      <vt:lpstr>Function Definition 2 of 2</vt:lpstr>
      <vt:lpstr>Function Header</vt:lpstr>
      <vt:lpstr>Function Return Type</vt:lpstr>
      <vt:lpstr>Calling a Function 1 of 2</vt:lpstr>
      <vt:lpstr>Calling a Function 2 of 2</vt:lpstr>
      <vt:lpstr>6.3 Function Prototypes 1 of 2</vt:lpstr>
      <vt:lpstr>Function Prototypes 2 of 2</vt:lpstr>
      <vt:lpstr>Prototype Notes</vt:lpstr>
      <vt:lpstr>6.4 Sending Data into a Function</vt:lpstr>
      <vt:lpstr>Parameters, Prototypes, and Function Headings</vt:lpstr>
      <vt:lpstr>Function Call Notes</vt:lpstr>
      <vt:lpstr>Calling Functions with Multiple Arguments</vt:lpstr>
      <vt:lpstr>Calling Functions with  Multiple Arguments Illustration</vt:lpstr>
      <vt:lpstr>6.5 Passing Data by Value</vt:lpstr>
      <vt:lpstr>Passing Data to Parameters by Value</vt:lpstr>
      <vt:lpstr>6.6 The return Statement</vt:lpstr>
      <vt:lpstr>6.7 Returning a Value from a Function</vt:lpstr>
      <vt:lpstr>Returning a Value – the return Statement</vt:lpstr>
      <vt:lpstr>6.8 Returning a Boolean Value</vt:lpstr>
      <vt:lpstr>Boolean return Example</vt:lpstr>
      <vt:lpstr>Programming Style and return statements</vt:lpstr>
      <vt:lpstr>6.9 Using Functions in a Menu-Driven Program</vt:lpstr>
      <vt:lpstr>Screen Management in a Menu-Driven Program</vt:lpstr>
      <vt:lpstr>6.10 Local and Global Variables</vt:lpstr>
      <vt:lpstr>Local Variable Lifetime</vt:lpstr>
      <vt:lpstr>Local and Global Variables</vt:lpstr>
      <vt:lpstr>Initializing Local and Global Variables</vt:lpstr>
      <vt:lpstr>Global Variables – Why ‘Use Sparingly’?</vt:lpstr>
      <vt:lpstr>Global Constants</vt:lpstr>
      <vt:lpstr>Local and Global Variable Names</vt:lpstr>
      <vt:lpstr>6.11 Static Local Variables</vt:lpstr>
      <vt:lpstr>6.12 Default Arguments 1 of 2</vt:lpstr>
      <vt:lpstr>Default Arguments 2 of 2</vt:lpstr>
      <vt:lpstr>6.13 Using Reference Variables as Parameters</vt:lpstr>
      <vt:lpstr>Reference Variables</vt:lpstr>
      <vt:lpstr>Pass by Reference Example</vt:lpstr>
      <vt:lpstr>Reference Variable Notes</vt:lpstr>
      <vt:lpstr>6.14 Overloading Functions</vt:lpstr>
      <vt:lpstr>Overloaded Functions Example</vt:lpstr>
      <vt:lpstr>6.15 The exit() Function</vt:lpstr>
      <vt:lpstr>exit() – Passing Values to Operating System</vt:lpstr>
      <vt:lpstr>6.16 Stubs and Drivers</vt:lpstr>
      <vt:lpstr>Copyright</vt:lpstr>
    </vt:vector>
  </TitlesOfParts>
  <Company>North Central College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Andrew Blythe</cp:lastModifiedBy>
  <cp:revision>40</cp:revision>
  <cp:lastPrinted>2009-04-22T19:24:48Z</cp:lastPrinted>
  <dcterms:created xsi:type="dcterms:W3CDTF">2013-06-10T23:52:51Z</dcterms:created>
  <dcterms:modified xsi:type="dcterms:W3CDTF">2020-11-04T19:28:35Z</dcterms:modified>
</cp:coreProperties>
</file>