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 id="2147483867" r:id="rId2"/>
  </p:sldMasterIdLst>
  <p:notesMasterIdLst>
    <p:notesMasterId r:id="rId69"/>
  </p:notesMasterIdLst>
  <p:sldIdLst>
    <p:sldId id="323" r:id="rId3"/>
    <p:sldId id="257" r:id="rId4"/>
    <p:sldId id="258" r:id="rId5"/>
    <p:sldId id="259" r:id="rId6"/>
    <p:sldId id="260" r:id="rId7"/>
    <p:sldId id="261" r:id="rId8"/>
    <p:sldId id="262" r:id="rId9"/>
    <p:sldId id="263" r:id="rId10"/>
    <p:sldId id="264" r:id="rId11"/>
    <p:sldId id="265" r:id="rId12"/>
    <p:sldId id="266" r:id="rId13"/>
    <p:sldId id="267" r:id="rId14"/>
    <p:sldId id="268" r:id="rId15"/>
    <p:sldId id="314" r:id="rId16"/>
    <p:sldId id="269" r:id="rId17"/>
    <p:sldId id="270" r:id="rId18"/>
    <p:sldId id="271" r:id="rId19"/>
    <p:sldId id="272" r:id="rId20"/>
    <p:sldId id="273" r:id="rId21"/>
    <p:sldId id="274" r:id="rId22"/>
    <p:sldId id="315" r:id="rId23"/>
    <p:sldId id="313" r:id="rId24"/>
    <p:sldId id="316" r:id="rId25"/>
    <p:sldId id="317" r:id="rId26"/>
    <p:sldId id="318" r:id="rId27"/>
    <p:sldId id="319" r:id="rId28"/>
    <p:sldId id="275" r:id="rId29"/>
    <p:sldId id="276" r:id="rId30"/>
    <p:sldId id="277" r:id="rId31"/>
    <p:sldId id="278" r:id="rId32"/>
    <p:sldId id="279" r:id="rId33"/>
    <p:sldId id="280" r:id="rId34"/>
    <p:sldId id="312" r:id="rId35"/>
    <p:sldId id="281" r:id="rId36"/>
    <p:sldId id="282" r:id="rId37"/>
    <p:sldId id="283" r:id="rId38"/>
    <p:sldId id="284" r:id="rId39"/>
    <p:sldId id="285" r:id="rId40"/>
    <p:sldId id="286" r:id="rId41"/>
    <p:sldId id="287" r:id="rId42"/>
    <p:sldId id="289" r:id="rId43"/>
    <p:sldId id="288" r:id="rId44"/>
    <p:sldId id="290" r:id="rId45"/>
    <p:sldId id="291" r:id="rId46"/>
    <p:sldId id="292" r:id="rId47"/>
    <p:sldId id="293" r:id="rId48"/>
    <p:sldId id="294" r:id="rId49"/>
    <p:sldId id="320" r:id="rId50"/>
    <p:sldId id="295" r:id="rId51"/>
    <p:sldId id="296" r:id="rId52"/>
    <p:sldId id="297" r:id="rId53"/>
    <p:sldId id="298" r:id="rId54"/>
    <p:sldId id="299" r:id="rId55"/>
    <p:sldId id="300" r:id="rId56"/>
    <p:sldId id="301" r:id="rId57"/>
    <p:sldId id="302" r:id="rId58"/>
    <p:sldId id="321" r:id="rId59"/>
    <p:sldId id="303" r:id="rId60"/>
    <p:sldId id="304" r:id="rId61"/>
    <p:sldId id="305" r:id="rId62"/>
    <p:sldId id="306" r:id="rId63"/>
    <p:sldId id="307" r:id="rId64"/>
    <p:sldId id="308" r:id="rId65"/>
    <p:sldId id="309" r:id="rId66"/>
    <p:sldId id="310" r:id="rId67"/>
    <p:sldId id="322" r:id="rId68"/>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03" autoAdjust="0"/>
    <p:restoredTop sz="94610" autoAdjust="0"/>
  </p:normalViewPr>
  <p:slideViewPr>
    <p:cSldViewPr>
      <p:cViewPr varScale="1">
        <p:scale>
          <a:sx n="80" d="100"/>
          <a:sy n="80" d="100"/>
        </p:scale>
        <p:origin x="96" y="228"/>
      </p:cViewPr>
      <p:guideLst>
        <p:guide orient="horz" pos="2160"/>
        <p:guide pos="3840"/>
      </p:guideLst>
    </p:cSldViewPr>
  </p:slideViewPr>
  <p:outlineViewPr>
    <p:cViewPr>
      <p:scale>
        <a:sx n="33" d="100"/>
        <a:sy n="33" d="100"/>
      </p:scale>
      <p:origin x="0" y="505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1D030437-0CE8-44C7-A1FB-6B2A36A01752}" type="slidenum">
              <a:rPr lang="en-US"/>
              <a:pPr>
                <a:defRPr/>
              </a:pPr>
              <a:t>‹#›</a:t>
            </a:fld>
            <a:endParaRPr lang="en-US"/>
          </a:p>
        </p:txBody>
      </p:sp>
    </p:spTree>
    <p:extLst>
      <p:ext uri="{BB962C8B-B14F-4D97-AF65-F5344CB8AC3E}">
        <p14:creationId xmlns:p14="http://schemas.microsoft.com/office/powerpoint/2010/main" val="2679039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3914833-BB1C-4B74-B553-1195C9205EE9}" type="slidenum">
              <a:rPr kumimoji="0" lang="en-US" altLang="en-US" smtClean="0"/>
              <a:pPr eaLnBrk="1" hangingPunct="1">
                <a:spcBef>
                  <a:spcPct val="0"/>
                </a:spcBef>
              </a:pPr>
              <a:t>2</a:t>
            </a:fld>
            <a:endParaRPr kumimoji="0" lang="en-US" altLang="en-US"/>
          </a:p>
        </p:txBody>
      </p:sp>
      <p:sp>
        <p:nvSpPr>
          <p:cNvPr id="72707" name="Rectangle 1026"/>
          <p:cNvSpPr>
            <a:spLocks noGrp="1" noRot="1" noChangeAspect="1" noChangeArrowheads="1" noTextEdit="1"/>
          </p:cNvSpPr>
          <p:nvPr>
            <p:ph type="sldImg"/>
          </p:nvPr>
        </p:nvSpPr>
        <p:spPr>
          <a:xfrm>
            <a:off x="381000" y="685800"/>
            <a:ext cx="6096000" cy="3429000"/>
          </a:xfrm>
          <a:ln/>
        </p:spPr>
      </p:sp>
      <p:sp>
        <p:nvSpPr>
          <p:cNvPr id="727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890740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791D4ED-AE91-4119-8D93-C628380E8CA2}" type="slidenum">
              <a:rPr kumimoji="0" lang="en-US" altLang="en-US" smtClean="0"/>
              <a:pPr eaLnBrk="1" hangingPunct="1">
                <a:spcBef>
                  <a:spcPct val="0"/>
                </a:spcBef>
              </a:pPr>
              <a:t>11</a:t>
            </a:fld>
            <a:endParaRPr kumimoji="0" lang="en-US" altLang="en-US"/>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74279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EC33B2-2A09-4284-A85A-37483B7B1C31}" type="slidenum">
              <a:rPr kumimoji="0" lang="en-US" altLang="en-US" smtClean="0"/>
              <a:pPr eaLnBrk="1" hangingPunct="1">
                <a:spcBef>
                  <a:spcPct val="0"/>
                </a:spcBef>
              </a:pPr>
              <a:t>12</a:t>
            </a:fld>
            <a:endParaRPr kumimoji="0" lang="en-US" altLang="en-US"/>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pr8-02.cpp</a:t>
            </a:r>
          </a:p>
        </p:txBody>
      </p:sp>
    </p:spTree>
    <p:extLst>
      <p:ext uri="{BB962C8B-B14F-4D97-AF65-F5344CB8AC3E}">
        <p14:creationId xmlns:p14="http://schemas.microsoft.com/office/powerpoint/2010/main" val="398084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7192332-0765-4901-92F9-0C1393EFA575}" type="slidenum">
              <a:rPr kumimoji="0" lang="en-US" altLang="en-US" smtClean="0"/>
              <a:pPr eaLnBrk="1" hangingPunct="1">
                <a:spcBef>
                  <a:spcPct val="0"/>
                </a:spcBef>
              </a:pPr>
              <a:t>13</a:t>
            </a:fld>
            <a:endParaRPr kumimoji="0" lang="en-US" altLang="en-US"/>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pr8-03.cpp</a:t>
            </a:r>
          </a:p>
        </p:txBody>
      </p:sp>
    </p:spTree>
    <p:extLst>
      <p:ext uri="{BB962C8B-B14F-4D97-AF65-F5344CB8AC3E}">
        <p14:creationId xmlns:p14="http://schemas.microsoft.com/office/powerpoint/2010/main" val="49297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1C27B9F-D012-4331-B1CA-D64C2076F5E4}" type="slidenum">
              <a:rPr kumimoji="0" lang="en-US" altLang="en-US" smtClean="0"/>
              <a:pPr eaLnBrk="1" hangingPunct="1">
                <a:spcBef>
                  <a:spcPct val="0"/>
                </a:spcBef>
              </a:pPr>
              <a:t>14</a:t>
            </a:fld>
            <a:endParaRPr kumimoji="0" lang="en-US" altLang="en-US"/>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103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17FAA54-BE9E-40F9-99A8-91A5829C09E5}" type="slidenum">
              <a:rPr kumimoji="0" lang="en-US" altLang="en-US" smtClean="0"/>
              <a:pPr eaLnBrk="1" hangingPunct="1">
                <a:spcBef>
                  <a:spcPct val="0"/>
                </a:spcBef>
              </a:pPr>
              <a:t>15</a:t>
            </a:fld>
            <a:endParaRPr kumimoji="0" lang="en-US" altLang="en-US"/>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pr8-04.cpp</a:t>
            </a:r>
          </a:p>
        </p:txBody>
      </p:sp>
    </p:spTree>
    <p:extLst>
      <p:ext uri="{BB962C8B-B14F-4D97-AF65-F5344CB8AC3E}">
        <p14:creationId xmlns:p14="http://schemas.microsoft.com/office/powerpoint/2010/main" val="2137105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7E3F0EC-2F5F-4FEA-9C26-68590DD17D1F}" type="slidenum">
              <a:rPr kumimoji="0" lang="en-US" altLang="en-US" smtClean="0"/>
              <a:pPr eaLnBrk="1" hangingPunct="1">
                <a:spcBef>
                  <a:spcPct val="0"/>
                </a:spcBef>
              </a:pPr>
              <a:t>17</a:t>
            </a:fld>
            <a:endParaRPr kumimoji="0" lang="en-US" altLang="en-US"/>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pr8-05.cpp</a:t>
            </a:r>
            <a:r>
              <a:rPr lang="en-US" altLang="en-US" baseline="0" dirty="0"/>
              <a:t> and</a:t>
            </a:r>
            <a:r>
              <a:rPr lang="en-US" altLang="en-US" dirty="0"/>
              <a:t> pr8-06.cpp</a:t>
            </a:r>
            <a:r>
              <a:rPr lang="en-US" altLang="en-US" baseline="0" dirty="0"/>
              <a:t> </a:t>
            </a:r>
            <a:endParaRPr lang="en-US" altLang="en-US" dirty="0"/>
          </a:p>
        </p:txBody>
      </p:sp>
    </p:spTree>
    <p:extLst>
      <p:ext uri="{BB962C8B-B14F-4D97-AF65-F5344CB8AC3E}">
        <p14:creationId xmlns:p14="http://schemas.microsoft.com/office/powerpoint/2010/main" val="1894149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381000" y="685800"/>
            <a:ext cx="6096000" cy="3429000"/>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pr8-05B.cpp</a:t>
            </a:r>
            <a:r>
              <a:rPr lang="en-US" altLang="en-US" baseline="0" dirty="0"/>
              <a:t> and</a:t>
            </a:r>
            <a:r>
              <a:rPr lang="en-US" altLang="en-US" dirty="0"/>
              <a:t> pr8-06B.cpp</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6F9AEDB-FD7A-4305-BFC9-3F9D2F559A83}" type="slidenum">
              <a:rPr kumimoji="0" lang="en-US" altLang="en-US" smtClean="0"/>
              <a:pPr eaLnBrk="1" hangingPunct="1">
                <a:spcBef>
                  <a:spcPct val="0"/>
                </a:spcBef>
              </a:pPr>
              <a:t>18</a:t>
            </a:fld>
            <a:endParaRPr kumimoji="0" lang="en-US" altLang="en-US"/>
          </a:p>
        </p:txBody>
      </p:sp>
    </p:spTree>
    <p:extLst>
      <p:ext uri="{BB962C8B-B14F-4D97-AF65-F5344CB8AC3E}">
        <p14:creationId xmlns:p14="http://schemas.microsoft.com/office/powerpoint/2010/main" val="558894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295DCF8-26FD-40AF-9BE6-A79D34F5E82F}" type="slidenum">
              <a:rPr kumimoji="0" lang="en-US" altLang="en-US" smtClean="0"/>
              <a:pPr eaLnBrk="1" hangingPunct="1">
                <a:spcBef>
                  <a:spcPct val="0"/>
                </a:spcBef>
              </a:pPr>
              <a:t>19</a:t>
            </a:fld>
            <a:endParaRPr kumimoji="0" lang="en-US" altLang="en-US"/>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pr8-07.cpp</a:t>
            </a:r>
          </a:p>
        </p:txBody>
      </p:sp>
    </p:spTree>
    <p:extLst>
      <p:ext uri="{BB962C8B-B14F-4D97-AF65-F5344CB8AC3E}">
        <p14:creationId xmlns:p14="http://schemas.microsoft.com/office/powerpoint/2010/main" val="2271202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5F37661-48A4-4D46-96B1-8F662D41BDE0}" type="slidenum">
              <a:rPr kumimoji="0" lang="en-US" altLang="en-US" smtClean="0"/>
              <a:pPr eaLnBrk="1" hangingPunct="1">
                <a:spcBef>
                  <a:spcPct val="0"/>
                </a:spcBef>
              </a:pPr>
              <a:t>20</a:t>
            </a:fld>
            <a:endParaRPr kumimoji="0" lang="en-US" altLang="en-US"/>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017334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1000" y="685800"/>
            <a:ext cx="6096000" cy="34290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pr8-08.cpp and pr8.09.cpp</a:t>
            </a:r>
          </a:p>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5373F275-A76E-41F9-ABE3-37BCA1236D83}" type="slidenum">
              <a:rPr lang="en-US" altLang="en-US" sz="1200" baseline="0" smtClean="0"/>
              <a:pPr eaLnBrk="1" hangingPunct="1"/>
              <a:t>24</a:t>
            </a:fld>
            <a:endParaRPr lang="en-US" altLang="en-US" sz="1200" baseline="0"/>
          </a:p>
        </p:txBody>
      </p:sp>
    </p:spTree>
    <p:extLst>
      <p:ext uri="{BB962C8B-B14F-4D97-AF65-F5344CB8AC3E}">
        <p14:creationId xmlns:p14="http://schemas.microsoft.com/office/powerpoint/2010/main" val="296080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060D3E7-5B30-488A-88A3-8649C7BF7E0A}" type="slidenum">
              <a:rPr kumimoji="0" lang="en-US" altLang="en-US" smtClean="0"/>
              <a:pPr eaLnBrk="1" hangingPunct="1">
                <a:spcBef>
                  <a:spcPct val="0"/>
                </a:spcBef>
              </a:pPr>
              <a:t>3</a:t>
            </a:fld>
            <a:endParaRPr kumimoji="0" lang="en-US" altLang="en-US"/>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413626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F2C481-A98D-4A44-AA02-12858F96167F}" type="slidenum">
              <a:rPr kumimoji="0" lang="en-US" altLang="en-US" smtClean="0"/>
              <a:pPr eaLnBrk="1" hangingPunct="1">
                <a:spcBef>
                  <a:spcPct val="0"/>
                </a:spcBef>
              </a:pPr>
              <a:t>27</a:t>
            </a:fld>
            <a:endParaRPr kumimoji="0" lang="en-US" altLang="en-US"/>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pr8-10.cpp</a:t>
            </a:r>
          </a:p>
        </p:txBody>
      </p:sp>
    </p:spTree>
    <p:extLst>
      <p:ext uri="{BB962C8B-B14F-4D97-AF65-F5344CB8AC3E}">
        <p14:creationId xmlns:p14="http://schemas.microsoft.com/office/powerpoint/2010/main" val="3049630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D813180-DD9A-4C1D-BC60-7B91CA949307}" type="slidenum">
              <a:rPr kumimoji="0" lang="en-US" altLang="en-US" smtClean="0"/>
              <a:pPr eaLnBrk="1" hangingPunct="1">
                <a:spcBef>
                  <a:spcPct val="0"/>
                </a:spcBef>
              </a:pPr>
              <a:t>28</a:t>
            </a:fld>
            <a:endParaRPr kumimoji="0" lang="en-US" altLang="en-US"/>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31127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81000" y="685800"/>
            <a:ext cx="6096000"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arrayCopy.cpp</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87BB69A-4BA2-43D4-B763-F0D33B398123}" type="slidenum">
              <a:rPr kumimoji="0" lang="en-US" altLang="en-US" smtClean="0"/>
              <a:pPr eaLnBrk="1" hangingPunct="1">
                <a:spcBef>
                  <a:spcPct val="0"/>
                </a:spcBef>
              </a:pPr>
              <a:t>29</a:t>
            </a:fld>
            <a:endParaRPr kumimoji="0" lang="en-US" altLang="en-US"/>
          </a:p>
        </p:txBody>
      </p:sp>
    </p:spTree>
    <p:extLst>
      <p:ext uri="{BB962C8B-B14F-4D97-AF65-F5344CB8AC3E}">
        <p14:creationId xmlns:p14="http://schemas.microsoft.com/office/powerpoint/2010/main" val="1850992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381000" y="685800"/>
            <a:ext cx="6096000" cy="342900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arrayCompare.cpp</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D85FA26-89E7-47A8-B004-9DF540D641C7}" type="slidenum">
              <a:rPr kumimoji="0" lang="en-US" altLang="en-US" smtClean="0"/>
              <a:pPr eaLnBrk="1" hangingPunct="1">
                <a:spcBef>
                  <a:spcPct val="0"/>
                </a:spcBef>
              </a:pPr>
              <a:t>30</a:t>
            </a:fld>
            <a:endParaRPr kumimoji="0" lang="en-US" altLang="en-US"/>
          </a:p>
        </p:txBody>
      </p:sp>
    </p:spTree>
    <p:extLst>
      <p:ext uri="{BB962C8B-B14F-4D97-AF65-F5344CB8AC3E}">
        <p14:creationId xmlns:p14="http://schemas.microsoft.com/office/powerpoint/2010/main" val="779446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21A975-9B6B-43A0-9190-C0FAC0469F2D}" type="slidenum">
              <a:rPr kumimoji="0" lang="en-US" altLang="en-US" smtClean="0"/>
              <a:pPr eaLnBrk="1" hangingPunct="1">
                <a:spcBef>
                  <a:spcPct val="0"/>
                </a:spcBef>
              </a:pPr>
              <a:t>31</a:t>
            </a:fld>
            <a:endParaRPr kumimoji="0" lang="en-US" altLang="en-US"/>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528998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FD661C2-CAD9-4046-8E1B-D55F8B52D867}" type="slidenum">
              <a:rPr kumimoji="0" lang="en-US" altLang="en-US" smtClean="0"/>
              <a:pPr eaLnBrk="1" hangingPunct="1">
                <a:spcBef>
                  <a:spcPct val="0"/>
                </a:spcBef>
              </a:pPr>
              <a:t>32</a:t>
            </a:fld>
            <a:endParaRPr kumimoji="0" lang="en-US" altLang="en-US"/>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pr8-11.cpp</a:t>
            </a:r>
          </a:p>
        </p:txBody>
      </p:sp>
    </p:spTree>
    <p:extLst>
      <p:ext uri="{BB962C8B-B14F-4D97-AF65-F5344CB8AC3E}">
        <p14:creationId xmlns:p14="http://schemas.microsoft.com/office/powerpoint/2010/main" val="3153476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381000" y="685800"/>
            <a:ext cx="6096000" cy="342900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34C6B92-3CD7-4786-B0FE-43C69B0F1EA6}" type="slidenum">
              <a:rPr kumimoji="0" lang="en-US" altLang="en-US" smtClean="0"/>
              <a:pPr eaLnBrk="1" hangingPunct="1">
                <a:spcBef>
                  <a:spcPct val="0"/>
                </a:spcBef>
              </a:pPr>
              <a:t>33</a:t>
            </a:fld>
            <a:endParaRPr kumimoji="0" lang="en-US" altLang="en-US"/>
          </a:p>
        </p:txBody>
      </p:sp>
    </p:spTree>
    <p:extLst>
      <p:ext uri="{BB962C8B-B14F-4D97-AF65-F5344CB8AC3E}">
        <p14:creationId xmlns:p14="http://schemas.microsoft.com/office/powerpoint/2010/main" val="1109285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381000" y="685800"/>
            <a:ext cx="6096000" cy="3429000"/>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pr8-12.cpp</a:t>
            </a:r>
          </a:p>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158E2E-7577-48AB-BD37-A10FD63359C1}" type="slidenum">
              <a:rPr kumimoji="0" lang="en-US" altLang="en-US" smtClean="0"/>
              <a:pPr eaLnBrk="1" hangingPunct="1">
                <a:spcBef>
                  <a:spcPct val="0"/>
                </a:spcBef>
              </a:pPr>
              <a:t>34</a:t>
            </a:fld>
            <a:endParaRPr kumimoji="0" lang="en-US" altLang="en-US"/>
          </a:p>
        </p:txBody>
      </p:sp>
    </p:spTree>
    <p:extLst>
      <p:ext uri="{BB962C8B-B14F-4D97-AF65-F5344CB8AC3E}">
        <p14:creationId xmlns:p14="http://schemas.microsoft.com/office/powerpoint/2010/main" val="3168778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F53D9A0-DBB0-4522-A8EA-069DFC823438}" type="slidenum">
              <a:rPr kumimoji="0" lang="en-US" altLang="en-US" smtClean="0"/>
              <a:pPr eaLnBrk="1" hangingPunct="1">
                <a:spcBef>
                  <a:spcPct val="0"/>
                </a:spcBef>
              </a:pPr>
              <a:t>35</a:t>
            </a:fld>
            <a:endParaRPr kumimoji="0" lang="en-US" altLang="en-US"/>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pr8-13.cpp and pr8-14.cpp</a:t>
            </a:r>
          </a:p>
        </p:txBody>
      </p:sp>
    </p:spTree>
    <p:extLst>
      <p:ext uri="{BB962C8B-B14F-4D97-AF65-F5344CB8AC3E}">
        <p14:creationId xmlns:p14="http://schemas.microsoft.com/office/powerpoint/2010/main" val="3208020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F280626-F767-46E3-AA98-2048FD2F5626}" type="slidenum">
              <a:rPr kumimoji="0" lang="en-US" altLang="en-US" smtClean="0"/>
              <a:pPr eaLnBrk="1" hangingPunct="1">
                <a:spcBef>
                  <a:spcPct val="0"/>
                </a:spcBef>
              </a:pPr>
              <a:t>36</a:t>
            </a:fld>
            <a:endParaRPr kumimoji="0" lang="en-US" altLang="en-US"/>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68580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21EEC2B-0AF7-4098-A702-2AC3A939BE45}" type="slidenum">
              <a:rPr kumimoji="0" lang="en-US" altLang="en-US" smtClean="0"/>
              <a:pPr eaLnBrk="1" hangingPunct="1">
                <a:spcBef>
                  <a:spcPct val="0"/>
                </a:spcBef>
              </a:pPr>
              <a:t>4</a:t>
            </a:fld>
            <a:endParaRPr kumimoji="0" lang="en-US" altLang="en-US"/>
          </a:p>
        </p:txBody>
      </p:sp>
      <p:sp>
        <p:nvSpPr>
          <p:cNvPr id="74755" name="Rectangle 1026"/>
          <p:cNvSpPr>
            <a:spLocks noGrp="1" noRot="1" noChangeAspect="1" noChangeArrowheads="1" noTextEdit="1"/>
          </p:cNvSpPr>
          <p:nvPr>
            <p:ph type="sldImg"/>
          </p:nvPr>
        </p:nvSpPr>
        <p:spPr>
          <a:xfrm>
            <a:off x="381000" y="685800"/>
            <a:ext cx="6096000" cy="3429000"/>
          </a:xfrm>
          <a:ln/>
        </p:spPr>
      </p:sp>
      <p:sp>
        <p:nvSpPr>
          <p:cNvPr id="747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897114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E2039E8-B8AB-43A1-97E5-1FDEDF45FC39}" type="slidenum">
              <a:rPr kumimoji="0" lang="en-US" altLang="en-US" smtClean="0"/>
              <a:pPr eaLnBrk="1" hangingPunct="1">
                <a:spcBef>
                  <a:spcPct val="0"/>
                </a:spcBef>
              </a:pPr>
              <a:t>37</a:t>
            </a:fld>
            <a:endParaRPr kumimoji="0" lang="en-US" altLang="en-US"/>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583147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ED93FD9-C8E0-417A-9E7D-82858A6D950D}" type="slidenum">
              <a:rPr kumimoji="0" lang="en-US" altLang="en-US" smtClean="0"/>
              <a:pPr eaLnBrk="1" hangingPunct="1">
                <a:spcBef>
                  <a:spcPct val="0"/>
                </a:spcBef>
              </a:pPr>
              <a:t>38</a:t>
            </a:fld>
            <a:endParaRPr kumimoji="0" lang="en-US" altLang="en-US"/>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pr8-15.cpp</a:t>
            </a:r>
          </a:p>
        </p:txBody>
      </p:sp>
    </p:spTree>
    <p:extLst>
      <p:ext uri="{BB962C8B-B14F-4D97-AF65-F5344CB8AC3E}">
        <p14:creationId xmlns:p14="http://schemas.microsoft.com/office/powerpoint/2010/main" val="4152910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7390C50-ADA3-4CFB-B54B-819ACD110051}" type="slidenum">
              <a:rPr kumimoji="0" lang="en-US" altLang="en-US" smtClean="0"/>
              <a:pPr eaLnBrk="1" hangingPunct="1">
                <a:spcBef>
                  <a:spcPct val="0"/>
                </a:spcBef>
              </a:pPr>
              <a:t>39</a:t>
            </a:fld>
            <a:endParaRPr kumimoji="0" lang="en-US" altLang="en-US"/>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716293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D26C8B5-2ABC-4906-A1C9-29F8000443E7}" type="slidenum">
              <a:rPr kumimoji="0" lang="en-US" altLang="en-US" smtClean="0"/>
              <a:pPr eaLnBrk="1" hangingPunct="1">
                <a:spcBef>
                  <a:spcPct val="0"/>
                </a:spcBef>
              </a:pPr>
              <a:t>40</a:t>
            </a:fld>
            <a:endParaRPr kumimoji="0" lang="en-US" altLang="en-US"/>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26666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70D1F6E-EB43-4215-A95E-9BCFDBC15785}" type="slidenum">
              <a:rPr kumimoji="0" lang="en-US" altLang="en-US" smtClean="0"/>
              <a:pPr eaLnBrk="1" hangingPunct="1">
                <a:spcBef>
                  <a:spcPct val="0"/>
                </a:spcBef>
              </a:pPr>
              <a:t>41</a:t>
            </a:fld>
            <a:endParaRPr kumimoji="0" lang="en-US" altLang="en-US"/>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pr8-16.cpp</a:t>
            </a:r>
          </a:p>
        </p:txBody>
      </p:sp>
    </p:spTree>
    <p:extLst>
      <p:ext uri="{BB962C8B-B14F-4D97-AF65-F5344CB8AC3E}">
        <p14:creationId xmlns:p14="http://schemas.microsoft.com/office/powerpoint/2010/main" val="2929919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AD33EE9-5E91-4D56-99A4-449B4500FF2F}" type="slidenum">
              <a:rPr kumimoji="0" lang="en-US" altLang="en-US" smtClean="0"/>
              <a:pPr eaLnBrk="1" hangingPunct="1">
                <a:spcBef>
                  <a:spcPct val="0"/>
                </a:spcBef>
              </a:pPr>
              <a:t>42</a:t>
            </a:fld>
            <a:endParaRPr kumimoji="0" lang="en-US" altLang="en-US"/>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762592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E4F90D3-B062-4F83-9ECC-9C8B4B8210CD}" type="slidenum">
              <a:rPr kumimoji="0" lang="en-US" altLang="en-US" smtClean="0"/>
              <a:pPr eaLnBrk="1" hangingPunct="1">
                <a:spcBef>
                  <a:spcPct val="0"/>
                </a:spcBef>
              </a:pPr>
              <a:t>43</a:t>
            </a:fld>
            <a:endParaRPr kumimoji="0" lang="en-US" altLang="en-US"/>
          </a:p>
        </p:txBody>
      </p:sp>
      <p:sp>
        <p:nvSpPr>
          <p:cNvPr id="108547" name="Rectangle 1026"/>
          <p:cNvSpPr>
            <a:spLocks noGrp="1" noRot="1" noChangeAspect="1" noChangeArrowheads="1" noTextEdit="1"/>
          </p:cNvSpPr>
          <p:nvPr>
            <p:ph type="sldImg"/>
          </p:nvPr>
        </p:nvSpPr>
        <p:spPr>
          <a:xfrm>
            <a:off x="381000" y="685800"/>
            <a:ext cx="6096000" cy="3429000"/>
          </a:xfrm>
          <a:ln/>
        </p:spPr>
      </p:sp>
      <p:sp>
        <p:nvSpPr>
          <p:cNvPr id="1085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pr8-17.cpp and pr8-19.cpp</a:t>
            </a:r>
          </a:p>
        </p:txBody>
      </p:sp>
    </p:spTree>
    <p:extLst>
      <p:ext uri="{BB962C8B-B14F-4D97-AF65-F5344CB8AC3E}">
        <p14:creationId xmlns:p14="http://schemas.microsoft.com/office/powerpoint/2010/main" val="832132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43D5260-3784-49E3-BA3C-B4D218FBA06E}" type="slidenum">
              <a:rPr kumimoji="0" lang="en-US" altLang="en-US" smtClean="0"/>
              <a:pPr eaLnBrk="1" hangingPunct="1">
                <a:spcBef>
                  <a:spcPct val="0"/>
                </a:spcBef>
              </a:pPr>
              <a:t>44</a:t>
            </a:fld>
            <a:endParaRPr kumimoji="0" lang="en-US" altLang="en-US"/>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pr8-18.cpp</a:t>
            </a:r>
          </a:p>
        </p:txBody>
      </p:sp>
    </p:spTree>
    <p:extLst>
      <p:ext uri="{BB962C8B-B14F-4D97-AF65-F5344CB8AC3E}">
        <p14:creationId xmlns:p14="http://schemas.microsoft.com/office/powerpoint/2010/main" val="3018498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0D46563-181D-4711-ACB4-A0188D179D8C}" type="slidenum">
              <a:rPr kumimoji="0" lang="en-US" altLang="en-US" smtClean="0"/>
              <a:pPr eaLnBrk="1" hangingPunct="1">
                <a:spcBef>
                  <a:spcPct val="0"/>
                </a:spcBef>
              </a:pPr>
              <a:t>45</a:t>
            </a:fld>
            <a:endParaRPr kumimoji="0" lang="en-US" altLang="en-US"/>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pr8-19.cpp and pr8-20.cpp</a:t>
            </a:r>
          </a:p>
        </p:txBody>
      </p:sp>
    </p:spTree>
    <p:extLst>
      <p:ext uri="{BB962C8B-B14F-4D97-AF65-F5344CB8AC3E}">
        <p14:creationId xmlns:p14="http://schemas.microsoft.com/office/powerpoint/2010/main" val="3474064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734036E-16F3-4D69-BE2C-EB480F34B7FD}" type="slidenum">
              <a:rPr kumimoji="0" lang="en-US" altLang="en-US" smtClean="0"/>
              <a:pPr eaLnBrk="1" hangingPunct="1">
                <a:spcBef>
                  <a:spcPct val="0"/>
                </a:spcBef>
              </a:pPr>
              <a:t>46</a:t>
            </a:fld>
            <a:endParaRPr kumimoji="0" lang="en-US" altLang="en-US"/>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328600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7BCB1C-11C9-4AA0-8A57-D94A4F1DCF1C}" type="slidenum">
              <a:rPr kumimoji="0" lang="en-US" altLang="en-US" smtClean="0"/>
              <a:pPr eaLnBrk="1" hangingPunct="1">
                <a:spcBef>
                  <a:spcPct val="0"/>
                </a:spcBef>
              </a:pPr>
              <a:t>5</a:t>
            </a:fld>
            <a:endParaRPr kumimoji="0" lang="en-US" altLang="en-US"/>
          </a:p>
        </p:txBody>
      </p:sp>
      <p:sp>
        <p:nvSpPr>
          <p:cNvPr id="75779" name="Rectangle 1026"/>
          <p:cNvSpPr>
            <a:spLocks noGrp="1" noRot="1" noChangeAspect="1" noChangeArrowheads="1" noTextEdit="1"/>
          </p:cNvSpPr>
          <p:nvPr>
            <p:ph type="sldImg"/>
          </p:nvPr>
        </p:nvSpPr>
        <p:spPr>
          <a:xfrm>
            <a:off x="381000" y="685800"/>
            <a:ext cx="6096000" cy="3429000"/>
          </a:xfrm>
          <a:ln/>
        </p:spPr>
      </p:sp>
      <p:sp>
        <p:nvSpPr>
          <p:cNvPr id="757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688669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F0998E7-CFD3-4F7F-80E5-26E4E2563D62}" type="slidenum">
              <a:rPr kumimoji="0" lang="en-US" altLang="en-US" smtClean="0"/>
              <a:pPr eaLnBrk="1" hangingPunct="1">
                <a:spcBef>
                  <a:spcPct val="0"/>
                </a:spcBef>
              </a:pPr>
              <a:t>47</a:t>
            </a:fld>
            <a:endParaRPr kumimoji="0" lang="en-US" altLang="en-US"/>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pr8-21.cpp</a:t>
            </a:r>
          </a:p>
        </p:txBody>
      </p:sp>
    </p:spTree>
    <p:extLst>
      <p:ext uri="{BB962C8B-B14F-4D97-AF65-F5344CB8AC3E}">
        <p14:creationId xmlns:p14="http://schemas.microsoft.com/office/powerpoint/2010/main" val="1166942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3D027E1-B05F-4E41-BDD4-5F792FA4456F}" type="slidenum">
              <a:rPr kumimoji="0" lang="en-US" altLang="en-US" smtClean="0"/>
              <a:pPr eaLnBrk="1" hangingPunct="1">
                <a:spcBef>
                  <a:spcPct val="0"/>
                </a:spcBef>
              </a:pPr>
              <a:t>48</a:t>
            </a:fld>
            <a:endParaRPr kumimoji="0" lang="en-US" altLang="en-US"/>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1413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9DD07C5-710E-4D55-8BEB-F86AD2582813}" type="slidenum">
              <a:rPr kumimoji="0" lang="en-US" altLang="en-US" smtClean="0"/>
              <a:pPr eaLnBrk="1" hangingPunct="1">
                <a:spcBef>
                  <a:spcPct val="0"/>
                </a:spcBef>
              </a:pPr>
              <a:t>49</a:t>
            </a:fld>
            <a:endParaRPr kumimoji="0" lang="en-US" altLang="en-US"/>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197145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5983F2B-5F98-446D-9702-C3B54C200FA6}" type="slidenum">
              <a:rPr kumimoji="0" lang="en-US" altLang="en-US" smtClean="0"/>
              <a:pPr eaLnBrk="1" hangingPunct="1">
                <a:spcBef>
                  <a:spcPct val="0"/>
                </a:spcBef>
              </a:pPr>
              <a:t>50</a:t>
            </a:fld>
            <a:endParaRPr kumimoji="0" lang="en-US" altLang="en-US"/>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pr8-22.cpp</a:t>
            </a:r>
          </a:p>
        </p:txBody>
      </p:sp>
    </p:spTree>
    <p:extLst>
      <p:ext uri="{BB962C8B-B14F-4D97-AF65-F5344CB8AC3E}">
        <p14:creationId xmlns:p14="http://schemas.microsoft.com/office/powerpoint/2010/main" val="2469720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9EE1F73-F6F8-482C-AD2F-7A887B0168C0}" type="slidenum">
              <a:rPr kumimoji="0" lang="en-US" altLang="en-US" smtClean="0"/>
              <a:pPr eaLnBrk="1" hangingPunct="1">
                <a:spcBef>
                  <a:spcPct val="0"/>
                </a:spcBef>
              </a:pPr>
              <a:t>51</a:t>
            </a:fld>
            <a:endParaRPr kumimoji="0" lang="en-US" altLang="en-US"/>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166650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F45EB8E-CFB2-4D87-B043-3B75579AB1DF}" type="slidenum">
              <a:rPr kumimoji="0" lang="en-US" altLang="en-US" smtClean="0"/>
              <a:pPr eaLnBrk="1" hangingPunct="1">
                <a:spcBef>
                  <a:spcPct val="0"/>
                </a:spcBef>
              </a:pPr>
              <a:t>53</a:t>
            </a:fld>
            <a:endParaRPr kumimoji="0" lang="en-US" altLang="en-US"/>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pr8-23.cpp</a:t>
            </a:r>
          </a:p>
        </p:txBody>
      </p:sp>
    </p:spTree>
    <p:extLst>
      <p:ext uri="{BB962C8B-B14F-4D97-AF65-F5344CB8AC3E}">
        <p14:creationId xmlns:p14="http://schemas.microsoft.com/office/powerpoint/2010/main" val="548197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B6E59DE-F100-47B3-95F1-21EAFE151B83}" type="slidenum">
              <a:rPr kumimoji="0" lang="en-US" altLang="en-US" smtClean="0"/>
              <a:pPr eaLnBrk="1" hangingPunct="1">
                <a:spcBef>
                  <a:spcPct val="0"/>
                </a:spcBef>
              </a:pPr>
              <a:t>54</a:t>
            </a:fld>
            <a:endParaRPr kumimoji="0" lang="en-US" altLang="en-US"/>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052097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EB6CF3C-C797-4AE3-844C-AC33C7D92217}" type="slidenum">
              <a:rPr kumimoji="0" lang="en-US" altLang="en-US" smtClean="0"/>
              <a:pPr eaLnBrk="1" hangingPunct="1">
                <a:spcBef>
                  <a:spcPct val="0"/>
                </a:spcBef>
              </a:pPr>
              <a:t>55</a:t>
            </a:fld>
            <a:endParaRPr kumimoji="0" lang="en-US" altLang="en-US"/>
          </a:p>
        </p:txBody>
      </p:sp>
      <p:sp>
        <p:nvSpPr>
          <p:cNvPr id="119811" name="Rectangle 1026"/>
          <p:cNvSpPr>
            <a:spLocks noGrp="1" noRot="1" noChangeAspect="1" noChangeArrowheads="1" noTextEdit="1"/>
          </p:cNvSpPr>
          <p:nvPr>
            <p:ph type="sldImg"/>
          </p:nvPr>
        </p:nvSpPr>
        <p:spPr>
          <a:xfrm>
            <a:off x="381000" y="685800"/>
            <a:ext cx="6096000" cy="3429000"/>
          </a:xfrm>
          <a:ln/>
        </p:spPr>
      </p:sp>
      <p:sp>
        <p:nvSpPr>
          <p:cNvPr id="1198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8818465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C628DCA-3007-455B-A4AB-8F77C97C1461}" type="slidenum">
              <a:rPr kumimoji="0" lang="en-US" altLang="en-US" smtClean="0"/>
              <a:pPr eaLnBrk="1" hangingPunct="1">
                <a:spcBef>
                  <a:spcPct val="0"/>
                </a:spcBef>
              </a:pPr>
              <a:t>56</a:t>
            </a:fld>
            <a:endParaRPr kumimoji="0" lang="en-US" altLang="en-US"/>
          </a:p>
        </p:txBody>
      </p:sp>
      <p:sp>
        <p:nvSpPr>
          <p:cNvPr id="120835" name="Rectangle 4098"/>
          <p:cNvSpPr>
            <a:spLocks noGrp="1" noRot="1" noChangeAspect="1" noChangeArrowheads="1" noTextEdit="1"/>
          </p:cNvSpPr>
          <p:nvPr>
            <p:ph type="sldImg"/>
          </p:nvPr>
        </p:nvSpPr>
        <p:spPr>
          <a:xfrm>
            <a:off x="381000" y="685800"/>
            <a:ext cx="6096000" cy="3429000"/>
          </a:xfrm>
          <a:ln/>
        </p:spPr>
      </p:sp>
      <p:sp>
        <p:nvSpPr>
          <p:cNvPr id="120836"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pr8-24.cpp</a:t>
            </a:r>
          </a:p>
        </p:txBody>
      </p:sp>
    </p:spTree>
    <p:extLst>
      <p:ext uri="{BB962C8B-B14F-4D97-AF65-F5344CB8AC3E}">
        <p14:creationId xmlns:p14="http://schemas.microsoft.com/office/powerpoint/2010/main" val="3868356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386BE9-7DCC-4C15-A4F4-41C432C8FECB}" type="slidenum">
              <a:rPr kumimoji="0" lang="en-US" altLang="en-US" smtClean="0"/>
              <a:pPr eaLnBrk="1" hangingPunct="1">
                <a:spcBef>
                  <a:spcPct val="0"/>
                </a:spcBef>
              </a:pPr>
              <a:t>57</a:t>
            </a:fld>
            <a:endParaRPr kumimoji="0" lang="en-US" altLang="en-US"/>
          </a:p>
        </p:txBody>
      </p:sp>
      <p:sp>
        <p:nvSpPr>
          <p:cNvPr id="121859" name="Rectangle 4098"/>
          <p:cNvSpPr>
            <a:spLocks noGrp="1" noRot="1" noChangeAspect="1" noChangeArrowheads="1" noTextEdit="1"/>
          </p:cNvSpPr>
          <p:nvPr>
            <p:ph type="sldImg"/>
          </p:nvPr>
        </p:nvSpPr>
        <p:spPr>
          <a:xfrm>
            <a:off x="381000" y="685800"/>
            <a:ext cx="6096000" cy="3429000"/>
          </a:xfrm>
          <a:ln/>
        </p:spPr>
      </p:sp>
      <p:sp>
        <p:nvSpPr>
          <p:cNvPr id="121860"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pr8-25.cpp</a:t>
            </a:r>
          </a:p>
          <a:p>
            <a:pPr eaLnBrk="1" hangingPunct="1"/>
            <a:endParaRPr lang="en-US" altLang="en-US"/>
          </a:p>
        </p:txBody>
      </p:sp>
    </p:spTree>
    <p:extLst>
      <p:ext uri="{BB962C8B-B14F-4D97-AF65-F5344CB8AC3E}">
        <p14:creationId xmlns:p14="http://schemas.microsoft.com/office/powerpoint/2010/main" val="16902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C577868-196E-4B02-A3E1-1D64C01ED9D4}" type="slidenum">
              <a:rPr kumimoji="0" lang="en-US" altLang="en-US" smtClean="0"/>
              <a:pPr eaLnBrk="1" hangingPunct="1">
                <a:spcBef>
                  <a:spcPct val="0"/>
                </a:spcBef>
              </a:pPr>
              <a:t>6</a:t>
            </a:fld>
            <a:endParaRPr kumimoji="0" lang="en-US" altLang="en-US"/>
          </a:p>
        </p:txBody>
      </p:sp>
      <p:sp>
        <p:nvSpPr>
          <p:cNvPr id="76803" name="Rectangle 2050"/>
          <p:cNvSpPr>
            <a:spLocks noGrp="1" noRot="1" noChangeAspect="1" noChangeArrowheads="1" noTextEdit="1"/>
          </p:cNvSpPr>
          <p:nvPr>
            <p:ph type="sldImg"/>
          </p:nvPr>
        </p:nvSpPr>
        <p:spPr>
          <a:xfrm>
            <a:off x="381000" y="685800"/>
            <a:ext cx="6096000" cy="3429000"/>
          </a:xfrm>
          <a:ln/>
        </p:spPr>
      </p:sp>
      <p:sp>
        <p:nvSpPr>
          <p:cNvPr id="7680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591771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3A6F8E1-D681-4EC3-88AC-6913AFA303B9}" type="slidenum">
              <a:rPr kumimoji="0" lang="en-US" altLang="en-US" smtClean="0"/>
              <a:pPr eaLnBrk="1" hangingPunct="1">
                <a:spcBef>
                  <a:spcPct val="0"/>
                </a:spcBef>
              </a:pPr>
              <a:t>58</a:t>
            </a:fld>
            <a:endParaRPr kumimoji="0" lang="en-US" altLang="en-US"/>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pr8-26.cpp and pr8-27.cpp</a:t>
            </a:r>
          </a:p>
        </p:txBody>
      </p:sp>
    </p:spTree>
    <p:extLst>
      <p:ext uri="{BB962C8B-B14F-4D97-AF65-F5344CB8AC3E}">
        <p14:creationId xmlns:p14="http://schemas.microsoft.com/office/powerpoint/2010/main" val="586408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F82DECD-31B3-4D0C-94F1-AD844820D324}" type="slidenum">
              <a:rPr kumimoji="0" lang="en-US" altLang="en-US" smtClean="0"/>
              <a:pPr eaLnBrk="1" hangingPunct="1">
                <a:spcBef>
                  <a:spcPct val="0"/>
                </a:spcBef>
              </a:pPr>
              <a:t>59</a:t>
            </a:fld>
            <a:endParaRPr kumimoji="0" lang="en-US" altLang="en-US"/>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pr8-28.cpp, pr8-29.cpp, and pr8-30.cpp</a:t>
            </a:r>
          </a:p>
        </p:txBody>
      </p:sp>
    </p:spTree>
    <p:extLst>
      <p:ext uri="{BB962C8B-B14F-4D97-AF65-F5344CB8AC3E}">
        <p14:creationId xmlns:p14="http://schemas.microsoft.com/office/powerpoint/2010/main" val="38073980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D23F944-296C-4574-8803-95C08B8639C2}" type="slidenum">
              <a:rPr kumimoji="0" lang="en-US" altLang="en-US" smtClean="0"/>
              <a:pPr eaLnBrk="1" hangingPunct="1">
                <a:spcBef>
                  <a:spcPct val="0"/>
                </a:spcBef>
              </a:pPr>
              <a:t>60</a:t>
            </a:fld>
            <a:endParaRPr kumimoji="0" lang="en-US" altLang="en-US"/>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0399626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8DD068B-4113-4FFC-B926-58A9E25D05D2}" type="slidenum">
              <a:rPr kumimoji="0" lang="en-US" altLang="en-US" smtClean="0"/>
              <a:pPr eaLnBrk="1" hangingPunct="1">
                <a:spcBef>
                  <a:spcPct val="0"/>
                </a:spcBef>
              </a:pPr>
              <a:t>61</a:t>
            </a:fld>
            <a:endParaRPr kumimoji="0" lang="en-US" altLang="en-US"/>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Circle.h and pr8-31.cpp</a:t>
            </a:r>
          </a:p>
        </p:txBody>
      </p:sp>
    </p:spTree>
    <p:extLst>
      <p:ext uri="{BB962C8B-B14F-4D97-AF65-F5344CB8AC3E}">
        <p14:creationId xmlns:p14="http://schemas.microsoft.com/office/powerpoint/2010/main" val="21107625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56D846D-A5BB-400E-AB04-095BE508A28C}" type="slidenum">
              <a:rPr kumimoji="0" lang="en-US" altLang="en-US" smtClean="0"/>
              <a:pPr eaLnBrk="1" hangingPunct="1">
                <a:spcBef>
                  <a:spcPct val="0"/>
                </a:spcBef>
              </a:pPr>
              <a:t>62</a:t>
            </a:fld>
            <a:endParaRPr kumimoji="0" lang="en-US" altLang="en-US"/>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Circle.h, pr8-31B.cpp, and pr8-32.cpp</a:t>
            </a:r>
          </a:p>
        </p:txBody>
      </p:sp>
    </p:spTree>
    <p:extLst>
      <p:ext uri="{BB962C8B-B14F-4D97-AF65-F5344CB8AC3E}">
        <p14:creationId xmlns:p14="http://schemas.microsoft.com/office/powerpoint/2010/main" val="950734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0580F09-5BEB-4F14-ACCF-E2A19BD656C5}" type="slidenum">
              <a:rPr kumimoji="0" lang="en-US" altLang="en-US" smtClean="0"/>
              <a:pPr eaLnBrk="1" hangingPunct="1">
                <a:spcBef>
                  <a:spcPct val="0"/>
                </a:spcBef>
              </a:pPr>
              <a:t>63</a:t>
            </a:fld>
            <a:endParaRPr kumimoji="0" lang="en-US" altLang="en-US"/>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60343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A09EB83-FA55-44E3-8BC2-A99A93826BBE}" type="slidenum">
              <a:rPr kumimoji="0" lang="en-US" altLang="en-US" smtClean="0"/>
              <a:pPr eaLnBrk="1" hangingPunct="1">
                <a:spcBef>
                  <a:spcPct val="0"/>
                </a:spcBef>
              </a:pPr>
              <a:t>64</a:t>
            </a:fld>
            <a:endParaRPr kumimoji="0" lang="en-US" altLang="en-US"/>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5370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7D8BFBF-709D-45DF-837E-EC9886442AE4}" type="slidenum">
              <a:rPr kumimoji="0" lang="en-US" altLang="en-US" smtClean="0"/>
              <a:pPr eaLnBrk="1" hangingPunct="1">
                <a:spcBef>
                  <a:spcPct val="0"/>
                </a:spcBef>
              </a:pPr>
              <a:t>65</a:t>
            </a:fld>
            <a:endParaRPr kumimoji="0" lang="en-US" altLang="en-US"/>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pr8-33.cpp</a:t>
            </a:r>
          </a:p>
        </p:txBody>
      </p:sp>
    </p:spTree>
    <p:extLst>
      <p:ext uri="{BB962C8B-B14F-4D97-AF65-F5344CB8AC3E}">
        <p14:creationId xmlns:p14="http://schemas.microsoft.com/office/powerpoint/2010/main" val="4080289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F53A91C-9F59-4857-9648-4E89371DE63D}" type="slidenum">
              <a:rPr kumimoji="0" lang="en-US" altLang="en-US" smtClean="0"/>
              <a:pPr eaLnBrk="1" hangingPunct="1">
                <a:spcBef>
                  <a:spcPct val="0"/>
                </a:spcBef>
              </a:pPr>
              <a:t>7</a:t>
            </a:fld>
            <a:endParaRPr kumimoji="0" lang="en-US" altLang="en-US"/>
          </a:p>
        </p:txBody>
      </p:sp>
      <p:sp>
        <p:nvSpPr>
          <p:cNvPr id="77827" name="Rectangle 1026"/>
          <p:cNvSpPr>
            <a:spLocks noGrp="1" noRot="1" noChangeAspect="1" noChangeArrowheads="1" noTextEdit="1"/>
          </p:cNvSpPr>
          <p:nvPr>
            <p:ph type="sldImg"/>
          </p:nvPr>
        </p:nvSpPr>
        <p:spPr>
          <a:xfrm>
            <a:off x="381000" y="685800"/>
            <a:ext cx="6096000" cy="3429000"/>
          </a:xfrm>
          <a:ln/>
        </p:spPr>
      </p:sp>
      <p:sp>
        <p:nvSpPr>
          <p:cNvPr id="778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24391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A513119-67E8-4028-947C-9AE0C186E102}" type="slidenum">
              <a:rPr kumimoji="0" lang="en-US" altLang="en-US" smtClean="0"/>
              <a:pPr eaLnBrk="1" hangingPunct="1">
                <a:spcBef>
                  <a:spcPct val="0"/>
                </a:spcBef>
              </a:pPr>
              <a:t>8</a:t>
            </a:fld>
            <a:endParaRPr kumimoji="0" lang="en-US" altLang="en-US"/>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14653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DC0B969-1CAA-4D2F-A8E4-0F77F2A10B6D}" type="slidenum">
              <a:rPr kumimoji="0" lang="en-US" altLang="en-US" smtClean="0"/>
              <a:pPr eaLnBrk="1" hangingPunct="1">
                <a:spcBef>
                  <a:spcPct val="0"/>
                </a:spcBef>
              </a:pPr>
              <a:t>9</a:t>
            </a:fld>
            <a:endParaRPr kumimoji="0" lang="en-US" altLang="en-US"/>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95021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8FD3781-A179-4A85-8E60-210DA8C9E57D}" type="slidenum">
              <a:rPr kumimoji="0" lang="en-US" altLang="en-US" smtClean="0"/>
              <a:pPr eaLnBrk="1" hangingPunct="1">
                <a:spcBef>
                  <a:spcPct val="0"/>
                </a:spcBef>
              </a:pPr>
              <a:t>10</a:t>
            </a:fld>
            <a:endParaRPr kumimoji="0" lang="en-US" altLang="en-US"/>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pr8-01.cpp</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51244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37E69762-A23B-4920-B1DE-59ACAF17473D}"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1-</a:t>
            </a:r>
            <a:fld id="{6542975F-28BB-4424-95DE-08EA9EBEF678}"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1-</a:t>
            </a:r>
            <a:fld id="{37E69762-A23B-4920-B1DE-59ACAF17473D}" type="slidenum">
              <a:rPr lang="en-US" smtClean="0"/>
              <a:pPr>
                <a:defRPr/>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41189421-EDA6-4489-B99A-951730EAE4F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dirty="0"/>
              <a:t>1-</a:t>
            </a:r>
            <a:fld id="{F1B9BE43-56CD-4205-8FB6-DD15EE86382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00C1934-2A4C-4A42-8D11-3579DB51B18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11/20/2020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8</a:t>
            </a:r>
          </a:p>
        </p:txBody>
      </p:sp>
      <p:sp>
        <p:nvSpPr>
          <p:cNvPr id="5" name="Chapter Title"/>
          <p:cNvSpPr>
            <a:spLocks noGrp="1"/>
          </p:cNvSpPr>
          <p:nvPr>
            <p:ph type="body" idx="3"/>
          </p:nvPr>
        </p:nvSpPr>
        <p:spPr/>
        <p:txBody>
          <a:bodyPr/>
          <a:lstStyle/>
          <a:p>
            <a:r>
              <a:rPr lang="en-US" dirty="0"/>
              <a:t>Arrays and Vectors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170762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1828800" y="381000"/>
            <a:ext cx="8610600" cy="992188"/>
          </a:xfrm>
        </p:spPr>
        <p:txBody>
          <a:bodyPr/>
          <a:lstStyle/>
          <a:p>
            <a:pPr eaLnBrk="1" hangingPunct="1"/>
            <a:r>
              <a:rPr lang="en-US" altLang="en-US" dirty="0">
                <a:solidFill>
                  <a:schemeClr val="tx1"/>
                </a:solidFill>
              </a:rPr>
              <a:t>8.3 Inputting and Displaying </a:t>
            </a:r>
            <a:br>
              <a:rPr lang="en-US" altLang="en-US" dirty="0">
                <a:solidFill>
                  <a:schemeClr val="tx1"/>
                </a:solidFill>
              </a:rPr>
            </a:br>
            <a:r>
              <a:rPr lang="en-US" altLang="en-US" dirty="0">
                <a:solidFill>
                  <a:schemeClr val="tx1"/>
                </a:solidFill>
              </a:rPr>
              <a:t>Array Contents</a:t>
            </a:r>
          </a:p>
        </p:txBody>
      </p:sp>
      <p:sp>
        <p:nvSpPr>
          <p:cNvPr id="12291" name="Slide Body"/>
          <p:cNvSpPr>
            <a:spLocks noGrp="1" noChangeArrowheads="1"/>
          </p:cNvSpPr>
          <p:nvPr>
            <p:ph type="body" idx="1"/>
          </p:nvPr>
        </p:nvSpPr>
        <p:spPr>
          <a:xfrm>
            <a:off x="1828800" y="1981200"/>
            <a:ext cx="8534400" cy="3886200"/>
          </a:xfrm>
        </p:spPr>
        <p:txBody>
          <a:bodyPr/>
          <a:lstStyle/>
          <a:p>
            <a:pPr eaLnBrk="1" hangingPunct="1">
              <a:buFontTx/>
              <a:buNone/>
            </a:pPr>
            <a:r>
              <a:rPr lang="en-US" altLang="en-US" dirty="0"/>
              <a:t>	</a:t>
            </a:r>
            <a:r>
              <a:rPr lang="en-US" altLang="en-US" sz="2800" b="1" dirty="0" err="1">
                <a:latin typeface="Courier New" pitchFamily="49" charset="0"/>
              </a:rPr>
              <a:t>cout</a:t>
            </a:r>
            <a:r>
              <a:rPr lang="en-US" altLang="en-US" sz="2800" dirty="0"/>
              <a:t> and </a:t>
            </a:r>
            <a:r>
              <a:rPr lang="en-US" altLang="en-US" sz="2800" b="1" dirty="0" err="1">
                <a:latin typeface="Courier New" pitchFamily="49" charset="0"/>
              </a:rPr>
              <a:t>cin</a:t>
            </a:r>
            <a:r>
              <a:rPr lang="en-US" altLang="en-US" sz="2800" dirty="0"/>
              <a:t> can be used to display values from and store values into an array</a:t>
            </a:r>
          </a:p>
          <a:p>
            <a:pPr lvl="1" eaLnBrk="1" hangingPunct="1">
              <a:spcBef>
                <a:spcPct val="60000"/>
              </a:spcBef>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lvl="1" eaLnBrk="1" hangingPunct="1">
              <a:spcBef>
                <a:spcPct val="60000"/>
              </a:spcBef>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Define 5-elt. array</a:t>
            </a:r>
          </a:p>
          <a:p>
            <a:pPr lvl="1" eaLnBrk="1" hangingPunct="1">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"Enter first test score ";</a:t>
            </a:r>
          </a:p>
          <a:p>
            <a:pPr lvl="1" eaLnBrk="1" hangingPunct="1">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tests[0];</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ADCECE51-A75C-437F-84AD-C120897C344F}" type="slidenum">
              <a:rPr lang="en-US" altLang="en-US" sz="120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Array Subscripts</a:t>
            </a:r>
          </a:p>
        </p:txBody>
      </p:sp>
      <p:sp>
        <p:nvSpPr>
          <p:cNvPr id="13315" name="Slide Body"/>
          <p:cNvSpPr>
            <a:spLocks noGrp="1" noChangeArrowheads="1"/>
          </p:cNvSpPr>
          <p:nvPr>
            <p:ph type="body" idx="1"/>
          </p:nvPr>
        </p:nvSpPr>
        <p:spPr>
          <a:xfrm>
            <a:off x="1752600" y="1752600"/>
            <a:ext cx="8686800" cy="3733800"/>
          </a:xfrm>
        </p:spPr>
        <p:txBody>
          <a:bodyPr/>
          <a:lstStyle/>
          <a:p>
            <a:pPr eaLnBrk="1" hangingPunct="1"/>
            <a:r>
              <a:rPr lang="en-US" altLang="en-US" sz="2800" dirty="0"/>
              <a:t>Array subscript can be an integer constant, integer variable, or integer expression</a:t>
            </a:r>
          </a:p>
          <a:p>
            <a:pPr eaLnBrk="1" hangingPunct="1"/>
            <a:r>
              <a:rPr lang="en-US" altLang="en-US" sz="2800" dirty="0"/>
              <a:t>Examples:                               	  </a:t>
            </a:r>
            <a:r>
              <a:rPr lang="en-US" altLang="en-US" sz="2400" u="sng" dirty="0">
                <a:solidFill>
                  <a:schemeClr val="accent2"/>
                </a:solidFill>
              </a:rPr>
              <a:t>Subscript is</a:t>
            </a:r>
          </a:p>
          <a:p>
            <a:pPr lvl="2" eaLnBrk="1" hangingPunct="1">
              <a:buFontTx/>
              <a:buNone/>
            </a:pPr>
            <a:r>
              <a:rPr lang="en-US" altLang="en-US" sz="3200" b="1" dirty="0" err="1">
                <a:solidFill>
                  <a:srgbClr val="3D8963"/>
                </a:solidFill>
                <a:latin typeface="Courier New" pitchFamily="49" charset="0"/>
              </a:rPr>
              <a:t>cin</a:t>
            </a:r>
            <a:r>
              <a:rPr lang="en-US" altLang="en-US" sz="3200" b="1" dirty="0">
                <a:solidFill>
                  <a:srgbClr val="3D8963"/>
                </a:solidFill>
                <a:latin typeface="Courier New" pitchFamily="49" charset="0"/>
              </a:rPr>
              <a:t>  &gt;&gt; tests[3];   </a:t>
            </a:r>
            <a:r>
              <a:rPr lang="en-US" altLang="en-US" dirty="0" err="1">
                <a:solidFill>
                  <a:schemeClr val="accent2"/>
                </a:solidFill>
              </a:rPr>
              <a:t>int</a:t>
            </a:r>
            <a:r>
              <a:rPr lang="en-US" altLang="en-US" dirty="0">
                <a:solidFill>
                  <a:schemeClr val="accent2"/>
                </a:solidFill>
              </a:rPr>
              <a:t> constant</a:t>
            </a:r>
            <a:endParaRPr lang="en-US" altLang="en-US" sz="3200" dirty="0">
              <a:solidFill>
                <a:schemeClr val="accent2"/>
              </a:solidFill>
            </a:endParaRPr>
          </a:p>
          <a:p>
            <a:pPr lvl="2" eaLnBrk="1" hangingPunct="1">
              <a:spcBef>
                <a:spcPct val="0"/>
              </a:spcBef>
              <a:buFontTx/>
              <a:buNone/>
            </a:pPr>
            <a:r>
              <a:rPr lang="en-US" altLang="en-US" sz="3200" b="1" dirty="0" err="1">
                <a:solidFill>
                  <a:srgbClr val="3D8963"/>
                </a:solidFill>
                <a:latin typeface="Courier New" pitchFamily="49" charset="0"/>
              </a:rPr>
              <a:t>cout</a:t>
            </a:r>
            <a:r>
              <a:rPr lang="en-US" altLang="en-US" sz="3200" b="1" dirty="0">
                <a:solidFill>
                  <a:srgbClr val="3D8963"/>
                </a:solidFill>
                <a:latin typeface="Courier New" pitchFamily="49" charset="0"/>
              </a:rPr>
              <a:t> &lt;&lt; tests[</a:t>
            </a:r>
            <a:r>
              <a:rPr lang="en-US" altLang="en-US" sz="3200" b="1" dirty="0" err="1">
                <a:solidFill>
                  <a:srgbClr val="3D8963"/>
                </a:solidFill>
                <a:latin typeface="Courier New" pitchFamily="49" charset="0"/>
              </a:rPr>
              <a:t>i</a:t>
            </a:r>
            <a:r>
              <a:rPr lang="en-US" altLang="en-US" sz="3200" b="1" dirty="0">
                <a:solidFill>
                  <a:srgbClr val="3D8963"/>
                </a:solidFill>
                <a:latin typeface="Courier New" pitchFamily="49" charset="0"/>
              </a:rPr>
              <a:t>];   </a:t>
            </a:r>
            <a:r>
              <a:rPr lang="en-US" altLang="en-US" dirty="0" err="1">
                <a:solidFill>
                  <a:schemeClr val="accent2"/>
                </a:solidFill>
              </a:rPr>
              <a:t>int</a:t>
            </a:r>
            <a:r>
              <a:rPr lang="en-US" altLang="en-US" dirty="0">
                <a:solidFill>
                  <a:schemeClr val="accent2"/>
                </a:solidFill>
              </a:rPr>
              <a:t> variable</a:t>
            </a:r>
          </a:p>
          <a:p>
            <a:pPr lvl="2" eaLnBrk="1" hangingPunct="1">
              <a:spcBef>
                <a:spcPct val="0"/>
              </a:spcBef>
              <a:buFontTx/>
              <a:buNone/>
            </a:pPr>
            <a:r>
              <a:rPr lang="en-US" altLang="en-US" sz="3200" b="1" dirty="0" err="1">
                <a:solidFill>
                  <a:srgbClr val="3D8963"/>
                </a:solidFill>
                <a:latin typeface="Courier New" pitchFamily="49" charset="0"/>
              </a:rPr>
              <a:t>cout</a:t>
            </a:r>
            <a:r>
              <a:rPr lang="en-US" altLang="en-US" sz="3200" b="1" dirty="0">
                <a:solidFill>
                  <a:srgbClr val="3D8963"/>
                </a:solidFill>
                <a:latin typeface="Courier New" pitchFamily="49" charset="0"/>
              </a:rPr>
              <a:t> &lt;&lt; tests[</a:t>
            </a:r>
            <a:r>
              <a:rPr lang="en-US" altLang="en-US" sz="3200" b="1" dirty="0" err="1">
                <a:solidFill>
                  <a:srgbClr val="3D8963"/>
                </a:solidFill>
                <a:latin typeface="Courier New" pitchFamily="49" charset="0"/>
              </a:rPr>
              <a:t>i+j</a:t>
            </a:r>
            <a:r>
              <a:rPr lang="en-US" altLang="en-US" sz="3200" b="1" dirty="0">
                <a:solidFill>
                  <a:srgbClr val="3D8963"/>
                </a:solidFill>
                <a:latin typeface="Courier New" pitchFamily="49" charset="0"/>
              </a:rPr>
              <a:t>]; </a:t>
            </a:r>
            <a:r>
              <a:rPr lang="en-US" altLang="en-US" dirty="0" err="1">
                <a:solidFill>
                  <a:schemeClr val="accent2"/>
                </a:solidFill>
              </a:rPr>
              <a:t>int</a:t>
            </a:r>
            <a:r>
              <a:rPr lang="en-US" altLang="en-US" dirty="0">
                <a:solidFill>
                  <a:schemeClr val="accent2"/>
                </a:solidFill>
              </a:rPr>
              <a:t> expression</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16CA819-345C-4061-9BCB-58359F594987}" type="slidenum">
              <a:rPr lang="en-US" altLang="en-US" sz="120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Accessing All Array Elements</a:t>
            </a:r>
          </a:p>
        </p:txBody>
      </p:sp>
      <p:sp>
        <p:nvSpPr>
          <p:cNvPr id="14339" name="Slide Body"/>
          <p:cNvSpPr>
            <a:spLocks noGrp="1" noChangeArrowheads="1"/>
          </p:cNvSpPr>
          <p:nvPr>
            <p:ph type="body" idx="1"/>
          </p:nvPr>
        </p:nvSpPr>
        <p:spPr>
          <a:xfrm>
            <a:off x="2057400" y="1752600"/>
            <a:ext cx="8077200" cy="4038600"/>
          </a:xfrm>
        </p:spPr>
        <p:txBody>
          <a:bodyPr/>
          <a:lstStyle/>
          <a:p>
            <a:pPr eaLnBrk="1" hangingPunct="1">
              <a:buFontTx/>
              <a:buNone/>
            </a:pPr>
            <a:r>
              <a:rPr lang="en-US" altLang="en-US" sz="2800" dirty="0"/>
              <a:t>To access each element of an array</a:t>
            </a:r>
          </a:p>
          <a:p>
            <a:pPr lvl="1" eaLnBrk="1" hangingPunct="1"/>
            <a:r>
              <a:rPr lang="en-US" altLang="en-US" sz="2800" dirty="0"/>
              <a:t>Use a loop</a:t>
            </a:r>
          </a:p>
          <a:p>
            <a:pPr lvl="1" eaLnBrk="1" hangingPunct="1"/>
            <a:r>
              <a:rPr lang="en-US" altLang="en-US" sz="2800" dirty="0"/>
              <a:t>Use the loop control variable as the array subscript</a:t>
            </a:r>
          </a:p>
          <a:p>
            <a:pPr lvl="1" eaLnBrk="1" hangingPunct="1"/>
            <a:r>
              <a:rPr lang="en-US" altLang="en-US" sz="2800" dirty="0"/>
              <a:t>A different array element will be referenced each time through the loop</a:t>
            </a:r>
            <a:endParaRPr lang="en-US" altLang="en-US" sz="2800" b="1" dirty="0">
              <a:solidFill>
                <a:srgbClr val="3D8963"/>
              </a:solidFill>
              <a:latin typeface="Courier New" pitchFamily="49" charset="0"/>
            </a:endParaRPr>
          </a:p>
          <a:p>
            <a:pPr eaLnBrk="1" hangingPunct="1">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0;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 5;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lvl="1"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06DE28A-36C4-44D6-93FA-A8A31F302203}" type="slidenum">
              <a:rPr lang="en-US" altLang="en-US" sz="120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Getting Array Data from a File</a:t>
            </a:r>
          </a:p>
        </p:txBody>
      </p:sp>
      <p:sp>
        <p:nvSpPr>
          <p:cNvPr id="15363" name="Slide Body"/>
          <p:cNvSpPr>
            <a:spLocks noGrp="1" noChangeArrowheads="1"/>
          </p:cNvSpPr>
          <p:nvPr>
            <p:ph type="body" idx="1"/>
          </p:nvPr>
        </p:nvSpPr>
        <p:spPr>
          <a:xfrm>
            <a:off x="1752600" y="1752600"/>
            <a:ext cx="8382000" cy="4572000"/>
          </a:xfrm>
        </p:spPr>
        <p:txBody>
          <a:bodyPr/>
          <a:lstStyle/>
          <a:p>
            <a:pPr>
              <a:lnSpc>
                <a:spcPct val="75000"/>
              </a:lnSpc>
              <a:spcBef>
                <a:spcPts val="600"/>
              </a:spcBef>
              <a:buNone/>
            </a:pPr>
            <a:r>
              <a:rPr lang="en-US" altLang="en-US" sz="2800" b="1" dirty="0">
                <a:latin typeface="Courier New" pitchFamily="49" charset="0"/>
              </a:rPr>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a:lnSpc>
                <a:spcPct val="75000"/>
              </a:lnSpc>
              <a:spcBef>
                <a:spcPts val="6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sales[ISIZE]; </a:t>
            </a:r>
          </a:p>
          <a:p>
            <a:pPr>
              <a:lnSpc>
                <a:spcPct val="75000"/>
              </a:lnSpc>
              <a:spcBef>
                <a:spcPts val="6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ifstream</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           </a:t>
            </a:r>
          </a:p>
          <a:p>
            <a:pPr>
              <a:lnSpc>
                <a:spcPct val="75000"/>
              </a:lnSpc>
              <a:spcBef>
                <a:spcPts val="6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dataFile.open</a:t>
            </a:r>
            <a:r>
              <a:rPr lang="en-US" altLang="en-US" sz="2400" b="1" dirty="0">
                <a:solidFill>
                  <a:srgbClr val="3D8963"/>
                </a:solidFill>
                <a:latin typeface="Courier New" pitchFamily="49" charset="0"/>
              </a:rPr>
              <a:t>("sales.dat");</a:t>
            </a:r>
          </a:p>
          <a:p>
            <a:pPr>
              <a:lnSpc>
                <a:spcPct val="75000"/>
              </a:lnSpc>
              <a:spcBef>
                <a:spcPts val="600"/>
              </a:spcBef>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a:t>
            </a:r>
          </a:p>
          <a:p>
            <a:pPr>
              <a:lnSpc>
                <a:spcPct val="75000"/>
              </a:lnSpc>
              <a:spcBef>
                <a:spcPts val="6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"Error opening data file\n";</a:t>
            </a:r>
          </a:p>
          <a:p>
            <a:pPr>
              <a:lnSpc>
                <a:spcPct val="75000"/>
              </a:lnSpc>
              <a:spcBef>
                <a:spcPts val="600"/>
              </a:spcBef>
              <a:buNone/>
            </a:pPr>
            <a:r>
              <a:rPr lang="en-US" altLang="en-US" sz="2400" b="1" dirty="0">
                <a:solidFill>
                  <a:srgbClr val="3D8963"/>
                </a:solidFill>
                <a:latin typeface="Courier New" pitchFamily="49" charset="0"/>
              </a:rPr>
              <a:t> else  // Input daily sales</a:t>
            </a:r>
          </a:p>
          <a:p>
            <a:pPr>
              <a:lnSpc>
                <a:spcPct val="75000"/>
              </a:lnSpc>
              <a:spcBef>
                <a:spcPts val="600"/>
              </a:spcBef>
              <a:buNone/>
            </a:pPr>
            <a:r>
              <a:rPr lang="en-US" altLang="en-US" sz="2400" b="1" dirty="0">
                <a:solidFill>
                  <a:srgbClr val="3D8963"/>
                </a:solidFill>
                <a:latin typeface="Courier New" pitchFamily="49" charset="0"/>
              </a:rPr>
              <a:t> {  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day = 0; day &lt; ISIZE; day++) </a:t>
            </a:r>
          </a:p>
          <a:p>
            <a:pPr>
              <a:lnSpc>
                <a:spcPct val="75000"/>
              </a:lnSpc>
              <a:spcBef>
                <a:spcPts val="6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 &gt;&gt; sales[day];  </a:t>
            </a:r>
          </a:p>
          <a:p>
            <a:pPr>
              <a:lnSpc>
                <a:spcPct val="75000"/>
              </a:lnSpc>
              <a:spcBef>
                <a:spcPts val="6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dataFile.close</a:t>
            </a:r>
            <a:r>
              <a:rPr lang="en-US" altLang="en-US" sz="2400" b="1" dirty="0">
                <a:solidFill>
                  <a:srgbClr val="3D8963"/>
                </a:solidFill>
                <a:latin typeface="Courier New" pitchFamily="49" charset="0"/>
              </a:rPr>
              <a:t>();</a:t>
            </a:r>
          </a:p>
          <a:p>
            <a:pPr>
              <a:lnSpc>
                <a:spcPct val="75000"/>
              </a:lnSpc>
              <a:spcBef>
                <a:spcPts val="600"/>
              </a:spcBef>
              <a:buNone/>
            </a:pPr>
            <a:r>
              <a:rPr lang="en-US" altLang="en-US" sz="2400" b="1" dirty="0">
                <a:solidFill>
                  <a:srgbClr val="3D8963"/>
                </a:solidFill>
                <a:latin typeface="Courier New" pitchFamily="49" charset="0"/>
              </a:rPr>
              <a:t> }</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1D48D85-4425-4AE4-A0EF-BFCDBD3783AC}" type="slidenum">
              <a:rPr lang="en-US" altLang="en-US" sz="120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Sending Array Data to a File</a:t>
            </a:r>
          </a:p>
        </p:txBody>
      </p:sp>
      <p:sp>
        <p:nvSpPr>
          <p:cNvPr id="15363" name="Slide Body"/>
          <p:cNvSpPr>
            <a:spLocks noGrp="1" noChangeArrowheads="1"/>
          </p:cNvSpPr>
          <p:nvPr>
            <p:ph type="body" idx="1"/>
          </p:nvPr>
        </p:nvSpPr>
        <p:spPr>
          <a:xfrm>
            <a:off x="1828800" y="1752600"/>
            <a:ext cx="8382000" cy="4114800"/>
          </a:xfrm>
        </p:spPr>
        <p:txBody>
          <a:bodyPr/>
          <a:lstStyle/>
          <a:p>
            <a:pPr eaLnBrk="1" hangingPunct="1">
              <a:lnSpc>
                <a:spcPct val="75000"/>
              </a:lnSpc>
              <a:buFont typeface="Arial" panose="020B0604020202020204" pitchFamily="34" charset="0"/>
              <a:buChar char="•"/>
              <a:defRPr/>
            </a:pPr>
            <a:r>
              <a:rPr lang="en-US" altLang="en-US" sz="2800" dirty="0"/>
              <a:t>Open the file using an</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ofstream</a:t>
            </a:r>
            <a:r>
              <a:rPr lang="en-US" altLang="en-US" sz="2800" b="1" dirty="0">
                <a:latin typeface="Courier New" panose="02070309020205020404" pitchFamily="49" charset="0"/>
                <a:cs typeface="Courier New" panose="02070309020205020404" pitchFamily="49" charset="0"/>
              </a:rPr>
              <a:t> </a:t>
            </a:r>
            <a:r>
              <a:rPr lang="en-US" altLang="en-US" sz="2800" dirty="0"/>
              <a:t>object</a:t>
            </a:r>
          </a:p>
          <a:p>
            <a:pPr marL="0" indent="0">
              <a:lnSpc>
                <a:spcPct val="75000"/>
              </a:lnSpc>
              <a:buNone/>
              <a:defRPr/>
            </a:pPr>
            <a:endParaRPr lang="en-US" altLang="en-US" sz="2800" dirty="0"/>
          </a:p>
          <a:p>
            <a:pPr eaLnBrk="1" hangingPunct="1">
              <a:lnSpc>
                <a:spcPct val="75000"/>
              </a:lnSpc>
              <a:buFont typeface="Arial" panose="020B0604020202020204" pitchFamily="34" charset="0"/>
              <a:buChar char="•"/>
              <a:defRPr/>
            </a:pPr>
            <a:r>
              <a:rPr lang="en-US" altLang="en-US" sz="2800" dirty="0"/>
              <a:t>Use a loop to write each array element to the file</a:t>
            </a:r>
          </a:p>
          <a:p>
            <a:pPr marL="0" indent="0">
              <a:lnSpc>
                <a:spcPct val="75000"/>
              </a:lnSpc>
              <a:buNone/>
              <a:defRPr/>
            </a:pPr>
            <a:endParaRPr lang="en-US" altLang="en-US" sz="2800" dirty="0"/>
          </a:p>
          <a:p>
            <a:pPr eaLnBrk="1" hangingPunct="1">
              <a:lnSpc>
                <a:spcPct val="75000"/>
              </a:lnSpc>
              <a:buFont typeface="Arial" panose="020B0604020202020204" pitchFamily="34" charset="0"/>
              <a:buChar char="•"/>
              <a:defRPr/>
            </a:pPr>
            <a:r>
              <a:rPr lang="en-US" altLang="en-US" sz="2800" dirty="0"/>
              <a:t>Close the file</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A2D4A60-B527-4881-A3EF-CD2A22C31A09}" type="slidenum">
              <a:rPr lang="en-US" altLang="en-US" sz="120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a:xfrm>
            <a:off x="1828800" y="228600"/>
            <a:ext cx="8610600" cy="992188"/>
          </a:xfrm>
        </p:spPr>
        <p:txBody>
          <a:bodyPr/>
          <a:lstStyle/>
          <a:p>
            <a:pPr eaLnBrk="1" hangingPunct="1"/>
            <a:r>
              <a:rPr lang="en-US" altLang="en-US" dirty="0">
                <a:solidFill>
                  <a:schemeClr val="tx1"/>
                </a:solidFill>
              </a:rPr>
              <a:t>No Bounds Checking</a:t>
            </a:r>
          </a:p>
        </p:txBody>
      </p:sp>
      <p:sp>
        <p:nvSpPr>
          <p:cNvPr id="17411" name="Slide Body"/>
          <p:cNvSpPr>
            <a:spLocks noGrp="1" noChangeArrowheads="1"/>
          </p:cNvSpPr>
          <p:nvPr>
            <p:ph type="body" idx="1"/>
          </p:nvPr>
        </p:nvSpPr>
        <p:spPr>
          <a:xfrm>
            <a:off x="1752600" y="1786467"/>
            <a:ext cx="8534400" cy="4157133"/>
          </a:xfrm>
        </p:spPr>
        <p:txBody>
          <a:bodyPr/>
          <a:lstStyle/>
          <a:p>
            <a:pPr eaLnBrk="1" hangingPunct="1">
              <a:lnSpc>
                <a:spcPct val="75000"/>
              </a:lnSpc>
              <a:spcBef>
                <a:spcPct val="0"/>
              </a:spcBef>
            </a:pPr>
            <a:r>
              <a:rPr lang="en-US" altLang="en-US" sz="2800" dirty="0"/>
              <a:t>There are no checks in C++ that an array subscript is in range</a:t>
            </a:r>
          </a:p>
          <a:p>
            <a:pPr eaLnBrk="1" hangingPunct="1">
              <a:lnSpc>
                <a:spcPct val="75000"/>
              </a:lnSpc>
              <a:spcBef>
                <a:spcPct val="40000"/>
              </a:spcBef>
            </a:pPr>
            <a:r>
              <a:rPr lang="en-US" altLang="en-US" sz="2800" dirty="0"/>
              <a:t>An invalid array subscript can cause the program to overwrite other memory</a:t>
            </a:r>
          </a:p>
          <a:p>
            <a:pPr eaLnBrk="1" hangingPunct="1">
              <a:lnSpc>
                <a:spcPct val="75000"/>
              </a:lnSpc>
              <a:spcBef>
                <a:spcPct val="40000"/>
              </a:spcBef>
            </a:pPr>
            <a:r>
              <a:rPr lang="en-US" altLang="en-US" sz="2800" dirty="0"/>
              <a:t>Example:</a:t>
            </a:r>
          </a:p>
          <a:p>
            <a:pPr lvl="1" eaLnBrk="1" hangingPunct="1">
              <a:lnSpc>
                <a:spcPct val="75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3;</a:t>
            </a:r>
          </a:p>
          <a:p>
            <a:pPr lvl="1" eaLnBrk="1" hangingPunct="1">
              <a:lnSpc>
                <a:spcPct val="75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4;</a:t>
            </a:r>
          </a:p>
          <a:p>
            <a:pPr lvl="1" eaLnBrk="1" hangingPunct="1">
              <a:lnSpc>
                <a:spcPct val="75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[ISIZE];</a:t>
            </a:r>
          </a:p>
          <a:p>
            <a:pPr lvl="1" eaLnBrk="1" hangingPunct="1">
              <a:lnSpc>
                <a:spcPct val="75000"/>
              </a:lnSpc>
              <a:buFontTx/>
              <a:buNone/>
            </a:pP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25;</a:t>
            </a:r>
          </a:p>
        </p:txBody>
      </p:sp>
      <p:pic>
        <p:nvPicPr>
          <p:cNvPr id="2" name="image of memory for an array with adjacent locations" title="image of an array with adjacent memory locat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0" y="3886200"/>
            <a:ext cx="3188208" cy="1828800"/>
          </a:xfrm>
          <a:prstGeom prst="rect">
            <a:avLst/>
          </a:prstGeom>
        </p:spPr>
      </p:pic>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5B6DE06-57B5-4CFB-9374-A73A53205912}" type="slidenum">
              <a:rPr lang="en-US" altLang="en-US" sz="120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p:cNvSpPr>
          <p:nvPr>
            <p:ph type="title"/>
          </p:nvPr>
        </p:nvSpPr>
        <p:spPr/>
        <p:txBody>
          <a:bodyPr/>
          <a:lstStyle/>
          <a:p>
            <a:pPr eaLnBrk="1" hangingPunct="1"/>
            <a:r>
              <a:rPr lang="en-US" altLang="en-US" dirty="0">
                <a:solidFill>
                  <a:schemeClr val="tx1"/>
                </a:solidFill>
              </a:rPr>
              <a:t>Off-By-One Errors</a:t>
            </a:r>
          </a:p>
        </p:txBody>
      </p:sp>
      <p:sp>
        <p:nvSpPr>
          <p:cNvPr id="17411" name="Slide Body"/>
          <p:cNvSpPr>
            <a:spLocks noGrp="1"/>
          </p:cNvSpPr>
          <p:nvPr>
            <p:ph type="body" idx="1"/>
          </p:nvPr>
        </p:nvSpPr>
        <p:spPr/>
        <p:txBody>
          <a:bodyPr/>
          <a:lstStyle/>
          <a:p>
            <a:pPr eaLnBrk="1" hangingPunct="1">
              <a:defRPr/>
            </a:pPr>
            <a:r>
              <a:rPr lang="en-US" altLang="en-US" sz="2800" dirty="0"/>
              <a:t>These most often occur when a program accesses data one position beyond the end of an array, or misses the first or last element of an array.</a:t>
            </a:r>
          </a:p>
          <a:p>
            <a:pPr marL="0" indent="0">
              <a:buNone/>
              <a:defRPr/>
            </a:pPr>
            <a:endParaRPr lang="en-US" altLang="en-US" sz="2800" dirty="0"/>
          </a:p>
          <a:p>
            <a:pPr eaLnBrk="1" hangingPunct="1">
              <a:defRPr/>
            </a:pPr>
            <a:r>
              <a:rPr lang="en-US" altLang="en-US" sz="2800" dirty="0"/>
              <a:t>If an array has size </a:t>
            </a:r>
            <a:r>
              <a:rPr lang="en-US" altLang="en-US" sz="2800" b="1" dirty="0">
                <a:latin typeface="Courier New" panose="02070309020205020404" pitchFamily="49" charset="0"/>
                <a:cs typeface="Courier New" panose="02070309020205020404" pitchFamily="49" charset="0"/>
              </a:rPr>
              <a:t>n</a:t>
            </a:r>
            <a:r>
              <a:rPr lang="en-US" altLang="en-US" sz="2800" dirty="0"/>
              <a:t>, then the range of the subscripts is from </a:t>
            </a:r>
            <a:r>
              <a:rPr lang="en-US" altLang="en-US" sz="2800" b="1" dirty="0">
                <a:latin typeface="Courier New" panose="02070309020205020404" pitchFamily="49" charset="0"/>
                <a:cs typeface="Courier New" panose="02070309020205020404" pitchFamily="49" charset="0"/>
              </a:rPr>
              <a:t>0</a:t>
            </a:r>
            <a:r>
              <a:rPr lang="en-US" altLang="en-US" sz="2800" dirty="0"/>
              <a:t> to </a:t>
            </a:r>
            <a:r>
              <a:rPr lang="en-US" altLang="en-US" sz="2800" b="1" dirty="0">
                <a:latin typeface="Courier New" panose="02070309020205020404" pitchFamily="49" charset="0"/>
                <a:cs typeface="Courier New" panose="02070309020205020404" pitchFamily="49" charset="0"/>
              </a:rPr>
              <a:t>n-1</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D5B0A1E-50FB-4447-A644-E3214F5FB9B7}" type="slidenum">
              <a:rPr lang="en-US" altLang="en-US" sz="120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8.4  Array Initialization</a:t>
            </a:r>
          </a:p>
        </p:txBody>
      </p:sp>
      <p:sp>
        <p:nvSpPr>
          <p:cNvPr id="19459" name="Slide Body"/>
          <p:cNvSpPr>
            <a:spLocks noGrp="1" noChangeArrowheads="1"/>
          </p:cNvSpPr>
          <p:nvPr>
            <p:ph type="body" idx="1"/>
          </p:nvPr>
        </p:nvSpPr>
        <p:spPr>
          <a:xfrm>
            <a:off x="1905000" y="1981200"/>
            <a:ext cx="8382000" cy="4114800"/>
          </a:xfrm>
        </p:spPr>
        <p:txBody>
          <a:bodyPr/>
          <a:lstStyle/>
          <a:p>
            <a:pPr eaLnBrk="1" hangingPunct="1">
              <a:lnSpc>
                <a:spcPct val="90000"/>
              </a:lnSpc>
            </a:pPr>
            <a:r>
              <a:rPr lang="en-US" altLang="en-US" sz="2800" dirty="0"/>
              <a:t>An array can be initialized during program execution with assignment statements </a:t>
            </a:r>
          </a:p>
          <a:p>
            <a:pPr lvl="1" eaLnBrk="1" hangingPunct="1">
              <a:lnSpc>
                <a:spcPct val="90000"/>
              </a:lnSpc>
              <a:buFontTx/>
              <a:buNone/>
            </a:pPr>
            <a:r>
              <a:rPr lang="en-US" altLang="en-US" sz="2400" dirty="0"/>
              <a:t>	</a:t>
            </a:r>
            <a:r>
              <a:rPr lang="en-US" altLang="en-US" sz="2400" b="1" dirty="0">
                <a:solidFill>
                  <a:srgbClr val="3D8963"/>
                </a:solidFill>
                <a:latin typeface="Courier New" pitchFamily="49" charset="0"/>
              </a:rPr>
              <a:t>tests[0] = 79; </a:t>
            </a:r>
          </a:p>
          <a:p>
            <a:pPr lvl="1" eaLnBrk="1" hangingPunct="1">
              <a:lnSpc>
                <a:spcPct val="90000"/>
              </a:lnSpc>
              <a:buFontTx/>
              <a:buNone/>
            </a:pPr>
            <a:r>
              <a:rPr lang="en-US" altLang="en-US" sz="2400" b="1" dirty="0">
                <a:solidFill>
                  <a:srgbClr val="3D8963"/>
                </a:solidFill>
                <a:latin typeface="Courier New" pitchFamily="49" charset="0"/>
              </a:rPr>
              <a:t>	tests[1] = 82; // etc.</a:t>
            </a:r>
          </a:p>
          <a:p>
            <a:pPr eaLnBrk="1" hangingPunct="1">
              <a:lnSpc>
                <a:spcPct val="90000"/>
              </a:lnSpc>
            </a:pPr>
            <a:r>
              <a:rPr lang="en-US" altLang="en-US" sz="2800" dirty="0"/>
              <a:t>It can be initialized at array definition with an </a:t>
            </a:r>
            <a:r>
              <a:rPr lang="en-US" altLang="en-US" sz="2800" dirty="0">
                <a:solidFill>
                  <a:schemeClr val="accent2"/>
                </a:solidFill>
              </a:rPr>
              <a:t>initialization list</a:t>
            </a:r>
            <a:r>
              <a:rPr lang="en-US" altLang="en-US" sz="2800" dirty="0"/>
              <a:t> </a:t>
            </a:r>
          </a:p>
          <a:p>
            <a:pPr lvl="1" eaLnBrk="1" hangingPunct="1">
              <a:lnSpc>
                <a:spcPct val="90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	</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{79,82,91,77,84};</a:t>
            </a:r>
            <a:endParaRPr lang="en-US" altLang="en-US" sz="2400" b="1" dirty="0">
              <a:solidFill>
                <a:srgbClr val="3D8963"/>
              </a:solidFill>
            </a:endParaRP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8BF4496-E9F8-48CB-929F-D57182903052}" type="slidenum">
              <a:rPr lang="en-US" altLang="en-US" sz="120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p:cNvSpPr>
          <p:nvPr>
            <p:ph type="title"/>
          </p:nvPr>
        </p:nvSpPr>
        <p:spPr/>
        <p:txBody>
          <a:bodyPr/>
          <a:lstStyle/>
          <a:p>
            <a:pPr eaLnBrk="1" hangingPunct="1"/>
            <a:r>
              <a:rPr lang="en-US" altLang="en-US" dirty="0">
                <a:solidFill>
                  <a:schemeClr val="tx1"/>
                </a:solidFill>
              </a:rPr>
              <a:t>Start at element 0 or 1?</a:t>
            </a:r>
          </a:p>
        </p:txBody>
      </p:sp>
      <p:sp>
        <p:nvSpPr>
          <p:cNvPr id="20483" name="Slide Body"/>
          <p:cNvSpPr>
            <a:spLocks noGrp="1"/>
          </p:cNvSpPr>
          <p:nvPr>
            <p:ph type="body" idx="1"/>
          </p:nvPr>
        </p:nvSpPr>
        <p:spPr/>
        <p:txBody>
          <a:bodyPr/>
          <a:lstStyle/>
          <a:p>
            <a:pPr eaLnBrk="1" hangingPunct="1"/>
            <a:r>
              <a:rPr lang="en-US" altLang="en-US" sz="2800" dirty="0"/>
              <a:t>You may choose to declare arrays to be one larger than needed.  This allows you to use the element with subscript 1 as the ‘first’ element, etc., and may minimize off-by-one errors.</a:t>
            </a:r>
          </a:p>
          <a:p>
            <a:pPr eaLnBrk="1" hangingPunct="1"/>
            <a:r>
              <a:rPr lang="en-US" altLang="en-US" sz="2800" dirty="0"/>
              <a:t>The element with subscript 0 is not used.</a:t>
            </a:r>
          </a:p>
          <a:p>
            <a:pPr eaLnBrk="1" hangingPunct="1"/>
            <a:r>
              <a:rPr lang="en-US" altLang="en-US" sz="2800" dirty="0"/>
              <a:t>This is most often done when working with ordered data that logically begins with 1, </a:t>
            </a:r>
            <a:r>
              <a:rPr lang="en-US" altLang="en-US" sz="2800" i="1" dirty="0"/>
              <a:t>e.g.</a:t>
            </a:r>
            <a:r>
              <a:rPr lang="en-US" altLang="en-US" sz="2800" dirty="0"/>
              <a:t>, months of the year or days of the week</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61C2F32-DE9D-45C1-9404-A0925FD33433}" type="slidenum">
              <a:rPr lang="en-US" altLang="en-US" sz="120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Partial Array Initialization</a:t>
            </a:r>
          </a:p>
        </p:txBody>
      </p:sp>
      <p:sp>
        <p:nvSpPr>
          <p:cNvPr id="20483" name="Slide Body"/>
          <p:cNvSpPr>
            <a:spLocks noGrp="1" noChangeArrowheads="1"/>
          </p:cNvSpPr>
          <p:nvPr>
            <p:ph type="body" idx="1"/>
          </p:nvPr>
        </p:nvSpPr>
        <p:spPr>
          <a:xfrm>
            <a:off x="1752600" y="1981200"/>
            <a:ext cx="8610600" cy="4114800"/>
          </a:xfrm>
        </p:spPr>
        <p:txBody>
          <a:bodyPr/>
          <a:lstStyle/>
          <a:p>
            <a:pPr>
              <a:lnSpc>
                <a:spcPts val="2800"/>
              </a:lnSpc>
              <a:spcBef>
                <a:spcPct val="0"/>
              </a:spcBef>
              <a:defRPr/>
            </a:pPr>
            <a:r>
              <a:rPr lang="en-US" sz="2800" dirty="0"/>
              <a:t>If array is initialized at definition with fewer values than the size </a:t>
            </a:r>
            <a:r>
              <a:rPr lang="en-US" sz="2800" dirty="0" err="1"/>
              <a:t>declarator</a:t>
            </a:r>
            <a:r>
              <a:rPr lang="en-US" sz="2800" dirty="0"/>
              <a:t> of the array, the remaining elements will be set to </a:t>
            </a:r>
            <a:r>
              <a:rPr lang="en-US" sz="2800" b="1" dirty="0">
                <a:latin typeface="Courier New" pitchFamily="49" charset="0"/>
              </a:rPr>
              <a:t>0</a:t>
            </a:r>
            <a:r>
              <a:rPr lang="en-US" sz="2800" dirty="0"/>
              <a:t> or the empty string</a:t>
            </a:r>
            <a:r>
              <a:rPr lang="en-US" sz="2800" dirty="0">
                <a:latin typeface="Courier New" pitchFamily="49" charset="0"/>
              </a:rPr>
              <a:t> </a:t>
            </a:r>
          </a:p>
          <a:p>
            <a:pPr lvl="1" eaLnBrk="1" hangingPunct="1">
              <a:spcBef>
                <a:spcPct val="30000"/>
              </a:spcBef>
              <a:buFontTx/>
              <a:buNone/>
              <a:defRPr/>
            </a:pPr>
            <a:r>
              <a:rPr lang="en-US" dirty="0"/>
              <a:t>	</a:t>
            </a:r>
            <a:r>
              <a:rPr lang="en-US" sz="3200" b="1" dirty="0" err="1">
                <a:solidFill>
                  <a:srgbClr val="3D8963"/>
                </a:solidFill>
                <a:latin typeface="Courier New" pitchFamily="49" charset="0"/>
              </a:rPr>
              <a:t>int</a:t>
            </a:r>
            <a:r>
              <a:rPr lang="en-US" sz="3200" b="1" dirty="0">
                <a:solidFill>
                  <a:srgbClr val="3D8963"/>
                </a:solidFill>
                <a:latin typeface="Courier New" pitchFamily="49" charset="0"/>
              </a:rPr>
              <a:t> tests[ISIZE] = {79, 82};</a:t>
            </a:r>
          </a:p>
          <a:p>
            <a:pPr marL="0" indent="0">
              <a:lnSpc>
                <a:spcPts val="2800"/>
              </a:lnSpc>
              <a:spcBef>
                <a:spcPct val="70000"/>
              </a:spcBef>
              <a:buNone/>
              <a:defRPr/>
            </a:pPr>
            <a:endParaRPr lang="en-US" sz="2800" dirty="0"/>
          </a:p>
          <a:p>
            <a:pPr>
              <a:lnSpc>
                <a:spcPts val="2800"/>
              </a:lnSpc>
              <a:spcBef>
                <a:spcPts val="1200"/>
              </a:spcBef>
              <a:defRPr/>
            </a:pPr>
            <a:r>
              <a:rPr lang="en-US" sz="2800" dirty="0"/>
              <a:t>Initial values are used in order; you cannot skip over elements to initialize a noncontiguous range</a:t>
            </a:r>
          </a:p>
          <a:p>
            <a:pPr>
              <a:lnSpc>
                <a:spcPct val="80000"/>
              </a:lnSpc>
              <a:spcBef>
                <a:spcPts val="1200"/>
              </a:spcBef>
              <a:defRPr/>
            </a:pPr>
            <a:r>
              <a:rPr lang="en-US" sz="2800" dirty="0"/>
              <a:t>You cannot have more values in the initialization list than the declared size of the array</a:t>
            </a:r>
          </a:p>
        </p:txBody>
      </p:sp>
      <p:pic>
        <p:nvPicPr>
          <p:cNvPr id="2" name="image of an array in memory" descr="The image is five adjacent rectangles, arranged horizontally.  The contents of the rectangles from left to right are 79, 82, 0, 0, and 0." title="image of a five-element array in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4999" y="3810000"/>
            <a:ext cx="6117336" cy="768096"/>
          </a:xfrm>
          <a:prstGeom prst="rect">
            <a:avLst/>
          </a:prstGeom>
        </p:spPr>
      </p:pic>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EB05DB7-BA9F-4630-B1BA-0380B3CE46CC}" type="slidenum">
              <a:rPr lang="en-US" altLang="en-US" sz="120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2209800" y="1447800"/>
            <a:ext cx="8229600" cy="4114800"/>
          </a:xfrm>
        </p:spPr>
        <p:txBody>
          <a:bodyPr/>
          <a:lstStyle/>
          <a:p>
            <a:pPr eaLnBrk="1" hangingPunct="1">
              <a:buFontTx/>
              <a:buNone/>
            </a:pPr>
            <a:r>
              <a:rPr lang="en-US" altLang="en-US" sz="2800" dirty="0"/>
              <a:t>8.1  Arrays Hold Multiple Values</a:t>
            </a:r>
          </a:p>
          <a:p>
            <a:pPr eaLnBrk="1" hangingPunct="1">
              <a:buFontTx/>
              <a:buNone/>
            </a:pPr>
            <a:r>
              <a:rPr lang="en-US" altLang="en-US" sz="2800" dirty="0"/>
              <a:t>8.2  Accessing Array Elements</a:t>
            </a:r>
          </a:p>
          <a:p>
            <a:pPr eaLnBrk="1" hangingPunct="1">
              <a:buFontTx/>
              <a:buNone/>
            </a:pPr>
            <a:r>
              <a:rPr lang="en-US" altLang="en-US" sz="2800" dirty="0"/>
              <a:t>8.3  Inputting and Displaying Array Contents</a:t>
            </a:r>
          </a:p>
          <a:p>
            <a:pPr eaLnBrk="1" hangingPunct="1">
              <a:buFontTx/>
              <a:buNone/>
            </a:pPr>
            <a:r>
              <a:rPr lang="en-US" altLang="en-US" sz="2800" dirty="0"/>
              <a:t>8.4  Array Initialization</a:t>
            </a:r>
          </a:p>
          <a:p>
            <a:pPr eaLnBrk="1" hangingPunct="1">
              <a:buFontTx/>
              <a:buNone/>
            </a:pPr>
            <a:r>
              <a:rPr lang="en-US" altLang="en-US" sz="2800" dirty="0"/>
              <a:t>8.5  The Range-Based </a:t>
            </a:r>
            <a:r>
              <a:rPr lang="en-US" altLang="en-US" sz="2800" b="1" dirty="0">
                <a:latin typeface="Courier New" pitchFamily="49" charset="0"/>
                <a:cs typeface="Courier New" pitchFamily="49" charset="0"/>
              </a:rPr>
              <a:t>for</a:t>
            </a:r>
            <a:r>
              <a:rPr lang="en-US" altLang="en-US" sz="2800" dirty="0"/>
              <a:t> loop</a:t>
            </a:r>
          </a:p>
          <a:p>
            <a:pPr eaLnBrk="1" hangingPunct="1">
              <a:buFontTx/>
              <a:buNone/>
            </a:pPr>
            <a:r>
              <a:rPr lang="en-US" altLang="en-US" sz="2800" dirty="0"/>
              <a:t>8.6  Processing Array Contents</a:t>
            </a:r>
          </a:p>
          <a:p>
            <a:pPr eaLnBrk="1" hangingPunct="1">
              <a:buFontTx/>
              <a:buNone/>
            </a:pPr>
            <a:r>
              <a:rPr lang="en-US" altLang="en-US" sz="2800" dirty="0"/>
              <a:t>8.7  Using Parallel Arrays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8246251-C2E0-4552-8A9F-DD68B3C17311}" type="slidenum">
              <a:rPr lang="en-US" altLang="en-US" sz="120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Implicit Array Sizing</a:t>
            </a:r>
          </a:p>
        </p:txBody>
      </p:sp>
      <p:sp>
        <p:nvSpPr>
          <p:cNvPr id="22531" name="Slide Body"/>
          <p:cNvSpPr>
            <a:spLocks noGrp="1" noChangeArrowheads="1"/>
          </p:cNvSpPr>
          <p:nvPr>
            <p:ph type="body" idx="1"/>
          </p:nvPr>
        </p:nvSpPr>
        <p:spPr/>
        <p:txBody>
          <a:bodyPr/>
          <a:lstStyle/>
          <a:p>
            <a:pPr eaLnBrk="1" hangingPunct="1"/>
            <a:r>
              <a:rPr lang="en-US" altLang="en-US" sz="2800" dirty="0"/>
              <a:t>C++ can determine the array size by the size of the initialization list </a:t>
            </a:r>
          </a:p>
          <a:p>
            <a:pPr lvl="1" eaLnBrk="1" hangingPunct="1">
              <a:buFontTx/>
              <a:buNone/>
            </a:pPr>
            <a:r>
              <a:rPr lang="en-US" altLang="en-US" sz="2800" b="1" dirty="0">
                <a:solidFill>
                  <a:srgbClr val="3D8963"/>
                </a:solidFill>
              </a:rPr>
              <a:t>	</a:t>
            </a:r>
            <a:r>
              <a:rPr lang="en-US" altLang="en-US" sz="2800" b="1" dirty="0">
                <a:solidFill>
                  <a:srgbClr val="3D8963"/>
                </a:solidFill>
                <a:latin typeface="Courier New" pitchFamily="49" charset="0"/>
              </a:rPr>
              <a:t>short quizzes[]={12,17,15,11};</a:t>
            </a:r>
            <a:endParaRPr lang="en-US" altLang="en-US" sz="2800" b="1" dirty="0">
              <a:solidFill>
                <a:srgbClr val="3D8963"/>
              </a:solidFill>
            </a:endParaRPr>
          </a:p>
          <a:p>
            <a:pPr lvl="1" eaLnBrk="1" hangingPunct="1">
              <a:buFontTx/>
              <a:buNone/>
            </a:pPr>
            <a:endParaRPr lang="en-US" altLang="en-US" dirty="0"/>
          </a:p>
          <a:p>
            <a:pPr lvl="1" eaLnBrk="1" hangingPunct="1">
              <a:buFontTx/>
              <a:buNone/>
            </a:pPr>
            <a:endParaRPr lang="en-US" altLang="en-US" dirty="0"/>
          </a:p>
          <a:p>
            <a:pPr eaLnBrk="1" hangingPunct="1"/>
            <a:r>
              <a:rPr lang="en-US" altLang="en-US" sz="2800" dirty="0"/>
              <a:t>You must use either an array size </a:t>
            </a:r>
            <a:r>
              <a:rPr lang="en-US" altLang="en-US" sz="2800" dirty="0" err="1"/>
              <a:t>declarator</a:t>
            </a:r>
            <a:r>
              <a:rPr lang="en-US" altLang="en-US" sz="2800" dirty="0"/>
              <a:t> or an initialization list when the array is defined</a:t>
            </a:r>
          </a:p>
        </p:txBody>
      </p:sp>
      <p:pic>
        <p:nvPicPr>
          <p:cNvPr id="2" name="image of the layout of an array" descr="The array is represented as four adjacent rectangles arranged horizontally.  The rectangles contain 12, 17, 15, and 11, from left to right." title="image of the layout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7332" y="2743200"/>
            <a:ext cx="6117336" cy="566928"/>
          </a:xfrm>
          <a:prstGeom prst="rect">
            <a:avLst/>
          </a:prstGeom>
        </p:spPr>
      </p:pic>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56AA8713-DE26-4EEC-84E4-F156FA70290E}" type="slidenum">
              <a:rPr lang="en-US" altLang="en-US" sz="1200"/>
              <a:pPr eaLnBrk="1" hangingPunct="1">
                <a:spcBef>
                  <a:spcPct val="0"/>
                </a:spcBef>
                <a:buFontTx/>
                <a:buNone/>
              </a:pPr>
              <a:t>20</a:t>
            </a:fld>
            <a:endParaRPr lang="en-US"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p:cNvSpPr>
          <p:nvPr>
            <p:ph type="title"/>
          </p:nvPr>
        </p:nvSpPr>
        <p:spPr>
          <a:xfrm>
            <a:off x="1828800" y="152400"/>
            <a:ext cx="8610600" cy="992188"/>
          </a:xfrm>
        </p:spPr>
        <p:txBody>
          <a:bodyPr/>
          <a:lstStyle/>
          <a:p>
            <a:pPr eaLnBrk="1" hangingPunct="1"/>
            <a:r>
              <a:rPr lang="en-US" altLang="en-US" dirty="0">
                <a:solidFill>
                  <a:schemeClr val="tx1"/>
                </a:solidFill>
              </a:rPr>
              <a:t>Alternate Ways to Initialize Variables</a:t>
            </a:r>
          </a:p>
        </p:txBody>
      </p:sp>
      <p:sp>
        <p:nvSpPr>
          <p:cNvPr id="3" name="Slide Body"/>
          <p:cNvSpPr>
            <a:spLocks noGrp="1"/>
          </p:cNvSpPr>
          <p:nvPr>
            <p:ph type="body" idx="1"/>
          </p:nvPr>
        </p:nvSpPr>
        <p:spPr>
          <a:xfrm>
            <a:off x="1828800" y="1371600"/>
            <a:ext cx="8294688" cy="4572000"/>
          </a:xfrm>
        </p:spPr>
        <p:txBody>
          <a:bodyPr/>
          <a:lstStyle/>
          <a:p>
            <a:pPr eaLnBrk="1" hangingPunct="1">
              <a:defRPr/>
            </a:pPr>
            <a:r>
              <a:rPr lang="en-US" sz="2800" dirty="0"/>
              <a:t>  You can initialize a variable at definition time using a functional notation</a:t>
            </a:r>
          </a:p>
          <a:p>
            <a:pPr marL="0" lvl="1" indent="0">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length(12);  // same result as </a:t>
            </a:r>
          </a:p>
          <a:p>
            <a:pPr marL="0" lvl="1" indent="0">
              <a:buNone/>
              <a:defRPr/>
            </a:pPr>
            <a:r>
              <a:rPr lang="en-US" sz="2400" b="1" dirty="0">
                <a:solidFill>
                  <a:srgbClr val="3D8963"/>
                </a:solidFill>
                <a:latin typeface="Courier New" pitchFamily="49" charset="0"/>
              </a:rPr>
              <a:t>                   //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length = 12;</a:t>
            </a:r>
          </a:p>
          <a:p>
            <a:pPr marL="457200" lvl="1" indent="-457200">
              <a:buFont typeface="Arial" panose="020B0604020202020204" pitchFamily="34" charset="0"/>
              <a:buChar char="•"/>
              <a:defRPr/>
            </a:pPr>
            <a:r>
              <a:rPr lang="en-US" sz="2800" dirty="0"/>
              <a:t>In C++ 11 and higher, you can also do this:</a:t>
            </a:r>
          </a:p>
          <a:p>
            <a:pPr marL="0" lvl="1" indent="0">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length{12};</a:t>
            </a:r>
            <a:endParaRPr lang="en-US" altLang="en-US" sz="2400" b="1" dirty="0">
              <a:solidFill>
                <a:srgbClr val="3D8963"/>
              </a:solidFill>
            </a:endParaRPr>
          </a:p>
          <a:p>
            <a:pPr marL="457200" lvl="1" indent="-457200">
              <a:buFont typeface="Arial" panose="020B0604020202020204" pitchFamily="34" charset="0"/>
              <a:buChar char="•"/>
              <a:defRPr/>
            </a:pPr>
            <a:r>
              <a:rPr lang="en-US" sz="2800" dirty="0"/>
              <a:t>The second approach checks the argument to ensure that it matches the data type of the variable, and will generate a compiler error if not</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C13446F8-B990-4CED-87E9-68E66E3D3182}" type="slidenum">
              <a:rPr lang="en-US" altLang="en-US" sz="800" baseline="0">
                <a:latin typeface="Arial" charset="0"/>
              </a:rPr>
              <a:pPr eaLnBrk="1" hangingPunct="1"/>
              <a:t>21</a:t>
            </a:fld>
            <a:endParaRPr lang="en-US" altLang="en-US" sz="800" baseline="0" dirty="0">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p:cNvSpPr>
          <p:nvPr>
            <p:ph type="title"/>
          </p:nvPr>
        </p:nvSpPr>
        <p:spPr/>
        <p:txBody>
          <a:bodyPr/>
          <a:lstStyle/>
          <a:p>
            <a:pPr eaLnBrk="1" hangingPunct="1"/>
            <a:r>
              <a:rPr lang="en-US" altLang="en-US" dirty="0">
                <a:solidFill>
                  <a:schemeClr val="tx1"/>
                </a:solidFill>
              </a:rPr>
              <a:t>8.5  The 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a:t>
            </a:r>
          </a:p>
        </p:txBody>
      </p:sp>
      <p:sp>
        <p:nvSpPr>
          <p:cNvPr id="24579" name="Slide Body"/>
          <p:cNvSpPr>
            <a:spLocks noGrp="1"/>
          </p:cNvSpPr>
          <p:nvPr>
            <p:ph type="body" idx="1"/>
          </p:nvPr>
        </p:nvSpPr>
        <p:spPr/>
        <p:txBody>
          <a:bodyPr/>
          <a:lstStyle/>
          <a:p>
            <a:pPr>
              <a:lnSpc>
                <a:spcPts val="2800"/>
              </a:lnSpc>
            </a:pPr>
            <a:r>
              <a:rPr lang="en-US" altLang="en-US" sz="2400" dirty="0"/>
              <a:t>Uses a variable that will hold a different array element for each iteration</a:t>
            </a:r>
          </a:p>
          <a:p>
            <a:pPr>
              <a:lnSpc>
                <a:spcPts val="2800"/>
              </a:lnSpc>
              <a:spcBef>
                <a:spcPct val="40000"/>
              </a:spcBef>
            </a:pPr>
            <a:r>
              <a:rPr lang="en-US" altLang="en-US" sz="2400" dirty="0"/>
              <a:t>Format:</a:t>
            </a:r>
          </a:p>
          <a:p>
            <a:pPr lvl="2">
              <a:lnSpc>
                <a:spcPts val="2800"/>
              </a:lnSpc>
              <a:spcBef>
                <a:spcPct val="40000"/>
              </a:spcBef>
              <a:buNone/>
            </a:pPr>
            <a:r>
              <a:rPr lang="en-US" altLang="en-US" sz="2400" b="1" i="1" dirty="0">
                <a:solidFill>
                  <a:srgbClr val="3D8963"/>
                </a:solidFill>
                <a:latin typeface="Courier New" pitchFamily="49" charset="0"/>
                <a:cs typeface="Courier New" pitchFamily="49" charset="0"/>
              </a:rPr>
              <a:t>for (</a:t>
            </a:r>
            <a:r>
              <a:rPr lang="en-US" altLang="en-US" sz="2400" b="1" i="1" dirty="0" err="1">
                <a:solidFill>
                  <a:srgbClr val="3D8963"/>
                </a:solidFill>
                <a:latin typeface="Courier New" pitchFamily="49" charset="0"/>
                <a:cs typeface="Courier New" pitchFamily="49" charset="0"/>
              </a:rPr>
              <a:t>data_type</a:t>
            </a:r>
            <a:r>
              <a:rPr lang="en-US" altLang="en-US" sz="2400" b="1" i="1" dirty="0">
                <a:solidFill>
                  <a:srgbClr val="3D8963"/>
                </a:solidFill>
                <a:latin typeface="Courier New" pitchFamily="49" charset="0"/>
                <a:cs typeface="Courier New" pitchFamily="49" charset="0"/>
              </a:rPr>
              <a:t> </a:t>
            </a:r>
            <a:r>
              <a:rPr lang="en-US" altLang="en-US" sz="2400" b="1" i="1" dirty="0" err="1">
                <a:solidFill>
                  <a:srgbClr val="3D8963"/>
                </a:solidFill>
                <a:latin typeface="Courier New" pitchFamily="49" charset="0"/>
                <a:cs typeface="Courier New" pitchFamily="49" charset="0"/>
              </a:rPr>
              <a:t>var</a:t>
            </a:r>
            <a:r>
              <a:rPr lang="en-US" altLang="en-US" sz="2400" b="1" i="1" dirty="0">
                <a:solidFill>
                  <a:srgbClr val="3D8963"/>
                </a:solidFill>
                <a:latin typeface="Courier New" pitchFamily="49" charset="0"/>
                <a:cs typeface="Courier New" pitchFamily="49" charset="0"/>
              </a:rPr>
              <a:t> : array)</a:t>
            </a:r>
            <a:endParaRPr lang="en-US" altLang="en-US" sz="2400" b="1" dirty="0">
              <a:solidFill>
                <a:srgbClr val="3D8963"/>
              </a:solidFill>
              <a:latin typeface="Courier New" pitchFamily="49" charset="0"/>
              <a:cs typeface="Courier New" pitchFamily="49" charset="0"/>
            </a:endParaRPr>
          </a:p>
          <a:p>
            <a:pPr lvl="2">
              <a:lnSpc>
                <a:spcPts val="2800"/>
              </a:lnSpc>
              <a:spcBef>
                <a:spcPct val="40000"/>
              </a:spcBef>
              <a:buNone/>
            </a:pPr>
            <a:r>
              <a:rPr lang="en-US" altLang="en-US" sz="2400" b="1" dirty="0">
                <a:solidFill>
                  <a:srgbClr val="3D8963"/>
                </a:solidFill>
                <a:latin typeface="Courier New" pitchFamily="49" charset="0"/>
                <a:cs typeface="Courier New" pitchFamily="49" charset="0"/>
              </a:rPr>
              <a:t>	</a:t>
            </a:r>
            <a:r>
              <a:rPr lang="en-US" altLang="en-US" sz="2400" b="1" i="1" dirty="0">
                <a:solidFill>
                  <a:srgbClr val="3D8963"/>
                </a:solidFill>
                <a:latin typeface="Courier New" pitchFamily="49" charset="0"/>
                <a:cs typeface="Courier New" pitchFamily="49" charset="0"/>
              </a:rPr>
              <a:t>statement;</a:t>
            </a:r>
            <a:endParaRPr lang="en-US" altLang="en-US" sz="2400" dirty="0">
              <a:solidFill>
                <a:srgbClr val="3D8963"/>
              </a:solidFill>
              <a:cs typeface="Courier New" pitchFamily="49" charset="0"/>
            </a:endParaRPr>
          </a:p>
          <a:p>
            <a:pPr marL="101600" indent="0">
              <a:lnSpc>
                <a:spcPts val="2800"/>
              </a:lnSpc>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data_type</a:t>
            </a:r>
            <a:r>
              <a:rPr lang="en-US" altLang="en-US" sz="2400" dirty="0"/>
              <a:t> : the type of the variable</a:t>
            </a:r>
          </a:p>
          <a:p>
            <a:pPr marL="101600" indent="0">
              <a:lnSpc>
                <a:spcPts val="2800"/>
              </a:lnSpc>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var</a:t>
            </a:r>
            <a:r>
              <a:rPr lang="en-US" altLang="en-US" sz="2400" dirty="0"/>
              <a:t>: the variable</a:t>
            </a:r>
          </a:p>
          <a:p>
            <a:pPr marL="101600" indent="0">
              <a:lnSpc>
                <a:spcPts val="2800"/>
              </a:lnSpc>
              <a:buNone/>
            </a:pPr>
            <a:r>
              <a:rPr lang="en-US" altLang="en-US" sz="2400" b="1" dirty="0">
                <a:latin typeface="Courier New" pitchFamily="49" charset="0"/>
                <a:cs typeface="Courier New" pitchFamily="49" charset="0"/>
              </a:rPr>
              <a:t>	statement; </a:t>
            </a:r>
            <a:r>
              <a:rPr lang="en-US" altLang="en-US" sz="2400" dirty="0"/>
              <a:t>: the loop body</a:t>
            </a:r>
          </a:p>
          <a:p>
            <a:pPr>
              <a:lnSpc>
                <a:spcPts val="2800"/>
              </a:lnSpc>
            </a:pPr>
            <a:r>
              <a:rPr lang="en-US" altLang="en-US" sz="2400" dirty="0"/>
              <a:t>Introduced in C++ 11</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D85A05D1-9424-4ABE-8ABE-E0FFF4B8FFF4}" type="slidenum">
              <a:rPr lang="en-US" altLang="en-US" sz="800" baseline="0">
                <a:latin typeface="Arial" charset="0"/>
              </a:rPr>
              <a:pPr eaLnBrk="1" hangingPunct="1"/>
              <a:t>22</a:t>
            </a:fld>
            <a:endParaRPr lang="en-US" altLang="en-US" sz="800" baseline="0" dirty="0">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Details</a:t>
            </a:r>
          </a:p>
        </p:txBody>
      </p:sp>
      <p:sp>
        <p:nvSpPr>
          <p:cNvPr id="25603" name="Slide Body"/>
          <p:cNvSpPr>
            <a:spLocks noGrp="1"/>
          </p:cNvSpPr>
          <p:nvPr>
            <p:ph type="body" idx="1"/>
          </p:nvPr>
        </p:nvSpPr>
        <p:spPr/>
        <p:txBody>
          <a:bodyPr/>
          <a:lstStyle/>
          <a:p>
            <a:pPr eaLnBrk="1" hangingPunct="1"/>
            <a:r>
              <a:rPr lang="en-US" altLang="en-US" sz="2800" b="1">
                <a:latin typeface="Courier New" pitchFamily="49" charset="0"/>
                <a:cs typeface="Courier New" pitchFamily="49" charset="0"/>
              </a:rPr>
              <a:t>data_type</a:t>
            </a:r>
            <a:r>
              <a:rPr lang="en-US" altLang="en-US" sz="2800"/>
              <a:t>  must be the type of the array elements, or a type that the array elements can be automatically converted to</a:t>
            </a:r>
          </a:p>
          <a:p>
            <a:pPr eaLnBrk="1" hangingPunct="1"/>
            <a:r>
              <a:rPr lang="en-US" altLang="en-US" sz="2800" b="1">
                <a:latin typeface="Courier New" pitchFamily="49" charset="0"/>
                <a:cs typeface="Courier New" pitchFamily="49" charset="0"/>
              </a:rPr>
              <a:t>var</a:t>
            </a:r>
            <a:r>
              <a:rPr lang="en-US" altLang="en-US" sz="2800"/>
              <a:t> will hold the value of successive array elements as the loop iterates.  Each array element is processed in the loop</a:t>
            </a:r>
          </a:p>
          <a:p>
            <a:pPr eaLnBrk="1" hangingPunct="1"/>
            <a:r>
              <a:rPr lang="en-US" altLang="en-US" sz="2800" b="1">
                <a:latin typeface="Courier New" pitchFamily="49" charset="0"/>
                <a:cs typeface="Courier New" pitchFamily="49" charset="0"/>
              </a:rPr>
              <a:t>statement; </a:t>
            </a:r>
            <a:r>
              <a:rPr lang="en-US" altLang="en-US" sz="2800"/>
              <a:t>can be a single statement or a block of statements enclosed in { }</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336D29A1-973D-4D4D-9F61-5B8C600C96E3}" type="slidenum">
              <a:rPr lang="en-US" altLang="en-US" sz="800" baseline="0">
                <a:latin typeface="Arial" charset="0"/>
              </a:rPr>
              <a:pPr eaLnBrk="1" hangingPunct="1"/>
              <a:t>23</a:t>
            </a:fld>
            <a:endParaRPr lang="en-US" altLang="en-US" sz="800" baseline="0" dirty="0">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Example 1</a:t>
            </a:r>
          </a:p>
        </p:txBody>
      </p:sp>
      <p:sp>
        <p:nvSpPr>
          <p:cNvPr id="26627" name="Slide Body"/>
          <p:cNvSpPr>
            <a:spLocks noGrp="1"/>
          </p:cNvSpPr>
          <p:nvPr>
            <p:ph type="body" idx="1"/>
          </p:nvPr>
        </p:nvSpPr>
        <p:spPr/>
        <p:txBody>
          <a:bodyPr/>
          <a:lstStyle/>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 sum the elements of an array</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int [] grades = {68,84,75};</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int sum = 0;</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for (int score : grades)</a:t>
            </a:r>
          </a:p>
          <a:p>
            <a:pPr lvl="2" eaLnBrk="1" hangingPunct="1">
              <a:lnSpc>
                <a:spcPct val="80000"/>
              </a:lnSpc>
              <a:spcBef>
                <a:spcPct val="40000"/>
              </a:spcBef>
              <a:buFontTx/>
              <a:buNone/>
            </a:pPr>
            <a:r>
              <a:rPr lang="en-US" altLang="en-US" sz="2800" b="1">
                <a:solidFill>
                  <a:srgbClr val="3D8963"/>
                </a:solidFill>
                <a:latin typeface="Courier New" pitchFamily="49" charset="0"/>
                <a:cs typeface="Courier New" pitchFamily="49" charset="0"/>
              </a:rPr>
              <a:t>	 sum += score;</a:t>
            </a:r>
            <a:endParaRPr lang="en-US" altLang="en-US" sz="3200">
              <a:solidFill>
                <a:srgbClr val="3D8963"/>
              </a:solidFill>
              <a:cs typeface="Courier New" pitchFamily="49" charset="0"/>
            </a:endParaRPr>
          </a:p>
          <a:p>
            <a:pPr eaLnBrk="1" hangingPunct="1"/>
            <a:endParaRPr lang="en-US" altLang="en-US" sz="280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661EE864-30CB-491E-808D-31F7785E3E4D}" type="slidenum">
              <a:rPr lang="en-US" altLang="en-US" sz="800" baseline="0">
                <a:latin typeface="Arial" charset="0"/>
              </a:rPr>
              <a:pPr eaLnBrk="1" hangingPunct="1"/>
              <a:t>24</a:t>
            </a:fld>
            <a:endParaRPr lang="en-US" altLang="en-US" sz="800" baseline="0" dirty="0">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Example 2</a:t>
            </a:r>
          </a:p>
        </p:txBody>
      </p:sp>
      <p:sp>
        <p:nvSpPr>
          <p:cNvPr id="27651" name="Slide Body"/>
          <p:cNvSpPr>
            <a:spLocks noGrp="1"/>
          </p:cNvSpPr>
          <p:nvPr>
            <p:ph type="body" idx="1"/>
          </p:nvPr>
        </p:nvSpPr>
        <p:spPr/>
        <p:txBody>
          <a:bodyPr/>
          <a:lstStyle/>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modify the contents of an array</a:t>
            </a:r>
          </a:p>
          <a:p>
            <a:pPr lvl="1" eaLnBrk="1" hangingPunct="1">
              <a:lnSpc>
                <a:spcPct val="75000"/>
              </a:lnSpc>
              <a:buFontTx/>
              <a:buNone/>
            </a:pPr>
            <a:r>
              <a:rPr lang="en-US" altLang="en-US" b="1" dirty="0">
                <a:solidFill>
                  <a:srgbClr val="3D8963"/>
                </a:solidFill>
                <a:latin typeface="Courier New" pitchFamily="49" charset="0"/>
              </a:rPr>
              <a:t>    </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ISIZE = 3;</a:t>
            </a:r>
          </a:p>
          <a:p>
            <a:pPr lvl="2" eaLnBrk="1" hangingPunct="1">
              <a:lnSpc>
                <a:spcPct val="80000"/>
              </a:lnSpc>
              <a:spcBef>
                <a:spcPct val="40000"/>
              </a:spcBef>
              <a:buFontTx/>
              <a:buNone/>
            </a:pP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[ISIZE] grades;</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for (</a:t>
            </a: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&amp;score : grades)</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a:t>
            </a:r>
            <a:r>
              <a:rPr lang="en-US" altLang="en-US" sz="2800" b="1" dirty="0" err="1">
                <a:solidFill>
                  <a:srgbClr val="3D8963"/>
                </a:solidFill>
                <a:latin typeface="Courier New" pitchFamily="49" charset="0"/>
                <a:cs typeface="Courier New" pitchFamily="49" charset="0"/>
              </a:rPr>
              <a:t>cout</a:t>
            </a:r>
            <a:r>
              <a:rPr lang="en-US" altLang="en-US" sz="2800" b="1" dirty="0">
                <a:solidFill>
                  <a:srgbClr val="3D8963"/>
                </a:solidFill>
                <a:latin typeface="Courier New" pitchFamily="49" charset="0"/>
                <a:cs typeface="Courier New" pitchFamily="49" charset="0"/>
              </a:rPr>
              <a:t> &lt;&lt; "Enter a score: ";</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a:t>
            </a:r>
            <a:r>
              <a:rPr lang="en-US" altLang="en-US" sz="2800" b="1" dirty="0" err="1">
                <a:solidFill>
                  <a:srgbClr val="3D8963"/>
                </a:solidFill>
                <a:latin typeface="Courier New" pitchFamily="49" charset="0"/>
                <a:cs typeface="Courier New" pitchFamily="49" charset="0"/>
              </a:rPr>
              <a:t>cin</a:t>
            </a:r>
            <a:r>
              <a:rPr lang="en-US" altLang="en-US" sz="2800" b="1" dirty="0">
                <a:solidFill>
                  <a:srgbClr val="3D8963"/>
                </a:solidFill>
                <a:latin typeface="Courier New" pitchFamily="49" charset="0"/>
                <a:cs typeface="Courier New" pitchFamily="49" charset="0"/>
              </a:rPr>
              <a:t> &gt;&gt; score;</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a:t>
            </a:r>
            <a:endParaRPr lang="en-US" altLang="en-US" sz="3200" dirty="0">
              <a:solidFill>
                <a:srgbClr val="3D8963"/>
              </a:solidFill>
              <a:cs typeface="Courier New" pitchFamily="49" charset="0"/>
            </a:endParaRPr>
          </a:p>
          <a:p>
            <a:pPr eaLnBrk="1" hangingPunct="1"/>
            <a:endParaRPr lang="en-US" altLang="en-US" sz="2800" dirty="0"/>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1C76EF93-55D1-47E4-AB09-615AD66A1F6D}" type="slidenum">
              <a:rPr lang="en-US" altLang="en-US" sz="800" baseline="0">
                <a:latin typeface="Arial" charset="0"/>
              </a:rPr>
              <a:pPr eaLnBrk="1" hangingPunct="1"/>
              <a:t>25</a:t>
            </a:fld>
            <a:endParaRPr lang="en-US" altLang="en-US" sz="800" baseline="0" dirty="0">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p:cNvSpPr>
          <p:nvPr>
            <p:ph type="title"/>
          </p:nvPr>
        </p:nvSpPr>
        <p:spPr/>
        <p:txBody>
          <a:bodyPr/>
          <a:lstStyle/>
          <a:p>
            <a:pPr eaLnBrk="1" hangingPunct="1"/>
            <a:r>
              <a:rPr lang="en-US" altLang="en-US" dirty="0">
                <a:solidFill>
                  <a:schemeClr val="tx1"/>
                </a:solidFill>
              </a:rPr>
              <a:t>Comparison:  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vs. Regular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a:t>
            </a:r>
          </a:p>
        </p:txBody>
      </p:sp>
      <p:sp>
        <p:nvSpPr>
          <p:cNvPr id="28675" name="Slide Body"/>
          <p:cNvSpPr>
            <a:spLocks noGrp="1"/>
          </p:cNvSpPr>
          <p:nvPr>
            <p:ph type="body" idx="1"/>
          </p:nvPr>
        </p:nvSpPr>
        <p:spPr/>
        <p:txBody>
          <a:bodyPr/>
          <a:lstStyle/>
          <a:p>
            <a:pPr eaLnBrk="1" hangingPunct="1"/>
            <a:r>
              <a:rPr lang="en-US" altLang="en-US" sz="2800" dirty="0"/>
              <a:t>The range-based </a:t>
            </a:r>
            <a:r>
              <a:rPr lang="en-US" altLang="en-US" sz="2800" b="1" dirty="0">
                <a:latin typeface="Courier New" pitchFamily="49" charset="0"/>
                <a:cs typeface="Courier New" pitchFamily="49" charset="0"/>
              </a:rPr>
              <a:t>for</a:t>
            </a:r>
            <a:r>
              <a:rPr lang="en-US" altLang="en-US" sz="2800" dirty="0"/>
              <a:t> loop provides a simple notation to use to process all of the elements of an array.</a:t>
            </a:r>
          </a:p>
          <a:p>
            <a:pPr eaLnBrk="1" hangingPunct="1"/>
            <a:r>
              <a:rPr lang="en-US" altLang="en-US" sz="2800" dirty="0"/>
              <a:t>However, it does not give you access to the subscripts of the array elements.</a:t>
            </a:r>
          </a:p>
          <a:p>
            <a:pPr eaLnBrk="1" hangingPunct="1"/>
            <a:r>
              <a:rPr lang="en-US" altLang="en-US" sz="2800" dirty="0"/>
              <a:t>If you need to know the element locations as well as the element values, then use a regular </a:t>
            </a:r>
            <a:r>
              <a:rPr lang="en-US" altLang="en-US" sz="2800" b="1" dirty="0">
                <a:latin typeface="Courier New" pitchFamily="49" charset="0"/>
                <a:cs typeface="Courier New" pitchFamily="49" charset="0"/>
              </a:rPr>
              <a:t>for</a:t>
            </a:r>
            <a:r>
              <a:rPr lang="en-US" altLang="en-US" sz="2800" dirty="0"/>
              <a:t> loop. </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A6829897-1F15-463E-AF1C-14C0E8FC4642}" type="slidenum">
              <a:rPr lang="en-US" altLang="en-US" sz="800" baseline="0">
                <a:latin typeface="Arial" charset="0"/>
              </a:rPr>
              <a:pPr eaLnBrk="1" hangingPunct="1"/>
              <a:t>26</a:t>
            </a:fld>
            <a:endParaRPr lang="en-US" altLang="en-US" sz="800" baseline="0" dirty="0">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1905000" y="228600"/>
            <a:ext cx="8458200" cy="990600"/>
          </a:xfrm>
        </p:spPr>
        <p:txBody>
          <a:bodyPr/>
          <a:lstStyle/>
          <a:p>
            <a:pPr eaLnBrk="1" hangingPunct="1"/>
            <a:r>
              <a:rPr lang="en-US" altLang="en-US" dirty="0">
                <a:solidFill>
                  <a:schemeClr val="tx1"/>
                </a:solidFill>
              </a:rPr>
              <a:t>8.6  Processing Array Contents</a:t>
            </a:r>
          </a:p>
        </p:txBody>
      </p:sp>
      <p:sp>
        <p:nvSpPr>
          <p:cNvPr id="29699" name="Slide Body"/>
          <p:cNvSpPr>
            <a:spLocks noGrp="1" noChangeArrowheads="1"/>
          </p:cNvSpPr>
          <p:nvPr>
            <p:ph type="body" idx="1"/>
          </p:nvPr>
        </p:nvSpPr>
        <p:spPr>
          <a:xfrm>
            <a:off x="1905000" y="1676400"/>
            <a:ext cx="8458200" cy="4495800"/>
          </a:xfrm>
        </p:spPr>
        <p:txBody>
          <a:bodyPr/>
          <a:lstStyle/>
          <a:p>
            <a:pPr eaLnBrk="1" hangingPunct="1">
              <a:lnSpc>
                <a:spcPct val="90000"/>
              </a:lnSpc>
              <a:spcBef>
                <a:spcPct val="0"/>
              </a:spcBef>
            </a:pPr>
            <a:r>
              <a:rPr lang="en-US" altLang="en-US" sz="2800" dirty="0"/>
              <a:t>Array elements can be </a:t>
            </a:r>
          </a:p>
          <a:p>
            <a:pPr lvl="1" eaLnBrk="1" hangingPunct="1">
              <a:lnSpc>
                <a:spcPct val="90000"/>
              </a:lnSpc>
              <a:spcBef>
                <a:spcPct val="0"/>
              </a:spcBef>
            </a:pPr>
            <a:r>
              <a:rPr lang="en-US" altLang="en-US" sz="2800" dirty="0"/>
              <a:t>treated as ordinary variables of the same type as the array</a:t>
            </a:r>
          </a:p>
          <a:p>
            <a:pPr lvl="1" eaLnBrk="1" hangingPunct="1">
              <a:lnSpc>
                <a:spcPct val="90000"/>
              </a:lnSpc>
            </a:pPr>
            <a:r>
              <a:rPr lang="en-US" altLang="en-US" sz="2800" dirty="0"/>
              <a:t>used in arithmetic operations, in relational expressions, etc.</a:t>
            </a:r>
          </a:p>
          <a:p>
            <a:pPr eaLnBrk="1" hangingPunct="1">
              <a:lnSpc>
                <a:spcPct val="90000"/>
              </a:lnSpc>
              <a:spcBef>
                <a:spcPct val="40000"/>
              </a:spcBef>
            </a:pPr>
            <a:r>
              <a:rPr lang="en-US" altLang="en-US" sz="2800" dirty="0"/>
              <a:t>Example:</a:t>
            </a:r>
          </a:p>
          <a:p>
            <a:pPr eaLnBrk="1" hangingPunct="1">
              <a:lnSpc>
                <a:spcPct val="90000"/>
              </a:lnSpc>
              <a:spcBef>
                <a:spcPct val="30000"/>
              </a:spcBef>
              <a:buFontTx/>
              <a:buNone/>
            </a:pPr>
            <a:r>
              <a:rPr lang="en-US" altLang="en-US" sz="2600" b="1" dirty="0">
                <a:solidFill>
                  <a:srgbClr val="3D8963"/>
                </a:solidFill>
                <a:latin typeface="Courier New" pitchFamily="49" charset="0"/>
              </a:rPr>
              <a:t> if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&gt;= 10000)</a:t>
            </a:r>
          </a:p>
          <a:p>
            <a:pPr eaLnBrk="1" hangingPunct="1">
              <a:lnSpc>
                <a:spcPct val="90000"/>
              </a:lnSpc>
              <a:spcBef>
                <a:spcPct val="0"/>
              </a:spcBef>
              <a:buFontTx/>
              <a:buNone/>
            </a:pPr>
            <a:r>
              <a:rPr lang="en-US" altLang="en-US" sz="2600" b="1" dirty="0">
                <a:solidFill>
                  <a:srgbClr val="3D8963"/>
                </a:solidFill>
                <a:latin typeface="Courier New" pitchFamily="49" charset="0"/>
              </a:rPr>
              <a:t>   interest =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 intRate1;</a:t>
            </a:r>
          </a:p>
          <a:p>
            <a:pPr eaLnBrk="1" hangingPunct="1">
              <a:lnSpc>
                <a:spcPct val="90000"/>
              </a:lnSpc>
              <a:spcBef>
                <a:spcPct val="0"/>
              </a:spcBef>
              <a:buFontTx/>
              <a:buNone/>
            </a:pPr>
            <a:r>
              <a:rPr lang="en-US" altLang="en-US" sz="2600" b="1" dirty="0">
                <a:solidFill>
                  <a:srgbClr val="3D8963"/>
                </a:solidFill>
                <a:latin typeface="Courier New" pitchFamily="49" charset="0"/>
              </a:rPr>
              <a:t> else</a:t>
            </a:r>
          </a:p>
          <a:p>
            <a:pPr eaLnBrk="1" hangingPunct="1">
              <a:lnSpc>
                <a:spcPct val="90000"/>
              </a:lnSpc>
              <a:spcBef>
                <a:spcPct val="0"/>
              </a:spcBef>
              <a:buFontTx/>
              <a:buNone/>
            </a:pPr>
            <a:r>
              <a:rPr lang="en-US" altLang="en-US" sz="2600" b="1" dirty="0">
                <a:solidFill>
                  <a:srgbClr val="3D8963"/>
                </a:solidFill>
                <a:latin typeface="Courier New" pitchFamily="49" charset="0"/>
              </a:rPr>
              <a:t>   interest =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 intRate2;</a:t>
            </a:r>
            <a:endParaRPr lang="en-US" altLang="en-US" dirty="0"/>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D6808CD2-71B7-41A7-99F0-BB2BE1A86656}" type="slidenum">
              <a:rPr lang="en-US" altLang="en-US" sz="1200"/>
              <a:pPr eaLnBrk="1" hangingPunct="1">
                <a:spcBef>
                  <a:spcPct val="0"/>
                </a:spcBef>
                <a:buFontTx/>
                <a:buNone/>
              </a:pPr>
              <a:t>27</a:t>
            </a:fld>
            <a:endParaRPr lang="en-US" alt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1905000" y="609600"/>
            <a:ext cx="8458200" cy="1143000"/>
          </a:xfrm>
        </p:spPr>
        <p:txBody>
          <a:bodyPr/>
          <a:lstStyle/>
          <a:p>
            <a:pPr eaLnBrk="1" hangingPunct="1"/>
            <a:r>
              <a:rPr lang="en-US" altLang="en-US" dirty="0">
                <a:solidFill>
                  <a:schemeClr val="tx1"/>
                </a:solidFill>
              </a:rPr>
              <a:t>Using Increment and Decrement Operators with Array Elements</a:t>
            </a:r>
          </a:p>
        </p:txBody>
      </p:sp>
      <p:sp>
        <p:nvSpPr>
          <p:cNvPr id="30723" name="Slide Body"/>
          <p:cNvSpPr>
            <a:spLocks noGrp="1" noChangeArrowheads="1"/>
          </p:cNvSpPr>
          <p:nvPr>
            <p:ph type="body" idx="1"/>
          </p:nvPr>
        </p:nvSpPr>
        <p:spPr>
          <a:xfrm>
            <a:off x="1752600" y="1981200"/>
            <a:ext cx="8610600" cy="4114800"/>
          </a:xfrm>
        </p:spPr>
        <p:txBody>
          <a:bodyPr/>
          <a:lstStyle/>
          <a:p>
            <a:pPr eaLnBrk="1" hangingPunct="1">
              <a:lnSpc>
                <a:spcPct val="90000"/>
              </a:lnSpc>
              <a:spcBef>
                <a:spcPct val="0"/>
              </a:spcBef>
            </a:pPr>
            <a:endParaRPr lang="en-US" altLang="en-US" dirty="0"/>
          </a:p>
          <a:p>
            <a:pPr eaLnBrk="1" hangingPunct="1">
              <a:spcBef>
                <a:spcPct val="50000"/>
              </a:spcBef>
              <a:buFontTx/>
              <a:buNone/>
            </a:pPr>
            <a:r>
              <a:rPr lang="en-US" altLang="en-US" sz="2800" dirty="0"/>
              <a:t>	When using </a:t>
            </a:r>
            <a:r>
              <a:rPr lang="en-US" altLang="en-US" sz="2800" b="1" dirty="0">
                <a:latin typeface="Courier New" pitchFamily="49" charset="0"/>
              </a:rPr>
              <a:t>++</a:t>
            </a:r>
            <a:r>
              <a:rPr lang="en-US" altLang="en-US" sz="2800" dirty="0"/>
              <a:t> and </a:t>
            </a:r>
            <a:r>
              <a:rPr lang="en-US" altLang="en-US" sz="2800" b="1" dirty="0">
                <a:latin typeface="Courier New" pitchFamily="49" charset="0"/>
              </a:rPr>
              <a:t>--</a:t>
            </a:r>
            <a:r>
              <a:rPr lang="en-US" altLang="en-US" sz="2800" dirty="0"/>
              <a:t> operators, don’t </a:t>
            </a:r>
          </a:p>
          <a:p>
            <a:pPr eaLnBrk="1" hangingPunct="1">
              <a:lnSpc>
                <a:spcPct val="90000"/>
              </a:lnSpc>
              <a:spcBef>
                <a:spcPct val="0"/>
              </a:spcBef>
              <a:buFontTx/>
              <a:buNone/>
            </a:pPr>
            <a:r>
              <a:rPr lang="en-US" altLang="en-US" sz="2800" dirty="0"/>
              <a:t>   confuse the element with the subscript </a:t>
            </a:r>
          </a:p>
          <a:p>
            <a:pPr eaLnBrk="1" hangingPunct="1">
              <a:spcBef>
                <a:spcPct val="40000"/>
              </a:spcBef>
              <a:buFontTx/>
              <a:buNone/>
            </a:pPr>
            <a:r>
              <a:rPr lang="en-US" altLang="en-US" sz="2800" b="1" dirty="0">
                <a:solidFill>
                  <a:srgbClr val="3D8963"/>
                </a:solidFill>
                <a:latin typeface="Courier New" pitchFamily="49" charset="0"/>
              </a:rPr>
              <a: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adds 1 to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eaLnBrk="1" hangingPunct="1">
              <a:buFontTx/>
              <a:buNone/>
            </a:pPr>
            <a:r>
              <a:rPr lang="en-US" altLang="en-US" sz="2800" b="1" dirty="0">
                <a:solidFill>
                  <a:srgbClr val="3D8963"/>
                </a:solidFill>
                <a:latin typeface="Courier New" pitchFamily="49" charset="0"/>
              </a:rPr>
              <a: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increments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but has</a:t>
            </a:r>
          </a:p>
          <a:p>
            <a:pPr lvl="1"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sz="2800" b="1" dirty="0">
                <a:solidFill>
                  <a:srgbClr val="3D8963"/>
                </a:solidFill>
                <a:latin typeface="Courier New" pitchFamily="49" charset="0"/>
              </a:rPr>
              <a:t>// no effect on tests</a:t>
            </a:r>
            <a:r>
              <a:rPr lang="en-US" altLang="en-US" sz="2800" b="1" dirty="0">
                <a:solidFill>
                  <a:srgbClr val="3D8963"/>
                </a:solidFill>
              </a:rPr>
              <a:t> </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0895C3E-3F88-4EDF-A930-C26CB1E17681}" type="slidenum">
              <a:rPr lang="en-US" altLang="en-US" sz="120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p:cNvSpPr>
          <p:nvPr>
            <p:ph type="title"/>
          </p:nvPr>
        </p:nvSpPr>
        <p:spPr/>
        <p:txBody>
          <a:bodyPr/>
          <a:lstStyle/>
          <a:p>
            <a:pPr eaLnBrk="1" hangingPunct="1"/>
            <a:r>
              <a:rPr lang="en-US" altLang="en-US" dirty="0">
                <a:solidFill>
                  <a:schemeClr val="tx1"/>
                </a:solidFill>
              </a:rPr>
              <a:t>Copying One Array to Another</a:t>
            </a:r>
          </a:p>
        </p:txBody>
      </p:sp>
      <p:sp>
        <p:nvSpPr>
          <p:cNvPr id="31747" name="Slide Body"/>
          <p:cNvSpPr>
            <a:spLocks noGrp="1"/>
          </p:cNvSpPr>
          <p:nvPr>
            <p:ph type="body" idx="1"/>
          </p:nvPr>
        </p:nvSpPr>
        <p:spPr/>
        <p:txBody>
          <a:bodyPr/>
          <a:lstStyle/>
          <a:p>
            <a:pPr eaLnBrk="1" hangingPunct="1"/>
            <a:r>
              <a:rPr lang="en-US" altLang="en-US" sz="2800" dirty="0"/>
              <a:t>You cannot copy with an assignment statement:</a:t>
            </a:r>
          </a:p>
          <a:p>
            <a:pPr lvl="2" eaLnBrk="1" hangingPunct="1">
              <a:buFontTx/>
              <a:buNone/>
            </a:pPr>
            <a:r>
              <a:rPr lang="en-US" altLang="en-US" sz="2400" b="1" dirty="0">
                <a:solidFill>
                  <a:srgbClr val="3D8963"/>
                </a:solidFill>
                <a:latin typeface="Courier New" pitchFamily="49" charset="0"/>
                <a:cs typeface="Courier New" pitchFamily="49" charset="0"/>
              </a:rPr>
              <a:t>tests2 = tests;  //won’t work</a:t>
            </a:r>
          </a:p>
          <a:p>
            <a:pPr eaLnBrk="1" hangingPunct="1"/>
            <a:r>
              <a:rPr lang="en-US" altLang="en-US" sz="2800" dirty="0">
                <a:cs typeface="Courier New" pitchFamily="49" charset="0"/>
              </a:rPr>
              <a:t>You must instead use a loop to copy element-by-element:</a:t>
            </a:r>
          </a:p>
          <a:p>
            <a:pPr lvl="2" eaLnBrk="1" hangingPunct="1">
              <a:buFontTx/>
              <a:buNone/>
            </a:pPr>
            <a:r>
              <a:rPr lang="en-US" altLang="en-US" sz="2400" b="1" dirty="0">
                <a:solidFill>
                  <a:srgbClr val="3D8963"/>
                </a:solidFill>
                <a:latin typeface="Courier New" pitchFamily="49" charset="0"/>
                <a:cs typeface="Courier New" pitchFamily="49" charset="0"/>
              </a:rPr>
              <a:t>for (</a:t>
            </a: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=0;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&lt; ISIZE;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eaLnBrk="1" hangingPunct="1">
              <a:buFontTx/>
              <a:buNone/>
            </a:pPr>
            <a:r>
              <a:rPr lang="en-US" altLang="en-US" sz="2400" b="1" dirty="0">
                <a:solidFill>
                  <a:srgbClr val="3D8963"/>
                </a:solidFill>
                <a:latin typeface="Courier New" pitchFamily="49" charset="0"/>
                <a:cs typeface="Courier New" pitchFamily="49" charset="0"/>
              </a:rPr>
              <a:t>   tests2[</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 tests[</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949C3E1-B97D-4529-BE89-DBDF8D4CBF5E}" type="slidenum">
              <a:rPr lang="en-US" altLang="en-US" sz="120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2209800" y="1752600"/>
            <a:ext cx="8153400" cy="4114800"/>
          </a:xfrm>
        </p:spPr>
        <p:txBody>
          <a:bodyPr/>
          <a:lstStyle/>
          <a:p>
            <a:pPr eaLnBrk="1" hangingPunct="1">
              <a:buFontTx/>
              <a:buNone/>
            </a:pPr>
            <a:r>
              <a:rPr lang="en-US" altLang="en-US" sz="2800" dirty="0"/>
              <a:t>8.8  The </a:t>
            </a:r>
            <a:r>
              <a:rPr lang="en-US" altLang="en-US" sz="2800" b="1" dirty="0" err="1">
                <a:latin typeface="Courier New" pitchFamily="49" charset="0"/>
              </a:rPr>
              <a:t>typedef</a:t>
            </a:r>
            <a:r>
              <a:rPr lang="en-US" altLang="en-US" sz="2800" dirty="0"/>
              <a:t> Statement</a:t>
            </a:r>
          </a:p>
          <a:p>
            <a:pPr eaLnBrk="1" hangingPunct="1">
              <a:buFontTx/>
              <a:buNone/>
            </a:pPr>
            <a:r>
              <a:rPr lang="en-US" altLang="en-US" sz="2800" dirty="0"/>
              <a:t>8.9   Arrays as Function Arguments</a:t>
            </a:r>
          </a:p>
          <a:p>
            <a:pPr eaLnBrk="1" hangingPunct="1">
              <a:buFontTx/>
              <a:buNone/>
            </a:pPr>
            <a:r>
              <a:rPr lang="en-US" altLang="en-US" sz="2800" dirty="0"/>
              <a:t>8.10 Two-Dimensional Arrays</a:t>
            </a:r>
          </a:p>
          <a:p>
            <a:pPr eaLnBrk="1" hangingPunct="1">
              <a:buFontTx/>
              <a:buNone/>
            </a:pPr>
            <a:r>
              <a:rPr lang="en-US" altLang="en-US" sz="2800" dirty="0"/>
              <a:t>8.11 Arrays with Three or More Dimensions</a:t>
            </a:r>
          </a:p>
          <a:p>
            <a:pPr eaLnBrk="1" hangingPunct="1">
              <a:buFontTx/>
              <a:buNone/>
            </a:pPr>
            <a:r>
              <a:rPr lang="en-US" altLang="en-US" sz="2800" dirty="0"/>
              <a:t>8.12 Introduction to the STL </a:t>
            </a:r>
            <a:r>
              <a:rPr lang="en-US" altLang="en-US" sz="2800" b="1" dirty="0">
                <a:latin typeface="Courier New" panose="02070309020205020404" pitchFamily="49" charset="0"/>
                <a:cs typeface="Courier New" panose="02070309020205020404" pitchFamily="49" charset="0"/>
              </a:rPr>
              <a:t>vector</a:t>
            </a:r>
          </a:p>
          <a:p>
            <a:pPr eaLnBrk="1" hangingPunct="1">
              <a:buFontTx/>
              <a:buNone/>
            </a:pPr>
            <a:r>
              <a:rPr lang="en-US" altLang="en-US" sz="2800" dirty="0"/>
              <a:t>8.13 Arrays of Objects</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5C93099-13AE-4970-8338-6993190A51B7}" type="slidenum">
              <a:rPr lang="en-US" altLang="en-US" sz="120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p:cNvSpPr>
          <p:nvPr>
            <p:ph type="title"/>
          </p:nvPr>
        </p:nvSpPr>
        <p:spPr>
          <a:xfrm>
            <a:off x="1828800" y="228600"/>
            <a:ext cx="8610600" cy="992188"/>
          </a:xfrm>
        </p:spPr>
        <p:txBody>
          <a:bodyPr/>
          <a:lstStyle/>
          <a:p>
            <a:pPr eaLnBrk="1" hangingPunct="1"/>
            <a:r>
              <a:rPr lang="en-US" altLang="en-US" dirty="0">
                <a:solidFill>
                  <a:schemeClr val="tx1"/>
                </a:solidFill>
              </a:rPr>
              <a:t>Are Two Arrays Equal?</a:t>
            </a:r>
          </a:p>
        </p:txBody>
      </p:sp>
      <p:sp>
        <p:nvSpPr>
          <p:cNvPr id="32771" name="Slide Body"/>
          <p:cNvSpPr>
            <a:spLocks noGrp="1"/>
          </p:cNvSpPr>
          <p:nvPr>
            <p:ph type="body" idx="1"/>
          </p:nvPr>
        </p:nvSpPr>
        <p:spPr>
          <a:xfrm>
            <a:off x="1828800" y="1447800"/>
            <a:ext cx="8294688" cy="4572000"/>
          </a:xfrm>
        </p:spPr>
        <p:txBody>
          <a:bodyPr/>
          <a:lstStyle/>
          <a:p>
            <a:pPr eaLnBrk="1" hangingPunct="1"/>
            <a:r>
              <a:rPr lang="en-US" altLang="en-US" sz="2800" dirty="0"/>
              <a:t>Like copying, you cannot compare two arrays in a single expression:</a:t>
            </a:r>
          </a:p>
          <a:p>
            <a:pPr lvl="2" eaLnBrk="1" hangingPunct="1">
              <a:buFontTx/>
              <a:buNone/>
            </a:pPr>
            <a:r>
              <a:rPr lang="en-US" altLang="en-US" sz="2400" b="1" dirty="0">
                <a:solidFill>
                  <a:srgbClr val="3D8963"/>
                </a:solidFill>
                <a:latin typeface="Courier New" pitchFamily="49" charset="0"/>
                <a:cs typeface="Courier New" pitchFamily="49" charset="0"/>
              </a:rPr>
              <a:t>if (tests2 == tests)</a:t>
            </a:r>
          </a:p>
          <a:p>
            <a:pPr eaLnBrk="1" hangingPunct="1"/>
            <a:r>
              <a:rPr lang="en-US" altLang="en-US" sz="2800" dirty="0">
                <a:cs typeface="Courier New" pitchFamily="49" charset="0"/>
              </a:rPr>
              <a:t>You can use a while loop with a </a:t>
            </a:r>
            <a:r>
              <a:rPr lang="en-US" altLang="en-US" sz="2800" b="1" dirty="0">
                <a:latin typeface="Courier New" pitchFamily="49" charset="0"/>
                <a:cs typeface="Courier New" pitchFamily="49" charset="0"/>
              </a:rPr>
              <a:t>bool</a:t>
            </a:r>
            <a:r>
              <a:rPr lang="en-US" altLang="en-US" sz="2800" dirty="0">
                <a:cs typeface="Courier New" pitchFamily="49" charset="0"/>
              </a:rPr>
              <a:t> variable:</a:t>
            </a:r>
          </a:p>
          <a:p>
            <a:pPr lvl="2">
              <a:lnSpc>
                <a:spcPts val="2000"/>
              </a:lnSpc>
              <a:spcBef>
                <a:spcPts val="500"/>
              </a:spcBef>
              <a:buNone/>
            </a:pPr>
            <a:r>
              <a:rPr lang="en-US" altLang="en-US" sz="2400" b="1" dirty="0">
                <a:solidFill>
                  <a:srgbClr val="3D8963"/>
                </a:solidFill>
                <a:latin typeface="Courier New" pitchFamily="49" charset="0"/>
                <a:cs typeface="Courier New" pitchFamily="49" charset="0"/>
              </a:rPr>
              <a:t>bool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=true;</a:t>
            </a:r>
          </a:p>
          <a:p>
            <a:pPr lvl="2">
              <a:lnSpc>
                <a:spcPts val="2000"/>
              </a:lnSpc>
              <a:spcBef>
                <a:spcPts val="500"/>
              </a:spcBef>
              <a:buNone/>
            </a:pP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=0;</a:t>
            </a:r>
          </a:p>
          <a:p>
            <a:pPr lvl="2">
              <a:lnSpc>
                <a:spcPts val="2000"/>
              </a:lnSpc>
              <a:spcBef>
                <a:spcPts val="500"/>
              </a:spcBef>
              <a:buNone/>
            </a:pPr>
            <a:r>
              <a:rPr lang="en-US" altLang="en-US" sz="2400" b="1" dirty="0">
                <a:solidFill>
                  <a:srgbClr val="3D8963"/>
                </a:solidFill>
                <a:latin typeface="Courier New" pitchFamily="49" charset="0"/>
                <a:cs typeface="Courier New" pitchFamily="49" charset="0"/>
              </a:rPr>
              <a:t>while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 &amp;&amp;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&lt; ISIZE)</a:t>
            </a:r>
          </a:p>
          <a:p>
            <a:pPr lvl="2">
              <a:lnSpc>
                <a:spcPts val="2000"/>
              </a:lnSpc>
              <a:spcBef>
                <a:spcPts val="500"/>
              </a:spcBef>
              <a:buNone/>
            </a:pPr>
            <a:r>
              <a:rPr lang="en-US" altLang="en-US" sz="2400" b="1" dirty="0">
                <a:solidFill>
                  <a:srgbClr val="3D8963"/>
                </a:solidFill>
                <a:latin typeface="Courier New" pitchFamily="49" charset="0"/>
                <a:cs typeface="Courier New" pitchFamily="49" charset="0"/>
              </a:rPr>
              <a:t>{</a:t>
            </a:r>
          </a:p>
          <a:p>
            <a:pPr lvl="2">
              <a:lnSpc>
                <a:spcPts val="2000"/>
              </a:lnSpc>
              <a:spcBef>
                <a:spcPts val="500"/>
              </a:spcBef>
              <a:buNone/>
            </a:pPr>
            <a:r>
              <a:rPr lang="en-US" altLang="en-US" sz="2400" b="1" dirty="0">
                <a:solidFill>
                  <a:srgbClr val="3D8963"/>
                </a:solidFill>
                <a:latin typeface="Courier New" pitchFamily="49" charset="0"/>
                <a:cs typeface="Courier New" pitchFamily="49" charset="0"/>
              </a:rPr>
              <a:t>   if(tests[</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 tests2[</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a:lnSpc>
                <a:spcPts val="2000"/>
              </a:lnSpc>
              <a:spcBef>
                <a:spcPts val="500"/>
              </a:spcBef>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 = false;</a:t>
            </a:r>
          </a:p>
          <a:p>
            <a:pPr lvl="2">
              <a:lnSpc>
                <a:spcPts val="2000"/>
              </a:lnSpc>
              <a:spcBef>
                <a:spcPts val="500"/>
              </a:spcBef>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a:lnSpc>
                <a:spcPts val="2000"/>
              </a:lnSpc>
              <a:spcBef>
                <a:spcPts val="500"/>
              </a:spcBef>
              <a:buNone/>
            </a:pPr>
            <a:r>
              <a:rPr lang="en-US" altLang="en-US" sz="2400" b="1" dirty="0">
                <a:solidFill>
                  <a:srgbClr val="3D8963"/>
                </a:solidFill>
                <a:latin typeface="Courier New" pitchFamily="49" charset="0"/>
                <a:cs typeface="Courier New" pitchFamily="49" charset="0"/>
              </a:rPr>
              <a:t>}</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E353A80-32B5-409A-8765-89FF0BBB7025}" type="slidenum">
              <a:rPr lang="en-US" altLang="en-US" sz="120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1981200" y="76201"/>
            <a:ext cx="8229600" cy="1097279"/>
          </a:xfrm>
        </p:spPr>
        <p:txBody>
          <a:bodyPr/>
          <a:lstStyle/>
          <a:p>
            <a:pPr eaLnBrk="1" hangingPunct="1"/>
            <a:r>
              <a:rPr lang="en-US" altLang="en-US" dirty="0">
                <a:solidFill>
                  <a:schemeClr val="tx1"/>
                </a:solidFill>
              </a:rPr>
              <a:t>Find the Sum, Average of  Array Elements</a:t>
            </a:r>
          </a:p>
        </p:txBody>
      </p:sp>
      <p:sp>
        <p:nvSpPr>
          <p:cNvPr id="33795" name="Slide Body"/>
          <p:cNvSpPr>
            <a:spLocks noGrp="1" noChangeArrowheads="1"/>
          </p:cNvSpPr>
          <p:nvPr>
            <p:ph type="body" idx="1"/>
          </p:nvPr>
        </p:nvSpPr>
        <p:spPr>
          <a:xfrm>
            <a:off x="1676400" y="1524000"/>
            <a:ext cx="8686800" cy="4419600"/>
          </a:xfrm>
        </p:spPr>
        <p:txBody>
          <a:bodyPr/>
          <a:lstStyle/>
          <a:p>
            <a:pPr>
              <a:lnSpc>
                <a:spcPts val="3000"/>
              </a:lnSpc>
            </a:pPr>
            <a:r>
              <a:rPr lang="en-US" altLang="en-US" sz="2600" dirty="0"/>
              <a:t>Use a simple loop to add together array elements</a:t>
            </a:r>
          </a:p>
          <a:p>
            <a:pPr lvl="1">
              <a:lnSpc>
                <a:spcPts val="3000"/>
              </a:lnSpc>
              <a:buNone/>
            </a:pPr>
            <a:r>
              <a:rPr lang="en-US" altLang="en-US" sz="2400" b="1" dirty="0">
                <a:solidFill>
                  <a:srgbClr val="3D8963"/>
                </a:solidFill>
                <a:latin typeface="Courier New" pitchFamily="49" charset="0"/>
              </a:rPr>
              <a:t>float average, sum = 0;</a:t>
            </a:r>
          </a:p>
          <a:p>
            <a:pPr lvl="1">
              <a:lnSpc>
                <a:spcPts val="3000"/>
              </a:lnSpc>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=0;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&lt; ISIZE;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a:t>
            </a:r>
          </a:p>
          <a:p>
            <a:pPr lvl="1">
              <a:lnSpc>
                <a:spcPts val="3000"/>
              </a:lnSpc>
              <a:buNone/>
            </a:pPr>
            <a:r>
              <a:rPr lang="en-US" altLang="en-US" sz="2400" b="1" dirty="0">
                <a:solidFill>
                  <a:srgbClr val="3D8963"/>
                </a:solidFill>
                <a:latin typeface="Courier New" pitchFamily="49" charset="0"/>
              </a:rPr>
              <a:t>   sum += tests[</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a:t>
            </a:r>
          </a:p>
          <a:p>
            <a:pPr>
              <a:lnSpc>
                <a:spcPts val="3000"/>
              </a:lnSpc>
            </a:pPr>
            <a:r>
              <a:rPr lang="en-US" altLang="en-US" sz="2600" dirty="0">
                <a:solidFill>
                  <a:srgbClr val="000000"/>
                </a:solidFill>
              </a:rPr>
              <a:t>Or use C++ 11 range-based </a:t>
            </a:r>
            <a:r>
              <a:rPr lang="en-US" altLang="en-US" sz="2600" b="1" dirty="0">
                <a:solidFill>
                  <a:srgbClr val="000000"/>
                </a:solidFill>
                <a:latin typeface="Courier New" pitchFamily="49" charset="0"/>
                <a:cs typeface="Courier New" pitchFamily="49" charset="0"/>
              </a:rPr>
              <a:t>for</a:t>
            </a:r>
            <a:r>
              <a:rPr lang="en-US" altLang="en-US" sz="2600" dirty="0">
                <a:solidFill>
                  <a:srgbClr val="000000"/>
                </a:solidFill>
              </a:rPr>
              <a:t> loop:</a:t>
            </a:r>
          </a:p>
          <a:p>
            <a:pPr lvl="1">
              <a:lnSpc>
                <a:spcPts val="3000"/>
              </a:lnSpc>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tests)</a:t>
            </a:r>
          </a:p>
          <a:p>
            <a:pPr lvl="1">
              <a:lnSpc>
                <a:spcPts val="3000"/>
              </a:lnSpc>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a:lnSpc>
                <a:spcPts val="3000"/>
              </a:lnSpc>
            </a:pPr>
            <a:r>
              <a:rPr lang="en-US" altLang="en-US" sz="2600" dirty="0"/>
              <a:t>Once summed, average can be computed</a:t>
            </a:r>
          </a:p>
          <a:p>
            <a:pPr lvl="1">
              <a:lnSpc>
                <a:spcPts val="3000"/>
              </a:lnSpc>
              <a:buNone/>
            </a:pPr>
            <a:r>
              <a:rPr lang="en-US" altLang="en-US" sz="2400" b="1" dirty="0">
                <a:solidFill>
                  <a:srgbClr val="3D8963"/>
                </a:solidFill>
                <a:latin typeface="Courier New" pitchFamily="49" charset="0"/>
              </a:rPr>
              <a:t>average = sum/ISIZE;</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E063C7E-48B7-4A41-BECF-BED5E0753A0E}" type="slidenum">
              <a:rPr lang="en-US" altLang="en-US" sz="120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1828800" y="303214"/>
            <a:ext cx="8610600" cy="727075"/>
          </a:xfrm>
        </p:spPr>
        <p:txBody>
          <a:bodyPr/>
          <a:lstStyle/>
          <a:p>
            <a:pPr eaLnBrk="1" hangingPunct="1"/>
            <a:r>
              <a:rPr lang="en-US" altLang="en-US" dirty="0">
                <a:solidFill>
                  <a:schemeClr val="tx1"/>
                </a:solidFill>
              </a:rPr>
              <a:t>Find the Largest Array Element</a:t>
            </a:r>
          </a:p>
        </p:txBody>
      </p:sp>
      <p:sp>
        <p:nvSpPr>
          <p:cNvPr id="34819" name="Slide Body"/>
          <p:cNvSpPr>
            <a:spLocks noGrp="1" noChangeArrowheads="1"/>
          </p:cNvSpPr>
          <p:nvPr>
            <p:ph type="body" idx="1"/>
          </p:nvPr>
        </p:nvSpPr>
        <p:spPr>
          <a:xfrm>
            <a:off x="1676400" y="1219200"/>
            <a:ext cx="8839200" cy="4724400"/>
          </a:xfrm>
        </p:spPr>
        <p:txBody>
          <a:bodyPr/>
          <a:lstStyle/>
          <a:p>
            <a:pPr eaLnBrk="1" hangingPunct="1">
              <a:lnSpc>
                <a:spcPct val="80000"/>
              </a:lnSpc>
            </a:pPr>
            <a:r>
              <a:rPr lang="en-US" altLang="en-US" sz="2400" dirty="0"/>
              <a:t>Use a loop to examine each element and find the largest element (</a:t>
            </a:r>
            <a:r>
              <a:rPr lang="en-US" altLang="en-US" sz="2400" i="1" dirty="0"/>
              <a:t>i.e.,</a:t>
            </a:r>
            <a:r>
              <a:rPr lang="en-US" altLang="en-US" sz="2400" dirty="0"/>
              <a:t> one with the largest value)</a:t>
            </a:r>
          </a:p>
          <a:p>
            <a:pPr eaLnBrk="1" hangingPunct="1">
              <a:spcBef>
                <a:spcPct val="3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largest = tests[0];</a:t>
            </a:r>
          </a:p>
          <a:p>
            <a:pPr eaLnBrk="1" hangingPunct="1">
              <a:lnSpc>
                <a:spcPct val="80000"/>
              </a:lnSpc>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 1;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&lt; ISIZE;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  if (tests[</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&gt; largest)</a:t>
            </a:r>
          </a:p>
          <a:p>
            <a:pPr eaLnBrk="1" hangingPunct="1">
              <a:lnSpc>
                <a:spcPct val="80000"/>
              </a:lnSpc>
              <a:buFontTx/>
              <a:buNone/>
            </a:pPr>
            <a:r>
              <a:rPr lang="en-US" altLang="en-US" sz="2800" b="1" dirty="0">
                <a:solidFill>
                  <a:srgbClr val="3D8963"/>
                </a:solidFill>
                <a:latin typeface="Courier New" pitchFamily="49" charset="0"/>
              </a:rPr>
              <a:t>       largest = tests[</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a:t>
            </a:r>
          </a:p>
          <a:p>
            <a:pPr eaLnBrk="1" hangingPunct="1">
              <a:lnSpc>
                <a:spcPct val="80000"/>
              </a:lnSpc>
              <a:buFontTx/>
              <a:buNone/>
            </a:pPr>
            <a:r>
              <a:rPr lang="en-US" altLang="en-US" sz="2800" b="1" dirty="0">
                <a:solidFill>
                  <a:srgbClr val="3D8963"/>
                </a:solidFill>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"Highest score is " &lt;&lt; largest; </a:t>
            </a:r>
          </a:p>
          <a:p>
            <a:pPr eaLnBrk="1" hangingPunct="1">
              <a:spcBef>
                <a:spcPct val="30000"/>
              </a:spcBef>
            </a:pPr>
            <a:r>
              <a:rPr lang="en-US" altLang="en-US" sz="2400" dirty="0"/>
              <a:t>A similar algorithm exists to find the smallest element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09115D5-F7F6-4DA1-A379-613B21184C72}" type="slidenum">
              <a:rPr lang="en-US" altLang="en-US" sz="120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p:cNvSpPr>
          <p:nvPr>
            <p:ph type="title"/>
          </p:nvPr>
        </p:nvSpPr>
        <p:spPr/>
        <p:txBody>
          <a:bodyPr/>
          <a:lstStyle/>
          <a:p>
            <a:pPr eaLnBrk="1" hangingPunct="1"/>
            <a:r>
              <a:rPr lang="en-US" altLang="en-US" dirty="0">
                <a:solidFill>
                  <a:schemeClr val="tx1"/>
                </a:solidFill>
              </a:rPr>
              <a:t>Using Arrays vs. Using Simple Variables</a:t>
            </a:r>
          </a:p>
        </p:txBody>
      </p:sp>
      <p:sp>
        <p:nvSpPr>
          <p:cNvPr id="35843" name="Slide Body"/>
          <p:cNvSpPr>
            <a:spLocks noGrp="1"/>
          </p:cNvSpPr>
          <p:nvPr>
            <p:ph type="body" idx="1"/>
          </p:nvPr>
        </p:nvSpPr>
        <p:spPr/>
        <p:txBody>
          <a:bodyPr/>
          <a:lstStyle/>
          <a:p>
            <a:pPr eaLnBrk="1" hangingPunct="1"/>
            <a:r>
              <a:rPr lang="en-US" altLang="en-US" sz="2800" dirty="0"/>
              <a:t>An array is probably not needed if the input data is only processed once:</a:t>
            </a:r>
          </a:p>
          <a:p>
            <a:pPr lvl="1" eaLnBrk="1" hangingPunct="1"/>
            <a:r>
              <a:rPr lang="en-US" altLang="en-US" sz="2400" dirty="0"/>
              <a:t>Find the sum or average of a set of numbers</a:t>
            </a:r>
          </a:p>
          <a:p>
            <a:pPr lvl="1" eaLnBrk="1" hangingPunct="1"/>
            <a:r>
              <a:rPr lang="en-US" altLang="en-US" sz="2400" dirty="0"/>
              <a:t>Find the largest or smallest of a set of values</a:t>
            </a:r>
          </a:p>
          <a:p>
            <a:pPr eaLnBrk="1" hangingPunct="1"/>
            <a:r>
              <a:rPr lang="en-US" altLang="en-US" sz="2800" dirty="0"/>
              <a:t>If the input data must be processed more than once, an array is probably a good idea:</a:t>
            </a:r>
          </a:p>
          <a:p>
            <a:pPr lvl="1" eaLnBrk="1" hangingPunct="1"/>
            <a:r>
              <a:rPr lang="en-US" altLang="en-US" sz="2400" dirty="0"/>
              <a:t>Calculate the average, then determine and display which values are above the average, at the average, and below the average</a:t>
            </a: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E64D883-5657-459F-8E0B-A4C0CACE350C}" type="slidenum">
              <a:rPr lang="en-US" altLang="en-US" sz="120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p:cNvSpPr>
          <p:nvPr>
            <p:ph type="title"/>
          </p:nvPr>
        </p:nvSpPr>
        <p:spPr/>
        <p:txBody>
          <a:bodyPr/>
          <a:lstStyle/>
          <a:p>
            <a:pPr eaLnBrk="1" hangingPunct="1"/>
            <a:r>
              <a:rPr lang="en-US" altLang="en-US" dirty="0">
                <a:solidFill>
                  <a:schemeClr val="tx1"/>
                </a:solidFill>
              </a:rPr>
              <a:t>Partially-Filled Arrays</a:t>
            </a:r>
          </a:p>
        </p:txBody>
      </p:sp>
      <p:sp>
        <p:nvSpPr>
          <p:cNvPr id="36867" name="Slide Body"/>
          <p:cNvSpPr>
            <a:spLocks noGrp="1"/>
          </p:cNvSpPr>
          <p:nvPr>
            <p:ph type="body" idx="1"/>
          </p:nvPr>
        </p:nvSpPr>
        <p:spPr/>
        <p:txBody>
          <a:bodyPr/>
          <a:lstStyle/>
          <a:p>
            <a:pPr eaLnBrk="1" hangingPunct="1"/>
            <a:r>
              <a:rPr lang="en-US" altLang="en-US" sz="2800" dirty="0">
                <a:solidFill>
                  <a:schemeClr val="tx1"/>
                </a:solidFill>
              </a:rPr>
              <a:t>The exact amount of data (and, therefore, the array size) may not be known when a program is written.</a:t>
            </a:r>
          </a:p>
          <a:p>
            <a:pPr eaLnBrk="1" hangingPunct="1"/>
            <a:r>
              <a:rPr lang="en-US" altLang="en-US" sz="2800" dirty="0">
                <a:solidFill>
                  <a:schemeClr val="tx1"/>
                </a:solidFill>
              </a:rPr>
              <a:t>The programmer makes a best estimate for the maximum amount of data, then sizes arrays accordingly.  A sentinel value can be used to indicate end-of-data.</a:t>
            </a:r>
          </a:p>
          <a:p>
            <a:pPr eaLnBrk="1" hangingPunct="1"/>
            <a:r>
              <a:rPr lang="en-US" altLang="en-US" sz="2800" dirty="0">
                <a:solidFill>
                  <a:schemeClr val="tx1"/>
                </a:solidFill>
              </a:rPr>
              <a:t>The programmer must also keep track of how many array elements are actually used</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5BFB2E9-695B-43E7-AF71-EE2D1F5C4468}" type="slidenum">
              <a:rPr lang="en-US" altLang="en-US" sz="120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sz="3200" dirty="0">
                <a:solidFill>
                  <a:schemeClr val="tx1"/>
                </a:solidFill>
              </a:rPr>
              <a:t>C-Strings and </a:t>
            </a:r>
            <a:r>
              <a:rPr lang="en-US" altLang="en-US" sz="3200" dirty="0">
                <a:solidFill>
                  <a:schemeClr val="tx1"/>
                </a:solidFill>
                <a:latin typeface="Courier New" pitchFamily="49" charset="0"/>
              </a:rPr>
              <a:t>string</a:t>
            </a:r>
            <a:r>
              <a:rPr lang="en-US" altLang="en-US" sz="3200" dirty="0">
                <a:solidFill>
                  <a:schemeClr val="tx1"/>
                </a:solidFill>
              </a:rPr>
              <a:t> Objects</a:t>
            </a:r>
          </a:p>
        </p:txBody>
      </p:sp>
      <p:sp>
        <p:nvSpPr>
          <p:cNvPr id="37891" name="Slide Body"/>
          <p:cNvSpPr>
            <a:spLocks noGrp="1" noChangeArrowheads="1"/>
          </p:cNvSpPr>
          <p:nvPr>
            <p:ph type="body" idx="1"/>
          </p:nvPr>
        </p:nvSpPr>
        <p:spPr>
          <a:xfrm>
            <a:off x="1981200" y="1981200"/>
            <a:ext cx="8305800" cy="4114800"/>
          </a:xfrm>
        </p:spPr>
        <p:txBody>
          <a:bodyPr/>
          <a:lstStyle/>
          <a:p>
            <a:pPr eaLnBrk="1" hangingPunct="1">
              <a:lnSpc>
                <a:spcPct val="85000"/>
              </a:lnSpc>
              <a:buFontTx/>
              <a:buNone/>
            </a:pPr>
            <a:r>
              <a:rPr lang="en-US" altLang="en-US" sz="2800" dirty="0"/>
              <a:t>They can be processed using the string name </a:t>
            </a:r>
          </a:p>
          <a:p>
            <a:pPr lvl="1" eaLnBrk="1" hangingPunct="1">
              <a:lnSpc>
                <a:spcPct val="85000"/>
              </a:lnSpc>
            </a:pPr>
            <a:r>
              <a:rPr lang="en-US" altLang="en-US" sz="2800" dirty="0"/>
              <a:t>Entire string at once, or </a:t>
            </a:r>
          </a:p>
          <a:p>
            <a:pPr lvl="1" eaLnBrk="1" hangingPunct="1">
              <a:lnSpc>
                <a:spcPct val="85000"/>
              </a:lnSpc>
            </a:pPr>
            <a:r>
              <a:rPr lang="en-US" altLang="en-US" sz="2800" dirty="0"/>
              <a:t>One element at a time by using a subscript</a:t>
            </a:r>
          </a:p>
          <a:p>
            <a:pPr lvl="1" eaLnBrk="1" hangingPunct="1">
              <a:lnSpc>
                <a:spcPct val="85000"/>
              </a:lnSpc>
              <a:spcBef>
                <a:spcPct val="50000"/>
              </a:spcBef>
              <a:buFontTx/>
              <a:buNone/>
            </a:pPr>
            <a:r>
              <a:rPr lang="en-US" altLang="en-US" sz="2800" dirty="0"/>
              <a:t>	</a:t>
            </a:r>
            <a:r>
              <a:rPr lang="en-US" altLang="en-US" sz="2800" b="1" dirty="0">
                <a:solidFill>
                  <a:srgbClr val="3D8963"/>
                </a:solidFill>
                <a:latin typeface="Courier New" pitchFamily="49" charset="0"/>
              </a:rPr>
              <a:t>string city;</a:t>
            </a:r>
          </a:p>
          <a:p>
            <a:pPr lvl="1"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city name: ";</a:t>
            </a:r>
          </a:p>
          <a:p>
            <a:pPr lvl="1"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city;</a:t>
            </a:r>
            <a:endParaRPr lang="en-US" altLang="en-US" sz="2800" b="1" dirty="0">
              <a:solidFill>
                <a:srgbClr val="3D8963"/>
              </a:solidFill>
            </a:endParaRPr>
          </a:p>
        </p:txBody>
      </p:sp>
      <p:pic>
        <p:nvPicPr>
          <p:cNvPr id="2" name="Image of memory layout" descr="Image shows five adjacent rectangles, arranged horizontally.  The rectangles contain the characters 'S', 'a', 'l', 'e', and 'm'.  Below each rectangle is a reference to its symbolic name using the name of the variable 'city':  city[0], city[1], city[2], city[3], and city[4], in order from left to right." title="image of the layout of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8677" y="4800600"/>
            <a:ext cx="7133771" cy="990600"/>
          </a:xfrm>
          <a:prstGeom prst="rect">
            <a:avLst/>
          </a:prstGeom>
        </p:spPr>
      </p:pic>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92B3BB5-21BE-466F-8C55-F5C06A6E7B3F}" type="slidenum">
              <a:rPr lang="en-US" altLang="en-US" sz="120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8.7  Using Parallel Arrays</a:t>
            </a:r>
          </a:p>
        </p:txBody>
      </p:sp>
      <p:sp>
        <p:nvSpPr>
          <p:cNvPr id="38915" name="Slide Body"/>
          <p:cNvSpPr>
            <a:spLocks noGrp="1" noChangeArrowheads="1"/>
          </p:cNvSpPr>
          <p:nvPr>
            <p:ph type="body" idx="1"/>
          </p:nvPr>
        </p:nvSpPr>
        <p:spPr>
          <a:xfrm>
            <a:off x="1828800" y="1854201"/>
            <a:ext cx="8294688" cy="3471863"/>
          </a:xfrm>
        </p:spPr>
        <p:txBody>
          <a:bodyPr/>
          <a:lstStyle/>
          <a:p>
            <a:pPr eaLnBrk="1" hangingPunct="1">
              <a:lnSpc>
                <a:spcPct val="90000"/>
              </a:lnSpc>
              <a:spcBef>
                <a:spcPct val="0"/>
              </a:spcBef>
            </a:pPr>
            <a:r>
              <a:rPr lang="en-US" altLang="en-US" sz="2800" dirty="0">
                <a:solidFill>
                  <a:schemeClr val="accent2"/>
                </a:solidFill>
              </a:rPr>
              <a:t>Parallel arrays</a:t>
            </a:r>
            <a:r>
              <a:rPr lang="en-US" altLang="en-US" sz="2800" dirty="0"/>
              <a:t>: two or more arrays that contain related data</a:t>
            </a:r>
          </a:p>
          <a:p>
            <a:pPr eaLnBrk="1" hangingPunct="1">
              <a:lnSpc>
                <a:spcPct val="90000"/>
              </a:lnSpc>
              <a:spcBef>
                <a:spcPct val="50000"/>
              </a:spcBef>
            </a:pPr>
            <a:r>
              <a:rPr lang="en-US" altLang="en-US" sz="2800" dirty="0"/>
              <a:t>The subscript is used to relate the arrays</a:t>
            </a:r>
          </a:p>
          <a:p>
            <a:pPr lvl="1" eaLnBrk="1" hangingPunct="1">
              <a:lnSpc>
                <a:spcPct val="90000"/>
              </a:lnSpc>
              <a:spcBef>
                <a:spcPct val="50000"/>
              </a:spcBef>
            </a:pPr>
            <a:r>
              <a:rPr lang="en-US" altLang="en-US" sz="2800" dirty="0"/>
              <a:t>elements at the same subscript are related</a:t>
            </a:r>
          </a:p>
          <a:p>
            <a:pPr eaLnBrk="1" hangingPunct="1">
              <a:lnSpc>
                <a:spcPct val="90000"/>
              </a:lnSpc>
              <a:spcBef>
                <a:spcPct val="50000"/>
              </a:spcBef>
            </a:pPr>
            <a:r>
              <a:rPr lang="en-US" altLang="en-US" sz="2800" dirty="0"/>
              <a:t>The arrays do not have to hold data of the same type</a:t>
            </a:r>
            <a:endParaRPr lang="en-US" altLang="en-US" sz="2800" u="sng"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659389F-D79F-4603-9F4F-1DAD213171E9}" type="slidenum">
              <a:rPr lang="en-US" altLang="en-US" sz="120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1828800" y="303214"/>
            <a:ext cx="8610600" cy="727075"/>
          </a:xfrm>
        </p:spPr>
        <p:txBody>
          <a:bodyPr/>
          <a:lstStyle/>
          <a:p>
            <a:pPr eaLnBrk="1" hangingPunct="1"/>
            <a:r>
              <a:rPr lang="en-US" altLang="en-US" dirty="0">
                <a:solidFill>
                  <a:schemeClr val="tx1"/>
                </a:solidFill>
              </a:rPr>
              <a:t>Parallel Array Example</a:t>
            </a:r>
          </a:p>
        </p:txBody>
      </p:sp>
      <p:sp>
        <p:nvSpPr>
          <p:cNvPr id="39939" name="Slide Body"/>
          <p:cNvSpPr>
            <a:spLocks noGrp="1" noChangeArrowheads="1"/>
          </p:cNvSpPr>
          <p:nvPr>
            <p:ph type="body" idx="1"/>
          </p:nvPr>
        </p:nvSpPr>
        <p:spPr>
          <a:xfrm>
            <a:off x="2286000" y="1752600"/>
            <a:ext cx="7772400" cy="4267200"/>
          </a:xfrm>
        </p:spPr>
        <p:txBody>
          <a:bodyPr/>
          <a:lstStyle/>
          <a:p>
            <a:pPr eaLnBrk="1" hangingPunct="1">
              <a:buFontTx/>
              <a:buNone/>
            </a:pPr>
            <a:r>
              <a:rPr lang="en-US" altLang="en-US" sz="3600" dirty="0"/>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eaLnBrk="1" hangingPunct="1">
              <a:spcBef>
                <a:spcPct val="0"/>
              </a:spcBef>
              <a:buFontTx/>
              <a:buNone/>
            </a:pPr>
            <a:r>
              <a:rPr lang="en-US" altLang="en-US" sz="2400" b="1" dirty="0">
                <a:solidFill>
                  <a:srgbClr val="3D8963"/>
                </a:solidFill>
                <a:latin typeface="Courier New" pitchFamily="49" charset="0"/>
              </a:rPr>
              <a:t> string name[ISIZE];   // student name</a:t>
            </a:r>
          </a:p>
          <a:p>
            <a:pPr eaLnBrk="1" hangingPunct="1">
              <a:spcBef>
                <a:spcPct val="0"/>
              </a:spcBef>
              <a:buFontTx/>
              <a:buNone/>
            </a:pPr>
            <a:r>
              <a:rPr lang="en-US" altLang="en-US" sz="2400" b="1" dirty="0">
                <a:solidFill>
                  <a:srgbClr val="3D8963"/>
                </a:solidFill>
                <a:latin typeface="Courier New" pitchFamily="49" charset="0"/>
              </a:rPr>
              <a:t>	float average[ISIZE]; // course average</a:t>
            </a:r>
          </a:p>
          <a:p>
            <a:pPr eaLnBrk="1" hangingPunct="1">
              <a:spcBef>
                <a:spcPct val="0"/>
              </a:spcBef>
              <a:buFontTx/>
              <a:buNone/>
            </a:pPr>
            <a:r>
              <a:rPr lang="en-US" altLang="en-US" sz="2400" b="1" dirty="0">
                <a:solidFill>
                  <a:srgbClr val="3D8963"/>
                </a:solidFill>
                <a:latin typeface="Courier New" pitchFamily="49" charset="0"/>
              </a:rPr>
              <a:t>	char grade[ISIZE];    // course grade</a:t>
            </a:r>
            <a:endParaRPr lang="en-US" altLang="en-US" dirty="0">
              <a:latin typeface="Courier New" pitchFamily="49" charset="0"/>
            </a:endParaRPr>
          </a:p>
        </p:txBody>
      </p:sp>
      <p:pic>
        <p:nvPicPr>
          <p:cNvPr id="2" name="image of three parallel arrays" descr="The arrays are named 'name', 'average', and 'grade'.  Each has five elements and is arranged vertically.  To the left of each array are the subscripts written vertically so that they are adjacent to the individual cells:  0, 1, 2, 3, and 4." title="image of three parallel array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3733800"/>
            <a:ext cx="6348984" cy="2034591"/>
          </a:xfrm>
          <a:prstGeom prst="rect">
            <a:avLst/>
          </a:prstGeom>
        </p:spPr>
      </p:pic>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E06282E-9915-4A80-8FE3-D182EA5DEDF7}" type="slidenum">
              <a:rPr lang="en-US" altLang="en-US" sz="120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Parallel Array Processing</a:t>
            </a:r>
          </a:p>
        </p:txBody>
      </p:sp>
      <p:sp>
        <p:nvSpPr>
          <p:cNvPr id="40963" name="Slide Body"/>
          <p:cNvSpPr>
            <a:spLocks noGrp="1" noChangeArrowheads="1"/>
          </p:cNvSpPr>
          <p:nvPr>
            <p:ph type="body" idx="1"/>
          </p:nvPr>
        </p:nvSpPr>
        <p:spPr/>
        <p:txBody>
          <a:bodyPr/>
          <a:lstStyle/>
          <a:p>
            <a:pPr>
              <a:spcBef>
                <a:spcPts val="600"/>
              </a:spcBef>
              <a:buNone/>
            </a:pPr>
            <a:r>
              <a:rPr lang="en-US" altLang="en-US" sz="2800" dirty="0"/>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a:spcBef>
                <a:spcPts val="600"/>
              </a:spcBef>
              <a:buNone/>
            </a:pPr>
            <a:r>
              <a:rPr lang="en-US" altLang="en-US" sz="2400" b="1" dirty="0">
                <a:solidFill>
                  <a:srgbClr val="3D8963"/>
                </a:solidFill>
                <a:latin typeface="Courier New" pitchFamily="49" charset="0"/>
              </a:rPr>
              <a:t> string name[ISIZE];   // student name</a:t>
            </a:r>
          </a:p>
          <a:p>
            <a:pPr>
              <a:spcBef>
                <a:spcPts val="600"/>
              </a:spcBef>
              <a:buNone/>
            </a:pPr>
            <a:r>
              <a:rPr lang="en-US" altLang="en-US" sz="2400" b="1" dirty="0">
                <a:solidFill>
                  <a:srgbClr val="3D8963"/>
                </a:solidFill>
                <a:latin typeface="Courier New" pitchFamily="49" charset="0"/>
              </a:rPr>
              <a:t>	float average[ISIZE]; // course average</a:t>
            </a:r>
          </a:p>
          <a:p>
            <a:pPr>
              <a:spcBef>
                <a:spcPts val="600"/>
              </a:spcBef>
              <a:buNone/>
            </a:pPr>
            <a:r>
              <a:rPr lang="en-US" altLang="en-US" sz="2400" b="1" dirty="0">
                <a:solidFill>
                  <a:srgbClr val="3D8963"/>
                </a:solidFill>
                <a:latin typeface="Courier New" pitchFamily="49" charset="0"/>
              </a:rPr>
              <a:t>	char grade[ISIZE];    // course grade</a:t>
            </a:r>
          </a:p>
          <a:p>
            <a:pPr>
              <a:spcBef>
                <a:spcPts val="600"/>
              </a:spcBef>
              <a:buNone/>
            </a:pPr>
            <a:r>
              <a:rPr lang="en-US" altLang="en-US" sz="2400" b="1" dirty="0">
                <a:solidFill>
                  <a:srgbClr val="3D8963"/>
                </a:solidFill>
                <a:latin typeface="Courier New" pitchFamily="49" charset="0"/>
              </a:rPr>
              <a:t>	...</a:t>
            </a:r>
          </a:p>
          <a:p>
            <a:pPr>
              <a:spcBef>
                <a:spcPts val="600"/>
              </a:spcBef>
              <a:buNone/>
            </a:pPr>
            <a:r>
              <a:rPr lang="en-US" altLang="en-US" sz="2400" b="1" dirty="0">
                <a:solidFill>
                  <a:srgbClr val="3D8963"/>
                </a:solidFill>
                <a:latin typeface="Courier New" pitchFamily="49" charset="0"/>
              </a:rPr>
              <a:t>	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0;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&lt; ISIZE;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a:spcBef>
                <a:spcPts val="6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 Student: " &lt;&lt; name[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a:spcBef>
                <a:spcPts val="600"/>
              </a:spcBef>
              <a:buNone/>
            </a:pPr>
            <a:r>
              <a:rPr lang="en-US" altLang="en-US" sz="2400" b="1" dirty="0">
                <a:solidFill>
                  <a:srgbClr val="3D8963"/>
                </a:solidFill>
                <a:latin typeface="Courier New" pitchFamily="49" charset="0"/>
              </a:rPr>
              <a:t>		     &lt;&lt; " Average: " &lt;&lt; average[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a:spcBef>
                <a:spcPts val="600"/>
              </a:spcBef>
              <a:buNone/>
            </a:pPr>
            <a:r>
              <a:rPr lang="en-US" altLang="en-US" sz="2400" b="1" dirty="0">
                <a:solidFill>
                  <a:srgbClr val="3D8963"/>
                </a:solidFill>
                <a:latin typeface="Courier New" pitchFamily="49" charset="0"/>
              </a:rPr>
              <a:t>			&lt;&lt; " Grade: "   &lt;&lt; grade[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a:spcBef>
                <a:spcPts val="600"/>
              </a:spcBef>
              <a:buNone/>
            </a:pPr>
            <a:r>
              <a:rPr lang="en-US" altLang="en-US" sz="2400" b="1" dirty="0">
                <a:solidFill>
                  <a:srgbClr val="3D8963"/>
                </a:solidFill>
              </a:rPr>
              <a:t>	</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387D015-AB46-4A27-82BA-C8B169473A88}" type="slidenum">
              <a:rPr lang="en-US" altLang="en-US" sz="120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8.8  The </a:t>
            </a:r>
            <a:r>
              <a:rPr lang="en-US" altLang="en-US" b="1" dirty="0" err="1">
                <a:solidFill>
                  <a:schemeClr val="tx1"/>
                </a:solidFill>
                <a:latin typeface="Courier New" pitchFamily="49" charset="0"/>
              </a:rPr>
              <a:t>typedef</a:t>
            </a:r>
            <a:r>
              <a:rPr lang="en-US" altLang="en-US" dirty="0">
                <a:solidFill>
                  <a:schemeClr val="tx1"/>
                </a:solidFill>
              </a:rPr>
              <a:t> Statement</a:t>
            </a:r>
          </a:p>
        </p:txBody>
      </p:sp>
      <p:sp>
        <p:nvSpPr>
          <p:cNvPr id="41987" name="Slide Body"/>
          <p:cNvSpPr>
            <a:spLocks noGrp="1" noChangeArrowheads="1"/>
          </p:cNvSpPr>
          <p:nvPr>
            <p:ph type="body" idx="1"/>
          </p:nvPr>
        </p:nvSpPr>
        <p:spPr>
          <a:xfrm>
            <a:off x="1828800" y="1981200"/>
            <a:ext cx="8534400" cy="4114800"/>
          </a:xfrm>
        </p:spPr>
        <p:txBody>
          <a:bodyPr/>
          <a:lstStyle/>
          <a:p>
            <a:pPr eaLnBrk="1" hangingPunct="1">
              <a:lnSpc>
                <a:spcPct val="90000"/>
              </a:lnSpc>
            </a:pPr>
            <a:r>
              <a:rPr lang="en-US" altLang="en-US" sz="2800" dirty="0"/>
              <a:t>Creates an alias for a simple or structured data type</a:t>
            </a:r>
          </a:p>
          <a:p>
            <a:pPr eaLnBrk="1" hangingPunct="1">
              <a:lnSpc>
                <a:spcPct val="90000"/>
              </a:lnSpc>
            </a:pPr>
            <a:r>
              <a:rPr lang="en-US" altLang="en-US" sz="2800" dirty="0"/>
              <a:t>Format:	</a:t>
            </a:r>
          </a:p>
          <a:p>
            <a:pPr lvl="1" eaLnBrk="1" hangingPunct="1">
              <a:lnSpc>
                <a:spcPct val="90000"/>
              </a:lnSpc>
              <a:buFontTx/>
              <a:buNone/>
            </a:pPr>
            <a:r>
              <a:rPr lang="en-US" altLang="en-US" sz="2800" dirty="0"/>
              <a:t>	</a:t>
            </a:r>
            <a:r>
              <a:rPr lang="en-US" altLang="en-US" sz="2800" b="1" dirty="0" err="1">
                <a:latin typeface="Courier New" pitchFamily="49" charset="0"/>
              </a:rPr>
              <a:t>typedef</a:t>
            </a:r>
            <a:r>
              <a:rPr lang="en-US" altLang="en-US" sz="2800" b="1" dirty="0">
                <a:latin typeface="Courier New" pitchFamily="49" charset="0"/>
              </a:rPr>
              <a:t> </a:t>
            </a:r>
            <a:r>
              <a:rPr lang="en-US" altLang="en-US" sz="2800" b="1" i="1" dirty="0" err="1">
                <a:solidFill>
                  <a:schemeClr val="accent2"/>
                </a:solidFill>
                <a:latin typeface="Courier New" pitchFamily="49" charset="0"/>
              </a:rPr>
              <a:t>existingType</a:t>
            </a:r>
            <a:r>
              <a:rPr lang="en-US" altLang="en-US" sz="2800" b="1" i="1" dirty="0">
                <a:solidFill>
                  <a:schemeClr val="accent2"/>
                </a:solidFill>
                <a:latin typeface="Courier New" pitchFamily="49" charset="0"/>
              </a:rPr>
              <a:t> </a:t>
            </a:r>
            <a:r>
              <a:rPr lang="en-US" altLang="en-US" sz="2800" b="1" i="1" dirty="0" err="1">
                <a:solidFill>
                  <a:schemeClr val="accent2"/>
                </a:solidFill>
                <a:latin typeface="Courier New" pitchFamily="49" charset="0"/>
              </a:rPr>
              <a:t>newName</a:t>
            </a:r>
            <a:r>
              <a:rPr lang="en-US" altLang="en-US" sz="2800" b="1" dirty="0">
                <a:latin typeface="Courier New" pitchFamily="49" charset="0"/>
              </a:rPr>
              <a:t>;</a:t>
            </a:r>
          </a:p>
          <a:p>
            <a:pPr eaLnBrk="1" hangingPunct="1">
              <a:lnSpc>
                <a:spcPct val="90000"/>
              </a:lnSpc>
            </a:pPr>
            <a:r>
              <a:rPr lang="en-US" altLang="en-US" sz="2800" dirty="0"/>
              <a:t>Example:</a:t>
            </a:r>
          </a:p>
          <a:p>
            <a:pPr lvl="1" eaLnBrk="1" hangingPunct="1">
              <a:lnSpc>
                <a:spcPct val="90000"/>
              </a:lnSpc>
              <a:buFontTx/>
              <a:buNone/>
            </a:pPr>
            <a:r>
              <a:rPr lang="en-US" altLang="en-US" sz="2800" dirty="0"/>
              <a:t>	</a:t>
            </a:r>
            <a:r>
              <a:rPr lang="en-US" altLang="en-US" sz="2800" b="1" dirty="0" err="1">
                <a:solidFill>
                  <a:srgbClr val="3D8963"/>
                </a:solidFill>
                <a:latin typeface="Courier New" pitchFamily="49" charset="0"/>
              </a:rPr>
              <a:t>typedef</a:t>
            </a:r>
            <a:r>
              <a:rPr lang="en-US" altLang="en-US" sz="2800" b="1" dirty="0">
                <a:solidFill>
                  <a:srgbClr val="3D8963"/>
                </a:solidFill>
                <a:latin typeface="Courier New" pitchFamily="49" charset="0"/>
              </a:rPr>
              <a:t> unsigned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Uint</a:t>
            </a:r>
            <a:r>
              <a:rPr lang="en-US" altLang="en-US" sz="2800" b="1" dirty="0">
                <a:solidFill>
                  <a:srgbClr val="3D8963"/>
                </a:solidFill>
                <a:latin typeface="Courier New" pitchFamily="49" charset="0"/>
              </a:rPr>
              <a:t>;</a:t>
            </a:r>
          </a:p>
          <a:p>
            <a:pPr lvl="1"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Uint</a:t>
            </a:r>
            <a:r>
              <a:rPr lang="en-US" altLang="en-US" sz="2800" b="1" dirty="0">
                <a:solidFill>
                  <a:srgbClr val="3D8963"/>
                </a:solidFill>
                <a:latin typeface="Courier New" pitchFamily="49" charset="0"/>
              </a:rPr>
              <a:t> tests[ISIZE]; // array of</a:t>
            </a:r>
          </a:p>
          <a:p>
            <a:pPr lvl="1" eaLnBrk="1" hangingPunct="1">
              <a:lnSpc>
                <a:spcPct val="90000"/>
              </a:lnSpc>
              <a:buFontTx/>
              <a:buNone/>
            </a:pPr>
            <a:r>
              <a:rPr lang="en-US" altLang="en-US" sz="2800" b="1" dirty="0">
                <a:solidFill>
                  <a:srgbClr val="3D8963"/>
                </a:solidFill>
                <a:latin typeface="Courier New" pitchFamily="49" charset="0"/>
              </a:rPr>
              <a:t>                    // unsigned </a:t>
            </a:r>
            <a:r>
              <a:rPr lang="en-US" altLang="en-US" sz="2800" b="1" dirty="0" err="1">
                <a:solidFill>
                  <a:srgbClr val="3D8963"/>
                </a:solidFill>
                <a:latin typeface="Courier New" pitchFamily="49" charset="0"/>
              </a:rPr>
              <a:t>ints</a:t>
            </a:r>
            <a:r>
              <a:rPr lang="en-US" altLang="en-US" sz="2800" dirty="0">
                <a:latin typeface="Courier New" pitchFamily="49" charset="0"/>
              </a:rPr>
              <a:t> </a:t>
            </a:r>
          </a:p>
        </p:txBody>
      </p:sp>
      <p:pic>
        <p:nvPicPr>
          <p:cNvPr id="2" name="image showing association between terms" descr="The image connects the word 'existingType' and the words 'unsigned int' in the typedef declaration, and connects the word 'newName' with the word 'Uint' in the typedef declaration." title="image showing association between parts of the tex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5272" y="3886200"/>
            <a:ext cx="3572256" cy="704088"/>
          </a:xfrm>
          <a:prstGeom prst="rect">
            <a:avLst/>
          </a:prstGeom>
        </p:spPr>
      </p:pic>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10F1B4E-DCC3-46A9-821F-CBC6DFA3FF8E}" type="slidenum">
              <a:rPr lang="en-US" altLang="en-US" sz="120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1981200" y="304800"/>
            <a:ext cx="8305800" cy="1143000"/>
          </a:xfrm>
        </p:spPr>
        <p:txBody>
          <a:bodyPr/>
          <a:lstStyle/>
          <a:p>
            <a:pPr eaLnBrk="1" hangingPunct="1"/>
            <a:r>
              <a:rPr lang="en-US" altLang="en-US" dirty="0">
                <a:solidFill>
                  <a:schemeClr val="tx1"/>
                </a:solidFill>
              </a:rPr>
              <a:t>8.1  Arrays Hold Multiple Values</a:t>
            </a:r>
          </a:p>
        </p:txBody>
      </p:sp>
      <p:sp>
        <p:nvSpPr>
          <p:cNvPr id="6147" name="Slide Body"/>
          <p:cNvSpPr>
            <a:spLocks noGrp="1" noChangeArrowheads="1"/>
          </p:cNvSpPr>
          <p:nvPr>
            <p:ph type="body" idx="1"/>
          </p:nvPr>
        </p:nvSpPr>
        <p:spPr>
          <a:xfrm>
            <a:off x="1828800" y="1938338"/>
            <a:ext cx="8294688" cy="4233862"/>
          </a:xfrm>
        </p:spPr>
        <p:txBody>
          <a:bodyPr/>
          <a:lstStyle/>
          <a:p>
            <a:pPr eaLnBrk="1" hangingPunct="1">
              <a:spcBef>
                <a:spcPct val="0"/>
              </a:spcBef>
            </a:pPr>
            <a:r>
              <a:rPr lang="en-US" altLang="en-US" sz="2800" dirty="0">
                <a:solidFill>
                  <a:schemeClr val="accent2"/>
                </a:solidFill>
              </a:rPr>
              <a:t>Array</a:t>
            </a:r>
            <a:r>
              <a:rPr lang="en-US" altLang="en-US" sz="2800" dirty="0"/>
              <a:t>: a variable that can store multiple values of the same type</a:t>
            </a:r>
          </a:p>
          <a:p>
            <a:pPr eaLnBrk="1" hangingPunct="1">
              <a:spcBef>
                <a:spcPct val="40000"/>
              </a:spcBef>
            </a:pPr>
            <a:r>
              <a:rPr lang="en-US" altLang="en-US" sz="2800" dirty="0"/>
              <a:t>The values are stored in consecutive memory locations</a:t>
            </a:r>
          </a:p>
          <a:p>
            <a:pPr eaLnBrk="1" hangingPunct="1">
              <a:spcBef>
                <a:spcPct val="40000"/>
              </a:spcBef>
            </a:pPr>
            <a:r>
              <a:rPr lang="en-US" altLang="en-US" sz="2800" dirty="0"/>
              <a:t>It is declared using </a:t>
            </a:r>
            <a:r>
              <a:rPr lang="en-US" altLang="en-US" sz="2800" b="1" dirty="0">
                <a:latin typeface="Courier New" pitchFamily="49" charset="0"/>
              </a:rPr>
              <a:t>[]</a:t>
            </a:r>
            <a:r>
              <a:rPr lang="en-US" altLang="en-US" sz="2800" dirty="0"/>
              <a:t> operator</a:t>
            </a:r>
          </a:p>
          <a:p>
            <a:pPr lvl="1" eaLnBrk="1" hangingPunct="1">
              <a:buFontTx/>
              <a:buNone/>
            </a:pP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ISIZE = 5;</a:t>
            </a:r>
            <a:r>
              <a:rPr lang="en-US" altLang="en-US" sz="2800" dirty="0"/>
              <a:t>	</a:t>
            </a:r>
          </a:p>
          <a:p>
            <a:pPr lvl="1" eaLnBrk="1" hangingPunct="1">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tests[ISIZE];</a:t>
            </a:r>
            <a:endParaRPr lang="en-US" altLang="en-US" sz="2800" b="1" dirty="0">
              <a:solidFill>
                <a:srgbClr val="3D8963"/>
              </a:solidFill>
            </a:endParaRP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371A0A0-EAD5-48A6-B4BA-1622124D7C1A}" type="slidenum">
              <a:rPr lang="en-US" altLang="en-US" sz="120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p:txBody>
          <a:bodyPr/>
          <a:lstStyle/>
          <a:p>
            <a:pPr eaLnBrk="1" hangingPunct="1"/>
            <a:r>
              <a:rPr lang="en-US" altLang="en-US" dirty="0">
                <a:solidFill>
                  <a:schemeClr val="tx1"/>
                </a:solidFill>
              </a:rPr>
              <a:t>Uses of </a:t>
            </a:r>
            <a:r>
              <a:rPr lang="en-US" altLang="en-US" b="1" dirty="0" err="1">
                <a:solidFill>
                  <a:schemeClr val="tx1"/>
                </a:solidFill>
                <a:latin typeface="Courier New" pitchFamily="49" charset="0"/>
              </a:rPr>
              <a:t>typedef</a:t>
            </a:r>
            <a:endParaRPr lang="en-US" altLang="en-US" b="1" dirty="0">
              <a:solidFill>
                <a:schemeClr val="tx1"/>
              </a:solidFill>
            </a:endParaRPr>
          </a:p>
        </p:txBody>
      </p:sp>
      <p:sp>
        <p:nvSpPr>
          <p:cNvPr id="43011" name="Slide Body"/>
          <p:cNvSpPr>
            <a:spLocks noGrp="1" noChangeArrowheads="1"/>
          </p:cNvSpPr>
          <p:nvPr>
            <p:ph type="body" idx="1"/>
          </p:nvPr>
        </p:nvSpPr>
        <p:spPr>
          <a:xfrm>
            <a:off x="1981200" y="1981200"/>
            <a:ext cx="8382000" cy="4038600"/>
          </a:xfrm>
        </p:spPr>
        <p:txBody>
          <a:bodyPr/>
          <a:lstStyle/>
          <a:p>
            <a:pPr eaLnBrk="1" hangingPunct="1"/>
            <a:r>
              <a:rPr lang="en-US" altLang="en-US" sz="2800" dirty="0"/>
              <a:t>It can be used to make code more readable</a:t>
            </a:r>
          </a:p>
          <a:p>
            <a:pPr eaLnBrk="1" hangingPunct="1">
              <a:lnSpc>
                <a:spcPct val="85000"/>
              </a:lnSpc>
              <a:spcBef>
                <a:spcPct val="40000"/>
              </a:spcBef>
            </a:pPr>
            <a:r>
              <a:rPr lang="en-US" altLang="en-US" sz="2800" dirty="0"/>
              <a:t>Can be used to create an alias for an array of a particular type</a:t>
            </a:r>
          </a:p>
          <a:p>
            <a:pPr lvl="1" eaLnBrk="1" hangingPunct="1">
              <a:spcBef>
                <a:spcPct val="50000"/>
              </a:spcBef>
              <a:buFontTx/>
              <a:buNone/>
            </a:pPr>
            <a:r>
              <a:rPr lang="en-US" altLang="en-US" sz="2600" b="1" dirty="0">
                <a:solidFill>
                  <a:srgbClr val="3D8963"/>
                </a:solidFill>
                <a:latin typeface="Courier New" pitchFamily="49" charset="0"/>
              </a:rPr>
              <a:t>// Define </a:t>
            </a:r>
            <a:r>
              <a:rPr lang="en-US" altLang="en-US" sz="2600" b="1" dirty="0" err="1">
                <a:solidFill>
                  <a:srgbClr val="3D8963"/>
                </a:solidFill>
                <a:latin typeface="Courier New" pitchFamily="49" charset="0"/>
              </a:rPr>
              <a:t>yearArray</a:t>
            </a:r>
            <a:r>
              <a:rPr lang="en-US" altLang="en-US" sz="2600" b="1" dirty="0">
                <a:solidFill>
                  <a:srgbClr val="3D8963"/>
                </a:solidFill>
                <a:latin typeface="Courier New" pitchFamily="49" charset="0"/>
              </a:rPr>
              <a:t> as a data type</a:t>
            </a:r>
          </a:p>
          <a:p>
            <a:pPr lvl="1" eaLnBrk="1" hangingPunct="1">
              <a:lnSpc>
                <a:spcPct val="85000"/>
              </a:lnSpc>
              <a:spcBef>
                <a:spcPct val="0"/>
              </a:spcBef>
              <a:buFontTx/>
              <a:buNone/>
            </a:pPr>
            <a:r>
              <a:rPr lang="en-US" altLang="en-US" sz="2600" b="1" dirty="0">
                <a:solidFill>
                  <a:srgbClr val="3D8963"/>
                </a:solidFill>
                <a:latin typeface="Courier New" pitchFamily="49" charset="0"/>
              </a:rPr>
              <a:t>// that is an array of 12 </a:t>
            </a:r>
            <a:r>
              <a:rPr lang="en-US" altLang="en-US" sz="2600" b="1" dirty="0" err="1">
                <a:solidFill>
                  <a:srgbClr val="3D8963"/>
                </a:solidFill>
                <a:latin typeface="Courier New" pitchFamily="49" charset="0"/>
              </a:rPr>
              <a:t>ints</a:t>
            </a:r>
            <a:endParaRPr lang="en-US" altLang="en-US" sz="2600" b="1" dirty="0">
              <a:solidFill>
                <a:srgbClr val="3D8963"/>
              </a:solidFill>
              <a:latin typeface="Courier New" pitchFamily="49" charset="0"/>
            </a:endParaRPr>
          </a:p>
          <a:p>
            <a:pPr lvl="1" eaLnBrk="1" hangingPunct="1">
              <a:spcBef>
                <a:spcPct val="0"/>
              </a:spcBef>
              <a:buFontTx/>
              <a:buNone/>
            </a:pPr>
            <a:r>
              <a:rPr lang="en-US" altLang="en-US" sz="2800" b="1" dirty="0" err="1">
                <a:solidFill>
                  <a:srgbClr val="3D8963"/>
                </a:solidFill>
                <a:latin typeface="Courier New" pitchFamily="49" charset="0"/>
              </a:rPr>
              <a:t>typedef</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yearArray</a:t>
            </a:r>
            <a:r>
              <a:rPr lang="en-US" altLang="en-US" sz="2800" b="1" dirty="0">
                <a:solidFill>
                  <a:srgbClr val="3D8963"/>
                </a:solidFill>
                <a:latin typeface="Courier New" pitchFamily="49" charset="0"/>
              </a:rPr>
              <a:t>[MONTHS];</a:t>
            </a:r>
          </a:p>
          <a:p>
            <a:pPr lvl="1" eaLnBrk="1" hangingPunct="1">
              <a:spcBef>
                <a:spcPct val="50000"/>
              </a:spcBef>
              <a:buFontTx/>
              <a:buNone/>
            </a:pPr>
            <a:r>
              <a:rPr lang="en-US" altLang="en-US" sz="2600" b="1" dirty="0">
                <a:solidFill>
                  <a:srgbClr val="3D8963"/>
                </a:solidFill>
                <a:latin typeface="Courier New" pitchFamily="49" charset="0"/>
              </a:rPr>
              <a:t>// Create two of these arrays</a:t>
            </a:r>
          </a:p>
          <a:p>
            <a:pPr lvl="1" eaLnBrk="1" hangingPunct="1">
              <a:spcBef>
                <a:spcPct val="0"/>
              </a:spcBef>
              <a:buFontTx/>
              <a:buNone/>
            </a:pPr>
            <a:r>
              <a:rPr lang="en-US" altLang="en-US" sz="2800" b="1" dirty="0" err="1">
                <a:solidFill>
                  <a:srgbClr val="3D8963"/>
                </a:solidFill>
                <a:latin typeface="Courier New" pitchFamily="49" charset="0"/>
              </a:rPr>
              <a:t>yearArray</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highTemps</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lowTemps</a:t>
            </a:r>
            <a:r>
              <a:rPr lang="en-US" altLang="en-US" sz="2800" b="1" dirty="0">
                <a:solidFill>
                  <a:srgbClr val="3D8963"/>
                </a:solidFill>
                <a:latin typeface="Courier New" pitchFamily="49" charset="0"/>
              </a:rPr>
              <a:t>;</a:t>
            </a:r>
            <a:r>
              <a:rPr lang="en-US" altLang="en-US" dirty="0">
                <a:solidFill>
                  <a:srgbClr val="3D8963"/>
                </a:solidFill>
                <a:latin typeface="Courier New" pitchFamily="49" charset="0"/>
              </a:rPr>
              <a:t>	</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E3A674A-A692-427E-845F-239E3411C207}" type="slidenum">
              <a:rPr lang="en-US" altLang="en-US" sz="120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1828800" y="228600"/>
            <a:ext cx="8686800" cy="1143000"/>
          </a:xfrm>
        </p:spPr>
        <p:txBody>
          <a:bodyPr/>
          <a:lstStyle/>
          <a:p>
            <a:pPr eaLnBrk="1" hangingPunct="1"/>
            <a:r>
              <a:rPr lang="en-US" altLang="en-US" sz="3600" dirty="0">
                <a:solidFill>
                  <a:schemeClr val="tx1"/>
                </a:solidFill>
              </a:rPr>
              <a:t>8.9  Arrays as Function Arguments</a:t>
            </a:r>
          </a:p>
        </p:txBody>
      </p:sp>
      <p:sp>
        <p:nvSpPr>
          <p:cNvPr id="44035" name="Slide Body"/>
          <p:cNvSpPr>
            <a:spLocks noGrp="1" noChangeArrowheads="1"/>
          </p:cNvSpPr>
          <p:nvPr>
            <p:ph type="body" idx="1"/>
          </p:nvPr>
        </p:nvSpPr>
        <p:spPr>
          <a:xfrm>
            <a:off x="1981200" y="1752600"/>
            <a:ext cx="8382000" cy="4191000"/>
          </a:xfrm>
        </p:spPr>
        <p:txBody>
          <a:bodyPr/>
          <a:lstStyle/>
          <a:p>
            <a:pPr eaLnBrk="1" hangingPunct="1">
              <a:lnSpc>
                <a:spcPct val="90000"/>
              </a:lnSpc>
              <a:spcBef>
                <a:spcPct val="0"/>
              </a:spcBef>
            </a:pPr>
            <a:r>
              <a:rPr lang="en-US" altLang="en-US" sz="2800" dirty="0"/>
              <a:t>Passing a single array element to a function is no different than passing a regular variable of that data type</a:t>
            </a:r>
          </a:p>
          <a:p>
            <a:pPr eaLnBrk="1" hangingPunct="1">
              <a:lnSpc>
                <a:spcPct val="90000"/>
              </a:lnSpc>
              <a:spcBef>
                <a:spcPct val="40000"/>
              </a:spcBef>
            </a:pPr>
            <a:r>
              <a:rPr lang="en-US" altLang="en-US" sz="2800" dirty="0"/>
              <a:t>The function does not need to know that the value it receives is coming from an array</a:t>
            </a:r>
          </a:p>
          <a:p>
            <a:pPr>
              <a:lnSpc>
                <a:spcPts val="2500"/>
              </a:lnSpc>
              <a:spcBef>
                <a:spcPct val="4000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displayValue</a:t>
            </a:r>
            <a:r>
              <a:rPr lang="en-US" altLang="en-US" sz="2800" b="1" dirty="0">
                <a:solidFill>
                  <a:srgbClr val="3D8963"/>
                </a:solidFill>
                <a:latin typeface="Courier New" pitchFamily="49" charset="0"/>
              </a:rPr>
              <a:t>(score[</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call</a:t>
            </a:r>
            <a:endParaRPr lang="en-US" altLang="en-US" sz="2800" b="1" dirty="0">
              <a:solidFill>
                <a:srgbClr val="3D8963"/>
              </a:solidFill>
              <a:latin typeface="Courier New" pitchFamily="49" charset="0"/>
            </a:endParaRPr>
          </a:p>
          <a:p>
            <a:pPr>
              <a:lnSpc>
                <a:spcPts val="2500"/>
              </a:lnSpc>
              <a:spcBef>
                <a:spcPct val="40000"/>
              </a:spcBef>
              <a:buNone/>
            </a:pPr>
            <a:r>
              <a:rPr lang="en-US" altLang="en-US" sz="2800" b="1" dirty="0">
                <a:solidFill>
                  <a:srgbClr val="3D8963"/>
                </a:solidFill>
                <a:latin typeface="Courier New" pitchFamily="49" charset="0"/>
              </a:rPr>
              <a:t>  void </a:t>
            </a:r>
            <a:r>
              <a:rPr lang="en-US" altLang="en-US" sz="2800" b="1" dirty="0" err="1">
                <a:solidFill>
                  <a:srgbClr val="3D8963"/>
                </a:solidFill>
                <a:latin typeface="Courier New" pitchFamily="49" charset="0"/>
              </a:rPr>
              <a:t>displayValue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item) </a:t>
            </a:r>
            <a:r>
              <a:rPr lang="en-US" altLang="en-US" sz="2400" b="1" dirty="0">
                <a:solidFill>
                  <a:srgbClr val="3D8963"/>
                </a:solidFill>
                <a:latin typeface="Courier New" pitchFamily="49" charset="0"/>
              </a:rPr>
              <a:t>// header</a:t>
            </a:r>
          </a:p>
          <a:p>
            <a:pPr>
              <a:lnSpc>
                <a:spcPts val="2500"/>
              </a:lnSpc>
              <a:buNone/>
            </a:pP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item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a:lnSpc>
                <a:spcPts val="2500"/>
              </a:lnSpc>
              <a:buNone/>
            </a:pPr>
            <a:r>
              <a:rPr lang="en-US" altLang="en-US" sz="2800" b="1" dirty="0">
                <a:solidFill>
                  <a:srgbClr val="3D8963"/>
                </a:solidFill>
                <a:latin typeface="Courier New" pitchFamily="49" charset="0"/>
              </a:rPr>
              <a:t>  }</a:t>
            </a:r>
            <a:endParaRPr lang="en-US" altLang="en-US" sz="2800" b="1" dirty="0">
              <a:solidFill>
                <a:srgbClr val="3D8963"/>
              </a:solidFill>
            </a:endParaRP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BA4AC60-8F8C-4A6C-9AE1-A59A99133F54}" type="slidenum">
              <a:rPr lang="en-US" altLang="en-US" sz="120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a:xfrm>
            <a:off x="2133600" y="304800"/>
            <a:ext cx="7696200" cy="1066800"/>
          </a:xfrm>
        </p:spPr>
        <p:txBody>
          <a:bodyPr/>
          <a:lstStyle/>
          <a:p>
            <a:pPr eaLnBrk="1" hangingPunct="1"/>
            <a:r>
              <a:rPr lang="en-US" altLang="en-US" dirty="0">
                <a:solidFill>
                  <a:schemeClr val="tx1"/>
                </a:solidFill>
              </a:rPr>
              <a:t>Passing an Entire Array 1 of 2</a:t>
            </a:r>
          </a:p>
        </p:txBody>
      </p:sp>
      <p:sp>
        <p:nvSpPr>
          <p:cNvPr id="45059" name="Slide Body"/>
          <p:cNvSpPr>
            <a:spLocks noGrp="1" noChangeArrowheads="1"/>
          </p:cNvSpPr>
          <p:nvPr>
            <p:ph type="body" idx="1"/>
          </p:nvPr>
        </p:nvSpPr>
        <p:spPr>
          <a:xfrm>
            <a:off x="1981200" y="1676400"/>
            <a:ext cx="8305800" cy="4114800"/>
          </a:xfrm>
        </p:spPr>
        <p:txBody>
          <a:bodyPr/>
          <a:lstStyle/>
          <a:p>
            <a:pPr eaLnBrk="1" hangingPunct="1">
              <a:lnSpc>
                <a:spcPct val="80000"/>
              </a:lnSpc>
            </a:pPr>
            <a:r>
              <a:rPr lang="en-US" altLang="en-US" sz="2800" dirty="0"/>
              <a:t>To define a function that has an array parameter, use empty </a:t>
            </a:r>
            <a:r>
              <a:rPr lang="en-US" altLang="en-US" sz="2800" b="1" dirty="0">
                <a:latin typeface="Courier New" pitchFamily="49" charset="0"/>
              </a:rPr>
              <a:t>[]</a:t>
            </a:r>
            <a:r>
              <a:rPr lang="en-US" altLang="en-US" sz="2800" dirty="0"/>
              <a:t> to indicate the array in the prototype and header</a:t>
            </a:r>
          </a:p>
          <a:p>
            <a:pPr eaLnBrk="1" hangingPunct="1">
              <a:lnSpc>
                <a:spcPct val="80000"/>
              </a:lnSpc>
            </a:pPr>
            <a:r>
              <a:rPr lang="en-US" altLang="en-US" sz="2800" dirty="0"/>
              <a:t>To pass an array to a function, just use the array name</a:t>
            </a:r>
          </a:p>
          <a:p>
            <a:pPr eaLnBrk="1" hangingPunct="1">
              <a:lnSpc>
                <a:spcPct val="80000"/>
              </a:lnSpc>
              <a:spcBef>
                <a:spcPct val="0"/>
              </a:spcBef>
              <a:buFontTx/>
              <a:buNone/>
            </a:pPr>
            <a:r>
              <a:rPr lang="en-US" altLang="en-US" sz="2400" dirty="0">
                <a:latin typeface="Courier New" pitchFamily="49" charset="0"/>
              </a:rPr>
              <a:t>       </a:t>
            </a:r>
            <a:r>
              <a:rPr lang="en-US" altLang="en-US" sz="2400" b="1" dirty="0">
                <a:solidFill>
                  <a:srgbClr val="3D8963"/>
                </a:solidFill>
                <a:latin typeface="Courier New" pitchFamily="49" charset="0"/>
              </a:rPr>
              <a:t>// Function prototype</a:t>
            </a:r>
          </a:p>
          <a:p>
            <a:pPr lvl="1" eaLnBrk="1" hangingPunct="1">
              <a:lnSpc>
                <a:spcPct val="80000"/>
              </a:lnSpc>
              <a:spcBef>
                <a:spcPct val="0"/>
              </a:spcBef>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a:t>
            </a:r>
          </a:p>
          <a:p>
            <a:pPr lvl="1" eaLnBrk="1" hangingPunct="1">
              <a:lnSpc>
                <a:spcPct val="80000"/>
              </a:lnSpc>
              <a:spcBef>
                <a:spcPct val="60000"/>
              </a:spcBef>
              <a:buFontTx/>
              <a:buNone/>
            </a:pPr>
            <a:r>
              <a:rPr lang="en-US" altLang="en-US" sz="2400" b="1" dirty="0">
                <a:solidFill>
                  <a:srgbClr val="3D8963"/>
                </a:solidFill>
                <a:latin typeface="Courier New" pitchFamily="49" charset="0"/>
              </a:rPr>
              <a:t>     // Function header</a:t>
            </a:r>
          </a:p>
          <a:p>
            <a:pPr lvl="1" eaLnBrk="1" hangingPunct="1">
              <a:lnSpc>
                <a:spcPct val="80000"/>
              </a:lnSpc>
              <a:spcBef>
                <a:spcPct val="0"/>
              </a:spcBef>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 </a:t>
            </a:r>
          </a:p>
          <a:p>
            <a:pPr lvl="1" eaLnBrk="1" hangingPunct="1">
              <a:lnSpc>
                <a:spcPct val="80000"/>
              </a:lnSpc>
              <a:spcBef>
                <a:spcPct val="60000"/>
              </a:spcBef>
              <a:buFontTx/>
              <a:buNone/>
            </a:pPr>
            <a:r>
              <a:rPr lang="en-US" altLang="en-US" sz="2400" b="1" dirty="0">
                <a:solidFill>
                  <a:srgbClr val="3D8963"/>
                </a:solidFill>
                <a:latin typeface="Courier New" pitchFamily="49" charset="0"/>
              </a:rPr>
              <a:t>     // Function call</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(tests);</a:t>
            </a:r>
            <a:endParaRPr lang="en-US" altLang="en-US" sz="2400" b="1" dirty="0">
              <a:solidFill>
                <a:srgbClr val="3D8963"/>
              </a:solidFill>
            </a:endParaRP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B55EFFE-6CC3-4A99-9B6F-1BD6709021D1}" type="slidenum">
              <a:rPr lang="en-US" altLang="en-US" sz="120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2209800" y="381000"/>
            <a:ext cx="7772400" cy="914400"/>
          </a:xfrm>
        </p:spPr>
        <p:txBody>
          <a:bodyPr/>
          <a:lstStyle/>
          <a:p>
            <a:pPr eaLnBrk="1" hangingPunct="1"/>
            <a:r>
              <a:rPr lang="en-US" altLang="en-US" dirty="0">
                <a:solidFill>
                  <a:schemeClr val="tx1"/>
                </a:solidFill>
              </a:rPr>
              <a:t>Passing an Entire Array 2 of 2</a:t>
            </a:r>
          </a:p>
        </p:txBody>
      </p:sp>
      <p:sp>
        <p:nvSpPr>
          <p:cNvPr id="46083" name="Slide Body"/>
          <p:cNvSpPr>
            <a:spLocks noGrp="1" noChangeArrowheads="1"/>
          </p:cNvSpPr>
          <p:nvPr>
            <p:ph type="body" idx="1"/>
          </p:nvPr>
        </p:nvSpPr>
        <p:spPr>
          <a:xfrm>
            <a:off x="1752600" y="1676400"/>
            <a:ext cx="8458200" cy="4343400"/>
          </a:xfrm>
        </p:spPr>
        <p:txBody>
          <a:bodyPr/>
          <a:lstStyle/>
          <a:p>
            <a:pPr eaLnBrk="1" hangingPunct="1"/>
            <a:r>
              <a:rPr lang="en-US" altLang="en-US" sz="2800" dirty="0"/>
              <a:t>Use the array name, without any brackets, as the argument</a:t>
            </a:r>
          </a:p>
          <a:p>
            <a:pPr eaLnBrk="1" hangingPunct="1"/>
            <a:r>
              <a:rPr lang="en-US" altLang="en-US" sz="2800" dirty="0"/>
              <a:t>You can also pass the array size as a separate parameter so the function knows how many elements to process</a:t>
            </a:r>
          </a:p>
          <a:p>
            <a:pPr>
              <a:lnSpc>
                <a:spcPts val="2800"/>
              </a:lnSpc>
              <a:spcBef>
                <a:spcPct val="30000"/>
              </a:spcBef>
              <a:buNone/>
            </a:pPr>
            <a:r>
              <a:rPr lang="en-US" altLang="en-US" sz="3600" b="1" dirty="0">
                <a:solidFill>
                  <a:srgbClr val="3D8963"/>
                </a:solidFill>
                <a:latin typeface="Courier New" pitchFamily="49" charset="0"/>
              </a:rPr>
              <a:t>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(tests, 5);        // call</a:t>
            </a:r>
          </a:p>
          <a:p>
            <a:pPr>
              <a:lnSpc>
                <a:spcPts val="2800"/>
              </a:lnSpc>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prototype </a:t>
            </a:r>
          </a:p>
          <a:p>
            <a:pPr>
              <a:lnSpc>
                <a:spcPts val="2800"/>
              </a:lnSpc>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header</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4E152A9-82FD-4834-BA31-9F7F975F9422}" type="slidenum">
              <a:rPr lang="en-US" altLang="en-US" sz="120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a:xfrm>
            <a:off x="1828800" y="304800"/>
            <a:ext cx="8458200" cy="1143000"/>
          </a:xfrm>
        </p:spPr>
        <p:txBody>
          <a:bodyPr/>
          <a:lstStyle/>
          <a:p>
            <a:pPr eaLnBrk="1" hangingPunct="1"/>
            <a:r>
              <a:rPr lang="en-US" altLang="en-US" dirty="0">
                <a:solidFill>
                  <a:schemeClr val="tx1"/>
                </a:solidFill>
              </a:rPr>
              <a:t>Using </a:t>
            </a:r>
            <a:r>
              <a:rPr lang="en-US" altLang="en-US" b="1" dirty="0" err="1">
                <a:solidFill>
                  <a:schemeClr val="tx1"/>
                </a:solidFill>
                <a:latin typeface="Courier New" pitchFamily="49" charset="0"/>
              </a:rPr>
              <a:t>typedef</a:t>
            </a:r>
            <a:r>
              <a:rPr lang="en-US" altLang="en-US" dirty="0">
                <a:solidFill>
                  <a:schemeClr val="tx1"/>
                </a:solidFill>
              </a:rPr>
              <a:t> with a Passed Array</a:t>
            </a:r>
          </a:p>
        </p:txBody>
      </p:sp>
      <p:sp>
        <p:nvSpPr>
          <p:cNvPr id="47107" name="Slide Body"/>
          <p:cNvSpPr>
            <a:spLocks noGrp="1" noChangeArrowheads="1"/>
          </p:cNvSpPr>
          <p:nvPr>
            <p:ph type="body" idx="1"/>
          </p:nvPr>
        </p:nvSpPr>
        <p:spPr>
          <a:xfrm>
            <a:off x="1905000" y="1676400"/>
            <a:ext cx="8305800" cy="4343400"/>
          </a:xfrm>
        </p:spPr>
        <p:txBody>
          <a:bodyPr/>
          <a:lstStyle/>
          <a:p>
            <a:pPr eaLnBrk="1" hangingPunct="1">
              <a:lnSpc>
                <a:spcPct val="85000"/>
              </a:lnSpc>
              <a:buFontTx/>
              <a:buNone/>
            </a:pPr>
            <a:r>
              <a:rPr lang="en-US" altLang="en-US" sz="2800" dirty="0"/>
              <a:t>	You can use </a:t>
            </a:r>
            <a:r>
              <a:rPr lang="en-US" altLang="en-US" sz="2800" b="1" dirty="0" err="1">
                <a:latin typeface="Courier New" pitchFamily="49" charset="0"/>
              </a:rPr>
              <a:t>typedef</a:t>
            </a:r>
            <a:r>
              <a:rPr lang="en-US" altLang="en-US" sz="2800" dirty="0"/>
              <a:t> to simplify function prototype and header</a:t>
            </a:r>
          </a:p>
          <a:p>
            <a:pPr lvl="1">
              <a:lnSpc>
                <a:spcPts val="2875"/>
              </a:lnSpc>
              <a:spcBef>
                <a:spcPct val="50000"/>
              </a:spcBef>
              <a:buNone/>
            </a:pPr>
            <a:r>
              <a:rPr lang="en-US" altLang="en-US" sz="2400" b="1" dirty="0">
                <a:solidFill>
                  <a:srgbClr val="3D8963"/>
                </a:solidFill>
                <a:latin typeface="Courier New" pitchFamily="49" charset="0"/>
              </a:rPr>
              <a:t>// Make </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an integer array</a:t>
            </a:r>
          </a:p>
          <a:p>
            <a:pPr lvl="1">
              <a:lnSpc>
                <a:spcPts val="2875"/>
              </a:lnSpc>
              <a:spcBef>
                <a:spcPct val="0"/>
              </a:spcBef>
              <a:buNone/>
            </a:pPr>
            <a:r>
              <a:rPr lang="en-US" altLang="en-US" sz="2400" b="1" dirty="0">
                <a:solidFill>
                  <a:srgbClr val="3D8963"/>
                </a:solidFill>
                <a:latin typeface="Courier New" pitchFamily="49" charset="0"/>
              </a:rPr>
              <a:t>// of unspecified size</a:t>
            </a:r>
          </a:p>
          <a:p>
            <a:pPr lvl="1">
              <a:lnSpc>
                <a:spcPts val="2875"/>
              </a:lnSpc>
              <a:spcBef>
                <a:spcPct val="0"/>
              </a:spcBef>
              <a:buNone/>
            </a:pPr>
            <a:r>
              <a:rPr lang="en-US" altLang="en-US" sz="2400" b="1" dirty="0" err="1">
                <a:solidFill>
                  <a:srgbClr val="3D8963"/>
                </a:solidFill>
                <a:latin typeface="Courier New" pitchFamily="49" charset="0"/>
              </a:rPr>
              <a:t>typedef</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a:t>
            </a:r>
          </a:p>
          <a:p>
            <a:pPr lvl="1">
              <a:lnSpc>
                <a:spcPts val="2875"/>
              </a:lnSpc>
              <a:spcBef>
                <a:spcPct val="50000"/>
              </a:spcBef>
              <a:buNone/>
            </a:pPr>
            <a:r>
              <a:rPr lang="en-US" altLang="en-US" sz="2400" b="1" dirty="0">
                <a:solidFill>
                  <a:srgbClr val="3D8963"/>
                </a:solidFill>
                <a:latin typeface="Courier New" pitchFamily="49" charset="0"/>
              </a:rPr>
              <a:t>// Function prototype			</a:t>
            </a:r>
          </a:p>
          <a:p>
            <a:pPr lvl="1">
              <a:lnSpc>
                <a:spcPts val="2875"/>
              </a:lnSpc>
              <a:spcBef>
                <a:spcPct val="0"/>
              </a:spcBef>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p>
          <a:p>
            <a:pPr lvl="1">
              <a:lnSpc>
                <a:spcPts val="2875"/>
              </a:lnSpc>
              <a:spcBef>
                <a:spcPct val="50000"/>
              </a:spcBef>
              <a:buNone/>
            </a:pPr>
            <a:r>
              <a:rPr lang="en-US" altLang="en-US" sz="2400" b="1" dirty="0">
                <a:solidFill>
                  <a:srgbClr val="3D8963"/>
                </a:solidFill>
                <a:latin typeface="Courier New" pitchFamily="49" charset="0"/>
              </a:rPr>
              <a:t>// Function header				</a:t>
            </a:r>
          </a:p>
          <a:p>
            <a:pPr lvl="1">
              <a:lnSpc>
                <a:spcPts val="2875"/>
              </a:lnSpc>
              <a:spcBef>
                <a:spcPct val="0"/>
              </a:spcBef>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intArray</a:t>
            </a:r>
            <a:r>
              <a:rPr lang="en-US" altLang="en-US" sz="2400" b="1" dirty="0">
                <a:solidFill>
                  <a:srgbClr val="3D8963"/>
                </a:solidFill>
                <a:latin typeface="Courier New" pitchFamily="49" charset="0"/>
              </a:rPr>
              <a:t> tests,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a:t>
            </a:r>
            <a:r>
              <a:rPr lang="en-US" altLang="en-US" sz="2400" dirty="0">
                <a:latin typeface="Courier New" pitchFamily="49" charset="0"/>
              </a:rPr>
              <a:t> </a:t>
            </a:r>
          </a:p>
          <a:p>
            <a:pPr lvl="1" eaLnBrk="1" hangingPunct="1">
              <a:lnSpc>
                <a:spcPct val="80000"/>
              </a:lnSpc>
              <a:buFontTx/>
              <a:buNone/>
            </a:pPr>
            <a:r>
              <a:rPr lang="en-US" altLang="en-US" sz="2400" dirty="0">
                <a:latin typeface="Courier New" pitchFamily="49" charset="0"/>
              </a:rPr>
              <a:t>				</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D55E9D5-A97A-4112-A27B-9D3A53E517E4}" type="slidenum">
              <a:rPr lang="en-US" altLang="en-US" sz="120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p:txBody>
          <a:bodyPr/>
          <a:lstStyle/>
          <a:p>
            <a:pPr eaLnBrk="1" hangingPunct="1"/>
            <a:r>
              <a:rPr lang="en-US" altLang="en-US" dirty="0">
                <a:solidFill>
                  <a:schemeClr val="tx1"/>
                </a:solidFill>
              </a:rPr>
              <a:t>Modifying Arrays in Functions</a:t>
            </a:r>
          </a:p>
        </p:txBody>
      </p:sp>
      <p:sp>
        <p:nvSpPr>
          <p:cNvPr id="48131" name="Slide Body"/>
          <p:cNvSpPr>
            <a:spLocks noGrp="1" noChangeArrowheads="1"/>
          </p:cNvSpPr>
          <p:nvPr>
            <p:ph type="body" idx="1"/>
          </p:nvPr>
        </p:nvSpPr>
        <p:spPr>
          <a:xfrm>
            <a:off x="2133600" y="1676400"/>
            <a:ext cx="7772400" cy="4343400"/>
          </a:xfrm>
        </p:spPr>
        <p:txBody>
          <a:bodyPr/>
          <a:lstStyle/>
          <a:p>
            <a:pPr eaLnBrk="1" hangingPunct="1">
              <a:lnSpc>
                <a:spcPct val="90000"/>
              </a:lnSpc>
              <a:spcBef>
                <a:spcPct val="0"/>
              </a:spcBef>
            </a:pPr>
            <a:r>
              <a:rPr lang="en-US" altLang="en-US" sz="2800" dirty="0"/>
              <a:t>Array parameters in functions are similar to reference variables</a:t>
            </a:r>
          </a:p>
          <a:p>
            <a:pPr eaLnBrk="1" hangingPunct="1">
              <a:spcBef>
                <a:spcPct val="40000"/>
              </a:spcBef>
            </a:pPr>
            <a:r>
              <a:rPr lang="en-US" altLang="en-US" sz="2800" dirty="0"/>
              <a:t>Changes made to an array passed to a function are made to the actual array in the calling function</a:t>
            </a:r>
          </a:p>
          <a:p>
            <a:pPr eaLnBrk="1" hangingPunct="1">
              <a:spcBef>
                <a:spcPct val="40000"/>
              </a:spcBef>
            </a:pPr>
            <a:r>
              <a:rPr lang="en-US" altLang="en-US" sz="2800" dirty="0"/>
              <a:t>The programmer must be careful that an array is not inadvertently changed by a function</a:t>
            </a:r>
          </a:p>
          <a:p>
            <a:pPr>
              <a:lnSpc>
                <a:spcPct val="90000"/>
              </a:lnSpc>
              <a:spcBef>
                <a:spcPts val="1200"/>
              </a:spcBef>
            </a:pPr>
            <a:r>
              <a:rPr lang="en-US" altLang="en-US" sz="2800" dirty="0"/>
              <a:t>The</a:t>
            </a:r>
            <a:r>
              <a:rPr lang="en-US" altLang="en-US" sz="2800" b="1" dirty="0">
                <a:latin typeface="Courier New" pitchFamily="49" charset="0"/>
                <a:cs typeface="Courier New" pitchFamily="49" charset="0"/>
              </a:rPr>
              <a:t> </a:t>
            </a:r>
            <a:r>
              <a:rPr lang="en-US" altLang="en-US" sz="2800" b="1" dirty="0" err="1">
                <a:latin typeface="Courier New" pitchFamily="49" charset="0"/>
                <a:cs typeface="Courier New" pitchFamily="49" charset="0"/>
              </a:rPr>
              <a:t>const</a:t>
            </a:r>
            <a:r>
              <a:rPr lang="en-US" altLang="en-US" sz="2800" b="1" dirty="0">
                <a:latin typeface="Courier New" pitchFamily="49" charset="0"/>
                <a:cs typeface="Courier New" pitchFamily="49" charset="0"/>
              </a:rPr>
              <a:t> </a:t>
            </a:r>
            <a:r>
              <a:rPr lang="en-US" altLang="en-US" sz="2800" dirty="0"/>
              <a:t>keyword can be used in the prototype and header to prevent changes</a:t>
            </a:r>
          </a:p>
          <a:p>
            <a:pPr eaLnBrk="1" hangingPunct="1"/>
            <a:endParaRPr lang="en-US" altLang="en-US" sz="2800" dirty="0"/>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50077CA-49FE-4E8B-99C6-644DD409588A}" type="slidenum">
              <a:rPr lang="en-US" altLang="en-US" sz="120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8.10  Two-Dimensional Arrays</a:t>
            </a:r>
          </a:p>
        </p:txBody>
      </p:sp>
      <p:sp>
        <p:nvSpPr>
          <p:cNvPr id="49155" name="Slide Body"/>
          <p:cNvSpPr>
            <a:spLocks noGrp="1" noChangeArrowheads="1"/>
          </p:cNvSpPr>
          <p:nvPr>
            <p:ph type="body" idx="1"/>
          </p:nvPr>
        </p:nvSpPr>
        <p:spPr>
          <a:xfrm>
            <a:off x="1905000" y="1828800"/>
            <a:ext cx="8305800" cy="4038600"/>
          </a:xfrm>
        </p:spPr>
        <p:txBody>
          <a:bodyPr/>
          <a:lstStyle/>
          <a:p>
            <a:pPr eaLnBrk="1" hangingPunct="1">
              <a:spcBef>
                <a:spcPct val="40000"/>
              </a:spcBef>
            </a:pPr>
            <a:r>
              <a:rPr lang="en-US" altLang="en-US" sz="3000" dirty="0"/>
              <a:t>You can define one array for multiple sets of data</a:t>
            </a:r>
          </a:p>
          <a:p>
            <a:pPr eaLnBrk="1" hangingPunct="1">
              <a:spcBef>
                <a:spcPct val="40000"/>
              </a:spcBef>
            </a:pPr>
            <a:r>
              <a:rPr lang="en-US" altLang="en-US" sz="3000" dirty="0"/>
              <a:t>It is like a table in a spreadsheet</a:t>
            </a:r>
          </a:p>
          <a:p>
            <a:pPr eaLnBrk="1" hangingPunct="1">
              <a:spcBef>
                <a:spcPct val="40000"/>
              </a:spcBef>
            </a:pPr>
            <a:r>
              <a:rPr lang="en-US" altLang="en-US" sz="3000" dirty="0"/>
              <a:t>Use two size </a:t>
            </a:r>
            <a:r>
              <a:rPr lang="en-US" altLang="en-US" sz="3000" dirty="0" err="1"/>
              <a:t>declarators</a:t>
            </a:r>
            <a:r>
              <a:rPr lang="en-US" altLang="en-US" sz="3000" dirty="0"/>
              <a:t> in definition</a:t>
            </a:r>
          </a:p>
          <a:p>
            <a:pPr lvl="1" eaLnBrk="1" hangingPunct="1">
              <a:spcBef>
                <a:spcPct val="40000"/>
              </a:spcBef>
              <a:buFontTx/>
              <a:buNone/>
            </a:pPr>
            <a:r>
              <a:rPr lang="en-US" altLang="en-US" b="1" dirty="0">
                <a:solidFill>
                  <a:srgbClr val="3D8963"/>
                </a:solidFill>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exams[4][3];</a:t>
            </a:r>
          </a:p>
          <a:p>
            <a:pPr lvl="1" eaLnBrk="1" hangingPunct="1">
              <a:spcBef>
                <a:spcPct val="40000"/>
              </a:spcBef>
              <a:buFontTx/>
              <a:buNone/>
            </a:pPr>
            <a:r>
              <a:rPr lang="en-US" altLang="en-US" sz="2800" b="1" dirty="0">
                <a:solidFill>
                  <a:srgbClr val="3D8963"/>
                </a:solidFill>
                <a:latin typeface="Courier New" pitchFamily="49" charset="0"/>
              </a:rPr>
              <a:t> // first [] is rows, </a:t>
            </a:r>
          </a:p>
          <a:p>
            <a:pPr lvl="1" eaLnBrk="1" hangingPunct="1">
              <a:spcBef>
                <a:spcPct val="40000"/>
              </a:spcBef>
              <a:buFontTx/>
              <a:buNone/>
            </a:pPr>
            <a:r>
              <a:rPr lang="en-US" altLang="en-US" sz="2800" b="1" dirty="0">
                <a:solidFill>
                  <a:srgbClr val="3D8963"/>
                </a:solidFill>
                <a:latin typeface="Courier New" pitchFamily="49" charset="0"/>
              </a:rPr>
              <a:t> // second [] is columns</a:t>
            </a:r>
          </a:p>
          <a:p>
            <a:pPr lvl="1" eaLnBrk="1" hangingPunct="1">
              <a:spcBef>
                <a:spcPct val="40000"/>
              </a:spcBef>
              <a:buFontTx/>
              <a:buNone/>
            </a:pPr>
            <a:endParaRPr lang="en-US" altLang="en-US" sz="2800" b="1" dirty="0">
              <a:solidFill>
                <a:srgbClr val="3D8963"/>
              </a:solidFill>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92E6349-C248-4F95-BCBC-7CFBC35AF7B8}" type="slidenum">
              <a:rPr lang="en-US" altLang="en-US" sz="120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solidFill>
                  <a:schemeClr val="tx1"/>
                </a:solidFill>
              </a:rPr>
              <a:t>Two-Dimensional Array Representation</a:t>
            </a:r>
          </a:p>
        </p:txBody>
      </p:sp>
      <p:sp>
        <p:nvSpPr>
          <p:cNvPr id="50179" name="Slide Body"/>
          <p:cNvSpPr>
            <a:spLocks noGrp="1" noChangeArrowheads="1"/>
          </p:cNvSpPr>
          <p:nvPr>
            <p:ph type="body" idx="1"/>
          </p:nvPr>
        </p:nvSpPr>
        <p:spPr/>
        <p:txBody>
          <a:bodyPr/>
          <a:lstStyle/>
          <a:p>
            <a:pPr eaLnBrk="1" hangingPunct="1">
              <a:lnSpc>
                <a:spcPct val="90000"/>
              </a:lnSpc>
              <a:buFontTx/>
              <a:buNone/>
            </a:pPr>
            <a:r>
              <a:rPr lang="en-US" altLang="en-US"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exams[4][3];</a:t>
            </a:r>
          </a:p>
          <a:p>
            <a:pPr eaLnBrk="1" hangingPunct="1">
              <a:lnSpc>
                <a:spcPct val="90000"/>
              </a:lnSpc>
            </a:pPr>
            <a:endParaRPr lang="en-US" altLang="en-US" sz="2800" b="1" dirty="0">
              <a:solidFill>
                <a:srgbClr val="3D8963"/>
              </a:solidFill>
            </a:endParaRP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buFontTx/>
              <a:buNone/>
            </a:pPr>
            <a:r>
              <a:rPr lang="en-US" altLang="en-US" sz="2800" dirty="0"/>
              <a:t>Use two subscripts to access an element </a:t>
            </a:r>
          </a:p>
          <a:p>
            <a:pPr lvl="1" eaLnBrk="1" hangingPunct="1">
              <a:lnSpc>
                <a:spcPct val="90000"/>
              </a:lnSpc>
              <a:buFontTx/>
              <a:buNone/>
            </a:pPr>
            <a:r>
              <a:rPr lang="en-US" altLang="en-US" sz="2800" b="1" dirty="0">
                <a:solidFill>
                  <a:srgbClr val="3D8963"/>
                </a:solidFill>
                <a:latin typeface="Courier New" pitchFamily="49" charset="0"/>
              </a:rPr>
              <a:t>exams[2][1] = 86;</a:t>
            </a:r>
          </a:p>
        </p:txBody>
      </p:sp>
      <p:pic>
        <p:nvPicPr>
          <p:cNvPr id="2" name="Image of the layout of a two dimensional array" descr="The array has four rows and three columns.  Each element in the array is represented by a rectangle that contains the name of the array and the row and column each in square brackets." title="image of a two dimensional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2349839"/>
            <a:ext cx="7246980" cy="2461572"/>
          </a:xfrm>
          <a:prstGeom prst="rect">
            <a:avLst/>
          </a:prstGeom>
        </p:spPr>
      </p:pic>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B6365E1-B133-4AFD-8629-8E296FFEAB22}" type="slidenum">
              <a:rPr lang="en-US" altLang="en-US" sz="120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Two-Dimensional Array Access</a:t>
            </a:r>
          </a:p>
        </p:txBody>
      </p:sp>
      <p:sp>
        <p:nvSpPr>
          <p:cNvPr id="51203" name="Slide Body"/>
          <p:cNvSpPr>
            <a:spLocks noGrp="1" noChangeArrowheads="1"/>
          </p:cNvSpPr>
          <p:nvPr>
            <p:ph type="body" idx="1"/>
          </p:nvPr>
        </p:nvSpPr>
        <p:spPr/>
        <p:txBody>
          <a:bodyPr/>
          <a:lstStyle/>
          <a:p>
            <a:pPr eaLnBrk="1" hangingPunct="1">
              <a:lnSpc>
                <a:spcPct val="90000"/>
              </a:lnSpc>
              <a:buFontTx/>
              <a:buNone/>
            </a:pPr>
            <a:r>
              <a:rPr lang="en-US" altLang="en-US" sz="2800" dirty="0">
                <a:solidFill>
                  <a:schemeClr val="tx1"/>
                </a:solidFill>
              </a:rPr>
              <a:t>When you use access an element of a two-dimensional array</a:t>
            </a:r>
          </a:p>
          <a:p>
            <a:pPr lvl="1" eaLnBrk="1" hangingPunct="1">
              <a:lnSpc>
                <a:spcPct val="90000"/>
              </a:lnSpc>
              <a:buFontTx/>
              <a:buNone/>
            </a:pPr>
            <a:r>
              <a:rPr lang="en-US" altLang="en-US" sz="2800" b="1" dirty="0">
                <a:solidFill>
                  <a:srgbClr val="3D8963"/>
                </a:solidFill>
                <a:latin typeface="Courier New" pitchFamily="49" charset="0"/>
              </a:rPr>
              <a:t>exams[2][1] = 86;</a:t>
            </a:r>
          </a:p>
          <a:p>
            <a:pPr eaLnBrk="1" hangingPunct="1">
              <a:lnSpc>
                <a:spcPct val="90000"/>
              </a:lnSpc>
            </a:pPr>
            <a:r>
              <a:rPr lang="en-US" altLang="en-US" sz="2800" dirty="0"/>
              <a:t>The first subscript, </a:t>
            </a:r>
            <a:r>
              <a:rPr lang="en-US" altLang="en-US" sz="2800" b="1" dirty="0">
                <a:solidFill>
                  <a:srgbClr val="3D8963"/>
                </a:solidFill>
                <a:latin typeface="Courier New" pitchFamily="49" charset="0"/>
              </a:rPr>
              <a:t>[2]</a:t>
            </a:r>
            <a:r>
              <a:rPr lang="en-US" altLang="en-US" sz="2800" dirty="0"/>
              <a:t>, indicates the row in the array</a:t>
            </a:r>
          </a:p>
          <a:p>
            <a:pPr eaLnBrk="1" hangingPunct="1">
              <a:lnSpc>
                <a:spcPct val="90000"/>
              </a:lnSpc>
            </a:pPr>
            <a:r>
              <a:rPr lang="en-US" altLang="en-US" sz="2800" dirty="0"/>
              <a:t>The second subscript, </a:t>
            </a:r>
            <a:r>
              <a:rPr lang="en-US" altLang="en-US" sz="2800" b="1" dirty="0">
                <a:solidFill>
                  <a:srgbClr val="3D8963"/>
                </a:solidFill>
                <a:latin typeface="Courier New" pitchFamily="49" charset="0"/>
              </a:rPr>
              <a:t>[1]</a:t>
            </a:r>
            <a:r>
              <a:rPr lang="en-US" altLang="en-US" sz="2800" dirty="0"/>
              <a:t>, indicates the column in the array</a:t>
            </a:r>
          </a:p>
          <a:p>
            <a:pPr eaLnBrk="1" hangingPunct="1">
              <a:lnSpc>
                <a:spcPct val="90000"/>
              </a:lnSpc>
            </a:pPr>
            <a:endParaRPr lang="en-US" altLang="en-US" dirty="0"/>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74866D6-13CD-4953-A09F-B9FA9809B3A5}" type="slidenum">
              <a:rPr lang="en-US" altLang="en-US" sz="120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p:txBody>
          <a:bodyPr/>
          <a:lstStyle/>
          <a:p>
            <a:pPr eaLnBrk="1" hangingPunct="1"/>
            <a:r>
              <a:rPr lang="en-US" altLang="en-US" dirty="0">
                <a:solidFill>
                  <a:schemeClr val="tx1"/>
                </a:solidFill>
              </a:rPr>
              <a:t>Initialization at Definition</a:t>
            </a:r>
          </a:p>
        </p:txBody>
      </p:sp>
      <p:sp>
        <p:nvSpPr>
          <p:cNvPr id="52227" name="Slide Body"/>
          <p:cNvSpPr>
            <a:spLocks noGrp="1" noChangeArrowheads="1"/>
          </p:cNvSpPr>
          <p:nvPr>
            <p:ph type="body" idx="1"/>
          </p:nvPr>
        </p:nvSpPr>
        <p:spPr>
          <a:xfrm>
            <a:off x="1981200" y="1600201"/>
            <a:ext cx="8382000" cy="4525963"/>
          </a:xfrm>
        </p:spPr>
        <p:txBody>
          <a:bodyPr/>
          <a:lstStyle/>
          <a:p>
            <a:pPr eaLnBrk="1" hangingPunct="1">
              <a:lnSpc>
                <a:spcPct val="85000"/>
              </a:lnSpc>
            </a:pPr>
            <a:r>
              <a:rPr lang="en-US" altLang="en-US" sz="2800" dirty="0"/>
              <a:t>Two-dimensional arrays are initialized row-by-row</a:t>
            </a:r>
          </a:p>
          <a:p>
            <a:pPr lvl="1" eaLnBrk="1" hangingPunct="1">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exams[2][2] = { {84, 78},</a:t>
            </a:r>
          </a:p>
          <a:p>
            <a:pPr lvl="1" eaLnBrk="1" hangingPunct="1">
              <a:buFontTx/>
              <a:buNone/>
            </a:pPr>
            <a:r>
              <a:rPr lang="en-US" altLang="en-US" sz="2800" b="1" dirty="0">
                <a:solidFill>
                  <a:srgbClr val="3D8963"/>
                </a:solidFill>
                <a:latin typeface="Courier New" pitchFamily="49" charset="0"/>
              </a:rPr>
              <a:t>						  {92, 97} };</a:t>
            </a:r>
            <a:endParaRPr lang="en-US" altLang="en-US" sz="2800" b="1" dirty="0">
              <a:solidFill>
                <a:srgbClr val="3D8963"/>
              </a:solidFill>
            </a:endParaRPr>
          </a:p>
          <a:p>
            <a:pPr marL="101600" indent="0">
              <a:lnSpc>
                <a:spcPct val="95000"/>
              </a:lnSpc>
              <a:spcBef>
                <a:spcPct val="50000"/>
              </a:spcBef>
              <a:buNone/>
            </a:pPr>
            <a:endParaRPr lang="en-US" altLang="en-US" sz="2800" dirty="0"/>
          </a:p>
          <a:p>
            <a:pPr eaLnBrk="1" hangingPunct="1">
              <a:lnSpc>
                <a:spcPct val="95000"/>
              </a:lnSpc>
              <a:spcBef>
                <a:spcPct val="50000"/>
              </a:spcBef>
            </a:pPr>
            <a:r>
              <a:rPr lang="en-US" altLang="en-US" sz="2800" dirty="0"/>
              <a:t> The inner </a:t>
            </a:r>
            <a:r>
              <a:rPr lang="en-US" altLang="en-US" sz="2800" b="1" dirty="0">
                <a:latin typeface="Courier New" pitchFamily="49" charset="0"/>
              </a:rPr>
              <a:t>{</a:t>
            </a:r>
            <a:r>
              <a:rPr lang="en-US" altLang="en-US" sz="2800" b="1" dirty="0"/>
              <a:t> </a:t>
            </a:r>
            <a:r>
              <a:rPr lang="en-US" altLang="en-US" sz="2800" b="1" dirty="0">
                <a:latin typeface="Courier New" pitchFamily="49" charset="0"/>
              </a:rPr>
              <a:t>}</a:t>
            </a:r>
            <a:r>
              <a:rPr lang="en-US" altLang="en-US" sz="2800" b="1" dirty="0"/>
              <a:t> </a:t>
            </a:r>
            <a:r>
              <a:rPr lang="en-US" altLang="en-US" sz="2800" dirty="0"/>
              <a:t>in the initialization improve readability but are not required</a:t>
            </a:r>
          </a:p>
          <a:p>
            <a:pPr eaLnBrk="1" hangingPunct="1">
              <a:lnSpc>
                <a:spcPct val="95000"/>
              </a:lnSpc>
              <a:spcBef>
                <a:spcPct val="50000"/>
              </a:spcBef>
            </a:pPr>
            <a:r>
              <a:rPr lang="en-US" altLang="en-US" sz="2800" b="1" dirty="0">
                <a:latin typeface="+mn-lt"/>
              </a:rPr>
              <a:t> </a:t>
            </a:r>
            <a:r>
              <a:rPr lang="en-US" altLang="en-US" sz="2800" dirty="0">
                <a:latin typeface="+mn-lt"/>
              </a:rPr>
              <a:t>The inner </a:t>
            </a:r>
            <a:r>
              <a:rPr lang="en-US" altLang="en-US" sz="2800" b="1" dirty="0">
                <a:latin typeface="Courier New" panose="02070309020205020404" pitchFamily="49" charset="0"/>
                <a:cs typeface="Courier New" panose="02070309020205020404" pitchFamily="49" charset="0"/>
              </a:rPr>
              <a:t>{</a:t>
            </a:r>
            <a:r>
              <a:rPr lang="en-US" altLang="en-US" sz="2800" b="1" dirty="0">
                <a:latin typeface="+mn-lt"/>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rPr>
              <a:t>}</a:t>
            </a:r>
            <a:r>
              <a:rPr lang="en-US" altLang="en-US" sz="2800" b="1" dirty="0">
                <a:latin typeface="+mn-lt"/>
                <a:cs typeface="Courier New" panose="02070309020205020404" pitchFamily="49" charset="0"/>
              </a:rPr>
              <a:t> </a:t>
            </a:r>
            <a:r>
              <a:rPr lang="en-US" altLang="en-US" sz="2800" dirty="0">
                <a:latin typeface="+mn-lt"/>
              </a:rPr>
              <a:t>can be used to initialize some but not all elements of a two-dimensional array</a:t>
            </a:r>
            <a:endParaRPr lang="en-US" altLang="en-US" sz="2800" b="1" dirty="0">
              <a:latin typeface="+mn-lt"/>
            </a:endParaRPr>
          </a:p>
        </p:txBody>
      </p:sp>
      <p:pic>
        <p:nvPicPr>
          <p:cNvPr id="2" name="Image of a two dimensional array" descr="The array has two rows and two columns.  The first row of the array contains 84 and 78, left to right.  The second row of the array contains 92 and 97, left to right." title="image of a two dimensional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5480" y="2664968"/>
            <a:ext cx="1097280" cy="1170432"/>
          </a:xfrm>
          <a:prstGeom prst="rect">
            <a:avLst/>
          </a:prstGeom>
        </p:spPr>
      </p:pic>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A2FE5D5-EBE8-4F77-81C8-64B97BA22F89}" type="slidenum">
              <a:rPr lang="en-US" altLang="en-US" sz="1200"/>
              <a:pPr eaLnBrk="1" hangingPunct="1">
                <a:spcBef>
                  <a:spcPct val="0"/>
                </a:spcBef>
                <a:buFontTx/>
                <a:buNone/>
              </a:pPr>
              <a:t>49</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Array Storage in Memory</a:t>
            </a:r>
          </a:p>
        </p:txBody>
      </p:sp>
      <p:sp>
        <p:nvSpPr>
          <p:cNvPr id="7171" name="Slide Body"/>
          <p:cNvSpPr>
            <a:spLocks noGrp="1" noChangeArrowheads="1"/>
          </p:cNvSpPr>
          <p:nvPr>
            <p:ph type="body" idx="1"/>
          </p:nvPr>
        </p:nvSpPr>
        <p:spPr/>
        <p:txBody>
          <a:bodyPr/>
          <a:lstStyle/>
          <a:p>
            <a:pPr eaLnBrk="1" hangingPunct="1">
              <a:buFontTx/>
              <a:buNone/>
            </a:pPr>
            <a:r>
              <a:rPr lang="en-US" altLang="en-US" dirty="0"/>
              <a:t>	</a:t>
            </a:r>
            <a:r>
              <a:rPr lang="en-US" altLang="en-US" sz="3200" dirty="0"/>
              <a:t>The definition</a:t>
            </a:r>
          </a:p>
          <a:p>
            <a:pPr lvl="1" eaLnBrk="1" hangingPunct="1">
              <a:buFontTx/>
              <a:buNone/>
            </a:pPr>
            <a:r>
              <a:rPr lang="en-US" altLang="en-US"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ISIZE is 5</a:t>
            </a:r>
          </a:p>
          <a:p>
            <a:pPr eaLnBrk="1" hangingPunct="1">
              <a:buFontTx/>
              <a:buNone/>
            </a:pPr>
            <a:r>
              <a:rPr lang="en-US" altLang="en-US" dirty="0">
                <a:latin typeface="Courier New" pitchFamily="49" charset="0"/>
              </a:rPr>
              <a:t>	</a:t>
            </a:r>
            <a:r>
              <a:rPr lang="en-US" altLang="en-US" sz="2800" dirty="0"/>
              <a:t>allocates the following memory</a:t>
            </a:r>
            <a:endParaRPr lang="en-US" altLang="en-US" sz="2800" dirty="0">
              <a:latin typeface="Courier New" pitchFamily="49" charset="0"/>
            </a:endParaRPr>
          </a:p>
        </p:txBody>
      </p:sp>
      <p:pic>
        <p:nvPicPr>
          <p:cNvPr id="2" name="image of memory allocation for an array" descr="The array has five elements.  The image shows five adjacent rectangles arranged horizontally.  Below the image is a legend that indicates that the leftmost rectangle is Element 0, the next rectangle to the right is Element 1, etc., to the rightmost rectangle identified as Element 4." title="image of memory allocation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3429000"/>
            <a:ext cx="5943600" cy="1807464"/>
          </a:xfrm>
          <a:prstGeom prst="rect">
            <a:avLst/>
          </a:prstGeom>
        </p:spPr>
      </p:pic>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B6F2573-083E-46A8-BA14-8CFF6FE5293A}" type="slidenum">
              <a:rPr lang="en-US" altLang="en-US" sz="120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a:xfrm>
            <a:off x="1828800" y="457200"/>
            <a:ext cx="8610600" cy="992188"/>
          </a:xfrm>
        </p:spPr>
        <p:txBody>
          <a:bodyPr/>
          <a:lstStyle/>
          <a:p>
            <a:pPr eaLnBrk="1" hangingPunct="1"/>
            <a:r>
              <a:rPr lang="en-US" altLang="en-US" dirty="0">
                <a:solidFill>
                  <a:schemeClr val="tx1"/>
                </a:solidFill>
              </a:rPr>
              <a:t>Passing a Two-Dimensional Array to a Function</a:t>
            </a:r>
          </a:p>
        </p:txBody>
      </p:sp>
      <p:sp>
        <p:nvSpPr>
          <p:cNvPr id="53251" name="Slide Body"/>
          <p:cNvSpPr>
            <a:spLocks noGrp="1" noChangeArrowheads="1"/>
          </p:cNvSpPr>
          <p:nvPr>
            <p:ph type="body" idx="1"/>
          </p:nvPr>
        </p:nvSpPr>
        <p:spPr>
          <a:xfrm>
            <a:off x="1752600" y="1676400"/>
            <a:ext cx="8610600" cy="4419600"/>
          </a:xfrm>
        </p:spPr>
        <p:txBody>
          <a:bodyPr/>
          <a:lstStyle/>
          <a:p>
            <a:pPr>
              <a:lnSpc>
                <a:spcPct val="85000"/>
              </a:lnSpc>
              <a:spcBef>
                <a:spcPts val="1200"/>
              </a:spcBef>
            </a:pPr>
            <a:r>
              <a:rPr lang="en-US" altLang="en-US" sz="2800" dirty="0"/>
              <a:t>Use the array name and the number of columns as arguments in the function call</a:t>
            </a:r>
          </a:p>
          <a:p>
            <a:pPr lvl="1">
              <a:lnSpc>
                <a:spcPct val="85000"/>
              </a:lnSpc>
              <a:spcBef>
                <a:spcPts val="120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getExams</a:t>
            </a:r>
            <a:r>
              <a:rPr lang="en-US" altLang="en-US" sz="2400" b="1" dirty="0">
                <a:solidFill>
                  <a:srgbClr val="3D8963"/>
                </a:solidFill>
                <a:latin typeface="Courier New" pitchFamily="49" charset="0"/>
              </a:rPr>
              <a:t>(exams, 2);</a:t>
            </a:r>
          </a:p>
          <a:p>
            <a:pPr>
              <a:lnSpc>
                <a:spcPct val="85000"/>
              </a:lnSpc>
              <a:spcBef>
                <a:spcPts val="1200"/>
              </a:spcBef>
            </a:pPr>
            <a:r>
              <a:rPr lang="en-US" altLang="en-US" sz="2800" dirty="0"/>
              <a:t>Use empty </a:t>
            </a:r>
            <a:r>
              <a:rPr lang="en-US" altLang="en-US" sz="2800" b="1" dirty="0">
                <a:latin typeface="Courier New" pitchFamily="49" charset="0"/>
              </a:rPr>
              <a:t>[]</a:t>
            </a:r>
            <a:r>
              <a:rPr lang="en-US" altLang="en-US" sz="2800" dirty="0"/>
              <a:t> for row and a size </a:t>
            </a:r>
            <a:r>
              <a:rPr lang="en-US" altLang="en-US" sz="2800" dirty="0" err="1"/>
              <a:t>declarator</a:t>
            </a:r>
            <a:r>
              <a:rPr lang="en-US" altLang="en-US" sz="2800" dirty="0"/>
              <a:t> for the number of columns in the prototype and header </a:t>
            </a:r>
          </a:p>
          <a:p>
            <a:pPr eaLnBrk="1" hangingPunct="1">
              <a:lnSpc>
                <a:spcPct val="85000"/>
              </a:lnSpc>
              <a:spcBef>
                <a:spcPct val="30000"/>
              </a:spcBef>
              <a:buFontTx/>
              <a:buNone/>
            </a:pPr>
            <a:r>
              <a:rPr lang="en-US" altLang="en-US" sz="2400" b="1" dirty="0">
                <a:solidFill>
                  <a:srgbClr val="3D8963"/>
                </a:solidFill>
                <a:latin typeface="Courier New" pitchFamily="49" charset="0"/>
              </a:rPr>
              <a:t>// Prototype, where NUM_COLS is 2 </a:t>
            </a:r>
          </a:p>
          <a:p>
            <a:pPr eaLnBrk="1" hangingPunct="1">
              <a:lnSpc>
                <a:spcPct val="85000"/>
              </a:lnSpc>
              <a:spcBef>
                <a:spcPct val="0"/>
              </a:spcBef>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getExams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[][NUM_COLS],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p>
          <a:p>
            <a:pPr eaLnBrk="1" hangingPunct="1">
              <a:lnSpc>
                <a:spcPct val="85000"/>
              </a:lnSpc>
              <a:spcBef>
                <a:spcPct val="30000"/>
              </a:spcBef>
              <a:buFontTx/>
              <a:buNone/>
            </a:pPr>
            <a:r>
              <a:rPr lang="en-US" altLang="en-US" sz="2400" b="1" dirty="0">
                <a:solidFill>
                  <a:srgbClr val="3D8963"/>
                </a:solidFill>
                <a:latin typeface="Courier New" pitchFamily="49" charset="0"/>
              </a:rPr>
              <a:t>// Header</a:t>
            </a:r>
          </a:p>
          <a:p>
            <a:pPr eaLnBrk="1" hangingPunct="1">
              <a:lnSpc>
                <a:spcPct val="85000"/>
              </a:lnSpc>
              <a:spcBef>
                <a:spcPct val="0"/>
              </a:spcBef>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getExams</a:t>
            </a:r>
            <a:endParaRPr lang="en-US" altLang="en-US" sz="2400" b="1" dirty="0">
              <a:solidFill>
                <a:srgbClr val="3D8963"/>
              </a:solidFill>
              <a:latin typeface="Courier New" pitchFamily="49" charset="0"/>
            </a:endParaRPr>
          </a:p>
          <a:p>
            <a:pPr eaLnBrk="1" hangingPunct="1">
              <a:lnSpc>
                <a:spcPct val="85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rPr>
              <a:t> </a:t>
            </a:r>
            <a:r>
              <a:rPr lang="en-US" altLang="en-US" sz="2400" b="1" dirty="0">
                <a:solidFill>
                  <a:srgbClr val="3D8963"/>
                </a:solidFill>
                <a:latin typeface="Courier New" pitchFamily="49" charset="0"/>
              </a:rPr>
              <a:t>exams[][NUM_COLS],</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rPr>
              <a:t> </a:t>
            </a:r>
            <a:r>
              <a:rPr lang="en-US" altLang="en-US" sz="2400" b="1" dirty="0">
                <a:solidFill>
                  <a:srgbClr val="3D8963"/>
                </a:solidFill>
                <a:latin typeface="Courier New" pitchFamily="49" charset="0"/>
              </a:rPr>
              <a:t>rows)</a:t>
            </a:r>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E6BDF14-C665-46EF-9037-74C52CE37BEF}" type="slidenum">
              <a:rPr lang="en-US" altLang="en-US" sz="1200"/>
              <a:pPr eaLnBrk="1" hangingPunct="1">
                <a:spcBef>
                  <a:spcPct val="0"/>
                </a:spcBef>
                <a:buFontTx/>
                <a:buNone/>
              </a:pPr>
              <a:t>50</a:t>
            </a:fld>
            <a:endParaRPr lang="en-US"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p:txBody>
          <a:bodyPr/>
          <a:lstStyle/>
          <a:p>
            <a:pPr eaLnBrk="1" hangingPunct="1"/>
            <a:r>
              <a:rPr lang="en-US" altLang="en-US" dirty="0">
                <a:solidFill>
                  <a:schemeClr val="tx1"/>
                </a:solidFill>
              </a:rPr>
              <a:t>Using </a:t>
            </a:r>
            <a:r>
              <a:rPr lang="en-US" altLang="en-US" b="1" dirty="0" err="1">
                <a:solidFill>
                  <a:schemeClr val="tx1"/>
                </a:solidFill>
                <a:latin typeface="Courier New" pitchFamily="49" charset="0"/>
              </a:rPr>
              <a:t>typedef</a:t>
            </a:r>
            <a:r>
              <a:rPr lang="en-US" altLang="en-US" dirty="0">
                <a:solidFill>
                  <a:schemeClr val="tx1"/>
                </a:solidFill>
              </a:rPr>
              <a:t> with a Two-Dimensional Array</a:t>
            </a:r>
          </a:p>
        </p:txBody>
      </p:sp>
      <p:sp>
        <p:nvSpPr>
          <p:cNvPr id="54275" name="Slide Body"/>
          <p:cNvSpPr>
            <a:spLocks noGrp="1" noChangeArrowheads="1"/>
          </p:cNvSpPr>
          <p:nvPr>
            <p:ph type="body" idx="1"/>
          </p:nvPr>
        </p:nvSpPr>
        <p:spPr>
          <a:xfrm>
            <a:off x="1981200" y="1752600"/>
            <a:ext cx="8382000" cy="3581400"/>
          </a:xfrm>
        </p:spPr>
        <p:txBody>
          <a:bodyPr/>
          <a:lstStyle/>
          <a:p>
            <a:pPr eaLnBrk="1" hangingPunct="1">
              <a:buFontTx/>
              <a:buNone/>
            </a:pPr>
            <a:r>
              <a:rPr lang="en-US" altLang="en-US" sz="2800"/>
              <a:t>Can use </a:t>
            </a:r>
            <a:r>
              <a:rPr lang="en-US" altLang="en-US" sz="2800" b="1">
                <a:solidFill>
                  <a:schemeClr val="accent2"/>
                </a:solidFill>
                <a:latin typeface="Courier New" pitchFamily="49" charset="0"/>
              </a:rPr>
              <a:t>typedef</a:t>
            </a:r>
            <a:r>
              <a:rPr lang="en-US" altLang="en-US" sz="2800"/>
              <a:t> for simpler notation</a:t>
            </a:r>
          </a:p>
          <a:p>
            <a:pPr eaLnBrk="1" hangingPunct="1">
              <a:spcBef>
                <a:spcPct val="40000"/>
              </a:spcBef>
              <a:buFontTx/>
              <a:buNone/>
            </a:pPr>
            <a:r>
              <a:rPr lang="en-US" altLang="en-US" sz="2800" b="1">
                <a:solidFill>
                  <a:srgbClr val="3D8963"/>
                </a:solidFill>
                <a:latin typeface="Courier New" pitchFamily="49" charset="0"/>
              </a:rPr>
              <a:t>typedef int intExams[][2];</a:t>
            </a:r>
          </a:p>
          <a:p>
            <a:pPr lvl="1" eaLnBrk="1" hangingPunct="1">
              <a:buFontTx/>
              <a:buNone/>
            </a:pPr>
            <a:r>
              <a:rPr lang="en-US" altLang="en-US" sz="2600" b="1">
                <a:solidFill>
                  <a:srgbClr val="3D8963"/>
                </a:solidFill>
                <a:latin typeface="Courier New" pitchFamily="49" charset="0"/>
              </a:rPr>
              <a:t>...</a:t>
            </a:r>
          </a:p>
          <a:p>
            <a:pPr eaLnBrk="1" hangingPunct="1">
              <a:buFontTx/>
              <a:buNone/>
            </a:pPr>
            <a:r>
              <a:rPr lang="en-US" altLang="en-US" sz="2600" b="1">
                <a:solidFill>
                  <a:srgbClr val="3D8963"/>
                </a:solidFill>
                <a:latin typeface="Courier New" pitchFamily="49" charset="0"/>
              </a:rPr>
              <a:t>// Function prototype</a:t>
            </a:r>
          </a:p>
          <a:p>
            <a:pPr eaLnBrk="1" hangingPunct="1">
              <a:spcBef>
                <a:spcPct val="0"/>
              </a:spcBef>
              <a:buFontTx/>
              <a:buNone/>
            </a:pPr>
            <a:r>
              <a:rPr lang="en-US" altLang="en-US" sz="2800" b="1">
                <a:solidFill>
                  <a:srgbClr val="3D8963"/>
                </a:solidFill>
                <a:latin typeface="Courier New" pitchFamily="49" charset="0"/>
              </a:rPr>
              <a:t>void getExams(intExams, int);</a:t>
            </a:r>
          </a:p>
          <a:p>
            <a:pPr eaLnBrk="1" hangingPunct="1">
              <a:spcBef>
                <a:spcPct val="40000"/>
              </a:spcBef>
              <a:buFontTx/>
              <a:buNone/>
            </a:pPr>
            <a:r>
              <a:rPr lang="en-US" altLang="en-US" sz="2600" b="1">
                <a:solidFill>
                  <a:srgbClr val="3D8963"/>
                </a:solidFill>
                <a:latin typeface="Courier New" pitchFamily="49" charset="0"/>
              </a:rPr>
              <a:t>// Function header </a:t>
            </a:r>
          </a:p>
          <a:p>
            <a:pPr eaLnBrk="1" hangingPunct="1">
              <a:spcBef>
                <a:spcPct val="0"/>
              </a:spcBef>
              <a:buFontTx/>
              <a:buNone/>
            </a:pPr>
            <a:r>
              <a:rPr lang="en-US" altLang="en-US" sz="2800" b="1">
                <a:solidFill>
                  <a:srgbClr val="3D8963"/>
                </a:solidFill>
                <a:latin typeface="Courier New" pitchFamily="49" charset="0"/>
              </a:rPr>
              <a:t>void getExams(intExams</a:t>
            </a:r>
            <a:r>
              <a:rPr lang="en-US" altLang="en-US" sz="2800" b="1">
                <a:solidFill>
                  <a:srgbClr val="3D8963"/>
                </a:solidFill>
              </a:rPr>
              <a:t> </a:t>
            </a:r>
            <a:r>
              <a:rPr lang="en-US" altLang="en-US" sz="2800" b="1">
                <a:solidFill>
                  <a:srgbClr val="3D8963"/>
                </a:solidFill>
                <a:latin typeface="Courier New" pitchFamily="49" charset="0"/>
              </a:rPr>
              <a:t>exams,</a:t>
            </a:r>
            <a:r>
              <a:rPr lang="en-US" altLang="en-US" sz="2800" b="1">
                <a:solidFill>
                  <a:srgbClr val="3D8963"/>
                </a:solidFill>
              </a:rPr>
              <a:t> </a:t>
            </a:r>
            <a:r>
              <a:rPr lang="en-US" altLang="en-US" sz="2800" b="1">
                <a:solidFill>
                  <a:srgbClr val="3D8963"/>
                </a:solidFill>
                <a:latin typeface="Courier New" pitchFamily="49" charset="0"/>
              </a:rPr>
              <a:t>int</a:t>
            </a:r>
            <a:r>
              <a:rPr lang="en-US" altLang="en-US" sz="2800" b="1">
                <a:solidFill>
                  <a:srgbClr val="3D8963"/>
                </a:solidFill>
              </a:rPr>
              <a:t> </a:t>
            </a:r>
            <a:r>
              <a:rPr lang="en-US" altLang="en-US" sz="2800" b="1">
                <a:solidFill>
                  <a:srgbClr val="3D8963"/>
                </a:solidFill>
                <a:latin typeface="Courier New" pitchFamily="49" charset="0"/>
              </a:rPr>
              <a:t>rows)</a:t>
            </a:r>
            <a:endParaRPr lang="en-US" altLang="en-US" sz="2400" b="1">
              <a:solidFill>
                <a:srgbClr val="3D8963"/>
              </a:solidFill>
              <a:latin typeface="Courier New" pitchFamily="49" charset="0"/>
            </a:endParaRPr>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C9BCDD3-9164-4BFD-B52A-C536EC2C6CB9}" type="slidenum">
              <a:rPr lang="en-US" altLang="en-US" sz="1200"/>
              <a:pPr eaLnBrk="1" hangingPunct="1">
                <a:spcBef>
                  <a:spcPct val="0"/>
                </a:spcBef>
                <a:buFontTx/>
                <a:buNone/>
              </a:pPr>
              <a:t>51</a:t>
            </a:fld>
            <a:endParaRPr lang="en-US" altLang="en-US"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p:cNvSpPr>
          <p:nvPr>
            <p:ph type="title"/>
          </p:nvPr>
        </p:nvSpPr>
        <p:spPr/>
        <p:txBody>
          <a:bodyPr/>
          <a:lstStyle/>
          <a:p>
            <a:pPr eaLnBrk="1" hangingPunct="1"/>
            <a:r>
              <a:rPr lang="en-US" altLang="en-US" dirty="0">
                <a:solidFill>
                  <a:schemeClr val="tx1"/>
                </a:solidFill>
              </a:rPr>
              <a:t>Two-Dimensional Array Traversal</a:t>
            </a:r>
          </a:p>
        </p:txBody>
      </p:sp>
      <p:sp>
        <p:nvSpPr>
          <p:cNvPr id="55299" name="Slide Body"/>
          <p:cNvSpPr>
            <a:spLocks noGrp="1"/>
          </p:cNvSpPr>
          <p:nvPr>
            <p:ph type="body" idx="1"/>
          </p:nvPr>
        </p:nvSpPr>
        <p:spPr/>
        <p:txBody>
          <a:bodyPr/>
          <a:lstStyle/>
          <a:p>
            <a:pPr eaLnBrk="1" hangingPunct="1"/>
            <a:r>
              <a:rPr lang="en-US" altLang="en-US" sz="2800" dirty="0"/>
              <a:t>Use nested loops, one for the row and one for the column, to visit each array element.</a:t>
            </a:r>
          </a:p>
          <a:p>
            <a:pPr eaLnBrk="1" hangingPunct="1"/>
            <a:r>
              <a:rPr lang="en-US" altLang="en-US" sz="2800" dirty="0"/>
              <a:t>Accumulators can be used to calculate the sum of the elements row-by-row, column-by-column, or over the entire array.</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06F293D-521D-42A9-BF7D-FCAC33A58FDF}" type="slidenum">
              <a:rPr lang="en-US" altLang="en-US" sz="1200"/>
              <a:pPr eaLnBrk="1" hangingPunct="1">
                <a:spcBef>
                  <a:spcPct val="0"/>
                </a:spcBef>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p:txBody>
          <a:bodyPr/>
          <a:lstStyle/>
          <a:p>
            <a:pPr eaLnBrk="1" hangingPunct="1"/>
            <a:r>
              <a:rPr lang="en-US" altLang="en-US" dirty="0">
                <a:solidFill>
                  <a:schemeClr val="tx1"/>
                </a:solidFill>
              </a:rPr>
              <a:t>8.11 Arrays with Three or More Dimensions</a:t>
            </a:r>
          </a:p>
        </p:txBody>
      </p:sp>
      <p:sp>
        <p:nvSpPr>
          <p:cNvPr id="56323" name="Slide Body"/>
          <p:cNvSpPr>
            <a:spLocks noGrp="1" noChangeArrowheads="1"/>
          </p:cNvSpPr>
          <p:nvPr>
            <p:ph type="body" idx="1"/>
          </p:nvPr>
        </p:nvSpPr>
        <p:spPr>
          <a:xfrm>
            <a:off x="1905000" y="1752600"/>
            <a:ext cx="8229600" cy="4114800"/>
          </a:xfrm>
        </p:spPr>
        <p:txBody>
          <a:bodyPr/>
          <a:lstStyle/>
          <a:p>
            <a:pPr eaLnBrk="1" hangingPunct="1"/>
            <a:r>
              <a:rPr lang="en-US" altLang="en-US" sz="2800" dirty="0"/>
              <a:t>You can define arrays that have any number of dimensions</a:t>
            </a:r>
          </a:p>
          <a:p>
            <a:pPr lvl="1" eaLnBrk="1" hangingPunct="1">
              <a:buFontTx/>
              <a:buNone/>
            </a:pPr>
            <a:r>
              <a:rPr lang="en-US" altLang="en-US" sz="2800" dirty="0"/>
              <a:t>	</a:t>
            </a:r>
            <a:r>
              <a:rPr lang="en-US" altLang="en-US" sz="2800" b="1" dirty="0">
                <a:solidFill>
                  <a:srgbClr val="3D8963"/>
                </a:solidFill>
                <a:latin typeface="Courier New" pitchFamily="49" charset="0"/>
              </a:rPr>
              <a:t>short </a:t>
            </a:r>
            <a:r>
              <a:rPr lang="en-US" altLang="en-US" sz="2800" b="1" dirty="0" err="1">
                <a:solidFill>
                  <a:srgbClr val="3D8963"/>
                </a:solidFill>
                <a:latin typeface="Courier New" pitchFamily="49" charset="0"/>
              </a:rPr>
              <a:t>rectSolid</a:t>
            </a:r>
            <a:r>
              <a:rPr lang="en-US" altLang="en-US" sz="2800" b="1" dirty="0">
                <a:solidFill>
                  <a:srgbClr val="3D8963"/>
                </a:solidFill>
                <a:latin typeface="Courier New" pitchFamily="49" charset="0"/>
              </a:rPr>
              <a:t> [2][3][5];</a:t>
            </a:r>
          </a:p>
          <a:p>
            <a:pPr lvl="1" eaLnBrk="1" hangingPunct="1">
              <a:buFontTx/>
              <a:buNone/>
            </a:pPr>
            <a:r>
              <a:rPr lang="en-US" altLang="en-US" sz="2800" b="1" dirty="0">
                <a:solidFill>
                  <a:srgbClr val="3D8963"/>
                </a:solidFill>
                <a:latin typeface="Courier New" pitchFamily="49" charset="0"/>
              </a:rPr>
              <a:t>	double </a:t>
            </a:r>
            <a:r>
              <a:rPr lang="en-US" altLang="en-US" sz="2800" b="1" dirty="0" err="1">
                <a:solidFill>
                  <a:srgbClr val="3D8963"/>
                </a:solidFill>
                <a:latin typeface="Courier New" pitchFamily="49" charset="0"/>
              </a:rPr>
              <a:t>timeGrid</a:t>
            </a:r>
            <a:r>
              <a:rPr lang="en-US" altLang="en-US" sz="2800" b="1" dirty="0">
                <a:solidFill>
                  <a:srgbClr val="3D8963"/>
                </a:solidFill>
                <a:latin typeface="Courier New" pitchFamily="49" charset="0"/>
              </a:rPr>
              <a:t> [3][4][3][4];</a:t>
            </a:r>
          </a:p>
          <a:p>
            <a:pPr eaLnBrk="1" hangingPunct="1"/>
            <a:r>
              <a:rPr lang="en-US" altLang="en-US" sz="2800" dirty="0"/>
              <a:t>When this type of array is used as a parameter, specify the size of all but the 1</a:t>
            </a:r>
            <a:r>
              <a:rPr lang="en-US" altLang="en-US" sz="2800" baseline="30000" dirty="0"/>
              <a:t>st</a:t>
            </a:r>
            <a:r>
              <a:rPr lang="en-US" altLang="en-US" sz="2800" dirty="0"/>
              <a:t> dimension</a:t>
            </a:r>
          </a:p>
          <a:p>
            <a:pPr lvl="1" eaLnBrk="1" hangingPunct="1">
              <a:buFontTx/>
              <a:buNone/>
            </a:pPr>
            <a:r>
              <a:rPr lang="en-US" altLang="en-US" sz="2800" dirty="0"/>
              <a:t>	</a:t>
            </a: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getRectSolid</a:t>
            </a:r>
            <a:r>
              <a:rPr lang="en-US" altLang="en-US" sz="2800" b="1" dirty="0">
                <a:solidFill>
                  <a:srgbClr val="3D8963"/>
                </a:solidFill>
                <a:latin typeface="Courier New" pitchFamily="49" charset="0"/>
              </a:rPr>
              <a:t>(short [][3][5]);</a:t>
            </a:r>
            <a:endParaRPr lang="en-US" altLang="en-US" sz="2800" b="1" dirty="0">
              <a:solidFill>
                <a:srgbClr val="3D8963"/>
              </a:solidFill>
            </a:endParaRPr>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9302FF34-7A95-4FAE-8261-ADAFD00ADDCD}" type="slidenum">
              <a:rPr lang="en-US" altLang="en-US" sz="1200"/>
              <a:pPr eaLnBrk="1" hangingPunct="1">
                <a:spcBef>
                  <a:spcPct val="0"/>
                </a:spcBef>
                <a:buFontTx/>
                <a:buNone/>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1981200" y="25401"/>
            <a:ext cx="8229600" cy="1097279"/>
          </a:xfrm>
        </p:spPr>
        <p:txBody>
          <a:bodyPr/>
          <a:lstStyle/>
          <a:p>
            <a:pPr eaLnBrk="1" hangingPunct="1"/>
            <a:r>
              <a:rPr lang="en-US" altLang="en-US" dirty="0">
                <a:solidFill>
                  <a:schemeClr val="tx1"/>
                </a:solidFill>
              </a:rPr>
              <a:t>8.12 Introduction to the STL Vector</a:t>
            </a:r>
          </a:p>
        </p:txBody>
      </p:sp>
      <p:sp>
        <p:nvSpPr>
          <p:cNvPr id="49155" name="Slide Body"/>
          <p:cNvSpPr>
            <a:spLocks noGrp="1" noChangeArrowheads="1"/>
          </p:cNvSpPr>
          <p:nvPr>
            <p:ph type="body" idx="1"/>
          </p:nvPr>
        </p:nvSpPr>
        <p:spPr>
          <a:xfrm>
            <a:off x="1752600" y="1447800"/>
            <a:ext cx="8610600" cy="4267200"/>
          </a:xfrm>
        </p:spPr>
        <p:txBody>
          <a:bodyPr/>
          <a:lstStyle/>
          <a:p>
            <a:pPr eaLnBrk="1" hangingPunct="1">
              <a:lnSpc>
                <a:spcPct val="90000"/>
              </a:lnSpc>
              <a:spcBef>
                <a:spcPct val="40000"/>
              </a:spcBef>
              <a:defRPr/>
            </a:pPr>
            <a:r>
              <a:rPr lang="en-US" altLang="en-US" sz="2800" dirty="0"/>
              <a:t>A </a:t>
            </a:r>
            <a:r>
              <a:rPr lang="en-US" altLang="en-US" sz="2800" dirty="0">
                <a:solidFill>
                  <a:schemeClr val="accent1">
                    <a:lumMod val="25000"/>
                  </a:schemeClr>
                </a:solidFill>
              </a:rPr>
              <a:t>vector</a:t>
            </a:r>
            <a:r>
              <a:rPr lang="en-US" altLang="en-US" sz="2800" dirty="0"/>
              <a:t> holds a sequence of elements, like a one-dimensional array</a:t>
            </a:r>
          </a:p>
          <a:p>
            <a:pPr eaLnBrk="1" hangingPunct="1">
              <a:lnSpc>
                <a:spcPct val="90000"/>
              </a:lnSpc>
              <a:spcBef>
                <a:spcPct val="40000"/>
              </a:spcBef>
              <a:defRPr/>
            </a:pPr>
            <a:r>
              <a:rPr lang="en-US" altLang="en-US" sz="2800" dirty="0"/>
              <a:t>Its size is flexible.  It can grow and shrink</a:t>
            </a:r>
          </a:p>
          <a:p>
            <a:pPr lvl="1" eaLnBrk="1" hangingPunct="1">
              <a:lnSpc>
                <a:spcPct val="90000"/>
              </a:lnSpc>
              <a:defRPr/>
            </a:pPr>
            <a:r>
              <a:rPr lang="en-US" altLang="en-US" sz="2400" dirty="0"/>
              <a:t>There is no need to specify the size when defined </a:t>
            </a:r>
          </a:p>
          <a:p>
            <a:pPr lvl="1" eaLnBrk="1" hangingPunct="1">
              <a:lnSpc>
                <a:spcPct val="90000"/>
              </a:lnSpc>
              <a:defRPr/>
            </a:pPr>
            <a:r>
              <a:rPr lang="en-US" altLang="en-US" sz="2400" dirty="0"/>
              <a:t>Space is automatically added as needed </a:t>
            </a:r>
          </a:p>
          <a:p>
            <a:pPr eaLnBrk="1" hangingPunct="1">
              <a:lnSpc>
                <a:spcPct val="90000"/>
              </a:lnSpc>
              <a:defRPr/>
            </a:pPr>
            <a:r>
              <a:rPr lang="en-US" altLang="en-US" sz="2800" dirty="0"/>
              <a:t>Defined in the Standard Template Library (STL)</a:t>
            </a:r>
          </a:p>
          <a:p>
            <a:pPr lvl="1">
              <a:lnSpc>
                <a:spcPct val="90000"/>
              </a:lnSpc>
              <a:defRPr/>
            </a:pPr>
            <a:r>
              <a:rPr lang="en-US" altLang="en-US" sz="2400" dirty="0"/>
              <a:t> See Chapter 17</a:t>
            </a:r>
          </a:p>
          <a:p>
            <a:pPr eaLnBrk="1" hangingPunct="1">
              <a:lnSpc>
                <a:spcPct val="90000"/>
              </a:lnSpc>
              <a:spcBef>
                <a:spcPct val="40000"/>
              </a:spcBef>
              <a:defRPr/>
            </a:pPr>
            <a:r>
              <a:rPr lang="en-US" altLang="en-US" sz="2800" dirty="0"/>
              <a:t>Must include </a:t>
            </a:r>
            <a:r>
              <a:rPr lang="en-US" altLang="en-US" sz="2800" b="1" dirty="0">
                <a:latin typeface="Courier New" pitchFamily="49" charset="0"/>
              </a:rPr>
              <a:t>vector</a:t>
            </a:r>
            <a:r>
              <a:rPr lang="en-US" altLang="en-US" sz="2800" b="1" dirty="0"/>
              <a:t> </a:t>
            </a:r>
            <a:r>
              <a:rPr lang="en-US" altLang="en-US" sz="2800" dirty="0"/>
              <a:t>header file to use vectors</a:t>
            </a:r>
          </a:p>
          <a:p>
            <a:pPr eaLnBrk="1" hangingPunct="1">
              <a:lnSpc>
                <a:spcPct val="90000"/>
              </a:lnSpc>
              <a:spcBef>
                <a:spcPct val="40000"/>
              </a:spcBef>
              <a:buFontTx/>
              <a:buNone/>
              <a:defRPr/>
            </a:pPr>
            <a:r>
              <a:rPr lang="en-US" altLang="en-US" sz="2800" b="1" dirty="0">
                <a:solidFill>
                  <a:srgbClr val="3D8963"/>
                </a:solidFill>
                <a:latin typeface="Courier New" pitchFamily="49" charset="0"/>
              </a:rPr>
              <a:t>   #include &lt;vector&gt;</a:t>
            </a:r>
          </a:p>
          <a:p>
            <a:pPr eaLnBrk="1" hangingPunct="1">
              <a:lnSpc>
                <a:spcPct val="90000"/>
              </a:lnSpc>
              <a:spcBef>
                <a:spcPct val="40000"/>
              </a:spcBef>
              <a:defRPr/>
            </a:pPr>
            <a:endParaRPr lang="en-US" altLang="en-US" sz="2400" dirty="0"/>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E031668-89FE-483F-9CB3-39167E121FB6}" type="slidenum">
              <a:rPr lang="en-US" altLang="en-US" sz="1200"/>
              <a:pPr eaLnBrk="1" hangingPunct="1">
                <a:spcBef>
                  <a:spcPct val="0"/>
                </a:spcBef>
                <a:buFontTx/>
                <a:buNone/>
              </a:pPr>
              <a:t>54</a:t>
            </a:fld>
            <a:endParaRPr lang="en-US" altLang="en-US"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noChangeArrowheads="1"/>
          </p:cNvSpPr>
          <p:nvPr>
            <p:ph type="title"/>
          </p:nvPr>
        </p:nvSpPr>
        <p:spPr/>
        <p:txBody>
          <a:bodyPr/>
          <a:lstStyle/>
          <a:p>
            <a:pPr eaLnBrk="1" hangingPunct="1"/>
            <a:r>
              <a:rPr lang="en-US" altLang="en-US" dirty="0">
                <a:solidFill>
                  <a:schemeClr val="tx1"/>
                </a:solidFill>
              </a:rPr>
              <a:t>Vectors</a:t>
            </a:r>
          </a:p>
        </p:txBody>
      </p:sp>
      <p:sp>
        <p:nvSpPr>
          <p:cNvPr id="50179" name="Slide Body"/>
          <p:cNvSpPr>
            <a:spLocks noGrp="1" noChangeArrowheads="1"/>
          </p:cNvSpPr>
          <p:nvPr>
            <p:ph type="body" idx="1"/>
          </p:nvPr>
        </p:nvSpPr>
        <p:spPr>
          <a:xfrm>
            <a:off x="1828800" y="1524000"/>
            <a:ext cx="8534400" cy="4114800"/>
          </a:xfrm>
        </p:spPr>
        <p:txBody>
          <a:bodyPr/>
          <a:lstStyle/>
          <a:p>
            <a:pPr eaLnBrk="1" hangingPunct="1">
              <a:defRPr/>
            </a:pPr>
            <a:r>
              <a:rPr lang="en-US" altLang="en-US" sz="2800" dirty="0"/>
              <a:t>It can hold values of any data type, specified when the vector is defined</a:t>
            </a:r>
          </a:p>
          <a:p>
            <a:pPr lvl="1" eaLnBrk="1" hangingPunct="1">
              <a:buFontTx/>
              <a:buNone/>
              <a:defRPr/>
            </a:pPr>
            <a:r>
              <a:rPr lang="en-US" altLang="en-US" sz="2800" b="1" dirty="0">
                <a:solidFill>
                  <a:srgbClr val="3D8963"/>
                </a:solidFill>
                <a:latin typeface="Courier New" pitchFamily="49" charset="0"/>
              </a:rPr>
              <a:t> vector&lt;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scores;</a:t>
            </a:r>
          </a:p>
          <a:p>
            <a:pPr lvl="1" eaLnBrk="1" hangingPunct="1">
              <a:buFontTx/>
              <a:buNone/>
              <a:defRPr/>
            </a:pPr>
            <a:r>
              <a:rPr lang="en-US" altLang="en-US" sz="2800" b="1" dirty="0">
                <a:solidFill>
                  <a:srgbClr val="3D8963"/>
                </a:solidFill>
                <a:latin typeface="Courier New" pitchFamily="49" charset="0"/>
              </a:rPr>
              <a:t> vector&lt;double&gt; volumes;</a:t>
            </a:r>
          </a:p>
          <a:p>
            <a:pPr eaLnBrk="1" hangingPunct="1">
              <a:spcBef>
                <a:spcPct val="40000"/>
              </a:spcBef>
              <a:defRPr/>
            </a:pPr>
            <a:r>
              <a:rPr lang="en-US" altLang="en-US" sz="2800" dirty="0"/>
              <a:t>You can specify initial size if desired</a:t>
            </a:r>
          </a:p>
          <a:p>
            <a:pPr marL="0" lvl="1" indent="0">
              <a:spcBef>
                <a:spcPct val="40000"/>
              </a:spcBef>
              <a:buNone/>
              <a:defRPr/>
            </a:pPr>
            <a:r>
              <a:rPr lang="en-US" altLang="en-US" sz="2800" b="1" dirty="0">
                <a:solidFill>
                  <a:srgbClr val="3D8963"/>
                </a:solidFill>
                <a:latin typeface="Courier New" pitchFamily="49" charset="0"/>
              </a:rPr>
              <a:t>   vector&lt;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scores(24);</a:t>
            </a:r>
            <a:endParaRPr lang="en-US" altLang="en-US" sz="2800" dirty="0"/>
          </a:p>
          <a:p>
            <a:pPr eaLnBrk="1" hangingPunct="1">
              <a:spcBef>
                <a:spcPct val="40000"/>
              </a:spcBef>
              <a:defRPr/>
            </a:pPr>
            <a:r>
              <a:rPr lang="en-US" altLang="en-US" sz="2800" dirty="0"/>
              <a:t>You can use </a:t>
            </a:r>
            <a:r>
              <a:rPr lang="en-US" altLang="en-US" sz="2800" b="1" dirty="0">
                <a:latin typeface="Courier New" pitchFamily="49" charset="0"/>
              </a:rPr>
              <a:t>[]</a:t>
            </a:r>
            <a:r>
              <a:rPr lang="en-US" altLang="en-US" sz="2800" dirty="0"/>
              <a:t> to access individual elements</a:t>
            </a:r>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EEA0707-B4AA-492A-AB78-74B838EF1A6B}" type="slidenum">
              <a:rPr lang="en-US" altLang="en-US" sz="1200"/>
              <a:pPr eaLnBrk="1" hangingPunct="1">
                <a:spcBef>
                  <a:spcPct val="0"/>
                </a:spcBef>
                <a:buFontTx/>
                <a:buNone/>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Title"/>
          <p:cNvSpPr>
            <a:spLocks noGrp="1" noChangeArrowheads="1"/>
          </p:cNvSpPr>
          <p:nvPr>
            <p:ph type="title"/>
          </p:nvPr>
        </p:nvSpPr>
        <p:spPr>
          <a:xfrm>
            <a:off x="2209800" y="76200"/>
            <a:ext cx="7772400" cy="914400"/>
          </a:xfrm>
        </p:spPr>
        <p:txBody>
          <a:bodyPr/>
          <a:lstStyle/>
          <a:p>
            <a:pPr eaLnBrk="1" hangingPunct="1"/>
            <a:r>
              <a:rPr lang="en-US" altLang="en-US" dirty="0">
                <a:solidFill>
                  <a:schemeClr val="tx1"/>
                </a:solidFill>
              </a:rPr>
              <a:t>Defining Vectors</a:t>
            </a:r>
          </a:p>
        </p:txBody>
      </p:sp>
      <p:sp>
        <p:nvSpPr>
          <p:cNvPr id="59395" name="Slide Body"/>
          <p:cNvSpPr>
            <a:spLocks noGrp="1" noChangeArrowheads="1"/>
          </p:cNvSpPr>
          <p:nvPr>
            <p:ph type="body" idx="1"/>
          </p:nvPr>
        </p:nvSpPr>
        <p:spPr>
          <a:xfrm>
            <a:off x="1752600" y="1066800"/>
            <a:ext cx="8686800" cy="4800600"/>
          </a:xfrm>
        </p:spPr>
        <p:txBody>
          <a:bodyPr/>
          <a:lstStyle/>
          <a:p>
            <a:pPr eaLnBrk="1" hangingPunct="1">
              <a:lnSpc>
                <a:spcPct val="85000"/>
              </a:lnSpc>
              <a:spcBef>
                <a:spcPct val="35000"/>
              </a:spcBef>
            </a:pPr>
            <a:r>
              <a:rPr lang="en-US" altLang="en-US" sz="2400" dirty="0"/>
              <a:t>Define a vector of integers (starts with 0 elements)</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a:t>
            </a:r>
          </a:p>
          <a:p>
            <a:pPr lvl="1" eaLnBrk="1" hangingPunct="1">
              <a:lnSpc>
                <a:spcPct val="85000"/>
              </a:lnSpc>
              <a:buFontTx/>
              <a:buNone/>
            </a:pPr>
            <a:endParaRPr lang="en-US" altLang="en-US" sz="2400" b="1" dirty="0">
              <a:solidFill>
                <a:srgbClr val="3D8963"/>
              </a:solidFill>
            </a:endParaRPr>
          </a:p>
          <a:p>
            <a:pPr eaLnBrk="1" hangingPunct="1">
              <a:lnSpc>
                <a:spcPct val="85000"/>
              </a:lnSpc>
              <a:spcBef>
                <a:spcPct val="35000"/>
              </a:spcBef>
            </a:pPr>
            <a:r>
              <a:rPr lang="en-US" altLang="en-US" sz="2400" dirty="0"/>
              <a:t>Define </a:t>
            </a:r>
            <a:r>
              <a:rPr lang="en-US" altLang="en-US" sz="2400" b="1" dirty="0" err="1">
                <a:latin typeface="Courier New" pitchFamily="49" charset="0"/>
              </a:rPr>
              <a:t>int</a:t>
            </a:r>
            <a:r>
              <a:rPr lang="en-US" altLang="en-US" sz="2400" dirty="0"/>
              <a:t> vector with initial size 30 elements</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scores(30);</a:t>
            </a:r>
          </a:p>
          <a:p>
            <a:pPr lvl="1" eaLnBrk="1" hangingPunct="1">
              <a:lnSpc>
                <a:spcPct val="85000"/>
              </a:lnSpc>
              <a:buFontTx/>
              <a:buNone/>
            </a:pPr>
            <a:endParaRPr lang="en-US" altLang="en-US" sz="2400" b="1" dirty="0">
              <a:solidFill>
                <a:srgbClr val="3D8963"/>
              </a:solidFill>
              <a:latin typeface="Courier New" pitchFamily="49" charset="0"/>
            </a:endParaRPr>
          </a:p>
          <a:p>
            <a:pPr eaLnBrk="1" hangingPunct="1">
              <a:lnSpc>
                <a:spcPct val="85000"/>
              </a:lnSpc>
              <a:spcBef>
                <a:spcPct val="35000"/>
              </a:spcBef>
            </a:pPr>
            <a:r>
              <a:rPr lang="en-US" altLang="en-US" sz="2400" dirty="0"/>
              <a:t>Define 20-element </a:t>
            </a:r>
            <a:r>
              <a:rPr lang="en-US" altLang="en-US" sz="2400" b="1" dirty="0" err="1">
                <a:latin typeface="Courier New" pitchFamily="49" charset="0"/>
              </a:rPr>
              <a:t>int</a:t>
            </a:r>
            <a:r>
              <a:rPr lang="en-US" altLang="en-US" sz="2400" dirty="0"/>
              <a:t> vector and initialize all elements to 0 </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scores(20, 0);</a:t>
            </a:r>
          </a:p>
          <a:p>
            <a:pPr lvl="1" eaLnBrk="1" hangingPunct="1">
              <a:lnSpc>
                <a:spcPct val="85000"/>
              </a:lnSpc>
              <a:buFontTx/>
              <a:buNone/>
            </a:pPr>
            <a:endParaRPr lang="en-US" altLang="en-US" sz="2400" b="1" dirty="0">
              <a:solidFill>
                <a:srgbClr val="3D8963"/>
              </a:solidFill>
              <a:latin typeface="Courier New" pitchFamily="49" charset="0"/>
            </a:endParaRPr>
          </a:p>
          <a:p>
            <a:pPr eaLnBrk="1" hangingPunct="1">
              <a:lnSpc>
                <a:spcPct val="85000"/>
              </a:lnSpc>
              <a:spcBef>
                <a:spcPct val="35000"/>
              </a:spcBef>
            </a:pPr>
            <a:r>
              <a:rPr lang="en-US" altLang="en-US" sz="2400" dirty="0"/>
              <a:t>Define </a:t>
            </a:r>
            <a:r>
              <a:rPr lang="en-US" altLang="en-US" sz="2400" b="1" dirty="0" err="1">
                <a:latin typeface="Courier New" pitchFamily="49" charset="0"/>
              </a:rPr>
              <a:t>int</a:t>
            </a:r>
            <a:r>
              <a:rPr lang="en-US" altLang="en-US" sz="2400" dirty="0"/>
              <a:t> vector initialized to size and contents of  vector </a:t>
            </a:r>
            <a:r>
              <a:rPr lang="en-US" altLang="en-US" sz="2400" b="1" dirty="0">
                <a:latin typeface="Courier New" pitchFamily="49" charset="0"/>
                <a:cs typeface="Courier New" pitchFamily="49" charset="0"/>
              </a:rPr>
              <a:t>finals</a:t>
            </a:r>
            <a:endParaRPr lang="en-US" altLang="en-US" sz="2400" dirty="0"/>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scores(finals);</a:t>
            </a:r>
          </a:p>
          <a:p>
            <a:pPr>
              <a:lnSpc>
                <a:spcPct val="85000"/>
              </a:lnSpc>
              <a:buFontTx/>
              <a:buNone/>
            </a:pPr>
            <a:endParaRPr lang="en-US" altLang="en-US" sz="2400" b="1" dirty="0">
              <a:solidFill>
                <a:srgbClr val="3D8963"/>
              </a:solidFill>
            </a:endParaRPr>
          </a:p>
        </p:txBody>
      </p:sp>
      <p:sp>
        <p:nvSpPr>
          <p:cNvPr id="593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D51BF3F-AE58-4BD6-AF99-F3068E6D8B93}" type="slidenum">
              <a:rPr lang="en-US" altLang="en-US" sz="1200"/>
              <a:pPr eaLnBrk="1" hangingPunct="1">
                <a:spcBef>
                  <a:spcPct val="0"/>
                </a:spcBef>
                <a:buFontTx/>
                <a:buNone/>
              </a:pPr>
              <a:t>56</a:t>
            </a:fld>
            <a:endParaRPr lang="en-US" altLang="en-US"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Title"/>
          <p:cNvSpPr>
            <a:spLocks noGrp="1" noChangeArrowheads="1"/>
          </p:cNvSpPr>
          <p:nvPr>
            <p:ph type="title"/>
          </p:nvPr>
        </p:nvSpPr>
        <p:spPr>
          <a:xfrm>
            <a:off x="2209800" y="304800"/>
            <a:ext cx="7772400" cy="914400"/>
          </a:xfrm>
        </p:spPr>
        <p:txBody>
          <a:bodyPr/>
          <a:lstStyle/>
          <a:p>
            <a:pPr eaLnBrk="1" hangingPunct="1"/>
            <a:r>
              <a:rPr lang="en-US" altLang="en-US" dirty="0">
                <a:solidFill>
                  <a:schemeClr val="tx1"/>
                </a:solidFill>
              </a:rPr>
              <a:t>C++ 11 Features for Vectors</a:t>
            </a:r>
          </a:p>
        </p:txBody>
      </p:sp>
      <p:sp>
        <p:nvSpPr>
          <p:cNvPr id="60419" name="Slide Body"/>
          <p:cNvSpPr>
            <a:spLocks noGrp="1" noChangeArrowheads="1"/>
          </p:cNvSpPr>
          <p:nvPr>
            <p:ph type="body" idx="1"/>
          </p:nvPr>
        </p:nvSpPr>
        <p:spPr>
          <a:xfrm>
            <a:off x="1752600" y="1600200"/>
            <a:ext cx="8534400" cy="4648200"/>
          </a:xfrm>
        </p:spPr>
        <p:txBody>
          <a:bodyPr/>
          <a:lstStyle/>
          <a:p>
            <a:pPr eaLnBrk="1" hangingPunct="1">
              <a:lnSpc>
                <a:spcPct val="85000"/>
              </a:lnSpc>
              <a:spcBef>
                <a:spcPct val="35000"/>
              </a:spcBef>
            </a:pPr>
            <a:r>
              <a:rPr lang="en-US" altLang="en-US" sz="2800" dirty="0"/>
              <a:t>C++ 11 supports vector definitions that use an initialization list</a:t>
            </a:r>
          </a:p>
          <a:p>
            <a:pPr lvl="1">
              <a:lnSpc>
                <a:spcPct val="150000"/>
              </a:lnSpc>
              <a:spcAft>
                <a:spcPts val="600"/>
              </a:spcAft>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 {88, 67, 79, 84};</a:t>
            </a:r>
            <a:endParaRPr lang="en-US" altLang="en-US" sz="2400" b="1" dirty="0">
              <a:solidFill>
                <a:srgbClr val="3D8963"/>
              </a:solidFill>
            </a:endParaRPr>
          </a:p>
          <a:p>
            <a:pPr eaLnBrk="1" hangingPunct="1">
              <a:lnSpc>
                <a:spcPct val="85000"/>
              </a:lnSpc>
            </a:pPr>
            <a:r>
              <a:rPr lang="en-US" altLang="en-US" sz="2800" dirty="0"/>
              <a:t>Note:  no = operator between the vector name and the initialization list</a:t>
            </a:r>
          </a:p>
          <a:p>
            <a:pPr>
              <a:lnSpc>
                <a:spcPct val="85000"/>
              </a:lnSpc>
              <a:spcBef>
                <a:spcPts val="1800"/>
              </a:spcBef>
            </a:pPr>
            <a:r>
              <a:rPr lang="en-US" altLang="en-US" sz="2800" dirty="0"/>
              <a:t>A range-based for loop can be used to access the elements of a vector</a:t>
            </a:r>
          </a:p>
          <a:p>
            <a:pPr lvl="1" eaLnBrk="1" hangingPunct="1">
              <a:lnSpc>
                <a:spcPct val="85000"/>
              </a:lnSpc>
              <a:buFontTx/>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 : scores)</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 &lt;&lt; " ";</a:t>
            </a:r>
            <a:endParaRPr lang="en-US" altLang="en-US" sz="2400" b="1" dirty="0">
              <a:solidFill>
                <a:srgbClr val="3D8963"/>
              </a:solidFill>
            </a:endParaRPr>
          </a:p>
        </p:txBody>
      </p:sp>
      <p:sp>
        <p:nvSpPr>
          <p:cNvPr id="604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FF490F3-AD59-4D47-A946-E9D653138F8C}" type="slidenum">
              <a:rPr lang="en-US" altLang="en-US" sz="1200"/>
              <a:pPr eaLnBrk="1" hangingPunct="1">
                <a:spcBef>
                  <a:spcPct val="0"/>
                </a:spcBef>
                <a:buFontTx/>
                <a:buNone/>
              </a:pPr>
              <a:t>57</a:t>
            </a:fld>
            <a:endParaRPr lang="en-US" altLang="en-US"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Title"/>
          <p:cNvSpPr>
            <a:spLocks noGrp="1" noChangeArrowheads="1"/>
          </p:cNvSpPr>
          <p:nvPr>
            <p:ph type="title"/>
          </p:nvPr>
        </p:nvSpPr>
        <p:spPr/>
        <p:txBody>
          <a:bodyPr/>
          <a:lstStyle/>
          <a:p>
            <a:pPr eaLnBrk="1" hangingPunct="1"/>
            <a:r>
              <a:rPr lang="en-US" altLang="en-US" dirty="0">
                <a:solidFill>
                  <a:schemeClr val="tx1"/>
                </a:solidFill>
              </a:rPr>
              <a:t>Growing a Vector’s Size</a:t>
            </a:r>
          </a:p>
        </p:txBody>
      </p:sp>
      <p:sp>
        <p:nvSpPr>
          <p:cNvPr id="61443" name="Slide Body"/>
          <p:cNvSpPr>
            <a:spLocks noGrp="1" noChangeArrowheads="1"/>
          </p:cNvSpPr>
          <p:nvPr>
            <p:ph type="body" idx="1"/>
          </p:nvPr>
        </p:nvSpPr>
        <p:spPr>
          <a:xfrm>
            <a:off x="1981200" y="1905000"/>
            <a:ext cx="8305800" cy="4114800"/>
          </a:xfrm>
        </p:spPr>
        <p:txBody>
          <a:bodyPr/>
          <a:lstStyle/>
          <a:p>
            <a:pPr eaLnBrk="1" hangingPunct="1">
              <a:lnSpc>
                <a:spcPct val="90000"/>
              </a:lnSpc>
            </a:pPr>
            <a:r>
              <a:rPr lang="en-US" altLang="en-US" sz="2800" dirty="0"/>
              <a:t>Use the </a:t>
            </a:r>
            <a:r>
              <a:rPr lang="en-US" altLang="en-US" sz="2800" b="1" dirty="0" err="1">
                <a:solidFill>
                  <a:schemeClr val="accent2"/>
                </a:solidFill>
                <a:latin typeface="Courier New" pitchFamily="49" charset="0"/>
              </a:rPr>
              <a:t>push_back</a:t>
            </a:r>
            <a:r>
              <a:rPr lang="en-US" altLang="en-US" sz="2800" dirty="0"/>
              <a:t> member function to add an element to a full vector or to a vector that had no defined size </a:t>
            </a:r>
          </a:p>
          <a:p>
            <a:pPr lvl="1" eaLnBrk="1" hangingPunct="1">
              <a:lnSpc>
                <a:spcPct val="90000"/>
              </a:lnSpc>
              <a:spcBef>
                <a:spcPct val="40000"/>
              </a:spcBef>
              <a:buFontTx/>
              <a:buNone/>
            </a:pPr>
            <a:r>
              <a:rPr lang="en-US" altLang="en-US" sz="2400" b="1" dirty="0">
                <a:solidFill>
                  <a:srgbClr val="3D8963"/>
                </a:solidFill>
                <a:latin typeface="Courier New" pitchFamily="49" charset="0"/>
              </a:rPr>
              <a:t>// Add a new element holding the value 75</a:t>
            </a:r>
          </a:p>
          <a:p>
            <a:pPr lvl="1" eaLnBrk="1" hangingPunct="1">
              <a:lnSpc>
                <a:spcPct val="90000"/>
              </a:lnSpc>
              <a:spcBef>
                <a:spcPct val="0"/>
              </a:spcBef>
              <a:buFontTx/>
              <a:buNone/>
            </a:pPr>
            <a:r>
              <a:rPr lang="en-US" altLang="en-US" sz="2400" b="1" dirty="0" err="1">
                <a:solidFill>
                  <a:srgbClr val="3D8963"/>
                </a:solidFill>
                <a:latin typeface="Courier New" pitchFamily="49" charset="0"/>
              </a:rPr>
              <a:t>scores.push_back</a:t>
            </a:r>
            <a:r>
              <a:rPr lang="en-US" altLang="en-US" sz="2400" b="1" dirty="0">
                <a:solidFill>
                  <a:srgbClr val="3D8963"/>
                </a:solidFill>
                <a:latin typeface="Courier New" pitchFamily="49" charset="0"/>
              </a:rPr>
              <a:t>(75); </a:t>
            </a:r>
            <a:r>
              <a:rPr lang="en-US" altLang="en-US" sz="2400" b="1" dirty="0">
                <a:solidFill>
                  <a:srgbClr val="3D8963"/>
                </a:solidFill>
              </a:rPr>
              <a:t>                            </a:t>
            </a:r>
          </a:p>
          <a:p>
            <a:pPr eaLnBrk="1" hangingPunct="1">
              <a:lnSpc>
                <a:spcPct val="90000"/>
              </a:lnSpc>
              <a:spcBef>
                <a:spcPct val="40000"/>
              </a:spcBef>
            </a:pPr>
            <a:r>
              <a:rPr lang="en-US" altLang="en-US" sz="2800" dirty="0"/>
              <a:t>Use the </a:t>
            </a:r>
            <a:r>
              <a:rPr lang="en-US" altLang="en-US" sz="2800" b="1" dirty="0">
                <a:solidFill>
                  <a:schemeClr val="accent2"/>
                </a:solidFill>
                <a:latin typeface="Courier New" pitchFamily="49" charset="0"/>
              </a:rPr>
              <a:t>size</a:t>
            </a:r>
            <a:r>
              <a:rPr lang="en-US" altLang="en-US" sz="2800" dirty="0"/>
              <a:t> member function to determine the number of elements currently in a vector </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howbig</a:t>
            </a:r>
            <a:r>
              <a:rPr lang="en-US" altLang="en-US" sz="2400" b="1" dirty="0">
                <a:solidFill>
                  <a:srgbClr val="3D8963"/>
                </a:solidFill>
                <a:latin typeface="Courier New" pitchFamily="49" charset="0"/>
              </a:rPr>
              <a:t> = </a:t>
            </a:r>
            <a:r>
              <a:rPr lang="en-US" altLang="en-US" sz="2400" b="1" dirty="0" err="1">
                <a:solidFill>
                  <a:srgbClr val="3D8963"/>
                </a:solidFill>
                <a:latin typeface="Courier New" pitchFamily="49" charset="0"/>
              </a:rPr>
              <a:t>scores.size</a:t>
            </a:r>
            <a:r>
              <a:rPr lang="en-US" altLang="en-US" sz="2400" b="1" dirty="0">
                <a:solidFill>
                  <a:srgbClr val="3D8963"/>
                </a:solidFill>
                <a:latin typeface="Courier New" pitchFamily="49" charset="0"/>
              </a:rPr>
              <a:t>();</a:t>
            </a:r>
          </a:p>
        </p:txBody>
      </p:sp>
      <p:sp>
        <p:nvSpPr>
          <p:cNvPr id="614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FB6E56D-C6B8-4FD4-A748-6408B80BE9CD}" type="slidenum">
              <a:rPr lang="en-US" altLang="en-US" sz="1200"/>
              <a:pPr eaLnBrk="1" hangingPunct="1">
                <a:spcBef>
                  <a:spcPct val="0"/>
                </a:spcBef>
                <a:buFontTx/>
                <a:buNone/>
              </a:pPr>
              <a:t>58</a:t>
            </a:fld>
            <a:endParaRPr lang="en-US" altLang="en-US"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Title"/>
          <p:cNvSpPr>
            <a:spLocks noGrp="1" noChangeArrowheads="1"/>
          </p:cNvSpPr>
          <p:nvPr>
            <p:ph type="title"/>
          </p:nvPr>
        </p:nvSpPr>
        <p:spPr>
          <a:xfrm>
            <a:off x="1981200" y="76201"/>
            <a:ext cx="8229600" cy="1097279"/>
          </a:xfrm>
        </p:spPr>
        <p:txBody>
          <a:bodyPr/>
          <a:lstStyle/>
          <a:p>
            <a:pPr eaLnBrk="1" hangingPunct="1"/>
            <a:r>
              <a:rPr lang="en-US" altLang="en-US" dirty="0">
                <a:solidFill>
                  <a:schemeClr val="tx1"/>
                </a:solidFill>
              </a:rPr>
              <a:t>Removing Vector Elements</a:t>
            </a:r>
          </a:p>
        </p:txBody>
      </p:sp>
      <p:sp>
        <p:nvSpPr>
          <p:cNvPr id="62467" name="Slide Body"/>
          <p:cNvSpPr>
            <a:spLocks noGrp="1" noChangeArrowheads="1"/>
          </p:cNvSpPr>
          <p:nvPr>
            <p:ph type="body" idx="1"/>
          </p:nvPr>
        </p:nvSpPr>
        <p:spPr>
          <a:xfrm>
            <a:off x="1981200" y="1447800"/>
            <a:ext cx="8229600" cy="4800600"/>
          </a:xfrm>
        </p:spPr>
        <p:txBody>
          <a:bodyPr/>
          <a:lstStyle/>
          <a:p>
            <a:pPr eaLnBrk="1" hangingPunct="1">
              <a:lnSpc>
                <a:spcPct val="85000"/>
              </a:lnSpc>
            </a:pPr>
            <a:r>
              <a:rPr lang="en-US" altLang="en-US" sz="2800" dirty="0"/>
              <a:t>Use the </a:t>
            </a:r>
            <a:r>
              <a:rPr lang="en-US" altLang="en-US" sz="2800" b="1" dirty="0" err="1">
                <a:solidFill>
                  <a:schemeClr val="accent2"/>
                </a:solidFill>
                <a:latin typeface="Courier New" pitchFamily="49" charset="0"/>
              </a:rPr>
              <a:t>pop_back</a:t>
            </a:r>
            <a:r>
              <a:rPr lang="en-US" altLang="en-US" sz="2800" dirty="0"/>
              <a:t> member function to remove the last element from a vector </a:t>
            </a:r>
          </a:p>
          <a:p>
            <a:pPr lvl="1" eaLnBrk="1" hangingPunct="1">
              <a:lnSpc>
                <a:spcPct val="85000"/>
              </a:lnSpc>
              <a:buFontTx/>
              <a:buNone/>
            </a:pPr>
            <a:r>
              <a:rPr lang="en-US" altLang="en-US" sz="2400" b="1" dirty="0" err="1">
                <a:solidFill>
                  <a:srgbClr val="3D8963"/>
                </a:solidFill>
                <a:latin typeface="Courier New" pitchFamily="49" charset="0"/>
              </a:rPr>
              <a:t>scores.pop_back</a:t>
            </a:r>
            <a:r>
              <a:rPr lang="en-US" altLang="en-US" sz="2400" b="1" dirty="0">
                <a:solidFill>
                  <a:srgbClr val="3D8963"/>
                </a:solidFill>
                <a:latin typeface="Courier New" pitchFamily="49" charset="0"/>
              </a:rPr>
              <a:t>();</a:t>
            </a:r>
          </a:p>
          <a:p>
            <a:pPr eaLnBrk="1" hangingPunct="1">
              <a:lnSpc>
                <a:spcPct val="85000"/>
              </a:lnSpc>
            </a:pPr>
            <a:r>
              <a:rPr lang="en-US" altLang="en-US" sz="2800" dirty="0"/>
              <a:t>Note:  </a:t>
            </a:r>
            <a:r>
              <a:rPr lang="en-US" altLang="en-US" sz="2800" b="1" dirty="0" err="1">
                <a:solidFill>
                  <a:srgbClr val="3D8963"/>
                </a:solidFill>
                <a:latin typeface="Courier New" pitchFamily="49" charset="0"/>
              </a:rPr>
              <a:t>pop_back</a:t>
            </a:r>
            <a:r>
              <a:rPr lang="en-US" altLang="en-US" sz="2800" b="1" dirty="0">
                <a:solidFill>
                  <a:srgbClr val="3D8963"/>
                </a:solidFill>
                <a:latin typeface="Courier New" pitchFamily="49" charset="0"/>
              </a:rPr>
              <a:t> </a:t>
            </a:r>
            <a:r>
              <a:rPr lang="en-US" altLang="en-US" sz="2800" dirty="0"/>
              <a:t>removes the last element but does not return it</a:t>
            </a:r>
          </a:p>
          <a:p>
            <a:pPr eaLnBrk="1" hangingPunct="1">
              <a:lnSpc>
                <a:spcPct val="85000"/>
              </a:lnSpc>
            </a:pPr>
            <a:r>
              <a:rPr lang="en-US" altLang="en-US" sz="2800" dirty="0"/>
              <a:t>To remove all of the elements from a vector, use the </a:t>
            </a:r>
            <a:r>
              <a:rPr lang="en-US" altLang="en-US" sz="2800" b="1" dirty="0">
                <a:solidFill>
                  <a:schemeClr val="accent2"/>
                </a:solidFill>
                <a:latin typeface="Courier New" pitchFamily="49" charset="0"/>
              </a:rPr>
              <a:t>clear</a:t>
            </a:r>
            <a:r>
              <a:rPr lang="en-US" altLang="en-US" sz="2800" dirty="0"/>
              <a:t> member function </a:t>
            </a:r>
          </a:p>
          <a:p>
            <a:pPr lvl="1" eaLnBrk="1" hangingPunct="1">
              <a:lnSpc>
                <a:spcPct val="85000"/>
              </a:lnSpc>
              <a:buFontTx/>
              <a:buNone/>
            </a:pPr>
            <a:r>
              <a:rPr lang="en-US" altLang="en-US" sz="2400" b="1" dirty="0" err="1">
                <a:solidFill>
                  <a:srgbClr val="3D8963"/>
                </a:solidFill>
                <a:latin typeface="Courier New" pitchFamily="49" charset="0"/>
              </a:rPr>
              <a:t>scores.clear</a:t>
            </a:r>
            <a:r>
              <a:rPr lang="en-US" altLang="en-US" sz="2400" b="1" dirty="0">
                <a:solidFill>
                  <a:srgbClr val="3D8963"/>
                </a:solidFill>
                <a:latin typeface="Courier New" pitchFamily="49" charset="0"/>
              </a:rPr>
              <a:t>();</a:t>
            </a:r>
          </a:p>
          <a:p>
            <a:pPr eaLnBrk="1" hangingPunct="1">
              <a:lnSpc>
                <a:spcPct val="85000"/>
              </a:lnSpc>
            </a:pPr>
            <a:r>
              <a:rPr lang="en-US" altLang="en-US" sz="2800" dirty="0"/>
              <a:t>To determine if a vector is empty, use </a:t>
            </a:r>
            <a:r>
              <a:rPr lang="en-US" altLang="en-US" sz="2800" b="1" dirty="0">
                <a:solidFill>
                  <a:schemeClr val="accent2"/>
                </a:solidFill>
                <a:latin typeface="Courier New" pitchFamily="49" charset="0"/>
              </a:rPr>
              <a:t>empty</a:t>
            </a:r>
            <a:r>
              <a:rPr lang="en-US" altLang="en-US" sz="2800" dirty="0">
                <a:solidFill>
                  <a:schemeClr val="accent2"/>
                </a:solidFill>
              </a:rPr>
              <a:t> </a:t>
            </a:r>
            <a:r>
              <a:rPr lang="en-US" altLang="en-US" sz="2800" dirty="0"/>
              <a:t>member function</a:t>
            </a:r>
          </a:p>
          <a:p>
            <a:pPr lvl="1" eaLnBrk="1" hangingPunct="1">
              <a:lnSpc>
                <a:spcPct val="85000"/>
              </a:lnSpc>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scores.empty</a:t>
            </a:r>
            <a:r>
              <a:rPr lang="en-US" altLang="en-US" sz="2400" b="1" dirty="0">
                <a:solidFill>
                  <a:srgbClr val="3D8963"/>
                </a:solidFill>
                <a:latin typeface="Courier New" pitchFamily="49" charset="0"/>
              </a:rPr>
              <a:t>()) ...</a:t>
            </a:r>
          </a:p>
        </p:txBody>
      </p:sp>
      <p:sp>
        <p:nvSpPr>
          <p:cNvPr id="624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6B1218C8-2A9B-4AE2-918E-B83A0A5D3E37}" type="slidenum">
              <a:rPr lang="en-US" altLang="en-US" sz="1200"/>
              <a:pPr eaLnBrk="1" hangingPunct="1">
                <a:spcBef>
                  <a:spcPct val="0"/>
                </a:spcBef>
                <a:buFontTx/>
                <a:buNone/>
              </a:pPr>
              <a:t>59</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1828800" y="228600"/>
            <a:ext cx="8610600" cy="793750"/>
          </a:xfrm>
        </p:spPr>
        <p:txBody>
          <a:bodyPr/>
          <a:lstStyle/>
          <a:p>
            <a:pPr eaLnBrk="1" hangingPunct="1"/>
            <a:r>
              <a:rPr lang="en-US" altLang="en-US" dirty="0">
                <a:solidFill>
                  <a:schemeClr val="tx1"/>
                </a:solidFill>
              </a:rPr>
              <a:t>Array Terminology</a:t>
            </a:r>
          </a:p>
        </p:txBody>
      </p:sp>
      <p:sp>
        <p:nvSpPr>
          <p:cNvPr id="8195" name="Slide Body"/>
          <p:cNvSpPr>
            <a:spLocks noGrp="1" noChangeArrowheads="1"/>
          </p:cNvSpPr>
          <p:nvPr>
            <p:ph type="body" idx="1"/>
          </p:nvPr>
        </p:nvSpPr>
        <p:spPr>
          <a:xfrm>
            <a:off x="1828800" y="1371600"/>
            <a:ext cx="8610600" cy="4495800"/>
          </a:xfrm>
        </p:spPr>
        <p:txBody>
          <a:bodyPr/>
          <a:lstStyle/>
          <a:p>
            <a:pPr eaLnBrk="1" hangingPunct="1">
              <a:lnSpc>
                <a:spcPct val="80000"/>
              </a:lnSpc>
              <a:buFontTx/>
              <a:buNone/>
            </a:pPr>
            <a:r>
              <a:rPr lang="en-US" altLang="en-US" sz="2800" dirty="0"/>
              <a:t>In the definition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tests[ISIZE];</a:t>
            </a:r>
          </a:p>
          <a:p>
            <a:pPr eaLnBrk="1" hangingPunct="1">
              <a:lnSpc>
                <a:spcPct val="80000"/>
              </a:lnSpc>
            </a:pPr>
            <a:endParaRPr lang="en-US" altLang="en-US" sz="2800" b="1" dirty="0">
              <a:solidFill>
                <a:srgbClr val="3D8963"/>
              </a:solidFill>
            </a:endParaRPr>
          </a:p>
          <a:p>
            <a:pPr lvl="1" eaLnBrk="1" hangingPunct="1">
              <a:lnSpc>
                <a:spcPct val="80000"/>
              </a:lnSpc>
            </a:pPr>
            <a:r>
              <a:rPr lang="en-US" altLang="en-US" sz="2800" b="1" dirty="0" err="1">
                <a:latin typeface="Courier New" pitchFamily="49" charset="0"/>
              </a:rPr>
              <a:t>int</a:t>
            </a:r>
            <a:r>
              <a:rPr lang="en-US" altLang="en-US" sz="2800" dirty="0"/>
              <a:t> is the data type of the array elements</a:t>
            </a:r>
            <a:endParaRPr lang="en-US" altLang="en-US" sz="2800" dirty="0">
              <a:latin typeface="Courier New" pitchFamily="49" charset="0"/>
            </a:endParaRPr>
          </a:p>
          <a:p>
            <a:pPr lvl="1" eaLnBrk="1" hangingPunct="1">
              <a:lnSpc>
                <a:spcPct val="80000"/>
              </a:lnSpc>
              <a:spcBef>
                <a:spcPct val="40000"/>
              </a:spcBef>
            </a:pPr>
            <a:r>
              <a:rPr lang="en-US" altLang="en-US" sz="2800" b="1" dirty="0">
                <a:latin typeface="Courier New" pitchFamily="49" charset="0"/>
              </a:rPr>
              <a:t>tests</a:t>
            </a:r>
            <a:r>
              <a:rPr lang="en-US" altLang="en-US" sz="2800" dirty="0"/>
              <a:t> is the </a:t>
            </a:r>
            <a:r>
              <a:rPr lang="en-US" altLang="en-US" sz="2800" dirty="0">
                <a:solidFill>
                  <a:schemeClr val="accent2"/>
                </a:solidFill>
              </a:rPr>
              <a:t>name</a:t>
            </a:r>
            <a:r>
              <a:rPr lang="en-US" altLang="en-US" sz="2800" dirty="0"/>
              <a:t> of the array</a:t>
            </a:r>
          </a:p>
          <a:p>
            <a:pPr lvl="1" eaLnBrk="1" hangingPunct="1">
              <a:lnSpc>
                <a:spcPct val="80000"/>
              </a:lnSpc>
              <a:spcBef>
                <a:spcPct val="40000"/>
              </a:spcBef>
            </a:pPr>
            <a:r>
              <a:rPr lang="en-US" altLang="en-US" sz="2800" b="1" dirty="0">
                <a:latin typeface="Courier New" pitchFamily="49" charset="0"/>
              </a:rPr>
              <a:t>ISIZE</a:t>
            </a:r>
            <a:r>
              <a:rPr lang="en-US" altLang="en-US" sz="2800" dirty="0">
                <a:latin typeface="Courier New" pitchFamily="49" charset="0"/>
              </a:rPr>
              <a:t>,</a:t>
            </a:r>
            <a:r>
              <a:rPr lang="en-US" altLang="en-US" sz="2800" dirty="0"/>
              <a:t> in </a:t>
            </a:r>
            <a:r>
              <a:rPr lang="en-US" altLang="en-US" sz="2800" b="1" dirty="0">
                <a:latin typeface="Courier New" pitchFamily="49" charset="0"/>
              </a:rPr>
              <a:t>[ISIZE]</a:t>
            </a:r>
            <a:r>
              <a:rPr lang="en-US" altLang="en-US" sz="2800" dirty="0">
                <a:latin typeface="Courier New" pitchFamily="49" charset="0"/>
              </a:rPr>
              <a:t>,</a:t>
            </a:r>
            <a:r>
              <a:rPr lang="en-US" altLang="en-US" sz="2800" dirty="0"/>
              <a:t> is the </a:t>
            </a:r>
            <a:r>
              <a:rPr lang="en-US" altLang="en-US" sz="2800" dirty="0">
                <a:solidFill>
                  <a:schemeClr val="accent2"/>
                </a:solidFill>
              </a:rPr>
              <a:t>size </a:t>
            </a:r>
            <a:r>
              <a:rPr lang="en-US" altLang="en-US" sz="2800" dirty="0" err="1">
                <a:solidFill>
                  <a:schemeClr val="accent2"/>
                </a:solidFill>
              </a:rPr>
              <a:t>declarator</a:t>
            </a:r>
            <a:r>
              <a:rPr lang="en-US" altLang="en-US" sz="2800" dirty="0"/>
              <a:t>.  It shows the number of elements in the array.</a:t>
            </a:r>
          </a:p>
          <a:p>
            <a:pPr lvl="1" eaLnBrk="1" hangingPunct="1">
              <a:lnSpc>
                <a:spcPct val="80000"/>
              </a:lnSpc>
              <a:spcBef>
                <a:spcPct val="40000"/>
              </a:spcBef>
            </a:pPr>
            <a:r>
              <a:rPr lang="en-US" altLang="en-US" sz="2800" dirty="0"/>
              <a:t>The </a:t>
            </a:r>
            <a:r>
              <a:rPr lang="en-US" altLang="en-US" sz="2800" dirty="0">
                <a:solidFill>
                  <a:schemeClr val="accent2"/>
                </a:solidFill>
              </a:rPr>
              <a:t>size</a:t>
            </a:r>
            <a:r>
              <a:rPr lang="en-US" altLang="en-US" sz="2800" dirty="0"/>
              <a:t> of an array is the number of bytes allocated for it</a:t>
            </a:r>
          </a:p>
          <a:p>
            <a:pPr eaLnBrk="1" hangingPunct="1">
              <a:lnSpc>
                <a:spcPct val="150000"/>
              </a:lnSpc>
              <a:spcBef>
                <a:spcPct val="0"/>
              </a:spcBef>
              <a:buFontTx/>
              <a:buNone/>
            </a:pPr>
            <a:r>
              <a:rPr lang="en-US" altLang="en-US" sz="2800" i="1" dirty="0"/>
              <a:t>      </a:t>
            </a:r>
            <a:r>
              <a:rPr lang="en-US" altLang="en-US" sz="2400" i="1" dirty="0"/>
              <a:t>(number of elements) * (bytes needed for each element)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C62C4AB-F5E9-4989-B903-C412584C2C70}" type="slidenum">
              <a:rPr lang="en-US" altLang="en-US" sz="1200"/>
              <a:pPr eaLnBrk="1" hangingPunct="1">
                <a:spcBef>
                  <a:spcPct val="0"/>
                </a:spcBef>
                <a:buFontTx/>
                <a:buNone/>
              </a:pPr>
              <a:t>6</a:t>
            </a:fld>
            <a:endParaRPr lang="en-US" alt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8.13 Arrays of Objects 1 of 2</a:t>
            </a:r>
          </a:p>
        </p:txBody>
      </p:sp>
      <p:sp>
        <p:nvSpPr>
          <p:cNvPr id="63491" name="Slide Body"/>
          <p:cNvSpPr>
            <a:spLocks noGrp="1" noChangeArrowheads="1"/>
          </p:cNvSpPr>
          <p:nvPr>
            <p:ph type="body" idx="1"/>
          </p:nvPr>
        </p:nvSpPr>
        <p:spPr>
          <a:xfrm>
            <a:off x="1981200" y="1447800"/>
            <a:ext cx="8458200" cy="4572000"/>
          </a:xfrm>
        </p:spPr>
        <p:txBody>
          <a:bodyPr/>
          <a:lstStyle/>
          <a:p>
            <a:pPr eaLnBrk="1" hangingPunct="1">
              <a:lnSpc>
                <a:spcPct val="90000"/>
              </a:lnSpc>
            </a:pPr>
            <a:r>
              <a:rPr lang="en-US" altLang="en-US" sz="2800" dirty="0"/>
              <a:t>Objects can be used as array elements </a:t>
            </a:r>
          </a:p>
          <a:p>
            <a:pPr lvl="1" eaLnBrk="1" hangingPunct="1">
              <a:lnSpc>
                <a:spcPct val="80000"/>
              </a:lnSpc>
              <a:buFontTx/>
              <a:buNone/>
            </a:pPr>
            <a:r>
              <a:rPr lang="en-US" altLang="en-US" sz="2400" b="1" dirty="0">
                <a:solidFill>
                  <a:srgbClr val="3D8963"/>
                </a:solidFill>
                <a:latin typeface="Courier New" pitchFamily="49" charset="0"/>
              </a:rPr>
              <a:t>class Square</a:t>
            </a:r>
          </a:p>
          <a:p>
            <a:pPr lvl="1" eaLnBrk="1" hangingPunct="1">
              <a:lnSpc>
                <a:spcPct val="80000"/>
              </a:lnSpc>
              <a:buFontTx/>
              <a:buNone/>
            </a:pPr>
            <a:r>
              <a:rPr lang="en-US" altLang="en-US" sz="2400" b="1" dirty="0">
                <a:solidFill>
                  <a:srgbClr val="3D8963"/>
                </a:solidFill>
                <a:latin typeface="Courier New" pitchFamily="49" charset="0"/>
              </a:rPr>
              <a:t>{ private:</a:t>
            </a:r>
          </a:p>
          <a:p>
            <a:pPr lvl="1"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side;</a:t>
            </a:r>
          </a:p>
          <a:p>
            <a:pPr lvl="1" eaLnBrk="1" hangingPunct="1">
              <a:lnSpc>
                <a:spcPct val="80000"/>
              </a:lnSpc>
              <a:buFontTx/>
              <a:buNone/>
            </a:pPr>
            <a:r>
              <a:rPr lang="en-US" altLang="en-US" sz="2400" b="1" dirty="0">
                <a:solidFill>
                  <a:srgbClr val="3D8963"/>
                </a:solidFill>
                <a:latin typeface="Courier New" pitchFamily="49" charset="0"/>
              </a:rPr>
              <a:t>  public:</a:t>
            </a:r>
          </a:p>
          <a:p>
            <a:pPr lvl="1" eaLnBrk="1" hangingPunct="1">
              <a:lnSpc>
                <a:spcPct val="80000"/>
              </a:lnSpc>
              <a:buFontTx/>
              <a:buNone/>
            </a:pPr>
            <a:r>
              <a:rPr lang="en-US" altLang="en-US" sz="2400" b="1" dirty="0">
                <a:solidFill>
                  <a:srgbClr val="3D8963"/>
                </a:solidFill>
                <a:latin typeface="Courier New" pitchFamily="49" charset="0"/>
              </a:rPr>
              <a:t>    Square(</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 = 1)</a:t>
            </a:r>
          </a:p>
          <a:p>
            <a:pPr lvl="1" eaLnBrk="1" hangingPunct="1">
              <a:lnSpc>
                <a:spcPct val="80000"/>
              </a:lnSpc>
              <a:buFontTx/>
              <a:buNone/>
            </a:pPr>
            <a:r>
              <a:rPr lang="en-US" altLang="en-US" sz="2400" b="1" dirty="0">
                <a:solidFill>
                  <a:srgbClr val="3D8963"/>
                </a:solidFill>
                <a:latin typeface="Courier New" pitchFamily="49" charset="0"/>
              </a:rPr>
              <a:t>    { side = s; }</a:t>
            </a:r>
          </a:p>
          <a:p>
            <a:pPr lvl="1"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getSide</a:t>
            </a:r>
            <a:r>
              <a:rPr lang="en-US" altLang="en-US" sz="2400" b="1" dirty="0">
                <a:solidFill>
                  <a:srgbClr val="3D8963"/>
                </a:solidFill>
                <a:latin typeface="Courier New" pitchFamily="49" charset="0"/>
              </a:rPr>
              <a:t>()</a:t>
            </a:r>
          </a:p>
          <a:p>
            <a:pPr lvl="1" eaLnBrk="1" hangingPunct="1">
              <a:lnSpc>
                <a:spcPct val="80000"/>
              </a:lnSpc>
              <a:buFontTx/>
              <a:buNone/>
            </a:pPr>
            <a:r>
              <a:rPr lang="en-US" altLang="en-US" sz="2400" b="1" dirty="0">
                <a:solidFill>
                  <a:srgbClr val="3D8963"/>
                </a:solidFill>
                <a:latin typeface="Courier New" pitchFamily="49" charset="0"/>
              </a:rPr>
              <a:t>    { return side; }</a:t>
            </a:r>
          </a:p>
          <a:p>
            <a:pPr lvl="1" eaLnBrk="1" hangingPunct="1">
              <a:lnSpc>
                <a:spcPct val="80000"/>
              </a:lnSpc>
              <a:buFontTx/>
              <a:buNone/>
            </a:pPr>
            <a:r>
              <a:rPr lang="en-US" altLang="en-US" sz="2400" b="1" dirty="0">
                <a:solidFill>
                  <a:srgbClr val="3D8963"/>
                </a:solidFill>
                <a:latin typeface="Courier New" pitchFamily="49" charset="0"/>
              </a:rPr>
              <a:t>};</a:t>
            </a:r>
          </a:p>
          <a:p>
            <a:pPr lvl="1" eaLnBrk="1" hangingPunct="1">
              <a:lnSpc>
                <a:spcPct val="80000"/>
              </a:lnSpc>
              <a:buFontTx/>
              <a:buNone/>
            </a:pPr>
            <a:r>
              <a:rPr lang="en-US" altLang="en-US" sz="2400" b="1" dirty="0">
                <a:solidFill>
                  <a:srgbClr val="3D8963"/>
                </a:solidFill>
                <a:latin typeface="Courier New" pitchFamily="49" charset="0"/>
              </a:rPr>
              <a:t>Square shapes[10];  // Create array of 10</a:t>
            </a:r>
          </a:p>
          <a:p>
            <a:pPr lvl="1" eaLnBrk="1" hangingPunct="1">
              <a:lnSpc>
                <a:spcPct val="80000"/>
              </a:lnSpc>
              <a:buFontTx/>
              <a:buNone/>
            </a:pPr>
            <a:r>
              <a:rPr lang="en-US" altLang="en-US" sz="2400" b="1" dirty="0">
                <a:solidFill>
                  <a:srgbClr val="3D8963"/>
                </a:solidFill>
                <a:latin typeface="Courier New" pitchFamily="49" charset="0"/>
              </a:rPr>
              <a:t>                    // Square objects</a:t>
            </a:r>
          </a:p>
        </p:txBody>
      </p:sp>
      <p:sp>
        <p:nvSpPr>
          <p:cNvPr id="634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55DD367-4211-4FA3-83C8-A235036A01D9}" type="slidenum">
              <a:rPr lang="en-US" altLang="en-US" sz="1200"/>
              <a:pPr eaLnBrk="1" hangingPunct="1">
                <a:spcBef>
                  <a:spcPct val="0"/>
                </a:spcBef>
                <a:buFontTx/>
                <a:buNone/>
              </a:pPr>
              <a:t>60</a:t>
            </a:fld>
            <a:endParaRPr lang="en-US" altLang="en-US" sz="1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Title"/>
          <p:cNvSpPr>
            <a:spLocks noGrp="1" noChangeArrowheads="1"/>
          </p:cNvSpPr>
          <p:nvPr>
            <p:ph type="title"/>
          </p:nvPr>
        </p:nvSpPr>
        <p:spPr/>
        <p:txBody>
          <a:bodyPr/>
          <a:lstStyle/>
          <a:p>
            <a:pPr eaLnBrk="1" hangingPunct="1"/>
            <a:r>
              <a:rPr lang="en-US" altLang="en-US" dirty="0">
                <a:solidFill>
                  <a:schemeClr val="tx1"/>
                </a:solidFill>
              </a:rPr>
              <a:t>Arrays of Objects 2 of 2</a:t>
            </a:r>
          </a:p>
        </p:txBody>
      </p:sp>
      <p:sp>
        <p:nvSpPr>
          <p:cNvPr id="64515" name="Slide Body"/>
          <p:cNvSpPr>
            <a:spLocks noGrp="1" noChangeArrowheads="1"/>
          </p:cNvSpPr>
          <p:nvPr>
            <p:ph type="body" idx="1"/>
          </p:nvPr>
        </p:nvSpPr>
        <p:spPr>
          <a:xfrm>
            <a:off x="1828800" y="2209800"/>
            <a:ext cx="8534400" cy="3810000"/>
          </a:xfrm>
        </p:spPr>
        <p:txBody>
          <a:bodyPr/>
          <a:lstStyle/>
          <a:p>
            <a:pPr eaLnBrk="1" hangingPunct="1"/>
            <a:r>
              <a:rPr lang="en-US" altLang="en-US" sz="2800" dirty="0"/>
              <a:t>Use the array subscript to access a specific object in the array</a:t>
            </a:r>
          </a:p>
          <a:p>
            <a:pPr eaLnBrk="1" hangingPunct="1"/>
            <a:r>
              <a:rPr lang="en-US" altLang="en-US" sz="2800" dirty="0"/>
              <a:t>Then use dot operator to access the member methods of that object</a:t>
            </a:r>
          </a:p>
          <a:p>
            <a:pPr eaLnBrk="1" hangingPunct="1">
              <a:spcBef>
                <a:spcPct val="50000"/>
              </a:spcBef>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0;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 10;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lvl="1"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shapes[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645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BB9A164-E44A-4E33-9DFC-701628FCAAF3}" type="slidenum">
              <a:rPr lang="en-US" altLang="en-US" sz="1200"/>
              <a:pPr eaLnBrk="1" hangingPunct="1">
                <a:spcBef>
                  <a:spcPct val="0"/>
                </a:spcBef>
                <a:buFontTx/>
                <a:buNone/>
              </a:pPr>
              <a:t>61</a:t>
            </a:fld>
            <a:endParaRPr lang="en-US"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Title"/>
          <p:cNvSpPr>
            <a:spLocks noGrp="1" noChangeArrowheads="1"/>
          </p:cNvSpPr>
          <p:nvPr>
            <p:ph type="title"/>
          </p:nvPr>
        </p:nvSpPr>
        <p:spPr/>
        <p:txBody>
          <a:bodyPr/>
          <a:lstStyle/>
          <a:p>
            <a:pPr eaLnBrk="1" hangingPunct="1"/>
            <a:r>
              <a:rPr lang="en-US" altLang="en-US" dirty="0">
                <a:solidFill>
                  <a:schemeClr val="tx1"/>
                </a:solidFill>
              </a:rPr>
              <a:t>Initializing Arrays of Objects 1 of 2</a:t>
            </a:r>
          </a:p>
        </p:txBody>
      </p:sp>
      <p:sp>
        <p:nvSpPr>
          <p:cNvPr id="65539" name="Slide Body"/>
          <p:cNvSpPr>
            <a:spLocks noGrp="1" noChangeArrowheads="1"/>
          </p:cNvSpPr>
          <p:nvPr>
            <p:ph type="body" idx="1"/>
          </p:nvPr>
        </p:nvSpPr>
        <p:spPr>
          <a:xfrm>
            <a:off x="2057400" y="1981200"/>
            <a:ext cx="8077200" cy="4114800"/>
          </a:xfrm>
        </p:spPr>
        <p:txBody>
          <a:bodyPr/>
          <a:lstStyle/>
          <a:p>
            <a:pPr eaLnBrk="1" hangingPunct="1">
              <a:lnSpc>
                <a:spcPct val="95000"/>
              </a:lnSpc>
            </a:pPr>
            <a:r>
              <a:rPr lang="en-US" altLang="en-US" sz="2800" dirty="0"/>
              <a:t>You can use the default constructor to perform the same initialization for all objects</a:t>
            </a:r>
          </a:p>
          <a:p>
            <a:pPr eaLnBrk="1" hangingPunct="1">
              <a:lnSpc>
                <a:spcPct val="95000"/>
              </a:lnSpc>
              <a:spcBef>
                <a:spcPct val="40000"/>
              </a:spcBef>
            </a:pPr>
            <a:r>
              <a:rPr lang="en-US" altLang="en-US" sz="2800" dirty="0"/>
              <a:t>You can use an initialization list to supply specific initial values for each object </a:t>
            </a:r>
          </a:p>
          <a:p>
            <a:pPr lvl="1" eaLnBrk="1" hangingPunct="1">
              <a:lnSpc>
                <a:spcPct val="95000"/>
              </a:lnSpc>
              <a:spcBef>
                <a:spcPct val="40000"/>
              </a:spcBef>
              <a:buFontTx/>
              <a:buNone/>
            </a:pPr>
            <a:r>
              <a:rPr lang="en-US" altLang="en-US" sz="2400" dirty="0"/>
              <a:t>	</a:t>
            </a:r>
            <a:r>
              <a:rPr lang="en-US" altLang="en-US" sz="2800" b="1" dirty="0">
                <a:solidFill>
                  <a:srgbClr val="3D8963"/>
                </a:solidFill>
                <a:latin typeface="Courier New" pitchFamily="49" charset="0"/>
              </a:rPr>
              <a:t>Square shapes[5] = {1,2,3,4,5};</a:t>
            </a:r>
          </a:p>
          <a:p>
            <a:pPr eaLnBrk="1" hangingPunct="1">
              <a:lnSpc>
                <a:spcPct val="95000"/>
              </a:lnSpc>
              <a:spcBef>
                <a:spcPct val="40000"/>
              </a:spcBef>
            </a:pPr>
            <a:r>
              <a:rPr lang="en-US" altLang="en-US" sz="2800" dirty="0"/>
              <a:t>The default constructor is used for the remaining objects if initialization list is too short</a:t>
            </a:r>
          </a:p>
          <a:p>
            <a:pPr eaLnBrk="1" hangingPunct="1">
              <a:lnSpc>
                <a:spcPct val="95000"/>
              </a:lnSpc>
              <a:spcBef>
                <a:spcPct val="4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Square boxes[5] = {1,2,3};</a:t>
            </a:r>
          </a:p>
        </p:txBody>
      </p:sp>
      <p:sp>
        <p:nvSpPr>
          <p:cNvPr id="655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25250578-31A4-4443-9B6C-2994F8F15661}" type="slidenum">
              <a:rPr lang="en-US" altLang="en-US" sz="1200"/>
              <a:pPr eaLnBrk="1" hangingPunct="1">
                <a:spcBef>
                  <a:spcPct val="0"/>
                </a:spcBef>
                <a:buFontTx/>
                <a:buNone/>
              </a:pPr>
              <a:t>62</a:t>
            </a:fld>
            <a:endParaRPr lang="en-US" altLang="en-US"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Title"/>
          <p:cNvSpPr>
            <a:spLocks noGrp="1" noChangeArrowheads="1"/>
          </p:cNvSpPr>
          <p:nvPr>
            <p:ph type="title"/>
          </p:nvPr>
        </p:nvSpPr>
        <p:spPr/>
        <p:txBody>
          <a:bodyPr/>
          <a:lstStyle/>
          <a:p>
            <a:pPr eaLnBrk="1" hangingPunct="1"/>
            <a:r>
              <a:rPr lang="en-US" altLang="en-US" dirty="0">
                <a:solidFill>
                  <a:schemeClr val="tx1"/>
                </a:solidFill>
              </a:rPr>
              <a:t>Initializing Arrays of Objects 2 of 2</a:t>
            </a:r>
          </a:p>
        </p:txBody>
      </p:sp>
      <p:sp>
        <p:nvSpPr>
          <p:cNvPr id="66563" name="Slide Body"/>
          <p:cNvSpPr>
            <a:spLocks noGrp="1" noChangeArrowheads="1"/>
          </p:cNvSpPr>
          <p:nvPr>
            <p:ph type="body" idx="1"/>
          </p:nvPr>
        </p:nvSpPr>
        <p:spPr>
          <a:xfrm>
            <a:off x="1676400" y="1600200"/>
            <a:ext cx="8534400" cy="4419600"/>
          </a:xfrm>
        </p:spPr>
        <p:txBody>
          <a:bodyPr/>
          <a:lstStyle/>
          <a:p>
            <a:pPr eaLnBrk="1" hangingPunct="1">
              <a:lnSpc>
                <a:spcPct val="95000"/>
              </a:lnSpc>
              <a:spcBef>
                <a:spcPct val="0"/>
              </a:spcBef>
            </a:pPr>
            <a:r>
              <a:rPr lang="en-US" altLang="en-US" sz="2800" dirty="0"/>
              <a:t>If an object is initialized with a constructor that takes &gt; 1 argument, the initialization list must include a call to the constructor for that object </a:t>
            </a:r>
          </a:p>
          <a:p>
            <a:pPr marL="101600" indent="0">
              <a:lnSpc>
                <a:spcPct val="95000"/>
              </a:lnSpc>
              <a:spcBef>
                <a:spcPct val="0"/>
              </a:spcBef>
              <a:buNone/>
            </a:pPr>
            <a:r>
              <a:rPr lang="en-US" altLang="en-US" sz="2800" dirty="0"/>
              <a:t> </a:t>
            </a:r>
          </a:p>
          <a:p>
            <a:pPr eaLnBrk="1" hangingPunct="1">
              <a:lnSpc>
                <a:spcPct val="95000"/>
              </a:lnSpc>
              <a:spcBef>
                <a:spcPct val="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Rectangle spaces[3]={ Rectangle(2,5), </a:t>
            </a:r>
          </a:p>
          <a:p>
            <a:pPr lvl="1" eaLnBrk="1" hangingPunct="1">
              <a:lnSpc>
                <a:spcPct val="95000"/>
              </a:lnSpc>
              <a:spcBef>
                <a:spcPct val="0"/>
              </a:spcBef>
              <a:buFontTx/>
              <a:buNone/>
            </a:pPr>
            <a:r>
              <a:rPr lang="en-US" altLang="en-US" sz="2400" b="1" dirty="0">
                <a:solidFill>
                  <a:srgbClr val="3D8963"/>
                </a:solidFill>
                <a:latin typeface="Courier New" pitchFamily="49" charset="0"/>
              </a:rPr>
              <a:t>                     Rectangle(1,3), </a:t>
            </a:r>
          </a:p>
          <a:p>
            <a:pPr lvl="1" eaLnBrk="1" hangingPunct="1">
              <a:lnSpc>
                <a:spcPct val="95000"/>
              </a:lnSpc>
              <a:spcBef>
                <a:spcPct val="0"/>
              </a:spcBef>
              <a:buFontTx/>
              <a:buNone/>
            </a:pPr>
            <a:r>
              <a:rPr lang="en-US" altLang="en-US" sz="2400" b="1" dirty="0">
                <a:solidFill>
                  <a:srgbClr val="3D8963"/>
                </a:solidFill>
                <a:latin typeface="Courier New" pitchFamily="49" charset="0"/>
              </a:rPr>
              <a:t>                     Rectangle(7,7)</a:t>
            </a:r>
          </a:p>
          <a:p>
            <a:pPr lvl="1" eaLnBrk="1" hangingPunct="1">
              <a:lnSpc>
                <a:spcPct val="95000"/>
              </a:lnSpc>
              <a:spcBef>
                <a:spcPct val="0"/>
              </a:spcBef>
              <a:buFontTx/>
              <a:buNone/>
            </a:pPr>
            <a:r>
              <a:rPr lang="en-US" altLang="en-US" sz="2400" b="1" dirty="0">
                <a:solidFill>
                  <a:srgbClr val="3D8963"/>
                </a:solidFill>
                <a:latin typeface="Courier New" pitchFamily="49" charset="0"/>
              </a:rPr>
              <a:t>                   };</a:t>
            </a:r>
          </a:p>
          <a:p>
            <a:pPr eaLnBrk="1" hangingPunct="1">
              <a:lnSpc>
                <a:spcPct val="95000"/>
              </a:lnSpc>
              <a:spcBef>
                <a:spcPct val="0"/>
              </a:spcBef>
            </a:pPr>
            <a:r>
              <a:rPr lang="en-US" altLang="en-US" sz="2800" dirty="0"/>
              <a:t>The same constructor does not have to be used for every object that is being initialized</a:t>
            </a:r>
          </a:p>
          <a:p>
            <a:pPr lvl="1" eaLnBrk="1" hangingPunct="1">
              <a:lnSpc>
                <a:spcPct val="95000"/>
              </a:lnSpc>
              <a:spcBef>
                <a:spcPct val="0"/>
              </a:spcBef>
              <a:buFontTx/>
              <a:buNone/>
            </a:pPr>
            <a:endParaRPr lang="en-US" altLang="en-US" b="1" dirty="0">
              <a:solidFill>
                <a:srgbClr val="3D8963"/>
              </a:solidFill>
            </a:endParaRPr>
          </a:p>
        </p:txBody>
      </p:sp>
      <p:sp>
        <p:nvSpPr>
          <p:cNvPr id="665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6C9AC90D-2D09-42C0-99D1-77200D822979}" type="slidenum">
              <a:rPr lang="en-US" altLang="en-US" sz="1200"/>
              <a:pPr eaLnBrk="1" hangingPunct="1">
                <a:spcBef>
                  <a:spcPct val="0"/>
                </a:spcBef>
                <a:buFontTx/>
                <a:buNone/>
              </a:pPr>
              <a:t>63</a:t>
            </a:fld>
            <a:endParaRPr lang="en-US" altLang="en-US"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Title"/>
          <p:cNvSpPr>
            <a:spLocks noGrp="1" noChangeArrowheads="1"/>
          </p:cNvSpPr>
          <p:nvPr>
            <p:ph type="title"/>
          </p:nvPr>
        </p:nvSpPr>
        <p:spPr>
          <a:xfrm>
            <a:off x="1828800" y="228601"/>
            <a:ext cx="8610600" cy="727075"/>
          </a:xfrm>
        </p:spPr>
        <p:txBody>
          <a:bodyPr/>
          <a:lstStyle/>
          <a:p>
            <a:pPr eaLnBrk="1" hangingPunct="1"/>
            <a:r>
              <a:rPr lang="en-US" altLang="en-US" dirty="0">
                <a:solidFill>
                  <a:schemeClr val="tx1"/>
                </a:solidFill>
              </a:rPr>
              <a:t>Arrays of Structures 1 of 2</a:t>
            </a:r>
          </a:p>
        </p:txBody>
      </p:sp>
      <p:sp>
        <p:nvSpPr>
          <p:cNvPr id="67587" name="Slide Body"/>
          <p:cNvSpPr>
            <a:spLocks noGrp="1" noChangeArrowheads="1"/>
          </p:cNvSpPr>
          <p:nvPr>
            <p:ph type="body" idx="1"/>
          </p:nvPr>
        </p:nvSpPr>
        <p:spPr>
          <a:xfrm>
            <a:off x="1752600" y="1066800"/>
            <a:ext cx="8686800" cy="4876800"/>
          </a:xfrm>
        </p:spPr>
        <p:txBody>
          <a:bodyPr/>
          <a:lstStyle/>
          <a:p>
            <a:pPr eaLnBrk="1" hangingPunct="1"/>
            <a:r>
              <a:rPr lang="en-US" altLang="en-US" sz="2800" dirty="0"/>
              <a:t>Structures can be used as array elements</a:t>
            </a:r>
          </a:p>
          <a:p>
            <a:pPr lvl="1">
              <a:lnSpc>
                <a:spcPts val="2400"/>
              </a:lnSpc>
              <a:spcBef>
                <a:spcPct val="30000"/>
              </a:spcBef>
              <a:buNone/>
            </a:pPr>
            <a:r>
              <a:rPr lang="en-US" altLang="en-US" sz="2400" dirty="0"/>
              <a:t> </a:t>
            </a:r>
            <a:r>
              <a:rPr lang="en-US" altLang="en-US" sz="2400" b="1" dirty="0" err="1">
                <a:solidFill>
                  <a:srgbClr val="3D8963"/>
                </a:solidFill>
                <a:latin typeface="Courier New" pitchFamily="49" charset="0"/>
              </a:rPr>
              <a:t>struct</a:t>
            </a:r>
            <a:r>
              <a:rPr lang="en-US" altLang="en-US" sz="2400" b="1" dirty="0">
                <a:solidFill>
                  <a:srgbClr val="3D8963"/>
                </a:solidFill>
                <a:latin typeface="Courier New" pitchFamily="49" charset="0"/>
              </a:rPr>
              <a:t> Student</a:t>
            </a:r>
          </a:p>
          <a:p>
            <a:pPr lvl="1">
              <a:lnSpc>
                <a:spcPts val="2400"/>
              </a:lnSpc>
              <a:spcBef>
                <a:spcPct val="0"/>
              </a:spcBef>
              <a:buNone/>
            </a:pPr>
            <a:r>
              <a:rPr lang="en-US" altLang="en-US" sz="2400" b="1" dirty="0">
                <a:solidFill>
                  <a:srgbClr val="3D8963"/>
                </a:solidFill>
                <a:latin typeface="Courier New" pitchFamily="49" charset="0"/>
              </a:rPr>
              <a:t>{</a:t>
            </a:r>
          </a:p>
          <a:p>
            <a:pPr lvl="1">
              <a:lnSpc>
                <a:spcPts val="2400"/>
              </a:lnSpc>
              <a:spcBef>
                <a:spcPct val="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studentID</a:t>
            </a:r>
            <a:r>
              <a:rPr lang="en-US" altLang="en-US" sz="2400" b="1" dirty="0">
                <a:solidFill>
                  <a:srgbClr val="3D8963"/>
                </a:solidFill>
                <a:latin typeface="Courier New" pitchFamily="49" charset="0"/>
              </a:rPr>
              <a:t>;</a:t>
            </a:r>
          </a:p>
          <a:p>
            <a:pPr lvl="1">
              <a:lnSpc>
                <a:spcPts val="2400"/>
              </a:lnSpc>
              <a:spcBef>
                <a:spcPct val="0"/>
              </a:spcBef>
              <a:buNone/>
            </a:pPr>
            <a:r>
              <a:rPr lang="en-US" altLang="en-US" sz="2400" b="1" dirty="0">
                <a:solidFill>
                  <a:srgbClr val="3D8963"/>
                </a:solidFill>
                <a:latin typeface="Courier New" pitchFamily="49" charset="0"/>
              </a:rPr>
              <a:t>		string name;</a:t>
            </a:r>
          </a:p>
          <a:p>
            <a:pPr lvl="1">
              <a:lnSpc>
                <a:spcPts val="2400"/>
              </a:lnSpc>
              <a:spcBef>
                <a:spcPct val="0"/>
              </a:spcBef>
              <a:buNone/>
            </a:pPr>
            <a:r>
              <a:rPr lang="en-US" altLang="en-US" sz="2400" b="1" dirty="0">
                <a:solidFill>
                  <a:srgbClr val="3D8963"/>
                </a:solidFill>
                <a:latin typeface="Courier New" pitchFamily="49" charset="0"/>
              </a:rPr>
              <a:t>	 short year;</a:t>
            </a:r>
          </a:p>
          <a:p>
            <a:pPr lvl="1">
              <a:lnSpc>
                <a:spcPts val="2400"/>
              </a:lnSpc>
              <a:spcBef>
                <a:spcPct val="0"/>
              </a:spcBef>
              <a:buNone/>
            </a:pPr>
            <a:r>
              <a:rPr lang="en-US" altLang="en-US" sz="2400" b="1" dirty="0">
                <a:solidFill>
                  <a:srgbClr val="3D8963"/>
                </a:solidFill>
                <a:latin typeface="Courier New" pitchFamily="49" charset="0"/>
              </a:rPr>
              <a:t>		double </a:t>
            </a:r>
            <a:r>
              <a:rPr lang="en-US" altLang="en-US" sz="2400" b="1" dirty="0" err="1">
                <a:solidFill>
                  <a:srgbClr val="3D8963"/>
                </a:solidFill>
                <a:latin typeface="Courier New" pitchFamily="49" charset="0"/>
              </a:rPr>
              <a:t>gpa</a:t>
            </a:r>
            <a:r>
              <a:rPr lang="en-US" altLang="en-US" sz="2400" b="1" dirty="0">
                <a:solidFill>
                  <a:srgbClr val="3D8963"/>
                </a:solidFill>
                <a:latin typeface="Courier New" pitchFamily="49" charset="0"/>
              </a:rPr>
              <a:t>;</a:t>
            </a:r>
          </a:p>
          <a:p>
            <a:pPr lvl="1">
              <a:lnSpc>
                <a:spcPts val="2400"/>
              </a:lnSpc>
              <a:spcBef>
                <a:spcPct val="0"/>
              </a:spcBef>
              <a:buNone/>
            </a:pPr>
            <a:r>
              <a:rPr lang="en-US" altLang="en-US" sz="2400" b="1" dirty="0">
                <a:solidFill>
                  <a:srgbClr val="3D8963"/>
                </a:solidFill>
                <a:latin typeface="Courier New" pitchFamily="49" charset="0"/>
              </a:rPr>
              <a:t>};</a:t>
            </a:r>
          </a:p>
          <a:p>
            <a:pPr lvl="1">
              <a:lnSpc>
                <a:spcPts val="2400"/>
              </a:lnSpc>
              <a:spcBef>
                <a:spcPct val="30000"/>
              </a:spcBef>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CSIZE = 30;</a:t>
            </a:r>
          </a:p>
          <a:p>
            <a:pPr lvl="1">
              <a:lnSpc>
                <a:spcPts val="2400"/>
              </a:lnSpc>
              <a:spcBef>
                <a:spcPct val="30000"/>
              </a:spcBef>
              <a:buNone/>
            </a:pPr>
            <a:r>
              <a:rPr lang="en-US" altLang="en-US" sz="2400" b="1" dirty="0">
                <a:solidFill>
                  <a:srgbClr val="3D8963"/>
                </a:solidFill>
                <a:latin typeface="Courier New" pitchFamily="49" charset="0"/>
              </a:rPr>
              <a:t>Student class[CSIZE]; // Holds 30</a:t>
            </a:r>
          </a:p>
          <a:p>
            <a:pPr lvl="1">
              <a:lnSpc>
                <a:spcPts val="2400"/>
              </a:lnSpc>
              <a:spcBef>
                <a:spcPct val="0"/>
              </a:spcBef>
              <a:buNone/>
            </a:pPr>
            <a:r>
              <a:rPr lang="en-US" altLang="en-US" sz="2400" b="1" dirty="0">
                <a:solidFill>
                  <a:srgbClr val="3D8963"/>
                </a:solidFill>
                <a:latin typeface="Courier New" pitchFamily="49" charset="0"/>
              </a:rPr>
              <a:t>                      // Student structures</a:t>
            </a:r>
          </a:p>
          <a:p>
            <a:pPr lvl="1">
              <a:lnSpc>
                <a:spcPts val="2400"/>
              </a:lnSpc>
              <a:spcBef>
                <a:spcPct val="0"/>
              </a:spcBef>
              <a:buNone/>
            </a:pPr>
            <a:endParaRPr lang="en-US" altLang="en-US" sz="2400" b="1" dirty="0">
              <a:solidFill>
                <a:srgbClr val="3D8963"/>
              </a:solidFill>
              <a:latin typeface="Courier New" pitchFamily="49" charset="0"/>
            </a:endParaRPr>
          </a:p>
          <a:p>
            <a:pPr>
              <a:lnSpc>
                <a:spcPts val="2400"/>
              </a:lnSpc>
              <a:spcBef>
                <a:spcPct val="0"/>
              </a:spcBef>
            </a:pPr>
            <a:r>
              <a:rPr lang="en-US" altLang="en-US" sz="2800" dirty="0"/>
              <a:t>An array of structures can be used as an alternative to parallel arrays</a:t>
            </a:r>
          </a:p>
          <a:p>
            <a:pPr lvl="1">
              <a:lnSpc>
                <a:spcPts val="2400"/>
              </a:lnSpc>
              <a:spcBef>
                <a:spcPct val="0"/>
              </a:spcBef>
              <a:buNone/>
            </a:pPr>
            <a:endParaRPr lang="en-US" altLang="en-US" sz="2400" b="1" dirty="0">
              <a:solidFill>
                <a:srgbClr val="3D8963"/>
              </a:solidFill>
              <a:latin typeface="Courier New" pitchFamily="49" charset="0"/>
            </a:endParaRPr>
          </a:p>
        </p:txBody>
      </p:sp>
      <p:sp>
        <p:nvSpPr>
          <p:cNvPr id="675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2C34A846-5834-4BF0-852D-D63C93129095}" type="slidenum">
              <a:rPr lang="en-US" altLang="en-US" sz="1200"/>
              <a:pPr eaLnBrk="1" hangingPunct="1">
                <a:spcBef>
                  <a:spcPct val="0"/>
                </a:spcBef>
                <a:buFontTx/>
                <a:buNone/>
              </a:pPr>
              <a:t>64</a:t>
            </a:fld>
            <a:endParaRPr lang="en-US" alt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Title"/>
          <p:cNvSpPr>
            <a:spLocks noGrp="1" noChangeArrowheads="1"/>
          </p:cNvSpPr>
          <p:nvPr>
            <p:ph type="title"/>
          </p:nvPr>
        </p:nvSpPr>
        <p:spPr/>
        <p:txBody>
          <a:bodyPr/>
          <a:lstStyle/>
          <a:p>
            <a:pPr eaLnBrk="1" hangingPunct="1"/>
            <a:r>
              <a:rPr lang="en-US" altLang="en-US" dirty="0">
                <a:solidFill>
                  <a:schemeClr val="tx1"/>
                </a:solidFill>
              </a:rPr>
              <a:t>Arrays of Structures 2 of 2</a:t>
            </a:r>
          </a:p>
        </p:txBody>
      </p:sp>
      <p:sp>
        <p:nvSpPr>
          <p:cNvPr id="68611" name="Slide Body"/>
          <p:cNvSpPr>
            <a:spLocks noGrp="1" noChangeArrowheads="1"/>
          </p:cNvSpPr>
          <p:nvPr>
            <p:ph type="body" idx="1"/>
          </p:nvPr>
        </p:nvSpPr>
        <p:spPr>
          <a:xfrm>
            <a:off x="1752600" y="1600200"/>
            <a:ext cx="8610600" cy="4114800"/>
          </a:xfrm>
        </p:spPr>
        <p:txBody>
          <a:bodyPr/>
          <a:lstStyle/>
          <a:p>
            <a:pPr eaLnBrk="1" hangingPunct="1"/>
            <a:r>
              <a:rPr lang="en-US" altLang="en-US" sz="2800" dirty="0"/>
              <a:t>Use the array subscript to access a specific structure in the array</a:t>
            </a:r>
          </a:p>
          <a:p>
            <a:pPr eaLnBrk="1" hangingPunct="1"/>
            <a:r>
              <a:rPr lang="en-US" altLang="en-US" sz="2800" dirty="0"/>
              <a:t>Then use the dot operator to access members of that structure </a:t>
            </a:r>
          </a:p>
          <a:p>
            <a:pPr lvl="1" eaLnBrk="1" hangingPunct="1">
              <a:spcBef>
                <a:spcPct val="30000"/>
              </a:spcBef>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class[25].</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a:t>
            </a:r>
          </a:p>
          <a:p>
            <a:pPr lvl="1" eaLnBrk="1" hangingPunct="1">
              <a:spcBef>
                <a:spcPct val="5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class[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].name &lt;&lt; " has GPA "</a:t>
            </a:r>
          </a:p>
          <a:p>
            <a:pPr lvl="1" eaLnBrk="1" hangingPunct="1">
              <a:spcBef>
                <a:spcPct val="0"/>
              </a:spcBef>
              <a:buFontTx/>
              <a:buNone/>
            </a:pPr>
            <a:r>
              <a:rPr lang="en-US" altLang="en-US" sz="2800" b="1" dirty="0">
                <a:solidFill>
                  <a:srgbClr val="3D8963"/>
                </a:solidFill>
                <a:latin typeface="Courier New" pitchFamily="49" charset="0"/>
              </a:rPr>
              <a:t>      &lt;&lt; class[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686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9508F08-EE82-4F80-9796-3090563F8A3C}" type="slidenum">
              <a:rPr lang="en-US" altLang="en-US" sz="1200"/>
              <a:pPr eaLnBrk="1" hangingPunct="1">
                <a:spcBef>
                  <a:spcPct val="0"/>
                </a:spcBef>
                <a:buFontTx/>
                <a:buNone/>
              </a:pPr>
              <a:t>65</a:t>
            </a:fld>
            <a:endParaRPr lang="en-US" altLang="en-US"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386012" y="2813017"/>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171D7F42-732E-4753-8A37-9BFC64539999}" type="slidenum">
              <a:rPr lang="en-US" altLang="en-US" sz="1200"/>
              <a:pPr eaLnBrk="1" hangingPunct="1">
                <a:spcBef>
                  <a:spcPct val="0"/>
                </a:spcBef>
                <a:buFontTx/>
                <a:buNone/>
              </a:pPr>
              <a:t>66</a:t>
            </a:fld>
            <a:endParaRPr lang="en-US" altLang="en-US" sz="1200" dirty="0"/>
          </a:p>
        </p:txBody>
      </p:sp>
    </p:spTree>
    <p:extLst>
      <p:ext uri="{BB962C8B-B14F-4D97-AF65-F5344CB8AC3E}">
        <p14:creationId xmlns:p14="http://schemas.microsoft.com/office/powerpoint/2010/main" val="265004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Array Examples</a:t>
            </a:r>
          </a:p>
        </p:txBody>
      </p:sp>
      <p:sp>
        <p:nvSpPr>
          <p:cNvPr id="9219" name="Slide Body"/>
          <p:cNvSpPr>
            <a:spLocks noGrp="1" noChangeArrowheads="1"/>
          </p:cNvSpPr>
          <p:nvPr>
            <p:ph type="body" idx="1"/>
          </p:nvPr>
        </p:nvSpPr>
        <p:spPr>
          <a:xfrm>
            <a:off x="1752600" y="1676400"/>
            <a:ext cx="8763000" cy="4419600"/>
          </a:xfrm>
        </p:spPr>
        <p:txBody>
          <a:bodyPr/>
          <a:lstStyle/>
          <a:p>
            <a:pPr eaLnBrk="1" hangingPunct="1">
              <a:buFontTx/>
              <a:buNone/>
            </a:pPr>
            <a:r>
              <a:rPr lang="en-US" altLang="en-US" sz="2800" dirty="0"/>
              <a:t>Examples:</a:t>
            </a:r>
          </a:p>
          <a:p>
            <a:pPr eaLnBrk="1" hangingPunct="1">
              <a:buFontTx/>
              <a:buNone/>
            </a:pPr>
            <a:r>
              <a:rPr lang="en-US" altLang="en-US" sz="2800" dirty="0"/>
              <a:t>Assumes </a:t>
            </a:r>
            <a:r>
              <a:rPr lang="en-US" altLang="en-US" sz="2800" b="1" dirty="0" err="1">
                <a:latin typeface="Courier New" pitchFamily="49" charset="0"/>
              </a:rPr>
              <a:t>int</a:t>
            </a:r>
            <a:r>
              <a:rPr lang="en-US" altLang="en-US" sz="2800" dirty="0"/>
              <a:t> uses 4 bytes and </a:t>
            </a:r>
            <a:r>
              <a:rPr lang="en-US" altLang="en-US" sz="2800" b="1" dirty="0">
                <a:latin typeface="Courier New" pitchFamily="49" charset="0"/>
              </a:rPr>
              <a:t>double</a:t>
            </a:r>
            <a:r>
              <a:rPr lang="en-US" altLang="en-US" sz="2800" dirty="0"/>
              <a:t> uses 8 bytes</a:t>
            </a:r>
          </a:p>
          <a:p>
            <a:pPr lvl="1" eaLnBrk="1" hangingPunct="1">
              <a:lnSpc>
                <a:spcPct val="85000"/>
              </a:lnSpc>
              <a:spcBef>
                <a:spcPct val="40000"/>
              </a:spcBef>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 DSIZE = 10;</a:t>
            </a:r>
          </a:p>
          <a:p>
            <a:pPr lvl="1" eaLnBrk="1" hangingPunct="1">
              <a:lnSpc>
                <a:spcPct val="85000"/>
              </a:lnSpc>
              <a:spcBef>
                <a:spcPct val="40000"/>
              </a:spcBef>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a:t>
            </a:r>
            <a:r>
              <a:rPr lang="en-US" altLang="en-US" sz="2400" dirty="0"/>
              <a:t>  </a:t>
            </a:r>
            <a:r>
              <a:rPr lang="en-US" altLang="en-US" sz="2400" b="1" dirty="0">
                <a:latin typeface="Courier New" pitchFamily="49" charset="0"/>
              </a:rPr>
              <a:t>// holds 5 </a:t>
            </a:r>
            <a:r>
              <a:rPr lang="en-US" altLang="en-US" sz="2400" b="1" dirty="0" err="1">
                <a:latin typeface="Courier New" pitchFamily="49" charset="0"/>
              </a:rPr>
              <a:t>ints</a:t>
            </a:r>
            <a:r>
              <a:rPr lang="en-US" altLang="en-US" sz="2400" b="1" dirty="0">
                <a:latin typeface="Courier New" pitchFamily="49" charset="0"/>
              </a:rPr>
              <a:t>, array</a:t>
            </a:r>
          </a:p>
          <a:p>
            <a:pPr lvl="1" eaLnBrk="1" hangingPunct="1">
              <a:lnSpc>
                <a:spcPct val="85000"/>
              </a:lnSpc>
              <a:spcBef>
                <a:spcPct val="0"/>
              </a:spcBef>
              <a:buFontTx/>
              <a:buNone/>
            </a:pPr>
            <a:r>
              <a:rPr lang="en-US" altLang="en-US" b="1" dirty="0">
                <a:latin typeface="Courier New" pitchFamily="49" charset="0"/>
              </a:rPr>
              <a:t>                           </a:t>
            </a:r>
            <a:r>
              <a:rPr lang="en-US" altLang="en-US" sz="2400" b="1" dirty="0">
                <a:latin typeface="Courier New" pitchFamily="49" charset="0"/>
              </a:rPr>
              <a:t>// occupies 20 bytes</a:t>
            </a:r>
            <a:r>
              <a:rPr lang="en-US" altLang="en-US" sz="2000" b="1" dirty="0">
                <a:latin typeface="Courier New" pitchFamily="49" charset="0"/>
              </a:rPr>
              <a:t> </a:t>
            </a:r>
          </a:p>
          <a:p>
            <a:pPr eaLnBrk="1" hangingPunct="1">
              <a:lnSpc>
                <a:spcPct val="85000"/>
              </a:lnSpc>
              <a:spcBef>
                <a:spcPct val="4000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double volumes[DSIZE];</a:t>
            </a:r>
            <a:r>
              <a:rPr lang="en-US" altLang="en-US" sz="2400" b="1" dirty="0">
                <a:latin typeface="Courier New" pitchFamily="49" charset="0"/>
              </a:rPr>
              <a:t>// holds 10 doubles,</a:t>
            </a:r>
          </a:p>
          <a:p>
            <a:pPr eaLnBrk="1" hangingPunct="1">
              <a:lnSpc>
                <a:spcPct val="85000"/>
              </a:lnSpc>
              <a:spcBef>
                <a:spcPct val="0"/>
              </a:spcBef>
              <a:buFontTx/>
              <a:buNone/>
            </a:pPr>
            <a:r>
              <a:rPr lang="en-US" altLang="en-US" sz="2800" b="1" dirty="0">
                <a:latin typeface="Courier New" pitchFamily="49" charset="0"/>
              </a:rPr>
              <a:t>                    </a:t>
            </a:r>
            <a:r>
              <a:rPr lang="en-US" altLang="en-US" sz="2400" b="1" dirty="0">
                <a:latin typeface="Courier New" pitchFamily="49" charset="0"/>
              </a:rPr>
              <a:t>// array occupies</a:t>
            </a:r>
          </a:p>
          <a:p>
            <a:pPr eaLnBrk="1" hangingPunct="1">
              <a:lnSpc>
                <a:spcPct val="85000"/>
              </a:lnSpc>
              <a:spcBef>
                <a:spcPct val="0"/>
              </a:spcBef>
              <a:buFontTx/>
              <a:buNone/>
            </a:pPr>
            <a:r>
              <a:rPr lang="en-US" altLang="en-US" sz="2400" b="1" dirty="0">
                <a:latin typeface="Courier New" pitchFamily="49" charset="0"/>
              </a:rPr>
              <a:t>					    // 80 bytes</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0DB7F43-E819-4B30-A8BF-A821D45F89D1}" type="slidenum">
              <a:rPr lang="en-US" altLang="en-US" sz="120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a:xfrm>
            <a:off x="2133600" y="228600"/>
            <a:ext cx="7848600" cy="1143000"/>
          </a:xfrm>
        </p:spPr>
        <p:txBody>
          <a:bodyPr/>
          <a:lstStyle/>
          <a:p>
            <a:pPr eaLnBrk="1" hangingPunct="1"/>
            <a:r>
              <a:rPr lang="en-US" altLang="en-US" dirty="0">
                <a:solidFill>
                  <a:schemeClr val="tx1"/>
                </a:solidFill>
              </a:rPr>
              <a:t>8.2  Accessing Array Elements 1 of 2</a:t>
            </a:r>
          </a:p>
        </p:txBody>
      </p:sp>
      <p:sp>
        <p:nvSpPr>
          <p:cNvPr id="10243" name="Slide Body"/>
          <p:cNvSpPr>
            <a:spLocks noGrp="1" noChangeArrowheads="1"/>
          </p:cNvSpPr>
          <p:nvPr>
            <p:ph type="body" idx="1"/>
          </p:nvPr>
        </p:nvSpPr>
        <p:spPr>
          <a:xfrm>
            <a:off x="1828800" y="2108200"/>
            <a:ext cx="8294688" cy="3810000"/>
          </a:xfrm>
        </p:spPr>
        <p:txBody>
          <a:bodyPr/>
          <a:lstStyle/>
          <a:p>
            <a:pPr eaLnBrk="1" hangingPunct="1">
              <a:lnSpc>
                <a:spcPct val="90000"/>
              </a:lnSpc>
              <a:spcBef>
                <a:spcPct val="0"/>
              </a:spcBef>
            </a:pPr>
            <a:r>
              <a:rPr lang="en-US" altLang="en-US" sz="2800" dirty="0"/>
              <a:t>Each array element has a </a:t>
            </a:r>
            <a:r>
              <a:rPr lang="en-US" altLang="en-US" sz="2800" dirty="0">
                <a:solidFill>
                  <a:schemeClr val="accent2"/>
                </a:solidFill>
              </a:rPr>
              <a:t>subscript</a:t>
            </a:r>
            <a:r>
              <a:rPr lang="en-US" altLang="en-US" sz="2800" dirty="0"/>
              <a:t>, used to access the element.</a:t>
            </a:r>
          </a:p>
          <a:p>
            <a:pPr eaLnBrk="1" hangingPunct="1">
              <a:spcBef>
                <a:spcPct val="40000"/>
              </a:spcBef>
            </a:pPr>
            <a:r>
              <a:rPr lang="en-US" altLang="en-US" sz="2800" dirty="0"/>
              <a:t>Subscripts start at 0</a:t>
            </a:r>
          </a:p>
          <a:p>
            <a:pPr eaLnBrk="1" hangingPunct="1"/>
            <a:endParaRPr lang="en-US" altLang="en-US" dirty="0"/>
          </a:p>
          <a:p>
            <a:pPr eaLnBrk="1" hangingPunct="1"/>
            <a:endParaRPr lang="en-US" altLang="en-US" dirty="0"/>
          </a:p>
        </p:txBody>
      </p:sp>
      <p:pic>
        <p:nvPicPr>
          <p:cNvPr id="2" name="image of the memory layout for an array" descr="The image shows five adjacent rectangles arranged horizontally.  Below and to the left of the rectangles is the text 'subscripts -&gt;'.  Below each rectangle is the subscript, 0 through 5 going left to right. " title="image of the memory layout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4191000"/>
            <a:ext cx="7827264" cy="1024128"/>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8CD5169-E4B3-4A09-B4DE-CA5017AA6B56}" type="slidenum">
              <a:rPr lang="en-US" altLang="en-US" sz="120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Accessing Array Elements 2 of 2</a:t>
            </a:r>
          </a:p>
        </p:txBody>
      </p:sp>
      <p:sp>
        <p:nvSpPr>
          <p:cNvPr id="11267" name="Slide Body"/>
          <p:cNvSpPr>
            <a:spLocks noGrp="1" noChangeArrowheads="1"/>
          </p:cNvSpPr>
          <p:nvPr>
            <p:ph type="body" idx="1"/>
          </p:nvPr>
        </p:nvSpPr>
        <p:spPr>
          <a:xfrm>
            <a:off x="2057400" y="1714500"/>
            <a:ext cx="8229600" cy="4648200"/>
          </a:xfrm>
        </p:spPr>
        <p:txBody>
          <a:bodyPr/>
          <a:lstStyle/>
          <a:p>
            <a:pPr eaLnBrk="1" hangingPunct="1">
              <a:buFontTx/>
              <a:buNone/>
            </a:pPr>
            <a:r>
              <a:rPr lang="en-US" altLang="en-US" dirty="0"/>
              <a:t>	</a:t>
            </a:r>
            <a:r>
              <a:rPr lang="en-US" altLang="en-US" sz="2800" dirty="0"/>
              <a:t>Array elements (accessed by array name and subscript) can be used as regular variables</a:t>
            </a:r>
          </a:p>
          <a:p>
            <a:pPr eaLnBrk="1" hangingPunct="1"/>
            <a:endParaRPr lang="en-US" altLang="en-US" dirty="0"/>
          </a:p>
          <a:p>
            <a:pPr lvl="1" eaLnBrk="1" hangingPunct="1">
              <a:lnSpc>
                <a:spcPct val="55000"/>
              </a:lnSpc>
              <a:buFontTx/>
              <a:buNone/>
            </a:pPr>
            <a:endParaRPr lang="en-US" altLang="en-US" b="1" dirty="0">
              <a:solidFill>
                <a:srgbClr val="3D8963"/>
              </a:solidFill>
              <a:latin typeface="Courier New" pitchFamily="49" charset="0"/>
            </a:endParaRPr>
          </a:p>
          <a:p>
            <a:pPr lvl="1" eaLnBrk="1" hangingPunct="1">
              <a:lnSpc>
                <a:spcPct val="85000"/>
              </a:lnSpc>
              <a:buFontTx/>
              <a:buNone/>
            </a:pPr>
            <a:endParaRPr lang="en-US" altLang="en-US" sz="2400" b="1" dirty="0">
              <a:solidFill>
                <a:srgbClr val="3D8963"/>
              </a:solidFill>
              <a:latin typeface="Courier New" pitchFamily="49" charset="0"/>
            </a:endParaRPr>
          </a:p>
          <a:p>
            <a:pPr lvl="1" eaLnBrk="1" hangingPunct="1">
              <a:lnSpc>
                <a:spcPct val="85000"/>
              </a:lnSpc>
              <a:buFontTx/>
              <a:buNone/>
            </a:pPr>
            <a:endParaRPr lang="en-US" altLang="en-US" sz="2400" b="1" dirty="0">
              <a:solidFill>
                <a:srgbClr val="3D8963"/>
              </a:solidFill>
              <a:latin typeface="Courier New" pitchFamily="49" charset="0"/>
            </a:endParaRPr>
          </a:p>
          <a:p>
            <a:pPr lvl="1" eaLnBrk="1" hangingPunct="1">
              <a:lnSpc>
                <a:spcPct val="85000"/>
              </a:lnSpc>
              <a:buFontTx/>
              <a:buNone/>
            </a:pPr>
            <a:r>
              <a:rPr lang="en-US" altLang="en-US" sz="2400" b="1" dirty="0">
                <a:solidFill>
                  <a:srgbClr val="3D8963"/>
                </a:solidFill>
                <a:latin typeface="Courier New" pitchFamily="49" charset="0"/>
              </a:rPr>
              <a:t>tests[0] = 79;</a:t>
            </a:r>
          </a:p>
          <a:p>
            <a:pPr lvl="1" eaLnBrk="1" hangingPunct="1">
              <a:lnSpc>
                <a:spcPct val="85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tests[0];</a:t>
            </a:r>
          </a:p>
          <a:p>
            <a:pPr lvl="1" eaLnBrk="1" hangingPunct="1">
              <a:lnSpc>
                <a:spcPct val="85000"/>
              </a:lnSpc>
              <a:spcBef>
                <a:spcPct val="0"/>
              </a:spcBef>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tests[1];</a:t>
            </a:r>
          </a:p>
          <a:p>
            <a:pPr lvl="1" eaLnBrk="1" hangingPunct="1">
              <a:lnSpc>
                <a:spcPct val="85000"/>
              </a:lnSpc>
              <a:spcBef>
                <a:spcPct val="0"/>
              </a:spcBef>
              <a:buFontTx/>
              <a:buNone/>
            </a:pPr>
            <a:r>
              <a:rPr lang="en-US" altLang="en-US" sz="2400" b="1" dirty="0">
                <a:solidFill>
                  <a:srgbClr val="3D8963"/>
                </a:solidFill>
                <a:latin typeface="Courier New" pitchFamily="49" charset="0"/>
              </a:rPr>
              <a:t>tests[4] = tests[0] + tests[1];</a:t>
            </a:r>
          </a:p>
          <a:p>
            <a:pPr lvl="1" eaLnBrk="1" hangingPunct="1">
              <a:lnSpc>
                <a:spcPct val="85000"/>
              </a:lnSpc>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tests; // illegal due to</a:t>
            </a:r>
          </a:p>
          <a:p>
            <a:pPr lvl="1" eaLnBrk="1" hangingPunct="1">
              <a:lnSpc>
                <a:spcPct val="85000"/>
              </a:lnSpc>
              <a:spcBef>
                <a:spcPct val="0"/>
              </a:spcBef>
              <a:buFontTx/>
              <a:buNone/>
            </a:pPr>
            <a:r>
              <a:rPr lang="en-US" altLang="en-US" sz="2400" b="1" dirty="0">
                <a:solidFill>
                  <a:srgbClr val="3D8963"/>
                </a:solidFill>
                <a:latin typeface="Courier New" pitchFamily="49" charset="0"/>
              </a:rPr>
              <a:t>               // missing subscript</a:t>
            </a:r>
            <a:endParaRPr lang="en-US" altLang="en-US" sz="2400" b="1" dirty="0">
              <a:solidFill>
                <a:srgbClr val="3D8963"/>
              </a:solidFill>
            </a:endParaRPr>
          </a:p>
        </p:txBody>
      </p:sp>
      <p:pic>
        <p:nvPicPr>
          <p:cNvPr id="2" name="image of memory for an array" descr="The image consists of five adjacent rectangles arranged horizontally.  To the left of the leftmost rectangle is the text 'tests'.  Below each rectangle is the subscript indicator, 0 through 5 and arranged left to right." title="image for an array named 'tes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400" y="2916936"/>
            <a:ext cx="7854986" cy="1121664"/>
          </a:xfrm>
          <a:prstGeom prst="rect">
            <a:avLst/>
          </a:prstGeom>
        </p:spPr>
      </p:pic>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220C151-CB85-4D10-9ED0-2C03AD92790C}" type="slidenum">
              <a:rPr lang="en-US" altLang="en-US" sz="120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4376</TotalTime>
  <Words>2880</Words>
  <Application>Microsoft Office PowerPoint</Application>
  <PresentationFormat>Widescreen</PresentationFormat>
  <Paragraphs>646</Paragraphs>
  <Slides>66</Slides>
  <Notes>57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66</vt:i4>
      </vt:variant>
    </vt:vector>
  </HeadingPairs>
  <TitlesOfParts>
    <vt:vector size="73"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8.1  Arrays Hold Multiple Values</vt:lpstr>
      <vt:lpstr>Array Storage in Memory</vt:lpstr>
      <vt:lpstr>Array Terminology</vt:lpstr>
      <vt:lpstr>Array Examples</vt:lpstr>
      <vt:lpstr>8.2  Accessing Array Elements 1 of 2</vt:lpstr>
      <vt:lpstr>Accessing Array Elements 2 of 2</vt:lpstr>
      <vt:lpstr>8.3 Inputting and Displaying  Array Contents</vt:lpstr>
      <vt:lpstr>Array Subscripts</vt:lpstr>
      <vt:lpstr>Accessing All Array Elements</vt:lpstr>
      <vt:lpstr>Getting Array Data from a File</vt:lpstr>
      <vt:lpstr>Sending Array Data to a File</vt:lpstr>
      <vt:lpstr>No Bounds Checking</vt:lpstr>
      <vt:lpstr>Off-By-One Errors</vt:lpstr>
      <vt:lpstr>8.4  Array Initialization</vt:lpstr>
      <vt:lpstr>Start at element 0 or 1?</vt:lpstr>
      <vt:lpstr>Partial Array Initialization</vt:lpstr>
      <vt:lpstr>Implicit Array Sizing</vt:lpstr>
      <vt:lpstr>Alternate Ways to Initialize Variables</vt:lpstr>
      <vt:lpstr>8.5  The Range-Based for Loop</vt:lpstr>
      <vt:lpstr>Range-Based for Loop - Details</vt:lpstr>
      <vt:lpstr>Range-Based for Loop – Example 1</vt:lpstr>
      <vt:lpstr>Range-Based for Loop – Example 2</vt:lpstr>
      <vt:lpstr>Comparison:  Range-Based for Loop vs. Regular for Loop</vt:lpstr>
      <vt:lpstr>8.6  Processing Array Contents</vt:lpstr>
      <vt:lpstr>Using Increment and Decrement Operators with Array Elements</vt:lpstr>
      <vt:lpstr>Copying One Array to Another</vt:lpstr>
      <vt:lpstr>Are Two Arrays Equal?</vt:lpstr>
      <vt:lpstr>Find the Sum, Average of  Array Elements</vt:lpstr>
      <vt:lpstr>Find the Largest Array Element</vt:lpstr>
      <vt:lpstr>Using Arrays vs. Using Simple Variables</vt:lpstr>
      <vt:lpstr>Partially-Filled Arrays</vt:lpstr>
      <vt:lpstr>C-Strings and string Objects</vt:lpstr>
      <vt:lpstr>8.7  Using Parallel Arrays</vt:lpstr>
      <vt:lpstr>Parallel Array Example</vt:lpstr>
      <vt:lpstr>Parallel Array Processing</vt:lpstr>
      <vt:lpstr>8.8  The typedef Statement</vt:lpstr>
      <vt:lpstr>Uses of typedef</vt:lpstr>
      <vt:lpstr>8.9  Arrays as Function Arguments</vt:lpstr>
      <vt:lpstr>Passing an Entire Array 1 of 2</vt:lpstr>
      <vt:lpstr>Passing an Entire Array 2 of 2</vt:lpstr>
      <vt:lpstr>Using typedef with a Passed Array</vt:lpstr>
      <vt:lpstr>Modifying Arrays in Functions</vt:lpstr>
      <vt:lpstr>8.10  Two-Dimensional Arrays</vt:lpstr>
      <vt:lpstr>Two-Dimensional Array Representation</vt:lpstr>
      <vt:lpstr>Two-Dimensional Array Access</vt:lpstr>
      <vt:lpstr>Initialization at Definition</vt:lpstr>
      <vt:lpstr>Passing a Two-Dimensional Array to a Function</vt:lpstr>
      <vt:lpstr>Using typedef with a Two-Dimensional Array</vt:lpstr>
      <vt:lpstr>Two-Dimensional Array Traversal</vt:lpstr>
      <vt:lpstr>8.11 Arrays with Three or More Dimensions</vt:lpstr>
      <vt:lpstr>8.12 Introduction to the STL Vector</vt:lpstr>
      <vt:lpstr>Vectors</vt:lpstr>
      <vt:lpstr>Defining Vectors</vt:lpstr>
      <vt:lpstr>C++ 11 Features for Vectors</vt:lpstr>
      <vt:lpstr>Growing a Vector’s Size</vt:lpstr>
      <vt:lpstr>Removing Vector Elements</vt:lpstr>
      <vt:lpstr>8.13 Arrays of Objects 1 of 2</vt:lpstr>
      <vt:lpstr>Arrays of Objects 2 of 2</vt:lpstr>
      <vt:lpstr>Initializing Arrays of Objects 1 of 2</vt:lpstr>
      <vt:lpstr>Initializing Arrays of Objects 2 of 2</vt:lpstr>
      <vt:lpstr>Arrays of Structures 1 of 2</vt:lpstr>
      <vt:lpstr>Arrays of Structures 2 of 2</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Andrew Blythe</cp:lastModifiedBy>
  <cp:revision>60</cp:revision>
  <cp:lastPrinted>2009-04-22T19:24:48Z</cp:lastPrinted>
  <dcterms:created xsi:type="dcterms:W3CDTF">2013-06-10T23:55:59Z</dcterms:created>
  <dcterms:modified xsi:type="dcterms:W3CDTF">2020-11-20T15:05:07Z</dcterms:modified>
</cp:coreProperties>
</file>