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2" r:id="rId1"/>
    <p:sldMasterId id="2147483903" r:id="rId2"/>
  </p:sldMasterIdLst>
  <p:notesMasterIdLst>
    <p:notesMasterId r:id="rId34"/>
  </p:notesMasterIdLst>
  <p:sldIdLst>
    <p:sldId id="291" r:id="rId3"/>
    <p:sldId id="257" r:id="rId4"/>
    <p:sldId id="258" r:id="rId5"/>
    <p:sldId id="259" r:id="rId6"/>
    <p:sldId id="260" r:id="rId7"/>
    <p:sldId id="261" r:id="rId8"/>
    <p:sldId id="262" r:id="rId9"/>
    <p:sldId id="263" r:id="rId10"/>
    <p:sldId id="289" r:id="rId11"/>
    <p:sldId id="265" r:id="rId12"/>
    <p:sldId id="266" r:id="rId13"/>
    <p:sldId id="267" r:id="rId14"/>
    <p:sldId id="268" r:id="rId15"/>
    <p:sldId id="285" r:id="rId16"/>
    <p:sldId id="286" r:id="rId17"/>
    <p:sldId id="271" r:id="rId18"/>
    <p:sldId id="293" r:id="rId19"/>
    <p:sldId id="272" r:id="rId20"/>
    <p:sldId id="273" r:id="rId21"/>
    <p:sldId id="287" r:id="rId22"/>
    <p:sldId id="275" r:id="rId23"/>
    <p:sldId id="276" r:id="rId24"/>
    <p:sldId id="277" r:id="rId25"/>
    <p:sldId id="278" r:id="rId26"/>
    <p:sldId id="279" r:id="rId27"/>
    <p:sldId id="288" r:id="rId28"/>
    <p:sldId id="280" r:id="rId29"/>
    <p:sldId id="284" r:id="rId30"/>
    <p:sldId id="281" r:id="rId31"/>
    <p:sldId id="282" r:id="rId32"/>
    <p:sldId id="290" r:id="rId33"/>
  </p:sldIdLst>
  <p:sldSz cx="9144000" cy="6858000" type="screen4x3"/>
  <p:notesSz cx="6858000" cy="9144000"/>
  <p:defaultTextStyle>
    <a:defPPr>
      <a:defRPr lang="en-US"/>
    </a:defPPr>
    <a:lvl1pPr algn="l" rtl="0" fontAlgn="base">
      <a:spcBef>
        <a:spcPct val="0"/>
      </a:spcBef>
      <a:spcAft>
        <a:spcPct val="0"/>
      </a:spcAft>
      <a:defRPr sz="2400" kern="1200" baseline="-25000">
        <a:solidFill>
          <a:schemeClr val="tx1"/>
        </a:solidFill>
        <a:latin typeface="Times New Roman" charset="0"/>
        <a:ea typeface="+mn-ea"/>
        <a:cs typeface="+mn-cs"/>
      </a:defRPr>
    </a:lvl1pPr>
    <a:lvl2pPr marL="457200" algn="l" rtl="0" fontAlgn="base">
      <a:spcBef>
        <a:spcPct val="0"/>
      </a:spcBef>
      <a:spcAft>
        <a:spcPct val="0"/>
      </a:spcAft>
      <a:defRPr sz="2400" kern="1200" baseline="-25000">
        <a:solidFill>
          <a:schemeClr val="tx1"/>
        </a:solidFill>
        <a:latin typeface="Times New Roman" charset="0"/>
        <a:ea typeface="+mn-ea"/>
        <a:cs typeface="+mn-cs"/>
      </a:defRPr>
    </a:lvl2pPr>
    <a:lvl3pPr marL="914400" algn="l" rtl="0" fontAlgn="base">
      <a:spcBef>
        <a:spcPct val="0"/>
      </a:spcBef>
      <a:spcAft>
        <a:spcPct val="0"/>
      </a:spcAft>
      <a:defRPr sz="2400" kern="1200" baseline="-25000">
        <a:solidFill>
          <a:schemeClr val="tx1"/>
        </a:solidFill>
        <a:latin typeface="Times New Roman" charset="0"/>
        <a:ea typeface="+mn-ea"/>
        <a:cs typeface="+mn-cs"/>
      </a:defRPr>
    </a:lvl3pPr>
    <a:lvl4pPr marL="1371600" algn="l" rtl="0" fontAlgn="base">
      <a:spcBef>
        <a:spcPct val="0"/>
      </a:spcBef>
      <a:spcAft>
        <a:spcPct val="0"/>
      </a:spcAft>
      <a:defRPr sz="2400" kern="1200" baseline="-25000">
        <a:solidFill>
          <a:schemeClr val="tx1"/>
        </a:solidFill>
        <a:latin typeface="Times New Roman" charset="0"/>
        <a:ea typeface="+mn-ea"/>
        <a:cs typeface="+mn-cs"/>
      </a:defRPr>
    </a:lvl4pPr>
    <a:lvl5pPr marL="1828800" algn="l" rtl="0" fontAlgn="base">
      <a:spcBef>
        <a:spcPct val="0"/>
      </a:spcBef>
      <a:spcAft>
        <a:spcPct val="0"/>
      </a:spcAft>
      <a:defRPr sz="2400" kern="1200" baseline="-25000">
        <a:solidFill>
          <a:schemeClr val="tx1"/>
        </a:solidFill>
        <a:latin typeface="Times New Roman" charset="0"/>
        <a:ea typeface="+mn-ea"/>
        <a:cs typeface="+mn-cs"/>
      </a:defRPr>
    </a:lvl5pPr>
    <a:lvl6pPr marL="2286000" algn="l" defTabSz="914400" rtl="0" eaLnBrk="1" latinLnBrk="0" hangingPunct="1">
      <a:defRPr sz="2400" kern="1200" baseline="-25000">
        <a:solidFill>
          <a:schemeClr val="tx1"/>
        </a:solidFill>
        <a:latin typeface="Times New Roman" charset="0"/>
        <a:ea typeface="+mn-ea"/>
        <a:cs typeface="+mn-cs"/>
      </a:defRPr>
    </a:lvl6pPr>
    <a:lvl7pPr marL="2743200" algn="l" defTabSz="914400" rtl="0" eaLnBrk="1" latinLnBrk="0" hangingPunct="1">
      <a:defRPr sz="2400" kern="1200" baseline="-25000">
        <a:solidFill>
          <a:schemeClr val="tx1"/>
        </a:solidFill>
        <a:latin typeface="Times New Roman" charset="0"/>
        <a:ea typeface="+mn-ea"/>
        <a:cs typeface="+mn-cs"/>
      </a:defRPr>
    </a:lvl7pPr>
    <a:lvl8pPr marL="3200400" algn="l" defTabSz="914400" rtl="0" eaLnBrk="1" latinLnBrk="0" hangingPunct="1">
      <a:defRPr sz="2400" kern="1200" baseline="-25000">
        <a:solidFill>
          <a:schemeClr val="tx1"/>
        </a:solidFill>
        <a:latin typeface="Times New Roman" charset="0"/>
        <a:ea typeface="+mn-ea"/>
        <a:cs typeface="+mn-cs"/>
      </a:defRPr>
    </a:lvl8pPr>
    <a:lvl9pPr marL="3657600" algn="l" defTabSz="914400" rtl="0" eaLnBrk="1" latinLnBrk="0" hangingPunct="1">
      <a:defRPr sz="2400" kern="1200" baseline="-250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5899"/>
    <a:srgbClr val="5FD6C2"/>
    <a:srgbClr val="5DE2B3"/>
    <a:srgbClr val="E3D638"/>
    <a:srgbClr val="FFFF00"/>
    <a:srgbClr val="FF00FF"/>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03" autoAdjust="0"/>
    <p:restoredTop sz="94660"/>
  </p:normalViewPr>
  <p:slideViewPr>
    <p:cSldViewPr>
      <p:cViewPr varScale="1">
        <p:scale>
          <a:sx n="66" d="100"/>
          <a:sy n="66" d="100"/>
        </p:scale>
        <p:origin x="53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vl1pPr>
          </a:lstStyle>
          <a:p>
            <a:pPr>
              <a:defRPr/>
            </a:pPr>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vl1pPr>
          </a:lstStyle>
          <a:p>
            <a:pPr>
              <a:defRPr/>
            </a:pPr>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pPr>
              <a:defRPr/>
            </a:pPr>
            <a:fld id="{73CF5E4D-898F-4DC6-87BA-FE52B4FCFEFB}" type="slidenum">
              <a:rPr lang="en-US"/>
              <a:pPr>
                <a:defRPr/>
              </a:pPr>
              <a:t>‹#›</a:t>
            </a:fld>
            <a:endParaRPr lang="en-US"/>
          </a:p>
        </p:txBody>
      </p:sp>
    </p:spTree>
    <p:extLst>
      <p:ext uri="{BB962C8B-B14F-4D97-AF65-F5344CB8AC3E}">
        <p14:creationId xmlns:p14="http://schemas.microsoft.com/office/powerpoint/2010/main" val="39780200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52A448F3-135B-4DE8-9084-5F058D1E280A}" type="slidenum">
              <a:rPr kumimoji="0" lang="en-US" altLang="en-US" smtClean="0"/>
              <a:pPr eaLnBrk="1" hangingPunct="1">
                <a:spcBef>
                  <a:spcPct val="0"/>
                </a:spcBef>
              </a:pPr>
              <a:t>2</a:t>
            </a:fld>
            <a:endParaRPr kumimoji="0"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3143D8C-4BAF-4660-8BCF-05A4632A8C42}" type="slidenum">
              <a:rPr kumimoji="0" lang="en-US" altLang="en-US" smtClean="0"/>
              <a:pPr eaLnBrk="1" hangingPunct="1">
                <a:spcBef>
                  <a:spcPct val="0"/>
                </a:spcBef>
              </a:pPr>
              <a:t>11</a:t>
            </a:fld>
            <a:endParaRPr kumimoji="0" lang="en-US" altLang="en-US"/>
          </a:p>
        </p:txBody>
      </p:sp>
      <p:sp>
        <p:nvSpPr>
          <p:cNvPr id="45059" name="Rectangle 1026"/>
          <p:cNvSpPr>
            <a:spLocks noGrp="1" noRot="1" noChangeAspect="1" noChangeArrowheads="1" noTextEdit="1"/>
          </p:cNvSpPr>
          <p:nvPr>
            <p:ph type="sldImg"/>
          </p:nvPr>
        </p:nvSpPr>
        <p:spPr>
          <a:ln/>
        </p:spPr>
      </p:sp>
      <p:sp>
        <p:nvSpPr>
          <p:cNvPr id="4506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6ACB63EC-2FC8-4E77-9043-5B3CF111AFC4}" type="slidenum">
              <a:rPr kumimoji="0" lang="en-US" altLang="en-US" smtClean="0"/>
              <a:pPr eaLnBrk="1" hangingPunct="1">
                <a:spcBef>
                  <a:spcPct val="0"/>
                </a:spcBef>
              </a:pPr>
              <a:t>12</a:t>
            </a:fld>
            <a:endParaRPr kumimoji="0" lang="en-US" altLang="en-US"/>
          </a:p>
        </p:txBody>
      </p:sp>
      <p:sp>
        <p:nvSpPr>
          <p:cNvPr id="46083" name="Rectangle 1026"/>
          <p:cNvSpPr>
            <a:spLocks noGrp="1" noRot="1" noChangeAspect="1" noChangeArrowheads="1" noTextEdit="1"/>
          </p:cNvSpPr>
          <p:nvPr>
            <p:ph type="sldImg"/>
          </p:nvPr>
        </p:nvSpPr>
        <p:spPr>
          <a:ln/>
        </p:spPr>
      </p:sp>
      <p:sp>
        <p:nvSpPr>
          <p:cNvPr id="4608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See pr9-04.cpp</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AC2A7C8-E433-448C-89C6-45BC22E10983}" type="slidenum">
              <a:rPr kumimoji="0" lang="en-US" altLang="en-US" smtClean="0"/>
              <a:pPr eaLnBrk="1" hangingPunct="1">
                <a:spcBef>
                  <a:spcPct val="0"/>
                </a:spcBef>
              </a:pPr>
              <a:t>13</a:t>
            </a:fld>
            <a:endParaRPr kumimoji="0"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2918A11-BE0C-4880-8013-DCDD467C928F}" type="slidenum">
              <a:rPr kumimoji="0" lang="en-US" altLang="en-US" smtClean="0"/>
              <a:pPr eaLnBrk="1" hangingPunct="1">
                <a:spcBef>
                  <a:spcPct val="0"/>
                </a:spcBef>
              </a:pPr>
              <a:t>14</a:t>
            </a:fld>
            <a:endParaRPr kumimoji="0"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E5D8C35-303D-43AD-9BC1-10623B22DB24}" type="slidenum">
              <a:rPr kumimoji="0" lang="en-US" altLang="en-US" smtClean="0"/>
              <a:pPr eaLnBrk="1" hangingPunct="1">
                <a:spcBef>
                  <a:spcPct val="0"/>
                </a:spcBef>
              </a:pPr>
              <a:t>15</a:t>
            </a:fld>
            <a:endParaRPr kumimoji="0" lang="en-US"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1833E59-DB9E-408D-8079-DD0093D7DE59}" type="slidenum">
              <a:rPr kumimoji="0" lang="en-US" altLang="en-US" smtClean="0"/>
              <a:pPr eaLnBrk="1" hangingPunct="1">
                <a:spcBef>
                  <a:spcPct val="0"/>
                </a:spcBef>
              </a:pPr>
              <a:t>16</a:t>
            </a:fld>
            <a:endParaRPr kumimoji="0"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1833E59-DB9E-408D-8079-DD0093D7DE59}" type="slidenum">
              <a:rPr kumimoji="0" lang="en-US" altLang="en-US" smtClean="0"/>
              <a:pPr eaLnBrk="1" hangingPunct="1">
                <a:spcBef>
                  <a:spcPct val="0"/>
                </a:spcBef>
              </a:pPr>
              <a:t>17</a:t>
            </a:fld>
            <a:endParaRPr kumimoji="0"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CBEC94B-A1F1-4FF9-B036-F3C459C0BDB3}" type="slidenum">
              <a:rPr kumimoji="0" lang="en-US" altLang="en-US" smtClean="0"/>
              <a:pPr eaLnBrk="1" hangingPunct="1">
                <a:spcBef>
                  <a:spcPct val="0"/>
                </a:spcBef>
              </a:pPr>
              <a:t>18</a:t>
            </a:fld>
            <a:endParaRPr kumimoji="0"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See pr9-05.cpp</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1326E92-4BAD-40EB-8A88-54F14EC3C08F}" type="slidenum">
              <a:rPr kumimoji="0" lang="en-US" altLang="en-US" smtClean="0"/>
              <a:pPr eaLnBrk="1" hangingPunct="1">
                <a:spcBef>
                  <a:spcPct val="0"/>
                </a:spcBef>
              </a:pPr>
              <a:t>19</a:t>
            </a:fld>
            <a:endParaRPr kumimoji="0"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F1EF8A5-C2AD-4FC9-822C-0F74FE86BB1A}" type="slidenum">
              <a:rPr kumimoji="0" lang="en-US" altLang="en-US" smtClean="0"/>
              <a:pPr eaLnBrk="1" hangingPunct="1">
                <a:spcBef>
                  <a:spcPct val="0"/>
                </a:spcBef>
              </a:pPr>
              <a:t>20</a:t>
            </a:fld>
            <a:endParaRPr kumimoji="0"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4BA1082-2BB8-4A64-8332-9582BCB82751}" type="slidenum">
              <a:rPr kumimoji="0" lang="en-US" altLang="en-US" smtClean="0"/>
              <a:pPr eaLnBrk="1" hangingPunct="1">
                <a:spcBef>
                  <a:spcPct val="0"/>
                </a:spcBef>
              </a:pPr>
              <a:t>3</a:t>
            </a:fld>
            <a:endParaRPr kumimoji="0"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72BA325-C0BA-427D-B9D4-D2671614E3CC}" type="slidenum">
              <a:rPr kumimoji="0" lang="en-US" altLang="en-US" smtClean="0"/>
              <a:pPr eaLnBrk="1" hangingPunct="1">
                <a:spcBef>
                  <a:spcPct val="0"/>
                </a:spcBef>
              </a:pPr>
              <a:t>21</a:t>
            </a:fld>
            <a:endParaRPr kumimoji="0"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AB48D41-C82D-4ED9-A81F-021225E9DD28}" type="slidenum">
              <a:rPr kumimoji="0" lang="en-US" altLang="en-US" smtClean="0"/>
              <a:pPr eaLnBrk="1" hangingPunct="1">
                <a:spcBef>
                  <a:spcPct val="0"/>
                </a:spcBef>
              </a:pPr>
              <a:t>22</a:t>
            </a:fld>
            <a:endParaRPr kumimoji="0"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pr9-06.cpp</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BF5C3AB-5AC5-4376-89F7-989F84D754BA}" type="slidenum">
              <a:rPr kumimoji="0" lang="en-US" altLang="en-US" smtClean="0"/>
              <a:pPr eaLnBrk="1" hangingPunct="1">
                <a:spcBef>
                  <a:spcPct val="0"/>
                </a:spcBef>
              </a:pPr>
              <a:t>23</a:t>
            </a:fld>
            <a:endParaRPr kumimoji="0"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pr9-07.cpp</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84F4CAF-49D2-4121-8BE8-36B80CBB9AF7}" type="slidenum">
              <a:rPr kumimoji="0" lang="en-US" altLang="en-US" smtClean="0"/>
              <a:pPr eaLnBrk="1" hangingPunct="1">
                <a:spcBef>
                  <a:spcPct val="0"/>
                </a:spcBef>
              </a:pPr>
              <a:t>24</a:t>
            </a:fld>
            <a:endParaRPr kumimoji="0" lang="en-US" alt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0D2EF4F-D76B-4CDB-957D-1D6D0E0AC873}" type="slidenum">
              <a:rPr kumimoji="0" lang="en-US" altLang="en-US" smtClean="0"/>
              <a:pPr eaLnBrk="1" hangingPunct="1">
                <a:spcBef>
                  <a:spcPct val="0"/>
                </a:spcBef>
              </a:pPr>
              <a:t>25</a:t>
            </a:fld>
            <a:endParaRPr kumimoji="0"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C3B0549-2232-4861-A6D0-EE66CF6644A5}" type="slidenum">
              <a:rPr kumimoji="0" lang="en-US" altLang="en-US" smtClean="0"/>
              <a:pPr eaLnBrk="1" hangingPunct="1">
                <a:spcBef>
                  <a:spcPct val="0"/>
                </a:spcBef>
              </a:pPr>
              <a:t>26</a:t>
            </a:fld>
            <a:endParaRPr kumimoji="0"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1CA631B-17D1-4FC1-9082-FA3F88AE7DD9}" type="slidenum">
              <a:rPr kumimoji="0" lang="en-US" altLang="en-US" smtClean="0"/>
              <a:pPr eaLnBrk="1" hangingPunct="1">
                <a:spcBef>
                  <a:spcPct val="0"/>
                </a:spcBef>
              </a:pPr>
              <a:t>27</a:t>
            </a:fld>
            <a:endParaRPr kumimoji="0"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DE944B3-6020-4BB9-B6A7-9B3A7B7A2E89}" type="slidenum">
              <a:rPr kumimoji="0" lang="en-US" altLang="en-US" smtClean="0"/>
              <a:pPr eaLnBrk="1" hangingPunct="1">
                <a:spcBef>
                  <a:spcPct val="0"/>
                </a:spcBef>
              </a:pPr>
              <a:t>28</a:t>
            </a:fld>
            <a:endParaRPr kumimoji="0" lang="en-US" alt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A9197A07-A2D8-42D2-B675-B049AC80BC70}" type="slidenum">
              <a:rPr kumimoji="0" lang="en-US" altLang="en-US" smtClean="0"/>
              <a:pPr eaLnBrk="1" hangingPunct="1">
                <a:spcBef>
                  <a:spcPct val="0"/>
                </a:spcBef>
              </a:pPr>
              <a:t>29</a:t>
            </a:fld>
            <a:endParaRPr kumimoji="0"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6B73AF7C-8C2F-46F3-BC7A-7C803F467DA2}" type="slidenum">
              <a:rPr kumimoji="0" lang="en-US" altLang="en-US" smtClean="0"/>
              <a:pPr eaLnBrk="1" hangingPunct="1">
                <a:spcBef>
                  <a:spcPct val="0"/>
                </a:spcBef>
              </a:pPr>
              <a:t>30</a:t>
            </a:fld>
            <a:endParaRPr kumimoji="0"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955626E-8F19-4ABA-82D7-BA5AEAA396A6}" type="slidenum">
              <a:rPr kumimoji="0" lang="en-US" altLang="en-US" smtClean="0"/>
              <a:pPr eaLnBrk="1" hangingPunct="1">
                <a:spcBef>
                  <a:spcPct val="0"/>
                </a:spcBef>
              </a:pPr>
              <a:t>4</a:t>
            </a:fld>
            <a:endParaRPr kumimoji="0"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0CA7115-7FC9-47ED-A529-31D31E670D7B}" type="slidenum">
              <a:rPr kumimoji="0" lang="en-US" altLang="en-US" smtClean="0"/>
              <a:pPr eaLnBrk="1" hangingPunct="1">
                <a:spcBef>
                  <a:spcPct val="0"/>
                </a:spcBef>
              </a:pPr>
              <a:t>5</a:t>
            </a:fld>
            <a:endParaRPr kumimoji="0" lang="en-US" altLang="en-US"/>
          </a:p>
        </p:txBody>
      </p:sp>
      <p:sp>
        <p:nvSpPr>
          <p:cNvPr id="38915" name="Rectangle 1026"/>
          <p:cNvSpPr>
            <a:spLocks noGrp="1" noRot="1" noChangeAspect="1" noChangeArrowheads="1" noTextEdit="1"/>
          </p:cNvSpPr>
          <p:nvPr>
            <p:ph type="sldImg"/>
          </p:nvPr>
        </p:nvSpPr>
        <p:spPr>
          <a:ln/>
        </p:spPr>
      </p:sp>
      <p:sp>
        <p:nvSpPr>
          <p:cNvPr id="3891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pr9-01.cpp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504F40B-4BF8-43B8-994A-5996DF476367}" type="slidenum">
              <a:rPr kumimoji="0" lang="en-US" altLang="en-US" smtClean="0"/>
              <a:pPr eaLnBrk="1" hangingPunct="1">
                <a:spcBef>
                  <a:spcPct val="0"/>
                </a:spcBef>
              </a:pPr>
              <a:t>6</a:t>
            </a:fld>
            <a:endParaRPr kumimoji="0" lang="en-US" altLang="en-US"/>
          </a:p>
        </p:txBody>
      </p:sp>
      <p:sp>
        <p:nvSpPr>
          <p:cNvPr id="39939" name="Rectangle 1026"/>
          <p:cNvSpPr>
            <a:spLocks noGrp="1" noRot="1" noChangeAspect="1" noChangeArrowheads="1" noTextEdit="1"/>
          </p:cNvSpPr>
          <p:nvPr>
            <p:ph type="sldImg"/>
          </p:nvPr>
        </p:nvSpPr>
        <p:spPr>
          <a:ln/>
        </p:spPr>
      </p:sp>
      <p:sp>
        <p:nvSpPr>
          <p:cNvPr id="3994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5B065078-99AC-4675-81E1-D417BD5B59D5}" type="slidenum">
              <a:rPr kumimoji="0" lang="en-US" altLang="en-US" smtClean="0"/>
              <a:pPr eaLnBrk="1" hangingPunct="1">
                <a:spcBef>
                  <a:spcPct val="0"/>
                </a:spcBef>
              </a:pPr>
              <a:t>7</a:t>
            </a:fld>
            <a:endParaRPr kumimoji="0"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C0426C4-75DC-44F7-B2BE-41FA78C3A770}" type="slidenum">
              <a:rPr kumimoji="0" lang="en-US" altLang="en-US" smtClean="0"/>
              <a:pPr eaLnBrk="1" hangingPunct="1">
                <a:spcBef>
                  <a:spcPct val="0"/>
                </a:spcBef>
              </a:pPr>
              <a:t>8</a:t>
            </a:fld>
            <a:endParaRPr kumimoji="0"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pr9-02.cpp</a:t>
            </a:r>
          </a:p>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A2FF338-CECA-435D-BC56-4657A658F1EB}" type="slidenum">
              <a:rPr kumimoji="0" lang="en-US" altLang="en-US" smtClean="0"/>
              <a:pPr eaLnBrk="1" hangingPunct="1">
                <a:spcBef>
                  <a:spcPct val="0"/>
                </a:spcBef>
              </a:pPr>
              <a:t>9</a:t>
            </a:fld>
            <a:endParaRPr kumimoji="0" lang="en-US"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8404CD6-A281-4F03-B362-E0C78010548F}" type="slidenum">
              <a:rPr kumimoji="0" lang="en-US" altLang="en-US" smtClean="0"/>
              <a:pPr eaLnBrk="1" hangingPunct="1">
                <a:spcBef>
                  <a:spcPct val="0"/>
                </a:spcBef>
              </a:pPr>
              <a:t>10</a:t>
            </a:fld>
            <a:endParaRPr kumimoji="0" lang="en-US"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See pr9-03.cpp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7EB56B"/>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Shape 20"/>
          <p:cNvSpPr txBox="1">
            <a:spLocks noGrp="1"/>
          </p:cNvSpPr>
          <p:nvPr>
            <p:ph type="subTitle" idx="1" hasCustomPrompt="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baseline="0">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dirty="0"/>
              <a:t>Starting Out with C++ Early Objects, Tenth Edition</a:t>
            </a:r>
          </a:p>
          <a:p>
            <a:r>
              <a:rPr lang="en-US" dirty="0"/>
              <a:t>Tony Gaddis, Judy Walters, and Godfrey </a:t>
            </a:r>
            <a:r>
              <a:rPr lang="en-US" dirty="0" err="1"/>
              <a:t>Muganda</a:t>
            </a:r>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EE521646-B4F6-4121-8665-21B2CD5308EE}" type="slidenum">
              <a:rPr lang="en-US" smtClean="0"/>
              <a:pPr>
                <a:defRPr/>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solidFill>
                  <a:schemeClr val="tx1"/>
                </a:solidFill>
                <a:latin typeface="+mj-lt"/>
                <a:cs typeface="Arial" panose="020B0604020202020204" pitchFamily="34" charset="0"/>
              </a:defRPr>
            </a:lvl1pPr>
          </a:lstStyle>
          <a:p>
            <a:r>
              <a:rPr lang="en-US"/>
              <a:t>Click to edit Master title style</a:t>
            </a:r>
            <a:endParaRPr lang="en-US" dirty="0"/>
          </a:p>
        </p:txBody>
      </p:sp>
      <p:sp>
        <p:nvSpPr>
          <p:cNvPr id="3" name="Footer Placeholder 2"/>
          <p:cNvSpPr>
            <a:spLocks noGrp="1"/>
          </p:cNvSpPr>
          <p:nvPr>
            <p:ph type="ftr" idx="10"/>
          </p:nvPr>
        </p:nvSpPr>
        <p:spPr/>
        <p:txBody>
          <a:bodyPr/>
          <a:lstStyle/>
          <a:p>
            <a:endParaRPr lang="en-US" dirty="0"/>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a:defRPr/>
            </a:pPr>
            <a:r>
              <a:rPr lang="en-US"/>
              <a:t>1-</a:t>
            </a:r>
            <a:fld id="{EE521646-B4F6-4121-8665-21B2CD5308EE}" type="slidenum">
              <a:rPr lang="en-US" smtClean="0"/>
              <a:pPr>
                <a:defRPr/>
              </a:pPr>
              <a:t>‹#›</a:t>
            </a:fld>
            <a:endParaRPr lang="en-US"/>
          </a:p>
        </p:txBody>
      </p:sp>
    </p:spTree>
    <p:extLst>
      <p:ext uri="{BB962C8B-B14F-4D97-AF65-F5344CB8AC3E}">
        <p14:creationId xmlns:p14="http://schemas.microsoft.com/office/powerpoint/2010/main" val="14598741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0DAE07-FFC5-429F-B885-A0231DF88490}"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97865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3729754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DAE07-FFC5-429F-B885-A0231DF88490}"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470020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0DAE07-FFC5-429F-B885-A0231DF88490}"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643225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0DAE07-FFC5-429F-B885-A0231DF88490}" type="datetimeFigureOut">
              <a:rPr lang="en-US" smtClean="0"/>
              <a:t>6/10/2019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788446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0DAE07-FFC5-429F-B885-A0231DF88490}" type="datetimeFigureOut">
              <a:rPr lang="en-US" smtClean="0"/>
              <a:t>6/10/2019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79915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DAE07-FFC5-429F-B885-A0231DF88490}" type="datetimeFigureOut">
              <a:rPr lang="en-US" smtClean="0"/>
              <a:t>6/10/2019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88822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946808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6667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CDE7E269-7D0B-4A15-94EF-C1C7F1C7A605}" type="slidenum">
              <a:rPr lang="en-US" smtClean="0"/>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581309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0558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37E69762-A23B-4920-B1DE-59ACAF17473D}"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0" name="Shape 5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EE521646-B4F6-4121-8665-21B2CD5308EE}" type="slidenum">
              <a:rPr lang="en-US" smtClean="0"/>
              <a:pPr>
                <a:defRPr/>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EE521646-B4F6-4121-8665-21B2CD5308EE}"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EE521646-B4F6-4121-8665-21B2CD5308EE}"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chemeClr val="tx1"/>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3868D992-E50F-4083-A8E6-A73C6E62BD23}"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0"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7D0123B9-99F5-4224-984A-B2C7F29EFD0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6A076A52-C0EA-4D74-A383-994BD0D74E6B}"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9" name="AutoShape 2"/>
          <p:cNvSpPr>
            <a:spLocks noChangeArrowheads="1"/>
          </p:cNvSpPr>
          <p:nvPr/>
        </p:nvSpPr>
        <p:spPr bwMode="auto">
          <a:xfrm flipH="1">
            <a:off x="0" y="-76200"/>
            <a:ext cx="9144000" cy="2133600"/>
          </a:xfrm>
          <a:prstGeom prst="homePlate">
            <a:avLst>
              <a:gd name="adj" fmla="val 0"/>
            </a:avLst>
          </a:prstGeom>
          <a:gradFill rotWithShape="1">
            <a:gsLst>
              <a:gs pos="0">
                <a:srgbClr val="8CBD79"/>
              </a:gs>
              <a:gs pos="100000">
                <a:srgbClr val="FFFFFF"/>
              </a:gs>
            </a:gsLst>
            <a:lin ang="5400000" scaled="1"/>
          </a:gradFill>
          <a:ln>
            <a:noFill/>
          </a:ln>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defRPr/>
            </a:pPr>
            <a:endParaRPr lang="en-US" altLang="en-US"/>
          </a:p>
        </p:txBody>
      </p:sp>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EE521646-B4F6-4121-8665-21B2CD5308EE}" type="slidenum">
              <a:rPr lang="en-US" smtClean="0"/>
              <a:pPr>
                <a:defRPr/>
              </a:pPr>
              <a:t>‹#›</a:t>
            </a:fld>
            <a:endParaRPr lang="en-US"/>
          </a:p>
        </p:txBody>
      </p:sp>
      <p:pic>
        <p:nvPicPr>
          <p:cNvPr id="15" name="Shape 15" descr="Pearson Logo"/>
          <p:cNvPicPr preferRelativeResize="0"/>
          <p:nvPr/>
        </p:nvPicPr>
        <p:blipFill rotWithShape="1">
          <a:blip r:embed="rId12">
            <a:alphaModFix/>
          </a:blip>
          <a:srcRect/>
          <a:stretch/>
        </p:blipFill>
        <p:spPr>
          <a:xfrm>
            <a:off x="93969" y="6149430"/>
            <a:ext cx="917999" cy="279914"/>
          </a:xfrm>
          <a:prstGeom prst="rect">
            <a:avLst/>
          </a:prstGeom>
          <a:noFill/>
          <a:ln>
            <a:noFill/>
          </a:ln>
        </p:spPr>
      </p:pic>
      <p:sp>
        <p:nvSpPr>
          <p:cNvPr id="16" name="Shape 16"/>
          <p:cNvSpPr txBox="1"/>
          <p:nvPr/>
        </p:nvSpPr>
        <p:spPr>
          <a:xfrm>
            <a:off x="1600199" y="617220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2017, 2014 Pearson Education, Inc. All Rights Reserved</a:t>
            </a:r>
          </a:p>
        </p:txBody>
      </p:sp>
    </p:spTree>
  </p:cSld>
  <p:clrMap bg1="lt1" tx1="dk1" bg2="dk2" tx2="lt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baseline="0">
          <a:solidFill>
            <a:schemeClr val="tx1"/>
          </a:solidFill>
          <a:latin typeface="+mj-lt"/>
          <a:ea typeface="Arial" panose="020B0604020202020204" pitchFamily="34" charset="0"/>
          <a:cs typeface="Arial" panose="020B0604020202020204" pitchFamily="34" charset="0"/>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tx1"/>
        </a:buClr>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DAE07-FFC5-429F-B885-A0231DF88490}" type="datetimeFigureOut">
              <a:rPr lang="en-US" smtClean="0"/>
              <a:t>6/10/2019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50D05-0DF7-4594-9DB2-4DC7856F00C8}" type="slidenum">
              <a:rPr lang="en-US" smtClean="0"/>
              <a:t>‹#›</a:t>
            </a:fld>
            <a:endParaRPr lang="en-US"/>
          </a:p>
        </p:txBody>
      </p:sp>
    </p:spTree>
    <p:extLst>
      <p:ext uri="{BB962C8B-B14F-4D97-AF65-F5344CB8AC3E}">
        <p14:creationId xmlns:p14="http://schemas.microsoft.com/office/powerpoint/2010/main" val="3761871677"/>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ok Title"/>
          <p:cNvSpPr>
            <a:spLocks noGrp="1"/>
          </p:cNvSpPr>
          <p:nvPr>
            <p:ph type="title"/>
          </p:nvPr>
        </p:nvSpPr>
        <p:spPr/>
        <p:txBody>
          <a:bodyPr/>
          <a:lstStyle/>
          <a:p>
            <a:r>
              <a:rPr lang="en-US" dirty="0">
                <a:solidFill>
                  <a:schemeClr val="tx1"/>
                </a:solidFill>
              </a:rPr>
              <a:t>Starting Out with C++ Early Objects </a:t>
            </a:r>
          </a:p>
        </p:txBody>
      </p:sp>
      <p:sp>
        <p:nvSpPr>
          <p:cNvPr id="3" name="Textbook Edition"/>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Tenth Edition</a:t>
            </a:r>
          </a:p>
        </p:txBody>
      </p:sp>
      <p:sp>
        <p:nvSpPr>
          <p:cNvPr id="4" name="Chapter Number"/>
          <p:cNvSpPr>
            <a:spLocks noGrp="1"/>
          </p:cNvSpPr>
          <p:nvPr>
            <p:ph type="body" idx="2"/>
          </p:nvPr>
        </p:nvSpPr>
        <p:spPr/>
        <p:txBody>
          <a:bodyPr/>
          <a:lstStyle/>
          <a:p>
            <a:r>
              <a:rPr lang="en-US" dirty="0"/>
              <a:t>Chapter 9</a:t>
            </a:r>
          </a:p>
        </p:txBody>
      </p:sp>
      <p:sp>
        <p:nvSpPr>
          <p:cNvPr id="5" name="Chapter Title"/>
          <p:cNvSpPr>
            <a:spLocks noGrp="1"/>
          </p:cNvSpPr>
          <p:nvPr>
            <p:ph type="body" idx="3"/>
          </p:nvPr>
        </p:nvSpPr>
        <p:spPr/>
        <p:txBody>
          <a:bodyPr/>
          <a:lstStyle/>
          <a:p>
            <a:r>
              <a:rPr lang="en-US" dirty="0"/>
              <a:t>Searching, Sorting, and Algorithm Analysis</a:t>
            </a:r>
          </a:p>
        </p:txBody>
      </p:sp>
      <p:pic>
        <p:nvPicPr>
          <p:cNvPr id="6" name="Textbook Cover" descr="Front cover:  Starting Out with C++ Early Objects Tenth Edition, by Gaddis, Walters, and Muganda" title="Front cover of textboo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3847041" cy="4812515"/>
          </a:xfrm>
          <a:prstGeom prst="rect">
            <a:avLst/>
          </a:prstGeom>
        </p:spPr>
      </p:pic>
    </p:spTree>
    <p:extLst>
      <p:ext uri="{BB962C8B-B14F-4D97-AF65-F5344CB8AC3E}">
        <p14:creationId xmlns:p14="http://schemas.microsoft.com/office/powerpoint/2010/main" val="3149957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Title"/>
          <p:cNvSpPr>
            <a:spLocks noGrp="1" noChangeArrowheads="1"/>
          </p:cNvSpPr>
          <p:nvPr>
            <p:ph type="title"/>
          </p:nvPr>
        </p:nvSpPr>
        <p:spPr/>
        <p:txBody>
          <a:bodyPr/>
          <a:lstStyle/>
          <a:p>
            <a:pPr eaLnBrk="1" hangingPunct="1"/>
            <a:r>
              <a:rPr lang="en-US" altLang="en-US" dirty="0">
                <a:solidFill>
                  <a:schemeClr val="tx1"/>
                </a:solidFill>
              </a:rPr>
              <a:t>9.2  Searching an Array of Objects</a:t>
            </a:r>
          </a:p>
        </p:txBody>
      </p:sp>
      <p:sp>
        <p:nvSpPr>
          <p:cNvPr id="12291" name="Slide Body"/>
          <p:cNvSpPr>
            <a:spLocks noGrp="1" noChangeArrowheads="1"/>
          </p:cNvSpPr>
          <p:nvPr>
            <p:ph type="body" idx="1"/>
          </p:nvPr>
        </p:nvSpPr>
        <p:spPr>
          <a:xfrm>
            <a:off x="685800" y="1524000"/>
            <a:ext cx="7772400" cy="4648200"/>
          </a:xfrm>
        </p:spPr>
        <p:txBody>
          <a:bodyPr/>
          <a:lstStyle/>
          <a:p>
            <a:pPr eaLnBrk="1" hangingPunct="1"/>
            <a:r>
              <a:rPr lang="en-US" altLang="en-US" sz="2800" dirty="0"/>
              <a:t>Search algorithms are not limited to arrays of integers</a:t>
            </a:r>
          </a:p>
          <a:p>
            <a:pPr eaLnBrk="1" hangingPunct="1"/>
            <a:r>
              <a:rPr lang="en-US" altLang="en-US" sz="2800" dirty="0"/>
              <a:t>When searching an array of objects or structures, the value being searched for is a member of an object or structure, not the entire object or structure</a:t>
            </a:r>
          </a:p>
          <a:p>
            <a:pPr eaLnBrk="1" hangingPunct="1"/>
            <a:r>
              <a:rPr lang="en-US" altLang="en-US" sz="2800" dirty="0"/>
              <a:t>Member in object/structure: </a:t>
            </a:r>
            <a:r>
              <a:rPr lang="en-US" altLang="en-US" sz="2800" dirty="0">
                <a:solidFill>
                  <a:schemeClr val="accent2"/>
                </a:solidFill>
              </a:rPr>
              <a:t>key field</a:t>
            </a:r>
          </a:p>
          <a:p>
            <a:pPr eaLnBrk="1" hangingPunct="1"/>
            <a:r>
              <a:rPr lang="en-US" altLang="en-US" sz="2800" dirty="0"/>
              <a:t>Value used in search: </a:t>
            </a:r>
            <a:r>
              <a:rPr lang="en-US" altLang="en-US" sz="2800" dirty="0">
                <a:solidFill>
                  <a:schemeClr val="accent2"/>
                </a:solidFill>
              </a:rPr>
              <a:t>search key</a:t>
            </a:r>
          </a:p>
        </p:txBody>
      </p:sp>
      <p:sp>
        <p:nvSpPr>
          <p:cNvPr id="122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C62AA9B8-95A5-4193-8FC2-ADEBA4F62BB1}" type="slidenum">
              <a:rPr lang="en-US" altLang="en-US" sz="1200" smtClean="0"/>
              <a:pPr eaLnBrk="1" hangingPunct="1">
                <a:spcBef>
                  <a:spcPct val="0"/>
                </a:spcBef>
                <a:buFontTx/>
                <a:buNone/>
              </a:pPr>
              <a:t>10</a:t>
            </a:fld>
            <a:endParaRPr lang="en-US"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Title"/>
          <p:cNvSpPr>
            <a:spLocks noGrp="1" noChangeArrowheads="1"/>
          </p:cNvSpPr>
          <p:nvPr>
            <p:ph type="body" idx="1"/>
          </p:nvPr>
        </p:nvSpPr>
        <p:spPr>
          <a:xfrm>
            <a:off x="685800" y="1828800"/>
            <a:ext cx="7772400" cy="4343400"/>
          </a:xfrm>
        </p:spPr>
        <p:txBody>
          <a:bodyPr/>
          <a:lstStyle/>
          <a:p>
            <a:pPr eaLnBrk="1" hangingPunct="1"/>
            <a:r>
              <a:rPr lang="en-US" altLang="en-US" sz="2800" dirty="0">
                <a:solidFill>
                  <a:schemeClr val="accent2"/>
                </a:solidFill>
              </a:rPr>
              <a:t>Sort</a:t>
            </a:r>
            <a:r>
              <a:rPr lang="en-US" altLang="en-US" sz="2800" dirty="0"/>
              <a:t>: arrange values into an order </a:t>
            </a:r>
          </a:p>
          <a:p>
            <a:pPr lvl="1" eaLnBrk="1" hangingPunct="1"/>
            <a:r>
              <a:rPr lang="en-US" altLang="en-US" sz="2800" dirty="0"/>
              <a:t>Alphabetical</a:t>
            </a:r>
          </a:p>
          <a:p>
            <a:pPr lvl="1" eaLnBrk="1" hangingPunct="1">
              <a:spcBef>
                <a:spcPct val="10000"/>
              </a:spcBef>
            </a:pPr>
            <a:r>
              <a:rPr lang="en-US" altLang="en-US" sz="2800" dirty="0"/>
              <a:t>Ascending (smallest to largest) numeric</a:t>
            </a:r>
          </a:p>
          <a:p>
            <a:pPr lvl="1" eaLnBrk="1" hangingPunct="1">
              <a:spcBef>
                <a:spcPct val="10000"/>
              </a:spcBef>
            </a:pPr>
            <a:r>
              <a:rPr lang="en-US" altLang="en-US" sz="2800" dirty="0"/>
              <a:t>Descending (largest to smallest) numeric</a:t>
            </a:r>
          </a:p>
          <a:p>
            <a:pPr eaLnBrk="1" hangingPunct="1">
              <a:spcBef>
                <a:spcPct val="40000"/>
              </a:spcBef>
            </a:pPr>
            <a:r>
              <a:rPr lang="en-US" altLang="en-US" sz="2800" dirty="0"/>
              <a:t>Two algorithms considered here </a:t>
            </a:r>
          </a:p>
          <a:p>
            <a:pPr lvl="1" eaLnBrk="1" hangingPunct="1"/>
            <a:r>
              <a:rPr lang="en-US" altLang="en-US" sz="2800" dirty="0"/>
              <a:t>Bubble sort</a:t>
            </a:r>
          </a:p>
          <a:p>
            <a:pPr lvl="1" eaLnBrk="1" hangingPunct="1">
              <a:spcBef>
                <a:spcPct val="10000"/>
              </a:spcBef>
            </a:pPr>
            <a:r>
              <a:rPr lang="en-US" altLang="en-US" sz="2800" dirty="0"/>
              <a:t>Selection sort</a:t>
            </a:r>
          </a:p>
        </p:txBody>
      </p:sp>
      <p:sp>
        <p:nvSpPr>
          <p:cNvPr id="13314" name="Slide Body"/>
          <p:cNvSpPr>
            <a:spLocks noGrp="1" noChangeArrowheads="1"/>
          </p:cNvSpPr>
          <p:nvPr>
            <p:ph type="title"/>
          </p:nvPr>
        </p:nvSpPr>
        <p:spPr/>
        <p:txBody>
          <a:bodyPr/>
          <a:lstStyle/>
          <a:p>
            <a:pPr eaLnBrk="1" hangingPunct="1"/>
            <a:r>
              <a:rPr lang="en-US" altLang="en-US" dirty="0">
                <a:solidFill>
                  <a:schemeClr val="tx1"/>
                </a:solidFill>
              </a:rPr>
              <a:t>9.3  Introduction to Sorting Algorithms</a:t>
            </a:r>
          </a:p>
        </p:txBody>
      </p:sp>
      <p:sp>
        <p:nvSpPr>
          <p:cNvPr id="133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A17596D9-4226-49FC-8652-720C6CE80FC8}" type="slidenum">
              <a:rPr lang="en-US" altLang="en-US" sz="1200" smtClean="0"/>
              <a:pPr eaLnBrk="1" hangingPunct="1">
                <a:spcBef>
                  <a:spcPct val="0"/>
                </a:spcBef>
                <a:buFontTx/>
                <a:buNone/>
              </a:pPr>
              <a:t>11</a:t>
            </a:fld>
            <a:endParaRPr lang="en-US"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Title"/>
          <p:cNvSpPr>
            <a:spLocks noGrp="1" noChangeArrowheads="1"/>
          </p:cNvSpPr>
          <p:nvPr>
            <p:ph type="title"/>
          </p:nvPr>
        </p:nvSpPr>
        <p:spPr/>
        <p:txBody>
          <a:bodyPr/>
          <a:lstStyle/>
          <a:p>
            <a:pPr eaLnBrk="1" hangingPunct="1"/>
            <a:r>
              <a:rPr lang="en-US" altLang="en-US" dirty="0">
                <a:solidFill>
                  <a:schemeClr val="tx1"/>
                </a:solidFill>
              </a:rPr>
              <a:t>Bubble Sort Algorithm</a:t>
            </a:r>
          </a:p>
        </p:txBody>
      </p:sp>
      <p:sp>
        <p:nvSpPr>
          <p:cNvPr id="14339" name="Slide Body"/>
          <p:cNvSpPr>
            <a:spLocks noGrp="1" noChangeArrowheads="1"/>
          </p:cNvSpPr>
          <p:nvPr>
            <p:ph type="body" idx="1"/>
          </p:nvPr>
        </p:nvSpPr>
        <p:spPr>
          <a:xfrm>
            <a:off x="8467" y="1981200"/>
            <a:ext cx="8839200" cy="4114800"/>
          </a:xfrm>
        </p:spPr>
        <p:txBody>
          <a:bodyPr/>
          <a:lstStyle/>
          <a:p>
            <a:pPr marL="990600" lvl="1" indent="-533400" eaLnBrk="1" hangingPunct="1">
              <a:spcBef>
                <a:spcPct val="0"/>
              </a:spcBef>
              <a:buFontTx/>
              <a:buAutoNum type="arabicPeriod"/>
            </a:pPr>
            <a:r>
              <a:rPr lang="en-US" altLang="en-US" sz="2800" dirty="0"/>
              <a:t>Compare 1</a:t>
            </a:r>
            <a:r>
              <a:rPr lang="en-US" altLang="en-US" sz="2800" baseline="30000" dirty="0"/>
              <a:t>st</a:t>
            </a:r>
            <a:r>
              <a:rPr lang="en-US" altLang="en-US" sz="2800" dirty="0"/>
              <a:t> two elements and exchange them if they are out of order.</a:t>
            </a:r>
          </a:p>
          <a:p>
            <a:pPr marL="990600" lvl="1" indent="-533400" eaLnBrk="1" hangingPunct="1">
              <a:lnSpc>
                <a:spcPct val="90000"/>
              </a:lnSpc>
              <a:spcBef>
                <a:spcPct val="35000"/>
              </a:spcBef>
              <a:buFontTx/>
              <a:buAutoNum type="arabicPeriod"/>
            </a:pPr>
            <a:r>
              <a:rPr lang="en-US" altLang="en-US" sz="2800" dirty="0"/>
              <a:t>Move down one element and compare 2</a:t>
            </a:r>
            <a:r>
              <a:rPr lang="en-US" altLang="en-US" sz="2800" baseline="30000" dirty="0"/>
              <a:t>nd</a:t>
            </a:r>
            <a:r>
              <a:rPr lang="en-US" altLang="en-US" sz="2800" dirty="0"/>
              <a:t> and 3</a:t>
            </a:r>
            <a:r>
              <a:rPr lang="en-US" altLang="en-US" sz="2800" baseline="30000" dirty="0"/>
              <a:t>rd </a:t>
            </a:r>
            <a:r>
              <a:rPr lang="en-US" altLang="en-US" sz="2800" dirty="0"/>
              <a:t>elements. Exchange if necessary. Continue until the end of the array.</a:t>
            </a:r>
          </a:p>
          <a:p>
            <a:pPr marL="990600" lvl="1" indent="-533400" eaLnBrk="1" hangingPunct="1">
              <a:lnSpc>
                <a:spcPct val="90000"/>
              </a:lnSpc>
              <a:spcBef>
                <a:spcPct val="35000"/>
              </a:spcBef>
              <a:buFontTx/>
              <a:buAutoNum type="arabicPeriod"/>
            </a:pPr>
            <a:r>
              <a:rPr lang="en-US" altLang="en-US" sz="2800" dirty="0"/>
              <a:t>Pass through the array again, repeating the process and exchanging as necessary.</a:t>
            </a:r>
          </a:p>
          <a:p>
            <a:pPr marL="990600" lvl="1" indent="-533400" eaLnBrk="1" hangingPunct="1">
              <a:spcBef>
                <a:spcPct val="35000"/>
              </a:spcBef>
              <a:buFontTx/>
              <a:buAutoNum type="arabicPeriod"/>
            </a:pPr>
            <a:r>
              <a:rPr lang="en-US" altLang="en-US" sz="2800" dirty="0"/>
              <a:t>Repeat until a pass is made with no exchanges.</a:t>
            </a:r>
          </a:p>
        </p:txBody>
      </p:sp>
      <p:sp>
        <p:nvSpPr>
          <p:cNvPr id="143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B13FE553-32DD-4ECE-B60D-43B427F181B5}" type="slidenum">
              <a:rPr lang="en-US" altLang="en-US" sz="1200" smtClean="0"/>
              <a:pPr eaLnBrk="1" hangingPunct="1">
                <a:spcBef>
                  <a:spcPct val="0"/>
                </a:spcBef>
                <a:buFontTx/>
                <a:buNone/>
              </a:pPr>
              <a:t>12</a:t>
            </a:fld>
            <a:endParaRPr lang="en-US" alt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Title"/>
          <p:cNvSpPr>
            <a:spLocks noGrp="1" noChangeArrowheads="1"/>
          </p:cNvSpPr>
          <p:nvPr>
            <p:ph type="title"/>
          </p:nvPr>
        </p:nvSpPr>
        <p:spPr>
          <a:xfrm>
            <a:off x="468313" y="33867"/>
            <a:ext cx="8229600" cy="1097279"/>
          </a:xfrm>
        </p:spPr>
        <p:txBody>
          <a:bodyPr/>
          <a:lstStyle/>
          <a:p>
            <a:pPr eaLnBrk="1" hangingPunct="1"/>
            <a:r>
              <a:rPr lang="en-US" altLang="en-US" dirty="0">
                <a:solidFill>
                  <a:schemeClr val="tx1"/>
                </a:solidFill>
              </a:rPr>
              <a:t>Bubble Sort Example 1 of 3</a:t>
            </a:r>
          </a:p>
        </p:txBody>
      </p:sp>
      <p:sp>
        <p:nvSpPr>
          <p:cNvPr id="15363" name="Slide Body"/>
          <p:cNvSpPr>
            <a:spLocks noGrp="1" noChangeArrowheads="1"/>
          </p:cNvSpPr>
          <p:nvPr>
            <p:ph type="body" idx="1"/>
          </p:nvPr>
        </p:nvSpPr>
        <p:spPr>
          <a:xfrm>
            <a:off x="152400" y="1219200"/>
            <a:ext cx="8724900" cy="4891087"/>
          </a:xfrm>
        </p:spPr>
        <p:txBody>
          <a:bodyPr/>
          <a:lstStyle/>
          <a:p>
            <a:pPr eaLnBrk="1" hangingPunct="1">
              <a:buFontTx/>
              <a:buNone/>
            </a:pPr>
            <a:r>
              <a:rPr lang="en-US" altLang="en-US" sz="2400" dirty="0"/>
              <a:t>Array </a:t>
            </a:r>
            <a:r>
              <a:rPr lang="en-US" altLang="en-US" sz="2400" b="1" dirty="0">
                <a:latin typeface="Courier New" pitchFamily="49" charset="0"/>
              </a:rPr>
              <a:t>numlist3</a:t>
            </a:r>
            <a:r>
              <a:rPr lang="en-US" altLang="en-US" sz="2400" dirty="0"/>
              <a:t> contains</a:t>
            </a:r>
          </a:p>
          <a:p>
            <a:pPr eaLnBrk="1" hangingPunct="1">
              <a:buFontTx/>
              <a:buNone/>
            </a:pPr>
            <a:endParaRPr lang="en-US" altLang="en-US" sz="2000" dirty="0"/>
          </a:p>
          <a:p>
            <a:pPr eaLnBrk="1" hangingPunct="1">
              <a:buFontTx/>
              <a:buNone/>
            </a:pPr>
            <a:r>
              <a:rPr lang="en-US" altLang="en-US" sz="2400" dirty="0"/>
              <a:t>Compare values 17 and 23. They are in order, so no exchange is needed.</a:t>
            </a:r>
          </a:p>
          <a:p>
            <a:pPr eaLnBrk="1" hangingPunct="1">
              <a:spcAft>
                <a:spcPts val="600"/>
              </a:spcAft>
              <a:buFontTx/>
              <a:buNone/>
            </a:pPr>
            <a:r>
              <a:rPr lang="en-US" altLang="en-US" sz="2400" dirty="0"/>
              <a:t>Compare values 23 and 5.  Exchange them.</a:t>
            </a:r>
          </a:p>
          <a:p>
            <a:pPr eaLnBrk="1" hangingPunct="1">
              <a:spcAft>
                <a:spcPts val="600"/>
              </a:spcAft>
              <a:buFontTx/>
              <a:buNone/>
            </a:pPr>
            <a:endParaRPr lang="en-US" altLang="en-US" dirty="0"/>
          </a:p>
          <a:p>
            <a:pPr eaLnBrk="1" hangingPunct="1">
              <a:spcAft>
                <a:spcPts val="600"/>
              </a:spcAft>
              <a:buFontTx/>
              <a:buNone/>
            </a:pPr>
            <a:r>
              <a:rPr lang="en-US" altLang="en-US" sz="2400" dirty="0"/>
              <a:t>Compare values 23 and 11.  Exchange them. </a:t>
            </a:r>
          </a:p>
          <a:p>
            <a:pPr eaLnBrk="1" hangingPunct="1">
              <a:spcAft>
                <a:spcPts val="600"/>
              </a:spcAft>
              <a:buFontTx/>
              <a:buNone/>
            </a:pPr>
            <a:endParaRPr lang="en-US" altLang="en-US" dirty="0"/>
          </a:p>
          <a:p>
            <a:pPr eaLnBrk="1" hangingPunct="1">
              <a:spcAft>
                <a:spcPts val="600"/>
              </a:spcAft>
              <a:buFontTx/>
              <a:buNone/>
            </a:pPr>
            <a:r>
              <a:rPr lang="en-US" altLang="en-US" sz="2400" dirty="0"/>
              <a:t>This is the end of the first pass of sorting using Bubble Sort</a:t>
            </a:r>
            <a:r>
              <a:rPr lang="en-US" altLang="en-US" sz="2800" dirty="0"/>
              <a:t>.</a:t>
            </a:r>
          </a:p>
        </p:txBody>
      </p:sp>
      <p:pic>
        <p:nvPicPr>
          <p:cNvPr id="4" name="Four element array to be sorted" descr="The array contains 17, 23, 5, and 11" title="Four element array to be sor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793" y="1600200"/>
            <a:ext cx="3779520" cy="807720"/>
          </a:xfrm>
          <a:prstGeom prst="rect">
            <a:avLst/>
          </a:prstGeom>
        </p:spPr>
      </p:pic>
      <p:pic>
        <p:nvPicPr>
          <p:cNvPr id="5" name="Four element array after exchanging elements 1 and 2" descr="The first two elements in locations 0 and 1 are compared.  17 &gt; 23, so no exchange is made.  Then the contents of locations 1 and 2 are compared.  Since 23 &gt; 5, the array contents at these locations are exchanged." title="Four element array being sor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7793" y="3657600"/>
            <a:ext cx="3779520" cy="807720"/>
          </a:xfrm>
          <a:prstGeom prst="rect">
            <a:avLst/>
          </a:prstGeom>
        </p:spPr>
      </p:pic>
      <p:pic>
        <p:nvPicPr>
          <p:cNvPr id="6" name="Four Element Array after exchanging elements 2 and 3" descr="The last two elements in positions 2 and 3 are compared.  Since 23 &gt; 11, the contents are exchanged.&#10;&#10;After the first pass through the array, the contents are, in order from element 0 to element 3:  17, 5, 11, 23." title="Four element array after the first pass using Bubble Sort"/>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19326" y="4800600"/>
            <a:ext cx="3779520" cy="807720"/>
          </a:xfrm>
          <a:prstGeom prst="rect">
            <a:avLst/>
          </a:prstGeom>
        </p:spPr>
      </p:pic>
      <p:sp>
        <p:nvSpPr>
          <p:cNvPr id="153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1058B185-CE65-4A2C-A28C-045B6CFF0323}" type="slidenum">
              <a:rPr lang="en-US" altLang="en-US" sz="1200" smtClean="0"/>
              <a:pPr eaLnBrk="1" hangingPunct="1">
                <a:spcBef>
                  <a:spcPct val="0"/>
                </a:spcBef>
                <a:buFontTx/>
                <a:buNone/>
              </a:pPr>
              <a:t>13</a:t>
            </a:fld>
            <a:endParaRPr lang="en-US"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Title"/>
          <p:cNvSpPr>
            <a:spLocks noGrp="1" noChangeArrowheads="1"/>
          </p:cNvSpPr>
          <p:nvPr>
            <p:ph type="title"/>
          </p:nvPr>
        </p:nvSpPr>
        <p:spPr>
          <a:xfrm>
            <a:off x="468313" y="0"/>
            <a:ext cx="8229600" cy="1097279"/>
          </a:xfrm>
        </p:spPr>
        <p:txBody>
          <a:bodyPr/>
          <a:lstStyle/>
          <a:p>
            <a:pPr eaLnBrk="1" hangingPunct="1"/>
            <a:r>
              <a:rPr lang="en-US" altLang="en-US" dirty="0">
                <a:solidFill>
                  <a:schemeClr val="tx1"/>
                </a:solidFill>
              </a:rPr>
              <a:t>Bubble Sort Example 2 of 3</a:t>
            </a:r>
          </a:p>
        </p:txBody>
      </p:sp>
      <p:sp>
        <p:nvSpPr>
          <p:cNvPr id="16387" name="Slide Text"/>
          <p:cNvSpPr>
            <a:spLocks noGrp="1" noChangeArrowheads="1"/>
          </p:cNvSpPr>
          <p:nvPr>
            <p:ph type="body" idx="1"/>
          </p:nvPr>
        </p:nvSpPr>
        <p:spPr>
          <a:xfrm>
            <a:off x="214313" y="1219200"/>
            <a:ext cx="8724900" cy="4891087"/>
          </a:xfrm>
        </p:spPr>
        <p:txBody>
          <a:bodyPr/>
          <a:lstStyle/>
          <a:p>
            <a:pPr eaLnBrk="1" hangingPunct="1">
              <a:buFontTx/>
              <a:buNone/>
            </a:pPr>
            <a:r>
              <a:rPr lang="en-US" altLang="en-US" sz="2400" dirty="0"/>
              <a:t>The second pass starts with the array from pass one</a:t>
            </a:r>
          </a:p>
          <a:p>
            <a:pPr eaLnBrk="1" hangingPunct="1">
              <a:buFontTx/>
              <a:buNone/>
            </a:pPr>
            <a:endParaRPr lang="en-US" altLang="en-US" sz="2400" dirty="0"/>
          </a:p>
          <a:p>
            <a:pPr eaLnBrk="1" hangingPunct="1">
              <a:buFontTx/>
              <a:buNone/>
            </a:pPr>
            <a:r>
              <a:rPr lang="en-US" altLang="en-US" sz="2400" dirty="0"/>
              <a:t>Compare values 17 and 5. Exchange them.</a:t>
            </a:r>
          </a:p>
          <a:p>
            <a:pPr eaLnBrk="1" hangingPunct="1">
              <a:buFontTx/>
              <a:buNone/>
            </a:pPr>
            <a:endParaRPr lang="en-US" altLang="en-US" sz="2400" dirty="0"/>
          </a:p>
          <a:p>
            <a:pPr eaLnBrk="1" hangingPunct="1">
              <a:lnSpc>
                <a:spcPct val="150000"/>
              </a:lnSpc>
              <a:spcAft>
                <a:spcPts val="600"/>
              </a:spcAft>
              <a:buFontTx/>
              <a:buNone/>
            </a:pPr>
            <a:r>
              <a:rPr lang="en-US" altLang="en-US" sz="2400" dirty="0"/>
              <a:t>Compare 17 and 11.  Exchange them.</a:t>
            </a:r>
          </a:p>
          <a:p>
            <a:pPr eaLnBrk="1" hangingPunct="1">
              <a:spcAft>
                <a:spcPts val="600"/>
              </a:spcAft>
              <a:buFontTx/>
              <a:buNone/>
            </a:pPr>
            <a:endParaRPr lang="en-US" altLang="en-US" sz="2400" dirty="0"/>
          </a:p>
          <a:p>
            <a:pPr eaLnBrk="1" hangingPunct="1">
              <a:spcAft>
                <a:spcPts val="600"/>
              </a:spcAft>
              <a:buFontTx/>
              <a:buNone/>
            </a:pPr>
            <a:r>
              <a:rPr lang="en-US" altLang="en-US" sz="2400" dirty="0"/>
              <a:t>Compare 17 and 23.  No exchange is needed.</a:t>
            </a:r>
          </a:p>
          <a:p>
            <a:pPr eaLnBrk="1" hangingPunct="1">
              <a:spcAft>
                <a:spcPts val="600"/>
              </a:spcAft>
              <a:buFontTx/>
              <a:buNone/>
            </a:pPr>
            <a:r>
              <a:rPr lang="en-US" altLang="en-US" sz="2400" dirty="0"/>
              <a:t>This is the end of the second pass.</a:t>
            </a:r>
          </a:p>
        </p:txBody>
      </p:sp>
      <p:pic>
        <p:nvPicPr>
          <p:cNvPr id="2" name="Array at the beginning of the second pass" descr="The array contains 17, 5, 11, and 23." title="Four element array at the beginning of the second pas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2826" y="1676400"/>
            <a:ext cx="3779520" cy="807720"/>
          </a:xfrm>
          <a:prstGeom prst="rect">
            <a:avLst/>
          </a:prstGeom>
        </p:spPr>
      </p:pic>
      <p:pic>
        <p:nvPicPr>
          <p:cNvPr id="3" name="Array after the first exchange" descr="Adjacent elements `7 and 5 are compared.  Since 17 &gt; 5, the array contents are exchanged." title="Array after the first exchang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06003" y="2895600"/>
            <a:ext cx="3779520" cy="807720"/>
          </a:xfrm>
          <a:prstGeom prst="rect">
            <a:avLst/>
          </a:prstGeom>
        </p:spPr>
      </p:pic>
      <p:pic>
        <p:nvPicPr>
          <p:cNvPr id="4" name="Array after the second exchange" descr="The elements 17 and 11 are compared.  Since 17 &gt; 11, the contents of the cells are exchanged." title="Array after the second exchange"/>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2826" y="4114800"/>
            <a:ext cx="3779520" cy="853440"/>
          </a:xfrm>
          <a:prstGeom prst="rect">
            <a:avLst/>
          </a:prstGeom>
        </p:spPr>
      </p:pic>
      <p:sp>
        <p:nvSpPr>
          <p:cNvPr id="163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C2C09450-6BAF-47C4-8975-3C7DB35491AB}" type="slidenum">
              <a:rPr lang="en-US" altLang="en-US" sz="1200" smtClean="0"/>
              <a:pPr eaLnBrk="1" hangingPunct="1">
                <a:spcBef>
                  <a:spcPct val="0"/>
                </a:spcBef>
                <a:buFontTx/>
                <a:buNone/>
              </a:pPr>
              <a:t>14</a:t>
            </a:fld>
            <a:endParaRPr lang="en-US" altLang="en-US"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Title"/>
          <p:cNvSpPr>
            <a:spLocks noGrp="1" noChangeArrowheads="1"/>
          </p:cNvSpPr>
          <p:nvPr>
            <p:ph type="title"/>
          </p:nvPr>
        </p:nvSpPr>
        <p:spPr/>
        <p:txBody>
          <a:bodyPr/>
          <a:lstStyle/>
          <a:p>
            <a:pPr eaLnBrk="1" hangingPunct="1"/>
            <a:r>
              <a:rPr lang="en-US" altLang="en-US" dirty="0">
                <a:solidFill>
                  <a:schemeClr val="tx1"/>
                </a:solidFill>
              </a:rPr>
              <a:t>Bubble Sort Example 3 of 3</a:t>
            </a:r>
          </a:p>
        </p:txBody>
      </p:sp>
      <p:sp>
        <p:nvSpPr>
          <p:cNvPr id="17411" name="Slide Body"/>
          <p:cNvSpPr>
            <a:spLocks noGrp="1" noChangeArrowheads="1"/>
          </p:cNvSpPr>
          <p:nvPr>
            <p:ph type="body" idx="1"/>
          </p:nvPr>
        </p:nvSpPr>
        <p:spPr>
          <a:xfrm>
            <a:off x="190500" y="1433513"/>
            <a:ext cx="8724900" cy="4510087"/>
          </a:xfrm>
        </p:spPr>
        <p:txBody>
          <a:bodyPr/>
          <a:lstStyle/>
          <a:p>
            <a:pPr eaLnBrk="1" hangingPunct="1">
              <a:buFontTx/>
              <a:buNone/>
            </a:pPr>
            <a:r>
              <a:rPr lang="en-US" altLang="en-US" sz="2400" dirty="0"/>
              <a:t>The third pass starts with the array from pass two</a:t>
            </a:r>
          </a:p>
          <a:p>
            <a:pPr eaLnBrk="1" hangingPunct="1">
              <a:buFontTx/>
              <a:buNone/>
            </a:pPr>
            <a:endParaRPr lang="en-US" altLang="en-US" sz="2400" dirty="0"/>
          </a:p>
          <a:p>
            <a:pPr eaLnBrk="1" hangingPunct="1">
              <a:buFontTx/>
              <a:buNone/>
            </a:pPr>
            <a:endParaRPr lang="en-US" altLang="en-US" sz="2400" dirty="0"/>
          </a:p>
          <a:p>
            <a:pPr eaLnBrk="1" hangingPunct="1">
              <a:buFontTx/>
              <a:buNone/>
            </a:pPr>
            <a:r>
              <a:rPr lang="en-US" altLang="en-US" sz="2400" dirty="0"/>
              <a:t>Compare values 5 and 11. No exchange is needed.</a:t>
            </a:r>
          </a:p>
          <a:p>
            <a:pPr eaLnBrk="1" hangingPunct="1">
              <a:lnSpc>
                <a:spcPct val="150000"/>
              </a:lnSpc>
              <a:spcAft>
                <a:spcPts val="600"/>
              </a:spcAft>
              <a:buFontTx/>
              <a:buNone/>
            </a:pPr>
            <a:r>
              <a:rPr lang="en-US" altLang="en-US" sz="2400" dirty="0"/>
              <a:t>Compare values 11 and 17.  No exchange is needed.</a:t>
            </a:r>
          </a:p>
          <a:p>
            <a:pPr eaLnBrk="1" hangingPunct="1">
              <a:spcAft>
                <a:spcPts val="600"/>
              </a:spcAft>
              <a:buFontTx/>
              <a:buNone/>
            </a:pPr>
            <a:r>
              <a:rPr lang="en-US" altLang="en-US" sz="2400" dirty="0"/>
              <a:t>Compare values 17 and 23.  No exchange is needed.</a:t>
            </a:r>
          </a:p>
          <a:p>
            <a:pPr eaLnBrk="1" hangingPunct="1">
              <a:spcAft>
                <a:spcPts val="600"/>
              </a:spcAft>
              <a:buFontTx/>
              <a:buNone/>
            </a:pPr>
            <a:r>
              <a:rPr lang="en-US" altLang="en-US" sz="2400" dirty="0"/>
              <a:t>Since no exchanges were made, the array is in order.</a:t>
            </a:r>
          </a:p>
        </p:txBody>
      </p:sp>
      <p:sp>
        <p:nvSpPr>
          <p:cNvPr id="174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D48D3507-8918-4B48-9371-B6A3A9BCD85F}" type="slidenum">
              <a:rPr lang="en-US" altLang="en-US" sz="1200" smtClean="0"/>
              <a:pPr eaLnBrk="1" hangingPunct="1">
                <a:spcBef>
                  <a:spcPct val="0"/>
                </a:spcBef>
                <a:buFontTx/>
                <a:buNone/>
              </a:pPr>
              <a:t>15</a:t>
            </a:fld>
            <a:endParaRPr lang="en-US" altLang="en-US" sz="1200"/>
          </a:p>
        </p:txBody>
      </p:sp>
      <p:pic>
        <p:nvPicPr>
          <p:cNvPr id="2" name="Array at the start of the third pass" descr="At the start of the third pass of sorting the array using Bubble Sort, the array contains 5, 11, 17, and 23." title="Array at the start of the third pas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2200" y="2057400"/>
            <a:ext cx="3779520" cy="8534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Title"/>
          <p:cNvSpPr>
            <a:spLocks noGrp="1" noChangeArrowheads="1"/>
          </p:cNvSpPr>
          <p:nvPr>
            <p:ph type="title"/>
          </p:nvPr>
        </p:nvSpPr>
        <p:spPr/>
        <p:txBody>
          <a:bodyPr/>
          <a:lstStyle/>
          <a:p>
            <a:pPr eaLnBrk="1" hangingPunct="1"/>
            <a:r>
              <a:rPr lang="en-US" altLang="en-US" dirty="0">
                <a:solidFill>
                  <a:schemeClr val="tx1"/>
                </a:solidFill>
              </a:rPr>
              <a:t>Bubble Sort Tradeoffs</a:t>
            </a:r>
          </a:p>
        </p:txBody>
      </p:sp>
      <p:sp>
        <p:nvSpPr>
          <p:cNvPr id="18435" name="Slide Body"/>
          <p:cNvSpPr>
            <a:spLocks noGrp="1" noChangeArrowheads="1"/>
          </p:cNvSpPr>
          <p:nvPr>
            <p:ph type="body" idx="1"/>
          </p:nvPr>
        </p:nvSpPr>
        <p:spPr>
          <a:xfrm>
            <a:off x="304800" y="1854200"/>
            <a:ext cx="8294688" cy="3894138"/>
          </a:xfrm>
        </p:spPr>
        <p:txBody>
          <a:bodyPr/>
          <a:lstStyle/>
          <a:p>
            <a:pPr eaLnBrk="1" hangingPunct="1"/>
            <a:r>
              <a:rPr lang="en-US" altLang="en-US" sz="2800" dirty="0"/>
              <a:t>Benefit</a:t>
            </a:r>
          </a:p>
          <a:p>
            <a:pPr lvl="1" eaLnBrk="1" hangingPunct="1"/>
            <a:r>
              <a:rPr lang="en-US" altLang="en-US" sz="2800" dirty="0"/>
              <a:t>It is easy to understand and to implement</a:t>
            </a:r>
          </a:p>
          <a:p>
            <a:pPr eaLnBrk="1" hangingPunct="1">
              <a:spcBef>
                <a:spcPct val="50000"/>
              </a:spcBef>
            </a:pPr>
            <a:r>
              <a:rPr lang="en-US" altLang="en-US" sz="2800" dirty="0"/>
              <a:t>Disadvantage</a:t>
            </a:r>
          </a:p>
          <a:p>
            <a:pPr lvl="1" eaLnBrk="1" hangingPunct="1"/>
            <a:r>
              <a:rPr lang="en-US" altLang="en-US" sz="2800" dirty="0"/>
              <a:t>It is inefficient due to the number of exchanges. This makes it slow for large arrays </a:t>
            </a:r>
          </a:p>
        </p:txBody>
      </p:sp>
      <p:sp>
        <p:nvSpPr>
          <p:cNvPr id="184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1873BB19-0A7F-4B16-AF24-46CAEFBB23C4}" type="slidenum">
              <a:rPr lang="en-US" altLang="en-US" sz="1200" smtClean="0"/>
              <a:pPr eaLnBrk="1" hangingPunct="1">
                <a:spcBef>
                  <a:spcPct val="0"/>
                </a:spcBef>
                <a:buFontTx/>
                <a:buNone/>
              </a:pPr>
              <a:t>16</a:t>
            </a:fld>
            <a:endParaRPr lang="en-US" altLang="en-US"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Title"/>
          <p:cNvSpPr>
            <a:spLocks noGrp="1" noChangeArrowheads="1"/>
          </p:cNvSpPr>
          <p:nvPr>
            <p:ph type="title"/>
          </p:nvPr>
        </p:nvSpPr>
        <p:spPr/>
        <p:txBody>
          <a:bodyPr/>
          <a:lstStyle/>
          <a:p>
            <a:pPr eaLnBrk="1" hangingPunct="1"/>
            <a:r>
              <a:rPr lang="en-US" altLang="en-US" dirty="0">
                <a:solidFill>
                  <a:schemeClr val="tx1"/>
                </a:solidFill>
              </a:rPr>
              <a:t>An Improved Bubble Sort </a:t>
            </a:r>
          </a:p>
        </p:txBody>
      </p:sp>
      <p:sp>
        <p:nvSpPr>
          <p:cNvPr id="18435" name="Slide Body"/>
          <p:cNvSpPr>
            <a:spLocks noGrp="1" noChangeArrowheads="1"/>
          </p:cNvSpPr>
          <p:nvPr>
            <p:ph type="body" idx="1"/>
          </p:nvPr>
        </p:nvSpPr>
        <p:spPr>
          <a:xfrm>
            <a:off x="304800" y="1447800"/>
            <a:ext cx="8294688" cy="4241800"/>
          </a:xfrm>
        </p:spPr>
        <p:txBody>
          <a:bodyPr/>
          <a:lstStyle/>
          <a:p>
            <a:pPr eaLnBrk="1" hangingPunct="1"/>
            <a:r>
              <a:rPr lang="en-US" altLang="en-US" sz="2800" dirty="0"/>
              <a:t>If no exchanges occur in a pass using Bubble Sort, then the array must already be in order.</a:t>
            </a:r>
          </a:p>
          <a:p>
            <a:pPr eaLnBrk="1" hangingPunct="1">
              <a:spcBef>
                <a:spcPct val="50000"/>
              </a:spcBef>
            </a:pPr>
            <a:r>
              <a:rPr lang="en-US" altLang="en-US" sz="2800" dirty="0"/>
              <a:t>This can be incorporated into the Bubble Sort algorithm:</a:t>
            </a:r>
          </a:p>
          <a:p>
            <a:pPr lvl="1">
              <a:spcBef>
                <a:spcPct val="50000"/>
              </a:spcBef>
            </a:pPr>
            <a:r>
              <a:rPr lang="en-US" altLang="en-US" sz="2800" dirty="0"/>
              <a:t>detect if an exchange was made in the inner for loop and set a </a:t>
            </a:r>
            <a:r>
              <a:rPr lang="en-US" altLang="en-US" sz="2800" dirty="0" err="1"/>
              <a:t>boolean</a:t>
            </a:r>
            <a:r>
              <a:rPr lang="en-US" altLang="en-US" sz="2800" dirty="0"/>
              <a:t> flag.</a:t>
            </a:r>
          </a:p>
          <a:p>
            <a:pPr lvl="1">
              <a:spcBef>
                <a:spcPct val="50000"/>
              </a:spcBef>
            </a:pPr>
            <a:r>
              <a:rPr lang="en-US" altLang="en-US" sz="2800" dirty="0"/>
              <a:t>test the flag in the outer for loop and terminate execution if no exchanges were made.</a:t>
            </a:r>
          </a:p>
        </p:txBody>
      </p:sp>
      <p:sp>
        <p:nvSpPr>
          <p:cNvPr id="184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1873BB19-0A7F-4B16-AF24-46CAEFBB23C4}" type="slidenum">
              <a:rPr lang="en-US" altLang="en-US" sz="1200" smtClean="0"/>
              <a:pPr eaLnBrk="1" hangingPunct="1">
                <a:spcBef>
                  <a:spcPct val="0"/>
                </a:spcBef>
                <a:buFontTx/>
                <a:buNone/>
              </a:pPr>
              <a:t>17</a:t>
            </a:fld>
            <a:endParaRPr lang="en-US" altLang="en-US" sz="1200"/>
          </a:p>
        </p:txBody>
      </p:sp>
    </p:spTree>
    <p:extLst>
      <p:ext uri="{BB962C8B-B14F-4D97-AF65-F5344CB8AC3E}">
        <p14:creationId xmlns:p14="http://schemas.microsoft.com/office/powerpoint/2010/main" val="1403748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Title"/>
          <p:cNvSpPr>
            <a:spLocks noGrp="1" noChangeArrowheads="1"/>
          </p:cNvSpPr>
          <p:nvPr>
            <p:ph type="title"/>
          </p:nvPr>
        </p:nvSpPr>
        <p:spPr/>
        <p:txBody>
          <a:bodyPr/>
          <a:lstStyle/>
          <a:p>
            <a:pPr eaLnBrk="1" hangingPunct="1"/>
            <a:r>
              <a:rPr lang="en-US" altLang="en-US" dirty="0">
                <a:solidFill>
                  <a:schemeClr val="tx1"/>
                </a:solidFill>
              </a:rPr>
              <a:t>Selection Sort Algorithm</a:t>
            </a:r>
          </a:p>
        </p:txBody>
      </p:sp>
      <p:sp>
        <p:nvSpPr>
          <p:cNvPr id="19459" name="Slide Body"/>
          <p:cNvSpPr>
            <a:spLocks noGrp="1" noChangeArrowheads="1"/>
          </p:cNvSpPr>
          <p:nvPr>
            <p:ph type="body" idx="1"/>
          </p:nvPr>
        </p:nvSpPr>
        <p:spPr>
          <a:xfrm>
            <a:off x="228600" y="1905000"/>
            <a:ext cx="8382000" cy="3581400"/>
          </a:xfrm>
        </p:spPr>
        <p:txBody>
          <a:bodyPr/>
          <a:lstStyle/>
          <a:p>
            <a:pPr marL="609600" indent="-609600" eaLnBrk="1" hangingPunct="1"/>
            <a:endParaRPr lang="en-US" altLang="en-US"/>
          </a:p>
          <a:p>
            <a:pPr marL="609600" indent="-609600" eaLnBrk="1" hangingPunct="1">
              <a:lnSpc>
                <a:spcPct val="90000"/>
              </a:lnSpc>
              <a:spcBef>
                <a:spcPct val="40000"/>
              </a:spcBef>
              <a:buFontTx/>
              <a:buAutoNum type="arabicPeriod"/>
            </a:pPr>
            <a:r>
              <a:rPr lang="en-US" altLang="en-US" sz="2800"/>
              <a:t>Locate the smallest element in the array and exchange it with the element in position 0.</a:t>
            </a:r>
          </a:p>
          <a:p>
            <a:pPr marL="609600" indent="-609600" eaLnBrk="1" hangingPunct="1">
              <a:lnSpc>
                <a:spcPct val="90000"/>
              </a:lnSpc>
              <a:spcBef>
                <a:spcPct val="40000"/>
              </a:spcBef>
              <a:buFontTx/>
              <a:buAutoNum type="arabicPeriod"/>
            </a:pPr>
            <a:r>
              <a:rPr lang="en-US" altLang="en-US" sz="2800"/>
              <a:t>Locate the next smallest element in the array and  exchange it with element in position 1.</a:t>
            </a:r>
          </a:p>
          <a:p>
            <a:pPr marL="609600" indent="-609600" eaLnBrk="1" hangingPunct="1">
              <a:lnSpc>
                <a:spcPct val="90000"/>
              </a:lnSpc>
              <a:spcBef>
                <a:spcPct val="40000"/>
              </a:spcBef>
              <a:buFontTx/>
              <a:buAutoNum type="arabicPeriod"/>
            </a:pPr>
            <a:r>
              <a:rPr lang="en-US" altLang="en-US" sz="2800"/>
              <a:t>Continue until all of the elements are in order.</a:t>
            </a:r>
          </a:p>
        </p:txBody>
      </p:sp>
      <p:sp>
        <p:nvSpPr>
          <p:cNvPr id="194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0F60B6CC-10E0-4594-8E40-810C8374FD95}" type="slidenum">
              <a:rPr lang="en-US" altLang="en-US" sz="1200" smtClean="0"/>
              <a:pPr eaLnBrk="1" hangingPunct="1">
                <a:spcBef>
                  <a:spcPct val="0"/>
                </a:spcBef>
                <a:buFontTx/>
                <a:buNone/>
              </a:pPr>
              <a:t>18</a:t>
            </a:fld>
            <a:endParaRPr lang="en-US" altLang="en-US"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Title"/>
          <p:cNvSpPr>
            <a:spLocks noGrp="1" noChangeArrowheads="1"/>
          </p:cNvSpPr>
          <p:nvPr>
            <p:ph type="title"/>
          </p:nvPr>
        </p:nvSpPr>
        <p:spPr/>
        <p:txBody>
          <a:bodyPr/>
          <a:lstStyle/>
          <a:p>
            <a:pPr eaLnBrk="1" hangingPunct="1"/>
            <a:r>
              <a:rPr lang="en-US" altLang="en-US" dirty="0">
                <a:solidFill>
                  <a:schemeClr val="tx1"/>
                </a:solidFill>
              </a:rPr>
              <a:t>Selection Sort Example 1 of 2</a:t>
            </a:r>
          </a:p>
        </p:txBody>
      </p:sp>
      <p:sp>
        <p:nvSpPr>
          <p:cNvPr id="20483" name="Slide Body"/>
          <p:cNvSpPr>
            <a:spLocks noGrp="1" noChangeArrowheads="1"/>
          </p:cNvSpPr>
          <p:nvPr>
            <p:ph type="body" idx="1"/>
          </p:nvPr>
        </p:nvSpPr>
        <p:spPr>
          <a:xfrm>
            <a:off x="381000" y="1981200"/>
            <a:ext cx="8458200" cy="4114800"/>
          </a:xfrm>
        </p:spPr>
        <p:txBody>
          <a:bodyPr/>
          <a:lstStyle/>
          <a:p>
            <a:pPr marL="609600" indent="-609600" eaLnBrk="1" hangingPunct="1">
              <a:buFontTx/>
              <a:buNone/>
            </a:pPr>
            <a:r>
              <a:rPr lang="en-US" altLang="en-US" dirty="0"/>
              <a:t>	</a:t>
            </a:r>
            <a:r>
              <a:rPr lang="en-US" altLang="en-US" sz="2800" dirty="0"/>
              <a:t>Array </a:t>
            </a:r>
            <a:r>
              <a:rPr lang="en-US" altLang="en-US" sz="2800" b="1" dirty="0" err="1">
                <a:latin typeface="Courier New" pitchFamily="49" charset="0"/>
              </a:rPr>
              <a:t>numlist</a:t>
            </a:r>
            <a:r>
              <a:rPr lang="en-US" altLang="en-US" sz="2800" b="1" dirty="0"/>
              <a:t> </a:t>
            </a:r>
            <a:r>
              <a:rPr lang="en-US" altLang="en-US" sz="2800" dirty="0"/>
              <a:t>contains</a:t>
            </a:r>
          </a:p>
          <a:p>
            <a:pPr marL="609600" indent="-609600" eaLnBrk="1" hangingPunct="1">
              <a:buFontTx/>
              <a:buNone/>
            </a:pPr>
            <a:endParaRPr lang="en-US" altLang="en-US" dirty="0"/>
          </a:p>
          <a:p>
            <a:pPr marL="609600" indent="-609600" eaLnBrk="1" hangingPunct="1">
              <a:buFontTx/>
              <a:buNone/>
            </a:pPr>
            <a:endParaRPr lang="en-US" altLang="en-US" dirty="0"/>
          </a:p>
          <a:p>
            <a:pPr marL="609600" indent="-609600" eaLnBrk="1" hangingPunct="1">
              <a:buFontTx/>
              <a:buNone/>
            </a:pPr>
            <a:r>
              <a:rPr lang="en-US" altLang="en-US" sz="2800" dirty="0"/>
              <a:t>The smallest element is </a:t>
            </a:r>
            <a:r>
              <a:rPr lang="en-US" altLang="en-US" sz="2800" b="1" dirty="0">
                <a:latin typeface="Courier New" pitchFamily="49" charset="0"/>
              </a:rPr>
              <a:t>2</a:t>
            </a:r>
            <a:r>
              <a:rPr lang="en-US" altLang="en-US" sz="2800" dirty="0"/>
              <a:t>. Exchange 2 with the element at subscript 0</a:t>
            </a:r>
            <a:r>
              <a:rPr lang="en-US" altLang="en-US" sz="2800" b="1" dirty="0">
                <a:latin typeface="Courier New" pitchFamily="49" charset="0"/>
              </a:rPr>
              <a:t>.</a:t>
            </a:r>
            <a:r>
              <a:rPr lang="en-US" altLang="en-US" sz="2800" b="1" dirty="0">
                <a:latin typeface="+mn-lt"/>
              </a:rPr>
              <a:t>  </a:t>
            </a:r>
            <a:r>
              <a:rPr lang="en-US" altLang="en-US" sz="2800" dirty="0">
                <a:latin typeface="+mn-lt"/>
              </a:rPr>
              <a:t>The element in position 0 is now in order</a:t>
            </a:r>
            <a:endParaRPr lang="en-US" altLang="en-US" sz="2800" b="1" dirty="0">
              <a:latin typeface="Courier New" pitchFamily="49" charset="0"/>
            </a:endParaRPr>
          </a:p>
        </p:txBody>
      </p:sp>
      <p:pic>
        <p:nvPicPr>
          <p:cNvPr id="2" name="four element array to be sorted" descr="The array contains the values 11, 2, 29, and 3." title="four element array to be sor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8400" y="2514600"/>
            <a:ext cx="3688080" cy="990600"/>
          </a:xfrm>
          <a:prstGeom prst="rect">
            <a:avLst/>
          </a:prstGeom>
        </p:spPr>
      </p:pic>
      <p:pic>
        <p:nvPicPr>
          <p:cNvPr id="3" name="four element array after the first exchange" descr="The smallest element in the array is 2.  The contents of the array element containing the 2 and the first element of the array are exchanged.  The resulting array contains 2, 11, 29, and 3.  The element in position 0 is in its correct position in the sorted array." title="four element array after the first exchang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3000" y="4953000"/>
            <a:ext cx="3688080" cy="990600"/>
          </a:xfrm>
          <a:prstGeom prst="rect">
            <a:avLst/>
          </a:prstGeom>
        </p:spPr>
      </p:pic>
      <p:sp>
        <p:nvSpPr>
          <p:cNvPr id="204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9C3744CD-E439-4947-A33D-C1EA87BD3A87}" type="slidenum">
              <a:rPr lang="en-US" altLang="en-US" sz="1200" smtClean="0"/>
              <a:pPr eaLnBrk="1" hangingPunct="1">
                <a:spcBef>
                  <a:spcPct val="0"/>
                </a:spcBef>
                <a:buFontTx/>
                <a:buNone/>
              </a:pPr>
              <a:t>19</a:t>
            </a:fld>
            <a:endParaRPr lang="en-US"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Title"/>
          <p:cNvSpPr>
            <a:spLocks noGrp="1" noChangeArrowheads="1"/>
          </p:cNvSpPr>
          <p:nvPr>
            <p:ph type="title"/>
          </p:nvPr>
        </p:nvSpPr>
        <p:spPr/>
        <p:txBody>
          <a:bodyPr/>
          <a:lstStyle/>
          <a:p>
            <a:pPr eaLnBrk="1" hangingPunct="1"/>
            <a:r>
              <a:rPr lang="en-US" altLang="en-US" dirty="0">
                <a:solidFill>
                  <a:schemeClr val="tx1"/>
                </a:solidFill>
              </a:rPr>
              <a:t>Topics</a:t>
            </a:r>
          </a:p>
        </p:txBody>
      </p:sp>
      <p:sp>
        <p:nvSpPr>
          <p:cNvPr id="4099" name="Slide Body"/>
          <p:cNvSpPr>
            <a:spLocks noGrp="1" noChangeArrowheads="1"/>
          </p:cNvSpPr>
          <p:nvPr>
            <p:ph type="body" idx="1"/>
          </p:nvPr>
        </p:nvSpPr>
        <p:spPr>
          <a:xfrm>
            <a:off x="304800" y="1600200"/>
            <a:ext cx="8534400" cy="4572000"/>
          </a:xfrm>
        </p:spPr>
        <p:txBody>
          <a:bodyPr/>
          <a:lstStyle/>
          <a:p>
            <a:pPr marL="0" indent="0" eaLnBrk="1" hangingPunct="1">
              <a:buFontTx/>
              <a:buNone/>
            </a:pPr>
            <a:r>
              <a:rPr lang="en-US" altLang="en-US" sz="2800" dirty="0"/>
              <a:t>9.1  Introduction to Search Algorithms</a:t>
            </a:r>
          </a:p>
          <a:p>
            <a:pPr marL="0" indent="0" eaLnBrk="1" hangingPunct="1">
              <a:buFontTx/>
              <a:buNone/>
            </a:pPr>
            <a:r>
              <a:rPr lang="en-US" altLang="en-US" sz="2800" dirty="0"/>
              <a:t>9.2  Searching an Array </a:t>
            </a:r>
            <a:r>
              <a:rPr lang="en-US" altLang="en-US" sz="2800"/>
              <a:t>of Objects</a:t>
            </a:r>
            <a:endParaRPr lang="en-US" altLang="en-US" sz="2800" dirty="0"/>
          </a:p>
          <a:p>
            <a:pPr marL="0" indent="0" eaLnBrk="1" hangingPunct="1">
              <a:buFontTx/>
              <a:buNone/>
            </a:pPr>
            <a:r>
              <a:rPr lang="en-US" altLang="en-US" sz="2800" dirty="0"/>
              <a:t>9.3  Introduction to Sorting Algorithms</a:t>
            </a:r>
          </a:p>
          <a:p>
            <a:pPr marL="0" indent="0" eaLnBrk="1" hangingPunct="1">
              <a:buFontTx/>
              <a:buNone/>
            </a:pPr>
            <a:r>
              <a:rPr lang="en-US" altLang="en-US" sz="2800" dirty="0"/>
              <a:t>9.4  Sorting an Array of Objects</a:t>
            </a:r>
          </a:p>
          <a:p>
            <a:pPr marL="0" indent="0" eaLnBrk="1" hangingPunct="1">
              <a:buFontTx/>
              <a:buNone/>
            </a:pPr>
            <a:r>
              <a:rPr lang="en-US" altLang="en-US" sz="2800" dirty="0"/>
              <a:t>9.5  Sorting and Searching Vectors</a:t>
            </a:r>
          </a:p>
          <a:p>
            <a:pPr marL="0" indent="0" eaLnBrk="1" hangingPunct="1">
              <a:buFontTx/>
              <a:buNone/>
            </a:pPr>
            <a:r>
              <a:rPr lang="en-US" altLang="en-US" sz="2800" dirty="0"/>
              <a:t>9.6  Introduction to Analysis of Algorithms</a:t>
            </a:r>
          </a:p>
        </p:txBody>
      </p:sp>
      <p:sp>
        <p:nvSpPr>
          <p:cNvPr id="41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35171312-74DA-4E08-B279-42A635534AF9}" type="slidenum">
              <a:rPr lang="en-US" altLang="en-US" sz="1200" smtClean="0"/>
              <a:pPr eaLnBrk="1" hangingPunct="1">
                <a:spcBef>
                  <a:spcPct val="0"/>
                </a:spcBef>
                <a:buFontTx/>
                <a:buNone/>
              </a:pPr>
              <a:t>2</a:t>
            </a:fld>
            <a:endParaRPr lang="en-US" altLang="en-US"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Title"/>
          <p:cNvSpPr>
            <a:spLocks noGrp="1" noChangeArrowheads="1"/>
          </p:cNvSpPr>
          <p:nvPr>
            <p:ph type="title"/>
          </p:nvPr>
        </p:nvSpPr>
        <p:spPr/>
        <p:txBody>
          <a:bodyPr/>
          <a:lstStyle/>
          <a:p>
            <a:pPr eaLnBrk="1" hangingPunct="1"/>
            <a:r>
              <a:rPr lang="en-US" altLang="en-US" dirty="0">
                <a:solidFill>
                  <a:schemeClr val="tx1"/>
                </a:solidFill>
              </a:rPr>
              <a:t>Selection Sort Example 2 of 2</a:t>
            </a:r>
          </a:p>
        </p:txBody>
      </p:sp>
      <p:sp>
        <p:nvSpPr>
          <p:cNvPr id="21507" name="Slide Body"/>
          <p:cNvSpPr>
            <a:spLocks noGrp="1" noChangeArrowheads="1"/>
          </p:cNvSpPr>
          <p:nvPr>
            <p:ph type="body" idx="1"/>
          </p:nvPr>
        </p:nvSpPr>
        <p:spPr>
          <a:xfrm>
            <a:off x="381000" y="1295400"/>
            <a:ext cx="8458200" cy="4800600"/>
          </a:xfrm>
        </p:spPr>
        <p:txBody>
          <a:bodyPr/>
          <a:lstStyle/>
          <a:p>
            <a:pPr marL="609600" indent="-609600" eaLnBrk="1" hangingPunct="1">
              <a:buFontTx/>
              <a:buNone/>
            </a:pPr>
            <a:endParaRPr lang="en-US" altLang="en-US" dirty="0"/>
          </a:p>
          <a:p>
            <a:pPr marL="609600" indent="-609600" eaLnBrk="1" hangingPunct="1">
              <a:buFontTx/>
              <a:buNone/>
            </a:pPr>
            <a:r>
              <a:rPr lang="en-US" altLang="en-US" sz="2400" dirty="0"/>
              <a:t>	</a:t>
            </a:r>
          </a:p>
          <a:p>
            <a:pPr marL="609600" indent="-609600" eaLnBrk="1" hangingPunct="1">
              <a:buFontTx/>
              <a:buNone/>
            </a:pPr>
            <a:r>
              <a:rPr lang="en-US" altLang="en-US" sz="2400" dirty="0"/>
              <a:t>The next smallest element is </a:t>
            </a:r>
            <a:r>
              <a:rPr lang="en-US" altLang="en-US" sz="2400" b="1" dirty="0">
                <a:latin typeface="Courier New" pitchFamily="49" charset="0"/>
              </a:rPr>
              <a:t>3</a:t>
            </a:r>
            <a:r>
              <a:rPr lang="en-US" altLang="en-US" sz="2400" dirty="0"/>
              <a:t>. Exchange 3 with the element at subscript 1.  The element in position 1 is now in order.</a:t>
            </a:r>
          </a:p>
          <a:p>
            <a:pPr marL="609600" indent="-609600" eaLnBrk="1" hangingPunct="1">
              <a:buFontTx/>
              <a:buNone/>
            </a:pPr>
            <a:endParaRPr lang="en-US" altLang="en-US" sz="2400" b="1" dirty="0">
              <a:latin typeface="Courier New" pitchFamily="49" charset="0"/>
            </a:endParaRPr>
          </a:p>
          <a:p>
            <a:pPr marL="609600" indent="-609600" eaLnBrk="1" hangingPunct="1">
              <a:buFontTx/>
              <a:buNone/>
            </a:pPr>
            <a:endParaRPr lang="en-US" altLang="en-US" sz="2400" b="1" dirty="0">
              <a:latin typeface="Courier New" pitchFamily="49" charset="0"/>
            </a:endParaRPr>
          </a:p>
          <a:p>
            <a:pPr marL="609600" indent="-609600" eaLnBrk="1" hangingPunct="1">
              <a:spcBef>
                <a:spcPct val="0"/>
              </a:spcBef>
              <a:buFontTx/>
              <a:buNone/>
            </a:pPr>
            <a:r>
              <a:rPr lang="en-US" altLang="en-US" sz="2400" dirty="0"/>
              <a:t>The next smallest element is </a:t>
            </a:r>
            <a:r>
              <a:rPr lang="en-US" altLang="en-US" sz="2400" b="1" dirty="0">
                <a:latin typeface="Courier New" pitchFamily="49" charset="0"/>
              </a:rPr>
              <a:t>11</a:t>
            </a:r>
            <a:r>
              <a:rPr lang="en-US" altLang="en-US" sz="2400" dirty="0"/>
              <a:t>. Exchange 11 with the element at subscript 2.</a:t>
            </a:r>
            <a:endParaRPr lang="en-US" altLang="en-US" sz="2400" b="1" dirty="0">
              <a:latin typeface="Courier New" pitchFamily="49" charset="0"/>
            </a:endParaRPr>
          </a:p>
          <a:p>
            <a:pPr marL="609600" indent="-609600" eaLnBrk="1" hangingPunct="1">
              <a:buFontTx/>
              <a:buNone/>
            </a:pPr>
            <a:endParaRPr lang="en-US" altLang="en-US" b="1" dirty="0">
              <a:latin typeface="Courier New" pitchFamily="49" charset="0"/>
            </a:endParaRPr>
          </a:p>
        </p:txBody>
      </p:sp>
      <p:pic>
        <p:nvPicPr>
          <p:cNvPr id="2" name="four element array after the first exchange" descr="This is the same array as the last one on slide 19.  Its contents are 2, 11, 29, and 3." title="four element array after the first exchang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0800" y="1371600"/>
            <a:ext cx="3688080" cy="990600"/>
          </a:xfrm>
          <a:prstGeom prst="rect">
            <a:avLst/>
          </a:prstGeom>
        </p:spPr>
      </p:pic>
      <p:pic>
        <p:nvPicPr>
          <p:cNvPr id="3" name="four element array after the second exchange" descr="The second-smallest element in the array is 3.  The content of the element that contained the 3 is exchanged with the contents of the element at position 1.  The resulting array contains 2, 3, 29, and 11.  The first two values in the array are in their correct sorted postion." title="four element array after the second exchang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90800" y="3124200"/>
            <a:ext cx="3688080" cy="990600"/>
          </a:xfrm>
          <a:prstGeom prst="rect">
            <a:avLst/>
          </a:prstGeom>
        </p:spPr>
      </p:pic>
      <p:pic>
        <p:nvPicPr>
          <p:cNvPr id="4" name="four element array after the third exchange" descr="The third-smallest value in the array is 11.  The contents of the elements that hold 29 and 11 are exchanged.  The resulting array contains 2, 3, 11, and 29." title="four element array after the third exchange"/>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56933" y="4953000"/>
            <a:ext cx="3688080" cy="990600"/>
          </a:xfrm>
          <a:prstGeom prst="rect">
            <a:avLst/>
          </a:prstGeom>
        </p:spPr>
      </p:pic>
      <p:sp>
        <p:nvSpPr>
          <p:cNvPr id="215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0E4F2ECA-23B1-407D-9482-9105CC956F7C}" type="slidenum">
              <a:rPr lang="en-US" altLang="en-US" sz="1200" smtClean="0"/>
              <a:pPr eaLnBrk="1" hangingPunct="1">
                <a:spcBef>
                  <a:spcPct val="0"/>
                </a:spcBef>
                <a:buFontTx/>
                <a:buNone/>
              </a:pPr>
              <a:t>20</a:t>
            </a:fld>
            <a:endParaRPr lang="en-US" altLang="en-US"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Title"/>
          <p:cNvSpPr>
            <a:spLocks noGrp="1" noChangeArrowheads="1"/>
          </p:cNvSpPr>
          <p:nvPr>
            <p:ph type="title"/>
          </p:nvPr>
        </p:nvSpPr>
        <p:spPr/>
        <p:txBody>
          <a:bodyPr/>
          <a:lstStyle/>
          <a:p>
            <a:pPr eaLnBrk="1" hangingPunct="1"/>
            <a:r>
              <a:rPr lang="en-US" altLang="en-US" dirty="0">
                <a:solidFill>
                  <a:schemeClr val="tx1"/>
                </a:solidFill>
              </a:rPr>
              <a:t>Sorting Considerations</a:t>
            </a:r>
          </a:p>
        </p:txBody>
      </p:sp>
      <p:sp>
        <p:nvSpPr>
          <p:cNvPr id="22531" name="Slide Body"/>
          <p:cNvSpPr>
            <a:spLocks noGrp="1" noChangeArrowheads="1"/>
          </p:cNvSpPr>
          <p:nvPr>
            <p:ph type="body" idx="1"/>
          </p:nvPr>
        </p:nvSpPr>
        <p:spPr>
          <a:xfrm>
            <a:off x="304800" y="1938338"/>
            <a:ext cx="8294688" cy="3725862"/>
          </a:xfrm>
        </p:spPr>
        <p:txBody>
          <a:bodyPr/>
          <a:lstStyle/>
          <a:p>
            <a:pPr eaLnBrk="1" hangingPunct="1"/>
            <a:r>
              <a:rPr lang="en-US" altLang="en-US" sz="2800" dirty="0"/>
              <a:t>Although it does not have Bubble Sort’s ability to terminate the sort when it detects that all elements are in order, Selection Sort is considered more efficient than Bubble Sort.</a:t>
            </a:r>
          </a:p>
          <a:p>
            <a:pPr eaLnBrk="1" hangingPunct="1"/>
            <a:r>
              <a:rPr lang="en-US" altLang="en-US" sz="2800" dirty="0"/>
              <a:t>This is due to the fewer number of exchanges that occur in Selection Sort.</a:t>
            </a:r>
          </a:p>
        </p:txBody>
      </p:sp>
      <p:sp>
        <p:nvSpPr>
          <p:cNvPr id="225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CAD1D148-2610-4135-8C4F-4BD6C5602F5C}" type="slidenum">
              <a:rPr lang="en-US" altLang="en-US" sz="1200" smtClean="0"/>
              <a:pPr eaLnBrk="1" hangingPunct="1">
                <a:spcBef>
                  <a:spcPct val="0"/>
                </a:spcBef>
                <a:buFontTx/>
                <a:buNone/>
              </a:pPr>
              <a:t>21</a:t>
            </a:fld>
            <a:endParaRPr lang="en-US" altLang="en-US"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Title"/>
          <p:cNvSpPr>
            <a:spLocks noGrp="1" noChangeArrowheads="1"/>
          </p:cNvSpPr>
          <p:nvPr>
            <p:ph type="title"/>
          </p:nvPr>
        </p:nvSpPr>
        <p:spPr/>
        <p:txBody>
          <a:bodyPr/>
          <a:lstStyle/>
          <a:p>
            <a:pPr eaLnBrk="1" hangingPunct="1"/>
            <a:r>
              <a:rPr lang="en-US" altLang="en-US" dirty="0">
                <a:solidFill>
                  <a:schemeClr val="tx1"/>
                </a:solidFill>
              </a:rPr>
              <a:t>9.4  Sorting an Array of Objects</a:t>
            </a:r>
          </a:p>
        </p:txBody>
      </p:sp>
      <p:sp>
        <p:nvSpPr>
          <p:cNvPr id="23555" name="Slide Body"/>
          <p:cNvSpPr>
            <a:spLocks noGrp="1" noChangeArrowheads="1"/>
          </p:cNvSpPr>
          <p:nvPr>
            <p:ph type="body" idx="1"/>
          </p:nvPr>
        </p:nvSpPr>
        <p:spPr>
          <a:xfrm>
            <a:off x="457200" y="1676400"/>
            <a:ext cx="8229600" cy="4419600"/>
          </a:xfrm>
        </p:spPr>
        <p:txBody>
          <a:bodyPr/>
          <a:lstStyle/>
          <a:p>
            <a:pPr eaLnBrk="1" hangingPunct="1">
              <a:lnSpc>
                <a:spcPct val="90000"/>
              </a:lnSpc>
              <a:spcBef>
                <a:spcPts val="3000"/>
              </a:spcBef>
            </a:pPr>
            <a:r>
              <a:rPr lang="en-US" altLang="en-US" sz="2800" dirty="0"/>
              <a:t>As with searching, arrays to be sorted can contain objects or structures</a:t>
            </a:r>
          </a:p>
          <a:p>
            <a:pPr eaLnBrk="1" hangingPunct="1">
              <a:lnSpc>
                <a:spcPct val="90000"/>
              </a:lnSpc>
              <a:spcBef>
                <a:spcPts val="3000"/>
              </a:spcBef>
            </a:pPr>
            <a:r>
              <a:rPr lang="en-US" altLang="en-US" sz="2800" dirty="0"/>
              <a:t>The key field determines how the structures or objects will be ordered</a:t>
            </a:r>
          </a:p>
          <a:p>
            <a:pPr eaLnBrk="1" hangingPunct="1">
              <a:lnSpc>
                <a:spcPct val="90000"/>
              </a:lnSpc>
              <a:spcBef>
                <a:spcPts val="3000"/>
              </a:spcBef>
            </a:pPr>
            <a:r>
              <a:rPr lang="en-US" altLang="en-US" sz="2800" dirty="0"/>
              <a:t>When exchanging the contents of array elements, entire structures or objects must be exchanged, not just the key fields in the structures or objects</a:t>
            </a:r>
          </a:p>
        </p:txBody>
      </p:sp>
      <p:sp>
        <p:nvSpPr>
          <p:cNvPr id="235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15F6E1E6-7F34-4B81-BBA8-808EF0394B68}" type="slidenum">
              <a:rPr lang="en-US" altLang="en-US" sz="1200" smtClean="0"/>
              <a:pPr eaLnBrk="1" hangingPunct="1">
                <a:spcBef>
                  <a:spcPct val="0"/>
                </a:spcBef>
                <a:buFontTx/>
                <a:buNone/>
              </a:pPr>
              <a:t>22</a:t>
            </a:fld>
            <a:endParaRPr lang="en-US" altLang="en-US"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Title"/>
          <p:cNvSpPr>
            <a:spLocks noGrp="1" noChangeArrowheads="1"/>
          </p:cNvSpPr>
          <p:nvPr>
            <p:ph type="title"/>
          </p:nvPr>
        </p:nvSpPr>
        <p:spPr/>
        <p:txBody>
          <a:bodyPr/>
          <a:lstStyle/>
          <a:p>
            <a:pPr eaLnBrk="1" hangingPunct="1"/>
            <a:r>
              <a:rPr lang="en-US" altLang="en-US" dirty="0">
                <a:solidFill>
                  <a:schemeClr val="tx1"/>
                </a:solidFill>
              </a:rPr>
              <a:t>9.5  Sorting and Searching Vectors</a:t>
            </a:r>
          </a:p>
        </p:txBody>
      </p:sp>
      <p:sp>
        <p:nvSpPr>
          <p:cNvPr id="24579" name="Slide Body"/>
          <p:cNvSpPr>
            <a:spLocks noGrp="1" noChangeArrowheads="1"/>
          </p:cNvSpPr>
          <p:nvPr>
            <p:ph type="body" idx="1"/>
          </p:nvPr>
        </p:nvSpPr>
        <p:spPr>
          <a:xfrm>
            <a:off x="685800" y="1981200"/>
            <a:ext cx="8001000" cy="4114800"/>
          </a:xfrm>
        </p:spPr>
        <p:txBody>
          <a:bodyPr/>
          <a:lstStyle/>
          <a:p>
            <a:pPr eaLnBrk="1" hangingPunct="1">
              <a:lnSpc>
                <a:spcPct val="90000"/>
              </a:lnSpc>
            </a:pPr>
            <a:r>
              <a:rPr lang="en-US" altLang="en-US" sz="2800" dirty="0"/>
              <a:t>Sorting and searching algorithms can be applied to vectors as well as to arrays</a:t>
            </a:r>
          </a:p>
          <a:p>
            <a:pPr eaLnBrk="1" hangingPunct="1">
              <a:lnSpc>
                <a:spcPct val="90000"/>
              </a:lnSpc>
              <a:spcBef>
                <a:spcPct val="40000"/>
              </a:spcBef>
            </a:pPr>
            <a:r>
              <a:rPr lang="en-US" altLang="en-US" sz="2800" dirty="0"/>
              <a:t>You need slight modifications to the sorting functions to use vector arguments </a:t>
            </a:r>
          </a:p>
          <a:p>
            <a:pPr lvl="1" eaLnBrk="1" hangingPunct="1"/>
            <a:r>
              <a:rPr lang="en-US" altLang="en-US" sz="2800" b="1" dirty="0"/>
              <a:t> </a:t>
            </a:r>
            <a:r>
              <a:rPr lang="en-US" altLang="en-US" sz="2800" b="1" dirty="0">
                <a:latin typeface="Courier New" pitchFamily="49" charset="0"/>
              </a:rPr>
              <a:t>vector &lt;type&gt; &amp;</a:t>
            </a:r>
            <a:r>
              <a:rPr lang="en-US" altLang="en-US" sz="2800" dirty="0"/>
              <a:t>  used in prototype</a:t>
            </a:r>
          </a:p>
          <a:p>
            <a:pPr lvl="1" eaLnBrk="1" hangingPunct="1"/>
            <a:r>
              <a:rPr lang="en-US" altLang="en-US" sz="2800" dirty="0"/>
              <a:t> There is no need to indicate the vector size, as functions can use the vector’s </a:t>
            </a:r>
            <a:r>
              <a:rPr lang="en-US" altLang="en-US" sz="2800" b="1" dirty="0">
                <a:latin typeface="Courier New" pitchFamily="49" charset="0"/>
              </a:rPr>
              <a:t>size</a:t>
            </a:r>
            <a:r>
              <a:rPr lang="en-US" altLang="en-US" sz="2800" dirty="0"/>
              <a:t> member function</a:t>
            </a:r>
            <a:endParaRPr lang="en-US" altLang="en-US" sz="2800" dirty="0">
              <a:latin typeface="Courier New" pitchFamily="49" charset="0"/>
            </a:endParaRPr>
          </a:p>
        </p:txBody>
      </p:sp>
      <p:sp>
        <p:nvSpPr>
          <p:cNvPr id="245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EE788A8B-300E-4228-86D2-DC78C4E85732}" type="slidenum">
              <a:rPr lang="en-US" altLang="en-US" sz="1200" smtClean="0"/>
              <a:pPr eaLnBrk="1" hangingPunct="1">
                <a:spcBef>
                  <a:spcPct val="0"/>
                </a:spcBef>
                <a:buFontTx/>
                <a:buNone/>
              </a:pPr>
              <a:t>23</a:t>
            </a:fld>
            <a:endParaRPr lang="en-US" altLang="en-US"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Title"/>
          <p:cNvSpPr>
            <a:spLocks noGrp="1" noChangeArrowheads="1"/>
          </p:cNvSpPr>
          <p:nvPr>
            <p:ph type="title"/>
          </p:nvPr>
        </p:nvSpPr>
        <p:spPr/>
        <p:txBody>
          <a:bodyPr/>
          <a:lstStyle/>
          <a:p>
            <a:pPr eaLnBrk="1" hangingPunct="1"/>
            <a:r>
              <a:rPr lang="en-US" altLang="en-US" dirty="0">
                <a:solidFill>
                  <a:schemeClr val="tx1"/>
                </a:solidFill>
              </a:rPr>
              <a:t>9.6  Introduction to Analysis of Algorithms</a:t>
            </a:r>
          </a:p>
        </p:txBody>
      </p:sp>
      <p:sp>
        <p:nvSpPr>
          <p:cNvPr id="25603" name="Slide Body"/>
          <p:cNvSpPr>
            <a:spLocks noGrp="1" noChangeArrowheads="1"/>
          </p:cNvSpPr>
          <p:nvPr>
            <p:ph type="body" idx="1"/>
          </p:nvPr>
        </p:nvSpPr>
        <p:spPr>
          <a:xfrm>
            <a:off x="685800" y="1981200"/>
            <a:ext cx="8001000" cy="4114800"/>
          </a:xfrm>
        </p:spPr>
        <p:txBody>
          <a:bodyPr/>
          <a:lstStyle/>
          <a:p>
            <a:pPr eaLnBrk="1" hangingPunct="1">
              <a:lnSpc>
                <a:spcPct val="90000"/>
              </a:lnSpc>
            </a:pPr>
            <a:r>
              <a:rPr lang="en-US" altLang="en-US" sz="2800" dirty="0"/>
              <a:t>Given two algorithms to solve a problem, what makes one better than the other?</a:t>
            </a:r>
          </a:p>
          <a:p>
            <a:pPr eaLnBrk="1" hangingPunct="1">
              <a:lnSpc>
                <a:spcPct val="90000"/>
              </a:lnSpc>
            </a:pPr>
            <a:r>
              <a:rPr lang="en-US" altLang="en-US" sz="2800" dirty="0"/>
              <a:t>Efficiency of an algorithm is measured by</a:t>
            </a:r>
          </a:p>
          <a:p>
            <a:pPr lvl="1" eaLnBrk="1" hangingPunct="1">
              <a:lnSpc>
                <a:spcPct val="90000"/>
              </a:lnSpc>
            </a:pPr>
            <a:r>
              <a:rPr lang="en-US" altLang="en-US" sz="2800" dirty="0"/>
              <a:t>space (computer memory used)</a:t>
            </a:r>
          </a:p>
          <a:p>
            <a:pPr lvl="1" eaLnBrk="1" hangingPunct="1">
              <a:lnSpc>
                <a:spcPct val="90000"/>
              </a:lnSpc>
            </a:pPr>
            <a:r>
              <a:rPr lang="en-US" altLang="en-US" sz="2800" dirty="0"/>
              <a:t>time (how long to execute the algorithm)</a:t>
            </a:r>
          </a:p>
          <a:p>
            <a:pPr eaLnBrk="1" hangingPunct="1">
              <a:lnSpc>
                <a:spcPct val="90000"/>
              </a:lnSpc>
            </a:pPr>
            <a:r>
              <a:rPr lang="en-US" altLang="en-US" sz="2800" dirty="0"/>
              <a:t>Analysis of algorithms is a more effective way to find efficiency than by using empirical data</a:t>
            </a:r>
          </a:p>
        </p:txBody>
      </p:sp>
      <p:sp>
        <p:nvSpPr>
          <p:cNvPr id="256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834B85F1-FB60-460C-B1AC-1684D5C92AB9}" type="slidenum">
              <a:rPr lang="en-US" altLang="en-US" sz="1200" smtClean="0"/>
              <a:pPr eaLnBrk="1" hangingPunct="1">
                <a:spcBef>
                  <a:spcPct val="0"/>
                </a:spcBef>
                <a:buFontTx/>
                <a:buNone/>
              </a:pPr>
              <a:t>24</a:t>
            </a:fld>
            <a:endParaRPr lang="en-US" altLang="en-US"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Title"/>
          <p:cNvSpPr>
            <a:spLocks noGrp="1" noChangeArrowheads="1"/>
          </p:cNvSpPr>
          <p:nvPr>
            <p:ph type="title"/>
          </p:nvPr>
        </p:nvSpPr>
        <p:spPr/>
        <p:txBody>
          <a:bodyPr/>
          <a:lstStyle/>
          <a:p>
            <a:pPr eaLnBrk="1" hangingPunct="1"/>
            <a:r>
              <a:rPr lang="en-US" altLang="en-US" dirty="0">
                <a:solidFill>
                  <a:schemeClr val="tx1"/>
                </a:solidFill>
              </a:rPr>
              <a:t>Analysis of Algorithms: Terminology 1 of 3</a:t>
            </a:r>
          </a:p>
        </p:txBody>
      </p:sp>
      <p:sp>
        <p:nvSpPr>
          <p:cNvPr id="26627" name="Slide Body"/>
          <p:cNvSpPr>
            <a:spLocks noGrp="1" noChangeArrowheads="1"/>
          </p:cNvSpPr>
          <p:nvPr>
            <p:ph type="body" idx="1"/>
          </p:nvPr>
        </p:nvSpPr>
        <p:spPr>
          <a:xfrm>
            <a:off x="685800" y="1981200"/>
            <a:ext cx="8001000" cy="4114800"/>
          </a:xfrm>
        </p:spPr>
        <p:txBody>
          <a:bodyPr/>
          <a:lstStyle/>
          <a:p>
            <a:pPr eaLnBrk="1" hangingPunct="1">
              <a:lnSpc>
                <a:spcPct val="90000"/>
              </a:lnSpc>
            </a:pPr>
            <a:r>
              <a:rPr lang="en-US" altLang="en-US" sz="2800" dirty="0">
                <a:solidFill>
                  <a:schemeClr val="accent2"/>
                </a:solidFill>
              </a:rPr>
              <a:t>Computational Problem</a:t>
            </a:r>
            <a:r>
              <a:rPr lang="en-US" altLang="en-US" sz="2800" dirty="0"/>
              <a:t>: a problem solved by an algorithm</a:t>
            </a:r>
          </a:p>
          <a:p>
            <a:pPr eaLnBrk="1" hangingPunct="1">
              <a:lnSpc>
                <a:spcPct val="90000"/>
              </a:lnSpc>
            </a:pPr>
            <a:r>
              <a:rPr lang="en-US" altLang="en-US" sz="2800" dirty="0">
                <a:solidFill>
                  <a:srgbClr val="495899"/>
                </a:solidFill>
              </a:rPr>
              <a:t>Instance</a:t>
            </a:r>
            <a:r>
              <a:rPr lang="en-US" altLang="en-US" sz="2800" dirty="0"/>
              <a:t> of the Problem:  a specific problem that is solved by the algorithm</a:t>
            </a:r>
          </a:p>
          <a:p>
            <a:pPr eaLnBrk="1" hangingPunct="1">
              <a:lnSpc>
                <a:spcPct val="90000"/>
              </a:lnSpc>
            </a:pPr>
            <a:r>
              <a:rPr lang="en-US" altLang="en-US" sz="2800" dirty="0">
                <a:solidFill>
                  <a:srgbClr val="495899"/>
                </a:solidFill>
              </a:rPr>
              <a:t>Size</a:t>
            </a:r>
            <a:r>
              <a:rPr lang="en-US" altLang="en-US" sz="2800" dirty="0"/>
              <a:t> of an Instance:  the amount of memory needed to hold the data for the specific problem</a:t>
            </a:r>
          </a:p>
        </p:txBody>
      </p:sp>
      <p:sp>
        <p:nvSpPr>
          <p:cNvPr id="266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55AE3D53-604E-4036-B604-E21561894AEC}" type="slidenum">
              <a:rPr lang="en-US" altLang="en-US" sz="1200" smtClean="0"/>
              <a:pPr eaLnBrk="1" hangingPunct="1">
                <a:spcBef>
                  <a:spcPct val="0"/>
                </a:spcBef>
                <a:buFontTx/>
                <a:buNone/>
              </a:pPr>
              <a:t>25</a:t>
            </a:fld>
            <a:endParaRPr lang="en-US" altLang="en-US"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Title"/>
          <p:cNvSpPr>
            <a:spLocks noGrp="1" noChangeArrowheads="1"/>
          </p:cNvSpPr>
          <p:nvPr>
            <p:ph type="title"/>
          </p:nvPr>
        </p:nvSpPr>
        <p:spPr/>
        <p:txBody>
          <a:bodyPr/>
          <a:lstStyle/>
          <a:p>
            <a:pPr eaLnBrk="1" hangingPunct="1"/>
            <a:r>
              <a:rPr lang="en-US" altLang="en-US" dirty="0">
                <a:solidFill>
                  <a:schemeClr val="tx1"/>
                </a:solidFill>
              </a:rPr>
              <a:t>Analysis of Algorithms: Terminology 2 of 3</a:t>
            </a:r>
          </a:p>
        </p:txBody>
      </p:sp>
      <p:sp>
        <p:nvSpPr>
          <p:cNvPr id="27651" name="Slide Body"/>
          <p:cNvSpPr>
            <a:spLocks noGrp="1" noChangeArrowheads="1"/>
          </p:cNvSpPr>
          <p:nvPr>
            <p:ph type="body" idx="1"/>
          </p:nvPr>
        </p:nvSpPr>
        <p:spPr>
          <a:xfrm>
            <a:off x="685800" y="1981200"/>
            <a:ext cx="8001000" cy="4114800"/>
          </a:xfrm>
        </p:spPr>
        <p:txBody>
          <a:bodyPr/>
          <a:lstStyle/>
          <a:p>
            <a:pPr eaLnBrk="1" hangingPunct="1">
              <a:lnSpc>
                <a:spcPct val="90000"/>
              </a:lnSpc>
            </a:pPr>
            <a:r>
              <a:rPr lang="en-US" altLang="en-US" sz="2800" dirty="0">
                <a:solidFill>
                  <a:schemeClr val="accent2"/>
                </a:solidFill>
              </a:rPr>
              <a:t>Basic step</a:t>
            </a:r>
            <a:r>
              <a:rPr lang="en-US" altLang="en-US" sz="2800" dirty="0"/>
              <a:t>: an operation in the algorithm that executes in a constant amount of time</a:t>
            </a:r>
          </a:p>
          <a:p>
            <a:pPr eaLnBrk="1" hangingPunct="1">
              <a:lnSpc>
                <a:spcPct val="90000"/>
              </a:lnSpc>
            </a:pPr>
            <a:r>
              <a:rPr lang="en-US" altLang="en-US" sz="2800" dirty="0"/>
              <a:t>Examples of basic steps:</a:t>
            </a:r>
          </a:p>
          <a:p>
            <a:pPr lvl="1" eaLnBrk="1" hangingPunct="1">
              <a:lnSpc>
                <a:spcPct val="90000"/>
              </a:lnSpc>
            </a:pPr>
            <a:r>
              <a:rPr lang="en-US" altLang="en-US" sz="2800" dirty="0"/>
              <a:t>exchange the contents of two variables</a:t>
            </a:r>
          </a:p>
          <a:p>
            <a:pPr lvl="1" eaLnBrk="1" hangingPunct="1">
              <a:lnSpc>
                <a:spcPct val="90000"/>
              </a:lnSpc>
            </a:pPr>
            <a:r>
              <a:rPr lang="en-US" altLang="en-US" sz="2800" dirty="0"/>
              <a:t>compare two values</a:t>
            </a:r>
          </a:p>
          <a:p>
            <a:pPr eaLnBrk="1" hangingPunct="1">
              <a:lnSpc>
                <a:spcPct val="90000"/>
              </a:lnSpc>
            </a:pPr>
            <a:r>
              <a:rPr lang="en-US" altLang="en-US" sz="2800" dirty="0"/>
              <a:t>Non-example of a basic step:</a:t>
            </a:r>
          </a:p>
          <a:p>
            <a:pPr lvl="1" eaLnBrk="1" hangingPunct="1">
              <a:lnSpc>
                <a:spcPct val="90000"/>
              </a:lnSpc>
            </a:pPr>
            <a:r>
              <a:rPr lang="en-US" altLang="en-US" sz="2800" dirty="0"/>
              <a:t>find the largest element in an array</a:t>
            </a:r>
          </a:p>
        </p:txBody>
      </p:sp>
      <p:sp>
        <p:nvSpPr>
          <p:cNvPr id="276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2CE4DFE5-72E4-45C0-96A6-78DAC42185BB}" type="slidenum">
              <a:rPr lang="en-US" altLang="en-US" sz="1200" smtClean="0"/>
              <a:pPr eaLnBrk="1" hangingPunct="1">
                <a:spcBef>
                  <a:spcPct val="0"/>
                </a:spcBef>
                <a:buFontTx/>
                <a:buNone/>
              </a:pPr>
              <a:t>26</a:t>
            </a:fld>
            <a:endParaRPr lang="en-US" altLang="en-US"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Title"/>
          <p:cNvSpPr>
            <a:spLocks noGrp="1" noChangeArrowheads="1"/>
          </p:cNvSpPr>
          <p:nvPr>
            <p:ph type="title"/>
          </p:nvPr>
        </p:nvSpPr>
        <p:spPr/>
        <p:txBody>
          <a:bodyPr/>
          <a:lstStyle/>
          <a:p>
            <a:pPr eaLnBrk="1" hangingPunct="1"/>
            <a:r>
              <a:rPr lang="en-US" altLang="en-US" dirty="0">
                <a:solidFill>
                  <a:schemeClr val="tx1"/>
                </a:solidFill>
              </a:rPr>
              <a:t>Analysis of Algorithms: Terminology 3 of 3</a:t>
            </a:r>
          </a:p>
        </p:txBody>
      </p:sp>
      <p:sp>
        <p:nvSpPr>
          <p:cNvPr id="28675" name="Slide Body"/>
          <p:cNvSpPr>
            <a:spLocks noGrp="1" noChangeArrowheads="1"/>
          </p:cNvSpPr>
          <p:nvPr>
            <p:ph type="body" idx="1"/>
          </p:nvPr>
        </p:nvSpPr>
        <p:spPr>
          <a:xfrm>
            <a:off x="457200" y="1600200"/>
            <a:ext cx="8229600" cy="4495800"/>
          </a:xfrm>
        </p:spPr>
        <p:txBody>
          <a:bodyPr/>
          <a:lstStyle/>
          <a:p>
            <a:pPr eaLnBrk="1" hangingPunct="1">
              <a:lnSpc>
                <a:spcPct val="90000"/>
              </a:lnSpc>
            </a:pPr>
            <a:r>
              <a:rPr lang="en-US" altLang="en-US" sz="2800" dirty="0">
                <a:solidFill>
                  <a:schemeClr val="accent2"/>
                </a:solidFill>
              </a:rPr>
              <a:t>Complexity of an algorithm</a:t>
            </a:r>
            <a:r>
              <a:rPr lang="en-US" altLang="en-US" sz="2800" dirty="0"/>
              <a:t>: the number of basic steps required to execute the algorithm for an input of size N (N = number of input values)</a:t>
            </a:r>
          </a:p>
          <a:p>
            <a:pPr eaLnBrk="1" hangingPunct="1">
              <a:lnSpc>
                <a:spcPct val="90000"/>
              </a:lnSpc>
            </a:pPr>
            <a:r>
              <a:rPr lang="en-US" altLang="en-US" sz="2800" dirty="0">
                <a:solidFill>
                  <a:schemeClr val="accent2"/>
                </a:solidFill>
              </a:rPr>
              <a:t>Worst-case complexity of an algorithm</a:t>
            </a:r>
            <a:r>
              <a:rPr lang="en-US" altLang="en-US" sz="2800" dirty="0"/>
              <a:t>: the number of basic steps for input of size N that requires the most work</a:t>
            </a:r>
          </a:p>
          <a:p>
            <a:pPr eaLnBrk="1" hangingPunct="1">
              <a:lnSpc>
                <a:spcPct val="90000"/>
              </a:lnSpc>
            </a:pPr>
            <a:r>
              <a:rPr lang="en-US" altLang="en-US" sz="2800" dirty="0">
                <a:solidFill>
                  <a:schemeClr val="accent2"/>
                </a:solidFill>
              </a:rPr>
              <a:t>Average case complexity function</a:t>
            </a:r>
            <a:r>
              <a:rPr lang="en-US" altLang="en-US" sz="2800" dirty="0"/>
              <a:t>: the complexity for typical, average inputs of size N</a:t>
            </a:r>
          </a:p>
        </p:txBody>
      </p:sp>
      <p:sp>
        <p:nvSpPr>
          <p:cNvPr id="2867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134F6F2D-B42D-4290-B476-9CEA4F34FF6E}" type="slidenum">
              <a:rPr lang="en-US" altLang="en-US" sz="1200" smtClean="0"/>
              <a:pPr eaLnBrk="1" hangingPunct="1">
                <a:spcBef>
                  <a:spcPct val="0"/>
                </a:spcBef>
                <a:buFontTx/>
                <a:buNone/>
              </a:pPr>
              <a:t>27</a:t>
            </a:fld>
            <a:endParaRPr lang="en-US" altLang="en-US" sz="1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Title"/>
          <p:cNvSpPr>
            <a:spLocks noGrp="1" noChangeArrowheads="1"/>
          </p:cNvSpPr>
          <p:nvPr>
            <p:ph type="title"/>
          </p:nvPr>
        </p:nvSpPr>
        <p:spPr>
          <a:xfrm>
            <a:off x="304800" y="152400"/>
            <a:ext cx="8610600" cy="992188"/>
          </a:xfrm>
        </p:spPr>
        <p:txBody>
          <a:bodyPr/>
          <a:lstStyle/>
          <a:p>
            <a:pPr eaLnBrk="1" hangingPunct="1"/>
            <a:r>
              <a:rPr lang="en-US" altLang="en-US" dirty="0">
                <a:solidFill>
                  <a:schemeClr val="tx1"/>
                </a:solidFill>
              </a:rPr>
              <a:t>Complexity Example</a:t>
            </a:r>
          </a:p>
        </p:txBody>
      </p:sp>
      <p:sp>
        <p:nvSpPr>
          <p:cNvPr id="29701" name="Left column of slide body"/>
          <p:cNvSpPr txBox="1">
            <a:spLocks noChangeArrowheads="1"/>
          </p:cNvSpPr>
          <p:nvPr/>
        </p:nvSpPr>
        <p:spPr bwMode="auto">
          <a:xfrm>
            <a:off x="152400" y="1371600"/>
            <a:ext cx="4495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90000"/>
              </a:lnSpc>
              <a:spcBef>
                <a:spcPct val="25000"/>
              </a:spcBef>
              <a:spcAft>
                <a:spcPct val="25000"/>
              </a:spcAft>
              <a:buFontTx/>
              <a:buNone/>
            </a:pPr>
            <a:r>
              <a:rPr lang="en-US" altLang="en-US" sz="1800" baseline="0" dirty="0"/>
              <a:t>Find the largest value in array A of size n</a:t>
            </a:r>
          </a:p>
          <a:p>
            <a:pPr eaLnBrk="1" hangingPunct="1">
              <a:lnSpc>
                <a:spcPct val="90000"/>
              </a:lnSpc>
              <a:spcBef>
                <a:spcPct val="25000"/>
              </a:spcBef>
              <a:spcAft>
                <a:spcPct val="25000"/>
              </a:spcAft>
              <a:buFontTx/>
              <a:buAutoNum type="arabicPeriod"/>
            </a:pPr>
            <a:r>
              <a:rPr lang="en-US" altLang="en-US" sz="2400" b="1" baseline="0" dirty="0">
                <a:latin typeface="Courier New" pitchFamily="49" charset="0"/>
                <a:cs typeface="Courier New" pitchFamily="49" charset="0"/>
              </a:rPr>
              <a:t>biggest = A[0]</a:t>
            </a:r>
          </a:p>
          <a:p>
            <a:pPr eaLnBrk="1" hangingPunct="1">
              <a:lnSpc>
                <a:spcPct val="90000"/>
              </a:lnSpc>
              <a:spcBef>
                <a:spcPct val="25000"/>
              </a:spcBef>
              <a:spcAft>
                <a:spcPct val="25000"/>
              </a:spcAft>
              <a:buFontTx/>
              <a:buAutoNum type="arabicPeriod"/>
            </a:pPr>
            <a:r>
              <a:rPr lang="en-US" altLang="en-US" sz="2400" b="1" baseline="0" dirty="0" err="1">
                <a:latin typeface="Courier New" pitchFamily="49" charset="0"/>
                <a:cs typeface="Courier New" pitchFamily="49" charset="0"/>
              </a:rPr>
              <a:t>indx</a:t>
            </a:r>
            <a:r>
              <a:rPr lang="en-US" altLang="en-US" sz="2400" b="1" baseline="0" dirty="0">
                <a:latin typeface="Courier New" pitchFamily="49" charset="0"/>
                <a:cs typeface="Courier New" pitchFamily="49" charset="0"/>
              </a:rPr>
              <a:t> = 0</a:t>
            </a:r>
          </a:p>
          <a:p>
            <a:pPr eaLnBrk="1" hangingPunct="1">
              <a:lnSpc>
                <a:spcPct val="90000"/>
              </a:lnSpc>
              <a:spcBef>
                <a:spcPct val="25000"/>
              </a:spcBef>
              <a:spcAft>
                <a:spcPct val="25000"/>
              </a:spcAft>
              <a:buFontTx/>
              <a:buAutoNum type="arabicPeriod"/>
            </a:pPr>
            <a:r>
              <a:rPr lang="en-US" altLang="en-US" sz="2400" b="1" baseline="0" dirty="0">
                <a:latin typeface="Courier New" pitchFamily="49" charset="0"/>
                <a:cs typeface="Courier New" pitchFamily="49" charset="0"/>
              </a:rPr>
              <a:t>while (</a:t>
            </a:r>
            <a:r>
              <a:rPr lang="en-US" altLang="en-US" sz="2400" b="1" baseline="0" dirty="0" err="1">
                <a:latin typeface="Courier New" pitchFamily="49" charset="0"/>
                <a:cs typeface="Courier New" pitchFamily="49" charset="0"/>
              </a:rPr>
              <a:t>indx</a:t>
            </a:r>
            <a:r>
              <a:rPr lang="en-US" altLang="en-US" sz="2400" b="1" baseline="0" dirty="0">
                <a:latin typeface="Courier New" pitchFamily="49" charset="0"/>
                <a:cs typeface="Courier New" pitchFamily="49" charset="0"/>
              </a:rPr>
              <a:t> &lt; n) do</a:t>
            </a:r>
          </a:p>
          <a:p>
            <a:pPr eaLnBrk="1" hangingPunct="1">
              <a:lnSpc>
                <a:spcPct val="90000"/>
              </a:lnSpc>
              <a:spcBef>
                <a:spcPct val="25000"/>
              </a:spcBef>
              <a:spcAft>
                <a:spcPct val="25000"/>
              </a:spcAft>
              <a:buFontTx/>
              <a:buAutoNum type="arabicPeriod"/>
            </a:pPr>
            <a:r>
              <a:rPr lang="en-US" altLang="en-US" sz="2400" b="1" baseline="0" dirty="0">
                <a:latin typeface="Courier New" pitchFamily="49" charset="0"/>
                <a:cs typeface="Courier New" pitchFamily="49" charset="0"/>
              </a:rPr>
              <a:t>  if (A[n] &gt; biggest)</a:t>
            </a:r>
          </a:p>
          <a:p>
            <a:pPr eaLnBrk="1" hangingPunct="1">
              <a:lnSpc>
                <a:spcPct val="90000"/>
              </a:lnSpc>
              <a:spcBef>
                <a:spcPct val="25000"/>
              </a:spcBef>
              <a:spcAft>
                <a:spcPct val="25000"/>
              </a:spcAft>
              <a:buFontTx/>
              <a:buAutoNum type="arabicPeriod"/>
            </a:pPr>
            <a:r>
              <a:rPr lang="en-US" altLang="en-US" sz="2400" b="1" baseline="0" dirty="0">
                <a:latin typeface="Courier New" pitchFamily="49" charset="0"/>
                <a:cs typeface="Courier New" pitchFamily="49" charset="0"/>
              </a:rPr>
              <a:t>  then</a:t>
            </a:r>
          </a:p>
          <a:p>
            <a:pPr eaLnBrk="1" hangingPunct="1">
              <a:lnSpc>
                <a:spcPct val="90000"/>
              </a:lnSpc>
              <a:spcBef>
                <a:spcPct val="25000"/>
              </a:spcBef>
              <a:spcAft>
                <a:spcPct val="25000"/>
              </a:spcAft>
              <a:buFontTx/>
              <a:buAutoNum type="arabicPeriod"/>
            </a:pPr>
            <a:r>
              <a:rPr lang="en-US" altLang="en-US" sz="2400" b="1" baseline="0" dirty="0">
                <a:latin typeface="Courier New" pitchFamily="49" charset="0"/>
                <a:cs typeface="Courier New" pitchFamily="49" charset="0"/>
              </a:rPr>
              <a:t>    biggest = A[n]</a:t>
            </a:r>
          </a:p>
          <a:p>
            <a:pPr eaLnBrk="1" hangingPunct="1">
              <a:lnSpc>
                <a:spcPct val="90000"/>
              </a:lnSpc>
              <a:spcBef>
                <a:spcPct val="25000"/>
              </a:spcBef>
              <a:spcAft>
                <a:spcPct val="25000"/>
              </a:spcAft>
              <a:buFontTx/>
              <a:buAutoNum type="arabicPeriod"/>
            </a:pPr>
            <a:r>
              <a:rPr lang="en-US" altLang="en-US" sz="2400" b="1" baseline="0" dirty="0">
                <a:latin typeface="Courier New" pitchFamily="49" charset="0"/>
                <a:cs typeface="Courier New" pitchFamily="49" charset="0"/>
              </a:rPr>
              <a:t>  end if</a:t>
            </a:r>
          </a:p>
          <a:p>
            <a:pPr eaLnBrk="1" hangingPunct="1">
              <a:lnSpc>
                <a:spcPct val="90000"/>
              </a:lnSpc>
              <a:spcBef>
                <a:spcPct val="25000"/>
              </a:spcBef>
              <a:spcAft>
                <a:spcPct val="25000"/>
              </a:spcAft>
              <a:buFontTx/>
              <a:buAutoNum type="arabicPeriod"/>
            </a:pPr>
            <a:r>
              <a:rPr lang="en-US" altLang="en-US" sz="2400" b="1" baseline="0" dirty="0">
                <a:latin typeface="Courier New" pitchFamily="49" charset="0"/>
                <a:cs typeface="Courier New" pitchFamily="49" charset="0"/>
              </a:rPr>
              <a:t>end while</a:t>
            </a:r>
          </a:p>
        </p:txBody>
      </p:sp>
      <p:sp>
        <p:nvSpPr>
          <p:cNvPr id="28675" name="Right column of slide body"/>
          <p:cNvSpPr>
            <a:spLocks noGrp="1" noChangeArrowheads="1"/>
          </p:cNvSpPr>
          <p:nvPr>
            <p:ph type="body" idx="1"/>
          </p:nvPr>
        </p:nvSpPr>
        <p:spPr>
          <a:xfrm>
            <a:off x="4572000" y="1371600"/>
            <a:ext cx="4343400" cy="4876800"/>
          </a:xfrm>
        </p:spPr>
        <p:txBody>
          <a:bodyPr/>
          <a:lstStyle/>
          <a:p>
            <a:pPr eaLnBrk="1" hangingPunct="1">
              <a:lnSpc>
                <a:spcPct val="90000"/>
              </a:lnSpc>
              <a:spcBef>
                <a:spcPct val="25000"/>
              </a:spcBef>
              <a:spcAft>
                <a:spcPct val="25000"/>
              </a:spcAft>
              <a:buFontTx/>
              <a:buNone/>
              <a:defRPr/>
            </a:pPr>
            <a:r>
              <a:rPr lang="en-US" sz="1800" dirty="0"/>
              <a:t>Analysis:</a:t>
            </a:r>
          </a:p>
          <a:p>
            <a:pPr eaLnBrk="1" hangingPunct="1">
              <a:lnSpc>
                <a:spcPct val="90000"/>
              </a:lnSpc>
              <a:spcBef>
                <a:spcPct val="25000"/>
              </a:spcBef>
              <a:spcAft>
                <a:spcPct val="25000"/>
              </a:spcAft>
              <a:buFontTx/>
              <a:buNone/>
              <a:defRPr/>
            </a:pPr>
            <a:r>
              <a:rPr lang="en-US" sz="1800" dirty="0"/>
              <a:t>Lines 1 and 2 execute once.</a:t>
            </a:r>
          </a:p>
          <a:p>
            <a:pPr eaLnBrk="1" hangingPunct="1">
              <a:lnSpc>
                <a:spcPct val="90000"/>
              </a:lnSpc>
              <a:spcBef>
                <a:spcPct val="25000"/>
              </a:spcBef>
              <a:spcAft>
                <a:spcPct val="25000"/>
              </a:spcAft>
              <a:buFontTx/>
              <a:buNone/>
              <a:defRPr/>
            </a:pPr>
            <a:endParaRPr lang="en-US" sz="1800" dirty="0"/>
          </a:p>
          <a:p>
            <a:pPr eaLnBrk="1" hangingPunct="1">
              <a:lnSpc>
                <a:spcPct val="90000"/>
              </a:lnSpc>
              <a:spcBef>
                <a:spcPct val="25000"/>
              </a:spcBef>
              <a:spcAft>
                <a:spcPct val="25000"/>
              </a:spcAft>
              <a:buFontTx/>
              <a:buNone/>
              <a:defRPr/>
            </a:pPr>
            <a:r>
              <a:rPr lang="en-US" sz="1800" dirty="0"/>
              <a:t>The test in line 3 executes n times.</a:t>
            </a:r>
          </a:p>
          <a:p>
            <a:pPr eaLnBrk="1" hangingPunct="1">
              <a:lnSpc>
                <a:spcPct val="90000"/>
              </a:lnSpc>
              <a:spcBef>
                <a:spcPct val="25000"/>
              </a:spcBef>
              <a:spcAft>
                <a:spcPct val="25000"/>
              </a:spcAft>
              <a:buFontTx/>
              <a:buNone/>
              <a:defRPr/>
            </a:pPr>
            <a:r>
              <a:rPr lang="en-US" sz="1800" dirty="0"/>
              <a:t>The test in line 4 executes n times.</a:t>
            </a:r>
          </a:p>
          <a:p>
            <a:pPr eaLnBrk="1" hangingPunct="1">
              <a:lnSpc>
                <a:spcPct val="90000"/>
              </a:lnSpc>
              <a:spcBef>
                <a:spcPct val="25000"/>
              </a:spcBef>
              <a:spcAft>
                <a:spcPct val="25000"/>
              </a:spcAft>
              <a:buFontTx/>
              <a:buNone/>
              <a:defRPr/>
            </a:pPr>
            <a:endParaRPr lang="en-US" sz="1800" dirty="0"/>
          </a:p>
          <a:p>
            <a:pPr marL="0" eaLnBrk="1" hangingPunct="1">
              <a:lnSpc>
                <a:spcPct val="90000"/>
              </a:lnSpc>
              <a:spcBef>
                <a:spcPct val="25000"/>
              </a:spcBef>
              <a:spcAft>
                <a:spcPct val="25000"/>
              </a:spcAft>
              <a:buFontTx/>
              <a:buNone/>
              <a:defRPr/>
            </a:pPr>
            <a:r>
              <a:rPr lang="en-US" sz="1800" dirty="0"/>
              <a:t>The assignment in line 6 executes at most n times.</a:t>
            </a:r>
          </a:p>
          <a:p>
            <a:pPr marL="0" eaLnBrk="1" hangingPunct="1">
              <a:lnSpc>
                <a:spcPct val="90000"/>
              </a:lnSpc>
              <a:spcBef>
                <a:spcPct val="25000"/>
              </a:spcBef>
              <a:spcAft>
                <a:spcPct val="25000"/>
              </a:spcAft>
              <a:buFontTx/>
              <a:buNone/>
              <a:defRPr/>
            </a:pPr>
            <a:endParaRPr lang="en-US" sz="1800" dirty="0"/>
          </a:p>
          <a:p>
            <a:pPr marL="0" eaLnBrk="1" hangingPunct="1">
              <a:lnSpc>
                <a:spcPct val="90000"/>
              </a:lnSpc>
              <a:spcBef>
                <a:spcPct val="25000"/>
              </a:spcBef>
              <a:spcAft>
                <a:spcPct val="25000"/>
              </a:spcAft>
              <a:buFontTx/>
              <a:buNone/>
              <a:defRPr/>
            </a:pPr>
            <a:r>
              <a:rPr lang="en-US" sz="1800" dirty="0"/>
              <a:t>Due to lines 3 and 4, the algorithm requires execution time proportional to n.</a:t>
            </a:r>
          </a:p>
          <a:p>
            <a:pPr eaLnBrk="1" hangingPunct="1">
              <a:lnSpc>
                <a:spcPct val="90000"/>
              </a:lnSpc>
              <a:spcBef>
                <a:spcPct val="25000"/>
              </a:spcBef>
              <a:spcAft>
                <a:spcPct val="25000"/>
              </a:spcAft>
              <a:buFontTx/>
              <a:buNone/>
              <a:defRPr/>
            </a:pPr>
            <a:r>
              <a:rPr lang="en-US" dirty="0"/>
              <a:t>	</a:t>
            </a:r>
            <a:endParaRPr lang="en-US" sz="2800" dirty="0"/>
          </a:p>
        </p:txBody>
      </p:sp>
      <p:sp>
        <p:nvSpPr>
          <p:cNvPr id="297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E04C6479-0429-4A1E-85A5-93251FBD11F9}" type="slidenum">
              <a:rPr lang="en-US" altLang="en-US" sz="1200" smtClean="0"/>
              <a:pPr eaLnBrk="1" hangingPunct="1">
                <a:spcBef>
                  <a:spcPct val="0"/>
                </a:spcBef>
                <a:buFontTx/>
                <a:buNone/>
              </a:pPr>
              <a:t>28</a:t>
            </a:fld>
            <a:endParaRPr lang="en-US" altLang="en-US"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Title"/>
          <p:cNvSpPr>
            <a:spLocks noGrp="1" noChangeArrowheads="1"/>
          </p:cNvSpPr>
          <p:nvPr>
            <p:ph type="title"/>
          </p:nvPr>
        </p:nvSpPr>
        <p:spPr/>
        <p:txBody>
          <a:bodyPr/>
          <a:lstStyle/>
          <a:p>
            <a:pPr eaLnBrk="1" hangingPunct="1"/>
            <a:r>
              <a:rPr lang="en-US" altLang="en-US" dirty="0">
                <a:solidFill>
                  <a:schemeClr val="tx1"/>
                </a:solidFill>
              </a:rPr>
              <a:t>Comparison of Algorithmic Complexity</a:t>
            </a:r>
          </a:p>
        </p:txBody>
      </p:sp>
      <mc:AlternateContent xmlns:mc="http://schemas.openxmlformats.org/markup-compatibility/2006" xmlns:a14="http://schemas.microsoft.com/office/drawing/2010/main">
        <mc:Choice Requires="a14">
          <p:sp>
            <p:nvSpPr>
              <p:cNvPr id="30723" name="Slide body"/>
              <p:cNvSpPr>
                <a:spLocks noGrp="1" noChangeArrowheads="1"/>
              </p:cNvSpPr>
              <p:nvPr>
                <p:ph type="body" idx="1"/>
              </p:nvPr>
            </p:nvSpPr>
            <p:spPr>
              <a:xfrm>
                <a:off x="304800" y="1600200"/>
                <a:ext cx="8382000" cy="4495800"/>
              </a:xfrm>
            </p:spPr>
            <p:txBody>
              <a:bodyPr/>
              <a:lstStyle/>
              <a:p>
                <a:pPr eaLnBrk="1" hangingPunct="1">
                  <a:lnSpc>
                    <a:spcPct val="90000"/>
                  </a:lnSpc>
                  <a:spcBef>
                    <a:spcPct val="25000"/>
                  </a:spcBef>
                  <a:spcAft>
                    <a:spcPct val="25000"/>
                  </a:spcAft>
                  <a:buFontTx/>
                  <a:buNone/>
                </a:pPr>
                <a:r>
                  <a:rPr lang="en-US" altLang="en-US" dirty="0"/>
                  <a:t>	</a:t>
                </a:r>
                <a:r>
                  <a:rPr lang="en-US" altLang="en-US" sz="2400" dirty="0"/>
                  <a:t>Given algorithms F and G with complexity functions </a:t>
                </a:r>
                <a:r>
                  <a:rPr lang="en-US" altLang="en-US" sz="2400" i="1" dirty="0">
                    <a:latin typeface="Times New Roman" charset="0"/>
                  </a:rPr>
                  <a:t>f(n)</a:t>
                </a:r>
                <a:r>
                  <a:rPr lang="en-US" altLang="en-US" sz="2400" dirty="0"/>
                  <a:t> and </a:t>
                </a:r>
                <a:r>
                  <a:rPr lang="en-US" altLang="en-US" sz="2400" i="1" dirty="0">
                    <a:latin typeface="Times New Roman" charset="0"/>
                  </a:rPr>
                  <a:t>g(n)</a:t>
                </a:r>
                <a:r>
                  <a:rPr lang="en-US" altLang="en-US" sz="2400" dirty="0"/>
                  <a:t> for input of size n</a:t>
                </a:r>
              </a:p>
              <a:p>
                <a:pPr eaLnBrk="1" hangingPunct="1">
                  <a:spcBef>
                    <a:spcPct val="25000"/>
                  </a:spcBef>
                  <a:spcAft>
                    <a:spcPct val="25000"/>
                  </a:spcAft>
                </a:pPr>
                <a:r>
                  <a:rPr lang="en-US" altLang="en-US" sz="2400" dirty="0"/>
                  <a:t>If the ratio </a:t>
                </a:r>
                <a14:m>
                  <m:oMath xmlns:m="http://schemas.openxmlformats.org/officeDocument/2006/math">
                    <m:f>
                      <m:fPr>
                        <m:ctrlPr>
                          <a:rPr lang="en-US" altLang="en-US" sz="2400" b="0" i="1" smtClean="0">
                            <a:latin typeface="Cambria Math" panose="02040503050406030204" pitchFamily="18" charset="0"/>
                          </a:rPr>
                        </m:ctrlPr>
                      </m:fPr>
                      <m:num>
                        <m:r>
                          <a:rPr lang="en-US" altLang="en-US" sz="2400" b="0" i="1" smtClean="0">
                            <a:latin typeface="Cambria Math"/>
                          </a:rPr>
                          <m:t>𝑓</m:t>
                        </m:r>
                        <m:d>
                          <m:dPr>
                            <m:ctrlPr>
                              <a:rPr lang="en-US" altLang="en-US" sz="2400" b="0" i="1" smtClean="0">
                                <a:latin typeface="Cambria Math" panose="02040503050406030204" pitchFamily="18" charset="0"/>
                              </a:rPr>
                            </m:ctrlPr>
                          </m:dPr>
                          <m:e>
                            <m:r>
                              <a:rPr lang="en-US" altLang="en-US" sz="2400" b="0" i="1" smtClean="0">
                                <a:latin typeface="Cambria Math"/>
                              </a:rPr>
                              <m:t>𝑛</m:t>
                            </m:r>
                          </m:e>
                        </m:d>
                      </m:num>
                      <m:den>
                        <m:r>
                          <a:rPr lang="en-US" altLang="en-US" sz="2400" b="0" i="1" smtClean="0">
                            <a:latin typeface="Cambria Math"/>
                          </a:rPr>
                          <m:t>𝑔</m:t>
                        </m:r>
                        <m:d>
                          <m:dPr>
                            <m:ctrlPr>
                              <a:rPr lang="en-US" altLang="en-US" sz="2400" b="0" i="1" smtClean="0">
                                <a:latin typeface="Cambria Math" panose="02040503050406030204" pitchFamily="18" charset="0"/>
                              </a:rPr>
                            </m:ctrlPr>
                          </m:dPr>
                          <m:e>
                            <m:r>
                              <a:rPr lang="en-US" altLang="en-US" sz="2400" b="0" i="1" smtClean="0">
                                <a:latin typeface="Cambria Math"/>
                              </a:rPr>
                              <m:t>𝑛</m:t>
                            </m:r>
                          </m:e>
                        </m:d>
                      </m:den>
                    </m:f>
                  </m:oMath>
                </a14:m>
                <a:r>
                  <a:rPr lang="en-US" altLang="en-US" sz="2400" dirty="0"/>
                  <a:t> approaches a constant value as n gets large, F and G have equivalent efficiency</a:t>
                </a:r>
              </a:p>
              <a:p>
                <a:pPr>
                  <a:spcBef>
                    <a:spcPct val="25000"/>
                  </a:spcBef>
                  <a:spcAft>
                    <a:spcPct val="25000"/>
                  </a:spcAft>
                </a:pPr>
                <a:r>
                  <a:rPr lang="en-US" altLang="en-US" sz="2400" dirty="0"/>
                  <a:t>If the ratio </a:t>
                </a:r>
                <a14:m>
                  <m:oMath xmlns:m="http://schemas.openxmlformats.org/officeDocument/2006/math">
                    <m:f>
                      <m:fPr>
                        <m:ctrlPr>
                          <a:rPr lang="en-US" altLang="en-US" sz="2400" i="1">
                            <a:latin typeface="Cambria Math" panose="02040503050406030204" pitchFamily="18" charset="0"/>
                          </a:rPr>
                        </m:ctrlPr>
                      </m:fPr>
                      <m:num>
                        <m:r>
                          <a:rPr lang="en-US" altLang="en-US" sz="2400" i="1">
                            <a:latin typeface="Cambria Math"/>
                          </a:rPr>
                          <m:t>𝑓</m:t>
                        </m:r>
                        <m:d>
                          <m:dPr>
                            <m:ctrlPr>
                              <a:rPr lang="en-US" altLang="en-US" sz="2400" i="1">
                                <a:latin typeface="Cambria Math" panose="02040503050406030204" pitchFamily="18" charset="0"/>
                              </a:rPr>
                            </m:ctrlPr>
                          </m:dPr>
                          <m:e>
                            <m:r>
                              <a:rPr lang="en-US" altLang="en-US" sz="2400" i="1">
                                <a:latin typeface="Cambria Math"/>
                              </a:rPr>
                              <m:t>𝑛</m:t>
                            </m:r>
                          </m:e>
                        </m:d>
                      </m:num>
                      <m:den>
                        <m:r>
                          <a:rPr lang="en-US" altLang="en-US" sz="2400" i="1">
                            <a:latin typeface="Cambria Math"/>
                          </a:rPr>
                          <m:t>𝑔</m:t>
                        </m:r>
                        <m:d>
                          <m:dPr>
                            <m:ctrlPr>
                              <a:rPr lang="en-US" altLang="en-US" sz="2400" i="1">
                                <a:latin typeface="Cambria Math" panose="02040503050406030204" pitchFamily="18" charset="0"/>
                              </a:rPr>
                            </m:ctrlPr>
                          </m:dPr>
                          <m:e>
                            <m:r>
                              <a:rPr lang="en-US" altLang="en-US" sz="2400" i="1">
                                <a:latin typeface="Cambria Math"/>
                              </a:rPr>
                              <m:t>𝑛</m:t>
                            </m:r>
                          </m:e>
                        </m:d>
                      </m:den>
                    </m:f>
                  </m:oMath>
                </a14:m>
                <a:r>
                  <a:rPr lang="en-US" altLang="en-US" sz="2400" dirty="0"/>
                  <a:t> gets larger as n gets large, algorithm G is more efficient than algorithm F</a:t>
                </a:r>
              </a:p>
              <a:p>
                <a:pPr>
                  <a:spcBef>
                    <a:spcPct val="25000"/>
                  </a:spcBef>
                  <a:spcAft>
                    <a:spcPct val="25000"/>
                  </a:spcAft>
                </a:pPr>
                <a:r>
                  <a:rPr lang="en-US" altLang="en-US" sz="2400" dirty="0"/>
                  <a:t>If the ratio </a:t>
                </a:r>
                <a14:m>
                  <m:oMath xmlns:m="http://schemas.openxmlformats.org/officeDocument/2006/math">
                    <m:f>
                      <m:fPr>
                        <m:ctrlPr>
                          <a:rPr lang="en-US" altLang="en-US" sz="2400" i="1">
                            <a:latin typeface="Cambria Math" panose="02040503050406030204" pitchFamily="18" charset="0"/>
                          </a:rPr>
                        </m:ctrlPr>
                      </m:fPr>
                      <m:num>
                        <m:r>
                          <a:rPr lang="en-US" altLang="en-US" sz="2400" i="1">
                            <a:latin typeface="Cambria Math"/>
                          </a:rPr>
                          <m:t>𝑓</m:t>
                        </m:r>
                        <m:d>
                          <m:dPr>
                            <m:ctrlPr>
                              <a:rPr lang="en-US" altLang="en-US" sz="2400" i="1">
                                <a:latin typeface="Cambria Math" panose="02040503050406030204" pitchFamily="18" charset="0"/>
                              </a:rPr>
                            </m:ctrlPr>
                          </m:dPr>
                          <m:e>
                            <m:r>
                              <a:rPr lang="en-US" altLang="en-US" sz="2400" i="1">
                                <a:latin typeface="Cambria Math"/>
                              </a:rPr>
                              <m:t>𝑛</m:t>
                            </m:r>
                          </m:e>
                        </m:d>
                      </m:num>
                      <m:den>
                        <m:r>
                          <a:rPr lang="en-US" altLang="en-US" sz="2400" i="1">
                            <a:latin typeface="Cambria Math"/>
                          </a:rPr>
                          <m:t>𝑔</m:t>
                        </m:r>
                        <m:d>
                          <m:dPr>
                            <m:ctrlPr>
                              <a:rPr lang="en-US" altLang="en-US" sz="2400" i="1">
                                <a:latin typeface="Cambria Math" panose="02040503050406030204" pitchFamily="18" charset="0"/>
                              </a:rPr>
                            </m:ctrlPr>
                          </m:dPr>
                          <m:e>
                            <m:r>
                              <a:rPr lang="en-US" altLang="en-US" sz="2400" i="1">
                                <a:latin typeface="Cambria Math"/>
                              </a:rPr>
                              <m:t>𝑛</m:t>
                            </m:r>
                          </m:e>
                        </m:d>
                      </m:den>
                    </m:f>
                  </m:oMath>
                </a14:m>
                <a:r>
                  <a:rPr lang="en-US" altLang="en-US" sz="2400" dirty="0"/>
                  <a:t> approaches 0 as n gets large, algorithm F is more efficient than algorithm G</a:t>
                </a:r>
              </a:p>
            </p:txBody>
          </p:sp>
        </mc:Choice>
        <mc:Fallback xmlns="">
          <p:sp>
            <p:nvSpPr>
              <p:cNvPr id="30723" name="Slide body"/>
              <p:cNvSpPr>
                <a:spLocks noGrp="1" noRot="1" noChangeAspect="1" noMove="1" noResize="1" noEditPoints="1" noAdjustHandles="1" noChangeArrowheads="1" noChangeShapeType="1" noTextEdit="1"/>
              </p:cNvSpPr>
              <p:nvPr>
                <p:ph type="body" idx="1"/>
              </p:nvPr>
            </p:nvSpPr>
            <p:spPr>
              <a:xfrm>
                <a:off x="304800" y="1600200"/>
                <a:ext cx="8382000" cy="4495800"/>
              </a:xfrm>
              <a:blipFill rotWithShape="1">
                <a:blip r:embed="rId3"/>
                <a:stretch>
                  <a:fillRect t="-950" r="-2036" b="-407"/>
                </a:stretch>
              </a:blipFill>
            </p:spPr>
            <p:txBody>
              <a:bodyPr/>
              <a:lstStyle/>
              <a:p>
                <a:r>
                  <a:rPr lang="en-US">
                    <a:noFill/>
                  </a:rPr>
                  <a:t> </a:t>
                </a:r>
              </a:p>
            </p:txBody>
          </p:sp>
        </mc:Fallback>
      </mc:AlternateContent>
      <p:sp>
        <p:nvSpPr>
          <p:cNvPr id="307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F79E0C85-A31A-403E-BA46-99A8FC21206C}" type="slidenum">
              <a:rPr lang="en-US" altLang="en-US" sz="1200" smtClean="0"/>
              <a:pPr eaLnBrk="1" hangingPunct="1">
                <a:spcBef>
                  <a:spcPct val="0"/>
                </a:spcBef>
                <a:buFontTx/>
                <a:buNone/>
              </a:pPr>
              <a:t>29</a:t>
            </a:fld>
            <a:endParaRPr lang="en-US"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Title"/>
          <p:cNvSpPr>
            <a:spLocks noGrp="1" noChangeArrowheads="1"/>
          </p:cNvSpPr>
          <p:nvPr>
            <p:ph type="title"/>
          </p:nvPr>
        </p:nvSpPr>
        <p:spPr/>
        <p:txBody>
          <a:bodyPr/>
          <a:lstStyle/>
          <a:p>
            <a:pPr eaLnBrk="1" hangingPunct="1"/>
            <a:r>
              <a:rPr lang="en-US" altLang="en-US" dirty="0">
                <a:solidFill>
                  <a:schemeClr val="tx1"/>
                </a:solidFill>
              </a:rPr>
              <a:t>9.1  Introduction to Search Algorithms</a:t>
            </a:r>
          </a:p>
        </p:txBody>
      </p:sp>
      <p:sp>
        <p:nvSpPr>
          <p:cNvPr id="5123" name="Slide Body"/>
          <p:cNvSpPr>
            <a:spLocks noGrp="1" noChangeArrowheads="1"/>
          </p:cNvSpPr>
          <p:nvPr>
            <p:ph type="body" idx="1"/>
          </p:nvPr>
        </p:nvSpPr>
        <p:spPr>
          <a:xfrm>
            <a:off x="304800" y="1938338"/>
            <a:ext cx="8294688" cy="3810000"/>
          </a:xfrm>
        </p:spPr>
        <p:txBody>
          <a:bodyPr/>
          <a:lstStyle/>
          <a:p>
            <a:pPr eaLnBrk="1" hangingPunct="1"/>
            <a:r>
              <a:rPr lang="en-US" altLang="en-US" sz="2800" dirty="0">
                <a:solidFill>
                  <a:schemeClr val="accent2"/>
                </a:solidFill>
              </a:rPr>
              <a:t>Search</a:t>
            </a:r>
            <a:r>
              <a:rPr lang="en-US" altLang="en-US" sz="2800" dirty="0"/>
              <a:t>: to locate a specific item in a list (array, vector, etc.) of information</a:t>
            </a:r>
          </a:p>
          <a:p>
            <a:pPr eaLnBrk="1" hangingPunct="1"/>
            <a:r>
              <a:rPr lang="en-US" altLang="en-US" sz="2800" dirty="0"/>
              <a:t>Two algorithms (methods) considered here:</a:t>
            </a:r>
          </a:p>
          <a:p>
            <a:pPr lvl="1" eaLnBrk="1" hangingPunct="1"/>
            <a:r>
              <a:rPr lang="en-US" altLang="en-US" sz="2800" dirty="0"/>
              <a:t>Linear search (also called sequential search)</a:t>
            </a:r>
          </a:p>
          <a:p>
            <a:pPr lvl="1" eaLnBrk="1" hangingPunct="1"/>
            <a:r>
              <a:rPr lang="en-US" altLang="en-US" sz="2800" dirty="0"/>
              <a:t>Binary search</a:t>
            </a:r>
          </a:p>
        </p:txBody>
      </p:sp>
      <p:sp>
        <p:nvSpPr>
          <p:cNvPr id="51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BEC9E40D-B258-492D-8810-3C2129C4FA9F}" type="slidenum">
              <a:rPr lang="en-US" altLang="en-US" sz="1200" smtClean="0"/>
              <a:pPr eaLnBrk="1" hangingPunct="1">
                <a:spcBef>
                  <a:spcPct val="0"/>
                </a:spcBef>
                <a:buFontTx/>
                <a:buNone/>
              </a:pPr>
              <a:t>3</a:t>
            </a:fld>
            <a:endParaRPr lang="en-US" altLang="en-US" sz="1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Title"/>
          <p:cNvSpPr>
            <a:spLocks noGrp="1" noChangeArrowheads="1"/>
          </p:cNvSpPr>
          <p:nvPr>
            <p:ph type="title"/>
          </p:nvPr>
        </p:nvSpPr>
        <p:spPr/>
        <p:txBody>
          <a:bodyPr/>
          <a:lstStyle/>
          <a:p>
            <a:pPr eaLnBrk="1" hangingPunct="1"/>
            <a:r>
              <a:rPr lang="en-US" altLang="en-US" dirty="0">
                <a:solidFill>
                  <a:schemeClr val="tx1"/>
                </a:solidFill>
              </a:rPr>
              <a:t>"Big O" Notation</a:t>
            </a:r>
          </a:p>
        </p:txBody>
      </p:sp>
      <mc:AlternateContent xmlns:mc="http://schemas.openxmlformats.org/markup-compatibility/2006" xmlns:a14="http://schemas.microsoft.com/office/drawing/2010/main">
        <mc:Choice Requires="a14">
          <p:sp>
            <p:nvSpPr>
              <p:cNvPr id="31747" name="Slide Body"/>
              <p:cNvSpPr>
                <a:spLocks noGrp="1" noChangeArrowheads="1"/>
              </p:cNvSpPr>
              <p:nvPr>
                <p:ph type="body" idx="1"/>
              </p:nvPr>
            </p:nvSpPr>
            <p:spPr>
              <a:xfrm>
                <a:off x="304800" y="1600200"/>
                <a:ext cx="8382000" cy="4495800"/>
              </a:xfrm>
            </p:spPr>
            <p:txBody>
              <a:bodyPr/>
              <a:lstStyle/>
              <a:p>
                <a:pPr>
                  <a:spcBef>
                    <a:spcPct val="25000"/>
                  </a:spcBef>
                  <a:spcAft>
                    <a:spcPct val="25000"/>
                  </a:spcAft>
                </a:pPr>
                <a:r>
                  <a:rPr lang="en-US" altLang="en-US" sz="2800" dirty="0"/>
                  <a:t>Function </a:t>
                </a:r>
                <a14:m>
                  <m:oMath xmlns:m="http://schemas.openxmlformats.org/officeDocument/2006/math">
                    <m:r>
                      <a:rPr lang="en-US" altLang="en-US" sz="2800" i="1" dirty="0" smtClean="0">
                        <a:latin typeface="Cambria Math"/>
                      </a:rPr>
                      <m:t>𝑓</m:t>
                    </m:r>
                    <m:r>
                      <a:rPr lang="en-US" altLang="en-US" sz="2800" i="1" dirty="0" smtClean="0">
                        <a:latin typeface="Cambria Math"/>
                      </a:rPr>
                      <m:t>(</m:t>
                    </m:r>
                    <m:r>
                      <a:rPr lang="en-US" altLang="en-US" sz="2800" i="1" dirty="0" smtClean="0">
                        <a:latin typeface="Cambria Math"/>
                      </a:rPr>
                      <m:t>𝑛</m:t>
                    </m:r>
                    <m:r>
                      <a:rPr lang="en-US" altLang="en-US" sz="2800" i="1" dirty="0" smtClean="0">
                        <a:latin typeface="Cambria Math"/>
                      </a:rPr>
                      <m:t>) </m:t>
                    </m:r>
                  </m:oMath>
                </a14:m>
                <a:r>
                  <a:rPr lang="en-US" altLang="en-US" sz="2800" dirty="0"/>
                  <a:t>is </a:t>
                </a:r>
                <a14:m>
                  <m:oMath xmlns:m="http://schemas.openxmlformats.org/officeDocument/2006/math">
                    <m:r>
                      <a:rPr lang="en-US" altLang="en-US" sz="2800" i="1" dirty="0" smtClean="0">
                        <a:latin typeface="Cambria Math"/>
                      </a:rPr>
                      <m:t>𝑂</m:t>
                    </m:r>
                    <m:r>
                      <a:rPr lang="en-US" altLang="en-US" sz="2800" i="1" dirty="0" smtClean="0">
                        <a:latin typeface="Cambria Math"/>
                      </a:rPr>
                      <m:t>(</m:t>
                    </m:r>
                    <m:r>
                      <a:rPr lang="en-US" altLang="en-US" sz="2800" i="1" dirty="0" smtClean="0">
                        <a:latin typeface="Cambria Math"/>
                      </a:rPr>
                      <m:t>𝑔</m:t>
                    </m:r>
                    <m:r>
                      <a:rPr lang="en-US" altLang="en-US" sz="2800" i="1" dirty="0" smtClean="0">
                        <a:latin typeface="Cambria Math"/>
                      </a:rPr>
                      <m:t>(</m:t>
                    </m:r>
                    <m:r>
                      <a:rPr lang="en-US" altLang="en-US" sz="2800" i="1" dirty="0" smtClean="0">
                        <a:latin typeface="Cambria Math"/>
                      </a:rPr>
                      <m:t>𝑛</m:t>
                    </m:r>
                    <m:r>
                      <a:rPr lang="en-US" altLang="en-US" sz="2800" i="1" dirty="0" smtClean="0">
                        <a:latin typeface="Cambria Math"/>
                      </a:rPr>
                      <m:t>)) </m:t>
                    </m:r>
                  </m:oMath>
                </a14:m>
                <a:r>
                  <a:rPr lang="en-US" altLang="en-US" sz="2800" dirty="0"/>
                  <a:t>(</a:t>
                </a:r>
                <a:r>
                  <a:rPr lang="en-US" altLang="en-US" sz="2800" dirty="0">
                    <a:latin typeface="Cambria Math" panose="02040503050406030204" pitchFamily="18" charset="0"/>
                    <a:ea typeface="Cambria Math" panose="02040503050406030204" pitchFamily="18" charset="0"/>
                  </a:rPr>
                  <a:t>“</a:t>
                </a:r>
                <a14:m>
                  <m:oMath xmlns:m="http://schemas.openxmlformats.org/officeDocument/2006/math">
                    <m:r>
                      <a:rPr lang="en-US" altLang="en-US" sz="2800" i="1" dirty="0" smtClean="0">
                        <a:latin typeface="Cambria Math"/>
                      </a:rPr>
                      <m:t>𝑓</m:t>
                    </m:r>
                    <m:r>
                      <a:rPr lang="en-US" altLang="en-US" sz="2800" i="1" dirty="0" smtClean="0">
                        <a:latin typeface="Cambria Math"/>
                      </a:rPr>
                      <m:t> </m:t>
                    </m:r>
                    <m:r>
                      <a:rPr lang="en-US" altLang="en-US" sz="2800" i="1" dirty="0" smtClean="0">
                        <a:latin typeface="Cambria Math"/>
                      </a:rPr>
                      <m:t>𝑖𝑠</m:t>
                    </m:r>
                    <m:r>
                      <a:rPr lang="en-US" altLang="en-US" sz="2800" i="1" dirty="0" smtClean="0">
                        <a:latin typeface="Cambria Math"/>
                      </a:rPr>
                      <m:t> </m:t>
                    </m:r>
                    <m:r>
                      <a:rPr lang="en-US" altLang="en-US" sz="2800" i="1" dirty="0" smtClean="0">
                        <a:latin typeface="Cambria Math"/>
                      </a:rPr>
                      <m:t>𝑏𝑖𝑔</m:t>
                    </m:r>
                    <m:r>
                      <a:rPr lang="en-US" altLang="en-US" sz="2800" i="1" dirty="0" smtClean="0">
                        <a:latin typeface="Cambria Math"/>
                      </a:rPr>
                      <m:t> </m:t>
                    </m:r>
                    <m:r>
                      <a:rPr lang="en-US" altLang="en-US" sz="2800" i="1" dirty="0" smtClean="0">
                        <a:latin typeface="Cambria Math"/>
                      </a:rPr>
                      <m:t>𝑂</m:t>
                    </m:r>
                    <m:r>
                      <a:rPr lang="en-US" altLang="en-US" sz="2800" i="1" dirty="0" smtClean="0">
                        <a:latin typeface="Cambria Math"/>
                      </a:rPr>
                      <m:t> </m:t>
                    </m:r>
                    <m:r>
                      <a:rPr lang="en-US" altLang="en-US" sz="2800" i="1" dirty="0" smtClean="0">
                        <a:latin typeface="Cambria Math"/>
                      </a:rPr>
                      <m:t>𝑜𝑓</m:t>
                    </m:r>
                    <m:r>
                      <a:rPr lang="en-US" altLang="en-US" sz="2800" i="1" dirty="0" smtClean="0">
                        <a:latin typeface="Cambria Math"/>
                      </a:rPr>
                      <m:t> </m:t>
                    </m:r>
                    <m:r>
                      <a:rPr lang="en-US" altLang="en-US" sz="2800" i="1" dirty="0" smtClean="0">
                        <a:latin typeface="Cambria Math"/>
                      </a:rPr>
                      <m:t>𝑔</m:t>
                    </m:r>
                    <m:r>
                      <a:rPr lang="en-US" altLang="en-US" sz="2800" b="0" i="0" dirty="0" smtClean="0">
                        <a:latin typeface="Cambria Math"/>
                      </a:rPr>
                      <m:t>"</m:t>
                    </m:r>
                  </m:oMath>
                </a14:m>
                <a:r>
                  <a:rPr lang="en-US" altLang="en-US" sz="2800" dirty="0"/>
                  <a:t>) for some mathematical function </a:t>
                </a:r>
                <a:r>
                  <a:rPr lang="en-US" altLang="en-US" sz="2800" i="1" dirty="0">
                    <a:latin typeface="Times New Roman" charset="0"/>
                  </a:rPr>
                  <a:t>g(n)</a:t>
                </a:r>
                <a:r>
                  <a:rPr lang="en-US" altLang="en-US" sz="2800" dirty="0"/>
                  <a:t> if the ratio </a:t>
                </a:r>
                <a14:m>
                  <m:oMath xmlns:m="http://schemas.openxmlformats.org/officeDocument/2006/math">
                    <m:f>
                      <m:fPr>
                        <m:ctrlPr>
                          <a:rPr lang="en-US" altLang="en-US" sz="2800" i="1">
                            <a:latin typeface="Cambria Math" panose="02040503050406030204" pitchFamily="18" charset="0"/>
                          </a:rPr>
                        </m:ctrlPr>
                      </m:fPr>
                      <m:num>
                        <m:r>
                          <a:rPr lang="en-US" altLang="en-US" sz="2800" i="1">
                            <a:latin typeface="Cambria Math"/>
                          </a:rPr>
                          <m:t>𝑓</m:t>
                        </m:r>
                        <m:d>
                          <m:dPr>
                            <m:ctrlPr>
                              <a:rPr lang="en-US" altLang="en-US" sz="2800" i="1">
                                <a:latin typeface="Cambria Math" panose="02040503050406030204" pitchFamily="18" charset="0"/>
                              </a:rPr>
                            </m:ctrlPr>
                          </m:dPr>
                          <m:e>
                            <m:r>
                              <a:rPr lang="en-US" altLang="en-US" sz="2800" i="1">
                                <a:latin typeface="Cambria Math"/>
                              </a:rPr>
                              <m:t>𝑛</m:t>
                            </m:r>
                          </m:e>
                        </m:d>
                      </m:num>
                      <m:den>
                        <m:r>
                          <a:rPr lang="en-US" altLang="en-US" sz="2800" i="1">
                            <a:latin typeface="Cambria Math"/>
                          </a:rPr>
                          <m:t>𝑔</m:t>
                        </m:r>
                        <m:d>
                          <m:dPr>
                            <m:ctrlPr>
                              <a:rPr lang="en-US" altLang="en-US" sz="2800" i="1">
                                <a:latin typeface="Cambria Math" panose="02040503050406030204" pitchFamily="18" charset="0"/>
                              </a:rPr>
                            </m:ctrlPr>
                          </m:dPr>
                          <m:e>
                            <m:r>
                              <a:rPr lang="en-US" altLang="en-US" sz="2800" i="1">
                                <a:latin typeface="Cambria Math"/>
                              </a:rPr>
                              <m:t>𝑛</m:t>
                            </m:r>
                          </m:e>
                        </m:d>
                      </m:den>
                    </m:f>
                  </m:oMath>
                </a14:m>
                <a:r>
                  <a:rPr lang="en-US" altLang="en-US" sz="2800" dirty="0"/>
                  <a:t>      approaches a positive constant as n gets large</a:t>
                </a:r>
              </a:p>
              <a:p>
                <a:pPr eaLnBrk="1" hangingPunct="1">
                  <a:spcBef>
                    <a:spcPct val="25000"/>
                  </a:spcBef>
                  <a:spcAft>
                    <a:spcPct val="25000"/>
                  </a:spcAft>
                </a:pPr>
                <a14:m>
                  <m:oMath xmlns:m="http://schemas.openxmlformats.org/officeDocument/2006/math">
                    <m:r>
                      <a:rPr lang="en-US" altLang="en-US" sz="2800" i="1" dirty="0" smtClean="0">
                        <a:latin typeface="Cambria Math"/>
                      </a:rPr>
                      <m:t>𝑂</m:t>
                    </m:r>
                    <m:r>
                      <a:rPr lang="en-US" altLang="en-US" sz="2800" i="1" dirty="0" smtClean="0">
                        <a:latin typeface="Cambria Math"/>
                      </a:rPr>
                      <m:t>(</m:t>
                    </m:r>
                    <m:r>
                      <a:rPr lang="en-US" altLang="en-US" sz="2800" i="1" dirty="0" smtClean="0">
                        <a:latin typeface="Cambria Math"/>
                      </a:rPr>
                      <m:t>𝑔</m:t>
                    </m:r>
                    <m:r>
                      <a:rPr lang="en-US" altLang="en-US" sz="2800" i="1" dirty="0" smtClean="0">
                        <a:latin typeface="Cambria Math"/>
                      </a:rPr>
                      <m:t>(</m:t>
                    </m:r>
                    <m:r>
                      <a:rPr lang="en-US" altLang="en-US" sz="2800" i="1" dirty="0" smtClean="0">
                        <a:latin typeface="Cambria Math"/>
                      </a:rPr>
                      <m:t>𝑛</m:t>
                    </m:r>
                    <m:r>
                      <a:rPr lang="en-US" altLang="en-US" sz="2800" i="1" dirty="0" smtClean="0">
                        <a:latin typeface="Cambria Math"/>
                      </a:rPr>
                      <m:t>)) </m:t>
                    </m:r>
                  </m:oMath>
                </a14:m>
                <a:r>
                  <a:rPr lang="en-US" altLang="en-US" sz="2800" dirty="0"/>
                  <a:t>defines a </a:t>
                </a:r>
                <a:r>
                  <a:rPr lang="en-US" altLang="en-US" sz="2800" dirty="0">
                    <a:solidFill>
                      <a:schemeClr val="accent2"/>
                    </a:solidFill>
                  </a:rPr>
                  <a:t>complexity class</a:t>
                </a:r>
                <a:r>
                  <a:rPr lang="en-US" altLang="en-US" sz="2800" dirty="0"/>
                  <a:t> for the function </a:t>
                </a:r>
                <a14:m>
                  <m:oMath xmlns:m="http://schemas.openxmlformats.org/officeDocument/2006/math">
                    <m:r>
                      <a:rPr lang="en-US" altLang="en-US" sz="2800" i="1" dirty="0" smtClean="0">
                        <a:latin typeface="Cambria Math"/>
                      </a:rPr>
                      <m:t>𝑓</m:t>
                    </m:r>
                    <m:r>
                      <a:rPr lang="en-US" altLang="en-US" sz="2800" i="1" dirty="0" smtClean="0">
                        <a:latin typeface="Cambria Math"/>
                      </a:rPr>
                      <m:t>(</m:t>
                    </m:r>
                    <m:r>
                      <a:rPr lang="en-US" altLang="en-US" sz="2800" i="1" dirty="0" smtClean="0">
                        <a:latin typeface="Cambria Math"/>
                      </a:rPr>
                      <m:t>𝑛</m:t>
                    </m:r>
                    <m:r>
                      <a:rPr lang="en-US" altLang="en-US" sz="2800" i="1" dirty="0" smtClean="0">
                        <a:latin typeface="Cambria Math"/>
                      </a:rPr>
                      <m:t>) </m:t>
                    </m:r>
                  </m:oMath>
                </a14:m>
                <a:r>
                  <a:rPr lang="en-US" altLang="en-US" sz="2800" dirty="0"/>
                  <a:t>and for the algorithm F</a:t>
                </a:r>
              </a:p>
              <a:p>
                <a:pPr eaLnBrk="1" hangingPunct="1">
                  <a:spcBef>
                    <a:spcPct val="25000"/>
                  </a:spcBef>
                  <a:spcAft>
                    <a:spcPct val="25000"/>
                  </a:spcAft>
                </a:pPr>
                <a:r>
                  <a:rPr lang="en-US" altLang="en-US" sz="2800" dirty="0"/>
                  <a:t>Increasing complexity classes means faster rate of growth and less efficient algorithms</a:t>
                </a:r>
              </a:p>
              <a:p>
                <a:pPr eaLnBrk="1" hangingPunct="1"/>
                <a:endParaRPr lang="en-US" altLang="en-US" sz="2800" i="1" dirty="0"/>
              </a:p>
            </p:txBody>
          </p:sp>
        </mc:Choice>
        <mc:Fallback xmlns="">
          <p:sp>
            <p:nvSpPr>
              <p:cNvPr id="31747" name="Slide Body"/>
              <p:cNvSpPr>
                <a:spLocks noGrp="1" noRot="1" noChangeAspect="1" noMove="1" noResize="1" noEditPoints="1" noAdjustHandles="1" noChangeArrowheads="1" noChangeShapeType="1" noTextEdit="1"/>
              </p:cNvSpPr>
              <p:nvPr>
                <p:ph type="body" idx="1"/>
              </p:nvPr>
            </p:nvSpPr>
            <p:spPr>
              <a:xfrm>
                <a:off x="304800" y="1600200"/>
                <a:ext cx="8382000" cy="4495800"/>
              </a:xfrm>
              <a:blipFill rotWithShape="1">
                <a:blip r:embed="rId3"/>
                <a:stretch>
                  <a:fillRect l="-73" t="-407"/>
                </a:stretch>
              </a:blipFill>
            </p:spPr>
            <p:txBody>
              <a:bodyPr/>
              <a:lstStyle/>
              <a:p>
                <a:r>
                  <a:rPr lang="en-US">
                    <a:noFill/>
                  </a:rPr>
                  <a:t> </a:t>
                </a:r>
              </a:p>
            </p:txBody>
          </p:sp>
        </mc:Fallback>
      </mc:AlternateContent>
      <p:sp>
        <p:nvSpPr>
          <p:cNvPr id="317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98212C40-34C3-4D23-97A6-644686907ED4}" type="slidenum">
              <a:rPr lang="en-US" altLang="en-US" sz="1200" smtClean="0"/>
              <a:pPr eaLnBrk="1" hangingPunct="1">
                <a:spcBef>
                  <a:spcPct val="0"/>
                </a:spcBef>
                <a:buFontTx/>
                <a:buNone/>
              </a:pPr>
              <a:t>30</a:t>
            </a:fld>
            <a:endParaRPr lang="en-US" altLang="en-US" sz="1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Copyright</a:t>
            </a:r>
          </a:p>
        </p:txBody>
      </p:sp>
      <p:sp>
        <p:nvSpPr>
          <p:cNvPr id="35844" name="Slide Number Placeholder 3"/>
          <p:cNvSpPr>
            <a:spLocks noGrp="1"/>
          </p:cNvSpPr>
          <p:nvPr>
            <p:ph type="sldNum" idx="12"/>
          </p:nvPr>
        </p:nvSpPr>
        <p:spPr>
          <a:xfrm>
            <a:off x="8469311" y="113071"/>
            <a:ext cx="551783" cy="18287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9-</a:t>
            </a:r>
            <a:fld id="{171D7F42-732E-4753-8A37-9BFC64539999}" type="slidenum">
              <a:rPr lang="en-US" altLang="en-US" sz="1200" smtClean="0"/>
              <a:pPr eaLnBrk="1" hangingPunct="1">
                <a:spcBef>
                  <a:spcPct val="0"/>
                </a:spcBef>
                <a:buFontTx/>
                <a:buNone/>
              </a:pPr>
              <a:t>31</a:t>
            </a:fld>
            <a:endParaRPr lang="en-US" altLang="en-US" sz="1200" dirty="0"/>
          </a:p>
        </p:txBody>
      </p:sp>
      <p:pic>
        <p:nvPicPr>
          <p:cNvPr id="6" name="Copyright Notice"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2">
            <a:alphaModFix/>
          </a:blip>
          <a:stretch>
            <a:fillRect/>
          </a:stretch>
        </p:blipFill>
        <p:spPr>
          <a:xfrm>
            <a:off x="862011" y="2813016"/>
            <a:ext cx="7419975" cy="2466975"/>
          </a:xfrm>
          <a:prstGeom prst="rect">
            <a:avLst/>
          </a:prstGeom>
          <a:noFill/>
          <a:ln>
            <a:noFill/>
          </a:ln>
        </p:spPr>
      </p:pic>
    </p:spTree>
    <p:extLst>
      <p:ext uri="{BB962C8B-B14F-4D97-AF65-F5344CB8AC3E}">
        <p14:creationId xmlns:p14="http://schemas.microsoft.com/office/powerpoint/2010/main" val="213494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Title"/>
          <p:cNvSpPr>
            <a:spLocks noGrp="1" noChangeArrowheads="1"/>
          </p:cNvSpPr>
          <p:nvPr>
            <p:ph type="title"/>
          </p:nvPr>
        </p:nvSpPr>
        <p:spPr>
          <a:xfrm>
            <a:off x="304800" y="303213"/>
            <a:ext cx="8610600" cy="661987"/>
          </a:xfrm>
        </p:spPr>
        <p:txBody>
          <a:bodyPr/>
          <a:lstStyle/>
          <a:p>
            <a:pPr eaLnBrk="1" hangingPunct="1"/>
            <a:r>
              <a:rPr lang="en-US" altLang="en-US" dirty="0">
                <a:solidFill>
                  <a:schemeClr val="tx1"/>
                </a:solidFill>
              </a:rPr>
              <a:t>Linear Search Algorithm</a:t>
            </a:r>
          </a:p>
        </p:txBody>
      </p:sp>
      <p:sp>
        <p:nvSpPr>
          <p:cNvPr id="6147" name="Slide Body"/>
          <p:cNvSpPr>
            <a:spLocks noGrp="1" noChangeArrowheads="1"/>
          </p:cNvSpPr>
          <p:nvPr>
            <p:ph type="body" idx="1"/>
          </p:nvPr>
        </p:nvSpPr>
        <p:spPr>
          <a:xfrm>
            <a:off x="685800" y="1295400"/>
            <a:ext cx="7772400" cy="4495800"/>
          </a:xfrm>
        </p:spPr>
        <p:txBody>
          <a:bodyPr/>
          <a:lstStyle/>
          <a:p>
            <a:pPr lvl="1" eaLnBrk="1" hangingPunct="1">
              <a:lnSpc>
                <a:spcPct val="90000"/>
              </a:lnSpc>
              <a:buFontTx/>
              <a:buNone/>
            </a:pPr>
            <a:r>
              <a:rPr lang="en-US" altLang="en-US" sz="2400" dirty="0"/>
              <a:t>	</a:t>
            </a:r>
            <a:r>
              <a:rPr lang="en-US" altLang="en-US" sz="2400" b="1" i="1" dirty="0"/>
              <a:t>Set found to false</a:t>
            </a:r>
          </a:p>
          <a:p>
            <a:pPr lvl="1" eaLnBrk="1" hangingPunct="1">
              <a:lnSpc>
                <a:spcPct val="90000"/>
              </a:lnSpc>
              <a:buFontTx/>
              <a:buNone/>
            </a:pPr>
            <a:r>
              <a:rPr lang="en-US" altLang="en-US" sz="2400" b="1" i="1" dirty="0"/>
              <a:t>   Set position to –1</a:t>
            </a:r>
          </a:p>
          <a:p>
            <a:pPr lvl="1" eaLnBrk="1" hangingPunct="1">
              <a:lnSpc>
                <a:spcPct val="90000"/>
              </a:lnSpc>
              <a:buFontTx/>
              <a:buNone/>
            </a:pPr>
            <a:r>
              <a:rPr lang="en-US" altLang="en-US" sz="2400" b="1" i="1" dirty="0"/>
              <a:t>   Set index to 0</a:t>
            </a:r>
          </a:p>
          <a:p>
            <a:pPr lvl="1" eaLnBrk="1" hangingPunct="1">
              <a:lnSpc>
                <a:spcPct val="90000"/>
              </a:lnSpc>
              <a:buFontTx/>
              <a:buNone/>
            </a:pPr>
            <a:r>
              <a:rPr lang="en-US" altLang="en-US" sz="2400" b="1" i="1" dirty="0"/>
              <a:t>	While index &lt; number of </a:t>
            </a:r>
            <a:r>
              <a:rPr lang="en-US" altLang="en-US" sz="2400" b="1" i="1" dirty="0" err="1"/>
              <a:t>elts</a:t>
            </a:r>
            <a:r>
              <a:rPr lang="en-US" altLang="en-US" sz="2400" b="1" i="1" dirty="0"/>
              <a:t> and found is false</a:t>
            </a:r>
          </a:p>
          <a:p>
            <a:pPr lvl="1" eaLnBrk="1" hangingPunct="1">
              <a:lnSpc>
                <a:spcPct val="90000"/>
              </a:lnSpc>
              <a:buFontTx/>
              <a:buNone/>
            </a:pPr>
            <a:r>
              <a:rPr lang="en-US" altLang="en-US" sz="2400" b="1" i="1" dirty="0"/>
              <a:t>		  If list [index] is equal to search value</a:t>
            </a:r>
          </a:p>
          <a:p>
            <a:pPr lvl="1" eaLnBrk="1" hangingPunct="1">
              <a:lnSpc>
                <a:spcPct val="90000"/>
              </a:lnSpc>
              <a:buFontTx/>
              <a:buNone/>
            </a:pPr>
            <a:r>
              <a:rPr lang="en-US" altLang="en-US" sz="2400" b="1" i="1" dirty="0"/>
              <a:t>   		      found = true</a:t>
            </a:r>
          </a:p>
          <a:p>
            <a:pPr lvl="1" eaLnBrk="1" hangingPunct="1">
              <a:lnSpc>
                <a:spcPct val="90000"/>
              </a:lnSpc>
              <a:buFontTx/>
              <a:buNone/>
            </a:pPr>
            <a:r>
              <a:rPr lang="en-US" altLang="en-US" sz="2400" b="1" i="1" dirty="0"/>
              <a:t>		      	      position = index</a:t>
            </a:r>
          </a:p>
          <a:p>
            <a:pPr lvl="1" eaLnBrk="1" hangingPunct="1">
              <a:lnSpc>
                <a:spcPct val="90000"/>
              </a:lnSpc>
              <a:buFontTx/>
              <a:buNone/>
            </a:pPr>
            <a:r>
              <a:rPr lang="en-US" altLang="en-US" sz="2400" b="1" i="1" dirty="0"/>
              <a:t>		  End If</a:t>
            </a:r>
          </a:p>
          <a:p>
            <a:pPr lvl="1" eaLnBrk="1" hangingPunct="1">
              <a:lnSpc>
                <a:spcPct val="90000"/>
              </a:lnSpc>
              <a:buFontTx/>
              <a:buNone/>
            </a:pPr>
            <a:r>
              <a:rPr lang="en-US" altLang="en-US" sz="2400" b="1" i="1" dirty="0"/>
              <a:t>		  Add 1 to index</a:t>
            </a:r>
          </a:p>
          <a:p>
            <a:pPr lvl="1" eaLnBrk="1" hangingPunct="1">
              <a:lnSpc>
                <a:spcPct val="90000"/>
              </a:lnSpc>
              <a:buFontTx/>
              <a:buNone/>
            </a:pPr>
            <a:r>
              <a:rPr lang="en-US" altLang="en-US" sz="2400" b="1" i="1" dirty="0"/>
              <a:t>	End While</a:t>
            </a:r>
          </a:p>
          <a:p>
            <a:pPr lvl="1" eaLnBrk="1" hangingPunct="1">
              <a:lnSpc>
                <a:spcPct val="90000"/>
              </a:lnSpc>
              <a:buFontTx/>
              <a:buNone/>
            </a:pPr>
            <a:r>
              <a:rPr lang="en-US" altLang="en-US" sz="2400" b="1" i="1" dirty="0"/>
              <a:t>	Return position</a:t>
            </a:r>
          </a:p>
        </p:txBody>
      </p:sp>
      <p:sp>
        <p:nvSpPr>
          <p:cNvPr id="61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A553D21F-2C61-4BF5-8721-E507A9DCA62F}" type="slidenum">
              <a:rPr lang="en-US" altLang="en-US" sz="1200" smtClean="0"/>
              <a:pPr eaLnBrk="1" hangingPunct="1">
                <a:spcBef>
                  <a:spcPct val="0"/>
                </a:spcBef>
                <a:buFontTx/>
                <a:buNone/>
              </a:pPr>
              <a:t>4</a:t>
            </a:fld>
            <a:endParaRPr lang="en-US" alt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Title"/>
          <p:cNvSpPr>
            <a:spLocks noGrp="1" noChangeArrowheads="1"/>
          </p:cNvSpPr>
          <p:nvPr>
            <p:ph type="title"/>
          </p:nvPr>
        </p:nvSpPr>
        <p:spPr/>
        <p:txBody>
          <a:bodyPr/>
          <a:lstStyle/>
          <a:p>
            <a:pPr eaLnBrk="1" hangingPunct="1"/>
            <a:r>
              <a:rPr lang="en-US" altLang="en-US" dirty="0">
                <a:solidFill>
                  <a:schemeClr val="tx1"/>
                </a:solidFill>
              </a:rPr>
              <a:t>Linear Search Example</a:t>
            </a:r>
          </a:p>
        </p:txBody>
      </p:sp>
      <p:sp>
        <p:nvSpPr>
          <p:cNvPr id="7171" name="Slide Body"/>
          <p:cNvSpPr>
            <a:spLocks noGrp="1" noChangeArrowheads="1"/>
          </p:cNvSpPr>
          <p:nvPr>
            <p:ph type="body" idx="1"/>
          </p:nvPr>
        </p:nvSpPr>
        <p:spPr/>
        <p:txBody>
          <a:bodyPr/>
          <a:lstStyle/>
          <a:p>
            <a:pPr eaLnBrk="1" hangingPunct="1"/>
            <a:r>
              <a:rPr lang="en-US" altLang="en-US" sz="2800" dirty="0"/>
              <a:t>Array </a:t>
            </a:r>
            <a:r>
              <a:rPr lang="en-US" altLang="en-US" sz="2800" b="1" dirty="0" err="1">
                <a:latin typeface="Courier New" pitchFamily="49" charset="0"/>
              </a:rPr>
              <a:t>numlist</a:t>
            </a:r>
            <a:r>
              <a:rPr lang="en-US" altLang="en-US" sz="2800" dirty="0"/>
              <a:t> contains </a:t>
            </a:r>
          </a:p>
          <a:p>
            <a:pPr eaLnBrk="1" hangingPunct="1"/>
            <a:endParaRPr lang="en-US" altLang="en-US" sz="2800" dirty="0"/>
          </a:p>
          <a:p>
            <a:pPr eaLnBrk="1" hangingPunct="1"/>
            <a:endParaRPr lang="en-US" altLang="en-US" sz="2800" dirty="0"/>
          </a:p>
          <a:p>
            <a:pPr eaLnBrk="1" hangingPunct="1">
              <a:lnSpc>
                <a:spcPct val="85000"/>
              </a:lnSpc>
              <a:spcBef>
                <a:spcPct val="0"/>
              </a:spcBef>
            </a:pPr>
            <a:endParaRPr lang="en-US" altLang="en-US" sz="2800" dirty="0"/>
          </a:p>
          <a:p>
            <a:pPr eaLnBrk="1" hangingPunct="1">
              <a:lnSpc>
                <a:spcPct val="85000"/>
              </a:lnSpc>
              <a:spcBef>
                <a:spcPct val="0"/>
              </a:spcBef>
            </a:pPr>
            <a:r>
              <a:rPr lang="en-US" altLang="en-US" sz="2800" dirty="0"/>
              <a:t>Searching for the </a:t>
            </a:r>
            <a:r>
              <a:rPr lang="en-US" altLang="en-US" sz="2800" dirty="0" err="1"/>
              <a:t>the</a:t>
            </a:r>
            <a:r>
              <a:rPr lang="en-US" altLang="en-US" sz="2800" dirty="0"/>
              <a:t> value </a:t>
            </a:r>
            <a:r>
              <a:rPr lang="en-US" altLang="en-US" sz="2800" b="1" dirty="0">
                <a:latin typeface="Courier New" pitchFamily="49" charset="0"/>
              </a:rPr>
              <a:t>11</a:t>
            </a:r>
            <a:r>
              <a:rPr lang="en-US" altLang="en-US" sz="2800" dirty="0"/>
              <a:t>, linear search examines </a:t>
            </a:r>
            <a:r>
              <a:rPr lang="en-US" altLang="en-US" sz="2800" b="1" dirty="0">
                <a:latin typeface="Courier New" pitchFamily="49" charset="0"/>
              </a:rPr>
              <a:t>17</a:t>
            </a:r>
            <a:r>
              <a:rPr lang="en-US" altLang="en-US" sz="2800" dirty="0">
                <a:latin typeface="Courier New" pitchFamily="49" charset="0"/>
              </a:rPr>
              <a:t>, </a:t>
            </a:r>
            <a:r>
              <a:rPr lang="en-US" altLang="en-US" sz="2800" b="1" dirty="0">
                <a:latin typeface="Courier New" pitchFamily="49" charset="0"/>
              </a:rPr>
              <a:t>23</a:t>
            </a:r>
            <a:r>
              <a:rPr lang="en-US" altLang="en-US" sz="2800" dirty="0">
                <a:latin typeface="Courier New" pitchFamily="49" charset="0"/>
              </a:rPr>
              <a:t>, </a:t>
            </a:r>
            <a:r>
              <a:rPr lang="en-US" altLang="en-US" sz="2800" b="1" dirty="0">
                <a:latin typeface="Courier New" pitchFamily="49" charset="0"/>
              </a:rPr>
              <a:t>5</a:t>
            </a:r>
            <a:r>
              <a:rPr lang="en-US" altLang="en-US" sz="2800" dirty="0">
                <a:latin typeface="Courier New" pitchFamily="49" charset="0"/>
              </a:rPr>
              <a:t>,</a:t>
            </a:r>
            <a:r>
              <a:rPr lang="en-US" altLang="en-US" sz="2800" dirty="0"/>
              <a:t> and </a:t>
            </a:r>
            <a:r>
              <a:rPr lang="en-US" altLang="en-US" sz="2800" b="1" dirty="0">
                <a:latin typeface="Courier New" pitchFamily="49" charset="0"/>
              </a:rPr>
              <a:t>11</a:t>
            </a:r>
          </a:p>
          <a:p>
            <a:pPr eaLnBrk="1" hangingPunct="1">
              <a:lnSpc>
                <a:spcPct val="85000"/>
              </a:lnSpc>
              <a:spcBef>
                <a:spcPct val="40000"/>
              </a:spcBef>
            </a:pPr>
            <a:r>
              <a:rPr lang="en-US" altLang="en-US" sz="2800" dirty="0"/>
              <a:t>Searching for the </a:t>
            </a:r>
            <a:r>
              <a:rPr lang="en-US" altLang="en-US" sz="2800" dirty="0" err="1"/>
              <a:t>the</a:t>
            </a:r>
            <a:r>
              <a:rPr lang="en-US" altLang="en-US" sz="2800" dirty="0"/>
              <a:t> value </a:t>
            </a:r>
            <a:r>
              <a:rPr lang="en-US" altLang="en-US" sz="2800" b="1" dirty="0">
                <a:latin typeface="Courier New" pitchFamily="49" charset="0"/>
              </a:rPr>
              <a:t>7</a:t>
            </a:r>
            <a:r>
              <a:rPr lang="en-US" altLang="en-US" sz="2800" dirty="0"/>
              <a:t>, linear </a:t>
            </a:r>
          </a:p>
          <a:p>
            <a:pPr eaLnBrk="1" hangingPunct="1">
              <a:lnSpc>
                <a:spcPct val="85000"/>
              </a:lnSpc>
              <a:spcBef>
                <a:spcPct val="0"/>
              </a:spcBef>
              <a:buFontTx/>
              <a:buNone/>
            </a:pPr>
            <a:r>
              <a:rPr lang="en-US" altLang="en-US" sz="2800" dirty="0"/>
              <a:t>   search examines </a:t>
            </a:r>
            <a:r>
              <a:rPr lang="en-US" altLang="en-US" sz="2800" b="1" dirty="0">
                <a:latin typeface="Courier New" pitchFamily="49" charset="0"/>
              </a:rPr>
              <a:t>17</a:t>
            </a:r>
            <a:r>
              <a:rPr lang="en-US" altLang="en-US" sz="2800" dirty="0">
                <a:latin typeface="Courier New" pitchFamily="49" charset="0"/>
              </a:rPr>
              <a:t>, </a:t>
            </a:r>
            <a:r>
              <a:rPr lang="en-US" altLang="en-US" sz="2800" b="1" dirty="0">
                <a:latin typeface="Courier New" pitchFamily="49" charset="0"/>
              </a:rPr>
              <a:t>23</a:t>
            </a:r>
            <a:r>
              <a:rPr lang="en-US" altLang="en-US" sz="2800" dirty="0">
                <a:latin typeface="Courier New" pitchFamily="49" charset="0"/>
              </a:rPr>
              <a:t>, </a:t>
            </a:r>
            <a:r>
              <a:rPr lang="en-US" altLang="en-US" sz="2800" b="1" dirty="0">
                <a:latin typeface="Courier New" pitchFamily="49" charset="0"/>
              </a:rPr>
              <a:t>5</a:t>
            </a:r>
            <a:r>
              <a:rPr lang="en-US" altLang="en-US" sz="2800" dirty="0">
                <a:latin typeface="Courier New" pitchFamily="49" charset="0"/>
              </a:rPr>
              <a:t>, </a:t>
            </a:r>
            <a:r>
              <a:rPr lang="en-US" altLang="en-US" sz="2800" b="1" dirty="0">
                <a:latin typeface="Courier New" pitchFamily="49" charset="0"/>
              </a:rPr>
              <a:t>11</a:t>
            </a:r>
            <a:r>
              <a:rPr lang="en-US" altLang="en-US" sz="2800" dirty="0">
                <a:latin typeface="Courier New" pitchFamily="49" charset="0"/>
              </a:rPr>
              <a:t>, </a:t>
            </a:r>
            <a:r>
              <a:rPr lang="en-US" altLang="en-US" sz="2800" b="1" dirty="0">
                <a:latin typeface="Courier New" pitchFamily="49" charset="0"/>
              </a:rPr>
              <a:t>2</a:t>
            </a:r>
            <a:r>
              <a:rPr lang="en-US" altLang="en-US" sz="2800" dirty="0">
                <a:latin typeface="Courier New" pitchFamily="49" charset="0"/>
              </a:rPr>
              <a:t>, </a:t>
            </a:r>
            <a:r>
              <a:rPr lang="en-US" altLang="en-US" sz="2800" b="1" dirty="0">
                <a:latin typeface="Courier New" pitchFamily="49" charset="0"/>
              </a:rPr>
              <a:t>29</a:t>
            </a:r>
            <a:r>
              <a:rPr lang="en-US" altLang="en-US" sz="2800" dirty="0">
                <a:latin typeface="Courier New" pitchFamily="49" charset="0"/>
              </a:rPr>
              <a:t>,</a:t>
            </a:r>
            <a:r>
              <a:rPr lang="en-US" altLang="en-US" sz="2800" dirty="0"/>
              <a:t> and </a:t>
            </a:r>
            <a:r>
              <a:rPr lang="en-US" altLang="en-US" sz="2800" b="1" dirty="0">
                <a:latin typeface="Courier New" pitchFamily="49" charset="0"/>
              </a:rPr>
              <a:t>3</a:t>
            </a:r>
          </a:p>
        </p:txBody>
      </p:sp>
      <p:pic>
        <p:nvPicPr>
          <p:cNvPr id="2" name="Image of an array" descr="An array with seven elements is shown, arranged horizontally.  The values of the elements are 17, 23, 5, 11, 2, 29, and 3." title="Image of an arr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2362200"/>
            <a:ext cx="6126480" cy="911352"/>
          </a:xfrm>
          <a:prstGeom prst="rect">
            <a:avLst/>
          </a:prstGeom>
        </p:spPr>
      </p:pic>
      <p:sp>
        <p:nvSpPr>
          <p:cNvPr id="71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8097FE44-96DD-46B3-9CD3-1DC1662C86CB}" type="slidenum">
              <a:rPr lang="en-US" altLang="en-US" sz="1200" smtClean="0"/>
              <a:pPr eaLnBrk="1" hangingPunct="1">
                <a:spcBef>
                  <a:spcPct val="0"/>
                </a:spcBef>
                <a:buFontTx/>
                <a:buNone/>
              </a:pPr>
              <a:t>5</a:t>
            </a:fld>
            <a:endParaRPr lang="en-US" alt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Title"/>
          <p:cNvSpPr>
            <a:spLocks noGrp="1" noChangeArrowheads="1"/>
          </p:cNvSpPr>
          <p:nvPr>
            <p:ph type="title"/>
          </p:nvPr>
        </p:nvSpPr>
        <p:spPr/>
        <p:txBody>
          <a:bodyPr/>
          <a:lstStyle/>
          <a:p>
            <a:pPr eaLnBrk="1" hangingPunct="1"/>
            <a:r>
              <a:rPr lang="en-US" altLang="en-US" dirty="0">
                <a:solidFill>
                  <a:schemeClr val="tx1"/>
                </a:solidFill>
              </a:rPr>
              <a:t>Linear Search Tradeoffs</a:t>
            </a:r>
          </a:p>
        </p:txBody>
      </p:sp>
      <mc:AlternateContent xmlns:mc="http://schemas.openxmlformats.org/markup-compatibility/2006" xmlns:a14="http://schemas.microsoft.com/office/drawing/2010/main">
        <mc:Choice Requires="a14">
          <p:sp>
            <p:nvSpPr>
              <p:cNvPr id="8195" name="Slide Body"/>
              <p:cNvSpPr>
                <a:spLocks noGrp="1" noChangeArrowheads="1"/>
              </p:cNvSpPr>
              <p:nvPr>
                <p:ph type="body" idx="1"/>
              </p:nvPr>
            </p:nvSpPr>
            <p:spPr>
              <a:xfrm>
                <a:off x="304800" y="1600200"/>
                <a:ext cx="8382000" cy="4572000"/>
              </a:xfrm>
            </p:spPr>
            <p:txBody>
              <a:bodyPr/>
              <a:lstStyle/>
              <a:p>
                <a:pPr eaLnBrk="1" hangingPunct="1"/>
                <a:r>
                  <a:rPr lang="en-US" altLang="en-US" sz="2800" dirty="0"/>
                  <a:t>Benefits</a:t>
                </a:r>
              </a:p>
              <a:p>
                <a:pPr lvl="1" eaLnBrk="1" hangingPunct="1"/>
                <a:r>
                  <a:rPr lang="en-US" altLang="en-US" sz="2800" dirty="0"/>
                  <a:t>Easy algorithm to understand and to implement</a:t>
                </a:r>
              </a:p>
              <a:p>
                <a:pPr lvl="1" eaLnBrk="1" hangingPunct="1"/>
                <a:r>
                  <a:rPr lang="en-US" altLang="en-US" sz="2800" dirty="0"/>
                  <a:t>Elements in array can be in any order</a:t>
                </a:r>
              </a:p>
              <a:p>
                <a:pPr eaLnBrk="1" hangingPunct="1"/>
                <a:r>
                  <a:rPr lang="en-US" altLang="en-US" sz="2800" dirty="0"/>
                  <a:t>Disadvantage</a:t>
                </a:r>
              </a:p>
              <a:p>
                <a:pPr lvl="1" eaLnBrk="1" hangingPunct="1"/>
                <a:r>
                  <a:rPr lang="en-US" altLang="en-US" sz="2800" dirty="0"/>
                  <a:t>Inefficient (slow): for array of N elements, it examines </a:t>
                </a:r>
                <a14:m>
                  <m:oMath xmlns:m="http://schemas.openxmlformats.org/officeDocument/2006/math">
                    <m:r>
                      <a:rPr lang="en-US" altLang="en-US" sz="2800" i="1" dirty="0" smtClean="0">
                        <a:latin typeface="Cambria Math"/>
                      </a:rPr>
                      <m:t>𝑁</m:t>
                    </m:r>
                    <m:r>
                      <a:rPr lang="en-US" altLang="en-US" sz="2800" i="1" dirty="0" smtClean="0">
                        <a:latin typeface="Cambria Math"/>
                      </a:rPr>
                      <m:t>/2</m:t>
                    </m:r>
                  </m:oMath>
                </a14:m>
                <a:r>
                  <a:rPr lang="en-US" altLang="en-US" sz="2800" dirty="0"/>
                  <a:t> elements on average for a value that is found in the array, N elements for a value that is not in the array</a:t>
                </a:r>
              </a:p>
            </p:txBody>
          </p:sp>
        </mc:Choice>
        <mc:Fallback xmlns="">
          <p:sp>
            <p:nvSpPr>
              <p:cNvPr id="8195" name="Slide Body"/>
              <p:cNvSpPr>
                <a:spLocks noGrp="1" noRot="1" noChangeAspect="1" noMove="1" noResize="1" noEditPoints="1" noAdjustHandles="1" noChangeArrowheads="1" noChangeShapeType="1" noTextEdit="1"/>
              </p:cNvSpPr>
              <p:nvPr>
                <p:ph type="body" idx="1"/>
              </p:nvPr>
            </p:nvSpPr>
            <p:spPr>
              <a:xfrm>
                <a:off x="304800" y="1600200"/>
                <a:ext cx="8382000" cy="4572000"/>
              </a:xfrm>
              <a:blipFill rotWithShape="1">
                <a:blip r:embed="rId3"/>
                <a:stretch>
                  <a:fillRect l="-73" t="-400" r="-2618"/>
                </a:stretch>
              </a:blipFill>
            </p:spPr>
            <p:txBody>
              <a:bodyPr/>
              <a:lstStyle/>
              <a:p>
                <a:r>
                  <a:rPr lang="en-US">
                    <a:noFill/>
                  </a:rPr>
                  <a:t> </a:t>
                </a:r>
              </a:p>
            </p:txBody>
          </p:sp>
        </mc:Fallback>
      </mc:AlternateContent>
      <p:sp>
        <p:nvSpPr>
          <p:cNvPr id="81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50510A68-3AC2-444B-AF50-EBD8D45F35CB}" type="slidenum">
              <a:rPr lang="en-US" altLang="en-US" sz="1200" smtClean="0"/>
              <a:pPr eaLnBrk="1" hangingPunct="1">
                <a:spcBef>
                  <a:spcPct val="0"/>
                </a:spcBef>
                <a:buFontTx/>
                <a:buNone/>
              </a:pPr>
              <a:t>6</a:t>
            </a:fld>
            <a:endParaRPr lang="en-US"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Title"/>
          <p:cNvSpPr>
            <a:spLocks noGrp="1" noChangeArrowheads="1"/>
          </p:cNvSpPr>
          <p:nvPr>
            <p:ph type="title"/>
          </p:nvPr>
        </p:nvSpPr>
        <p:spPr/>
        <p:txBody>
          <a:bodyPr/>
          <a:lstStyle/>
          <a:p>
            <a:pPr eaLnBrk="1" hangingPunct="1"/>
            <a:r>
              <a:rPr lang="en-US" altLang="en-US" dirty="0">
                <a:solidFill>
                  <a:schemeClr val="tx1"/>
                </a:solidFill>
              </a:rPr>
              <a:t>Binary Search Algorithm</a:t>
            </a:r>
          </a:p>
        </p:txBody>
      </p:sp>
      <p:sp>
        <p:nvSpPr>
          <p:cNvPr id="9219" name="Slide Body"/>
          <p:cNvSpPr>
            <a:spLocks noGrp="1" noChangeArrowheads="1"/>
          </p:cNvSpPr>
          <p:nvPr>
            <p:ph type="body" idx="1"/>
          </p:nvPr>
        </p:nvSpPr>
        <p:spPr>
          <a:xfrm>
            <a:off x="152400" y="1676400"/>
            <a:ext cx="8610600" cy="4343400"/>
          </a:xfrm>
        </p:spPr>
        <p:txBody>
          <a:bodyPr/>
          <a:lstStyle/>
          <a:p>
            <a:pPr marL="0" indent="0" eaLnBrk="1" hangingPunct="1">
              <a:lnSpc>
                <a:spcPct val="80000"/>
              </a:lnSpc>
              <a:buFontTx/>
              <a:buNone/>
              <a:defRPr/>
            </a:pPr>
            <a:r>
              <a:rPr lang="en-US" altLang="en-US" sz="2800" dirty="0"/>
              <a:t>Binary search requires that the array is in order.</a:t>
            </a:r>
          </a:p>
          <a:p>
            <a:pPr marL="609600" indent="-609600" eaLnBrk="1" hangingPunct="1">
              <a:lnSpc>
                <a:spcPct val="80000"/>
              </a:lnSpc>
              <a:spcBef>
                <a:spcPts val="1800"/>
              </a:spcBef>
              <a:buFontTx/>
              <a:buAutoNum type="arabicPeriod"/>
              <a:defRPr/>
            </a:pPr>
            <a:r>
              <a:rPr lang="en-US" altLang="en-US" sz="2800" dirty="0"/>
              <a:t>Examine the value of the middle element</a:t>
            </a:r>
            <a:endParaRPr lang="en-US" altLang="en-US" sz="2400" dirty="0"/>
          </a:p>
          <a:p>
            <a:pPr marL="609600" indent="-609600" eaLnBrk="1" hangingPunct="1">
              <a:lnSpc>
                <a:spcPct val="85000"/>
              </a:lnSpc>
              <a:spcBef>
                <a:spcPts val="1800"/>
              </a:spcBef>
              <a:buFontTx/>
              <a:buAutoNum type="arabicPeriod" startAt="2"/>
              <a:defRPr/>
            </a:pPr>
            <a:r>
              <a:rPr lang="en-US" altLang="en-US" sz="2800" dirty="0"/>
              <a:t>If the middle element has the desired value, done.  Otherwise, determine which half of the array may have the desired value.  Continue working with this portion of the array.</a:t>
            </a:r>
          </a:p>
          <a:p>
            <a:pPr marL="609600" indent="-609600" eaLnBrk="1" hangingPunct="1">
              <a:lnSpc>
                <a:spcPct val="80000"/>
              </a:lnSpc>
              <a:spcBef>
                <a:spcPts val="1800"/>
              </a:spcBef>
              <a:buFontTx/>
              <a:buAutoNum type="arabicPeriod" startAt="2"/>
              <a:defRPr/>
            </a:pPr>
            <a:r>
              <a:rPr lang="en-US" altLang="en-US" sz="2800" dirty="0"/>
              <a:t>Repeat steps 1 and 2 until either the element with the desired value is found or there are no more elements to examine.</a:t>
            </a:r>
          </a:p>
        </p:txBody>
      </p:sp>
      <p:sp>
        <p:nvSpPr>
          <p:cNvPr id="92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D8A0A77D-9377-46F0-8C85-ADE90FFE698A}" type="slidenum">
              <a:rPr lang="en-US" altLang="en-US" sz="1200" smtClean="0"/>
              <a:pPr eaLnBrk="1" hangingPunct="1">
                <a:spcBef>
                  <a:spcPct val="0"/>
                </a:spcBef>
                <a:buFontTx/>
                <a:buNone/>
              </a:pPr>
              <a:t>7</a:t>
            </a:fld>
            <a:endParaRPr lang="en-US" alt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Title"/>
          <p:cNvSpPr>
            <a:spLocks noGrp="1" noChangeArrowheads="1"/>
          </p:cNvSpPr>
          <p:nvPr>
            <p:ph type="title"/>
          </p:nvPr>
        </p:nvSpPr>
        <p:spPr/>
        <p:txBody>
          <a:bodyPr/>
          <a:lstStyle/>
          <a:p>
            <a:pPr eaLnBrk="1" hangingPunct="1"/>
            <a:r>
              <a:rPr lang="en-US" altLang="en-US" dirty="0">
                <a:solidFill>
                  <a:schemeClr val="tx1"/>
                </a:solidFill>
              </a:rPr>
              <a:t>Binary Search Example</a:t>
            </a:r>
          </a:p>
        </p:txBody>
      </p:sp>
      <p:sp>
        <p:nvSpPr>
          <p:cNvPr id="10243" name="Slide Body"/>
          <p:cNvSpPr>
            <a:spLocks noGrp="1" noChangeArrowheads="1"/>
          </p:cNvSpPr>
          <p:nvPr>
            <p:ph type="body" idx="1"/>
          </p:nvPr>
        </p:nvSpPr>
        <p:spPr>
          <a:xfrm>
            <a:off x="685800" y="1981200"/>
            <a:ext cx="8001000" cy="4114800"/>
          </a:xfrm>
        </p:spPr>
        <p:txBody>
          <a:bodyPr/>
          <a:lstStyle/>
          <a:p>
            <a:pPr eaLnBrk="1" hangingPunct="1"/>
            <a:r>
              <a:rPr lang="en-US" altLang="en-US" sz="2800" dirty="0"/>
              <a:t>Array </a:t>
            </a:r>
            <a:r>
              <a:rPr lang="en-US" altLang="en-US" sz="2800" b="1" dirty="0">
                <a:latin typeface="Courier New" pitchFamily="49" charset="0"/>
              </a:rPr>
              <a:t>numlist2</a:t>
            </a:r>
            <a:r>
              <a:rPr lang="en-US" altLang="en-US" sz="2800" dirty="0"/>
              <a:t> contains</a:t>
            </a:r>
          </a:p>
          <a:p>
            <a:pPr eaLnBrk="1" hangingPunct="1"/>
            <a:endParaRPr lang="en-US" altLang="en-US" sz="2800" dirty="0"/>
          </a:p>
          <a:p>
            <a:pPr marL="101600" indent="0" eaLnBrk="1" hangingPunct="1">
              <a:buNone/>
            </a:pPr>
            <a:endParaRPr lang="en-US" altLang="en-US" sz="2800" dirty="0"/>
          </a:p>
          <a:p>
            <a:pPr eaLnBrk="1" hangingPunct="1">
              <a:lnSpc>
                <a:spcPct val="90000"/>
              </a:lnSpc>
              <a:spcBef>
                <a:spcPct val="0"/>
              </a:spcBef>
            </a:pPr>
            <a:r>
              <a:rPr lang="en-US" altLang="en-US" sz="2800" dirty="0"/>
              <a:t>Searching for the </a:t>
            </a:r>
            <a:r>
              <a:rPr lang="en-US" altLang="en-US" sz="2800" dirty="0" err="1"/>
              <a:t>the</a:t>
            </a:r>
            <a:r>
              <a:rPr lang="en-US" altLang="en-US" sz="2800" dirty="0"/>
              <a:t> value </a:t>
            </a:r>
            <a:r>
              <a:rPr lang="en-US" altLang="en-US" sz="2800" b="1" dirty="0">
                <a:latin typeface="Courier New" pitchFamily="49" charset="0"/>
              </a:rPr>
              <a:t>11</a:t>
            </a:r>
            <a:r>
              <a:rPr lang="en-US" altLang="en-US" sz="2800" dirty="0"/>
              <a:t>, binary search examines </a:t>
            </a:r>
            <a:r>
              <a:rPr lang="en-US" altLang="en-US" sz="2800" b="1" dirty="0">
                <a:latin typeface="Courier New" pitchFamily="49" charset="0"/>
              </a:rPr>
              <a:t>11</a:t>
            </a:r>
            <a:r>
              <a:rPr lang="en-US" altLang="en-US" sz="2800" dirty="0"/>
              <a:t> and stops</a:t>
            </a:r>
          </a:p>
          <a:p>
            <a:pPr eaLnBrk="1" hangingPunct="1">
              <a:lnSpc>
                <a:spcPct val="90000"/>
              </a:lnSpc>
              <a:spcBef>
                <a:spcPct val="40000"/>
              </a:spcBef>
            </a:pPr>
            <a:r>
              <a:rPr lang="en-US" altLang="en-US" sz="2800" dirty="0"/>
              <a:t>Searching for the </a:t>
            </a:r>
            <a:r>
              <a:rPr lang="en-US" altLang="en-US" sz="2800" dirty="0" err="1"/>
              <a:t>the</a:t>
            </a:r>
            <a:r>
              <a:rPr lang="en-US" altLang="en-US" sz="2800" dirty="0"/>
              <a:t> value </a:t>
            </a:r>
            <a:r>
              <a:rPr lang="en-US" altLang="en-US" sz="2800" b="1" dirty="0">
                <a:latin typeface="Courier New" pitchFamily="49" charset="0"/>
              </a:rPr>
              <a:t>7</a:t>
            </a:r>
            <a:r>
              <a:rPr lang="en-US" altLang="en-US" sz="2800" dirty="0"/>
              <a:t>, binary </a:t>
            </a:r>
          </a:p>
          <a:p>
            <a:pPr eaLnBrk="1" hangingPunct="1">
              <a:lnSpc>
                <a:spcPct val="90000"/>
              </a:lnSpc>
              <a:spcBef>
                <a:spcPct val="0"/>
              </a:spcBef>
              <a:buFontTx/>
              <a:buNone/>
            </a:pPr>
            <a:r>
              <a:rPr lang="en-US" altLang="en-US" sz="2800" dirty="0"/>
              <a:t>   search examines </a:t>
            </a:r>
            <a:r>
              <a:rPr lang="en-US" altLang="en-US" sz="2800" b="1" dirty="0">
                <a:latin typeface="Courier New" pitchFamily="49" charset="0"/>
              </a:rPr>
              <a:t>11</a:t>
            </a:r>
            <a:r>
              <a:rPr lang="en-US" altLang="en-US" sz="2800" dirty="0">
                <a:latin typeface="Courier New" pitchFamily="49" charset="0"/>
              </a:rPr>
              <a:t>, </a:t>
            </a:r>
            <a:r>
              <a:rPr lang="en-US" altLang="en-US" sz="2800" b="1" dirty="0">
                <a:latin typeface="Courier New" pitchFamily="49" charset="0"/>
              </a:rPr>
              <a:t>3</a:t>
            </a:r>
            <a:r>
              <a:rPr lang="en-US" altLang="en-US" sz="2800" dirty="0">
                <a:latin typeface="Courier New" pitchFamily="49" charset="0"/>
              </a:rPr>
              <a:t>, </a:t>
            </a:r>
            <a:r>
              <a:rPr lang="en-US" altLang="en-US" sz="2800" b="1" dirty="0">
                <a:latin typeface="Courier New" pitchFamily="49" charset="0"/>
              </a:rPr>
              <a:t>5</a:t>
            </a:r>
            <a:r>
              <a:rPr lang="en-US" altLang="en-US" sz="2800" dirty="0">
                <a:latin typeface="Courier New" pitchFamily="49" charset="0"/>
              </a:rPr>
              <a:t>,</a:t>
            </a:r>
            <a:r>
              <a:rPr lang="en-US" altLang="en-US" sz="2800" dirty="0"/>
              <a:t> then stops</a:t>
            </a:r>
            <a:endParaRPr lang="en-US" altLang="en-US" sz="2800" dirty="0">
              <a:latin typeface="Courier New" pitchFamily="49" charset="0"/>
            </a:endParaRPr>
          </a:p>
        </p:txBody>
      </p:sp>
      <p:pic>
        <p:nvPicPr>
          <p:cNvPr id="2" name="image of an array" descr="The array has seven elements and is arranged horizontally.  The contents of the elements of the array are 2, 3, 5, 11, 17, 23, and 29." title="image of an arr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2667000"/>
            <a:ext cx="6126480" cy="911352"/>
          </a:xfrm>
          <a:prstGeom prst="rect">
            <a:avLst/>
          </a:prstGeom>
        </p:spPr>
      </p:pic>
      <p:sp>
        <p:nvSpPr>
          <p:cNvPr id="102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7C3B9978-483D-4031-94E0-3E1DEE8495E7}" type="slidenum">
              <a:rPr lang="en-US" altLang="en-US" sz="1200" smtClean="0"/>
              <a:pPr eaLnBrk="1" hangingPunct="1">
                <a:spcBef>
                  <a:spcPct val="0"/>
                </a:spcBef>
                <a:buFontTx/>
                <a:buNone/>
              </a:pPr>
              <a:t>8</a:t>
            </a:fld>
            <a:endParaRPr lang="en-US" alt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Title"/>
          <p:cNvSpPr>
            <a:spLocks noGrp="1" noChangeArrowheads="1"/>
          </p:cNvSpPr>
          <p:nvPr>
            <p:ph type="title"/>
          </p:nvPr>
        </p:nvSpPr>
        <p:spPr/>
        <p:txBody>
          <a:bodyPr/>
          <a:lstStyle/>
          <a:p>
            <a:pPr eaLnBrk="1" hangingPunct="1"/>
            <a:r>
              <a:rPr lang="en-US" altLang="en-US" dirty="0">
                <a:solidFill>
                  <a:schemeClr val="tx1"/>
                </a:solidFill>
              </a:rPr>
              <a:t>Binary Search Tradeoffs</a:t>
            </a:r>
          </a:p>
        </p:txBody>
      </p:sp>
      <mc:AlternateContent xmlns:mc="http://schemas.openxmlformats.org/markup-compatibility/2006" xmlns:a14="http://schemas.microsoft.com/office/drawing/2010/main">
        <mc:Choice Requires="a14">
          <p:sp>
            <p:nvSpPr>
              <p:cNvPr id="12293" name="Slide Body"/>
              <p:cNvSpPr>
                <a:spLocks noGrp="1"/>
              </p:cNvSpPr>
              <p:nvPr>
                <p:ph type="body" idx="1"/>
              </p:nvPr>
            </p:nvSpPr>
            <p:spPr/>
            <p:txBody>
              <a:bodyPr/>
              <a:lstStyle/>
              <a:p>
                <a:pPr>
                  <a:defRPr/>
                </a:pPr>
                <a:r>
                  <a:rPr lang="en-US" altLang="en-US" sz="2800" dirty="0"/>
                  <a:t>Benefit</a:t>
                </a:r>
              </a:p>
              <a:p>
                <a:pPr lvl="1">
                  <a:defRPr/>
                </a:pPr>
                <a:r>
                  <a:rPr lang="en-US" altLang="en-US" sz="2800" dirty="0"/>
                  <a:t>It is much more efficient than linear search.  For an array of N elements, the number of comparisons is the smallest integer x such that  </a:t>
                </a:r>
                <a14:m>
                  <m:oMath xmlns:m="http://schemas.openxmlformats.org/officeDocument/2006/math">
                    <m:sSup>
                      <m:sSupPr>
                        <m:ctrlPr>
                          <a:rPr lang="en-US" altLang="en-US" sz="2800" b="0" i="1" smtClean="0">
                            <a:latin typeface="Cambria Math" panose="02040503050406030204" pitchFamily="18" charset="0"/>
                          </a:rPr>
                        </m:ctrlPr>
                      </m:sSupPr>
                      <m:e>
                        <m:r>
                          <a:rPr lang="en-US" altLang="en-US" sz="2800" b="0" i="1" smtClean="0">
                            <a:latin typeface="Cambria Math"/>
                          </a:rPr>
                          <m:t>2</m:t>
                        </m:r>
                      </m:e>
                      <m:sup>
                        <m:r>
                          <a:rPr lang="en-US" altLang="en-US" sz="2800" b="0" i="1" smtClean="0">
                            <a:latin typeface="Cambria Math"/>
                          </a:rPr>
                          <m:t>𝑥</m:t>
                        </m:r>
                      </m:sup>
                    </m:sSup>
                    <m:r>
                      <a:rPr lang="en-US" altLang="en-US" sz="2800" b="0" i="1" smtClean="0">
                        <a:latin typeface="Cambria Math"/>
                      </a:rPr>
                      <m:t>&gt;</m:t>
                    </m:r>
                    <m:r>
                      <a:rPr lang="en-US" altLang="en-US" sz="2800" b="0" i="1" smtClean="0">
                        <a:latin typeface="Cambria Math"/>
                      </a:rPr>
                      <m:t>𝑁</m:t>
                    </m:r>
                  </m:oMath>
                </a14:m>
                <a:r>
                  <a:rPr lang="en-US" altLang="en-US" sz="2800" dirty="0"/>
                  <a:t>.  When N = 20,000, x is 15.</a:t>
                </a:r>
              </a:p>
              <a:p>
                <a:pPr marL="514350" indent="-457200">
                  <a:buFont typeface="Arial" panose="020B0604020202020204" pitchFamily="34" charset="0"/>
                  <a:buChar char="•"/>
                  <a:defRPr/>
                </a:pPr>
                <a:r>
                  <a:rPr lang="en-US" altLang="en-US" sz="2800" dirty="0"/>
                  <a:t>However,</a:t>
                </a:r>
              </a:p>
              <a:p>
                <a:pPr lvl="1">
                  <a:buFont typeface="Arial" panose="020B0604020202020204" pitchFamily="34" charset="0"/>
                  <a:buChar char="‒"/>
                  <a:defRPr/>
                </a:pPr>
                <a:r>
                  <a:rPr lang="en-US" altLang="en-US" sz="2800" dirty="0"/>
                  <a:t>It requires that the array elements be in order</a:t>
                </a:r>
              </a:p>
            </p:txBody>
          </p:sp>
        </mc:Choice>
        <mc:Fallback xmlns="">
          <p:sp>
            <p:nvSpPr>
              <p:cNvPr id="12293" name="Slide Body"/>
              <p:cNvSpPr>
                <a:spLocks noGrp="1" noRot="1" noChangeAspect="1" noMove="1" noResize="1" noEditPoints="1" noAdjustHandles="1" noChangeArrowheads="1" noChangeShapeType="1" noTextEdit="1"/>
              </p:cNvSpPr>
              <p:nvPr>
                <p:ph type="body" idx="1"/>
              </p:nvPr>
            </p:nvSpPr>
            <p:spPr>
              <a:blipFill rotWithShape="1">
                <a:blip r:embed="rId3"/>
                <a:stretch>
                  <a:fillRect l="-667" t="-404"/>
                </a:stretch>
              </a:blipFill>
            </p:spPr>
            <p:txBody>
              <a:bodyPr/>
              <a:lstStyle/>
              <a:p>
                <a:r>
                  <a:rPr lang="en-US">
                    <a:noFill/>
                  </a:rPr>
                  <a:t> </a:t>
                </a:r>
              </a:p>
            </p:txBody>
          </p:sp>
        </mc:Fallback>
      </mc:AlternateContent>
      <p:sp>
        <p:nvSpPr>
          <p:cNvPr id="11267"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370033D1-DDE9-40B6-A08B-1A731AF32CE2}" type="slidenum">
              <a:rPr lang="en-US" altLang="en-US" sz="1200" smtClean="0"/>
              <a:pPr eaLnBrk="1" hangingPunct="1">
                <a:spcBef>
                  <a:spcPct val="0"/>
                </a:spcBef>
                <a:buFontTx/>
                <a:buNone/>
              </a:pPr>
              <a:t>9</a:t>
            </a:fld>
            <a:endParaRPr lang="en-US" altLang="en-US" sz="1200"/>
          </a:p>
        </p:txBody>
      </p:sp>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10thEdTemplate</Template>
  <TotalTime>373</TotalTime>
  <Words>1556</Words>
  <Application>Microsoft Office PowerPoint</Application>
  <PresentationFormat>On-screen Show (4:3)</PresentationFormat>
  <Paragraphs>274</Paragraphs>
  <Slides>31</Slides>
  <Notes>29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Cambria Math</vt:lpstr>
      <vt:lpstr>Courier New</vt:lpstr>
      <vt:lpstr>Noto Sans Symbols</vt:lpstr>
      <vt:lpstr>Times New Roman</vt:lpstr>
      <vt:lpstr>Verdana</vt:lpstr>
      <vt:lpstr>508 Lecture</vt:lpstr>
      <vt:lpstr>Custom Design</vt:lpstr>
      <vt:lpstr>Starting Out with C++ Early Objects </vt:lpstr>
      <vt:lpstr>Topics</vt:lpstr>
      <vt:lpstr>9.1  Introduction to Search Algorithms</vt:lpstr>
      <vt:lpstr>Linear Search Algorithm</vt:lpstr>
      <vt:lpstr>Linear Search Example</vt:lpstr>
      <vt:lpstr>Linear Search Tradeoffs</vt:lpstr>
      <vt:lpstr>Binary Search Algorithm</vt:lpstr>
      <vt:lpstr>Binary Search Example</vt:lpstr>
      <vt:lpstr>Binary Search Tradeoffs</vt:lpstr>
      <vt:lpstr>9.2  Searching an Array of Objects</vt:lpstr>
      <vt:lpstr>9.3  Introduction to Sorting Algorithms</vt:lpstr>
      <vt:lpstr>Bubble Sort Algorithm</vt:lpstr>
      <vt:lpstr>Bubble Sort Example 1 of 3</vt:lpstr>
      <vt:lpstr>Bubble Sort Example 2 of 3</vt:lpstr>
      <vt:lpstr>Bubble Sort Example 3 of 3</vt:lpstr>
      <vt:lpstr>Bubble Sort Tradeoffs</vt:lpstr>
      <vt:lpstr>An Improved Bubble Sort </vt:lpstr>
      <vt:lpstr>Selection Sort Algorithm</vt:lpstr>
      <vt:lpstr>Selection Sort Example 1 of 2</vt:lpstr>
      <vt:lpstr>Selection Sort Example 2 of 2</vt:lpstr>
      <vt:lpstr>Sorting Considerations</vt:lpstr>
      <vt:lpstr>9.4  Sorting an Array of Objects</vt:lpstr>
      <vt:lpstr>9.5  Sorting and Searching Vectors</vt:lpstr>
      <vt:lpstr>9.6  Introduction to Analysis of Algorithms</vt:lpstr>
      <vt:lpstr>Analysis of Algorithms: Terminology 1 of 3</vt:lpstr>
      <vt:lpstr>Analysis of Algorithms: Terminology 2 of 3</vt:lpstr>
      <vt:lpstr>Analysis of Algorithms: Terminology 3 of 3</vt:lpstr>
      <vt:lpstr>Complexity Example</vt:lpstr>
      <vt:lpstr>Comparison of Algorithmic Complexity</vt:lpstr>
      <vt:lpstr>"Big O" Notation</vt:lpstr>
      <vt:lpstr>Copyright</vt:lpstr>
    </vt:vector>
  </TitlesOfParts>
  <Company>North Central College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Slides for Starting Out With C++ Eearly Objects Tenth Edition</dc:title>
  <dc:creator>Christopher Kardaras</dc:creator>
  <cp:lastModifiedBy>Jacoby, Meghan</cp:lastModifiedBy>
  <cp:revision>41</cp:revision>
  <cp:lastPrinted>2009-04-22T19:24:48Z</cp:lastPrinted>
  <dcterms:created xsi:type="dcterms:W3CDTF">2013-06-10T23:57:29Z</dcterms:created>
  <dcterms:modified xsi:type="dcterms:W3CDTF">2019-06-10T12:52:14Z</dcterms:modified>
</cp:coreProperties>
</file>