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68" r:id="rId1"/>
    <p:sldMasterId id="2147483879" r:id="rId2"/>
  </p:sldMasterIdLst>
  <p:notesMasterIdLst>
    <p:notesMasterId r:id="rId59"/>
  </p:notesMasterIdLst>
  <p:sldIdLst>
    <p:sldId id="31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316" r:id="rId17"/>
    <p:sldId id="271" r:id="rId18"/>
    <p:sldId id="317" r:id="rId19"/>
    <p:sldId id="273" r:id="rId20"/>
    <p:sldId id="298" r:id="rId21"/>
    <p:sldId id="274" r:id="rId22"/>
    <p:sldId id="275" r:id="rId23"/>
    <p:sldId id="276" r:id="rId24"/>
    <p:sldId id="299" r:id="rId25"/>
    <p:sldId id="277" r:id="rId26"/>
    <p:sldId id="278" r:id="rId27"/>
    <p:sldId id="279" r:id="rId28"/>
    <p:sldId id="280" r:id="rId29"/>
    <p:sldId id="281" r:id="rId30"/>
    <p:sldId id="282" r:id="rId31"/>
    <p:sldId id="294" r:id="rId32"/>
    <p:sldId id="283" r:id="rId33"/>
    <p:sldId id="284" r:id="rId34"/>
    <p:sldId id="295" r:id="rId35"/>
    <p:sldId id="285" r:id="rId36"/>
    <p:sldId id="286" r:id="rId37"/>
    <p:sldId id="287" r:id="rId38"/>
    <p:sldId id="300" r:id="rId39"/>
    <p:sldId id="288" r:id="rId40"/>
    <p:sldId id="289" r:id="rId41"/>
    <p:sldId id="290" r:id="rId42"/>
    <p:sldId id="296" r:id="rId43"/>
    <p:sldId id="291" r:id="rId44"/>
    <p:sldId id="292" r:id="rId45"/>
    <p:sldId id="301" r:id="rId46"/>
    <p:sldId id="302" r:id="rId47"/>
    <p:sldId id="303" r:id="rId48"/>
    <p:sldId id="304" r:id="rId49"/>
    <p:sldId id="305" r:id="rId50"/>
    <p:sldId id="306" r:id="rId51"/>
    <p:sldId id="307" r:id="rId52"/>
    <p:sldId id="308" r:id="rId53"/>
    <p:sldId id="309" r:id="rId54"/>
    <p:sldId id="311" r:id="rId55"/>
    <p:sldId id="312" r:id="rId56"/>
    <p:sldId id="310" r:id="rId57"/>
    <p:sldId id="313" r:id="rId58"/>
  </p:sldIdLst>
  <p:sldSz cx="9144000" cy="6858000" type="screen4x3"/>
  <p:notesSz cx="6858000" cy="9144000"/>
  <p:defaultTextStyle>
    <a:defPPr>
      <a:defRPr lang="en-US"/>
    </a:defPPr>
    <a:lvl1pPr algn="l" rtl="0" fontAlgn="base">
      <a:spcBef>
        <a:spcPct val="0"/>
      </a:spcBef>
      <a:spcAft>
        <a:spcPct val="0"/>
      </a:spcAft>
      <a:defRPr sz="2400" kern="1200" baseline="-25000">
        <a:solidFill>
          <a:schemeClr val="tx1"/>
        </a:solidFill>
        <a:latin typeface="Times New Roman" charset="0"/>
        <a:ea typeface="+mn-ea"/>
        <a:cs typeface="+mn-cs"/>
      </a:defRPr>
    </a:lvl1pPr>
    <a:lvl2pPr marL="457200" algn="l" rtl="0" fontAlgn="base">
      <a:spcBef>
        <a:spcPct val="0"/>
      </a:spcBef>
      <a:spcAft>
        <a:spcPct val="0"/>
      </a:spcAft>
      <a:defRPr sz="2400" kern="1200" baseline="-25000">
        <a:solidFill>
          <a:schemeClr val="tx1"/>
        </a:solidFill>
        <a:latin typeface="Times New Roman" charset="0"/>
        <a:ea typeface="+mn-ea"/>
        <a:cs typeface="+mn-cs"/>
      </a:defRPr>
    </a:lvl2pPr>
    <a:lvl3pPr marL="914400" algn="l" rtl="0" fontAlgn="base">
      <a:spcBef>
        <a:spcPct val="0"/>
      </a:spcBef>
      <a:spcAft>
        <a:spcPct val="0"/>
      </a:spcAft>
      <a:defRPr sz="2400" kern="1200" baseline="-25000">
        <a:solidFill>
          <a:schemeClr val="tx1"/>
        </a:solidFill>
        <a:latin typeface="Times New Roman" charset="0"/>
        <a:ea typeface="+mn-ea"/>
        <a:cs typeface="+mn-cs"/>
      </a:defRPr>
    </a:lvl3pPr>
    <a:lvl4pPr marL="1371600" algn="l" rtl="0" fontAlgn="base">
      <a:spcBef>
        <a:spcPct val="0"/>
      </a:spcBef>
      <a:spcAft>
        <a:spcPct val="0"/>
      </a:spcAft>
      <a:defRPr sz="2400" kern="1200" baseline="-25000">
        <a:solidFill>
          <a:schemeClr val="tx1"/>
        </a:solidFill>
        <a:latin typeface="Times New Roman" charset="0"/>
        <a:ea typeface="+mn-ea"/>
        <a:cs typeface="+mn-cs"/>
      </a:defRPr>
    </a:lvl4pPr>
    <a:lvl5pPr marL="1828800" algn="l" rtl="0" fontAlgn="base">
      <a:spcBef>
        <a:spcPct val="0"/>
      </a:spcBef>
      <a:spcAft>
        <a:spcPct val="0"/>
      </a:spcAft>
      <a:defRPr sz="2400" kern="1200" baseline="-25000">
        <a:solidFill>
          <a:schemeClr val="tx1"/>
        </a:solidFill>
        <a:latin typeface="Times New Roman" charset="0"/>
        <a:ea typeface="+mn-ea"/>
        <a:cs typeface="+mn-cs"/>
      </a:defRPr>
    </a:lvl5pPr>
    <a:lvl6pPr marL="2286000" algn="l" defTabSz="914400" rtl="0" eaLnBrk="1" latinLnBrk="0" hangingPunct="1">
      <a:defRPr sz="2400" kern="1200" baseline="-25000">
        <a:solidFill>
          <a:schemeClr val="tx1"/>
        </a:solidFill>
        <a:latin typeface="Times New Roman" charset="0"/>
        <a:ea typeface="+mn-ea"/>
        <a:cs typeface="+mn-cs"/>
      </a:defRPr>
    </a:lvl6pPr>
    <a:lvl7pPr marL="2743200" algn="l" defTabSz="914400" rtl="0" eaLnBrk="1" latinLnBrk="0" hangingPunct="1">
      <a:defRPr sz="2400" kern="1200" baseline="-25000">
        <a:solidFill>
          <a:schemeClr val="tx1"/>
        </a:solidFill>
        <a:latin typeface="Times New Roman" charset="0"/>
        <a:ea typeface="+mn-ea"/>
        <a:cs typeface="+mn-cs"/>
      </a:defRPr>
    </a:lvl7pPr>
    <a:lvl8pPr marL="3200400" algn="l" defTabSz="914400" rtl="0" eaLnBrk="1" latinLnBrk="0" hangingPunct="1">
      <a:defRPr sz="2400" kern="1200" baseline="-25000">
        <a:solidFill>
          <a:schemeClr val="tx1"/>
        </a:solidFill>
        <a:latin typeface="Times New Roman" charset="0"/>
        <a:ea typeface="+mn-ea"/>
        <a:cs typeface="+mn-cs"/>
      </a:defRPr>
    </a:lvl8pPr>
    <a:lvl9pPr marL="3657600" algn="l" defTabSz="914400" rtl="0" eaLnBrk="1" latinLnBrk="0" hangingPunct="1">
      <a:defRPr sz="2400" kern="1200" baseline="-250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5899"/>
    <a:srgbClr val="3D8963"/>
    <a:srgbClr val="5FD6C2"/>
    <a:srgbClr val="5DE2B3"/>
    <a:srgbClr val="E3D638"/>
    <a:srgbClr val="FFFF00"/>
    <a:srgbClr val="FF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56" autoAdjust="0"/>
    <p:restoredTop sz="94660"/>
  </p:normalViewPr>
  <p:slideViewPr>
    <p:cSldViewPr>
      <p:cViewPr varScale="1">
        <p:scale>
          <a:sx n="66" d="100"/>
          <a:sy n="66" d="100"/>
        </p:scale>
        <p:origin x="115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vl1pPr>
          </a:lstStyle>
          <a:p>
            <a:pPr>
              <a:defRPr/>
            </a:pPr>
            <a:endParaRPr lang="en-US"/>
          </a:p>
        </p:txBody>
      </p:sp>
      <p:sp>
        <p:nvSpPr>
          <p:cNvPr id="225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vl1pPr>
          </a:lstStyle>
          <a:p>
            <a:pPr>
              <a:defRPr/>
            </a:pPr>
            <a:endParaRPr lang="en-US"/>
          </a:p>
        </p:txBody>
      </p:sp>
      <p:sp>
        <p:nvSpPr>
          <p:cNvPr id="604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5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vl1pPr>
          </a:lstStyle>
          <a:p>
            <a:pPr>
              <a:defRPr/>
            </a:pPr>
            <a:endParaRPr lang="en-US"/>
          </a:p>
        </p:txBody>
      </p:sp>
      <p:sp>
        <p:nvSpPr>
          <p:cNvPr id="225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vl1pPr>
          </a:lstStyle>
          <a:p>
            <a:pPr>
              <a:defRPr/>
            </a:pPr>
            <a:fld id="{37095B63-12ED-48D4-9BC0-44D9BF50A755}" type="slidenum">
              <a:rPr lang="en-US"/>
              <a:pPr>
                <a:defRPr/>
              </a:pPr>
              <a:t>‹#›</a:t>
            </a:fld>
            <a:endParaRPr lang="en-US"/>
          </a:p>
        </p:txBody>
      </p:sp>
    </p:spTree>
    <p:extLst>
      <p:ext uri="{BB962C8B-B14F-4D97-AF65-F5344CB8AC3E}">
        <p14:creationId xmlns:p14="http://schemas.microsoft.com/office/powerpoint/2010/main" val="24496369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8509DE12-4B5D-4BA4-9719-19A1F131A623}" type="slidenum">
              <a:rPr kumimoji="0" lang="en-US" altLang="en-US" smtClean="0"/>
              <a:pPr eaLnBrk="1" hangingPunct="1">
                <a:spcBef>
                  <a:spcPct val="0"/>
                </a:spcBef>
              </a:pPr>
              <a:t>2</a:t>
            </a:fld>
            <a:endParaRPr kumimoji="0" lang="en-US" alt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8DB749CD-C813-4B71-AF1E-00086B3AFD3F}" type="slidenum">
              <a:rPr kumimoji="0" lang="en-US" altLang="en-US" smtClean="0"/>
              <a:pPr eaLnBrk="1" hangingPunct="1">
                <a:spcBef>
                  <a:spcPct val="0"/>
                </a:spcBef>
              </a:pPr>
              <a:t>11</a:t>
            </a:fld>
            <a:endParaRPr kumimoji="0" lang="en-US" alt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8DBA0834-167F-4262-9A1D-C5A182C810C5}" type="slidenum">
              <a:rPr kumimoji="0" lang="en-US" altLang="en-US" smtClean="0"/>
              <a:pPr eaLnBrk="1" hangingPunct="1">
                <a:spcBef>
                  <a:spcPct val="0"/>
                </a:spcBef>
              </a:pPr>
              <a:t>12</a:t>
            </a:fld>
            <a:endParaRPr kumimoji="0" lang="en-US" alt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37A75F50-95F2-48E3-91CF-70B8692D8899}" type="slidenum">
              <a:rPr kumimoji="0" lang="en-US" altLang="en-US" smtClean="0"/>
              <a:pPr eaLnBrk="1" hangingPunct="1">
                <a:spcBef>
                  <a:spcPct val="0"/>
                </a:spcBef>
              </a:pPr>
              <a:t>13</a:t>
            </a:fld>
            <a:endParaRPr kumimoji="0" lang="en-US" altLang="en-US"/>
          </a:p>
        </p:txBody>
      </p:sp>
      <p:sp>
        <p:nvSpPr>
          <p:cNvPr id="73731" name="Rectangle 2050"/>
          <p:cNvSpPr>
            <a:spLocks noGrp="1" noRot="1" noChangeAspect="1" noChangeArrowheads="1" noTextEdit="1"/>
          </p:cNvSpPr>
          <p:nvPr>
            <p:ph type="sldImg"/>
          </p:nvPr>
        </p:nvSpPr>
        <p:spPr>
          <a:ln/>
        </p:spPr>
      </p:sp>
      <p:sp>
        <p:nvSpPr>
          <p:cNvPr id="73732"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24384660-0303-40EB-842F-F405A557CB92}" type="slidenum">
              <a:rPr kumimoji="0" lang="en-US" altLang="en-US" smtClean="0"/>
              <a:pPr eaLnBrk="1" hangingPunct="1">
                <a:spcBef>
                  <a:spcPct val="0"/>
                </a:spcBef>
              </a:pPr>
              <a:t>14</a:t>
            </a:fld>
            <a:endParaRPr kumimoji="0" lang="en-US" alt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pr10-09.cpp</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24384660-0303-40EB-842F-F405A557CB92}" type="slidenum">
              <a:rPr kumimoji="0" lang="en-US" altLang="en-US" smtClean="0"/>
              <a:pPr eaLnBrk="1" hangingPunct="1">
                <a:spcBef>
                  <a:spcPct val="0"/>
                </a:spcBef>
              </a:pPr>
              <a:t>15</a:t>
            </a:fld>
            <a:endParaRPr kumimoji="0" lang="en-US" alt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59AB6BF0-4CCB-4369-A0C5-7EE1C0D48F78}" type="slidenum">
              <a:rPr kumimoji="0" lang="en-US" altLang="en-US" smtClean="0"/>
              <a:pPr eaLnBrk="1" hangingPunct="1">
                <a:spcBef>
                  <a:spcPct val="0"/>
                </a:spcBef>
              </a:pPr>
              <a:t>16</a:t>
            </a:fld>
            <a:endParaRPr kumimoji="0" lang="en-US" alt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59AB6BF0-4CCB-4369-A0C5-7EE1C0D48F78}" type="slidenum">
              <a:rPr kumimoji="0" lang="en-US" altLang="en-US" smtClean="0"/>
              <a:pPr eaLnBrk="1" hangingPunct="1">
                <a:spcBef>
                  <a:spcPct val="0"/>
                </a:spcBef>
              </a:pPr>
              <a:t>17</a:t>
            </a:fld>
            <a:endParaRPr kumimoji="0" lang="en-US" alt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3E5DE5C-B19A-47EB-9862-3723F0F03B3B}" type="slidenum">
              <a:rPr kumimoji="0" lang="en-US" altLang="en-US" smtClean="0"/>
              <a:pPr eaLnBrk="1" hangingPunct="1">
                <a:spcBef>
                  <a:spcPct val="0"/>
                </a:spcBef>
              </a:pPr>
              <a:t>18</a:t>
            </a:fld>
            <a:endParaRPr kumimoji="0" lang="en-US" alt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184843DE-CABB-40D8-B7DF-F23B63E30677}" type="slidenum">
              <a:rPr kumimoji="0" lang="en-US" altLang="en-US" smtClean="0"/>
              <a:pPr eaLnBrk="1" hangingPunct="1">
                <a:spcBef>
                  <a:spcPct val="0"/>
                </a:spcBef>
              </a:pPr>
              <a:t>19</a:t>
            </a:fld>
            <a:endParaRPr kumimoji="0" lang="en-US" alt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4B867F2-0027-4CBC-8C60-39C7BDD0C103}" type="slidenum">
              <a:rPr kumimoji="0" lang="en-US" altLang="en-US" smtClean="0"/>
              <a:pPr eaLnBrk="1" hangingPunct="1">
                <a:spcBef>
                  <a:spcPct val="0"/>
                </a:spcBef>
              </a:pPr>
              <a:t>20</a:t>
            </a:fld>
            <a:endParaRPr kumimoji="0" lang="en-US" altLang="en-US"/>
          </a:p>
        </p:txBody>
      </p:sp>
      <p:sp>
        <p:nvSpPr>
          <p:cNvPr id="80899" name="Rectangle 1026"/>
          <p:cNvSpPr>
            <a:spLocks noGrp="1" noRot="1" noChangeAspect="1" noChangeArrowheads="1" noTextEdit="1"/>
          </p:cNvSpPr>
          <p:nvPr>
            <p:ph type="sldImg"/>
          </p:nvPr>
        </p:nvSpPr>
        <p:spPr>
          <a:ln/>
        </p:spPr>
      </p:sp>
      <p:sp>
        <p:nvSpPr>
          <p:cNvPr id="8090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pr10-10.cpp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C82B9954-F361-4948-8078-DD7C1B937358}" type="slidenum">
              <a:rPr kumimoji="0" lang="en-US" altLang="en-US" smtClean="0"/>
              <a:pPr eaLnBrk="1" hangingPunct="1">
                <a:spcBef>
                  <a:spcPct val="0"/>
                </a:spcBef>
              </a:pPr>
              <a:t>3</a:t>
            </a:fld>
            <a:endParaRPr kumimoji="0" lang="en-US"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A6C8E63-4157-419C-9E8A-5387F23EA8EE}" type="slidenum">
              <a:rPr kumimoji="0" lang="en-US" altLang="en-US" smtClean="0"/>
              <a:pPr eaLnBrk="1" hangingPunct="1">
                <a:spcBef>
                  <a:spcPct val="0"/>
                </a:spcBef>
              </a:pPr>
              <a:t>21</a:t>
            </a:fld>
            <a:endParaRPr kumimoji="0" lang="en-US" alt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E2033116-7E21-4250-A8CE-AEEC38D5EF24}" type="slidenum">
              <a:rPr kumimoji="0" lang="en-US" altLang="en-US" smtClean="0"/>
              <a:pPr eaLnBrk="1" hangingPunct="1">
                <a:spcBef>
                  <a:spcPct val="0"/>
                </a:spcBef>
              </a:pPr>
              <a:t>22</a:t>
            </a:fld>
            <a:endParaRPr kumimoji="0" lang="en-US" alt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See pr10-11.cpp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874A39E-7243-4881-B4FA-65A222C9E0DE}" type="slidenum">
              <a:rPr kumimoji="0" lang="en-US" altLang="en-US" smtClean="0"/>
              <a:pPr eaLnBrk="1" hangingPunct="1">
                <a:spcBef>
                  <a:spcPct val="0"/>
                </a:spcBef>
              </a:pPr>
              <a:t>23</a:t>
            </a:fld>
            <a:endParaRPr kumimoji="0" lang="en-US" alt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See pr10-12.cpp</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4948359-1E36-40BB-81F1-FBB576799F02}" type="slidenum">
              <a:rPr kumimoji="0" lang="en-US" altLang="en-US" smtClean="0"/>
              <a:pPr eaLnBrk="1" hangingPunct="1">
                <a:spcBef>
                  <a:spcPct val="0"/>
                </a:spcBef>
              </a:pPr>
              <a:t>24</a:t>
            </a:fld>
            <a:endParaRPr kumimoji="0" lang="en-US" alt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8F05CB05-3A43-4AEB-B904-203407DED6C6}" type="slidenum">
              <a:rPr kumimoji="0" lang="en-US" altLang="en-US" smtClean="0"/>
              <a:pPr eaLnBrk="1" hangingPunct="1">
                <a:spcBef>
                  <a:spcPct val="0"/>
                </a:spcBef>
              </a:pPr>
              <a:t>25</a:t>
            </a:fld>
            <a:endParaRPr kumimoji="0" lang="en-US" alt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0988B42B-5824-4823-82B9-177F6763D5DE}" type="slidenum">
              <a:rPr kumimoji="0" lang="en-US" altLang="en-US" smtClean="0"/>
              <a:pPr eaLnBrk="1" hangingPunct="1">
                <a:spcBef>
                  <a:spcPct val="0"/>
                </a:spcBef>
              </a:pPr>
              <a:t>26</a:t>
            </a:fld>
            <a:endParaRPr kumimoji="0" lang="en-US" altLang="en-US"/>
          </a:p>
        </p:txBody>
      </p:sp>
      <p:sp>
        <p:nvSpPr>
          <p:cNvPr id="87043" name="Rectangle 1026"/>
          <p:cNvSpPr>
            <a:spLocks noGrp="1" noRot="1" noChangeAspect="1" noChangeArrowheads="1" noTextEdit="1"/>
          </p:cNvSpPr>
          <p:nvPr>
            <p:ph type="sldImg"/>
          </p:nvPr>
        </p:nvSpPr>
        <p:spPr>
          <a:ln/>
        </p:spPr>
      </p:sp>
      <p:sp>
        <p:nvSpPr>
          <p:cNvPr id="8704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57B5A94-EFB8-407A-A3E2-EFE543A3EBFE}" type="slidenum">
              <a:rPr kumimoji="0" lang="en-US" altLang="en-US" smtClean="0"/>
              <a:pPr eaLnBrk="1" hangingPunct="1">
                <a:spcBef>
                  <a:spcPct val="0"/>
                </a:spcBef>
              </a:pPr>
              <a:t>27</a:t>
            </a:fld>
            <a:endParaRPr kumimoji="0" lang="en-US" altLang="en-US"/>
          </a:p>
        </p:txBody>
      </p:sp>
      <p:sp>
        <p:nvSpPr>
          <p:cNvPr id="88067" name="Rectangle 1026"/>
          <p:cNvSpPr>
            <a:spLocks noGrp="1" noRot="1" noChangeAspect="1" noChangeArrowheads="1" noTextEdit="1"/>
          </p:cNvSpPr>
          <p:nvPr>
            <p:ph type="sldImg"/>
          </p:nvPr>
        </p:nvSpPr>
        <p:spPr>
          <a:ln/>
        </p:spPr>
      </p:sp>
      <p:sp>
        <p:nvSpPr>
          <p:cNvPr id="8806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pr10-13.cpp</a:t>
            </a:r>
          </a:p>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25DBCCC1-EEF4-4E85-896B-DF70C7B9CD1C}" type="slidenum">
              <a:rPr kumimoji="0" lang="en-US" altLang="en-US" smtClean="0"/>
              <a:pPr eaLnBrk="1" hangingPunct="1">
                <a:spcBef>
                  <a:spcPct val="0"/>
                </a:spcBef>
              </a:pPr>
              <a:t>28</a:t>
            </a:fld>
            <a:endParaRPr kumimoji="0" lang="en-US" alt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62C37E62-AED6-4313-B206-8DFF4F560F8F}" type="slidenum">
              <a:rPr kumimoji="0" lang="en-US" altLang="en-US" smtClean="0"/>
              <a:pPr eaLnBrk="1" hangingPunct="1">
                <a:spcBef>
                  <a:spcPct val="0"/>
                </a:spcBef>
              </a:pPr>
              <a:t>29</a:t>
            </a:fld>
            <a:endParaRPr kumimoji="0" lang="en-US" alt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83AC695-994A-468D-868C-9454A0869BA8}" type="slidenum">
              <a:rPr kumimoji="0" lang="en-US" altLang="en-US" smtClean="0"/>
              <a:pPr eaLnBrk="1" hangingPunct="1">
                <a:spcBef>
                  <a:spcPct val="0"/>
                </a:spcBef>
              </a:pPr>
              <a:t>30</a:t>
            </a:fld>
            <a:endParaRPr kumimoji="0" lang="en-US" alt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3E45A3FB-D463-43D9-AF27-BDB48DB08BA6}" type="slidenum">
              <a:rPr kumimoji="0" lang="en-US" altLang="en-US" smtClean="0"/>
              <a:pPr eaLnBrk="1" hangingPunct="1">
                <a:spcBef>
                  <a:spcPct val="0"/>
                </a:spcBef>
              </a:pPr>
              <a:t>4</a:t>
            </a:fld>
            <a:endParaRPr kumimoji="0" lang="en-US" alt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pr10-01.cpp</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9D09273D-DBAF-440B-AAF4-347976E7A66E}" type="slidenum">
              <a:rPr kumimoji="0" lang="en-US" altLang="en-US" smtClean="0"/>
              <a:pPr eaLnBrk="1" hangingPunct="1">
                <a:spcBef>
                  <a:spcPct val="0"/>
                </a:spcBef>
              </a:pPr>
              <a:t>31</a:t>
            </a:fld>
            <a:endParaRPr kumimoji="0" lang="en-US" altLang="en-US"/>
          </a:p>
        </p:txBody>
      </p:sp>
      <p:sp>
        <p:nvSpPr>
          <p:cNvPr id="92163" name="Rectangle 1026"/>
          <p:cNvSpPr>
            <a:spLocks noGrp="1" noRot="1" noChangeAspect="1" noChangeArrowheads="1" noTextEdit="1"/>
          </p:cNvSpPr>
          <p:nvPr>
            <p:ph type="sldImg"/>
          </p:nvPr>
        </p:nvSpPr>
        <p:spPr>
          <a:ln/>
        </p:spPr>
      </p:sp>
      <p:sp>
        <p:nvSpPr>
          <p:cNvPr id="9216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059C46AD-02E6-4355-A3B5-4CFC1B0B12C5}" type="slidenum">
              <a:rPr kumimoji="0" lang="en-US" altLang="en-US" smtClean="0"/>
              <a:pPr eaLnBrk="1" hangingPunct="1">
                <a:spcBef>
                  <a:spcPct val="0"/>
                </a:spcBef>
              </a:pPr>
              <a:t>32</a:t>
            </a:fld>
            <a:endParaRPr kumimoji="0" lang="en-US" alt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A0DDBCDE-4CDF-4AD7-922C-89F4B37F2ED0}" type="slidenum">
              <a:rPr kumimoji="0" lang="en-US" altLang="en-US" smtClean="0"/>
              <a:pPr eaLnBrk="1" hangingPunct="1">
                <a:spcBef>
                  <a:spcPct val="0"/>
                </a:spcBef>
              </a:pPr>
              <a:t>33</a:t>
            </a:fld>
            <a:endParaRPr kumimoji="0" lang="en-US" alt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E9DD4A55-47F2-485B-880A-3A6EC103E023}" type="slidenum">
              <a:rPr kumimoji="0" lang="en-US" altLang="en-US" smtClean="0"/>
              <a:pPr eaLnBrk="1" hangingPunct="1">
                <a:spcBef>
                  <a:spcPct val="0"/>
                </a:spcBef>
              </a:pPr>
              <a:t>34</a:t>
            </a:fld>
            <a:endParaRPr kumimoji="0" lang="en-US" altLang="en-US"/>
          </a:p>
        </p:txBody>
      </p:sp>
      <p:sp>
        <p:nvSpPr>
          <p:cNvPr id="95235" name="Rectangle 1026"/>
          <p:cNvSpPr>
            <a:spLocks noGrp="1" noRot="1" noChangeAspect="1" noChangeArrowheads="1" noTextEdit="1"/>
          </p:cNvSpPr>
          <p:nvPr>
            <p:ph type="sldImg"/>
          </p:nvPr>
        </p:nvSpPr>
        <p:spPr>
          <a:ln/>
        </p:spPr>
      </p:sp>
      <p:sp>
        <p:nvSpPr>
          <p:cNvPr id="9523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pr10-14.cpp</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2A0217FA-D740-4558-9618-7A3E7BC7859F}" type="slidenum">
              <a:rPr kumimoji="0" lang="en-US" altLang="en-US" smtClean="0"/>
              <a:pPr eaLnBrk="1" hangingPunct="1">
                <a:spcBef>
                  <a:spcPct val="0"/>
                </a:spcBef>
              </a:pPr>
              <a:t>36</a:t>
            </a:fld>
            <a:endParaRPr kumimoji="0" lang="en-US" alt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See pr10-15.cpp</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A59C7990-F5D5-4669-B805-6F71C57C7ED4}" type="slidenum">
              <a:rPr kumimoji="0" lang="en-US" altLang="en-US" smtClean="0"/>
              <a:pPr eaLnBrk="1" hangingPunct="1">
                <a:spcBef>
                  <a:spcPct val="0"/>
                </a:spcBef>
              </a:pPr>
              <a:t>37</a:t>
            </a:fld>
            <a:endParaRPr kumimoji="0" lang="en-US" alt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pr10-16.cpp</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12626D03-5D9D-4E92-858C-09FC6B24DBA9}" type="slidenum">
              <a:rPr kumimoji="0" lang="en-US" altLang="en-US" smtClean="0"/>
              <a:pPr eaLnBrk="1" hangingPunct="1">
                <a:spcBef>
                  <a:spcPct val="0"/>
                </a:spcBef>
              </a:pPr>
              <a:t>38</a:t>
            </a:fld>
            <a:endParaRPr kumimoji="0" lang="en-US" alt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DF284E1-AD4C-4E2B-A6F0-09431E1827D7}" type="slidenum">
              <a:rPr kumimoji="0" lang="en-US" altLang="en-US" smtClean="0"/>
              <a:pPr eaLnBrk="1" hangingPunct="1">
                <a:spcBef>
                  <a:spcPct val="0"/>
                </a:spcBef>
              </a:pPr>
              <a:t>39</a:t>
            </a:fld>
            <a:endParaRPr kumimoji="0" lang="en-US" alt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2A75F151-FF43-4B5B-A04A-325DDCDF9ADF}" type="slidenum">
              <a:rPr kumimoji="0" lang="en-US" altLang="en-US" smtClean="0"/>
              <a:pPr eaLnBrk="1" hangingPunct="1">
                <a:spcBef>
                  <a:spcPct val="0"/>
                </a:spcBef>
              </a:pPr>
              <a:t>40</a:t>
            </a:fld>
            <a:endParaRPr kumimoji="0" lang="en-US" alt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pr10-17.cpp</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0CE777D4-A2CE-4CB1-8839-1F7E41B98A38}" type="slidenum">
              <a:rPr kumimoji="0" lang="en-US" altLang="en-US" smtClean="0"/>
              <a:pPr eaLnBrk="1" hangingPunct="1">
                <a:spcBef>
                  <a:spcPct val="0"/>
                </a:spcBef>
              </a:pPr>
              <a:t>41</a:t>
            </a:fld>
            <a:endParaRPr kumimoji="0" lang="en-US" alt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pr10-18.cpp</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80BB7C49-8A6F-473A-BE77-53BAC0123763}" type="slidenum">
              <a:rPr kumimoji="0" lang="en-US" altLang="en-US" smtClean="0"/>
              <a:pPr eaLnBrk="1" hangingPunct="1">
                <a:spcBef>
                  <a:spcPct val="0"/>
                </a:spcBef>
              </a:pPr>
              <a:t>5</a:t>
            </a:fld>
            <a:endParaRPr kumimoji="0" lang="en-US" altLang="en-US"/>
          </a:p>
        </p:txBody>
      </p:sp>
      <p:sp>
        <p:nvSpPr>
          <p:cNvPr id="65539" name="Rectangle 2050"/>
          <p:cNvSpPr>
            <a:spLocks noGrp="1" noRot="1" noChangeAspect="1" noChangeArrowheads="1" noTextEdit="1"/>
          </p:cNvSpPr>
          <p:nvPr>
            <p:ph type="sldImg"/>
          </p:nvPr>
        </p:nvSpPr>
        <p:spPr>
          <a:ln/>
        </p:spPr>
      </p:sp>
      <p:sp>
        <p:nvSpPr>
          <p:cNvPr id="65540"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1D87CC13-DDA1-4EF5-B206-FAE000EA91F4}" type="slidenum">
              <a:rPr kumimoji="0" lang="en-US" altLang="en-US" smtClean="0"/>
              <a:pPr eaLnBrk="1" hangingPunct="1">
                <a:spcBef>
                  <a:spcPct val="0"/>
                </a:spcBef>
              </a:pPr>
              <a:t>42</a:t>
            </a:fld>
            <a:endParaRPr kumimoji="0" lang="en-US" alt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2AD2DE1-A785-4F20-83E4-7C7F971A87F6}" type="slidenum">
              <a:rPr kumimoji="0" lang="en-US" altLang="en-US" smtClean="0"/>
              <a:pPr eaLnBrk="1" hangingPunct="1">
                <a:spcBef>
                  <a:spcPct val="0"/>
                </a:spcBef>
              </a:pPr>
              <a:t>43</a:t>
            </a:fld>
            <a:endParaRPr kumimoji="0" lang="en-US" altLang="en-US"/>
          </a:p>
        </p:txBody>
      </p:sp>
      <p:sp>
        <p:nvSpPr>
          <p:cNvPr id="103427" name="Rectangle 1026"/>
          <p:cNvSpPr>
            <a:spLocks noGrp="1" noRot="1" noChangeAspect="1" noChangeArrowheads="1" noTextEdit="1"/>
          </p:cNvSpPr>
          <p:nvPr>
            <p:ph type="sldImg"/>
          </p:nvPr>
        </p:nvSpPr>
        <p:spPr>
          <a:ln/>
        </p:spPr>
      </p:sp>
      <p:sp>
        <p:nvSpPr>
          <p:cNvPr id="10342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See pr10-19.cpp</a:t>
            </a:r>
          </a:p>
          <a:p>
            <a:endParaRPr lang="en-US" altLang="en-US"/>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fld id="{0507B5A5-592E-4BC4-BA1B-F59922B65161}" type="slidenum">
              <a:rPr lang="en-US" altLang="en-US" sz="1200" baseline="0" smtClean="0"/>
              <a:pPr eaLnBrk="1" hangingPunct="1"/>
              <a:t>51</a:t>
            </a:fld>
            <a:endParaRPr lang="en-US" altLang="en-US" sz="1200" baseline="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0B3D10A6-B6BE-498E-882D-15E2CFD5D95D}" type="slidenum">
              <a:rPr kumimoji="0" lang="en-US" altLang="en-US" smtClean="0"/>
              <a:pPr eaLnBrk="1" hangingPunct="1">
                <a:spcBef>
                  <a:spcPct val="0"/>
                </a:spcBef>
              </a:pPr>
              <a:t>6</a:t>
            </a:fld>
            <a:endParaRPr kumimoji="0"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DFC0721-26E6-4D06-8836-6138523C6DCD}" type="slidenum">
              <a:rPr kumimoji="0" lang="en-US" altLang="en-US" smtClean="0"/>
              <a:pPr eaLnBrk="1" hangingPunct="1">
                <a:spcBef>
                  <a:spcPct val="0"/>
                </a:spcBef>
              </a:pPr>
              <a:t>7</a:t>
            </a:fld>
            <a:endParaRPr kumimoji="0" lang="en-US" altLang="en-US"/>
          </a:p>
        </p:txBody>
      </p:sp>
      <p:sp>
        <p:nvSpPr>
          <p:cNvPr id="67587" name="Rectangle 1026"/>
          <p:cNvSpPr>
            <a:spLocks noGrp="1" noRot="1" noChangeAspect="1" noChangeArrowheads="1" noTextEdit="1"/>
          </p:cNvSpPr>
          <p:nvPr>
            <p:ph type="sldImg"/>
          </p:nvPr>
        </p:nvSpPr>
        <p:spPr>
          <a:ln/>
        </p:spPr>
      </p:sp>
      <p:sp>
        <p:nvSpPr>
          <p:cNvPr id="6758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pr10-02.cpp, pr10-03.cpp and pr10-04.cpp</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3C0D73E6-EBC2-4864-AE9A-845A8BEBC857}" type="slidenum">
              <a:rPr kumimoji="0" lang="en-US" altLang="en-US" smtClean="0"/>
              <a:pPr eaLnBrk="1" hangingPunct="1">
                <a:spcBef>
                  <a:spcPct val="0"/>
                </a:spcBef>
              </a:pPr>
              <a:t>8</a:t>
            </a:fld>
            <a:endParaRPr kumimoji="0" lang="en-US" alt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CEC3ADDD-73DE-4347-A9A6-8A02A313A2D5}" type="slidenum">
              <a:rPr kumimoji="0" lang="en-US" altLang="en-US" smtClean="0"/>
              <a:pPr eaLnBrk="1" hangingPunct="1">
                <a:spcBef>
                  <a:spcPct val="0"/>
                </a:spcBef>
              </a:pPr>
              <a:t>9</a:t>
            </a:fld>
            <a:endParaRPr kumimoji="0" lang="en-US" altLang="en-US"/>
          </a:p>
        </p:txBody>
      </p:sp>
      <p:sp>
        <p:nvSpPr>
          <p:cNvPr id="69635" name="Rectangle 1026"/>
          <p:cNvSpPr>
            <a:spLocks noGrp="1" noRot="1" noChangeAspect="1" noChangeArrowheads="1" noTextEdit="1"/>
          </p:cNvSpPr>
          <p:nvPr>
            <p:ph type="sldImg"/>
          </p:nvPr>
        </p:nvSpPr>
        <p:spPr>
          <a:ln/>
        </p:spPr>
      </p:sp>
      <p:sp>
        <p:nvSpPr>
          <p:cNvPr id="6963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pr10-05.cpp, pr10-06.cpp, pr10-07.cpp, and pr10-08.cpp</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93494A1D-E321-4B5A-ADFC-C7F57DC31F4B}" type="slidenum">
              <a:rPr kumimoji="0" lang="en-US" altLang="en-US" smtClean="0"/>
              <a:pPr eaLnBrk="1" hangingPunct="1">
                <a:spcBef>
                  <a:spcPct val="0"/>
                </a:spcBef>
              </a:pPr>
              <a:t>10</a:t>
            </a:fld>
            <a:endParaRPr kumimoji="0" lang="en-US" altLang="en-US"/>
          </a:p>
        </p:txBody>
      </p:sp>
      <p:sp>
        <p:nvSpPr>
          <p:cNvPr id="70659" name="Rectangle 1026"/>
          <p:cNvSpPr>
            <a:spLocks noGrp="1" noRot="1" noChangeAspect="1" noChangeArrowheads="1" noTextEdit="1"/>
          </p:cNvSpPr>
          <p:nvPr>
            <p:ph type="sldImg"/>
          </p:nvPr>
        </p:nvSpPr>
        <p:spPr>
          <a:ln/>
        </p:spPr>
      </p:sp>
      <p:sp>
        <p:nvSpPr>
          <p:cNvPr id="7066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7EB56B"/>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0" name="Shape 20"/>
          <p:cNvSpPr txBox="1">
            <a:spLocks noGrp="1"/>
          </p:cNvSpPr>
          <p:nvPr>
            <p:ph type="subTitle" idx="1" hasCustomPrompt="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baseline="0">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dirty="0"/>
              <a:t>Starting Out with C++ Early Objects, Tenth Edition</a:t>
            </a:r>
          </a:p>
          <a:p>
            <a:r>
              <a:rPr lang="en-US" dirty="0"/>
              <a:t>Tony Gaddis, Judy Walters, and Godfrey </a:t>
            </a:r>
            <a:r>
              <a:rPr lang="en-US" dirty="0" err="1"/>
              <a:t>Muganda</a:t>
            </a:r>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5F951AA4-63D0-48E9-9E29-D6E4217AAA16}" type="slidenum">
              <a:rPr lang="en-US" smtClean="0"/>
              <a:pPr>
                <a:defRPr/>
              </a:pPr>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0">
                <a:solidFill>
                  <a:schemeClr val="tx1"/>
                </a:solidFill>
                <a:latin typeface="+mj-lt"/>
                <a:cs typeface="Arial" panose="020B0604020202020204" pitchFamily="34" charset="0"/>
              </a:defRPr>
            </a:lvl1pPr>
          </a:lstStyle>
          <a:p>
            <a:r>
              <a:rPr lang="en-US"/>
              <a:t>Click to edit Master title style</a:t>
            </a:r>
            <a:endParaRPr lang="en-US" dirty="0"/>
          </a:p>
        </p:txBody>
      </p:sp>
      <p:sp>
        <p:nvSpPr>
          <p:cNvPr id="3" name="Footer Placeholder 2"/>
          <p:cNvSpPr>
            <a:spLocks noGrp="1"/>
          </p:cNvSpPr>
          <p:nvPr>
            <p:ph type="ftr" idx="10"/>
          </p:nvPr>
        </p:nvSpPr>
        <p:spPr/>
        <p:txBody>
          <a:bodyPr/>
          <a:lstStyle/>
          <a:p>
            <a:endParaRPr lang="en-US" dirty="0"/>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a:defRPr/>
            </a:pPr>
            <a:r>
              <a:rPr lang="en-US"/>
              <a:t>1-</a:t>
            </a:r>
            <a:fld id="{5F951AA4-63D0-48E9-9E29-D6E4217AAA16}" type="slidenum">
              <a:rPr lang="en-US" smtClean="0"/>
              <a:pPr>
                <a:defRPr/>
              </a:pPr>
              <a:t>‹#›</a:t>
            </a:fld>
            <a:endParaRPr lang="en-US"/>
          </a:p>
        </p:txBody>
      </p:sp>
    </p:spTree>
    <p:extLst>
      <p:ext uri="{BB962C8B-B14F-4D97-AF65-F5344CB8AC3E}">
        <p14:creationId xmlns:p14="http://schemas.microsoft.com/office/powerpoint/2010/main" val="145987414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0DAE07-FFC5-429F-B885-A0231DF88490}"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97865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3729754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DAE07-FFC5-429F-B885-A0231DF88490}"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470020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0DAE07-FFC5-429F-B885-A0231DF88490}" type="datetimeFigureOut">
              <a:rPr lang="en-US" smtClean="0"/>
              <a:t>6/10/2019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643225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0DAE07-FFC5-429F-B885-A0231DF88490}" type="datetimeFigureOut">
              <a:rPr lang="en-US" smtClean="0"/>
              <a:t>6/10/2019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788446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0DAE07-FFC5-429F-B885-A0231DF88490}" type="datetimeFigureOut">
              <a:rPr lang="en-US" smtClean="0"/>
              <a:t>6/10/2019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79915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DAE07-FFC5-429F-B885-A0231DF88490}" type="datetimeFigureOut">
              <a:rPr lang="en-US" smtClean="0"/>
              <a:t>6/10/2019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88822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DAE07-FFC5-429F-B885-A0231DF88490}" type="datetimeFigureOut">
              <a:rPr lang="en-US" smtClean="0"/>
              <a:t>6/10/2019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946808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DAE07-FFC5-429F-B885-A0231DF88490}" type="datetimeFigureOut">
              <a:rPr lang="en-US" smtClean="0"/>
              <a:t>6/10/2019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66676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3F473F0E-3D8E-4A50-954C-3D3861CD6721}" type="slidenum">
              <a:rPr lang="en-US" smtClean="0"/>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5813097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05581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37E69762-A23B-4920-B1DE-59ACAF17473D}"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0" name="Shape 5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5F951AA4-63D0-48E9-9E29-D6E4217AAA16}" type="slidenum">
              <a:rPr lang="en-US" smtClean="0"/>
              <a:pPr>
                <a:defRPr/>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5F951AA4-63D0-48E9-9E29-D6E4217AAA16}"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5F951AA4-63D0-48E9-9E29-D6E4217AAA16}"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chemeClr val="tx1"/>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Click to edit Master text styles</a:t>
            </a: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C8C33666-5770-4ECF-884B-5AA11F362E51}"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0"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1025693C-6B68-441E-B896-025CD4BB7BE7}"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FDDEDF2F-A0B2-4086-9267-BA8D637539A7}"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9" name="AutoShape 2"/>
          <p:cNvSpPr>
            <a:spLocks noChangeArrowheads="1"/>
          </p:cNvSpPr>
          <p:nvPr/>
        </p:nvSpPr>
        <p:spPr bwMode="auto">
          <a:xfrm flipH="1">
            <a:off x="0" y="-76200"/>
            <a:ext cx="9144000" cy="2133600"/>
          </a:xfrm>
          <a:prstGeom prst="homePlate">
            <a:avLst>
              <a:gd name="adj" fmla="val 0"/>
            </a:avLst>
          </a:prstGeom>
          <a:gradFill rotWithShape="1">
            <a:gsLst>
              <a:gs pos="0">
                <a:srgbClr val="8CBD79"/>
              </a:gs>
              <a:gs pos="100000">
                <a:srgbClr val="FFFFFF"/>
              </a:gs>
            </a:gsLst>
            <a:lin ang="5400000" scaled="1"/>
          </a:gradFill>
          <a:ln>
            <a:noFill/>
          </a:ln>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defRPr/>
            </a:pPr>
            <a:endParaRPr lang="en-US" altLang="en-US"/>
          </a:p>
        </p:txBody>
      </p:sp>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r"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5F951AA4-63D0-48E9-9E29-D6E4217AAA16}" type="slidenum">
              <a:rPr lang="en-US" smtClean="0"/>
              <a:pPr>
                <a:defRPr/>
              </a:pPr>
              <a:t>‹#›</a:t>
            </a:fld>
            <a:endParaRPr lang="en-US"/>
          </a:p>
        </p:txBody>
      </p:sp>
      <p:pic>
        <p:nvPicPr>
          <p:cNvPr id="15" name="Shape 15" descr="Pearson Logo"/>
          <p:cNvPicPr preferRelativeResize="0"/>
          <p:nvPr/>
        </p:nvPicPr>
        <p:blipFill rotWithShape="1">
          <a:blip r:embed="rId12">
            <a:alphaModFix/>
          </a:blip>
          <a:srcRect/>
          <a:stretch/>
        </p:blipFill>
        <p:spPr>
          <a:xfrm>
            <a:off x="93969" y="6149430"/>
            <a:ext cx="917999" cy="279914"/>
          </a:xfrm>
          <a:prstGeom prst="rect">
            <a:avLst/>
          </a:prstGeom>
          <a:noFill/>
          <a:ln>
            <a:noFill/>
          </a:ln>
        </p:spPr>
      </p:pic>
      <p:sp>
        <p:nvSpPr>
          <p:cNvPr id="16" name="Shape 16"/>
          <p:cNvSpPr txBox="1"/>
          <p:nvPr/>
        </p:nvSpPr>
        <p:spPr>
          <a:xfrm>
            <a:off x="1600199" y="6172200"/>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2020, 2017, 2014 Pearson Education, Inc. All Rights Reserved</a:t>
            </a:r>
          </a:p>
        </p:txBody>
      </p:sp>
    </p:spTree>
  </p:cSld>
  <p:clrMap bg1="lt1" tx1="dk1" bg2="dk2" tx2="lt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baseline="0">
          <a:solidFill>
            <a:schemeClr val="tx1"/>
          </a:solidFill>
          <a:latin typeface="+mj-lt"/>
          <a:ea typeface="Arial" panose="020B0604020202020204" pitchFamily="34" charset="0"/>
          <a:cs typeface="Arial" panose="020B0604020202020204" pitchFamily="34" charset="0"/>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tx1"/>
        </a:buClr>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0DAE07-FFC5-429F-B885-A0231DF88490}" type="datetimeFigureOut">
              <a:rPr lang="en-US" smtClean="0"/>
              <a:t>6/10/2019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50D05-0DF7-4594-9DB2-4DC7856F00C8}" type="slidenum">
              <a:rPr lang="en-US" smtClean="0"/>
              <a:t>‹#›</a:t>
            </a:fld>
            <a:endParaRPr lang="en-US"/>
          </a:p>
        </p:txBody>
      </p:sp>
    </p:spTree>
    <p:extLst>
      <p:ext uri="{BB962C8B-B14F-4D97-AF65-F5344CB8AC3E}">
        <p14:creationId xmlns:p14="http://schemas.microsoft.com/office/powerpoint/2010/main" val="3761871677"/>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Lst>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ok Title"/>
          <p:cNvSpPr>
            <a:spLocks noGrp="1"/>
          </p:cNvSpPr>
          <p:nvPr>
            <p:ph type="title"/>
          </p:nvPr>
        </p:nvSpPr>
        <p:spPr/>
        <p:txBody>
          <a:bodyPr/>
          <a:lstStyle/>
          <a:p>
            <a:r>
              <a:rPr lang="en-US" dirty="0">
                <a:solidFill>
                  <a:schemeClr val="tx1"/>
                </a:solidFill>
              </a:rPr>
              <a:t>Starting Out with C++ Early Objects </a:t>
            </a:r>
          </a:p>
        </p:txBody>
      </p:sp>
      <p:sp>
        <p:nvSpPr>
          <p:cNvPr id="3" name="Textbook Edition"/>
          <p:cNvSpPr>
            <a:spLocks noGrp="1"/>
          </p:cNvSpPr>
          <p:nvPr>
            <p:ph type="body"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Tenth Edition</a:t>
            </a:r>
          </a:p>
        </p:txBody>
      </p:sp>
      <p:sp>
        <p:nvSpPr>
          <p:cNvPr id="4" name="Chapter Number"/>
          <p:cNvSpPr>
            <a:spLocks noGrp="1"/>
          </p:cNvSpPr>
          <p:nvPr>
            <p:ph type="body" idx="2"/>
          </p:nvPr>
        </p:nvSpPr>
        <p:spPr/>
        <p:txBody>
          <a:bodyPr/>
          <a:lstStyle/>
          <a:p>
            <a:r>
              <a:rPr lang="en-US" dirty="0"/>
              <a:t>Chapter 10</a:t>
            </a:r>
          </a:p>
        </p:txBody>
      </p:sp>
      <p:sp>
        <p:nvSpPr>
          <p:cNvPr id="5" name="Chapter Title"/>
          <p:cNvSpPr>
            <a:spLocks noGrp="1"/>
          </p:cNvSpPr>
          <p:nvPr>
            <p:ph type="body" idx="3"/>
          </p:nvPr>
        </p:nvSpPr>
        <p:spPr/>
        <p:txBody>
          <a:bodyPr/>
          <a:lstStyle/>
          <a:p>
            <a:r>
              <a:rPr lang="en-US" dirty="0"/>
              <a:t>Pointers</a:t>
            </a:r>
          </a:p>
        </p:txBody>
      </p:sp>
      <p:pic>
        <p:nvPicPr>
          <p:cNvPr id="6" name="Textbook Cover" descr="Front cover:  Starting Out with C++ Early Objects Tenth Edition, by Gaddis, Walters, and Muganda" title="Front cover of textboo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71600"/>
            <a:ext cx="3847041" cy="4812515"/>
          </a:xfrm>
          <a:prstGeom prst="rect">
            <a:avLst/>
          </a:prstGeom>
        </p:spPr>
      </p:pic>
    </p:spTree>
    <p:extLst>
      <p:ext uri="{BB962C8B-B14F-4D97-AF65-F5344CB8AC3E}">
        <p14:creationId xmlns:p14="http://schemas.microsoft.com/office/powerpoint/2010/main" val="747495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Title"/>
          <p:cNvSpPr>
            <a:spLocks noGrp="1" noChangeArrowheads="1"/>
          </p:cNvSpPr>
          <p:nvPr>
            <p:ph type="title"/>
          </p:nvPr>
        </p:nvSpPr>
        <p:spPr/>
        <p:txBody>
          <a:bodyPr/>
          <a:lstStyle/>
          <a:p>
            <a:pPr eaLnBrk="1" hangingPunct="1"/>
            <a:r>
              <a:rPr lang="en-US" altLang="en-US" dirty="0">
                <a:solidFill>
                  <a:schemeClr val="tx1"/>
                </a:solidFill>
              </a:rPr>
              <a:t>Pointers in Expressions</a:t>
            </a:r>
          </a:p>
        </p:txBody>
      </p:sp>
      <p:sp>
        <p:nvSpPr>
          <p:cNvPr id="12291" name="Slide Body"/>
          <p:cNvSpPr>
            <a:spLocks noGrp="1" noChangeArrowheads="1"/>
          </p:cNvSpPr>
          <p:nvPr>
            <p:ph type="body" idx="1"/>
          </p:nvPr>
        </p:nvSpPr>
        <p:spPr>
          <a:xfrm>
            <a:off x="457200" y="1981200"/>
            <a:ext cx="8382000" cy="4114800"/>
          </a:xfrm>
        </p:spPr>
        <p:txBody>
          <a:bodyPr/>
          <a:lstStyle/>
          <a:p>
            <a:pPr eaLnBrk="1" hangingPunct="1"/>
            <a:r>
              <a:rPr lang="en-US" altLang="en-US" sz="2800" dirty="0"/>
              <a:t>Given:</a:t>
            </a:r>
          </a:p>
          <a:p>
            <a:pPr lvl="1" eaLnBrk="1" hangingPunct="1">
              <a:buFontTx/>
              <a:buNone/>
            </a:pP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vals</a:t>
            </a:r>
            <a:r>
              <a:rPr lang="en-US" altLang="en-US" sz="2400" b="1" dirty="0">
                <a:solidFill>
                  <a:srgbClr val="3D8963"/>
                </a:solidFill>
                <a:latin typeface="Courier New" pitchFamily="49" charset="0"/>
              </a:rPr>
              <a:t>[]={4,7,11};</a:t>
            </a:r>
          </a:p>
          <a:p>
            <a:pPr lvl="1" eaLnBrk="1" hangingPunct="1">
              <a:buFontTx/>
              <a:buNone/>
            </a:pP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valptr</a:t>
            </a:r>
            <a:r>
              <a:rPr lang="en-US" altLang="en-US" sz="2400" b="1" dirty="0">
                <a:solidFill>
                  <a:srgbClr val="3D8963"/>
                </a:solidFill>
                <a:latin typeface="Courier New" pitchFamily="49" charset="0"/>
              </a:rPr>
              <a:t> = </a:t>
            </a:r>
            <a:r>
              <a:rPr lang="en-US" altLang="en-US" sz="2400" b="1" dirty="0" err="1">
                <a:solidFill>
                  <a:srgbClr val="3D8963"/>
                </a:solidFill>
                <a:latin typeface="Courier New" pitchFamily="49" charset="0"/>
              </a:rPr>
              <a:t>vals</a:t>
            </a:r>
            <a:r>
              <a:rPr lang="en-US" altLang="en-US" sz="2400" b="1" dirty="0">
                <a:solidFill>
                  <a:srgbClr val="3D8963"/>
                </a:solidFill>
                <a:latin typeface="Courier New" pitchFamily="49" charset="0"/>
              </a:rPr>
              <a:t>;</a:t>
            </a:r>
          </a:p>
          <a:p>
            <a:pPr eaLnBrk="1" hangingPunct="1"/>
            <a:r>
              <a:rPr lang="en-US" altLang="en-US" sz="2800" dirty="0"/>
              <a:t>What is </a:t>
            </a:r>
            <a:r>
              <a:rPr lang="en-US" altLang="en-US" sz="2800" b="1" dirty="0" err="1">
                <a:latin typeface="Courier New" pitchFamily="49" charset="0"/>
              </a:rPr>
              <a:t>valptr</a:t>
            </a:r>
            <a:r>
              <a:rPr lang="en-US" altLang="en-US" sz="2800" b="1" dirty="0">
                <a:latin typeface="Courier New" pitchFamily="49" charset="0"/>
              </a:rPr>
              <a:t> + 1</a:t>
            </a:r>
            <a:r>
              <a:rPr lang="en-US" altLang="en-US" sz="2800" dirty="0"/>
              <a:t>?  	</a:t>
            </a:r>
          </a:p>
          <a:p>
            <a:pPr eaLnBrk="1" hangingPunct="1"/>
            <a:r>
              <a:rPr lang="en-US" altLang="en-US" sz="2400" dirty="0"/>
              <a:t>It means (address in </a:t>
            </a:r>
            <a:r>
              <a:rPr lang="en-US" altLang="en-US" sz="2400" b="1" dirty="0" err="1">
                <a:latin typeface="Courier New" pitchFamily="49" charset="0"/>
              </a:rPr>
              <a:t>valptr</a:t>
            </a:r>
            <a:r>
              <a:rPr lang="en-US" altLang="en-US" sz="2400" dirty="0"/>
              <a:t>) + (1 * size of an </a:t>
            </a:r>
            <a:r>
              <a:rPr lang="en-US" altLang="en-US" sz="2400" b="1" dirty="0" err="1">
                <a:latin typeface="Courier New" pitchFamily="49" charset="0"/>
              </a:rPr>
              <a:t>int</a:t>
            </a:r>
            <a:r>
              <a:rPr lang="en-US" altLang="en-US" sz="2400" dirty="0"/>
              <a:t>)</a:t>
            </a:r>
          </a:p>
          <a:p>
            <a:pPr lvl="1" eaLnBrk="1" hangingPunct="1">
              <a:buFontTx/>
              <a:buNone/>
            </a:pP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*(valptr+1); // displays 7</a:t>
            </a:r>
          </a:p>
          <a:p>
            <a:pPr lvl="1" eaLnBrk="1" hangingPunct="1">
              <a:buFontTx/>
              <a:buNone/>
            </a:pP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*(valptr+2); // displays 11</a:t>
            </a:r>
          </a:p>
          <a:p>
            <a:pPr eaLnBrk="1" hangingPunct="1"/>
            <a:r>
              <a:rPr lang="en-US" altLang="en-US" sz="2800" dirty="0"/>
              <a:t>Must use </a:t>
            </a:r>
            <a:r>
              <a:rPr lang="en-US" altLang="en-US" sz="2800" b="1" dirty="0">
                <a:latin typeface="Courier New" pitchFamily="49" charset="0"/>
              </a:rPr>
              <a:t>(</a:t>
            </a:r>
            <a:r>
              <a:rPr lang="en-US" altLang="en-US" sz="2800" b="1" dirty="0"/>
              <a:t> </a:t>
            </a:r>
            <a:r>
              <a:rPr lang="en-US" altLang="en-US" sz="2800" b="1" dirty="0">
                <a:latin typeface="Courier New" pitchFamily="49" charset="0"/>
              </a:rPr>
              <a:t>)</a:t>
            </a:r>
            <a:r>
              <a:rPr lang="en-US" altLang="en-US" sz="2800" dirty="0"/>
              <a:t> in expression</a:t>
            </a:r>
            <a:r>
              <a:rPr lang="en-US" altLang="en-US" sz="2800" dirty="0">
                <a:latin typeface="Courier New" pitchFamily="49" charset="0"/>
              </a:rPr>
              <a:t>  </a:t>
            </a:r>
          </a:p>
        </p:txBody>
      </p:sp>
      <p:sp>
        <p:nvSpPr>
          <p:cNvPr id="122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10-</a:t>
            </a:r>
            <a:fld id="{48DDC6AE-7638-4CE0-BCF4-4FAB62A46E50}" type="slidenum">
              <a:rPr lang="en-US" altLang="en-US" sz="1200" smtClean="0"/>
              <a:pPr eaLnBrk="1" hangingPunct="1">
                <a:spcBef>
                  <a:spcPct val="0"/>
                </a:spcBef>
                <a:buFontTx/>
                <a:buNone/>
              </a:pPr>
              <a:t>10</a:t>
            </a:fld>
            <a:endParaRPr lang="en-US" altLang="en-US"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Title"/>
          <p:cNvSpPr>
            <a:spLocks noGrp="1" noChangeArrowheads="1"/>
          </p:cNvSpPr>
          <p:nvPr>
            <p:ph type="title"/>
          </p:nvPr>
        </p:nvSpPr>
        <p:spPr/>
        <p:txBody>
          <a:bodyPr/>
          <a:lstStyle/>
          <a:p>
            <a:pPr eaLnBrk="1" hangingPunct="1"/>
            <a:r>
              <a:rPr lang="en-US" altLang="en-US" dirty="0">
                <a:solidFill>
                  <a:schemeClr val="tx1"/>
                </a:solidFill>
              </a:rPr>
              <a:t>Array Access 1 of 2</a:t>
            </a:r>
          </a:p>
        </p:txBody>
      </p:sp>
      <p:sp>
        <p:nvSpPr>
          <p:cNvPr id="13315" name="Slide Body"/>
          <p:cNvSpPr>
            <a:spLocks noGrp="1" noChangeArrowheads="1"/>
          </p:cNvSpPr>
          <p:nvPr>
            <p:ph type="body" idx="1"/>
          </p:nvPr>
        </p:nvSpPr>
        <p:spPr>
          <a:xfrm>
            <a:off x="152400" y="1981200"/>
            <a:ext cx="8686800" cy="4114800"/>
          </a:xfrm>
        </p:spPr>
        <p:txBody>
          <a:bodyPr/>
          <a:lstStyle/>
          <a:p>
            <a:pPr eaLnBrk="1" hangingPunct="1">
              <a:buFontTx/>
              <a:buNone/>
            </a:pPr>
            <a:r>
              <a:rPr lang="en-US" altLang="en-US" sz="2800" dirty="0"/>
              <a:t>Array elements can be accessed in many ways</a:t>
            </a:r>
          </a:p>
        </p:txBody>
      </p:sp>
      <p:graphicFrame>
        <p:nvGraphicFramePr>
          <p:cNvPr id="64558" name="Table showing array access methods and examples" title="table showing array access methods and examples"/>
          <p:cNvGraphicFramePr>
            <a:graphicFrameLocks noGrp="1"/>
          </p:cNvGraphicFramePr>
          <p:nvPr>
            <p:extLst>
              <p:ext uri="{D42A27DB-BD31-4B8C-83A1-F6EECF244321}">
                <p14:modId xmlns:p14="http://schemas.microsoft.com/office/powerpoint/2010/main" val="401949778"/>
              </p:ext>
            </p:extLst>
          </p:nvPr>
        </p:nvGraphicFramePr>
        <p:xfrm>
          <a:off x="1143000" y="2667000"/>
          <a:ext cx="6629400" cy="3419475"/>
        </p:xfrm>
        <a:graphic>
          <a:graphicData uri="http://schemas.openxmlformats.org/drawingml/2006/table">
            <a:tbl>
              <a:tblPr firstRow="1"/>
              <a:tblGrid>
                <a:gridCol w="30480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tblGrid>
              <a:tr h="823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charset="0"/>
                        </a:rPr>
                        <a:t>Array access method</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charset="0"/>
                        </a:rPr>
                        <a:t>Example</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51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array name and </a:t>
                      </a:r>
                      <a:r>
                        <a:rPr kumimoji="0" lang="en-US" sz="2000" b="1" i="0" u="none" strike="noStrike" cap="none" normalizeH="0" baseline="0">
                          <a:ln>
                            <a:noFill/>
                          </a:ln>
                          <a:solidFill>
                            <a:schemeClr val="tx1"/>
                          </a:solidFill>
                          <a:effectLst/>
                          <a:latin typeface="Courier New" pitchFamily="49" charset="0"/>
                        </a:rPr>
                        <a:t>[</a:t>
                      </a:r>
                      <a:r>
                        <a:rPr kumimoji="0" lang="en-US" sz="2000" b="1" i="0" u="none" strike="noStrike" cap="none" normalizeH="0" baseline="0">
                          <a:ln>
                            <a:noFill/>
                          </a:ln>
                          <a:solidFill>
                            <a:schemeClr val="tx1"/>
                          </a:solidFill>
                          <a:effectLst/>
                          <a:latin typeface="Arial" charset="0"/>
                        </a:rPr>
                        <a:t> </a:t>
                      </a:r>
                      <a:r>
                        <a:rPr kumimoji="0" lang="en-US" sz="2000" b="1" i="0" u="none" strike="noStrike" cap="none" normalizeH="0" baseline="0">
                          <a:ln>
                            <a:noFill/>
                          </a:ln>
                          <a:solidFill>
                            <a:schemeClr val="tx1"/>
                          </a:solidFill>
                          <a:effectLst/>
                          <a:latin typeface="Courier New" pitchFamily="49" charset="0"/>
                        </a:rPr>
                        <a:t>]</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pitchFamily="49" charset="0"/>
                        </a:rPr>
                        <a:t>vals[2] = 17;</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89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pointer to array and </a:t>
                      </a:r>
                      <a:r>
                        <a:rPr kumimoji="0" lang="en-US" sz="2000" b="1" i="0" u="none" strike="noStrike" cap="none" normalizeH="0" baseline="0">
                          <a:ln>
                            <a:noFill/>
                          </a:ln>
                          <a:solidFill>
                            <a:schemeClr val="tx1"/>
                          </a:solidFill>
                          <a:effectLst/>
                          <a:latin typeface="Courier New" pitchFamily="49" charset="0"/>
                        </a:rPr>
                        <a:t>[</a:t>
                      </a:r>
                      <a:r>
                        <a:rPr kumimoji="0" lang="en-US" sz="2000" b="1" i="0" u="none" strike="noStrike" cap="none" normalizeH="0" baseline="0">
                          <a:ln>
                            <a:noFill/>
                          </a:ln>
                          <a:solidFill>
                            <a:schemeClr val="tx1"/>
                          </a:solidFill>
                          <a:effectLst/>
                          <a:latin typeface="Arial" charset="0"/>
                        </a:rPr>
                        <a:t> </a:t>
                      </a:r>
                      <a:r>
                        <a:rPr kumimoji="0" lang="en-US" sz="2000" b="1" i="0" u="none" strike="noStrike" cap="none" normalizeH="0" baseline="0">
                          <a:ln>
                            <a:noFill/>
                          </a:ln>
                          <a:solidFill>
                            <a:schemeClr val="tx1"/>
                          </a:solidFill>
                          <a:effectLst/>
                          <a:latin typeface="Courier New" pitchFamily="49" charset="0"/>
                        </a:rPr>
                        <a:t>]</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pitchFamily="49" charset="0"/>
                        </a:rPr>
                        <a:t>valptr[2] = 17;</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11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array name and subscript arithmetic</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pitchFamily="49" charset="0"/>
                        </a:rPr>
                        <a:t>*(vals+2) = 17;</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11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pointer to array and subscript arithmetic</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ourier New" pitchFamily="49" charset="0"/>
                        </a:rPr>
                        <a:t>*(valptr+2) = 17;</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33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10-</a:t>
            </a:r>
            <a:fld id="{CB2115DD-9C27-46B7-B508-79833E158505}" type="slidenum">
              <a:rPr lang="en-US" altLang="en-US" sz="1200" smtClean="0"/>
              <a:pPr eaLnBrk="1" hangingPunct="1">
                <a:spcBef>
                  <a:spcPct val="0"/>
                </a:spcBef>
                <a:buFontTx/>
                <a:buNone/>
              </a:pPr>
              <a:t>11</a:t>
            </a:fld>
            <a:endParaRPr lang="en-US" altLang="en-US"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Title"/>
          <p:cNvSpPr>
            <a:spLocks noGrp="1" noChangeArrowheads="1"/>
          </p:cNvSpPr>
          <p:nvPr>
            <p:ph type="title"/>
          </p:nvPr>
        </p:nvSpPr>
        <p:spPr/>
        <p:txBody>
          <a:bodyPr/>
          <a:lstStyle/>
          <a:p>
            <a:pPr eaLnBrk="1" hangingPunct="1"/>
            <a:r>
              <a:rPr lang="en-US" altLang="en-US" dirty="0">
                <a:solidFill>
                  <a:schemeClr val="tx1"/>
                </a:solidFill>
              </a:rPr>
              <a:t>Array Access 2 of 2</a:t>
            </a:r>
          </a:p>
        </p:txBody>
      </p:sp>
      <p:sp>
        <p:nvSpPr>
          <p:cNvPr id="14339" name="Slide Body"/>
          <p:cNvSpPr>
            <a:spLocks noGrp="1" noChangeArrowheads="1"/>
          </p:cNvSpPr>
          <p:nvPr>
            <p:ph type="body" idx="1"/>
          </p:nvPr>
        </p:nvSpPr>
        <p:spPr>
          <a:xfrm>
            <a:off x="685800" y="1676400"/>
            <a:ext cx="7772400" cy="4419600"/>
          </a:xfrm>
        </p:spPr>
        <p:txBody>
          <a:bodyPr/>
          <a:lstStyle/>
          <a:p>
            <a:pPr eaLnBrk="1" hangingPunct="1">
              <a:spcBef>
                <a:spcPct val="50000"/>
              </a:spcBef>
            </a:pPr>
            <a:r>
              <a:rPr lang="en-US" altLang="en-US" sz="2800" dirty="0"/>
              <a:t>Array notation  </a:t>
            </a:r>
          </a:p>
          <a:p>
            <a:pPr eaLnBrk="1" hangingPunct="1">
              <a:spcBef>
                <a:spcPct val="50000"/>
              </a:spcBef>
              <a:buFontTx/>
              <a:buNone/>
            </a:pPr>
            <a:r>
              <a:rPr lang="en-US" altLang="en-US" sz="2800" b="1" dirty="0">
                <a:latin typeface="Courier New" pitchFamily="49" charset="0"/>
              </a:rPr>
              <a:t>     </a:t>
            </a:r>
            <a:r>
              <a:rPr lang="en-US" altLang="en-US" sz="2800" b="1" dirty="0" err="1">
                <a:solidFill>
                  <a:srgbClr val="3D8963"/>
                </a:solidFill>
                <a:latin typeface="Courier New" pitchFamily="49" charset="0"/>
              </a:rPr>
              <a:t>vals</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i</a:t>
            </a:r>
            <a:r>
              <a:rPr lang="en-US" altLang="en-US" sz="2800" b="1" dirty="0">
                <a:solidFill>
                  <a:srgbClr val="3D8963"/>
                </a:solidFill>
                <a:latin typeface="Courier New" pitchFamily="49" charset="0"/>
              </a:rPr>
              <a:t>]</a:t>
            </a:r>
            <a:r>
              <a:rPr lang="en-US" altLang="en-US" sz="2800" dirty="0"/>
              <a:t> </a:t>
            </a:r>
          </a:p>
          <a:p>
            <a:pPr eaLnBrk="1" hangingPunct="1">
              <a:spcBef>
                <a:spcPct val="50000"/>
              </a:spcBef>
              <a:buFontTx/>
              <a:buNone/>
            </a:pPr>
            <a:r>
              <a:rPr lang="en-US" altLang="en-US" sz="2800" dirty="0"/>
              <a:t>   is equivalent to the pointer notation</a:t>
            </a:r>
          </a:p>
          <a:p>
            <a:pPr eaLnBrk="1" hangingPunct="1">
              <a:spcBef>
                <a:spcPct val="50000"/>
              </a:spcBef>
              <a:buFontTx/>
              <a:buNone/>
            </a:pPr>
            <a:r>
              <a:rPr lang="en-US" altLang="en-US" sz="2800" dirty="0"/>
              <a:t>          </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vals</a:t>
            </a:r>
            <a:r>
              <a:rPr lang="en-US" altLang="en-US" sz="2800" b="1" dirty="0">
                <a:solidFill>
                  <a:srgbClr val="3D8963"/>
                </a:solidFill>
                <a:latin typeface="Courier New" pitchFamily="49" charset="0"/>
              </a:rPr>
              <a:t> + </a:t>
            </a:r>
            <a:r>
              <a:rPr lang="en-US" altLang="en-US" sz="2800" b="1" dirty="0" err="1">
                <a:solidFill>
                  <a:srgbClr val="3D8963"/>
                </a:solidFill>
                <a:latin typeface="Courier New" pitchFamily="49" charset="0"/>
              </a:rPr>
              <a:t>i</a:t>
            </a:r>
            <a:r>
              <a:rPr lang="en-US" altLang="en-US" sz="2800" b="1" dirty="0">
                <a:solidFill>
                  <a:srgbClr val="3D8963"/>
                </a:solidFill>
                <a:latin typeface="Courier New" pitchFamily="49" charset="0"/>
              </a:rPr>
              <a:t>)</a:t>
            </a:r>
          </a:p>
          <a:p>
            <a:pPr eaLnBrk="1" hangingPunct="1">
              <a:spcBef>
                <a:spcPct val="50000"/>
              </a:spcBef>
            </a:pPr>
            <a:r>
              <a:rPr lang="en-US" altLang="en-US" sz="2800" dirty="0"/>
              <a:t>Remember that no bounds checking is performed on array access.  This applies to using a pointer for access as well as using the array name and a subscript.</a:t>
            </a:r>
          </a:p>
        </p:txBody>
      </p:sp>
      <p:sp>
        <p:nvSpPr>
          <p:cNvPr id="143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10-</a:t>
            </a:r>
            <a:fld id="{515973B4-40BA-496A-AAE7-ACF823A20C8A}" type="slidenum">
              <a:rPr lang="en-US" altLang="en-US" sz="1200" smtClean="0"/>
              <a:pPr eaLnBrk="1" hangingPunct="1">
                <a:spcBef>
                  <a:spcPct val="0"/>
                </a:spcBef>
                <a:buFontTx/>
                <a:buNone/>
              </a:pPr>
              <a:t>12</a:t>
            </a:fld>
            <a:endParaRPr lang="en-US" altLang="en-US"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Title"/>
          <p:cNvSpPr>
            <a:spLocks noGrp="1" noChangeArrowheads="1"/>
          </p:cNvSpPr>
          <p:nvPr>
            <p:ph type="title"/>
          </p:nvPr>
        </p:nvSpPr>
        <p:spPr/>
        <p:txBody>
          <a:bodyPr/>
          <a:lstStyle/>
          <a:p>
            <a:pPr eaLnBrk="1" hangingPunct="1"/>
            <a:r>
              <a:rPr lang="en-US" altLang="en-US" dirty="0">
                <a:solidFill>
                  <a:schemeClr val="tx1"/>
                </a:solidFill>
              </a:rPr>
              <a:t>10.4  Pointer Arithmetic 1 of 5</a:t>
            </a:r>
          </a:p>
        </p:txBody>
      </p:sp>
      <p:sp>
        <p:nvSpPr>
          <p:cNvPr id="15363" name="Slide Body"/>
          <p:cNvSpPr>
            <a:spLocks noGrp="1" noChangeArrowheads="1"/>
          </p:cNvSpPr>
          <p:nvPr>
            <p:ph type="body" idx="1"/>
          </p:nvPr>
        </p:nvSpPr>
        <p:spPr>
          <a:xfrm>
            <a:off x="381000" y="1981200"/>
            <a:ext cx="8382000" cy="4114800"/>
          </a:xfrm>
        </p:spPr>
        <p:txBody>
          <a:bodyPr/>
          <a:lstStyle/>
          <a:p>
            <a:pPr eaLnBrk="1" hangingPunct="1">
              <a:buFontTx/>
              <a:buNone/>
            </a:pPr>
            <a:r>
              <a:rPr lang="en-US" altLang="en-US" dirty="0"/>
              <a:t>	</a:t>
            </a:r>
            <a:r>
              <a:rPr lang="en-US" altLang="en-US" sz="2800" dirty="0"/>
              <a:t>Some arithmetic operators can be used with pointers:</a:t>
            </a:r>
          </a:p>
          <a:p>
            <a:pPr lvl="1" eaLnBrk="1" hangingPunct="1"/>
            <a:r>
              <a:rPr lang="en-US" altLang="en-US" sz="2800" dirty="0"/>
              <a:t>Increment and decrement operators </a:t>
            </a:r>
            <a:r>
              <a:rPr lang="en-US" altLang="en-US" sz="2800" b="1" dirty="0">
                <a:latin typeface="Courier New" pitchFamily="49" charset="0"/>
              </a:rPr>
              <a:t>++</a:t>
            </a:r>
            <a:r>
              <a:rPr lang="en-US" altLang="en-US" sz="2800" dirty="0"/>
              <a:t>, </a:t>
            </a:r>
            <a:r>
              <a:rPr lang="en-US" altLang="en-US" sz="2800" b="1" dirty="0">
                <a:latin typeface="Courier New" pitchFamily="49" charset="0"/>
              </a:rPr>
              <a:t>--</a:t>
            </a:r>
          </a:p>
          <a:p>
            <a:pPr lvl="1" eaLnBrk="1" hangingPunct="1"/>
            <a:r>
              <a:rPr lang="en-US" altLang="en-US" sz="2800" dirty="0"/>
              <a:t>Integers can be added to or subtracted from pointers using the operators </a:t>
            </a:r>
            <a:r>
              <a:rPr lang="en-US" altLang="en-US" sz="2800" b="1" dirty="0">
                <a:latin typeface="Courier New" pitchFamily="49" charset="0"/>
                <a:cs typeface="Courier New" pitchFamily="49" charset="0"/>
              </a:rPr>
              <a:t>+</a:t>
            </a:r>
            <a:r>
              <a:rPr lang="en-US" altLang="en-US" sz="2800" dirty="0"/>
              <a:t>, </a:t>
            </a:r>
            <a:r>
              <a:rPr lang="en-US" altLang="en-US" sz="2800" b="1" dirty="0">
                <a:latin typeface="Courier New" pitchFamily="49" charset="0"/>
                <a:cs typeface="Courier New" pitchFamily="49" charset="0"/>
              </a:rPr>
              <a:t>-</a:t>
            </a:r>
            <a:r>
              <a:rPr lang="en-US" altLang="en-US" sz="2800" dirty="0"/>
              <a:t>, </a:t>
            </a:r>
            <a:r>
              <a:rPr lang="en-US" altLang="en-US" sz="2800" b="1" dirty="0">
                <a:latin typeface="Courier New" pitchFamily="49" charset="0"/>
                <a:cs typeface="Courier New" pitchFamily="49" charset="0"/>
              </a:rPr>
              <a:t>+=</a:t>
            </a:r>
            <a:r>
              <a:rPr lang="en-US" altLang="en-US" sz="2800" dirty="0"/>
              <a:t>, and </a:t>
            </a:r>
            <a:r>
              <a:rPr lang="en-US" altLang="en-US" sz="2800" b="1" dirty="0">
                <a:latin typeface="Courier New" pitchFamily="49" charset="0"/>
              </a:rPr>
              <a:t>-=</a:t>
            </a:r>
          </a:p>
          <a:p>
            <a:pPr lvl="1" eaLnBrk="1" hangingPunct="1"/>
            <a:r>
              <a:rPr lang="en-US" altLang="en-US" sz="2800" dirty="0"/>
              <a:t>One pointer can be subtracted from another by using the subtraction operator </a:t>
            </a:r>
            <a:r>
              <a:rPr lang="en-US" altLang="en-US" sz="2800" b="1" dirty="0">
                <a:latin typeface="Courier New" pitchFamily="49" charset="0"/>
              </a:rPr>
              <a:t>-</a:t>
            </a:r>
          </a:p>
        </p:txBody>
      </p:sp>
      <p:sp>
        <p:nvSpPr>
          <p:cNvPr id="153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10-</a:t>
            </a:r>
            <a:fld id="{3DDEC0FA-B513-4601-A2C5-17404C1D9EC9}" type="slidenum">
              <a:rPr lang="en-US" altLang="en-US" sz="1200" smtClean="0"/>
              <a:pPr eaLnBrk="1" hangingPunct="1">
                <a:spcBef>
                  <a:spcPct val="0"/>
                </a:spcBef>
                <a:buFontTx/>
                <a:buNone/>
              </a:pPr>
              <a:t>13</a:t>
            </a:fld>
            <a:endParaRPr lang="en-US" altLang="en-US"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Title"/>
          <p:cNvSpPr>
            <a:spLocks noGrp="1" noChangeArrowheads="1"/>
          </p:cNvSpPr>
          <p:nvPr>
            <p:ph type="title"/>
          </p:nvPr>
        </p:nvSpPr>
        <p:spPr>
          <a:xfrm>
            <a:off x="457200" y="303213"/>
            <a:ext cx="8153400" cy="992187"/>
          </a:xfrm>
        </p:spPr>
        <p:txBody>
          <a:bodyPr/>
          <a:lstStyle/>
          <a:p>
            <a:pPr eaLnBrk="1" hangingPunct="1"/>
            <a:r>
              <a:rPr lang="en-US" altLang="en-US" dirty="0">
                <a:solidFill>
                  <a:schemeClr val="tx1"/>
                </a:solidFill>
              </a:rPr>
              <a:t>Pointer Arithmetic 2 of 5</a:t>
            </a:r>
          </a:p>
        </p:txBody>
      </p:sp>
      <p:sp>
        <p:nvSpPr>
          <p:cNvPr id="16387" name="Slide Body"/>
          <p:cNvSpPr>
            <a:spLocks noGrp="1" noChangeArrowheads="1"/>
          </p:cNvSpPr>
          <p:nvPr>
            <p:ph type="body" idx="1"/>
          </p:nvPr>
        </p:nvSpPr>
        <p:spPr>
          <a:xfrm>
            <a:off x="609600" y="2209800"/>
            <a:ext cx="7772400" cy="3657600"/>
          </a:xfrm>
        </p:spPr>
        <p:txBody>
          <a:bodyPr/>
          <a:lstStyle/>
          <a:p>
            <a:pPr eaLnBrk="1" hangingPunct="1">
              <a:lnSpc>
                <a:spcPct val="90000"/>
              </a:lnSpc>
              <a:buFontTx/>
              <a:buNone/>
            </a:pPr>
            <a:r>
              <a:rPr lang="en-US" altLang="en-US" sz="2800" dirty="0"/>
              <a:t>Assume the variable definitions</a:t>
            </a:r>
          </a:p>
          <a:p>
            <a:pPr eaLnBrk="1" hangingPunct="1">
              <a:lnSpc>
                <a:spcPct val="90000"/>
              </a:lnSpc>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vals</a:t>
            </a:r>
            <a:r>
              <a:rPr lang="en-US" altLang="en-US" sz="2800" b="1" dirty="0">
                <a:solidFill>
                  <a:srgbClr val="3D8963"/>
                </a:solidFill>
                <a:latin typeface="Courier New" pitchFamily="49" charset="0"/>
              </a:rPr>
              <a:t>[]={4,7,11}; </a:t>
            </a:r>
          </a:p>
          <a:p>
            <a:pPr eaLnBrk="1" hangingPunct="1">
              <a:lnSpc>
                <a:spcPct val="90000"/>
              </a:lnSpc>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valptr</a:t>
            </a:r>
            <a:r>
              <a:rPr lang="en-US" altLang="en-US" sz="2800" b="1" dirty="0">
                <a:solidFill>
                  <a:srgbClr val="3D8963"/>
                </a:solidFill>
                <a:latin typeface="Courier New" pitchFamily="49" charset="0"/>
              </a:rPr>
              <a:t> = </a:t>
            </a:r>
            <a:r>
              <a:rPr lang="en-US" altLang="en-US" sz="2800" b="1" dirty="0" err="1">
                <a:solidFill>
                  <a:srgbClr val="3D8963"/>
                </a:solidFill>
                <a:latin typeface="Courier New" pitchFamily="49" charset="0"/>
              </a:rPr>
              <a:t>vals</a:t>
            </a:r>
            <a:r>
              <a:rPr lang="en-US" altLang="en-US" sz="2800" b="1" dirty="0">
                <a:solidFill>
                  <a:srgbClr val="3D8963"/>
                </a:solidFill>
                <a:latin typeface="Courier New" pitchFamily="49" charset="0"/>
              </a:rPr>
              <a:t>;</a:t>
            </a:r>
          </a:p>
          <a:p>
            <a:pPr eaLnBrk="1" hangingPunct="1">
              <a:lnSpc>
                <a:spcPct val="90000"/>
              </a:lnSpc>
              <a:buFontTx/>
              <a:buNone/>
            </a:pPr>
            <a:r>
              <a:rPr lang="en-US" altLang="en-US" sz="2800" dirty="0">
                <a:solidFill>
                  <a:srgbClr val="000000"/>
                </a:solidFill>
              </a:rPr>
              <a:t> Examples of use of </a:t>
            </a:r>
            <a:r>
              <a:rPr lang="en-US" altLang="en-US" sz="2800" b="1" dirty="0">
                <a:solidFill>
                  <a:srgbClr val="000000"/>
                </a:solidFill>
                <a:latin typeface="Courier New" pitchFamily="49" charset="0"/>
              </a:rPr>
              <a:t>++</a:t>
            </a:r>
            <a:r>
              <a:rPr lang="en-US" altLang="en-US" sz="2800" dirty="0">
                <a:solidFill>
                  <a:srgbClr val="000000"/>
                </a:solidFill>
              </a:rPr>
              <a:t> and </a:t>
            </a:r>
            <a:r>
              <a:rPr lang="en-US" altLang="en-US" sz="2800" b="1" dirty="0">
                <a:solidFill>
                  <a:srgbClr val="000000"/>
                </a:solidFill>
                <a:latin typeface="Courier New" pitchFamily="49" charset="0"/>
              </a:rPr>
              <a:t>--</a:t>
            </a:r>
          </a:p>
          <a:p>
            <a:pPr eaLnBrk="1" hangingPunct="1">
              <a:lnSpc>
                <a:spcPct val="90000"/>
              </a:lnSpc>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valptr</a:t>
            </a:r>
            <a:r>
              <a:rPr lang="en-US" altLang="en-US" sz="2800" b="1" dirty="0">
                <a:solidFill>
                  <a:srgbClr val="3D8963"/>
                </a:solidFill>
                <a:latin typeface="Courier New" pitchFamily="49" charset="0"/>
              </a:rPr>
              <a:t>++; // points at 7</a:t>
            </a:r>
          </a:p>
          <a:p>
            <a:pPr eaLnBrk="1" hangingPunct="1">
              <a:lnSpc>
                <a:spcPct val="85000"/>
              </a:lnSpc>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valptr</a:t>
            </a:r>
            <a:r>
              <a:rPr lang="en-US" altLang="en-US" sz="2800" b="1" dirty="0">
                <a:solidFill>
                  <a:srgbClr val="3D8963"/>
                </a:solidFill>
                <a:latin typeface="Courier New" pitchFamily="49" charset="0"/>
              </a:rPr>
              <a:t>--; // now points at 4</a:t>
            </a:r>
          </a:p>
          <a:p>
            <a:pPr eaLnBrk="1" hangingPunct="1">
              <a:lnSpc>
                <a:spcPct val="90000"/>
              </a:lnSpc>
              <a:buFontTx/>
              <a:buNone/>
            </a:pPr>
            <a:endParaRPr lang="en-US" altLang="en-US" sz="2800" dirty="0"/>
          </a:p>
        </p:txBody>
      </p:sp>
      <p:sp>
        <p:nvSpPr>
          <p:cNvPr id="1638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10-</a:t>
            </a:r>
            <a:fld id="{B839F740-5651-480F-B8A6-293CB1FA5144}" type="slidenum">
              <a:rPr lang="en-US" altLang="en-US" sz="1200" smtClean="0"/>
              <a:pPr eaLnBrk="1" hangingPunct="1">
                <a:spcBef>
                  <a:spcPct val="0"/>
                </a:spcBef>
                <a:buFontTx/>
                <a:buNone/>
              </a:pPr>
              <a:t>14</a:t>
            </a:fld>
            <a:endParaRPr lang="en-US" altLang="en-US"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Title"/>
          <p:cNvSpPr>
            <a:spLocks noGrp="1" noChangeArrowheads="1"/>
          </p:cNvSpPr>
          <p:nvPr>
            <p:ph type="title"/>
          </p:nvPr>
        </p:nvSpPr>
        <p:spPr>
          <a:xfrm>
            <a:off x="457200" y="303213"/>
            <a:ext cx="8153400" cy="992187"/>
          </a:xfrm>
        </p:spPr>
        <p:txBody>
          <a:bodyPr/>
          <a:lstStyle/>
          <a:p>
            <a:pPr eaLnBrk="1" hangingPunct="1"/>
            <a:r>
              <a:rPr lang="en-US" altLang="en-US" dirty="0">
                <a:solidFill>
                  <a:schemeClr val="tx1"/>
                </a:solidFill>
              </a:rPr>
              <a:t>Pointer Arithmetic 3 of 5</a:t>
            </a:r>
          </a:p>
        </p:txBody>
      </p:sp>
      <p:sp>
        <p:nvSpPr>
          <p:cNvPr id="16387" name="Slide Body"/>
          <p:cNvSpPr>
            <a:spLocks noGrp="1" noChangeArrowheads="1"/>
          </p:cNvSpPr>
          <p:nvPr>
            <p:ph type="body" idx="1"/>
          </p:nvPr>
        </p:nvSpPr>
        <p:spPr>
          <a:xfrm>
            <a:off x="609600" y="2209800"/>
            <a:ext cx="7772400" cy="3657600"/>
          </a:xfrm>
        </p:spPr>
        <p:txBody>
          <a:bodyPr/>
          <a:lstStyle/>
          <a:p>
            <a:pPr>
              <a:lnSpc>
                <a:spcPct val="90000"/>
              </a:lnSpc>
              <a:buNone/>
            </a:pPr>
            <a:r>
              <a:rPr lang="en-US" altLang="en-US" sz="2800" dirty="0"/>
              <a:t>Assume the variable definitions:</a:t>
            </a:r>
          </a:p>
          <a:p>
            <a:pPr>
              <a:lnSpc>
                <a:spcPct val="90000"/>
              </a:lnSpc>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vals</a:t>
            </a:r>
            <a:r>
              <a:rPr lang="en-US" altLang="en-US" sz="2800" b="1" dirty="0">
                <a:solidFill>
                  <a:srgbClr val="3D8963"/>
                </a:solidFill>
                <a:latin typeface="Courier New" pitchFamily="49" charset="0"/>
              </a:rPr>
              <a:t>[]={4,7,11}; </a:t>
            </a:r>
          </a:p>
          <a:p>
            <a:pPr>
              <a:lnSpc>
                <a:spcPct val="90000"/>
              </a:lnSpc>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valptr</a:t>
            </a:r>
            <a:r>
              <a:rPr lang="en-US" altLang="en-US" sz="2800" b="1" dirty="0">
                <a:solidFill>
                  <a:srgbClr val="3D8963"/>
                </a:solidFill>
                <a:latin typeface="Courier New" pitchFamily="49" charset="0"/>
              </a:rPr>
              <a:t> = </a:t>
            </a:r>
            <a:r>
              <a:rPr lang="en-US" altLang="en-US" sz="2800" b="1" dirty="0" err="1">
                <a:solidFill>
                  <a:srgbClr val="3D8963"/>
                </a:solidFill>
                <a:latin typeface="Courier New" pitchFamily="49" charset="0"/>
              </a:rPr>
              <a:t>vals</a:t>
            </a:r>
            <a:r>
              <a:rPr lang="en-US" altLang="en-US" sz="2800" b="1" dirty="0">
                <a:solidFill>
                  <a:srgbClr val="3D8963"/>
                </a:solidFill>
                <a:latin typeface="Courier New" pitchFamily="49" charset="0"/>
              </a:rPr>
              <a:t>;</a:t>
            </a:r>
          </a:p>
          <a:p>
            <a:pPr>
              <a:lnSpc>
                <a:spcPct val="90000"/>
              </a:lnSpc>
              <a:buNone/>
            </a:pPr>
            <a:r>
              <a:rPr lang="en-US" altLang="en-US" sz="2800" dirty="0">
                <a:solidFill>
                  <a:srgbClr val="000000"/>
                </a:solidFill>
              </a:rPr>
              <a:t>	Example of the use of </a:t>
            </a:r>
            <a:r>
              <a:rPr lang="en-US" altLang="en-US" sz="2800" b="1" dirty="0">
                <a:solidFill>
                  <a:srgbClr val="000000"/>
                </a:solidFill>
                <a:latin typeface="Courier New" pitchFamily="49" charset="0"/>
              </a:rPr>
              <a:t>+</a:t>
            </a:r>
            <a:r>
              <a:rPr lang="en-US" altLang="en-US" sz="2800" dirty="0">
                <a:solidFill>
                  <a:srgbClr val="000000"/>
                </a:solidFill>
              </a:rPr>
              <a:t> to add an </a:t>
            </a:r>
            <a:r>
              <a:rPr lang="en-US" altLang="en-US" sz="2800" dirty="0" err="1">
                <a:solidFill>
                  <a:srgbClr val="000000"/>
                </a:solidFill>
              </a:rPr>
              <a:t>int</a:t>
            </a:r>
            <a:r>
              <a:rPr lang="en-US" altLang="en-US" sz="2800" dirty="0">
                <a:solidFill>
                  <a:srgbClr val="000000"/>
                </a:solidFill>
              </a:rPr>
              <a:t> to a pointer:</a:t>
            </a:r>
          </a:p>
          <a:p>
            <a:pPr>
              <a:lnSpc>
                <a:spcPct val="90000"/>
              </a:lnSpc>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a:t>
            </a:r>
            <a:r>
              <a:rPr lang="en-US" altLang="en-US" sz="2800" b="1" dirty="0" err="1">
                <a:solidFill>
                  <a:srgbClr val="3D8963"/>
                </a:solidFill>
                <a:latin typeface="Courier New" pitchFamily="49" charset="0"/>
              </a:rPr>
              <a:t>valptr</a:t>
            </a:r>
            <a:r>
              <a:rPr lang="en-US" altLang="en-US" sz="2800" b="1" dirty="0">
                <a:solidFill>
                  <a:srgbClr val="3D8963"/>
                </a:solidFill>
                <a:latin typeface="Courier New" pitchFamily="49" charset="0"/>
              </a:rPr>
              <a:t> + 2)</a:t>
            </a:r>
          </a:p>
          <a:p>
            <a:pPr>
              <a:lnSpc>
                <a:spcPct val="90000"/>
              </a:lnSpc>
              <a:buNone/>
            </a:pPr>
            <a:r>
              <a:rPr lang="en-US" altLang="en-US" sz="2800" dirty="0">
                <a:solidFill>
                  <a:srgbClr val="000000"/>
                </a:solidFill>
              </a:rPr>
              <a:t>    This statement will print 11      </a:t>
            </a:r>
            <a:r>
              <a:rPr lang="en-US" altLang="en-US" sz="2800" b="1" dirty="0">
                <a:solidFill>
                  <a:srgbClr val="3D8963"/>
                </a:solidFill>
                <a:latin typeface="Courier New" pitchFamily="49" charset="0"/>
              </a:rPr>
              <a:t>   </a:t>
            </a:r>
          </a:p>
          <a:p>
            <a:pPr eaLnBrk="1" hangingPunct="1">
              <a:lnSpc>
                <a:spcPct val="90000"/>
              </a:lnSpc>
              <a:buFontTx/>
              <a:buNone/>
            </a:pPr>
            <a:endParaRPr lang="en-US" altLang="en-US" sz="2800" dirty="0"/>
          </a:p>
        </p:txBody>
      </p:sp>
      <p:sp>
        <p:nvSpPr>
          <p:cNvPr id="1638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10-</a:t>
            </a:r>
            <a:fld id="{B839F740-5651-480F-B8A6-293CB1FA5144}" type="slidenum">
              <a:rPr lang="en-US" altLang="en-US" sz="1200" smtClean="0"/>
              <a:pPr eaLnBrk="1" hangingPunct="1">
                <a:spcBef>
                  <a:spcPct val="0"/>
                </a:spcBef>
                <a:buFontTx/>
                <a:buNone/>
              </a:pPr>
              <a:t>15</a:t>
            </a:fld>
            <a:endParaRPr lang="en-US" altLang="en-US" sz="1200"/>
          </a:p>
        </p:txBody>
      </p:sp>
    </p:spTree>
    <p:extLst>
      <p:ext uri="{BB962C8B-B14F-4D97-AF65-F5344CB8AC3E}">
        <p14:creationId xmlns:p14="http://schemas.microsoft.com/office/powerpoint/2010/main" val="2688951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p:cNvSpPr>
            <a:spLocks noGrp="1"/>
          </p:cNvSpPr>
          <p:nvPr>
            <p:ph type="title"/>
          </p:nvPr>
        </p:nvSpPr>
        <p:spPr/>
        <p:txBody>
          <a:bodyPr/>
          <a:lstStyle/>
          <a:p>
            <a:r>
              <a:rPr lang="en-US" altLang="en-US" dirty="0">
                <a:solidFill>
                  <a:schemeClr val="tx1"/>
                </a:solidFill>
                <a:latin typeface="Times New Roman" panose="02020603050405020304" pitchFamily="18" charset="0"/>
                <a:cs typeface="Times New Roman" panose="02020603050405020304" pitchFamily="18" charset="0"/>
              </a:rPr>
              <a:t>Pointer Arithmetic 4 of 5</a:t>
            </a:r>
            <a:endParaRPr lang="en-US" dirty="0">
              <a:solidFill>
                <a:schemeClr val="tx1"/>
              </a:solidFill>
            </a:endParaRPr>
          </a:p>
        </p:txBody>
      </p:sp>
      <p:sp>
        <p:nvSpPr>
          <p:cNvPr id="18436" name="Slide Body"/>
          <p:cNvSpPr>
            <a:spLocks noChangeArrowheads="1"/>
          </p:cNvSpPr>
          <p:nvPr/>
        </p:nvSpPr>
        <p:spPr bwMode="auto">
          <a:xfrm>
            <a:off x="381000" y="2209800"/>
            <a:ext cx="8382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90000"/>
              </a:lnSpc>
              <a:buFontTx/>
              <a:buNone/>
            </a:pPr>
            <a:r>
              <a:rPr lang="en-US" altLang="en-US" baseline="0" dirty="0"/>
              <a:t>	Assume the variable definitions:</a:t>
            </a:r>
          </a:p>
          <a:p>
            <a:pPr eaLnBrk="1" hangingPunct="1">
              <a:lnSpc>
                <a:spcPct val="90000"/>
              </a:lnSpc>
              <a:buFontTx/>
              <a:buNone/>
            </a:pPr>
            <a:r>
              <a:rPr lang="en-US" altLang="en-US" b="1" baseline="0" dirty="0">
                <a:solidFill>
                  <a:srgbClr val="3D8963"/>
                </a:solidFill>
                <a:latin typeface="Courier New" pitchFamily="49" charset="0"/>
              </a:rPr>
              <a:t>   </a:t>
            </a:r>
            <a:r>
              <a:rPr lang="en-US" altLang="en-US" b="1" baseline="0" dirty="0" err="1">
                <a:solidFill>
                  <a:srgbClr val="3D8963"/>
                </a:solidFill>
                <a:latin typeface="Courier New" pitchFamily="49" charset="0"/>
              </a:rPr>
              <a:t>int</a:t>
            </a:r>
            <a:r>
              <a:rPr lang="en-US" altLang="en-US" b="1" baseline="0" dirty="0">
                <a:solidFill>
                  <a:srgbClr val="3D8963"/>
                </a:solidFill>
                <a:latin typeface="Courier New" pitchFamily="49" charset="0"/>
              </a:rPr>
              <a:t> </a:t>
            </a:r>
            <a:r>
              <a:rPr lang="en-US" altLang="en-US" b="1" baseline="0" dirty="0" err="1">
                <a:solidFill>
                  <a:srgbClr val="3D8963"/>
                </a:solidFill>
                <a:latin typeface="Courier New" pitchFamily="49" charset="0"/>
              </a:rPr>
              <a:t>vals</a:t>
            </a:r>
            <a:r>
              <a:rPr lang="en-US" altLang="en-US" b="1" baseline="0" dirty="0">
                <a:solidFill>
                  <a:srgbClr val="3D8963"/>
                </a:solidFill>
                <a:latin typeface="Courier New" pitchFamily="49" charset="0"/>
              </a:rPr>
              <a:t>[]={4,7,11}; </a:t>
            </a:r>
          </a:p>
          <a:p>
            <a:pPr eaLnBrk="1" hangingPunct="1">
              <a:lnSpc>
                <a:spcPct val="90000"/>
              </a:lnSpc>
              <a:buFontTx/>
              <a:buNone/>
            </a:pPr>
            <a:r>
              <a:rPr lang="en-US" altLang="en-US" b="1" baseline="0" dirty="0">
                <a:solidFill>
                  <a:srgbClr val="3D8963"/>
                </a:solidFill>
                <a:latin typeface="Courier New" pitchFamily="49" charset="0"/>
              </a:rPr>
              <a:t>   </a:t>
            </a:r>
            <a:r>
              <a:rPr lang="en-US" altLang="en-US" b="1" baseline="0" dirty="0" err="1">
                <a:solidFill>
                  <a:srgbClr val="3D8963"/>
                </a:solidFill>
                <a:latin typeface="Courier New" pitchFamily="49" charset="0"/>
              </a:rPr>
              <a:t>int</a:t>
            </a:r>
            <a:r>
              <a:rPr lang="en-US" altLang="en-US" b="1" baseline="0" dirty="0">
                <a:solidFill>
                  <a:srgbClr val="3D8963"/>
                </a:solidFill>
                <a:latin typeface="Courier New" pitchFamily="49" charset="0"/>
              </a:rPr>
              <a:t> *</a:t>
            </a:r>
            <a:r>
              <a:rPr lang="en-US" altLang="en-US" b="1" baseline="0" dirty="0" err="1">
                <a:solidFill>
                  <a:srgbClr val="3D8963"/>
                </a:solidFill>
                <a:latin typeface="Courier New" pitchFamily="49" charset="0"/>
              </a:rPr>
              <a:t>valptr</a:t>
            </a:r>
            <a:r>
              <a:rPr lang="en-US" altLang="en-US" b="1" baseline="0" dirty="0">
                <a:solidFill>
                  <a:srgbClr val="3D8963"/>
                </a:solidFill>
                <a:latin typeface="Courier New" pitchFamily="49" charset="0"/>
              </a:rPr>
              <a:t> = </a:t>
            </a:r>
            <a:r>
              <a:rPr lang="en-US" altLang="en-US" b="1" baseline="0" dirty="0" err="1">
                <a:solidFill>
                  <a:srgbClr val="3D8963"/>
                </a:solidFill>
                <a:latin typeface="Courier New" pitchFamily="49" charset="0"/>
              </a:rPr>
              <a:t>vals</a:t>
            </a:r>
            <a:r>
              <a:rPr lang="en-US" altLang="en-US" b="1" baseline="0" dirty="0">
                <a:solidFill>
                  <a:srgbClr val="3D8963"/>
                </a:solidFill>
                <a:latin typeface="Courier New" pitchFamily="49" charset="0"/>
              </a:rPr>
              <a:t>;</a:t>
            </a:r>
          </a:p>
          <a:p>
            <a:pPr eaLnBrk="1" hangingPunct="1">
              <a:lnSpc>
                <a:spcPct val="90000"/>
              </a:lnSpc>
              <a:buFontTx/>
              <a:buNone/>
            </a:pPr>
            <a:r>
              <a:rPr lang="en-US" altLang="en-US" b="1" baseline="0" dirty="0">
                <a:solidFill>
                  <a:srgbClr val="3D8963"/>
                </a:solidFill>
                <a:latin typeface="Courier New" pitchFamily="49" charset="0"/>
              </a:rPr>
              <a:t>	</a:t>
            </a:r>
            <a:r>
              <a:rPr lang="en-US" altLang="en-US" baseline="0" dirty="0">
                <a:solidFill>
                  <a:srgbClr val="000000"/>
                </a:solidFill>
              </a:rPr>
              <a:t>Example of use of +=:</a:t>
            </a:r>
          </a:p>
          <a:p>
            <a:pPr eaLnBrk="1" hangingPunct="1">
              <a:lnSpc>
                <a:spcPct val="90000"/>
              </a:lnSpc>
              <a:buFontTx/>
              <a:buNone/>
            </a:pPr>
            <a:r>
              <a:rPr lang="en-US" altLang="en-US" b="1" baseline="0" dirty="0">
                <a:solidFill>
                  <a:srgbClr val="3D8963"/>
                </a:solidFill>
                <a:latin typeface="Courier New" pitchFamily="49" charset="0"/>
              </a:rPr>
              <a:t>   </a:t>
            </a:r>
            <a:r>
              <a:rPr lang="en-US" altLang="en-US" b="1" baseline="0" dirty="0" err="1">
                <a:solidFill>
                  <a:srgbClr val="3D8963"/>
                </a:solidFill>
                <a:latin typeface="Courier New" pitchFamily="49" charset="0"/>
              </a:rPr>
              <a:t>valptr</a:t>
            </a:r>
            <a:r>
              <a:rPr lang="en-US" altLang="en-US" b="1" baseline="0" dirty="0">
                <a:solidFill>
                  <a:srgbClr val="3D8963"/>
                </a:solidFill>
                <a:latin typeface="Courier New" pitchFamily="49" charset="0"/>
              </a:rPr>
              <a:t> = </a:t>
            </a:r>
            <a:r>
              <a:rPr lang="en-US" altLang="en-US" b="1" baseline="0" dirty="0" err="1">
                <a:solidFill>
                  <a:srgbClr val="3D8963"/>
                </a:solidFill>
                <a:latin typeface="Courier New" pitchFamily="49" charset="0"/>
              </a:rPr>
              <a:t>vals</a:t>
            </a:r>
            <a:r>
              <a:rPr lang="en-US" altLang="en-US" b="1" baseline="0" dirty="0">
                <a:solidFill>
                  <a:srgbClr val="3D8963"/>
                </a:solidFill>
                <a:latin typeface="Courier New" pitchFamily="49" charset="0"/>
              </a:rPr>
              <a:t>; // points at 4</a:t>
            </a:r>
          </a:p>
          <a:p>
            <a:pPr eaLnBrk="1" hangingPunct="1">
              <a:lnSpc>
                <a:spcPct val="85000"/>
              </a:lnSpc>
              <a:buFontTx/>
              <a:buNone/>
            </a:pPr>
            <a:r>
              <a:rPr lang="en-US" altLang="en-US" b="1" baseline="0" dirty="0">
                <a:solidFill>
                  <a:srgbClr val="3D8963"/>
                </a:solidFill>
                <a:latin typeface="Courier New" pitchFamily="49" charset="0"/>
              </a:rPr>
              <a:t>   </a:t>
            </a:r>
            <a:r>
              <a:rPr lang="en-US" altLang="en-US" b="1" baseline="0" dirty="0" err="1">
                <a:solidFill>
                  <a:srgbClr val="3D8963"/>
                </a:solidFill>
                <a:latin typeface="Courier New" pitchFamily="49" charset="0"/>
              </a:rPr>
              <a:t>valptr</a:t>
            </a:r>
            <a:r>
              <a:rPr lang="en-US" altLang="en-US" b="1" baseline="0" dirty="0">
                <a:solidFill>
                  <a:srgbClr val="3D8963"/>
                </a:solidFill>
                <a:latin typeface="Courier New" pitchFamily="49" charset="0"/>
              </a:rPr>
              <a:t> += 2;   // points at 11</a:t>
            </a:r>
          </a:p>
          <a:p>
            <a:pPr eaLnBrk="1" hangingPunct="1">
              <a:lnSpc>
                <a:spcPct val="90000"/>
              </a:lnSpc>
              <a:buFontTx/>
              <a:buNone/>
            </a:pPr>
            <a:r>
              <a:rPr lang="en-US" altLang="en-US" sz="2800" baseline="0" dirty="0"/>
              <a:t> </a:t>
            </a:r>
          </a:p>
        </p:txBody>
      </p:sp>
      <p:sp>
        <p:nvSpPr>
          <p:cNvPr id="18435"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10-</a:t>
            </a:r>
            <a:fld id="{E15AABD6-EFFD-4C63-BE71-E1A85FB220B3}" type="slidenum">
              <a:rPr lang="en-US" altLang="en-US" sz="1200" smtClean="0"/>
              <a:pPr eaLnBrk="1" hangingPunct="1">
                <a:spcBef>
                  <a:spcPct val="0"/>
                </a:spcBef>
                <a:buFontTx/>
                <a:buNone/>
              </a:pPr>
              <a:t>16</a:t>
            </a:fld>
            <a:endParaRPr lang="en-US" altLang="en-US"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p:cNvSpPr>
            <a:spLocks noGrp="1"/>
          </p:cNvSpPr>
          <p:nvPr>
            <p:ph type="title"/>
          </p:nvPr>
        </p:nvSpPr>
        <p:spPr/>
        <p:txBody>
          <a:bodyPr/>
          <a:lstStyle/>
          <a:p>
            <a:r>
              <a:rPr lang="en-US" altLang="en-US" dirty="0">
                <a:solidFill>
                  <a:schemeClr val="tx1"/>
                </a:solidFill>
                <a:latin typeface="Times New Roman" panose="02020603050405020304" pitchFamily="18" charset="0"/>
                <a:cs typeface="Times New Roman" panose="02020603050405020304" pitchFamily="18" charset="0"/>
              </a:rPr>
              <a:t>Pointer Arithmetic 5 of 5</a:t>
            </a:r>
            <a:endParaRPr lang="en-US" dirty="0">
              <a:solidFill>
                <a:schemeClr val="tx1"/>
              </a:solidFill>
            </a:endParaRPr>
          </a:p>
        </p:txBody>
      </p:sp>
      <p:sp>
        <p:nvSpPr>
          <p:cNvPr id="5" name="Slide body"/>
          <p:cNvSpPr>
            <a:spLocks noChangeArrowheads="1"/>
          </p:cNvSpPr>
          <p:nvPr/>
        </p:nvSpPr>
        <p:spPr bwMode="auto">
          <a:xfrm>
            <a:off x="533400" y="1752600"/>
            <a:ext cx="7772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90000"/>
              </a:lnSpc>
              <a:buFontTx/>
              <a:buNone/>
            </a:pPr>
            <a:r>
              <a:rPr lang="en-US" altLang="en-US" dirty="0">
                <a:latin typeface="Times New Roman" charset="0"/>
              </a:rPr>
              <a:t> </a:t>
            </a:r>
            <a:r>
              <a:rPr lang="en-US" altLang="en-US" baseline="0" dirty="0"/>
              <a:t>	Assume the variable definitions</a:t>
            </a:r>
          </a:p>
          <a:p>
            <a:pPr eaLnBrk="1" hangingPunct="1">
              <a:lnSpc>
                <a:spcPct val="90000"/>
              </a:lnSpc>
              <a:buFontTx/>
              <a:buNone/>
            </a:pPr>
            <a:r>
              <a:rPr lang="en-US" altLang="en-US" b="1" baseline="0" dirty="0">
                <a:solidFill>
                  <a:srgbClr val="3D8963"/>
                </a:solidFill>
                <a:latin typeface="Courier New" pitchFamily="49" charset="0"/>
              </a:rPr>
              <a:t>   </a:t>
            </a:r>
            <a:r>
              <a:rPr lang="en-US" altLang="en-US" b="1" baseline="0" dirty="0" err="1">
                <a:solidFill>
                  <a:srgbClr val="3D8963"/>
                </a:solidFill>
                <a:latin typeface="Courier New" pitchFamily="49" charset="0"/>
              </a:rPr>
              <a:t>int</a:t>
            </a:r>
            <a:r>
              <a:rPr lang="en-US" altLang="en-US" b="1" baseline="0" dirty="0">
                <a:solidFill>
                  <a:srgbClr val="3D8963"/>
                </a:solidFill>
                <a:latin typeface="Courier New" pitchFamily="49" charset="0"/>
              </a:rPr>
              <a:t> </a:t>
            </a:r>
            <a:r>
              <a:rPr lang="en-US" altLang="en-US" b="1" baseline="0" dirty="0" err="1">
                <a:solidFill>
                  <a:srgbClr val="3D8963"/>
                </a:solidFill>
                <a:latin typeface="Courier New" pitchFamily="49" charset="0"/>
              </a:rPr>
              <a:t>vals</a:t>
            </a:r>
            <a:r>
              <a:rPr lang="en-US" altLang="en-US" b="1" baseline="0" dirty="0">
                <a:solidFill>
                  <a:srgbClr val="3D8963"/>
                </a:solidFill>
                <a:latin typeface="Courier New" pitchFamily="49" charset="0"/>
              </a:rPr>
              <a:t>[] = {4,7,11}; </a:t>
            </a:r>
          </a:p>
          <a:p>
            <a:pPr eaLnBrk="1" hangingPunct="1">
              <a:lnSpc>
                <a:spcPct val="90000"/>
              </a:lnSpc>
              <a:buFontTx/>
              <a:buNone/>
            </a:pPr>
            <a:r>
              <a:rPr lang="en-US" altLang="en-US" b="1" baseline="0" dirty="0">
                <a:solidFill>
                  <a:srgbClr val="3D8963"/>
                </a:solidFill>
                <a:latin typeface="Courier New" pitchFamily="49" charset="0"/>
              </a:rPr>
              <a:t>   </a:t>
            </a:r>
            <a:r>
              <a:rPr lang="en-US" altLang="en-US" b="1" baseline="0" dirty="0" err="1">
                <a:solidFill>
                  <a:srgbClr val="3D8963"/>
                </a:solidFill>
                <a:latin typeface="Courier New" pitchFamily="49" charset="0"/>
              </a:rPr>
              <a:t>int</a:t>
            </a:r>
            <a:r>
              <a:rPr lang="en-US" altLang="en-US" b="1" baseline="0" dirty="0">
                <a:solidFill>
                  <a:srgbClr val="3D8963"/>
                </a:solidFill>
                <a:latin typeface="Courier New" pitchFamily="49" charset="0"/>
              </a:rPr>
              <a:t> *</a:t>
            </a:r>
            <a:r>
              <a:rPr lang="en-US" altLang="en-US" b="1" baseline="0" dirty="0" err="1">
                <a:solidFill>
                  <a:srgbClr val="3D8963"/>
                </a:solidFill>
                <a:latin typeface="Courier New" pitchFamily="49" charset="0"/>
              </a:rPr>
              <a:t>valptr</a:t>
            </a:r>
            <a:r>
              <a:rPr lang="en-US" altLang="en-US" b="1" baseline="0" dirty="0">
                <a:solidFill>
                  <a:srgbClr val="3D8963"/>
                </a:solidFill>
                <a:latin typeface="Courier New" pitchFamily="49" charset="0"/>
              </a:rPr>
              <a:t> = </a:t>
            </a:r>
            <a:r>
              <a:rPr lang="en-US" altLang="en-US" b="1" baseline="0" dirty="0" err="1">
                <a:solidFill>
                  <a:srgbClr val="3D8963"/>
                </a:solidFill>
                <a:latin typeface="Courier New" pitchFamily="49" charset="0"/>
              </a:rPr>
              <a:t>vals</a:t>
            </a:r>
            <a:r>
              <a:rPr lang="en-US" altLang="en-US" b="1" baseline="0" dirty="0">
                <a:solidFill>
                  <a:srgbClr val="3D8963"/>
                </a:solidFill>
                <a:latin typeface="Courier New" pitchFamily="49" charset="0"/>
              </a:rPr>
              <a:t>;</a:t>
            </a:r>
          </a:p>
          <a:p>
            <a:pPr eaLnBrk="1" hangingPunct="1">
              <a:lnSpc>
                <a:spcPct val="90000"/>
              </a:lnSpc>
              <a:buFontTx/>
              <a:buNone/>
            </a:pPr>
            <a:r>
              <a:rPr lang="en-US" altLang="en-US" baseline="0" dirty="0">
                <a:solidFill>
                  <a:srgbClr val="000000"/>
                </a:solidFill>
              </a:rPr>
              <a:t>	Example of pointer subtraction</a:t>
            </a:r>
          </a:p>
          <a:p>
            <a:pPr eaLnBrk="1" hangingPunct="1">
              <a:lnSpc>
                <a:spcPct val="90000"/>
              </a:lnSpc>
              <a:buFontTx/>
              <a:buNone/>
            </a:pPr>
            <a:r>
              <a:rPr lang="en-US" altLang="en-US" b="1" baseline="0" dirty="0">
                <a:solidFill>
                  <a:srgbClr val="3D8963"/>
                </a:solidFill>
                <a:latin typeface="Courier New" pitchFamily="49" charset="0"/>
              </a:rPr>
              <a:t>   </a:t>
            </a:r>
            <a:r>
              <a:rPr lang="en-US" altLang="en-US" b="1" baseline="0" dirty="0" err="1">
                <a:solidFill>
                  <a:srgbClr val="3D8963"/>
                </a:solidFill>
                <a:latin typeface="Courier New" pitchFamily="49" charset="0"/>
              </a:rPr>
              <a:t>valptr</a:t>
            </a:r>
            <a:r>
              <a:rPr lang="en-US" altLang="en-US" b="1" baseline="0" dirty="0">
                <a:solidFill>
                  <a:srgbClr val="3D8963"/>
                </a:solidFill>
                <a:latin typeface="Courier New" pitchFamily="49" charset="0"/>
              </a:rPr>
              <a:t> += 2; </a:t>
            </a:r>
          </a:p>
          <a:p>
            <a:pPr eaLnBrk="1" hangingPunct="1">
              <a:lnSpc>
                <a:spcPct val="85000"/>
              </a:lnSpc>
              <a:buFontTx/>
              <a:buNone/>
            </a:pPr>
            <a:r>
              <a:rPr lang="en-US" altLang="en-US" b="1" baseline="0" dirty="0">
                <a:solidFill>
                  <a:srgbClr val="3D8963"/>
                </a:solidFill>
                <a:latin typeface="Courier New" pitchFamily="49" charset="0"/>
              </a:rPr>
              <a:t>   </a:t>
            </a:r>
            <a:r>
              <a:rPr lang="en-US" altLang="en-US" b="1" baseline="0" dirty="0" err="1">
                <a:solidFill>
                  <a:srgbClr val="3D8963"/>
                </a:solidFill>
                <a:latin typeface="Courier New" pitchFamily="49" charset="0"/>
              </a:rPr>
              <a:t>cout</a:t>
            </a:r>
            <a:r>
              <a:rPr lang="en-US" altLang="en-US" b="1" baseline="0" dirty="0">
                <a:solidFill>
                  <a:srgbClr val="3D8963"/>
                </a:solidFill>
                <a:latin typeface="Courier New" pitchFamily="49" charset="0"/>
              </a:rPr>
              <a:t> &lt;&lt; </a:t>
            </a:r>
            <a:r>
              <a:rPr lang="en-US" altLang="en-US" b="1" baseline="0" dirty="0" err="1">
                <a:solidFill>
                  <a:srgbClr val="3D8963"/>
                </a:solidFill>
                <a:latin typeface="Courier New" pitchFamily="49" charset="0"/>
              </a:rPr>
              <a:t>valptr</a:t>
            </a:r>
            <a:r>
              <a:rPr lang="en-US" altLang="en-US" b="1" baseline="0" dirty="0">
                <a:solidFill>
                  <a:srgbClr val="3D8963"/>
                </a:solidFill>
              </a:rPr>
              <a:t> </a:t>
            </a:r>
            <a:r>
              <a:rPr lang="en-US" altLang="en-US" b="1" baseline="0" dirty="0">
                <a:solidFill>
                  <a:srgbClr val="3D8963"/>
                </a:solidFill>
                <a:latin typeface="Courier New" pitchFamily="49" charset="0"/>
              </a:rPr>
              <a:t>-</a:t>
            </a:r>
            <a:r>
              <a:rPr lang="en-US" altLang="en-US" b="1" baseline="0" dirty="0">
                <a:solidFill>
                  <a:srgbClr val="3D8963"/>
                </a:solidFill>
              </a:rPr>
              <a:t> </a:t>
            </a:r>
            <a:r>
              <a:rPr lang="en-US" altLang="en-US" b="1" baseline="0" dirty="0" err="1">
                <a:solidFill>
                  <a:srgbClr val="3D8963"/>
                </a:solidFill>
                <a:latin typeface="Courier New" pitchFamily="49" charset="0"/>
              </a:rPr>
              <a:t>val</a:t>
            </a:r>
            <a:r>
              <a:rPr lang="en-US" altLang="en-US" b="1" baseline="0" dirty="0">
                <a:solidFill>
                  <a:srgbClr val="3D8963"/>
                </a:solidFill>
                <a:latin typeface="Courier New" pitchFamily="49" charset="0"/>
              </a:rPr>
              <a:t>; </a:t>
            </a:r>
          </a:p>
          <a:p>
            <a:pPr eaLnBrk="1" hangingPunct="1">
              <a:lnSpc>
                <a:spcPct val="85000"/>
              </a:lnSpc>
              <a:buFontTx/>
              <a:buNone/>
            </a:pPr>
            <a:r>
              <a:rPr lang="en-US" altLang="en-US" baseline="0" dirty="0">
                <a:solidFill>
                  <a:srgbClr val="000000"/>
                </a:solidFill>
              </a:rPr>
              <a:t>    This statement prints </a:t>
            </a:r>
            <a:r>
              <a:rPr lang="en-US" altLang="en-US" b="1" baseline="0" dirty="0">
                <a:solidFill>
                  <a:srgbClr val="000000"/>
                </a:solidFill>
                <a:latin typeface="Courier New" pitchFamily="49" charset="0"/>
              </a:rPr>
              <a:t>2</a:t>
            </a:r>
            <a:r>
              <a:rPr lang="en-US" altLang="en-US" baseline="0" dirty="0">
                <a:solidFill>
                  <a:srgbClr val="000000"/>
                </a:solidFill>
              </a:rPr>
              <a:t>: the number of</a:t>
            </a:r>
          </a:p>
          <a:p>
            <a:pPr eaLnBrk="1" hangingPunct="1">
              <a:lnSpc>
                <a:spcPct val="85000"/>
              </a:lnSpc>
              <a:buFontTx/>
              <a:buNone/>
            </a:pPr>
            <a:r>
              <a:rPr lang="en-US" altLang="en-US" baseline="0" dirty="0">
                <a:solidFill>
                  <a:srgbClr val="000000"/>
                </a:solidFill>
              </a:rPr>
              <a:t>    </a:t>
            </a:r>
            <a:r>
              <a:rPr lang="en-US" altLang="en-US" b="1" baseline="0" dirty="0" err="1">
                <a:solidFill>
                  <a:srgbClr val="000000"/>
                </a:solidFill>
                <a:latin typeface="Courier New" pitchFamily="49" charset="0"/>
              </a:rPr>
              <a:t>int</a:t>
            </a:r>
            <a:r>
              <a:rPr lang="en-US" altLang="en-US" baseline="0" dirty="0" err="1">
                <a:solidFill>
                  <a:srgbClr val="000000"/>
                </a:solidFill>
              </a:rPr>
              <a:t>s</a:t>
            </a:r>
            <a:r>
              <a:rPr lang="en-US" altLang="en-US" baseline="0" dirty="0">
                <a:solidFill>
                  <a:srgbClr val="000000"/>
                </a:solidFill>
              </a:rPr>
              <a:t> between </a:t>
            </a:r>
            <a:r>
              <a:rPr lang="en-US" altLang="en-US" b="1" baseline="0" dirty="0" err="1">
                <a:solidFill>
                  <a:srgbClr val="000000"/>
                </a:solidFill>
                <a:latin typeface="Courier New" pitchFamily="49" charset="0"/>
              </a:rPr>
              <a:t>valptr</a:t>
            </a:r>
            <a:r>
              <a:rPr lang="en-US" altLang="en-US" baseline="0" dirty="0">
                <a:solidFill>
                  <a:srgbClr val="000000"/>
                </a:solidFill>
              </a:rPr>
              <a:t> and </a:t>
            </a:r>
            <a:r>
              <a:rPr lang="en-US" altLang="en-US" b="1" baseline="0" dirty="0" err="1">
                <a:solidFill>
                  <a:srgbClr val="000000"/>
                </a:solidFill>
                <a:latin typeface="Courier New" pitchFamily="49" charset="0"/>
              </a:rPr>
              <a:t>val</a:t>
            </a:r>
            <a:endParaRPr lang="en-US" altLang="en-US" sz="2800" baseline="0" dirty="0"/>
          </a:p>
        </p:txBody>
      </p:sp>
      <p:sp>
        <p:nvSpPr>
          <p:cNvPr id="18435"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10-</a:t>
            </a:r>
            <a:fld id="{E15AABD6-EFFD-4C63-BE71-E1A85FB220B3}" type="slidenum">
              <a:rPr lang="en-US" altLang="en-US" sz="1200" smtClean="0"/>
              <a:pPr eaLnBrk="1" hangingPunct="1">
                <a:spcBef>
                  <a:spcPct val="0"/>
                </a:spcBef>
                <a:buFontTx/>
                <a:buNone/>
              </a:pPr>
              <a:t>17</a:t>
            </a:fld>
            <a:endParaRPr lang="en-US" altLang="en-US" sz="1200"/>
          </a:p>
        </p:txBody>
      </p:sp>
    </p:spTree>
    <p:extLst>
      <p:ext uri="{BB962C8B-B14F-4D97-AF65-F5344CB8AC3E}">
        <p14:creationId xmlns:p14="http://schemas.microsoft.com/office/powerpoint/2010/main" val="1349547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Title"/>
          <p:cNvSpPr>
            <a:spLocks noGrp="1" noChangeArrowheads="1"/>
          </p:cNvSpPr>
          <p:nvPr>
            <p:ph type="title"/>
          </p:nvPr>
        </p:nvSpPr>
        <p:spPr>
          <a:xfrm>
            <a:off x="609600" y="228600"/>
            <a:ext cx="7772400" cy="1143000"/>
          </a:xfrm>
        </p:spPr>
        <p:txBody>
          <a:bodyPr/>
          <a:lstStyle/>
          <a:p>
            <a:pPr eaLnBrk="1" hangingPunct="1"/>
            <a:r>
              <a:rPr lang="en-US" altLang="en-US" dirty="0">
                <a:solidFill>
                  <a:schemeClr val="tx1"/>
                </a:solidFill>
              </a:rPr>
              <a:t>10.5  Initializing Pointers</a:t>
            </a:r>
          </a:p>
        </p:txBody>
      </p:sp>
      <p:sp>
        <p:nvSpPr>
          <p:cNvPr id="20483" name="Slide Body"/>
          <p:cNvSpPr>
            <a:spLocks noGrp="1" noChangeArrowheads="1"/>
          </p:cNvSpPr>
          <p:nvPr>
            <p:ph type="body" idx="1"/>
          </p:nvPr>
        </p:nvSpPr>
        <p:spPr>
          <a:xfrm>
            <a:off x="457200" y="1600200"/>
            <a:ext cx="8458200" cy="4495800"/>
          </a:xfrm>
        </p:spPr>
        <p:txBody>
          <a:bodyPr/>
          <a:lstStyle/>
          <a:p>
            <a:pPr eaLnBrk="1" hangingPunct="1">
              <a:lnSpc>
                <a:spcPct val="90000"/>
              </a:lnSpc>
            </a:pPr>
            <a:r>
              <a:rPr lang="en-US" altLang="en-US" sz="2800" dirty="0"/>
              <a:t>You can initialize to NULL or 0 (zero)</a:t>
            </a:r>
          </a:p>
          <a:p>
            <a:pPr eaLnBrk="1" hangingPunct="1">
              <a:lnSpc>
                <a:spcPct val="90000"/>
              </a:lnSpc>
              <a:buFontTx/>
              <a:buNone/>
            </a:pPr>
            <a:r>
              <a:rPr lang="en-US" altLang="en-US" sz="2800" dirty="0"/>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ptr</a:t>
            </a:r>
            <a:r>
              <a:rPr lang="en-US" altLang="en-US" sz="2800" b="1" dirty="0">
                <a:solidFill>
                  <a:srgbClr val="3D8963"/>
                </a:solidFill>
                <a:latin typeface="Courier New" pitchFamily="49" charset="0"/>
              </a:rPr>
              <a:t> = NULL;</a:t>
            </a:r>
          </a:p>
          <a:p>
            <a:pPr eaLnBrk="1" hangingPunct="1">
              <a:lnSpc>
                <a:spcPct val="90000"/>
              </a:lnSpc>
            </a:pPr>
            <a:r>
              <a:rPr lang="en-US" altLang="en-US" sz="2800" dirty="0"/>
              <a:t>You can initialize to addresses of other variables</a:t>
            </a:r>
          </a:p>
          <a:p>
            <a:pPr lvl="1" eaLnBrk="1" hangingPunct="1">
              <a:lnSpc>
                <a:spcPct val="90000"/>
              </a:lnSpc>
              <a:buFontTx/>
              <a:buNone/>
            </a:pPr>
            <a:r>
              <a:rPr lang="en-US" altLang="en-US" sz="2800" dirty="0"/>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num</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numPtr</a:t>
            </a:r>
            <a:r>
              <a:rPr lang="en-US" altLang="en-US" sz="2800" b="1" dirty="0">
                <a:solidFill>
                  <a:srgbClr val="3D8963"/>
                </a:solidFill>
                <a:latin typeface="Courier New" pitchFamily="49" charset="0"/>
              </a:rPr>
              <a:t> = &amp;</a:t>
            </a:r>
            <a:r>
              <a:rPr lang="en-US" altLang="en-US" sz="2800" b="1" dirty="0" err="1">
                <a:solidFill>
                  <a:srgbClr val="3D8963"/>
                </a:solidFill>
                <a:latin typeface="Courier New" pitchFamily="49" charset="0"/>
              </a:rPr>
              <a:t>num</a:t>
            </a:r>
            <a:r>
              <a:rPr lang="en-US" altLang="en-US" sz="2800" b="1" dirty="0">
                <a:solidFill>
                  <a:srgbClr val="3D8963"/>
                </a:solidFill>
                <a:latin typeface="Courier New" pitchFamily="49" charset="0"/>
              </a:rPr>
              <a:t>;</a:t>
            </a:r>
          </a:p>
          <a:p>
            <a:pPr lvl="1" eaLnBrk="1" hangingPunct="1">
              <a:lnSpc>
                <a:spcPct val="90000"/>
              </a:lnSpc>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val</a:t>
            </a:r>
            <a:r>
              <a:rPr lang="en-US" altLang="en-US" sz="2800" b="1" dirty="0">
                <a:solidFill>
                  <a:srgbClr val="3D8963"/>
                </a:solidFill>
                <a:latin typeface="Courier New" pitchFamily="49" charset="0"/>
              </a:rPr>
              <a:t>[ISIZE], *</a:t>
            </a:r>
            <a:r>
              <a:rPr lang="en-US" altLang="en-US" sz="2800" b="1" dirty="0" err="1">
                <a:solidFill>
                  <a:srgbClr val="3D8963"/>
                </a:solidFill>
                <a:latin typeface="Courier New" pitchFamily="49" charset="0"/>
              </a:rPr>
              <a:t>valptr</a:t>
            </a:r>
            <a:r>
              <a:rPr lang="en-US" altLang="en-US" sz="2800" b="1" dirty="0">
                <a:solidFill>
                  <a:srgbClr val="3D8963"/>
                </a:solidFill>
                <a:latin typeface="Courier New" pitchFamily="49" charset="0"/>
              </a:rPr>
              <a:t> = </a:t>
            </a:r>
            <a:r>
              <a:rPr lang="en-US" altLang="en-US" sz="2800" b="1" dirty="0" err="1">
                <a:solidFill>
                  <a:srgbClr val="3D8963"/>
                </a:solidFill>
                <a:latin typeface="Courier New" pitchFamily="49" charset="0"/>
              </a:rPr>
              <a:t>val</a:t>
            </a:r>
            <a:r>
              <a:rPr lang="en-US" altLang="en-US" sz="2800" b="1" dirty="0">
                <a:solidFill>
                  <a:srgbClr val="3D8963"/>
                </a:solidFill>
                <a:latin typeface="Courier New" pitchFamily="49" charset="0"/>
              </a:rPr>
              <a:t>;</a:t>
            </a:r>
          </a:p>
          <a:p>
            <a:pPr eaLnBrk="1" hangingPunct="1">
              <a:lnSpc>
                <a:spcPct val="90000"/>
              </a:lnSpc>
            </a:pPr>
            <a:r>
              <a:rPr lang="en-US" altLang="en-US" sz="2800" dirty="0"/>
              <a:t>The initial value must have the correct type</a:t>
            </a:r>
          </a:p>
          <a:p>
            <a:pPr lvl="1" eaLnBrk="1" hangingPunct="1">
              <a:lnSpc>
                <a:spcPct val="90000"/>
              </a:lnSpc>
              <a:buFontTx/>
              <a:buNone/>
            </a:pPr>
            <a:r>
              <a:rPr lang="en-US" altLang="en-US" sz="2800" dirty="0"/>
              <a:t>	</a:t>
            </a:r>
            <a:r>
              <a:rPr lang="en-US" altLang="en-US" sz="2800" b="1" dirty="0">
                <a:solidFill>
                  <a:srgbClr val="3D8963"/>
                </a:solidFill>
                <a:latin typeface="Courier New" pitchFamily="49" charset="0"/>
              </a:rPr>
              <a:t>float cost;</a:t>
            </a:r>
          </a:p>
          <a:p>
            <a:pPr lvl="1" eaLnBrk="1" hangingPunct="1">
              <a:lnSpc>
                <a:spcPct val="90000"/>
              </a:lnSpc>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ptr</a:t>
            </a:r>
            <a:r>
              <a:rPr lang="en-US" altLang="en-US" sz="2800" b="1" dirty="0">
                <a:solidFill>
                  <a:srgbClr val="3D8963"/>
                </a:solidFill>
                <a:latin typeface="Courier New" pitchFamily="49" charset="0"/>
              </a:rPr>
              <a:t> = &amp;cost; // won't work</a:t>
            </a:r>
          </a:p>
        </p:txBody>
      </p:sp>
      <p:sp>
        <p:nvSpPr>
          <p:cNvPr id="2048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10-</a:t>
            </a:r>
            <a:fld id="{EB60196F-4AC5-4645-90DE-48A7B9B88BB5}" type="slidenum">
              <a:rPr lang="en-US" altLang="en-US" sz="1200" smtClean="0"/>
              <a:pPr eaLnBrk="1" hangingPunct="1">
                <a:spcBef>
                  <a:spcPct val="0"/>
                </a:spcBef>
                <a:buFontTx/>
                <a:buNone/>
              </a:pPr>
              <a:t>18</a:t>
            </a:fld>
            <a:endParaRPr lang="en-US" altLang="en-US"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Title"/>
          <p:cNvSpPr>
            <a:spLocks noGrp="1" noChangeArrowheads="1"/>
          </p:cNvSpPr>
          <p:nvPr>
            <p:ph type="title"/>
          </p:nvPr>
        </p:nvSpPr>
        <p:spPr>
          <a:xfrm>
            <a:off x="609600" y="228600"/>
            <a:ext cx="7772400" cy="1143000"/>
          </a:xfrm>
        </p:spPr>
        <p:txBody>
          <a:bodyPr/>
          <a:lstStyle/>
          <a:p>
            <a:pPr eaLnBrk="1" hangingPunct="1"/>
            <a:r>
              <a:rPr lang="en-US" altLang="en-US" dirty="0">
                <a:solidFill>
                  <a:schemeClr val="tx1"/>
                </a:solidFill>
              </a:rPr>
              <a:t>Initializing Values in C++ 11</a:t>
            </a:r>
          </a:p>
        </p:txBody>
      </p:sp>
      <p:sp>
        <p:nvSpPr>
          <p:cNvPr id="21507" name="Slide Body"/>
          <p:cNvSpPr>
            <a:spLocks noGrp="1" noChangeArrowheads="1"/>
          </p:cNvSpPr>
          <p:nvPr>
            <p:ph type="body" idx="1"/>
          </p:nvPr>
        </p:nvSpPr>
        <p:spPr>
          <a:xfrm>
            <a:off x="457200" y="1600200"/>
            <a:ext cx="8458200" cy="4495800"/>
          </a:xfrm>
        </p:spPr>
        <p:txBody>
          <a:bodyPr/>
          <a:lstStyle/>
          <a:p>
            <a:pPr eaLnBrk="1" hangingPunct="1">
              <a:lnSpc>
                <a:spcPct val="80000"/>
              </a:lnSpc>
            </a:pPr>
            <a:r>
              <a:rPr lang="en-US" altLang="en-US" sz="2800" dirty="0"/>
              <a:t>In C++ 11, putting empty { } after a variable definition indicates that the variable should be initialized to its default value</a:t>
            </a:r>
            <a:endParaRPr lang="en-US" altLang="en-US" b="1" dirty="0">
              <a:solidFill>
                <a:srgbClr val="3D8963"/>
              </a:solidFill>
              <a:latin typeface="Courier New" pitchFamily="49" charset="0"/>
            </a:endParaRPr>
          </a:p>
          <a:p>
            <a:pPr eaLnBrk="1" hangingPunct="1">
              <a:lnSpc>
                <a:spcPct val="80000"/>
              </a:lnSpc>
            </a:pPr>
            <a:r>
              <a:rPr lang="en-US" altLang="en-US" sz="2800" dirty="0"/>
              <a:t>C++ 11 also has the </a:t>
            </a:r>
            <a:r>
              <a:rPr lang="en-US" altLang="en-US" sz="2800" dirty="0" err="1"/>
              <a:t>the</a:t>
            </a:r>
            <a:r>
              <a:rPr lang="en-US" altLang="en-US" sz="2800" dirty="0"/>
              <a:t> key word </a:t>
            </a:r>
            <a:r>
              <a:rPr lang="en-US" altLang="en-US" sz="2800" b="1" dirty="0" err="1">
                <a:latin typeface="Courier New" pitchFamily="49" charset="0"/>
                <a:cs typeface="Courier New" pitchFamily="49" charset="0"/>
              </a:rPr>
              <a:t>nullptr</a:t>
            </a:r>
            <a:r>
              <a:rPr lang="en-US" altLang="en-US" sz="2800" b="1" dirty="0">
                <a:latin typeface="Courier New" pitchFamily="49" charset="0"/>
                <a:cs typeface="Courier New" pitchFamily="49" charset="0"/>
              </a:rPr>
              <a:t> </a:t>
            </a:r>
            <a:r>
              <a:rPr lang="en-US" altLang="en-US" sz="2800" dirty="0">
                <a:cs typeface="Courier New" pitchFamily="49" charset="0"/>
              </a:rPr>
              <a:t>to indicate that a pointer variable does not contain a valid memory location</a:t>
            </a:r>
          </a:p>
          <a:p>
            <a:pPr eaLnBrk="1" hangingPunct="1">
              <a:lnSpc>
                <a:spcPct val="80000"/>
              </a:lnSpc>
            </a:pPr>
            <a:r>
              <a:rPr lang="en-US" altLang="en-US" sz="2800" dirty="0">
                <a:cs typeface="Courier New" pitchFamily="49" charset="0"/>
              </a:rPr>
              <a:t>You can use</a:t>
            </a:r>
          </a:p>
          <a:p>
            <a:pPr eaLnBrk="1" hangingPunct="1">
              <a:lnSpc>
                <a:spcPct val="80000"/>
              </a:lnSpc>
              <a:buFontTx/>
              <a:buNone/>
            </a:pPr>
            <a:r>
              <a:rPr lang="en-US" altLang="en-US" sz="2800" dirty="0"/>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ptr</a:t>
            </a:r>
            <a:r>
              <a:rPr lang="en-US" altLang="en-US" sz="2800" b="1" dirty="0">
                <a:solidFill>
                  <a:srgbClr val="3D8963"/>
                </a:solidFill>
                <a:latin typeface="Courier New" pitchFamily="49" charset="0"/>
              </a:rPr>
              <a:t> = </a:t>
            </a:r>
            <a:r>
              <a:rPr lang="en-US" altLang="en-US" sz="2800" b="1" dirty="0" err="1">
                <a:solidFill>
                  <a:srgbClr val="3D8963"/>
                </a:solidFill>
                <a:latin typeface="Courier New" pitchFamily="49" charset="0"/>
              </a:rPr>
              <a:t>nullptr</a:t>
            </a:r>
            <a:r>
              <a:rPr lang="en-US" altLang="en-US" sz="2800" b="1" dirty="0">
                <a:solidFill>
                  <a:srgbClr val="3D8963"/>
                </a:solidFill>
                <a:latin typeface="Courier New" pitchFamily="49" charset="0"/>
              </a:rPr>
              <a:t>;</a:t>
            </a:r>
            <a:endParaRPr lang="en-US" altLang="en-US" sz="2800" dirty="0"/>
          </a:p>
          <a:p>
            <a:pPr eaLnBrk="1" hangingPunct="1">
              <a:lnSpc>
                <a:spcPct val="80000"/>
              </a:lnSpc>
            </a:pPr>
            <a:r>
              <a:rPr lang="en-US" altLang="en-US" sz="2800" dirty="0"/>
              <a:t>or</a:t>
            </a:r>
          </a:p>
          <a:p>
            <a:pPr lvl="1" eaLnBrk="1" hangingPunct="1">
              <a:lnSpc>
                <a:spcPct val="80000"/>
              </a:lnSpc>
              <a:buFontTx/>
              <a:buNone/>
            </a:pPr>
            <a:r>
              <a:rPr lang="en-US" altLang="en-US" dirty="0"/>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ptr</a:t>
            </a:r>
            <a:r>
              <a:rPr lang="en-US" altLang="en-US" sz="2800" b="1" dirty="0">
                <a:solidFill>
                  <a:srgbClr val="3D8963"/>
                </a:solidFill>
                <a:latin typeface="Courier New" pitchFamily="49" charset="0"/>
              </a:rPr>
              <a:t>{ };</a:t>
            </a:r>
          </a:p>
          <a:p>
            <a:pPr lvl="1" eaLnBrk="1" hangingPunct="1">
              <a:lnSpc>
                <a:spcPct val="80000"/>
              </a:lnSpc>
              <a:buFontTx/>
              <a:buNone/>
            </a:pPr>
            <a:r>
              <a:rPr lang="en-US" altLang="en-US" b="1" dirty="0">
                <a:solidFill>
                  <a:srgbClr val="3D8963"/>
                </a:solidFill>
                <a:latin typeface="Courier New" pitchFamily="49" charset="0"/>
              </a:rPr>
              <a:t>	</a:t>
            </a:r>
          </a:p>
        </p:txBody>
      </p:sp>
      <p:sp>
        <p:nvSpPr>
          <p:cNvPr id="2150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10-</a:t>
            </a:r>
            <a:fld id="{38FE9DD9-FF05-4D6F-A039-879F81158038}" type="slidenum">
              <a:rPr lang="en-US" altLang="en-US" sz="1200" smtClean="0"/>
              <a:pPr eaLnBrk="1" hangingPunct="1">
                <a:spcBef>
                  <a:spcPct val="0"/>
                </a:spcBef>
                <a:buFontTx/>
                <a:buNone/>
              </a:pPr>
              <a:t>19</a:t>
            </a:fld>
            <a:endParaRPr lang="en-US" alt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Title"/>
          <p:cNvSpPr>
            <a:spLocks noGrp="1" noChangeArrowheads="1"/>
          </p:cNvSpPr>
          <p:nvPr>
            <p:ph type="title"/>
          </p:nvPr>
        </p:nvSpPr>
        <p:spPr/>
        <p:txBody>
          <a:bodyPr/>
          <a:lstStyle/>
          <a:p>
            <a:pPr eaLnBrk="1" hangingPunct="1"/>
            <a:r>
              <a:rPr lang="en-US" altLang="en-US" dirty="0">
                <a:solidFill>
                  <a:schemeClr val="tx1"/>
                </a:solidFill>
              </a:rPr>
              <a:t>Topics 1 of 2</a:t>
            </a:r>
          </a:p>
        </p:txBody>
      </p:sp>
      <p:sp>
        <p:nvSpPr>
          <p:cNvPr id="4099" name="Slide Body"/>
          <p:cNvSpPr>
            <a:spLocks noGrp="1" noChangeArrowheads="1"/>
          </p:cNvSpPr>
          <p:nvPr>
            <p:ph type="body" idx="1"/>
          </p:nvPr>
        </p:nvSpPr>
        <p:spPr>
          <a:xfrm>
            <a:off x="457200" y="1371600"/>
            <a:ext cx="8229600" cy="4525963"/>
          </a:xfrm>
        </p:spPr>
        <p:txBody>
          <a:bodyPr/>
          <a:lstStyle/>
          <a:p>
            <a:pPr eaLnBrk="1" hangingPunct="1">
              <a:buFontTx/>
              <a:buNone/>
            </a:pPr>
            <a:r>
              <a:rPr lang="en-US" altLang="en-US" sz="2800" dirty="0"/>
              <a:t>10.1  Pointers and the Address Operator</a:t>
            </a:r>
          </a:p>
          <a:p>
            <a:pPr eaLnBrk="1" hangingPunct="1">
              <a:buFontTx/>
              <a:buNone/>
            </a:pPr>
            <a:r>
              <a:rPr lang="en-US" altLang="en-US" sz="2800" dirty="0"/>
              <a:t>10.2  </a:t>
            </a:r>
            <a:r>
              <a:rPr lang="en-US" altLang="en-US" sz="2800"/>
              <a:t>Pointer Variables</a:t>
            </a:r>
            <a:endParaRPr lang="en-US" altLang="en-US" sz="2800" dirty="0"/>
          </a:p>
          <a:p>
            <a:pPr eaLnBrk="1" hangingPunct="1">
              <a:buFontTx/>
              <a:buNone/>
            </a:pPr>
            <a:r>
              <a:rPr lang="en-US" altLang="en-US" sz="2800" dirty="0"/>
              <a:t>10.3  The Relationship Between Arrays</a:t>
            </a:r>
          </a:p>
          <a:p>
            <a:pPr eaLnBrk="1" hangingPunct="1">
              <a:lnSpc>
                <a:spcPct val="90000"/>
              </a:lnSpc>
              <a:spcBef>
                <a:spcPct val="0"/>
              </a:spcBef>
              <a:buFontTx/>
              <a:buNone/>
            </a:pPr>
            <a:r>
              <a:rPr lang="en-US" altLang="en-US" sz="2800" dirty="0"/>
              <a:t>         and Pointers</a:t>
            </a:r>
          </a:p>
          <a:p>
            <a:pPr eaLnBrk="1" hangingPunct="1">
              <a:buFontTx/>
              <a:buNone/>
            </a:pPr>
            <a:r>
              <a:rPr lang="en-US" altLang="en-US" sz="2800" dirty="0"/>
              <a:t>10.4  Pointer Arithmetic</a:t>
            </a:r>
          </a:p>
          <a:p>
            <a:pPr eaLnBrk="1" hangingPunct="1">
              <a:buFontTx/>
              <a:buNone/>
            </a:pPr>
            <a:r>
              <a:rPr lang="en-US" altLang="en-US" sz="2800" dirty="0"/>
              <a:t>10.5  Initializing Pointers</a:t>
            </a:r>
          </a:p>
          <a:p>
            <a:pPr eaLnBrk="1" hangingPunct="1">
              <a:buFontTx/>
              <a:buNone/>
            </a:pPr>
            <a:r>
              <a:rPr lang="en-US" altLang="en-US" sz="2800" dirty="0"/>
              <a:t>10.6  Comparing Pointers</a:t>
            </a:r>
          </a:p>
          <a:p>
            <a:pPr eaLnBrk="1" hangingPunct="1">
              <a:buFontTx/>
              <a:buNone/>
            </a:pPr>
            <a:r>
              <a:rPr lang="en-US" altLang="en-US" sz="2800" dirty="0"/>
              <a:t>10.7   Pointers as Function Parameters</a:t>
            </a:r>
          </a:p>
          <a:p>
            <a:pPr eaLnBrk="1" hangingPunct="1">
              <a:buFontTx/>
              <a:buNone/>
            </a:pPr>
            <a:endParaRPr lang="en-US" altLang="en-US" dirty="0"/>
          </a:p>
        </p:txBody>
      </p:sp>
      <p:sp>
        <p:nvSpPr>
          <p:cNvPr id="41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10-</a:t>
            </a:r>
            <a:fld id="{9F930515-5DD2-4507-A3BB-222C6F476D62}" type="slidenum">
              <a:rPr lang="en-US" altLang="en-US" sz="1200" smtClean="0"/>
              <a:pPr eaLnBrk="1" hangingPunct="1">
                <a:spcBef>
                  <a:spcPct val="0"/>
                </a:spcBef>
                <a:buFontTx/>
                <a:buNone/>
              </a:pPr>
              <a:t>2</a:t>
            </a:fld>
            <a:endParaRPr lang="en-US" altLang="en-US" sz="1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dirty="0">
                <a:solidFill>
                  <a:schemeClr val="tx1"/>
                </a:solidFill>
              </a:rPr>
              <a:t>10.6  Comparing Pointers</a:t>
            </a:r>
          </a:p>
        </p:txBody>
      </p:sp>
      <p:sp>
        <p:nvSpPr>
          <p:cNvPr id="22531" name="Rectangle 3"/>
          <p:cNvSpPr>
            <a:spLocks noGrp="1" noChangeArrowheads="1"/>
          </p:cNvSpPr>
          <p:nvPr>
            <p:ph type="body" idx="1"/>
          </p:nvPr>
        </p:nvSpPr>
        <p:spPr/>
        <p:txBody>
          <a:bodyPr/>
          <a:lstStyle/>
          <a:p>
            <a:pPr eaLnBrk="1" hangingPunct="1">
              <a:lnSpc>
                <a:spcPct val="85000"/>
              </a:lnSpc>
            </a:pPr>
            <a:r>
              <a:rPr lang="en-US" altLang="en-US" sz="2800" dirty="0"/>
              <a:t>Relational operators can be used to compare the addresses in pointers</a:t>
            </a:r>
          </a:p>
          <a:p>
            <a:pPr eaLnBrk="1" hangingPunct="1">
              <a:lnSpc>
                <a:spcPct val="85000"/>
              </a:lnSpc>
            </a:pPr>
            <a:r>
              <a:rPr lang="en-US" altLang="en-US" sz="2800" dirty="0"/>
              <a:t>Comparing addresses in pointers is not the same as comparing contents pointed at by pointers:</a:t>
            </a:r>
          </a:p>
          <a:p>
            <a:pPr lvl="1" eaLnBrk="1" hangingPunct="1">
              <a:lnSpc>
                <a:spcPct val="85000"/>
              </a:lnSpc>
              <a:buFontTx/>
              <a:buNone/>
            </a:pPr>
            <a:r>
              <a:rPr lang="en-US" altLang="en-US" sz="2800" b="1" dirty="0">
                <a:solidFill>
                  <a:srgbClr val="3D8963"/>
                </a:solidFill>
                <a:latin typeface="Courier New" pitchFamily="49" charset="0"/>
              </a:rPr>
              <a:t> if (ptr1 == ptr2)   // compares</a:t>
            </a:r>
          </a:p>
          <a:p>
            <a:pPr lvl="1" eaLnBrk="1" hangingPunct="1">
              <a:lnSpc>
                <a:spcPct val="85000"/>
              </a:lnSpc>
              <a:spcBef>
                <a:spcPct val="0"/>
              </a:spcBef>
              <a:buFontTx/>
              <a:buNone/>
            </a:pPr>
            <a:r>
              <a:rPr lang="en-US" altLang="en-US" sz="2800" b="1" dirty="0">
                <a:solidFill>
                  <a:srgbClr val="3D8963"/>
                </a:solidFill>
                <a:latin typeface="Courier New" pitchFamily="49" charset="0"/>
              </a:rPr>
              <a:t>                     // addresses</a:t>
            </a:r>
          </a:p>
          <a:p>
            <a:pPr lvl="1" eaLnBrk="1" hangingPunct="1">
              <a:lnSpc>
                <a:spcPct val="85000"/>
              </a:lnSpc>
              <a:buFontTx/>
              <a:buNone/>
            </a:pPr>
            <a:r>
              <a:rPr lang="en-US" altLang="en-US" sz="2800" b="1" dirty="0">
                <a:solidFill>
                  <a:srgbClr val="3D8963"/>
                </a:solidFill>
                <a:latin typeface="Courier New" pitchFamily="49" charset="0"/>
              </a:rPr>
              <a:t> if (*ptr1 == *ptr2) // compares</a:t>
            </a:r>
          </a:p>
          <a:p>
            <a:pPr lvl="1" eaLnBrk="1" hangingPunct="1">
              <a:lnSpc>
                <a:spcPct val="80000"/>
              </a:lnSpc>
              <a:spcBef>
                <a:spcPct val="0"/>
              </a:spcBef>
              <a:buFontTx/>
              <a:buNone/>
            </a:pPr>
            <a:r>
              <a:rPr lang="en-US" altLang="en-US" sz="2800" b="1" dirty="0">
                <a:solidFill>
                  <a:srgbClr val="3D8963"/>
                </a:solidFill>
                <a:latin typeface="Courier New" pitchFamily="49" charset="0"/>
              </a:rPr>
              <a:t>					      // contents</a:t>
            </a:r>
          </a:p>
        </p:txBody>
      </p:sp>
      <p:sp>
        <p:nvSpPr>
          <p:cNvPr id="2253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10-</a:t>
            </a:r>
            <a:fld id="{8B6F294F-DB68-4DE3-BE07-2227E3C01200}" type="slidenum">
              <a:rPr lang="en-US" altLang="en-US" sz="1200" smtClean="0"/>
              <a:pPr eaLnBrk="1" hangingPunct="1">
                <a:spcBef>
                  <a:spcPct val="0"/>
                </a:spcBef>
                <a:buFontTx/>
                <a:buNone/>
              </a:pPr>
              <a:t>20</a:t>
            </a:fld>
            <a:endParaRPr lang="en-US" altLang="en-US" sz="1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Title"/>
          <p:cNvSpPr>
            <a:spLocks noGrp="1" noChangeArrowheads="1"/>
          </p:cNvSpPr>
          <p:nvPr>
            <p:ph type="title"/>
          </p:nvPr>
        </p:nvSpPr>
        <p:spPr>
          <a:xfrm>
            <a:off x="304800" y="609600"/>
            <a:ext cx="8610600" cy="1143000"/>
          </a:xfrm>
        </p:spPr>
        <p:txBody>
          <a:bodyPr/>
          <a:lstStyle/>
          <a:p>
            <a:pPr eaLnBrk="1" hangingPunct="1"/>
            <a:r>
              <a:rPr lang="en-US" altLang="en-US" dirty="0">
                <a:solidFill>
                  <a:schemeClr val="tx1"/>
                </a:solidFill>
              </a:rPr>
              <a:t>10.7  Pointers as Function Parameters 1 of 3</a:t>
            </a:r>
          </a:p>
        </p:txBody>
      </p:sp>
      <p:sp>
        <p:nvSpPr>
          <p:cNvPr id="23555" name="Slide Body"/>
          <p:cNvSpPr>
            <a:spLocks noGrp="1" noChangeArrowheads="1"/>
          </p:cNvSpPr>
          <p:nvPr>
            <p:ph type="body" idx="1"/>
          </p:nvPr>
        </p:nvSpPr>
        <p:spPr>
          <a:xfrm>
            <a:off x="304800" y="2362200"/>
            <a:ext cx="8382000" cy="3581400"/>
          </a:xfrm>
        </p:spPr>
        <p:txBody>
          <a:bodyPr/>
          <a:lstStyle/>
          <a:p>
            <a:pPr marL="533400" indent="-533400" eaLnBrk="1" hangingPunct="1">
              <a:lnSpc>
                <a:spcPct val="85000"/>
              </a:lnSpc>
              <a:spcBef>
                <a:spcPct val="30000"/>
              </a:spcBef>
              <a:spcAft>
                <a:spcPct val="30000"/>
              </a:spcAft>
            </a:pPr>
            <a:r>
              <a:rPr lang="en-US" altLang="en-US" sz="2800" dirty="0"/>
              <a:t>A pointer can be a parameter</a:t>
            </a:r>
          </a:p>
          <a:p>
            <a:pPr marL="533400" indent="-533400" eaLnBrk="1" hangingPunct="1">
              <a:lnSpc>
                <a:spcPct val="85000"/>
              </a:lnSpc>
              <a:spcBef>
                <a:spcPct val="30000"/>
              </a:spcBef>
              <a:spcAft>
                <a:spcPct val="30000"/>
              </a:spcAft>
            </a:pPr>
            <a:r>
              <a:rPr lang="en-US" altLang="en-US" sz="2800" dirty="0"/>
              <a:t>It works like a reference parameter to allow changes to argument from within a function</a:t>
            </a:r>
          </a:p>
          <a:p>
            <a:pPr marL="533400" indent="-533400" eaLnBrk="1" hangingPunct="1">
              <a:lnSpc>
                <a:spcPct val="85000"/>
              </a:lnSpc>
              <a:spcBef>
                <a:spcPct val="30000"/>
              </a:spcBef>
              <a:spcAft>
                <a:spcPct val="30000"/>
              </a:spcAft>
            </a:pPr>
            <a:r>
              <a:rPr lang="en-US" altLang="en-US" sz="2800" dirty="0"/>
              <a:t>A pointer parameter must be explicitly dereferenced to access the contents at that address</a:t>
            </a:r>
          </a:p>
        </p:txBody>
      </p:sp>
      <p:sp>
        <p:nvSpPr>
          <p:cNvPr id="2355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10-</a:t>
            </a:r>
            <a:fld id="{F79A181D-4A12-4126-A932-6F33AA1C9367}" type="slidenum">
              <a:rPr lang="en-US" altLang="en-US" sz="1200" smtClean="0"/>
              <a:pPr eaLnBrk="1" hangingPunct="1">
                <a:spcBef>
                  <a:spcPct val="0"/>
                </a:spcBef>
                <a:buFontTx/>
                <a:buNone/>
              </a:pPr>
              <a:t>21</a:t>
            </a:fld>
            <a:endParaRPr lang="en-US" altLang="en-US" sz="1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Title"/>
          <p:cNvSpPr>
            <a:spLocks noGrp="1" noChangeArrowheads="1"/>
          </p:cNvSpPr>
          <p:nvPr>
            <p:ph type="title"/>
          </p:nvPr>
        </p:nvSpPr>
        <p:spPr>
          <a:xfrm>
            <a:off x="228600" y="609600"/>
            <a:ext cx="8763000" cy="1143000"/>
          </a:xfrm>
        </p:spPr>
        <p:txBody>
          <a:bodyPr/>
          <a:lstStyle/>
          <a:p>
            <a:pPr eaLnBrk="1" hangingPunct="1">
              <a:lnSpc>
                <a:spcPct val="85000"/>
              </a:lnSpc>
            </a:pPr>
            <a:r>
              <a:rPr lang="en-US" altLang="en-US" dirty="0">
                <a:solidFill>
                  <a:schemeClr val="tx1"/>
                </a:solidFill>
              </a:rPr>
              <a:t>Pointers as Function Parameters 2 of 3</a:t>
            </a:r>
          </a:p>
        </p:txBody>
      </p:sp>
      <p:sp>
        <p:nvSpPr>
          <p:cNvPr id="24579" name="Slide Body"/>
          <p:cNvSpPr>
            <a:spLocks noGrp="1" noChangeArrowheads="1"/>
          </p:cNvSpPr>
          <p:nvPr>
            <p:ph type="body" idx="1"/>
          </p:nvPr>
        </p:nvSpPr>
        <p:spPr>
          <a:xfrm>
            <a:off x="381000" y="2057400"/>
            <a:ext cx="8458200" cy="3962400"/>
          </a:xfrm>
        </p:spPr>
        <p:txBody>
          <a:bodyPr/>
          <a:lstStyle/>
          <a:p>
            <a:pPr eaLnBrk="1" hangingPunct="1">
              <a:lnSpc>
                <a:spcPct val="85000"/>
              </a:lnSpc>
              <a:buFontTx/>
              <a:buNone/>
            </a:pPr>
            <a:r>
              <a:rPr lang="en-US" altLang="en-US" sz="2800" dirty="0"/>
              <a:t>Requires:</a:t>
            </a:r>
          </a:p>
          <a:p>
            <a:pPr eaLnBrk="1" hangingPunct="1">
              <a:lnSpc>
                <a:spcPct val="85000"/>
              </a:lnSpc>
              <a:buFontTx/>
              <a:buNone/>
            </a:pPr>
            <a:r>
              <a:rPr lang="en-US" altLang="en-US" sz="2800" dirty="0"/>
              <a:t>  1)  asterisk </a:t>
            </a:r>
            <a:r>
              <a:rPr lang="en-US" altLang="en-US" sz="2800" b="1" dirty="0">
                <a:latin typeface="Courier New" pitchFamily="49" charset="0"/>
              </a:rPr>
              <a:t>*</a:t>
            </a:r>
            <a:r>
              <a:rPr lang="en-US" altLang="en-US" sz="2800" dirty="0"/>
              <a:t> on parameter in prototype and</a:t>
            </a:r>
          </a:p>
          <a:p>
            <a:pPr eaLnBrk="1" hangingPunct="1">
              <a:lnSpc>
                <a:spcPct val="75000"/>
              </a:lnSpc>
              <a:spcBef>
                <a:spcPct val="0"/>
              </a:spcBef>
              <a:buFontTx/>
              <a:buNone/>
            </a:pPr>
            <a:r>
              <a:rPr lang="en-US" altLang="en-US" sz="2800" dirty="0"/>
              <a:t>        header</a:t>
            </a:r>
          </a:p>
          <a:p>
            <a:pPr lvl="1" eaLnBrk="1" hangingPunct="1">
              <a:lnSpc>
                <a:spcPct val="85000"/>
              </a:lnSpc>
              <a:buFontTx/>
              <a:buNone/>
            </a:pPr>
            <a:r>
              <a:rPr lang="en-US" altLang="en-US" sz="2800" dirty="0">
                <a:latin typeface="Courier New" pitchFamily="49" charset="0"/>
              </a:rPr>
              <a:t>        </a:t>
            </a:r>
            <a:r>
              <a:rPr lang="en-US" altLang="en-US" sz="2800" b="1" dirty="0">
                <a:solidFill>
                  <a:srgbClr val="3D8963"/>
                </a:solidFill>
                <a:latin typeface="Courier New" pitchFamily="49" charset="0"/>
              </a:rPr>
              <a:t>void </a:t>
            </a:r>
            <a:r>
              <a:rPr lang="en-US" altLang="en-US" sz="2800" b="1" dirty="0" err="1">
                <a:solidFill>
                  <a:srgbClr val="3D8963"/>
                </a:solidFill>
                <a:latin typeface="Courier New" pitchFamily="49" charset="0"/>
              </a:rPr>
              <a:t>getNum</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ptr</a:t>
            </a:r>
            <a:r>
              <a:rPr lang="en-US" altLang="en-US" sz="2800" b="1" dirty="0">
                <a:solidFill>
                  <a:srgbClr val="3D8963"/>
                </a:solidFill>
                <a:latin typeface="Courier New" pitchFamily="49" charset="0"/>
              </a:rPr>
              <a:t>);</a:t>
            </a:r>
            <a:r>
              <a:rPr lang="en-US" altLang="en-US" sz="2800" dirty="0">
                <a:latin typeface="Courier New" pitchFamily="49" charset="0"/>
              </a:rPr>
              <a:t>  </a:t>
            </a:r>
          </a:p>
          <a:p>
            <a:pPr eaLnBrk="1" hangingPunct="1">
              <a:lnSpc>
                <a:spcPct val="85000"/>
              </a:lnSpc>
              <a:buFontTx/>
              <a:buNone/>
            </a:pPr>
            <a:r>
              <a:rPr lang="en-US" altLang="en-US" sz="2800" dirty="0"/>
              <a:t>  2)   asterisk </a:t>
            </a:r>
            <a:r>
              <a:rPr lang="en-US" altLang="en-US" sz="2800" b="1" dirty="0">
                <a:latin typeface="Courier New" pitchFamily="49" charset="0"/>
              </a:rPr>
              <a:t>*</a:t>
            </a:r>
            <a:r>
              <a:rPr lang="en-US" altLang="en-US" sz="2800" dirty="0"/>
              <a:t> in body to dereference the pointer</a:t>
            </a:r>
          </a:p>
          <a:p>
            <a:pPr eaLnBrk="1" hangingPunct="1">
              <a:lnSpc>
                <a:spcPct val="85000"/>
              </a:lnSpc>
              <a:buFontTx/>
              <a:buNone/>
            </a:pPr>
            <a:r>
              <a:rPr lang="en-US" altLang="en-US" sz="2800" dirty="0"/>
              <a:t>	                    </a:t>
            </a:r>
            <a:r>
              <a:rPr lang="en-US" altLang="en-US" sz="2800" b="1" dirty="0" err="1">
                <a:solidFill>
                  <a:srgbClr val="3D8963"/>
                </a:solidFill>
                <a:latin typeface="Courier New" pitchFamily="49" charset="0"/>
              </a:rPr>
              <a:t>cin</a:t>
            </a:r>
            <a:r>
              <a:rPr lang="en-US" altLang="en-US" sz="2800" b="1" dirty="0">
                <a:solidFill>
                  <a:srgbClr val="3D8963"/>
                </a:solidFill>
                <a:latin typeface="Courier New" pitchFamily="49" charset="0"/>
              </a:rPr>
              <a:t> &gt;&gt; *</a:t>
            </a:r>
            <a:r>
              <a:rPr lang="en-US" altLang="en-US" sz="2800" b="1" dirty="0" err="1">
                <a:solidFill>
                  <a:srgbClr val="3D8963"/>
                </a:solidFill>
                <a:latin typeface="Courier New" pitchFamily="49" charset="0"/>
              </a:rPr>
              <a:t>ptr</a:t>
            </a:r>
            <a:r>
              <a:rPr lang="en-US" altLang="en-US" sz="2800" b="1" dirty="0">
                <a:solidFill>
                  <a:srgbClr val="3D8963"/>
                </a:solidFill>
                <a:latin typeface="Courier New" pitchFamily="49" charset="0"/>
              </a:rPr>
              <a:t>;</a:t>
            </a:r>
            <a:r>
              <a:rPr lang="en-US" altLang="en-US" sz="2800" dirty="0">
                <a:latin typeface="Courier New" pitchFamily="49" charset="0"/>
              </a:rPr>
              <a:t>     </a:t>
            </a:r>
          </a:p>
          <a:p>
            <a:pPr eaLnBrk="1" hangingPunct="1">
              <a:lnSpc>
                <a:spcPct val="85000"/>
              </a:lnSpc>
              <a:buFontTx/>
              <a:buNone/>
            </a:pPr>
            <a:r>
              <a:rPr lang="en-US" altLang="en-US" sz="2800" dirty="0"/>
              <a:t>  3)   address as argument to the function in the call</a:t>
            </a:r>
            <a:endParaRPr lang="en-US" altLang="en-US" sz="2800" dirty="0">
              <a:latin typeface="Courier New" pitchFamily="49" charset="0"/>
            </a:endParaRPr>
          </a:p>
          <a:p>
            <a:pPr lvl="1" eaLnBrk="1" hangingPunct="1">
              <a:lnSpc>
                <a:spcPct val="85000"/>
              </a:lnSpc>
              <a:buFontTx/>
              <a:buNone/>
            </a:pPr>
            <a:r>
              <a:rPr lang="en-US" altLang="en-US" sz="2800" dirty="0">
                <a:latin typeface="Courier New" pitchFamily="49" charset="0"/>
              </a:rPr>
              <a:t>        </a:t>
            </a:r>
            <a:r>
              <a:rPr lang="en-US" altLang="en-US" sz="2800" b="1" dirty="0" err="1">
                <a:solidFill>
                  <a:srgbClr val="3D8963"/>
                </a:solidFill>
                <a:latin typeface="Courier New" pitchFamily="49" charset="0"/>
              </a:rPr>
              <a:t>getNum</a:t>
            </a:r>
            <a:r>
              <a:rPr lang="en-US" altLang="en-US" sz="2800" b="1" dirty="0">
                <a:solidFill>
                  <a:srgbClr val="3D8963"/>
                </a:solidFill>
                <a:latin typeface="Courier New" pitchFamily="49" charset="0"/>
              </a:rPr>
              <a:t>(&amp;</a:t>
            </a:r>
            <a:r>
              <a:rPr lang="en-US" altLang="en-US" sz="2800" b="1" dirty="0" err="1">
                <a:solidFill>
                  <a:srgbClr val="3D8963"/>
                </a:solidFill>
                <a:latin typeface="Courier New" pitchFamily="49" charset="0"/>
              </a:rPr>
              <a:t>num</a:t>
            </a:r>
            <a:r>
              <a:rPr lang="en-US" altLang="en-US" sz="2800" b="1" dirty="0">
                <a:solidFill>
                  <a:srgbClr val="3D8963"/>
                </a:solidFill>
                <a:latin typeface="Courier New" pitchFamily="49" charset="0"/>
              </a:rPr>
              <a:t>);</a:t>
            </a:r>
            <a:r>
              <a:rPr lang="en-US" altLang="en-US" sz="2800" dirty="0">
                <a:latin typeface="Courier New" pitchFamily="49" charset="0"/>
              </a:rPr>
              <a:t>     </a:t>
            </a:r>
            <a:endParaRPr lang="en-US" altLang="en-US" sz="2800" dirty="0"/>
          </a:p>
        </p:txBody>
      </p:sp>
      <p:sp>
        <p:nvSpPr>
          <p:cNvPr id="2458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10-</a:t>
            </a:r>
            <a:fld id="{B40D35CB-9BF7-45CB-B2D9-3B175A7D5331}" type="slidenum">
              <a:rPr lang="en-US" altLang="en-US" sz="1200" smtClean="0"/>
              <a:pPr eaLnBrk="1" hangingPunct="1">
                <a:spcBef>
                  <a:spcPct val="0"/>
                </a:spcBef>
                <a:buFontTx/>
                <a:buNone/>
              </a:pPr>
              <a:t>22</a:t>
            </a:fld>
            <a:endParaRPr lang="en-US" altLang="en-US" sz="1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Title"/>
          <p:cNvSpPr>
            <a:spLocks noGrp="1" noChangeArrowheads="1"/>
          </p:cNvSpPr>
          <p:nvPr>
            <p:ph type="title"/>
          </p:nvPr>
        </p:nvSpPr>
        <p:spPr>
          <a:xfrm>
            <a:off x="533400" y="457200"/>
            <a:ext cx="7924800" cy="1143000"/>
          </a:xfrm>
        </p:spPr>
        <p:txBody>
          <a:bodyPr/>
          <a:lstStyle/>
          <a:p>
            <a:pPr eaLnBrk="1" hangingPunct="1"/>
            <a:r>
              <a:rPr lang="en-US" altLang="en-US" dirty="0">
                <a:solidFill>
                  <a:schemeClr val="tx1"/>
                </a:solidFill>
              </a:rPr>
              <a:t>Pointers as Function Parameters 3 of 3</a:t>
            </a:r>
          </a:p>
        </p:txBody>
      </p:sp>
      <p:sp>
        <p:nvSpPr>
          <p:cNvPr id="25603" name="Slide Body"/>
          <p:cNvSpPr>
            <a:spLocks noGrp="1" noChangeArrowheads="1"/>
          </p:cNvSpPr>
          <p:nvPr>
            <p:ph type="body" idx="1"/>
          </p:nvPr>
        </p:nvSpPr>
        <p:spPr>
          <a:xfrm>
            <a:off x="457200" y="1752600"/>
            <a:ext cx="8001000" cy="4419600"/>
          </a:xfrm>
        </p:spPr>
        <p:txBody>
          <a:bodyPr/>
          <a:lstStyle/>
          <a:p>
            <a:pPr eaLnBrk="1" hangingPunct="1">
              <a:lnSpc>
                <a:spcPct val="85000"/>
              </a:lnSpc>
              <a:spcBef>
                <a:spcPts val="600"/>
              </a:spcBef>
              <a:buFontTx/>
              <a:buNone/>
            </a:pPr>
            <a:r>
              <a:rPr lang="en-US" altLang="en-US" sz="2800" b="1" dirty="0">
                <a:solidFill>
                  <a:srgbClr val="3D8963"/>
                </a:solidFill>
                <a:latin typeface="Courier New" pitchFamily="49" charset="0"/>
              </a:rPr>
              <a:t>       void swap(</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*x,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*y)</a:t>
            </a:r>
          </a:p>
          <a:p>
            <a:pPr eaLnBrk="1" hangingPunct="1">
              <a:lnSpc>
                <a:spcPct val="85000"/>
              </a:lnSpc>
              <a:spcBef>
                <a:spcPts val="600"/>
              </a:spcBef>
              <a:buFontTx/>
              <a:buNone/>
            </a:pPr>
            <a:r>
              <a:rPr lang="en-US" altLang="en-US" sz="2800" b="1" dirty="0">
                <a:solidFill>
                  <a:srgbClr val="3D8963"/>
                </a:solidFill>
                <a:latin typeface="Courier New" pitchFamily="49" charset="0"/>
              </a:rPr>
              <a:t>       {	</a:t>
            </a:r>
          </a:p>
          <a:p>
            <a:pPr eaLnBrk="1" hangingPunct="1">
              <a:lnSpc>
                <a:spcPct val="85000"/>
              </a:lnSpc>
              <a:spcBef>
                <a:spcPts val="60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temp;</a:t>
            </a:r>
          </a:p>
          <a:p>
            <a:pPr eaLnBrk="1" hangingPunct="1">
              <a:lnSpc>
                <a:spcPct val="85000"/>
              </a:lnSpc>
              <a:spcBef>
                <a:spcPts val="600"/>
              </a:spcBef>
              <a:buFontTx/>
              <a:buNone/>
            </a:pPr>
            <a:r>
              <a:rPr lang="en-US" altLang="en-US" sz="2800" b="1" dirty="0">
                <a:solidFill>
                  <a:srgbClr val="3D8963"/>
                </a:solidFill>
                <a:latin typeface="Courier New" pitchFamily="49" charset="0"/>
              </a:rPr>
              <a:t>		      temp = *x;</a:t>
            </a:r>
          </a:p>
          <a:p>
            <a:pPr eaLnBrk="1" hangingPunct="1">
              <a:lnSpc>
                <a:spcPct val="85000"/>
              </a:lnSpc>
              <a:spcBef>
                <a:spcPts val="600"/>
              </a:spcBef>
              <a:buFontTx/>
              <a:buNone/>
            </a:pPr>
            <a:r>
              <a:rPr lang="en-US" altLang="en-US" sz="2800" b="1" dirty="0">
                <a:solidFill>
                  <a:srgbClr val="3D8963"/>
                </a:solidFill>
                <a:latin typeface="Courier New" pitchFamily="49" charset="0"/>
              </a:rPr>
              <a:t>		      *x = *y;</a:t>
            </a:r>
          </a:p>
          <a:p>
            <a:pPr eaLnBrk="1" hangingPunct="1">
              <a:lnSpc>
                <a:spcPct val="85000"/>
              </a:lnSpc>
              <a:spcBef>
                <a:spcPts val="600"/>
              </a:spcBef>
              <a:buFontTx/>
              <a:buNone/>
            </a:pPr>
            <a:r>
              <a:rPr lang="en-US" altLang="en-US" sz="2800" b="1" dirty="0">
                <a:solidFill>
                  <a:srgbClr val="3D8963"/>
                </a:solidFill>
                <a:latin typeface="Courier New" pitchFamily="49" charset="0"/>
              </a:rPr>
              <a:t>		      *y = temp;</a:t>
            </a:r>
          </a:p>
          <a:p>
            <a:pPr eaLnBrk="1" hangingPunct="1">
              <a:lnSpc>
                <a:spcPct val="85000"/>
              </a:lnSpc>
              <a:spcBef>
                <a:spcPts val="600"/>
              </a:spcBef>
              <a:buFontTx/>
              <a:buNone/>
            </a:pPr>
            <a:r>
              <a:rPr lang="en-US" altLang="en-US" sz="2800" b="1" dirty="0">
                <a:solidFill>
                  <a:srgbClr val="3D8963"/>
                </a:solidFill>
                <a:latin typeface="Courier New" pitchFamily="49" charset="0"/>
              </a:rPr>
              <a:t>       }</a:t>
            </a:r>
          </a:p>
          <a:p>
            <a:pPr eaLnBrk="1" hangingPunct="1">
              <a:lnSpc>
                <a:spcPct val="85000"/>
              </a:lnSpc>
              <a:spcBef>
                <a:spcPts val="60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num1 = 2, num2 = -3;</a:t>
            </a:r>
          </a:p>
          <a:p>
            <a:pPr eaLnBrk="1" hangingPunct="1">
              <a:lnSpc>
                <a:spcPct val="85000"/>
              </a:lnSpc>
              <a:spcBef>
                <a:spcPts val="600"/>
              </a:spcBef>
              <a:buFontTx/>
              <a:buNone/>
            </a:pPr>
            <a:r>
              <a:rPr lang="en-US" altLang="en-US" sz="2800" b="1" dirty="0">
                <a:solidFill>
                  <a:srgbClr val="3D8963"/>
                </a:solidFill>
                <a:latin typeface="Courier New" pitchFamily="49" charset="0"/>
              </a:rPr>
              <a:t>       swap(&amp;num1, &amp;num2);  //call</a:t>
            </a:r>
          </a:p>
        </p:txBody>
      </p:sp>
      <p:sp>
        <p:nvSpPr>
          <p:cNvPr id="2560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10-</a:t>
            </a:r>
            <a:fld id="{087E6FE2-4D52-4BA1-BC2F-AD8AF50A863E}" type="slidenum">
              <a:rPr lang="en-US" altLang="en-US" sz="1200" smtClean="0"/>
              <a:pPr eaLnBrk="1" hangingPunct="1">
                <a:spcBef>
                  <a:spcPct val="0"/>
                </a:spcBef>
                <a:buFontTx/>
                <a:buNone/>
              </a:pPr>
              <a:t>23</a:t>
            </a:fld>
            <a:endParaRPr lang="en-US" altLang="en-US" sz="1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Title"/>
          <p:cNvSpPr>
            <a:spLocks noGrp="1" noChangeArrowheads="1"/>
          </p:cNvSpPr>
          <p:nvPr>
            <p:ph type="title"/>
          </p:nvPr>
        </p:nvSpPr>
        <p:spPr>
          <a:xfrm>
            <a:off x="685800" y="457200"/>
            <a:ext cx="7772400" cy="1143000"/>
          </a:xfrm>
        </p:spPr>
        <p:txBody>
          <a:bodyPr/>
          <a:lstStyle/>
          <a:p>
            <a:pPr eaLnBrk="1" hangingPunct="1"/>
            <a:r>
              <a:rPr lang="en-US" altLang="en-US" dirty="0">
                <a:solidFill>
                  <a:schemeClr val="tx1"/>
                </a:solidFill>
              </a:rPr>
              <a:t>Passing an Array Via a Pointer Parameter</a:t>
            </a:r>
          </a:p>
        </p:txBody>
      </p:sp>
      <p:sp>
        <p:nvSpPr>
          <p:cNvPr id="24579" name="Slide Body"/>
          <p:cNvSpPr>
            <a:spLocks noGrp="1" noChangeArrowheads="1"/>
          </p:cNvSpPr>
          <p:nvPr>
            <p:ph type="body" idx="1"/>
          </p:nvPr>
        </p:nvSpPr>
        <p:spPr>
          <a:xfrm>
            <a:off x="457200" y="1981200"/>
            <a:ext cx="8001000" cy="4419600"/>
          </a:xfrm>
        </p:spPr>
        <p:txBody>
          <a:bodyPr/>
          <a:lstStyle/>
          <a:p>
            <a:pPr eaLnBrk="1" hangingPunct="1">
              <a:lnSpc>
                <a:spcPct val="85000"/>
              </a:lnSpc>
              <a:buFont typeface="Arial" panose="020B0604020202020204" pitchFamily="34" charset="0"/>
              <a:buChar char="•"/>
              <a:defRPr/>
            </a:pPr>
            <a:r>
              <a:rPr lang="en-US" altLang="en-US" sz="2800" dirty="0"/>
              <a:t>A pointer parameter receives an address when a function is called</a:t>
            </a:r>
          </a:p>
          <a:p>
            <a:pPr marL="0" indent="0" eaLnBrk="1" hangingPunct="1">
              <a:lnSpc>
                <a:spcPct val="85000"/>
              </a:lnSpc>
              <a:buFontTx/>
              <a:buNone/>
              <a:defRPr/>
            </a:pPr>
            <a:endParaRPr lang="en-US" altLang="en-US" sz="2800" dirty="0"/>
          </a:p>
          <a:p>
            <a:pPr eaLnBrk="1" hangingPunct="1">
              <a:lnSpc>
                <a:spcPct val="85000"/>
              </a:lnSpc>
              <a:buFont typeface="Arial" panose="020B0604020202020204" pitchFamily="34" charset="0"/>
              <a:buChar char="•"/>
              <a:defRPr/>
            </a:pPr>
            <a:r>
              <a:rPr lang="en-US" altLang="en-US" sz="2800" dirty="0"/>
              <a:t>The address could be for a single variable, or it could be the address of the first element of an array.</a:t>
            </a:r>
          </a:p>
          <a:p>
            <a:pPr marL="0" indent="0" eaLnBrk="1" hangingPunct="1">
              <a:lnSpc>
                <a:spcPct val="85000"/>
              </a:lnSpc>
              <a:buFontTx/>
              <a:buNone/>
              <a:defRPr/>
            </a:pPr>
            <a:endParaRPr lang="en-US" altLang="en-US" sz="2800" dirty="0"/>
          </a:p>
          <a:p>
            <a:pPr eaLnBrk="1" hangingPunct="1">
              <a:lnSpc>
                <a:spcPct val="85000"/>
              </a:lnSpc>
              <a:buFont typeface="Arial" panose="020B0604020202020204" pitchFamily="34" charset="0"/>
              <a:buChar char="•"/>
              <a:defRPr/>
            </a:pPr>
            <a:r>
              <a:rPr lang="en-US" altLang="en-US" sz="2800" dirty="0"/>
              <a:t>You can use either subscript notation or pointer arithmetic to access the elements of the array.</a:t>
            </a:r>
          </a:p>
        </p:txBody>
      </p:sp>
      <p:sp>
        <p:nvSpPr>
          <p:cNvPr id="2662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10-</a:t>
            </a:r>
            <a:fld id="{28B552B9-3A6D-41BC-8697-69E164BC2B93}" type="slidenum">
              <a:rPr lang="en-US" altLang="en-US" sz="1200" smtClean="0"/>
              <a:pPr eaLnBrk="1" hangingPunct="1">
                <a:spcBef>
                  <a:spcPct val="0"/>
                </a:spcBef>
                <a:buFontTx/>
                <a:buNone/>
              </a:pPr>
              <a:t>24</a:t>
            </a:fld>
            <a:endParaRPr lang="en-US" altLang="en-US" sz="1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Title"/>
          <p:cNvSpPr>
            <a:spLocks noGrp="1" noChangeArrowheads="1"/>
          </p:cNvSpPr>
          <p:nvPr>
            <p:ph type="title"/>
          </p:nvPr>
        </p:nvSpPr>
        <p:spPr/>
        <p:txBody>
          <a:bodyPr/>
          <a:lstStyle/>
          <a:p>
            <a:pPr eaLnBrk="1" hangingPunct="1"/>
            <a:r>
              <a:rPr lang="en-US" altLang="en-US" dirty="0">
                <a:solidFill>
                  <a:schemeClr val="tx1"/>
                </a:solidFill>
              </a:rPr>
              <a:t>10.8  Pointers to Constants and Constant Pointers</a:t>
            </a:r>
          </a:p>
        </p:txBody>
      </p:sp>
      <p:sp>
        <p:nvSpPr>
          <p:cNvPr id="27651" name="Slide Body"/>
          <p:cNvSpPr>
            <a:spLocks noGrp="1" noChangeArrowheads="1"/>
          </p:cNvSpPr>
          <p:nvPr>
            <p:ph type="body" idx="1"/>
          </p:nvPr>
        </p:nvSpPr>
        <p:spPr>
          <a:xfrm>
            <a:off x="609600" y="1905000"/>
            <a:ext cx="7772400" cy="3962400"/>
          </a:xfrm>
        </p:spPr>
        <p:txBody>
          <a:bodyPr/>
          <a:lstStyle/>
          <a:p>
            <a:pPr eaLnBrk="1" hangingPunct="1"/>
            <a:r>
              <a:rPr lang="en-US" altLang="en-US" sz="3200" dirty="0"/>
              <a:t>A pointer to a constant: you cannot change the value that is pointed at</a:t>
            </a:r>
          </a:p>
          <a:p>
            <a:pPr eaLnBrk="1" hangingPunct="1"/>
            <a:r>
              <a:rPr lang="en-US" altLang="en-US" sz="3200" dirty="0"/>
              <a:t>A constant pointer: the address in the pointer cannot be changed after the pointer is initialized</a:t>
            </a:r>
          </a:p>
        </p:txBody>
      </p:sp>
      <p:sp>
        <p:nvSpPr>
          <p:cNvPr id="2765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10-</a:t>
            </a:r>
            <a:fld id="{477BBF40-9969-488B-B489-C22BE9E85FE5}" type="slidenum">
              <a:rPr lang="en-US" altLang="en-US" sz="1200" smtClean="0"/>
              <a:pPr eaLnBrk="1" hangingPunct="1">
                <a:spcBef>
                  <a:spcPct val="0"/>
                </a:spcBef>
                <a:buFontTx/>
                <a:buNone/>
              </a:pPr>
              <a:t>25</a:t>
            </a:fld>
            <a:endParaRPr lang="en-US" altLang="en-US" sz="1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Title"/>
          <p:cNvSpPr>
            <a:spLocks noGrp="1" noChangeArrowheads="1"/>
          </p:cNvSpPr>
          <p:nvPr>
            <p:ph type="title"/>
          </p:nvPr>
        </p:nvSpPr>
        <p:spPr/>
        <p:txBody>
          <a:bodyPr/>
          <a:lstStyle/>
          <a:p>
            <a:pPr eaLnBrk="1" hangingPunct="1"/>
            <a:r>
              <a:rPr lang="en-US" altLang="en-US" dirty="0">
                <a:solidFill>
                  <a:schemeClr val="tx1"/>
                </a:solidFill>
              </a:rPr>
              <a:t>Pointers to Constants</a:t>
            </a:r>
          </a:p>
        </p:txBody>
      </p:sp>
      <p:sp>
        <p:nvSpPr>
          <p:cNvPr id="28675" name="Slide Body"/>
          <p:cNvSpPr>
            <a:spLocks noGrp="1" noChangeArrowheads="1"/>
          </p:cNvSpPr>
          <p:nvPr>
            <p:ph type="body" idx="1"/>
          </p:nvPr>
        </p:nvSpPr>
        <p:spPr>
          <a:xfrm>
            <a:off x="304800" y="1905000"/>
            <a:ext cx="8077200" cy="4191000"/>
          </a:xfrm>
        </p:spPr>
        <p:txBody>
          <a:bodyPr/>
          <a:lstStyle/>
          <a:p>
            <a:pPr eaLnBrk="1" hangingPunct="1">
              <a:lnSpc>
                <a:spcPct val="90000"/>
              </a:lnSpc>
            </a:pPr>
            <a:r>
              <a:rPr lang="en-US" altLang="en-US" sz="3000" dirty="0"/>
              <a:t>Must use the </a:t>
            </a:r>
            <a:r>
              <a:rPr lang="en-US" altLang="en-US" sz="3000" b="1" dirty="0" err="1">
                <a:latin typeface="Courier New" pitchFamily="49" charset="0"/>
              </a:rPr>
              <a:t>const</a:t>
            </a:r>
            <a:r>
              <a:rPr lang="en-US" altLang="en-US" sz="3000" dirty="0"/>
              <a:t> keyword in the pointer definition:</a:t>
            </a:r>
          </a:p>
          <a:p>
            <a:pPr lvl="1" eaLnBrk="1" hangingPunct="1">
              <a:lnSpc>
                <a:spcPct val="90000"/>
              </a:lnSpc>
              <a:buFontTx/>
              <a:buNone/>
            </a:pPr>
            <a:r>
              <a:rPr lang="en-US" altLang="en-US" sz="2800" b="1" dirty="0" err="1">
                <a:solidFill>
                  <a:srgbClr val="3D8963"/>
                </a:solidFill>
                <a:latin typeface="Courier New" pitchFamily="49" charset="0"/>
              </a:rPr>
              <a:t>const</a:t>
            </a:r>
            <a:r>
              <a:rPr lang="en-US" altLang="en-US" sz="2800" b="1" dirty="0">
                <a:solidFill>
                  <a:srgbClr val="3D8963"/>
                </a:solidFill>
                <a:latin typeface="Courier New" pitchFamily="49" charset="0"/>
              </a:rPr>
              <a:t> double </a:t>
            </a:r>
            <a:r>
              <a:rPr lang="en-US" altLang="en-US" sz="2800" b="1" dirty="0" err="1">
                <a:solidFill>
                  <a:srgbClr val="3D8963"/>
                </a:solidFill>
                <a:latin typeface="Courier New" pitchFamily="49" charset="0"/>
              </a:rPr>
              <a:t>taxRates</a:t>
            </a:r>
            <a:r>
              <a:rPr lang="en-US" altLang="en-US" sz="2800" b="1" dirty="0">
                <a:solidFill>
                  <a:srgbClr val="3D8963"/>
                </a:solidFill>
                <a:latin typeface="Courier New" pitchFamily="49" charset="0"/>
              </a:rPr>
              <a:t>[] = </a:t>
            </a:r>
          </a:p>
          <a:p>
            <a:pPr lvl="1" eaLnBrk="1" hangingPunct="1">
              <a:lnSpc>
                <a:spcPct val="90000"/>
              </a:lnSpc>
              <a:buFontTx/>
              <a:buNone/>
            </a:pPr>
            <a:r>
              <a:rPr lang="en-US" altLang="en-US" sz="2800" b="1" dirty="0">
                <a:solidFill>
                  <a:srgbClr val="3D8963"/>
                </a:solidFill>
                <a:latin typeface="Courier New" pitchFamily="49" charset="0"/>
              </a:rPr>
              <a:t>					{0.65, 0.8, 0.75};</a:t>
            </a:r>
          </a:p>
          <a:p>
            <a:pPr lvl="1" eaLnBrk="1" hangingPunct="1">
              <a:lnSpc>
                <a:spcPct val="90000"/>
              </a:lnSpc>
              <a:buFontTx/>
              <a:buNone/>
            </a:pPr>
            <a:r>
              <a:rPr lang="en-US" altLang="en-US" sz="2800" b="1" dirty="0" err="1">
                <a:solidFill>
                  <a:srgbClr val="3D8963"/>
                </a:solidFill>
                <a:latin typeface="Courier New" pitchFamily="49" charset="0"/>
              </a:rPr>
              <a:t>const</a:t>
            </a:r>
            <a:r>
              <a:rPr lang="en-US" altLang="en-US" sz="2800" b="1" dirty="0">
                <a:solidFill>
                  <a:srgbClr val="3D8963"/>
                </a:solidFill>
                <a:latin typeface="Courier New" pitchFamily="49" charset="0"/>
              </a:rPr>
              <a:t> double *</a:t>
            </a:r>
            <a:r>
              <a:rPr lang="en-US" altLang="en-US" sz="2800" b="1" dirty="0" err="1">
                <a:solidFill>
                  <a:srgbClr val="3D8963"/>
                </a:solidFill>
                <a:latin typeface="Courier New" pitchFamily="49" charset="0"/>
              </a:rPr>
              <a:t>ratePtr</a:t>
            </a:r>
            <a:r>
              <a:rPr lang="en-US" altLang="en-US" sz="2800" b="1" dirty="0">
                <a:solidFill>
                  <a:srgbClr val="3D8963"/>
                </a:solidFill>
                <a:latin typeface="Courier New" pitchFamily="49" charset="0"/>
              </a:rPr>
              <a:t>;</a:t>
            </a:r>
            <a:endParaRPr lang="en-US" altLang="en-US" sz="2800" dirty="0"/>
          </a:p>
          <a:p>
            <a:pPr eaLnBrk="1" hangingPunct="1">
              <a:lnSpc>
                <a:spcPct val="90000"/>
              </a:lnSpc>
            </a:pPr>
            <a:r>
              <a:rPr lang="en-US" altLang="en-US" sz="3000" dirty="0"/>
              <a:t>Use the  </a:t>
            </a:r>
            <a:r>
              <a:rPr lang="en-US" altLang="en-US" sz="3000" b="1" dirty="0" err="1">
                <a:latin typeface="Courier New" pitchFamily="49" charset="0"/>
              </a:rPr>
              <a:t>const</a:t>
            </a:r>
            <a:r>
              <a:rPr lang="en-US" altLang="en-US" sz="3000" dirty="0"/>
              <a:t> keyword for pointer parameters in function headers to protect data from modification in the function, as well as to pass addresses of </a:t>
            </a:r>
            <a:r>
              <a:rPr lang="en-US" altLang="en-US" sz="3000" b="1" dirty="0" err="1">
                <a:latin typeface="Courier New" pitchFamily="49" charset="0"/>
                <a:cs typeface="Courier New" pitchFamily="49" charset="0"/>
              </a:rPr>
              <a:t>const</a:t>
            </a:r>
            <a:r>
              <a:rPr lang="en-US" altLang="en-US" sz="3000" dirty="0"/>
              <a:t> arguments</a:t>
            </a:r>
          </a:p>
        </p:txBody>
      </p:sp>
      <p:sp>
        <p:nvSpPr>
          <p:cNvPr id="2867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10-</a:t>
            </a:r>
            <a:fld id="{A507AED8-4757-47D5-ADD4-09CF037C6CD4}" type="slidenum">
              <a:rPr lang="en-US" altLang="en-US" sz="1200" smtClean="0"/>
              <a:pPr eaLnBrk="1" hangingPunct="1">
                <a:spcBef>
                  <a:spcPct val="0"/>
                </a:spcBef>
                <a:buFontTx/>
                <a:buNone/>
              </a:pPr>
              <a:t>26</a:t>
            </a:fld>
            <a:endParaRPr lang="en-US" altLang="en-US" sz="1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Title"/>
          <p:cNvSpPr>
            <a:spLocks noGrp="1" noChangeArrowheads="1"/>
          </p:cNvSpPr>
          <p:nvPr>
            <p:ph type="title"/>
          </p:nvPr>
        </p:nvSpPr>
        <p:spPr/>
        <p:txBody>
          <a:bodyPr/>
          <a:lstStyle/>
          <a:p>
            <a:pPr eaLnBrk="1" hangingPunct="1"/>
            <a:r>
              <a:rPr lang="en-US" altLang="en-US" dirty="0">
                <a:solidFill>
                  <a:schemeClr val="tx1"/>
                </a:solidFill>
              </a:rPr>
              <a:t>Pointer to Constant – What does the Definition Mean?</a:t>
            </a:r>
          </a:p>
        </p:txBody>
      </p:sp>
      <p:sp>
        <p:nvSpPr>
          <p:cNvPr id="2" name="Slide Body"/>
          <p:cNvSpPr txBox="1"/>
          <p:nvPr/>
        </p:nvSpPr>
        <p:spPr>
          <a:xfrm>
            <a:off x="381000" y="5651500"/>
            <a:ext cx="8305800" cy="461963"/>
          </a:xfrm>
          <a:prstGeom prst="rect">
            <a:avLst/>
          </a:prstGeom>
          <a:noFill/>
        </p:spPr>
        <p:txBody>
          <a:bodyPr>
            <a:spAutoFit/>
          </a:bodyPr>
          <a:lstStyle/>
          <a:p>
            <a:pPr>
              <a:defRPr/>
            </a:pPr>
            <a:r>
              <a:rPr lang="en-US" baseline="0" dirty="0">
                <a:latin typeface="+mn-lt"/>
              </a:rPr>
              <a:t>Read as: “rates is a pointer to a constant that is a double.”</a:t>
            </a:r>
            <a:endParaRPr lang="en-US" dirty="0">
              <a:latin typeface="+mn-lt"/>
            </a:endParaRPr>
          </a:p>
        </p:txBody>
      </p:sp>
      <p:pic>
        <p:nvPicPr>
          <p:cNvPr id="29701" name="Explanatory image of the declaration of a pointer to a constant" descr="An image shows the text “const double asterisk symbol rates.” A note against “const double” reads “This is what rates points to.” Another note against the asterisk symbol reads “The asterisk indicates that rates is a pointe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841500"/>
            <a:ext cx="6554788" cy="303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10-</a:t>
            </a:r>
            <a:fld id="{4A312E90-42E3-42F7-9D1E-96466C1C12C9}" type="slidenum">
              <a:rPr lang="en-US" altLang="en-US" sz="1200" smtClean="0"/>
              <a:pPr eaLnBrk="1" hangingPunct="1">
                <a:spcBef>
                  <a:spcPct val="0"/>
                </a:spcBef>
                <a:buFontTx/>
                <a:buNone/>
              </a:pPr>
              <a:t>27</a:t>
            </a:fld>
            <a:endParaRPr lang="en-US" altLang="en-US" sz="1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Title"/>
          <p:cNvSpPr>
            <a:spLocks noGrp="1" noChangeArrowheads="1"/>
          </p:cNvSpPr>
          <p:nvPr>
            <p:ph type="title"/>
          </p:nvPr>
        </p:nvSpPr>
        <p:spPr>
          <a:xfrm>
            <a:off x="304800" y="76200"/>
            <a:ext cx="8610600" cy="992188"/>
          </a:xfrm>
        </p:spPr>
        <p:txBody>
          <a:bodyPr/>
          <a:lstStyle/>
          <a:p>
            <a:pPr eaLnBrk="1" hangingPunct="1"/>
            <a:r>
              <a:rPr lang="en-US" altLang="en-US" dirty="0">
                <a:solidFill>
                  <a:schemeClr val="tx1"/>
                </a:solidFill>
              </a:rPr>
              <a:t>Constant Pointers</a:t>
            </a:r>
          </a:p>
        </p:txBody>
      </p:sp>
      <p:sp>
        <p:nvSpPr>
          <p:cNvPr id="30723" name="Slide Body"/>
          <p:cNvSpPr>
            <a:spLocks noGrp="1" noChangeArrowheads="1"/>
          </p:cNvSpPr>
          <p:nvPr>
            <p:ph type="body" idx="1"/>
          </p:nvPr>
        </p:nvSpPr>
        <p:spPr>
          <a:xfrm>
            <a:off x="228600" y="1295400"/>
            <a:ext cx="8686800" cy="5181600"/>
          </a:xfrm>
        </p:spPr>
        <p:txBody>
          <a:bodyPr/>
          <a:lstStyle/>
          <a:p>
            <a:pPr eaLnBrk="1" hangingPunct="1">
              <a:lnSpc>
                <a:spcPct val="90000"/>
              </a:lnSpc>
            </a:pPr>
            <a:r>
              <a:rPr lang="en-US" altLang="en-US" sz="2400" dirty="0"/>
              <a:t>A </a:t>
            </a:r>
            <a:r>
              <a:rPr lang="en-US" altLang="en-US" sz="2400" dirty="0">
                <a:solidFill>
                  <a:srgbClr val="495899"/>
                </a:solidFill>
              </a:rPr>
              <a:t>constant pointer </a:t>
            </a:r>
            <a:r>
              <a:rPr lang="en-US" altLang="en-US" sz="2400" dirty="0"/>
              <a:t>is a pointer whose data (the address in the pointer) cannot change</a:t>
            </a:r>
          </a:p>
          <a:p>
            <a:pPr eaLnBrk="1" hangingPunct="1">
              <a:lnSpc>
                <a:spcPct val="90000"/>
              </a:lnSpc>
            </a:pPr>
            <a:r>
              <a:rPr lang="en-US" altLang="en-US" sz="2400" dirty="0"/>
              <a:t>Defined with the </a:t>
            </a:r>
            <a:r>
              <a:rPr lang="en-US" altLang="en-US" sz="2400" b="1" dirty="0" err="1">
                <a:latin typeface="Courier New" pitchFamily="49" charset="0"/>
              </a:rPr>
              <a:t>const</a:t>
            </a:r>
            <a:r>
              <a:rPr lang="en-US" altLang="en-US" sz="2400" dirty="0"/>
              <a:t> keyword next to the variable name:</a:t>
            </a:r>
          </a:p>
          <a:p>
            <a:pPr lvl="1" eaLnBrk="1" hangingPunct="1">
              <a:lnSpc>
                <a:spcPct val="90000"/>
              </a:lnSpc>
              <a:buFontTx/>
              <a:buNone/>
            </a:pPr>
            <a:r>
              <a:rPr lang="en-US" altLang="en-US" sz="2000" b="1" dirty="0" err="1">
                <a:solidFill>
                  <a:srgbClr val="3D8963"/>
                </a:solidFill>
                <a:latin typeface="Courier New" pitchFamily="49" charset="0"/>
              </a:rPr>
              <a:t>int</a:t>
            </a:r>
            <a:r>
              <a:rPr lang="en-US" altLang="en-US" sz="2000" b="1" dirty="0">
                <a:solidFill>
                  <a:srgbClr val="3D8963"/>
                </a:solidFill>
                <a:latin typeface="Courier New" pitchFamily="49" charset="0"/>
              </a:rPr>
              <a:t> </a:t>
            </a:r>
            <a:r>
              <a:rPr lang="en-US" altLang="en-US" sz="2000" b="1" dirty="0" err="1">
                <a:solidFill>
                  <a:srgbClr val="3D8963"/>
                </a:solidFill>
                <a:latin typeface="Courier New" pitchFamily="49" charset="0"/>
              </a:rPr>
              <a:t>classSize</a:t>
            </a:r>
            <a:r>
              <a:rPr lang="en-US" altLang="en-US" sz="2000" b="1" dirty="0">
                <a:solidFill>
                  <a:srgbClr val="3D8963"/>
                </a:solidFill>
                <a:latin typeface="Courier New" pitchFamily="49" charset="0"/>
              </a:rPr>
              <a:t> = 24;</a:t>
            </a:r>
          </a:p>
          <a:p>
            <a:pPr lvl="1" eaLnBrk="1" hangingPunct="1">
              <a:lnSpc>
                <a:spcPct val="90000"/>
              </a:lnSpc>
              <a:buFontTx/>
              <a:buNone/>
            </a:pPr>
            <a:r>
              <a:rPr lang="en-US" altLang="en-US" sz="2000" b="1" dirty="0" err="1">
                <a:solidFill>
                  <a:srgbClr val="3D8963"/>
                </a:solidFill>
                <a:latin typeface="Courier New" pitchFamily="49" charset="0"/>
              </a:rPr>
              <a:t>int</a:t>
            </a:r>
            <a:r>
              <a:rPr lang="en-US" altLang="en-US" sz="2000" b="1" dirty="0">
                <a:solidFill>
                  <a:srgbClr val="3D8963"/>
                </a:solidFill>
                <a:latin typeface="Courier New" pitchFamily="49" charset="0"/>
              </a:rPr>
              <a:t> * </a:t>
            </a:r>
            <a:r>
              <a:rPr lang="en-US" altLang="en-US" sz="2000" b="1" dirty="0" err="1">
                <a:solidFill>
                  <a:srgbClr val="3D8963"/>
                </a:solidFill>
                <a:latin typeface="Courier New" pitchFamily="49" charset="0"/>
              </a:rPr>
              <a:t>const</a:t>
            </a:r>
            <a:r>
              <a:rPr lang="en-US" altLang="en-US" sz="2000" b="1" dirty="0">
                <a:solidFill>
                  <a:srgbClr val="3D8963"/>
                </a:solidFill>
                <a:latin typeface="Courier New" pitchFamily="49" charset="0"/>
              </a:rPr>
              <a:t> </a:t>
            </a:r>
            <a:r>
              <a:rPr lang="en-US" altLang="en-US" sz="2000" b="1" dirty="0" err="1">
                <a:solidFill>
                  <a:srgbClr val="3D8963"/>
                </a:solidFill>
                <a:latin typeface="Courier New" pitchFamily="49" charset="0"/>
              </a:rPr>
              <a:t>classPtr</a:t>
            </a:r>
            <a:r>
              <a:rPr lang="en-US" altLang="en-US" sz="2000" b="1" dirty="0">
                <a:solidFill>
                  <a:srgbClr val="3D8963"/>
                </a:solidFill>
                <a:latin typeface="Courier New" pitchFamily="49" charset="0"/>
              </a:rPr>
              <a:t> = &amp;</a:t>
            </a:r>
            <a:r>
              <a:rPr lang="en-US" altLang="en-US" sz="2000" b="1" dirty="0" err="1">
                <a:solidFill>
                  <a:srgbClr val="3D8963"/>
                </a:solidFill>
                <a:latin typeface="Courier New" pitchFamily="49" charset="0"/>
              </a:rPr>
              <a:t>classSize</a:t>
            </a:r>
            <a:r>
              <a:rPr lang="en-US" altLang="en-US" sz="2000" b="1" dirty="0">
                <a:solidFill>
                  <a:srgbClr val="3D8963"/>
                </a:solidFill>
                <a:latin typeface="Courier New" pitchFamily="49" charset="0"/>
              </a:rPr>
              <a:t>; </a:t>
            </a:r>
          </a:p>
          <a:p>
            <a:pPr eaLnBrk="1" hangingPunct="1">
              <a:lnSpc>
                <a:spcPct val="90000"/>
              </a:lnSpc>
            </a:pPr>
            <a:r>
              <a:rPr lang="en-US" altLang="en-US" sz="2400" dirty="0"/>
              <a:t>It must be initialized when defined</a:t>
            </a:r>
          </a:p>
          <a:p>
            <a:pPr eaLnBrk="1" hangingPunct="1">
              <a:lnSpc>
                <a:spcPct val="90000"/>
              </a:lnSpc>
            </a:pPr>
            <a:r>
              <a:rPr lang="en-US" altLang="en-US" sz="2400" dirty="0"/>
              <a:t>No initialization needed if used as a function parameter</a:t>
            </a:r>
          </a:p>
          <a:p>
            <a:pPr lvl="1" eaLnBrk="1" hangingPunct="1">
              <a:lnSpc>
                <a:spcPct val="90000"/>
              </a:lnSpc>
            </a:pPr>
            <a:r>
              <a:rPr lang="en-US" altLang="en-US" sz="2400" dirty="0"/>
              <a:t>Initialized by the argument when function is called</a:t>
            </a:r>
          </a:p>
          <a:p>
            <a:pPr lvl="1" eaLnBrk="1" hangingPunct="1">
              <a:lnSpc>
                <a:spcPct val="90000"/>
              </a:lnSpc>
            </a:pPr>
            <a:r>
              <a:rPr lang="en-US" altLang="en-US" sz="2400" dirty="0"/>
              <a:t>Arguments can differ on on different function calls</a:t>
            </a:r>
          </a:p>
          <a:p>
            <a:pPr eaLnBrk="1" hangingPunct="1">
              <a:lnSpc>
                <a:spcPct val="90000"/>
              </a:lnSpc>
            </a:pPr>
            <a:r>
              <a:rPr lang="en-US" altLang="en-US" sz="2400" dirty="0"/>
              <a:t>While the </a:t>
            </a:r>
            <a:r>
              <a:rPr lang="en-US" altLang="en-US" sz="2400" u="sng" dirty="0"/>
              <a:t>address</a:t>
            </a:r>
            <a:r>
              <a:rPr lang="en-US" altLang="en-US" sz="2400" dirty="0"/>
              <a:t> in the pointer cannot change, the </a:t>
            </a:r>
            <a:r>
              <a:rPr lang="en-US" altLang="en-US" sz="2400" u="sng" dirty="0"/>
              <a:t>data</a:t>
            </a:r>
            <a:r>
              <a:rPr lang="en-US" altLang="en-US" sz="2400" dirty="0"/>
              <a:t> at that address may be changed</a:t>
            </a:r>
          </a:p>
        </p:txBody>
      </p:sp>
      <p:sp>
        <p:nvSpPr>
          <p:cNvPr id="307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10-</a:t>
            </a:r>
            <a:fld id="{4EED039E-8392-4C40-8AE4-674933E5716D}" type="slidenum">
              <a:rPr lang="en-US" altLang="en-US" sz="1200" smtClean="0"/>
              <a:pPr eaLnBrk="1" hangingPunct="1">
                <a:spcBef>
                  <a:spcPct val="0"/>
                </a:spcBef>
                <a:buFontTx/>
                <a:buNone/>
              </a:pPr>
              <a:t>28</a:t>
            </a:fld>
            <a:endParaRPr lang="en-US" altLang="en-US" sz="1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Title"/>
          <p:cNvSpPr>
            <a:spLocks noGrp="1" noChangeArrowheads="1"/>
          </p:cNvSpPr>
          <p:nvPr>
            <p:ph type="title"/>
          </p:nvPr>
        </p:nvSpPr>
        <p:spPr>
          <a:xfrm>
            <a:off x="304800" y="228600"/>
            <a:ext cx="8610600" cy="992188"/>
          </a:xfrm>
        </p:spPr>
        <p:txBody>
          <a:bodyPr/>
          <a:lstStyle/>
          <a:p>
            <a:pPr eaLnBrk="1" hangingPunct="1"/>
            <a:r>
              <a:rPr lang="en-US" altLang="en-US" dirty="0">
                <a:solidFill>
                  <a:schemeClr val="tx1"/>
                </a:solidFill>
              </a:rPr>
              <a:t>Constant Pointer – What does the Definition Mean?</a:t>
            </a:r>
          </a:p>
        </p:txBody>
      </p:sp>
      <p:sp>
        <p:nvSpPr>
          <p:cNvPr id="5" name="Slide Body"/>
          <p:cNvSpPr txBox="1"/>
          <p:nvPr/>
        </p:nvSpPr>
        <p:spPr>
          <a:xfrm>
            <a:off x="381000" y="5651500"/>
            <a:ext cx="6223000" cy="461963"/>
          </a:xfrm>
          <a:prstGeom prst="rect">
            <a:avLst/>
          </a:prstGeom>
          <a:noFill/>
        </p:spPr>
        <p:txBody>
          <a:bodyPr wrap="none">
            <a:spAutoFit/>
          </a:bodyPr>
          <a:lstStyle/>
          <a:p>
            <a:pPr>
              <a:defRPr/>
            </a:pPr>
            <a:r>
              <a:rPr lang="en-US" baseline="0" dirty="0">
                <a:latin typeface="+mn-lt"/>
              </a:rPr>
              <a:t>Read as: “</a:t>
            </a:r>
            <a:r>
              <a:rPr lang="en-US" baseline="0" dirty="0" err="1">
                <a:latin typeface="+mn-lt"/>
              </a:rPr>
              <a:t>ptr</a:t>
            </a:r>
            <a:r>
              <a:rPr lang="en-US" baseline="0" dirty="0">
                <a:latin typeface="+mn-lt"/>
              </a:rPr>
              <a:t> is a constant pointer to an int.”</a:t>
            </a:r>
            <a:endParaRPr lang="en-US" dirty="0">
              <a:latin typeface="+mn-lt"/>
            </a:endParaRPr>
          </a:p>
        </p:txBody>
      </p:sp>
      <p:pic>
        <p:nvPicPr>
          <p:cNvPr id="31749" name="explanatory image of the declaration of a constant pointer" descr="An image shows the text “int asterisk const ptr.” A note against “int” reads “This is what ptr points to.” Another note against the “asterisk symbol const” reads “The asterisk symbol const indicates that ptr is a constant pointer.”&#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892300"/>
            <a:ext cx="5029200" cy="319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10-</a:t>
            </a:r>
            <a:fld id="{9AC81687-8C94-46F6-824D-945F47061397}" type="slidenum">
              <a:rPr lang="en-US" altLang="en-US" sz="1200" smtClean="0"/>
              <a:pPr eaLnBrk="1" hangingPunct="1">
                <a:spcBef>
                  <a:spcPct val="0"/>
                </a:spcBef>
                <a:buFontTx/>
                <a:buNone/>
              </a:pPr>
              <a:t>29</a:t>
            </a:fld>
            <a:endParaRPr lang="en-US" altLang="en-US"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Title"/>
          <p:cNvSpPr>
            <a:spLocks noGrp="1" noChangeArrowheads="1"/>
          </p:cNvSpPr>
          <p:nvPr>
            <p:ph type="title"/>
          </p:nvPr>
        </p:nvSpPr>
        <p:spPr/>
        <p:txBody>
          <a:bodyPr/>
          <a:lstStyle/>
          <a:p>
            <a:pPr eaLnBrk="1" hangingPunct="1"/>
            <a:r>
              <a:rPr lang="en-US" altLang="en-US" dirty="0">
                <a:solidFill>
                  <a:schemeClr val="tx1"/>
                </a:solidFill>
              </a:rPr>
              <a:t>Topics</a:t>
            </a:r>
            <a:r>
              <a:rPr lang="en-US" altLang="en-US" sz="3200" dirty="0">
                <a:solidFill>
                  <a:schemeClr val="tx1"/>
                </a:solidFill>
              </a:rPr>
              <a:t> 2 of 2</a:t>
            </a:r>
          </a:p>
        </p:txBody>
      </p:sp>
      <p:sp>
        <p:nvSpPr>
          <p:cNvPr id="5123" name="Slide Body"/>
          <p:cNvSpPr>
            <a:spLocks noGrp="1" noChangeArrowheads="1"/>
          </p:cNvSpPr>
          <p:nvPr>
            <p:ph type="body" idx="1"/>
          </p:nvPr>
        </p:nvSpPr>
        <p:spPr>
          <a:xfrm>
            <a:off x="228600" y="1981200"/>
            <a:ext cx="8763000" cy="4114800"/>
          </a:xfrm>
        </p:spPr>
        <p:txBody>
          <a:bodyPr/>
          <a:lstStyle/>
          <a:p>
            <a:pPr eaLnBrk="1" hangingPunct="1">
              <a:buFontTx/>
              <a:buNone/>
            </a:pPr>
            <a:r>
              <a:rPr lang="en-US" altLang="en-US" sz="2800" dirty="0"/>
              <a:t>10.8   Pointers to Constants and Constant Pointers</a:t>
            </a:r>
          </a:p>
          <a:p>
            <a:pPr eaLnBrk="1" hangingPunct="1">
              <a:buFontTx/>
              <a:buNone/>
            </a:pPr>
            <a:r>
              <a:rPr lang="en-US" altLang="en-US" sz="2800" dirty="0"/>
              <a:t>10.9   Dynamic Memory Allocation</a:t>
            </a:r>
          </a:p>
          <a:p>
            <a:pPr eaLnBrk="1" hangingPunct="1">
              <a:buFontTx/>
              <a:buNone/>
            </a:pPr>
            <a:r>
              <a:rPr lang="en-US" altLang="en-US" sz="2800" dirty="0"/>
              <a:t>10.10 Returning Pointers from Functions</a:t>
            </a:r>
          </a:p>
          <a:p>
            <a:pPr eaLnBrk="1" hangingPunct="1">
              <a:buFontTx/>
              <a:buNone/>
            </a:pPr>
            <a:r>
              <a:rPr lang="en-US" altLang="en-US" sz="2800" dirty="0"/>
              <a:t>10.11 Pointers to Class Objects and Structures</a:t>
            </a:r>
          </a:p>
          <a:p>
            <a:pPr eaLnBrk="1" hangingPunct="1">
              <a:buFontTx/>
              <a:buNone/>
            </a:pPr>
            <a:r>
              <a:rPr lang="en-US" altLang="en-US" sz="2800" dirty="0"/>
              <a:t>10.12 Selecting Members of Objects</a:t>
            </a:r>
          </a:p>
          <a:p>
            <a:pPr eaLnBrk="1" hangingPunct="1">
              <a:buFontTx/>
              <a:buNone/>
            </a:pPr>
            <a:r>
              <a:rPr lang="en-US" altLang="en-US" sz="2800" dirty="0"/>
              <a:t>10.13 Smart Pointers</a:t>
            </a:r>
          </a:p>
        </p:txBody>
      </p:sp>
      <p:sp>
        <p:nvSpPr>
          <p:cNvPr id="51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10-</a:t>
            </a:r>
            <a:fld id="{F496D112-9B8A-4C28-9562-5A00001B1418}" type="slidenum">
              <a:rPr lang="en-US" altLang="en-US" sz="1200" smtClean="0"/>
              <a:pPr eaLnBrk="1" hangingPunct="1">
                <a:spcBef>
                  <a:spcPct val="0"/>
                </a:spcBef>
                <a:buFontTx/>
                <a:buNone/>
              </a:pPr>
              <a:t>3</a:t>
            </a:fld>
            <a:endParaRPr lang="en-US" altLang="en-US" sz="1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expolanatory image of the declaration of a constant pointer to constant" descr="An image shows the text “const int asterisk const ptr.” A note against “const int” reads “This is what ptr points to.” Another note against the “asterisk symbol const” reads “The asterisk symbol const indicates that ptr is a constant pointe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3336925"/>
            <a:ext cx="4572000" cy="241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Slide Title"/>
          <p:cNvSpPr>
            <a:spLocks noGrp="1" noChangeArrowheads="1"/>
          </p:cNvSpPr>
          <p:nvPr>
            <p:ph type="title"/>
          </p:nvPr>
        </p:nvSpPr>
        <p:spPr>
          <a:xfrm>
            <a:off x="304800" y="228600"/>
            <a:ext cx="8610600" cy="992188"/>
          </a:xfrm>
        </p:spPr>
        <p:txBody>
          <a:bodyPr/>
          <a:lstStyle/>
          <a:p>
            <a:pPr eaLnBrk="1" hangingPunct="1"/>
            <a:r>
              <a:rPr lang="en-US" altLang="en-US" dirty="0">
                <a:solidFill>
                  <a:schemeClr val="tx1"/>
                </a:solidFill>
              </a:rPr>
              <a:t>Constant Pointer to Constant</a:t>
            </a:r>
          </a:p>
        </p:txBody>
      </p:sp>
      <p:sp>
        <p:nvSpPr>
          <p:cNvPr id="28675" name="Slide Body"/>
          <p:cNvSpPr>
            <a:spLocks noGrp="1" noChangeArrowheads="1"/>
          </p:cNvSpPr>
          <p:nvPr>
            <p:ph type="body" idx="1"/>
          </p:nvPr>
        </p:nvSpPr>
        <p:spPr>
          <a:xfrm>
            <a:off x="228600" y="1524000"/>
            <a:ext cx="8686800" cy="4648200"/>
          </a:xfrm>
        </p:spPr>
        <p:txBody>
          <a:bodyPr/>
          <a:lstStyle/>
          <a:p>
            <a:pPr eaLnBrk="1" hangingPunct="1">
              <a:lnSpc>
                <a:spcPct val="90000"/>
              </a:lnSpc>
              <a:defRPr/>
            </a:pPr>
            <a:r>
              <a:rPr lang="en-US" sz="2800" dirty="0"/>
              <a:t>You can combine pointers to constants and constant pointers:</a:t>
            </a:r>
          </a:p>
          <a:p>
            <a:pPr lvl="1" eaLnBrk="1" hangingPunct="1">
              <a:lnSpc>
                <a:spcPct val="90000"/>
              </a:lnSpc>
              <a:buFontTx/>
              <a:buNone/>
              <a:defRPr/>
            </a:pPr>
            <a:r>
              <a:rPr lang="en-US" sz="2400" b="1" dirty="0" err="1">
                <a:solidFill>
                  <a:srgbClr val="3D8963"/>
                </a:solidFill>
                <a:latin typeface="Courier New" pitchFamily="49" charset="0"/>
              </a:rPr>
              <a:t>int</a:t>
            </a:r>
            <a:r>
              <a:rPr lang="en-US" sz="2400" b="1" dirty="0">
                <a:solidFill>
                  <a:srgbClr val="3D8963"/>
                </a:solidFill>
                <a:latin typeface="Courier New" pitchFamily="49" charset="0"/>
              </a:rPr>
              <a:t> size = 10;</a:t>
            </a:r>
          </a:p>
          <a:p>
            <a:pPr lvl="1" eaLnBrk="1" hangingPunct="1">
              <a:lnSpc>
                <a:spcPct val="90000"/>
              </a:lnSpc>
              <a:buFontTx/>
              <a:buNone/>
              <a:defRPr/>
            </a:pPr>
            <a:r>
              <a:rPr lang="en-US" sz="2400" b="1" dirty="0" err="1">
                <a:solidFill>
                  <a:srgbClr val="3D8963"/>
                </a:solidFill>
                <a:latin typeface="Courier New" pitchFamily="49" charset="0"/>
              </a:rPr>
              <a:t>const</a:t>
            </a:r>
            <a:r>
              <a:rPr lang="en-US" sz="2400" b="1" dirty="0">
                <a:solidFill>
                  <a:srgbClr val="3D8963"/>
                </a:solidFill>
                <a:latin typeface="Courier New" pitchFamily="49" charset="0"/>
              </a:rPr>
              <a:t> </a:t>
            </a:r>
            <a:r>
              <a:rPr lang="en-US" sz="2400" b="1" dirty="0" err="1">
                <a:solidFill>
                  <a:srgbClr val="3D8963"/>
                </a:solidFill>
                <a:latin typeface="Courier New" pitchFamily="49" charset="0"/>
              </a:rPr>
              <a:t>int</a:t>
            </a:r>
            <a:r>
              <a:rPr lang="en-US" sz="2400" b="1" dirty="0">
                <a:solidFill>
                  <a:srgbClr val="3D8963"/>
                </a:solidFill>
                <a:latin typeface="Courier New" pitchFamily="49" charset="0"/>
              </a:rPr>
              <a:t> * </a:t>
            </a:r>
            <a:r>
              <a:rPr lang="en-US" sz="2400" b="1" dirty="0" err="1">
                <a:solidFill>
                  <a:srgbClr val="3D8963"/>
                </a:solidFill>
                <a:latin typeface="Courier New" pitchFamily="49" charset="0"/>
              </a:rPr>
              <a:t>const</a:t>
            </a:r>
            <a:r>
              <a:rPr lang="en-US" sz="2400" b="1" dirty="0">
                <a:solidFill>
                  <a:srgbClr val="3D8963"/>
                </a:solidFill>
                <a:latin typeface="Courier New" pitchFamily="49" charset="0"/>
              </a:rPr>
              <a:t> </a:t>
            </a:r>
            <a:r>
              <a:rPr lang="en-US" sz="2400" b="1" dirty="0" err="1">
                <a:solidFill>
                  <a:srgbClr val="3D8963"/>
                </a:solidFill>
                <a:latin typeface="Courier New" pitchFamily="49" charset="0"/>
              </a:rPr>
              <a:t>ptr</a:t>
            </a:r>
            <a:r>
              <a:rPr lang="en-US" sz="2400" b="1" dirty="0">
                <a:solidFill>
                  <a:srgbClr val="3D8963"/>
                </a:solidFill>
                <a:latin typeface="Courier New" pitchFamily="49" charset="0"/>
              </a:rPr>
              <a:t> = &amp;size; </a:t>
            </a:r>
          </a:p>
          <a:p>
            <a:pPr eaLnBrk="1" hangingPunct="1">
              <a:lnSpc>
                <a:spcPct val="90000"/>
              </a:lnSpc>
              <a:defRPr/>
            </a:pPr>
            <a:r>
              <a:rPr lang="en-US" sz="2800" dirty="0"/>
              <a:t>What does it mean?</a:t>
            </a:r>
          </a:p>
          <a:p>
            <a:pPr marL="0" indent="0" eaLnBrk="1" hangingPunct="1">
              <a:lnSpc>
                <a:spcPct val="90000"/>
              </a:lnSpc>
              <a:buFontTx/>
              <a:buNone/>
              <a:defRPr/>
            </a:pPr>
            <a:endParaRPr lang="en-US" sz="2800" dirty="0"/>
          </a:p>
        </p:txBody>
      </p:sp>
      <p:sp>
        <p:nvSpPr>
          <p:cNvPr id="32773"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10-</a:t>
            </a:r>
            <a:fld id="{FDE47ECA-EEDF-411B-8F75-F9713E0F3022}" type="slidenum">
              <a:rPr lang="en-US" altLang="en-US" sz="1200" smtClean="0"/>
              <a:pPr eaLnBrk="1" hangingPunct="1">
                <a:spcBef>
                  <a:spcPct val="0"/>
                </a:spcBef>
                <a:buFontTx/>
                <a:buNone/>
              </a:pPr>
              <a:t>30</a:t>
            </a:fld>
            <a:endParaRPr lang="en-US" altLang="en-US" sz="1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Title"/>
          <p:cNvSpPr>
            <a:spLocks noGrp="1" noChangeArrowheads="1"/>
          </p:cNvSpPr>
          <p:nvPr>
            <p:ph type="title"/>
          </p:nvPr>
        </p:nvSpPr>
        <p:spPr/>
        <p:txBody>
          <a:bodyPr/>
          <a:lstStyle/>
          <a:p>
            <a:pPr eaLnBrk="1" hangingPunct="1"/>
            <a:r>
              <a:rPr lang="en-US" altLang="en-US" dirty="0">
                <a:solidFill>
                  <a:schemeClr val="tx1"/>
                </a:solidFill>
              </a:rPr>
              <a:t>10.9  Dynamic Memory Allocation 1 of 2</a:t>
            </a:r>
          </a:p>
        </p:txBody>
      </p:sp>
      <p:sp>
        <p:nvSpPr>
          <p:cNvPr id="33795" name="Slide Body"/>
          <p:cNvSpPr>
            <a:spLocks noGrp="1" noChangeArrowheads="1"/>
          </p:cNvSpPr>
          <p:nvPr>
            <p:ph type="body" idx="1"/>
          </p:nvPr>
        </p:nvSpPr>
        <p:spPr>
          <a:xfrm>
            <a:off x="609600" y="1600200"/>
            <a:ext cx="8001000" cy="4343400"/>
          </a:xfrm>
        </p:spPr>
        <p:txBody>
          <a:bodyPr/>
          <a:lstStyle/>
          <a:p>
            <a:pPr eaLnBrk="1" hangingPunct="1"/>
            <a:r>
              <a:rPr lang="en-US" altLang="en-US" sz="3000" dirty="0"/>
              <a:t>You can allocate storage for a variable while a program is running</a:t>
            </a:r>
          </a:p>
          <a:p>
            <a:pPr eaLnBrk="1" hangingPunct="1"/>
            <a:r>
              <a:rPr lang="en-US" altLang="en-US" sz="3000" dirty="0"/>
              <a:t>Use the </a:t>
            </a:r>
            <a:r>
              <a:rPr lang="en-US" altLang="en-US" sz="3000" b="1" dirty="0">
                <a:latin typeface="Courier New" pitchFamily="49" charset="0"/>
              </a:rPr>
              <a:t>new</a:t>
            </a:r>
            <a:r>
              <a:rPr lang="en-US" altLang="en-US" sz="3000" dirty="0"/>
              <a:t> operator to allocate memory</a:t>
            </a:r>
          </a:p>
          <a:p>
            <a:pPr lvl="1" eaLnBrk="1" hangingPunct="1">
              <a:buFontTx/>
              <a:buNone/>
            </a:pPr>
            <a:r>
              <a:rPr lang="en-US" altLang="en-US" sz="2400" dirty="0"/>
              <a:t>	</a:t>
            </a:r>
            <a:r>
              <a:rPr lang="en-US" altLang="en-US" sz="2400" b="1" dirty="0">
                <a:solidFill>
                  <a:srgbClr val="3D8963"/>
                </a:solidFill>
                <a:latin typeface="Courier New" pitchFamily="49" charset="0"/>
              </a:rPr>
              <a:t>double *</a:t>
            </a:r>
            <a:r>
              <a:rPr lang="en-US" altLang="en-US" sz="2400" b="1" dirty="0" err="1">
                <a:solidFill>
                  <a:srgbClr val="3D8963"/>
                </a:solidFill>
                <a:latin typeface="Courier New" pitchFamily="49" charset="0"/>
              </a:rPr>
              <a:t>dptr</a:t>
            </a:r>
            <a:r>
              <a:rPr lang="en-US" altLang="en-US" sz="2400" b="1" dirty="0">
                <a:solidFill>
                  <a:srgbClr val="3D8963"/>
                </a:solidFill>
                <a:latin typeface="Courier New" pitchFamily="49" charset="0"/>
              </a:rPr>
              <a:t>;</a:t>
            </a:r>
          </a:p>
          <a:p>
            <a:pPr lvl="1" eaLnBrk="1" hangingPunct="1">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dptr</a:t>
            </a:r>
            <a:r>
              <a:rPr lang="en-US" altLang="en-US" sz="2400" b="1" dirty="0">
                <a:solidFill>
                  <a:srgbClr val="3D8963"/>
                </a:solidFill>
                <a:latin typeface="Courier New" pitchFamily="49" charset="0"/>
              </a:rPr>
              <a:t> = new double;</a:t>
            </a:r>
          </a:p>
          <a:p>
            <a:pPr eaLnBrk="1" hangingPunct="1"/>
            <a:r>
              <a:rPr lang="en-US" altLang="en-US" sz="3000" b="1" dirty="0">
                <a:latin typeface="Courier New" pitchFamily="49" charset="0"/>
              </a:rPr>
              <a:t>new</a:t>
            </a:r>
            <a:r>
              <a:rPr lang="en-US" altLang="en-US" sz="3000" dirty="0"/>
              <a:t> returns address of a memory location</a:t>
            </a:r>
          </a:p>
          <a:p>
            <a:pPr eaLnBrk="1" hangingPunct="1"/>
            <a:r>
              <a:rPr lang="en-US" altLang="en-US" sz="3000" dirty="0"/>
              <a:t>The data type of the variable is indicated after </a:t>
            </a:r>
            <a:r>
              <a:rPr lang="en-US" altLang="en-US" sz="3000" b="1" dirty="0">
                <a:latin typeface="Courier New" pitchFamily="49" charset="0"/>
                <a:cs typeface="Courier New" pitchFamily="49" charset="0"/>
              </a:rPr>
              <a:t>new</a:t>
            </a:r>
          </a:p>
        </p:txBody>
      </p:sp>
      <p:sp>
        <p:nvSpPr>
          <p:cNvPr id="337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10-</a:t>
            </a:r>
            <a:fld id="{0379D050-DC6D-42E5-BA93-A983C129FFF8}" type="slidenum">
              <a:rPr lang="en-US" altLang="en-US" sz="1200" smtClean="0"/>
              <a:pPr eaLnBrk="1" hangingPunct="1">
                <a:spcBef>
                  <a:spcPct val="0"/>
                </a:spcBef>
                <a:buFontTx/>
                <a:buNone/>
              </a:pPr>
              <a:t>31</a:t>
            </a:fld>
            <a:endParaRPr lang="en-US" altLang="en-US" sz="12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dirty="0">
                <a:solidFill>
                  <a:schemeClr val="tx1"/>
                </a:solidFill>
              </a:rPr>
              <a:t>Dynamic Memory Allocation 2 of 2</a:t>
            </a:r>
          </a:p>
        </p:txBody>
      </p:sp>
      <p:sp>
        <p:nvSpPr>
          <p:cNvPr id="34819" name="Rectangle 3"/>
          <p:cNvSpPr>
            <a:spLocks noGrp="1" noChangeArrowheads="1"/>
          </p:cNvSpPr>
          <p:nvPr>
            <p:ph type="body" idx="1"/>
          </p:nvPr>
        </p:nvSpPr>
        <p:spPr>
          <a:xfrm>
            <a:off x="304800" y="2057400"/>
            <a:ext cx="8534400" cy="3810000"/>
          </a:xfrm>
        </p:spPr>
        <p:txBody>
          <a:bodyPr/>
          <a:lstStyle/>
          <a:p>
            <a:pPr eaLnBrk="1" hangingPunct="1">
              <a:lnSpc>
                <a:spcPct val="85000"/>
              </a:lnSpc>
            </a:pPr>
            <a:r>
              <a:rPr lang="en-US" altLang="en-US" sz="2800" dirty="0"/>
              <a:t>You can also use </a:t>
            </a:r>
            <a:r>
              <a:rPr lang="en-US" altLang="en-US" sz="2800" b="1" dirty="0">
                <a:latin typeface="Courier New" pitchFamily="49" charset="0"/>
              </a:rPr>
              <a:t>new</a:t>
            </a:r>
            <a:r>
              <a:rPr lang="en-US" altLang="en-US" sz="2800" dirty="0"/>
              <a:t> to allocate an array</a:t>
            </a:r>
          </a:p>
          <a:p>
            <a:pPr lvl="1" eaLnBrk="1" hangingPunct="1">
              <a:lnSpc>
                <a:spcPct val="85000"/>
              </a:lnSpc>
              <a:buFontTx/>
              <a:buNone/>
            </a:pPr>
            <a:r>
              <a:rPr lang="en-US" altLang="en-US" sz="2800" dirty="0">
                <a:latin typeface="Courier New" pitchFamily="49" charset="0"/>
              </a:rPr>
              <a:t>	</a:t>
            </a:r>
            <a:r>
              <a:rPr lang="en-US" altLang="en-US" sz="2800" b="1" dirty="0" err="1">
                <a:solidFill>
                  <a:srgbClr val="3D8963"/>
                </a:solidFill>
                <a:latin typeface="Courier New" pitchFamily="49" charset="0"/>
              </a:rPr>
              <a:t>arrayPtr</a:t>
            </a:r>
            <a:r>
              <a:rPr lang="en-US" altLang="en-US" sz="2800" b="1" dirty="0">
                <a:solidFill>
                  <a:srgbClr val="3D8963"/>
                </a:solidFill>
                <a:latin typeface="Courier New" pitchFamily="49" charset="0"/>
              </a:rPr>
              <a:t> = new double[25];</a:t>
            </a:r>
          </a:p>
          <a:p>
            <a:pPr lvl="1" eaLnBrk="1" hangingPunct="1">
              <a:lnSpc>
                <a:spcPct val="85000"/>
              </a:lnSpc>
            </a:pPr>
            <a:r>
              <a:rPr lang="en-US" altLang="en-US" sz="2800" dirty="0"/>
              <a:t>The program may terminate if there is not sufficient memory</a:t>
            </a:r>
          </a:p>
          <a:p>
            <a:pPr lvl="1" eaLnBrk="1" hangingPunct="1">
              <a:lnSpc>
                <a:spcPct val="85000"/>
              </a:lnSpc>
              <a:buFontTx/>
              <a:buNone/>
            </a:pPr>
            <a:endParaRPr lang="en-US" altLang="en-US" sz="2800" b="1" dirty="0">
              <a:solidFill>
                <a:srgbClr val="3D8963"/>
              </a:solidFill>
            </a:endParaRPr>
          </a:p>
          <a:p>
            <a:pPr eaLnBrk="1" hangingPunct="1">
              <a:lnSpc>
                <a:spcPct val="85000"/>
              </a:lnSpc>
            </a:pPr>
            <a:r>
              <a:rPr lang="en-US" altLang="en-US" sz="2800" dirty="0"/>
              <a:t>You can then use </a:t>
            </a:r>
            <a:r>
              <a:rPr lang="en-US" altLang="en-US" sz="2800" b="1" dirty="0">
                <a:latin typeface="Courier New" pitchFamily="49" charset="0"/>
              </a:rPr>
              <a:t>[</a:t>
            </a:r>
            <a:r>
              <a:rPr lang="en-US" altLang="en-US" sz="2800" b="1" dirty="0"/>
              <a:t> </a:t>
            </a:r>
            <a:r>
              <a:rPr lang="en-US" altLang="en-US" sz="2800" b="1" dirty="0">
                <a:latin typeface="Courier New" pitchFamily="49" charset="0"/>
              </a:rPr>
              <a:t>]</a:t>
            </a:r>
            <a:r>
              <a:rPr lang="en-US" altLang="en-US" sz="2800" dirty="0"/>
              <a:t> or pointer arithmetic to access the array</a:t>
            </a:r>
          </a:p>
          <a:p>
            <a:pPr lvl="1" eaLnBrk="1" hangingPunct="1">
              <a:lnSpc>
                <a:spcPct val="85000"/>
              </a:lnSpc>
              <a:buFontTx/>
              <a:buNone/>
            </a:pPr>
            <a:r>
              <a:rPr lang="en-US" altLang="en-US" sz="2400" dirty="0"/>
              <a:t>	</a:t>
            </a:r>
            <a:endParaRPr lang="en-US" altLang="en-US" sz="2400" b="1" dirty="0">
              <a:solidFill>
                <a:srgbClr val="3D8963"/>
              </a:solidFill>
              <a:latin typeface="Courier New" pitchFamily="49" charset="0"/>
            </a:endParaRPr>
          </a:p>
        </p:txBody>
      </p:sp>
      <p:sp>
        <p:nvSpPr>
          <p:cNvPr id="348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10-</a:t>
            </a:r>
            <a:fld id="{01E829FC-3527-4B12-839F-F34F0AA6C18A}" type="slidenum">
              <a:rPr lang="en-US" altLang="en-US" sz="1200" smtClean="0"/>
              <a:pPr eaLnBrk="1" hangingPunct="1">
                <a:spcBef>
                  <a:spcPct val="0"/>
                </a:spcBef>
                <a:buFontTx/>
                <a:buNone/>
              </a:pPr>
              <a:t>32</a:t>
            </a:fld>
            <a:endParaRPr lang="en-US" altLang="en-US" sz="12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Title"/>
          <p:cNvSpPr>
            <a:spLocks noGrp="1" noChangeArrowheads="1"/>
          </p:cNvSpPr>
          <p:nvPr>
            <p:ph type="title"/>
          </p:nvPr>
        </p:nvSpPr>
        <p:spPr/>
        <p:txBody>
          <a:bodyPr/>
          <a:lstStyle/>
          <a:p>
            <a:pPr eaLnBrk="1" hangingPunct="1"/>
            <a:r>
              <a:rPr lang="en-US" altLang="en-US" dirty="0">
                <a:solidFill>
                  <a:schemeClr val="tx1"/>
                </a:solidFill>
              </a:rPr>
              <a:t>Dynamic Memory Example</a:t>
            </a:r>
          </a:p>
        </p:txBody>
      </p:sp>
      <p:sp>
        <p:nvSpPr>
          <p:cNvPr id="35843" name="Slide Body"/>
          <p:cNvSpPr>
            <a:spLocks noGrp="1" noChangeArrowheads="1"/>
          </p:cNvSpPr>
          <p:nvPr>
            <p:ph type="body" idx="1"/>
          </p:nvPr>
        </p:nvSpPr>
        <p:spPr>
          <a:xfrm>
            <a:off x="304800" y="1600200"/>
            <a:ext cx="8534400" cy="4495800"/>
          </a:xfrm>
        </p:spPr>
        <p:txBody>
          <a:bodyPr/>
          <a:lstStyle/>
          <a:p>
            <a:pPr eaLnBrk="1" hangingPunct="1">
              <a:lnSpc>
                <a:spcPct val="85000"/>
              </a:lnSpc>
              <a:spcBef>
                <a:spcPts val="600"/>
              </a:spcBef>
              <a:buFontTx/>
              <a:buNone/>
            </a:pPr>
            <a:r>
              <a:rPr lang="en-US" altLang="en-US" sz="2400" b="1" dirty="0" err="1">
                <a:solidFill>
                  <a:srgbClr val="3D8963"/>
                </a:solidFill>
                <a:latin typeface="Courier New" pitchFamily="49" charset="0"/>
                <a:cs typeface="Courier New" pitchFamily="49" charset="0"/>
              </a:rPr>
              <a:t>int</a:t>
            </a:r>
            <a:r>
              <a:rPr lang="en-US" altLang="en-US" sz="2400" b="1" dirty="0">
                <a:solidFill>
                  <a:srgbClr val="3D8963"/>
                </a:solidFill>
                <a:latin typeface="Courier New" pitchFamily="49" charset="0"/>
                <a:cs typeface="Courier New" pitchFamily="49" charset="0"/>
              </a:rPr>
              <a:t> *count, *</a:t>
            </a:r>
            <a:r>
              <a:rPr lang="en-US" altLang="en-US" sz="2400" b="1" dirty="0" err="1">
                <a:solidFill>
                  <a:srgbClr val="3D8963"/>
                </a:solidFill>
                <a:latin typeface="Courier New" pitchFamily="49" charset="0"/>
                <a:cs typeface="Courier New" pitchFamily="49" charset="0"/>
              </a:rPr>
              <a:t>arrayptr</a:t>
            </a:r>
            <a:r>
              <a:rPr lang="en-US" altLang="en-US" sz="2400" b="1" dirty="0">
                <a:solidFill>
                  <a:srgbClr val="3D8963"/>
                </a:solidFill>
                <a:latin typeface="Courier New" pitchFamily="49" charset="0"/>
                <a:cs typeface="Courier New" pitchFamily="49" charset="0"/>
              </a:rPr>
              <a:t>;</a:t>
            </a:r>
          </a:p>
          <a:p>
            <a:pPr eaLnBrk="1" hangingPunct="1">
              <a:lnSpc>
                <a:spcPct val="85000"/>
              </a:lnSpc>
              <a:spcBef>
                <a:spcPts val="600"/>
              </a:spcBef>
              <a:buFontTx/>
              <a:buNone/>
            </a:pPr>
            <a:r>
              <a:rPr lang="en-US" altLang="en-US" sz="2400" b="1" dirty="0">
                <a:solidFill>
                  <a:srgbClr val="3D8963"/>
                </a:solidFill>
                <a:latin typeface="Courier New" pitchFamily="49" charset="0"/>
                <a:cs typeface="Courier New" pitchFamily="49" charset="0"/>
              </a:rPr>
              <a:t>count = new </a:t>
            </a:r>
            <a:r>
              <a:rPr lang="en-US" altLang="en-US" sz="2400" b="1" dirty="0" err="1">
                <a:solidFill>
                  <a:srgbClr val="3D8963"/>
                </a:solidFill>
                <a:latin typeface="Courier New" pitchFamily="49" charset="0"/>
                <a:cs typeface="Courier New" pitchFamily="49" charset="0"/>
              </a:rPr>
              <a:t>int</a:t>
            </a:r>
            <a:r>
              <a:rPr lang="en-US" altLang="en-US" sz="2400" b="1" dirty="0">
                <a:solidFill>
                  <a:srgbClr val="3D8963"/>
                </a:solidFill>
                <a:latin typeface="Courier New" pitchFamily="49" charset="0"/>
                <a:cs typeface="Courier New" pitchFamily="49" charset="0"/>
              </a:rPr>
              <a:t>;</a:t>
            </a:r>
          </a:p>
          <a:p>
            <a:pPr eaLnBrk="1" hangingPunct="1">
              <a:lnSpc>
                <a:spcPct val="85000"/>
              </a:lnSpc>
              <a:spcBef>
                <a:spcPts val="600"/>
              </a:spcBef>
              <a:buFontTx/>
              <a:buNone/>
            </a:pPr>
            <a:r>
              <a:rPr lang="en-US" altLang="en-US" sz="2400" b="1" dirty="0" err="1">
                <a:solidFill>
                  <a:srgbClr val="3D8963"/>
                </a:solidFill>
                <a:latin typeface="Courier New" pitchFamily="49" charset="0"/>
                <a:cs typeface="Courier New" pitchFamily="49" charset="0"/>
              </a:rPr>
              <a:t>cout</a:t>
            </a:r>
            <a:r>
              <a:rPr lang="en-US" altLang="en-US" sz="2400" b="1" dirty="0">
                <a:solidFill>
                  <a:srgbClr val="3D8963"/>
                </a:solidFill>
                <a:latin typeface="Courier New" pitchFamily="49" charset="0"/>
                <a:cs typeface="Courier New" pitchFamily="49" charset="0"/>
              </a:rPr>
              <a:t> &lt;&lt;"How many students? ";</a:t>
            </a:r>
          </a:p>
          <a:p>
            <a:pPr eaLnBrk="1" hangingPunct="1">
              <a:lnSpc>
                <a:spcPct val="85000"/>
              </a:lnSpc>
              <a:spcBef>
                <a:spcPts val="600"/>
              </a:spcBef>
              <a:buFontTx/>
              <a:buNone/>
            </a:pPr>
            <a:r>
              <a:rPr lang="en-US" altLang="en-US" sz="2400" b="1" dirty="0" err="1">
                <a:solidFill>
                  <a:srgbClr val="3D8963"/>
                </a:solidFill>
                <a:latin typeface="Courier New" pitchFamily="49" charset="0"/>
                <a:cs typeface="Courier New" pitchFamily="49" charset="0"/>
              </a:rPr>
              <a:t>cin</a:t>
            </a:r>
            <a:r>
              <a:rPr lang="en-US" altLang="en-US" sz="2400" b="1" dirty="0">
                <a:solidFill>
                  <a:srgbClr val="3D8963"/>
                </a:solidFill>
                <a:latin typeface="Courier New" pitchFamily="49" charset="0"/>
                <a:cs typeface="Courier New" pitchFamily="49" charset="0"/>
              </a:rPr>
              <a:t> &gt;&gt; *count;</a:t>
            </a:r>
          </a:p>
          <a:p>
            <a:pPr eaLnBrk="1" hangingPunct="1">
              <a:lnSpc>
                <a:spcPct val="85000"/>
              </a:lnSpc>
              <a:spcBef>
                <a:spcPts val="600"/>
              </a:spcBef>
              <a:buFontTx/>
              <a:buNone/>
            </a:pPr>
            <a:r>
              <a:rPr lang="en-US" altLang="en-US" sz="2400" b="1" dirty="0" err="1">
                <a:solidFill>
                  <a:srgbClr val="3D8963"/>
                </a:solidFill>
                <a:latin typeface="Courier New" pitchFamily="49" charset="0"/>
                <a:cs typeface="Courier New" pitchFamily="49" charset="0"/>
              </a:rPr>
              <a:t>arrayptr</a:t>
            </a:r>
            <a:r>
              <a:rPr lang="en-US" altLang="en-US" sz="2400" b="1" dirty="0">
                <a:solidFill>
                  <a:srgbClr val="3D8963"/>
                </a:solidFill>
                <a:latin typeface="Courier New" pitchFamily="49" charset="0"/>
                <a:cs typeface="Courier New" pitchFamily="49" charset="0"/>
              </a:rPr>
              <a:t> = new </a:t>
            </a:r>
            <a:r>
              <a:rPr lang="en-US" altLang="en-US" sz="2400" b="1" dirty="0" err="1">
                <a:solidFill>
                  <a:srgbClr val="3D8963"/>
                </a:solidFill>
                <a:latin typeface="Courier New" pitchFamily="49" charset="0"/>
                <a:cs typeface="Courier New" pitchFamily="49" charset="0"/>
              </a:rPr>
              <a:t>int</a:t>
            </a:r>
            <a:r>
              <a:rPr lang="en-US" altLang="en-US" sz="2400" b="1" dirty="0">
                <a:solidFill>
                  <a:srgbClr val="3D8963"/>
                </a:solidFill>
                <a:latin typeface="Courier New" pitchFamily="49" charset="0"/>
                <a:cs typeface="Courier New" pitchFamily="49" charset="0"/>
              </a:rPr>
              <a:t>[*count];</a:t>
            </a:r>
          </a:p>
          <a:p>
            <a:pPr eaLnBrk="1" hangingPunct="1">
              <a:lnSpc>
                <a:spcPct val="85000"/>
              </a:lnSpc>
              <a:spcBef>
                <a:spcPts val="600"/>
              </a:spcBef>
              <a:buFontTx/>
              <a:buNone/>
            </a:pPr>
            <a:endParaRPr lang="en-US" altLang="en-US" sz="2400" b="1" dirty="0">
              <a:solidFill>
                <a:srgbClr val="3D8963"/>
              </a:solidFill>
              <a:latin typeface="Courier New" pitchFamily="49" charset="0"/>
              <a:cs typeface="Courier New" pitchFamily="49" charset="0"/>
            </a:endParaRPr>
          </a:p>
          <a:p>
            <a:pPr eaLnBrk="1" hangingPunct="1">
              <a:lnSpc>
                <a:spcPct val="85000"/>
              </a:lnSpc>
              <a:spcBef>
                <a:spcPts val="600"/>
              </a:spcBef>
              <a:buFontTx/>
              <a:buNone/>
            </a:pPr>
            <a:r>
              <a:rPr lang="en-US" altLang="en-US" sz="2400" b="1" dirty="0">
                <a:solidFill>
                  <a:srgbClr val="3D8963"/>
                </a:solidFill>
                <a:latin typeface="Courier New" pitchFamily="49" charset="0"/>
                <a:cs typeface="Courier New" pitchFamily="49" charset="0"/>
              </a:rPr>
              <a:t>for (</a:t>
            </a:r>
            <a:r>
              <a:rPr lang="en-US" altLang="en-US" sz="2400" b="1" dirty="0" err="1">
                <a:solidFill>
                  <a:srgbClr val="3D8963"/>
                </a:solidFill>
                <a:latin typeface="Courier New" pitchFamily="49" charset="0"/>
                <a:cs typeface="Courier New" pitchFamily="49" charset="0"/>
              </a:rPr>
              <a:t>int</a:t>
            </a:r>
            <a:r>
              <a:rPr lang="en-US" altLang="en-US" sz="2400" b="1" dirty="0">
                <a:solidFill>
                  <a:srgbClr val="3D8963"/>
                </a:solidFill>
                <a:latin typeface="Courier New" pitchFamily="49" charset="0"/>
                <a:cs typeface="Courier New" pitchFamily="49" charset="0"/>
              </a:rPr>
              <a:t> </a:t>
            </a:r>
            <a:r>
              <a:rPr lang="en-US" altLang="en-US" sz="2400" b="1" dirty="0" err="1">
                <a:solidFill>
                  <a:srgbClr val="3D8963"/>
                </a:solidFill>
                <a:latin typeface="Courier New" pitchFamily="49" charset="0"/>
                <a:cs typeface="Courier New" pitchFamily="49" charset="0"/>
              </a:rPr>
              <a:t>i</a:t>
            </a:r>
            <a:r>
              <a:rPr lang="en-US" altLang="en-US" sz="2400" b="1" dirty="0">
                <a:solidFill>
                  <a:srgbClr val="3D8963"/>
                </a:solidFill>
                <a:latin typeface="Courier New" pitchFamily="49" charset="0"/>
                <a:cs typeface="Courier New" pitchFamily="49" charset="0"/>
              </a:rPr>
              <a:t>=0; </a:t>
            </a:r>
            <a:r>
              <a:rPr lang="en-US" altLang="en-US" sz="2400" b="1" dirty="0" err="1">
                <a:solidFill>
                  <a:srgbClr val="3D8963"/>
                </a:solidFill>
                <a:latin typeface="Courier New" pitchFamily="49" charset="0"/>
                <a:cs typeface="Courier New" pitchFamily="49" charset="0"/>
              </a:rPr>
              <a:t>i</a:t>
            </a:r>
            <a:r>
              <a:rPr lang="en-US" altLang="en-US" sz="2400" b="1" dirty="0">
                <a:solidFill>
                  <a:srgbClr val="3D8963"/>
                </a:solidFill>
                <a:latin typeface="Courier New" pitchFamily="49" charset="0"/>
                <a:cs typeface="Courier New" pitchFamily="49" charset="0"/>
              </a:rPr>
              <a:t>&lt;*count; </a:t>
            </a:r>
            <a:r>
              <a:rPr lang="en-US" altLang="en-US" sz="2400" b="1" dirty="0" err="1">
                <a:solidFill>
                  <a:srgbClr val="3D8963"/>
                </a:solidFill>
                <a:latin typeface="Courier New" pitchFamily="49" charset="0"/>
                <a:cs typeface="Courier New" pitchFamily="49" charset="0"/>
              </a:rPr>
              <a:t>i</a:t>
            </a:r>
            <a:r>
              <a:rPr lang="en-US" altLang="en-US" sz="2400" b="1" dirty="0">
                <a:solidFill>
                  <a:srgbClr val="3D8963"/>
                </a:solidFill>
                <a:latin typeface="Courier New" pitchFamily="49" charset="0"/>
                <a:cs typeface="Courier New" pitchFamily="49" charset="0"/>
              </a:rPr>
              <a:t>++)</a:t>
            </a:r>
          </a:p>
          <a:p>
            <a:pPr eaLnBrk="1" hangingPunct="1">
              <a:lnSpc>
                <a:spcPct val="85000"/>
              </a:lnSpc>
              <a:spcBef>
                <a:spcPts val="600"/>
              </a:spcBef>
              <a:buFontTx/>
              <a:buNone/>
            </a:pPr>
            <a:r>
              <a:rPr lang="en-US" altLang="en-US" sz="2400" b="1" dirty="0">
                <a:solidFill>
                  <a:srgbClr val="3D8963"/>
                </a:solidFill>
                <a:latin typeface="Courier New" pitchFamily="49" charset="0"/>
                <a:cs typeface="Courier New" pitchFamily="49" charset="0"/>
              </a:rPr>
              <a:t>{</a:t>
            </a:r>
          </a:p>
          <a:p>
            <a:pPr eaLnBrk="1" hangingPunct="1">
              <a:lnSpc>
                <a:spcPct val="85000"/>
              </a:lnSpc>
              <a:spcBef>
                <a:spcPts val="600"/>
              </a:spcBef>
              <a:buFontTx/>
              <a:buNone/>
            </a:pPr>
            <a:r>
              <a:rPr lang="en-US" altLang="en-US" sz="2400" b="1" dirty="0">
                <a:solidFill>
                  <a:srgbClr val="3D8963"/>
                </a:solidFill>
                <a:latin typeface="Courier New" pitchFamily="49" charset="0"/>
                <a:cs typeface="Courier New" pitchFamily="49" charset="0"/>
              </a:rPr>
              <a:t>  </a:t>
            </a:r>
            <a:r>
              <a:rPr lang="en-US" altLang="en-US" sz="2400" b="1" dirty="0" err="1">
                <a:solidFill>
                  <a:srgbClr val="3D8963"/>
                </a:solidFill>
                <a:latin typeface="Courier New" pitchFamily="49" charset="0"/>
                <a:cs typeface="Courier New" pitchFamily="49" charset="0"/>
              </a:rPr>
              <a:t>cout</a:t>
            </a:r>
            <a:r>
              <a:rPr lang="en-US" altLang="en-US" sz="2400" b="1" dirty="0">
                <a:solidFill>
                  <a:srgbClr val="3D8963"/>
                </a:solidFill>
                <a:latin typeface="Courier New" pitchFamily="49" charset="0"/>
                <a:cs typeface="Courier New" pitchFamily="49" charset="0"/>
              </a:rPr>
              <a:t> &lt;&lt; "Enter score " &lt;&lt; </a:t>
            </a:r>
            <a:r>
              <a:rPr lang="en-US" altLang="en-US" sz="2400" b="1" dirty="0" err="1">
                <a:solidFill>
                  <a:srgbClr val="3D8963"/>
                </a:solidFill>
                <a:latin typeface="Courier New" pitchFamily="49" charset="0"/>
                <a:cs typeface="Courier New" pitchFamily="49" charset="0"/>
              </a:rPr>
              <a:t>i</a:t>
            </a:r>
            <a:r>
              <a:rPr lang="en-US" altLang="en-US" sz="2400" b="1" dirty="0">
                <a:solidFill>
                  <a:srgbClr val="3D8963"/>
                </a:solidFill>
                <a:latin typeface="Courier New" pitchFamily="49" charset="0"/>
                <a:cs typeface="Courier New" pitchFamily="49" charset="0"/>
              </a:rPr>
              <a:t> &lt;&lt; ": ";</a:t>
            </a:r>
          </a:p>
          <a:p>
            <a:pPr eaLnBrk="1" hangingPunct="1">
              <a:lnSpc>
                <a:spcPct val="85000"/>
              </a:lnSpc>
              <a:spcBef>
                <a:spcPts val="600"/>
              </a:spcBef>
              <a:buFontTx/>
              <a:buNone/>
            </a:pPr>
            <a:r>
              <a:rPr lang="en-US" altLang="en-US" sz="2400" b="1" dirty="0">
                <a:solidFill>
                  <a:srgbClr val="3D8963"/>
                </a:solidFill>
                <a:latin typeface="Courier New" pitchFamily="49" charset="0"/>
                <a:cs typeface="Courier New" pitchFamily="49" charset="0"/>
              </a:rPr>
              <a:t>  </a:t>
            </a:r>
            <a:r>
              <a:rPr lang="en-US" altLang="en-US" sz="2400" b="1" dirty="0" err="1">
                <a:solidFill>
                  <a:srgbClr val="3D8963"/>
                </a:solidFill>
                <a:latin typeface="Courier New" pitchFamily="49" charset="0"/>
                <a:cs typeface="Courier New" pitchFamily="49" charset="0"/>
              </a:rPr>
              <a:t>cin</a:t>
            </a:r>
            <a:r>
              <a:rPr lang="en-US" altLang="en-US" sz="2400" b="1" dirty="0">
                <a:solidFill>
                  <a:srgbClr val="3D8963"/>
                </a:solidFill>
                <a:latin typeface="Courier New" pitchFamily="49" charset="0"/>
                <a:cs typeface="Courier New" pitchFamily="49" charset="0"/>
              </a:rPr>
              <a:t> &gt;&gt; </a:t>
            </a:r>
            <a:r>
              <a:rPr lang="en-US" altLang="en-US" sz="2400" b="1" dirty="0" err="1">
                <a:solidFill>
                  <a:srgbClr val="3D8963"/>
                </a:solidFill>
                <a:latin typeface="Courier New" pitchFamily="49" charset="0"/>
                <a:cs typeface="Courier New" pitchFamily="49" charset="0"/>
              </a:rPr>
              <a:t>arrayptr</a:t>
            </a:r>
            <a:r>
              <a:rPr lang="en-US" altLang="en-US" sz="2400" b="1" dirty="0">
                <a:solidFill>
                  <a:srgbClr val="3D8963"/>
                </a:solidFill>
                <a:latin typeface="Courier New" pitchFamily="49" charset="0"/>
                <a:cs typeface="Courier New" pitchFamily="49" charset="0"/>
              </a:rPr>
              <a:t>[</a:t>
            </a:r>
            <a:r>
              <a:rPr lang="en-US" altLang="en-US" sz="2400" b="1" dirty="0" err="1">
                <a:solidFill>
                  <a:srgbClr val="3D8963"/>
                </a:solidFill>
                <a:latin typeface="Courier New" pitchFamily="49" charset="0"/>
                <a:cs typeface="Courier New" pitchFamily="49" charset="0"/>
              </a:rPr>
              <a:t>i</a:t>
            </a:r>
            <a:r>
              <a:rPr lang="en-US" altLang="en-US" sz="2400" b="1" dirty="0">
                <a:solidFill>
                  <a:srgbClr val="3D8963"/>
                </a:solidFill>
                <a:latin typeface="Courier New" pitchFamily="49" charset="0"/>
                <a:cs typeface="Courier New" pitchFamily="49" charset="0"/>
              </a:rPr>
              <a:t>];</a:t>
            </a:r>
          </a:p>
          <a:p>
            <a:pPr eaLnBrk="1" hangingPunct="1">
              <a:lnSpc>
                <a:spcPct val="85000"/>
              </a:lnSpc>
              <a:spcBef>
                <a:spcPts val="600"/>
              </a:spcBef>
              <a:buFontTx/>
              <a:buNone/>
            </a:pPr>
            <a:r>
              <a:rPr lang="en-US" altLang="en-US" sz="2400" b="1" dirty="0">
                <a:solidFill>
                  <a:srgbClr val="3D8963"/>
                </a:solidFill>
                <a:latin typeface="Courier New" pitchFamily="49" charset="0"/>
                <a:cs typeface="Courier New" pitchFamily="49" charset="0"/>
              </a:rPr>
              <a:t>}</a:t>
            </a:r>
            <a:r>
              <a:rPr lang="en-US" altLang="en-US" dirty="0">
                <a:solidFill>
                  <a:srgbClr val="3D8963"/>
                </a:solidFill>
              </a:rPr>
              <a:t>	</a:t>
            </a:r>
            <a:endParaRPr lang="en-US" altLang="en-US" b="1" dirty="0">
              <a:solidFill>
                <a:srgbClr val="3D8963"/>
              </a:solidFill>
              <a:latin typeface="Courier New" pitchFamily="49" charset="0"/>
            </a:endParaRPr>
          </a:p>
        </p:txBody>
      </p:sp>
      <p:sp>
        <p:nvSpPr>
          <p:cNvPr id="358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10-</a:t>
            </a:r>
            <a:fld id="{8DF92A89-7B1A-4E5E-8CB7-5CBC45463558}" type="slidenum">
              <a:rPr lang="en-US" altLang="en-US" sz="1200" smtClean="0"/>
              <a:pPr eaLnBrk="1" hangingPunct="1">
                <a:spcBef>
                  <a:spcPct val="0"/>
                </a:spcBef>
                <a:buFontTx/>
                <a:buNone/>
              </a:pPr>
              <a:t>33</a:t>
            </a:fld>
            <a:endParaRPr lang="en-US" altLang="en-US" sz="12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Title"/>
          <p:cNvSpPr>
            <a:spLocks noGrp="1" noChangeArrowheads="1"/>
          </p:cNvSpPr>
          <p:nvPr>
            <p:ph type="title"/>
          </p:nvPr>
        </p:nvSpPr>
        <p:spPr/>
        <p:txBody>
          <a:bodyPr/>
          <a:lstStyle/>
          <a:p>
            <a:pPr eaLnBrk="1" hangingPunct="1"/>
            <a:r>
              <a:rPr lang="en-US" altLang="en-US" dirty="0">
                <a:solidFill>
                  <a:schemeClr val="tx1"/>
                </a:solidFill>
              </a:rPr>
              <a:t>Releasing Dynamic Memory</a:t>
            </a:r>
          </a:p>
        </p:txBody>
      </p:sp>
      <p:sp>
        <p:nvSpPr>
          <p:cNvPr id="36867" name="Slide Body"/>
          <p:cNvSpPr>
            <a:spLocks noGrp="1" noChangeArrowheads="1"/>
          </p:cNvSpPr>
          <p:nvPr>
            <p:ph type="body" idx="1"/>
          </p:nvPr>
        </p:nvSpPr>
        <p:spPr>
          <a:xfrm>
            <a:off x="685800" y="2362200"/>
            <a:ext cx="8153400" cy="3429000"/>
          </a:xfrm>
        </p:spPr>
        <p:txBody>
          <a:bodyPr/>
          <a:lstStyle/>
          <a:p>
            <a:pPr eaLnBrk="1" hangingPunct="1">
              <a:lnSpc>
                <a:spcPct val="90000"/>
              </a:lnSpc>
            </a:pPr>
            <a:r>
              <a:rPr lang="en-US" altLang="en-US" sz="2800" dirty="0"/>
              <a:t>Use </a:t>
            </a:r>
            <a:r>
              <a:rPr lang="en-US" altLang="en-US" sz="2800" b="1" dirty="0">
                <a:latin typeface="Courier New" pitchFamily="49" charset="0"/>
              </a:rPr>
              <a:t>delete</a:t>
            </a:r>
            <a:r>
              <a:rPr lang="en-US" altLang="en-US" sz="2800" dirty="0"/>
              <a:t> to free dynamic memory</a:t>
            </a:r>
          </a:p>
          <a:p>
            <a:pPr lvl="1" eaLnBrk="1" hangingPunct="1">
              <a:lnSpc>
                <a:spcPct val="90000"/>
              </a:lnSpc>
              <a:buFontTx/>
              <a:buNone/>
            </a:pPr>
            <a:r>
              <a:rPr lang="en-US" altLang="en-US" sz="2800" dirty="0">
                <a:latin typeface="Courier New" pitchFamily="49" charset="0"/>
              </a:rPr>
              <a:t>	</a:t>
            </a:r>
            <a:r>
              <a:rPr lang="en-US" altLang="en-US" sz="2800" b="1" dirty="0">
                <a:solidFill>
                  <a:srgbClr val="3D8963"/>
                </a:solidFill>
                <a:latin typeface="Courier New" pitchFamily="49" charset="0"/>
              </a:rPr>
              <a:t>delete count;</a:t>
            </a:r>
            <a:endParaRPr lang="en-US" altLang="en-US" sz="2800" b="1" dirty="0">
              <a:solidFill>
                <a:srgbClr val="3D8963"/>
              </a:solidFill>
            </a:endParaRPr>
          </a:p>
          <a:p>
            <a:pPr eaLnBrk="1" hangingPunct="1">
              <a:lnSpc>
                <a:spcPct val="90000"/>
              </a:lnSpc>
              <a:spcBef>
                <a:spcPct val="40000"/>
              </a:spcBef>
            </a:pPr>
            <a:r>
              <a:rPr lang="en-US" altLang="en-US" sz="2800" dirty="0"/>
              <a:t>Use </a:t>
            </a:r>
            <a:r>
              <a:rPr lang="en-US" altLang="en-US" sz="2800" b="1" dirty="0">
                <a:latin typeface="Courier New" pitchFamily="49" charset="0"/>
              </a:rPr>
              <a:t>delete []</a:t>
            </a:r>
            <a:r>
              <a:rPr lang="en-US" altLang="en-US" sz="2800" dirty="0"/>
              <a:t> to free dynamic array memory</a:t>
            </a:r>
          </a:p>
          <a:p>
            <a:pPr lvl="1" eaLnBrk="1" hangingPunct="1">
              <a:lnSpc>
                <a:spcPct val="90000"/>
              </a:lnSpc>
              <a:buFontTx/>
              <a:buNone/>
            </a:pPr>
            <a:r>
              <a:rPr lang="en-US" altLang="en-US" sz="2800" dirty="0"/>
              <a:t>	</a:t>
            </a:r>
            <a:r>
              <a:rPr lang="en-US" altLang="en-US" sz="2800" b="1" dirty="0">
                <a:solidFill>
                  <a:srgbClr val="3D8963"/>
                </a:solidFill>
                <a:latin typeface="Courier New" pitchFamily="49" charset="0"/>
              </a:rPr>
              <a:t>delete [] </a:t>
            </a:r>
            <a:r>
              <a:rPr lang="en-US" altLang="en-US" sz="2800" b="1" dirty="0" err="1">
                <a:solidFill>
                  <a:srgbClr val="3D8963"/>
                </a:solidFill>
                <a:latin typeface="Courier New" pitchFamily="49" charset="0"/>
              </a:rPr>
              <a:t>arrayptr</a:t>
            </a:r>
            <a:r>
              <a:rPr lang="en-US" altLang="en-US" sz="2800" b="1" dirty="0">
                <a:solidFill>
                  <a:srgbClr val="3D8963"/>
                </a:solidFill>
                <a:latin typeface="Courier New" pitchFamily="49" charset="0"/>
              </a:rPr>
              <a:t>;</a:t>
            </a:r>
            <a:endParaRPr lang="en-US" altLang="en-US" sz="2800" b="1" dirty="0">
              <a:solidFill>
                <a:srgbClr val="3D8963"/>
              </a:solidFill>
            </a:endParaRPr>
          </a:p>
          <a:p>
            <a:pPr eaLnBrk="1" hangingPunct="1">
              <a:lnSpc>
                <a:spcPct val="90000"/>
              </a:lnSpc>
              <a:spcBef>
                <a:spcPct val="40000"/>
              </a:spcBef>
            </a:pPr>
            <a:r>
              <a:rPr lang="en-US" altLang="en-US" sz="2800" dirty="0"/>
              <a:t>Only use </a:t>
            </a:r>
            <a:r>
              <a:rPr lang="en-US" altLang="en-US" sz="2800" b="1" dirty="0">
                <a:latin typeface="Courier New" pitchFamily="49" charset="0"/>
              </a:rPr>
              <a:t>delete</a:t>
            </a:r>
            <a:r>
              <a:rPr lang="en-US" altLang="en-US" sz="2800" dirty="0"/>
              <a:t> with dynamic memory! </a:t>
            </a:r>
          </a:p>
        </p:txBody>
      </p:sp>
      <p:sp>
        <p:nvSpPr>
          <p:cNvPr id="368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10-</a:t>
            </a:r>
            <a:fld id="{AF2056A1-E281-43B7-94D9-85CF4454F214}" type="slidenum">
              <a:rPr lang="en-US" altLang="en-US" sz="1200" smtClean="0"/>
              <a:pPr eaLnBrk="1" hangingPunct="1">
                <a:spcBef>
                  <a:spcPct val="0"/>
                </a:spcBef>
                <a:buFontTx/>
                <a:buNone/>
              </a:pPr>
              <a:t>34</a:t>
            </a:fld>
            <a:endParaRPr lang="en-US" altLang="en-US" sz="12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304800" y="228600"/>
            <a:ext cx="8610600" cy="992188"/>
          </a:xfrm>
        </p:spPr>
        <p:txBody>
          <a:bodyPr/>
          <a:lstStyle/>
          <a:p>
            <a:pPr eaLnBrk="1" hangingPunct="1"/>
            <a:r>
              <a:rPr lang="en-US" altLang="en-US" dirty="0">
                <a:solidFill>
                  <a:schemeClr val="tx1"/>
                </a:solidFill>
              </a:rPr>
              <a:t>Dangling Pointers and Memory Leaks</a:t>
            </a:r>
          </a:p>
        </p:txBody>
      </p:sp>
      <p:sp>
        <p:nvSpPr>
          <p:cNvPr id="37891" name="Content Placeholder 2"/>
          <p:cNvSpPr>
            <a:spLocks noGrp="1"/>
          </p:cNvSpPr>
          <p:nvPr>
            <p:ph type="body" idx="1"/>
          </p:nvPr>
        </p:nvSpPr>
        <p:spPr>
          <a:xfrm>
            <a:off x="304800" y="1371600"/>
            <a:ext cx="8294688" cy="4572000"/>
          </a:xfrm>
        </p:spPr>
        <p:txBody>
          <a:bodyPr/>
          <a:lstStyle/>
          <a:p>
            <a:pPr eaLnBrk="1" hangingPunct="1">
              <a:lnSpc>
                <a:spcPts val="3400"/>
              </a:lnSpc>
            </a:pPr>
            <a:r>
              <a:rPr lang="en-US" altLang="en-US" sz="3000" dirty="0"/>
              <a:t>A pointer is </a:t>
            </a:r>
            <a:r>
              <a:rPr lang="en-US" altLang="en-US" sz="3000" dirty="0">
                <a:solidFill>
                  <a:schemeClr val="accent2"/>
                </a:solidFill>
              </a:rPr>
              <a:t>dangling</a:t>
            </a:r>
            <a:r>
              <a:rPr lang="en-US" altLang="en-US" sz="3000" dirty="0"/>
              <a:t> if it contains the address of memory that has been freed by a call to </a:t>
            </a:r>
            <a:r>
              <a:rPr lang="en-US" altLang="en-US" sz="3000" b="1" dirty="0">
                <a:latin typeface="Courier New" pitchFamily="49" charset="0"/>
                <a:cs typeface="Courier New" pitchFamily="49" charset="0"/>
              </a:rPr>
              <a:t>delete</a:t>
            </a:r>
            <a:r>
              <a:rPr lang="en-US" altLang="en-US" sz="3000" dirty="0">
                <a:cs typeface="Courier New" pitchFamily="49" charset="0"/>
              </a:rPr>
              <a:t>.</a:t>
            </a:r>
          </a:p>
          <a:p>
            <a:pPr lvl="1" eaLnBrk="1" hangingPunct="1">
              <a:lnSpc>
                <a:spcPts val="3400"/>
              </a:lnSpc>
            </a:pPr>
            <a:r>
              <a:rPr lang="en-US" altLang="en-US" sz="2400" dirty="0">
                <a:cs typeface="Courier New" pitchFamily="49" charset="0"/>
              </a:rPr>
              <a:t>Solution: set such pointers to NULL (or </a:t>
            </a:r>
            <a:r>
              <a:rPr lang="en-US" altLang="en-US" sz="2400" b="1" dirty="0" err="1">
                <a:latin typeface="Courier New" pitchFamily="49" charset="0"/>
                <a:cs typeface="Courier New" pitchFamily="49" charset="0"/>
              </a:rPr>
              <a:t>nullptr</a:t>
            </a:r>
            <a:r>
              <a:rPr lang="en-US" altLang="en-US" sz="2400" dirty="0">
                <a:cs typeface="Courier New" pitchFamily="49" charset="0"/>
              </a:rPr>
              <a:t> in C++ 11) as soon as the memory is freed.</a:t>
            </a:r>
          </a:p>
          <a:p>
            <a:pPr eaLnBrk="1" hangingPunct="1">
              <a:lnSpc>
                <a:spcPts val="3400"/>
              </a:lnSpc>
            </a:pPr>
            <a:r>
              <a:rPr lang="en-US" altLang="en-US" sz="3000" dirty="0">
                <a:cs typeface="Courier New" pitchFamily="49" charset="0"/>
              </a:rPr>
              <a:t>A </a:t>
            </a:r>
            <a:r>
              <a:rPr lang="en-US" altLang="en-US" sz="3000" dirty="0">
                <a:solidFill>
                  <a:schemeClr val="accent2"/>
                </a:solidFill>
                <a:cs typeface="Courier New" pitchFamily="49" charset="0"/>
              </a:rPr>
              <a:t>memory leak</a:t>
            </a:r>
            <a:r>
              <a:rPr lang="en-US" altLang="en-US" sz="3000" dirty="0">
                <a:cs typeface="Courier New" pitchFamily="49" charset="0"/>
              </a:rPr>
              <a:t> occurs if no-longer-needed dynamic memory is not freed.  The memory is unavailable for reuse within the program.</a:t>
            </a:r>
          </a:p>
          <a:p>
            <a:pPr lvl="1" eaLnBrk="1" hangingPunct="1">
              <a:lnSpc>
                <a:spcPts val="3400"/>
              </a:lnSpc>
            </a:pPr>
            <a:r>
              <a:rPr lang="en-US" altLang="en-US" sz="2400" dirty="0">
                <a:cs typeface="Courier New" pitchFamily="49" charset="0"/>
              </a:rPr>
              <a:t>Solution:  free up dynamic memory after use</a:t>
            </a:r>
            <a:endParaRPr lang="en-US" altLang="en-US" sz="2400" dirty="0"/>
          </a:p>
        </p:txBody>
      </p:sp>
      <p:sp>
        <p:nvSpPr>
          <p:cNvPr id="378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10-</a:t>
            </a:r>
            <a:fld id="{177B383C-19B1-45C6-841D-2CA690DEF8AE}" type="slidenum">
              <a:rPr lang="en-US" altLang="en-US" sz="1200" smtClean="0"/>
              <a:pPr eaLnBrk="1" hangingPunct="1">
                <a:spcBef>
                  <a:spcPct val="0"/>
                </a:spcBef>
                <a:buFontTx/>
                <a:buNone/>
              </a:pPr>
              <a:t>35</a:t>
            </a:fld>
            <a:endParaRPr lang="en-US" altLang="en-US" sz="12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Title"/>
          <p:cNvSpPr>
            <a:spLocks noGrp="1" noChangeArrowheads="1"/>
          </p:cNvSpPr>
          <p:nvPr>
            <p:ph type="title"/>
          </p:nvPr>
        </p:nvSpPr>
        <p:spPr/>
        <p:txBody>
          <a:bodyPr/>
          <a:lstStyle/>
          <a:p>
            <a:pPr eaLnBrk="1" hangingPunct="1"/>
            <a:r>
              <a:rPr lang="en-US" altLang="en-US" dirty="0">
                <a:solidFill>
                  <a:schemeClr val="tx1"/>
                </a:solidFill>
              </a:rPr>
              <a:t>10.10  Returning Pointers from Functions</a:t>
            </a:r>
          </a:p>
        </p:txBody>
      </p:sp>
      <p:sp>
        <p:nvSpPr>
          <p:cNvPr id="38915" name="Slide Body"/>
          <p:cNvSpPr>
            <a:spLocks noGrp="1" noChangeArrowheads="1"/>
          </p:cNvSpPr>
          <p:nvPr>
            <p:ph type="body" idx="1"/>
          </p:nvPr>
        </p:nvSpPr>
        <p:spPr>
          <a:xfrm>
            <a:off x="304800" y="1600200"/>
            <a:ext cx="8229600" cy="4572000"/>
          </a:xfrm>
        </p:spPr>
        <p:txBody>
          <a:bodyPr/>
          <a:lstStyle/>
          <a:p>
            <a:pPr eaLnBrk="1" hangingPunct="1"/>
            <a:r>
              <a:rPr lang="en-US" altLang="en-US" sz="2800" dirty="0"/>
              <a:t>A pointer can be the return type of function</a:t>
            </a:r>
          </a:p>
          <a:p>
            <a:pPr lvl="1" eaLnBrk="1" hangingPunct="1">
              <a:buFontTx/>
              <a:buNone/>
            </a:pPr>
            <a:r>
              <a:rPr lang="en-US" altLang="en-US" sz="2800" dirty="0"/>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newNum</a:t>
            </a:r>
            <a:r>
              <a:rPr lang="en-US" altLang="en-US" sz="2800" b="1" dirty="0">
                <a:solidFill>
                  <a:srgbClr val="3D8963"/>
                </a:solidFill>
                <a:latin typeface="Courier New" pitchFamily="49" charset="0"/>
              </a:rPr>
              <a:t>();</a:t>
            </a:r>
          </a:p>
          <a:p>
            <a:pPr eaLnBrk="1" hangingPunct="1"/>
            <a:r>
              <a:rPr lang="en-US" altLang="en-US" sz="2800" dirty="0"/>
              <a:t>The function must not return a pointer to a local variable in the function</a:t>
            </a:r>
          </a:p>
          <a:p>
            <a:pPr eaLnBrk="1" hangingPunct="1"/>
            <a:r>
              <a:rPr lang="en-US" altLang="en-US" sz="2800" dirty="0"/>
              <a:t>The function should only return a pointer</a:t>
            </a:r>
          </a:p>
          <a:p>
            <a:pPr lvl="1" eaLnBrk="1" hangingPunct="1"/>
            <a:r>
              <a:rPr lang="en-US" altLang="en-US" sz="2800" dirty="0"/>
              <a:t>to data that was passed to the function as an argument</a:t>
            </a:r>
          </a:p>
          <a:p>
            <a:pPr lvl="1" eaLnBrk="1" hangingPunct="1"/>
            <a:r>
              <a:rPr lang="en-US" altLang="en-US" sz="2800" dirty="0"/>
              <a:t>to dynamically allocated memory</a:t>
            </a:r>
          </a:p>
        </p:txBody>
      </p:sp>
      <p:sp>
        <p:nvSpPr>
          <p:cNvPr id="389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10-</a:t>
            </a:r>
            <a:fld id="{7BBB6CC8-EE43-44B2-970C-35B11D7B8EA3}" type="slidenum">
              <a:rPr lang="en-US" altLang="en-US" sz="1200" smtClean="0"/>
              <a:pPr eaLnBrk="1" hangingPunct="1">
                <a:spcBef>
                  <a:spcPct val="0"/>
                </a:spcBef>
                <a:buFontTx/>
                <a:buNone/>
              </a:pPr>
              <a:t>36</a:t>
            </a:fld>
            <a:endParaRPr lang="en-US" altLang="en-US" sz="12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Title"/>
          <p:cNvSpPr>
            <a:spLocks noGrp="1" noChangeArrowheads="1"/>
          </p:cNvSpPr>
          <p:nvPr>
            <p:ph type="title"/>
          </p:nvPr>
        </p:nvSpPr>
        <p:spPr/>
        <p:txBody>
          <a:bodyPr/>
          <a:lstStyle/>
          <a:p>
            <a:pPr eaLnBrk="1" hangingPunct="1"/>
            <a:r>
              <a:rPr lang="en-US" altLang="en-US" dirty="0">
                <a:solidFill>
                  <a:schemeClr val="tx1"/>
                </a:solidFill>
              </a:rPr>
              <a:t>More on Memory Leaks</a:t>
            </a:r>
          </a:p>
        </p:txBody>
      </p:sp>
      <p:sp>
        <p:nvSpPr>
          <p:cNvPr id="36867" name="Slide Body"/>
          <p:cNvSpPr>
            <a:spLocks noGrp="1" noChangeArrowheads="1"/>
          </p:cNvSpPr>
          <p:nvPr>
            <p:ph type="body" idx="1"/>
          </p:nvPr>
        </p:nvSpPr>
        <p:spPr>
          <a:xfrm>
            <a:off x="304800" y="1600200"/>
            <a:ext cx="8229600" cy="4572000"/>
          </a:xfrm>
        </p:spPr>
        <p:txBody>
          <a:bodyPr/>
          <a:lstStyle/>
          <a:p>
            <a:pPr marL="0" indent="0" eaLnBrk="1" hangingPunct="1">
              <a:buFontTx/>
              <a:buNone/>
              <a:defRPr/>
            </a:pPr>
            <a:r>
              <a:rPr lang="en-US" altLang="en-US" sz="2800" dirty="0"/>
              <a:t>General guidelines to avoid memory leaks:</a:t>
            </a:r>
            <a:endParaRPr lang="en-US" altLang="en-US" sz="2800" b="1" dirty="0">
              <a:solidFill>
                <a:srgbClr val="3D8963"/>
              </a:solidFill>
              <a:latin typeface="Courier New" pitchFamily="49" charset="0"/>
            </a:endParaRPr>
          </a:p>
          <a:p>
            <a:pPr eaLnBrk="1" hangingPunct="1">
              <a:defRPr/>
            </a:pPr>
            <a:r>
              <a:rPr lang="en-US" altLang="en-US" sz="2800" dirty="0"/>
              <a:t>If a function allocates memory via </a:t>
            </a:r>
            <a:r>
              <a:rPr lang="en-US" altLang="en-US" sz="2800" b="1" dirty="0">
                <a:latin typeface="Courier New" panose="02070309020205020404" pitchFamily="49" charset="0"/>
                <a:cs typeface="Courier New" panose="02070309020205020404" pitchFamily="49" charset="0"/>
              </a:rPr>
              <a:t>new</a:t>
            </a:r>
            <a:r>
              <a:rPr lang="en-US" altLang="en-US" sz="2800" dirty="0"/>
              <a:t>, it should, whenever possible, also deallocate the memory using </a:t>
            </a:r>
            <a:r>
              <a:rPr lang="en-US" altLang="en-US" sz="2800" b="1" dirty="0">
                <a:latin typeface="Courier New" panose="02070309020205020404" pitchFamily="49" charset="0"/>
                <a:cs typeface="Courier New" panose="02070309020205020404" pitchFamily="49" charset="0"/>
              </a:rPr>
              <a:t>delete</a:t>
            </a:r>
          </a:p>
          <a:p>
            <a:pPr eaLnBrk="1" hangingPunct="1">
              <a:defRPr/>
            </a:pPr>
            <a:r>
              <a:rPr lang="en-US" altLang="en-US" sz="2800" dirty="0"/>
              <a:t>If a class needs dynamic memory, it should</a:t>
            </a:r>
          </a:p>
          <a:p>
            <a:pPr lvl="1" eaLnBrk="1" hangingPunct="1">
              <a:defRPr/>
            </a:pPr>
            <a:r>
              <a:rPr lang="en-US" altLang="en-US" sz="2800" dirty="0"/>
              <a:t>allocate it using </a:t>
            </a:r>
            <a:r>
              <a:rPr lang="en-US" altLang="en-US" sz="2800" b="1" dirty="0">
                <a:latin typeface="Courier New" panose="02070309020205020404" pitchFamily="49" charset="0"/>
                <a:cs typeface="Courier New" panose="02070309020205020404" pitchFamily="49" charset="0"/>
              </a:rPr>
              <a:t>new</a:t>
            </a:r>
            <a:r>
              <a:rPr lang="en-US" altLang="en-US" sz="2800" dirty="0"/>
              <a:t> in the constructor</a:t>
            </a:r>
          </a:p>
          <a:p>
            <a:pPr lvl="1" eaLnBrk="1" hangingPunct="1">
              <a:defRPr/>
            </a:pPr>
            <a:r>
              <a:rPr lang="en-US" altLang="en-US" sz="2800" dirty="0"/>
              <a:t>deallocate it using </a:t>
            </a:r>
            <a:r>
              <a:rPr lang="en-US" altLang="en-US" sz="2800" b="1" dirty="0">
                <a:latin typeface="Courier New" panose="02070309020205020404" pitchFamily="49" charset="0"/>
                <a:cs typeface="Courier New" panose="02070309020205020404" pitchFamily="49" charset="0"/>
              </a:rPr>
              <a:t>delete</a:t>
            </a:r>
            <a:r>
              <a:rPr lang="en-US" altLang="en-US" sz="2800" dirty="0"/>
              <a:t> in the destructor</a:t>
            </a:r>
          </a:p>
        </p:txBody>
      </p:sp>
      <p:sp>
        <p:nvSpPr>
          <p:cNvPr id="399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10-</a:t>
            </a:r>
            <a:fld id="{327C1214-6FFD-4E62-9886-EA2E0FFD91BE}" type="slidenum">
              <a:rPr lang="en-US" altLang="en-US" sz="1200" smtClean="0"/>
              <a:pPr eaLnBrk="1" hangingPunct="1">
                <a:spcBef>
                  <a:spcPct val="0"/>
                </a:spcBef>
                <a:buFontTx/>
                <a:buNone/>
              </a:pPr>
              <a:t>37</a:t>
            </a:fld>
            <a:endParaRPr lang="en-US" altLang="en-US" sz="12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Title"/>
          <p:cNvSpPr>
            <a:spLocks noGrp="1" noChangeArrowheads="1"/>
          </p:cNvSpPr>
          <p:nvPr>
            <p:ph type="title"/>
          </p:nvPr>
        </p:nvSpPr>
        <p:spPr>
          <a:xfrm>
            <a:off x="381000" y="228600"/>
            <a:ext cx="8382000" cy="1143000"/>
          </a:xfrm>
        </p:spPr>
        <p:txBody>
          <a:bodyPr/>
          <a:lstStyle/>
          <a:p>
            <a:pPr eaLnBrk="1" hangingPunct="1"/>
            <a:r>
              <a:rPr lang="en-US" altLang="en-US" dirty="0">
                <a:solidFill>
                  <a:schemeClr val="tx1"/>
                </a:solidFill>
              </a:rPr>
              <a:t>10.11 Pointers to Class Objects and Structures</a:t>
            </a:r>
          </a:p>
        </p:txBody>
      </p:sp>
      <p:sp>
        <p:nvSpPr>
          <p:cNvPr id="40963" name="Slide Body"/>
          <p:cNvSpPr>
            <a:spLocks noGrp="1" noChangeArrowheads="1"/>
          </p:cNvSpPr>
          <p:nvPr>
            <p:ph type="body" idx="1"/>
          </p:nvPr>
        </p:nvSpPr>
        <p:spPr>
          <a:xfrm>
            <a:off x="304800" y="1447800"/>
            <a:ext cx="8458200" cy="4724400"/>
          </a:xfrm>
        </p:spPr>
        <p:txBody>
          <a:bodyPr/>
          <a:lstStyle/>
          <a:p>
            <a:pPr eaLnBrk="1" hangingPunct="1"/>
            <a:r>
              <a:rPr lang="en-US" altLang="en-US" sz="2800" dirty="0"/>
              <a:t>You can create pointers to objects and structure variables</a:t>
            </a:r>
          </a:p>
          <a:p>
            <a:pPr lvl="1" eaLnBrk="1" hangingPunct="1">
              <a:buFontTx/>
              <a:buNone/>
            </a:pPr>
            <a:r>
              <a:rPr lang="en-US" altLang="en-US" sz="2400" dirty="0"/>
              <a:t>	</a:t>
            </a:r>
            <a:r>
              <a:rPr lang="en-US" altLang="en-US" sz="2400" b="1" dirty="0" err="1">
                <a:solidFill>
                  <a:srgbClr val="3D8963"/>
                </a:solidFill>
                <a:latin typeface="Courier New" pitchFamily="49" charset="0"/>
              </a:rPr>
              <a:t>struct</a:t>
            </a:r>
            <a:r>
              <a:rPr lang="en-US" altLang="en-US" sz="2400" b="1" dirty="0">
                <a:solidFill>
                  <a:srgbClr val="3D8963"/>
                </a:solidFill>
                <a:latin typeface="Courier New" pitchFamily="49" charset="0"/>
              </a:rPr>
              <a:t> Student {…};</a:t>
            </a:r>
          </a:p>
          <a:p>
            <a:pPr lvl="1" eaLnBrk="1" hangingPunct="1">
              <a:buFontTx/>
              <a:buNone/>
            </a:pPr>
            <a:r>
              <a:rPr lang="en-US" altLang="en-US" sz="2400" b="1" dirty="0">
                <a:solidFill>
                  <a:srgbClr val="3D8963"/>
                </a:solidFill>
                <a:latin typeface="Courier New" pitchFamily="49" charset="0"/>
              </a:rPr>
              <a:t>	class Square {…};</a:t>
            </a:r>
          </a:p>
          <a:p>
            <a:pPr lvl="1" eaLnBrk="1" hangingPunct="1">
              <a:buFontTx/>
              <a:buNone/>
            </a:pPr>
            <a:r>
              <a:rPr lang="en-US" altLang="en-US" sz="2400" b="1" dirty="0">
                <a:solidFill>
                  <a:srgbClr val="3D8963"/>
                </a:solidFill>
                <a:latin typeface="Courier New" pitchFamily="49" charset="0"/>
              </a:rPr>
              <a:t>	Student stu1;</a:t>
            </a:r>
          </a:p>
          <a:p>
            <a:pPr lvl="1" eaLnBrk="1" hangingPunct="1">
              <a:buFontTx/>
              <a:buNone/>
            </a:pPr>
            <a:r>
              <a:rPr lang="en-US" altLang="en-US" sz="2400" b="1" dirty="0">
                <a:solidFill>
                  <a:srgbClr val="3D8963"/>
                </a:solidFill>
                <a:latin typeface="Courier New" pitchFamily="49" charset="0"/>
              </a:rPr>
              <a:t>	Student *</a:t>
            </a:r>
            <a:r>
              <a:rPr lang="en-US" altLang="en-US" sz="2400" b="1" dirty="0" err="1">
                <a:solidFill>
                  <a:srgbClr val="3D8963"/>
                </a:solidFill>
                <a:latin typeface="Courier New" pitchFamily="49" charset="0"/>
              </a:rPr>
              <a:t>stuPtr</a:t>
            </a:r>
            <a:r>
              <a:rPr lang="en-US" altLang="en-US" sz="2400" b="1" dirty="0">
                <a:solidFill>
                  <a:srgbClr val="3D8963"/>
                </a:solidFill>
                <a:latin typeface="Courier New" pitchFamily="49" charset="0"/>
              </a:rPr>
              <a:t> = &amp;stu1;</a:t>
            </a:r>
          </a:p>
          <a:p>
            <a:pPr lvl="1" eaLnBrk="1" hangingPunct="1">
              <a:buFontTx/>
              <a:buNone/>
            </a:pPr>
            <a:r>
              <a:rPr lang="en-US" altLang="en-US" sz="2400" b="1" dirty="0">
                <a:solidFill>
                  <a:srgbClr val="3D8963"/>
                </a:solidFill>
                <a:latin typeface="Courier New" pitchFamily="49" charset="0"/>
              </a:rPr>
              <a:t>	Square sq1[4];</a:t>
            </a:r>
          </a:p>
          <a:p>
            <a:pPr lvl="1" eaLnBrk="1" hangingPunct="1">
              <a:buFontTx/>
              <a:buNone/>
            </a:pPr>
            <a:r>
              <a:rPr lang="en-US" altLang="en-US" sz="2400" b="1" dirty="0">
                <a:solidFill>
                  <a:srgbClr val="3D8963"/>
                </a:solidFill>
                <a:latin typeface="Courier New" pitchFamily="49" charset="0"/>
              </a:rPr>
              <a:t>	Square *</a:t>
            </a:r>
            <a:r>
              <a:rPr lang="en-US" altLang="en-US" sz="2400" b="1" dirty="0" err="1">
                <a:solidFill>
                  <a:srgbClr val="3D8963"/>
                </a:solidFill>
                <a:latin typeface="Courier New" pitchFamily="49" charset="0"/>
              </a:rPr>
              <a:t>squarePtr</a:t>
            </a:r>
            <a:r>
              <a:rPr lang="en-US" altLang="en-US" sz="2400" b="1" dirty="0">
                <a:solidFill>
                  <a:srgbClr val="3D8963"/>
                </a:solidFill>
                <a:latin typeface="Courier New" pitchFamily="49" charset="0"/>
              </a:rPr>
              <a:t> = &amp;sq1[0];</a:t>
            </a:r>
          </a:p>
          <a:p>
            <a:pPr eaLnBrk="1" hangingPunct="1"/>
            <a:r>
              <a:rPr lang="en-US" altLang="en-US" sz="2800" dirty="0"/>
              <a:t>You need to use</a:t>
            </a:r>
            <a:r>
              <a:rPr lang="en-US" altLang="en-US" sz="2800" b="1" dirty="0">
                <a:latin typeface="Courier New" pitchFamily="49" charset="0"/>
              </a:rPr>
              <a:t>()</a:t>
            </a:r>
            <a:r>
              <a:rPr lang="en-US" altLang="en-US" sz="2800" dirty="0"/>
              <a:t> when using </a:t>
            </a:r>
            <a:r>
              <a:rPr lang="en-US" altLang="en-US" sz="2800" b="1" dirty="0">
                <a:latin typeface="Courier New" pitchFamily="49" charset="0"/>
              </a:rPr>
              <a:t>* </a:t>
            </a:r>
            <a:r>
              <a:rPr lang="en-US" altLang="en-US" sz="2800" dirty="0"/>
              <a:t>and </a:t>
            </a:r>
            <a:r>
              <a:rPr lang="en-US" altLang="en-US" sz="2800" b="1" dirty="0">
                <a:latin typeface="Courier New" pitchFamily="49" charset="0"/>
              </a:rPr>
              <a:t>.</a:t>
            </a:r>
            <a:r>
              <a:rPr lang="en-US" altLang="en-US" sz="2800" dirty="0"/>
              <a:t> operators</a:t>
            </a:r>
          </a:p>
          <a:p>
            <a:pPr lvl="1" eaLnBrk="1" hangingPunct="1">
              <a:buFontTx/>
              <a:buNone/>
            </a:pPr>
            <a:r>
              <a:rPr lang="en-US" altLang="en-US" sz="2400" dirty="0"/>
              <a:t>	</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stuPtr</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studentID</a:t>
            </a:r>
            <a:r>
              <a:rPr lang="en-US" altLang="en-US" sz="2400" b="1" dirty="0">
                <a:solidFill>
                  <a:srgbClr val="3D8963"/>
                </a:solidFill>
                <a:latin typeface="Courier New" pitchFamily="49" charset="0"/>
              </a:rPr>
              <a:t> = 12204;</a:t>
            </a:r>
            <a:endParaRPr lang="en-US" altLang="en-US" sz="2400" b="1" dirty="0">
              <a:solidFill>
                <a:srgbClr val="3D8963"/>
              </a:solidFill>
            </a:endParaRPr>
          </a:p>
        </p:txBody>
      </p:sp>
      <p:sp>
        <p:nvSpPr>
          <p:cNvPr id="409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10-</a:t>
            </a:r>
            <a:fld id="{4B00C88C-7F8B-4E69-88E4-7E13FA3BABDC}" type="slidenum">
              <a:rPr lang="en-US" altLang="en-US" sz="1200" smtClean="0"/>
              <a:pPr eaLnBrk="1" hangingPunct="1">
                <a:spcBef>
                  <a:spcPct val="0"/>
                </a:spcBef>
                <a:buFontTx/>
                <a:buNone/>
              </a:pPr>
              <a:t>38</a:t>
            </a:fld>
            <a:endParaRPr lang="en-US" altLang="en-US" sz="12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Title"/>
          <p:cNvSpPr>
            <a:spLocks noGrp="1" noChangeArrowheads="1"/>
          </p:cNvSpPr>
          <p:nvPr>
            <p:ph type="title"/>
          </p:nvPr>
        </p:nvSpPr>
        <p:spPr/>
        <p:txBody>
          <a:bodyPr/>
          <a:lstStyle/>
          <a:p>
            <a:pPr eaLnBrk="1" hangingPunct="1"/>
            <a:r>
              <a:rPr lang="en-US" altLang="en-US" dirty="0">
                <a:solidFill>
                  <a:schemeClr val="tx1"/>
                </a:solidFill>
              </a:rPr>
              <a:t>Structure Pointer Operator </a:t>
            </a:r>
            <a:r>
              <a:rPr lang="en-US" altLang="en-US" dirty="0">
                <a:solidFill>
                  <a:schemeClr val="tx1"/>
                </a:solidFill>
                <a:latin typeface="Consolas" panose="020B0609020204030204" pitchFamily="49" charset="0"/>
                <a:cs typeface="Consolas" panose="020B0609020204030204" pitchFamily="49" charset="0"/>
              </a:rPr>
              <a:t>‒&gt;</a:t>
            </a:r>
          </a:p>
        </p:txBody>
      </p:sp>
      <p:sp>
        <p:nvSpPr>
          <p:cNvPr id="41987" name="Slide Body"/>
          <p:cNvSpPr>
            <a:spLocks noGrp="1" noChangeArrowheads="1"/>
          </p:cNvSpPr>
          <p:nvPr>
            <p:ph type="body" idx="1"/>
          </p:nvPr>
        </p:nvSpPr>
        <p:spPr>
          <a:xfrm>
            <a:off x="609600" y="1828800"/>
            <a:ext cx="7772400" cy="4038600"/>
          </a:xfrm>
        </p:spPr>
        <p:txBody>
          <a:bodyPr/>
          <a:lstStyle/>
          <a:p>
            <a:pPr eaLnBrk="1" hangingPunct="1">
              <a:lnSpc>
                <a:spcPct val="90000"/>
              </a:lnSpc>
            </a:pPr>
            <a:r>
              <a:rPr lang="en-US" altLang="en-US" sz="2800" dirty="0"/>
              <a:t>Simpler notation than </a:t>
            </a:r>
            <a:r>
              <a:rPr lang="en-US" altLang="en-US" sz="2800" b="1" dirty="0">
                <a:latin typeface="Courier New" pitchFamily="49" charset="0"/>
              </a:rPr>
              <a:t>(*</a:t>
            </a:r>
            <a:r>
              <a:rPr lang="en-US" altLang="en-US" sz="2800" b="1" dirty="0" err="1">
                <a:latin typeface="Courier New" pitchFamily="49" charset="0"/>
              </a:rPr>
              <a:t>ptr</a:t>
            </a:r>
            <a:r>
              <a:rPr lang="en-US" altLang="en-US" sz="2800" b="1" dirty="0">
                <a:latin typeface="Courier New" pitchFamily="49" charset="0"/>
              </a:rPr>
              <a:t>).member</a:t>
            </a:r>
            <a:endParaRPr lang="en-US" altLang="en-US" sz="2800" b="1" dirty="0"/>
          </a:p>
          <a:p>
            <a:pPr eaLnBrk="1" hangingPunct="1">
              <a:lnSpc>
                <a:spcPct val="90000"/>
              </a:lnSpc>
            </a:pPr>
            <a:r>
              <a:rPr lang="en-US" altLang="en-US" sz="2800" dirty="0"/>
              <a:t>Use the form </a:t>
            </a:r>
            <a:r>
              <a:rPr lang="en-US" altLang="en-US" sz="2800" b="1" dirty="0" err="1">
                <a:latin typeface="Courier New" pitchFamily="49" charset="0"/>
              </a:rPr>
              <a:t>ptr</a:t>
            </a:r>
            <a:r>
              <a:rPr lang="en-US" altLang="en-US" sz="2800" b="1" dirty="0">
                <a:latin typeface="Courier New" pitchFamily="49" charset="0"/>
              </a:rPr>
              <a:t>-&gt;member</a:t>
            </a:r>
          </a:p>
          <a:p>
            <a:pPr lvl="1" eaLnBrk="1" hangingPunct="1">
              <a:lnSpc>
                <a:spcPct val="90000"/>
              </a:lnSpc>
              <a:buFontTx/>
              <a:buNone/>
            </a:pPr>
            <a:r>
              <a:rPr lang="en-US" altLang="en-US" sz="2800" dirty="0">
                <a:latin typeface="Courier New" pitchFamily="49" charset="0"/>
              </a:rPr>
              <a:t>	</a:t>
            </a:r>
            <a:r>
              <a:rPr lang="en-US" altLang="en-US" sz="2800" b="1" dirty="0" err="1">
                <a:solidFill>
                  <a:srgbClr val="3D8963"/>
                </a:solidFill>
                <a:latin typeface="Courier New" pitchFamily="49" charset="0"/>
              </a:rPr>
              <a:t>stuPtr</a:t>
            </a:r>
            <a:r>
              <a:rPr lang="en-US" altLang="en-US" sz="2800" b="1" dirty="0">
                <a:solidFill>
                  <a:srgbClr val="3D8963"/>
                </a:solidFill>
                <a:latin typeface="Courier New" pitchFamily="49" charset="0"/>
              </a:rPr>
              <a:t>-&gt;</a:t>
            </a:r>
            <a:r>
              <a:rPr lang="en-US" altLang="en-US" sz="2800" b="1" dirty="0" err="1">
                <a:solidFill>
                  <a:srgbClr val="3D8963"/>
                </a:solidFill>
                <a:latin typeface="Courier New" pitchFamily="49" charset="0"/>
              </a:rPr>
              <a:t>studentID</a:t>
            </a:r>
            <a:r>
              <a:rPr lang="en-US" altLang="en-US" sz="2800" b="1" dirty="0">
                <a:solidFill>
                  <a:srgbClr val="3D8963"/>
                </a:solidFill>
                <a:latin typeface="Courier New" pitchFamily="49" charset="0"/>
              </a:rPr>
              <a:t> = 12204;</a:t>
            </a:r>
          </a:p>
          <a:p>
            <a:pPr lvl="1" eaLnBrk="1" hangingPunct="1">
              <a:lnSpc>
                <a:spcPct val="120000"/>
              </a:lnSpc>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squarePtr</a:t>
            </a:r>
            <a:r>
              <a:rPr lang="en-US" altLang="en-US" sz="2800" b="1" dirty="0">
                <a:solidFill>
                  <a:srgbClr val="3D8963"/>
                </a:solidFill>
                <a:latin typeface="Courier New" pitchFamily="49" charset="0"/>
              </a:rPr>
              <a:t>-&gt;</a:t>
            </a:r>
            <a:r>
              <a:rPr lang="en-US" altLang="en-US" sz="2800" b="1" dirty="0" err="1">
                <a:solidFill>
                  <a:srgbClr val="3D8963"/>
                </a:solidFill>
                <a:latin typeface="Courier New" pitchFamily="49" charset="0"/>
              </a:rPr>
              <a:t>setSide</a:t>
            </a:r>
            <a:r>
              <a:rPr lang="en-US" altLang="en-US" sz="2800" b="1" dirty="0">
                <a:solidFill>
                  <a:srgbClr val="3D8963"/>
                </a:solidFill>
                <a:latin typeface="Courier New" pitchFamily="49" charset="0"/>
              </a:rPr>
              <a:t>(14);</a:t>
            </a:r>
          </a:p>
          <a:p>
            <a:pPr lvl="1" eaLnBrk="1" hangingPunct="1">
              <a:lnSpc>
                <a:spcPct val="120000"/>
              </a:lnSpc>
              <a:buFontTx/>
              <a:buNone/>
            </a:pPr>
            <a:r>
              <a:rPr lang="en-US" altLang="en-US" sz="2800" dirty="0"/>
              <a:t>in place of the form </a:t>
            </a:r>
            <a:r>
              <a:rPr lang="en-US" altLang="en-US" sz="2800" b="1" dirty="0">
                <a:latin typeface="Courier New" pitchFamily="49" charset="0"/>
              </a:rPr>
              <a:t>(*</a:t>
            </a:r>
            <a:r>
              <a:rPr lang="en-US" altLang="en-US" sz="2800" b="1" dirty="0" err="1">
                <a:latin typeface="Courier New" pitchFamily="49" charset="0"/>
              </a:rPr>
              <a:t>ptr</a:t>
            </a:r>
            <a:r>
              <a:rPr lang="en-US" altLang="en-US" sz="2800" b="1" dirty="0">
                <a:latin typeface="Courier New" pitchFamily="49" charset="0"/>
              </a:rPr>
              <a:t>).member</a:t>
            </a:r>
          </a:p>
          <a:p>
            <a:pPr lvl="1" eaLnBrk="1" hangingPunct="1">
              <a:lnSpc>
                <a:spcPct val="120000"/>
              </a:lnSpc>
              <a:buFontTx/>
              <a:buNone/>
            </a:pPr>
            <a:r>
              <a:rPr lang="en-US" altLang="en-US" sz="2800" dirty="0">
                <a:latin typeface="Courier New" pitchFamily="49" charset="0"/>
              </a:rPr>
              <a:t>	</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stuPtr</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studentID</a:t>
            </a:r>
            <a:r>
              <a:rPr lang="en-US" altLang="en-US" sz="2800" b="1" dirty="0">
                <a:solidFill>
                  <a:srgbClr val="3D8963"/>
                </a:solidFill>
                <a:latin typeface="Courier New" pitchFamily="49" charset="0"/>
              </a:rPr>
              <a:t> = 12204;</a:t>
            </a:r>
            <a:endParaRPr lang="en-US" altLang="en-US" sz="2800" b="1" dirty="0">
              <a:solidFill>
                <a:srgbClr val="3D8963"/>
              </a:solidFill>
            </a:endParaRPr>
          </a:p>
          <a:p>
            <a:pPr lvl="1" eaLnBrk="1" hangingPunct="1">
              <a:lnSpc>
                <a:spcPct val="90000"/>
              </a:lnSpc>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squarePtr</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setSide</a:t>
            </a:r>
            <a:r>
              <a:rPr lang="en-US" altLang="en-US" sz="2800" b="1" dirty="0">
                <a:solidFill>
                  <a:srgbClr val="3D8963"/>
                </a:solidFill>
                <a:latin typeface="Courier New" pitchFamily="49" charset="0"/>
              </a:rPr>
              <a:t>(14);</a:t>
            </a:r>
          </a:p>
        </p:txBody>
      </p:sp>
      <p:sp>
        <p:nvSpPr>
          <p:cNvPr id="4198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10-</a:t>
            </a:r>
            <a:fld id="{26B24FC1-BDA0-424E-AA2B-F6804FDB1E18}" type="slidenum">
              <a:rPr lang="en-US" altLang="en-US" sz="1200" smtClean="0"/>
              <a:pPr eaLnBrk="1" hangingPunct="1">
                <a:spcBef>
                  <a:spcPct val="0"/>
                </a:spcBef>
                <a:buFontTx/>
                <a:buNone/>
              </a:pPr>
              <a:t>39</a:t>
            </a:fld>
            <a:endParaRPr lang="en-US" altLang="en-US"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Title"/>
          <p:cNvSpPr>
            <a:spLocks noGrp="1" noChangeArrowheads="1"/>
          </p:cNvSpPr>
          <p:nvPr>
            <p:ph type="title"/>
          </p:nvPr>
        </p:nvSpPr>
        <p:spPr/>
        <p:txBody>
          <a:bodyPr/>
          <a:lstStyle/>
          <a:p>
            <a:pPr eaLnBrk="1" hangingPunct="1"/>
            <a:r>
              <a:rPr lang="en-US" altLang="en-US" dirty="0">
                <a:solidFill>
                  <a:schemeClr val="tx1"/>
                </a:solidFill>
              </a:rPr>
              <a:t>10.1  Pointers and the Address Operator</a:t>
            </a:r>
          </a:p>
        </p:txBody>
      </p:sp>
      <p:sp>
        <p:nvSpPr>
          <p:cNvPr id="6147" name="Slide Body"/>
          <p:cNvSpPr>
            <a:spLocks noGrp="1" noChangeArrowheads="1"/>
          </p:cNvSpPr>
          <p:nvPr>
            <p:ph type="body" idx="1"/>
          </p:nvPr>
        </p:nvSpPr>
        <p:spPr>
          <a:xfrm>
            <a:off x="685800" y="1676400"/>
            <a:ext cx="7772400" cy="4495800"/>
          </a:xfrm>
        </p:spPr>
        <p:txBody>
          <a:bodyPr/>
          <a:lstStyle/>
          <a:p>
            <a:pPr eaLnBrk="1" hangingPunct="1"/>
            <a:r>
              <a:rPr lang="en-US" altLang="en-US" sz="2800" dirty="0"/>
              <a:t>Each  variable in a program is stored at a unique location in memory that has an address</a:t>
            </a:r>
          </a:p>
          <a:p>
            <a:pPr eaLnBrk="1" hangingPunct="1"/>
            <a:r>
              <a:rPr lang="en-US" altLang="en-US" sz="2800" dirty="0"/>
              <a:t>Use the address operator </a:t>
            </a:r>
            <a:r>
              <a:rPr lang="en-US" altLang="en-US" sz="2800" b="1" dirty="0">
                <a:latin typeface="Courier New" pitchFamily="49" charset="0"/>
              </a:rPr>
              <a:t>&amp;</a:t>
            </a:r>
            <a:r>
              <a:rPr lang="en-US" altLang="en-US" sz="2800" dirty="0"/>
              <a:t> to get the address of a variable:</a:t>
            </a:r>
          </a:p>
          <a:p>
            <a:pPr lvl="1" eaLnBrk="1" hangingPunct="1">
              <a:buFontTx/>
              <a:buNone/>
            </a:pPr>
            <a:r>
              <a:rPr lang="en-US" altLang="en-US" dirty="0"/>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 = -23;</a:t>
            </a:r>
          </a:p>
          <a:p>
            <a:pPr lvl="1" eaLnBrk="1" hangingPunct="1">
              <a:buFontTx/>
              <a:buNone/>
            </a:pPr>
            <a:r>
              <a:rPr lang="en-US" altLang="en-US" sz="2400" dirty="0">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&amp;</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 // prints address</a:t>
            </a:r>
          </a:p>
          <a:p>
            <a:pPr lvl="1" eaLnBrk="1" hangingPunct="1">
              <a:lnSpc>
                <a:spcPct val="90000"/>
              </a:lnSpc>
              <a:spcBef>
                <a:spcPct val="0"/>
              </a:spcBef>
              <a:buFontTx/>
              <a:buNone/>
            </a:pPr>
            <a:r>
              <a:rPr lang="en-US" altLang="en-US" sz="2400" dirty="0">
                <a:latin typeface="Courier New" pitchFamily="49" charset="0"/>
              </a:rPr>
              <a:t>				   </a:t>
            </a:r>
            <a:r>
              <a:rPr lang="en-US" altLang="en-US" sz="2400" b="1" dirty="0">
                <a:solidFill>
                  <a:srgbClr val="3D8963"/>
                </a:solidFill>
                <a:latin typeface="Courier New" pitchFamily="49" charset="0"/>
              </a:rPr>
              <a:t>// in hexadecimal</a:t>
            </a:r>
          </a:p>
          <a:p>
            <a:pPr eaLnBrk="1" hangingPunct="1">
              <a:lnSpc>
                <a:spcPct val="90000"/>
              </a:lnSpc>
              <a:spcBef>
                <a:spcPct val="0"/>
              </a:spcBef>
            </a:pPr>
            <a:r>
              <a:rPr lang="en-US" altLang="en-US" sz="2800" dirty="0"/>
              <a:t>The address of a memory location is a </a:t>
            </a:r>
            <a:r>
              <a:rPr lang="en-US" altLang="en-US" sz="2800" dirty="0">
                <a:solidFill>
                  <a:schemeClr val="accent2"/>
                </a:solidFill>
              </a:rPr>
              <a:t>pointer</a:t>
            </a:r>
          </a:p>
        </p:txBody>
      </p:sp>
      <p:sp>
        <p:nvSpPr>
          <p:cNvPr id="61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10-</a:t>
            </a:r>
            <a:fld id="{C8082A17-4F5D-4B21-98FB-FABF087AA34F}" type="slidenum">
              <a:rPr lang="en-US" altLang="en-US" sz="1200" smtClean="0"/>
              <a:pPr eaLnBrk="1" hangingPunct="1">
                <a:spcBef>
                  <a:spcPct val="0"/>
                </a:spcBef>
                <a:buFontTx/>
                <a:buNone/>
              </a:pPr>
              <a:t>4</a:t>
            </a:fld>
            <a:endParaRPr lang="en-US" altLang="en-US" sz="12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Title"/>
          <p:cNvSpPr>
            <a:spLocks noGrp="1" noChangeArrowheads="1"/>
          </p:cNvSpPr>
          <p:nvPr>
            <p:ph type="title"/>
          </p:nvPr>
        </p:nvSpPr>
        <p:spPr/>
        <p:txBody>
          <a:bodyPr/>
          <a:lstStyle/>
          <a:p>
            <a:pPr eaLnBrk="1" hangingPunct="1"/>
            <a:r>
              <a:rPr lang="en-US" altLang="en-US" dirty="0">
                <a:solidFill>
                  <a:schemeClr val="tx1"/>
                </a:solidFill>
              </a:rPr>
              <a:t>Dynamic Memory with Objects</a:t>
            </a:r>
          </a:p>
        </p:txBody>
      </p:sp>
      <p:sp>
        <p:nvSpPr>
          <p:cNvPr id="43011" name="Slide Body"/>
          <p:cNvSpPr>
            <a:spLocks noGrp="1" noChangeArrowheads="1"/>
          </p:cNvSpPr>
          <p:nvPr>
            <p:ph type="body" idx="1"/>
          </p:nvPr>
        </p:nvSpPr>
        <p:spPr/>
        <p:txBody>
          <a:bodyPr/>
          <a:lstStyle/>
          <a:p>
            <a:pPr eaLnBrk="1" hangingPunct="1"/>
            <a:r>
              <a:rPr lang="en-US" altLang="en-US" sz="2800" dirty="0"/>
              <a:t>You can allocate dynamic structure variables and objects using pointers:</a:t>
            </a:r>
          </a:p>
          <a:p>
            <a:pPr lvl="1" eaLnBrk="1" hangingPunct="1">
              <a:buFontTx/>
              <a:buNone/>
            </a:pPr>
            <a:r>
              <a:rPr lang="en-US" altLang="en-US" sz="2800" dirty="0"/>
              <a:t>	</a:t>
            </a:r>
            <a:r>
              <a:rPr lang="en-US" altLang="en-US" sz="2800" b="1" dirty="0" err="1">
                <a:solidFill>
                  <a:srgbClr val="3D8963"/>
                </a:solidFill>
                <a:latin typeface="Courier New" pitchFamily="49" charset="0"/>
              </a:rPr>
              <a:t>stuPtr</a:t>
            </a:r>
            <a:r>
              <a:rPr lang="en-US" altLang="en-US" sz="2800" b="1" dirty="0">
                <a:solidFill>
                  <a:srgbClr val="3D8963"/>
                </a:solidFill>
                <a:latin typeface="Courier New" pitchFamily="49" charset="0"/>
              </a:rPr>
              <a:t> = new Student;</a:t>
            </a:r>
          </a:p>
          <a:p>
            <a:pPr eaLnBrk="1" hangingPunct="1"/>
            <a:r>
              <a:rPr lang="en-US" altLang="en-US" sz="2800" dirty="0"/>
              <a:t>You can pass values to the object’s constructor:</a:t>
            </a:r>
          </a:p>
          <a:p>
            <a:pPr lvl="1" eaLnBrk="1" hangingPunct="1">
              <a:buFontTx/>
              <a:buNone/>
            </a:pPr>
            <a:r>
              <a:rPr lang="en-US" altLang="en-US" sz="2800" dirty="0">
                <a:latin typeface="Courier New" pitchFamily="49" charset="0"/>
              </a:rPr>
              <a:t>	</a:t>
            </a:r>
            <a:r>
              <a:rPr lang="en-US" altLang="en-US" sz="2800" b="1" dirty="0" err="1">
                <a:solidFill>
                  <a:srgbClr val="3D8963"/>
                </a:solidFill>
                <a:latin typeface="Courier New" pitchFamily="49" charset="0"/>
              </a:rPr>
              <a:t>squarePtr</a:t>
            </a:r>
            <a:r>
              <a:rPr lang="en-US" altLang="en-US" sz="2800" b="1" dirty="0">
                <a:solidFill>
                  <a:srgbClr val="3D8963"/>
                </a:solidFill>
                <a:latin typeface="Courier New" pitchFamily="49" charset="0"/>
              </a:rPr>
              <a:t> = new Square(17);</a:t>
            </a:r>
          </a:p>
          <a:p>
            <a:pPr eaLnBrk="1" hangingPunct="1"/>
            <a:r>
              <a:rPr lang="en-US" altLang="en-US" sz="2800" dirty="0"/>
              <a:t> </a:t>
            </a:r>
            <a:r>
              <a:rPr lang="en-US" altLang="en-US" sz="2800" b="1" dirty="0">
                <a:latin typeface="Courier New" pitchFamily="49" charset="0"/>
              </a:rPr>
              <a:t>delete</a:t>
            </a:r>
            <a:r>
              <a:rPr lang="en-US" altLang="en-US" sz="2800" dirty="0"/>
              <a:t> causes destructor to be invoked:</a:t>
            </a:r>
          </a:p>
          <a:p>
            <a:pPr lvl="1" eaLnBrk="1" hangingPunct="1">
              <a:buFontTx/>
              <a:buNone/>
            </a:pPr>
            <a:r>
              <a:rPr lang="en-US" altLang="en-US" sz="2800" dirty="0"/>
              <a:t>	</a:t>
            </a:r>
            <a:r>
              <a:rPr lang="en-US" altLang="en-US" sz="2800" b="1" dirty="0">
                <a:solidFill>
                  <a:srgbClr val="3D8963"/>
                </a:solidFill>
                <a:latin typeface="Courier New" pitchFamily="49" charset="0"/>
              </a:rPr>
              <a:t>delete </a:t>
            </a:r>
            <a:r>
              <a:rPr lang="en-US" altLang="en-US" sz="2800" b="1" dirty="0" err="1">
                <a:solidFill>
                  <a:srgbClr val="3D8963"/>
                </a:solidFill>
                <a:latin typeface="Courier New" pitchFamily="49" charset="0"/>
              </a:rPr>
              <a:t>squarePtr</a:t>
            </a:r>
            <a:r>
              <a:rPr lang="en-US" altLang="en-US" sz="2800" b="1" dirty="0">
                <a:solidFill>
                  <a:srgbClr val="3D8963"/>
                </a:solidFill>
                <a:latin typeface="Courier New" pitchFamily="49" charset="0"/>
              </a:rPr>
              <a:t>;</a:t>
            </a:r>
            <a:endParaRPr lang="en-US" altLang="en-US" sz="2800" b="1" dirty="0">
              <a:solidFill>
                <a:srgbClr val="3D8963"/>
              </a:solidFill>
            </a:endParaRPr>
          </a:p>
        </p:txBody>
      </p:sp>
      <p:sp>
        <p:nvSpPr>
          <p:cNvPr id="4301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10-</a:t>
            </a:r>
            <a:fld id="{6C6B3F18-1E9C-47CB-B673-717D95DF3422}" type="slidenum">
              <a:rPr lang="en-US" altLang="en-US" sz="1200" smtClean="0"/>
              <a:pPr eaLnBrk="1" hangingPunct="1">
                <a:spcBef>
                  <a:spcPct val="0"/>
                </a:spcBef>
                <a:buFontTx/>
                <a:buNone/>
              </a:pPr>
              <a:t>40</a:t>
            </a:fld>
            <a:endParaRPr lang="en-US" altLang="en-US" sz="12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Title"/>
          <p:cNvSpPr>
            <a:spLocks noGrp="1" noChangeArrowheads="1"/>
          </p:cNvSpPr>
          <p:nvPr>
            <p:ph type="title"/>
          </p:nvPr>
        </p:nvSpPr>
        <p:spPr/>
        <p:txBody>
          <a:bodyPr/>
          <a:lstStyle/>
          <a:p>
            <a:pPr eaLnBrk="1" hangingPunct="1"/>
            <a:r>
              <a:rPr lang="en-US" altLang="en-US" dirty="0">
                <a:solidFill>
                  <a:schemeClr val="tx1"/>
                </a:solidFill>
              </a:rPr>
              <a:t>Structure/Object Pointers as Function Parameters</a:t>
            </a:r>
          </a:p>
        </p:txBody>
      </p:sp>
      <p:sp>
        <p:nvSpPr>
          <p:cNvPr id="44035" name="Slide Body"/>
          <p:cNvSpPr>
            <a:spLocks noGrp="1" noChangeArrowheads="1"/>
          </p:cNvSpPr>
          <p:nvPr>
            <p:ph type="body" idx="1"/>
          </p:nvPr>
        </p:nvSpPr>
        <p:spPr/>
        <p:txBody>
          <a:bodyPr/>
          <a:lstStyle/>
          <a:p>
            <a:pPr eaLnBrk="1" hangingPunct="1"/>
            <a:r>
              <a:rPr lang="en-US" altLang="en-US" sz="3200" dirty="0"/>
              <a:t>Pointers to structures or objects can be passed as parameters to functions</a:t>
            </a:r>
          </a:p>
          <a:p>
            <a:pPr eaLnBrk="1" hangingPunct="1"/>
            <a:r>
              <a:rPr lang="en-US" altLang="en-US" sz="3200" dirty="0"/>
              <a:t>Such pointers provide a pass-by-reference parameter mechanism</a:t>
            </a:r>
          </a:p>
          <a:p>
            <a:pPr eaLnBrk="1" hangingPunct="1"/>
            <a:r>
              <a:rPr lang="en-US" altLang="en-US" sz="3200" dirty="0"/>
              <a:t>Pointers must be dereferenced in the function to access the member fields</a:t>
            </a:r>
          </a:p>
        </p:txBody>
      </p:sp>
      <p:sp>
        <p:nvSpPr>
          <p:cNvPr id="4403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10-</a:t>
            </a:r>
            <a:fld id="{4574C556-ABCD-4133-9577-24C4D2B01AE6}" type="slidenum">
              <a:rPr lang="en-US" altLang="en-US" sz="1200" smtClean="0"/>
              <a:pPr eaLnBrk="1" hangingPunct="1">
                <a:spcBef>
                  <a:spcPct val="0"/>
                </a:spcBef>
                <a:buFontTx/>
                <a:buNone/>
              </a:pPr>
              <a:t>41</a:t>
            </a:fld>
            <a:endParaRPr lang="en-US" altLang="en-US" sz="12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Title"/>
          <p:cNvSpPr>
            <a:spLocks noGrp="1" noChangeArrowheads="1"/>
          </p:cNvSpPr>
          <p:nvPr>
            <p:ph type="title"/>
          </p:nvPr>
        </p:nvSpPr>
        <p:spPr>
          <a:xfrm>
            <a:off x="381000" y="228600"/>
            <a:ext cx="8382000" cy="1143000"/>
          </a:xfrm>
        </p:spPr>
        <p:txBody>
          <a:bodyPr/>
          <a:lstStyle/>
          <a:p>
            <a:pPr eaLnBrk="1" hangingPunct="1"/>
            <a:r>
              <a:rPr lang="en-US" altLang="en-US" dirty="0">
                <a:solidFill>
                  <a:schemeClr val="tx1"/>
                </a:solidFill>
              </a:rPr>
              <a:t>10.12 Selecting Members of Objects 1 of 2</a:t>
            </a:r>
          </a:p>
        </p:txBody>
      </p:sp>
      <p:sp>
        <p:nvSpPr>
          <p:cNvPr id="45059" name="Slide Body"/>
          <p:cNvSpPr>
            <a:spLocks noGrp="1" noChangeArrowheads="1"/>
          </p:cNvSpPr>
          <p:nvPr>
            <p:ph type="body" idx="1"/>
          </p:nvPr>
        </p:nvSpPr>
        <p:spPr>
          <a:xfrm>
            <a:off x="304800" y="1524000"/>
            <a:ext cx="8294688" cy="4572000"/>
          </a:xfrm>
        </p:spPr>
        <p:txBody>
          <a:bodyPr/>
          <a:lstStyle/>
          <a:p>
            <a:pPr eaLnBrk="1" hangingPunct="1">
              <a:buFontTx/>
              <a:buNone/>
            </a:pPr>
            <a:r>
              <a:rPr lang="en-US" altLang="en-US" sz="2800" dirty="0"/>
              <a:t>Situation:  A structure/object contains a pointer as a member.  There is also a pointer </a:t>
            </a:r>
            <a:r>
              <a:rPr lang="en-US" altLang="en-US" sz="2800" i="1" dirty="0"/>
              <a:t>to</a:t>
            </a:r>
            <a:r>
              <a:rPr lang="en-US" altLang="en-US" sz="2800" dirty="0"/>
              <a:t> the structure/ object.  </a:t>
            </a:r>
          </a:p>
          <a:p>
            <a:pPr eaLnBrk="1" hangingPunct="1">
              <a:buFontTx/>
              <a:buNone/>
            </a:pPr>
            <a:r>
              <a:rPr lang="en-US" altLang="en-US" sz="2800" dirty="0"/>
              <a:t>Problem: How do we access the pointer member via the structure/object pointer?</a:t>
            </a:r>
          </a:p>
          <a:p>
            <a:pPr lvl="1" eaLnBrk="1" hangingPunct="1">
              <a:buFontTx/>
              <a:buNone/>
            </a:pPr>
            <a:r>
              <a:rPr lang="en-US" altLang="en-US" sz="2400" b="1" dirty="0" err="1">
                <a:solidFill>
                  <a:srgbClr val="3D8963"/>
                </a:solidFill>
                <a:latin typeface="Courier New" pitchFamily="49" charset="0"/>
              </a:rPr>
              <a:t>struct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GradeList</a:t>
            </a:r>
            <a:endParaRPr lang="en-US" altLang="en-US" sz="2400" b="1" dirty="0">
              <a:solidFill>
                <a:srgbClr val="3D8963"/>
              </a:solidFill>
              <a:latin typeface="Courier New" pitchFamily="49" charset="0"/>
            </a:endParaRPr>
          </a:p>
          <a:p>
            <a:pPr lvl="1" eaLnBrk="1" hangingPunct="1">
              <a:buFontTx/>
              <a:buNone/>
            </a:pPr>
            <a:r>
              <a:rPr lang="en-US" altLang="en-US" sz="2400" b="1" dirty="0">
                <a:solidFill>
                  <a:srgbClr val="3D8963"/>
                </a:solidFill>
                <a:latin typeface="Courier New" pitchFamily="49" charset="0"/>
              </a:rPr>
              <a:t>  { string </a:t>
            </a:r>
            <a:r>
              <a:rPr lang="en-US" altLang="en-US" sz="2400" b="1" dirty="0" err="1">
                <a:solidFill>
                  <a:srgbClr val="3D8963"/>
                </a:solidFill>
                <a:latin typeface="Courier New" pitchFamily="49" charset="0"/>
              </a:rPr>
              <a:t>courseNum</a:t>
            </a:r>
            <a:r>
              <a:rPr lang="en-US" altLang="en-US" sz="2400" b="1" dirty="0">
                <a:solidFill>
                  <a:srgbClr val="3D8963"/>
                </a:solidFill>
                <a:latin typeface="Courier New" pitchFamily="49" charset="0"/>
              </a:rPr>
              <a:t>;</a:t>
            </a:r>
          </a:p>
          <a:p>
            <a:pPr lvl="1" eaLnBrk="1" hangingPunct="1">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 grades;</a:t>
            </a:r>
          </a:p>
          <a:p>
            <a:pPr lvl="1" eaLnBrk="1" hangingPunct="1">
              <a:buFontTx/>
              <a:buNone/>
            </a:pPr>
            <a:r>
              <a:rPr lang="en-US" altLang="en-US" sz="2400" b="1" dirty="0">
                <a:solidFill>
                  <a:srgbClr val="3D8963"/>
                </a:solidFill>
                <a:latin typeface="Courier New" pitchFamily="49" charset="0"/>
              </a:rPr>
              <a:t>  }</a:t>
            </a:r>
          </a:p>
          <a:p>
            <a:pPr lvl="1" eaLnBrk="1" hangingPunct="1">
              <a:buFontTx/>
              <a:buNone/>
            </a:pPr>
            <a:r>
              <a:rPr lang="en-US" altLang="en-US" sz="2400" b="1" dirty="0" err="1">
                <a:solidFill>
                  <a:srgbClr val="3D8963"/>
                </a:solidFill>
                <a:latin typeface="Courier New" pitchFamily="49" charset="0"/>
              </a:rPr>
              <a:t>GradeList</a:t>
            </a:r>
            <a:r>
              <a:rPr lang="en-US" altLang="en-US" sz="2400" b="1" dirty="0">
                <a:solidFill>
                  <a:srgbClr val="3D8963"/>
                </a:solidFill>
                <a:latin typeface="Courier New" pitchFamily="49" charset="0"/>
              </a:rPr>
              <a:t> test1, *</a:t>
            </a:r>
            <a:r>
              <a:rPr lang="en-US" altLang="en-US" sz="2400" b="1" dirty="0" err="1">
                <a:solidFill>
                  <a:srgbClr val="3D8963"/>
                </a:solidFill>
                <a:latin typeface="Courier New" pitchFamily="49" charset="0"/>
              </a:rPr>
              <a:t>testPtr</a:t>
            </a:r>
            <a:r>
              <a:rPr lang="en-US" altLang="en-US" sz="2400" b="1" dirty="0">
                <a:solidFill>
                  <a:srgbClr val="3D8963"/>
                </a:solidFill>
                <a:latin typeface="Courier New" pitchFamily="49" charset="0"/>
              </a:rPr>
              <a:t> = &amp;test1;</a:t>
            </a:r>
          </a:p>
        </p:txBody>
      </p:sp>
      <p:sp>
        <p:nvSpPr>
          <p:cNvPr id="4506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10-</a:t>
            </a:r>
            <a:fld id="{284F6EF1-4457-426C-87E0-93A0DFBBB355}" type="slidenum">
              <a:rPr lang="en-US" altLang="en-US" sz="1200" smtClean="0"/>
              <a:pPr eaLnBrk="1" hangingPunct="1">
                <a:spcBef>
                  <a:spcPct val="0"/>
                </a:spcBef>
                <a:buFontTx/>
                <a:buNone/>
              </a:pPr>
              <a:t>42</a:t>
            </a:fld>
            <a:endParaRPr lang="en-US" altLang="en-US" sz="12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Title"/>
          <p:cNvSpPr>
            <a:spLocks noGrp="1" noChangeArrowheads="1"/>
          </p:cNvSpPr>
          <p:nvPr>
            <p:ph type="title"/>
          </p:nvPr>
        </p:nvSpPr>
        <p:spPr>
          <a:xfrm>
            <a:off x="381000" y="228600"/>
            <a:ext cx="8382000" cy="1143000"/>
          </a:xfrm>
        </p:spPr>
        <p:txBody>
          <a:bodyPr/>
          <a:lstStyle/>
          <a:p>
            <a:pPr eaLnBrk="1" hangingPunct="1"/>
            <a:r>
              <a:rPr lang="en-US" altLang="en-US" dirty="0">
                <a:solidFill>
                  <a:schemeClr val="tx1"/>
                </a:solidFill>
              </a:rPr>
              <a:t>Selecting Members of Objects 2 of 2</a:t>
            </a:r>
          </a:p>
        </p:txBody>
      </p:sp>
      <p:graphicFrame>
        <p:nvGraphicFramePr>
          <p:cNvPr id="119840" name="Table of pointer expressions and their meanings" descr="The table includes pointer expressions using a combination of * and -&gt; operators in the left column.  In the adjoining elements in the right column is an explanation of what the expression means." title="table of pointer expressions"/>
          <p:cNvGraphicFramePr>
            <a:graphicFrameLocks noGrp="1"/>
          </p:cNvGraphicFramePr>
          <p:nvPr>
            <p:extLst>
              <p:ext uri="{D42A27DB-BD31-4B8C-83A1-F6EECF244321}">
                <p14:modId xmlns:p14="http://schemas.microsoft.com/office/powerpoint/2010/main" val="3078521386"/>
              </p:ext>
            </p:extLst>
          </p:nvPr>
        </p:nvGraphicFramePr>
        <p:xfrm>
          <a:off x="533400" y="1905000"/>
          <a:ext cx="8077200" cy="3902074"/>
        </p:xfrm>
        <a:graphic>
          <a:graphicData uri="http://schemas.openxmlformats.org/drawingml/2006/table">
            <a:tbl>
              <a:tblPr firstRow="1"/>
              <a:tblGrid>
                <a:gridCol w="3352800">
                  <a:extLst>
                    <a:ext uri="{9D8B030D-6E8A-4147-A177-3AD203B41FA5}">
                      <a16:colId xmlns:a16="http://schemas.microsoft.com/office/drawing/2014/main" val="20000"/>
                    </a:ext>
                  </a:extLst>
                </a:gridCol>
                <a:gridCol w="4724400">
                  <a:extLst>
                    <a:ext uri="{9D8B030D-6E8A-4147-A177-3AD203B41FA5}">
                      <a16:colId xmlns:a16="http://schemas.microsoft.com/office/drawing/2014/main" val="20001"/>
                    </a:ext>
                  </a:extLst>
                </a:gridCol>
              </a:tblGrid>
              <a:tr h="50808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Expression</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Meaning</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88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pitchFamily="49" charset="0"/>
                        </a:rPr>
                        <a:t>testPtr-&gt;grades</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Access the grades pointer in </a:t>
                      </a:r>
                      <a:r>
                        <a:rPr kumimoji="0" lang="en-US" sz="2400" b="1" i="0" u="none" strike="noStrike" cap="none" normalizeH="0" baseline="0">
                          <a:ln>
                            <a:noFill/>
                          </a:ln>
                          <a:solidFill>
                            <a:schemeClr val="tx1"/>
                          </a:solidFill>
                          <a:effectLst/>
                          <a:latin typeface="Courier New" pitchFamily="49" charset="0"/>
                        </a:rPr>
                        <a:t>test1</a:t>
                      </a:r>
                      <a:r>
                        <a:rPr kumimoji="0" lang="en-US" sz="2400" b="0" i="0" u="none" strike="noStrike" cap="none" normalizeH="0" baseline="0">
                          <a:ln>
                            <a:noFill/>
                          </a:ln>
                          <a:solidFill>
                            <a:schemeClr val="tx1"/>
                          </a:solidFill>
                          <a:effectLst/>
                          <a:latin typeface="Arial" charset="0"/>
                        </a:rPr>
                        <a:t>.  This is the same as </a:t>
                      </a:r>
                      <a:r>
                        <a:rPr kumimoji="0" lang="en-US" sz="2400" b="1" i="0" u="none" strike="noStrike" cap="none" normalizeH="0" baseline="0">
                          <a:ln>
                            <a:noFill/>
                          </a:ln>
                          <a:solidFill>
                            <a:schemeClr val="tx1"/>
                          </a:solidFill>
                          <a:effectLst/>
                          <a:latin typeface="Courier New" pitchFamily="49" charset="0"/>
                        </a:rPr>
                        <a:t>(*testPtr).grades</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88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pitchFamily="49" charset="0"/>
                        </a:rPr>
                        <a:t>*testPtr-&gt;grades</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Access the value pointed at by </a:t>
                      </a:r>
                      <a:r>
                        <a:rPr kumimoji="0" lang="en-US" sz="2400" b="1" i="0" u="none" strike="noStrike" cap="none" normalizeH="0" baseline="0">
                          <a:ln>
                            <a:noFill/>
                          </a:ln>
                          <a:solidFill>
                            <a:schemeClr val="tx1"/>
                          </a:solidFill>
                          <a:effectLst/>
                          <a:latin typeface="Courier New" pitchFamily="49" charset="0"/>
                        </a:rPr>
                        <a:t>testPtr-&gt;grades</a:t>
                      </a:r>
                      <a:r>
                        <a:rPr kumimoji="0" lang="en-US" sz="2400" b="0" i="0" u="none" strike="noStrike" cap="none" normalizeH="0" baseline="0">
                          <a:ln>
                            <a:noFill/>
                          </a:ln>
                          <a:solidFill>
                            <a:schemeClr val="tx1"/>
                          </a:solidFill>
                          <a:effectLst/>
                          <a:latin typeface="Arial" charset="0"/>
                        </a:rPr>
                        <a:t>.  This is the same as </a:t>
                      </a:r>
                      <a:r>
                        <a:rPr kumimoji="0" lang="en-US" sz="2400" b="1" i="0" u="none" strike="noStrike" cap="none" normalizeH="0" baseline="0">
                          <a:ln>
                            <a:noFill/>
                          </a:ln>
                          <a:solidFill>
                            <a:schemeClr val="tx1"/>
                          </a:solidFill>
                          <a:effectLst/>
                          <a:latin typeface="Courier New" pitchFamily="49" charset="0"/>
                        </a:rPr>
                        <a:t>*(*testPtr).grades</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1616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pitchFamily="49" charset="0"/>
                        </a:rPr>
                        <a:t>*test1.grades</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Access the value pointed at by </a:t>
                      </a:r>
                      <a:r>
                        <a:rPr kumimoji="0" lang="en-US" sz="2400" b="1" i="0" u="none" strike="noStrike" cap="none" normalizeH="0" baseline="0" dirty="0">
                          <a:ln>
                            <a:noFill/>
                          </a:ln>
                          <a:solidFill>
                            <a:schemeClr val="tx1"/>
                          </a:solidFill>
                          <a:effectLst/>
                          <a:latin typeface="Courier New" pitchFamily="49" charset="0"/>
                        </a:rPr>
                        <a:t>test1.grades</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6083"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10-</a:t>
            </a:r>
            <a:fld id="{825EFFB6-6107-41F3-9F1E-963BDD06D849}" type="slidenum">
              <a:rPr lang="en-US" altLang="en-US" sz="1200" smtClean="0"/>
              <a:pPr eaLnBrk="1" hangingPunct="1">
                <a:spcBef>
                  <a:spcPct val="0"/>
                </a:spcBef>
                <a:buFontTx/>
                <a:buNone/>
              </a:pPr>
              <a:t>43</a:t>
            </a:fld>
            <a:endParaRPr lang="en-US" altLang="en-US" sz="12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dirty="0">
                <a:solidFill>
                  <a:schemeClr val="tx1"/>
                </a:solidFill>
              </a:rPr>
              <a:t>10.13  Smart Pointers</a:t>
            </a:r>
          </a:p>
        </p:txBody>
      </p:sp>
      <p:sp>
        <p:nvSpPr>
          <p:cNvPr id="47107" name="Content Placeholder 2"/>
          <p:cNvSpPr>
            <a:spLocks noGrp="1"/>
          </p:cNvSpPr>
          <p:nvPr>
            <p:ph type="body" idx="1"/>
          </p:nvPr>
        </p:nvSpPr>
        <p:spPr/>
        <p:txBody>
          <a:bodyPr/>
          <a:lstStyle/>
          <a:p>
            <a:r>
              <a:rPr lang="en-US" altLang="en-US" sz="2800" dirty="0"/>
              <a:t>Introduced in C++ 11</a:t>
            </a:r>
          </a:p>
          <a:p>
            <a:r>
              <a:rPr lang="en-US" altLang="en-US" sz="2800" dirty="0"/>
              <a:t>They can be used to solve the following problems in a large software project</a:t>
            </a:r>
          </a:p>
          <a:p>
            <a:pPr lvl="1"/>
            <a:r>
              <a:rPr lang="en-US" altLang="en-US" sz="2800" dirty="0"/>
              <a:t>dangling pointers – pointers whose memory is deleted while the pointer is still being used</a:t>
            </a:r>
          </a:p>
          <a:p>
            <a:pPr lvl="1"/>
            <a:r>
              <a:rPr lang="en-US" altLang="en-US" sz="2800" dirty="0"/>
              <a:t>memory leaks – allocated memory that is no longer needed but is not deleted</a:t>
            </a:r>
          </a:p>
          <a:p>
            <a:pPr lvl="1"/>
            <a:r>
              <a:rPr lang="en-US" altLang="en-US" sz="2800" dirty="0"/>
              <a:t>double-deletion – two different pointers de-allocating the same memory</a:t>
            </a:r>
          </a:p>
        </p:txBody>
      </p:sp>
      <p:sp>
        <p:nvSpPr>
          <p:cNvPr id="4710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10-</a:t>
            </a:r>
            <a:fld id="{0F61567C-7C12-4E73-8B11-FC41522E9FC9}" type="slidenum">
              <a:rPr lang="en-US" altLang="en-US" sz="800" baseline="0" smtClean="0">
                <a:latin typeface="Arial" charset="0"/>
              </a:rPr>
              <a:pPr eaLnBrk="1" hangingPunct="1"/>
              <a:t>44</a:t>
            </a:fld>
            <a:endParaRPr lang="en-US" altLang="en-US" sz="800" baseline="0" dirty="0">
              <a:latin typeface="Arial"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dirty="0">
                <a:solidFill>
                  <a:schemeClr val="tx1"/>
                </a:solidFill>
              </a:rPr>
              <a:t>Smart Pointers</a:t>
            </a:r>
          </a:p>
        </p:txBody>
      </p:sp>
      <p:sp>
        <p:nvSpPr>
          <p:cNvPr id="48131" name="Content Placeholder 2"/>
          <p:cNvSpPr>
            <a:spLocks noGrp="1"/>
          </p:cNvSpPr>
          <p:nvPr>
            <p:ph type="body" idx="1"/>
          </p:nvPr>
        </p:nvSpPr>
        <p:spPr/>
        <p:txBody>
          <a:bodyPr/>
          <a:lstStyle/>
          <a:p>
            <a:r>
              <a:rPr lang="en-US" altLang="en-US" sz="3000">
                <a:solidFill>
                  <a:srgbClr val="495899"/>
                </a:solidFill>
              </a:rPr>
              <a:t>Smart pointers </a:t>
            </a:r>
            <a:r>
              <a:rPr lang="en-US" altLang="en-US" sz="3000"/>
              <a:t>are objects that work like pointers.</a:t>
            </a:r>
          </a:p>
          <a:p>
            <a:r>
              <a:rPr lang="en-US" altLang="en-US" sz="3000"/>
              <a:t>Unlike regular (raw) pointers, smart pointers can automatically delete dynamic memory that is no longer being used.</a:t>
            </a:r>
          </a:p>
          <a:p>
            <a:r>
              <a:rPr lang="en-US" altLang="en-US" sz="3000"/>
              <a:t>There are three types of smart pointers:</a:t>
            </a:r>
          </a:p>
          <a:p>
            <a:pPr lvl="1"/>
            <a:r>
              <a:rPr lang="en-US" altLang="en-US" sz="2400"/>
              <a:t>unique pointers (</a:t>
            </a:r>
            <a:r>
              <a:rPr lang="en-US" altLang="en-US" sz="2400" b="1">
                <a:latin typeface="Courier New" pitchFamily="49" charset="0"/>
                <a:cs typeface="Courier New" pitchFamily="49" charset="0"/>
              </a:rPr>
              <a:t>unique_ptr</a:t>
            </a:r>
            <a:r>
              <a:rPr lang="en-US" altLang="en-US" sz="2400"/>
              <a:t>)</a:t>
            </a:r>
          </a:p>
          <a:p>
            <a:pPr lvl="1"/>
            <a:r>
              <a:rPr lang="en-US" altLang="en-US" sz="2400"/>
              <a:t>shared pointers (</a:t>
            </a:r>
            <a:r>
              <a:rPr lang="en-US" altLang="en-US" sz="2400" b="1">
                <a:latin typeface="Courier New" pitchFamily="49" charset="0"/>
                <a:cs typeface="Courier New" pitchFamily="49" charset="0"/>
              </a:rPr>
              <a:t>shared_ptr</a:t>
            </a:r>
            <a:r>
              <a:rPr lang="en-US" altLang="en-US" sz="2400"/>
              <a:t>)</a:t>
            </a:r>
          </a:p>
          <a:p>
            <a:pPr lvl="1"/>
            <a:r>
              <a:rPr lang="en-US" altLang="en-US" sz="2400"/>
              <a:t>weak pointers (</a:t>
            </a:r>
            <a:r>
              <a:rPr lang="en-US" altLang="en-US" sz="2400" b="1">
                <a:latin typeface="Courier New" pitchFamily="49" charset="0"/>
                <a:cs typeface="Courier New" pitchFamily="49" charset="0"/>
              </a:rPr>
              <a:t>weak_ptr</a:t>
            </a:r>
            <a:r>
              <a:rPr lang="en-US" altLang="en-US"/>
              <a:t>)</a:t>
            </a:r>
          </a:p>
        </p:txBody>
      </p:sp>
      <p:sp>
        <p:nvSpPr>
          <p:cNvPr id="4813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10-</a:t>
            </a:r>
            <a:fld id="{52319AAB-D154-4DEE-8AB5-939B9FA90A17}" type="slidenum">
              <a:rPr lang="en-US" altLang="en-US" sz="800" baseline="0" smtClean="0">
                <a:latin typeface="Arial" charset="0"/>
              </a:rPr>
              <a:pPr eaLnBrk="1" hangingPunct="1"/>
              <a:t>45</a:t>
            </a:fld>
            <a:endParaRPr lang="en-US" altLang="en-US" sz="800" baseline="0" dirty="0">
              <a:latin typeface="Arial"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Title"/>
          <p:cNvSpPr>
            <a:spLocks noGrp="1"/>
          </p:cNvSpPr>
          <p:nvPr>
            <p:ph type="title"/>
          </p:nvPr>
        </p:nvSpPr>
        <p:spPr>
          <a:xfrm>
            <a:off x="457200" y="0"/>
            <a:ext cx="8229600" cy="1097279"/>
          </a:xfrm>
        </p:spPr>
        <p:txBody>
          <a:bodyPr/>
          <a:lstStyle/>
          <a:p>
            <a:r>
              <a:rPr lang="en-US" altLang="en-US" dirty="0">
                <a:solidFill>
                  <a:schemeClr val="tx1"/>
                </a:solidFill>
              </a:rPr>
              <a:t>Unique Pointers</a:t>
            </a:r>
          </a:p>
        </p:txBody>
      </p:sp>
      <p:sp>
        <p:nvSpPr>
          <p:cNvPr id="49155" name="Slide Body"/>
          <p:cNvSpPr>
            <a:spLocks noGrp="1"/>
          </p:cNvSpPr>
          <p:nvPr>
            <p:ph type="body" idx="1"/>
          </p:nvPr>
        </p:nvSpPr>
        <p:spPr>
          <a:xfrm>
            <a:off x="457200" y="1143000"/>
            <a:ext cx="8229600" cy="4953000"/>
          </a:xfrm>
        </p:spPr>
        <p:txBody>
          <a:bodyPr/>
          <a:lstStyle/>
          <a:p>
            <a:r>
              <a:rPr lang="en-US" altLang="en-US" sz="2800" dirty="0"/>
              <a:t>A smart pointer owns (or manages) the object that it points to.</a:t>
            </a:r>
          </a:p>
          <a:p>
            <a:r>
              <a:rPr lang="en-US" altLang="en-US" sz="2800" dirty="0"/>
              <a:t>A </a:t>
            </a:r>
            <a:r>
              <a:rPr lang="en-US" altLang="en-US" sz="2800" dirty="0">
                <a:solidFill>
                  <a:srgbClr val="495899"/>
                </a:solidFill>
              </a:rPr>
              <a:t>unique pointer </a:t>
            </a:r>
            <a:r>
              <a:rPr lang="en-US" altLang="en-US" sz="2800" dirty="0"/>
              <a:t>points to a dynamically allocated object that has a single owner.</a:t>
            </a:r>
          </a:p>
          <a:p>
            <a:r>
              <a:rPr lang="en-US" altLang="en-US" sz="2800" dirty="0"/>
              <a:t>Ownership can be transferred to another unique pointer.</a:t>
            </a:r>
          </a:p>
          <a:p>
            <a:r>
              <a:rPr lang="en-US" altLang="en-US" sz="2800" dirty="0"/>
              <a:t>Memory for the object is deallocated when the owning unique pointer goes out of scope, or if the unique pointer takes ownership of a different object.</a:t>
            </a:r>
          </a:p>
        </p:txBody>
      </p:sp>
      <p:sp>
        <p:nvSpPr>
          <p:cNvPr id="4915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10-</a:t>
            </a:r>
            <a:fld id="{13F1206D-C5FD-4FB9-B254-F67EF94D5115}" type="slidenum">
              <a:rPr lang="en-US" altLang="en-US" sz="800" baseline="0" smtClean="0">
                <a:latin typeface="Arial" charset="0"/>
              </a:rPr>
              <a:pPr eaLnBrk="1" hangingPunct="1"/>
              <a:t>46</a:t>
            </a:fld>
            <a:endParaRPr lang="en-US" altLang="en-US" sz="800" baseline="0" dirty="0">
              <a:latin typeface="Arial"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Title"/>
          <p:cNvSpPr>
            <a:spLocks noGrp="1"/>
          </p:cNvSpPr>
          <p:nvPr>
            <p:ph type="title"/>
          </p:nvPr>
        </p:nvSpPr>
        <p:spPr>
          <a:xfrm>
            <a:off x="457200" y="152400"/>
            <a:ext cx="8229600" cy="1097279"/>
          </a:xfrm>
        </p:spPr>
        <p:txBody>
          <a:bodyPr/>
          <a:lstStyle/>
          <a:p>
            <a:r>
              <a:rPr lang="en-US" altLang="en-US" dirty="0">
                <a:solidFill>
                  <a:schemeClr val="tx1"/>
                </a:solidFill>
              </a:rPr>
              <a:t>Unique Pointer Examples</a:t>
            </a:r>
          </a:p>
        </p:txBody>
      </p:sp>
      <p:sp>
        <p:nvSpPr>
          <p:cNvPr id="3" name="Slide Body"/>
          <p:cNvSpPr>
            <a:spLocks noGrp="1"/>
          </p:cNvSpPr>
          <p:nvPr>
            <p:ph type="body" idx="1"/>
          </p:nvPr>
        </p:nvSpPr>
        <p:spPr>
          <a:xfrm>
            <a:off x="457200" y="1371600"/>
            <a:ext cx="8229600" cy="4876800"/>
          </a:xfrm>
        </p:spPr>
        <p:txBody>
          <a:bodyPr/>
          <a:lstStyle/>
          <a:p>
            <a:pPr>
              <a:defRPr/>
            </a:pPr>
            <a:r>
              <a:rPr lang="en-US" sz="2800" dirty="0"/>
              <a:t>Requires the </a:t>
            </a:r>
            <a:r>
              <a:rPr lang="en-US" sz="2800" b="1" dirty="0">
                <a:latin typeface="Courier New" panose="02070309020205020404" pitchFamily="49" charset="0"/>
                <a:cs typeface="Courier New" panose="02070309020205020404" pitchFamily="49" charset="0"/>
              </a:rPr>
              <a:t>&lt;memory&gt; </a:t>
            </a:r>
            <a:r>
              <a:rPr lang="en-US" sz="2800" dirty="0"/>
              <a:t>header file</a:t>
            </a:r>
          </a:p>
          <a:p>
            <a:pPr>
              <a:defRPr/>
            </a:pPr>
            <a:r>
              <a:rPr lang="en-US" sz="2800" dirty="0"/>
              <a:t>Create a unique pointer that points to an </a:t>
            </a:r>
            <a:r>
              <a:rPr lang="en-US" sz="2800" dirty="0" err="1"/>
              <a:t>int</a:t>
            </a:r>
            <a:r>
              <a:rPr lang="en-US" sz="2800" dirty="0"/>
              <a:t>:</a:t>
            </a:r>
          </a:p>
          <a:p>
            <a:pPr marL="0" lvl="1" indent="0">
              <a:buFontTx/>
              <a:buNone/>
              <a:defRPr/>
            </a:pPr>
            <a:r>
              <a:rPr lang="en-US" altLang="en-US" sz="2800" b="1" dirty="0">
                <a:solidFill>
                  <a:srgbClr val="3D8963"/>
                </a:solidFill>
                <a:latin typeface="Courier New" pitchFamily="49" charset="0"/>
              </a:rPr>
              <a:t>	</a:t>
            </a:r>
            <a:r>
              <a:rPr lang="en-US" altLang="en-US" sz="2400" b="1" dirty="0" err="1">
                <a:solidFill>
                  <a:srgbClr val="3D8963"/>
                </a:solidFill>
                <a:latin typeface="Courier New" pitchFamily="49" charset="0"/>
              </a:rPr>
              <a:t>unique_ptr</a:t>
            </a:r>
            <a:r>
              <a:rPr lang="en-US" altLang="en-US" sz="2400" b="1" dirty="0">
                <a:solidFill>
                  <a:srgbClr val="3D8963"/>
                </a:solidFill>
                <a:latin typeface="Courier New" pitchFamily="49" charset="0"/>
              </a:rPr>
              <a:t>&lt;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&gt; </a:t>
            </a:r>
            <a:r>
              <a:rPr lang="en-US" altLang="en-US" sz="2400" b="1" dirty="0" err="1">
                <a:solidFill>
                  <a:srgbClr val="3D8963"/>
                </a:solidFill>
                <a:latin typeface="Courier New" pitchFamily="49" charset="0"/>
              </a:rPr>
              <a:t>uptr</a:t>
            </a:r>
            <a:r>
              <a:rPr lang="en-US" altLang="en-US" sz="2400" b="1" dirty="0">
                <a:solidFill>
                  <a:srgbClr val="3D8963"/>
                </a:solidFill>
                <a:latin typeface="Courier New" pitchFamily="49" charset="0"/>
              </a:rPr>
              <a:t>(new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a:t>
            </a:r>
            <a:endParaRPr lang="en-US" sz="2400" dirty="0"/>
          </a:p>
          <a:p>
            <a:pPr>
              <a:defRPr/>
            </a:pPr>
            <a:r>
              <a:rPr lang="en-US" sz="2800" dirty="0"/>
              <a:t>Assign the value 5 to it and print it:</a:t>
            </a:r>
          </a:p>
          <a:p>
            <a:pPr marL="0" lvl="1" indent="0">
              <a:buFontTx/>
              <a:buNone/>
              <a:defRPr/>
            </a:pPr>
            <a:r>
              <a:rPr lang="en-US" altLang="en-US" sz="2800" b="1" dirty="0">
                <a:solidFill>
                  <a:srgbClr val="3D8963"/>
                </a:solidFill>
                <a:latin typeface="Courier New" pitchFamily="49" charset="0"/>
              </a:rPr>
              <a:t>	</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uptr</a:t>
            </a:r>
            <a:r>
              <a:rPr lang="en-US" altLang="en-US" sz="2400" b="1" dirty="0">
                <a:solidFill>
                  <a:srgbClr val="3D8963"/>
                </a:solidFill>
                <a:latin typeface="Courier New" pitchFamily="49" charset="0"/>
              </a:rPr>
              <a:t> = 5;</a:t>
            </a:r>
          </a:p>
          <a:p>
            <a:pPr marL="0" lvl="1" indent="0">
              <a:buFontTx/>
              <a:buNone/>
              <a:defRPr/>
            </a:pPr>
            <a:r>
              <a:rPr lang="en-US" sz="2400" b="1" dirty="0">
                <a:solidFill>
                  <a:srgbClr val="3D8963"/>
                </a:solidFill>
                <a:latin typeface="Courier New" pitchFamily="49" charset="0"/>
              </a:rPr>
              <a:t>	</a:t>
            </a:r>
            <a:r>
              <a:rPr lang="en-US" sz="2400" b="1" dirty="0" err="1">
                <a:solidFill>
                  <a:srgbClr val="3D8963"/>
                </a:solidFill>
                <a:latin typeface="Courier New" pitchFamily="49" charset="0"/>
              </a:rPr>
              <a:t>cout</a:t>
            </a:r>
            <a:r>
              <a:rPr lang="en-US" sz="2400" b="1" dirty="0">
                <a:solidFill>
                  <a:srgbClr val="3D8963"/>
                </a:solidFill>
                <a:latin typeface="Courier New" pitchFamily="49" charset="0"/>
              </a:rPr>
              <a:t> &lt;&lt; *</a:t>
            </a:r>
            <a:r>
              <a:rPr lang="en-US" sz="2400" b="1" dirty="0" err="1">
                <a:solidFill>
                  <a:srgbClr val="3D8963"/>
                </a:solidFill>
                <a:latin typeface="Courier New" pitchFamily="49" charset="0"/>
              </a:rPr>
              <a:t>uptr</a:t>
            </a:r>
            <a:r>
              <a:rPr lang="en-US" sz="2400" b="1" dirty="0">
                <a:solidFill>
                  <a:srgbClr val="3D8963"/>
                </a:solidFill>
                <a:latin typeface="Courier New" pitchFamily="49" charset="0"/>
              </a:rPr>
              <a:t>;</a:t>
            </a:r>
            <a:endParaRPr lang="en-US" sz="2400" dirty="0"/>
          </a:p>
          <a:p>
            <a:pPr>
              <a:defRPr/>
            </a:pPr>
            <a:r>
              <a:rPr lang="en-US" sz="2800" dirty="0"/>
              <a:t>Transfer ownership to unique pointer ptr2:</a:t>
            </a:r>
          </a:p>
          <a:p>
            <a:pPr marL="0" lvl="1" indent="0">
              <a:buFontTx/>
              <a:buNone/>
              <a:defRPr/>
            </a:pPr>
            <a:r>
              <a:rPr lang="en-US" altLang="en-US" sz="2800" b="1" dirty="0">
                <a:solidFill>
                  <a:srgbClr val="3D8963"/>
                </a:solidFill>
                <a:latin typeface="Courier New" pitchFamily="49" charset="0"/>
              </a:rPr>
              <a:t>	</a:t>
            </a:r>
            <a:r>
              <a:rPr lang="en-US" altLang="en-US" sz="2400" b="1" dirty="0" err="1">
                <a:solidFill>
                  <a:srgbClr val="3D8963"/>
                </a:solidFill>
                <a:latin typeface="Courier New" pitchFamily="49" charset="0"/>
              </a:rPr>
              <a:t>unique_ptr</a:t>
            </a:r>
            <a:r>
              <a:rPr lang="en-US" altLang="en-US" sz="2400" b="1" dirty="0">
                <a:solidFill>
                  <a:srgbClr val="3D8963"/>
                </a:solidFill>
                <a:latin typeface="Courier New" pitchFamily="49" charset="0"/>
              </a:rPr>
              <a:t>&lt;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&gt; uptr2;</a:t>
            </a:r>
          </a:p>
          <a:p>
            <a:pPr marL="0" lvl="1" indent="0">
              <a:buFontTx/>
              <a:buNone/>
              <a:defRPr/>
            </a:pPr>
            <a:r>
              <a:rPr lang="en-US" sz="2400" b="1" dirty="0">
                <a:solidFill>
                  <a:srgbClr val="3D8963"/>
                </a:solidFill>
                <a:latin typeface="Courier New" pitchFamily="49" charset="0"/>
              </a:rPr>
              <a:t>	uptr2 = move(</a:t>
            </a:r>
            <a:r>
              <a:rPr lang="en-US" sz="2400" b="1" dirty="0" err="1">
                <a:solidFill>
                  <a:srgbClr val="3D8963"/>
                </a:solidFill>
                <a:latin typeface="Courier New" pitchFamily="49" charset="0"/>
              </a:rPr>
              <a:t>uptr</a:t>
            </a:r>
            <a:r>
              <a:rPr lang="en-US" sz="2400" b="1" dirty="0">
                <a:solidFill>
                  <a:srgbClr val="3D8963"/>
                </a:solidFill>
                <a:latin typeface="Courier New" pitchFamily="49" charset="0"/>
              </a:rPr>
              <a:t>);</a:t>
            </a:r>
            <a:endParaRPr lang="en-US" sz="2400" dirty="0"/>
          </a:p>
          <a:p>
            <a:pPr marL="0" indent="0">
              <a:buFontTx/>
              <a:buNone/>
              <a:defRPr/>
            </a:pPr>
            <a:endParaRPr lang="en-US" sz="3000" dirty="0"/>
          </a:p>
        </p:txBody>
      </p:sp>
      <p:sp>
        <p:nvSpPr>
          <p:cNvPr id="5018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10-</a:t>
            </a:r>
            <a:fld id="{9C32802D-DD90-47E4-87D7-F53B8345A483}" type="slidenum">
              <a:rPr lang="en-US" altLang="en-US" sz="800" baseline="0" smtClean="0">
                <a:latin typeface="Arial" charset="0"/>
              </a:rPr>
              <a:pPr eaLnBrk="1" hangingPunct="1"/>
              <a:t>47</a:t>
            </a:fld>
            <a:endParaRPr lang="en-US" altLang="en-US" sz="800" baseline="0" dirty="0">
              <a:latin typeface="Arial"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Title"/>
          <p:cNvSpPr>
            <a:spLocks noGrp="1"/>
          </p:cNvSpPr>
          <p:nvPr>
            <p:ph type="title"/>
          </p:nvPr>
        </p:nvSpPr>
        <p:spPr/>
        <p:txBody>
          <a:bodyPr/>
          <a:lstStyle/>
          <a:p>
            <a:r>
              <a:rPr lang="en-US" altLang="en-US" dirty="0">
                <a:solidFill>
                  <a:schemeClr val="tx1"/>
                </a:solidFill>
              </a:rPr>
              <a:t>Unique Pointers and Ownership Transfers – the </a:t>
            </a:r>
            <a:r>
              <a:rPr lang="en-US" altLang="en-US" b="1" dirty="0">
                <a:solidFill>
                  <a:schemeClr val="tx1"/>
                </a:solidFill>
                <a:latin typeface="Courier New" pitchFamily="49" charset="0"/>
                <a:cs typeface="Courier New" pitchFamily="49" charset="0"/>
              </a:rPr>
              <a:t>move() </a:t>
            </a:r>
            <a:r>
              <a:rPr lang="en-US" altLang="en-US" dirty="0">
                <a:solidFill>
                  <a:schemeClr val="tx1"/>
                </a:solidFill>
              </a:rPr>
              <a:t>function</a:t>
            </a:r>
          </a:p>
        </p:txBody>
      </p:sp>
      <p:sp>
        <p:nvSpPr>
          <p:cNvPr id="3" name="Slide Body"/>
          <p:cNvSpPr>
            <a:spLocks noGrp="1"/>
          </p:cNvSpPr>
          <p:nvPr>
            <p:ph type="body" idx="1"/>
          </p:nvPr>
        </p:nvSpPr>
        <p:spPr>
          <a:xfrm>
            <a:off x="304800" y="1600200"/>
            <a:ext cx="8458200" cy="4572000"/>
          </a:xfrm>
        </p:spPr>
        <p:txBody>
          <a:bodyPr/>
          <a:lstStyle/>
          <a:p>
            <a:pPr>
              <a:spcAft>
                <a:spcPts val="1200"/>
              </a:spcAft>
              <a:defRPr/>
            </a:pPr>
            <a:r>
              <a:rPr lang="en-US" sz="2800" dirty="0"/>
              <a:t>In a statement such as:</a:t>
            </a:r>
          </a:p>
          <a:p>
            <a:pPr marL="0" lvl="1" indent="0">
              <a:spcAft>
                <a:spcPts val="1200"/>
              </a:spcAft>
              <a:buFontTx/>
              <a:buNone/>
              <a:defRPr/>
            </a:pPr>
            <a:r>
              <a:rPr lang="en-US" sz="2400" b="1" dirty="0">
                <a:solidFill>
                  <a:srgbClr val="3D8963"/>
                </a:solidFill>
                <a:latin typeface="Courier New" pitchFamily="49" charset="0"/>
              </a:rPr>
              <a:t>	uptr2 = move(</a:t>
            </a:r>
            <a:r>
              <a:rPr lang="en-US" sz="2400" b="1" dirty="0" err="1">
                <a:solidFill>
                  <a:srgbClr val="3D8963"/>
                </a:solidFill>
                <a:latin typeface="Courier New" pitchFamily="49" charset="0"/>
              </a:rPr>
              <a:t>uptr</a:t>
            </a:r>
            <a:r>
              <a:rPr lang="en-US" sz="2400" b="1" dirty="0">
                <a:solidFill>
                  <a:srgbClr val="3D8963"/>
                </a:solidFill>
                <a:latin typeface="Courier New" pitchFamily="49" charset="0"/>
              </a:rPr>
              <a:t>);</a:t>
            </a:r>
          </a:p>
          <a:p>
            <a:pPr marL="857250" lvl="2" indent="-457200">
              <a:spcAft>
                <a:spcPts val="1200"/>
              </a:spcAft>
              <a:buFont typeface="Courier New" panose="02070309020205020404" pitchFamily="49" charset="0"/>
              <a:buChar char="―"/>
              <a:defRPr/>
            </a:pPr>
            <a:r>
              <a:rPr lang="en-US" sz="2600" dirty="0"/>
              <a:t>Any object owned by </a:t>
            </a:r>
            <a:r>
              <a:rPr lang="en-US" sz="2600" b="1" dirty="0">
                <a:latin typeface="Courier New" panose="02070309020205020404" pitchFamily="49" charset="0"/>
                <a:cs typeface="Courier New" panose="02070309020205020404" pitchFamily="49" charset="0"/>
              </a:rPr>
              <a:t>uptr2</a:t>
            </a:r>
            <a:r>
              <a:rPr lang="en-US" sz="2600" dirty="0"/>
              <a:t> is deallocated</a:t>
            </a:r>
          </a:p>
          <a:p>
            <a:pPr marL="857250" lvl="2" indent="-457200">
              <a:spcAft>
                <a:spcPts val="1200"/>
              </a:spcAft>
              <a:buFont typeface="Courier New" panose="02070309020205020404" pitchFamily="49" charset="0"/>
              <a:buChar char="―"/>
              <a:defRPr/>
            </a:pPr>
            <a:r>
              <a:rPr lang="en-US" sz="2600" b="1" dirty="0">
                <a:latin typeface="Courier New" panose="02070309020205020404" pitchFamily="49" charset="0"/>
                <a:cs typeface="Courier New" panose="02070309020205020404" pitchFamily="49" charset="0"/>
              </a:rPr>
              <a:t>uptr2</a:t>
            </a:r>
            <a:r>
              <a:rPr lang="en-US" sz="2600" dirty="0"/>
              <a:t> takes ownership of the object previously owned by </a:t>
            </a:r>
            <a:r>
              <a:rPr lang="en-US" sz="2600" b="1" dirty="0" err="1">
                <a:latin typeface="Courier New" panose="02070309020205020404" pitchFamily="49" charset="0"/>
                <a:cs typeface="Courier New" panose="02070309020205020404" pitchFamily="49" charset="0"/>
              </a:rPr>
              <a:t>uptr</a:t>
            </a:r>
            <a:endParaRPr lang="en-US" sz="2600" b="1" dirty="0">
              <a:latin typeface="Courier New" panose="02070309020205020404" pitchFamily="49" charset="0"/>
              <a:cs typeface="Courier New" panose="02070309020205020404" pitchFamily="49" charset="0"/>
            </a:endParaRPr>
          </a:p>
          <a:p>
            <a:pPr marL="857250" lvl="2" indent="-457200">
              <a:spcAft>
                <a:spcPts val="1200"/>
              </a:spcAft>
              <a:buFont typeface="Courier New" panose="02070309020205020404" pitchFamily="49" charset="0"/>
              <a:buChar char="―"/>
              <a:defRPr/>
            </a:pPr>
            <a:r>
              <a:rPr lang="en-US" sz="2600" b="1" dirty="0" err="1">
                <a:latin typeface="Courier New" panose="02070309020205020404" pitchFamily="49" charset="0"/>
                <a:cs typeface="Courier New" panose="02070309020205020404" pitchFamily="49" charset="0"/>
              </a:rPr>
              <a:t>uptr</a:t>
            </a:r>
            <a:r>
              <a:rPr lang="en-US" sz="2600" dirty="0"/>
              <a:t> becomes empty</a:t>
            </a:r>
          </a:p>
          <a:p>
            <a:pPr marL="0" indent="0">
              <a:buFontTx/>
              <a:buNone/>
              <a:defRPr/>
            </a:pPr>
            <a:endParaRPr lang="en-US" sz="3000" dirty="0"/>
          </a:p>
        </p:txBody>
      </p:sp>
      <p:sp>
        <p:nvSpPr>
          <p:cNvPr id="5120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10-</a:t>
            </a:r>
            <a:fld id="{469B780D-E991-4528-9110-D67A63733543}" type="slidenum">
              <a:rPr lang="en-US" altLang="en-US" sz="800" baseline="0" smtClean="0">
                <a:latin typeface="Arial" charset="0"/>
              </a:rPr>
              <a:pPr eaLnBrk="1" hangingPunct="1"/>
              <a:t>48</a:t>
            </a:fld>
            <a:endParaRPr lang="en-US" altLang="en-US" sz="800" baseline="0" dirty="0">
              <a:latin typeface="Arial"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Title"/>
          <p:cNvSpPr>
            <a:spLocks noGrp="1"/>
          </p:cNvSpPr>
          <p:nvPr>
            <p:ph type="title"/>
          </p:nvPr>
        </p:nvSpPr>
        <p:spPr/>
        <p:txBody>
          <a:bodyPr/>
          <a:lstStyle/>
          <a:p>
            <a:r>
              <a:rPr lang="en-US" altLang="en-US" dirty="0">
                <a:solidFill>
                  <a:schemeClr val="tx1"/>
                </a:solidFill>
              </a:rPr>
              <a:t>The </a:t>
            </a:r>
            <a:r>
              <a:rPr lang="en-US" altLang="en-US" b="1" dirty="0">
                <a:solidFill>
                  <a:schemeClr val="tx1"/>
                </a:solidFill>
                <a:latin typeface="Courier New" pitchFamily="49" charset="0"/>
                <a:cs typeface="Courier New" pitchFamily="49" charset="0"/>
              </a:rPr>
              <a:t>move() </a:t>
            </a:r>
            <a:r>
              <a:rPr lang="en-US" altLang="en-US" dirty="0">
                <a:solidFill>
                  <a:schemeClr val="tx1"/>
                </a:solidFill>
              </a:rPr>
              <a:t>Function and </a:t>
            </a:r>
            <a:br>
              <a:rPr lang="en-US" altLang="en-US" dirty="0">
                <a:solidFill>
                  <a:schemeClr val="tx1"/>
                </a:solidFill>
              </a:rPr>
            </a:br>
            <a:r>
              <a:rPr lang="en-US" altLang="en-US" dirty="0">
                <a:solidFill>
                  <a:schemeClr val="tx1"/>
                </a:solidFill>
              </a:rPr>
              <a:t>Unique Pointers as Parameters </a:t>
            </a:r>
          </a:p>
        </p:txBody>
      </p:sp>
      <p:sp>
        <p:nvSpPr>
          <p:cNvPr id="52227" name="Slide Body"/>
          <p:cNvSpPr>
            <a:spLocks noGrp="1"/>
          </p:cNvSpPr>
          <p:nvPr>
            <p:ph type="body" idx="1"/>
          </p:nvPr>
        </p:nvSpPr>
        <p:spPr>
          <a:xfrm>
            <a:off x="304800" y="1600200"/>
            <a:ext cx="8458200" cy="4572000"/>
          </a:xfrm>
        </p:spPr>
        <p:txBody>
          <a:bodyPr/>
          <a:lstStyle/>
          <a:p>
            <a:pPr marL="457200" lvl="1" indent="-457200">
              <a:buFont typeface="Arial" charset="0"/>
              <a:buChar char="•"/>
            </a:pPr>
            <a:r>
              <a:rPr lang="en-US" altLang="en-US" sz="2800" dirty="0"/>
              <a:t>The </a:t>
            </a:r>
            <a:r>
              <a:rPr lang="en-US" altLang="en-US" sz="2800" b="1" dirty="0">
                <a:latin typeface="Courier New" pitchFamily="49" charset="0"/>
                <a:cs typeface="Courier New" pitchFamily="49" charset="0"/>
              </a:rPr>
              <a:t>move() </a:t>
            </a:r>
            <a:r>
              <a:rPr lang="en-US" altLang="en-US" sz="2800" dirty="0"/>
              <a:t>function is required on the argument when passing a unique pointer by value.</a:t>
            </a:r>
          </a:p>
          <a:p>
            <a:pPr marL="457200" lvl="1" indent="-457200">
              <a:buFont typeface="Arial" charset="0"/>
              <a:buChar char="•"/>
            </a:pPr>
            <a:r>
              <a:rPr lang="en-US" altLang="en-US" sz="2800" dirty="0"/>
              <a:t>The </a:t>
            </a:r>
            <a:r>
              <a:rPr lang="en-US" altLang="en-US" sz="2800" b="1" dirty="0">
                <a:latin typeface="Courier New" pitchFamily="49" charset="0"/>
                <a:cs typeface="Courier New" pitchFamily="49" charset="0"/>
              </a:rPr>
              <a:t>move() </a:t>
            </a:r>
            <a:r>
              <a:rPr lang="en-US" altLang="en-US" sz="2800" dirty="0"/>
              <a:t>function is not required for pass by reference</a:t>
            </a:r>
          </a:p>
          <a:p>
            <a:pPr marL="457200" lvl="1" indent="-457200">
              <a:buFont typeface="Arial" charset="0"/>
              <a:buChar char="•"/>
            </a:pPr>
            <a:r>
              <a:rPr lang="en-US" altLang="en-US" sz="2800" dirty="0"/>
              <a:t>A unique pointer can be returned from a function, as the compiler automatically uses </a:t>
            </a:r>
            <a:r>
              <a:rPr lang="en-US" altLang="en-US" sz="2800" b="1" dirty="0">
                <a:latin typeface="Courier New" pitchFamily="49" charset="0"/>
                <a:cs typeface="Courier New" pitchFamily="49" charset="0"/>
              </a:rPr>
              <a:t>move() </a:t>
            </a:r>
            <a:r>
              <a:rPr lang="en-US" altLang="en-US" sz="2800" dirty="0"/>
              <a:t>in this case.</a:t>
            </a:r>
          </a:p>
          <a:p>
            <a:pPr marL="0" indent="0">
              <a:buFontTx/>
              <a:buNone/>
            </a:pPr>
            <a:endParaRPr lang="en-US" altLang="en-US" sz="3000" dirty="0"/>
          </a:p>
        </p:txBody>
      </p:sp>
      <p:sp>
        <p:nvSpPr>
          <p:cNvPr id="5222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10-</a:t>
            </a:r>
            <a:fld id="{74F4576A-1340-4247-9C89-410882D572C3}" type="slidenum">
              <a:rPr lang="en-US" altLang="en-US" sz="800" baseline="0" smtClean="0">
                <a:latin typeface="Arial" charset="0"/>
              </a:rPr>
              <a:pPr eaLnBrk="1" hangingPunct="1"/>
              <a:t>49</a:t>
            </a:fld>
            <a:endParaRPr lang="en-US" altLang="en-US" sz="800" baseline="0" dirty="0">
              <a:latin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Title"/>
          <p:cNvSpPr>
            <a:spLocks noGrp="1" noChangeArrowheads="1"/>
          </p:cNvSpPr>
          <p:nvPr>
            <p:ph type="title"/>
          </p:nvPr>
        </p:nvSpPr>
        <p:spPr>
          <a:xfrm>
            <a:off x="762000" y="152400"/>
            <a:ext cx="7772400" cy="1143000"/>
          </a:xfrm>
        </p:spPr>
        <p:txBody>
          <a:bodyPr/>
          <a:lstStyle/>
          <a:p>
            <a:pPr eaLnBrk="1" hangingPunct="1"/>
            <a:r>
              <a:rPr lang="en-US" altLang="en-US" dirty="0">
                <a:solidFill>
                  <a:schemeClr val="tx1"/>
                </a:solidFill>
              </a:rPr>
              <a:t>           10.2  Pointer Variables 1 of 3</a:t>
            </a:r>
          </a:p>
        </p:txBody>
      </p:sp>
      <p:sp>
        <p:nvSpPr>
          <p:cNvPr id="7171" name="Slide Body"/>
          <p:cNvSpPr>
            <a:spLocks noGrp="1" noChangeArrowheads="1"/>
          </p:cNvSpPr>
          <p:nvPr>
            <p:ph type="body" idx="1"/>
          </p:nvPr>
        </p:nvSpPr>
        <p:spPr>
          <a:xfrm>
            <a:off x="304800" y="1676400"/>
            <a:ext cx="8294688" cy="4191000"/>
          </a:xfrm>
        </p:spPr>
        <p:txBody>
          <a:bodyPr/>
          <a:lstStyle/>
          <a:p>
            <a:pPr eaLnBrk="1" hangingPunct="1"/>
            <a:r>
              <a:rPr lang="en-US" altLang="en-US" sz="2800" dirty="0">
                <a:solidFill>
                  <a:schemeClr val="accent2"/>
                </a:solidFill>
              </a:rPr>
              <a:t>Pointer variable</a:t>
            </a:r>
            <a:r>
              <a:rPr lang="en-US" altLang="en-US" sz="2800" dirty="0"/>
              <a:t> (</a:t>
            </a:r>
            <a:r>
              <a:rPr lang="en-US" altLang="en-US" sz="2800" dirty="0">
                <a:solidFill>
                  <a:schemeClr val="accent2"/>
                </a:solidFill>
              </a:rPr>
              <a:t>pointer</a:t>
            </a:r>
            <a:r>
              <a:rPr lang="en-US" altLang="en-US" sz="2800" dirty="0"/>
              <a:t>): a variable that holds an address</a:t>
            </a:r>
          </a:p>
          <a:p>
            <a:pPr eaLnBrk="1" hangingPunct="1"/>
            <a:r>
              <a:rPr lang="en-US" altLang="en-US" sz="2800" dirty="0"/>
              <a:t>Pointers provide an alternate way to access memory locations</a:t>
            </a:r>
          </a:p>
        </p:txBody>
      </p:sp>
      <p:sp>
        <p:nvSpPr>
          <p:cNvPr id="71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10-</a:t>
            </a:r>
            <a:fld id="{E59CC3C7-D5C8-4D81-B07F-9DD1DE8EEBF9}" type="slidenum">
              <a:rPr lang="en-US" altLang="en-US" sz="1200" smtClean="0"/>
              <a:pPr eaLnBrk="1" hangingPunct="1">
                <a:spcBef>
                  <a:spcPct val="0"/>
                </a:spcBef>
                <a:buFontTx/>
                <a:buNone/>
              </a:pPr>
              <a:t>5</a:t>
            </a:fld>
            <a:endParaRPr lang="en-US" altLang="en-US" sz="12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Title"/>
          <p:cNvSpPr>
            <a:spLocks noGrp="1"/>
          </p:cNvSpPr>
          <p:nvPr>
            <p:ph type="title"/>
          </p:nvPr>
        </p:nvSpPr>
        <p:spPr/>
        <p:txBody>
          <a:bodyPr/>
          <a:lstStyle/>
          <a:p>
            <a:r>
              <a:rPr lang="en-US" altLang="en-US" dirty="0">
                <a:solidFill>
                  <a:schemeClr val="tx1"/>
                </a:solidFill>
              </a:rPr>
              <a:t>Manually Clearing a Unique Pointer</a:t>
            </a:r>
          </a:p>
        </p:txBody>
      </p:sp>
      <p:sp>
        <p:nvSpPr>
          <p:cNvPr id="3" name="Slide Body"/>
          <p:cNvSpPr>
            <a:spLocks noGrp="1"/>
          </p:cNvSpPr>
          <p:nvPr>
            <p:ph type="body" idx="1"/>
          </p:nvPr>
        </p:nvSpPr>
        <p:spPr/>
        <p:txBody>
          <a:bodyPr/>
          <a:lstStyle/>
          <a:p>
            <a:pPr>
              <a:defRPr/>
            </a:pPr>
            <a:r>
              <a:rPr lang="en-US" sz="2800" dirty="0"/>
              <a:t>Unique pointers deallocate the memory for their objects when they go out of scope.</a:t>
            </a:r>
          </a:p>
          <a:p>
            <a:pPr>
              <a:defRPr/>
            </a:pPr>
            <a:r>
              <a:rPr lang="en-US" sz="2800" dirty="0"/>
              <a:t>To manually deallocate memory, use</a:t>
            </a:r>
          </a:p>
          <a:p>
            <a:pPr marL="0" lvl="1" indent="0">
              <a:buFontTx/>
              <a:buNone/>
              <a:defRPr/>
            </a:pPr>
            <a:r>
              <a:rPr lang="en-US" sz="2800" dirty="0"/>
              <a:t>	</a:t>
            </a:r>
            <a:r>
              <a:rPr lang="en-US" sz="2800" b="1" dirty="0" err="1">
                <a:solidFill>
                  <a:srgbClr val="3D8963"/>
                </a:solidFill>
                <a:latin typeface="Courier New" pitchFamily="49" charset="0"/>
              </a:rPr>
              <a:t>uptr</a:t>
            </a:r>
            <a:r>
              <a:rPr lang="en-US" sz="2800" b="1" dirty="0">
                <a:solidFill>
                  <a:srgbClr val="3D8963"/>
                </a:solidFill>
                <a:latin typeface="Courier New" pitchFamily="49" charset="0"/>
              </a:rPr>
              <a:t> = </a:t>
            </a:r>
            <a:r>
              <a:rPr lang="en-US" sz="2800" b="1" dirty="0" err="1">
                <a:solidFill>
                  <a:srgbClr val="3D8963"/>
                </a:solidFill>
                <a:latin typeface="Courier New" pitchFamily="49" charset="0"/>
              </a:rPr>
              <a:t>nullptr</a:t>
            </a:r>
            <a:r>
              <a:rPr lang="en-US" sz="2800" b="1" dirty="0">
                <a:solidFill>
                  <a:srgbClr val="3D8963"/>
                </a:solidFill>
                <a:latin typeface="Courier New" pitchFamily="49" charset="0"/>
              </a:rPr>
              <a:t>;</a:t>
            </a:r>
          </a:p>
          <a:p>
            <a:pPr marL="0" indent="0">
              <a:buFontTx/>
              <a:buNone/>
              <a:defRPr/>
            </a:pPr>
            <a:r>
              <a:rPr lang="en-US" sz="2800" dirty="0"/>
              <a:t>	or</a:t>
            </a:r>
          </a:p>
          <a:p>
            <a:pPr marL="0" lvl="1" indent="0">
              <a:buFontTx/>
              <a:buNone/>
              <a:defRPr/>
            </a:pPr>
            <a:r>
              <a:rPr lang="en-US" sz="2800" b="1" dirty="0">
                <a:solidFill>
                  <a:srgbClr val="3D8963"/>
                </a:solidFill>
                <a:latin typeface="Courier New" pitchFamily="49" charset="0"/>
              </a:rPr>
              <a:t>	</a:t>
            </a:r>
            <a:r>
              <a:rPr lang="en-US" sz="2800" b="1" dirty="0" err="1">
                <a:solidFill>
                  <a:srgbClr val="3D8963"/>
                </a:solidFill>
                <a:latin typeface="Courier New" pitchFamily="49" charset="0"/>
              </a:rPr>
              <a:t>uptr.reset</a:t>
            </a:r>
            <a:r>
              <a:rPr lang="en-US" sz="2800" b="1" dirty="0">
                <a:solidFill>
                  <a:srgbClr val="3D8963"/>
                </a:solidFill>
                <a:latin typeface="Courier New" pitchFamily="49" charset="0"/>
              </a:rPr>
              <a:t>();</a:t>
            </a:r>
          </a:p>
          <a:p>
            <a:pPr marL="0" indent="0">
              <a:buFontTx/>
              <a:buNone/>
              <a:defRPr/>
            </a:pPr>
            <a:endParaRPr lang="en-US" dirty="0"/>
          </a:p>
        </p:txBody>
      </p:sp>
      <p:sp>
        <p:nvSpPr>
          <p:cNvPr id="5325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10-</a:t>
            </a:r>
            <a:fld id="{31C7E8BF-CE21-4FBF-9B56-86F62BFBB559}" type="slidenum">
              <a:rPr lang="en-US" altLang="en-US" sz="800" baseline="0" smtClean="0">
                <a:latin typeface="Arial" charset="0"/>
              </a:rPr>
              <a:pPr eaLnBrk="1" hangingPunct="1"/>
              <a:t>50</a:t>
            </a:fld>
            <a:endParaRPr lang="en-US" altLang="en-US" sz="800" baseline="0" dirty="0">
              <a:latin typeface="Arial"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Title"/>
          <p:cNvSpPr>
            <a:spLocks noGrp="1"/>
          </p:cNvSpPr>
          <p:nvPr>
            <p:ph type="title"/>
          </p:nvPr>
        </p:nvSpPr>
        <p:spPr/>
        <p:txBody>
          <a:bodyPr/>
          <a:lstStyle/>
          <a:p>
            <a:r>
              <a:rPr lang="en-US" altLang="en-US" dirty="0">
                <a:solidFill>
                  <a:schemeClr val="tx1"/>
                </a:solidFill>
              </a:rPr>
              <a:t>Unique Pointers and Arrays</a:t>
            </a:r>
          </a:p>
        </p:txBody>
      </p:sp>
      <p:sp>
        <p:nvSpPr>
          <p:cNvPr id="54275" name="Slide Body"/>
          <p:cNvSpPr>
            <a:spLocks noGrp="1"/>
          </p:cNvSpPr>
          <p:nvPr>
            <p:ph type="body" idx="1"/>
          </p:nvPr>
        </p:nvSpPr>
        <p:spPr>
          <a:xfrm>
            <a:off x="381000" y="1600200"/>
            <a:ext cx="8458200" cy="4525963"/>
          </a:xfrm>
        </p:spPr>
        <p:txBody>
          <a:bodyPr/>
          <a:lstStyle/>
          <a:p>
            <a:r>
              <a:rPr lang="en-US" altLang="en-US" sz="2800" dirty="0"/>
              <a:t>Use array notation when using a unique pointer to allocate memory for an array</a:t>
            </a:r>
          </a:p>
          <a:p>
            <a:pPr marL="101600" indent="0">
              <a:buNone/>
            </a:pPr>
            <a:endParaRPr lang="en-US" altLang="en-US" sz="2800" dirty="0"/>
          </a:p>
          <a:p>
            <a:pPr marL="0" lvl="1" indent="0">
              <a:buFontTx/>
              <a:buNone/>
            </a:pPr>
            <a:r>
              <a:rPr lang="en-US" altLang="en-US" sz="2800" b="1" dirty="0">
                <a:solidFill>
                  <a:srgbClr val="3D8963"/>
                </a:solidFill>
                <a:latin typeface="Courier New" pitchFamily="49" charset="0"/>
              </a:rPr>
              <a:t>	</a:t>
            </a:r>
            <a:r>
              <a:rPr lang="en-US" altLang="en-US" sz="2600" b="1" dirty="0" err="1">
                <a:solidFill>
                  <a:srgbClr val="3D8963"/>
                </a:solidFill>
                <a:latin typeface="Courier New" pitchFamily="49" charset="0"/>
              </a:rPr>
              <a:t>unique_ptr</a:t>
            </a:r>
            <a:r>
              <a:rPr lang="en-US" altLang="en-US" sz="2600" b="1" dirty="0">
                <a:solidFill>
                  <a:srgbClr val="3D8963"/>
                </a:solidFill>
                <a:latin typeface="Courier New" pitchFamily="49" charset="0"/>
              </a:rPr>
              <a:t>&lt;</a:t>
            </a:r>
            <a:r>
              <a:rPr lang="en-US" altLang="en-US" sz="2600" b="1" dirty="0" err="1">
                <a:solidFill>
                  <a:srgbClr val="3D8963"/>
                </a:solidFill>
                <a:latin typeface="Courier New" pitchFamily="49" charset="0"/>
              </a:rPr>
              <a:t>int</a:t>
            </a:r>
            <a:r>
              <a:rPr lang="en-US" altLang="en-US" sz="2600" b="1" dirty="0">
                <a:solidFill>
                  <a:srgbClr val="3D8963"/>
                </a:solidFill>
                <a:latin typeface="Courier New" pitchFamily="49" charset="0"/>
              </a:rPr>
              <a:t>[]&gt;uptr3(new </a:t>
            </a:r>
            <a:r>
              <a:rPr lang="en-US" altLang="en-US" sz="2600" b="1" dirty="0" err="1">
                <a:solidFill>
                  <a:srgbClr val="3D8963"/>
                </a:solidFill>
                <a:latin typeface="Courier New" pitchFamily="49" charset="0"/>
              </a:rPr>
              <a:t>int</a:t>
            </a:r>
            <a:r>
              <a:rPr lang="en-US" altLang="en-US" sz="2600" b="1" dirty="0">
                <a:solidFill>
                  <a:srgbClr val="3D8963"/>
                </a:solidFill>
                <a:latin typeface="Courier New" pitchFamily="49" charset="0"/>
              </a:rPr>
              <a:t>[5]);</a:t>
            </a:r>
          </a:p>
          <a:p>
            <a:pPr marL="0" lvl="1" indent="0">
              <a:buFontTx/>
              <a:buNone/>
            </a:pPr>
            <a:endParaRPr lang="en-US" altLang="en-US" sz="2800" b="1" dirty="0">
              <a:solidFill>
                <a:srgbClr val="3D8963"/>
              </a:solidFill>
              <a:latin typeface="Courier New" pitchFamily="49" charset="0"/>
            </a:endParaRPr>
          </a:p>
          <a:p>
            <a:r>
              <a:rPr lang="en-US" altLang="en-US" sz="2800" dirty="0"/>
              <a:t>Doing so ensures that the proper deallocation (</a:t>
            </a:r>
            <a:r>
              <a:rPr lang="en-US" altLang="en-US" sz="2800" b="1" dirty="0">
                <a:latin typeface="Courier New" pitchFamily="49" charset="0"/>
                <a:cs typeface="Courier New" pitchFamily="49" charset="0"/>
              </a:rPr>
              <a:t>delete[] </a:t>
            </a:r>
            <a:r>
              <a:rPr lang="en-US" altLang="en-US" sz="2800" dirty="0"/>
              <a:t>instead of </a:t>
            </a:r>
            <a:r>
              <a:rPr lang="en-US" altLang="en-US" sz="2800" b="1" dirty="0">
                <a:latin typeface="Courier New" pitchFamily="49" charset="0"/>
                <a:cs typeface="Courier New" pitchFamily="49" charset="0"/>
              </a:rPr>
              <a:t>delete</a:t>
            </a:r>
            <a:r>
              <a:rPr lang="en-US" altLang="en-US" sz="2800" dirty="0"/>
              <a:t>) will be used.</a:t>
            </a:r>
          </a:p>
        </p:txBody>
      </p:sp>
      <p:sp>
        <p:nvSpPr>
          <p:cNvPr id="5427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10-</a:t>
            </a:r>
            <a:fld id="{2774BDCF-2A34-46DC-825D-8AC3107DB8EB}" type="slidenum">
              <a:rPr lang="en-US" altLang="en-US" sz="800" baseline="0" smtClean="0">
                <a:latin typeface="Arial" charset="0"/>
              </a:rPr>
              <a:pPr eaLnBrk="1" hangingPunct="1"/>
              <a:t>51</a:t>
            </a:fld>
            <a:endParaRPr lang="en-US" altLang="en-US" sz="800" baseline="0" dirty="0">
              <a:latin typeface="Arial"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Title"/>
          <p:cNvSpPr>
            <a:spLocks noGrp="1"/>
          </p:cNvSpPr>
          <p:nvPr>
            <p:ph type="title"/>
          </p:nvPr>
        </p:nvSpPr>
        <p:spPr/>
        <p:txBody>
          <a:bodyPr/>
          <a:lstStyle/>
          <a:p>
            <a:r>
              <a:rPr lang="en-US" altLang="en-US" dirty="0">
                <a:solidFill>
                  <a:schemeClr val="tx1"/>
                </a:solidFill>
              </a:rPr>
              <a:t>Shared Pointers</a:t>
            </a:r>
          </a:p>
        </p:txBody>
      </p:sp>
      <p:sp>
        <p:nvSpPr>
          <p:cNvPr id="55299" name="Slide Body"/>
          <p:cNvSpPr>
            <a:spLocks noGrp="1"/>
          </p:cNvSpPr>
          <p:nvPr>
            <p:ph type="body" idx="1"/>
          </p:nvPr>
        </p:nvSpPr>
        <p:spPr/>
        <p:txBody>
          <a:bodyPr/>
          <a:lstStyle/>
          <a:p>
            <a:r>
              <a:rPr lang="en-US" altLang="en-US" sz="3000" dirty="0"/>
              <a:t>A smart pointer owns (or manages) the object that it points to.</a:t>
            </a:r>
          </a:p>
          <a:p>
            <a:r>
              <a:rPr lang="en-US" altLang="en-US" sz="3000" dirty="0"/>
              <a:t>A </a:t>
            </a:r>
            <a:r>
              <a:rPr lang="en-US" altLang="en-US" sz="3000" dirty="0">
                <a:solidFill>
                  <a:srgbClr val="495899"/>
                </a:solidFill>
              </a:rPr>
              <a:t>shared pointer </a:t>
            </a:r>
            <a:r>
              <a:rPr lang="en-US" altLang="en-US" sz="3000" dirty="0"/>
              <a:t>points to a dynamically allocated object that may have multiple owners.</a:t>
            </a:r>
          </a:p>
          <a:p>
            <a:r>
              <a:rPr lang="en-US" altLang="en-US" sz="3000" dirty="0"/>
              <a:t>A control block manages the reference count of the number of shared owners and also possibly the raw pointer if one exists.</a:t>
            </a:r>
          </a:p>
        </p:txBody>
      </p:sp>
      <p:sp>
        <p:nvSpPr>
          <p:cNvPr id="553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10-</a:t>
            </a:r>
            <a:fld id="{42BF63A1-CEA7-48BF-A2B9-9C35E3006876}" type="slidenum">
              <a:rPr lang="en-US" altLang="en-US" sz="800" baseline="0" smtClean="0">
                <a:latin typeface="Arial" charset="0"/>
              </a:rPr>
              <a:pPr eaLnBrk="1" hangingPunct="1"/>
              <a:t>52</a:t>
            </a:fld>
            <a:endParaRPr lang="en-US" altLang="en-US" sz="800" baseline="0" dirty="0">
              <a:latin typeface="Arial"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Title"/>
          <p:cNvSpPr>
            <a:spLocks noGrp="1"/>
          </p:cNvSpPr>
          <p:nvPr>
            <p:ph type="title"/>
          </p:nvPr>
        </p:nvSpPr>
        <p:spPr/>
        <p:txBody>
          <a:bodyPr/>
          <a:lstStyle/>
          <a:p>
            <a:r>
              <a:rPr lang="en-US" altLang="en-US" dirty="0">
                <a:solidFill>
                  <a:schemeClr val="tx1"/>
                </a:solidFill>
              </a:rPr>
              <a:t>Creating Shared Pointers</a:t>
            </a:r>
          </a:p>
        </p:txBody>
      </p:sp>
      <p:sp>
        <p:nvSpPr>
          <p:cNvPr id="3" name="Slide Body"/>
          <p:cNvSpPr>
            <a:spLocks noGrp="1"/>
          </p:cNvSpPr>
          <p:nvPr>
            <p:ph type="body" idx="1"/>
          </p:nvPr>
        </p:nvSpPr>
        <p:spPr/>
        <p:txBody>
          <a:bodyPr/>
          <a:lstStyle/>
          <a:p>
            <a:pPr>
              <a:defRPr/>
            </a:pPr>
            <a:r>
              <a:rPr lang="en-US" sz="3000" dirty="0"/>
              <a:t>Create a shared pointer to point to an existing dynamic object declared with a raw pointer:</a:t>
            </a:r>
          </a:p>
          <a:p>
            <a:pPr marL="0" lvl="1" indent="0">
              <a:buFontTx/>
              <a:buNone/>
              <a:defRPr/>
            </a:pPr>
            <a:r>
              <a:rPr lang="en-US" sz="2400" b="1" dirty="0">
                <a:solidFill>
                  <a:srgbClr val="3D8963"/>
                </a:solidFill>
                <a:latin typeface="Courier New" pitchFamily="49" charset="0"/>
              </a:rPr>
              <a:t>	</a:t>
            </a:r>
            <a:r>
              <a:rPr lang="en-US" sz="2400" b="1" dirty="0" err="1">
                <a:solidFill>
                  <a:srgbClr val="3D8963"/>
                </a:solidFill>
                <a:latin typeface="Courier New" pitchFamily="49" charset="0"/>
              </a:rPr>
              <a:t>int</a:t>
            </a:r>
            <a:r>
              <a:rPr lang="en-US" sz="2400" b="1" dirty="0">
                <a:solidFill>
                  <a:srgbClr val="3D8963"/>
                </a:solidFill>
                <a:latin typeface="Courier New" pitchFamily="49" charset="0"/>
              </a:rPr>
              <a:t> * </a:t>
            </a:r>
            <a:r>
              <a:rPr lang="en-US" sz="2400" b="1" dirty="0" err="1">
                <a:solidFill>
                  <a:srgbClr val="3D8963"/>
                </a:solidFill>
                <a:latin typeface="Courier New" pitchFamily="49" charset="0"/>
              </a:rPr>
              <a:t>rawPtr</a:t>
            </a:r>
            <a:r>
              <a:rPr lang="en-US" sz="2400" b="1" dirty="0">
                <a:solidFill>
                  <a:srgbClr val="3D8963"/>
                </a:solidFill>
                <a:latin typeface="Courier New" pitchFamily="49" charset="0"/>
              </a:rPr>
              <a:t> = new </a:t>
            </a:r>
            <a:r>
              <a:rPr lang="en-US" sz="2400" b="1" dirty="0" err="1">
                <a:solidFill>
                  <a:srgbClr val="3D8963"/>
                </a:solidFill>
                <a:latin typeface="Courier New" pitchFamily="49" charset="0"/>
              </a:rPr>
              <a:t>int</a:t>
            </a:r>
            <a:r>
              <a:rPr lang="en-US" sz="2400" b="1" dirty="0">
                <a:solidFill>
                  <a:srgbClr val="3D8963"/>
                </a:solidFill>
                <a:latin typeface="Courier New" pitchFamily="49" charset="0"/>
              </a:rPr>
              <a:t>;	</a:t>
            </a:r>
          </a:p>
          <a:p>
            <a:pPr marL="0" lvl="1" indent="0">
              <a:buFontTx/>
              <a:buNone/>
              <a:defRPr/>
            </a:pPr>
            <a:r>
              <a:rPr lang="en-US" sz="2400" b="1" dirty="0">
                <a:solidFill>
                  <a:srgbClr val="3D8963"/>
                </a:solidFill>
                <a:latin typeface="Courier New" pitchFamily="49" charset="0"/>
              </a:rPr>
              <a:t>	</a:t>
            </a:r>
            <a:r>
              <a:rPr lang="en-US" sz="2400" b="1" dirty="0" err="1">
                <a:solidFill>
                  <a:srgbClr val="3D8963"/>
                </a:solidFill>
                <a:latin typeface="Courier New" pitchFamily="49" charset="0"/>
              </a:rPr>
              <a:t>shared_ptr</a:t>
            </a:r>
            <a:r>
              <a:rPr lang="en-US" sz="2400" b="1" dirty="0">
                <a:solidFill>
                  <a:srgbClr val="3D8963"/>
                </a:solidFill>
                <a:latin typeface="Courier New" pitchFamily="49" charset="0"/>
              </a:rPr>
              <a:t>&lt;</a:t>
            </a:r>
            <a:r>
              <a:rPr lang="en-US" sz="2400" b="1" dirty="0" err="1">
                <a:solidFill>
                  <a:srgbClr val="3D8963"/>
                </a:solidFill>
                <a:latin typeface="Courier New" pitchFamily="49" charset="0"/>
              </a:rPr>
              <a:t>int</a:t>
            </a:r>
            <a:r>
              <a:rPr lang="en-US" sz="2400" b="1" dirty="0">
                <a:solidFill>
                  <a:srgbClr val="3D8963"/>
                </a:solidFill>
                <a:latin typeface="Courier New" pitchFamily="49" charset="0"/>
              </a:rPr>
              <a:t>&gt; uptr4(</a:t>
            </a:r>
            <a:r>
              <a:rPr lang="en-US" sz="2400" b="1" dirty="0" err="1">
                <a:solidFill>
                  <a:srgbClr val="3D8963"/>
                </a:solidFill>
                <a:latin typeface="Courier New" pitchFamily="49" charset="0"/>
              </a:rPr>
              <a:t>rawPtr</a:t>
            </a:r>
            <a:r>
              <a:rPr lang="en-US" sz="2400" b="1" dirty="0">
                <a:solidFill>
                  <a:srgbClr val="3D8963"/>
                </a:solidFill>
                <a:latin typeface="Courier New" pitchFamily="49" charset="0"/>
              </a:rPr>
              <a:t>);</a:t>
            </a:r>
          </a:p>
          <a:p>
            <a:pPr>
              <a:defRPr/>
            </a:pPr>
            <a:r>
              <a:rPr lang="en-US" sz="3000" dirty="0"/>
              <a:t>Create a second shared pointer initialized to the same object:</a:t>
            </a:r>
          </a:p>
          <a:p>
            <a:pPr marL="0" lvl="1" indent="0">
              <a:buFontTx/>
              <a:buNone/>
              <a:defRPr/>
            </a:pPr>
            <a:r>
              <a:rPr lang="en-US" sz="2400" b="1" dirty="0">
                <a:solidFill>
                  <a:srgbClr val="3D8963"/>
                </a:solidFill>
                <a:latin typeface="Courier New" pitchFamily="49" charset="0"/>
              </a:rPr>
              <a:t>	</a:t>
            </a:r>
            <a:r>
              <a:rPr lang="en-US" sz="2400" b="1" dirty="0" err="1">
                <a:solidFill>
                  <a:srgbClr val="3D8963"/>
                </a:solidFill>
                <a:latin typeface="Courier New" pitchFamily="49" charset="0"/>
              </a:rPr>
              <a:t>shared_ptr</a:t>
            </a:r>
            <a:r>
              <a:rPr lang="en-US" sz="2400" b="1" dirty="0">
                <a:solidFill>
                  <a:srgbClr val="3D8963"/>
                </a:solidFill>
                <a:latin typeface="Courier New" pitchFamily="49" charset="0"/>
              </a:rPr>
              <a:t>&lt;</a:t>
            </a:r>
            <a:r>
              <a:rPr lang="en-US" sz="2400" b="1" dirty="0" err="1">
                <a:solidFill>
                  <a:srgbClr val="3D8963"/>
                </a:solidFill>
                <a:latin typeface="Courier New" pitchFamily="49" charset="0"/>
              </a:rPr>
              <a:t>int</a:t>
            </a:r>
            <a:r>
              <a:rPr lang="en-US" sz="2400" b="1" dirty="0">
                <a:solidFill>
                  <a:srgbClr val="3D8963"/>
                </a:solidFill>
                <a:latin typeface="Courier New" pitchFamily="49" charset="0"/>
              </a:rPr>
              <a:t>&gt;uptr5 = uptr4;</a:t>
            </a:r>
          </a:p>
          <a:p>
            <a:pPr>
              <a:defRPr/>
            </a:pPr>
            <a:r>
              <a:rPr lang="en-US" sz="3000" b="1" dirty="0" err="1">
                <a:latin typeface="Courier New" panose="02070309020205020404" pitchFamily="49" charset="0"/>
                <a:cs typeface="Courier New" panose="02070309020205020404" pitchFamily="49" charset="0"/>
              </a:rPr>
              <a:t>rawPtr</a:t>
            </a:r>
            <a:r>
              <a:rPr lang="en-US" sz="3000" dirty="0"/>
              <a:t>, </a:t>
            </a:r>
            <a:r>
              <a:rPr lang="en-US" sz="3000" b="1" dirty="0">
                <a:latin typeface="Courier New" panose="02070309020205020404" pitchFamily="49" charset="0"/>
                <a:cs typeface="Courier New" panose="02070309020205020404" pitchFamily="49" charset="0"/>
              </a:rPr>
              <a:t>uptr4</a:t>
            </a:r>
            <a:r>
              <a:rPr lang="en-US" sz="3000" dirty="0"/>
              <a:t>, and </a:t>
            </a:r>
            <a:r>
              <a:rPr lang="en-US" sz="3000" b="1" dirty="0">
                <a:latin typeface="Courier New" panose="02070309020205020404" pitchFamily="49" charset="0"/>
                <a:cs typeface="Courier New" panose="02070309020205020404" pitchFamily="49" charset="0"/>
              </a:rPr>
              <a:t>uptr5</a:t>
            </a:r>
            <a:r>
              <a:rPr lang="en-US" sz="3000" dirty="0"/>
              <a:t> are all tracked in the control block.</a:t>
            </a:r>
          </a:p>
          <a:p>
            <a:pPr marL="0" lvl="1" indent="0">
              <a:buFontTx/>
              <a:buNone/>
              <a:defRPr/>
            </a:pPr>
            <a:r>
              <a:rPr lang="en-US" sz="2400" b="1" dirty="0">
                <a:solidFill>
                  <a:srgbClr val="3D8963"/>
                </a:solidFill>
                <a:latin typeface="Courier New" pitchFamily="49" charset="0"/>
              </a:rPr>
              <a:t>	</a:t>
            </a:r>
          </a:p>
          <a:p>
            <a:pPr marL="0" indent="0">
              <a:buFontTx/>
              <a:buNone/>
              <a:defRPr/>
            </a:pPr>
            <a:endParaRPr lang="en-US" sz="3000" dirty="0"/>
          </a:p>
        </p:txBody>
      </p:sp>
      <p:sp>
        <p:nvSpPr>
          <p:cNvPr id="563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10-</a:t>
            </a:r>
            <a:fld id="{88566F0E-73E4-44EB-A74D-47EED3B31EF6}" type="slidenum">
              <a:rPr lang="en-US" altLang="en-US" sz="800" baseline="0" smtClean="0">
                <a:latin typeface="Arial" charset="0"/>
              </a:rPr>
              <a:pPr eaLnBrk="1" hangingPunct="1"/>
              <a:t>53</a:t>
            </a:fld>
            <a:endParaRPr lang="en-US" altLang="en-US" sz="800" baseline="0" dirty="0">
              <a:latin typeface="Arial"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Title"/>
          <p:cNvSpPr>
            <a:spLocks noGrp="1"/>
          </p:cNvSpPr>
          <p:nvPr>
            <p:ph type="title"/>
          </p:nvPr>
        </p:nvSpPr>
        <p:spPr/>
        <p:txBody>
          <a:bodyPr/>
          <a:lstStyle/>
          <a:p>
            <a:r>
              <a:rPr lang="en-US" altLang="en-US" dirty="0">
                <a:solidFill>
                  <a:schemeClr val="tx1"/>
                </a:solidFill>
              </a:rPr>
              <a:t>How Many Control Blocks?</a:t>
            </a:r>
          </a:p>
        </p:txBody>
      </p:sp>
      <p:sp>
        <p:nvSpPr>
          <p:cNvPr id="57347" name="Slide Body"/>
          <p:cNvSpPr>
            <a:spLocks noGrp="1"/>
          </p:cNvSpPr>
          <p:nvPr>
            <p:ph type="body" idx="1"/>
          </p:nvPr>
        </p:nvSpPr>
        <p:spPr/>
        <p:txBody>
          <a:bodyPr/>
          <a:lstStyle/>
          <a:p>
            <a:r>
              <a:rPr lang="en-US" altLang="en-US" sz="2800" dirty="0"/>
              <a:t>Be careful that all references to a dynamic object are tracked in the same control block</a:t>
            </a:r>
          </a:p>
          <a:p>
            <a:r>
              <a:rPr lang="en-US" altLang="en-US" sz="2800" dirty="0"/>
              <a:t>In the code below:</a:t>
            </a:r>
          </a:p>
          <a:p>
            <a:pPr marL="0" lvl="1" indent="0">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 </a:t>
            </a:r>
            <a:r>
              <a:rPr lang="en-US" altLang="en-US" sz="2800" b="1" dirty="0" err="1">
                <a:solidFill>
                  <a:srgbClr val="3D8963"/>
                </a:solidFill>
                <a:latin typeface="Courier New" pitchFamily="49" charset="0"/>
              </a:rPr>
              <a:t>rawPtr</a:t>
            </a:r>
            <a:r>
              <a:rPr lang="en-US" altLang="en-US" sz="2800" b="1" dirty="0">
                <a:solidFill>
                  <a:srgbClr val="3D8963"/>
                </a:solidFill>
                <a:latin typeface="Courier New" pitchFamily="49" charset="0"/>
              </a:rPr>
              <a:t> = new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p>
          <a:p>
            <a:pPr marL="0" lvl="1" indent="0">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shared_ptr</a:t>
            </a:r>
            <a:r>
              <a:rPr lang="en-US" altLang="en-US" sz="2800" b="1" dirty="0">
                <a:solidFill>
                  <a:srgbClr val="3D8963"/>
                </a:solidFill>
                <a:latin typeface="Courier New" pitchFamily="49" charset="0"/>
              </a:rPr>
              <a:t>&lt;</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&gt; uptr4(</a:t>
            </a:r>
            <a:r>
              <a:rPr lang="en-US" altLang="en-US" sz="2800" b="1" dirty="0" err="1">
                <a:solidFill>
                  <a:srgbClr val="3D8963"/>
                </a:solidFill>
                <a:latin typeface="Courier New" pitchFamily="49" charset="0"/>
              </a:rPr>
              <a:t>rawPtr</a:t>
            </a:r>
            <a:r>
              <a:rPr lang="en-US" altLang="en-US" sz="2800" b="1" dirty="0">
                <a:solidFill>
                  <a:srgbClr val="3D8963"/>
                </a:solidFill>
                <a:latin typeface="Courier New" pitchFamily="49" charset="0"/>
              </a:rPr>
              <a:t>);</a:t>
            </a:r>
            <a:endParaRPr lang="en-US" altLang="en-US" sz="2800" dirty="0"/>
          </a:p>
          <a:p>
            <a:pPr marL="0" lvl="1" indent="0">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shared_ptr</a:t>
            </a:r>
            <a:r>
              <a:rPr lang="en-US" altLang="en-US" sz="2800" b="1" dirty="0">
                <a:solidFill>
                  <a:srgbClr val="3D8963"/>
                </a:solidFill>
                <a:latin typeface="Courier New" pitchFamily="49" charset="0"/>
              </a:rPr>
              <a:t>&lt;</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&gt; uptr5(</a:t>
            </a:r>
            <a:r>
              <a:rPr lang="en-US" altLang="en-US" sz="2800" b="1" dirty="0" err="1">
                <a:solidFill>
                  <a:srgbClr val="3D8963"/>
                </a:solidFill>
                <a:latin typeface="Courier New" pitchFamily="49" charset="0"/>
              </a:rPr>
              <a:t>rawPtr</a:t>
            </a:r>
            <a:r>
              <a:rPr lang="en-US" altLang="en-US" sz="2800" b="1" dirty="0">
                <a:solidFill>
                  <a:srgbClr val="3D8963"/>
                </a:solidFill>
                <a:latin typeface="Courier New" pitchFamily="49" charset="0"/>
              </a:rPr>
              <a:t>);</a:t>
            </a:r>
          </a:p>
          <a:p>
            <a:r>
              <a:rPr lang="en-US" altLang="en-US" sz="2800" dirty="0"/>
              <a:t>Two control blocks are created.  This can cause a dangling pointer.</a:t>
            </a:r>
          </a:p>
        </p:txBody>
      </p:sp>
      <p:sp>
        <p:nvSpPr>
          <p:cNvPr id="573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10-</a:t>
            </a:r>
            <a:fld id="{0F8B6264-E05B-400C-8A0E-B3647685E057}" type="slidenum">
              <a:rPr lang="en-US" altLang="en-US" sz="800" baseline="0" smtClean="0">
                <a:latin typeface="Arial" charset="0"/>
              </a:rPr>
              <a:pPr eaLnBrk="1" hangingPunct="1"/>
              <a:t>54</a:t>
            </a:fld>
            <a:endParaRPr lang="en-US" altLang="en-US" sz="800" baseline="0" dirty="0">
              <a:latin typeface="Arial"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Title"/>
          <p:cNvSpPr>
            <a:spLocks noGrp="1"/>
          </p:cNvSpPr>
          <p:nvPr>
            <p:ph type="title"/>
          </p:nvPr>
        </p:nvSpPr>
        <p:spPr/>
        <p:txBody>
          <a:bodyPr/>
          <a:lstStyle/>
          <a:p>
            <a:r>
              <a:rPr lang="en-US" altLang="en-US" dirty="0">
                <a:solidFill>
                  <a:schemeClr val="tx1"/>
                </a:solidFill>
              </a:rPr>
              <a:t>Memory Management Tip</a:t>
            </a:r>
          </a:p>
        </p:txBody>
      </p:sp>
      <p:sp>
        <p:nvSpPr>
          <p:cNvPr id="3" name="Slide Body"/>
          <p:cNvSpPr>
            <a:spLocks noGrp="1"/>
          </p:cNvSpPr>
          <p:nvPr>
            <p:ph type="body" idx="1"/>
          </p:nvPr>
        </p:nvSpPr>
        <p:spPr>
          <a:xfrm>
            <a:off x="381000" y="1600200"/>
            <a:ext cx="8382000" cy="4525963"/>
          </a:xfrm>
        </p:spPr>
        <p:txBody>
          <a:bodyPr/>
          <a:lstStyle/>
          <a:p>
            <a:pPr>
              <a:defRPr/>
            </a:pPr>
            <a:r>
              <a:rPr lang="en-US" sz="2800" dirty="0"/>
              <a:t>Creating a shared pointer involves memory for the object and memory for the control block.</a:t>
            </a:r>
          </a:p>
          <a:p>
            <a:pPr>
              <a:spcBef>
                <a:spcPts val="1800"/>
              </a:spcBef>
              <a:defRPr/>
            </a:pPr>
            <a:r>
              <a:rPr lang="en-US" sz="2800" dirty="0"/>
              <a:t>These memory allocations can be combined by using the </a:t>
            </a:r>
            <a:r>
              <a:rPr lang="en-US" sz="2800" b="1" dirty="0" err="1">
                <a:latin typeface="Courier New" panose="02070309020205020404" pitchFamily="49" charset="0"/>
                <a:cs typeface="Courier New" panose="02070309020205020404" pitchFamily="49" charset="0"/>
              </a:rPr>
              <a:t>make_shared</a:t>
            </a:r>
            <a:r>
              <a:rPr lang="en-US" sz="2800" dirty="0"/>
              <a:t> function:</a:t>
            </a:r>
          </a:p>
          <a:p>
            <a:pPr marL="0" lvl="1" indent="0">
              <a:spcBef>
                <a:spcPts val="1800"/>
              </a:spcBef>
              <a:buFontTx/>
              <a:buNone/>
              <a:defRPr/>
            </a:pPr>
            <a:r>
              <a:rPr lang="en-US" sz="2800" b="1" dirty="0">
                <a:solidFill>
                  <a:srgbClr val="3D8963"/>
                </a:solidFill>
                <a:latin typeface="Courier New" pitchFamily="49" charset="0"/>
              </a:rPr>
              <a:t> </a:t>
            </a:r>
            <a:r>
              <a:rPr lang="en-US" sz="2400" b="1" dirty="0" err="1">
                <a:solidFill>
                  <a:srgbClr val="3D8963"/>
                </a:solidFill>
                <a:latin typeface="Courier New" pitchFamily="49" charset="0"/>
              </a:rPr>
              <a:t>shared_ptr</a:t>
            </a:r>
            <a:r>
              <a:rPr lang="en-US" sz="2400" b="1" dirty="0">
                <a:solidFill>
                  <a:srgbClr val="3D8963"/>
                </a:solidFill>
                <a:latin typeface="Courier New" pitchFamily="49" charset="0"/>
              </a:rPr>
              <a:t>&lt;</a:t>
            </a:r>
            <a:r>
              <a:rPr lang="en-US" sz="2400" b="1" dirty="0" err="1">
                <a:solidFill>
                  <a:srgbClr val="3D8963"/>
                </a:solidFill>
                <a:latin typeface="Courier New" pitchFamily="49" charset="0"/>
              </a:rPr>
              <a:t>int</a:t>
            </a:r>
            <a:r>
              <a:rPr lang="en-US" sz="2400" b="1" dirty="0">
                <a:solidFill>
                  <a:srgbClr val="3D8963"/>
                </a:solidFill>
                <a:latin typeface="Courier New" pitchFamily="49" charset="0"/>
              </a:rPr>
              <a:t>&gt; uptr6 = </a:t>
            </a:r>
            <a:r>
              <a:rPr lang="en-US" sz="2400" b="1" dirty="0" err="1">
                <a:solidFill>
                  <a:srgbClr val="3D8963"/>
                </a:solidFill>
                <a:latin typeface="Courier New" pitchFamily="49" charset="0"/>
              </a:rPr>
              <a:t>make_shared</a:t>
            </a:r>
            <a:r>
              <a:rPr lang="en-US" sz="2400" b="1" dirty="0">
                <a:solidFill>
                  <a:srgbClr val="3D8963"/>
                </a:solidFill>
                <a:latin typeface="Courier New" pitchFamily="49" charset="0"/>
              </a:rPr>
              <a:t>&lt;</a:t>
            </a:r>
            <a:r>
              <a:rPr lang="en-US" sz="2400" b="1" dirty="0" err="1">
                <a:solidFill>
                  <a:srgbClr val="3D8963"/>
                </a:solidFill>
                <a:latin typeface="Courier New" pitchFamily="49" charset="0"/>
              </a:rPr>
              <a:t>int</a:t>
            </a:r>
            <a:r>
              <a:rPr lang="en-US" sz="2400" b="1" dirty="0">
                <a:solidFill>
                  <a:srgbClr val="3D8963"/>
                </a:solidFill>
                <a:latin typeface="Courier New" pitchFamily="49" charset="0"/>
              </a:rPr>
              <a:t>&gt;();</a:t>
            </a:r>
          </a:p>
          <a:p>
            <a:pPr marL="457200" lvl="1" indent="-457200">
              <a:spcBef>
                <a:spcPts val="1800"/>
              </a:spcBef>
              <a:buFont typeface="Arial" panose="020B0604020202020204" pitchFamily="34" charset="0"/>
              <a:buChar char="•"/>
              <a:defRPr/>
            </a:pPr>
            <a:r>
              <a:rPr lang="en-US" sz="2800" dirty="0">
                <a:latin typeface="+mj-lt"/>
              </a:rPr>
              <a:t>You can also pass parameters to a constructor using an overloaded version of </a:t>
            </a:r>
            <a:r>
              <a:rPr lang="en-US" sz="2800" b="1" dirty="0" err="1">
                <a:latin typeface="Courier New" pitchFamily="49" charset="0"/>
              </a:rPr>
              <a:t>make_shared</a:t>
            </a:r>
            <a:r>
              <a:rPr lang="en-US" sz="2800" b="1" dirty="0">
                <a:latin typeface="Courier New" pitchFamily="49" charset="0"/>
              </a:rPr>
              <a:t>.</a:t>
            </a:r>
          </a:p>
          <a:p>
            <a:pPr>
              <a:defRPr/>
            </a:pPr>
            <a:endParaRPr lang="en-US" sz="3000" dirty="0"/>
          </a:p>
          <a:p>
            <a:pPr marL="0" indent="0">
              <a:buFontTx/>
              <a:buNone/>
              <a:defRPr/>
            </a:pPr>
            <a:endParaRPr lang="en-US" sz="3000" dirty="0"/>
          </a:p>
        </p:txBody>
      </p:sp>
      <p:sp>
        <p:nvSpPr>
          <p:cNvPr id="583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10-</a:t>
            </a:r>
            <a:fld id="{5BFEB92A-853D-45E4-AF5A-104080169F39}" type="slidenum">
              <a:rPr lang="en-US" altLang="en-US" sz="800" baseline="0" smtClean="0">
                <a:latin typeface="Arial" charset="0"/>
              </a:rPr>
              <a:pPr eaLnBrk="1" hangingPunct="1"/>
              <a:t>55</a:t>
            </a:fld>
            <a:endParaRPr lang="en-US" altLang="en-US" sz="800" baseline="0" dirty="0">
              <a:latin typeface="Arial"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Title"/>
          <p:cNvSpPr>
            <a:spLocks noGrp="1" noChangeArrowheads="1"/>
          </p:cNvSpPr>
          <p:nvPr>
            <p:ph type="title"/>
          </p:nvPr>
        </p:nvSpPr>
        <p:spPr/>
        <p:txBody>
          <a:bodyPr/>
          <a:lstStyle/>
          <a:p>
            <a:pPr eaLnBrk="1" hangingPunct="1"/>
            <a:r>
              <a:rPr lang="en-US" altLang="en-US" dirty="0">
                <a:solidFill>
                  <a:schemeClr val="tx1"/>
                </a:solidFill>
              </a:rPr>
              <a:t>Copyright</a:t>
            </a:r>
          </a:p>
        </p:txBody>
      </p:sp>
      <p:sp>
        <p:nvSpPr>
          <p:cNvPr id="35844" name="Slide Number Placeholder 3"/>
          <p:cNvSpPr>
            <a:spLocks noGrp="1"/>
          </p:cNvSpPr>
          <p:nvPr>
            <p:ph type="sldNum" idx="12"/>
          </p:nvPr>
        </p:nvSpPr>
        <p:spPr>
          <a:xfrm>
            <a:off x="8469311" y="113071"/>
            <a:ext cx="551783" cy="18287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10-</a:t>
            </a:r>
            <a:fld id="{171D7F42-732E-4753-8A37-9BFC64539999}" type="slidenum">
              <a:rPr lang="en-US" altLang="en-US" sz="1200" smtClean="0"/>
              <a:pPr eaLnBrk="1" hangingPunct="1">
                <a:spcBef>
                  <a:spcPct val="0"/>
                </a:spcBef>
                <a:buFontTx/>
                <a:buNone/>
              </a:pPr>
              <a:t>56</a:t>
            </a:fld>
            <a:endParaRPr lang="en-US" altLang="en-US" sz="1200" dirty="0"/>
          </a:p>
        </p:txBody>
      </p:sp>
      <p:pic>
        <p:nvPicPr>
          <p:cNvPr id="6" name="Copyright Notice"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title="Copyright Notice"/>
          <p:cNvPicPr preferRelativeResize="0"/>
          <p:nvPr/>
        </p:nvPicPr>
        <p:blipFill>
          <a:blip r:embed="rId2">
            <a:alphaModFix/>
          </a:blip>
          <a:stretch>
            <a:fillRect/>
          </a:stretch>
        </p:blipFill>
        <p:spPr>
          <a:xfrm>
            <a:off x="862011" y="2813016"/>
            <a:ext cx="7419975" cy="2466975"/>
          </a:xfrm>
          <a:prstGeom prst="rect">
            <a:avLst/>
          </a:prstGeom>
          <a:noFill/>
          <a:ln>
            <a:noFill/>
          </a:ln>
        </p:spPr>
      </p:pic>
    </p:spTree>
    <p:extLst>
      <p:ext uri="{BB962C8B-B14F-4D97-AF65-F5344CB8AC3E}">
        <p14:creationId xmlns:p14="http://schemas.microsoft.com/office/powerpoint/2010/main" val="3965339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Title"/>
          <p:cNvSpPr>
            <a:spLocks noGrp="1" noChangeArrowheads="1"/>
          </p:cNvSpPr>
          <p:nvPr>
            <p:ph type="title"/>
          </p:nvPr>
        </p:nvSpPr>
        <p:spPr>
          <a:xfrm>
            <a:off x="304800" y="0"/>
            <a:ext cx="8610600" cy="992188"/>
          </a:xfrm>
        </p:spPr>
        <p:txBody>
          <a:bodyPr/>
          <a:lstStyle/>
          <a:p>
            <a:pPr eaLnBrk="1" hangingPunct="1"/>
            <a:r>
              <a:rPr lang="en-US" altLang="en-US" dirty="0">
                <a:solidFill>
                  <a:schemeClr val="tx1"/>
                </a:solidFill>
              </a:rPr>
              <a:t>Pointer Variables 2 of 3</a:t>
            </a:r>
          </a:p>
        </p:txBody>
      </p:sp>
      <p:sp>
        <p:nvSpPr>
          <p:cNvPr id="8195" name="Slide Body"/>
          <p:cNvSpPr>
            <a:spLocks noGrp="1" noChangeArrowheads="1"/>
          </p:cNvSpPr>
          <p:nvPr>
            <p:ph type="body" idx="1"/>
          </p:nvPr>
        </p:nvSpPr>
        <p:spPr>
          <a:xfrm>
            <a:off x="228600" y="1295400"/>
            <a:ext cx="8229600" cy="4572000"/>
          </a:xfrm>
        </p:spPr>
        <p:txBody>
          <a:bodyPr/>
          <a:lstStyle/>
          <a:p>
            <a:pPr eaLnBrk="1" hangingPunct="1">
              <a:defRPr/>
            </a:pPr>
            <a:r>
              <a:rPr lang="en-US" sz="2800" dirty="0"/>
              <a:t>Definition:</a:t>
            </a:r>
          </a:p>
          <a:p>
            <a:pPr lvl="1" eaLnBrk="1" hangingPunct="1">
              <a:spcBef>
                <a:spcPct val="0"/>
              </a:spcBef>
              <a:buFontTx/>
              <a:buNone/>
              <a:defRPr/>
            </a:pPr>
            <a:r>
              <a:rPr lang="en-US" dirty="0"/>
              <a:t>	</a:t>
            </a:r>
            <a:r>
              <a:rPr lang="en-US" sz="2400" b="1" dirty="0" err="1">
                <a:solidFill>
                  <a:srgbClr val="3D8963"/>
                </a:solidFill>
                <a:latin typeface="Courier New" pitchFamily="49" charset="0"/>
              </a:rPr>
              <a:t>int</a:t>
            </a:r>
            <a:r>
              <a:rPr lang="en-US" sz="2400" b="1" dirty="0">
                <a:solidFill>
                  <a:srgbClr val="3D8963"/>
                </a:solidFill>
                <a:latin typeface="Courier New" pitchFamily="49" charset="0"/>
              </a:rPr>
              <a:t>  *</a:t>
            </a:r>
            <a:r>
              <a:rPr lang="en-US" sz="2400" b="1" dirty="0" err="1">
                <a:solidFill>
                  <a:srgbClr val="3D8963"/>
                </a:solidFill>
                <a:latin typeface="Courier New" pitchFamily="49" charset="0"/>
              </a:rPr>
              <a:t>intptr</a:t>
            </a:r>
            <a:r>
              <a:rPr lang="en-US" sz="2400" b="1" dirty="0">
                <a:solidFill>
                  <a:srgbClr val="3D8963"/>
                </a:solidFill>
                <a:latin typeface="Courier New" pitchFamily="49" charset="0"/>
              </a:rPr>
              <a:t>;</a:t>
            </a:r>
          </a:p>
          <a:p>
            <a:pPr eaLnBrk="1" hangingPunct="1">
              <a:spcBef>
                <a:spcPct val="40000"/>
              </a:spcBef>
              <a:defRPr/>
            </a:pPr>
            <a:r>
              <a:rPr lang="en-US" sz="2800" dirty="0"/>
              <a:t>Read as:</a:t>
            </a:r>
          </a:p>
          <a:p>
            <a:pPr eaLnBrk="1" hangingPunct="1">
              <a:spcBef>
                <a:spcPct val="0"/>
              </a:spcBef>
              <a:buFontTx/>
              <a:buNone/>
              <a:defRPr/>
            </a:pPr>
            <a:r>
              <a:rPr lang="en-US" sz="2800" dirty="0"/>
              <a:t>	“</a:t>
            </a:r>
            <a:r>
              <a:rPr lang="en-US" sz="2800" b="1" dirty="0" err="1">
                <a:latin typeface="Courier New" pitchFamily="49" charset="0"/>
              </a:rPr>
              <a:t>intptr</a:t>
            </a:r>
            <a:r>
              <a:rPr lang="en-US" sz="2800" dirty="0"/>
              <a:t> can hold the address of an </a:t>
            </a:r>
            <a:r>
              <a:rPr lang="en-US" sz="2800" dirty="0" err="1"/>
              <a:t>int</a:t>
            </a:r>
            <a:r>
              <a:rPr lang="en-US" sz="2800" dirty="0"/>
              <a:t>” or “</a:t>
            </a:r>
            <a:r>
              <a:rPr lang="en-US" sz="2800" b="1" dirty="0" err="1">
                <a:latin typeface="Courier New" pitchFamily="49" charset="0"/>
                <a:cs typeface="Courier New" pitchFamily="49" charset="0"/>
              </a:rPr>
              <a:t>intptr</a:t>
            </a:r>
            <a:r>
              <a:rPr lang="en-US" sz="2800" b="1" dirty="0">
                <a:latin typeface="Courier New" pitchFamily="49" charset="0"/>
                <a:cs typeface="Courier New" pitchFamily="49" charset="0"/>
              </a:rPr>
              <a:t> </a:t>
            </a:r>
            <a:r>
              <a:rPr lang="en-US" sz="2800" dirty="0">
                <a:latin typeface="+mn-lt"/>
                <a:cs typeface="Courier New" pitchFamily="49" charset="0"/>
              </a:rPr>
              <a:t>is a pointer to an </a:t>
            </a:r>
            <a:r>
              <a:rPr lang="en-US" sz="2800" dirty="0" err="1">
                <a:latin typeface="+mn-lt"/>
                <a:cs typeface="Courier New" pitchFamily="49" charset="0"/>
              </a:rPr>
              <a:t>int</a:t>
            </a:r>
            <a:r>
              <a:rPr lang="en-US" sz="2800" dirty="0">
                <a:cs typeface="Courier New" pitchFamily="49" charset="0"/>
              </a:rPr>
              <a:t>”</a:t>
            </a:r>
            <a:endParaRPr lang="en-US" sz="2800" dirty="0"/>
          </a:p>
          <a:p>
            <a:pPr eaLnBrk="1" hangingPunct="1">
              <a:spcBef>
                <a:spcPct val="40000"/>
              </a:spcBef>
              <a:defRPr/>
            </a:pPr>
            <a:r>
              <a:rPr lang="en-US" sz="2800" dirty="0"/>
              <a:t>The spacing in the definition does not matter:</a:t>
            </a:r>
          </a:p>
          <a:p>
            <a:pPr lvl="1" eaLnBrk="1" hangingPunct="1">
              <a:spcBef>
                <a:spcPct val="0"/>
              </a:spcBef>
              <a:buFontTx/>
              <a:buNone/>
              <a:defRPr/>
            </a:pPr>
            <a:r>
              <a:rPr lang="en-US" dirty="0"/>
              <a:t>	</a:t>
            </a:r>
            <a:r>
              <a:rPr lang="en-US" sz="2400" b="1" dirty="0" err="1">
                <a:solidFill>
                  <a:srgbClr val="3D8963"/>
                </a:solidFill>
                <a:latin typeface="Courier New" pitchFamily="49" charset="0"/>
              </a:rPr>
              <a:t>int</a:t>
            </a:r>
            <a:r>
              <a:rPr lang="en-US" sz="2400" b="1" dirty="0">
                <a:solidFill>
                  <a:srgbClr val="3D8963"/>
                </a:solidFill>
                <a:latin typeface="Courier New" pitchFamily="49" charset="0"/>
              </a:rPr>
              <a:t> * </a:t>
            </a:r>
            <a:r>
              <a:rPr lang="en-US" sz="2400" b="1" dirty="0" err="1">
                <a:solidFill>
                  <a:srgbClr val="3D8963"/>
                </a:solidFill>
                <a:latin typeface="Courier New" pitchFamily="49" charset="0"/>
              </a:rPr>
              <a:t>intptr</a:t>
            </a:r>
            <a:r>
              <a:rPr lang="en-US" sz="2400" b="1" dirty="0">
                <a:solidFill>
                  <a:srgbClr val="3D8963"/>
                </a:solidFill>
                <a:latin typeface="Courier New" pitchFamily="49" charset="0"/>
              </a:rPr>
              <a:t>;</a:t>
            </a:r>
          </a:p>
          <a:p>
            <a:pPr lvl="1" eaLnBrk="1" hangingPunct="1">
              <a:spcBef>
                <a:spcPct val="0"/>
              </a:spcBef>
              <a:buFontTx/>
              <a:buNone/>
              <a:defRPr/>
            </a:pPr>
            <a:r>
              <a:rPr lang="en-US" sz="2400" b="1" dirty="0">
                <a:solidFill>
                  <a:srgbClr val="3D8963"/>
                </a:solidFill>
                <a:latin typeface="Courier New" pitchFamily="49" charset="0"/>
              </a:rPr>
              <a:t>	</a:t>
            </a:r>
            <a:r>
              <a:rPr lang="en-US" sz="2400" b="1" dirty="0" err="1">
                <a:solidFill>
                  <a:srgbClr val="3D8963"/>
                </a:solidFill>
                <a:latin typeface="Courier New" pitchFamily="49" charset="0"/>
              </a:rPr>
              <a:t>int</a:t>
            </a:r>
            <a:r>
              <a:rPr lang="en-US" sz="2400" b="1" dirty="0">
                <a:solidFill>
                  <a:srgbClr val="3D8963"/>
                </a:solidFill>
                <a:latin typeface="Courier New" pitchFamily="49" charset="0"/>
              </a:rPr>
              <a:t>*  </a:t>
            </a:r>
            <a:r>
              <a:rPr lang="en-US" sz="2400" b="1" dirty="0" err="1">
                <a:solidFill>
                  <a:srgbClr val="3D8963"/>
                </a:solidFill>
                <a:latin typeface="Courier New" pitchFamily="49" charset="0"/>
              </a:rPr>
              <a:t>intptr</a:t>
            </a:r>
            <a:r>
              <a:rPr lang="en-US" sz="2400" b="1" dirty="0">
                <a:solidFill>
                  <a:srgbClr val="3D8963"/>
                </a:solidFill>
                <a:latin typeface="Courier New" pitchFamily="49" charset="0"/>
              </a:rPr>
              <a:t>;</a:t>
            </a:r>
            <a:endParaRPr lang="en-US" dirty="0"/>
          </a:p>
          <a:p>
            <a:pPr eaLnBrk="1" hangingPunct="1">
              <a:spcBef>
                <a:spcPct val="40000"/>
              </a:spcBef>
              <a:defRPr/>
            </a:pPr>
            <a:r>
              <a:rPr lang="en-US" sz="2800" b="1" dirty="0">
                <a:latin typeface="+mj-lt"/>
                <a:cs typeface="Courier New" pitchFamily="49" charset="0"/>
              </a:rPr>
              <a:t> </a:t>
            </a:r>
            <a:r>
              <a:rPr lang="en-US" sz="2800" b="1" dirty="0">
                <a:latin typeface="Courier New" pitchFamily="49" charset="0"/>
                <a:cs typeface="Courier New" pitchFamily="49" charset="0"/>
              </a:rPr>
              <a:t>*</a:t>
            </a:r>
            <a:r>
              <a:rPr lang="en-US" sz="2800" b="1" dirty="0"/>
              <a:t>  </a:t>
            </a:r>
            <a:r>
              <a:rPr lang="en-US" sz="2800" dirty="0"/>
              <a:t>is called the </a:t>
            </a:r>
            <a:r>
              <a:rPr lang="en-US" sz="2800" dirty="0">
                <a:solidFill>
                  <a:schemeClr val="accent2"/>
                </a:solidFill>
              </a:rPr>
              <a:t>indirection operator</a:t>
            </a:r>
            <a:endParaRPr lang="en-US" sz="2800" b="1" dirty="0">
              <a:solidFill>
                <a:schemeClr val="accent2"/>
              </a:solidFill>
            </a:endParaRPr>
          </a:p>
        </p:txBody>
      </p:sp>
      <p:sp>
        <p:nvSpPr>
          <p:cNvPr id="81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10-</a:t>
            </a:r>
            <a:fld id="{3BB37B68-9218-43B9-9073-FD84955BA542}" type="slidenum">
              <a:rPr lang="en-US" altLang="en-US" sz="1200" smtClean="0"/>
              <a:pPr eaLnBrk="1" hangingPunct="1">
                <a:spcBef>
                  <a:spcPct val="0"/>
                </a:spcBef>
                <a:buFontTx/>
                <a:buNone/>
              </a:pPr>
              <a:t>6</a:t>
            </a:fld>
            <a:endParaRPr lang="en-US" altLang="en-US"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of memory layout and contents" descr="The image shows the variable num, which contains 25, and the variable intptr, which contains the address of num.  In the image the address of num is given as 0x4a00, so intptr contains 0x4a00." title="image of memory layout and content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0400" y="2590800"/>
            <a:ext cx="5318760" cy="1075944"/>
          </a:xfrm>
          <a:prstGeom prst="rect">
            <a:avLst/>
          </a:prstGeom>
        </p:spPr>
      </p:pic>
      <p:sp>
        <p:nvSpPr>
          <p:cNvPr id="9218" name="Slide Title"/>
          <p:cNvSpPr>
            <a:spLocks noGrp="1" noChangeArrowheads="1"/>
          </p:cNvSpPr>
          <p:nvPr>
            <p:ph type="title"/>
          </p:nvPr>
        </p:nvSpPr>
        <p:spPr>
          <a:xfrm>
            <a:off x="685800" y="228600"/>
            <a:ext cx="7772400" cy="914400"/>
          </a:xfrm>
        </p:spPr>
        <p:txBody>
          <a:bodyPr/>
          <a:lstStyle/>
          <a:p>
            <a:pPr eaLnBrk="1" hangingPunct="1"/>
            <a:r>
              <a:rPr lang="en-US" altLang="en-US" dirty="0">
                <a:solidFill>
                  <a:schemeClr val="tx1"/>
                </a:solidFill>
              </a:rPr>
              <a:t>Pointer Variables 3 of 3</a:t>
            </a:r>
          </a:p>
        </p:txBody>
      </p:sp>
      <p:sp>
        <p:nvSpPr>
          <p:cNvPr id="9219" name="Slide Body"/>
          <p:cNvSpPr>
            <a:spLocks noGrp="1" noChangeArrowheads="1"/>
          </p:cNvSpPr>
          <p:nvPr>
            <p:ph type="body" idx="1"/>
          </p:nvPr>
        </p:nvSpPr>
        <p:spPr>
          <a:xfrm>
            <a:off x="228600" y="1219200"/>
            <a:ext cx="8763000" cy="5257800"/>
          </a:xfrm>
        </p:spPr>
        <p:txBody>
          <a:bodyPr/>
          <a:lstStyle/>
          <a:p>
            <a:pPr eaLnBrk="1" hangingPunct="1"/>
            <a:r>
              <a:rPr lang="en-US" altLang="en-US" sz="2800" dirty="0"/>
              <a:t>Definition and assignment:</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num</a:t>
            </a:r>
            <a:r>
              <a:rPr lang="en-US" altLang="en-US" sz="2800" b="1" dirty="0">
                <a:solidFill>
                  <a:srgbClr val="3D8963"/>
                </a:solidFill>
                <a:latin typeface="Courier New" pitchFamily="49" charset="0"/>
              </a:rPr>
              <a:t> = 25;</a:t>
            </a:r>
          </a:p>
          <a:p>
            <a:pPr eaLnBrk="1" hangingPunct="1">
              <a:lnSpc>
                <a:spcPct val="75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intptr</a:t>
            </a:r>
            <a:r>
              <a:rPr lang="en-US" altLang="en-US" sz="2800" b="1" dirty="0">
                <a:solidFill>
                  <a:srgbClr val="3D8963"/>
                </a:solidFill>
                <a:latin typeface="Courier New" pitchFamily="49" charset="0"/>
              </a:rPr>
              <a:t>;	</a:t>
            </a:r>
          </a:p>
          <a:p>
            <a:pPr eaLnBrk="1" hangingPunct="1">
              <a:lnSpc>
                <a:spcPct val="75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intptr</a:t>
            </a:r>
            <a:r>
              <a:rPr lang="en-US" altLang="en-US" sz="2800" b="1" dirty="0">
                <a:solidFill>
                  <a:srgbClr val="3D8963"/>
                </a:solidFill>
                <a:latin typeface="Courier New" pitchFamily="49" charset="0"/>
              </a:rPr>
              <a:t> = &amp;</a:t>
            </a:r>
            <a:r>
              <a:rPr lang="en-US" altLang="en-US" sz="2800" b="1" dirty="0" err="1">
                <a:solidFill>
                  <a:srgbClr val="3D8963"/>
                </a:solidFill>
                <a:latin typeface="Courier New" pitchFamily="49" charset="0"/>
              </a:rPr>
              <a:t>num</a:t>
            </a:r>
            <a:r>
              <a:rPr lang="en-US" altLang="en-US" sz="2800" b="1" dirty="0">
                <a:solidFill>
                  <a:srgbClr val="3D8963"/>
                </a:solidFill>
                <a:latin typeface="Courier New" pitchFamily="49" charset="0"/>
              </a:rPr>
              <a:t>;</a:t>
            </a:r>
          </a:p>
          <a:p>
            <a:pPr eaLnBrk="1" hangingPunct="1">
              <a:spcBef>
                <a:spcPct val="40000"/>
              </a:spcBef>
            </a:pPr>
            <a:r>
              <a:rPr lang="en-US" altLang="en-US" sz="2800" dirty="0"/>
              <a:t>Memory layout:</a:t>
            </a:r>
          </a:p>
          <a:p>
            <a:pPr eaLnBrk="1" hangingPunct="1"/>
            <a:endParaRPr lang="en-US" altLang="en-US" dirty="0"/>
          </a:p>
          <a:p>
            <a:pPr eaLnBrk="1" hangingPunct="1">
              <a:lnSpc>
                <a:spcPct val="90000"/>
              </a:lnSpc>
              <a:spcBef>
                <a:spcPct val="0"/>
              </a:spcBef>
            </a:pPr>
            <a:r>
              <a:rPr lang="en-US" altLang="en-US" sz="2800" dirty="0"/>
              <a:t>You can access </a:t>
            </a:r>
            <a:r>
              <a:rPr lang="en-US" altLang="en-US" sz="2800" b="1" dirty="0" err="1">
                <a:latin typeface="Courier New" pitchFamily="49" charset="0"/>
              </a:rPr>
              <a:t>num</a:t>
            </a:r>
            <a:r>
              <a:rPr lang="en-US" altLang="en-US" sz="2800" dirty="0"/>
              <a:t> using </a:t>
            </a:r>
            <a:r>
              <a:rPr lang="en-US" altLang="en-US" sz="2800" b="1" dirty="0" err="1">
                <a:latin typeface="Courier New" pitchFamily="49" charset="0"/>
              </a:rPr>
              <a:t>intptr</a:t>
            </a:r>
            <a:r>
              <a:rPr lang="en-US" altLang="en-US" sz="2800" dirty="0"/>
              <a:t> and indirection operator</a:t>
            </a:r>
            <a:r>
              <a:rPr lang="en-US" altLang="en-US" sz="2800" dirty="0">
                <a:solidFill>
                  <a:schemeClr val="accent2"/>
                </a:solidFill>
              </a:rPr>
              <a:t> </a:t>
            </a:r>
            <a:r>
              <a:rPr lang="en-US" altLang="en-US" sz="2800" b="1" dirty="0">
                <a:latin typeface="Courier New" pitchFamily="49" charset="0"/>
              </a:rPr>
              <a:t>*</a:t>
            </a:r>
            <a:r>
              <a:rPr lang="en-US" altLang="en-US" sz="2800" dirty="0"/>
              <a:t>:</a:t>
            </a:r>
          </a:p>
          <a:p>
            <a:pPr eaLnBrk="1" hangingPunct="1">
              <a:spcBef>
                <a:spcPct val="0"/>
              </a:spcBef>
              <a:buFontTx/>
              <a:buNone/>
            </a:pPr>
            <a:r>
              <a:rPr lang="en-US" altLang="en-US"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a:t>
            </a:r>
            <a:r>
              <a:rPr lang="en-US" altLang="en-US" sz="2800" b="1" dirty="0" err="1">
                <a:solidFill>
                  <a:srgbClr val="3D8963"/>
                </a:solidFill>
                <a:latin typeface="Courier New" pitchFamily="49" charset="0"/>
              </a:rPr>
              <a:t>intptr</a:t>
            </a:r>
            <a:r>
              <a:rPr lang="en-US" altLang="en-US" sz="2800" b="1" dirty="0">
                <a:solidFill>
                  <a:srgbClr val="3D8963"/>
                </a:solidFill>
                <a:latin typeface="Courier New" pitchFamily="49" charset="0"/>
              </a:rPr>
              <a:t>;</a:t>
            </a:r>
            <a:r>
              <a:rPr lang="en-US" altLang="en-US" sz="2800" dirty="0">
                <a:solidFill>
                  <a:srgbClr val="3D8963"/>
                </a:solidFill>
                <a:latin typeface="Courier New" pitchFamily="49" charset="0"/>
              </a:rPr>
              <a:t>  </a:t>
            </a:r>
            <a:r>
              <a:rPr lang="en-US" altLang="en-US" sz="2800" b="1" dirty="0">
                <a:solidFill>
                  <a:srgbClr val="3D8963"/>
                </a:solidFill>
                <a:latin typeface="Courier New" pitchFamily="49" charset="0"/>
              </a:rPr>
              <a:t>// prints</a:t>
            </a:r>
            <a:r>
              <a:rPr lang="en-US" altLang="en-US" sz="2800" dirty="0">
                <a:solidFill>
                  <a:srgbClr val="3D8963"/>
                </a:solidFill>
                <a:latin typeface="Courier New" pitchFamily="49" charset="0"/>
              </a:rPr>
              <a:t> </a:t>
            </a:r>
            <a:r>
              <a:rPr lang="en-US" altLang="en-US" sz="2800" b="1" dirty="0">
                <a:solidFill>
                  <a:srgbClr val="3D8963"/>
                </a:solidFill>
                <a:latin typeface="Courier New" pitchFamily="49" charset="0"/>
              </a:rPr>
              <a:t>0x4a00</a:t>
            </a:r>
          </a:p>
          <a:p>
            <a:pPr eaLnBrk="1" hangingPunct="1">
              <a:lnSpc>
                <a:spcPct val="75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a:t>
            </a:r>
            <a:r>
              <a:rPr lang="en-US" altLang="en-US" sz="2800" b="1" dirty="0" err="1">
                <a:solidFill>
                  <a:srgbClr val="3D8963"/>
                </a:solidFill>
                <a:latin typeface="Courier New" pitchFamily="49" charset="0"/>
              </a:rPr>
              <a:t>intptr</a:t>
            </a:r>
            <a:r>
              <a:rPr lang="en-US" altLang="en-US" sz="2800" b="1" dirty="0">
                <a:solidFill>
                  <a:srgbClr val="3D8963"/>
                </a:solidFill>
                <a:latin typeface="Courier New" pitchFamily="49" charset="0"/>
              </a:rPr>
              <a:t>; // prints 25</a:t>
            </a:r>
          </a:p>
          <a:p>
            <a:pPr eaLnBrk="1" hangingPunct="1">
              <a:lnSpc>
                <a:spcPct val="75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intptr</a:t>
            </a:r>
            <a:r>
              <a:rPr lang="en-US" altLang="en-US" sz="2800" b="1" dirty="0">
                <a:solidFill>
                  <a:srgbClr val="3D8963"/>
                </a:solidFill>
                <a:latin typeface="Courier New" pitchFamily="49" charset="0"/>
              </a:rPr>
              <a:t> = 20;    // puts 20 in </a:t>
            </a:r>
            <a:r>
              <a:rPr lang="en-US" altLang="en-US" sz="2800" b="1" dirty="0" err="1">
                <a:solidFill>
                  <a:srgbClr val="3D8963"/>
                </a:solidFill>
                <a:latin typeface="Courier New" pitchFamily="49" charset="0"/>
              </a:rPr>
              <a:t>num</a:t>
            </a:r>
            <a:r>
              <a:rPr lang="en-US" altLang="en-US" sz="2800" dirty="0">
                <a:solidFill>
                  <a:srgbClr val="3D8963"/>
                </a:solidFill>
                <a:latin typeface="Courier New" pitchFamily="49" charset="0"/>
              </a:rPr>
              <a:t>      </a:t>
            </a:r>
          </a:p>
        </p:txBody>
      </p:sp>
      <p:sp>
        <p:nvSpPr>
          <p:cNvPr id="92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10-</a:t>
            </a:r>
            <a:fld id="{F964D20C-B18B-4997-9F42-B825D7FAAD21}" type="slidenum">
              <a:rPr lang="en-US" altLang="en-US" sz="1200" smtClean="0"/>
              <a:pPr eaLnBrk="1" hangingPunct="1">
                <a:spcBef>
                  <a:spcPct val="0"/>
                </a:spcBef>
                <a:buFontTx/>
                <a:buNone/>
              </a:pPr>
              <a:t>7</a:t>
            </a:fld>
            <a:endParaRPr lang="en-US" altLang="en-US"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Title"/>
          <p:cNvSpPr>
            <a:spLocks noGrp="1" noChangeArrowheads="1"/>
          </p:cNvSpPr>
          <p:nvPr>
            <p:ph type="title"/>
          </p:nvPr>
        </p:nvSpPr>
        <p:spPr>
          <a:xfrm>
            <a:off x="457200" y="609600"/>
            <a:ext cx="7772400" cy="1143000"/>
          </a:xfrm>
        </p:spPr>
        <p:txBody>
          <a:bodyPr/>
          <a:lstStyle/>
          <a:p>
            <a:pPr eaLnBrk="1" hangingPunct="1"/>
            <a:r>
              <a:rPr lang="en-US" altLang="en-US" dirty="0">
                <a:solidFill>
                  <a:schemeClr val="tx1"/>
                </a:solidFill>
              </a:rPr>
              <a:t>10.3  The Relationship Between Arrays and Pointers 1 of 2</a:t>
            </a:r>
          </a:p>
        </p:txBody>
      </p:sp>
      <p:sp>
        <p:nvSpPr>
          <p:cNvPr id="10243" name="Slide Body"/>
          <p:cNvSpPr>
            <a:spLocks noGrp="1" noChangeArrowheads="1"/>
          </p:cNvSpPr>
          <p:nvPr>
            <p:ph type="body" idx="1"/>
          </p:nvPr>
        </p:nvSpPr>
        <p:spPr>
          <a:xfrm>
            <a:off x="304800" y="2057400"/>
            <a:ext cx="8458200" cy="4191000"/>
          </a:xfrm>
        </p:spPr>
        <p:txBody>
          <a:bodyPr/>
          <a:lstStyle/>
          <a:p>
            <a:pPr marL="0" indent="0" eaLnBrk="1" hangingPunct="1">
              <a:buFontTx/>
              <a:buNone/>
            </a:pPr>
            <a:r>
              <a:rPr lang="en-US" altLang="en-US" sz="2800" dirty="0"/>
              <a:t>An array name is the starting address of the array</a:t>
            </a:r>
          </a:p>
          <a:p>
            <a:pPr lvl="1" eaLnBrk="1" hangingPunct="1">
              <a:buFontTx/>
              <a:buNone/>
            </a:pPr>
            <a:r>
              <a:rPr lang="en-US" altLang="en-US" sz="2800" dirty="0"/>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vals</a:t>
            </a:r>
            <a:r>
              <a:rPr lang="en-US" altLang="en-US" sz="2800" b="1" dirty="0">
                <a:solidFill>
                  <a:srgbClr val="3D8963"/>
                </a:solidFill>
                <a:latin typeface="Courier New" pitchFamily="49" charset="0"/>
              </a:rPr>
              <a:t>[] = {4, 7, 11};</a:t>
            </a:r>
          </a:p>
          <a:p>
            <a:pPr lvl="1" eaLnBrk="1" hangingPunct="1">
              <a:buFontTx/>
              <a:buNone/>
            </a:pPr>
            <a:endParaRPr lang="en-US" altLang="en-US" sz="2800" dirty="0">
              <a:latin typeface="Courier New" pitchFamily="49" charset="0"/>
            </a:endParaRPr>
          </a:p>
          <a:p>
            <a:pPr lvl="1" eaLnBrk="1" hangingPunct="1">
              <a:buFontTx/>
              <a:buNone/>
            </a:pPr>
            <a:endParaRPr lang="en-US" altLang="en-US" sz="2800" dirty="0">
              <a:latin typeface="Courier New" pitchFamily="49" charset="0"/>
            </a:endParaRPr>
          </a:p>
          <a:p>
            <a:pPr lvl="1" eaLnBrk="1" hangingPunct="1">
              <a:buFontTx/>
              <a:buNone/>
            </a:pPr>
            <a:r>
              <a:rPr lang="en-US" altLang="en-US" sz="2800" dirty="0">
                <a:latin typeface="Courier New" pitchFamily="49" charset="0"/>
              </a:rPr>
              <a:t>	</a:t>
            </a:r>
          </a:p>
          <a:p>
            <a:pPr lvl="1" eaLnBrk="1" hangingPunct="1">
              <a:buFontTx/>
              <a:buNone/>
            </a:pPr>
            <a:r>
              <a:rPr lang="en-US" altLang="en-US" sz="2800" dirty="0">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a:t>
            </a:r>
            <a:r>
              <a:rPr lang="en-US" altLang="en-US" sz="2800" b="1" dirty="0" err="1">
                <a:solidFill>
                  <a:srgbClr val="3D8963"/>
                </a:solidFill>
                <a:latin typeface="Courier New" pitchFamily="49" charset="0"/>
              </a:rPr>
              <a:t>vals</a:t>
            </a:r>
            <a:r>
              <a:rPr lang="en-US" altLang="en-US" sz="2800" b="1" dirty="0">
                <a:solidFill>
                  <a:srgbClr val="3D8963"/>
                </a:solidFill>
                <a:latin typeface="Courier New" pitchFamily="49" charset="0"/>
              </a:rPr>
              <a:t>;	   // displays 0x4a00</a:t>
            </a:r>
          </a:p>
          <a:p>
            <a:pPr lvl="1" eaLnBrk="1" hangingPunct="1">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a:t>
            </a:r>
            <a:r>
              <a:rPr lang="en-US" altLang="en-US" sz="2800" b="1" dirty="0" err="1">
                <a:solidFill>
                  <a:srgbClr val="3D8963"/>
                </a:solidFill>
                <a:latin typeface="Courier New" pitchFamily="49" charset="0"/>
              </a:rPr>
              <a:t>vals</a:t>
            </a:r>
            <a:r>
              <a:rPr lang="en-US" altLang="en-US" sz="2800" b="1" dirty="0">
                <a:solidFill>
                  <a:srgbClr val="3D8963"/>
                </a:solidFill>
                <a:latin typeface="Courier New" pitchFamily="49" charset="0"/>
              </a:rPr>
              <a:t>[0]; // displays 4</a:t>
            </a:r>
          </a:p>
        </p:txBody>
      </p:sp>
      <p:pic>
        <p:nvPicPr>
          <p:cNvPr id="2" name="image of memory and its address" descr="the image shows a three element array named vals that contains the values 4, 7, and 11.  The text below the array reads, &quot;starting address of vals: 0x4a00&quot;." title="image of memory and its addres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2200" y="3429000"/>
            <a:ext cx="4581144" cy="1075944"/>
          </a:xfrm>
          <a:prstGeom prst="rect">
            <a:avLst/>
          </a:prstGeom>
        </p:spPr>
      </p:pic>
      <p:sp>
        <p:nvSpPr>
          <p:cNvPr id="102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10-</a:t>
            </a:r>
            <a:fld id="{D2F6CE17-C30C-4EFF-88C1-5D35A75A33BA}" type="slidenum">
              <a:rPr lang="en-US" altLang="en-US" sz="1200" smtClean="0"/>
              <a:pPr eaLnBrk="1" hangingPunct="1">
                <a:spcBef>
                  <a:spcPct val="0"/>
                </a:spcBef>
                <a:buFontTx/>
                <a:buNone/>
              </a:pPr>
              <a:t>8</a:t>
            </a:fld>
            <a:endParaRPr lang="en-US" altLang="en-US"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Title"/>
          <p:cNvSpPr>
            <a:spLocks noGrp="1" noChangeArrowheads="1"/>
          </p:cNvSpPr>
          <p:nvPr>
            <p:ph type="title"/>
          </p:nvPr>
        </p:nvSpPr>
        <p:spPr/>
        <p:txBody>
          <a:bodyPr/>
          <a:lstStyle/>
          <a:p>
            <a:pPr eaLnBrk="1" hangingPunct="1"/>
            <a:r>
              <a:rPr lang="en-US" altLang="en-US" dirty="0">
                <a:solidFill>
                  <a:schemeClr val="tx1"/>
                </a:solidFill>
              </a:rPr>
              <a:t>The Relationship Between Arrays and Pointers 2 of 2</a:t>
            </a:r>
          </a:p>
        </p:txBody>
      </p:sp>
      <p:sp>
        <p:nvSpPr>
          <p:cNvPr id="11267" name="Slide Body"/>
          <p:cNvSpPr>
            <a:spLocks noGrp="1" noChangeArrowheads="1"/>
          </p:cNvSpPr>
          <p:nvPr>
            <p:ph type="body" idx="1"/>
          </p:nvPr>
        </p:nvSpPr>
        <p:spPr>
          <a:xfrm>
            <a:off x="304800" y="1828800"/>
            <a:ext cx="8686800" cy="3962400"/>
          </a:xfrm>
        </p:spPr>
        <p:txBody>
          <a:bodyPr/>
          <a:lstStyle/>
          <a:p>
            <a:pPr eaLnBrk="1" hangingPunct="1"/>
            <a:r>
              <a:rPr lang="en-US" altLang="en-US" sz="2800" dirty="0"/>
              <a:t>An array name can be used as a pointer constant</a:t>
            </a:r>
          </a:p>
          <a:p>
            <a:pPr lvl="1" eaLnBrk="1" hangingPunct="1">
              <a:buFontTx/>
              <a:buNone/>
            </a:pPr>
            <a:r>
              <a:rPr lang="en-US" altLang="en-US" sz="2800" dirty="0"/>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vals</a:t>
            </a:r>
            <a:r>
              <a:rPr lang="en-US" altLang="en-US" sz="2800" b="1" dirty="0">
                <a:solidFill>
                  <a:srgbClr val="3D8963"/>
                </a:solidFill>
                <a:latin typeface="Courier New" pitchFamily="49" charset="0"/>
              </a:rPr>
              <a:t>[] = {4, 7, 11};</a:t>
            </a:r>
          </a:p>
          <a:p>
            <a:pPr lvl="1" eaLnBrk="1" hangingPunct="1">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a:t>
            </a:r>
            <a:r>
              <a:rPr lang="en-US" altLang="en-US" sz="2800" b="1" dirty="0" err="1">
                <a:solidFill>
                  <a:srgbClr val="3D8963"/>
                </a:solidFill>
                <a:latin typeface="Courier New" pitchFamily="49" charset="0"/>
              </a:rPr>
              <a:t>vals</a:t>
            </a:r>
            <a:r>
              <a:rPr lang="en-US" altLang="en-US" sz="2800" b="1" dirty="0">
                <a:solidFill>
                  <a:srgbClr val="3D8963"/>
                </a:solidFill>
                <a:latin typeface="Courier New" pitchFamily="49" charset="0"/>
              </a:rPr>
              <a:t>;    // displays 4</a:t>
            </a:r>
          </a:p>
          <a:p>
            <a:pPr eaLnBrk="1" hangingPunct="1">
              <a:spcBef>
                <a:spcPct val="40000"/>
              </a:spcBef>
            </a:pPr>
            <a:r>
              <a:rPr lang="en-US" altLang="en-US" sz="2800" dirty="0"/>
              <a:t>A pointer can be used as an array name</a:t>
            </a:r>
          </a:p>
          <a:p>
            <a:pPr lvl="1" eaLnBrk="1" hangingPunct="1">
              <a:buFontTx/>
              <a:buNone/>
            </a:pPr>
            <a:r>
              <a:rPr lang="en-US" altLang="en-US" sz="2800" dirty="0"/>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valptr</a:t>
            </a:r>
            <a:r>
              <a:rPr lang="en-US" altLang="en-US" sz="2800" b="1" dirty="0">
                <a:solidFill>
                  <a:srgbClr val="3D8963"/>
                </a:solidFill>
                <a:latin typeface="Courier New" pitchFamily="49" charset="0"/>
              </a:rPr>
              <a:t> = </a:t>
            </a:r>
            <a:r>
              <a:rPr lang="en-US" altLang="en-US" sz="2800" b="1" dirty="0" err="1">
                <a:solidFill>
                  <a:srgbClr val="3D8963"/>
                </a:solidFill>
                <a:latin typeface="Courier New" pitchFamily="49" charset="0"/>
              </a:rPr>
              <a:t>vals</a:t>
            </a:r>
            <a:r>
              <a:rPr lang="en-US" altLang="en-US" sz="2800" b="1" dirty="0">
                <a:solidFill>
                  <a:srgbClr val="3D8963"/>
                </a:solidFill>
                <a:latin typeface="Courier New" pitchFamily="49" charset="0"/>
              </a:rPr>
              <a:t>;</a:t>
            </a:r>
          </a:p>
          <a:p>
            <a:pPr lvl="1" eaLnBrk="1" hangingPunct="1">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a:t>
            </a:r>
            <a:r>
              <a:rPr lang="en-US" altLang="en-US" sz="2800" b="1" dirty="0" err="1">
                <a:solidFill>
                  <a:srgbClr val="3D8963"/>
                </a:solidFill>
                <a:latin typeface="Courier New" pitchFamily="49" charset="0"/>
              </a:rPr>
              <a:t>valptr</a:t>
            </a:r>
            <a:r>
              <a:rPr lang="en-US" altLang="en-US" sz="2800" b="1" dirty="0">
                <a:solidFill>
                  <a:srgbClr val="3D8963"/>
                </a:solidFill>
                <a:latin typeface="Courier New" pitchFamily="49" charset="0"/>
              </a:rPr>
              <a:t>[1]; // displays 7</a:t>
            </a:r>
          </a:p>
        </p:txBody>
      </p:sp>
      <p:sp>
        <p:nvSpPr>
          <p:cNvPr id="112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10-</a:t>
            </a:r>
            <a:fld id="{2A6B3842-DD2A-4886-8607-1CD53D279D45}" type="slidenum">
              <a:rPr lang="en-US" altLang="en-US" sz="1200" smtClean="0"/>
              <a:pPr eaLnBrk="1" hangingPunct="1">
                <a:spcBef>
                  <a:spcPct val="0"/>
                </a:spcBef>
                <a:buFontTx/>
                <a:buNone/>
              </a:pPr>
              <a:t>9</a:t>
            </a:fld>
            <a:endParaRPr lang="en-US" altLang="en-US" sz="1200"/>
          </a:p>
        </p:txBody>
      </p:sp>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10thEdTemplate</Template>
  <TotalTime>692</TotalTime>
  <Words>2136</Words>
  <Application>Microsoft Office PowerPoint</Application>
  <PresentationFormat>On-screen Show (4:3)</PresentationFormat>
  <Paragraphs>496</Paragraphs>
  <Slides>56</Slides>
  <Notes>42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56</vt:i4>
      </vt:variant>
    </vt:vector>
  </HeadingPairs>
  <TitlesOfParts>
    <vt:vector size="64" baseType="lpstr">
      <vt:lpstr>Arial</vt:lpstr>
      <vt:lpstr>Consolas</vt:lpstr>
      <vt:lpstr>Courier New</vt:lpstr>
      <vt:lpstr>Noto Sans Symbols</vt:lpstr>
      <vt:lpstr>Times New Roman</vt:lpstr>
      <vt:lpstr>Verdana</vt:lpstr>
      <vt:lpstr>508 Lecture</vt:lpstr>
      <vt:lpstr>Custom Design</vt:lpstr>
      <vt:lpstr>Starting Out with C++ Early Objects </vt:lpstr>
      <vt:lpstr>Topics 1 of 2</vt:lpstr>
      <vt:lpstr>Topics 2 of 2</vt:lpstr>
      <vt:lpstr>10.1  Pointers and the Address Operator</vt:lpstr>
      <vt:lpstr>           10.2  Pointer Variables 1 of 3</vt:lpstr>
      <vt:lpstr>Pointer Variables 2 of 3</vt:lpstr>
      <vt:lpstr>Pointer Variables 3 of 3</vt:lpstr>
      <vt:lpstr>10.3  The Relationship Between Arrays and Pointers 1 of 2</vt:lpstr>
      <vt:lpstr>The Relationship Between Arrays and Pointers 2 of 2</vt:lpstr>
      <vt:lpstr>Pointers in Expressions</vt:lpstr>
      <vt:lpstr>Array Access 1 of 2</vt:lpstr>
      <vt:lpstr>Array Access 2 of 2</vt:lpstr>
      <vt:lpstr>10.4  Pointer Arithmetic 1 of 5</vt:lpstr>
      <vt:lpstr>Pointer Arithmetic 2 of 5</vt:lpstr>
      <vt:lpstr>Pointer Arithmetic 3 of 5</vt:lpstr>
      <vt:lpstr>Pointer Arithmetic 4 of 5</vt:lpstr>
      <vt:lpstr>Pointer Arithmetic 5 of 5</vt:lpstr>
      <vt:lpstr>10.5  Initializing Pointers</vt:lpstr>
      <vt:lpstr>Initializing Values in C++ 11</vt:lpstr>
      <vt:lpstr>10.6  Comparing Pointers</vt:lpstr>
      <vt:lpstr>10.7  Pointers as Function Parameters 1 of 3</vt:lpstr>
      <vt:lpstr>Pointers as Function Parameters 2 of 3</vt:lpstr>
      <vt:lpstr>Pointers as Function Parameters 3 of 3</vt:lpstr>
      <vt:lpstr>Passing an Array Via a Pointer Parameter</vt:lpstr>
      <vt:lpstr>10.8  Pointers to Constants and Constant Pointers</vt:lpstr>
      <vt:lpstr>Pointers to Constants</vt:lpstr>
      <vt:lpstr>Pointer to Constant – What does the Definition Mean?</vt:lpstr>
      <vt:lpstr>Constant Pointers</vt:lpstr>
      <vt:lpstr>Constant Pointer – What does the Definition Mean?</vt:lpstr>
      <vt:lpstr>Constant Pointer to Constant</vt:lpstr>
      <vt:lpstr>10.9  Dynamic Memory Allocation 1 of 2</vt:lpstr>
      <vt:lpstr>Dynamic Memory Allocation 2 of 2</vt:lpstr>
      <vt:lpstr>Dynamic Memory Example</vt:lpstr>
      <vt:lpstr>Releasing Dynamic Memory</vt:lpstr>
      <vt:lpstr>Dangling Pointers and Memory Leaks</vt:lpstr>
      <vt:lpstr>10.10  Returning Pointers from Functions</vt:lpstr>
      <vt:lpstr>More on Memory Leaks</vt:lpstr>
      <vt:lpstr>10.11 Pointers to Class Objects and Structures</vt:lpstr>
      <vt:lpstr>Structure Pointer Operator ‒&gt;</vt:lpstr>
      <vt:lpstr>Dynamic Memory with Objects</vt:lpstr>
      <vt:lpstr>Structure/Object Pointers as Function Parameters</vt:lpstr>
      <vt:lpstr>10.12 Selecting Members of Objects 1 of 2</vt:lpstr>
      <vt:lpstr>Selecting Members of Objects 2 of 2</vt:lpstr>
      <vt:lpstr>10.13  Smart Pointers</vt:lpstr>
      <vt:lpstr>Smart Pointers</vt:lpstr>
      <vt:lpstr>Unique Pointers</vt:lpstr>
      <vt:lpstr>Unique Pointer Examples</vt:lpstr>
      <vt:lpstr>Unique Pointers and Ownership Transfers – the move() function</vt:lpstr>
      <vt:lpstr>The move() Function and  Unique Pointers as Parameters </vt:lpstr>
      <vt:lpstr>Manually Clearing a Unique Pointer</vt:lpstr>
      <vt:lpstr>Unique Pointers and Arrays</vt:lpstr>
      <vt:lpstr>Shared Pointers</vt:lpstr>
      <vt:lpstr>Creating Shared Pointers</vt:lpstr>
      <vt:lpstr>How Many Control Blocks?</vt:lpstr>
      <vt:lpstr>Memory Management Tip</vt:lpstr>
      <vt:lpstr>Copyright</vt:lpstr>
    </vt:vector>
  </TitlesOfParts>
  <Company>North Central College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Slides for Starting Out With C++ Eearly Objects Tenth Edition</dc:title>
  <dc:creator>Christopher Kardaras</dc:creator>
  <cp:lastModifiedBy>Jacoby, Meghan</cp:lastModifiedBy>
  <cp:revision>49</cp:revision>
  <cp:lastPrinted>2009-04-22T19:24:48Z</cp:lastPrinted>
  <dcterms:created xsi:type="dcterms:W3CDTF">2013-06-10T23:59:20Z</dcterms:created>
  <dcterms:modified xsi:type="dcterms:W3CDTF">2019-06-10T13:01:58Z</dcterms:modified>
</cp:coreProperties>
</file>