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0" r:id="rId1"/>
    <p:sldMasterId id="2147483882" r:id="rId2"/>
  </p:sldMasterIdLst>
  <p:notesMasterIdLst>
    <p:notesMasterId r:id="rId34"/>
  </p:notesMasterIdLst>
  <p:sldIdLst>
    <p:sldId id="28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94660"/>
  </p:normalViewPr>
  <p:slideViewPr>
    <p:cSldViewPr>
      <p:cViewPr varScale="1">
        <p:scale>
          <a:sx n="75" d="100"/>
          <a:sy n="75" d="100"/>
        </p:scale>
        <p:origin x="5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58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E5FE983-6F24-4853-AE73-37D3199DBE61}" type="slidenum">
              <a:rPr lang="en-US"/>
              <a:pPr>
                <a:defRPr/>
              </a:pPr>
              <a:t>‹#›</a:t>
            </a:fld>
            <a:endParaRPr lang="en-US"/>
          </a:p>
        </p:txBody>
      </p:sp>
    </p:spTree>
    <p:extLst>
      <p:ext uri="{BB962C8B-B14F-4D97-AF65-F5344CB8AC3E}">
        <p14:creationId xmlns:p14="http://schemas.microsoft.com/office/powerpoint/2010/main" val="2162149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42471EC-D933-4A96-B4A5-F9E8CF4AA35B}" type="slidenum">
              <a:rPr kumimoji="0" lang="en-US" altLang="en-US" smtClean="0"/>
              <a:pPr eaLnBrk="1" hangingPunct="1">
                <a:spcBef>
                  <a:spcPct val="0"/>
                </a:spcBef>
              </a:pPr>
              <a:t>2</a:t>
            </a:fld>
            <a:endParaRPr kumimoji="0" lang="en-US" altLang="en-US"/>
          </a:p>
        </p:txBody>
      </p:sp>
      <p:sp>
        <p:nvSpPr>
          <p:cNvPr id="37891" name="Rectangle 1026"/>
          <p:cNvSpPr>
            <a:spLocks noGrp="1" noRot="1" noChangeAspect="1" noChangeArrowheads="1" noTextEdit="1"/>
          </p:cNvSpPr>
          <p:nvPr>
            <p:ph type="sldImg"/>
          </p:nvPr>
        </p:nvSpPr>
        <p:spPr>
          <a:xfrm>
            <a:off x="381000" y="685800"/>
            <a:ext cx="6096000" cy="3429000"/>
          </a:xfrm>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117623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1EFB288-A1CF-407A-A4D5-D244410C5EB4}" type="slidenum">
              <a:rPr kumimoji="0" lang="en-US" altLang="en-US" smtClean="0"/>
              <a:pPr eaLnBrk="1" hangingPunct="1">
                <a:spcBef>
                  <a:spcPct val="0"/>
                </a:spcBef>
              </a:pPr>
              <a:t>11</a:t>
            </a:fld>
            <a:endParaRPr kumimoji="0" lang="en-US" alt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889467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7C97C66-1F4A-4508-8642-A5D5E1E93561}" type="slidenum">
              <a:rPr kumimoji="0" lang="en-US" altLang="en-US" smtClean="0"/>
              <a:pPr eaLnBrk="1" hangingPunct="1">
                <a:spcBef>
                  <a:spcPct val="0"/>
                </a:spcBef>
              </a:pPr>
              <a:t>12</a:t>
            </a:fld>
            <a:endParaRPr kumimoji="0" lang="en-US" altLang="en-US"/>
          </a:p>
        </p:txBody>
      </p:sp>
      <p:sp>
        <p:nvSpPr>
          <p:cNvPr id="48131" name="Rectangle 2"/>
          <p:cNvSpPr>
            <a:spLocks noGrp="1" noRot="1" noChangeAspect="1" noChangeArrowheads="1" noTextEdit="1"/>
          </p:cNvSpPr>
          <p:nvPr>
            <p:ph type="sldImg"/>
          </p:nvPr>
        </p:nvSpPr>
        <p:spPr>
          <a:xfrm>
            <a:off x="381000" y="685800"/>
            <a:ext cx="6096000" cy="3429000"/>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t>See pr14-03.cpp</a:t>
            </a:r>
          </a:p>
        </p:txBody>
      </p:sp>
    </p:spTree>
    <p:extLst>
      <p:ext uri="{BB962C8B-B14F-4D97-AF65-F5344CB8AC3E}">
        <p14:creationId xmlns:p14="http://schemas.microsoft.com/office/powerpoint/2010/main" val="681755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F50D491-7AE5-432E-893A-6118377DFAC7}" type="slidenum">
              <a:rPr kumimoji="0" lang="en-US" altLang="en-US" smtClean="0"/>
              <a:pPr eaLnBrk="1" hangingPunct="1">
                <a:spcBef>
                  <a:spcPct val="0"/>
                </a:spcBef>
              </a:pPr>
              <a:t>13</a:t>
            </a:fld>
            <a:endParaRPr kumimoji="0" lang="en-US" altLang="en-US"/>
          </a:p>
        </p:txBody>
      </p:sp>
      <p:sp>
        <p:nvSpPr>
          <p:cNvPr id="49155" name="Rectangle 1026"/>
          <p:cNvSpPr>
            <a:spLocks noGrp="1" noRot="1" noChangeAspect="1" noChangeArrowheads="1" noTextEdit="1"/>
          </p:cNvSpPr>
          <p:nvPr>
            <p:ph type="sldImg"/>
          </p:nvPr>
        </p:nvSpPr>
        <p:spPr>
          <a:xfrm>
            <a:off x="381000" y="685800"/>
            <a:ext cx="6096000" cy="3429000"/>
          </a:xfrm>
          <a:ln/>
        </p:spPr>
      </p:sp>
      <p:sp>
        <p:nvSpPr>
          <p:cNvPr id="491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230913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342AC9C-8D56-412E-B015-21EA4A85868E}" type="slidenum">
              <a:rPr kumimoji="0" lang="en-US" altLang="en-US" smtClean="0"/>
              <a:pPr eaLnBrk="1" hangingPunct="1">
                <a:spcBef>
                  <a:spcPct val="0"/>
                </a:spcBef>
              </a:pPr>
              <a:t>14</a:t>
            </a:fld>
            <a:endParaRPr kumimoji="0" lang="en-US" altLang="en-US"/>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105050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362E79-C670-40A4-9725-BB5A93CBFE95}" type="slidenum">
              <a:rPr kumimoji="0" lang="en-US" altLang="en-US" smtClean="0"/>
              <a:pPr eaLnBrk="1" hangingPunct="1">
                <a:spcBef>
                  <a:spcPct val="0"/>
                </a:spcBef>
              </a:pPr>
              <a:t>15</a:t>
            </a:fld>
            <a:endParaRPr kumimoji="0" lang="en-US" altLang="en-US"/>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pr14-04.cpp</a:t>
            </a:r>
          </a:p>
        </p:txBody>
      </p:sp>
    </p:spTree>
    <p:extLst>
      <p:ext uri="{BB962C8B-B14F-4D97-AF65-F5344CB8AC3E}">
        <p14:creationId xmlns:p14="http://schemas.microsoft.com/office/powerpoint/2010/main" val="4109349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F7E2C40-50E5-40D1-A31F-0A8C53DAA0D4}" type="slidenum">
              <a:rPr kumimoji="0" lang="en-US" altLang="en-US" smtClean="0"/>
              <a:pPr eaLnBrk="1" hangingPunct="1">
                <a:spcBef>
                  <a:spcPct val="0"/>
                </a:spcBef>
              </a:pPr>
              <a:t>16</a:t>
            </a:fld>
            <a:endParaRPr kumimoji="0" lang="en-US" altLang="en-US"/>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829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A964E04-3B47-4818-A600-88D35ACA3F8A}" type="slidenum">
              <a:rPr kumimoji="0" lang="en-US" altLang="en-US" smtClean="0"/>
              <a:pPr eaLnBrk="1" hangingPunct="1">
                <a:spcBef>
                  <a:spcPct val="0"/>
                </a:spcBef>
              </a:pPr>
              <a:t>17</a:t>
            </a:fld>
            <a:endParaRPr kumimoji="0" lang="en-US" altLang="en-US"/>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pr14-05.cpp</a:t>
            </a:r>
          </a:p>
        </p:txBody>
      </p:sp>
    </p:spTree>
    <p:extLst>
      <p:ext uri="{BB962C8B-B14F-4D97-AF65-F5344CB8AC3E}">
        <p14:creationId xmlns:p14="http://schemas.microsoft.com/office/powerpoint/2010/main" val="3292856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BABB02-08C2-4DD8-8424-BF6AF3ED555D}" type="slidenum">
              <a:rPr kumimoji="0" lang="en-US" altLang="en-US" smtClean="0"/>
              <a:pPr eaLnBrk="1" hangingPunct="1">
                <a:spcBef>
                  <a:spcPct val="0"/>
                </a:spcBef>
              </a:pPr>
              <a:t>18</a:t>
            </a:fld>
            <a:endParaRPr kumimoji="0" lang="en-US" altLang="en-US"/>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1323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326B664-9360-4908-8086-68133B63E28F}" type="slidenum">
              <a:rPr kumimoji="0" lang="en-US" altLang="en-US" smtClean="0"/>
              <a:pPr eaLnBrk="1" hangingPunct="1">
                <a:spcBef>
                  <a:spcPct val="0"/>
                </a:spcBef>
              </a:pPr>
              <a:t>19</a:t>
            </a:fld>
            <a:endParaRPr kumimoji="0" lang="en-US" altLang="en-US"/>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pr14-06.cpp</a:t>
            </a:r>
          </a:p>
        </p:txBody>
      </p:sp>
    </p:spTree>
    <p:extLst>
      <p:ext uri="{BB962C8B-B14F-4D97-AF65-F5344CB8AC3E}">
        <p14:creationId xmlns:p14="http://schemas.microsoft.com/office/powerpoint/2010/main" val="2234769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B22163C-4FA0-4B42-BC3E-86607B660FD4}" type="slidenum">
              <a:rPr kumimoji="0" lang="en-US" altLang="en-US" smtClean="0"/>
              <a:pPr eaLnBrk="1" hangingPunct="1">
                <a:spcBef>
                  <a:spcPct val="0"/>
                </a:spcBef>
              </a:pPr>
              <a:t>20</a:t>
            </a:fld>
            <a:endParaRPr kumimoji="0" lang="en-US" altLang="en-US"/>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04246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739FCAA-5A0B-4204-92AD-28418CF14BD4}" type="slidenum">
              <a:rPr kumimoji="0" lang="en-US" altLang="en-US" smtClean="0"/>
              <a:pPr eaLnBrk="1" hangingPunct="1">
                <a:spcBef>
                  <a:spcPct val="0"/>
                </a:spcBef>
              </a:pPr>
              <a:t>3</a:t>
            </a:fld>
            <a:endParaRPr kumimoji="0" lang="en-US" altLang="en-US"/>
          </a:p>
        </p:txBody>
      </p:sp>
      <p:sp>
        <p:nvSpPr>
          <p:cNvPr id="38915" name="Rectangle 1026"/>
          <p:cNvSpPr>
            <a:spLocks noGrp="1" noRot="1" noChangeAspect="1" noChangeArrowheads="1" noTextEdit="1"/>
          </p:cNvSpPr>
          <p:nvPr>
            <p:ph type="sldImg"/>
          </p:nvPr>
        </p:nvSpPr>
        <p:spPr>
          <a:xfrm>
            <a:off x="381000" y="685800"/>
            <a:ext cx="6096000" cy="3429000"/>
          </a:xfrm>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946144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C0DD44-6843-4776-BB05-9FCC2327FFB7}" type="slidenum">
              <a:rPr kumimoji="0" lang="en-US" altLang="en-US" smtClean="0"/>
              <a:pPr eaLnBrk="1" hangingPunct="1">
                <a:spcBef>
                  <a:spcPct val="0"/>
                </a:spcBef>
              </a:pPr>
              <a:t>21</a:t>
            </a:fld>
            <a:endParaRPr kumimoji="0" lang="en-US" alt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75319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9384B80-5F1A-4132-80B9-FB2D4AE692FF}" type="slidenum">
              <a:rPr kumimoji="0" lang="en-US" altLang="en-US" smtClean="0"/>
              <a:pPr eaLnBrk="1" hangingPunct="1">
                <a:spcBef>
                  <a:spcPct val="0"/>
                </a:spcBef>
              </a:pPr>
              <a:t>22</a:t>
            </a:fld>
            <a:endParaRPr kumimoji="0" lang="en-US" altLang="en-US"/>
          </a:p>
        </p:txBody>
      </p:sp>
      <p:sp>
        <p:nvSpPr>
          <p:cNvPr id="58371" name="Rectangle 2"/>
          <p:cNvSpPr>
            <a:spLocks noGrp="1" noRot="1" noChangeAspect="1" noChangeArrowheads="1" noTextEdit="1"/>
          </p:cNvSpPr>
          <p:nvPr>
            <p:ph type="sldImg"/>
          </p:nvPr>
        </p:nvSpPr>
        <p:spPr>
          <a:xfrm>
            <a:off x="381000" y="685800"/>
            <a:ext cx="6096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47782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AE10B55-FE4A-4235-89E7-4DD323AA12BA}" type="slidenum">
              <a:rPr kumimoji="0" lang="en-US" altLang="en-US" smtClean="0"/>
              <a:pPr eaLnBrk="1" hangingPunct="1">
                <a:spcBef>
                  <a:spcPct val="0"/>
                </a:spcBef>
              </a:pPr>
              <a:t>23</a:t>
            </a:fld>
            <a:endParaRPr kumimoji="0" lang="en-US" altLang="en-US"/>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pr14-07.cpp</a:t>
            </a:r>
          </a:p>
        </p:txBody>
      </p:sp>
    </p:spTree>
    <p:extLst>
      <p:ext uri="{BB962C8B-B14F-4D97-AF65-F5344CB8AC3E}">
        <p14:creationId xmlns:p14="http://schemas.microsoft.com/office/powerpoint/2010/main" val="108787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C69D53E-DC2C-4349-AC2F-A7F370EE7F5F}" type="slidenum">
              <a:rPr kumimoji="0" lang="en-US" altLang="en-US" smtClean="0"/>
              <a:pPr eaLnBrk="1" hangingPunct="1">
                <a:spcBef>
                  <a:spcPct val="0"/>
                </a:spcBef>
              </a:pPr>
              <a:t>24</a:t>
            </a:fld>
            <a:endParaRPr kumimoji="0" lang="en-US" altLang="en-US"/>
          </a:p>
        </p:txBody>
      </p:sp>
      <p:sp>
        <p:nvSpPr>
          <p:cNvPr id="60419" name="Rectangle 2"/>
          <p:cNvSpPr>
            <a:spLocks noGrp="1" noRot="1" noChangeAspect="1" noChangeArrowheads="1" noTextEdit="1"/>
          </p:cNvSpPr>
          <p:nvPr>
            <p:ph type="sldImg"/>
          </p:nvPr>
        </p:nvSpPr>
        <p:spPr>
          <a:xfrm>
            <a:off x="381000" y="685800"/>
            <a:ext cx="6096000" cy="34290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202502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00A153-A342-4BDE-B62B-FD6101C14483}" type="slidenum">
              <a:rPr kumimoji="0" lang="en-US" altLang="en-US" smtClean="0"/>
              <a:pPr eaLnBrk="1" hangingPunct="1">
                <a:spcBef>
                  <a:spcPct val="0"/>
                </a:spcBef>
              </a:pPr>
              <a:t>25</a:t>
            </a:fld>
            <a:endParaRPr kumimoji="0" lang="en-US" alt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pr14-08.cpp</a:t>
            </a:r>
          </a:p>
        </p:txBody>
      </p:sp>
    </p:spTree>
    <p:extLst>
      <p:ext uri="{BB962C8B-B14F-4D97-AF65-F5344CB8AC3E}">
        <p14:creationId xmlns:p14="http://schemas.microsoft.com/office/powerpoint/2010/main" val="241686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7DAD88C-F013-40B8-AE96-CCE32CF34AD1}" type="slidenum">
              <a:rPr kumimoji="0" lang="en-US" altLang="en-US" smtClean="0"/>
              <a:pPr eaLnBrk="1" hangingPunct="1">
                <a:spcBef>
                  <a:spcPct val="0"/>
                </a:spcBef>
              </a:pPr>
              <a:t>26</a:t>
            </a:fld>
            <a:endParaRPr kumimoji="0" lang="en-US" altLang="en-US"/>
          </a:p>
        </p:txBody>
      </p:sp>
      <p:sp>
        <p:nvSpPr>
          <p:cNvPr id="62467" name="Rectangle 2"/>
          <p:cNvSpPr>
            <a:spLocks noGrp="1" noRot="1" noChangeAspect="1" noChangeArrowheads="1" noTextEdit="1"/>
          </p:cNvSpPr>
          <p:nvPr>
            <p:ph type="sldImg"/>
          </p:nvPr>
        </p:nvSpPr>
        <p:spPr>
          <a:xfrm>
            <a:off x="381000" y="685800"/>
            <a:ext cx="6096000"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173076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F03134-CDCF-4B9B-AB45-FF31EE508B99}" type="slidenum">
              <a:rPr kumimoji="0" lang="en-US" altLang="en-US" smtClean="0"/>
              <a:pPr eaLnBrk="1" hangingPunct="1">
                <a:spcBef>
                  <a:spcPct val="0"/>
                </a:spcBef>
              </a:pPr>
              <a:t>27</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77844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0EAACEF-2766-47E3-A2DC-392CC381D2CA}" type="slidenum">
              <a:rPr kumimoji="0" lang="en-US" altLang="en-US" smtClean="0"/>
              <a:pPr eaLnBrk="1" hangingPunct="1">
                <a:spcBef>
                  <a:spcPct val="0"/>
                </a:spcBef>
              </a:pPr>
              <a:t>28</a:t>
            </a:fld>
            <a:endParaRPr kumimoji="0" lang="en-US" altLang="en-US"/>
          </a:p>
        </p:txBody>
      </p:sp>
      <p:sp>
        <p:nvSpPr>
          <p:cNvPr id="64515" name="Rectangle 2"/>
          <p:cNvSpPr>
            <a:spLocks noGrp="1" noRot="1" noChangeAspect="1" noChangeArrowheads="1" noTextEdit="1"/>
          </p:cNvSpPr>
          <p:nvPr>
            <p:ph type="sldImg"/>
          </p:nvPr>
        </p:nvSpPr>
        <p:spPr>
          <a:xfrm>
            <a:off x="381000" y="685800"/>
            <a:ext cx="6096000" cy="3429000"/>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pr14-09.cpp</a:t>
            </a:r>
          </a:p>
        </p:txBody>
      </p:sp>
    </p:spTree>
    <p:extLst>
      <p:ext uri="{BB962C8B-B14F-4D97-AF65-F5344CB8AC3E}">
        <p14:creationId xmlns:p14="http://schemas.microsoft.com/office/powerpoint/2010/main" val="1073733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4B719A2-831E-4889-94F9-528A8BB98988}" type="slidenum">
              <a:rPr kumimoji="0" lang="en-US" altLang="en-US" smtClean="0"/>
              <a:pPr eaLnBrk="1" hangingPunct="1">
                <a:spcBef>
                  <a:spcPct val="0"/>
                </a:spcBef>
              </a:pPr>
              <a:t>29</a:t>
            </a:fld>
            <a:endParaRPr kumimoji="0" lang="en-US" altLang="en-US"/>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pr14-10.cpp</a:t>
            </a:r>
          </a:p>
        </p:txBody>
      </p:sp>
    </p:spTree>
    <p:extLst>
      <p:ext uri="{BB962C8B-B14F-4D97-AF65-F5344CB8AC3E}">
        <p14:creationId xmlns:p14="http://schemas.microsoft.com/office/powerpoint/2010/main" val="408288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B46818D-D19E-42FA-9840-C918CAB7893C}" type="slidenum">
              <a:rPr kumimoji="0" lang="en-US" altLang="en-US" smtClean="0"/>
              <a:pPr eaLnBrk="1" hangingPunct="1">
                <a:spcBef>
                  <a:spcPct val="0"/>
                </a:spcBef>
              </a:pPr>
              <a:t>30</a:t>
            </a:fld>
            <a:endParaRPr kumimoji="0" lang="en-US" altLang="en-US"/>
          </a:p>
        </p:txBody>
      </p:sp>
      <p:sp>
        <p:nvSpPr>
          <p:cNvPr id="66563" name="Rectangle 2"/>
          <p:cNvSpPr>
            <a:spLocks noGrp="1" noRot="1" noChangeAspect="1" noChangeArrowheads="1" noTextEdit="1"/>
          </p:cNvSpPr>
          <p:nvPr>
            <p:ph type="sldImg"/>
          </p:nvPr>
        </p:nvSpPr>
        <p:spPr>
          <a:xfrm>
            <a:off x="381000" y="685800"/>
            <a:ext cx="6096000" cy="342900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49699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07CE494-48B0-4BB4-B97A-5B9A77151F72}" type="slidenum">
              <a:rPr kumimoji="0" lang="en-US" altLang="en-US" smtClean="0"/>
              <a:pPr eaLnBrk="1" hangingPunct="1">
                <a:spcBef>
                  <a:spcPct val="0"/>
                </a:spcBef>
              </a:pPr>
              <a:t>4</a:t>
            </a:fld>
            <a:endParaRPr kumimoji="0" lang="en-US" altLang="en-US"/>
          </a:p>
        </p:txBody>
      </p:sp>
      <p:sp>
        <p:nvSpPr>
          <p:cNvPr id="39939" name="Rectangle 1026"/>
          <p:cNvSpPr>
            <a:spLocks noGrp="1" noRot="1" noChangeAspect="1" noChangeArrowheads="1" noTextEdit="1"/>
          </p:cNvSpPr>
          <p:nvPr>
            <p:ph type="sldImg"/>
          </p:nvPr>
        </p:nvSpPr>
        <p:spPr>
          <a:xfrm>
            <a:off x="381000" y="685800"/>
            <a:ext cx="6096000" cy="3429000"/>
          </a:xfrm>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525253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11EF28C-B115-42E6-86A2-444A1FF3E0AF}" type="slidenum">
              <a:rPr kumimoji="0" lang="en-US" altLang="en-US" smtClean="0"/>
              <a:pPr eaLnBrk="1" hangingPunct="1">
                <a:spcBef>
                  <a:spcPct val="0"/>
                </a:spcBef>
              </a:pPr>
              <a:t>5</a:t>
            </a:fld>
            <a:endParaRPr kumimoji="0" lang="en-US" altLang="en-US"/>
          </a:p>
        </p:txBody>
      </p:sp>
      <p:sp>
        <p:nvSpPr>
          <p:cNvPr id="40963" name="Rectangle 2050"/>
          <p:cNvSpPr>
            <a:spLocks noGrp="1" noRot="1" noChangeAspect="1" noChangeArrowheads="1" noTextEdit="1"/>
          </p:cNvSpPr>
          <p:nvPr>
            <p:ph type="sldImg"/>
          </p:nvPr>
        </p:nvSpPr>
        <p:spPr>
          <a:xfrm>
            <a:off x="381000" y="685800"/>
            <a:ext cx="6096000" cy="3429000"/>
          </a:xfrm>
          <a:ln/>
        </p:spPr>
      </p:sp>
      <p:sp>
        <p:nvSpPr>
          <p:cNvPr id="4096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861649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916739-47A9-45DF-B8E6-9B1C2570BC5A}" type="slidenum">
              <a:rPr kumimoji="0" lang="en-US" altLang="en-US" smtClean="0"/>
              <a:pPr eaLnBrk="1" hangingPunct="1">
                <a:spcBef>
                  <a:spcPct val="0"/>
                </a:spcBef>
              </a:pPr>
              <a:t>6</a:t>
            </a:fld>
            <a:endParaRPr kumimoji="0" lang="en-US" altLang="en-US"/>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pr14-01.cpp, pr14-02.cpp</a:t>
            </a:r>
          </a:p>
        </p:txBody>
      </p:sp>
    </p:spTree>
    <p:extLst>
      <p:ext uri="{BB962C8B-B14F-4D97-AF65-F5344CB8AC3E}">
        <p14:creationId xmlns:p14="http://schemas.microsoft.com/office/powerpoint/2010/main" val="355428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A0DEF60-944A-4F18-9194-C281D287EF93}" type="slidenum">
              <a:rPr kumimoji="0" lang="en-US" altLang="en-US" smtClean="0"/>
              <a:pPr eaLnBrk="1" hangingPunct="1">
                <a:spcBef>
                  <a:spcPct val="0"/>
                </a:spcBef>
              </a:pPr>
              <a:t>7</a:t>
            </a:fld>
            <a:endParaRPr kumimoji="0" lang="en-US" alt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21212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2D4404D-CC5C-493A-8D21-23F1F3527CBF}" type="slidenum">
              <a:rPr kumimoji="0" lang="en-US" altLang="en-US" smtClean="0"/>
              <a:pPr eaLnBrk="1" hangingPunct="1">
                <a:spcBef>
                  <a:spcPct val="0"/>
                </a:spcBef>
              </a:pPr>
              <a:t>8</a:t>
            </a:fld>
            <a:endParaRPr kumimoji="0" lang="en-US" alt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32536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E2C8DA8-81A3-4AB3-9610-87ED9924B194}" type="slidenum">
              <a:rPr kumimoji="0" lang="en-US" altLang="en-US" smtClean="0"/>
              <a:pPr eaLnBrk="1" hangingPunct="1">
                <a:spcBef>
                  <a:spcPct val="0"/>
                </a:spcBef>
              </a:pPr>
              <a:t>9</a:t>
            </a:fld>
            <a:endParaRPr kumimoji="0" lang="en-US" altLang="en-US"/>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34936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DE53CD1-FECE-4D5F-8A39-9E2F858FA3EE}" type="slidenum">
              <a:rPr kumimoji="0" lang="en-US" altLang="en-US" smtClean="0"/>
              <a:pPr eaLnBrk="1" hangingPunct="1">
                <a:spcBef>
                  <a:spcPct val="0"/>
                </a:spcBef>
              </a:pPr>
              <a:t>10</a:t>
            </a:fld>
            <a:endParaRPr kumimoji="0" lang="en-US" altLang="en-US"/>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17704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E0F8D860-497E-4426-B029-DF090B52EBD6}"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03214"/>
            <a:ext cx="11480800" cy="992187"/>
          </a:xfrm>
        </p:spPr>
        <p:txBody>
          <a:bodyPr/>
          <a:lstStyle/>
          <a:p>
            <a:r>
              <a:rPr lang="en-US"/>
              <a:t>Click to edit Master title style</a:t>
            </a:r>
          </a:p>
        </p:txBody>
      </p:sp>
      <p:sp>
        <p:nvSpPr>
          <p:cNvPr id="3" name="Text Placeholder 2"/>
          <p:cNvSpPr>
            <a:spLocks noGrp="1"/>
          </p:cNvSpPr>
          <p:nvPr>
            <p:ph type="body" sz="half" idx="1"/>
          </p:nvPr>
        </p:nvSpPr>
        <p:spPr>
          <a:xfrm>
            <a:off x="406400" y="1600200"/>
            <a:ext cx="11059584"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6400" y="3962400"/>
            <a:ext cx="11059584"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p:txBody>
          <a:bodyPr/>
          <a:lstStyle>
            <a:lvl1pPr>
              <a:defRPr/>
            </a:lvl1pPr>
          </a:lstStyle>
          <a:p>
            <a:pPr>
              <a:defRPr/>
            </a:pPr>
            <a:r>
              <a:rPr lang="en-US"/>
              <a:t>14-</a:t>
            </a:r>
            <a:fld id="{5CB5D049-D652-4C76-9320-DC3193E9DCA7}" type="slidenum">
              <a:rPr lang="en-US"/>
              <a:pPr>
                <a:defRPr/>
              </a:pPr>
              <a:t>‹#›</a:t>
            </a:fld>
            <a:endParaRPr lang="en-US"/>
          </a:p>
        </p:txBody>
      </p:sp>
    </p:spTree>
    <p:extLst>
      <p:ext uri="{BB962C8B-B14F-4D97-AF65-F5344CB8AC3E}">
        <p14:creationId xmlns:p14="http://schemas.microsoft.com/office/powerpoint/2010/main" val="1121612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5EB11820-91A1-484C-B5A7-1DF280CD068F}"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67119E61-183B-45CE-AA3E-58AB581A64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24D7831-5B84-4DC1-B750-1D2BC65B4AEE}"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DE3CA284-CBCE-4BB9-A54A-4A236F50FB6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E0F8D860-497E-4426-B029-DF090B52EBD6}" type="slidenum">
              <a:rPr lang="en-US" smtClean="0"/>
              <a:pPr>
                <a:defRPr/>
              </a:pPr>
              <a:t>‹#›</a:t>
            </a:fld>
            <a:endParaRPr lang="en-US"/>
          </a:p>
        </p:txBody>
      </p:sp>
      <p:pic>
        <p:nvPicPr>
          <p:cNvPr id="15" name="Shape 15" descr="Pearson Logo"/>
          <p:cNvPicPr preferRelativeResize="0"/>
          <p:nvPr/>
        </p:nvPicPr>
        <p:blipFill rotWithShape="1">
          <a:blip r:embed="rId13">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3/31/2021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14</a:t>
            </a:r>
          </a:p>
        </p:txBody>
      </p:sp>
      <p:sp>
        <p:nvSpPr>
          <p:cNvPr id="5" name="Chapter Title"/>
          <p:cNvSpPr>
            <a:spLocks noGrp="1"/>
          </p:cNvSpPr>
          <p:nvPr>
            <p:ph type="body" idx="3"/>
          </p:nvPr>
        </p:nvSpPr>
        <p:spPr/>
        <p:txBody>
          <a:bodyPr/>
          <a:lstStyle/>
          <a:p>
            <a:r>
              <a:rPr lang="en-US" dirty="0"/>
              <a:t>Recursion</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328126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Stopping the Recursion 3 of 4</a:t>
            </a:r>
          </a:p>
        </p:txBody>
      </p:sp>
      <p:sp>
        <p:nvSpPr>
          <p:cNvPr id="13315" name="Slide Body"/>
          <p:cNvSpPr>
            <a:spLocks noGrp="1" noChangeArrowheads="1"/>
          </p:cNvSpPr>
          <p:nvPr>
            <p:ph type="body" idx="1"/>
          </p:nvPr>
        </p:nvSpPr>
        <p:spPr>
          <a:xfrm>
            <a:off x="1828800" y="1854201"/>
            <a:ext cx="8294688" cy="3979863"/>
          </a:xfrm>
        </p:spPr>
        <p:txBody>
          <a:bodyPr/>
          <a:lstStyle/>
          <a:p>
            <a:pPr eaLnBrk="1" hangingPunct="1"/>
            <a:r>
              <a:rPr lang="en-US" altLang="en-US" sz="2800" dirty="0"/>
              <a:t>With each recursive call, the parameter controlling the recursion should move  closer to the base case</a:t>
            </a:r>
          </a:p>
          <a:p>
            <a:pPr eaLnBrk="1" hangingPunct="1"/>
            <a:r>
              <a:rPr lang="en-US" altLang="en-US" sz="2800" dirty="0"/>
              <a:t>Eventually, the parameter reaches the base case and the chain of recursive calls terminates</a:t>
            </a:r>
            <a:endParaRPr lang="en-US" altLang="en-US" sz="2800" dirty="0">
              <a:latin typeface="Courier New" pitchFamily="49" charset="0"/>
            </a:endParaRP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29B7D6B1-04A9-4EDF-B21F-6A17EF2D32B1}" type="slidenum">
              <a:rPr lang="en-US" altLang="en-US" sz="120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Stopping the Recursion 4 of 4</a:t>
            </a:r>
          </a:p>
        </p:txBody>
      </p:sp>
      <p:sp>
        <p:nvSpPr>
          <p:cNvPr id="14339" name="Slide Body"/>
          <p:cNvSpPr>
            <a:spLocks noGrp="1" noChangeArrowheads="1"/>
          </p:cNvSpPr>
          <p:nvPr>
            <p:ph type="body" idx="1"/>
          </p:nvPr>
        </p:nvSpPr>
        <p:spPr>
          <a:xfrm>
            <a:off x="1752600" y="1828800"/>
            <a:ext cx="8915400" cy="4267200"/>
          </a:xfrm>
        </p:spPr>
        <p:txBody>
          <a:bodyPr/>
          <a:lstStyle/>
          <a:p>
            <a:pPr eaLnBrk="1" hangingPunct="1">
              <a:lnSpc>
                <a:spcPct val="85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85000"/>
              </a:lnSpc>
              <a:spcBef>
                <a:spcPct val="0"/>
              </a:spcBef>
              <a:buFontTx/>
              <a:buNone/>
            </a:pPr>
            <a:r>
              <a:rPr lang="en-US" altLang="en-US" sz="2800" b="1" dirty="0">
                <a:solidFill>
                  <a:srgbClr val="3D8963"/>
                </a:solidFill>
                <a:latin typeface="Courier New" pitchFamily="49" charset="0"/>
              </a:rPr>
              <a:t>{ 	</a:t>
            </a:r>
          </a:p>
          <a:p>
            <a:pPr eaLnBrk="1" hangingPunct="1">
              <a:lnSpc>
                <a:spcPct val="85000"/>
              </a:lnSpc>
              <a:spcBef>
                <a:spcPct val="0"/>
              </a:spcBef>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      // base case</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"Blast off!";</a:t>
            </a:r>
          </a:p>
          <a:p>
            <a:pPr eaLnBrk="1" hangingPunct="1">
              <a:lnSpc>
                <a:spcPct val="85000"/>
              </a:lnSpc>
              <a:spcBef>
                <a:spcPct val="0"/>
              </a:spcBef>
              <a:buFontTx/>
              <a:buNone/>
            </a:pPr>
            <a:r>
              <a:rPr lang="en-US" altLang="en-US" sz="2800" b="1" dirty="0">
                <a:solidFill>
                  <a:srgbClr val="3D8963"/>
                </a:solidFill>
                <a:latin typeface="Courier New" pitchFamily="49" charset="0"/>
              </a:rPr>
              <a:t>   else</a:t>
            </a:r>
          </a:p>
          <a:p>
            <a:pPr eaLnBrk="1" hangingPunct="1">
              <a:lnSpc>
                <a:spcPct val="85000"/>
              </a:lnSpc>
              <a:spcBef>
                <a:spcPct val="0"/>
              </a:spcBef>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&lt;&lt; "...\n";</a:t>
            </a:r>
          </a:p>
          <a:p>
            <a:pPr eaLnBrk="1" hangingPunct="1">
              <a:lnSpc>
                <a:spcPct val="85000"/>
              </a:lnSpc>
              <a:spcBef>
                <a:spcPct val="0"/>
              </a:spcBef>
              <a:buFontTx/>
              <a:buNone/>
            </a:pP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countDown</a:t>
            </a:r>
            <a:r>
              <a:rPr lang="en-US" altLang="en-US" sz="2800" b="1" dirty="0">
                <a:solidFill>
                  <a:schemeClr val="accent2"/>
                </a:solidFill>
                <a:latin typeface="Courier New" pitchFamily="49" charset="0"/>
              </a:rPr>
              <a:t>(num-1); // decrement</a:t>
            </a:r>
          </a:p>
          <a:p>
            <a:pPr eaLnBrk="1" hangingPunct="1">
              <a:lnSpc>
                <a:spcPct val="85000"/>
              </a:lnSpc>
              <a:spcBef>
                <a:spcPct val="0"/>
              </a:spcBef>
              <a:buFontTx/>
              <a:buNone/>
            </a:pPr>
            <a:r>
              <a:rPr lang="en-US" altLang="en-US" sz="2800" b="1" dirty="0">
                <a:solidFill>
                  <a:schemeClr val="accent2"/>
                </a:solidFill>
                <a:latin typeface="Courier New" pitchFamily="49" charset="0"/>
              </a:rPr>
              <a:t>      // parameter to approach base case</a:t>
            </a:r>
            <a:endParaRPr lang="en-US" altLang="en-US" sz="2800" b="1" dirty="0">
              <a:solidFill>
                <a:srgbClr val="3D8963"/>
              </a:solidFill>
              <a:latin typeface="Courier New" pitchFamily="49" charset="0"/>
            </a:endParaRPr>
          </a:p>
          <a:p>
            <a:pPr eaLnBrk="1" hangingPunct="1">
              <a:lnSpc>
                <a:spcPct val="85000"/>
              </a:lnSpc>
              <a:spcBef>
                <a:spcPct val="0"/>
              </a:spcBef>
              <a:buFontTx/>
              <a:buNone/>
            </a:pPr>
            <a:r>
              <a:rPr lang="en-US" altLang="en-US" sz="2800" b="1" dirty="0">
                <a:solidFill>
                  <a:srgbClr val="3D8963"/>
                </a:solidFill>
                <a:latin typeface="Courier New" pitchFamily="49" charset="0"/>
              </a:rPr>
              <a:t>   }</a:t>
            </a:r>
            <a:endParaRPr lang="en-US" altLang="en-US" sz="2400" b="1" dirty="0">
              <a:solidFill>
                <a:srgbClr val="3D8963"/>
              </a:solidFill>
              <a:latin typeface="Courier New" pitchFamily="49" charset="0"/>
            </a:endParaRPr>
          </a:p>
          <a:p>
            <a:pPr eaLnBrk="1" hangingPunct="1">
              <a:lnSpc>
                <a:spcPct val="85000"/>
              </a:lnSpc>
              <a:spcBef>
                <a:spcPct val="0"/>
              </a:spcBef>
              <a:buFontTx/>
              <a:buNone/>
            </a:pPr>
            <a:r>
              <a:rPr lang="en-US" altLang="en-US" sz="2800" b="1" dirty="0">
                <a:solidFill>
                  <a:srgbClr val="3D8963"/>
                </a:solidFill>
                <a:latin typeface="Courier New" pitchFamily="49" charset="0"/>
              </a:rPr>
              <a:t>}</a:t>
            </a:r>
            <a:endParaRPr lang="en-US" altLang="en-US" sz="2400" b="1" dirty="0">
              <a:solidFill>
                <a:srgbClr val="3D8963"/>
              </a:solidFill>
              <a:latin typeface="Courier New" pitchFamily="49" charset="0"/>
            </a:endParaRP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8F8F85A-3763-47C1-9977-9407762E623E}"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1981200" y="76201"/>
            <a:ext cx="8229600" cy="1097279"/>
          </a:xfrm>
        </p:spPr>
        <p:txBody>
          <a:bodyPr/>
          <a:lstStyle/>
          <a:p>
            <a:pPr eaLnBrk="1" hangingPunct="1"/>
            <a:r>
              <a:rPr lang="en-US" altLang="en-US" dirty="0">
                <a:solidFill>
                  <a:schemeClr val="tx1"/>
                </a:solidFill>
              </a:rPr>
              <a:t>What Happens When Called?</a:t>
            </a:r>
          </a:p>
        </p:txBody>
      </p:sp>
      <p:sp>
        <p:nvSpPr>
          <p:cNvPr id="15363" name="Slide Body"/>
          <p:cNvSpPr>
            <a:spLocks noGrp="1" noChangeArrowheads="1"/>
          </p:cNvSpPr>
          <p:nvPr>
            <p:ph type="body" idx="1"/>
          </p:nvPr>
        </p:nvSpPr>
        <p:spPr>
          <a:xfrm>
            <a:off x="1905000" y="1524000"/>
            <a:ext cx="8153400" cy="4114800"/>
          </a:xfrm>
        </p:spPr>
        <p:txBody>
          <a:bodyPr/>
          <a:lstStyle/>
          <a:p>
            <a:pPr marL="533400" indent="-533400">
              <a:spcBef>
                <a:spcPct val="50000"/>
              </a:spcBef>
            </a:pPr>
            <a:r>
              <a:rPr lang="en-US" altLang="en-US" sz="2800" dirty="0"/>
              <a:t>Each time a recursive function is called, a new copy of the function runs, with new instances of parameters and local variables being created</a:t>
            </a:r>
          </a:p>
          <a:p>
            <a:pPr marL="533400" indent="-533400">
              <a:spcBef>
                <a:spcPct val="50000"/>
              </a:spcBef>
            </a:pPr>
            <a:r>
              <a:rPr lang="en-US" altLang="en-US" sz="2800" dirty="0"/>
              <a:t>As each copy finishes executing, it returns to the copy of the function that called it</a:t>
            </a:r>
          </a:p>
          <a:p>
            <a:pPr marL="533400" indent="-533400">
              <a:spcBef>
                <a:spcPct val="50000"/>
              </a:spcBef>
            </a:pPr>
            <a:r>
              <a:rPr lang="en-US" altLang="en-US" sz="2800" dirty="0"/>
              <a:t>When the initial copy finishes executing, it returns to the part of the program that made the initial call to the function</a:t>
            </a:r>
            <a:endParaRPr lang="en-US" altLang="en-US" sz="2800" dirty="0">
              <a:latin typeface="Courier New" pitchFamily="49" charset="0"/>
            </a:endParaRP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1051C9B-AB8F-4DFA-B5BB-484B6448A7ED}"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Types of Recursion</a:t>
            </a:r>
          </a:p>
        </p:txBody>
      </p:sp>
      <p:sp>
        <p:nvSpPr>
          <p:cNvPr id="16387" name="Slide Body"/>
          <p:cNvSpPr>
            <a:spLocks noGrp="1" noChangeArrowheads="1"/>
          </p:cNvSpPr>
          <p:nvPr>
            <p:ph type="body" idx="1"/>
          </p:nvPr>
        </p:nvSpPr>
        <p:spPr/>
        <p:txBody>
          <a:bodyPr/>
          <a:lstStyle/>
          <a:p>
            <a:pPr eaLnBrk="1" hangingPunct="1">
              <a:buClr>
                <a:schemeClr val="tx1"/>
              </a:buClr>
            </a:pPr>
            <a:r>
              <a:rPr lang="en-US" altLang="en-US" sz="2800" dirty="0">
                <a:solidFill>
                  <a:schemeClr val="accent2"/>
                </a:solidFill>
              </a:rPr>
              <a:t>Direct recursion</a:t>
            </a:r>
          </a:p>
          <a:p>
            <a:pPr lvl="1" eaLnBrk="1" hangingPunct="1">
              <a:buClr>
                <a:schemeClr val="tx1"/>
              </a:buClr>
            </a:pPr>
            <a:r>
              <a:rPr lang="en-US" altLang="en-US" sz="2800" dirty="0"/>
              <a:t>a function calls itself</a:t>
            </a:r>
          </a:p>
          <a:p>
            <a:pPr eaLnBrk="1" hangingPunct="1">
              <a:buClr>
                <a:schemeClr val="tx1"/>
              </a:buClr>
            </a:pPr>
            <a:r>
              <a:rPr lang="en-US" altLang="en-US" sz="2800" dirty="0">
                <a:solidFill>
                  <a:schemeClr val="accent2"/>
                </a:solidFill>
              </a:rPr>
              <a:t>Indirect recursion</a:t>
            </a:r>
          </a:p>
          <a:p>
            <a:pPr lvl="1" eaLnBrk="1" hangingPunct="1">
              <a:buClr>
                <a:schemeClr val="tx1"/>
              </a:buClr>
            </a:pPr>
            <a:r>
              <a:rPr lang="en-US" altLang="en-US" sz="2800" dirty="0"/>
              <a:t>function A calls function B, and function B calls function A.  Or,</a:t>
            </a:r>
          </a:p>
          <a:p>
            <a:pPr lvl="1" eaLnBrk="1" hangingPunct="1">
              <a:buClr>
                <a:schemeClr val="tx1"/>
              </a:buClr>
            </a:pPr>
            <a:r>
              <a:rPr lang="en-US" altLang="en-US" sz="2800" dirty="0"/>
              <a:t>function A calls function B, which calls …, which then calls function A</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3EFD800F-DB43-425A-9D83-1383A1952FF7}"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3200" dirty="0">
                <a:solidFill>
                  <a:schemeClr val="tx1"/>
                </a:solidFill>
              </a:rPr>
              <a:t>14.2 The Recursive Factorial Function 1 of 2</a:t>
            </a:r>
          </a:p>
        </p:txBody>
      </p:sp>
      <p:sp>
        <p:nvSpPr>
          <p:cNvPr id="17411" name="Rectangle 3"/>
          <p:cNvSpPr>
            <a:spLocks noGrp="1" noChangeArrowheads="1"/>
          </p:cNvSpPr>
          <p:nvPr>
            <p:ph type="body" sz="half" idx="1"/>
          </p:nvPr>
        </p:nvSpPr>
        <p:spPr>
          <a:xfrm>
            <a:off x="1752600" y="1600200"/>
            <a:ext cx="8534400" cy="4572000"/>
          </a:xfrm>
        </p:spPr>
        <p:txBody>
          <a:bodyPr/>
          <a:lstStyle/>
          <a:p>
            <a:pPr eaLnBrk="1" hangingPunct="1">
              <a:spcBef>
                <a:spcPct val="0"/>
              </a:spcBef>
              <a:buClr>
                <a:schemeClr val="tx1"/>
              </a:buClr>
              <a:defRPr/>
            </a:pPr>
            <a:r>
              <a:rPr lang="en-US" sz="2800" dirty="0"/>
              <a:t>The factorial of a nonnegative integer </a:t>
            </a:r>
            <a:r>
              <a:rPr lang="en-US" sz="2800" b="1" i="1" dirty="0">
                <a:latin typeface="Times New Roman" charset="0"/>
              </a:rPr>
              <a:t>n</a:t>
            </a:r>
            <a:r>
              <a:rPr lang="en-US" sz="2800" dirty="0"/>
              <a:t> is the product of all positive integers less than or equal to </a:t>
            </a:r>
            <a:r>
              <a:rPr lang="en-US" sz="2800" b="1" i="1" dirty="0">
                <a:latin typeface="Times New Roman" charset="0"/>
              </a:rPr>
              <a:t>n</a:t>
            </a:r>
          </a:p>
          <a:p>
            <a:pPr eaLnBrk="1" hangingPunct="1">
              <a:buClr>
                <a:schemeClr val="tx1"/>
              </a:buClr>
              <a:defRPr/>
            </a:pPr>
            <a:r>
              <a:rPr lang="en-US" sz="2800" dirty="0"/>
              <a:t>The factorial of </a:t>
            </a:r>
            <a:r>
              <a:rPr lang="en-US" sz="2800" b="1" i="1" dirty="0">
                <a:latin typeface="Times New Roman" charset="0"/>
              </a:rPr>
              <a:t>n</a:t>
            </a:r>
            <a:r>
              <a:rPr lang="en-US" sz="2800" dirty="0"/>
              <a:t> is denoted by </a:t>
            </a:r>
            <a:r>
              <a:rPr lang="en-US" sz="2800" b="1" i="1" dirty="0">
                <a:latin typeface="Times New Roman" charset="0"/>
              </a:rPr>
              <a:t>n</a:t>
            </a:r>
            <a:r>
              <a:rPr lang="en-US" sz="2800" b="1" dirty="0">
                <a:latin typeface="Times New Roman" charset="0"/>
              </a:rPr>
              <a:t>!</a:t>
            </a:r>
          </a:p>
          <a:p>
            <a:pPr eaLnBrk="1" hangingPunct="1">
              <a:buClr>
                <a:schemeClr val="tx1"/>
              </a:buClr>
              <a:defRPr/>
            </a:pPr>
            <a:r>
              <a:rPr lang="en-US" sz="2800" dirty="0"/>
              <a:t>The factorial of 0 is 1</a:t>
            </a:r>
          </a:p>
          <a:p>
            <a:pPr marL="0" indent="0">
              <a:buNone/>
              <a:defRPr/>
            </a:pPr>
            <a:r>
              <a:rPr lang="en-US" sz="2800" dirty="0"/>
              <a:t>           </a:t>
            </a:r>
            <a:r>
              <a:rPr lang="en-US" sz="2800" b="1" dirty="0">
                <a:latin typeface="Times New Roman" charset="0"/>
              </a:rPr>
              <a:t>0</a:t>
            </a:r>
            <a:r>
              <a:rPr lang="en-US" sz="2800" b="1" i="1" dirty="0">
                <a:latin typeface="Times New Roman" charset="0"/>
              </a:rPr>
              <a:t> </a:t>
            </a:r>
            <a:r>
              <a:rPr lang="en-US" sz="2800" b="1" dirty="0">
                <a:latin typeface="Times New Roman" charset="0"/>
              </a:rPr>
              <a:t>!</a:t>
            </a:r>
            <a:r>
              <a:rPr lang="en-US" sz="2800" b="1" i="1" dirty="0">
                <a:latin typeface="Times New Roman" charset="0"/>
              </a:rPr>
              <a:t> = </a:t>
            </a:r>
            <a:r>
              <a:rPr lang="en-US" sz="2800" b="1" dirty="0">
                <a:latin typeface="Times New Roman" charset="0"/>
              </a:rPr>
              <a:t>1</a:t>
            </a:r>
          </a:p>
          <a:p>
            <a:pPr marL="0" indent="0">
              <a:spcBef>
                <a:spcPct val="0"/>
              </a:spcBef>
              <a:buNone/>
              <a:defRPr/>
            </a:pPr>
            <a:r>
              <a:rPr lang="en-US" sz="2800" dirty="0"/>
              <a:t>           </a:t>
            </a:r>
            <a:r>
              <a:rPr lang="en-US" sz="2800" b="1" i="1" dirty="0">
                <a:latin typeface="Times New Roman" charset="0"/>
              </a:rPr>
              <a:t>n </a:t>
            </a:r>
            <a:r>
              <a:rPr lang="en-US" sz="2800" b="1" dirty="0">
                <a:latin typeface="Times New Roman" charset="0"/>
              </a:rPr>
              <a:t>!</a:t>
            </a:r>
            <a:r>
              <a:rPr lang="en-US" sz="2800" b="1" i="1" dirty="0">
                <a:latin typeface="Times New Roman" charset="0"/>
              </a:rPr>
              <a:t> = n </a:t>
            </a:r>
            <a:r>
              <a:rPr lang="en-US" sz="2800" dirty="0"/>
              <a:t>x</a:t>
            </a:r>
            <a:r>
              <a:rPr lang="en-US" sz="2800" b="1" dirty="0">
                <a:latin typeface="Times New Roman" charset="0"/>
              </a:rPr>
              <a:t> (</a:t>
            </a:r>
            <a:r>
              <a:rPr lang="en-US" sz="2800" b="1" i="1" dirty="0">
                <a:latin typeface="Times New Roman" charset="0"/>
              </a:rPr>
              <a:t>n-</a:t>
            </a:r>
            <a:r>
              <a:rPr lang="en-US" sz="2800" b="1" dirty="0">
                <a:latin typeface="Times New Roman" charset="0"/>
              </a:rPr>
              <a:t>1) </a:t>
            </a:r>
            <a:r>
              <a:rPr lang="en-US" sz="2800" dirty="0"/>
              <a:t>x</a:t>
            </a:r>
            <a:r>
              <a:rPr lang="en-US" sz="2800" b="1" dirty="0">
                <a:latin typeface="Times New Roman" charset="0"/>
              </a:rPr>
              <a:t>  … </a:t>
            </a:r>
            <a:r>
              <a:rPr lang="en-US" sz="2800" dirty="0"/>
              <a:t>x</a:t>
            </a:r>
            <a:r>
              <a:rPr lang="en-US" sz="2800" b="1" dirty="0">
                <a:latin typeface="Times New Roman" charset="0"/>
              </a:rPr>
              <a:t> 2 </a:t>
            </a:r>
            <a:r>
              <a:rPr lang="en-US" sz="2800" dirty="0"/>
              <a:t>x</a:t>
            </a:r>
            <a:r>
              <a:rPr lang="en-US" sz="2800" b="1" dirty="0">
                <a:latin typeface="Times New Roman" charset="0"/>
              </a:rPr>
              <a:t> 1  </a:t>
            </a:r>
            <a:r>
              <a:rPr lang="en-US" sz="2800" dirty="0"/>
              <a:t>if </a:t>
            </a:r>
            <a:r>
              <a:rPr lang="en-US" sz="2800" b="1" dirty="0">
                <a:latin typeface="Times New Roman" charset="0"/>
              </a:rPr>
              <a:t> </a:t>
            </a:r>
            <a:r>
              <a:rPr lang="en-US" sz="2800" b="1" i="1" dirty="0">
                <a:latin typeface="Times New Roman" charset="0"/>
              </a:rPr>
              <a:t>n</a:t>
            </a:r>
            <a:r>
              <a:rPr lang="en-US" sz="2800" b="1" dirty="0">
                <a:latin typeface="Times New Roman" charset="0"/>
              </a:rPr>
              <a:t> &gt; 0</a:t>
            </a:r>
          </a:p>
        </p:txBody>
      </p:sp>
      <p:sp>
        <p:nvSpPr>
          <p:cNvPr id="1741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7B3ECEEC-2CFB-4DFE-AE86-550373BAAA75}"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Recursive Factorial Function 2 of 2</a:t>
            </a:r>
          </a:p>
        </p:txBody>
      </p:sp>
      <p:sp>
        <p:nvSpPr>
          <p:cNvPr id="18435" name="Slide Body"/>
          <p:cNvSpPr>
            <a:spLocks noGrp="1" noChangeArrowheads="1"/>
          </p:cNvSpPr>
          <p:nvPr>
            <p:ph type="body" idx="1"/>
          </p:nvPr>
        </p:nvSpPr>
        <p:spPr/>
        <p:txBody>
          <a:bodyPr/>
          <a:lstStyle/>
          <a:p>
            <a:pPr eaLnBrk="1" hangingPunct="1">
              <a:lnSpc>
                <a:spcPct val="90000"/>
              </a:lnSpc>
            </a:pPr>
            <a:r>
              <a:rPr lang="en-US" altLang="en-US" sz="2800" dirty="0"/>
              <a:t>The factorial of </a:t>
            </a:r>
            <a:r>
              <a:rPr lang="en-US" altLang="en-US" sz="2800" b="1" i="1" dirty="0">
                <a:latin typeface="Times New Roman" charset="0"/>
              </a:rPr>
              <a:t>n</a:t>
            </a:r>
            <a:r>
              <a:rPr lang="en-US" altLang="en-US" sz="2800" dirty="0"/>
              <a:t> can be expressed in terms of the factorial of </a:t>
            </a:r>
            <a:r>
              <a:rPr lang="en-US" altLang="en-US" sz="2800" b="1" i="1" dirty="0">
                <a:latin typeface="Times New Roman" charset="0"/>
              </a:rPr>
              <a:t>n-</a:t>
            </a:r>
            <a:r>
              <a:rPr lang="en-US" altLang="en-US" sz="2800" b="1" dirty="0">
                <a:latin typeface="Times New Roman" charset="0"/>
              </a:rPr>
              <a:t>1</a:t>
            </a:r>
          </a:p>
          <a:p>
            <a:pPr eaLnBrk="1" hangingPunct="1">
              <a:lnSpc>
                <a:spcPct val="90000"/>
              </a:lnSpc>
              <a:buFontTx/>
              <a:buNone/>
            </a:pPr>
            <a:r>
              <a:rPr lang="en-US" altLang="en-US" sz="2800" b="1" dirty="0">
                <a:latin typeface="Times New Roman" charset="0"/>
              </a:rPr>
              <a:t>          0 ! </a:t>
            </a:r>
            <a:r>
              <a:rPr lang="en-US" altLang="en-US" sz="2800" dirty="0">
                <a:latin typeface="Times New Roman" charset="0"/>
              </a:rPr>
              <a:t>=</a:t>
            </a:r>
            <a:r>
              <a:rPr lang="en-US" altLang="en-US" sz="2800" b="1" dirty="0">
                <a:latin typeface="Times New Roman" charset="0"/>
              </a:rPr>
              <a:t> 1</a:t>
            </a:r>
          </a:p>
          <a:p>
            <a:pPr eaLnBrk="1" hangingPunct="1">
              <a:lnSpc>
                <a:spcPct val="90000"/>
              </a:lnSpc>
              <a:spcBef>
                <a:spcPct val="0"/>
              </a:spcBef>
              <a:buFontTx/>
              <a:buNone/>
            </a:pPr>
            <a:r>
              <a:rPr lang="en-US" altLang="en-US" sz="2800" dirty="0"/>
              <a:t>         </a:t>
            </a:r>
            <a:r>
              <a:rPr lang="en-US" altLang="en-US" sz="2800" b="1" i="1" dirty="0">
                <a:latin typeface="Times New Roman" charset="0"/>
              </a:rPr>
              <a:t>n </a:t>
            </a:r>
            <a:r>
              <a:rPr lang="en-US" altLang="en-US" sz="2800" dirty="0"/>
              <a:t>! = </a:t>
            </a:r>
            <a:r>
              <a:rPr lang="en-US" altLang="en-US" sz="2800" b="1" i="1" dirty="0">
                <a:latin typeface="Times New Roman" charset="0"/>
              </a:rPr>
              <a:t>n</a:t>
            </a:r>
            <a:r>
              <a:rPr lang="en-US" altLang="en-US" sz="2800" dirty="0"/>
              <a:t> x </a:t>
            </a:r>
            <a:r>
              <a:rPr lang="en-US" altLang="en-US" sz="2800" b="1" dirty="0">
                <a:latin typeface="Times New Roman" charset="0"/>
              </a:rPr>
              <a:t>(</a:t>
            </a:r>
            <a:r>
              <a:rPr lang="en-US" altLang="en-US" sz="2800" b="1" i="1" dirty="0">
                <a:latin typeface="Times New Roman" charset="0"/>
              </a:rPr>
              <a:t>n-</a:t>
            </a:r>
            <a:r>
              <a:rPr lang="en-US" altLang="en-US" sz="2800" b="1" dirty="0">
                <a:latin typeface="Times New Roman" charset="0"/>
              </a:rPr>
              <a:t>1)</a:t>
            </a:r>
            <a:r>
              <a:rPr lang="en-US" altLang="en-US" sz="2800" dirty="0"/>
              <a:t> !</a:t>
            </a:r>
          </a:p>
          <a:p>
            <a:pPr eaLnBrk="1" hangingPunct="1">
              <a:lnSpc>
                <a:spcPct val="90000"/>
              </a:lnSpc>
              <a:spcBef>
                <a:spcPct val="0"/>
              </a:spcBef>
            </a:pPr>
            <a:r>
              <a:rPr lang="en-US" altLang="en-US" sz="2800" dirty="0"/>
              <a:t>Recursive function:</a:t>
            </a:r>
          </a:p>
          <a:p>
            <a:pPr eaLnBrk="1" hangingPunct="1">
              <a:lnSpc>
                <a:spcPct val="90000"/>
              </a:lnSpc>
              <a:spcBef>
                <a:spcPct val="0"/>
              </a:spcBef>
              <a:buFontTx/>
              <a:buNone/>
            </a:pPr>
            <a:r>
              <a:rPr lang="en-US" altLang="en-US" sz="28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factorial(</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n)</a:t>
            </a:r>
          </a:p>
          <a:p>
            <a:pPr eaLnBrk="1" hangingPunct="1">
              <a:lnSpc>
                <a:spcPct val="90000"/>
              </a:lnSpc>
              <a:spcBef>
                <a:spcPct val="0"/>
              </a:spcBef>
              <a:buFontTx/>
              <a:buNone/>
            </a:pPr>
            <a:r>
              <a:rPr lang="en-US" altLang="en-US" sz="2400" b="1" dirty="0">
                <a:solidFill>
                  <a:srgbClr val="3D8963"/>
                </a:solidFill>
                <a:latin typeface="Courier New" pitchFamily="49" charset="0"/>
              </a:rPr>
              <a:t>  { if (n == 0) </a:t>
            </a:r>
          </a:p>
          <a:p>
            <a:pPr eaLnBrk="1" hangingPunct="1">
              <a:lnSpc>
                <a:spcPct val="90000"/>
              </a:lnSpc>
              <a:spcBef>
                <a:spcPct val="0"/>
              </a:spcBef>
              <a:buFontTx/>
              <a:buNone/>
            </a:pPr>
            <a:r>
              <a:rPr lang="en-US" altLang="en-US" sz="2400" b="1" dirty="0">
                <a:solidFill>
                  <a:srgbClr val="3D8963"/>
                </a:solidFill>
                <a:latin typeface="Courier New" pitchFamily="49" charset="0"/>
              </a:rPr>
              <a:t>       return 1; // base</a:t>
            </a:r>
          </a:p>
          <a:p>
            <a:pPr eaLnBrk="1" hangingPunct="1">
              <a:lnSpc>
                <a:spcPct val="90000"/>
              </a:lnSpc>
              <a:spcBef>
                <a:spcPct val="0"/>
              </a:spcBef>
              <a:buFontTx/>
              <a:buNone/>
            </a:pPr>
            <a:r>
              <a:rPr lang="en-US" altLang="en-US" sz="2400" b="1" dirty="0">
                <a:solidFill>
                  <a:srgbClr val="3D8963"/>
                </a:solidFill>
                <a:latin typeface="Courier New" pitchFamily="49" charset="0"/>
              </a:rPr>
              <a:t>    else </a:t>
            </a:r>
          </a:p>
          <a:p>
            <a:pPr eaLnBrk="1" hangingPunct="1">
              <a:lnSpc>
                <a:spcPct val="90000"/>
              </a:lnSpc>
              <a:spcBef>
                <a:spcPct val="0"/>
              </a:spcBef>
              <a:buFontTx/>
              <a:buNone/>
            </a:pPr>
            <a:r>
              <a:rPr lang="en-US" altLang="en-US" sz="2400" b="1" dirty="0">
                <a:solidFill>
                  <a:srgbClr val="3D8963"/>
                </a:solidFill>
                <a:latin typeface="Courier New" pitchFamily="49" charset="0"/>
              </a:rPr>
              <a:t>       return n *factorial(n-1);</a:t>
            </a:r>
          </a:p>
          <a:p>
            <a:pPr eaLnBrk="1" hangingPunct="1">
              <a:lnSpc>
                <a:spcPct val="90000"/>
              </a:lnSpc>
              <a:spcBef>
                <a:spcPct val="0"/>
              </a:spcBef>
              <a:buFontTx/>
              <a:buNone/>
            </a:pPr>
            <a:r>
              <a:rPr lang="en-US" altLang="en-US" sz="2400" b="1" dirty="0">
                <a:solidFill>
                  <a:srgbClr val="3D8963"/>
                </a:solidFill>
                <a:latin typeface="Courier New" pitchFamily="49" charset="0"/>
              </a:rPr>
              <a:t>  }</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B2C8381-C342-4365-BC77-423394A1A51F}"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Body"/>
          <p:cNvSpPr>
            <a:spLocks noGrp="1" noChangeArrowheads="1"/>
          </p:cNvSpPr>
          <p:nvPr>
            <p:ph type="title"/>
          </p:nvPr>
        </p:nvSpPr>
        <p:spPr/>
        <p:txBody>
          <a:bodyPr/>
          <a:lstStyle/>
          <a:p>
            <a:pPr eaLnBrk="1" hangingPunct="1"/>
            <a:r>
              <a:rPr lang="en-US" altLang="en-US" dirty="0">
                <a:solidFill>
                  <a:schemeClr val="tx1"/>
                </a:solidFill>
              </a:rPr>
              <a:t>14.3  The Recursive </a:t>
            </a:r>
            <a:r>
              <a:rPr lang="en-US" altLang="en-US" dirty="0" err="1">
                <a:solidFill>
                  <a:schemeClr val="tx1"/>
                </a:solidFill>
              </a:rPr>
              <a:t>gcd</a:t>
            </a:r>
            <a:r>
              <a:rPr lang="en-US" altLang="en-US" dirty="0">
                <a:solidFill>
                  <a:schemeClr val="tx1"/>
                </a:solidFill>
              </a:rPr>
              <a:t> Function 1 of 2</a:t>
            </a:r>
          </a:p>
        </p:txBody>
      </p:sp>
      <p:sp>
        <p:nvSpPr>
          <p:cNvPr id="19459" name="Slide Body"/>
          <p:cNvSpPr>
            <a:spLocks noGrp="1" noChangeArrowheads="1"/>
          </p:cNvSpPr>
          <p:nvPr>
            <p:ph type="body" idx="1"/>
          </p:nvPr>
        </p:nvSpPr>
        <p:spPr/>
        <p:txBody>
          <a:bodyPr/>
          <a:lstStyle/>
          <a:p>
            <a:pPr eaLnBrk="1" hangingPunct="1"/>
            <a:r>
              <a:rPr lang="en-US" altLang="en-US" sz="2800" dirty="0"/>
              <a:t>Greatest common divisor (</a:t>
            </a:r>
            <a:r>
              <a:rPr lang="en-US" altLang="en-US" sz="2800" dirty="0" err="1"/>
              <a:t>gcd</a:t>
            </a:r>
            <a:r>
              <a:rPr lang="en-US" altLang="en-US" sz="2800" dirty="0"/>
              <a:t>) of two integers </a:t>
            </a:r>
            <a:r>
              <a:rPr lang="en-US" altLang="en-US" sz="2800" b="1" i="1" dirty="0">
                <a:latin typeface="Times New Roman" charset="0"/>
              </a:rPr>
              <a:t>x </a:t>
            </a:r>
            <a:r>
              <a:rPr lang="en-US" altLang="en-US" sz="2800" dirty="0"/>
              <a:t>and </a:t>
            </a:r>
            <a:r>
              <a:rPr lang="en-US" altLang="en-US" sz="2800" b="1" i="1" dirty="0">
                <a:latin typeface="Times New Roman" charset="0"/>
              </a:rPr>
              <a:t>y</a:t>
            </a:r>
            <a:r>
              <a:rPr lang="en-US" altLang="en-US" sz="2800" dirty="0"/>
              <a:t> is the largest number that divides both </a:t>
            </a:r>
            <a:r>
              <a:rPr lang="en-US" altLang="en-US" sz="2800" b="1" i="1" dirty="0">
                <a:latin typeface="Times New Roman" charset="0"/>
              </a:rPr>
              <a:t>x</a:t>
            </a:r>
            <a:r>
              <a:rPr lang="en-US" altLang="en-US" sz="2800" dirty="0"/>
              <a:t> and </a:t>
            </a:r>
            <a:r>
              <a:rPr lang="en-US" altLang="en-US" sz="2800" b="1" i="1" dirty="0">
                <a:latin typeface="Times New Roman" charset="0"/>
              </a:rPr>
              <a:t>y </a:t>
            </a:r>
            <a:r>
              <a:rPr lang="en-US" altLang="en-US" sz="2800" dirty="0"/>
              <a:t>with no remainder.</a:t>
            </a:r>
            <a:endParaRPr lang="en-US" altLang="en-US" sz="2800" b="1" i="1" dirty="0">
              <a:latin typeface="Times New Roman" charset="0"/>
            </a:endParaRPr>
          </a:p>
          <a:p>
            <a:pPr eaLnBrk="1" hangingPunct="1"/>
            <a:r>
              <a:rPr lang="en-US" altLang="en-US" sz="2800" dirty="0"/>
              <a:t>The Greek mathematician Euclid discovered that</a:t>
            </a:r>
          </a:p>
          <a:p>
            <a:pPr lvl="1" eaLnBrk="1" hangingPunct="1"/>
            <a:r>
              <a:rPr lang="en-US" altLang="en-US" sz="2800" dirty="0"/>
              <a:t>If </a:t>
            </a:r>
            <a:r>
              <a:rPr lang="en-US" altLang="en-US" sz="2800" b="1" i="1" dirty="0">
                <a:latin typeface="Times New Roman" charset="0"/>
              </a:rPr>
              <a:t>y</a:t>
            </a:r>
            <a:r>
              <a:rPr lang="en-US" altLang="en-US" sz="2800" dirty="0"/>
              <a:t> divides </a:t>
            </a:r>
            <a:r>
              <a:rPr lang="en-US" altLang="en-US" sz="2800" b="1" i="1" dirty="0">
                <a:latin typeface="Times New Roman" charset="0"/>
              </a:rPr>
              <a:t>x</a:t>
            </a:r>
            <a:r>
              <a:rPr lang="en-US" altLang="en-US" sz="2800" dirty="0"/>
              <a:t>, then </a:t>
            </a:r>
            <a:r>
              <a:rPr lang="en-US" altLang="en-US" sz="2800" dirty="0" err="1"/>
              <a:t>gcd</a:t>
            </a:r>
            <a:r>
              <a:rPr lang="en-US" altLang="en-US" sz="2800" dirty="0"/>
              <a:t>(</a:t>
            </a:r>
            <a:r>
              <a:rPr lang="en-US" altLang="en-US" sz="2800" b="1" i="1" dirty="0">
                <a:latin typeface="Times New Roman" charset="0"/>
              </a:rPr>
              <a:t>x</a:t>
            </a:r>
            <a:r>
              <a:rPr lang="en-US" altLang="en-US" sz="2800" dirty="0"/>
              <a:t>, </a:t>
            </a:r>
            <a:r>
              <a:rPr lang="en-US" altLang="en-US" sz="2800" b="1" i="1" dirty="0">
                <a:latin typeface="Times New Roman" charset="0"/>
              </a:rPr>
              <a:t>y</a:t>
            </a:r>
            <a:r>
              <a:rPr lang="en-US" altLang="en-US" sz="2800" dirty="0"/>
              <a:t>) is  just </a:t>
            </a:r>
            <a:r>
              <a:rPr lang="en-US" altLang="en-US" sz="2800" b="1" i="1" dirty="0">
                <a:latin typeface="Times New Roman" charset="0"/>
              </a:rPr>
              <a:t>y</a:t>
            </a:r>
          </a:p>
          <a:p>
            <a:pPr lvl="1" eaLnBrk="1" hangingPunct="1"/>
            <a:r>
              <a:rPr lang="en-US" altLang="en-US" sz="2800" dirty="0"/>
              <a:t>Otherwise, the </a:t>
            </a:r>
            <a:r>
              <a:rPr lang="en-US" altLang="en-US" sz="2800" dirty="0" err="1"/>
              <a:t>gcd</a:t>
            </a:r>
            <a:r>
              <a:rPr lang="en-US" altLang="en-US" sz="2800" dirty="0"/>
              <a:t>(</a:t>
            </a:r>
            <a:r>
              <a:rPr lang="en-US" altLang="en-US" sz="2800" b="1" i="1" dirty="0">
                <a:latin typeface="Times New Roman" charset="0"/>
              </a:rPr>
              <a:t>x</a:t>
            </a:r>
            <a:r>
              <a:rPr lang="en-US" altLang="en-US" sz="2800" dirty="0"/>
              <a:t>, </a:t>
            </a:r>
            <a:r>
              <a:rPr lang="en-US" altLang="en-US" sz="2800" b="1" i="1" dirty="0">
                <a:latin typeface="Times New Roman" charset="0"/>
              </a:rPr>
              <a:t>y</a:t>
            </a:r>
            <a:r>
              <a:rPr lang="en-US" altLang="en-US" sz="2800" dirty="0"/>
              <a:t>) is the </a:t>
            </a:r>
            <a:r>
              <a:rPr lang="en-US" altLang="en-US" sz="2800" dirty="0" err="1"/>
              <a:t>gcd</a:t>
            </a:r>
            <a:r>
              <a:rPr lang="en-US" altLang="en-US" sz="2800" dirty="0"/>
              <a:t> of </a:t>
            </a:r>
            <a:r>
              <a:rPr lang="en-US" altLang="en-US" sz="2800" b="1" i="1" dirty="0">
                <a:latin typeface="Times New Roman" charset="0"/>
              </a:rPr>
              <a:t>y</a:t>
            </a:r>
            <a:r>
              <a:rPr lang="en-US" altLang="en-US" sz="2800" dirty="0"/>
              <a:t> and the remainder of dividing </a:t>
            </a:r>
            <a:r>
              <a:rPr lang="en-US" altLang="en-US" sz="2800" b="1" i="1" dirty="0">
                <a:latin typeface="Times New Roman" charset="0"/>
              </a:rPr>
              <a:t>x</a:t>
            </a:r>
            <a:r>
              <a:rPr lang="en-US" altLang="en-US" sz="2800" dirty="0"/>
              <a:t> by </a:t>
            </a:r>
            <a:r>
              <a:rPr lang="en-US" altLang="en-US" sz="2800" b="1" i="1" dirty="0">
                <a:latin typeface="Times New Roman" charset="0"/>
              </a:rPr>
              <a:t>y</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059DE17-1909-4C65-B045-EAE7DDA8BA15}"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The Recursive </a:t>
            </a:r>
            <a:r>
              <a:rPr lang="en-US" altLang="en-US" dirty="0" err="1">
                <a:solidFill>
                  <a:schemeClr val="tx1"/>
                </a:solidFill>
              </a:rPr>
              <a:t>gcd</a:t>
            </a:r>
            <a:r>
              <a:rPr lang="en-US" altLang="en-US" dirty="0">
                <a:solidFill>
                  <a:schemeClr val="tx1"/>
                </a:solidFill>
              </a:rPr>
              <a:t> Function 2 of 2</a:t>
            </a:r>
          </a:p>
        </p:txBody>
      </p:sp>
      <p:sp>
        <p:nvSpPr>
          <p:cNvPr id="20483" name="Slide Body"/>
          <p:cNvSpPr>
            <a:spLocks noGrp="1" noChangeArrowheads="1"/>
          </p:cNvSpPr>
          <p:nvPr>
            <p:ph type="body" idx="1"/>
          </p:nvPr>
        </p:nvSpPr>
        <p:spPr/>
        <p:txBody>
          <a:bodyPr/>
          <a:lstStyle/>
          <a:p>
            <a:pPr lvl="1" eaLnBrk="1" hangingPunct="1">
              <a:buFontTx/>
              <a:buNone/>
            </a:pP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gcd</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x,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y)</a:t>
            </a:r>
          </a:p>
          <a:p>
            <a:pPr lvl="1" eaLnBrk="1" hangingPunct="1">
              <a:buFontTx/>
              <a:buNone/>
            </a:pPr>
            <a:r>
              <a:rPr lang="en-US" altLang="en-US" sz="3200" b="1" dirty="0">
                <a:solidFill>
                  <a:srgbClr val="3D8963"/>
                </a:solidFill>
                <a:latin typeface="Courier New" pitchFamily="49" charset="0"/>
              </a:rPr>
              <a:t>{</a:t>
            </a:r>
          </a:p>
          <a:p>
            <a:pPr lvl="1" eaLnBrk="1" hangingPunct="1">
              <a:buFontTx/>
              <a:buNone/>
            </a:pPr>
            <a:r>
              <a:rPr lang="en-US" altLang="en-US" sz="3200" b="1" dirty="0">
                <a:solidFill>
                  <a:srgbClr val="3D8963"/>
                </a:solidFill>
                <a:latin typeface="Courier New" pitchFamily="49" charset="0"/>
              </a:rPr>
              <a:t>	  if (x % y == 0) //base case</a:t>
            </a:r>
          </a:p>
          <a:p>
            <a:pPr lvl="1" eaLnBrk="1" hangingPunct="1">
              <a:buFontTx/>
              <a:buNone/>
            </a:pPr>
            <a:r>
              <a:rPr lang="en-US" altLang="en-US" sz="3200" b="1" dirty="0">
                <a:solidFill>
                  <a:srgbClr val="3D8963"/>
                </a:solidFill>
                <a:latin typeface="Courier New" pitchFamily="49" charset="0"/>
              </a:rPr>
              <a:t>			return y;</a:t>
            </a:r>
          </a:p>
          <a:p>
            <a:pPr lvl="1" eaLnBrk="1" hangingPunct="1">
              <a:buFontTx/>
              <a:buNone/>
            </a:pPr>
            <a:r>
              <a:rPr lang="en-US" altLang="en-US" sz="3200" b="1" dirty="0">
                <a:solidFill>
                  <a:srgbClr val="3D8963"/>
                </a:solidFill>
                <a:latin typeface="Courier New" pitchFamily="49" charset="0"/>
              </a:rPr>
              <a:t>	  else</a:t>
            </a:r>
          </a:p>
          <a:p>
            <a:pPr lvl="1" eaLnBrk="1" hangingPunct="1">
              <a:buFontTx/>
              <a:buNone/>
            </a:pPr>
            <a:r>
              <a:rPr lang="en-US" altLang="en-US" sz="3200" b="1" dirty="0">
                <a:solidFill>
                  <a:srgbClr val="3D8963"/>
                </a:solidFill>
                <a:latin typeface="Courier New" pitchFamily="49" charset="0"/>
              </a:rPr>
              <a:t>			return </a:t>
            </a:r>
            <a:r>
              <a:rPr lang="en-US" altLang="en-US" sz="3200" b="1" dirty="0" err="1">
                <a:solidFill>
                  <a:srgbClr val="3D8963"/>
                </a:solidFill>
                <a:latin typeface="Courier New" pitchFamily="49" charset="0"/>
              </a:rPr>
              <a:t>gcd</a:t>
            </a:r>
            <a:r>
              <a:rPr lang="en-US" altLang="en-US" sz="3200" b="1" dirty="0">
                <a:solidFill>
                  <a:srgbClr val="3D8963"/>
                </a:solidFill>
                <a:latin typeface="Courier New" pitchFamily="49" charset="0"/>
              </a:rPr>
              <a:t>(y, x % y);</a:t>
            </a:r>
          </a:p>
          <a:p>
            <a:pPr lvl="1" eaLnBrk="1" hangingPunct="1">
              <a:buFontTx/>
              <a:buNone/>
            </a:pPr>
            <a:r>
              <a:rPr lang="en-US" altLang="en-US" sz="3200" b="1" dirty="0">
                <a:solidFill>
                  <a:srgbClr val="3D8963"/>
                </a:solidFill>
                <a:latin typeface="Courier New" pitchFamily="49" charset="0"/>
              </a:rPr>
              <a:t>}</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2CB6124-CC35-4090-88B0-8B51EC9D48EE}"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14.4  Solving Recursively Defined Problems</a:t>
            </a:r>
          </a:p>
        </p:txBody>
      </p:sp>
      <p:sp>
        <p:nvSpPr>
          <p:cNvPr id="21507" name="Slide Body"/>
          <p:cNvSpPr>
            <a:spLocks noGrp="1" noChangeArrowheads="1"/>
          </p:cNvSpPr>
          <p:nvPr>
            <p:ph type="body" idx="1"/>
          </p:nvPr>
        </p:nvSpPr>
        <p:spPr/>
        <p:txBody>
          <a:bodyPr/>
          <a:lstStyle/>
          <a:p>
            <a:pPr eaLnBrk="1" hangingPunct="1">
              <a:lnSpc>
                <a:spcPct val="80000"/>
              </a:lnSpc>
            </a:pPr>
            <a:r>
              <a:rPr lang="en-US" altLang="en-US" sz="2800" dirty="0"/>
              <a:t>The natural definition of some problems leads to a recursive solution</a:t>
            </a:r>
          </a:p>
          <a:p>
            <a:pPr eaLnBrk="1" hangingPunct="1">
              <a:lnSpc>
                <a:spcPct val="80000"/>
              </a:lnSpc>
            </a:pPr>
            <a:r>
              <a:rPr lang="en-US" altLang="en-US" sz="2800" dirty="0"/>
              <a:t>Example: Fibonacci numbers:</a:t>
            </a:r>
          </a:p>
          <a:p>
            <a:pPr lvl="1" eaLnBrk="1" hangingPunct="1">
              <a:lnSpc>
                <a:spcPct val="80000"/>
              </a:lnSpc>
              <a:buFontTx/>
              <a:buNone/>
            </a:pPr>
            <a:r>
              <a:rPr lang="en-US" altLang="en-US" sz="2800" dirty="0">
                <a:latin typeface="Courier New" pitchFamily="49" charset="0"/>
              </a:rPr>
              <a:t>	</a:t>
            </a:r>
            <a:r>
              <a:rPr lang="en-US" altLang="en-US" sz="2800" b="1" dirty="0">
                <a:latin typeface="Courier New" pitchFamily="49" charset="0"/>
              </a:rPr>
              <a:t>0, 1, 1, 2, 3, 5, 8, 13, 21, ...</a:t>
            </a:r>
          </a:p>
          <a:p>
            <a:pPr eaLnBrk="1" hangingPunct="1">
              <a:lnSpc>
                <a:spcPct val="80000"/>
              </a:lnSpc>
            </a:pPr>
            <a:r>
              <a:rPr lang="en-US" altLang="en-US" sz="2800" dirty="0"/>
              <a:t>After the initial </a:t>
            </a:r>
            <a:r>
              <a:rPr lang="en-US" altLang="en-US" sz="2800" b="1" dirty="0">
                <a:latin typeface="Courier New" pitchFamily="49" charset="0"/>
              </a:rPr>
              <a:t>0</a:t>
            </a:r>
            <a:r>
              <a:rPr lang="en-US" altLang="en-US" sz="2800" dirty="0"/>
              <a:t> and </a:t>
            </a:r>
            <a:r>
              <a:rPr lang="en-US" altLang="en-US" sz="2800" b="1" dirty="0">
                <a:latin typeface="Courier New" pitchFamily="49" charset="0"/>
                <a:cs typeface="Courier New" pitchFamily="49" charset="0"/>
              </a:rPr>
              <a:t>1</a:t>
            </a:r>
            <a:r>
              <a:rPr lang="en-US" altLang="en-US" sz="2800" dirty="0"/>
              <a:t>, each term is the sum of the two preceding terms</a:t>
            </a:r>
          </a:p>
          <a:p>
            <a:pPr eaLnBrk="1" hangingPunct="1">
              <a:lnSpc>
                <a:spcPct val="80000"/>
              </a:lnSpc>
            </a:pPr>
            <a:r>
              <a:rPr lang="en-US" altLang="en-US" sz="2800" dirty="0"/>
              <a:t>Recursive calculation of the nth Fibonacci number:</a:t>
            </a:r>
          </a:p>
          <a:p>
            <a:pPr lvl="1" eaLnBrk="1" hangingPunct="1">
              <a:lnSpc>
                <a:spcPct val="80000"/>
              </a:lnSpc>
              <a:buFontTx/>
              <a:buNone/>
            </a:pPr>
            <a:r>
              <a:rPr lang="en-US" altLang="en-US" sz="2800" b="1" dirty="0">
                <a:latin typeface="Courier New" pitchFamily="49" charset="0"/>
              </a:rPr>
              <a:t>fib(n) = fib(n – 1) + fib(n – 2);</a:t>
            </a:r>
          </a:p>
          <a:p>
            <a:pPr eaLnBrk="1" hangingPunct="1">
              <a:lnSpc>
                <a:spcPct val="80000"/>
              </a:lnSpc>
            </a:pPr>
            <a:r>
              <a:rPr lang="en-US" altLang="en-US" sz="2800" dirty="0"/>
              <a:t>Base cases: </a:t>
            </a:r>
            <a:r>
              <a:rPr lang="en-US" altLang="en-US" sz="2800" b="1" dirty="0">
                <a:latin typeface="Courier New" pitchFamily="49" charset="0"/>
              </a:rPr>
              <a:t>n == 0, n == 1</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8E75141-F3BE-4FD1-A71E-7E5AFB6A2AAD}"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Recursive Fibonacci Function</a:t>
            </a:r>
          </a:p>
        </p:txBody>
      </p:sp>
      <p:sp>
        <p:nvSpPr>
          <p:cNvPr id="22531" name="Slide Body"/>
          <p:cNvSpPr>
            <a:spLocks noGrp="1" noChangeArrowheads="1"/>
          </p:cNvSpPr>
          <p:nvPr>
            <p:ph type="body" idx="1"/>
          </p:nvPr>
        </p:nvSpPr>
        <p:spPr>
          <a:xfrm>
            <a:off x="1828800" y="1981200"/>
            <a:ext cx="8610600" cy="4114800"/>
          </a:xfrm>
        </p:spPr>
        <p:txBody>
          <a:bodyPr/>
          <a:lstStyle/>
          <a:p>
            <a:pPr lvl="1" eaLnBrk="1" hangingPunct="1">
              <a:buFontTx/>
              <a:buNone/>
            </a:pPr>
            <a:r>
              <a:rPr lang="en-US" altLang="en-US" sz="2400" b="1">
                <a:solidFill>
                  <a:srgbClr val="3D8963"/>
                </a:solidFill>
                <a:latin typeface="Courier New" pitchFamily="49" charset="0"/>
              </a:rPr>
              <a:t>int fib(int n)</a:t>
            </a:r>
          </a:p>
          <a:p>
            <a:pPr lvl="1" eaLnBrk="1" hangingPunct="1">
              <a:buFontTx/>
              <a:buNone/>
            </a:pPr>
            <a:r>
              <a:rPr lang="en-US" altLang="en-US" sz="2400" b="1">
                <a:solidFill>
                  <a:srgbClr val="3D8963"/>
                </a:solidFill>
                <a:latin typeface="Courier New" pitchFamily="49" charset="0"/>
              </a:rPr>
              <a:t>{</a:t>
            </a:r>
          </a:p>
          <a:p>
            <a:pPr lvl="1" eaLnBrk="1" hangingPunct="1">
              <a:buFontTx/>
              <a:buNone/>
            </a:pPr>
            <a:r>
              <a:rPr lang="en-US" altLang="en-US" sz="2400" b="1">
                <a:solidFill>
                  <a:srgbClr val="3D8963"/>
                </a:solidFill>
                <a:latin typeface="Courier New" pitchFamily="49" charset="0"/>
              </a:rPr>
              <a:t>	 if (n &lt;= 0)         // base case</a:t>
            </a:r>
          </a:p>
          <a:p>
            <a:pPr lvl="1" eaLnBrk="1" hangingPunct="1">
              <a:buFontTx/>
              <a:buNone/>
            </a:pPr>
            <a:r>
              <a:rPr lang="en-US" altLang="en-US" sz="2400" b="1">
                <a:solidFill>
                  <a:srgbClr val="3D8963"/>
                </a:solidFill>
                <a:latin typeface="Courier New" pitchFamily="49" charset="0"/>
              </a:rPr>
              <a:t>      return 0;</a:t>
            </a:r>
          </a:p>
          <a:p>
            <a:pPr lvl="1" eaLnBrk="1" hangingPunct="1">
              <a:buFontTx/>
              <a:buNone/>
            </a:pPr>
            <a:r>
              <a:rPr lang="en-US" altLang="en-US" sz="2400" b="1">
                <a:solidFill>
                  <a:srgbClr val="3D8963"/>
                </a:solidFill>
                <a:latin typeface="Courier New" pitchFamily="49" charset="0"/>
              </a:rPr>
              <a:t>	 else if (n == 1)    // base case</a:t>
            </a:r>
          </a:p>
          <a:p>
            <a:pPr lvl="1" eaLnBrk="1" hangingPunct="1">
              <a:buFontTx/>
              <a:buNone/>
            </a:pPr>
            <a:r>
              <a:rPr lang="en-US" altLang="en-US" sz="2400" b="1">
                <a:solidFill>
                  <a:srgbClr val="3D8963"/>
                </a:solidFill>
                <a:latin typeface="Courier New" pitchFamily="49" charset="0"/>
              </a:rPr>
              <a:t>      return 1;</a:t>
            </a:r>
          </a:p>
          <a:p>
            <a:pPr lvl="1" eaLnBrk="1" hangingPunct="1">
              <a:buFontTx/>
              <a:buNone/>
            </a:pPr>
            <a:r>
              <a:rPr lang="en-US" altLang="en-US" sz="2400" b="1">
                <a:solidFill>
                  <a:srgbClr val="3D8963"/>
                </a:solidFill>
                <a:latin typeface="Courier New" pitchFamily="49" charset="0"/>
              </a:rPr>
              <a:t>	 else</a:t>
            </a:r>
          </a:p>
          <a:p>
            <a:pPr lvl="1" eaLnBrk="1" hangingPunct="1">
              <a:buFontTx/>
              <a:buNone/>
            </a:pPr>
            <a:r>
              <a:rPr lang="en-US" altLang="en-US" sz="2400" b="1">
                <a:solidFill>
                  <a:srgbClr val="3D8963"/>
                </a:solidFill>
                <a:latin typeface="Courier New" pitchFamily="49" charset="0"/>
              </a:rPr>
              <a:t>			return fib(n – 1) + fib(n – 2);</a:t>
            </a:r>
          </a:p>
          <a:p>
            <a:pPr lvl="1" eaLnBrk="1" hangingPunct="1">
              <a:buFontTx/>
              <a:buNone/>
            </a:pPr>
            <a:r>
              <a:rPr lang="en-US" altLang="en-US" sz="2400" b="1">
                <a:solidFill>
                  <a:srgbClr val="3D8963"/>
                </a:solidFill>
                <a:latin typeface="Courier New" pitchFamily="49" charset="0"/>
              </a:rPr>
              <a:t>}</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6DC5FDB-4E05-4EB1-BB22-3C7551D1B2CD}"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1828800" y="303214"/>
            <a:ext cx="8610600" cy="661987"/>
          </a:xfrm>
        </p:spPr>
        <p:txBody>
          <a:bodyPr/>
          <a:lstStyle/>
          <a:p>
            <a:pPr eaLnBrk="1" hangingPunct="1"/>
            <a:r>
              <a:rPr lang="en-US" altLang="en-US" dirty="0">
                <a:solidFill>
                  <a:schemeClr val="tx1"/>
                </a:solidFill>
              </a:rPr>
              <a:t>Topics</a:t>
            </a:r>
          </a:p>
        </p:txBody>
      </p:sp>
      <p:sp>
        <p:nvSpPr>
          <p:cNvPr id="5123" name="Slide Body"/>
          <p:cNvSpPr>
            <a:spLocks noGrp="1" noChangeArrowheads="1"/>
          </p:cNvSpPr>
          <p:nvPr>
            <p:ph type="body" idx="1"/>
          </p:nvPr>
        </p:nvSpPr>
        <p:spPr>
          <a:xfrm>
            <a:off x="1828800" y="1143000"/>
            <a:ext cx="8534400" cy="4953000"/>
          </a:xfrm>
        </p:spPr>
        <p:txBody>
          <a:bodyPr/>
          <a:lstStyle/>
          <a:p>
            <a:pPr>
              <a:lnSpc>
                <a:spcPct val="90000"/>
              </a:lnSpc>
              <a:spcBef>
                <a:spcPts val="1200"/>
              </a:spcBef>
              <a:buNone/>
            </a:pPr>
            <a:r>
              <a:rPr lang="en-US" altLang="en-US" sz="2800" dirty="0"/>
              <a:t>14.1  Introduction </a:t>
            </a:r>
            <a:r>
              <a:rPr lang="en-US" altLang="en-US" sz="2800"/>
              <a:t>to Recursion</a:t>
            </a:r>
            <a:endParaRPr lang="en-US" altLang="en-US" sz="2800" dirty="0"/>
          </a:p>
          <a:p>
            <a:pPr>
              <a:lnSpc>
                <a:spcPct val="90000"/>
              </a:lnSpc>
              <a:spcBef>
                <a:spcPts val="1200"/>
              </a:spcBef>
              <a:buNone/>
            </a:pPr>
            <a:r>
              <a:rPr lang="en-US" altLang="en-US" sz="2800" dirty="0"/>
              <a:t>14.2  The Recursive Factorial Function</a:t>
            </a:r>
          </a:p>
          <a:p>
            <a:pPr>
              <a:lnSpc>
                <a:spcPct val="90000"/>
              </a:lnSpc>
              <a:spcBef>
                <a:spcPts val="1200"/>
              </a:spcBef>
              <a:buNone/>
            </a:pPr>
            <a:r>
              <a:rPr lang="en-US" altLang="en-US" sz="2800" dirty="0"/>
              <a:t>14.3  The Recursive </a:t>
            </a:r>
            <a:r>
              <a:rPr lang="en-US" altLang="en-US" sz="2800" dirty="0" err="1"/>
              <a:t>gcd</a:t>
            </a:r>
            <a:r>
              <a:rPr lang="en-US" altLang="en-US" sz="2800" dirty="0"/>
              <a:t> Function</a:t>
            </a:r>
          </a:p>
          <a:p>
            <a:pPr>
              <a:lnSpc>
                <a:spcPct val="90000"/>
              </a:lnSpc>
              <a:spcBef>
                <a:spcPts val="1200"/>
              </a:spcBef>
              <a:buNone/>
            </a:pPr>
            <a:r>
              <a:rPr lang="en-US" altLang="en-US" sz="2800" dirty="0"/>
              <a:t>14.4  Solving Recursively Defined Problems</a:t>
            </a:r>
          </a:p>
          <a:p>
            <a:pPr>
              <a:lnSpc>
                <a:spcPct val="90000"/>
              </a:lnSpc>
              <a:spcBef>
                <a:spcPts val="1200"/>
              </a:spcBef>
              <a:buNone/>
            </a:pPr>
            <a:r>
              <a:rPr lang="en-US" altLang="en-US" sz="2800" dirty="0"/>
              <a:t>14.5  A Recursive Binary Search Function</a:t>
            </a:r>
          </a:p>
          <a:p>
            <a:pPr>
              <a:lnSpc>
                <a:spcPct val="90000"/>
              </a:lnSpc>
              <a:spcBef>
                <a:spcPts val="1200"/>
              </a:spcBef>
              <a:buNone/>
            </a:pPr>
            <a:r>
              <a:rPr lang="en-US" altLang="en-US" sz="2800" dirty="0"/>
              <a:t>14.6  The </a:t>
            </a:r>
            <a:r>
              <a:rPr lang="en-US" altLang="en-US" sz="2800" dirty="0" err="1"/>
              <a:t>QuickSort</a:t>
            </a:r>
            <a:r>
              <a:rPr lang="en-US" altLang="en-US" sz="2800" dirty="0"/>
              <a:t> Algorithm</a:t>
            </a:r>
          </a:p>
          <a:p>
            <a:pPr>
              <a:lnSpc>
                <a:spcPct val="90000"/>
              </a:lnSpc>
              <a:spcBef>
                <a:spcPts val="1200"/>
              </a:spcBef>
              <a:buNone/>
            </a:pPr>
            <a:r>
              <a:rPr lang="en-US" altLang="en-US" sz="2800" dirty="0"/>
              <a:t>14.7  The Towers of Hanoi</a:t>
            </a:r>
          </a:p>
          <a:p>
            <a:pPr>
              <a:lnSpc>
                <a:spcPct val="90000"/>
              </a:lnSpc>
              <a:spcBef>
                <a:spcPts val="1200"/>
              </a:spcBef>
              <a:buNone/>
            </a:pPr>
            <a:r>
              <a:rPr lang="en-US" altLang="en-US" sz="2800" dirty="0"/>
              <a:t>14.8  Exhaustive and Enumeration Algorithms</a:t>
            </a:r>
          </a:p>
          <a:p>
            <a:pPr>
              <a:lnSpc>
                <a:spcPct val="90000"/>
              </a:lnSpc>
              <a:spcBef>
                <a:spcPts val="1200"/>
              </a:spcBef>
              <a:buNone/>
            </a:pPr>
            <a:r>
              <a:rPr lang="en-US" altLang="en-US" sz="2800" dirty="0"/>
              <a:t>14.9  Recursion Versus Iteration</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DE28256-F352-4402-9215-AD0003BE7637}"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14.5 A Recursive Binary Search Function</a:t>
            </a:r>
          </a:p>
        </p:txBody>
      </p:sp>
      <p:sp>
        <p:nvSpPr>
          <p:cNvPr id="23555" name="Slide Body"/>
          <p:cNvSpPr>
            <a:spLocks noGrp="1" noChangeArrowheads="1"/>
          </p:cNvSpPr>
          <p:nvPr>
            <p:ph type="body" idx="1"/>
          </p:nvPr>
        </p:nvSpPr>
        <p:spPr>
          <a:xfrm>
            <a:off x="2133600" y="2133600"/>
            <a:ext cx="7772400" cy="3657600"/>
          </a:xfrm>
        </p:spPr>
        <p:txBody>
          <a:bodyPr/>
          <a:lstStyle/>
          <a:p>
            <a:pPr eaLnBrk="1" hangingPunct="1"/>
            <a:r>
              <a:rPr lang="en-US" altLang="en-US" sz="2800" dirty="0"/>
              <a:t>Assume an array </a:t>
            </a:r>
            <a:r>
              <a:rPr lang="en-US" altLang="en-US" sz="2800" b="1" dirty="0">
                <a:solidFill>
                  <a:srgbClr val="3D8963"/>
                </a:solidFill>
                <a:latin typeface="Courier New" pitchFamily="49" charset="0"/>
              </a:rPr>
              <a:t>a</a:t>
            </a:r>
            <a:r>
              <a:rPr lang="en-US" altLang="en-US" sz="2800" dirty="0"/>
              <a:t> that is sorted in ascending order, and an item </a:t>
            </a:r>
            <a:r>
              <a:rPr lang="en-US" altLang="en-US" sz="2800" b="1" dirty="0">
                <a:solidFill>
                  <a:srgbClr val="3D8963"/>
                </a:solidFill>
                <a:latin typeface="Courier New" pitchFamily="49" charset="0"/>
              </a:rPr>
              <a:t>X</a:t>
            </a:r>
            <a:r>
              <a:rPr lang="en-US" altLang="en-US" sz="2800" b="1" dirty="0">
                <a:solidFill>
                  <a:srgbClr val="3D8963"/>
                </a:solidFill>
              </a:rPr>
              <a:t> </a:t>
            </a:r>
            <a:r>
              <a:rPr lang="en-US" altLang="en-US" sz="2800" dirty="0"/>
              <a:t>to search for</a:t>
            </a:r>
            <a:endParaRPr lang="en-US" altLang="en-US" sz="2800" b="1" dirty="0">
              <a:latin typeface="Courier New" pitchFamily="49" charset="0"/>
            </a:endParaRPr>
          </a:p>
          <a:p>
            <a:pPr eaLnBrk="1" hangingPunct="1"/>
            <a:r>
              <a:rPr lang="en-US" altLang="en-US" sz="2800" dirty="0"/>
              <a:t>We want to write a function that searches for </a:t>
            </a:r>
            <a:r>
              <a:rPr lang="en-US" altLang="en-US" sz="2800" b="1" dirty="0">
                <a:solidFill>
                  <a:srgbClr val="3D8963"/>
                </a:solidFill>
                <a:latin typeface="Courier New" pitchFamily="49" charset="0"/>
              </a:rPr>
              <a:t>X </a:t>
            </a:r>
            <a:r>
              <a:rPr lang="en-US" altLang="en-US" sz="2800" dirty="0"/>
              <a:t>within the array </a:t>
            </a:r>
            <a:r>
              <a:rPr lang="en-US" altLang="en-US" sz="2800" b="1" dirty="0">
                <a:solidFill>
                  <a:srgbClr val="3D8963"/>
                </a:solidFill>
                <a:latin typeface="Courier New" pitchFamily="49" charset="0"/>
              </a:rPr>
              <a:t>a</a:t>
            </a:r>
            <a:r>
              <a:rPr lang="en-US" altLang="en-US" sz="2800" dirty="0"/>
              <a:t>, returning the index of </a:t>
            </a:r>
            <a:r>
              <a:rPr lang="en-US" altLang="en-US" sz="2800" b="1" dirty="0">
                <a:solidFill>
                  <a:srgbClr val="3D8963"/>
                </a:solidFill>
                <a:latin typeface="Courier New" pitchFamily="49" charset="0"/>
              </a:rPr>
              <a:t>X</a:t>
            </a:r>
            <a:r>
              <a:rPr lang="en-US" altLang="en-US" sz="2800" dirty="0"/>
              <a:t> if it is found, and returning </a:t>
            </a:r>
            <a:r>
              <a:rPr lang="en-US" altLang="en-US" sz="2800" b="1" dirty="0">
                <a:solidFill>
                  <a:srgbClr val="3D8963"/>
                </a:solidFill>
                <a:latin typeface="Courier New" pitchFamily="49" charset="0"/>
              </a:rPr>
              <a:t>-1</a:t>
            </a:r>
            <a:r>
              <a:rPr lang="en-US" altLang="en-US" sz="2800" dirty="0"/>
              <a:t> if </a:t>
            </a:r>
            <a:r>
              <a:rPr lang="en-US" altLang="en-US" sz="2800" b="1" dirty="0">
                <a:solidFill>
                  <a:srgbClr val="3D8963"/>
                </a:solidFill>
                <a:latin typeface="Courier New" pitchFamily="49" charset="0"/>
              </a:rPr>
              <a:t>X</a:t>
            </a:r>
            <a:r>
              <a:rPr lang="en-US" altLang="en-US" sz="2800" dirty="0"/>
              <a:t> is not in the array</a:t>
            </a:r>
          </a:p>
          <a:p>
            <a:pPr eaLnBrk="1" hangingPunct="1"/>
            <a:endParaRPr lang="en-US" altLang="en-US" dirty="0"/>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DDE2D630-B3D8-4BAD-A16D-D8D95F7CAE78}" type="slidenum">
              <a:rPr lang="en-US" altLang="en-US" sz="120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Recursive Binary Search 1 of 3</a:t>
            </a:r>
          </a:p>
        </p:txBody>
      </p:sp>
      <p:sp>
        <p:nvSpPr>
          <p:cNvPr id="24579" name="Slide Body"/>
          <p:cNvSpPr>
            <a:spLocks noGrp="1" noChangeArrowheads="1"/>
          </p:cNvSpPr>
          <p:nvPr>
            <p:ph type="body" idx="1"/>
          </p:nvPr>
        </p:nvSpPr>
        <p:spPr/>
        <p:txBody>
          <a:bodyPr/>
          <a:lstStyle/>
          <a:p>
            <a:pPr eaLnBrk="1" hangingPunct="1">
              <a:buFontTx/>
              <a:buNone/>
            </a:pPr>
            <a:r>
              <a:rPr lang="en-US" altLang="en-US" dirty="0"/>
              <a:t>	</a:t>
            </a:r>
            <a:r>
              <a:rPr lang="en-US" altLang="en-US" sz="2800" dirty="0"/>
              <a:t>A recursive strategy for searching a portion of the array from index </a:t>
            </a:r>
            <a:r>
              <a:rPr lang="en-US" altLang="en-US" sz="2800" b="1" dirty="0">
                <a:solidFill>
                  <a:srgbClr val="3D8963"/>
                </a:solidFill>
                <a:latin typeface="Courier New" pitchFamily="49" charset="0"/>
              </a:rPr>
              <a:t>lo</a:t>
            </a:r>
            <a:r>
              <a:rPr lang="en-US" altLang="en-US" sz="2800" dirty="0"/>
              <a:t> to index </a:t>
            </a:r>
            <a:r>
              <a:rPr lang="en-US" altLang="en-US" sz="2800" b="1" dirty="0">
                <a:solidFill>
                  <a:srgbClr val="3D8963"/>
                </a:solidFill>
                <a:latin typeface="Courier New" pitchFamily="49" charset="0"/>
              </a:rPr>
              <a:t>hi</a:t>
            </a:r>
            <a:r>
              <a:rPr lang="en-US" altLang="en-US" sz="2800" dirty="0"/>
              <a:t> is to</a:t>
            </a:r>
          </a:p>
          <a:p>
            <a:pPr eaLnBrk="1" hangingPunct="1">
              <a:spcBef>
                <a:spcPct val="0"/>
              </a:spcBef>
              <a:buFontTx/>
              <a:buNone/>
            </a:pPr>
            <a:r>
              <a:rPr lang="en-US" altLang="en-US" sz="2800" dirty="0"/>
              <a:t>   set </a:t>
            </a:r>
            <a:r>
              <a:rPr lang="en-US" altLang="en-US" sz="2800" b="1" dirty="0">
                <a:solidFill>
                  <a:srgbClr val="3D8963"/>
                </a:solidFill>
                <a:latin typeface="Courier New" pitchFamily="49" charset="0"/>
              </a:rPr>
              <a:t>m</a:t>
            </a:r>
            <a:r>
              <a:rPr lang="en-US" altLang="en-US" sz="2800" dirty="0"/>
              <a:t> to the index of the middle element of  the array:</a:t>
            </a:r>
          </a:p>
        </p:txBody>
      </p:sp>
      <p:pic>
        <p:nvPicPr>
          <p:cNvPr id="4" name="Graphic of memory for an array" descr="There is a horizontal rectangle representing the array.  Below the left edge is 'lo', indicating the starting index of the array.  Below the right edge is 'hi', indicating the ending index of the array.  Below the middle is 'm', indicating the middle index of the array." title="graphic of memory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0800" y="4191000"/>
            <a:ext cx="6425184" cy="1249680"/>
          </a:xfrm>
          <a:prstGeom prst="rect">
            <a:avLst/>
          </a:prstGeom>
        </p:spPr>
      </p:pic>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04A3C8FF-6985-4C79-B080-90078014B468}" type="slidenum">
              <a:rPr lang="en-US" altLang="en-US" sz="120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Recursive Binary Search 2 of 3</a:t>
            </a:r>
          </a:p>
        </p:txBody>
      </p:sp>
      <p:sp>
        <p:nvSpPr>
          <p:cNvPr id="25603" name="Slide Body"/>
          <p:cNvSpPr>
            <a:spLocks noGrp="1" noChangeArrowheads="1"/>
          </p:cNvSpPr>
          <p:nvPr>
            <p:ph type="body" idx="1"/>
          </p:nvPr>
        </p:nvSpPr>
        <p:spPr>
          <a:xfrm>
            <a:off x="1752600" y="1981200"/>
            <a:ext cx="8686800" cy="4114800"/>
          </a:xfrm>
        </p:spPr>
        <p:txBody>
          <a:bodyPr/>
          <a:lstStyle/>
          <a:p>
            <a:pPr eaLnBrk="1" hangingPunct="1"/>
            <a:endParaRPr lang="en-US" altLang="en-US" dirty="0"/>
          </a:p>
          <a:p>
            <a:pPr eaLnBrk="1" hangingPunct="1"/>
            <a:endParaRPr lang="en-US" altLang="en-US" dirty="0"/>
          </a:p>
          <a:p>
            <a:pPr eaLnBrk="1" hangingPunct="1"/>
            <a:endParaRPr lang="en-US" altLang="en-US" dirty="0"/>
          </a:p>
          <a:p>
            <a:pPr eaLnBrk="1" hangingPunct="1">
              <a:buFontTx/>
              <a:buNone/>
            </a:pPr>
            <a:r>
              <a:rPr lang="en-US" altLang="en-US" sz="2800" dirty="0"/>
              <a:t>If </a:t>
            </a:r>
            <a:r>
              <a:rPr lang="en-US" altLang="en-US" sz="2800" b="1" dirty="0">
                <a:solidFill>
                  <a:srgbClr val="3D8963"/>
                </a:solidFill>
                <a:latin typeface="Courier New" pitchFamily="49" charset="0"/>
              </a:rPr>
              <a:t>a[m] == X,</a:t>
            </a:r>
            <a:r>
              <a:rPr lang="en-US" altLang="en-US" sz="2800" dirty="0"/>
              <a:t> we found </a:t>
            </a:r>
            <a:r>
              <a:rPr lang="en-US" altLang="en-US" sz="2800" b="1" dirty="0">
                <a:solidFill>
                  <a:srgbClr val="3D8963"/>
                </a:solidFill>
                <a:latin typeface="Courier New" pitchFamily="49" charset="0"/>
              </a:rPr>
              <a:t>X</a:t>
            </a:r>
            <a:r>
              <a:rPr lang="en-US" altLang="en-US" sz="2800" dirty="0"/>
              <a:t>, so return </a:t>
            </a:r>
            <a:r>
              <a:rPr lang="en-US" altLang="en-US" sz="2800" b="1" dirty="0">
                <a:solidFill>
                  <a:srgbClr val="3D8963"/>
                </a:solidFill>
                <a:latin typeface="Courier New" pitchFamily="49" charset="0"/>
              </a:rPr>
              <a:t>m</a:t>
            </a:r>
          </a:p>
          <a:p>
            <a:pPr eaLnBrk="1" hangingPunct="1">
              <a:buFontTx/>
              <a:buNone/>
            </a:pPr>
            <a:r>
              <a:rPr lang="en-US" altLang="en-US" sz="2800" dirty="0"/>
              <a:t>If </a:t>
            </a:r>
            <a:r>
              <a:rPr lang="en-US" altLang="en-US" sz="2800" b="1" dirty="0">
                <a:solidFill>
                  <a:srgbClr val="3D8963"/>
                </a:solidFill>
                <a:latin typeface="Courier New" pitchFamily="49" charset="0"/>
              </a:rPr>
              <a:t>a[m] &gt; X,</a:t>
            </a:r>
            <a:r>
              <a:rPr lang="en-US" altLang="en-US" sz="2800" dirty="0"/>
              <a:t> recursively search </a:t>
            </a:r>
            <a:r>
              <a:rPr lang="en-US" altLang="en-US" sz="2800" b="1" dirty="0">
                <a:solidFill>
                  <a:srgbClr val="3D8963"/>
                </a:solidFill>
                <a:latin typeface="Courier New" pitchFamily="49" charset="0"/>
              </a:rPr>
              <a:t>a[lo..m-1]</a:t>
            </a:r>
          </a:p>
          <a:p>
            <a:pPr eaLnBrk="1" hangingPunct="1">
              <a:buFontTx/>
              <a:buNone/>
            </a:pPr>
            <a:r>
              <a:rPr lang="en-US" altLang="en-US" sz="2800" dirty="0"/>
              <a:t>If </a:t>
            </a:r>
            <a:r>
              <a:rPr lang="en-US" altLang="en-US" sz="2800" b="1" dirty="0">
                <a:solidFill>
                  <a:srgbClr val="3D8963"/>
                </a:solidFill>
                <a:latin typeface="Courier New" pitchFamily="49" charset="0"/>
              </a:rPr>
              <a:t>a[m] &lt; X,</a:t>
            </a:r>
            <a:r>
              <a:rPr lang="en-US" altLang="en-US" sz="2800" dirty="0"/>
              <a:t> recursively search </a:t>
            </a:r>
            <a:r>
              <a:rPr lang="en-US" altLang="en-US" sz="2800" b="1" dirty="0">
                <a:solidFill>
                  <a:srgbClr val="3D8963"/>
                </a:solidFill>
                <a:latin typeface="Courier New" pitchFamily="49" charset="0"/>
              </a:rPr>
              <a:t>a[m+1..hi]</a:t>
            </a:r>
          </a:p>
        </p:txBody>
      </p:sp>
      <p:pic>
        <p:nvPicPr>
          <p:cNvPr id="2" name="Graphic representing of an array" descr="There is a horizontal rectangle representing the array.  Below the left edge is 'lo', indicating the starting index of the array.  Below the right edge is 'hi', indicating the ending index of the array.  Below the middle is 'm', indicating the middle index of the array." title="graphic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828800"/>
            <a:ext cx="6425184" cy="1249680"/>
          </a:xfrm>
          <a:prstGeom prst="rect">
            <a:avLst/>
          </a:prstGeom>
        </p:spPr>
      </p:pic>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F4AE4EE1-D172-4451-826D-54E826ED7DC0}"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2057400" y="304800"/>
            <a:ext cx="7772400" cy="1143000"/>
          </a:xfrm>
        </p:spPr>
        <p:txBody>
          <a:bodyPr/>
          <a:lstStyle/>
          <a:p>
            <a:pPr eaLnBrk="1" hangingPunct="1"/>
            <a:r>
              <a:rPr lang="en-US" altLang="en-US" dirty="0">
                <a:solidFill>
                  <a:schemeClr val="tx1"/>
                </a:solidFill>
              </a:rPr>
              <a:t>Recursive Binary Search 3 of 3</a:t>
            </a:r>
          </a:p>
        </p:txBody>
      </p:sp>
      <p:sp>
        <p:nvSpPr>
          <p:cNvPr id="26627" name="Slide Body"/>
          <p:cNvSpPr>
            <a:spLocks noGrp="1" noChangeArrowheads="1"/>
          </p:cNvSpPr>
          <p:nvPr>
            <p:ph type="body" idx="1"/>
          </p:nvPr>
        </p:nvSpPr>
        <p:spPr>
          <a:xfrm>
            <a:off x="1752600" y="1676400"/>
            <a:ext cx="8610600" cy="4191000"/>
          </a:xfrm>
        </p:spPr>
        <p:txBody>
          <a:bodyPr/>
          <a:lstStyle/>
          <a:p>
            <a:pPr>
              <a:lnSpc>
                <a:spcPts val="2600"/>
              </a:lnSpc>
              <a:spcBef>
                <a:spcPct val="0"/>
              </a:spcBef>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lo,</a:t>
            </a:r>
          </a:p>
          <a:p>
            <a:pPr>
              <a:lnSpc>
                <a:spcPts val="2600"/>
              </a:lnSpc>
              <a:spcBef>
                <a:spcPct val="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hi,int</a:t>
            </a:r>
            <a:r>
              <a:rPr lang="en-US" altLang="en-US" sz="2800" b="1" dirty="0">
                <a:solidFill>
                  <a:srgbClr val="3D8963"/>
                </a:solidFill>
                <a:latin typeface="Courier New" pitchFamily="49" charset="0"/>
              </a:rPr>
              <a:t> X)</a:t>
            </a:r>
          </a:p>
          <a:p>
            <a:pPr>
              <a:lnSpc>
                <a:spcPts val="2600"/>
              </a:lnSpc>
              <a:spcBef>
                <a:spcPct val="0"/>
              </a:spcBef>
              <a:buNone/>
            </a:pPr>
            <a:r>
              <a:rPr lang="en-US" altLang="en-US" sz="2800" b="1" dirty="0">
                <a:solidFill>
                  <a:srgbClr val="3D8963"/>
                </a:solidFill>
                <a:latin typeface="Courier New" pitchFamily="49" charset="0"/>
              </a:rPr>
              <a:t>{ </a:t>
            </a:r>
          </a:p>
          <a:p>
            <a:pPr>
              <a:lnSpc>
                <a:spcPts val="2600"/>
              </a:lnSpc>
              <a:spcBef>
                <a:spcPct val="0"/>
              </a:spcBef>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m = (lo + hi) /2;</a:t>
            </a:r>
          </a:p>
          <a:p>
            <a:pPr>
              <a:lnSpc>
                <a:spcPts val="2600"/>
              </a:lnSpc>
              <a:spcBef>
                <a:spcPct val="0"/>
              </a:spcBef>
              <a:buNone/>
            </a:pPr>
            <a:r>
              <a:rPr lang="en-US" altLang="en-US" sz="2800" b="1" dirty="0">
                <a:solidFill>
                  <a:srgbClr val="3D8963"/>
                </a:solidFill>
                <a:latin typeface="Courier New" pitchFamily="49" charset="0"/>
              </a:rPr>
              <a:t>  if(lo &gt; hi) return -1;    // base </a:t>
            </a:r>
          </a:p>
          <a:p>
            <a:pPr>
              <a:lnSpc>
                <a:spcPts val="2600"/>
              </a:lnSpc>
              <a:spcBef>
                <a:spcPct val="0"/>
              </a:spcBef>
              <a:buNone/>
            </a:pPr>
            <a:r>
              <a:rPr lang="en-US" altLang="en-US" sz="2800" b="1" dirty="0">
                <a:solidFill>
                  <a:srgbClr val="3D8963"/>
                </a:solidFill>
                <a:latin typeface="Courier New" pitchFamily="49" charset="0"/>
              </a:rPr>
              <a:t>  if(a[m] == X) return m;   // base</a:t>
            </a:r>
          </a:p>
          <a:p>
            <a:pPr>
              <a:lnSpc>
                <a:spcPts val="2600"/>
              </a:lnSpc>
              <a:spcBef>
                <a:spcPct val="0"/>
              </a:spcBef>
              <a:buNone/>
            </a:pPr>
            <a:r>
              <a:rPr lang="en-US" altLang="en-US" sz="2800" b="1" dirty="0">
                <a:solidFill>
                  <a:srgbClr val="3D8963"/>
                </a:solidFill>
                <a:latin typeface="Courier New" pitchFamily="49" charset="0"/>
              </a:rPr>
              <a:t>  if(a[m] &gt; X) </a:t>
            </a:r>
          </a:p>
          <a:p>
            <a:pPr>
              <a:lnSpc>
                <a:spcPts val="2600"/>
              </a:lnSpc>
              <a:spcBef>
                <a:spcPct val="0"/>
              </a:spcBef>
              <a:buNone/>
            </a:pPr>
            <a:r>
              <a:rPr lang="en-US" altLang="en-US" sz="2800" b="1" dirty="0">
                <a:solidFill>
                  <a:srgbClr val="3D8963"/>
                </a:solidFill>
                <a:latin typeface="Courier New" pitchFamily="49" charset="0"/>
              </a:rPr>
              <a:t>    return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(a,lo,m-1,X);</a:t>
            </a:r>
          </a:p>
          <a:p>
            <a:pPr>
              <a:lnSpc>
                <a:spcPts val="2600"/>
              </a:lnSpc>
              <a:spcBef>
                <a:spcPct val="0"/>
              </a:spcBef>
              <a:buNone/>
            </a:pPr>
            <a:r>
              <a:rPr lang="en-US" altLang="en-US" sz="2800" b="1" dirty="0">
                <a:solidFill>
                  <a:srgbClr val="3D8963"/>
                </a:solidFill>
                <a:latin typeface="Courier New" pitchFamily="49" charset="0"/>
              </a:rPr>
              <a:t>  else</a:t>
            </a:r>
          </a:p>
          <a:p>
            <a:pPr>
              <a:lnSpc>
                <a:spcPts val="2600"/>
              </a:lnSpc>
              <a:spcBef>
                <a:spcPct val="0"/>
              </a:spcBef>
              <a:buNone/>
            </a:pPr>
            <a:r>
              <a:rPr lang="en-US" altLang="en-US" sz="2800" b="1" dirty="0">
                <a:solidFill>
                  <a:srgbClr val="3D8963"/>
                </a:solidFill>
                <a:latin typeface="Courier New" pitchFamily="49" charset="0"/>
              </a:rPr>
              <a:t>    return </a:t>
            </a:r>
            <a:r>
              <a:rPr lang="en-US" altLang="en-US" sz="2800" b="1" dirty="0" err="1">
                <a:solidFill>
                  <a:srgbClr val="3D8963"/>
                </a:solidFill>
                <a:latin typeface="Courier New" pitchFamily="49" charset="0"/>
              </a:rPr>
              <a:t>bsearch</a:t>
            </a:r>
            <a:r>
              <a:rPr lang="en-US" altLang="en-US" sz="2800" b="1" dirty="0">
                <a:solidFill>
                  <a:srgbClr val="3D8963"/>
                </a:solidFill>
                <a:latin typeface="Courier New" pitchFamily="49" charset="0"/>
              </a:rPr>
              <a:t>(a,m+1,hi,X);</a:t>
            </a:r>
          </a:p>
          <a:p>
            <a:pPr>
              <a:lnSpc>
                <a:spcPts val="2600"/>
              </a:lnSpc>
              <a:spcBef>
                <a:spcPct val="0"/>
              </a:spcBef>
              <a:buNone/>
            </a:pPr>
            <a:r>
              <a:rPr lang="en-US" altLang="en-US" sz="2800" b="1" dirty="0">
                <a:solidFill>
                  <a:srgbClr val="3D8963"/>
                </a:solidFill>
                <a:latin typeface="Courier New" pitchFamily="49" charset="0"/>
              </a:rPr>
              <a:t>}</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9C62C744-A027-4DD1-AC8D-498327B70F30}"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14.6  The </a:t>
            </a:r>
            <a:r>
              <a:rPr lang="en-US" altLang="en-US" dirty="0" err="1">
                <a:solidFill>
                  <a:schemeClr val="tx1"/>
                </a:solidFill>
              </a:rPr>
              <a:t>QuickSort</a:t>
            </a:r>
            <a:r>
              <a:rPr lang="en-US" altLang="en-US" dirty="0">
                <a:solidFill>
                  <a:schemeClr val="tx1"/>
                </a:solidFill>
              </a:rPr>
              <a:t> Algorithm 1 of 2</a:t>
            </a:r>
          </a:p>
        </p:txBody>
      </p:sp>
      <p:sp>
        <p:nvSpPr>
          <p:cNvPr id="27651" name="Slide Body"/>
          <p:cNvSpPr>
            <a:spLocks noGrp="1" noChangeArrowheads="1"/>
          </p:cNvSpPr>
          <p:nvPr>
            <p:ph type="body" idx="1"/>
          </p:nvPr>
        </p:nvSpPr>
        <p:spPr>
          <a:xfrm>
            <a:off x="2133600" y="1676400"/>
            <a:ext cx="7924800" cy="4572000"/>
          </a:xfrm>
        </p:spPr>
        <p:txBody>
          <a:bodyPr/>
          <a:lstStyle/>
          <a:p>
            <a:pPr eaLnBrk="1" hangingPunct="1"/>
            <a:r>
              <a:rPr lang="en-US" altLang="en-US" sz="2800" dirty="0"/>
              <a:t>Recursive algorithm that can sort an array </a:t>
            </a:r>
          </a:p>
          <a:p>
            <a:pPr eaLnBrk="1" hangingPunct="1"/>
            <a:r>
              <a:rPr lang="en-US" altLang="en-US" sz="2800" dirty="0"/>
              <a:t>First, determine an element to use as </a:t>
            </a:r>
            <a:r>
              <a:rPr lang="en-US" altLang="en-US" sz="2800" dirty="0">
                <a:solidFill>
                  <a:schemeClr val="accent2"/>
                </a:solidFill>
              </a:rPr>
              <a:t>pivot</a:t>
            </a:r>
            <a:r>
              <a:rPr lang="en-US" altLang="en-US" sz="2800" u="sng" dirty="0"/>
              <a:t> </a:t>
            </a:r>
            <a:r>
              <a:rPr lang="en-US" altLang="en-US" sz="2800" dirty="0">
                <a:solidFill>
                  <a:schemeClr val="accent2"/>
                </a:solidFill>
              </a:rPr>
              <a:t>value</a:t>
            </a:r>
            <a:r>
              <a:rPr lang="en-US" altLang="en-US" sz="2800" dirty="0"/>
              <a:t>:</a:t>
            </a:r>
          </a:p>
        </p:txBody>
      </p:sp>
      <p:pic>
        <p:nvPicPr>
          <p:cNvPr id="2" name="labeled image of an array" descr="The image shows a cell in an array labeled 'pivot'.  To either side of the image are array segments labeled 'sublist 1' and 'sublist 2'." title="labeled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3581400"/>
            <a:ext cx="5376672" cy="1673352"/>
          </a:xfrm>
          <a:prstGeom prst="rect">
            <a:avLst/>
          </a:prstGeom>
        </p:spPr>
      </p:pic>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CCE9ACAE-C26A-45E6-AB62-3C1C9B547B10}"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The </a:t>
            </a:r>
            <a:r>
              <a:rPr lang="en-US" altLang="en-US" dirty="0" err="1">
                <a:solidFill>
                  <a:schemeClr val="tx1"/>
                </a:solidFill>
              </a:rPr>
              <a:t>QuickSort</a:t>
            </a:r>
            <a:r>
              <a:rPr lang="en-US" altLang="en-US" dirty="0">
                <a:solidFill>
                  <a:schemeClr val="tx1"/>
                </a:solidFill>
              </a:rPr>
              <a:t> Algorithm 2 of 2</a:t>
            </a:r>
          </a:p>
        </p:txBody>
      </p:sp>
      <p:sp>
        <p:nvSpPr>
          <p:cNvPr id="28675" name="Slide Body"/>
          <p:cNvSpPr>
            <a:spLocks noGrp="1" noChangeArrowheads="1"/>
          </p:cNvSpPr>
          <p:nvPr>
            <p:ph type="body" idx="1"/>
          </p:nvPr>
        </p:nvSpPr>
        <p:spPr>
          <a:xfrm>
            <a:off x="2209800" y="3429000"/>
            <a:ext cx="7772400" cy="2514600"/>
          </a:xfrm>
        </p:spPr>
        <p:txBody>
          <a:bodyPr/>
          <a:lstStyle/>
          <a:p>
            <a:pPr eaLnBrk="1" hangingPunct="1">
              <a:lnSpc>
                <a:spcPct val="80000"/>
              </a:lnSpc>
            </a:pPr>
            <a:r>
              <a:rPr lang="en-US" altLang="en-US" sz="2800" dirty="0"/>
              <a:t>Then, values are shifted so that elements in sublist1 are &lt; pivot and elements in sublist2 are &gt;= pivot</a:t>
            </a:r>
          </a:p>
          <a:p>
            <a:pPr eaLnBrk="1" hangingPunct="1">
              <a:lnSpc>
                <a:spcPct val="80000"/>
              </a:lnSpc>
            </a:pPr>
            <a:r>
              <a:rPr lang="en-US" altLang="en-US" sz="2800" dirty="0"/>
              <a:t>Algorithm then recursively sorts sublist1 and sublist2</a:t>
            </a:r>
          </a:p>
          <a:p>
            <a:pPr eaLnBrk="1" hangingPunct="1">
              <a:lnSpc>
                <a:spcPct val="80000"/>
              </a:lnSpc>
            </a:pPr>
            <a:r>
              <a:rPr lang="en-US" altLang="en-US" sz="2800" dirty="0"/>
              <a:t>Base case: a </a:t>
            </a:r>
            <a:r>
              <a:rPr lang="en-US" altLang="en-US" sz="2800" dirty="0" err="1"/>
              <a:t>sublist</a:t>
            </a:r>
            <a:r>
              <a:rPr lang="en-US" altLang="en-US" sz="2800" dirty="0"/>
              <a:t> has size &lt;=1</a:t>
            </a:r>
          </a:p>
        </p:txBody>
      </p:sp>
      <p:pic>
        <p:nvPicPr>
          <p:cNvPr id="2" name="labeled image of an array" descr="The image shows a cell in an array labeled 'pivot'.  To either side of the image are array segments labeled 'sublist 1' and 'sublist 2'." title="labeled image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4333" y="1600200"/>
            <a:ext cx="5376672" cy="1673352"/>
          </a:xfrm>
          <a:prstGeom prst="rect">
            <a:avLst/>
          </a:prstGeom>
        </p:spPr>
      </p:pic>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9938DF69-CCD7-4832-86BC-5D70652F7BD4}"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Towers of Hanoi image" descr="The illustration shows three cylindrical pegs fixed to a board in a row. They are numbered 1, 2, and 3. The peg numbered 1 is stacked with 3 disks of different diameters. The diameters of the disk reduce from the bottom to the top." title="An illustration explains the Tower of Hanoi g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4953000"/>
            <a:ext cx="3352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2"/>
          <p:cNvSpPr>
            <a:spLocks noGrp="1" noChangeArrowheads="1"/>
          </p:cNvSpPr>
          <p:nvPr>
            <p:ph type="title"/>
          </p:nvPr>
        </p:nvSpPr>
        <p:spPr>
          <a:xfrm>
            <a:off x="1828800" y="0"/>
            <a:ext cx="8610600" cy="992188"/>
          </a:xfrm>
        </p:spPr>
        <p:txBody>
          <a:bodyPr/>
          <a:lstStyle/>
          <a:p>
            <a:pPr eaLnBrk="1" hangingPunct="1"/>
            <a:r>
              <a:rPr lang="en-US" altLang="en-US" dirty="0">
                <a:solidFill>
                  <a:schemeClr val="tx1"/>
                </a:solidFill>
              </a:rPr>
              <a:t>14.7 The Towers of Hanoi 1 of 2</a:t>
            </a:r>
          </a:p>
        </p:txBody>
      </p:sp>
      <p:sp>
        <p:nvSpPr>
          <p:cNvPr id="29699" name="Rectangle 3"/>
          <p:cNvSpPr>
            <a:spLocks noGrp="1" noChangeArrowheads="1"/>
          </p:cNvSpPr>
          <p:nvPr>
            <p:ph type="body" idx="1"/>
          </p:nvPr>
        </p:nvSpPr>
        <p:spPr>
          <a:xfrm>
            <a:off x="1828800" y="1295400"/>
            <a:ext cx="8458200" cy="4572000"/>
          </a:xfrm>
        </p:spPr>
        <p:txBody>
          <a:bodyPr/>
          <a:lstStyle/>
          <a:p>
            <a:pPr eaLnBrk="1" hangingPunct="1"/>
            <a:r>
              <a:rPr lang="en-US" altLang="en-US" sz="2800" dirty="0"/>
              <a:t>Setup:  3 pegs, one has n disks on it, the other two pegs empty.  The disks are arranged in increasing diameter, top</a:t>
            </a:r>
            <a:r>
              <a:rPr lang="en-US" altLang="en-US" sz="2800" dirty="0">
                <a:sym typeface="Wingdings" pitchFamily="2" charset="2"/>
              </a:rPr>
              <a:t> bottom</a:t>
            </a:r>
          </a:p>
          <a:p>
            <a:pPr eaLnBrk="1" hangingPunct="1"/>
            <a:r>
              <a:rPr lang="en-US" altLang="en-US" sz="2800" dirty="0">
                <a:sym typeface="Wingdings" pitchFamily="2" charset="2"/>
              </a:rPr>
              <a:t>Objective: move the disks from peg 1 to peg 3, observing these rules:</a:t>
            </a:r>
          </a:p>
          <a:p>
            <a:pPr lvl="1" eaLnBrk="1" hangingPunct="1"/>
            <a:r>
              <a:rPr lang="en-US" altLang="en-US" sz="2400" dirty="0"/>
              <a:t>only one disk moves at a time</a:t>
            </a:r>
          </a:p>
          <a:p>
            <a:pPr lvl="1" eaLnBrk="1" hangingPunct="1"/>
            <a:r>
              <a:rPr lang="en-US" altLang="en-US" sz="2400" dirty="0"/>
              <a:t>all remain on pegs except the one being moved</a:t>
            </a:r>
          </a:p>
          <a:p>
            <a:pPr lvl="1" eaLnBrk="1" hangingPunct="1"/>
            <a:r>
              <a:rPr lang="en-US" altLang="en-US" sz="2400" dirty="0"/>
              <a:t>a larger disk cannot be placed on top of a smaller disk at any time</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24F03207-385A-49D7-AF73-AC5EDF085EBD}"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The Towers of Hanoi 2 of 2</a:t>
            </a:r>
          </a:p>
        </p:txBody>
      </p:sp>
      <p:sp>
        <p:nvSpPr>
          <p:cNvPr id="30723" name="Slide Body"/>
          <p:cNvSpPr>
            <a:spLocks noGrp="1" noChangeArrowheads="1"/>
          </p:cNvSpPr>
          <p:nvPr>
            <p:ph type="body" idx="1"/>
          </p:nvPr>
        </p:nvSpPr>
        <p:spPr>
          <a:xfrm>
            <a:off x="1828800" y="1600200"/>
            <a:ext cx="8458200" cy="4572000"/>
          </a:xfrm>
        </p:spPr>
        <p:txBody>
          <a:bodyPr/>
          <a:lstStyle/>
          <a:p>
            <a:pPr eaLnBrk="1" hangingPunct="1">
              <a:buFontTx/>
              <a:buNone/>
            </a:pPr>
            <a:r>
              <a:rPr lang="en-US" altLang="en-US" sz="2800" dirty="0"/>
              <a:t>How it works:</a:t>
            </a:r>
          </a:p>
          <a:p>
            <a:pPr lvl="1" eaLnBrk="1" hangingPunct="1">
              <a:buFontTx/>
              <a:buNone/>
            </a:pPr>
            <a:endParaRPr lang="en-US" altLang="en-US" dirty="0"/>
          </a:p>
        </p:txBody>
      </p:sp>
      <p:graphicFrame>
        <p:nvGraphicFramePr>
          <p:cNvPr id="156692" name="Table of moves for Tower of Hanoi" descr="The left column has the number of disks.  The right column has a list of moves to solve the game for that number of disks." title="Table of moves for Tower of Hanoi"/>
          <p:cNvGraphicFramePr>
            <a:graphicFrameLocks noGrp="1"/>
          </p:cNvGraphicFramePr>
          <p:nvPr>
            <p:extLst>
              <p:ext uri="{D42A27DB-BD31-4B8C-83A1-F6EECF244321}">
                <p14:modId xmlns:p14="http://schemas.microsoft.com/office/powerpoint/2010/main" val="335668218"/>
              </p:ext>
            </p:extLst>
          </p:nvPr>
        </p:nvGraphicFramePr>
        <p:xfrm>
          <a:off x="2057400" y="2362201"/>
          <a:ext cx="8077200" cy="3679411"/>
        </p:xfrm>
        <a:graphic>
          <a:graphicData uri="http://schemas.openxmlformats.org/drawingml/2006/table">
            <a:tbl>
              <a:tblPr firstRow="1"/>
              <a:tblGrid>
                <a:gridCol w="14478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10093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Number of Disks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Sequence of Moves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7609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n=1</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disk from peg 1 to peg 3.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Done.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063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n=2</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top disk from peg 1 to peg 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remaining disk from peg 1 to peg 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Move disk from peg 2 to peg 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Done.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66CC8B4E-C6A3-42A3-99DD-1541FB2501C2}"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Outline of the Recursive Algorithm</a:t>
            </a:r>
          </a:p>
        </p:txBody>
      </p:sp>
      <p:sp>
        <p:nvSpPr>
          <p:cNvPr id="31747" name="Slide Body"/>
          <p:cNvSpPr>
            <a:spLocks noGrp="1" noChangeArrowheads="1"/>
          </p:cNvSpPr>
          <p:nvPr>
            <p:ph type="body" idx="1"/>
          </p:nvPr>
        </p:nvSpPr>
        <p:spPr>
          <a:xfrm>
            <a:off x="1828800" y="1600200"/>
            <a:ext cx="8458200" cy="4572000"/>
          </a:xfrm>
        </p:spPr>
        <p:txBody>
          <a:bodyPr/>
          <a:lstStyle/>
          <a:p>
            <a:pPr marL="609600" indent="-609600">
              <a:buNone/>
            </a:pPr>
            <a:r>
              <a:rPr lang="en-US" altLang="en-US" sz="2800" dirty="0"/>
              <a:t>If n==0, do nothing (base case)</a:t>
            </a:r>
          </a:p>
          <a:p>
            <a:pPr marL="609600" indent="-609600">
              <a:buNone/>
            </a:pPr>
            <a:r>
              <a:rPr lang="en-US" altLang="en-US" sz="2800" dirty="0"/>
              <a:t>If n&gt;0, then</a:t>
            </a:r>
          </a:p>
          <a:p>
            <a:pPr marL="990600" lvl="1" indent="-533400">
              <a:buFontTx/>
              <a:buAutoNum type="alphaLcPeriod"/>
            </a:pPr>
            <a:r>
              <a:rPr lang="en-US" altLang="en-US" sz="2800" dirty="0"/>
              <a:t>Move the topmost n-1 disks from peg1 to peg2</a:t>
            </a:r>
          </a:p>
          <a:p>
            <a:pPr marL="990600" lvl="1" indent="-533400">
              <a:buFontTx/>
              <a:buAutoNum type="alphaLcPeriod"/>
            </a:pPr>
            <a:r>
              <a:rPr lang="en-US" altLang="en-US" sz="2800" dirty="0"/>
              <a:t>Move the n</a:t>
            </a:r>
            <a:r>
              <a:rPr lang="en-US" altLang="en-US" sz="2800" baseline="30000" dirty="0"/>
              <a:t>th</a:t>
            </a:r>
            <a:r>
              <a:rPr lang="en-US" altLang="en-US" sz="2800" dirty="0"/>
              <a:t> disk from peg1 to peg3</a:t>
            </a:r>
          </a:p>
          <a:p>
            <a:pPr marL="990600" lvl="1" indent="-533400">
              <a:buFontTx/>
              <a:buAutoNum type="alphaLcPeriod"/>
            </a:pPr>
            <a:r>
              <a:rPr lang="en-US" altLang="en-US" sz="2800" dirty="0"/>
              <a:t>Move the n-1 disks from peg2 to peg3</a:t>
            </a:r>
          </a:p>
          <a:p>
            <a:pPr marL="609600" indent="-609600">
              <a:buNone/>
            </a:pPr>
            <a:r>
              <a:rPr lang="en-US" altLang="en-US" sz="2800" dirty="0"/>
              <a:t>end if</a:t>
            </a:r>
          </a:p>
          <a:p>
            <a:pPr marL="990600" lvl="1" indent="-533400">
              <a:buNone/>
            </a:pPr>
            <a:endParaRPr lang="en-US" altLang="en-US" dirty="0"/>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3F34AAA2-B4D7-461D-8B49-BA531202EAA8}"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14.8 Exhaustive and Enumeration Algorithms</a:t>
            </a:r>
          </a:p>
        </p:txBody>
      </p:sp>
      <p:sp>
        <p:nvSpPr>
          <p:cNvPr id="32771" name="Slide Body"/>
          <p:cNvSpPr>
            <a:spLocks noGrp="1" noChangeArrowheads="1"/>
          </p:cNvSpPr>
          <p:nvPr>
            <p:ph type="body" idx="1"/>
          </p:nvPr>
        </p:nvSpPr>
        <p:spPr/>
        <p:txBody>
          <a:bodyPr/>
          <a:lstStyle/>
          <a:p>
            <a:pPr eaLnBrk="1" hangingPunct="1"/>
            <a:r>
              <a:rPr lang="en-US" altLang="en-US" sz="2800" dirty="0">
                <a:solidFill>
                  <a:schemeClr val="accent2"/>
                </a:solidFill>
              </a:rPr>
              <a:t>Enumeration algorithm</a:t>
            </a:r>
            <a:r>
              <a:rPr lang="en-US" altLang="en-US" sz="2800" dirty="0"/>
              <a:t>: generate all possible combinations</a:t>
            </a:r>
            <a:r>
              <a:rPr lang="en-US" altLang="en-US" sz="2800" u="sng" dirty="0"/>
              <a:t> </a:t>
            </a:r>
          </a:p>
          <a:p>
            <a:pPr lvl="1" eaLnBrk="1" hangingPunct="1">
              <a:buFontTx/>
              <a:buNone/>
            </a:pPr>
            <a:r>
              <a:rPr lang="en-US" altLang="en-US" sz="2800" dirty="0"/>
              <a:t>Example: all possible ways to make change for a certain amount of money</a:t>
            </a:r>
          </a:p>
          <a:p>
            <a:pPr eaLnBrk="1" hangingPunct="1"/>
            <a:r>
              <a:rPr lang="en-US" altLang="en-US" sz="2800" dirty="0">
                <a:solidFill>
                  <a:schemeClr val="accent2"/>
                </a:solidFill>
              </a:rPr>
              <a:t>Exhaustive algorithm</a:t>
            </a:r>
            <a:r>
              <a:rPr lang="en-US" altLang="en-US" sz="2800" dirty="0"/>
              <a:t>: search a set of combinations to find an optimal one</a:t>
            </a:r>
          </a:p>
          <a:p>
            <a:pPr lvl="1" eaLnBrk="1" hangingPunct="1">
              <a:buFontTx/>
              <a:buNone/>
            </a:pPr>
            <a:r>
              <a:rPr lang="en-US" altLang="en-US" sz="2800" dirty="0"/>
              <a:t>Example: change for a certain amount of money that uses the fewest coins</a:t>
            </a:r>
            <a:endParaRPr lang="en-US" altLang="en-US" sz="2800" u="sng" dirty="0"/>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E3406907-8311-43D9-AF53-3816889B1B50}"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Body"/>
          <p:cNvSpPr>
            <a:spLocks noGrp="1" noChangeArrowheads="1"/>
          </p:cNvSpPr>
          <p:nvPr>
            <p:ph type="title"/>
          </p:nvPr>
        </p:nvSpPr>
        <p:spPr>
          <a:xfrm>
            <a:off x="2133600" y="228600"/>
            <a:ext cx="8153400" cy="1143000"/>
          </a:xfrm>
        </p:spPr>
        <p:txBody>
          <a:bodyPr/>
          <a:lstStyle/>
          <a:p>
            <a:pPr eaLnBrk="1" hangingPunct="1"/>
            <a:r>
              <a:rPr lang="en-US" altLang="en-US" dirty="0">
                <a:solidFill>
                  <a:schemeClr val="tx1"/>
                </a:solidFill>
              </a:rPr>
              <a:t>14.1 Introduction to Recursion</a:t>
            </a:r>
          </a:p>
        </p:txBody>
      </p:sp>
      <p:sp>
        <p:nvSpPr>
          <p:cNvPr id="6147" name="Slide Title"/>
          <p:cNvSpPr>
            <a:spLocks noGrp="1" noChangeArrowheads="1"/>
          </p:cNvSpPr>
          <p:nvPr>
            <p:ph type="body" idx="1"/>
          </p:nvPr>
        </p:nvSpPr>
        <p:spPr>
          <a:xfrm>
            <a:off x="2133600" y="1752600"/>
            <a:ext cx="7772400" cy="4191000"/>
          </a:xfrm>
        </p:spPr>
        <p:txBody>
          <a:bodyPr/>
          <a:lstStyle/>
          <a:p>
            <a:pPr eaLnBrk="1" hangingPunct="1">
              <a:lnSpc>
                <a:spcPct val="90000"/>
              </a:lnSpc>
            </a:pPr>
            <a:r>
              <a:rPr lang="en-US" altLang="en-US" sz="2800" dirty="0"/>
              <a:t>A </a:t>
            </a:r>
            <a:r>
              <a:rPr lang="en-US" altLang="en-US" sz="2800" dirty="0">
                <a:solidFill>
                  <a:schemeClr val="accent2"/>
                </a:solidFill>
              </a:rPr>
              <a:t>recursive</a:t>
            </a:r>
            <a:r>
              <a:rPr lang="en-US" altLang="en-US" sz="2800" dirty="0"/>
              <a:t> function is a function that calls itself.  </a:t>
            </a:r>
          </a:p>
          <a:p>
            <a:pPr eaLnBrk="1" hangingPunct="1">
              <a:lnSpc>
                <a:spcPct val="90000"/>
              </a:lnSpc>
            </a:pPr>
            <a:r>
              <a:rPr lang="en-US" altLang="en-US" sz="2800" dirty="0"/>
              <a:t>Recursive functions can be useful in solving problems that can be broken down into smaller or simpler </a:t>
            </a:r>
            <a:r>
              <a:rPr lang="en-US" altLang="en-US" sz="2800" dirty="0" err="1"/>
              <a:t>subproblems</a:t>
            </a:r>
            <a:r>
              <a:rPr lang="en-US" altLang="en-US" sz="2800" dirty="0"/>
              <a:t> of the same type.  A </a:t>
            </a:r>
            <a:r>
              <a:rPr lang="en-US" altLang="en-US" sz="2800" dirty="0">
                <a:solidFill>
                  <a:schemeClr val="accent2"/>
                </a:solidFill>
              </a:rPr>
              <a:t>base case</a:t>
            </a:r>
            <a:r>
              <a:rPr lang="en-US" altLang="en-US" sz="2800" dirty="0"/>
              <a:t> should eventually be reached, at which time the breaking down (recursion) will stop.</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84FCF4BE-022A-4F4A-BEC0-D63D12C852BF}"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dirty="0">
                <a:solidFill>
                  <a:schemeClr val="tx1"/>
                </a:solidFill>
              </a:rPr>
              <a:t>14.9 Recursion vs. Iteration</a:t>
            </a:r>
          </a:p>
        </p:txBody>
      </p:sp>
      <p:sp>
        <p:nvSpPr>
          <p:cNvPr id="33795" name="Slide Body"/>
          <p:cNvSpPr>
            <a:spLocks noGrp="1" noChangeArrowheads="1"/>
          </p:cNvSpPr>
          <p:nvPr>
            <p:ph type="body" idx="1"/>
          </p:nvPr>
        </p:nvSpPr>
        <p:spPr>
          <a:xfrm>
            <a:off x="1828800" y="1828800"/>
            <a:ext cx="8534400" cy="4343400"/>
          </a:xfrm>
        </p:spPr>
        <p:txBody>
          <a:bodyPr/>
          <a:lstStyle/>
          <a:p>
            <a:pPr eaLnBrk="1" hangingPunct="1">
              <a:lnSpc>
                <a:spcPct val="90000"/>
              </a:lnSpc>
            </a:pPr>
            <a:r>
              <a:rPr lang="en-US" altLang="en-US" sz="2800" dirty="0"/>
              <a:t>Benefits (+), disadvantages(-) for recursion:</a:t>
            </a:r>
          </a:p>
          <a:p>
            <a:pPr lvl="1" eaLnBrk="1" hangingPunct="1">
              <a:lnSpc>
                <a:spcPct val="90000"/>
              </a:lnSpc>
              <a:buFont typeface="Arial" charset="0"/>
              <a:buChar char="+"/>
            </a:pPr>
            <a:r>
              <a:rPr lang="en-US" altLang="en-US" sz="2400" dirty="0"/>
              <a:t>Natural formulation of solution to certain problems</a:t>
            </a:r>
          </a:p>
          <a:p>
            <a:pPr lvl="1" eaLnBrk="1" hangingPunct="1">
              <a:lnSpc>
                <a:spcPct val="90000"/>
              </a:lnSpc>
            </a:pPr>
            <a:r>
              <a:rPr lang="en-US" altLang="en-US" sz="2400" dirty="0"/>
              <a:t>May not execute very efficiently</a:t>
            </a:r>
          </a:p>
          <a:p>
            <a:pPr marL="558800" lvl="1" indent="0">
              <a:lnSpc>
                <a:spcPct val="90000"/>
              </a:lnSpc>
              <a:buNone/>
            </a:pPr>
            <a:endParaRPr lang="en-US" altLang="en-US" sz="2400" dirty="0"/>
          </a:p>
          <a:p>
            <a:pPr eaLnBrk="1" hangingPunct="1">
              <a:lnSpc>
                <a:spcPct val="90000"/>
              </a:lnSpc>
            </a:pPr>
            <a:r>
              <a:rPr lang="en-US" altLang="en-US" sz="2800" dirty="0"/>
              <a:t>Benefits (+), disadvantages(-) for iteration:</a:t>
            </a:r>
          </a:p>
          <a:p>
            <a:pPr lvl="1" eaLnBrk="1" hangingPunct="1">
              <a:lnSpc>
                <a:spcPct val="90000"/>
              </a:lnSpc>
              <a:buFont typeface="Arial" charset="0"/>
              <a:buChar char="+"/>
            </a:pPr>
            <a:r>
              <a:rPr lang="en-US" altLang="en-US" sz="2400" dirty="0"/>
              <a:t>Executes more efficiently than recursion</a:t>
            </a:r>
          </a:p>
          <a:p>
            <a:pPr lvl="1" eaLnBrk="1" hangingPunct="1">
              <a:lnSpc>
                <a:spcPct val="90000"/>
              </a:lnSpc>
            </a:pPr>
            <a:r>
              <a:rPr lang="en-US" altLang="en-US" sz="2400" dirty="0"/>
              <a:t>May not be as natural a method of solution as recursion for some problems</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E2F8F19-5911-44C1-8C43-4A88FFE185F6}"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9993312" y="113072"/>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14-</a:t>
            </a:r>
            <a:fld id="{171D7F42-732E-4753-8A37-9BFC64539999}" type="slidenum">
              <a:rPr lang="en-US" altLang="en-US" sz="1200"/>
              <a:pPr eaLnBrk="1" hangingPunct="1">
                <a:spcBef>
                  <a:spcPct val="0"/>
                </a:spcBef>
                <a:buFontTx/>
                <a:buNone/>
              </a:pPr>
              <a:t>31</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386012" y="2813017"/>
            <a:ext cx="7419975" cy="2466975"/>
          </a:xfrm>
          <a:prstGeom prst="rect">
            <a:avLst/>
          </a:prstGeom>
          <a:noFill/>
          <a:ln>
            <a:noFill/>
          </a:ln>
        </p:spPr>
      </p:pic>
    </p:spTree>
    <p:extLst>
      <p:ext uri="{BB962C8B-B14F-4D97-AF65-F5344CB8AC3E}">
        <p14:creationId xmlns:p14="http://schemas.microsoft.com/office/powerpoint/2010/main" val="396790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2209800" y="228600"/>
            <a:ext cx="8153400" cy="1143000"/>
          </a:xfrm>
        </p:spPr>
        <p:txBody>
          <a:bodyPr/>
          <a:lstStyle/>
          <a:p>
            <a:pPr eaLnBrk="1" hangingPunct="1"/>
            <a:r>
              <a:rPr lang="en-US" altLang="en-US" dirty="0">
                <a:solidFill>
                  <a:schemeClr val="tx1"/>
                </a:solidFill>
              </a:rPr>
              <a:t> Recursive Functions 1 of 2</a:t>
            </a:r>
          </a:p>
        </p:txBody>
      </p:sp>
      <p:sp>
        <p:nvSpPr>
          <p:cNvPr id="7171" name="Slide Body"/>
          <p:cNvSpPr>
            <a:spLocks noGrp="1" noChangeArrowheads="1"/>
          </p:cNvSpPr>
          <p:nvPr>
            <p:ph type="body" idx="1"/>
          </p:nvPr>
        </p:nvSpPr>
        <p:spPr>
          <a:xfrm>
            <a:off x="2209800" y="1752600"/>
            <a:ext cx="7696200" cy="4419600"/>
          </a:xfrm>
        </p:spPr>
        <p:txBody>
          <a:bodyPr/>
          <a:lstStyle/>
          <a:p>
            <a:pPr eaLnBrk="1" hangingPunct="1">
              <a:buFontTx/>
              <a:buNone/>
            </a:pPr>
            <a:r>
              <a:rPr lang="en-US" altLang="en-US" dirty="0"/>
              <a:t>	</a:t>
            </a:r>
            <a:r>
              <a:rPr lang="en-US" altLang="en-US" sz="2800" dirty="0"/>
              <a:t>Consider a function for solving the count-down problem from some number </a:t>
            </a:r>
            <a:r>
              <a:rPr lang="en-US" altLang="en-US" sz="2800" b="1" dirty="0" err="1">
                <a:solidFill>
                  <a:srgbClr val="3D8963"/>
                </a:solidFill>
                <a:latin typeface="Courier New" pitchFamily="49" charset="0"/>
              </a:rPr>
              <a:t>num</a:t>
            </a:r>
            <a:r>
              <a:rPr lang="en-US" altLang="en-US" sz="2800" dirty="0"/>
              <a:t> down to </a:t>
            </a:r>
            <a:r>
              <a:rPr lang="en-US" altLang="en-US" sz="2800" b="1" dirty="0">
                <a:solidFill>
                  <a:srgbClr val="3D8963"/>
                </a:solidFill>
                <a:latin typeface="Courier New" pitchFamily="49" charset="0"/>
              </a:rPr>
              <a:t>0</a:t>
            </a:r>
            <a:r>
              <a:rPr lang="en-US" altLang="en-US" sz="2800" dirty="0"/>
              <a:t>:</a:t>
            </a:r>
          </a:p>
          <a:p>
            <a:pPr lvl="1" eaLnBrk="1" hangingPunct="1"/>
            <a:r>
              <a:rPr lang="en-US" altLang="en-US" sz="2800" dirty="0"/>
              <a:t>The base case is when </a:t>
            </a:r>
            <a:r>
              <a:rPr lang="en-US" altLang="en-US" sz="2800" b="1" dirty="0" err="1">
                <a:solidFill>
                  <a:srgbClr val="3D8963"/>
                </a:solidFill>
                <a:latin typeface="Courier New" pitchFamily="49" charset="0"/>
              </a:rPr>
              <a:t>num</a:t>
            </a:r>
            <a:r>
              <a:rPr lang="en-US" altLang="en-US" sz="2800" dirty="0"/>
              <a:t> is already </a:t>
            </a:r>
            <a:r>
              <a:rPr lang="en-US" altLang="en-US" sz="2800" b="1" dirty="0">
                <a:solidFill>
                  <a:srgbClr val="3D8963"/>
                </a:solidFill>
                <a:latin typeface="Courier New" pitchFamily="49" charset="0"/>
              </a:rPr>
              <a:t>0</a:t>
            </a:r>
            <a:r>
              <a:rPr lang="en-US" altLang="en-US" sz="2800" dirty="0"/>
              <a:t>: the problem is solved and we “blast off!”</a:t>
            </a:r>
          </a:p>
          <a:p>
            <a:pPr lvl="1" eaLnBrk="1" hangingPunct="1"/>
            <a:r>
              <a:rPr lang="en-US" altLang="en-US" sz="2800" dirty="0"/>
              <a:t>If </a:t>
            </a:r>
            <a:r>
              <a:rPr lang="en-US" altLang="en-US" sz="2800" b="1" dirty="0" err="1">
                <a:solidFill>
                  <a:srgbClr val="3D8963"/>
                </a:solidFill>
                <a:latin typeface="Courier New" pitchFamily="49" charset="0"/>
              </a:rPr>
              <a:t>num</a:t>
            </a:r>
            <a:r>
              <a:rPr lang="en-US" altLang="en-US" sz="2800" dirty="0"/>
              <a:t> is greater than </a:t>
            </a:r>
            <a:r>
              <a:rPr lang="en-US" altLang="en-US" sz="2800" b="1" dirty="0">
                <a:solidFill>
                  <a:srgbClr val="3D8963"/>
                </a:solidFill>
                <a:latin typeface="Courier New" pitchFamily="49" charset="0"/>
              </a:rPr>
              <a:t>0</a:t>
            </a:r>
            <a:r>
              <a:rPr lang="en-US" altLang="en-US" sz="2800" dirty="0"/>
              <a:t>, we count off </a:t>
            </a:r>
            <a:r>
              <a:rPr lang="en-US" altLang="en-US" sz="2800" b="1" dirty="0" err="1">
                <a:solidFill>
                  <a:srgbClr val="3D8963"/>
                </a:solidFill>
                <a:latin typeface="Courier New" pitchFamily="49" charset="0"/>
              </a:rPr>
              <a:t>num</a:t>
            </a:r>
            <a:r>
              <a:rPr lang="en-US" altLang="en-US" sz="2800" dirty="0"/>
              <a:t> and then recursively count down from </a:t>
            </a:r>
            <a:r>
              <a:rPr lang="en-US" altLang="en-US" sz="2800" b="1" dirty="0">
                <a:solidFill>
                  <a:srgbClr val="3D8963"/>
                </a:solidFill>
                <a:latin typeface="Courier New" pitchFamily="49" charset="0"/>
              </a:rPr>
              <a:t>num-1</a:t>
            </a:r>
          </a:p>
          <a:p>
            <a:pPr eaLnBrk="1" hangingPunct="1"/>
            <a:endParaRPr lang="en-US" altLang="en-US" sz="2800" dirty="0"/>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C71AAB9E-7526-4C5E-A423-FAF3EE81CCE6}"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2133600" y="228600"/>
            <a:ext cx="8153400" cy="1143000"/>
          </a:xfrm>
        </p:spPr>
        <p:txBody>
          <a:bodyPr/>
          <a:lstStyle/>
          <a:p>
            <a:pPr eaLnBrk="1" hangingPunct="1"/>
            <a:r>
              <a:rPr lang="en-US" altLang="en-US" dirty="0">
                <a:solidFill>
                  <a:schemeClr val="tx1"/>
                </a:solidFill>
              </a:rPr>
              <a:t> Recursive Functions 2 of 2</a:t>
            </a:r>
          </a:p>
        </p:txBody>
      </p:sp>
      <p:sp>
        <p:nvSpPr>
          <p:cNvPr id="8195" name="Slide Body"/>
          <p:cNvSpPr>
            <a:spLocks noGrp="1" noChangeArrowheads="1"/>
          </p:cNvSpPr>
          <p:nvPr>
            <p:ph type="body" idx="1"/>
          </p:nvPr>
        </p:nvSpPr>
        <p:spPr>
          <a:xfrm>
            <a:off x="1905000" y="1752600"/>
            <a:ext cx="8458200" cy="4343400"/>
          </a:xfrm>
        </p:spPr>
        <p:txBody>
          <a:bodyPr/>
          <a:lstStyle/>
          <a:p>
            <a:pPr eaLnBrk="1" hangingPunct="1">
              <a:spcBef>
                <a:spcPct val="0"/>
              </a:spcBef>
              <a:spcAft>
                <a:spcPct val="30000"/>
              </a:spcAft>
              <a:buFontTx/>
              <a:buNone/>
            </a:pPr>
            <a:r>
              <a:rPr lang="en-US" altLang="en-US" sz="2800" dirty="0"/>
              <a:t>A recursive function for counting down to 0:</a:t>
            </a:r>
          </a:p>
          <a:p>
            <a:pPr eaLnBrk="1" hangingPunct="1">
              <a:lnSpc>
                <a:spcPct val="85000"/>
              </a:lnSpc>
              <a:spcBef>
                <a:spcPct val="0"/>
              </a:spcBef>
              <a:buFontTx/>
              <a:buNone/>
            </a:pP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a:p>
            <a:pPr eaLnBrk="1" hangingPunct="1">
              <a:lnSpc>
                <a:spcPct val="85000"/>
              </a:lnSpc>
              <a:spcBef>
                <a:spcPct val="0"/>
              </a:spcBef>
              <a:buFontTx/>
              <a:buNone/>
            </a:pPr>
            <a:r>
              <a:rPr lang="en-US" altLang="en-US" sz="2800" b="1" dirty="0">
                <a:solidFill>
                  <a:srgbClr val="3D8963"/>
                </a:solidFill>
                <a:latin typeface="Courier New" pitchFamily="49" charset="0"/>
              </a:rPr>
              <a:t>{</a:t>
            </a:r>
            <a:r>
              <a:rPr lang="en-US" altLang="en-US" sz="2800" dirty="0">
                <a:latin typeface="Courier New" pitchFamily="49" charset="0"/>
              </a:rPr>
              <a:t> 	</a:t>
            </a:r>
          </a:p>
          <a:p>
            <a:pPr eaLnBrk="1" hangingPunct="1">
              <a:lnSpc>
                <a:spcPct val="85000"/>
              </a:lnSpc>
              <a:spcBef>
                <a:spcPct val="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"Blast off!";</a:t>
            </a:r>
          </a:p>
          <a:p>
            <a:pPr eaLnBrk="1" hangingPunct="1">
              <a:lnSpc>
                <a:spcPct val="85000"/>
              </a:lnSpc>
              <a:spcBef>
                <a:spcPct val="0"/>
              </a:spcBef>
              <a:buFontTx/>
              <a:buNone/>
            </a:pPr>
            <a:r>
              <a:rPr lang="en-US" altLang="en-US" sz="2800" b="1" dirty="0">
                <a:solidFill>
                  <a:srgbClr val="3D8963"/>
                </a:solidFill>
                <a:latin typeface="Courier New" pitchFamily="49" charset="0"/>
              </a:rPr>
              <a:t>   else</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dirty="0">
                <a:latin typeface="Courier New" pitchFamily="49" charset="0"/>
              </a:rPr>
              <a:t> </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&lt;&lt; ". . .";</a:t>
            </a:r>
          </a:p>
          <a:p>
            <a:pPr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countDown</a:t>
            </a:r>
            <a:r>
              <a:rPr lang="en-US" altLang="en-US" sz="2800" b="1" dirty="0">
                <a:solidFill>
                  <a:srgbClr val="3D8963"/>
                </a:solidFill>
                <a:latin typeface="Courier New" pitchFamily="49" charset="0"/>
              </a:rPr>
              <a:t>(num-1); // recursive</a:t>
            </a:r>
          </a:p>
          <a:p>
            <a:pPr eaLnBrk="1" hangingPunct="1">
              <a:lnSpc>
                <a:spcPct val="85000"/>
              </a:lnSpc>
              <a:spcBef>
                <a:spcPct val="0"/>
              </a:spcBef>
              <a:buFontTx/>
              <a:buNone/>
            </a:pPr>
            <a:r>
              <a:rPr lang="en-US" altLang="en-US" sz="2800" b="1" dirty="0">
                <a:solidFill>
                  <a:srgbClr val="3D8963"/>
                </a:solidFill>
                <a:latin typeface="Courier New" pitchFamily="49" charset="0"/>
              </a:rPr>
              <a:t>   }                    // call</a:t>
            </a:r>
          </a:p>
          <a:p>
            <a:pPr eaLnBrk="1" hangingPunct="1">
              <a:lnSpc>
                <a:spcPct val="85000"/>
              </a:lnSpc>
              <a:spcBef>
                <a:spcPct val="0"/>
              </a:spcBef>
              <a:buFontTx/>
              <a:buNone/>
            </a:pPr>
            <a:r>
              <a:rPr lang="en-US" altLang="en-US" sz="2800" b="1" dirty="0">
                <a:solidFill>
                  <a:srgbClr val="3D8963"/>
                </a:solidFill>
                <a:latin typeface="Courier New" pitchFamily="49" charset="0"/>
              </a:rPr>
              <a: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4A0F6C80-C12E-4709-9F1D-DB3D47F9FF9C}"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What Happens When Called? 1 of 2</a:t>
            </a:r>
          </a:p>
        </p:txBody>
      </p:sp>
      <p:sp>
        <p:nvSpPr>
          <p:cNvPr id="9219" name="Slide Body"/>
          <p:cNvSpPr>
            <a:spLocks noGrp="1" noChangeArrowheads="1"/>
          </p:cNvSpPr>
          <p:nvPr>
            <p:ph type="body" idx="1"/>
          </p:nvPr>
        </p:nvSpPr>
        <p:spPr>
          <a:xfrm>
            <a:off x="1676400" y="1752600"/>
            <a:ext cx="8686800" cy="4114800"/>
          </a:xfrm>
        </p:spPr>
        <p:txBody>
          <a:bodyPr/>
          <a:lstStyle/>
          <a:p>
            <a:pPr marL="533400" indent="-533400">
              <a:lnSpc>
                <a:spcPct val="95000"/>
              </a:lnSpc>
              <a:buNone/>
            </a:pPr>
            <a:r>
              <a:rPr lang="en-US" altLang="en-US" sz="2800" dirty="0"/>
              <a:t>If a program contains a line like </a:t>
            </a:r>
            <a:r>
              <a:rPr lang="en-US" altLang="en-US" sz="2800" b="1" dirty="0" err="1">
                <a:latin typeface="Courier New" pitchFamily="49" charset="0"/>
              </a:rPr>
              <a:t>countDown</a:t>
            </a:r>
            <a:r>
              <a:rPr lang="en-US" altLang="en-US" sz="2800" b="1" dirty="0">
                <a:latin typeface="Courier New" pitchFamily="49" charset="0"/>
              </a:rPr>
              <a:t>(2);</a:t>
            </a:r>
            <a:endParaRPr lang="en-US" altLang="en-US" sz="2800" b="1" dirty="0"/>
          </a:p>
          <a:p>
            <a:pPr marL="533400" indent="-533400">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(2)</a:t>
            </a:r>
            <a:r>
              <a:rPr lang="en-US" altLang="en-US" sz="2400" dirty="0"/>
              <a:t> generates the output </a:t>
            </a:r>
            <a:r>
              <a:rPr lang="en-US" altLang="en-US" sz="2400" b="1" dirty="0">
                <a:latin typeface="Courier New" pitchFamily="49" charset="0"/>
              </a:rPr>
              <a:t>2...,</a:t>
            </a:r>
            <a:r>
              <a:rPr lang="en-US" altLang="en-US" sz="2400" dirty="0"/>
              <a:t> then it calls </a:t>
            </a:r>
            <a:r>
              <a:rPr lang="en-US" altLang="en-US" sz="2400" b="1" dirty="0" err="1">
                <a:latin typeface="Courier New" pitchFamily="49" charset="0"/>
              </a:rPr>
              <a:t>countDown</a:t>
            </a:r>
            <a:r>
              <a:rPr lang="en-US" altLang="en-US" sz="2400" b="1" dirty="0">
                <a:latin typeface="Courier New" pitchFamily="49" charset="0"/>
              </a:rPr>
              <a:t>(1)</a:t>
            </a:r>
          </a:p>
          <a:p>
            <a:pPr marL="533400" indent="-533400">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(1)</a:t>
            </a:r>
            <a:r>
              <a:rPr lang="en-US" altLang="en-US" sz="2400" dirty="0"/>
              <a:t> generates the output </a:t>
            </a:r>
            <a:r>
              <a:rPr lang="en-US" altLang="en-US" sz="2400" b="1" dirty="0">
                <a:latin typeface="Courier New" pitchFamily="49" charset="0"/>
              </a:rPr>
              <a:t>1...,</a:t>
            </a:r>
            <a:r>
              <a:rPr lang="en-US" altLang="en-US" sz="2400" dirty="0"/>
              <a:t> then it calls </a:t>
            </a:r>
            <a:r>
              <a:rPr lang="en-US" altLang="en-US" sz="2400" b="1" dirty="0" err="1">
                <a:latin typeface="Courier New" pitchFamily="49" charset="0"/>
              </a:rPr>
              <a:t>countDown</a:t>
            </a:r>
            <a:r>
              <a:rPr lang="en-US" altLang="en-US" sz="2400" b="1" dirty="0">
                <a:latin typeface="Courier New" pitchFamily="49" charset="0"/>
              </a:rPr>
              <a:t>(0)</a:t>
            </a:r>
          </a:p>
          <a:p>
            <a:pPr marL="533400" indent="-533400">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(0)</a:t>
            </a:r>
            <a:r>
              <a:rPr lang="en-US" altLang="en-US" sz="2400" dirty="0"/>
              <a:t> generates the output </a:t>
            </a:r>
            <a:r>
              <a:rPr lang="en-US" altLang="en-US" sz="2400" b="1" dirty="0">
                <a:latin typeface="Courier New" pitchFamily="49" charset="0"/>
              </a:rPr>
              <a:t>Blast off!,</a:t>
            </a:r>
            <a:r>
              <a:rPr lang="en-US" altLang="en-US" sz="2400" dirty="0"/>
              <a:t> then returns to </a:t>
            </a:r>
            <a:r>
              <a:rPr lang="en-US" altLang="en-US" sz="2400" b="1" dirty="0" err="1">
                <a:latin typeface="Courier New" pitchFamily="49" charset="0"/>
              </a:rPr>
              <a:t>countDown</a:t>
            </a:r>
            <a:r>
              <a:rPr lang="en-US" altLang="en-US" sz="2400" b="1" dirty="0">
                <a:latin typeface="Courier New" pitchFamily="49" charset="0"/>
              </a:rPr>
              <a:t>(1)</a:t>
            </a:r>
          </a:p>
          <a:p>
            <a:pPr marL="533400" indent="-533400">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(1)</a:t>
            </a:r>
            <a:r>
              <a:rPr lang="en-US" altLang="en-US" sz="2400" dirty="0"/>
              <a:t> returns to </a:t>
            </a:r>
            <a:r>
              <a:rPr lang="en-US" altLang="en-US" sz="2400" b="1" dirty="0" err="1">
                <a:latin typeface="Courier New" pitchFamily="49" charset="0"/>
              </a:rPr>
              <a:t>countDown</a:t>
            </a:r>
            <a:r>
              <a:rPr lang="en-US" altLang="en-US" sz="2400" b="1" dirty="0">
                <a:latin typeface="Courier New" pitchFamily="49" charset="0"/>
              </a:rPr>
              <a:t>(2)</a:t>
            </a:r>
          </a:p>
          <a:p>
            <a:pPr marL="533400" indent="-533400">
              <a:lnSpc>
                <a:spcPct val="95000"/>
              </a:lnSpc>
              <a:buFontTx/>
              <a:buAutoNum type="arabicPeriod"/>
            </a:pPr>
            <a:r>
              <a:rPr lang="en-US" altLang="en-US" sz="2400" b="1" dirty="0" err="1">
                <a:latin typeface="Courier New" pitchFamily="49" charset="0"/>
              </a:rPr>
              <a:t>countDown</a:t>
            </a:r>
            <a:r>
              <a:rPr lang="en-US" altLang="en-US" sz="2400" b="1" dirty="0">
                <a:latin typeface="Courier New" pitchFamily="49" charset="0"/>
              </a:rPr>
              <a:t>(2)</a:t>
            </a:r>
            <a:r>
              <a:rPr lang="en-US" altLang="en-US" sz="2400" dirty="0"/>
              <a:t>returns to the calling function</a:t>
            </a:r>
            <a:endParaRPr lang="en-US" altLang="en-US" sz="2400" dirty="0">
              <a:latin typeface="Courier New" pitchFamily="49" charset="0"/>
            </a:endParaRP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B3990F81-6D05-4E52-98DB-2313BD0356B4}"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showing sequence of function calls" descr="The image shows the sequence of function calls when a recursive function is called.  The sequence progresses through recursive calls down to the base case and the end of the recursion." title="image showing sequence of function call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1412454"/>
            <a:ext cx="7353300" cy="4633254"/>
          </a:xfrm>
          <a:prstGeom prst="rect">
            <a:avLst/>
          </a:prstGeom>
        </p:spPr>
      </p:pic>
      <p:sp>
        <p:nvSpPr>
          <p:cNvPr id="10242" name="Slide Title"/>
          <p:cNvSpPr>
            <a:spLocks noGrp="1" noChangeArrowheads="1"/>
          </p:cNvSpPr>
          <p:nvPr>
            <p:ph type="title"/>
          </p:nvPr>
        </p:nvSpPr>
        <p:spPr>
          <a:xfrm>
            <a:off x="2133600" y="0"/>
            <a:ext cx="7772400" cy="1143000"/>
          </a:xfrm>
        </p:spPr>
        <p:txBody>
          <a:bodyPr/>
          <a:lstStyle/>
          <a:p>
            <a:pPr eaLnBrk="1" hangingPunct="1"/>
            <a:r>
              <a:rPr lang="en-US" altLang="en-US" dirty="0">
                <a:solidFill>
                  <a:schemeClr val="tx1"/>
                </a:solidFill>
              </a:rPr>
              <a:t>What Happens When Called? 2 of 2</a:t>
            </a:r>
          </a:p>
        </p:txBody>
      </p:sp>
      <p:sp>
        <p:nvSpPr>
          <p:cNvPr id="1024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71A83600-93E0-4EED-B410-5B59A151F20A}"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Stopping the Recursion 1 of 4</a:t>
            </a:r>
          </a:p>
        </p:txBody>
      </p:sp>
      <p:sp>
        <p:nvSpPr>
          <p:cNvPr id="11267" name="Slide Body"/>
          <p:cNvSpPr>
            <a:spLocks noGrp="1" noChangeArrowheads="1"/>
          </p:cNvSpPr>
          <p:nvPr>
            <p:ph type="body" idx="1"/>
          </p:nvPr>
        </p:nvSpPr>
        <p:spPr>
          <a:xfrm>
            <a:off x="2133600" y="2057400"/>
            <a:ext cx="7772400" cy="3581400"/>
          </a:xfrm>
        </p:spPr>
        <p:txBody>
          <a:bodyPr/>
          <a:lstStyle/>
          <a:p>
            <a:pPr eaLnBrk="1" hangingPunct="1"/>
            <a:endParaRPr lang="en-US" altLang="en-US" dirty="0"/>
          </a:p>
          <a:p>
            <a:pPr eaLnBrk="1" hangingPunct="1"/>
            <a:r>
              <a:rPr lang="en-US" altLang="en-US" sz="2800" dirty="0"/>
              <a:t>A recursive function should include a test for the base cases</a:t>
            </a:r>
          </a:p>
          <a:p>
            <a:pPr eaLnBrk="1" hangingPunct="1"/>
            <a:r>
              <a:rPr lang="en-US" altLang="en-US" sz="2800" dirty="0"/>
              <a:t>In the sample program, the test is:</a:t>
            </a:r>
          </a:p>
          <a:p>
            <a:pPr eaLnBrk="1" hangingPunct="1">
              <a:buFontTx/>
              <a:buNone/>
            </a:pPr>
            <a:r>
              <a:rPr lang="en-US" altLang="en-US" sz="2800" dirty="0"/>
              <a:t>	 	</a:t>
            </a:r>
            <a:r>
              <a:rPr lang="en-US" altLang="en-US" sz="2800" b="1" dirty="0">
                <a:solidFill>
                  <a:srgbClr val="3D8963"/>
                </a:solidFill>
                <a:latin typeface="Courier New" pitchFamily="49" charset="0"/>
              </a:rPr>
              <a:t>if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0)</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56EF9367-11A8-4285-9C60-C95049FC7755}"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1828800" y="228600"/>
            <a:ext cx="8610600" cy="992188"/>
          </a:xfrm>
        </p:spPr>
        <p:txBody>
          <a:bodyPr/>
          <a:lstStyle/>
          <a:p>
            <a:pPr eaLnBrk="1" hangingPunct="1"/>
            <a:r>
              <a:rPr lang="en-US" altLang="en-US" dirty="0">
                <a:solidFill>
                  <a:schemeClr val="tx1"/>
                </a:solidFill>
              </a:rPr>
              <a:t>Stopping the Recursion 2 of 4</a:t>
            </a:r>
          </a:p>
        </p:txBody>
      </p:sp>
      <p:sp>
        <p:nvSpPr>
          <p:cNvPr id="12291" name="Slide Body"/>
          <p:cNvSpPr>
            <a:spLocks noGrp="1" noChangeArrowheads="1"/>
          </p:cNvSpPr>
          <p:nvPr>
            <p:ph type="body" idx="1"/>
          </p:nvPr>
        </p:nvSpPr>
        <p:spPr/>
        <p:txBody>
          <a:bodyPr/>
          <a:lstStyle/>
          <a:p>
            <a:pPr lvl="1" eaLnBrk="1" hangingPunct="1">
              <a:lnSpc>
                <a:spcPct val="85000"/>
              </a:lnSpc>
              <a:buFontTx/>
              <a:buNone/>
            </a:pP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countDown</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lvl="1" eaLnBrk="1" hangingPunct="1">
              <a:lnSpc>
                <a:spcPct val="85000"/>
              </a:lnSpc>
              <a:buFontTx/>
              <a:buNone/>
            </a:pPr>
            <a:r>
              <a:rPr lang="en-US" altLang="en-US" sz="2400" b="1" dirty="0">
                <a:solidFill>
                  <a:srgbClr val="3D8963"/>
                </a:solidFill>
                <a:latin typeface="Courier New" pitchFamily="49" charset="0"/>
              </a:rPr>
              <a:t>{ 	</a:t>
            </a:r>
          </a:p>
          <a:p>
            <a:pPr lvl="1" eaLnBrk="1" hangingPunct="1">
              <a:lnSpc>
                <a:spcPct val="85000"/>
              </a:lnSpc>
              <a:buFontTx/>
              <a:buNone/>
            </a:pPr>
            <a:r>
              <a:rPr lang="en-US" altLang="en-US" sz="2400" b="1" dirty="0">
                <a:solidFill>
                  <a:srgbClr val="3D8963"/>
                </a:solidFill>
                <a:latin typeface="Courier New" pitchFamily="49" charset="0"/>
              </a:rPr>
              <a:t>	 if (</a:t>
            </a:r>
            <a:r>
              <a:rPr lang="en-US" altLang="en-US" sz="2400" b="1" dirty="0" err="1">
                <a:solidFill>
                  <a:schemeClr val="accent2"/>
                </a:solidFill>
                <a:latin typeface="Courier New" pitchFamily="49" charset="0"/>
              </a:rPr>
              <a:t>num</a:t>
            </a:r>
            <a:r>
              <a:rPr lang="en-US" altLang="en-US" sz="2400" b="1" dirty="0">
                <a:solidFill>
                  <a:schemeClr val="accent2"/>
                </a:solidFill>
                <a:latin typeface="Courier New" pitchFamily="49" charset="0"/>
              </a:rPr>
              <a:t> == 0</a:t>
            </a:r>
            <a:r>
              <a:rPr lang="en-US" altLang="en-US" sz="2400" b="1" dirty="0">
                <a:solidFill>
                  <a:srgbClr val="3D8963"/>
                </a:solidFill>
                <a:latin typeface="Courier New" pitchFamily="49" charset="0"/>
              </a:rPr>
              <a:t>) // test</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"Blast off!";</a:t>
            </a:r>
          </a:p>
          <a:p>
            <a:pPr lvl="1" eaLnBrk="1" hangingPunct="1">
              <a:lnSpc>
                <a:spcPct val="85000"/>
              </a:lnSpc>
              <a:buFontTx/>
              <a:buNone/>
            </a:pPr>
            <a:r>
              <a:rPr lang="en-US" altLang="en-US" sz="2400" b="1" dirty="0">
                <a:solidFill>
                  <a:srgbClr val="3D8963"/>
                </a:solidFill>
                <a:latin typeface="Courier New" pitchFamily="49" charset="0"/>
              </a:rPr>
              <a:t>		else</a:t>
            </a:r>
          </a:p>
          <a:p>
            <a:pPr lvl="1" eaLnBrk="1" hangingPunct="1">
              <a:lnSpc>
                <a:spcPct val="85000"/>
              </a:lnSpc>
              <a:buFontTx/>
              <a:buNone/>
            </a:pPr>
            <a:r>
              <a:rPr lang="en-US" altLang="en-US" sz="2400" b="1" dirty="0">
                <a:solidFill>
                  <a:srgbClr val="3D8963"/>
                </a:solidFill>
                <a:latin typeface="Courier New" pitchFamily="49" charset="0"/>
              </a:rPr>
              <a:t>		{ </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&lt;&lt; "...\n";</a:t>
            </a:r>
          </a:p>
          <a:p>
            <a:pPr lvl="1" eaLnBrk="1" hangingPunct="1">
              <a:lnSpc>
                <a:spcPct val="85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countDown</a:t>
            </a:r>
            <a:r>
              <a:rPr lang="en-US" altLang="en-US" sz="2400" b="1" dirty="0">
                <a:solidFill>
                  <a:srgbClr val="3D8963"/>
                </a:solidFill>
                <a:latin typeface="Courier New" pitchFamily="49" charset="0"/>
              </a:rPr>
              <a:t>(num-1); // recursive</a:t>
            </a:r>
          </a:p>
          <a:p>
            <a:pPr lvl="1" eaLnBrk="1" hangingPunct="1">
              <a:lnSpc>
                <a:spcPct val="85000"/>
              </a:lnSpc>
              <a:buFontTx/>
              <a:buNone/>
            </a:pPr>
            <a:r>
              <a:rPr lang="en-US" altLang="en-US" sz="2400" b="1" dirty="0">
                <a:solidFill>
                  <a:srgbClr val="3D8963"/>
                </a:solidFill>
                <a:latin typeface="Courier New" pitchFamily="49" charset="0"/>
              </a:rPr>
              <a:t>	 }                    // call</a:t>
            </a:r>
          </a:p>
          <a:p>
            <a:pPr lvl="1" eaLnBrk="1" hangingPunct="1">
              <a:lnSpc>
                <a:spcPct val="85000"/>
              </a:lnSpc>
              <a:buFontTx/>
              <a:buNone/>
            </a:pPr>
            <a:r>
              <a:rPr lang="en-US" altLang="en-US" sz="2400" b="1" dirty="0">
                <a:solidFill>
                  <a:srgbClr val="3D8963"/>
                </a:solidFill>
                <a:latin typeface="Courier New" pitchFamily="49" charset="0"/>
              </a:rPr>
              <a:t>}</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14-</a:t>
            </a:r>
            <a:fld id="{4AF11446-69D6-451F-AD1C-FCFB70096447}"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220</TotalTime>
  <Words>1299</Words>
  <Application>Microsoft Office PowerPoint</Application>
  <PresentationFormat>Widescreen</PresentationFormat>
  <Paragraphs>284</Paragraphs>
  <Slides>31</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Courier New</vt:lpstr>
      <vt:lpstr>Noto Sans Symbols</vt:lpstr>
      <vt:lpstr>Times New Roman</vt:lpstr>
      <vt:lpstr>Verdana</vt:lpstr>
      <vt:lpstr>Wingdings</vt:lpstr>
      <vt:lpstr>508 Lecture</vt:lpstr>
      <vt:lpstr>Custom Design</vt:lpstr>
      <vt:lpstr>Starting Out with C++ Early Objects </vt:lpstr>
      <vt:lpstr>Topics</vt:lpstr>
      <vt:lpstr>14.1 Introduction to Recursion</vt:lpstr>
      <vt:lpstr> Recursive Functions 1 of 2</vt:lpstr>
      <vt:lpstr> Recursive Functions 2 of 2</vt:lpstr>
      <vt:lpstr>What Happens When Called? 1 of 2</vt:lpstr>
      <vt:lpstr>What Happens When Called? 2 of 2</vt:lpstr>
      <vt:lpstr>Stopping the Recursion 1 of 4</vt:lpstr>
      <vt:lpstr>Stopping the Recursion 2 of 4</vt:lpstr>
      <vt:lpstr>Stopping the Recursion 3 of 4</vt:lpstr>
      <vt:lpstr>Stopping the Recursion 4 of 4</vt:lpstr>
      <vt:lpstr>What Happens When Called?</vt:lpstr>
      <vt:lpstr>Types of Recursion</vt:lpstr>
      <vt:lpstr>14.2 The Recursive Factorial Function 1 of 2</vt:lpstr>
      <vt:lpstr>Recursive Factorial Function 2 of 2</vt:lpstr>
      <vt:lpstr>14.3  The Recursive gcd Function 1 of 2</vt:lpstr>
      <vt:lpstr>The Recursive gcd Function 2 of 2</vt:lpstr>
      <vt:lpstr>14.4  Solving Recursively Defined Problems</vt:lpstr>
      <vt:lpstr>Recursive Fibonacci Function</vt:lpstr>
      <vt:lpstr>14.5 A Recursive Binary Search Function</vt:lpstr>
      <vt:lpstr>Recursive Binary Search 1 of 3</vt:lpstr>
      <vt:lpstr>Recursive Binary Search 2 of 3</vt:lpstr>
      <vt:lpstr>Recursive Binary Search 3 of 3</vt:lpstr>
      <vt:lpstr>14.6  The QuickSort Algorithm 1 of 2</vt:lpstr>
      <vt:lpstr>The QuickSort Algorithm 2 of 2</vt:lpstr>
      <vt:lpstr>14.7 The Towers of Hanoi 1 of 2</vt:lpstr>
      <vt:lpstr>The Towers of Hanoi 2 of 2</vt:lpstr>
      <vt:lpstr>Outline of the Recursive Algorithm</vt:lpstr>
      <vt:lpstr>14.8 Exhaustive and Enumeration Algorithms</vt:lpstr>
      <vt:lpstr>14.9 Recursion vs. Iteration</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Eighth Edition</dc:title>
  <dc:creator>Christopher Kardaras</dc:creator>
  <cp:lastModifiedBy>Microsoft account</cp:lastModifiedBy>
  <cp:revision>23</cp:revision>
  <cp:lastPrinted>2009-04-22T19:24:48Z</cp:lastPrinted>
  <dcterms:created xsi:type="dcterms:W3CDTF">2013-06-11T00:19:04Z</dcterms:created>
  <dcterms:modified xsi:type="dcterms:W3CDTF">2021-03-31T16:58:42Z</dcterms:modified>
</cp:coreProperties>
</file>