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8" r:id="rId1"/>
    <p:sldMasterId id="2147483880" r:id="rId2"/>
  </p:sldMasterIdLst>
  <p:notesMasterIdLst>
    <p:notesMasterId r:id="rId32"/>
  </p:notesMasterIdLst>
  <p:sldIdLst>
    <p:sldId id="286" r:id="rId3"/>
    <p:sldId id="257" r:id="rId4"/>
    <p:sldId id="258" r:id="rId5"/>
    <p:sldId id="259" r:id="rId6"/>
    <p:sldId id="260" r:id="rId7"/>
    <p:sldId id="261" r:id="rId8"/>
    <p:sldId id="282" r:id="rId9"/>
    <p:sldId id="262" r:id="rId10"/>
    <p:sldId id="288" r:id="rId11"/>
    <p:sldId id="264" r:id="rId12"/>
    <p:sldId id="265" r:id="rId13"/>
    <p:sldId id="266" r:id="rId14"/>
    <p:sldId id="267" r:id="rId15"/>
    <p:sldId id="268" r:id="rId16"/>
    <p:sldId id="269" r:id="rId17"/>
    <p:sldId id="270" r:id="rId18"/>
    <p:sldId id="271" r:id="rId19"/>
    <p:sldId id="272" r:id="rId20"/>
    <p:sldId id="273" r:id="rId21"/>
    <p:sldId id="283" r:id="rId22"/>
    <p:sldId id="284" r:id="rId23"/>
    <p:sldId id="274" r:id="rId24"/>
    <p:sldId id="275" r:id="rId25"/>
    <p:sldId id="276" r:id="rId26"/>
    <p:sldId id="277" r:id="rId27"/>
    <p:sldId id="278" r:id="rId28"/>
    <p:sldId id="279" r:id="rId29"/>
    <p:sldId id="280" r:id="rId30"/>
    <p:sldId id="285" r:id="rId31"/>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5899"/>
    <a:srgbClr val="5FD6C2"/>
    <a:srgbClr val="5DE2B3"/>
    <a:srgbClr val="E3D638"/>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50" autoAdjust="0"/>
    <p:restoredTop sz="94660"/>
  </p:normalViewPr>
  <p:slideViewPr>
    <p:cSldViewPr>
      <p:cViewPr varScale="1">
        <p:scale>
          <a:sx n="84" d="100"/>
          <a:sy n="84" d="100"/>
        </p:scale>
        <p:origin x="12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327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5A3EF777-73A9-4EA1-84D8-EFE47A6F03EB}" type="slidenum">
              <a:rPr lang="en-US"/>
              <a:pPr>
                <a:defRPr/>
              </a:pPr>
              <a:t>‹#›</a:t>
            </a:fld>
            <a:endParaRPr lang="en-US"/>
          </a:p>
        </p:txBody>
      </p:sp>
    </p:spTree>
    <p:extLst>
      <p:ext uri="{BB962C8B-B14F-4D97-AF65-F5344CB8AC3E}">
        <p14:creationId xmlns:p14="http://schemas.microsoft.com/office/powerpoint/2010/main" val="803321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B193443-91A9-4C3C-B3D8-88F886AF6157}" type="slidenum">
              <a:rPr kumimoji="0" lang="en-US" altLang="en-US" smtClean="0"/>
              <a:pPr eaLnBrk="1" hangingPunct="1">
                <a:spcBef>
                  <a:spcPct val="0"/>
                </a:spcBef>
              </a:pPr>
              <a:t>2</a:t>
            </a:fld>
            <a:endParaRPr kumimoji="0" lang="en-US" altLang="en-US"/>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267566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54B6811-52FD-42E6-80BA-D38B16BE92C1}" type="slidenum">
              <a:rPr kumimoji="0" lang="en-US" altLang="en-US" smtClean="0"/>
              <a:pPr eaLnBrk="1" hangingPunct="1">
                <a:spcBef>
                  <a:spcPct val="0"/>
                </a:spcBef>
              </a:pPr>
              <a:t>13</a:t>
            </a:fld>
            <a:endParaRPr kumimoji="0" lang="en-US" alt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522083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80100F8-C315-4F93-A5BE-0DB8BC919FE0}" type="slidenum">
              <a:rPr kumimoji="0" lang="en-US" altLang="en-US" smtClean="0"/>
              <a:pPr eaLnBrk="1" hangingPunct="1">
                <a:spcBef>
                  <a:spcPct val="0"/>
                </a:spcBef>
              </a:pPr>
              <a:t>14</a:t>
            </a:fld>
            <a:endParaRPr kumimoji="0" lang="en-US" altLang="en-US"/>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783056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6FACB79-9D3D-4E6B-ADCC-10EEA98502BA}" type="slidenum">
              <a:rPr kumimoji="0" lang="en-US" altLang="en-US" smtClean="0"/>
              <a:pPr eaLnBrk="1" hangingPunct="1">
                <a:spcBef>
                  <a:spcPct val="0"/>
                </a:spcBef>
              </a:pPr>
              <a:t>15</a:t>
            </a:fld>
            <a:endParaRPr kumimoji="0" lang="en-US" altLang="en-US"/>
          </a:p>
        </p:txBody>
      </p:sp>
      <p:sp>
        <p:nvSpPr>
          <p:cNvPr id="46083"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inheritance5.h and pr15-03.cpp</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988647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8A47E2C-150F-4C0F-96FC-E92D69CAF8C2}" type="slidenum">
              <a:rPr kumimoji="0" lang="en-US" altLang="en-US" smtClean="0"/>
              <a:pPr eaLnBrk="1" hangingPunct="1">
                <a:spcBef>
                  <a:spcPct val="0"/>
                </a:spcBef>
              </a:pPr>
              <a:t>16</a:t>
            </a:fld>
            <a:endParaRPr kumimoji="0" lang="en-US" altLang="en-US"/>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90505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0557FE2-3B9B-47AB-B22B-37BB36F63965}" type="slidenum">
              <a:rPr kumimoji="0" lang="en-US" altLang="en-US" smtClean="0"/>
              <a:pPr eaLnBrk="1" hangingPunct="1">
                <a:spcBef>
                  <a:spcPct val="0"/>
                </a:spcBef>
              </a:pPr>
              <a:t>17</a:t>
            </a:fld>
            <a:endParaRPr kumimoji="0" lang="en-US" altLang="en-US"/>
          </a:p>
        </p:txBody>
      </p:sp>
      <p:sp>
        <p:nvSpPr>
          <p:cNvPr id="48131" name="Rectangle 2"/>
          <p:cNvSpPr>
            <a:spLocks noGrp="1" noRot="1" noChangeAspec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4067828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7DF324C-FFC0-429A-B83E-CE104CFD58D7}" type="slidenum">
              <a:rPr kumimoji="0" lang="en-US" altLang="en-US" smtClean="0"/>
              <a:pPr eaLnBrk="1" hangingPunct="1">
                <a:spcBef>
                  <a:spcPct val="0"/>
                </a:spcBef>
              </a:pPr>
              <a:t>18</a:t>
            </a:fld>
            <a:endParaRPr kumimoji="0" lang="en-US" altLang="en-US"/>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637369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35DF5CA-99C0-4628-80B1-36366E4632FE}" type="slidenum">
              <a:rPr kumimoji="0" lang="en-US" altLang="en-US" smtClean="0"/>
              <a:pPr eaLnBrk="1" hangingPunct="1">
                <a:spcBef>
                  <a:spcPct val="0"/>
                </a:spcBef>
              </a:pPr>
              <a:t>19</a:t>
            </a:fld>
            <a:endParaRPr kumimoji="0" lang="en-US" altLang="en-US"/>
          </a:p>
        </p:txBody>
      </p:sp>
      <p:sp>
        <p:nvSpPr>
          <p:cNvPr id="50179" name="Rectangle 1026"/>
          <p:cNvSpPr>
            <a:spLocks noGrp="1" noRot="1" noChangeAspect="1" noChangeArrowheads="1" noTextEdit="1"/>
          </p:cNvSpPr>
          <p:nvPr>
            <p:ph type="sldImg"/>
          </p:nvPr>
        </p:nvSpPr>
        <p:spPr>
          <a:xfrm>
            <a:off x="381000" y="685800"/>
            <a:ext cx="6096000" cy="3429000"/>
          </a:xfrm>
          <a:ln/>
        </p:spPr>
      </p:sp>
      <p:sp>
        <p:nvSpPr>
          <p:cNvPr id="501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424904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pr15-04.cpp  and pr15-05.cpp</a:t>
            </a:r>
          </a:p>
          <a:p>
            <a:endParaRPr lang="en-US" altLang="en-US"/>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fld id="{35653D41-2296-4EBE-B9A6-C7FBAD497920}" type="slidenum">
              <a:rPr lang="en-US" altLang="en-US" sz="1200" baseline="0" smtClean="0"/>
              <a:pPr eaLnBrk="1" hangingPunct="1"/>
              <a:t>20</a:t>
            </a:fld>
            <a:endParaRPr lang="en-US" altLang="en-US" sz="1200" baseline="0"/>
          </a:p>
        </p:txBody>
      </p:sp>
    </p:spTree>
    <p:extLst>
      <p:ext uri="{BB962C8B-B14F-4D97-AF65-F5344CB8AC3E}">
        <p14:creationId xmlns:p14="http://schemas.microsoft.com/office/powerpoint/2010/main" val="196004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ABBCC6A-C38C-4FF5-9056-BEF1A48B419B}" type="slidenum">
              <a:rPr kumimoji="0" lang="en-US" altLang="en-US" smtClean="0"/>
              <a:pPr eaLnBrk="1" hangingPunct="1">
                <a:spcBef>
                  <a:spcPct val="0"/>
                </a:spcBef>
              </a:pPr>
              <a:t>22</a:t>
            </a:fld>
            <a:endParaRPr kumimoji="0" lang="en-US" altLang="en-US"/>
          </a:p>
        </p:txBody>
      </p:sp>
      <p:sp>
        <p:nvSpPr>
          <p:cNvPr id="52227" name="Rectangle 1026"/>
          <p:cNvSpPr>
            <a:spLocks noGrp="1" noRot="1" noChangeAspect="1" noChangeArrowheads="1" noTextEdit="1"/>
          </p:cNvSpPr>
          <p:nvPr>
            <p:ph type="sldImg"/>
          </p:nvPr>
        </p:nvSpPr>
        <p:spPr>
          <a:xfrm>
            <a:off x="381000" y="685800"/>
            <a:ext cx="6096000" cy="3429000"/>
          </a:xfrm>
          <a:ln/>
        </p:spPr>
      </p:sp>
      <p:sp>
        <p:nvSpPr>
          <p:cNvPr id="522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499159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206A9F3-8408-4FAA-B08C-40F481D74798}" type="slidenum">
              <a:rPr kumimoji="0" lang="en-US" altLang="en-US" smtClean="0"/>
              <a:pPr eaLnBrk="1" hangingPunct="1">
                <a:spcBef>
                  <a:spcPct val="0"/>
                </a:spcBef>
              </a:pPr>
              <a:t>23</a:t>
            </a:fld>
            <a:endParaRPr kumimoji="0" lang="en-US" altLang="en-US"/>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4098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390FED2-BF9B-4647-86A4-88E3CB0E7031}" type="slidenum">
              <a:rPr kumimoji="0" lang="en-US" altLang="en-US" smtClean="0"/>
              <a:pPr eaLnBrk="1" hangingPunct="1">
                <a:spcBef>
                  <a:spcPct val="0"/>
                </a:spcBef>
              </a:pPr>
              <a:t>3</a:t>
            </a:fld>
            <a:endParaRPr kumimoji="0" lang="en-US" altLang="en-US"/>
          </a:p>
        </p:txBody>
      </p:sp>
      <p:sp>
        <p:nvSpPr>
          <p:cNvPr id="35843" name="Rectangle 2"/>
          <p:cNvSpPr>
            <a:spLocks noGrp="1" noRot="1" noChangeAspec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690425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B0DEF3E-DBB5-4E01-96FE-79FB379CE099}" type="slidenum">
              <a:rPr kumimoji="0" lang="en-US" altLang="en-US" smtClean="0"/>
              <a:pPr eaLnBrk="1" hangingPunct="1">
                <a:spcBef>
                  <a:spcPct val="0"/>
                </a:spcBef>
              </a:pPr>
              <a:t>24</a:t>
            </a:fld>
            <a:endParaRPr kumimoji="0" lang="en-US" altLang="en-US"/>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7861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9C3218C-3CDC-43F6-9E8C-D6D05A975CFA}" type="slidenum">
              <a:rPr kumimoji="0" lang="en-US" altLang="en-US" smtClean="0"/>
              <a:pPr eaLnBrk="1" hangingPunct="1">
                <a:spcBef>
                  <a:spcPct val="0"/>
                </a:spcBef>
              </a:pPr>
              <a:t>25</a:t>
            </a:fld>
            <a:endParaRPr kumimoji="0" lang="en-US" altLang="en-US"/>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pr15-06.cpp</a:t>
            </a:r>
          </a:p>
        </p:txBody>
      </p:sp>
    </p:spTree>
    <p:extLst>
      <p:ext uri="{BB962C8B-B14F-4D97-AF65-F5344CB8AC3E}">
        <p14:creationId xmlns:p14="http://schemas.microsoft.com/office/powerpoint/2010/main" val="3438636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D5B0777-E5F2-4015-BBD2-EFA7CCC3FC1F}" type="slidenum">
              <a:rPr kumimoji="0" lang="en-US" altLang="en-US" smtClean="0"/>
              <a:pPr eaLnBrk="1" hangingPunct="1">
                <a:spcBef>
                  <a:spcPct val="0"/>
                </a:spcBef>
              </a:pPr>
              <a:t>26</a:t>
            </a:fld>
            <a:endParaRPr kumimoji="0" lang="en-US" altLang="en-US"/>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74141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B7F1D7D-2565-4A7D-9BB8-AAC97BB608DC}" type="slidenum">
              <a:rPr kumimoji="0" lang="en-US" altLang="en-US" smtClean="0"/>
              <a:pPr eaLnBrk="1" hangingPunct="1">
                <a:spcBef>
                  <a:spcPct val="0"/>
                </a:spcBef>
              </a:pPr>
              <a:t>27</a:t>
            </a:fld>
            <a:endParaRPr kumimoji="0" lang="en-US" altLang="en-US"/>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60188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F7E1577-B171-415B-9B7B-3938C0667458}" type="slidenum">
              <a:rPr kumimoji="0" lang="en-US" altLang="en-US" smtClean="0"/>
              <a:pPr eaLnBrk="1" hangingPunct="1">
                <a:spcBef>
                  <a:spcPct val="0"/>
                </a:spcBef>
              </a:pPr>
              <a:t>28</a:t>
            </a:fld>
            <a:endParaRPr kumimoji="0" lang="en-US" altLang="en-US"/>
          </a:p>
        </p:txBody>
      </p:sp>
      <p:sp>
        <p:nvSpPr>
          <p:cNvPr id="58371" name="Rectangle 2"/>
          <p:cNvSpPr>
            <a:spLocks noGrp="1" noRot="1" noChangeAspect="1" noChangeArrowheads="1" noTextEdit="1"/>
          </p:cNvSpPr>
          <p:nvPr>
            <p:ph type="sldImg"/>
          </p:nvPr>
        </p:nvSpPr>
        <p:spPr>
          <a:xfrm>
            <a:off x="381000" y="685800"/>
            <a:ext cx="6096000" cy="34290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pr15-07.cpp</a:t>
            </a:r>
          </a:p>
        </p:txBody>
      </p:sp>
    </p:spTree>
    <p:extLst>
      <p:ext uri="{BB962C8B-B14F-4D97-AF65-F5344CB8AC3E}">
        <p14:creationId xmlns:p14="http://schemas.microsoft.com/office/powerpoint/2010/main" val="425104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E7F76BE-E9D8-48A0-8B7A-AB47D450E37D}" type="slidenum">
              <a:rPr kumimoji="0" lang="en-US" altLang="en-US" smtClean="0"/>
              <a:pPr eaLnBrk="1" hangingPunct="1">
                <a:spcBef>
                  <a:spcPct val="0"/>
                </a:spcBef>
              </a:pPr>
              <a:t>4</a:t>
            </a:fld>
            <a:endParaRPr kumimoji="0" lang="en-US" altLang="en-US"/>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17950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73A321B-4E15-4338-9684-F0C24662AC81}" type="slidenum">
              <a:rPr kumimoji="0" lang="en-US" altLang="en-US" smtClean="0"/>
              <a:pPr eaLnBrk="1" hangingPunct="1">
                <a:spcBef>
                  <a:spcPct val="0"/>
                </a:spcBef>
              </a:pPr>
              <a:t>5</a:t>
            </a:fld>
            <a:endParaRPr kumimoji="0" lang="en-US" altLang="en-US"/>
          </a:p>
        </p:txBody>
      </p:sp>
      <p:sp>
        <p:nvSpPr>
          <p:cNvPr id="37891" name="Rectangle 2"/>
          <p:cNvSpPr>
            <a:spLocks noGrp="1" noRot="1" noChangeAspect="1" noChangeArrowheads="1" noTextEdit="1"/>
          </p:cNvSpPr>
          <p:nvPr>
            <p:ph type="sldImg"/>
          </p:nvPr>
        </p:nvSpPr>
        <p:spPr>
          <a:xfrm>
            <a:off x="381000" y="685800"/>
            <a:ext cx="6096000" cy="3429000"/>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inheritance4.h and pr15-01.cpp</a:t>
            </a:r>
          </a:p>
          <a:p>
            <a:pPr eaLnBrk="1" hangingPunct="1"/>
            <a:endParaRPr lang="en-US" altLang="en-US"/>
          </a:p>
        </p:txBody>
      </p:sp>
    </p:spTree>
    <p:extLst>
      <p:ext uri="{BB962C8B-B14F-4D97-AF65-F5344CB8AC3E}">
        <p14:creationId xmlns:p14="http://schemas.microsoft.com/office/powerpoint/2010/main" val="2448263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1352D70-FF4F-4A09-B40D-1D9221FFCEBF}" type="slidenum">
              <a:rPr kumimoji="0" lang="en-US" altLang="en-US" smtClean="0"/>
              <a:pPr eaLnBrk="1" hangingPunct="1">
                <a:spcBef>
                  <a:spcPct val="0"/>
                </a:spcBef>
              </a:pPr>
              <a:t>8</a:t>
            </a:fld>
            <a:endParaRPr kumimoji="0" lang="en-US" altLang="en-US"/>
          </a:p>
        </p:txBody>
      </p:sp>
      <p:sp>
        <p:nvSpPr>
          <p:cNvPr id="38915" name="Rectangle 2"/>
          <p:cNvSpPr>
            <a:spLocks noGrp="1" noRot="1" noChangeAspec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56268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390FED2-BF9B-4647-86A4-88E3CB0E7031}" type="slidenum">
              <a:rPr kumimoji="0" lang="en-US" altLang="en-US" smtClean="0"/>
              <a:pPr eaLnBrk="1" hangingPunct="1">
                <a:spcBef>
                  <a:spcPct val="0"/>
                </a:spcBef>
              </a:pPr>
              <a:t>9</a:t>
            </a:fld>
            <a:endParaRPr kumimoji="0" lang="en-US" altLang="en-US"/>
          </a:p>
        </p:txBody>
      </p:sp>
      <p:sp>
        <p:nvSpPr>
          <p:cNvPr id="35843" name="Rectangle 2"/>
          <p:cNvSpPr>
            <a:spLocks noGrp="1" noRot="1" noChangeAspec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969716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30F5FC1-8A59-4B67-952A-05DECA61C7C9}" type="slidenum">
              <a:rPr kumimoji="0" lang="en-US" altLang="en-US" smtClean="0"/>
              <a:pPr eaLnBrk="1" hangingPunct="1">
                <a:spcBef>
                  <a:spcPct val="0"/>
                </a:spcBef>
              </a:pPr>
              <a:t>10</a:t>
            </a:fld>
            <a:endParaRPr kumimoji="0" lang="en-US" altLang="en-US"/>
          </a:p>
        </p:txBody>
      </p:sp>
      <p:sp>
        <p:nvSpPr>
          <p:cNvPr id="40963" name="Rectangle 2"/>
          <p:cNvSpPr>
            <a:spLocks noGrp="1" noRot="1" noChangeAspec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782044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E3D39BE-273A-4002-BC67-1BF54FF44067}" type="slidenum">
              <a:rPr kumimoji="0" lang="en-US" altLang="en-US" smtClean="0"/>
              <a:pPr eaLnBrk="1" hangingPunct="1">
                <a:spcBef>
                  <a:spcPct val="0"/>
                </a:spcBef>
              </a:pPr>
              <a:t>11</a:t>
            </a:fld>
            <a:endParaRPr kumimoji="0" lang="en-US" altLang="en-US"/>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inheritance4.h and pr15-02.cpp</a:t>
            </a:r>
          </a:p>
        </p:txBody>
      </p:sp>
    </p:spTree>
    <p:extLst>
      <p:ext uri="{BB962C8B-B14F-4D97-AF65-F5344CB8AC3E}">
        <p14:creationId xmlns:p14="http://schemas.microsoft.com/office/powerpoint/2010/main" val="2073671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6823638-0BF9-4D5A-94DD-2E413A196AF1}" type="slidenum">
              <a:rPr kumimoji="0" lang="en-US" altLang="en-US" smtClean="0"/>
              <a:pPr eaLnBrk="1" hangingPunct="1">
                <a:spcBef>
                  <a:spcPct val="0"/>
                </a:spcBef>
              </a:pPr>
              <a:t>12</a:t>
            </a:fld>
            <a:endParaRPr kumimoji="0" lang="en-US" alt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68843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0599272-BFD7-4806-8DB3-A6A1C3FDB495}"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30599272-BFD7-4806-8DB3-A6A1C3FDB495}"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600200"/>
            <a:ext cx="542713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36733" y="1600200"/>
            <a:ext cx="5429251"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24488907-648F-4288-ACB1-74CDFC38056E}" type="slidenum">
              <a:rPr lang="en-US"/>
              <a:pPr>
                <a:defRPr/>
              </a:pPr>
              <a:t>‹#›</a:t>
            </a:fld>
            <a:endParaRPr lang="en-US"/>
          </a:p>
        </p:txBody>
      </p:sp>
    </p:spTree>
    <p:extLst>
      <p:ext uri="{BB962C8B-B14F-4D97-AF65-F5344CB8AC3E}">
        <p14:creationId xmlns:p14="http://schemas.microsoft.com/office/powerpoint/2010/main" val="2163788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5E7EC851-C743-4E1B-97D3-F76B2C3FA8DC}"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0599272-BFD7-4806-8DB3-A6A1C3FDB495}"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0599272-BFD7-4806-8DB3-A6A1C3FDB49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0599272-BFD7-4806-8DB3-A6A1C3FDB49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2197CC83-2698-4CF1-BF1F-92702A44C91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657BD03E-D9B1-4F2B-80E3-171912D77D3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D3222E47-4247-4A14-9189-007A0421CA4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12192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sz="2400"/>
          </a:p>
        </p:txBody>
      </p:sp>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0599272-BFD7-4806-8DB3-A6A1C3FDB495}" type="slidenum">
              <a:rPr lang="en-US" smtClean="0"/>
              <a:pPr>
                <a:defRPr/>
              </a:pPr>
              <a:t>‹#›</a:t>
            </a:fld>
            <a:endParaRPr lang="en-US"/>
          </a:p>
        </p:txBody>
      </p:sp>
      <p:pic>
        <p:nvPicPr>
          <p:cNvPr id="15" name="Shape 15" descr="Pearson Logo"/>
          <p:cNvPicPr preferRelativeResize="0"/>
          <p:nvPr/>
        </p:nvPicPr>
        <p:blipFill rotWithShape="1">
          <a:blip r:embed="rId13">
            <a:alphaModFix/>
          </a:blip>
          <a:srcRect/>
          <a:stretch/>
        </p:blipFill>
        <p:spPr>
          <a:xfrm>
            <a:off x="125293" y="6149430"/>
            <a:ext cx="1223999" cy="279914"/>
          </a:xfrm>
          <a:prstGeom prst="rect">
            <a:avLst/>
          </a:prstGeom>
          <a:noFill/>
          <a:ln>
            <a:noFill/>
          </a:ln>
        </p:spPr>
      </p:pic>
      <p:sp>
        <p:nvSpPr>
          <p:cNvPr id="16" name="Shape 16"/>
          <p:cNvSpPr txBox="1"/>
          <p:nvPr/>
        </p:nvSpPr>
        <p:spPr>
          <a:xfrm>
            <a:off x="2133599" y="6172200"/>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4/12/2021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15</a:t>
            </a:r>
          </a:p>
        </p:txBody>
      </p:sp>
      <p:sp>
        <p:nvSpPr>
          <p:cNvPr id="5" name="Chapter Title"/>
          <p:cNvSpPr>
            <a:spLocks noGrp="1"/>
          </p:cNvSpPr>
          <p:nvPr>
            <p:ph type="body" idx="3"/>
          </p:nvPr>
        </p:nvSpPr>
        <p:spPr/>
        <p:txBody>
          <a:bodyPr/>
          <a:lstStyle/>
          <a:p>
            <a:r>
              <a:rPr lang="en-US" dirty="0"/>
              <a:t>Polymorphism and Virtual Functions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371601"/>
            <a:ext cx="3847041" cy="4812515"/>
          </a:xfrm>
          <a:prstGeom prst="rect">
            <a:avLst/>
          </a:prstGeom>
        </p:spPr>
      </p:pic>
    </p:spTree>
    <p:extLst>
      <p:ext uri="{BB962C8B-B14F-4D97-AF65-F5344CB8AC3E}">
        <p14:creationId xmlns:p14="http://schemas.microsoft.com/office/powerpoint/2010/main" val="1222880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a:xfrm>
            <a:off x="2209800" y="304800"/>
            <a:ext cx="7772400" cy="1066800"/>
          </a:xfrm>
        </p:spPr>
        <p:txBody>
          <a:bodyPr/>
          <a:lstStyle/>
          <a:p>
            <a:pPr eaLnBrk="1" hangingPunct="1"/>
            <a:r>
              <a:rPr lang="en-US" altLang="en-US" dirty="0">
                <a:solidFill>
                  <a:schemeClr val="tx1"/>
                </a:solidFill>
              </a:rPr>
              <a:t>Polymorphism 2 of 5</a:t>
            </a:r>
          </a:p>
        </p:txBody>
      </p:sp>
      <p:sp>
        <p:nvSpPr>
          <p:cNvPr id="12291" name="Slide Body"/>
          <p:cNvSpPr>
            <a:spLocks noGrp="1" noChangeArrowheads="1"/>
          </p:cNvSpPr>
          <p:nvPr>
            <p:ph type="body" idx="1"/>
          </p:nvPr>
        </p:nvSpPr>
        <p:spPr>
          <a:xfrm>
            <a:off x="2057400" y="1600200"/>
            <a:ext cx="7772400" cy="4419600"/>
          </a:xfrm>
        </p:spPr>
        <p:txBody>
          <a:bodyPr/>
          <a:lstStyle/>
          <a:p>
            <a:pPr>
              <a:lnSpc>
                <a:spcPts val="2800"/>
              </a:lnSpc>
              <a:buNone/>
            </a:pPr>
            <a:r>
              <a:rPr lang="en-US" altLang="en-US" sz="2800" b="1" dirty="0">
                <a:solidFill>
                  <a:srgbClr val="3D8963"/>
                </a:solidFill>
                <a:latin typeface="Courier New" pitchFamily="49" charset="0"/>
              </a:rPr>
              <a:t>class Animal{</a:t>
            </a:r>
          </a:p>
          <a:p>
            <a:pPr>
              <a:lnSpc>
                <a:spcPts val="2800"/>
              </a:lnSpc>
              <a:spcBef>
                <a:spcPct val="0"/>
              </a:spcBef>
              <a:buNone/>
            </a:pPr>
            <a:r>
              <a:rPr lang="en-US" altLang="en-US" sz="2800" b="1" dirty="0">
                <a:solidFill>
                  <a:srgbClr val="3D8963"/>
                </a:solidFill>
                <a:latin typeface="Courier New" pitchFamily="49" charset="0"/>
              </a:rPr>
              <a:t> public:</a:t>
            </a:r>
            <a:r>
              <a:rPr lang="en-US" altLang="en-US" sz="2800" b="1" dirty="0">
                <a:solidFill>
                  <a:srgbClr val="3D8963"/>
                </a:solidFill>
              </a:rPr>
              <a:t> </a:t>
            </a:r>
            <a:r>
              <a:rPr lang="en-US" altLang="en-US" sz="2800" b="1" dirty="0">
                <a:solidFill>
                  <a:srgbClr val="3D8963"/>
                </a:solidFill>
                <a:latin typeface="Courier New" pitchFamily="49" charset="0"/>
              </a:rPr>
              <a:t>void</a:t>
            </a:r>
            <a:r>
              <a:rPr lang="en-US" altLang="en-US" sz="2800" b="1" dirty="0">
                <a:solidFill>
                  <a:srgbClr val="3D8963"/>
                </a:solidFill>
              </a:rPr>
              <a:t> </a:t>
            </a:r>
            <a:r>
              <a:rPr lang="en-US" altLang="en-US" sz="2800" b="1" dirty="0">
                <a:solidFill>
                  <a:srgbClr val="3D8963"/>
                </a:solidFill>
                <a:latin typeface="Courier New" pitchFamily="49" charset="0"/>
              </a:rPr>
              <a:t>id(){</a:t>
            </a:r>
            <a:r>
              <a:rPr lang="en-US" altLang="en-US" sz="2800" b="1" dirty="0" err="1">
                <a:solidFill>
                  <a:srgbClr val="3D8963"/>
                </a:solidFill>
                <a:latin typeface="Courier New" pitchFamily="49" charset="0"/>
              </a:rPr>
              <a:t>cout</a:t>
            </a:r>
            <a:r>
              <a:rPr lang="en-US" altLang="en-US" sz="2800" b="1" dirty="0">
                <a:solidFill>
                  <a:srgbClr val="3D8963"/>
                </a:solidFill>
              </a:rPr>
              <a:t> </a:t>
            </a:r>
            <a:r>
              <a:rPr lang="en-US" altLang="en-US" sz="2800" b="1" dirty="0">
                <a:solidFill>
                  <a:srgbClr val="3D8963"/>
                </a:solidFill>
                <a:latin typeface="Courier New" pitchFamily="49" charset="0"/>
              </a:rPr>
              <a:t>&lt;&lt;</a:t>
            </a:r>
            <a:r>
              <a:rPr lang="en-US" altLang="en-US" sz="2800" b="1" dirty="0">
                <a:solidFill>
                  <a:srgbClr val="3D8963"/>
                </a:solidFill>
              </a:rPr>
              <a:t> </a:t>
            </a:r>
            <a:r>
              <a:rPr lang="en-US" altLang="en-US" sz="2800" b="1" dirty="0">
                <a:solidFill>
                  <a:srgbClr val="3D8963"/>
                </a:solidFill>
                <a:latin typeface="Courier New" pitchFamily="49" charset="0"/>
              </a:rPr>
              <a:t>"animal";}</a:t>
            </a:r>
          </a:p>
          <a:p>
            <a:pPr>
              <a:lnSpc>
                <a:spcPts val="2800"/>
              </a:lnSpc>
              <a:buNone/>
            </a:pPr>
            <a:r>
              <a:rPr lang="en-US" altLang="en-US" sz="2800" b="1" dirty="0">
                <a:solidFill>
                  <a:srgbClr val="3D8963"/>
                </a:solidFill>
                <a:latin typeface="Courier New" pitchFamily="49" charset="0"/>
              </a:rPr>
              <a:t>};</a:t>
            </a:r>
          </a:p>
          <a:p>
            <a:pPr>
              <a:lnSpc>
                <a:spcPts val="2800"/>
              </a:lnSpc>
              <a:buNone/>
            </a:pPr>
            <a:r>
              <a:rPr lang="en-US" altLang="en-US" sz="2800" b="1" dirty="0">
                <a:solidFill>
                  <a:srgbClr val="3D8963"/>
                </a:solidFill>
                <a:latin typeface="Courier New" pitchFamily="49" charset="0"/>
              </a:rPr>
              <a:t>class Cat : public Animal{</a:t>
            </a:r>
          </a:p>
          <a:p>
            <a:pPr>
              <a:lnSpc>
                <a:spcPts val="2800"/>
              </a:lnSpc>
              <a:spcBef>
                <a:spcPct val="0"/>
              </a:spcBef>
              <a:buNone/>
            </a:pPr>
            <a:r>
              <a:rPr lang="en-US" altLang="en-US" sz="2800" b="1" dirty="0">
                <a:solidFill>
                  <a:srgbClr val="3D8963"/>
                </a:solidFill>
                <a:latin typeface="Courier New" pitchFamily="49" charset="0"/>
              </a:rPr>
              <a:t> public:</a:t>
            </a:r>
            <a:r>
              <a:rPr lang="en-US" altLang="en-US" sz="2800" b="1" dirty="0">
                <a:solidFill>
                  <a:srgbClr val="3D8963"/>
                </a:solidFill>
              </a:rPr>
              <a:t> </a:t>
            </a:r>
            <a:r>
              <a:rPr lang="en-US" altLang="en-US" sz="2800" b="1" dirty="0">
                <a:solidFill>
                  <a:srgbClr val="3D8963"/>
                </a:solidFill>
                <a:latin typeface="Courier New" pitchFamily="49" charset="0"/>
              </a:rPr>
              <a:t>void id(){</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"cat";}</a:t>
            </a:r>
          </a:p>
          <a:p>
            <a:pPr>
              <a:lnSpc>
                <a:spcPts val="2800"/>
              </a:lnSpc>
              <a:buNone/>
            </a:pPr>
            <a:r>
              <a:rPr lang="en-US" altLang="en-US" sz="2800" b="1" dirty="0">
                <a:solidFill>
                  <a:srgbClr val="3D8963"/>
                </a:solidFill>
                <a:latin typeface="Courier New" pitchFamily="49" charset="0"/>
              </a:rPr>
              <a:t>};</a:t>
            </a:r>
          </a:p>
          <a:p>
            <a:pPr>
              <a:lnSpc>
                <a:spcPts val="2800"/>
              </a:lnSpc>
              <a:buNone/>
            </a:pPr>
            <a:r>
              <a:rPr lang="en-US" altLang="en-US" sz="2800" b="1" dirty="0">
                <a:solidFill>
                  <a:srgbClr val="3D8963"/>
                </a:solidFill>
                <a:latin typeface="Courier New" pitchFamily="49" charset="0"/>
              </a:rPr>
              <a:t>class Dog : public Animal{</a:t>
            </a:r>
          </a:p>
          <a:p>
            <a:pPr>
              <a:lnSpc>
                <a:spcPts val="2800"/>
              </a:lnSpc>
              <a:spcBef>
                <a:spcPct val="0"/>
              </a:spcBef>
              <a:buNone/>
            </a:pPr>
            <a:r>
              <a:rPr lang="en-US" altLang="en-US" sz="2800" b="1" dirty="0">
                <a:solidFill>
                  <a:srgbClr val="3D8963"/>
                </a:solidFill>
                <a:latin typeface="Courier New" pitchFamily="49" charset="0"/>
              </a:rPr>
              <a:t> public:</a:t>
            </a:r>
            <a:r>
              <a:rPr lang="en-US" altLang="en-US" sz="2800" b="1" dirty="0">
                <a:solidFill>
                  <a:srgbClr val="3D8963"/>
                </a:solidFill>
              </a:rPr>
              <a:t> </a:t>
            </a:r>
            <a:r>
              <a:rPr lang="en-US" altLang="en-US" sz="2800" b="1" dirty="0">
                <a:solidFill>
                  <a:srgbClr val="3D8963"/>
                </a:solidFill>
                <a:latin typeface="Courier New" pitchFamily="49" charset="0"/>
              </a:rPr>
              <a:t>void id(){</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"dog";}</a:t>
            </a:r>
          </a:p>
          <a:p>
            <a:pPr>
              <a:lnSpc>
                <a:spcPts val="2800"/>
              </a:lnSpc>
              <a:buNone/>
            </a:pPr>
            <a:r>
              <a:rPr lang="en-US" altLang="en-US" sz="2800" b="1" dirty="0">
                <a:solidFill>
                  <a:srgbClr val="3D8963"/>
                </a:solidFill>
                <a:latin typeface="Courier New" pitchFamily="49" charset="0"/>
              </a:rPr>
              <a:t>};</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FF64D433-8F25-44E4-B446-8C84444FDB9D}" type="slidenum">
              <a:rPr lang="en-US" altLang="en-US" sz="120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a:xfrm>
            <a:off x="2209800" y="381000"/>
            <a:ext cx="7772400" cy="1066800"/>
          </a:xfrm>
        </p:spPr>
        <p:txBody>
          <a:bodyPr/>
          <a:lstStyle/>
          <a:p>
            <a:pPr eaLnBrk="1" hangingPunct="1"/>
            <a:r>
              <a:rPr lang="en-US" altLang="en-US" dirty="0">
                <a:solidFill>
                  <a:schemeClr val="tx1"/>
                </a:solidFill>
              </a:rPr>
              <a:t>Polymorphism 3 of 5</a:t>
            </a:r>
          </a:p>
        </p:txBody>
      </p:sp>
      <p:sp>
        <p:nvSpPr>
          <p:cNvPr id="13315" name="Slide Body"/>
          <p:cNvSpPr>
            <a:spLocks noGrp="1" noChangeArrowheads="1"/>
          </p:cNvSpPr>
          <p:nvPr>
            <p:ph type="body" idx="1"/>
          </p:nvPr>
        </p:nvSpPr>
        <p:spPr>
          <a:xfrm>
            <a:off x="2057400" y="1752600"/>
            <a:ext cx="8077200" cy="4114800"/>
          </a:xfrm>
        </p:spPr>
        <p:txBody>
          <a:bodyPr/>
          <a:lstStyle/>
          <a:p>
            <a:pPr eaLnBrk="1" hangingPunct="1">
              <a:lnSpc>
                <a:spcPct val="90000"/>
              </a:lnSpc>
            </a:pPr>
            <a:r>
              <a:rPr lang="en-US" altLang="en-US" sz="2800" dirty="0"/>
              <a:t>Consider a collection of different Animal objects</a:t>
            </a:r>
          </a:p>
          <a:p>
            <a:pPr eaLnBrk="1" hangingPunct="1">
              <a:lnSpc>
                <a:spcPct val="90000"/>
              </a:lnSpc>
              <a:buFontTx/>
              <a:buNone/>
            </a:pPr>
            <a:r>
              <a:rPr lang="en-US" altLang="en-US" sz="2800" dirty="0"/>
              <a:t>    </a:t>
            </a:r>
            <a:r>
              <a:rPr lang="en-US" altLang="en-US" sz="2800" b="1" dirty="0">
                <a:solidFill>
                  <a:srgbClr val="3D8963"/>
                </a:solidFill>
                <a:latin typeface="Courier New" pitchFamily="49" charset="0"/>
              </a:rPr>
              <a:t>Animal *</a:t>
            </a:r>
            <a:r>
              <a:rPr lang="en-US" altLang="en-US" sz="2800" b="1" dirty="0" err="1">
                <a:solidFill>
                  <a:srgbClr val="3D8963"/>
                </a:solidFill>
                <a:latin typeface="Courier New" pitchFamily="49" charset="0"/>
              </a:rPr>
              <a:t>pA</a:t>
            </a:r>
            <a:r>
              <a:rPr lang="en-US" altLang="en-US" sz="2800" b="1" dirty="0">
                <a:solidFill>
                  <a:srgbClr val="3D8963"/>
                </a:solidFill>
                <a:latin typeface="Courier New" pitchFamily="49" charset="0"/>
              </a:rPr>
              <a:t>[] = {new</a:t>
            </a:r>
            <a:r>
              <a:rPr lang="en-US" altLang="en-US" sz="2800" b="1" dirty="0">
                <a:solidFill>
                  <a:srgbClr val="3D8963"/>
                </a:solidFill>
              </a:rPr>
              <a:t> </a:t>
            </a:r>
            <a:r>
              <a:rPr lang="en-US" altLang="en-US" sz="2800" b="1" dirty="0">
                <a:solidFill>
                  <a:srgbClr val="3D8963"/>
                </a:solidFill>
                <a:latin typeface="Courier New" pitchFamily="49" charset="0"/>
              </a:rPr>
              <a:t>Animal,</a:t>
            </a:r>
            <a:r>
              <a:rPr lang="en-US" altLang="en-US" sz="2800" b="1" dirty="0">
                <a:solidFill>
                  <a:srgbClr val="3D8963"/>
                </a:solidFill>
              </a:rPr>
              <a:t> </a:t>
            </a:r>
            <a:r>
              <a:rPr lang="en-US" altLang="en-US" sz="2800" b="1" dirty="0">
                <a:solidFill>
                  <a:srgbClr val="3D8963"/>
                </a:solidFill>
                <a:latin typeface="Courier New" pitchFamily="49" charset="0"/>
              </a:rPr>
              <a:t>new</a:t>
            </a:r>
            <a:r>
              <a:rPr lang="en-US" altLang="en-US" sz="2800" b="1" dirty="0">
                <a:solidFill>
                  <a:srgbClr val="3D8963"/>
                </a:solidFill>
              </a:rPr>
              <a:t> </a:t>
            </a:r>
            <a:r>
              <a:rPr lang="en-US" altLang="en-US" sz="2800" b="1" dirty="0">
                <a:solidFill>
                  <a:srgbClr val="3D8963"/>
                </a:solidFill>
                <a:latin typeface="Courier New" pitchFamily="49" charset="0"/>
              </a:rPr>
              <a:t>Dog,   </a:t>
            </a:r>
          </a:p>
          <a:p>
            <a:pPr eaLnBrk="1" hangingPunct="1">
              <a:lnSpc>
                <a:spcPct val="90000"/>
              </a:lnSpc>
              <a:spcBef>
                <a:spcPct val="0"/>
              </a:spcBef>
              <a:buFontTx/>
              <a:buNone/>
            </a:pPr>
            <a:r>
              <a:rPr lang="en-US" altLang="en-US" sz="2800" b="1" dirty="0">
                <a:solidFill>
                  <a:srgbClr val="3D8963"/>
                </a:solidFill>
                <a:latin typeface="Courier New" pitchFamily="49" charset="0"/>
              </a:rPr>
              <a:t>                  new</a:t>
            </a:r>
            <a:r>
              <a:rPr lang="en-US" altLang="en-US" sz="2800" b="1" dirty="0">
                <a:solidFill>
                  <a:srgbClr val="3D8963"/>
                </a:solidFill>
              </a:rPr>
              <a:t> </a:t>
            </a:r>
            <a:r>
              <a:rPr lang="en-US" altLang="en-US" sz="2800" b="1" dirty="0">
                <a:solidFill>
                  <a:srgbClr val="3D8963"/>
                </a:solidFill>
                <a:latin typeface="Courier New" pitchFamily="49" charset="0"/>
              </a:rPr>
              <a:t>Cat};</a:t>
            </a:r>
          </a:p>
          <a:p>
            <a:pPr eaLnBrk="1" hangingPunct="1">
              <a:lnSpc>
                <a:spcPct val="90000"/>
              </a:lnSpc>
              <a:spcBef>
                <a:spcPct val="15000"/>
              </a:spcBef>
              <a:buFontTx/>
              <a:buNone/>
            </a:pPr>
            <a:r>
              <a:rPr lang="en-US" altLang="en-US" sz="2400" b="1" dirty="0">
                <a:solidFill>
                  <a:srgbClr val="3D8963"/>
                </a:solidFill>
                <a:latin typeface="Courier New" pitchFamily="49" charset="0"/>
              </a:rPr>
              <a:t>  </a:t>
            </a:r>
            <a:r>
              <a:rPr lang="en-US" altLang="en-US" sz="2800" dirty="0"/>
              <a:t>and accompanying code</a:t>
            </a:r>
            <a:endParaRPr lang="en-US" altLang="en-US" sz="2400" b="1" dirty="0">
              <a:solidFill>
                <a:srgbClr val="3D8963"/>
              </a:solidFill>
              <a:latin typeface="Courier New" pitchFamily="49" charset="0"/>
            </a:endParaRPr>
          </a:p>
          <a:p>
            <a:pPr eaLnBrk="1" hangingPunct="1">
              <a:lnSpc>
                <a:spcPct val="90000"/>
              </a:lnSpc>
              <a:spcBef>
                <a:spcPct val="15000"/>
              </a:spcBef>
              <a:buFontTx/>
              <a:buNone/>
            </a:pPr>
            <a:r>
              <a:rPr lang="en-US" altLang="en-US" sz="2400" b="1" dirty="0">
                <a:solidFill>
                  <a:srgbClr val="3D8963"/>
                </a:solidFill>
                <a:latin typeface="Courier New" pitchFamily="49" charset="0"/>
              </a:rPr>
              <a:t>  </a:t>
            </a:r>
            <a:r>
              <a:rPr lang="en-US" altLang="en-US" sz="2800" b="1" dirty="0">
                <a:solidFill>
                  <a:srgbClr val="3D8963"/>
                </a:solidFill>
                <a:latin typeface="Courier New" pitchFamily="49" charset="0"/>
              </a:rPr>
              <a:t>for(</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k=0; k&lt;3; k++)</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pA</a:t>
            </a:r>
            <a:r>
              <a:rPr lang="en-US" altLang="en-US" sz="2800" b="1" dirty="0">
                <a:solidFill>
                  <a:srgbClr val="3D8963"/>
                </a:solidFill>
                <a:latin typeface="Courier New" pitchFamily="49" charset="0"/>
              </a:rPr>
              <a:t>[k]-&gt;id();</a:t>
            </a:r>
          </a:p>
          <a:p>
            <a:pPr eaLnBrk="1" hangingPunct="1">
              <a:lnSpc>
                <a:spcPct val="90000"/>
              </a:lnSpc>
              <a:spcBef>
                <a:spcPct val="0"/>
              </a:spcBef>
            </a:pPr>
            <a:endParaRPr lang="en-US" altLang="en-US" sz="2400" b="1" dirty="0">
              <a:solidFill>
                <a:srgbClr val="3D8963"/>
              </a:solidFill>
              <a:latin typeface="Courier New" pitchFamily="49" charset="0"/>
            </a:endParaRPr>
          </a:p>
          <a:p>
            <a:pPr eaLnBrk="1" hangingPunct="1">
              <a:lnSpc>
                <a:spcPct val="90000"/>
              </a:lnSpc>
              <a:spcBef>
                <a:spcPct val="0"/>
              </a:spcBef>
            </a:pPr>
            <a:r>
              <a:rPr lang="en-US" altLang="en-US" sz="2800" dirty="0"/>
              <a:t>Prints: </a:t>
            </a:r>
            <a:r>
              <a:rPr lang="en-US" altLang="en-US" sz="2800" b="1" dirty="0">
                <a:latin typeface="Courier New" pitchFamily="49" charset="0"/>
              </a:rPr>
              <a:t>animal </a:t>
            </a:r>
            <a:r>
              <a:rPr lang="en-US" altLang="en-US" sz="2800" b="1" dirty="0" err="1">
                <a:latin typeface="Courier New" pitchFamily="49" charset="0"/>
              </a:rPr>
              <a:t>animal</a:t>
            </a:r>
            <a:r>
              <a:rPr lang="en-US" altLang="en-US" sz="2800" b="1" dirty="0">
                <a:latin typeface="Courier New" pitchFamily="49" charset="0"/>
              </a:rPr>
              <a:t> </a:t>
            </a:r>
            <a:r>
              <a:rPr lang="en-US" altLang="en-US" sz="2800" b="1" dirty="0" err="1">
                <a:latin typeface="Courier New" pitchFamily="49" charset="0"/>
              </a:rPr>
              <a:t>animal</a:t>
            </a:r>
            <a:r>
              <a:rPr lang="en-US" altLang="en-US" sz="2800" dirty="0"/>
              <a:t>, ignoring the more specific versions of </a:t>
            </a:r>
            <a:r>
              <a:rPr lang="en-US" altLang="en-US" sz="2800" b="1" dirty="0">
                <a:latin typeface="Courier New" pitchFamily="49" charset="0"/>
              </a:rPr>
              <a:t>id()</a:t>
            </a:r>
            <a:r>
              <a:rPr lang="en-US" altLang="en-US" sz="2800" dirty="0"/>
              <a:t> in </a:t>
            </a:r>
            <a:r>
              <a:rPr lang="en-US" altLang="en-US" sz="2800" b="1" dirty="0">
                <a:latin typeface="Courier New" pitchFamily="49" charset="0"/>
              </a:rPr>
              <a:t>Dog</a:t>
            </a:r>
            <a:r>
              <a:rPr lang="en-US" altLang="en-US" sz="2800" dirty="0"/>
              <a:t> and </a:t>
            </a:r>
            <a:r>
              <a:rPr lang="en-US" altLang="en-US" sz="2800" b="1" dirty="0">
                <a:latin typeface="Courier New" pitchFamily="49" charset="0"/>
              </a:rPr>
              <a:t>Cat</a:t>
            </a: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FF58C5E8-620F-4C03-A0AF-9E695D9185BB}" type="slidenum">
              <a:rPr lang="en-US" altLang="en-US" sz="120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a:xfrm>
            <a:off x="2209800" y="381000"/>
            <a:ext cx="7772400" cy="1066800"/>
          </a:xfrm>
        </p:spPr>
        <p:txBody>
          <a:bodyPr/>
          <a:lstStyle/>
          <a:p>
            <a:pPr eaLnBrk="1" hangingPunct="1"/>
            <a:r>
              <a:rPr lang="en-US" altLang="en-US" dirty="0">
                <a:solidFill>
                  <a:schemeClr val="tx1"/>
                </a:solidFill>
              </a:rPr>
              <a:t>Polymorphism 4 of 5</a:t>
            </a:r>
          </a:p>
        </p:txBody>
      </p:sp>
      <p:sp>
        <p:nvSpPr>
          <p:cNvPr id="14339" name="Slide Body"/>
          <p:cNvSpPr>
            <a:spLocks noGrp="1" noChangeArrowheads="1"/>
          </p:cNvSpPr>
          <p:nvPr>
            <p:ph type="body" idx="1"/>
          </p:nvPr>
        </p:nvSpPr>
        <p:spPr>
          <a:xfrm>
            <a:off x="2057400" y="1752600"/>
            <a:ext cx="7772400" cy="4724400"/>
          </a:xfrm>
        </p:spPr>
        <p:txBody>
          <a:bodyPr/>
          <a:lstStyle/>
          <a:p>
            <a:pPr eaLnBrk="1" hangingPunct="1"/>
            <a:r>
              <a:rPr lang="en-US" altLang="en-US" sz="2800" dirty="0"/>
              <a:t>The preceding code is not polymorphic: it behaves the same way even though </a:t>
            </a:r>
            <a:r>
              <a:rPr lang="en-US" altLang="en-US" sz="2800" b="1" dirty="0">
                <a:latin typeface="Courier New" pitchFamily="49" charset="0"/>
              </a:rPr>
              <a:t>Animal</a:t>
            </a:r>
            <a:r>
              <a:rPr lang="en-US" altLang="en-US" sz="2800" dirty="0"/>
              <a:t>, </a:t>
            </a:r>
            <a:r>
              <a:rPr lang="en-US" altLang="en-US" sz="2800" b="1" dirty="0">
                <a:latin typeface="Courier New" pitchFamily="49" charset="0"/>
              </a:rPr>
              <a:t>Dog</a:t>
            </a:r>
            <a:r>
              <a:rPr lang="en-US" altLang="en-US" sz="2800" dirty="0"/>
              <a:t> and </a:t>
            </a:r>
            <a:r>
              <a:rPr lang="en-US" altLang="en-US" sz="2800" b="1" dirty="0">
                <a:latin typeface="Courier New" pitchFamily="49" charset="0"/>
              </a:rPr>
              <a:t>Cat</a:t>
            </a:r>
            <a:r>
              <a:rPr lang="en-US" altLang="en-US" sz="2800" dirty="0"/>
              <a:t> have different types and different </a:t>
            </a:r>
            <a:r>
              <a:rPr lang="en-US" altLang="en-US" sz="2800" b="1" dirty="0">
                <a:latin typeface="Courier New" pitchFamily="49" charset="0"/>
              </a:rPr>
              <a:t>id()</a:t>
            </a:r>
            <a:r>
              <a:rPr lang="en-US" altLang="en-US" sz="2800" dirty="0"/>
              <a:t> member functions</a:t>
            </a:r>
          </a:p>
          <a:p>
            <a:pPr eaLnBrk="1" hangingPunct="1"/>
            <a:r>
              <a:rPr lang="en-US" altLang="en-US" sz="2800" dirty="0"/>
              <a:t>Polymorphic code would have printed "</a:t>
            </a:r>
            <a:r>
              <a:rPr lang="en-US" altLang="en-US" sz="2800" b="1" dirty="0">
                <a:latin typeface="Courier New" pitchFamily="49" charset="0"/>
              </a:rPr>
              <a:t>animal</a:t>
            </a:r>
            <a:r>
              <a:rPr lang="en-US" altLang="en-US" sz="2800" dirty="0"/>
              <a:t>  </a:t>
            </a:r>
            <a:r>
              <a:rPr lang="en-US" altLang="en-US" sz="2800" b="1" dirty="0">
                <a:latin typeface="Courier New" pitchFamily="49" charset="0"/>
              </a:rPr>
              <a:t>dog</a:t>
            </a:r>
            <a:r>
              <a:rPr lang="en-US" altLang="en-US" sz="2800" dirty="0"/>
              <a:t>  </a:t>
            </a:r>
            <a:r>
              <a:rPr lang="en-US" altLang="en-US" sz="2800" b="1" dirty="0">
                <a:latin typeface="Courier New" pitchFamily="49" charset="0"/>
              </a:rPr>
              <a:t>cat"</a:t>
            </a:r>
            <a:r>
              <a:rPr lang="en-US" altLang="en-US" sz="2800" dirty="0"/>
              <a:t> instead of "</a:t>
            </a:r>
            <a:r>
              <a:rPr lang="en-US" altLang="en-US" sz="2800" b="1" dirty="0">
                <a:latin typeface="Courier New" pitchFamily="49" charset="0"/>
              </a:rPr>
              <a:t>animal</a:t>
            </a:r>
            <a:r>
              <a:rPr lang="en-US" altLang="en-US" sz="2800" dirty="0"/>
              <a:t>  </a:t>
            </a:r>
            <a:r>
              <a:rPr lang="en-US" altLang="en-US" sz="2800" b="1" dirty="0" err="1">
                <a:latin typeface="Courier New" pitchFamily="49" charset="0"/>
              </a:rPr>
              <a:t>animal</a:t>
            </a:r>
            <a:r>
              <a:rPr lang="en-US" altLang="en-US" sz="2800" dirty="0"/>
              <a:t>  </a:t>
            </a:r>
            <a:r>
              <a:rPr lang="en-US" altLang="en-US" sz="2800" b="1" dirty="0" err="1">
                <a:latin typeface="Courier New" pitchFamily="49" charset="0"/>
              </a:rPr>
              <a:t>animal</a:t>
            </a:r>
            <a:r>
              <a:rPr lang="en-US" altLang="en-US" sz="2800" b="1" dirty="0">
                <a:latin typeface="Courier New" pitchFamily="49" charset="0"/>
              </a:rPr>
              <a:t>"</a:t>
            </a:r>
            <a:endParaRPr lang="en-US" altLang="en-US" sz="2800" dirty="0"/>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8052D2B8-82BE-43DB-AB05-8AAD00185B14}" type="slidenum">
              <a:rPr lang="en-US" altLang="en-US" sz="120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a:xfrm>
            <a:off x="2057400" y="303214"/>
            <a:ext cx="8229600" cy="992187"/>
          </a:xfrm>
        </p:spPr>
        <p:txBody>
          <a:bodyPr/>
          <a:lstStyle/>
          <a:p>
            <a:pPr eaLnBrk="1" hangingPunct="1"/>
            <a:r>
              <a:rPr lang="en-US" altLang="en-US" dirty="0">
                <a:solidFill>
                  <a:schemeClr val="tx1"/>
                </a:solidFill>
              </a:rPr>
              <a:t>Polymorphism 5 of 5</a:t>
            </a:r>
          </a:p>
        </p:txBody>
      </p:sp>
      <p:sp>
        <p:nvSpPr>
          <p:cNvPr id="15363" name="Slide Body"/>
          <p:cNvSpPr>
            <a:spLocks noGrp="1" noChangeArrowheads="1"/>
          </p:cNvSpPr>
          <p:nvPr>
            <p:ph type="body" idx="1"/>
          </p:nvPr>
        </p:nvSpPr>
        <p:spPr>
          <a:xfrm>
            <a:off x="1981200" y="1905000"/>
            <a:ext cx="8305800" cy="3810000"/>
          </a:xfrm>
        </p:spPr>
        <p:txBody>
          <a:bodyPr/>
          <a:lstStyle/>
          <a:p>
            <a:pPr eaLnBrk="1" hangingPunct="1">
              <a:lnSpc>
                <a:spcPct val="90000"/>
              </a:lnSpc>
            </a:pPr>
            <a:r>
              <a:rPr lang="en-US" altLang="en-US" sz="2800" dirty="0"/>
              <a:t>The code is not polymorphic because in the expression </a:t>
            </a:r>
          </a:p>
          <a:p>
            <a:pPr eaLnBrk="1" hangingPunct="1">
              <a:lnSpc>
                <a:spcPct val="90000"/>
              </a:lnSpc>
              <a:buFontTx/>
              <a:buNone/>
            </a:pPr>
            <a:r>
              <a:rPr lang="en-US" altLang="en-US" sz="2800" dirty="0"/>
              <a:t>        </a:t>
            </a:r>
            <a:r>
              <a:rPr lang="en-US" altLang="en-US" sz="2800" b="1" dirty="0" err="1">
                <a:solidFill>
                  <a:srgbClr val="3D8963"/>
                </a:solidFill>
                <a:latin typeface="Courier New" pitchFamily="49" charset="0"/>
              </a:rPr>
              <a:t>pA</a:t>
            </a:r>
            <a:r>
              <a:rPr lang="en-US" altLang="en-US" sz="2800" b="1" dirty="0">
                <a:solidFill>
                  <a:srgbClr val="3D8963"/>
                </a:solidFill>
                <a:latin typeface="Courier New" pitchFamily="49" charset="0"/>
              </a:rPr>
              <a:t>[k]-&gt;id()</a:t>
            </a:r>
          </a:p>
          <a:p>
            <a:pPr eaLnBrk="1" hangingPunct="1">
              <a:lnSpc>
                <a:spcPct val="90000"/>
              </a:lnSpc>
              <a:buFontTx/>
              <a:buNone/>
            </a:pPr>
            <a:r>
              <a:rPr lang="en-US" altLang="en-US" sz="2800" b="1" dirty="0">
                <a:solidFill>
                  <a:srgbClr val="3D8963"/>
                </a:solidFill>
              </a:rPr>
              <a:t>   </a:t>
            </a:r>
            <a:r>
              <a:rPr lang="en-US" altLang="en-US" sz="2800" dirty="0"/>
              <a:t>the compiler sees only the type of the pointer </a:t>
            </a:r>
            <a:r>
              <a:rPr lang="en-US" altLang="en-US" sz="2800" b="1" dirty="0" err="1">
                <a:solidFill>
                  <a:srgbClr val="3D8963"/>
                </a:solidFill>
                <a:latin typeface="Courier New" pitchFamily="49" charset="0"/>
              </a:rPr>
              <a:t>pA</a:t>
            </a:r>
            <a:r>
              <a:rPr lang="en-US" altLang="en-US" sz="2800" b="1" dirty="0">
                <a:solidFill>
                  <a:srgbClr val="3D8963"/>
                </a:solidFill>
                <a:latin typeface="Courier New" pitchFamily="49" charset="0"/>
              </a:rPr>
              <a:t>[k]</a:t>
            </a:r>
            <a:r>
              <a:rPr lang="en-US" altLang="en-US" sz="2800" dirty="0"/>
              <a:t>, which is pointer to </a:t>
            </a:r>
            <a:r>
              <a:rPr lang="en-US" altLang="en-US" sz="2800" b="1" dirty="0">
                <a:solidFill>
                  <a:srgbClr val="3D8963"/>
                </a:solidFill>
                <a:latin typeface="Courier New" pitchFamily="49" charset="0"/>
              </a:rPr>
              <a:t>Animal</a:t>
            </a:r>
          </a:p>
          <a:p>
            <a:pPr eaLnBrk="1" hangingPunct="1">
              <a:lnSpc>
                <a:spcPct val="90000"/>
              </a:lnSpc>
            </a:pPr>
            <a:r>
              <a:rPr lang="en-US" altLang="en-US" sz="2800" dirty="0"/>
              <a:t>The compiler does not see type of actual object pointed to, which may be </a:t>
            </a:r>
            <a:r>
              <a:rPr lang="en-US" altLang="en-US" sz="2800" b="1" dirty="0">
                <a:solidFill>
                  <a:srgbClr val="3D8963"/>
                </a:solidFill>
                <a:latin typeface="Courier New" pitchFamily="49" charset="0"/>
              </a:rPr>
              <a:t>Animal</a:t>
            </a:r>
            <a:r>
              <a:rPr lang="en-US" altLang="en-US" sz="2800" dirty="0"/>
              <a:t>, or </a:t>
            </a:r>
            <a:r>
              <a:rPr lang="en-US" altLang="en-US" sz="2800" b="1" dirty="0">
                <a:solidFill>
                  <a:srgbClr val="3D8963"/>
                </a:solidFill>
                <a:latin typeface="Courier New" pitchFamily="49" charset="0"/>
              </a:rPr>
              <a:t>Dog</a:t>
            </a:r>
            <a:r>
              <a:rPr lang="en-US" altLang="en-US" sz="2800" dirty="0"/>
              <a:t>, or </a:t>
            </a:r>
            <a:r>
              <a:rPr lang="en-US" altLang="en-US" sz="2800" b="1" dirty="0">
                <a:solidFill>
                  <a:srgbClr val="3D8963"/>
                </a:solidFill>
                <a:latin typeface="Courier New" pitchFamily="49" charset="0"/>
              </a:rPr>
              <a:t>Cat</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13CEB037-431E-4EF9-A53A-4E78B7F2069C}" type="slidenum">
              <a:rPr lang="en-US" altLang="en-US" sz="120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Virtual Functions 1 of 3</a:t>
            </a:r>
          </a:p>
        </p:txBody>
      </p:sp>
      <p:sp>
        <p:nvSpPr>
          <p:cNvPr id="16387" name="Slide Body"/>
          <p:cNvSpPr>
            <a:spLocks noGrp="1" noChangeArrowheads="1"/>
          </p:cNvSpPr>
          <p:nvPr>
            <p:ph type="body" idx="1"/>
          </p:nvPr>
        </p:nvSpPr>
        <p:spPr>
          <a:xfrm>
            <a:off x="2133600" y="2667000"/>
            <a:ext cx="7772400" cy="2667000"/>
          </a:xfrm>
        </p:spPr>
        <p:txBody>
          <a:bodyPr/>
          <a:lstStyle/>
          <a:p>
            <a:pPr eaLnBrk="1" hangingPunct="1">
              <a:buFontTx/>
              <a:buNone/>
            </a:pPr>
            <a:r>
              <a:rPr lang="en-US" altLang="en-US" dirty="0"/>
              <a:t>	</a:t>
            </a:r>
            <a:r>
              <a:rPr lang="en-US" altLang="en-US" sz="2800" dirty="0"/>
              <a:t>Declaring a function </a:t>
            </a:r>
            <a:r>
              <a:rPr lang="en-US" altLang="en-US" sz="2800" b="1" dirty="0">
                <a:latin typeface="Courier New" pitchFamily="49" charset="0"/>
              </a:rPr>
              <a:t>virtual</a:t>
            </a:r>
            <a:r>
              <a:rPr lang="en-US" altLang="en-US" sz="2800" dirty="0"/>
              <a:t> will make the compiler check the type of each object to see if it defines a more specific version of the virtual function</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44F95A7B-ACC5-493D-9420-AACE06FBC633}" type="slidenum">
              <a:rPr lang="en-US" altLang="en-US" sz="120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Virtual Functions 2 of 3</a:t>
            </a:r>
          </a:p>
        </p:txBody>
      </p:sp>
      <p:sp>
        <p:nvSpPr>
          <p:cNvPr id="17411" name="Slide Body"/>
          <p:cNvSpPr>
            <a:spLocks noGrp="1" noChangeArrowheads="1"/>
          </p:cNvSpPr>
          <p:nvPr>
            <p:ph type="body" idx="1"/>
          </p:nvPr>
        </p:nvSpPr>
        <p:spPr>
          <a:xfrm>
            <a:off x="1828800" y="1981200"/>
            <a:ext cx="8458200" cy="4114800"/>
          </a:xfrm>
        </p:spPr>
        <p:txBody>
          <a:bodyPr/>
          <a:lstStyle/>
          <a:p>
            <a:pPr eaLnBrk="1" hangingPunct="1">
              <a:buFontTx/>
              <a:buNone/>
            </a:pPr>
            <a:r>
              <a:rPr lang="en-US" altLang="en-US" dirty="0"/>
              <a:t>	</a:t>
            </a:r>
            <a:r>
              <a:rPr lang="en-US" altLang="en-US" sz="2800" dirty="0"/>
              <a:t>If the member functions</a:t>
            </a:r>
            <a:r>
              <a:rPr lang="en-US" altLang="en-US" sz="2800" b="1" dirty="0">
                <a:latin typeface="Courier New" pitchFamily="49" charset="0"/>
              </a:rPr>
              <a:t> id()</a:t>
            </a:r>
            <a:r>
              <a:rPr lang="en-US" altLang="en-US" sz="2800" dirty="0"/>
              <a:t>are declared virtual, then the code </a:t>
            </a:r>
            <a:endParaRPr lang="en-US" altLang="en-US" sz="2800" b="1" dirty="0">
              <a:solidFill>
                <a:srgbClr val="3D8963"/>
              </a:solidFill>
              <a:latin typeface="Courier New" pitchFamily="49" charset="0"/>
            </a:endParaRPr>
          </a:p>
          <a:p>
            <a:pPr eaLnBrk="1" hangingPunct="1">
              <a:buFontTx/>
              <a:buNone/>
            </a:pPr>
            <a:r>
              <a:rPr lang="en-US" altLang="en-US" sz="2800" b="1" dirty="0">
                <a:solidFill>
                  <a:srgbClr val="3D8963"/>
                </a:solidFill>
                <a:latin typeface="Courier New" pitchFamily="49" charset="0"/>
              </a:rPr>
              <a:t>  Animal *</a:t>
            </a:r>
            <a:r>
              <a:rPr lang="en-US" altLang="en-US" sz="2800" b="1" dirty="0" err="1">
                <a:solidFill>
                  <a:srgbClr val="3D8963"/>
                </a:solidFill>
                <a:latin typeface="Courier New" pitchFamily="49" charset="0"/>
              </a:rPr>
              <a:t>pA</a:t>
            </a:r>
            <a:r>
              <a:rPr lang="en-US" altLang="en-US" sz="2800" b="1" dirty="0">
                <a:solidFill>
                  <a:srgbClr val="3D8963"/>
                </a:solidFill>
                <a:latin typeface="Courier New" pitchFamily="49" charset="0"/>
              </a:rPr>
              <a:t>[] = {new</a:t>
            </a:r>
            <a:r>
              <a:rPr lang="en-US" altLang="en-US" sz="2800" b="1" dirty="0">
                <a:solidFill>
                  <a:srgbClr val="3D8963"/>
                </a:solidFill>
              </a:rPr>
              <a:t> </a:t>
            </a:r>
            <a:r>
              <a:rPr lang="en-US" altLang="en-US" sz="2800" b="1" dirty="0">
                <a:solidFill>
                  <a:srgbClr val="3D8963"/>
                </a:solidFill>
                <a:latin typeface="Courier New" pitchFamily="49" charset="0"/>
              </a:rPr>
              <a:t>Animal,</a:t>
            </a:r>
          </a:p>
          <a:p>
            <a:pPr eaLnBrk="1" hangingPunct="1">
              <a:lnSpc>
                <a:spcPct val="95000"/>
              </a:lnSpc>
              <a:spcBef>
                <a:spcPct val="0"/>
              </a:spcBef>
              <a:buFontTx/>
              <a:buNone/>
            </a:pPr>
            <a:r>
              <a:rPr lang="en-US" altLang="en-US" sz="2800" b="1" dirty="0">
                <a:solidFill>
                  <a:srgbClr val="3D8963"/>
                </a:solidFill>
                <a:latin typeface="Courier New" pitchFamily="49" charset="0"/>
              </a:rPr>
              <a:t>          </a:t>
            </a:r>
            <a:r>
              <a:rPr lang="en-US" altLang="en-US" sz="2800" b="1" dirty="0">
                <a:solidFill>
                  <a:srgbClr val="3D8963"/>
                </a:solidFill>
              </a:rPr>
              <a:t>           </a:t>
            </a:r>
            <a:r>
              <a:rPr lang="en-US" altLang="en-US" sz="2800" b="1" dirty="0">
                <a:solidFill>
                  <a:srgbClr val="3D8963"/>
                </a:solidFill>
                <a:latin typeface="Courier New" pitchFamily="49" charset="0"/>
              </a:rPr>
              <a:t>new</a:t>
            </a:r>
            <a:r>
              <a:rPr lang="en-US" altLang="en-US" sz="2800" b="1" dirty="0">
                <a:solidFill>
                  <a:srgbClr val="3D8963"/>
                </a:solidFill>
              </a:rPr>
              <a:t> </a:t>
            </a:r>
            <a:r>
              <a:rPr lang="en-US" altLang="en-US" sz="2800" b="1" dirty="0" err="1">
                <a:solidFill>
                  <a:srgbClr val="3D8963"/>
                </a:solidFill>
                <a:latin typeface="Courier New" pitchFamily="49" charset="0"/>
              </a:rPr>
              <a:t>Dog,new</a:t>
            </a:r>
            <a:r>
              <a:rPr lang="en-US" altLang="en-US" sz="2800" b="1" dirty="0">
                <a:solidFill>
                  <a:srgbClr val="3D8963"/>
                </a:solidFill>
              </a:rPr>
              <a:t> </a:t>
            </a:r>
            <a:r>
              <a:rPr lang="en-US" altLang="en-US" sz="2800" b="1" dirty="0">
                <a:solidFill>
                  <a:srgbClr val="3D8963"/>
                </a:solidFill>
                <a:latin typeface="Courier New" pitchFamily="49" charset="0"/>
              </a:rPr>
              <a:t>Cat};</a:t>
            </a:r>
          </a:p>
          <a:p>
            <a:pPr eaLnBrk="1" hangingPunct="1">
              <a:spcBef>
                <a:spcPct val="0"/>
              </a:spcBef>
              <a:buFontTx/>
              <a:buNone/>
            </a:pPr>
            <a:r>
              <a:rPr lang="en-US" altLang="en-US" sz="2800" b="1" dirty="0">
                <a:solidFill>
                  <a:srgbClr val="3D8963"/>
                </a:solidFill>
                <a:latin typeface="Courier New" pitchFamily="49" charset="0"/>
              </a:rPr>
              <a:t>  for(</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k=0; k&lt;3; k++)</a:t>
            </a:r>
          </a:p>
          <a:p>
            <a:pPr eaLnBrk="1" hangingPunct="1">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pA</a:t>
            </a:r>
            <a:r>
              <a:rPr lang="en-US" altLang="en-US" sz="2800" b="1" dirty="0">
                <a:solidFill>
                  <a:srgbClr val="3D8963"/>
                </a:solidFill>
                <a:latin typeface="Courier New" pitchFamily="49" charset="0"/>
              </a:rPr>
              <a:t>[k]-&gt;id();</a:t>
            </a:r>
          </a:p>
          <a:p>
            <a:pPr eaLnBrk="1" hangingPunct="1">
              <a:buFontTx/>
              <a:buNone/>
            </a:pPr>
            <a:r>
              <a:rPr lang="en-US" altLang="en-US" sz="2800" dirty="0"/>
              <a:t>    will print 	</a:t>
            </a:r>
            <a:r>
              <a:rPr lang="en-US" altLang="en-US" sz="2800" b="1" dirty="0">
                <a:latin typeface="Courier New" pitchFamily="49" charset="0"/>
              </a:rPr>
              <a:t>animal</a:t>
            </a:r>
            <a:r>
              <a:rPr lang="en-US" altLang="en-US" sz="2800" dirty="0"/>
              <a:t> </a:t>
            </a:r>
            <a:r>
              <a:rPr lang="en-US" altLang="en-US" sz="2800" b="1" dirty="0">
                <a:latin typeface="Courier New" pitchFamily="49" charset="0"/>
              </a:rPr>
              <a:t>dog</a:t>
            </a:r>
            <a:r>
              <a:rPr lang="en-US" altLang="en-US" sz="2800" dirty="0"/>
              <a:t> </a:t>
            </a:r>
            <a:r>
              <a:rPr lang="en-US" altLang="en-US" sz="2800" b="1" dirty="0">
                <a:latin typeface="Courier New" pitchFamily="49" charset="0"/>
              </a:rPr>
              <a:t>cat</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DEF7CA37-AF27-4980-863C-13AEABEA8DF4}" type="slidenum">
              <a:rPr lang="en-US" altLang="en-US" sz="120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Virtual Functions 3 of 3</a:t>
            </a:r>
          </a:p>
        </p:txBody>
      </p:sp>
      <p:sp>
        <p:nvSpPr>
          <p:cNvPr id="18435" name="Slide Body"/>
          <p:cNvSpPr>
            <a:spLocks noGrp="1" noChangeArrowheads="1"/>
          </p:cNvSpPr>
          <p:nvPr>
            <p:ph type="body" idx="1"/>
          </p:nvPr>
        </p:nvSpPr>
        <p:spPr>
          <a:xfrm>
            <a:off x="2057400" y="1524000"/>
            <a:ext cx="8229600" cy="4343400"/>
          </a:xfrm>
        </p:spPr>
        <p:txBody>
          <a:bodyPr/>
          <a:lstStyle/>
          <a:p>
            <a:pPr eaLnBrk="1" hangingPunct="1">
              <a:lnSpc>
                <a:spcPct val="90000"/>
              </a:lnSpc>
              <a:buFontTx/>
              <a:buNone/>
            </a:pPr>
            <a:r>
              <a:rPr lang="en-US" altLang="en-US" sz="2400" dirty="0"/>
              <a:t>How to declare a member function virtual:</a:t>
            </a:r>
          </a:p>
          <a:p>
            <a:pPr>
              <a:lnSpc>
                <a:spcPts val="2200"/>
              </a:lnSpc>
              <a:buNone/>
            </a:pPr>
            <a:r>
              <a:rPr lang="en-US" altLang="en-US" sz="2400" b="1" dirty="0">
                <a:solidFill>
                  <a:srgbClr val="3D8963"/>
                </a:solidFill>
                <a:latin typeface="Courier New" pitchFamily="49" charset="0"/>
              </a:rPr>
              <a:t>class Animal{</a:t>
            </a:r>
          </a:p>
          <a:p>
            <a:pPr>
              <a:lnSpc>
                <a:spcPts val="2200"/>
              </a:lnSpc>
              <a:spcBef>
                <a:spcPct val="0"/>
              </a:spcBef>
              <a:buNone/>
            </a:pPr>
            <a:r>
              <a:rPr lang="en-US" altLang="en-US" sz="2400" b="1" dirty="0">
                <a:solidFill>
                  <a:srgbClr val="3D8963"/>
                </a:solidFill>
                <a:latin typeface="Courier New" pitchFamily="49" charset="0"/>
              </a:rPr>
              <a:t> public:</a:t>
            </a:r>
            <a:r>
              <a:rPr lang="en-US" altLang="en-US" sz="2400" b="1" dirty="0">
                <a:solidFill>
                  <a:srgbClr val="3D8963"/>
                </a:solidFill>
              </a:rPr>
              <a:t> </a:t>
            </a:r>
            <a:r>
              <a:rPr lang="en-US" altLang="en-US" sz="2400" b="1" dirty="0">
                <a:solidFill>
                  <a:schemeClr val="accent2"/>
                </a:solidFill>
                <a:latin typeface="Courier New" pitchFamily="49" charset="0"/>
              </a:rPr>
              <a:t>virtual</a:t>
            </a:r>
            <a:r>
              <a:rPr lang="en-US" altLang="en-US" sz="2400" b="1" dirty="0">
                <a:solidFill>
                  <a:srgbClr val="3D8963"/>
                </a:solidFill>
              </a:rPr>
              <a:t> </a:t>
            </a:r>
            <a:r>
              <a:rPr lang="en-US" altLang="en-US" sz="2400" b="1" dirty="0">
                <a:solidFill>
                  <a:srgbClr val="3D8963"/>
                </a:solidFill>
                <a:latin typeface="Courier New" pitchFamily="49" charset="0"/>
              </a:rPr>
              <a:t>void</a:t>
            </a:r>
            <a:r>
              <a:rPr lang="en-US" altLang="en-US" sz="2400" b="1" dirty="0">
                <a:solidFill>
                  <a:srgbClr val="3D8963"/>
                </a:solidFill>
              </a:rPr>
              <a:t> </a:t>
            </a:r>
            <a:r>
              <a:rPr lang="en-US" altLang="en-US" sz="2400" b="1" dirty="0">
                <a:solidFill>
                  <a:srgbClr val="3D8963"/>
                </a:solidFill>
                <a:latin typeface="Courier New" pitchFamily="49" charset="0"/>
              </a:rPr>
              <a:t>id(){</a:t>
            </a:r>
            <a:r>
              <a:rPr lang="en-US" altLang="en-US" sz="2400" b="1" dirty="0" err="1">
                <a:solidFill>
                  <a:srgbClr val="3D8963"/>
                </a:solidFill>
                <a:latin typeface="Courier New" pitchFamily="49" charset="0"/>
              </a:rPr>
              <a:t>cout</a:t>
            </a:r>
            <a:r>
              <a:rPr lang="en-US" altLang="en-US" sz="2400" b="1" dirty="0">
                <a:solidFill>
                  <a:srgbClr val="3D8963"/>
                </a:solidFill>
              </a:rPr>
              <a:t>  </a:t>
            </a:r>
            <a:r>
              <a:rPr lang="en-US" altLang="en-US" sz="2400" b="1" dirty="0">
                <a:solidFill>
                  <a:srgbClr val="3D8963"/>
                </a:solidFill>
                <a:latin typeface="Courier New" pitchFamily="49" charset="0"/>
              </a:rPr>
              <a:t>&lt;&lt;</a:t>
            </a:r>
            <a:r>
              <a:rPr lang="en-US" altLang="en-US" sz="2400" b="1" dirty="0">
                <a:solidFill>
                  <a:srgbClr val="3D8963"/>
                </a:solidFill>
              </a:rPr>
              <a:t>  </a:t>
            </a:r>
            <a:r>
              <a:rPr lang="en-US" altLang="en-US" sz="2400" b="1" dirty="0">
                <a:solidFill>
                  <a:srgbClr val="3D8963"/>
                </a:solidFill>
                <a:latin typeface="Courier New" pitchFamily="49" charset="0"/>
              </a:rPr>
              <a:t>"animal";}</a:t>
            </a:r>
          </a:p>
          <a:p>
            <a:pPr>
              <a:lnSpc>
                <a:spcPts val="2200"/>
              </a:lnSpc>
              <a:buNone/>
            </a:pPr>
            <a:r>
              <a:rPr lang="en-US" altLang="en-US" sz="2400" b="1" dirty="0">
                <a:solidFill>
                  <a:srgbClr val="3D8963"/>
                </a:solidFill>
                <a:latin typeface="Courier New" pitchFamily="49" charset="0"/>
              </a:rPr>
              <a:t>};</a:t>
            </a:r>
          </a:p>
          <a:p>
            <a:pPr>
              <a:lnSpc>
                <a:spcPts val="2200"/>
              </a:lnSpc>
              <a:buNone/>
            </a:pPr>
            <a:r>
              <a:rPr lang="en-US" altLang="en-US" sz="2400" b="1" dirty="0">
                <a:solidFill>
                  <a:srgbClr val="3D8963"/>
                </a:solidFill>
                <a:latin typeface="Courier New" pitchFamily="49" charset="0"/>
              </a:rPr>
              <a:t>class Cat : public Animal{</a:t>
            </a:r>
          </a:p>
          <a:p>
            <a:pPr>
              <a:lnSpc>
                <a:spcPts val="2200"/>
              </a:lnSpc>
              <a:spcBef>
                <a:spcPct val="0"/>
              </a:spcBef>
              <a:buNone/>
            </a:pPr>
            <a:r>
              <a:rPr lang="en-US" altLang="en-US" sz="2400" b="1" dirty="0">
                <a:solidFill>
                  <a:srgbClr val="3D8963"/>
                </a:solidFill>
                <a:latin typeface="Courier New" pitchFamily="49" charset="0"/>
              </a:rPr>
              <a:t> public:</a:t>
            </a:r>
            <a:r>
              <a:rPr lang="en-US" altLang="en-US" sz="2400" b="1" dirty="0">
                <a:solidFill>
                  <a:srgbClr val="3D8963"/>
                </a:solidFill>
              </a:rPr>
              <a:t> </a:t>
            </a:r>
            <a:r>
              <a:rPr lang="en-US" altLang="en-US" sz="2400" b="1" dirty="0">
                <a:solidFill>
                  <a:schemeClr val="accent2"/>
                </a:solidFill>
                <a:latin typeface="Courier New" pitchFamily="49" charset="0"/>
              </a:rPr>
              <a:t>virtual</a:t>
            </a:r>
            <a:r>
              <a:rPr lang="en-US" altLang="en-US" sz="2400" b="1" dirty="0">
                <a:solidFill>
                  <a:srgbClr val="3D8963"/>
                </a:solidFill>
              </a:rPr>
              <a:t> </a:t>
            </a:r>
            <a:r>
              <a:rPr lang="en-US" altLang="en-US" sz="2400" b="1" dirty="0">
                <a:solidFill>
                  <a:srgbClr val="3D8963"/>
                </a:solidFill>
                <a:latin typeface="Courier New" pitchFamily="49" charset="0"/>
              </a:rPr>
              <a:t>void id(){</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"cat";}</a:t>
            </a:r>
          </a:p>
          <a:p>
            <a:pPr>
              <a:lnSpc>
                <a:spcPts val="2200"/>
              </a:lnSpc>
              <a:buNone/>
            </a:pPr>
            <a:r>
              <a:rPr lang="en-US" altLang="en-US" sz="2400" b="1" dirty="0">
                <a:solidFill>
                  <a:srgbClr val="3D8963"/>
                </a:solidFill>
                <a:latin typeface="Courier New" pitchFamily="49" charset="0"/>
              </a:rPr>
              <a:t>};</a:t>
            </a:r>
          </a:p>
          <a:p>
            <a:pPr>
              <a:lnSpc>
                <a:spcPts val="2200"/>
              </a:lnSpc>
              <a:buNone/>
            </a:pPr>
            <a:r>
              <a:rPr lang="en-US" altLang="en-US" sz="2400" b="1" dirty="0">
                <a:solidFill>
                  <a:srgbClr val="3D8963"/>
                </a:solidFill>
                <a:latin typeface="Courier New" pitchFamily="49" charset="0"/>
              </a:rPr>
              <a:t>class Dog : public Animal{</a:t>
            </a:r>
          </a:p>
          <a:p>
            <a:pPr>
              <a:lnSpc>
                <a:spcPts val="2200"/>
              </a:lnSpc>
              <a:spcBef>
                <a:spcPct val="0"/>
              </a:spcBef>
              <a:buNone/>
            </a:pPr>
            <a:r>
              <a:rPr lang="en-US" altLang="en-US" sz="2400" b="1" dirty="0">
                <a:solidFill>
                  <a:srgbClr val="3D8963"/>
                </a:solidFill>
                <a:latin typeface="Courier New" pitchFamily="49" charset="0"/>
              </a:rPr>
              <a:t> public:</a:t>
            </a:r>
            <a:r>
              <a:rPr lang="en-US" altLang="en-US" sz="2400" b="1" dirty="0">
                <a:solidFill>
                  <a:srgbClr val="3D8963"/>
                </a:solidFill>
              </a:rPr>
              <a:t> </a:t>
            </a:r>
            <a:r>
              <a:rPr lang="en-US" altLang="en-US" sz="2400" b="1" dirty="0">
                <a:solidFill>
                  <a:schemeClr val="accent2"/>
                </a:solidFill>
                <a:latin typeface="Courier New" pitchFamily="49" charset="0"/>
              </a:rPr>
              <a:t>virtual</a:t>
            </a:r>
            <a:r>
              <a:rPr lang="en-US" altLang="en-US" sz="2400" b="1" dirty="0">
                <a:solidFill>
                  <a:srgbClr val="3D8963"/>
                </a:solidFill>
              </a:rPr>
              <a:t> </a:t>
            </a:r>
            <a:r>
              <a:rPr lang="en-US" altLang="en-US" sz="2400" b="1" dirty="0">
                <a:solidFill>
                  <a:srgbClr val="3D8963"/>
                </a:solidFill>
                <a:latin typeface="Courier New" pitchFamily="49" charset="0"/>
              </a:rPr>
              <a:t>void id(){</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"dog";}</a:t>
            </a:r>
          </a:p>
          <a:p>
            <a:pPr>
              <a:lnSpc>
                <a:spcPts val="2200"/>
              </a:lnSpc>
              <a:buNone/>
            </a:pPr>
            <a:r>
              <a:rPr lang="en-US" altLang="en-US" sz="2400" b="1" dirty="0">
                <a:solidFill>
                  <a:srgbClr val="3D8963"/>
                </a:solidFill>
                <a:latin typeface="Courier New" pitchFamily="49" charset="0"/>
              </a:rPr>
              <a:t>};</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36CD0659-7EE8-4E99-89EB-36F3D2889370}" type="slidenum">
              <a:rPr lang="en-US" altLang="en-US" sz="120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Function Binding</a:t>
            </a:r>
          </a:p>
        </p:txBody>
      </p:sp>
      <p:sp>
        <p:nvSpPr>
          <p:cNvPr id="19459" name="Slide Body"/>
          <p:cNvSpPr>
            <a:spLocks noGrp="1" noChangeArrowheads="1"/>
          </p:cNvSpPr>
          <p:nvPr>
            <p:ph type="body" idx="1"/>
          </p:nvPr>
        </p:nvSpPr>
        <p:spPr>
          <a:xfrm>
            <a:off x="2209800" y="1981200"/>
            <a:ext cx="8001000" cy="4114800"/>
          </a:xfrm>
        </p:spPr>
        <p:txBody>
          <a:bodyPr/>
          <a:lstStyle/>
          <a:p>
            <a:pPr eaLnBrk="1" hangingPunct="1"/>
            <a:r>
              <a:rPr lang="en-US" altLang="en-US" sz="2800" dirty="0"/>
              <a:t>In </a:t>
            </a:r>
            <a:r>
              <a:rPr lang="en-US" altLang="en-US" sz="2800" b="1" dirty="0" err="1">
                <a:latin typeface="Courier New" pitchFamily="49" charset="0"/>
              </a:rPr>
              <a:t>pA</a:t>
            </a:r>
            <a:r>
              <a:rPr lang="en-US" altLang="en-US" sz="2800" b="1" dirty="0">
                <a:latin typeface="Courier New" pitchFamily="49" charset="0"/>
              </a:rPr>
              <a:t>[k]-&gt;id(),</a:t>
            </a:r>
            <a:r>
              <a:rPr lang="en-US" altLang="en-US" sz="2800" dirty="0"/>
              <a:t> compiler must choose which version of </a:t>
            </a:r>
            <a:r>
              <a:rPr lang="en-US" altLang="en-US" sz="2800" b="1" dirty="0">
                <a:latin typeface="Courier New" pitchFamily="49" charset="0"/>
              </a:rPr>
              <a:t>id()</a:t>
            </a:r>
            <a:r>
              <a:rPr lang="en-US" altLang="en-US" sz="2800" dirty="0"/>
              <a:t> to use. There are different versions in the  </a:t>
            </a:r>
            <a:r>
              <a:rPr lang="en-US" altLang="en-US" sz="2800" b="1" dirty="0">
                <a:latin typeface="Courier New" pitchFamily="49" charset="0"/>
              </a:rPr>
              <a:t>Animal</a:t>
            </a:r>
            <a:r>
              <a:rPr lang="en-US" altLang="en-US" sz="2800" dirty="0"/>
              <a:t>, </a:t>
            </a:r>
            <a:r>
              <a:rPr lang="en-US" altLang="en-US" sz="2800" b="1" dirty="0">
                <a:latin typeface="Courier New" pitchFamily="49" charset="0"/>
              </a:rPr>
              <a:t>Dog</a:t>
            </a:r>
            <a:r>
              <a:rPr lang="en-US" altLang="en-US" sz="2800" dirty="0"/>
              <a:t>, and </a:t>
            </a:r>
            <a:r>
              <a:rPr lang="en-US" altLang="en-US" sz="2800" b="1" dirty="0">
                <a:latin typeface="Courier New" pitchFamily="49" charset="0"/>
              </a:rPr>
              <a:t>Cat</a:t>
            </a:r>
            <a:r>
              <a:rPr lang="en-US" altLang="en-US" sz="2800" dirty="0"/>
              <a:t> classes</a:t>
            </a:r>
          </a:p>
          <a:p>
            <a:pPr eaLnBrk="1" hangingPunct="1"/>
            <a:r>
              <a:rPr lang="en-US" altLang="en-US" sz="2800" dirty="0">
                <a:solidFill>
                  <a:srgbClr val="495899"/>
                </a:solidFill>
              </a:rPr>
              <a:t>Function binding </a:t>
            </a:r>
            <a:r>
              <a:rPr lang="en-US" altLang="en-US" sz="2800" dirty="0"/>
              <a:t>is the process of determining which function definition to use for a particular function call</a:t>
            </a:r>
          </a:p>
          <a:p>
            <a:pPr eaLnBrk="1" hangingPunct="1"/>
            <a:r>
              <a:rPr lang="en-US" altLang="en-US" sz="2800" dirty="0"/>
              <a:t>The alternatives are </a:t>
            </a:r>
            <a:r>
              <a:rPr lang="en-US" altLang="en-US" sz="2800" i="1" u="sng" dirty="0"/>
              <a:t>static</a:t>
            </a:r>
            <a:r>
              <a:rPr lang="en-US" altLang="en-US" sz="2800" dirty="0"/>
              <a:t> and </a:t>
            </a:r>
            <a:r>
              <a:rPr lang="en-US" altLang="en-US" sz="2800" i="1" u="sng" dirty="0"/>
              <a:t>dynamic</a:t>
            </a:r>
            <a:r>
              <a:rPr lang="en-US" altLang="en-US" sz="2800" dirty="0"/>
              <a:t> binding</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263E6304-56CF-4151-B68B-5FCCA0F999B2}" type="slidenum">
              <a:rPr lang="en-US" altLang="en-US" sz="120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Static Binding</a:t>
            </a:r>
          </a:p>
        </p:txBody>
      </p:sp>
      <p:sp>
        <p:nvSpPr>
          <p:cNvPr id="20483" name="Slide Body"/>
          <p:cNvSpPr>
            <a:spLocks noGrp="1" noChangeArrowheads="1"/>
          </p:cNvSpPr>
          <p:nvPr>
            <p:ph type="body" idx="1"/>
          </p:nvPr>
        </p:nvSpPr>
        <p:spPr/>
        <p:txBody>
          <a:bodyPr/>
          <a:lstStyle/>
          <a:p>
            <a:pPr eaLnBrk="1" hangingPunct="1">
              <a:buClr>
                <a:schemeClr val="tx1"/>
              </a:buClr>
            </a:pPr>
            <a:r>
              <a:rPr lang="en-US" altLang="en-US" sz="2800" dirty="0">
                <a:solidFill>
                  <a:schemeClr val="accent2"/>
                </a:solidFill>
              </a:rPr>
              <a:t>Static binding</a:t>
            </a:r>
            <a:r>
              <a:rPr lang="en-US" altLang="en-US" sz="2800" dirty="0"/>
              <a:t> chooses the function in the class of the base class pointer, ignoring any versions in the class of the object actually pointed to</a:t>
            </a:r>
          </a:p>
          <a:p>
            <a:pPr eaLnBrk="1" hangingPunct="1">
              <a:buClr>
                <a:schemeClr val="tx1"/>
              </a:buClr>
            </a:pPr>
            <a:r>
              <a:rPr lang="en-US" altLang="en-US" sz="2800" dirty="0"/>
              <a:t>Static binding is performed at compile time</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5AF900D1-E7B1-4657-BEA0-536951030C7B}" type="slidenum">
              <a:rPr lang="en-US" altLang="en-US" sz="120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Dynamic Binding</a:t>
            </a:r>
          </a:p>
        </p:txBody>
      </p:sp>
      <p:sp>
        <p:nvSpPr>
          <p:cNvPr id="21507" name="Slide Body"/>
          <p:cNvSpPr>
            <a:spLocks noGrp="1" noChangeArrowheads="1"/>
          </p:cNvSpPr>
          <p:nvPr>
            <p:ph type="body" idx="1"/>
          </p:nvPr>
        </p:nvSpPr>
        <p:spPr>
          <a:xfrm>
            <a:off x="1828800" y="1676400"/>
            <a:ext cx="8534400" cy="4419600"/>
          </a:xfrm>
        </p:spPr>
        <p:txBody>
          <a:bodyPr/>
          <a:lstStyle/>
          <a:p>
            <a:pPr eaLnBrk="1" hangingPunct="1">
              <a:lnSpc>
                <a:spcPct val="90000"/>
              </a:lnSpc>
              <a:buClr>
                <a:schemeClr val="tx1"/>
              </a:buClr>
            </a:pPr>
            <a:r>
              <a:rPr lang="en-US" altLang="en-US" sz="2800" dirty="0">
                <a:solidFill>
                  <a:schemeClr val="tx1"/>
                </a:solidFill>
              </a:rPr>
              <a:t>With</a:t>
            </a:r>
            <a:r>
              <a:rPr lang="en-US" altLang="en-US" sz="2800" dirty="0">
                <a:solidFill>
                  <a:schemeClr val="accent2"/>
                </a:solidFill>
              </a:rPr>
              <a:t> Dynamic Binding, </a:t>
            </a:r>
            <a:r>
              <a:rPr lang="en-US" altLang="en-US" sz="2800" dirty="0"/>
              <a:t> the function to be invoked is determined at execution time</a:t>
            </a:r>
          </a:p>
          <a:p>
            <a:pPr eaLnBrk="1" hangingPunct="1">
              <a:lnSpc>
                <a:spcPct val="90000"/>
              </a:lnSpc>
              <a:buClr>
                <a:schemeClr val="tx1"/>
              </a:buClr>
            </a:pPr>
            <a:r>
              <a:rPr lang="en-US" altLang="en-US" sz="2800" dirty="0"/>
              <a:t>Can look at the actual class of the object pointed to and choose the most specific version of the function</a:t>
            </a:r>
          </a:p>
          <a:p>
            <a:pPr eaLnBrk="1" hangingPunct="1">
              <a:lnSpc>
                <a:spcPct val="90000"/>
              </a:lnSpc>
              <a:buClr>
                <a:schemeClr val="tx1"/>
              </a:buClr>
            </a:pPr>
            <a:r>
              <a:rPr lang="en-US" altLang="en-US" sz="2800" dirty="0"/>
              <a:t>Dynamic binding is used to bind virtual functions</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B121FC65-EA6F-4D5C-B1ED-62A5C1AEB3BF}" type="slidenum">
              <a:rPr lang="en-US" altLang="en-US" sz="120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p:txBody>
          <a:bodyPr/>
          <a:lstStyle/>
          <a:p>
            <a:pPr eaLnBrk="1" hangingPunct="1"/>
            <a:r>
              <a:rPr lang="en-US" altLang="en-US" dirty="0">
                <a:solidFill>
                  <a:schemeClr val="tx1"/>
                </a:solidFill>
              </a:rPr>
              <a:t>Topics</a:t>
            </a:r>
          </a:p>
        </p:txBody>
      </p:sp>
      <p:sp>
        <p:nvSpPr>
          <p:cNvPr id="4099" name="Slide Body"/>
          <p:cNvSpPr>
            <a:spLocks noGrp="1" noChangeArrowheads="1"/>
          </p:cNvSpPr>
          <p:nvPr>
            <p:ph type="body" idx="1"/>
          </p:nvPr>
        </p:nvSpPr>
        <p:spPr>
          <a:xfrm>
            <a:off x="1905000" y="1981200"/>
            <a:ext cx="8534400" cy="4114800"/>
          </a:xfrm>
        </p:spPr>
        <p:txBody>
          <a:bodyPr/>
          <a:lstStyle/>
          <a:p>
            <a:pPr eaLnBrk="1" hangingPunct="1">
              <a:lnSpc>
                <a:spcPct val="90000"/>
              </a:lnSpc>
              <a:buFontTx/>
              <a:buNone/>
            </a:pPr>
            <a:r>
              <a:rPr lang="en-US" altLang="en-US" sz="2800" dirty="0"/>
              <a:t>15.1  Type Compatibility in Inheritance </a:t>
            </a:r>
          </a:p>
          <a:p>
            <a:pPr eaLnBrk="1" hangingPunct="1">
              <a:lnSpc>
                <a:spcPct val="90000"/>
              </a:lnSpc>
              <a:spcBef>
                <a:spcPct val="0"/>
              </a:spcBef>
              <a:buFontTx/>
              <a:buNone/>
            </a:pPr>
            <a:r>
              <a:rPr lang="en-US" altLang="en-US" sz="2800"/>
              <a:t>         Hierarchies</a:t>
            </a:r>
            <a:endParaRPr lang="en-US" altLang="en-US" sz="2800" dirty="0"/>
          </a:p>
          <a:p>
            <a:pPr eaLnBrk="1" hangingPunct="1">
              <a:lnSpc>
                <a:spcPct val="90000"/>
              </a:lnSpc>
              <a:buFontTx/>
              <a:buNone/>
            </a:pPr>
            <a:r>
              <a:rPr lang="en-US" altLang="en-US" sz="2800" dirty="0"/>
              <a:t>15.2  Polymorphism and Virtual Member</a:t>
            </a:r>
          </a:p>
          <a:p>
            <a:pPr eaLnBrk="1" hangingPunct="1">
              <a:lnSpc>
                <a:spcPct val="90000"/>
              </a:lnSpc>
              <a:spcBef>
                <a:spcPct val="0"/>
              </a:spcBef>
              <a:buFontTx/>
              <a:buNone/>
            </a:pPr>
            <a:r>
              <a:rPr lang="en-US" altLang="en-US" sz="2800" dirty="0"/>
              <a:t>         Functions</a:t>
            </a:r>
          </a:p>
          <a:p>
            <a:pPr eaLnBrk="1" hangingPunct="1">
              <a:lnSpc>
                <a:spcPct val="90000"/>
              </a:lnSpc>
              <a:buFontTx/>
              <a:buNone/>
            </a:pPr>
            <a:r>
              <a:rPr lang="en-US" altLang="en-US" sz="2800" dirty="0"/>
              <a:t>15.3  Abstract Base Classes and Pure Virtual </a:t>
            </a:r>
          </a:p>
          <a:p>
            <a:pPr eaLnBrk="1" hangingPunct="1">
              <a:lnSpc>
                <a:spcPct val="90000"/>
              </a:lnSpc>
              <a:spcBef>
                <a:spcPct val="0"/>
              </a:spcBef>
              <a:buFontTx/>
              <a:buNone/>
            </a:pPr>
            <a:r>
              <a:rPr lang="en-US" altLang="en-US" sz="2800" dirty="0"/>
              <a:t>         Functions</a:t>
            </a:r>
          </a:p>
          <a:p>
            <a:pPr eaLnBrk="1" hangingPunct="1">
              <a:lnSpc>
                <a:spcPct val="90000"/>
              </a:lnSpc>
              <a:buFontTx/>
              <a:buNone/>
            </a:pPr>
            <a:r>
              <a:rPr lang="en-US" altLang="en-US" sz="2800" dirty="0"/>
              <a:t>15.4  Composition Versus Inheritance</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DC8244EA-A31F-4DA1-B52A-F270C401772E}" type="slidenum">
              <a:rPr lang="en-US" altLang="en-US" sz="1200"/>
              <a:pPr eaLnBrk="1" hangingPunct="1">
                <a:spcBef>
                  <a:spcPct val="0"/>
                </a:spcBef>
                <a:buFontTx/>
                <a:buNone/>
              </a:pPr>
              <a:t>2</a:t>
            </a:fld>
            <a:endParaRPr lang="en-US" altLang="en-US" sz="1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p:cNvSpPr>
          <p:nvPr>
            <p:ph type="title"/>
          </p:nvPr>
        </p:nvSpPr>
        <p:spPr/>
        <p:txBody>
          <a:bodyPr/>
          <a:lstStyle/>
          <a:p>
            <a:r>
              <a:rPr lang="en-US" altLang="en-US" dirty="0">
                <a:solidFill>
                  <a:schemeClr val="tx1"/>
                </a:solidFill>
              </a:rPr>
              <a:t>Overriding  vs. Overloading</a:t>
            </a:r>
          </a:p>
        </p:txBody>
      </p:sp>
      <p:sp>
        <p:nvSpPr>
          <p:cNvPr id="22531" name="Slide Body"/>
          <p:cNvSpPr>
            <a:spLocks noGrp="1"/>
          </p:cNvSpPr>
          <p:nvPr>
            <p:ph type="body" idx="1"/>
          </p:nvPr>
        </p:nvSpPr>
        <p:spPr/>
        <p:txBody>
          <a:bodyPr/>
          <a:lstStyle/>
          <a:p>
            <a:r>
              <a:rPr lang="en-US" altLang="en-US" sz="2800" dirty="0"/>
              <a:t>Recall that overloaded functions have the same name but different parameter lists.</a:t>
            </a:r>
          </a:p>
          <a:p>
            <a:r>
              <a:rPr lang="en-US" altLang="en-US" sz="2800" dirty="0"/>
              <a:t>Suppose a derived class has a function that overloads a virtual member function in the base class.  If you want the derived class function to override the base class function, use the </a:t>
            </a:r>
            <a:r>
              <a:rPr lang="en-US" altLang="en-US" sz="2800" b="1" dirty="0">
                <a:latin typeface="Courier New" pitchFamily="49" charset="0"/>
                <a:cs typeface="Courier New" pitchFamily="49" charset="0"/>
              </a:rPr>
              <a:t>override</a:t>
            </a:r>
            <a:r>
              <a:rPr lang="en-US" altLang="en-US" sz="2800" dirty="0"/>
              <a:t> key word at the end of the function header or prototype.  This indicates that it should be treated as an overriding function instead of as an overloading function.</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15-</a:t>
            </a:r>
            <a:fld id="{2E1DAFAB-12AA-4C7B-AEB0-0DDAABD9363C}" type="slidenum">
              <a:rPr lang="en-US" altLang="en-US" sz="800" baseline="0">
                <a:latin typeface="Arial" charset="0"/>
              </a:rPr>
              <a:pPr eaLnBrk="1" hangingPunct="1"/>
              <a:t>20</a:t>
            </a:fld>
            <a:endParaRPr lang="en-US" altLang="en-US" sz="800" baseline="0" dirty="0">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p:cNvSpPr>
          <p:nvPr>
            <p:ph type="title"/>
          </p:nvPr>
        </p:nvSpPr>
        <p:spPr/>
        <p:txBody>
          <a:bodyPr/>
          <a:lstStyle/>
          <a:p>
            <a:r>
              <a:rPr lang="en-US" altLang="en-US" dirty="0">
                <a:solidFill>
                  <a:schemeClr val="tx1"/>
                </a:solidFill>
              </a:rPr>
              <a:t>The </a:t>
            </a:r>
            <a:r>
              <a:rPr lang="en-US" altLang="en-US" b="1" dirty="0">
                <a:solidFill>
                  <a:schemeClr val="tx1"/>
                </a:solidFill>
                <a:latin typeface="Courier New" pitchFamily="49" charset="0"/>
                <a:cs typeface="Courier New" pitchFamily="49" charset="0"/>
              </a:rPr>
              <a:t>final</a:t>
            </a:r>
            <a:r>
              <a:rPr lang="en-US" altLang="en-US" dirty="0">
                <a:solidFill>
                  <a:schemeClr val="tx1"/>
                </a:solidFill>
              </a:rPr>
              <a:t> Key Word and Overriding</a:t>
            </a:r>
          </a:p>
        </p:txBody>
      </p:sp>
      <p:sp>
        <p:nvSpPr>
          <p:cNvPr id="23555" name="Slide Body"/>
          <p:cNvSpPr>
            <a:spLocks noGrp="1"/>
          </p:cNvSpPr>
          <p:nvPr>
            <p:ph type="body" idx="1"/>
          </p:nvPr>
        </p:nvSpPr>
        <p:spPr/>
        <p:txBody>
          <a:bodyPr/>
          <a:lstStyle/>
          <a:p>
            <a:r>
              <a:rPr lang="en-US" altLang="en-US" sz="2800" dirty="0"/>
              <a:t>The key word final can be used at the end of the header or prototype of a function in an inheritance hierarchy if you want to ensure that no classes below this one override this function.</a:t>
            </a:r>
          </a:p>
          <a:p>
            <a:r>
              <a:rPr lang="en-US" altLang="en-US" sz="2800" dirty="0"/>
              <a:t>If an attempt is made to override this function in a derived class, a compiler error will occur.</a:t>
            </a: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15-</a:t>
            </a:r>
            <a:fld id="{A85DF29E-FD86-410B-AE54-C79D5453B609}" type="slidenum">
              <a:rPr lang="en-US" altLang="en-US" sz="800" baseline="0">
                <a:latin typeface="Arial" charset="0"/>
              </a:rPr>
              <a:pPr eaLnBrk="1" hangingPunct="1"/>
              <a:t>21</a:t>
            </a:fld>
            <a:endParaRPr lang="en-US" altLang="en-US" sz="800" baseline="0" dirty="0">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p:txBody>
          <a:bodyPr/>
          <a:lstStyle/>
          <a:p>
            <a:pPr eaLnBrk="1" hangingPunct="1"/>
            <a:r>
              <a:rPr lang="en-US" altLang="en-US" dirty="0">
                <a:solidFill>
                  <a:schemeClr val="tx1"/>
                </a:solidFill>
              </a:rPr>
              <a:t>15.3 Abstract Base Classes and Pure Virtual Functions 1 of 2</a:t>
            </a:r>
          </a:p>
        </p:txBody>
      </p:sp>
      <p:sp>
        <p:nvSpPr>
          <p:cNvPr id="24579" name="Slide Body"/>
          <p:cNvSpPr>
            <a:spLocks noGrp="1" noChangeArrowheads="1"/>
          </p:cNvSpPr>
          <p:nvPr>
            <p:ph type="body" idx="1"/>
          </p:nvPr>
        </p:nvSpPr>
        <p:spPr/>
        <p:txBody>
          <a:bodyPr/>
          <a:lstStyle/>
          <a:p>
            <a:pPr eaLnBrk="1" hangingPunct="1"/>
            <a:r>
              <a:rPr lang="en-US" altLang="en-US" sz="2800" dirty="0"/>
              <a:t>An </a:t>
            </a:r>
            <a:r>
              <a:rPr lang="en-US" altLang="en-US" sz="2800" dirty="0">
                <a:solidFill>
                  <a:schemeClr val="accent2"/>
                </a:solidFill>
              </a:rPr>
              <a:t>abstract class</a:t>
            </a:r>
            <a:r>
              <a:rPr lang="en-US" altLang="en-US" sz="2800" dirty="0"/>
              <a:t> is a class that contains no objects that are not members of subclasses (derived classes)</a:t>
            </a:r>
          </a:p>
          <a:p>
            <a:pPr eaLnBrk="1" hangingPunct="1"/>
            <a:r>
              <a:rPr lang="en-US" altLang="en-US" sz="2800" dirty="0"/>
              <a:t>For example, in real life, Animal is an abstract class: there are no animals that are not dogs, or cats, or lions…</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115BB122-2292-4807-939E-E77C38D31548}" type="slidenum">
              <a:rPr lang="en-US" altLang="en-US" sz="120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a:solidFill>
                  <a:schemeClr val="tx1"/>
                </a:solidFill>
              </a:rPr>
              <a:t>Abstract Base Classes and Pure Virtual Functions 2 of 2</a:t>
            </a:r>
          </a:p>
        </p:txBody>
      </p:sp>
      <p:sp>
        <p:nvSpPr>
          <p:cNvPr id="25603" name="Rectangle 3"/>
          <p:cNvSpPr>
            <a:spLocks noGrp="1" noChangeArrowheads="1"/>
          </p:cNvSpPr>
          <p:nvPr>
            <p:ph type="body" idx="1"/>
          </p:nvPr>
        </p:nvSpPr>
        <p:spPr>
          <a:xfrm>
            <a:off x="1828800" y="2024063"/>
            <a:ext cx="8294688" cy="4064000"/>
          </a:xfrm>
        </p:spPr>
        <p:txBody>
          <a:bodyPr/>
          <a:lstStyle/>
          <a:p>
            <a:pPr eaLnBrk="1" hangingPunct="1"/>
            <a:r>
              <a:rPr lang="en-US" altLang="en-US" sz="2800" dirty="0"/>
              <a:t>Abstract classes are an organizational tool.  They are useful in organizing inheritance hierarchies</a:t>
            </a:r>
          </a:p>
          <a:p>
            <a:pPr eaLnBrk="1" hangingPunct="1"/>
            <a:r>
              <a:rPr lang="en-US" altLang="en-US" sz="2800" dirty="0"/>
              <a:t>Abstract classes can be used to specify an interface that must be implemented by all subclasses</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B4428563-BE4D-4357-BE56-F1EA7E8ECA10}" type="slidenum">
              <a:rPr lang="en-US" altLang="en-US" sz="120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Pure Virtual Functions 1 of 2</a:t>
            </a:r>
          </a:p>
        </p:txBody>
      </p:sp>
      <p:sp>
        <p:nvSpPr>
          <p:cNvPr id="26627" name="Slide Body"/>
          <p:cNvSpPr>
            <a:spLocks noGrp="1" noChangeArrowheads="1"/>
          </p:cNvSpPr>
          <p:nvPr>
            <p:ph type="body" idx="1"/>
          </p:nvPr>
        </p:nvSpPr>
        <p:spPr/>
        <p:txBody>
          <a:bodyPr/>
          <a:lstStyle/>
          <a:p>
            <a:pPr eaLnBrk="1" hangingPunct="1"/>
            <a:r>
              <a:rPr lang="en-US" altLang="en-US" sz="2800" dirty="0"/>
              <a:t>The member functions specified in an abstract class do not have to be implemented</a:t>
            </a:r>
          </a:p>
          <a:p>
            <a:pPr eaLnBrk="1" hangingPunct="1"/>
            <a:r>
              <a:rPr lang="en-US" altLang="en-US" sz="2800" dirty="0"/>
              <a:t>The implementation is left to the subclasses</a:t>
            </a:r>
          </a:p>
          <a:p>
            <a:r>
              <a:rPr lang="en-US" altLang="en-US" sz="2800" dirty="0"/>
              <a:t>A function without an implementation is a </a:t>
            </a:r>
            <a:r>
              <a:rPr lang="en-US" altLang="en-US" sz="2800" dirty="0">
                <a:solidFill>
                  <a:schemeClr val="accent2"/>
                </a:solidFill>
              </a:rPr>
              <a:t>pure virtual function </a:t>
            </a:r>
            <a:r>
              <a:rPr lang="en-US" altLang="en-US" sz="2800" dirty="0">
                <a:solidFill>
                  <a:schemeClr val="tx1"/>
                </a:solidFill>
              </a:rPr>
              <a:t>or an </a:t>
            </a:r>
            <a:r>
              <a:rPr lang="en-US" altLang="en-US" sz="2800" dirty="0">
                <a:solidFill>
                  <a:schemeClr val="accent2"/>
                </a:solidFill>
              </a:rPr>
              <a:t>abstract function </a:t>
            </a:r>
            <a:endParaRPr lang="en-US" altLang="en-US" sz="2800" dirty="0"/>
          </a:p>
          <a:p>
            <a:pPr eaLnBrk="1" hangingPunct="1"/>
            <a:r>
              <a:rPr lang="en-US" altLang="en-US" sz="2800" dirty="0"/>
              <a:t>In C++, an </a:t>
            </a:r>
            <a:r>
              <a:rPr lang="en-US" altLang="en-US" sz="2800" dirty="0">
                <a:solidFill>
                  <a:schemeClr val="accent2"/>
                </a:solidFill>
              </a:rPr>
              <a:t>abstract class</a:t>
            </a:r>
            <a:r>
              <a:rPr lang="en-US" altLang="en-US" sz="2800" dirty="0"/>
              <a:t> is a class with at least one abstract member function</a:t>
            </a:r>
          </a:p>
          <a:p>
            <a:pPr marL="101600" indent="0">
              <a:buNone/>
            </a:pPr>
            <a:endParaRPr lang="en-US" altLang="en-US" sz="2800" dirty="0"/>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1D8F642B-EBF5-4482-9625-F522018692DD}" type="slidenum">
              <a:rPr lang="en-US" altLang="en-US" sz="120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Pure Virtual Functions 2 of 2</a:t>
            </a:r>
          </a:p>
        </p:txBody>
      </p:sp>
      <p:sp>
        <p:nvSpPr>
          <p:cNvPr id="27651" name="Slide Body"/>
          <p:cNvSpPr>
            <a:spLocks noGrp="1" noChangeArrowheads="1"/>
          </p:cNvSpPr>
          <p:nvPr>
            <p:ph type="body" idx="1"/>
          </p:nvPr>
        </p:nvSpPr>
        <p:spPr>
          <a:xfrm>
            <a:off x="1676400" y="1676400"/>
            <a:ext cx="8686800" cy="4419600"/>
          </a:xfrm>
        </p:spPr>
        <p:txBody>
          <a:bodyPr/>
          <a:lstStyle/>
          <a:p>
            <a:pPr eaLnBrk="1" hangingPunct="1">
              <a:lnSpc>
                <a:spcPct val="75000"/>
              </a:lnSpc>
            </a:pPr>
            <a:r>
              <a:rPr lang="en-US" altLang="en-US" sz="2800" dirty="0"/>
              <a:t>In C++, a member function of a class is declared to be an abstract function by making it virtual and replacing its body with  </a:t>
            </a:r>
            <a:r>
              <a:rPr lang="en-US" altLang="en-US" sz="2800" b="1" dirty="0">
                <a:latin typeface="Courier New" pitchFamily="49" charset="0"/>
              </a:rPr>
              <a:t>= 0;</a:t>
            </a:r>
          </a:p>
          <a:p>
            <a:pPr eaLnBrk="1" hangingPunct="1">
              <a:lnSpc>
                <a:spcPct val="80000"/>
              </a:lnSpc>
              <a:buFontTx/>
              <a:buNone/>
            </a:pPr>
            <a:r>
              <a:rPr lang="en-US" altLang="en-US" sz="2800" b="1" dirty="0">
                <a:solidFill>
                  <a:srgbClr val="3D8963"/>
                </a:solidFill>
                <a:latin typeface="Courier New" pitchFamily="49" charset="0"/>
              </a:rPr>
              <a:t>    class Animal</a:t>
            </a:r>
          </a:p>
          <a:p>
            <a:pPr eaLnBrk="1" hangingPunct="1">
              <a:lnSpc>
                <a:spcPct val="80000"/>
              </a:lnSpc>
              <a:buFontTx/>
              <a:buNone/>
            </a:pPr>
            <a:r>
              <a:rPr lang="en-US" altLang="en-US" sz="2800" b="1" dirty="0">
                <a:solidFill>
                  <a:srgbClr val="3D8963"/>
                </a:solidFill>
                <a:latin typeface="Courier New" pitchFamily="49" charset="0"/>
              </a:rPr>
              <a:t>		{</a:t>
            </a:r>
          </a:p>
          <a:p>
            <a:pPr eaLnBrk="1" hangingPunct="1">
              <a:lnSpc>
                <a:spcPct val="80000"/>
              </a:lnSpc>
              <a:buFontTx/>
              <a:buNone/>
            </a:pPr>
            <a:r>
              <a:rPr lang="en-US" altLang="en-US" sz="2800" b="1" dirty="0">
                <a:solidFill>
                  <a:srgbClr val="3D8963"/>
                </a:solidFill>
                <a:latin typeface="Courier New" pitchFamily="49" charset="0"/>
              </a:rPr>
              <a:t>      public:</a:t>
            </a:r>
          </a:p>
          <a:p>
            <a:pPr eaLnBrk="1" hangingPunct="1">
              <a:lnSpc>
                <a:spcPct val="80000"/>
              </a:lnSpc>
              <a:buFontTx/>
              <a:buNone/>
            </a:pPr>
            <a:r>
              <a:rPr lang="en-US" altLang="en-US" sz="2800" b="1" dirty="0">
                <a:solidFill>
                  <a:srgbClr val="3D8963"/>
                </a:solidFill>
                <a:latin typeface="Courier New" pitchFamily="49" charset="0"/>
              </a:rPr>
              <a:t>       </a:t>
            </a:r>
            <a:r>
              <a:rPr lang="en-US" altLang="en-US" sz="2800" b="1" dirty="0">
                <a:solidFill>
                  <a:schemeClr val="accent2"/>
                </a:solidFill>
                <a:latin typeface="Courier New" pitchFamily="49" charset="0"/>
              </a:rPr>
              <a:t>virtual void id()=0;</a:t>
            </a:r>
          </a:p>
          <a:p>
            <a:pPr eaLnBrk="1" hangingPunct="1">
              <a:lnSpc>
                <a:spcPct val="80000"/>
              </a:lnSpc>
              <a:buFontTx/>
              <a:buNone/>
            </a:pPr>
            <a:r>
              <a:rPr lang="en-US" altLang="en-US" sz="2800" b="1" dirty="0">
                <a:solidFill>
                  <a:srgbClr val="3D8963"/>
                </a:solidFill>
                <a:latin typeface="Courier New" pitchFamily="49" charset="0"/>
              </a:rPr>
              <a:t>    };</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DF66B506-E309-4B1A-8996-E7551CD949AB}" type="slidenum">
              <a:rPr lang="en-US" altLang="en-US" sz="120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Abstract Classes</a:t>
            </a:r>
          </a:p>
        </p:txBody>
      </p:sp>
      <p:sp>
        <p:nvSpPr>
          <p:cNvPr id="28675" name="Slide Body"/>
          <p:cNvSpPr>
            <a:spLocks noGrp="1" noChangeArrowheads="1"/>
          </p:cNvSpPr>
          <p:nvPr>
            <p:ph type="body" idx="1"/>
          </p:nvPr>
        </p:nvSpPr>
        <p:spPr>
          <a:xfrm>
            <a:off x="2133600" y="1752600"/>
            <a:ext cx="7772400" cy="4114800"/>
          </a:xfrm>
        </p:spPr>
        <p:txBody>
          <a:bodyPr/>
          <a:lstStyle/>
          <a:p>
            <a:pPr eaLnBrk="1" hangingPunct="1">
              <a:lnSpc>
                <a:spcPct val="90000"/>
              </a:lnSpc>
            </a:pPr>
            <a:r>
              <a:rPr lang="en-US" altLang="en-US" sz="2800" dirty="0"/>
              <a:t>An abstract class can not be instantiated</a:t>
            </a:r>
          </a:p>
          <a:p>
            <a:pPr eaLnBrk="1" hangingPunct="1">
              <a:lnSpc>
                <a:spcPct val="90000"/>
              </a:lnSpc>
            </a:pPr>
            <a:r>
              <a:rPr lang="en-US" altLang="en-US" sz="2800" dirty="0"/>
              <a:t>An abstract class can only be inherited from; that is, you can derive classes from it</a:t>
            </a:r>
          </a:p>
          <a:p>
            <a:pPr eaLnBrk="1" hangingPunct="1">
              <a:lnSpc>
                <a:spcPct val="90000"/>
              </a:lnSpc>
            </a:pPr>
            <a:r>
              <a:rPr lang="en-US" altLang="en-US" sz="2800" dirty="0"/>
              <a:t>Classes derived from an abstract class must override all pure virtual functions with concrete member functions in order to be instantiated.</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29F357DF-3C15-4605-8C8F-1453A18F3E41}" type="slidenum">
              <a:rPr lang="en-US" altLang="en-US" sz="120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a:xfrm>
            <a:off x="1752600" y="304800"/>
            <a:ext cx="8686800" cy="914400"/>
          </a:xfrm>
        </p:spPr>
        <p:txBody>
          <a:bodyPr/>
          <a:lstStyle/>
          <a:p>
            <a:pPr eaLnBrk="1" hangingPunct="1"/>
            <a:r>
              <a:rPr lang="en-US" altLang="en-US" sz="3200" dirty="0">
                <a:solidFill>
                  <a:schemeClr val="tx1"/>
                </a:solidFill>
              </a:rPr>
              <a:t>15.4 Composition vs. Inheritance 1 of 2</a:t>
            </a:r>
          </a:p>
        </p:txBody>
      </p:sp>
      <p:sp>
        <p:nvSpPr>
          <p:cNvPr id="29699" name="Slide Body"/>
          <p:cNvSpPr>
            <a:spLocks noGrp="1" noChangeArrowheads="1"/>
          </p:cNvSpPr>
          <p:nvPr>
            <p:ph type="body" idx="1"/>
          </p:nvPr>
        </p:nvSpPr>
        <p:spPr/>
        <p:txBody>
          <a:bodyPr/>
          <a:lstStyle/>
          <a:p>
            <a:pPr eaLnBrk="1" hangingPunct="1">
              <a:lnSpc>
                <a:spcPct val="80000"/>
              </a:lnSpc>
              <a:spcBef>
                <a:spcPct val="50000"/>
              </a:spcBef>
            </a:pPr>
            <a:r>
              <a:rPr lang="en-US" altLang="en-US" sz="2800" dirty="0"/>
              <a:t>Inheritance models an 'is a' relation between classes.  An object of a derived class 'is a(n)' object of the base class</a:t>
            </a:r>
          </a:p>
          <a:p>
            <a:pPr eaLnBrk="1" hangingPunct="1">
              <a:lnSpc>
                <a:spcPct val="80000"/>
              </a:lnSpc>
              <a:spcBef>
                <a:spcPct val="50000"/>
              </a:spcBef>
            </a:pPr>
            <a:r>
              <a:rPr lang="en-US" altLang="en-US" sz="2800" dirty="0"/>
              <a:t>Example: </a:t>
            </a:r>
          </a:p>
          <a:p>
            <a:pPr lvl="1" eaLnBrk="1" hangingPunct="1">
              <a:lnSpc>
                <a:spcPct val="80000"/>
              </a:lnSpc>
              <a:spcBef>
                <a:spcPct val="50000"/>
              </a:spcBef>
            </a:pPr>
            <a:r>
              <a:rPr lang="en-US" altLang="en-US" sz="2800" dirty="0"/>
              <a:t>an </a:t>
            </a:r>
            <a:r>
              <a:rPr lang="en-US" altLang="en-US" sz="2800" b="1" dirty="0" err="1">
                <a:latin typeface="Courier New" pitchFamily="49" charset="0"/>
              </a:rPr>
              <a:t>UnderGrad</a:t>
            </a:r>
            <a:r>
              <a:rPr lang="en-US" altLang="en-US" sz="2800" dirty="0"/>
              <a:t> is a </a:t>
            </a:r>
            <a:r>
              <a:rPr lang="en-US" altLang="en-US" sz="2800" b="1" dirty="0">
                <a:latin typeface="Courier New" pitchFamily="49" charset="0"/>
              </a:rPr>
              <a:t>Student</a:t>
            </a:r>
          </a:p>
          <a:p>
            <a:pPr lvl="1" eaLnBrk="1" hangingPunct="1">
              <a:lnSpc>
                <a:spcPct val="80000"/>
              </a:lnSpc>
              <a:spcBef>
                <a:spcPct val="50000"/>
              </a:spcBef>
            </a:pPr>
            <a:r>
              <a:rPr lang="en-US" altLang="en-US" sz="2800" dirty="0"/>
              <a:t>a </a:t>
            </a:r>
            <a:r>
              <a:rPr lang="en-US" altLang="en-US" sz="2800" b="1" dirty="0">
                <a:latin typeface="Courier New" pitchFamily="49" charset="0"/>
              </a:rPr>
              <a:t>Mammal</a:t>
            </a:r>
            <a:r>
              <a:rPr lang="en-US" altLang="en-US" sz="2800" dirty="0"/>
              <a:t> is an </a:t>
            </a:r>
            <a:r>
              <a:rPr lang="en-US" altLang="en-US" sz="2800" b="1" dirty="0">
                <a:latin typeface="Courier New" pitchFamily="49" charset="0"/>
              </a:rPr>
              <a:t>Animal</a:t>
            </a:r>
          </a:p>
          <a:p>
            <a:pPr lvl="1" eaLnBrk="1" hangingPunct="1">
              <a:lnSpc>
                <a:spcPct val="80000"/>
              </a:lnSpc>
              <a:spcBef>
                <a:spcPct val="50000"/>
              </a:spcBef>
            </a:pPr>
            <a:r>
              <a:rPr lang="en-US" altLang="en-US" sz="2800" dirty="0"/>
              <a:t>a</a:t>
            </a:r>
            <a:r>
              <a:rPr lang="en-US" altLang="en-US" sz="2800" b="1" dirty="0">
                <a:latin typeface="Courier New" pitchFamily="49" charset="0"/>
              </a:rPr>
              <a:t> Poodle </a:t>
            </a:r>
            <a:r>
              <a:rPr lang="en-US" altLang="en-US" sz="2800" dirty="0"/>
              <a:t>is a</a:t>
            </a:r>
            <a:r>
              <a:rPr lang="en-US" altLang="en-US" sz="2800" b="1" dirty="0">
                <a:latin typeface="Courier New" pitchFamily="49" charset="0"/>
              </a:rPr>
              <a:t> Dog</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ECC58D2A-821A-40F0-869E-3256FE0813CD}" type="slidenum">
              <a:rPr lang="en-US" altLang="en-US" sz="120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dirty="0">
                <a:solidFill>
                  <a:schemeClr val="tx1"/>
                </a:solidFill>
              </a:rPr>
              <a:t>Composition vs. Inheritance 2 of 2</a:t>
            </a:r>
          </a:p>
        </p:txBody>
      </p:sp>
      <p:sp>
        <p:nvSpPr>
          <p:cNvPr id="30723" name="Slide Body"/>
          <p:cNvSpPr>
            <a:spLocks noGrp="1" noChangeArrowheads="1"/>
          </p:cNvSpPr>
          <p:nvPr>
            <p:ph type="body" idx="1"/>
          </p:nvPr>
        </p:nvSpPr>
        <p:spPr>
          <a:xfrm>
            <a:off x="1981200" y="1981200"/>
            <a:ext cx="8001000" cy="4114800"/>
          </a:xfrm>
        </p:spPr>
        <p:txBody>
          <a:bodyPr/>
          <a:lstStyle/>
          <a:p>
            <a:pPr eaLnBrk="1" hangingPunct="1"/>
            <a:r>
              <a:rPr lang="en-US" altLang="en-US" sz="2800" dirty="0"/>
              <a:t>When defining a new class:</a:t>
            </a:r>
          </a:p>
          <a:p>
            <a:pPr eaLnBrk="1" hangingPunct="1"/>
            <a:r>
              <a:rPr lang="en-US" altLang="en-US" sz="2800" u="sng" dirty="0"/>
              <a:t>Composition</a:t>
            </a:r>
            <a:r>
              <a:rPr lang="en-US" altLang="en-US" sz="2800" dirty="0"/>
              <a:t> is appropriate when the new class needs to use an object of an existing class</a:t>
            </a:r>
          </a:p>
          <a:p>
            <a:pPr eaLnBrk="1" hangingPunct="1"/>
            <a:r>
              <a:rPr lang="en-US" altLang="en-US" sz="2800" u="sng" dirty="0"/>
              <a:t>Inheritance</a:t>
            </a:r>
            <a:r>
              <a:rPr lang="en-US" altLang="en-US" sz="2800" dirty="0"/>
              <a:t> is appropriate when</a:t>
            </a:r>
          </a:p>
          <a:p>
            <a:pPr lvl="1" eaLnBrk="1" hangingPunct="1"/>
            <a:r>
              <a:rPr lang="en-US" altLang="en-US" sz="2400" dirty="0"/>
              <a:t>objects of the new class are a subset of the objects of the existing class, or </a:t>
            </a:r>
          </a:p>
          <a:p>
            <a:pPr lvl="1" eaLnBrk="1" hangingPunct="1"/>
            <a:r>
              <a:rPr lang="en-US" altLang="en-US" sz="2400" dirty="0"/>
              <a:t>objects of the new class will be used in the same ways as the objects of the existing class</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865FCC78-D55A-4831-8806-8CD4F5E3D981}" type="slidenum">
              <a:rPr lang="en-US" altLang="en-US" sz="120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2386012" y="2813017"/>
            <a:ext cx="7419975" cy="2466975"/>
          </a:xfrm>
          <a:prstGeom prst="rect">
            <a:avLst/>
          </a:prstGeom>
          <a:noFill/>
          <a:ln>
            <a:noFill/>
          </a:ln>
        </p:spPr>
      </p:pic>
      <p:sp>
        <p:nvSpPr>
          <p:cNvPr id="35844" name="Slide Number Placeholder 3"/>
          <p:cNvSpPr>
            <a:spLocks noGrp="1"/>
          </p:cNvSpPr>
          <p:nvPr>
            <p:ph type="sldNum" idx="12"/>
          </p:nvPr>
        </p:nvSpPr>
        <p:spPr>
          <a:xfrm>
            <a:off x="9993312" y="113072"/>
            <a:ext cx="551783" cy="1828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15-</a:t>
            </a:r>
            <a:fld id="{171D7F42-732E-4753-8A37-9BFC64539999}" type="slidenum">
              <a:rPr lang="en-US" altLang="en-US" sz="1200"/>
              <a:pPr eaLnBrk="1" hangingPunct="1">
                <a:spcBef>
                  <a:spcPct val="0"/>
                </a:spcBef>
                <a:buFontTx/>
                <a:buNone/>
              </a:pPr>
              <a:t>29</a:t>
            </a:fld>
            <a:endParaRPr lang="en-US" altLang="en-US" sz="1200" dirty="0"/>
          </a:p>
        </p:txBody>
      </p:sp>
    </p:spTree>
    <p:extLst>
      <p:ext uri="{BB962C8B-B14F-4D97-AF65-F5344CB8AC3E}">
        <p14:creationId xmlns:p14="http://schemas.microsoft.com/office/powerpoint/2010/main" val="357314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15.1 Type Compatibility in Inheritance Hierarchies</a:t>
            </a:r>
          </a:p>
        </p:txBody>
      </p:sp>
      <p:sp>
        <p:nvSpPr>
          <p:cNvPr id="5123" name="Slide Body"/>
          <p:cNvSpPr>
            <a:spLocks noGrp="1" noChangeArrowheads="1"/>
          </p:cNvSpPr>
          <p:nvPr>
            <p:ph sz="half" idx="1"/>
          </p:nvPr>
        </p:nvSpPr>
        <p:spPr>
          <a:xfrm>
            <a:off x="1828800" y="1600200"/>
            <a:ext cx="4065588" cy="4572000"/>
          </a:xfrm>
        </p:spPr>
        <p:txBody>
          <a:bodyPr/>
          <a:lstStyle/>
          <a:p>
            <a:pPr marL="0" indent="0"/>
            <a:r>
              <a:rPr lang="en-US" altLang="en-US" dirty="0"/>
              <a:t> Classes in a program </a:t>
            </a:r>
          </a:p>
          <a:p>
            <a:pPr marL="0" indent="0">
              <a:buNone/>
            </a:pPr>
            <a:r>
              <a:rPr lang="en-US" altLang="en-US" dirty="0"/>
              <a:t>   may be part of an</a:t>
            </a:r>
          </a:p>
          <a:p>
            <a:pPr marL="0" indent="0">
              <a:buNone/>
            </a:pPr>
            <a:r>
              <a:rPr lang="en-US" altLang="en-US" dirty="0"/>
              <a:t>   inheritance hierarchy</a:t>
            </a:r>
          </a:p>
          <a:p>
            <a:pPr marL="0" indent="0"/>
            <a:endParaRPr lang="en-US" altLang="en-US" dirty="0"/>
          </a:p>
          <a:p>
            <a:pPr marL="0" indent="0"/>
            <a:r>
              <a:rPr lang="en-US" altLang="en-US" dirty="0"/>
              <a:t> Classes lower in the </a:t>
            </a:r>
          </a:p>
          <a:p>
            <a:pPr marL="0" indent="0">
              <a:buNone/>
            </a:pPr>
            <a:r>
              <a:rPr lang="en-US" altLang="en-US" dirty="0"/>
              <a:t>  hierarchy are special </a:t>
            </a:r>
          </a:p>
          <a:p>
            <a:pPr marL="0" indent="0">
              <a:buNone/>
            </a:pPr>
            <a:r>
              <a:rPr lang="en-US" altLang="en-US" dirty="0"/>
              <a:t>  cases of those above</a:t>
            </a:r>
          </a:p>
        </p:txBody>
      </p:sp>
      <p:pic>
        <p:nvPicPr>
          <p:cNvPr id="3" name="Image showing inheritance hierarchy" descr="The image shows four rectangles representing classes of objects.  At the top is Animal. Below, pointing to Animal, are Dog and Cat.  Below, pointing to Dog, is Poodle." title="image showing inheritance hierarch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9067" y="1905000"/>
            <a:ext cx="4105656" cy="3410712"/>
          </a:xfrm>
          <a:prstGeom prst="rect">
            <a:avLst/>
          </a:prstGeom>
        </p:spPr>
      </p:pic>
      <p:sp>
        <p:nvSpPr>
          <p:cNvPr id="512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15-</a:t>
            </a:r>
            <a:fld id="{FC6E7FA8-9E2F-4D47-AB65-C12E4D8BF8A8}" type="slidenum">
              <a:rPr lang="en-US" altLang="en-US" sz="1200"/>
              <a:pPr eaLnBrk="1" hangingPunct="1">
                <a:spcBef>
                  <a:spcPct val="0"/>
                </a:spcBef>
                <a:buFontTx/>
                <a:buNone/>
              </a:pPr>
              <a:t>3</a:t>
            </a:fld>
            <a:endParaRPr lang="en-US" alt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Type Compatibility in Inheritance 1 of 2</a:t>
            </a:r>
          </a:p>
        </p:txBody>
      </p:sp>
      <p:sp>
        <p:nvSpPr>
          <p:cNvPr id="6147" name="Slide Body"/>
          <p:cNvSpPr>
            <a:spLocks noGrp="1" noChangeArrowheads="1"/>
          </p:cNvSpPr>
          <p:nvPr>
            <p:ph type="body" idx="1"/>
          </p:nvPr>
        </p:nvSpPr>
        <p:spPr>
          <a:xfrm>
            <a:off x="2133600" y="1981200"/>
            <a:ext cx="7772400" cy="3886200"/>
          </a:xfrm>
        </p:spPr>
        <p:txBody>
          <a:bodyPr/>
          <a:lstStyle/>
          <a:p>
            <a:pPr eaLnBrk="1" hangingPunct="1">
              <a:defRPr/>
            </a:pPr>
            <a:r>
              <a:rPr lang="en-US" altLang="en-US" sz="2800" dirty="0"/>
              <a:t>A pointer to a derived class can be assigned to a pointer to a base class.</a:t>
            </a:r>
          </a:p>
          <a:p>
            <a:pPr eaLnBrk="1" hangingPunct="1">
              <a:defRPr/>
            </a:pPr>
            <a:r>
              <a:rPr lang="en-US" altLang="en-US" sz="2800" dirty="0"/>
              <a:t>Another way to say this is:</a:t>
            </a:r>
          </a:p>
          <a:p>
            <a:pPr marL="0" indent="0">
              <a:buNone/>
              <a:defRPr/>
            </a:pPr>
            <a:r>
              <a:rPr lang="en-US" altLang="en-US" sz="2800" dirty="0"/>
              <a:t>	A base class pointer can point to </a:t>
            </a:r>
          </a:p>
          <a:p>
            <a:pPr marL="0" indent="0">
              <a:buNone/>
              <a:defRPr/>
            </a:pPr>
            <a:r>
              <a:rPr lang="en-US" altLang="en-US" sz="2800" dirty="0"/>
              <a:t>	derived class objects</a:t>
            </a:r>
          </a:p>
          <a:p>
            <a:pPr eaLnBrk="1" hangingPunct="1">
              <a:buFontTx/>
              <a:buNone/>
              <a:defRPr/>
            </a:pPr>
            <a:r>
              <a:rPr lang="en-US" altLang="en-US" sz="2800" dirty="0"/>
              <a:t>        </a:t>
            </a:r>
            <a:r>
              <a:rPr lang="en-US" altLang="en-US" sz="2800" b="1" dirty="0">
                <a:solidFill>
                  <a:srgbClr val="3D8963"/>
                </a:solidFill>
                <a:latin typeface="Courier New" pitchFamily="49" charset="0"/>
              </a:rPr>
              <a:t>Animal *</a:t>
            </a:r>
            <a:r>
              <a:rPr lang="en-US" altLang="en-US" sz="2800" b="1" dirty="0" err="1">
                <a:solidFill>
                  <a:srgbClr val="3D8963"/>
                </a:solidFill>
                <a:latin typeface="Courier New" pitchFamily="49" charset="0"/>
              </a:rPr>
              <a:t>pA</a:t>
            </a:r>
            <a:r>
              <a:rPr lang="en-US" altLang="en-US" sz="2800" b="1" dirty="0">
                <a:latin typeface="Courier New" pitchFamily="49" charset="0"/>
              </a:rPr>
              <a:t> </a:t>
            </a:r>
            <a:r>
              <a:rPr lang="en-US" altLang="en-US" sz="2800" b="1" dirty="0">
                <a:solidFill>
                  <a:srgbClr val="3D8963"/>
                </a:solidFill>
                <a:latin typeface="Courier New" pitchFamily="49" charset="0"/>
              </a:rPr>
              <a:t>=</a:t>
            </a:r>
            <a:r>
              <a:rPr lang="en-US" altLang="en-US" sz="2800" b="1" dirty="0">
                <a:latin typeface="Courier New" pitchFamily="49" charset="0"/>
              </a:rPr>
              <a:t> </a:t>
            </a:r>
            <a:r>
              <a:rPr lang="en-US" altLang="en-US" sz="2800" b="1" dirty="0">
                <a:solidFill>
                  <a:srgbClr val="3D8963"/>
                </a:solidFill>
                <a:latin typeface="Courier New" pitchFamily="49" charset="0"/>
              </a:rPr>
              <a:t>new Cat;</a:t>
            </a:r>
          </a:p>
          <a:p>
            <a:pPr eaLnBrk="1" hangingPunct="1">
              <a:buFontTx/>
              <a:buNone/>
              <a:defRPr/>
            </a:pPr>
            <a:r>
              <a:rPr lang="en-US" altLang="en-US" sz="2800" b="1" dirty="0">
                <a:solidFill>
                  <a:srgbClr val="3D8963"/>
                </a:solidFill>
                <a:latin typeface="Courier New" pitchFamily="49" charset="0"/>
              </a:rPr>
              <a:t>    </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9C26A53D-63B4-4F7F-BE25-3372F8CEAF9B}" type="slidenum">
              <a:rPr lang="en-US" altLang="en-US" sz="1200"/>
              <a:pPr eaLnBrk="1" hangingPunct="1">
                <a:spcBef>
                  <a:spcPct val="0"/>
                </a:spcBef>
                <a:buFontTx/>
                <a:buNone/>
              </a:pPr>
              <a:t>4</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solidFill>
                  <a:schemeClr val="tx1"/>
                </a:solidFill>
              </a:rPr>
              <a:t>Type Compatibility in Inheritance 2 of 2</a:t>
            </a:r>
          </a:p>
        </p:txBody>
      </p:sp>
      <p:sp>
        <p:nvSpPr>
          <p:cNvPr id="7171" name="Rectangle 3"/>
          <p:cNvSpPr>
            <a:spLocks noGrp="1" noChangeArrowheads="1"/>
          </p:cNvSpPr>
          <p:nvPr>
            <p:ph type="body" idx="1"/>
          </p:nvPr>
        </p:nvSpPr>
        <p:spPr>
          <a:xfrm>
            <a:off x="2057400" y="1752600"/>
            <a:ext cx="7772400" cy="4267200"/>
          </a:xfrm>
        </p:spPr>
        <p:txBody>
          <a:bodyPr/>
          <a:lstStyle/>
          <a:p>
            <a:pPr eaLnBrk="1" hangingPunct="1">
              <a:lnSpc>
                <a:spcPct val="90000"/>
              </a:lnSpc>
            </a:pPr>
            <a:r>
              <a:rPr lang="en-US" altLang="en-US" sz="2800" dirty="0"/>
              <a:t>Assigning a base class pointer to a derived class pointer requires a cast</a:t>
            </a:r>
          </a:p>
          <a:p>
            <a:pPr eaLnBrk="1" hangingPunct="1">
              <a:lnSpc>
                <a:spcPct val="90000"/>
              </a:lnSpc>
              <a:buFontTx/>
              <a:buNone/>
            </a:pPr>
            <a:r>
              <a:rPr lang="en-US" altLang="en-US" sz="2800" b="1" dirty="0">
                <a:solidFill>
                  <a:srgbClr val="3D8963"/>
                </a:solidFill>
                <a:latin typeface="Courier New" pitchFamily="49" charset="0"/>
              </a:rPr>
              <a:t>  Animal *</a:t>
            </a:r>
            <a:r>
              <a:rPr lang="en-US" altLang="en-US" sz="2800" b="1" dirty="0" err="1">
                <a:solidFill>
                  <a:srgbClr val="3D8963"/>
                </a:solidFill>
                <a:latin typeface="Courier New" pitchFamily="49" charset="0"/>
              </a:rPr>
              <a:t>pA</a:t>
            </a:r>
            <a:r>
              <a:rPr lang="en-US" altLang="en-US" sz="2800" b="1" dirty="0">
                <a:solidFill>
                  <a:srgbClr val="3D8963"/>
                </a:solidFill>
                <a:latin typeface="Courier New" pitchFamily="49" charset="0"/>
              </a:rPr>
              <a:t> = new Cat;</a:t>
            </a:r>
          </a:p>
          <a:p>
            <a:pPr eaLnBrk="1" hangingPunct="1">
              <a:lnSpc>
                <a:spcPct val="90000"/>
              </a:lnSpc>
              <a:buFontTx/>
              <a:buNone/>
            </a:pPr>
            <a:r>
              <a:rPr lang="en-US" altLang="en-US" sz="2800" b="1" dirty="0">
                <a:solidFill>
                  <a:srgbClr val="3D8963"/>
                </a:solidFill>
                <a:latin typeface="Courier New" pitchFamily="49" charset="0"/>
              </a:rPr>
              <a:t>  Cat *</a:t>
            </a:r>
            <a:r>
              <a:rPr lang="en-US" altLang="en-US" sz="2800" b="1" dirty="0" err="1">
                <a:solidFill>
                  <a:srgbClr val="3D8963"/>
                </a:solidFill>
                <a:latin typeface="Courier New" pitchFamily="49" charset="0"/>
              </a:rPr>
              <a:t>pC</a:t>
            </a:r>
            <a:r>
              <a:rPr lang="en-US" altLang="en-US" sz="2800" b="1" dirty="0">
                <a:solidFill>
                  <a:srgbClr val="3D8963"/>
                </a:solidFill>
                <a:latin typeface="Courier New" pitchFamily="49" charset="0"/>
              </a:rPr>
              <a:t>;</a:t>
            </a:r>
          </a:p>
          <a:p>
            <a:pPr eaLnBrk="1" hangingPunct="1">
              <a:lnSpc>
                <a:spcPct val="9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pC</a:t>
            </a: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static_cast</a:t>
            </a:r>
            <a:r>
              <a:rPr lang="en-US" altLang="en-US" sz="2800" b="1" dirty="0">
                <a:solidFill>
                  <a:srgbClr val="3D8963"/>
                </a:solidFill>
                <a:latin typeface="Courier New" pitchFamily="49" charset="0"/>
              </a:rPr>
              <a:t>&lt;Cat *&gt;(</a:t>
            </a:r>
            <a:r>
              <a:rPr lang="en-US" altLang="en-US" sz="2800" b="1" dirty="0" err="1">
                <a:solidFill>
                  <a:srgbClr val="3D8963"/>
                </a:solidFill>
                <a:latin typeface="Courier New" pitchFamily="49" charset="0"/>
              </a:rPr>
              <a:t>pA</a:t>
            </a:r>
            <a:r>
              <a:rPr lang="en-US" altLang="en-US" sz="2800" b="1" dirty="0">
                <a:solidFill>
                  <a:srgbClr val="3D8963"/>
                </a:solidFill>
                <a:latin typeface="Courier New" pitchFamily="49" charset="0"/>
              </a:rPr>
              <a:t>);</a:t>
            </a:r>
          </a:p>
          <a:p>
            <a:pPr eaLnBrk="1" hangingPunct="1">
              <a:lnSpc>
                <a:spcPct val="90000"/>
              </a:lnSpc>
            </a:pPr>
            <a:r>
              <a:rPr lang="en-US" altLang="en-US" sz="2800" dirty="0"/>
              <a:t>The base class pointer must already point to a derived class object for this to work correctly.</a:t>
            </a:r>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4796FCAD-BCBD-4A6E-B124-5282AD5C4752}" type="slidenum">
              <a:rPr lang="en-US" altLang="en-US" sz="1200"/>
              <a:pPr eaLnBrk="1" hangingPunct="1">
                <a:spcBef>
                  <a:spcPct val="0"/>
                </a:spcBef>
                <a:buFontTx/>
                <a:buNone/>
              </a:pPr>
              <a:t>5</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p:cNvSpPr>
          <p:nvPr>
            <p:ph type="title"/>
          </p:nvPr>
        </p:nvSpPr>
        <p:spPr/>
        <p:txBody>
          <a:bodyPr/>
          <a:lstStyle/>
          <a:p>
            <a:pPr eaLnBrk="1" hangingPunct="1"/>
            <a:r>
              <a:rPr lang="en-US" altLang="en-US" dirty="0">
                <a:solidFill>
                  <a:schemeClr val="tx1"/>
                </a:solidFill>
              </a:rPr>
              <a:t>Using Type Casts with Base Class Pointers</a:t>
            </a:r>
          </a:p>
        </p:txBody>
      </p:sp>
      <p:sp>
        <p:nvSpPr>
          <p:cNvPr id="8195" name="Slide Body"/>
          <p:cNvSpPr>
            <a:spLocks noGrp="1"/>
          </p:cNvSpPr>
          <p:nvPr>
            <p:ph type="body" idx="1"/>
          </p:nvPr>
        </p:nvSpPr>
        <p:spPr/>
        <p:txBody>
          <a:bodyPr/>
          <a:lstStyle/>
          <a:p>
            <a:pPr>
              <a:lnSpc>
                <a:spcPts val="3238"/>
              </a:lnSpc>
            </a:pPr>
            <a:r>
              <a:rPr lang="en-US" altLang="en-US" sz="2800" dirty="0"/>
              <a:t>C++ uses the declared type of a pointer to determine access to the members of the pointed-to object</a:t>
            </a:r>
          </a:p>
          <a:p>
            <a:pPr>
              <a:lnSpc>
                <a:spcPts val="3238"/>
              </a:lnSpc>
            </a:pPr>
            <a:r>
              <a:rPr lang="en-US" altLang="en-US" sz="2800" dirty="0"/>
              <a:t>If an object of a derived class is pointed to by a base class pointer, all members of the derived class may not be accessible</a:t>
            </a:r>
          </a:p>
          <a:p>
            <a:pPr>
              <a:lnSpc>
                <a:spcPts val="3238"/>
              </a:lnSpc>
            </a:pPr>
            <a:r>
              <a:rPr lang="en-US" altLang="en-US" sz="2800" dirty="0"/>
              <a:t>Type cast the base class pointer to the derived class (via </a:t>
            </a:r>
            <a:r>
              <a:rPr lang="en-US" altLang="en-US" sz="2800" b="1" dirty="0" err="1">
                <a:latin typeface="Courier New" pitchFamily="49" charset="0"/>
                <a:cs typeface="Courier New" pitchFamily="49" charset="0"/>
              </a:rPr>
              <a:t>static_pointer_cast</a:t>
            </a:r>
            <a:r>
              <a:rPr lang="en-US" altLang="en-US" sz="2800" dirty="0">
                <a:cs typeface="Courier New" pitchFamily="49" charset="0"/>
              </a:rPr>
              <a:t>) in order to access members that are specific to the derived class</a:t>
            </a:r>
            <a:endParaRPr lang="en-US" altLang="en-US" sz="2800" dirty="0"/>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AF2D3993-CCC4-45FF-AAB6-5B1D5FFE537F}" type="slidenum">
              <a:rPr lang="en-US" altLang="en-US" sz="120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p:cNvSpPr>
          <p:nvPr>
            <p:ph type="title"/>
          </p:nvPr>
        </p:nvSpPr>
        <p:spPr/>
        <p:txBody>
          <a:bodyPr/>
          <a:lstStyle/>
          <a:p>
            <a:r>
              <a:rPr lang="en-US" altLang="en-US" dirty="0">
                <a:solidFill>
                  <a:schemeClr val="tx1"/>
                </a:solidFill>
              </a:rPr>
              <a:t>Pointers, Inheritance, and Overridden Functions</a:t>
            </a:r>
          </a:p>
        </p:txBody>
      </p:sp>
      <p:sp>
        <p:nvSpPr>
          <p:cNvPr id="3" name="Slide Body"/>
          <p:cNvSpPr>
            <a:spLocks noGrp="1"/>
          </p:cNvSpPr>
          <p:nvPr>
            <p:ph type="body" idx="1"/>
          </p:nvPr>
        </p:nvSpPr>
        <p:spPr>
          <a:xfrm>
            <a:off x="1981200" y="1524001"/>
            <a:ext cx="8229600" cy="4525963"/>
          </a:xfrm>
        </p:spPr>
        <p:txBody>
          <a:bodyPr/>
          <a:lstStyle/>
          <a:p>
            <a:pPr marL="0" indent="0">
              <a:buNone/>
              <a:defRPr/>
            </a:pPr>
            <a:r>
              <a:rPr lang="en-US" sz="2800" dirty="0"/>
              <a:t>If</a:t>
            </a:r>
          </a:p>
          <a:p>
            <a:pPr lvl="1">
              <a:defRPr/>
            </a:pPr>
            <a:r>
              <a:rPr lang="en-US" sz="2800" dirty="0"/>
              <a:t>a derived class overrides a member function in the base class, and</a:t>
            </a:r>
          </a:p>
          <a:p>
            <a:pPr lvl="1">
              <a:defRPr/>
            </a:pPr>
            <a:r>
              <a:rPr lang="en-US" sz="2800" dirty="0"/>
              <a:t>a base class pointer points to a derived class object,</a:t>
            </a:r>
          </a:p>
          <a:p>
            <a:pPr marL="0" indent="0">
              <a:buNone/>
              <a:defRPr/>
            </a:pPr>
            <a:r>
              <a:rPr lang="en-US" sz="2800" dirty="0"/>
              <a:t>then </a:t>
            </a:r>
          </a:p>
          <a:p>
            <a:pPr marL="400050" lvl="1" indent="0">
              <a:buNone/>
              <a:defRPr/>
            </a:pPr>
            <a:r>
              <a:rPr lang="en-US" sz="2800" dirty="0"/>
              <a:t>the compiler determines the version of the function to use by the type of the pointer, not by the type of the object.</a:t>
            </a: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15-</a:t>
            </a:r>
            <a:fld id="{0A4D4C6A-657B-4899-A513-1549455739E0}" type="slidenum">
              <a:rPr lang="en-US" altLang="en-US" sz="800" baseline="0">
                <a:latin typeface="Arial" charset="0"/>
              </a:rPr>
              <a:pPr eaLnBrk="1" hangingPunct="1"/>
              <a:t>7</a:t>
            </a:fld>
            <a:endParaRPr lang="en-US" altLang="en-US" sz="800" baseline="0" dirty="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15.2  Polymorphism and Virtual Member Functions</a:t>
            </a:r>
          </a:p>
        </p:txBody>
      </p:sp>
      <p:sp>
        <p:nvSpPr>
          <p:cNvPr id="10243" name="Slide Body"/>
          <p:cNvSpPr>
            <a:spLocks noGrp="1" noChangeArrowheads="1"/>
          </p:cNvSpPr>
          <p:nvPr>
            <p:ph type="body" idx="1"/>
          </p:nvPr>
        </p:nvSpPr>
        <p:spPr>
          <a:xfrm>
            <a:off x="2133600" y="1828800"/>
            <a:ext cx="8077200" cy="3124200"/>
          </a:xfrm>
        </p:spPr>
        <p:txBody>
          <a:bodyPr/>
          <a:lstStyle/>
          <a:p>
            <a:pPr eaLnBrk="1" hangingPunct="1"/>
            <a:r>
              <a:rPr lang="en-US" altLang="en-US" sz="2800" dirty="0">
                <a:solidFill>
                  <a:schemeClr val="accent2"/>
                </a:solidFill>
              </a:rPr>
              <a:t>Polymorphic code</a:t>
            </a:r>
            <a:r>
              <a:rPr lang="en-US" altLang="en-US" sz="2800" dirty="0"/>
              <a:t>: Code that behaves differently when it acts on objects of different types</a:t>
            </a:r>
          </a:p>
          <a:p>
            <a:pPr eaLnBrk="1" hangingPunct="1"/>
            <a:r>
              <a:rPr lang="en-US" altLang="en-US" sz="2800" dirty="0">
                <a:solidFill>
                  <a:schemeClr val="accent2"/>
                </a:solidFill>
              </a:rPr>
              <a:t>Virtual Member Function</a:t>
            </a:r>
            <a:r>
              <a:rPr lang="en-US" altLang="en-US" sz="2800" dirty="0"/>
              <a:t>: The C++ mechanism for achieving polymorphism</a:t>
            </a:r>
          </a:p>
        </p:txBody>
      </p:sp>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15-</a:t>
            </a:r>
            <a:fld id="{283D6C28-F4C6-45CE-93A5-D71F98402884}" type="slidenum">
              <a:rPr lang="en-US" altLang="en-US" sz="120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Polymorphism 1 of 5</a:t>
            </a:r>
          </a:p>
        </p:txBody>
      </p:sp>
      <p:sp>
        <p:nvSpPr>
          <p:cNvPr id="7" name="Slide Body"/>
          <p:cNvSpPr>
            <a:spLocks noGrp="1" noChangeArrowheads="1"/>
          </p:cNvSpPr>
          <p:nvPr>
            <p:ph sz="half" idx="1"/>
          </p:nvPr>
        </p:nvSpPr>
        <p:spPr>
          <a:xfrm>
            <a:off x="1828800" y="2362200"/>
            <a:ext cx="4070350" cy="3733800"/>
          </a:xfrm>
        </p:spPr>
        <p:txBody>
          <a:bodyPr/>
          <a:lstStyle/>
          <a:p>
            <a:pPr marL="0" indent="0">
              <a:buNone/>
            </a:pPr>
            <a:r>
              <a:rPr lang="en-US" altLang="en-US" dirty="0"/>
              <a:t>Consider the Animal, Cat, Dog hierarchy where each class has its own version of the member function </a:t>
            </a:r>
            <a:r>
              <a:rPr lang="en-US" altLang="en-US" b="1" dirty="0">
                <a:latin typeface="Courier New" panose="02070309020205020404" pitchFamily="49" charset="0"/>
                <a:cs typeface="Courier New" panose="02070309020205020404" pitchFamily="49" charset="0"/>
              </a:rPr>
              <a:t>id( )</a:t>
            </a:r>
          </a:p>
          <a:p>
            <a:pPr marL="0" indent="0">
              <a:buNone/>
            </a:pPr>
            <a:endParaRPr lang="en-US" altLang="en-US" dirty="0"/>
          </a:p>
        </p:txBody>
      </p:sp>
      <p:pic>
        <p:nvPicPr>
          <p:cNvPr id="3" name="Image showing inheritance hierarchy" descr="The image shows four rectangles representing classes of objects.  At the top is Animal. Below, pointing to Animal, are Dog and Cat.  Below, pointing to Dog, is Poodle." title="image showing inheritance hierarch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9067" y="1905000"/>
            <a:ext cx="4105656" cy="3410712"/>
          </a:xfrm>
          <a:prstGeom prst="rect">
            <a:avLst/>
          </a:prstGeom>
        </p:spPr>
      </p:pic>
      <p:sp>
        <p:nvSpPr>
          <p:cNvPr id="512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15-</a:t>
            </a:r>
            <a:fld id="{FC6E7FA8-9E2F-4D47-AB65-C12E4D8BF8A8}" type="slidenum">
              <a:rPr lang="en-US" altLang="en-US" sz="1200"/>
              <a:pPr eaLnBrk="1" hangingPunct="1">
                <a:spcBef>
                  <a:spcPct val="0"/>
                </a:spcBef>
                <a:buFontTx/>
                <a:buNone/>
              </a:pPr>
              <a:t>9</a:t>
            </a:fld>
            <a:endParaRPr lang="en-US" altLang="en-US" sz="1200" dirty="0"/>
          </a:p>
        </p:txBody>
      </p:sp>
    </p:spTree>
    <p:extLst>
      <p:ext uri="{BB962C8B-B14F-4D97-AF65-F5344CB8AC3E}">
        <p14:creationId xmlns:p14="http://schemas.microsoft.com/office/powerpoint/2010/main" val="17893782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3355</TotalTime>
  <Words>1386</Words>
  <Application>Microsoft Office PowerPoint</Application>
  <PresentationFormat>Widescreen</PresentationFormat>
  <Paragraphs>219</Paragraphs>
  <Slides>29</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Courier New</vt:lpstr>
      <vt:lpstr>Noto Sans Symbols</vt:lpstr>
      <vt:lpstr>Times New Roman</vt:lpstr>
      <vt:lpstr>Verdana</vt:lpstr>
      <vt:lpstr>508 Lecture</vt:lpstr>
      <vt:lpstr>Custom Design</vt:lpstr>
      <vt:lpstr>Starting Out with C++ Early Objects </vt:lpstr>
      <vt:lpstr>Topics</vt:lpstr>
      <vt:lpstr>15.1 Type Compatibility in Inheritance Hierarchies</vt:lpstr>
      <vt:lpstr>Type Compatibility in Inheritance 1 of 2</vt:lpstr>
      <vt:lpstr>Type Compatibility in Inheritance 2 of 2</vt:lpstr>
      <vt:lpstr>Using Type Casts with Base Class Pointers</vt:lpstr>
      <vt:lpstr>Pointers, Inheritance, and Overridden Functions</vt:lpstr>
      <vt:lpstr>15.2  Polymorphism and Virtual Member Functions</vt:lpstr>
      <vt:lpstr>Polymorphism 1 of 5</vt:lpstr>
      <vt:lpstr>Polymorphism 2 of 5</vt:lpstr>
      <vt:lpstr>Polymorphism 3 of 5</vt:lpstr>
      <vt:lpstr>Polymorphism 4 of 5</vt:lpstr>
      <vt:lpstr>Polymorphism 5 of 5</vt:lpstr>
      <vt:lpstr>Virtual Functions 1 of 3</vt:lpstr>
      <vt:lpstr>Virtual Functions 2 of 3</vt:lpstr>
      <vt:lpstr>Virtual Functions 3 of 3</vt:lpstr>
      <vt:lpstr>Function Binding</vt:lpstr>
      <vt:lpstr>Static Binding</vt:lpstr>
      <vt:lpstr>Dynamic Binding</vt:lpstr>
      <vt:lpstr>Overriding  vs. Overloading</vt:lpstr>
      <vt:lpstr>The final Key Word and Overriding</vt:lpstr>
      <vt:lpstr>15.3 Abstract Base Classes and Pure Virtual Functions 1 of 2</vt:lpstr>
      <vt:lpstr>Abstract Base Classes and Pure Virtual Functions 2 of 2</vt:lpstr>
      <vt:lpstr>Pure Virtual Functions 1 of 2</vt:lpstr>
      <vt:lpstr>Pure Virtual Functions 2 of 2</vt:lpstr>
      <vt:lpstr>Abstract Classes</vt:lpstr>
      <vt:lpstr>15.4 Composition vs. Inheritance 1 of 2</vt:lpstr>
      <vt:lpstr>Composition vs. Inheritance 2 of 2</vt:lpstr>
      <vt:lpstr>Copyright</vt:lpstr>
    </vt:vector>
  </TitlesOfParts>
  <Company>North Central College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Microsoft account</cp:lastModifiedBy>
  <cp:revision>28</cp:revision>
  <cp:lastPrinted>2009-04-22T19:24:48Z</cp:lastPrinted>
  <dcterms:created xsi:type="dcterms:W3CDTF">2013-06-11T00:21:07Z</dcterms:created>
  <dcterms:modified xsi:type="dcterms:W3CDTF">2021-04-12T18:17:59Z</dcterms:modified>
</cp:coreProperties>
</file>