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6" r:id="rId1"/>
    <p:sldMasterId id="2147483867" r:id="rId2"/>
  </p:sldMasterIdLst>
  <p:notesMasterIdLst>
    <p:notesMasterId r:id="rId38"/>
  </p:notesMasterIdLst>
  <p:sldIdLst>
    <p:sldId id="308"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3" r:id="rId19"/>
    <p:sldId id="274" r:id="rId20"/>
    <p:sldId id="272" r:id="rId21"/>
    <p:sldId id="275" r:id="rId22"/>
    <p:sldId id="276" r:id="rId23"/>
    <p:sldId id="277" r:id="rId24"/>
    <p:sldId id="278" r:id="rId25"/>
    <p:sldId id="279" r:id="rId26"/>
    <p:sldId id="280" r:id="rId27"/>
    <p:sldId id="281" r:id="rId28"/>
    <p:sldId id="282" r:id="rId29"/>
    <p:sldId id="304" r:id="rId30"/>
    <p:sldId id="283" r:id="rId31"/>
    <p:sldId id="284" r:id="rId32"/>
    <p:sldId id="285" r:id="rId33"/>
    <p:sldId id="286" r:id="rId34"/>
    <p:sldId id="305" r:id="rId35"/>
    <p:sldId id="287" r:id="rId36"/>
    <p:sldId id="307" r:id="rId37"/>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83" d="100"/>
          <a:sy n="83" d="100"/>
        </p:scale>
        <p:origin x="126"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553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D43CB7C4-1366-40C4-A66D-3D07F29AF5F7}" type="slidenum">
              <a:rPr lang="en-US"/>
              <a:pPr>
                <a:defRPr/>
              </a:pPr>
              <a:t>‹#›</a:t>
            </a:fld>
            <a:endParaRPr lang="en-US"/>
          </a:p>
        </p:txBody>
      </p:sp>
    </p:spTree>
    <p:extLst>
      <p:ext uri="{BB962C8B-B14F-4D97-AF65-F5344CB8AC3E}">
        <p14:creationId xmlns:p14="http://schemas.microsoft.com/office/powerpoint/2010/main" val="894824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A4C0442-8360-47A4-A283-D3802AE5DB41}" type="slidenum">
              <a:rPr kumimoji="0" lang="en-US" altLang="en-US" smtClean="0"/>
              <a:pPr eaLnBrk="1" hangingPunct="1">
                <a:spcBef>
                  <a:spcPct val="0"/>
                </a:spcBef>
              </a:pPr>
              <a:t>2</a:t>
            </a:fld>
            <a:endParaRPr kumimoji="0" lang="en-US" altLang="en-US"/>
          </a:p>
        </p:txBody>
      </p:sp>
      <p:sp>
        <p:nvSpPr>
          <p:cNvPr id="57347" name="Rectangle 1026"/>
          <p:cNvSpPr>
            <a:spLocks noGrp="1" noRot="1" noChangeAspect="1" noChangeArrowheads="1" noTextEdit="1"/>
          </p:cNvSpPr>
          <p:nvPr>
            <p:ph type="sldImg"/>
          </p:nvPr>
        </p:nvSpPr>
        <p:spPr>
          <a:xfrm>
            <a:off x="381000" y="685800"/>
            <a:ext cx="6096000" cy="3429000"/>
          </a:xfrm>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71376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7879DA-21A9-4AE1-AB9F-D39D2D2FDBE4}" type="slidenum">
              <a:rPr kumimoji="0" lang="en-US" altLang="en-US" smtClean="0"/>
              <a:pPr eaLnBrk="1" hangingPunct="1">
                <a:spcBef>
                  <a:spcPct val="0"/>
                </a:spcBef>
              </a:pPr>
              <a:t>11</a:t>
            </a:fld>
            <a:endParaRPr kumimoji="0" lang="en-US" altLang="en-US"/>
          </a:p>
        </p:txBody>
      </p:sp>
      <p:sp>
        <p:nvSpPr>
          <p:cNvPr id="66563" name="Rectangle 1026"/>
          <p:cNvSpPr>
            <a:spLocks noGrp="1" noRot="1" noChangeAspect="1" noChangeArrowheads="1" noTextEdit="1"/>
          </p:cNvSpPr>
          <p:nvPr>
            <p:ph type="sldImg"/>
          </p:nvPr>
        </p:nvSpPr>
        <p:spPr>
          <a:xfrm>
            <a:off x="381000" y="685800"/>
            <a:ext cx="6096000" cy="3429000"/>
          </a:xfrm>
          <a:ln/>
        </p:spPr>
      </p:sp>
      <p:sp>
        <p:nvSpPr>
          <p:cNvPr id="665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pr16-01.cpp</a:t>
            </a:r>
          </a:p>
          <a:p>
            <a:pPr eaLnBrk="1" hangingPunct="1"/>
            <a:endParaRPr lang="en-US" altLang="en-US"/>
          </a:p>
        </p:txBody>
      </p:sp>
    </p:spTree>
    <p:extLst>
      <p:ext uri="{BB962C8B-B14F-4D97-AF65-F5344CB8AC3E}">
        <p14:creationId xmlns:p14="http://schemas.microsoft.com/office/powerpoint/2010/main" val="144286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2AF0ED8-63DA-4121-B2F9-C27C3B115F45}" type="slidenum">
              <a:rPr kumimoji="0" lang="en-US" altLang="en-US" smtClean="0"/>
              <a:pPr eaLnBrk="1" hangingPunct="1">
                <a:spcBef>
                  <a:spcPct val="0"/>
                </a:spcBef>
              </a:pPr>
              <a:t>12</a:t>
            </a:fld>
            <a:endParaRPr kumimoji="0" lang="en-US" altLang="en-US"/>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58827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6491AB9-A4FD-4C68-8A21-C44415B32AAA}" type="slidenum">
              <a:rPr kumimoji="0" lang="en-US" altLang="en-US" smtClean="0"/>
              <a:pPr eaLnBrk="1" hangingPunct="1">
                <a:spcBef>
                  <a:spcPct val="0"/>
                </a:spcBef>
              </a:pPr>
              <a:t>14</a:t>
            </a:fld>
            <a:endParaRPr kumimoji="0" lang="en-US" altLang="en-US"/>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pr16-02.cpp and IntRange.h, pr16-03.cpp and IntRange2.h, and finally pr16-04.cpp and IntRange3.h</a:t>
            </a:r>
          </a:p>
        </p:txBody>
      </p:sp>
    </p:spTree>
    <p:extLst>
      <p:ext uri="{BB962C8B-B14F-4D97-AF65-F5344CB8AC3E}">
        <p14:creationId xmlns:p14="http://schemas.microsoft.com/office/powerpoint/2010/main" val="161724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DCE9778-A204-47AB-BE31-1C6A4647538E}" type="slidenum">
              <a:rPr kumimoji="0" lang="en-US" altLang="en-US" smtClean="0"/>
              <a:pPr eaLnBrk="1" hangingPunct="1">
                <a:spcBef>
                  <a:spcPct val="0"/>
                </a:spcBef>
              </a:pPr>
              <a:t>15</a:t>
            </a:fld>
            <a:endParaRPr kumimoji="0" lang="en-US" altLang="en-US"/>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99603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381000" y="685800"/>
            <a:ext cx="6096000" cy="3429000"/>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pr16-05.cpp</a:t>
            </a:r>
          </a:p>
          <a:p>
            <a:endParaRPr lang="en-US"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F7FD53-2DEE-4FA3-A569-39480FE363D3}" type="slidenum">
              <a:rPr kumimoji="0" lang="en-US" altLang="en-US" smtClean="0"/>
              <a:pPr eaLnBrk="1" hangingPunct="1">
                <a:spcBef>
                  <a:spcPct val="0"/>
                </a:spcBef>
              </a:pPr>
              <a:t>16</a:t>
            </a:fld>
            <a:endParaRPr kumimoji="0" lang="en-US" altLang="en-US"/>
          </a:p>
        </p:txBody>
      </p:sp>
    </p:spTree>
    <p:extLst>
      <p:ext uri="{BB962C8B-B14F-4D97-AF65-F5344CB8AC3E}">
        <p14:creationId xmlns:p14="http://schemas.microsoft.com/office/powerpoint/2010/main" val="1120243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CAE5681-BBCD-4F93-A802-BF0ADA237C4D}" type="slidenum">
              <a:rPr kumimoji="0" lang="en-US" altLang="en-US" smtClean="0"/>
              <a:pPr eaLnBrk="1" hangingPunct="1">
                <a:spcBef>
                  <a:spcPct val="0"/>
                </a:spcBef>
              </a:pPr>
              <a:t>17</a:t>
            </a:fld>
            <a:endParaRPr kumimoji="0" lang="en-US" altLang="en-US"/>
          </a:p>
        </p:txBody>
      </p:sp>
      <p:sp>
        <p:nvSpPr>
          <p:cNvPr id="71683" name="Rectangle 1026"/>
          <p:cNvSpPr>
            <a:spLocks noGrp="1" noRot="1" noChangeAspect="1" noChangeArrowheads="1" noTextEdit="1"/>
          </p:cNvSpPr>
          <p:nvPr>
            <p:ph type="sldImg"/>
          </p:nvPr>
        </p:nvSpPr>
        <p:spPr>
          <a:xfrm>
            <a:off x="381000" y="685800"/>
            <a:ext cx="6096000" cy="3429000"/>
          </a:xfrm>
          <a:ln/>
        </p:spPr>
      </p:sp>
      <p:sp>
        <p:nvSpPr>
          <p:cNvPr id="716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445193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E0362D2-9BCC-4047-8A66-763D1361B456}" type="slidenum">
              <a:rPr kumimoji="0" lang="en-US" altLang="en-US" smtClean="0"/>
              <a:pPr eaLnBrk="1" hangingPunct="1">
                <a:spcBef>
                  <a:spcPct val="0"/>
                </a:spcBef>
              </a:pPr>
              <a:t>18</a:t>
            </a:fld>
            <a:endParaRPr kumimoji="0" lang="en-US" altLang="en-US"/>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884474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2EEAFD5-F9C8-41FD-ADB0-56946DE471F6}" type="slidenum">
              <a:rPr kumimoji="0" lang="en-US" altLang="en-US" smtClean="0"/>
              <a:pPr eaLnBrk="1" hangingPunct="1">
                <a:spcBef>
                  <a:spcPct val="0"/>
                </a:spcBef>
              </a:pPr>
              <a:t>19</a:t>
            </a:fld>
            <a:endParaRPr kumimoji="0" lang="en-US" alt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1413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B6878BC-3FE8-452D-90C5-B37CA1AFBE78}" type="slidenum">
              <a:rPr kumimoji="0" lang="en-US" altLang="en-US" smtClean="0"/>
              <a:pPr eaLnBrk="1" hangingPunct="1">
                <a:spcBef>
                  <a:spcPct val="0"/>
                </a:spcBef>
              </a:pPr>
              <a:t>21</a:t>
            </a:fld>
            <a:endParaRPr kumimoji="0" lang="en-US" altLang="en-US"/>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pr16-06.cpp</a:t>
            </a:r>
          </a:p>
          <a:p>
            <a:pPr eaLnBrk="1" hangingPunct="1"/>
            <a:endParaRPr lang="en-US" altLang="en-US"/>
          </a:p>
        </p:txBody>
      </p:sp>
    </p:spTree>
    <p:extLst>
      <p:ext uri="{BB962C8B-B14F-4D97-AF65-F5344CB8AC3E}">
        <p14:creationId xmlns:p14="http://schemas.microsoft.com/office/powerpoint/2010/main" val="236830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1A88D68-DD85-426E-A88D-9FF0A4E38DD3}" type="slidenum">
              <a:rPr kumimoji="0" lang="en-US" altLang="en-US" smtClean="0"/>
              <a:pPr eaLnBrk="1" hangingPunct="1">
                <a:spcBef>
                  <a:spcPct val="0"/>
                </a:spcBef>
              </a:pPr>
              <a:t>22</a:t>
            </a:fld>
            <a:endParaRPr kumimoji="0" lang="en-US" altLang="en-US"/>
          </a:p>
        </p:txBody>
      </p:sp>
      <p:sp>
        <p:nvSpPr>
          <p:cNvPr id="75779" name="Rectangle 1026"/>
          <p:cNvSpPr>
            <a:spLocks noGrp="1" noRot="1" noChangeAspect="1" noChangeArrowheads="1" noTextEdit="1"/>
          </p:cNvSpPr>
          <p:nvPr>
            <p:ph type="sldImg"/>
          </p:nvPr>
        </p:nvSpPr>
        <p:spPr>
          <a:xfrm>
            <a:off x="381000" y="685800"/>
            <a:ext cx="6096000" cy="3429000"/>
          </a:xfrm>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474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343FA57-E53F-431F-9448-4F2C7159494B}" type="slidenum">
              <a:rPr kumimoji="0" lang="en-US" altLang="en-US" smtClean="0"/>
              <a:pPr eaLnBrk="1" hangingPunct="1">
                <a:spcBef>
                  <a:spcPct val="0"/>
                </a:spcBef>
              </a:pPr>
              <a:t>3</a:t>
            </a:fld>
            <a:endParaRPr kumimoji="0" lang="en-US" altLang="en-US"/>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8824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0FD7759-71EB-4F8D-8CF1-B5EDA6780056}" type="slidenum">
              <a:rPr kumimoji="0" lang="en-US" altLang="en-US" smtClean="0"/>
              <a:pPr eaLnBrk="1" hangingPunct="1">
                <a:spcBef>
                  <a:spcPct val="0"/>
                </a:spcBef>
              </a:pPr>
              <a:t>23</a:t>
            </a:fld>
            <a:endParaRPr kumimoji="0" lang="en-US" altLang="en-US"/>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pr16-07.cpp</a:t>
            </a:r>
          </a:p>
        </p:txBody>
      </p:sp>
    </p:spTree>
    <p:extLst>
      <p:ext uri="{BB962C8B-B14F-4D97-AF65-F5344CB8AC3E}">
        <p14:creationId xmlns:p14="http://schemas.microsoft.com/office/powerpoint/2010/main" val="198103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E4FB81E-9B48-451E-AA00-C45ECE32B4E0}" type="slidenum">
              <a:rPr kumimoji="0" lang="en-US" altLang="en-US" smtClean="0"/>
              <a:pPr eaLnBrk="1" hangingPunct="1">
                <a:spcBef>
                  <a:spcPct val="0"/>
                </a:spcBef>
              </a:pPr>
              <a:t>24</a:t>
            </a:fld>
            <a:endParaRPr kumimoji="0" lang="en-US" altLang="en-US"/>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779910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12A3EE8-0BE9-4312-B5AB-18A1D2EF5105}" type="slidenum">
              <a:rPr kumimoji="0" lang="en-US" altLang="en-US" smtClean="0"/>
              <a:pPr eaLnBrk="1" hangingPunct="1">
                <a:spcBef>
                  <a:spcPct val="0"/>
                </a:spcBef>
              </a:pPr>
              <a:t>25</a:t>
            </a:fld>
            <a:endParaRPr kumimoji="0" lang="en-US" altLang="en-US"/>
          </a:p>
        </p:txBody>
      </p:sp>
      <p:sp>
        <p:nvSpPr>
          <p:cNvPr id="78851"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t> See pr16-08.cpp</a:t>
            </a:r>
          </a:p>
        </p:txBody>
      </p:sp>
    </p:spTree>
    <p:extLst>
      <p:ext uri="{BB962C8B-B14F-4D97-AF65-F5344CB8AC3E}">
        <p14:creationId xmlns:p14="http://schemas.microsoft.com/office/powerpoint/2010/main" val="1532729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ACC60D-4824-45C9-8A96-79E7AB8E8CC6}" type="slidenum">
              <a:rPr kumimoji="0" lang="en-US" altLang="en-US" smtClean="0"/>
              <a:pPr eaLnBrk="1" hangingPunct="1">
                <a:spcBef>
                  <a:spcPct val="0"/>
                </a:spcBef>
              </a:pPr>
              <a:t>26</a:t>
            </a:fld>
            <a:endParaRPr kumimoji="0"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pr16-09.cpp and pr16-10.cpp</a:t>
            </a:r>
          </a:p>
        </p:txBody>
      </p:sp>
    </p:spTree>
    <p:extLst>
      <p:ext uri="{BB962C8B-B14F-4D97-AF65-F5344CB8AC3E}">
        <p14:creationId xmlns:p14="http://schemas.microsoft.com/office/powerpoint/2010/main" val="3913931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5F69F3C-CDC3-4363-908E-DA62B08D9C7C}" type="slidenum">
              <a:rPr kumimoji="0" lang="en-US" altLang="en-US" smtClean="0"/>
              <a:pPr eaLnBrk="1" hangingPunct="1">
                <a:spcBef>
                  <a:spcPct val="0"/>
                </a:spcBef>
              </a:pPr>
              <a:t>27</a:t>
            </a:fld>
            <a:endParaRPr kumimoji="0" lang="en-US" altLang="en-US"/>
          </a:p>
        </p:txBody>
      </p:sp>
      <p:sp>
        <p:nvSpPr>
          <p:cNvPr id="80899" name="Rectangle 2050"/>
          <p:cNvSpPr>
            <a:spLocks noGrp="1" noRot="1" noChangeAspect="1" noChangeArrowheads="1" noTextEdit="1"/>
          </p:cNvSpPr>
          <p:nvPr>
            <p:ph type="sldImg"/>
          </p:nvPr>
        </p:nvSpPr>
        <p:spPr>
          <a:xfrm>
            <a:off x="381000" y="685800"/>
            <a:ext cx="6096000" cy="3429000"/>
          </a:xfrm>
          <a:ln/>
        </p:spPr>
      </p:sp>
      <p:sp>
        <p:nvSpPr>
          <p:cNvPr id="8090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970885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8C25D1-27CC-449E-9575-7B9D98329016}" type="slidenum">
              <a:rPr kumimoji="0" lang="en-US" altLang="en-US" smtClean="0"/>
              <a:pPr eaLnBrk="1" hangingPunct="1">
                <a:spcBef>
                  <a:spcPct val="0"/>
                </a:spcBef>
              </a:pPr>
              <a:t>29</a:t>
            </a:fld>
            <a:endParaRPr kumimoji="0" lang="en-US" altLang="en-US"/>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62728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8205892-0C5B-4D6D-932A-5B2C6663F6E1}" type="slidenum">
              <a:rPr kumimoji="0" lang="en-US" altLang="en-US" smtClean="0"/>
              <a:pPr eaLnBrk="1" hangingPunct="1">
                <a:spcBef>
                  <a:spcPct val="0"/>
                </a:spcBef>
              </a:pPr>
              <a:t>30</a:t>
            </a:fld>
            <a:endParaRPr kumimoji="0" lang="en-US" altLang="en-US"/>
          </a:p>
        </p:txBody>
      </p:sp>
      <p:sp>
        <p:nvSpPr>
          <p:cNvPr id="82947" name="Rectangle 1026"/>
          <p:cNvSpPr>
            <a:spLocks noGrp="1" noRot="1" noChangeAspect="1" noChangeArrowheads="1" noTextEdit="1"/>
          </p:cNvSpPr>
          <p:nvPr>
            <p:ph type="sldImg"/>
          </p:nvPr>
        </p:nvSpPr>
        <p:spPr>
          <a:xfrm>
            <a:off x="381000" y="685800"/>
            <a:ext cx="6096000" cy="3429000"/>
          </a:xfrm>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56908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45A0521-68C4-44EE-AD03-81BC6427B57B}" type="slidenum">
              <a:rPr kumimoji="0" lang="en-US" altLang="en-US" smtClean="0"/>
              <a:pPr eaLnBrk="1" hangingPunct="1">
                <a:spcBef>
                  <a:spcPct val="0"/>
                </a:spcBef>
              </a:pPr>
              <a:t>31</a:t>
            </a:fld>
            <a:endParaRPr kumimoji="0" lang="en-US" altLang="en-US"/>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37879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634828D-47DE-4155-98B5-D739C114BDCD}" type="slidenum">
              <a:rPr kumimoji="0" lang="en-US" altLang="en-US" smtClean="0"/>
              <a:pPr eaLnBrk="1" hangingPunct="1">
                <a:spcBef>
                  <a:spcPct val="0"/>
                </a:spcBef>
              </a:pPr>
              <a:t>32</a:t>
            </a:fld>
            <a:endParaRPr kumimoji="0" lang="en-US" altLang="en-US"/>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SimpleVector.h, pr16-11.cpp</a:t>
            </a:r>
          </a:p>
          <a:p>
            <a:pPr eaLnBrk="1" hangingPunct="1"/>
            <a:endParaRPr lang="en-US" altLang="en-US"/>
          </a:p>
        </p:txBody>
      </p:sp>
    </p:spTree>
    <p:extLst>
      <p:ext uri="{BB962C8B-B14F-4D97-AF65-F5344CB8AC3E}">
        <p14:creationId xmlns:p14="http://schemas.microsoft.com/office/powerpoint/2010/main" val="3120690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016201B-26A8-49E5-88C9-0B933F3DD075}" type="slidenum">
              <a:rPr kumimoji="0" lang="en-US" altLang="en-US" smtClean="0"/>
              <a:pPr eaLnBrk="1" hangingPunct="1">
                <a:spcBef>
                  <a:spcPct val="0"/>
                </a:spcBef>
              </a:pPr>
              <a:t>34</a:t>
            </a:fld>
            <a:endParaRPr kumimoji="0" lang="en-US" altLang="en-US"/>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pr16-12.cpp and SearchVect.h</a:t>
            </a:r>
          </a:p>
        </p:txBody>
      </p:sp>
    </p:spTree>
    <p:extLst>
      <p:ext uri="{BB962C8B-B14F-4D97-AF65-F5344CB8AC3E}">
        <p14:creationId xmlns:p14="http://schemas.microsoft.com/office/powerpoint/2010/main" val="324351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97E7BC3-B670-40CA-A156-ABBF15F4A0B8}" type="slidenum">
              <a:rPr kumimoji="0" lang="en-US" altLang="en-US" smtClean="0"/>
              <a:pPr eaLnBrk="1" hangingPunct="1">
                <a:spcBef>
                  <a:spcPct val="0"/>
                </a:spcBef>
              </a:pPr>
              <a:t>4</a:t>
            </a:fld>
            <a:endParaRPr kumimoji="0" lang="en-US" altLang="en-US"/>
          </a:p>
        </p:txBody>
      </p:sp>
      <p:sp>
        <p:nvSpPr>
          <p:cNvPr id="59395" name="Rectangle 1026"/>
          <p:cNvSpPr>
            <a:spLocks noGrp="1" noRot="1" noChangeAspect="1" noChangeArrowheads="1" noTextEdit="1"/>
          </p:cNvSpPr>
          <p:nvPr>
            <p:ph type="sldImg"/>
          </p:nvPr>
        </p:nvSpPr>
        <p:spPr>
          <a:xfrm>
            <a:off x="381000" y="685800"/>
            <a:ext cx="6096000" cy="3429000"/>
          </a:xfrm>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868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91F407A-0030-4946-A8A9-F558E60C2CCB}" type="slidenum">
              <a:rPr kumimoji="0" lang="en-US" altLang="en-US" smtClean="0"/>
              <a:pPr eaLnBrk="1" hangingPunct="1">
                <a:spcBef>
                  <a:spcPct val="0"/>
                </a:spcBef>
              </a:pPr>
              <a:t>5</a:t>
            </a:fld>
            <a:endParaRPr kumimoji="0" lang="en-US" altLang="en-US"/>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446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0C40AC9-86AF-41B7-B98D-C8E806381DCB}" type="slidenum">
              <a:rPr kumimoji="0" lang="en-US" altLang="en-US" smtClean="0"/>
              <a:pPr eaLnBrk="1" hangingPunct="1">
                <a:spcBef>
                  <a:spcPct val="0"/>
                </a:spcBef>
              </a:pPr>
              <a:t>6</a:t>
            </a:fld>
            <a:endParaRPr kumimoji="0" lang="en-US" alt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6277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715DE1C-B6AB-4A72-8E53-AD3B55BBEC4C}" type="slidenum">
              <a:rPr kumimoji="0" lang="en-US" altLang="en-US" smtClean="0"/>
              <a:pPr eaLnBrk="1" hangingPunct="1">
                <a:spcBef>
                  <a:spcPct val="0"/>
                </a:spcBef>
              </a:pPr>
              <a:t>7</a:t>
            </a:fld>
            <a:endParaRPr kumimoji="0" lang="en-US" altLang="en-US"/>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35866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7765FA5-5F54-44F2-9033-C6CD1B316D72}" type="slidenum">
              <a:rPr kumimoji="0" lang="en-US" altLang="en-US" smtClean="0"/>
              <a:pPr eaLnBrk="1" hangingPunct="1">
                <a:spcBef>
                  <a:spcPct val="0"/>
                </a:spcBef>
              </a:pPr>
              <a:t>8</a:t>
            </a:fld>
            <a:endParaRPr kumimoji="0"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extLst>
      <p:ext uri="{BB962C8B-B14F-4D97-AF65-F5344CB8AC3E}">
        <p14:creationId xmlns:p14="http://schemas.microsoft.com/office/powerpoint/2010/main" val="3523408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06F9AD-41C6-4385-A8A4-CD343FFA39AF}" type="slidenum">
              <a:rPr kumimoji="0" lang="en-US" altLang="en-US" smtClean="0"/>
              <a:pPr eaLnBrk="1" hangingPunct="1">
                <a:spcBef>
                  <a:spcPct val="0"/>
                </a:spcBef>
              </a:pPr>
              <a:t>9</a:t>
            </a:fld>
            <a:endParaRPr kumimoji="0" lang="en-US" altLang="en-US"/>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572685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1CA4D1-1CB2-4536-A83C-6E893AFC7C78}" type="slidenum">
              <a:rPr kumimoji="0" lang="en-US" altLang="en-US" smtClean="0"/>
              <a:pPr eaLnBrk="1" hangingPunct="1">
                <a:spcBef>
                  <a:spcPct val="0"/>
                </a:spcBef>
              </a:pPr>
              <a:t>10</a:t>
            </a:fld>
            <a:endParaRPr kumimoji="0" lang="en-US" altLang="en-US"/>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66959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AEF82A4E-1394-4D48-957A-C3C6976653F4}"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AEF82A4E-1394-4D48-957A-C3C6976653F4}"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AB991E1F-8DC5-490B-B4B8-3F4E545A1234}"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AEF82A4E-1394-4D48-957A-C3C6976653F4}"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AEF82A4E-1394-4D48-957A-C3C6976653F4}"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AEF82A4E-1394-4D48-957A-C3C6976653F4}"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6CC17561-481D-4E39-9AD4-561549C4D72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27DFE36-00E0-4BDB-8BA8-FA82D023B6C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4525FEC-8736-4E4E-B4A4-B4CCD53DF11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AEF82A4E-1394-4D48-957A-C3C6976653F4}"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4/21/2021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16</a:t>
            </a:r>
          </a:p>
        </p:txBody>
      </p:sp>
      <p:sp>
        <p:nvSpPr>
          <p:cNvPr id="5" name="Chapter Title"/>
          <p:cNvSpPr>
            <a:spLocks noGrp="1"/>
          </p:cNvSpPr>
          <p:nvPr>
            <p:ph type="body" idx="3"/>
          </p:nvPr>
        </p:nvSpPr>
        <p:spPr/>
        <p:txBody>
          <a:bodyPr/>
          <a:lstStyle/>
          <a:p>
            <a:r>
              <a:rPr lang="en-US" dirty="0"/>
              <a:t>Exceptions and Templates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11744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sz="3600" dirty="0">
                <a:solidFill>
                  <a:schemeClr val="tx1"/>
                </a:solidFill>
              </a:rPr>
              <a:t>Exception Example</a:t>
            </a:r>
          </a:p>
        </p:txBody>
      </p:sp>
      <p:sp>
        <p:nvSpPr>
          <p:cNvPr id="12291" name="Slide Body"/>
          <p:cNvSpPr>
            <a:spLocks noGrp="1" noChangeArrowheads="1"/>
          </p:cNvSpPr>
          <p:nvPr>
            <p:ph type="body" idx="1"/>
          </p:nvPr>
        </p:nvSpPr>
        <p:spPr>
          <a:xfrm>
            <a:off x="1828800" y="1600200"/>
            <a:ext cx="8294688" cy="3894138"/>
          </a:xfrm>
        </p:spPr>
        <p:txBody>
          <a:bodyPr/>
          <a:lstStyle/>
          <a:p>
            <a:pPr eaLnBrk="1" hangingPunct="1"/>
            <a:r>
              <a:rPr lang="en-US" altLang="en-US" sz="2800" dirty="0"/>
              <a:t>An example of exception handling is code that computes the square root of a number.</a:t>
            </a:r>
          </a:p>
          <a:p>
            <a:pPr eaLnBrk="1" hangingPunct="1"/>
            <a:r>
              <a:rPr lang="en-US" altLang="en-US" sz="2800" dirty="0"/>
              <a:t>It throws an exception in the form of a string object if the user enters a negative number</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14E636CD-8657-4567-85B8-DC05B8783353}" type="slidenum">
              <a:rPr lang="en-US" altLang="en-US" sz="120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a:xfrm>
            <a:off x="2209800" y="76200"/>
            <a:ext cx="7772400" cy="1143000"/>
          </a:xfrm>
        </p:spPr>
        <p:txBody>
          <a:bodyPr/>
          <a:lstStyle/>
          <a:p>
            <a:pPr eaLnBrk="1" hangingPunct="1"/>
            <a:r>
              <a:rPr lang="en-US" altLang="en-US" dirty="0">
                <a:solidFill>
                  <a:schemeClr val="tx1"/>
                </a:solidFill>
              </a:rPr>
              <a:t>Example</a:t>
            </a:r>
          </a:p>
        </p:txBody>
      </p:sp>
      <p:sp>
        <p:nvSpPr>
          <p:cNvPr id="13315" name="Slide Body"/>
          <p:cNvSpPr>
            <a:spLocks noGrp="1" noChangeArrowheads="1"/>
          </p:cNvSpPr>
          <p:nvPr>
            <p:ph type="body" idx="1"/>
          </p:nvPr>
        </p:nvSpPr>
        <p:spPr>
          <a:xfrm>
            <a:off x="1905000" y="1371600"/>
            <a:ext cx="8382000" cy="4724400"/>
          </a:xfrm>
        </p:spPr>
        <p:txBody>
          <a:bodyPr/>
          <a:lstStyle/>
          <a:p>
            <a:pPr eaLnBrk="1" hangingPunct="1">
              <a:lnSpc>
                <a:spcPct val="80000"/>
              </a:lnSpc>
            </a:pPr>
            <a:endParaRPr lang="en-US" altLang="en-US" sz="1000" dirty="0"/>
          </a:p>
          <a:p>
            <a:pPr>
              <a:lnSpc>
                <a:spcPts val="1800"/>
              </a:lnSpc>
              <a:buNone/>
            </a:pPr>
            <a:r>
              <a:rPr lang="en-US" altLang="en-US" sz="2000" b="1" dirty="0" err="1">
                <a:solidFill>
                  <a:srgbClr val="3D8963"/>
                </a:solidFill>
                <a:latin typeface="Courier New" pitchFamily="49" charset="0"/>
              </a:rPr>
              <a:t>int</a:t>
            </a:r>
            <a:r>
              <a:rPr lang="en-US" altLang="en-US" sz="2000" b="1" dirty="0">
                <a:solidFill>
                  <a:srgbClr val="3D8963"/>
                </a:solidFill>
                <a:latin typeface="Courier New" pitchFamily="49" charset="0"/>
              </a:rPr>
              <a:t> main( )</a:t>
            </a:r>
          </a:p>
          <a:p>
            <a:pPr>
              <a:lnSpc>
                <a:spcPts val="1800"/>
              </a:lnSpc>
              <a:buNone/>
            </a:pPr>
            <a:r>
              <a:rPr lang="en-US" altLang="en-US" sz="2000" b="1" dirty="0">
                <a:solidFill>
                  <a:srgbClr val="3D8963"/>
                </a:solidFill>
                <a:latin typeface="Courier New" pitchFamily="49" charset="0"/>
              </a:rPr>
              <a:t>{</a:t>
            </a:r>
          </a:p>
          <a:p>
            <a:pPr>
              <a:lnSpc>
                <a:spcPts val="1800"/>
              </a:lnSpc>
              <a:spcBef>
                <a:spcPct val="0"/>
              </a:spcBef>
              <a:buNone/>
            </a:pPr>
            <a:r>
              <a:rPr lang="en-US" altLang="en-US" sz="2000" b="1" dirty="0">
                <a:solidFill>
                  <a:srgbClr val="3D8963"/>
                </a:solidFill>
                <a:latin typeface="Courier New" pitchFamily="49" charset="0"/>
              </a:rPr>
              <a:t>  try</a:t>
            </a:r>
          </a:p>
          <a:p>
            <a:pPr>
              <a:lnSpc>
                <a:spcPts val="1800"/>
              </a:lnSpc>
              <a:buNone/>
            </a:pPr>
            <a:r>
              <a:rPr lang="en-US" altLang="en-US" sz="2000" b="1" dirty="0">
                <a:solidFill>
                  <a:srgbClr val="3D8963"/>
                </a:solidFill>
                <a:latin typeface="Courier New" pitchFamily="49" charset="0"/>
              </a:rPr>
              <a:t>  {</a:t>
            </a:r>
          </a:p>
          <a:p>
            <a:pPr>
              <a:lnSpc>
                <a:spcPts val="1800"/>
              </a:lnSpc>
              <a:spcBef>
                <a:spcPct val="0"/>
              </a:spcBef>
              <a:buNone/>
            </a:pPr>
            <a:r>
              <a:rPr lang="en-US" altLang="en-US" sz="2000" b="1" dirty="0">
                <a:solidFill>
                  <a:srgbClr val="3D8963"/>
                </a:solidFill>
                <a:latin typeface="Courier New" pitchFamily="49" charset="0"/>
              </a:rPr>
              <a:t>    double x;</a:t>
            </a:r>
          </a:p>
          <a:p>
            <a:pPr>
              <a:lnSpc>
                <a:spcPts val="1800"/>
              </a:lnSpc>
              <a:spcBef>
                <a:spcPct val="0"/>
              </a:spcBef>
              <a:buNone/>
            </a:pP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cout</a:t>
            </a:r>
            <a:r>
              <a:rPr lang="en-US" altLang="en-US" sz="2000" b="1" dirty="0">
                <a:solidFill>
                  <a:srgbClr val="3D8963"/>
                </a:solidFill>
                <a:latin typeface="Courier New" pitchFamily="49" charset="0"/>
              </a:rPr>
              <a:t> &lt;&lt; "Enter a number: ";</a:t>
            </a:r>
          </a:p>
          <a:p>
            <a:pPr>
              <a:lnSpc>
                <a:spcPts val="1800"/>
              </a:lnSpc>
              <a:spcBef>
                <a:spcPct val="0"/>
              </a:spcBef>
              <a:buNone/>
            </a:pP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cin</a:t>
            </a:r>
            <a:r>
              <a:rPr lang="en-US" altLang="en-US" sz="2000" b="1" dirty="0">
                <a:solidFill>
                  <a:srgbClr val="3D8963"/>
                </a:solidFill>
                <a:latin typeface="Courier New" pitchFamily="49" charset="0"/>
              </a:rPr>
              <a:t> &gt;&gt; x;    </a:t>
            </a:r>
          </a:p>
          <a:p>
            <a:pPr>
              <a:lnSpc>
                <a:spcPts val="1800"/>
              </a:lnSpc>
              <a:spcBef>
                <a:spcPct val="0"/>
              </a:spcBef>
              <a:buNone/>
            </a:pPr>
            <a:r>
              <a:rPr lang="en-US" altLang="en-US" sz="2000" b="1" dirty="0">
                <a:solidFill>
                  <a:srgbClr val="3D8963"/>
                </a:solidFill>
                <a:latin typeface="Courier New" pitchFamily="49" charset="0"/>
              </a:rPr>
              <a:t>    </a:t>
            </a:r>
            <a:r>
              <a:rPr lang="en-US" altLang="en-US" sz="2000" b="1" dirty="0">
                <a:solidFill>
                  <a:schemeClr val="accent2"/>
                </a:solidFill>
                <a:latin typeface="Courier New" pitchFamily="49" charset="0"/>
              </a:rPr>
              <a:t>if (x &lt; 0) throw string("Bad argument!");</a:t>
            </a:r>
          </a:p>
          <a:p>
            <a:pPr>
              <a:lnSpc>
                <a:spcPts val="1800"/>
              </a:lnSpc>
              <a:spcBef>
                <a:spcPct val="0"/>
              </a:spcBef>
              <a:buNone/>
            </a:pP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cout</a:t>
            </a:r>
            <a:r>
              <a:rPr lang="en-US" altLang="en-US" sz="2000" b="1" dirty="0">
                <a:solidFill>
                  <a:srgbClr val="3D8963"/>
                </a:solidFill>
              </a:rPr>
              <a:t> </a:t>
            </a:r>
            <a:r>
              <a:rPr lang="en-US" altLang="en-US" sz="2000" b="1" dirty="0">
                <a:solidFill>
                  <a:srgbClr val="3D8963"/>
                </a:solidFill>
                <a:latin typeface="Courier New" pitchFamily="49" charset="0"/>
              </a:rPr>
              <a:t>&lt;&lt;</a:t>
            </a:r>
            <a:r>
              <a:rPr lang="en-US" altLang="en-US" sz="2000" b="1" dirty="0">
                <a:solidFill>
                  <a:srgbClr val="3D8963"/>
                </a:solidFill>
              </a:rPr>
              <a:t> </a:t>
            </a:r>
            <a:r>
              <a:rPr lang="en-US" altLang="en-US" sz="2000" b="1" dirty="0">
                <a:solidFill>
                  <a:srgbClr val="3D8963"/>
                </a:solidFill>
                <a:latin typeface="Courier New" pitchFamily="49" charset="0"/>
              </a:rPr>
              <a:t>"Square</a:t>
            </a:r>
            <a:r>
              <a:rPr lang="en-US" altLang="en-US" sz="2000" b="1" dirty="0">
                <a:solidFill>
                  <a:srgbClr val="3D8963"/>
                </a:solidFill>
              </a:rPr>
              <a:t> </a:t>
            </a:r>
            <a:r>
              <a:rPr lang="en-US" altLang="en-US" sz="2000" b="1" dirty="0">
                <a:solidFill>
                  <a:srgbClr val="3D8963"/>
                </a:solidFill>
                <a:latin typeface="Courier New" pitchFamily="49" charset="0"/>
              </a:rPr>
              <a:t>root</a:t>
            </a:r>
            <a:r>
              <a:rPr lang="en-US" altLang="en-US" sz="2000" b="1" dirty="0">
                <a:solidFill>
                  <a:srgbClr val="3D8963"/>
                </a:solidFill>
              </a:rPr>
              <a:t> </a:t>
            </a:r>
            <a:r>
              <a:rPr lang="en-US" altLang="en-US" sz="2000" b="1" dirty="0">
                <a:solidFill>
                  <a:srgbClr val="3D8963"/>
                </a:solidFill>
                <a:latin typeface="Courier New" pitchFamily="49" charset="0"/>
              </a:rPr>
              <a:t>of</a:t>
            </a:r>
            <a:r>
              <a:rPr lang="en-US" altLang="en-US" sz="2000" b="1" dirty="0">
                <a:solidFill>
                  <a:srgbClr val="3D8963"/>
                </a:solidFill>
              </a:rPr>
              <a:t> </a:t>
            </a:r>
            <a:r>
              <a:rPr lang="en-US" altLang="en-US" sz="2000" b="1" dirty="0">
                <a:solidFill>
                  <a:srgbClr val="3D8963"/>
                </a:solidFill>
                <a:latin typeface="Courier New" pitchFamily="49" charset="0"/>
              </a:rPr>
              <a:t>"</a:t>
            </a:r>
            <a:r>
              <a:rPr lang="en-US" altLang="en-US" sz="2000" b="1" dirty="0">
                <a:solidFill>
                  <a:srgbClr val="3D8963"/>
                </a:solidFill>
              </a:rPr>
              <a:t> </a:t>
            </a:r>
            <a:r>
              <a:rPr lang="en-US" altLang="en-US" sz="2000" b="1" dirty="0">
                <a:solidFill>
                  <a:srgbClr val="3D8963"/>
                </a:solidFill>
                <a:latin typeface="Courier New" pitchFamily="49" charset="0"/>
              </a:rPr>
              <a:t>&lt;&lt; x &lt;&lt;</a:t>
            </a:r>
            <a:r>
              <a:rPr lang="en-US" altLang="en-US" sz="2000" b="1" dirty="0">
                <a:solidFill>
                  <a:srgbClr val="3D8963"/>
                </a:solidFill>
              </a:rPr>
              <a:t>  </a:t>
            </a:r>
            <a:r>
              <a:rPr lang="en-US" altLang="en-US" sz="2000" b="1" dirty="0">
                <a:solidFill>
                  <a:srgbClr val="3D8963"/>
                </a:solidFill>
                <a:latin typeface="Courier New" pitchFamily="49" charset="0"/>
              </a:rPr>
              <a:t>" is</a:t>
            </a:r>
            <a:r>
              <a:rPr lang="en-US" altLang="en-US" sz="2000" b="1" dirty="0">
                <a:solidFill>
                  <a:srgbClr val="3D8963"/>
                </a:solidFill>
              </a:rPr>
              <a:t> </a:t>
            </a:r>
            <a:r>
              <a:rPr lang="en-US" altLang="en-US" sz="2000" b="1" dirty="0">
                <a:solidFill>
                  <a:srgbClr val="3D8963"/>
                </a:solidFill>
                <a:latin typeface="Courier New" pitchFamily="49" charset="0"/>
              </a:rPr>
              <a:t>"</a:t>
            </a:r>
            <a:r>
              <a:rPr lang="en-US" altLang="en-US" sz="2000" b="1" dirty="0">
                <a:solidFill>
                  <a:srgbClr val="3D8963"/>
                </a:solidFill>
              </a:rPr>
              <a:t> </a:t>
            </a:r>
            <a:r>
              <a:rPr lang="en-US" altLang="en-US" sz="2000" b="1" dirty="0">
                <a:solidFill>
                  <a:srgbClr val="3D8963"/>
                </a:solidFill>
                <a:latin typeface="Courier New" pitchFamily="49" charset="0"/>
              </a:rPr>
              <a:t>&lt;&lt; </a:t>
            </a:r>
            <a:r>
              <a:rPr lang="en-US" altLang="en-US" sz="2000" b="1" dirty="0" err="1">
                <a:solidFill>
                  <a:srgbClr val="3D8963"/>
                </a:solidFill>
                <a:latin typeface="Courier New" pitchFamily="49" charset="0"/>
              </a:rPr>
              <a:t>sqrt</a:t>
            </a:r>
            <a:r>
              <a:rPr lang="en-US" altLang="en-US" sz="2000" b="1" dirty="0">
                <a:solidFill>
                  <a:srgbClr val="3D8963"/>
                </a:solidFill>
                <a:latin typeface="Courier New" pitchFamily="49" charset="0"/>
              </a:rPr>
              <a:t>(x);</a:t>
            </a:r>
          </a:p>
          <a:p>
            <a:pPr>
              <a:lnSpc>
                <a:spcPts val="1800"/>
              </a:lnSpc>
              <a:buNone/>
            </a:pPr>
            <a:r>
              <a:rPr lang="en-US" altLang="en-US" sz="2000" b="1" dirty="0">
                <a:solidFill>
                  <a:srgbClr val="3D8963"/>
                </a:solidFill>
                <a:latin typeface="Courier New" pitchFamily="49" charset="0"/>
              </a:rPr>
              <a:t>  }</a:t>
            </a:r>
          </a:p>
          <a:p>
            <a:pPr>
              <a:lnSpc>
                <a:spcPts val="1800"/>
              </a:lnSpc>
              <a:spcBef>
                <a:spcPct val="0"/>
              </a:spcBef>
              <a:buNone/>
            </a:pPr>
            <a:r>
              <a:rPr lang="en-US" altLang="en-US" sz="2000" b="1" dirty="0">
                <a:solidFill>
                  <a:srgbClr val="3D8963"/>
                </a:solidFill>
                <a:latin typeface="Courier New" pitchFamily="49" charset="0"/>
              </a:rPr>
              <a:t>  catch(string </a:t>
            </a:r>
            <a:r>
              <a:rPr lang="en-US" altLang="en-US" sz="2000" b="1" dirty="0" err="1">
                <a:solidFill>
                  <a:srgbClr val="3D8963"/>
                </a:solidFill>
                <a:latin typeface="Courier New" pitchFamily="49" charset="0"/>
              </a:rPr>
              <a:t>str</a:t>
            </a:r>
            <a:r>
              <a:rPr lang="en-US" altLang="en-US" sz="2000" b="1" dirty="0">
                <a:solidFill>
                  <a:srgbClr val="3D8963"/>
                </a:solidFill>
                <a:latin typeface="Courier New" pitchFamily="49" charset="0"/>
              </a:rPr>
              <a:t>)</a:t>
            </a:r>
          </a:p>
          <a:p>
            <a:pPr>
              <a:lnSpc>
                <a:spcPts val="1800"/>
              </a:lnSpc>
              <a:spcBef>
                <a:spcPct val="0"/>
              </a:spcBef>
              <a:buNone/>
            </a:pPr>
            <a:r>
              <a:rPr lang="en-US" altLang="en-US" sz="2000" b="1" dirty="0">
                <a:solidFill>
                  <a:srgbClr val="3D8963"/>
                </a:solidFill>
                <a:latin typeface="Courier New" pitchFamily="49" charset="0"/>
              </a:rPr>
              <a:t>  {</a:t>
            </a:r>
          </a:p>
          <a:p>
            <a:pPr>
              <a:lnSpc>
                <a:spcPts val="1800"/>
              </a:lnSpc>
              <a:spcBef>
                <a:spcPct val="0"/>
              </a:spcBef>
              <a:buNone/>
            </a:pPr>
            <a:r>
              <a:rPr lang="en-US" altLang="en-US" sz="2000" b="1" dirty="0">
                <a:solidFill>
                  <a:srgbClr val="3D8963"/>
                </a:solidFill>
                <a:latin typeface="Courier New" pitchFamily="49" charset="0"/>
              </a:rPr>
              <a:t>       </a:t>
            </a:r>
            <a:r>
              <a:rPr lang="en-US" altLang="en-US" sz="2000" b="1" dirty="0" err="1">
                <a:solidFill>
                  <a:srgbClr val="3D8963"/>
                </a:solidFill>
                <a:latin typeface="Courier New" pitchFamily="49" charset="0"/>
              </a:rPr>
              <a:t>cout</a:t>
            </a:r>
            <a:r>
              <a:rPr lang="en-US" altLang="en-US" sz="2000" b="1" dirty="0">
                <a:solidFill>
                  <a:srgbClr val="3D8963"/>
                </a:solidFill>
                <a:latin typeface="Courier New" pitchFamily="49" charset="0"/>
              </a:rPr>
              <a:t> &lt;&lt; </a:t>
            </a:r>
            <a:r>
              <a:rPr lang="en-US" altLang="en-US" sz="2000" b="1" dirty="0" err="1">
                <a:solidFill>
                  <a:srgbClr val="3D8963"/>
                </a:solidFill>
                <a:latin typeface="Courier New" pitchFamily="49" charset="0"/>
              </a:rPr>
              <a:t>str</a:t>
            </a:r>
            <a:r>
              <a:rPr lang="en-US" altLang="en-US" sz="2000" b="1" dirty="0">
                <a:solidFill>
                  <a:srgbClr val="3D8963"/>
                </a:solidFill>
                <a:latin typeface="Courier New" pitchFamily="49" charset="0"/>
              </a:rPr>
              <a:t>;</a:t>
            </a:r>
          </a:p>
          <a:p>
            <a:pPr>
              <a:lnSpc>
                <a:spcPts val="1800"/>
              </a:lnSpc>
              <a:spcBef>
                <a:spcPct val="0"/>
              </a:spcBef>
              <a:buNone/>
            </a:pPr>
            <a:r>
              <a:rPr lang="en-US" altLang="en-US" sz="2000" b="1" dirty="0">
                <a:solidFill>
                  <a:srgbClr val="3D8963"/>
                </a:solidFill>
                <a:latin typeface="Courier New" pitchFamily="49" charset="0"/>
              </a:rPr>
              <a:t>  }</a:t>
            </a:r>
          </a:p>
          <a:p>
            <a:pPr>
              <a:lnSpc>
                <a:spcPts val="1800"/>
              </a:lnSpc>
              <a:spcBef>
                <a:spcPct val="0"/>
              </a:spcBef>
              <a:buNone/>
            </a:pPr>
            <a:r>
              <a:rPr lang="en-US" altLang="en-US" sz="2000" b="1" dirty="0">
                <a:solidFill>
                  <a:srgbClr val="3D8963"/>
                </a:solidFill>
                <a:latin typeface="Courier New" pitchFamily="49" charset="0"/>
              </a:rPr>
              <a:t>  return 0;  </a:t>
            </a:r>
          </a:p>
          <a:p>
            <a:pPr>
              <a:lnSpc>
                <a:spcPts val="1800"/>
              </a:lnSpc>
              <a:spcBef>
                <a:spcPct val="0"/>
              </a:spcBef>
              <a:buNone/>
            </a:pPr>
            <a:r>
              <a:rPr lang="en-US" altLang="en-US" sz="2000" b="1" dirty="0">
                <a:solidFill>
                  <a:srgbClr val="3D8963"/>
                </a:solidFill>
                <a:latin typeface="Courier New" pitchFamily="49" charset="0"/>
              </a:rPr>
              <a:t>}</a:t>
            </a:r>
          </a:p>
          <a:p>
            <a:pPr marL="101600" indent="0">
              <a:lnSpc>
                <a:spcPct val="80000"/>
              </a:lnSpc>
              <a:buNone/>
            </a:pPr>
            <a:endParaRPr lang="en-US" altLang="en-US" sz="2000" b="1" dirty="0">
              <a:solidFill>
                <a:srgbClr val="3D8963"/>
              </a:solidFill>
              <a:latin typeface="Courier New" pitchFamily="49" charset="0"/>
            </a:endParaRP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FBA7160A-A6DE-45CD-BF5B-DB4008C43427}"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Flow of Control</a:t>
            </a:r>
          </a:p>
        </p:txBody>
      </p:sp>
      <p:sp>
        <p:nvSpPr>
          <p:cNvPr id="14339" name="Slide Body"/>
          <p:cNvSpPr>
            <a:spLocks noGrp="1" noChangeArrowheads="1"/>
          </p:cNvSpPr>
          <p:nvPr>
            <p:ph type="body" idx="1"/>
          </p:nvPr>
        </p:nvSpPr>
        <p:spPr>
          <a:xfrm>
            <a:off x="2209800" y="1524000"/>
            <a:ext cx="7772400" cy="4572000"/>
          </a:xfrm>
        </p:spPr>
        <p:txBody>
          <a:bodyPr/>
          <a:lstStyle/>
          <a:p>
            <a:pPr marL="609600" indent="-609600">
              <a:lnSpc>
                <a:spcPct val="90000"/>
              </a:lnSpc>
              <a:spcBef>
                <a:spcPts val="2400"/>
              </a:spcBef>
              <a:buFontTx/>
              <a:buAutoNum type="arabicPeriod"/>
            </a:pPr>
            <a:r>
              <a:rPr lang="en-US" altLang="en-US" sz="2800" dirty="0"/>
              <a:t>The computer encounters a </a:t>
            </a:r>
            <a:r>
              <a:rPr lang="en-US" altLang="en-US" sz="2800" b="1" dirty="0">
                <a:latin typeface="Courier New" pitchFamily="49" charset="0"/>
              </a:rPr>
              <a:t>throw</a:t>
            </a:r>
            <a:r>
              <a:rPr lang="en-US" altLang="en-US" sz="2800" dirty="0"/>
              <a:t> statement in a </a:t>
            </a:r>
            <a:r>
              <a:rPr lang="en-US" altLang="en-US" sz="2800" b="1" dirty="0">
                <a:latin typeface="Courier New" pitchFamily="49" charset="0"/>
              </a:rPr>
              <a:t>try</a:t>
            </a:r>
            <a:r>
              <a:rPr lang="en-US" altLang="en-US" sz="2800" dirty="0"/>
              <a:t> block</a:t>
            </a:r>
          </a:p>
          <a:p>
            <a:pPr marL="609600" indent="-609600">
              <a:lnSpc>
                <a:spcPct val="90000"/>
              </a:lnSpc>
              <a:spcBef>
                <a:spcPts val="2400"/>
              </a:spcBef>
              <a:buFontTx/>
              <a:buAutoNum type="arabicPeriod"/>
            </a:pPr>
            <a:r>
              <a:rPr lang="en-US" altLang="en-US" sz="2800" dirty="0"/>
              <a:t>The computer evaluates the </a:t>
            </a:r>
            <a:r>
              <a:rPr lang="en-US" altLang="en-US" sz="2800" b="1" dirty="0">
                <a:latin typeface="Courier New" pitchFamily="49" charset="0"/>
              </a:rPr>
              <a:t>throw</a:t>
            </a:r>
            <a:r>
              <a:rPr lang="en-US" altLang="en-US" sz="2800" dirty="0"/>
              <a:t> expression, and immediately exits the </a:t>
            </a:r>
            <a:r>
              <a:rPr lang="en-US" altLang="en-US" sz="2800" b="1" dirty="0">
                <a:latin typeface="Courier New" pitchFamily="49" charset="0"/>
              </a:rPr>
              <a:t>try</a:t>
            </a:r>
            <a:r>
              <a:rPr lang="en-US" altLang="en-US" sz="2800" dirty="0"/>
              <a:t> block</a:t>
            </a:r>
          </a:p>
          <a:p>
            <a:pPr marL="609600" indent="-609600">
              <a:lnSpc>
                <a:spcPct val="90000"/>
              </a:lnSpc>
              <a:spcBef>
                <a:spcPts val="2400"/>
              </a:spcBef>
              <a:buFontTx/>
              <a:buAutoNum type="arabicPeriod"/>
            </a:pPr>
            <a:r>
              <a:rPr lang="en-US" altLang="en-US" sz="2800" dirty="0"/>
              <a:t>The computer selects an attached </a:t>
            </a:r>
            <a:r>
              <a:rPr lang="en-US" altLang="en-US" sz="2800" b="1" dirty="0">
                <a:latin typeface="Courier New" pitchFamily="49" charset="0"/>
              </a:rPr>
              <a:t>catch</a:t>
            </a:r>
            <a:r>
              <a:rPr lang="en-US" altLang="en-US" sz="2800" dirty="0"/>
              <a:t> block that matches the type of the thrown value, places the thrown value in the catch block’s formal parameter, and executes the catch block</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4B2AD3EA-0629-4F3D-B287-D5ABD3F10FE4}"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p:cNvSpPr>
          <p:nvPr>
            <p:ph type="title"/>
          </p:nvPr>
        </p:nvSpPr>
        <p:spPr/>
        <p:txBody>
          <a:bodyPr/>
          <a:lstStyle/>
          <a:p>
            <a:pPr eaLnBrk="1" hangingPunct="1"/>
            <a:r>
              <a:rPr lang="en-US" altLang="en-US" dirty="0">
                <a:solidFill>
                  <a:schemeClr val="tx1"/>
                </a:solidFill>
              </a:rPr>
              <a:t>Uncaught Exception</a:t>
            </a:r>
          </a:p>
        </p:txBody>
      </p:sp>
      <p:sp>
        <p:nvSpPr>
          <p:cNvPr id="15363" name="Slide Body"/>
          <p:cNvSpPr>
            <a:spLocks noGrp="1"/>
          </p:cNvSpPr>
          <p:nvPr>
            <p:ph type="body" idx="1"/>
          </p:nvPr>
        </p:nvSpPr>
        <p:spPr/>
        <p:txBody>
          <a:bodyPr/>
          <a:lstStyle/>
          <a:p>
            <a:pPr eaLnBrk="1" hangingPunct="1"/>
            <a:r>
              <a:rPr lang="en-US" altLang="en-US" sz="2800" dirty="0"/>
              <a:t>An exception may be uncaught if </a:t>
            </a:r>
          </a:p>
          <a:p>
            <a:pPr lvl="1" eaLnBrk="1" hangingPunct="1"/>
            <a:r>
              <a:rPr lang="en-US" altLang="en-US" sz="2800" dirty="0"/>
              <a:t>there is no </a:t>
            </a:r>
            <a:r>
              <a:rPr lang="en-US" altLang="en-US" sz="2800" b="1" dirty="0">
                <a:latin typeface="Courier New" pitchFamily="49" charset="0"/>
                <a:cs typeface="Courier New" pitchFamily="49" charset="0"/>
              </a:rPr>
              <a:t>catch</a:t>
            </a:r>
            <a:r>
              <a:rPr lang="en-US" altLang="en-US" sz="2800" dirty="0">
                <a:cs typeface="Courier New" pitchFamily="49" charset="0"/>
              </a:rPr>
              <a:t> block with a data type that matches the exception that was thrown, or</a:t>
            </a:r>
          </a:p>
          <a:p>
            <a:pPr lvl="1" eaLnBrk="1" hangingPunct="1"/>
            <a:r>
              <a:rPr lang="en-US" altLang="en-US" sz="2800" dirty="0">
                <a:cs typeface="Courier New" pitchFamily="49" charset="0"/>
              </a:rPr>
              <a:t>it was not thrown from within a </a:t>
            </a:r>
            <a:r>
              <a:rPr lang="en-US" altLang="en-US" sz="2800" b="1" dirty="0">
                <a:latin typeface="Courier New" pitchFamily="49" charset="0"/>
                <a:cs typeface="Courier New" pitchFamily="49" charset="0"/>
              </a:rPr>
              <a:t>try</a:t>
            </a:r>
            <a:r>
              <a:rPr lang="en-US" altLang="en-US" sz="2800" dirty="0">
                <a:cs typeface="Courier New" pitchFamily="49" charset="0"/>
              </a:rPr>
              <a:t> block</a:t>
            </a:r>
          </a:p>
          <a:p>
            <a:pPr eaLnBrk="1" hangingPunct="1"/>
            <a:r>
              <a:rPr lang="en-US" altLang="en-US" sz="2800" dirty="0">
                <a:cs typeface="Courier New" pitchFamily="49" charset="0"/>
              </a:rPr>
              <a:t>The program will terminate in either case</a:t>
            </a:r>
            <a:endParaRPr lang="en-US" altLang="en-US" sz="2800" dirty="0"/>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7BCBD161-9FB9-41D3-9B79-9973AAFB881B}"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Throwing an Exception Class</a:t>
            </a:r>
          </a:p>
        </p:txBody>
      </p:sp>
      <p:sp>
        <p:nvSpPr>
          <p:cNvPr id="17411" name="Slide Body"/>
          <p:cNvSpPr>
            <a:spLocks noGrp="1" noChangeArrowheads="1"/>
          </p:cNvSpPr>
          <p:nvPr>
            <p:ph type="body" idx="1"/>
          </p:nvPr>
        </p:nvSpPr>
        <p:spPr/>
        <p:txBody>
          <a:bodyPr/>
          <a:lstStyle/>
          <a:p>
            <a:pPr eaLnBrk="1" hangingPunct="1"/>
            <a:r>
              <a:rPr lang="en-US" altLang="en-US" sz="2800" dirty="0"/>
              <a:t>An </a:t>
            </a:r>
            <a:r>
              <a:rPr lang="en-US" altLang="en-US" sz="2800" dirty="0">
                <a:solidFill>
                  <a:schemeClr val="accent2"/>
                </a:solidFill>
              </a:rPr>
              <a:t>exception class</a:t>
            </a:r>
            <a:r>
              <a:rPr lang="en-US" altLang="en-US" sz="2800" dirty="0"/>
              <a:t> can be defined and thrown </a:t>
            </a:r>
          </a:p>
          <a:p>
            <a:pPr eaLnBrk="1" hangingPunct="1"/>
            <a:r>
              <a:rPr lang="en-US" altLang="en-US" sz="2800" dirty="0"/>
              <a:t>A catch block must be designed to catch an object of the exception class</a:t>
            </a:r>
          </a:p>
          <a:p>
            <a:pPr eaLnBrk="1" hangingPunct="1"/>
            <a:r>
              <a:rPr lang="en-US" altLang="en-US" sz="2800" dirty="0"/>
              <a:t>The exception class object can pass data to the exception handler via data members</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54933251-DE95-48EA-B582-92F23A7DA343}"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Handling Multiple Exceptions</a:t>
            </a:r>
          </a:p>
        </p:txBody>
      </p:sp>
      <p:sp>
        <p:nvSpPr>
          <p:cNvPr id="16387" name="Slide Body"/>
          <p:cNvSpPr>
            <a:spLocks noGrp="1" noChangeArrowheads="1"/>
          </p:cNvSpPr>
          <p:nvPr>
            <p:ph type="body" idx="1"/>
          </p:nvPr>
        </p:nvSpPr>
        <p:spPr/>
        <p:txBody>
          <a:bodyPr/>
          <a:lstStyle/>
          <a:p>
            <a:pPr eaLnBrk="1" hangingPunct="1">
              <a:buFontTx/>
              <a:buNone/>
            </a:pPr>
            <a:r>
              <a:rPr lang="en-US" altLang="en-US" dirty="0"/>
              <a:t>	</a:t>
            </a:r>
            <a:r>
              <a:rPr lang="en-US" altLang="en-US" sz="2800" dirty="0"/>
              <a:t>Multiple catch blocks can be attached to the same try block of code. The catch blocks should handle exceptions of different types</a:t>
            </a:r>
          </a:p>
          <a:p>
            <a:pPr eaLnBrk="1" hangingPunct="1">
              <a:buFontTx/>
              <a:buNone/>
            </a:pPr>
            <a:r>
              <a:rPr lang="en-US" altLang="en-US" sz="2800" dirty="0"/>
              <a:t>         </a:t>
            </a:r>
            <a:r>
              <a:rPr lang="en-US" altLang="en-US" sz="2800" b="1" dirty="0">
                <a:solidFill>
                  <a:srgbClr val="3D8963"/>
                </a:solidFill>
                <a:latin typeface="Courier New" pitchFamily="49" charset="0"/>
              </a:rPr>
              <a:t>try{...}</a:t>
            </a:r>
          </a:p>
          <a:p>
            <a:pPr eaLnBrk="1" hangingPunct="1">
              <a:buFontTx/>
              <a:buNone/>
            </a:pPr>
            <a:r>
              <a:rPr lang="en-US" altLang="en-US" sz="2800" dirty="0"/>
              <a:t>         </a:t>
            </a:r>
            <a:r>
              <a:rPr lang="en-US" altLang="en-US" sz="2800" b="1" dirty="0">
                <a:solidFill>
                  <a:srgbClr val="3D8963"/>
                </a:solidFill>
                <a:latin typeface="Courier New" pitchFamily="49" charset="0"/>
              </a:rPr>
              <a:t>catch(</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iEx</a:t>
            </a:r>
            <a:r>
              <a:rPr lang="en-US" altLang="en-US" sz="2800" b="1" dirty="0">
                <a:solidFill>
                  <a:srgbClr val="3D8963"/>
                </a:solidFill>
                <a:latin typeface="Courier New" pitchFamily="49" charset="0"/>
              </a:rPr>
              <a:t>){ }</a:t>
            </a:r>
          </a:p>
          <a:p>
            <a:pPr eaLnBrk="1" hangingPunct="1">
              <a:buFontTx/>
              <a:buNone/>
            </a:pPr>
            <a:r>
              <a:rPr lang="en-US" altLang="en-US" sz="2800" dirty="0"/>
              <a:t>         </a:t>
            </a:r>
            <a:r>
              <a:rPr lang="en-US" altLang="en-US" sz="2800" b="1" dirty="0">
                <a:solidFill>
                  <a:srgbClr val="3D8963"/>
                </a:solidFill>
                <a:latin typeface="Courier New" pitchFamily="49" charset="0"/>
              </a:rPr>
              <a:t>catch(string </a:t>
            </a:r>
            <a:r>
              <a:rPr lang="en-US" altLang="en-US" sz="2800" b="1" dirty="0" err="1">
                <a:solidFill>
                  <a:srgbClr val="3D8963"/>
                </a:solidFill>
                <a:latin typeface="Courier New" pitchFamily="49" charset="0"/>
              </a:rPr>
              <a:t>strEx</a:t>
            </a:r>
            <a:r>
              <a:rPr lang="en-US" altLang="en-US" sz="2800" b="1" dirty="0">
                <a:solidFill>
                  <a:srgbClr val="3D8963"/>
                </a:solidFill>
                <a:latin typeface="Courier New" pitchFamily="49" charset="0"/>
              </a:rPr>
              <a:t>){ }</a:t>
            </a:r>
          </a:p>
          <a:p>
            <a:pPr eaLnBrk="1" hangingPunct="1">
              <a:buFontTx/>
              <a:buNone/>
            </a:pPr>
            <a:r>
              <a:rPr lang="en-US" altLang="en-US" sz="2800" dirty="0"/>
              <a:t>         </a:t>
            </a:r>
            <a:r>
              <a:rPr lang="en-US" altLang="en-US" sz="2800" b="1" dirty="0">
                <a:solidFill>
                  <a:srgbClr val="3D8963"/>
                </a:solidFill>
                <a:latin typeface="Courier New" pitchFamily="49" charset="0"/>
              </a:rPr>
              <a:t>catch(double </a:t>
            </a:r>
            <a:r>
              <a:rPr lang="en-US" altLang="en-US" sz="2800" b="1" dirty="0" err="1">
                <a:solidFill>
                  <a:srgbClr val="3D8963"/>
                </a:solidFill>
                <a:latin typeface="Courier New" pitchFamily="49" charset="0"/>
              </a:rPr>
              <a:t>dEx</a:t>
            </a:r>
            <a:r>
              <a:rPr lang="en-US" altLang="en-US" sz="2800" b="1" dirty="0">
                <a:solidFill>
                  <a:srgbClr val="3D8963"/>
                </a:solidFill>
                <a:latin typeface="Courier New" pitchFamily="49" charset="0"/>
              </a:rPr>
              <a:t>){ }</a:t>
            </a:r>
            <a:r>
              <a:rPr lang="en-US" altLang="en-US" sz="2800" dirty="0"/>
              <a:t> </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720422A4-5658-4131-AD43-F14071FFD247}"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p:cNvSpPr>
          <p:nvPr>
            <p:ph type="title"/>
          </p:nvPr>
        </p:nvSpPr>
        <p:spPr/>
        <p:txBody>
          <a:bodyPr/>
          <a:lstStyle/>
          <a:p>
            <a:pPr eaLnBrk="1" hangingPunct="1"/>
            <a:r>
              <a:rPr lang="en-US" altLang="en-US" dirty="0">
                <a:solidFill>
                  <a:schemeClr val="tx1"/>
                </a:solidFill>
              </a:rPr>
              <a:t>Exception When Calling </a:t>
            </a:r>
            <a:r>
              <a:rPr lang="en-US" altLang="en-US" b="1" dirty="0">
                <a:solidFill>
                  <a:schemeClr val="tx1"/>
                </a:solidFill>
                <a:latin typeface="Courier New" pitchFamily="49" charset="0"/>
                <a:cs typeface="Courier New" pitchFamily="49" charset="0"/>
              </a:rPr>
              <a:t>new</a:t>
            </a:r>
            <a:endParaRPr lang="en-US" altLang="en-US" dirty="0">
              <a:solidFill>
                <a:schemeClr val="tx1"/>
              </a:solidFill>
            </a:endParaRPr>
          </a:p>
        </p:txBody>
      </p:sp>
      <p:sp>
        <p:nvSpPr>
          <p:cNvPr id="18435" name="Slide Body"/>
          <p:cNvSpPr>
            <a:spLocks noGrp="1"/>
          </p:cNvSpPr>
          <p:nvPr>
            <p:ph type="body" idx="1"/>
          </p:nvPr>
        </p:nvSpPr>
        <p:spPr>
          <a:xfrm>
            <a:off x="1828800" y="1600200"/>
            <a:ext cx="8382000" cy="4572000"/>
          </a:xfrm>
        </p:spPr>
        <p:txBody>
          <a:bodyPr/>
          <a:lstStyle/>
          <a:p>
            <a:pPr eaLnBrk="1" hangingPunct="1"/>
            <a:r>
              <a:rPr lang="en-US" altLang="en-US" sz="2800" dirty="0"/>
              <a:t>If </a:t>
            </a:r>
            <a:r>
              <a:rPr lang="en-US" altLang="en-US" sz="2800" b="1" dirty="0">
                <a:latin typeface="Courier New" pitchFamily="49" charset="0"/>
                <a:cs typeface="Courier New" pitchFamily="49" charset="0"/>
              </a:rPr>
              <a:t>new</a:t>
            </a:r>
            <a:r>
              <a:rPr lang="en-US" altLang="en-US" sz="2800" dirty="0">
                <a:cs typeface="Courier New" pitchFamily="49" charset="0"/>
              </a:rPr>
              <a:t> cannot allocate memory, it throws an exception of type </a:t>
            </a:r>
            <a:r>
              <a:rPr lang="en-US" altLang="en-US" sz="2800" b="1" dirty="0" err="1">
                <a:latin typeface="Courier New" pitchFamily="49" charset="0"/>
                <a:cs typeface="Courier New" pitchFamily="49" charset="0"/>
              </a:rPr>
              <a:t>bad_alloc</a:t>
            </a:r>
            <a:endParaRPr lang="en-US" altLang="en-US" sz="2800" dirty="0">
              <a:cs typeface="Courier New" pitchFamily="49" charset="0"/>
            </a:endParaRPr>
          </a:p>
          <a:p>
            <a:pPr eaLnBrk="1" hangingPunct="1"/>
            <a:r>
              <a:rPr lang="en-US" altLang="en-US" sz="2800" dirty="0">
                <a:cs typeface="Courier New" pitchFamily="49" charset="0"/>
              </a:rPr>
              <a:t>Must </a:t>
            </a:r>
            <a:r>
              <a:rPr lang="en-US" altLang="en-US" sz="2800" b="1" dirty="0">
                <a:latin typeface="Courier New" pitchFamily="49" charset="0"/>
                <a:cs typeface="Courier New" pitchFamily="49" charset="0"/>
              </a:rPr>
              <a:t>#include &lt;new&gt;</a:t>
            </a:r>
            <a:r>
              <a:rPr lang="en-US" altLang="en-US" sz="2800" dirty="0">
                <a:cs typeface="Courier New" pitchFamily="49" charset="0"/>
              </a:rPr>
              <a:t> to use </a:t>
            </a:r>
            <a:r>
              <a:rPr lang="en-US" altLang="en-US" sz="2800" b="1" dirty="0" err="1">
                <a:latin typeface="Courier New" pitchFamily="49" charset="0"/>
                <a:cs typeface="Courier New" pitchFamily="49" charset="0"/>
              </a:rPr>
              <a:t>bad_alloc</a:t>
            </a:r>
            <a:endParaRPr lang="en-US" altLang="en-US" sz="2800" dirty="0"/>
          </a:p>
          <a:p>
            <a:pPr eaLnBrk="1" hangingPunct="1"/>
            <a:r>
              <a:rPr lang="en-US" altLang="en-US" sz="2800" dirty="0">
                <a:cs typeface="Courier New" pitchFamily="49" charset="0"/>
              </a:rPr>
              <a:t>You can invoke </a:t>
            </a:r>
            <a:r>
              <a:rPr lang="en-US" altLang="en-US" sz="2800" b="1" dirty="0">
                <a:latin typeface="Courier New" pitchFamily="49" charset="0"/>
                <a:cs typeface="Courier New" pitchFamily="49" charset="0"/>
              </a:rPr>
              <a:t>new</a:t>
            </a:r>
            <a:r>
              <a:rPr lang="en-US" altLang="en-US" sz="2800" dirty="0">
                <a:cs typeface="Courier New" pitchFamily="49" charset="0"/>
              </a:rPr>
              <a:t> from within a </a:t>
            </a:r>
            <a:r>
              <a:rPr lang="en-US" altLang="en-US" sz="2800" b="1" dirty="0">
                <a:latin typeface="Courier New" pitchFamily="49" charset="0"/>
                <a:cs typeface="Courier New" pitchFamily="49" charset="0"/>
              </a:rPr>
              <a:t>try</a:t>
            </a:r>
            <a:r>
              <a:rPr lang="en-US" altLang="en-US" sz="2800" dirty="0">
                <a:cs typeface="Courier New" pitchFamily="49" charset="0"/>
              </a:rPr>
              <a:t> block, then use a </a:t>
            </a:r>
            <a:r>
              <a:rPr lang="en-US" altLang="en-US" sz="2800" b="1" dirty="0">
                <a:latin typeface="Courier New" pitchFamily="49" charset="0"/>
                <a:cs typeface="Courier New" pitchFamily="49" charset="0"/>
              </a:rPr>
              <a:t>catch</a:t>
            </a:r>
            <a:r>
              <a:rPr lang="en-US" altLang="en-US" sz="2800" dirty="0">
                <a:cs typeface="Courier New" pitchFamily="49" charset="0"/>
              </a:rPr>
              <a:t> block to detect that memory was not allocated.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D7F5E399-0D11-4963-A122-1A20EC1A6EA1}"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Where to Find an Exception Handler?</a:t>
            </a:r>
          </a:p>
        </p:txBody>
      </p:sp>
      <p:sp>
        <p:nvSpPr>
          <p:cNvPr id="19459" name="Slide Body"/>
          <p:cNvSpPr>
            <a:spLocks noGrp="1" noChangeArrowheads="1"/>
          </p:cNvSpPr>
          <p:nvPr>
            <p:ph type="body" idx="1"/>
          </p:nvPr>
        </p:nvSpPr>
        <p:spPr>
          <a:xfrm>
            <a:off x="1905000" y="1828800"/>
            <a:ext cx="8077200" cy="4267200"/>
          </a:xfrm>
        </p:spPr>
        <p:txBody>
          <a:bodyPr/>
          <a:lstStyle/>
          <a:p>
            <a:pPr marL="590550" indent="-533400">
              <a:lnSpc>
                <a:spcPct val="90000"/>
              </a:lnSpc>
            </a:pPr>
            <a:r>
              <a:rPr lang="en-US" altLang="en-US" sz="2800" dirty="0"/>
              <a:t>The compiler looks for a suitable handler attached to an enclosing </a:t>
            </a:r>
            <a:r>
              <a:rPr lang="en-US" altLang="en-US" sz="2800" b="1" dirty="0">
                <a:latin typeface="Courier New" pitchFamily="49" charset="0"/>
              </a:rPr>
              <a:t>try</a:t>
            </a:r>
            <a:r>
              <a:rPr lang="en-US" altLang="en-US" sz="2800" dirty="0"/>
              <a:t> block in the same function</a:t>
            </a:r>
          </a:p>
          <a:p>
            <a:pPr marL="590550" indent="-533400">
              <a:lnSpc>
                <a:spcPct val="90000"/>
              </a:lnSpc>
            </a:pPr>
            <a:r>
              <a:rPr lang="en-US" altLang="en-US" sz="2800" dirty="0"/>
              <a:t>If there is no matching handler in the function, it terminates execution of the function, and continues the search for a handler starting at the point of the call in the calling function.</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9AE9E41F-9670-444A-9FBA-12FC1F91068C}"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Unwinding the Stack</a:t>
            </a:r>
          </a:p>
        </p:txBody>
      </p:sp>
      <p:sp>
        <p:nvSpPr>
          <p:cNvPr id="20483" name="Slide Body"/>
          <p:cNvSpPr>
            <a:spLocks noGrp="1" noChangeArrowheads="1"/>
          </p:cNvSpPr>
          <p:nvPr>
            <p:ph type="body" idx="1"/>
          </p:nvPr>
        </p:nvSpPr>
        <p:spPr>
          <a:xfrm>
            <a:off x="1676400" y="1600200"/>
            <a:ext cx="8839200" cy="4495800"/>
          </a:xfrm>
        </p:spPr>
        <p:txBody>
          <a:bodyPr/>
          <a:lstStyle/>
          <a:p>
            <a:pPr>
              <a:lnSpc>
                <a:spcPct val="80000"/>
              </a:lnSpc>
              <a:spcBef>
                <a:spcPts val="1800"/>
              </a:spcBef>
              <a:spcAft>
                <a:spcPct val="10000"/>
              </a:spcAft>
            </a:pPr>
            <a:r>
              <a:rPr lang="en-US" altLang="en-US" sz="2800" dirty="0"/>
              <a:t>An unhandled exception propagates backwards into the calling function and appears to be thrown at the point of the call</a:t>
            </a:r>
          </a:p>
          <a:p>
            <a:pPr>
              <a:lnSpc>
                <a:spcPct val="80000"/>
              </a:lnSpc>
              <a:spcBef>
                <a:spcPts val="1800"/>
              </a:spcBef>
              <a:spcAft>
                <a:spcPct val="10000"/>
              </a:spcAft>
            </a:pPr>
            <a:r>
              <a:rPr lang="en-US" altLang="en-US" sz="2800" dirty="0"/>
              <a:t>The computer will keep terminating function calls and tracing backwards along the call chain until it finds an enclosing </a:t>
            </a:r>
            <a:r>
              <a:rPr lang="en-US" altLang="en-US" sz="2800" b="1" dirty="0">
                <a:latin typeface="Courier New" pitchFamily="49" charset="0"/>
              </a:rPr>
              <a:t>try</a:t>
            </a:r>
            <a:r>
              <a:rPr lang="en-US" altLang="en-US" sz="2800" dirty="0"/>
              <a:t> block with a matching handler, or until the exception propagates out of </a:t>
            </a:r>
            <a:r>
              <a:rPr lang="en-US" altLang="en-US" sz="2800" b="1" dirty="0">
                <a:latin typeface="Courier New" pitchFamily="49" charset="0"/>
              </a:rPr>
              <a:t>main</a:t>
            </a:r>
            <a:r>
              <a:rPr lang="en-US" altLang="en-US" sz="2800" dirty="0"/>
              <a:t> (terminating the program).</a:t>
            </a:r>
          </a:p>
          <a:p>
            <a:pPr>
              <a:lnSpc>
                <a:spcPct val="80000"/>
              </a:lnSpc>
              <a:spcBef>
                <a:spcPts val="1800"/>
              </a:spcBef>
              <a:spcAft>
                <a:spcPct val="10000"/>
              </a:spcAft>
            </a:pPr>
            <a:r>
              <a:rPr lang="en-US" altLang="en-US" sz="2800" dirty="0"/>
              <a:t>This process is called </a:t>
            </a:r>
            <a:r>
              <a:rPr lang="en-US" altLang="en-US" sz="2800" dirty="0">
                <a:solidFill>
                  <a:schemeClr val="accent2"/>
                </a:solidFill>
              </a:rPr>
              <a:t>unwinding the call</a:t>
            </a:r>
            <a:r>
              <a:rPr lang="en-US" altLang="en-US" sz="2800" dirty="0"/>
              <a:t> </a:t>
            </a:r>
            <a:r>
              <a:rPr lang="en-US" altLang="en-US" sz="2800" dirty="0">
                <a:solidFill>
                  <a:schemeClr val="accent2"/>
                </a:solidFill>
              </a:rPr>
              <a:t>stack</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577C3D32-0B0D-4C1A-95A8-A7DD6F4EF95E}"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Nested Exception Handling</a:t>
            </a:r>
          </a:p>
        </p:txBody>
      </p:sp>
      <p:sp>
        <p:nvSpPr>
          <p:cNvPr id="21507" name="Slide Body"/>
          <p:cNvSpPr>
            <a:spLocks noGrp="1" noChangeArrowheads="1"/>
          </p:cNvSpPr>
          <p:nvPr>
            <p:ph type="body" idx="1"/>
          </p:nvPr>
        </p:nvSpPr>
        <p:spPr>
          <a:xfrm>
            <a:off x="2286000" y="1828800"/>
            <a:ext cx="7772400" cy="4038600"/>
          </a:xfrm>
        </p:spPr>
        <p:txBody>
          <a:bodyPr/>
          <a:lstStyle/>
          <a:p>
            <a:pPr eaLnBrk="1" hangingPunct="1">
              <a:lnSpc>
                <a:spcPct val="90000"/>
              </a:lnSpc>
              <a:buFontTx/>
              <a:buNone/>
            </a:pPr>
            <a:r>
              <a:rPr lang="en-US" altLang="en-US" dirty="0"/>
              <a:t>	</a:t>
            </a:r>
            <a:r>
              <a:rPr lang="en-US" altLang="en-US" sz="2800" b="1" dirty="0">
                <a:latin typeface="Courier New" pitchFamily="49" charset="0"/>
                <a:cs typeface="Courier New" pitchFamily="49" charset="0"/>
              </a:rPr>
              <a:t>try</a:t>
            </a:r>
            <a:r>
              <a:rPr lang="en-US" altLang="en-US" sz="2800" dirty="0"/>
              <a:t> blocks can be nested in other </a:t>
            </a:r>
            <a:r>
              <a:rPr lang="en-US" altLang="en-US" sz="2800" b="1" dirty="0">
                <a:latin typeface="Courier New" pitchFamily="49" charset="0"/>
                <a:cs typeface="Courier New" pitchFamily="49" charset="0"/>
              </a:rPr>
              <a:t>try</a:t>
            </a:r>
            <a:r>
              <a:rPr lang="en-US" altLang="en-US" sz="2800" dirty="0"/>
              <a:t> blocks </a:t>
            </a:r>
          </a:p>
          <a:p>
            <a:pPr eaLnBrk="1" hangingPunct="1">
              <a:lnSpc>
                <a:spcPct val="90000"/>
              </a:lnSpc>
              <a:buFontTx/>
              <a:buNone/>
            </a:pPr>
            <a:r>
              <a:rPr lang="en-US" altLang="en-US" sz="2800" b="1" dirty="0">
                <a:solidFill>
                  <a:srgbClr val="3D8963"/>
                </a:solidFill>
                <a:latin typeface="Courier New" pitchFamily="49" charset="0"/>
              </a:rPr>
              <a:t> try</a:t>
            </a:r>
          </a:p>
          <a:p>
            <a:pPr lvl="1" eaLnBrk="1" hangingPunct="1">
              <a:lnSpc>
                <a:spcPct val="90000"/>
              </a:lnSpc>
              <a:buFontTx/>
              <a:buNone/>
            </a:pPr>
            <a:r>
              <a:rPr lang="en-US" altLang="en-US" sz="2800" b="1" dirty="0">
                <a:solidFill>
                  <a:srgbClr val="3D8963"/>
                </a:solidFill>
                <a:latin typeface="Courier New" pitchFamily="49" charset="0"/>
              </a:rPr>
              <a:t>{</a:t>
            </a: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processData</a:t>
            </a:r>
            <a:r>
              <a:rPr lang="en-US" altLang="en-US" sz="2800" b="1" dirty="0">
                <a:solidFill>
                  <a:srgbClr val="3D8963"/>
                </a:solidFill>
                <a:latin typeface="Courier New" pitchFamily="49" charset="0"/>
              </a:rPr>
              <a:t>();  // function</a:t>
            </a:r>
          </a:p>
          <a:p>
            <a:pPr lvl="1" eaLnBrk="1" hangingPunct="1">
              <a:lnSpc>
                <a:spcPct val="90000"/>
              </a:lnSpc>
              <a:buFontTx/>
              <a:buNone/>
            </a:pPr>
            <a:r>
              <a:rPr lang="en-US" altLang="en-US" sz="2800" b="1" dirty="0">
                <a:solidFill>
                  <a:srgbClr val="3D8963"/>
                </a:solidFill>
                <a:latin typeface="Courier New" pitchFamily="49" charset="0"/>
              </a:rPr>
              <a:t>   // containing a try block</a:t>
            </a:r>
          </a:p>
          <a:p>
            <a:pPr lvl="1" eaLnBrk="1" hangingPunct="1">
              <a:lnSpc>
                <a:spcPct val="90000"/>
              </a:lnSpc>
              <a:buFontTx/>
              <a:buNone/>
            </a:pPr>
            <a:r>
              <a:rPr lang="en-US" altLang="en-US" sz="2800" b="1" dirty="0">
                <a:solidFill>
                  <a:srgbClr val="3D8963"/>
                </a:solidFill>
                <a:latin typeface="Courier New" pitchFamily="49" charset="0"/>
              </a:rPr>
              <a:t>}</a:t>
            </a:r>
          </a:p>
          <a:p>
            <a:pPr lvl="1" eaLnBrk="1" hangingPunct="1">
              <a:lnSpc>
                <a:spcPct val="90000"/>
              </a:lnSpc>
              <a:buFontTx/>
              <a:buNone/>
            </a:pPr>
            <a:r>
              <a:rPr lang="en-US" altLang="en-US" sz="2800" b="1" dirty="0">
                <a:solidFill>
                  <a:srgbClr val="3D8963"/>
                </a:solidFill>
                <a:latin typeface="Courier New" pitchFamily="49" charset="0"/>
              </a:rPr>
              <a:t>catch(string s)</a:t>
            </a:r>
            <a:r>
              <a:rPr lang="en-US" altLang="en-US" sz="2800" dirty="0"/>
              <a:t> </a:t>
            </a:r>
          </a:p>
          <a:p>
            <a:pPr lvl="1" eaLnBrk="1" hangingPunct="1">
              <a:lnSpc>
                <a:spcPct val="90000"/>
              </a:lnSpc>
              <a:buFontTx/>
              <a:buNone/>
            </a:pPr>
            <a:r>
              <a:rPr lang="en-US" altLang="en-US" sz="2800" b="1" dirty="0">
                <a:solidFill>
                  <a:srgbClr val="3D8963"/>
                </a:solidFill>
                <a:latin typeface="Courier New" pitchFamily="49" charset="0"/>
              </a:rPr>
              <a:t>{ }</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92EBD3D8-D18F-480B-95D9-467008CBE7A0}"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a:xfrm>
            <a:off x="1981200" y="1981200"/>
            <a:ext cx="8458200" cy="4114800"/>
          </a:xfrm>
        </p:spPr>
        <p:txBody>
          <a:bodyPr/>
          <a:lstStyle/>
          <a:p>
            <a:pPr eaLnBrk="1" hangingPunct="1">
              <a:buFontTx/>
              <a:buNone/>
            </a:pPr>
            <a:r>
              <a:rPr lang="en-US" altLang="en-US" sz="2800" dirty="0"/>
              <a:t>16.1  Exceptions </a:t>
            </a:r>
          </a:p>
          <a:p>
            <a:pPr eaLnBrk="1" hangingPunct="1">
              <a:buFontTx/>
              <a:buNone/>
            </a:pPr>
            <a:r>
              <a:rPr lang="en-US" altLang="en-US" sz="2800" dirty="0"/>
              <a:t>16.2  Function Templates</a:t>
            </a:r>
          </a:p>
          <a:p>
            <a:pPr eaLnBrk="1" hangingPunct="1">
              <a:buFontTx/>
              <a:buNone/>
            </a:pPr>
            <a:r>
              <a:rPr lang="en-US" altLang="en-US" sz="2800" dirty="0"/>
              <a:t>16.3  Class Templates</a:t>
            </a:r>
          </a:p>
          <a:p>
            <a:pPr eaLnBrk="1" hangingPunct="1">
              <a:buFontTx/>
              <a:buNone/>
            </a:pPr>
            <a:r>
              <a:rPr lang="en-US" altLang="en-US" sz="2800" dirty="0"/>
              <a:t>16.4  Class Templates and Inheritance</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05E72FDB-FF00-4F52-83E6-0D33E638B4EF}" type="slidenum">
              <a:rPr lang="en-US" altLang="en-US" sz="120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p:cNvSpPr>
          <p:nvPr>
            <p:ph type="title"/>
          </p:nvPr>
        </p:nvSpPr>
        <p:spPr/>
        <p:txBody>
          <a:bodyPr/>
          <a:lstStyle/>
          <a:p>
            <a:pPr eaLnBrk="1" hangingPunct="1"/>
            <a:r>
              <a:rPr lang="en-US" altLang="en-US" dirty="0" err="1">
                <a:solidFill>
                  <a:schemeClr val="tx1"/>
                </a:solidFill>
              </a:rPr>
              <a:t>Rethrowing</a:t>
            </a:r>
            <a:r>
              <a:rPr lang="en-US" altLang="en-US" dirty="0">
                <a:solidFill>
                  <a:schemeClr val="tx1"/>
                </a:solidFill>
              </a:rPr>
              <a:t> an Exception</a:t>
            </a:r>
          </a:p>
        </p:txBody>
      </p:sp>
      <p:sp>
        <p:nvSpPr>
          <p:cNvPr id="22531" name="Slide Body"/>
          <p:cNvSpPr>
            <a:spLocks noGrp="1"/>
          </p:cNvSpPr>
          <p:nvPr>
            <p:ph type="body" idx="1"/>
          </p:nvPr>
        </p:nvSpPr>
        <p:spPr/>
        <p:txBody>
          <a:bodyPr/>
          <a:lstStyle/>
          <a:p>
            <a:pPr eaLnBrk="1" hangingPunct="1"/>
            <a:r>
              <a:rPr lang="en-US" altLang="en-US" sz="2800" dirty="0"/>
              <a:t>Sometimes an exception handler may need to do some tasks, then pass the exception to a handler in the calling environment. </a:t>
            </a:r>
          </a:p>
          <a:p>
            <a:pPr eaLnBrk="1" hangingPunct="1"/>
            <a:r>
              <a:rPr lang="en-US" altLang="en-US" sz="2800" dirty="0"/>
              <a:t>The statement</a:t>
            </a:r>
          </a:p>
          <a:p>
            <a:pPr lvl="2" eaLnBrk="1" hangingPunct="1">
              <a:buFontTx/>
              <a:buNone/>
            </a:pPr>
            <a:r>
              <a:rPr lang="en-US" altLang="en-US" sz="2800" b="1" dirty="0">
                <a:solidFill>
                  <a:srgbClr val="3D8963"/>
                </a:solidFill>
                <a:latin typeface="Courier New" pitchFamily="49" charset="0"/>
                <a:cs typeface="Courier New" pitchFamily="49" charset="0"/>
              </a:rPr>
              <a:t>throw;</a:t>
            </a:r>
          </a:p>
          <a:p>
            <a:pPr marL="400050" lvl="1" indent="0">
              <a:buNone/>
            </a:pPr>
            <a:r>
              <a:rPr lang="en-US" altLang="en-US" sz="2800" dirty="0">
                <a:cs typeface="Courier New" pitchFamily="49" charset="0"/>
              </a:rPr>
              <a:t>with no parameters can be used within a </a:t>
            </a:r>
            <a:r>
              <a:rPr lang="en-US" altLang="en-US" sz="2800" b="1" dirty="0">
                <a:latin typeface="Courier New" pitchFamily="49" charset="0"/>
                <a:cs typeface="Courier New" pitchFamily="49" charset="0"/>
              </a:rPr>
              <a:t>catch </a:t>
            </a:r>
            <a:r>
              <a:rPr lang="en-US" altLang="en-US" sz="2800" dirty="0">
                <a:cs typeface="Courier New" pitchFamily="49" charset="0"/>
              </a:rPr>
              <a:t>block to pass the exception to a handler in the outer block</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8D7CC3F1-7887-41F5-A1E8-DB9A35626D05}" type="slidenum">
              <a:rPr lang="en-US" altLang="en-US" sz="120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16.2  Function Templates</a:t>
            </a:r>
          </a:p>
        </p:txBody>
      </p:sp>
      <p:sp>
        <p:nvSpPr>
          <p:cNvPr id="23555" name="Slide Body"/>
          <p:cNvSpPr>
            <a:spLocks noGrp="1" noChangeArrowheads="1"/>
          </p:cNvSpPr>
          <p:nvPr>
            <p:ph type="body" idx="1"/>
          </p:nvPr>
        </p:nvSpPr>
        <p:spPr/>
        <p:txBody>
          <a:bodyPr/>
          <a:lstStyle/>
          <a:p>
            <a:pPr eaLnBrk="1" hangingPunct="1">
              <a:buClr>
                <a:schemeClr val="tx1"/>
              </a:buClr>
            </a:pPr>
            <a:r>
              <a:rPr lang="en-US" altLang="en-US" sz="2800" dirty="0">
                <a:solidFill>
                  <a:schemeClr val="accent2"/>
                </a:solidFill>
              </a:rPr>
              <a:t>Function template</a:t>
            </a:r>
            <a:r>
              <a:rPr lang="en-US" altLang="en-US" sz="2800" dirty="0"/>
              <a:t>: A pattern for creating definitions of functions that differ only in the type of data they manipulate.  It is a generic function</a:t>
            </a:r>
          </a:p>
          <a:p>
            <a:pPr eaLnBrk="1" hangingPunct="1">
              <a:buClr>
                <a:schemeClr val="tx1"/>
              </a:buClr>
            </a:pPr>
            <a:endParaRPr lang="en-US" altLang="en-US" sz="2800" dirty="0"/>
          </a:p>
          <a:p>
            <a:pPr eaLnBrk="1" hangingPunct="1">
              <a:buClr>
                <a:schemeClr val="tx1"/>
              </a:buClr>
            </a:pPr>
            <a:r>
              <a:rPr lang="en-US" altLang="en-US" sz="2800" dirty="0"/>
              <a:t>They can be better than overloaded functions, since the code defining the algorithm of the function is only written once</a:t>
            </a:r>
            <a:endParaRPr lang="en-US" altLang="en-US" sz="2800" dirty="0">
              <a:solidFill>
                <a:schemeClr val="accent2"/>
              </a:solidFill>
            </a:endParaRP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F0CA1231-CE84-4DB7-8FF8-9DEA0CAC9BA4}" type="slidenum">
              <a:rPr lang="en-US" altLang="en-US" sz="120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Function Template Example</a:t>
            </a:r>
          </a:p>
        </p:txBody>
      </p:sp>
      <p:sp>
        <p:nvSpPr>
          <p:cNvPr id="24579" name="Slide Body"/>
          <p:cNvSpPr>
            <a:spLocks noGrp="1" noChangeArrowheads="1"/>
          </p:cNvSpPr>
          <p:nvPr>
            <p:ph type="body" idx="1"/>
          </p:nvPr>
        </p:nvSpPr>
        <p:spPr>
          <a:xfrm>
            <a:off x="2209800" y="1524000"/>
            <a:ext cx="7772400" cy="4191000"/>
          </a:xfrm>
        </p:spPr>
        <p:txBody>
          <a:bodyPr/>
          <a:lstStyle/>
          <a:p>
            <a:pPr eaLnBrk="1" hangingPunct="1">
              <a:lnSpc>
                <a:spcPct val="80000"/>
              </a:lnSpc>
              <a:spcBef>
                <a:spcPct val="0"/>
              </a:spcBef>
              <a:spcAft>
                <a:spcPct val="30000"/>
              </a:spcAft>
              <a:buFontTx/>
              <a:buNone/>
            </a:pPr>
            <a:r>
              <a:rPr lang="en-US" altLang="en-US" sz="2800" dirty="0"/>
              <a:t>	Two functions that differ only in the type of the data they manipulate</a:t>
            </a:r>
          </a:p>
          <a:p>
            <a:pPr eaLnBrk="1" hangingPunct="1">
              <a:lnSpc>
                <a:spcPct val="80000"/>
              </a:lnSpc>
              <a:buFontTx/>
              <a:buNone/>
            </a:pPr>
            <a:r>
              <a:rPr lang="en-US" altLang="en-US" sz="2400" dirty="0"/>
              <a:t>    </a:t>
            </a:r>
            <a:r>
              <a:rPr lang="en-US" altLang="en-US" sz="2800" b="1" dirty="0">
                <a:solidFill>
                  <a:srgbClr val="3D8963"/>
                </a:solidFill>
                <a:latin typeface="Courier New" pitchFamily="49" charset="0"/>
              </a:rPr>
              <a:t>void swap(</a:t>
            </a:r>
            <a:r>
              <a:rPr lang="en-US" altLang="en-US" sz="2800" b="1" dirty="0" err="1">
                <a:solidFill>
                  <a:schemeClr val="accent2"/>
                </a:solidFill>
                <a:latin typeface="Courier New" pitchFamily="49" charset="0"/>
              </a:rPr>
              <a:t>int</a:t>
            </a:r>
            <a:r>
              <a:rPr lang="en-US" altLang="en-US" sz="2800" b="1" dirty="0">
                <a:solidFill>
                  <a:srgbClr val="3D8963"/>
                </a:solidFill>
                <a:latin typeface="Courier New" pitchFamily="49" charset="0"/>
              </a:rPr>
              <a:t> &amp;x, </a:t>
            </a:r>
            <a:r>
              <a:rPr lang="en-US" altLang="en-US" sz="2800" b="1" dirty="0" err="1">
                <a:solidFill>
                  <a:schemeClr val="accent2"/>
                </a:solidFill>
                <a:latin typeface="Courier New" pitchFamily="49" charset="0"/>
              </a:rPr>
              <a:t>int</a:t>
            </a:r>
            <a:r>
              <a:rPr lang="en-US" altLang="en-US" sz="2800" b="1" dirty="0">
                <a:solidFill>
                  <a:srgbClr val="3D8963"/>
                </a:solidFill>
                <a:latin typeface="Courier New" pitchFamily="49" charset="0"/>
              </a:rPr>
              <a:t> &amp;y)</a:t>
            </a:r>
          </a:p>
          <a:p>
            <a:pPr eaLnBrk="1" hangingPunct="1">
              <a:lnSpc>
                <a:spcPct val="80000"/>
              </a:lnSpc>
              <a:spcBef>
                <a:spcPct val="0"/>
              </a:spcBef>
              <a:buFontTx/>
              <a:buNone/>
            </a:pPr>
            <a:r>
              <a:rPr lang="en-US" altLang="en-US" sz="2800" b="1" dirty="0">
                <a:solidFill>
                  <a:srgbClr val="3D8963"/>
                </a:solidFill>
                <a:latin typeface="Courier New" pitchFamily="49" charset="0"/>
              </a:rPr>
              <a:t>  { </a:t>
            </a:r>
            <a:r>
              <a:rPr lang="en-US" altLang="en-US" sz="2800" b="1" dirty="0" err="1">
                <a:solidFill>
                  <a:schemeClr val="accent2"/>
                </a:solidFill>
                <a:latin typeface="Courier New" pitchFamily="49" charset="0"/>
              </a:rPr>
              <a:t>int</a:t>
            </a:r>
            <a:r>
              <a:rPr lang="en-US" altLang="en-US" sz="2800" b="1" dirty="0">
                <a:solidFill>
                  <a:srgbClr val="3D8963"/>
                </a:solidFill>
                <a:latin typeface="Courier New" pitchFamily="49" charset="0"/>
              </a:rPr>
              <a:t> temp = x; x = y; </a:t>
            </a:r>
          </a:p>
          <a:p>
            <a:pPr eaLnBrk="1" hangingPunct="1">
              <a:lnSpc>
                <a:spcPct val="80000"/>
              </a:lnSpc>
              <a:spcBef>
                <a:spcPct val="0"/>
              </a:spcBef>
              <a:buFontTx/>
              <a:buNone/>
            </a:pPr>
            <a:r>
              <a:rPr lang="en-US" altLang="en-US" sz="2800" b="1" dirty="0">
                <a:solidFill>
                  <a:srgbClr val="3D8963"/>
                </a:solidFill>
                <a:latin typeface="Courier New" pitchFamily="49" charset="0"/>
              </a:rPr>
              <a:t>    y = temp;</a:t>
            </a:r>
          </a:p>
          <a:p>
            <a:pPr eaLnBrk="1" hangingPunct="1">
              <a:lnSpc>
                <a:spcPct val="80000"/>
              </a:lnSpc>
              <a:spcBef>
                <a:spcPct val="0"/>
              </a:spcBef>
              <a:buFontTx/>
              <a:buNone/>
            </a:pPr>
            <a:r>
              <a:rPr lang="en-US" altLang="en-US" sz="2800" b="1" dirty="0">
                <a:solidFill>
                  <a:srgbClr val="3D8963"/>
                </a:solidFill>
                <a:latin typeface="Courier New" pitchFamily="49" charset="0"/>
              </a:rPr>
              <a:t>  }</a:t>
            </a:r>
          </a:p>
          <a:p>
            <a:pPr eaLnBrk="1" hangingPunct="1">
              <a:lnSpc>
                <a:spcPct val="80000"/>
              </a:lnSpc>
              <a:spcBef>
                <a:spcPct val="0"/>
              </a:spcBef>
              <a:buFontTx/>
              <a:buNone/>
            </a:pPr>
            <a:endParaRPr lang="en-US" altLang="en-US" sz="2800" b="1" dirty="0">
              <a:solidFill>
                <a:srgbClr val="3D8963"/>
              </a:solidFill>
              <a:latin typeface="Courier New" pitchFamily="49" charset="0"/>
            </a:endParaRPr>
          </a:p>
          <a:p>
            <a:pPr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800" b="1" dirty="0">
                <a:solidFill>
                  <a:srgbClr val="3D8963"/>
                </a:solidFill>
                <a:latin typeface="Courier New" pitchFamily="49" charset="0"/>
              </a:rPr>
              <a:t>void swap(</a:t>
            </a:r>
            <a:r>
              <a:rPr lang="en-US" altLang="en-US" sz="2800" b="1" dirty="0">
                <a:solidFill>
                  <a:schemeClr val="accent2"/>
                </a:solidFill>
                <a:latin typeface="Courier New" pitchFamily="49" charset="0"/>
              </a:rPr>
              <a:t>char</a:t>
            </a:r>
            <a:r>
              <a:rPr lang="en-US" altLang="en-US" sz="2800" b="1" dirty="0">
                <a:solidFill>
                  <a:srgbClr val="3D8963"/>
                </a:solidFill>
                <a:latin typeface="Courier New" pitchFamily="49" charset="0"/>
              </a:rPr>
              <a:t> &amp;x, </a:t>
            </a:r>
            <a:r>
              <a:rPr lang="en-US" altLang="en-US" sz="2800" b="1" dirty="0">
                <a:solidFill>
                  <a:schemeClr val="accent2"/>
                </a:solidFill>
                <a:latin typeface="Courier New" pitchFamily="49" charset="0"/>
              </a:rPr>
              <a:t>char</a:t>
            </a:r>
            <a:r>
              <a:rPr lang="en-US" altLang="en-US" sz="2800" b="1" dirty="0">
                <a:solidFill>
                  <a:srgbClr val="3D8963"/>
                </a:solidFill>
                <a:latin typeface="Courier New" pitchFamily="49" charset="0"/>
              </a:rPr>
              <a:t> &amp;y)</a:t>
            </a:r>
          </a:p>
          <a:p>
            <a:pPr eaLnBrk="1" hangingPunct="1">
              <a:lnSpc>
                <a:spcPct val="80000"/>
              </a:lnSpc>
              <a:spcBef>
                <a:spcPct val="0"/>
              </a:spcBef>
              <a:buFontTx/>
              <a:buNone/>
            </a:pPr>
            <a:r>
              <a:rPr lang="en-US" altLang="en-US" sz="2800" b="1" dirty="0">
                <a:solidFill>
                  <a:srgbClr val="3D8963"/>
                </a:solidFill>
                <a:latin typeface="Courier New" pitchFamily="49" charset="0"/>
              </a:rPr>
              <a:t>  { </a:t>
            </a:r>
            <a:r>
              <a:rPr lang="en-US" altLang="en-US" sz="2800" b="1" dirty="0">
                <a:solidFill>
                  <a:schemeClr val="accent2"/>
                </a:solidFill>
                <a:latin typeface="Courier New" pitchFamily="49" charset="0"/>
              </a:rPr>
              <a:t>char</a:t>
            </a:r>
            <a:r>
              <a:rPr lang="en-US" altLang="en-US" sz="2800" b="1" dirty="0">
                <a:solidFill>
                  <a:srgbClr val="3D8963"/>
                </a:solidFill>
                <a:latin typeface="Courier New" pitchFamily="49" charset="0"/>
              </a:rPr>
              <a:t> temp = x; x = y; </a:t>
            </a:r>
          </a:p>
          <a:p>
            <a:pPr eaLnBrk="1" hangingPunct="1">
              <a:lnSpc>
                <a:spcPct val="80000"/>
              </a:lnSpc>
              <a:spcBef>
                <a:spcPct val="0"/>
              </a:spcBef>
              <a:buFontTx/>
              <a:buNone/>
            </a:pPr>
            <a:r>
              <a:rPr lang="en-US" altLang="en-US" sz="2800" b="1" dirty="0">
                <a:solidFill>
                  <a:srgbClr val="3D8963"/>
                </a:solidFill>
                <a:latin typeface="Courier New" pitchFamily="49" charset="0"/>
              </a:rPr>
              <a:t>    y = temp;</a:t>
            </a:r>
          </a:p>
          <a:p>
            <a:pPr eaLnBrk="1" hangingPunct="1">
              <a:lnSpc>
                <a:spcPct val="80000"/>
              </a:lnSpc>
              <a:spcBef>
                <a:spcPct val="0"/>
              </a:spcBef>
              <a:buFontTx/>
              <a:buNone/>
            </a:pPr>
            <a:r>
              <a:rPr lang="en-US" altLang="en-US" sz="2800" b="1" dirty="0">
                <a:solidFill>
                  <a:srgbClr val="3D8963"/>
                </a:solidFill>
                <a:latin typeface="Courier New" pitchFamily="49" charset="0"/>
              </a:rPr>
              <a:t>  }</a:t>
            </a:r>
            <a:endParaRPr lang="en-US" altLang="en-US" sz="2400" dirty="0"/>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06958EED-AA01-4B67-858F-5FD1BD34541C}" type="slidenum">
              <a:rPr lang="en-US" altLang="en-US" sz="120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A </a:t>
            </a:r>
            <a:r>
              <a:rPr lang="en-US" altLang="en-US" b="1" dirty="0">
                <a:solidFill>
                  <a:schemeClr val="tx1"/>
                </a:solidFill>
                <a:latin typeface="Courier New" pitchFamily="49" charset="0"/>
              </a:rPr>
              <a:t>swap</a:t>
            </a:r>
            <a:r>
              <a:rPr lang="en-US" altLang="en-US" dirty="0">
                <a:solidFill>
                  <a:schemeClr val="tx1"/>
                </a:solidFill>
              </a:rPr>
              <a:t> Template</a:t>
            </a:r>
          </a:p>
        </p:txBody>
      </p:sp>
      <p:sp>
        <p:nvSpPr>
          <p:cNvPr id="25603" name="Slide Body"/>
          <p:cNvSpPr>
            <a:spLocks noGrp="1" noChangeArrowheads="1"/>
          </p:cNvSpPr>
          <p:nvPr>
            <p:ph type="body" idx="1"/>
          </p:nvPr>
        </p:nvSpPr>
        <p:spPr/>
        <p:txBody>
          <a:bodyPr/>
          <a:lstStyle/>
          <a:p>
            <a:pPr eaLnBrk="1" hangingPunct="1">
              <a:buFontTx/>
              <a:buNone/>
            </a:pPr>
            <a:r>
              <a:rPr lang="en-US" altLang="en-US" sz="3600" dirty="0"/>
              <a:t>	</a:t>
            </a:r>
            <a:r>
              <a:rPr lang="en-US" altLang="en-US" sz="2800" dirty="0"/>
              <a:t>The logic of both functions can be captured with one template function definition</a:t>
            </a:r>
          </a:p>
          <a:p>
            <a:pPr eaLnBrk="1" hangingPunct="1">
              <a:buFontTx/>
              <a:buNone/>
            </a:pPr>
            <a:r>
              <a:rPr lang="en-US" altLang="en-US" sz="2800" dirty="0"/>
              <a:t>      </a:t>
            </a:r>
            <a:r>
              <a:rPr lang="en-US" altLang="en-US" sz="2800" b="1" dirty="0">
                <a:solidFill>
                  <a:srgbClr val="3D8963"/>
                </a:solidFill>
                <a:latin typeface="Courier New" pitchFamily="49" charset="0"/>
              </a:rPr>
              <a:t>template&lt;class </a:t>
            </a:r>
            <a:r>
              <a:rPr lang="en-US" altLang="en-US" sz="2800" b="1" dirty="0">
                <a:solidFill>
                  <a:schemeClr val="accent2"/>
                </a:solidFill>
                <a:latin typeface="Courier New" pitchFamily="49" charset="0"/>
              </a:rPr>
              <a:t>T</a:t>
            </a:r>
            <a:r>
              <a:rPr lang="en-US" altLang="en-US" sz="2800" b="1" dirty="0">
                <a:solidFill>
                  <a:srgbClr val="3D8963"/>
                </a:solidFill>
                <a:latin typeface="Courier New" pitchFamily="49" charset="0"/>
              </a:rPr>
              <a:t>&gt;</a:t>
            </a:r>
          </a:p>
          <a:p>
            <a:pPr eaLnBrk="1" hangingPunct="1">
              <a:buFontTx/>
              <a:buNone/>
            </a:pPr>
            <a:r>
              <a:rPr lang="en-US" altLang="en-US" sz="2800" b="1" dirty="0">
                <a:solidFill>
                  <a:srgbClr val="3D8963"/>
                </a:solidFill>
                <a:latin typeface="Courier New" pitchFamily="49" charset="0"/>
              </a:rPr>
              <a:t>   void swap(</a:t>
            </a:r>
            <a:r>
              <a:rPr lang="en-US" altLang="en-US" sz="2800" b="1" dirty="0">
                <a:solidFill>
                  <a:schemeClr val="accent2"/>
                </a:solidFill>
                <a:latin typeface="Courier New" pitchFamily="49" charset="0"/>
              </a:rPr>
              <a:t>T</a:t>
            </a:r>
            <a:r>
              <a:rPr lang="en-US" altLang="en-US" sz="2800" b="1" dirty="0">
                <a:solidFill>
                  <a:srgbClr val="3D8963"/>
                </a:solidFill>
                <a:latin typeface="Courier New" pitchFamily="49" charset="0"/>
              </a:rPr>
              <a:t> &amp;x, </a:t>
            </a:r>
            <a:r>
              <a:rPr lang="en-US" altLang="en-US" sz="2800" b="1" dirty="0">
                <a:solidFill>
                  <a:schemeClr val="accent2"/>
                </a:solidFill>
                <a:latin typeface="Courier New" pitchFamily="49" charset="0"/>
              </a:rPr>
              <a:t>T </a:t>
            </a:r>
            <a:r>
              <a:rPr lang="en-US" altLang="en-US" sz="2800" b="1" dirty="0">
                <a:solidFill>
                  <a:srgbClr val="3D8963"/>
                </a:solidFill>
                <a:latin typeface="Courier New" pitchFamily="49" charset="0"/>
              </a:rPr>
              <a:t>&amp;y)</a:t>
            </a:r>
          </a:p>
          <a:p>
            <a:pPr eaLnBrk="1" hangingPunct="1">
              <a:buFontTx/>
              <a:buNone/>
            </a:pPr>
            <a:r>
              <a:rPr lang="en-US" altLang="en-US" sz="2800" b="1" dirty="0">
                <a:solidFill>
                  <a:srgbClr val="3D8963"/>
                </a:solidFill>
                <a:latin typeface="Courier New" pitchFamily="49" charset="0"/>
              </a:rPr>
              <a:t>   { </a:t>
            </a:r>
            <a:r>
              <a:rPr lang="en-US" altLang="en-US" sz="2800" b="1" dirty="0">
                <a:solidFill>
                  <a:schemeClr val="accent2"/>
                </a:solidFill>
                <a:latin typeface="Courier New" pitchFamily="49" charset="0"/>
              </a:rPr>
              <a:t>T</a:t>
            </a:r>
            <a:r>
              <a:rPr lang="en-US" altLang="en-US" sz="2800" b="1" dirty="0">
                <a:solidFill>
                  <a:srgbClr val="3D8963"/>
                </a:solidFill>
                <a:latin typeface="Courier New" pitchFamily="49" charset="0"/>
              </a:rPr>
              <a:t> temp = x; x = y; </a:t>
            </a:r>
          </a:p>
          <a:p>
            <a:pPr eaLnBrk="1" hangingPunct="1">
              <a:buFontTx/>
              <a:buNone/>
            </a:pPr>
            <a:r>
              <a:rPr lang="en-US" altLang="en-US" sz="2800" b="1" dirty="0">
                <a:solidFill>
                  <a:srgbClr val="3D8963"/>
                </a:solidFill>
                <a:latin typeface="Courier New" pitchFamily="49" charset="0"/>
              </a:rPr>
              <a:t>     y = temp;</a:t>
            </a:r>
          </a:p>
          <a:p>
            <a:pPr eaLnBrk="1" hangingPunct="1">
              <a:buFontTx/>
              <a:buNone/>
            </a:pPr>
            <a:r>
              <a:rPr lang="en-US" altLang="en-US" sz="2800" b="1" dirty="0">
                <a:solidFill>
                  <a:srgbClr val="3D8963"/>
                </a:solidFill>
                <a:latin typeface="Courier New" pitchFamily="49" charset="0"/>
              </a:rPr>
              <a:t>   }</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C604E03B-D519-44AF-A905-419D6171096E}" type="slidenum">
              <a:rPr lang="en-US" altLang="en-US" sz="120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Using a Template Function</a:t>
            </a:r>
          </a:p>
        </p:txBody>
      </p:sp>
      <p:sp>
        <p:nvSpPr>
          <p:cNvPr id="26627" name="Slide Body"/>
          <p:cNvSpPr>
            <a:spLocks noGrp="1" noChangeArrowheads="1"/>
          </p:cNvSpPr>
          <p:nvPr>
            <p:ph type="body" idx="1"/>
          </p:nvPr>
        </p:nvSpPr>
        <p:spPr/>
        <p:txBody>
          <a:bodyPr/>
          <a:lstStyle/>
          <a:p>
            <a:pPr eaLnBrk="1" hangingPunct="1">
              <a:lnSpc>
                <a:spcPct val="90000"/>
              </a:lnSpc>
              <a:spcBef>
                <a:spcPct val="10000"/>
              </a:spcBef>
              <a:spcAft>
                <a:spcPct val="10000"/>
              </a:spcAft>
            </a:pPr>
            <a:r>
              <a:rPr lang="en-US" altLang="en-US" sz="2800"/>
              <a:t>When a function defined by a template is called, the compiler creates the actual definition from the template by inferring the type of the type parameters from the arguments in the call:</a:t>
            </a:r>
          </a:p>
          <a:p>
            <a:pPr eaLnBrk="1" hangingPunct="1">
              <a:lnSpc>
                <a:spcPct val="90000"/>
              </a:lnSpc>
              <a:spcBef>
                <a:spcPct val="10000"/>
              </a:spcBef>
              <a:spcAft>
                <a:spcPct val="10000"/>
              </a:spcAft>
              <a:buFontTx/>
              <a:buNone/>
            </a:pPr>
            <a:r>
              <a:rPr lang="en-US" altLang="en-US" sz="2800"/>
              <a:t>       </a:t>
            </a:r>
            <a:r>
              <a:rPr lang="en-US" altLang="en-US" sz="2800" b="1">
                <a:solidFill>
                  <a:srgbClr val="3D8963"/>
                </a:solidFill>
                <a:latin typeface="Courier New" pitchFamily="49" charset="0"/>
              </a:rPr>
              <a:t>int i = 1, j = 2;</a:t>
            </a:r>
            <a:r>
              <a:rPr lang="en-US" altLang="en-US" sz="2800"/>
              <a:t> </a:t>
            </a:r>
          </a:p>
          <a:p>
            <a:pPr eaLnBrk="1" hangingPunct="1">
              <a:lnSpc>
                <a:spcPct val="90000"/>
              </a:lnSpc>
              <a:spcBef>
                <a:spcPct val="10000"/>
              </a:spcBef>
              <a:spcAft>
                <a:spcPct val="10000"/>
              </a:spcAft>
              <a:buFontTx/>
              <a:buNone/>
            </a:pPr>
            <a:r>
              <a:rPr lang="en-US" altLang="en-US" sz="2800"/>
              <a:t>       </a:t>
            </a:r>
            <a:r>
              <a:rPr lang="en-US" altLang="en-US" sz="2800" b="1">
                <a:solidFill>
                  <a:srgbClr val="3D8963"/>
                </a:solidFill>
                <a:latin typeface="Courier New" pitchFamily="49" charset="0"/>
              </a:rPr>
              <a:t>swap(i,j);</a:t>
            </a:r>
          </a:p>
          <a:p>
            <a:pPr eaLnBrk="1" hangingPunct="1">
              <a:lnSpc>
                <a:spcPct val="90000"/>
              </a:lnSpc>
              <a:spcBef>
                <a:spcPct val="10000"/>
              </a:spcBef>
              <a:spcAft>
                <a:spcPct val="10000"/>
              </a:spcAft>
            </a:pPr>
            <a:r>
              <a:rPr lang="en-US" altLang="en-US" sz="2800"/>
              <a:t>This code makes the compiler instantiate the template with type </a:t>
            </a:r>
            <a:r>
              <a:rPr lang="en-US" altLang="en-US" sz="2800" b="1">
                <a:solidFill>
                  <a:srgbClr val="3D8963"/>
                </a:solidFill>
                <a:latin typeface="Courier New" pitchFamily="49" charset="0"/>
              </a:rPr>
              <a:t>int</a:t>
            </a:r>
            <a:r>
              <a:rPr lang="en-US" altLang="en-US" sz="2800"/>
              <a:t> in place of the type parameter </a:t>
            </a:r>
            <a:r>
              <a:rPr lang="en-US" altLang="en-US" sz="2800" b="1">
                <a:solidFill>
                  <a:srgbClr val="3D8963"/>
                </a:solidFill>
                <a:latin typeface="Courier New" pitchFamily="49" charset="0"/>
              </a:rPr>
              <a:t>T</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6A6A3E7E-3397-4ED4-B0AE-B77DC9B41B85}" type="slidenum">
              <a:rPr lang="en-US" altLang="en-US" sz="120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Function Template Notes 1 of 2</a:t>
            </a:r>
          </a:p>
        </p:txBody>
      </p:sp>
      <p:sp>
        <p:nvSpPr>
          <p:cNvPr id="27651" name="Slide Body"/>
          <p:cNvSpPr>
            <a:spLocks noGrp="1" noChangeArrowheads="1"/>
          </p:cNvSpPr>
          <p:nvPr>
            <p:ph type="body" idx="1"/>
          </p:nvPr>
        </p:nvSpPr>
        <p:spPr>
          <a:xfrm>
            <a:off x="1981200" y="1981200"/>
            <a:ext cx="8001000" cy="4114800"/>
          </a:xfrm>
        </p:spPr>
        <p:txBody>
          <a:bodyPr/>
          <a:lstStyle/>
          <a:p>
            <a:pPr eaLnBrk="1" hangingPunct="1">
              <a:lnSpc>
                <a:spcPct val="90000"/>
              </a:lnSpc>
            </a:pPr>
            <a:r>
              <a:rPr lang="en-US" altLang="en-US" sz="2800" dirty="0"/>
              <a:t>A function template is a pattern</a:t>
            </a:r>
          </a:p>
          <a:p>
            <a:pPr eaLnBrk="1" hangingPunct="1">
              <a:lnSpc>
                <a:spcPct val="90000"/>
              </a:lnSpc>
            </a:pPr>
            <a:r>
              <a:rPr lang="en-US" altLang="en-US" sz="2800" dirty="0"/>
              <a:t>No actual code is generated until the function named in the template is called</a:t>
            </a:r>
          </a:p>
          <a:p>
            <a:pPr eaLnBrk="1" hangingPunct="1">
              <a:lnSpc>
                <a:spcPct val="90000"/>
              </a:lnSpc>
            </a:pPr>
            <a:r>
              <a:rPr lang="en-US" altLang="en-US" sz="2800" dirty="0"/>
              <a:t>A function template uses no memory </a:t>
            </a:r>
          </a:p>
          <a:p>
            <a:pPr eaLnBrk="1" hangingPunct="1">
              <a:lnSpc>
                <a:spcPct val="90000"/>
              </a:lnSpc>
              <a:spcBef>
                <a:spcPct val="50000"/>
              </a:spcBef>
            </a:pPr>
            <a:r>
              <a:rPr lang="en-US" altLang="en-US" sz="2800" dirty="0"/>
              <a:t>When passing a class object to a function template, ensure that all operators referred to in the template are defined or overloaded in the class definition</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496BA2A1-04B1-441C-AAE0-6C503775FA57}" type="slidenum">
              <a:rPr lang="en-US" altLang="en-US" sz="120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Function Template Notes 2 of 2</a:t>
            </a:r>
          </a:p>
        </p:txBody>
      </p:sp>
      <p:sp>
        <p:nvSpPr>
          <p:cNvPr id="28675" name="Slide Body"/>
          <p:cNvSpPr>
            <a:spLocks noGrp="1" noChangeArrowheads="1"/>
          </p:cNvSpPr>
          <p:nvPr>
            <p:ph type="body" idx="1"/>
          </p:nvPr>
        </p:nvSpPr>
        <p:spPr>
          <a:xfrm>
            <a:off x="1981200" y="1676400"/>
            <a:ext cx="8382000" cy="4419600"/>
          </a:xfrm>
        </p:spPr>
        <p:txBody>
          <a:bodyPr/>
          <a:lstStyle/>
          <a:p>
            <a:pPr eaLnBrk="1" hangingPunct="1">
              <a:lnSpc>
                <a:spcPct val="90000"/>
              </a:lnSpc>
              <a:spcBef>
                <a:spcPct val="50000"/>
              </a:spcBef>
            </a:pPr>
            <a:r>
              <a:rPr lang="en-US" altLang="en-US" sz="2800" dirty="0"/>
              <a:t>All data types specified in template prefix must be used in template definition</a:t>
            </a:r>
          </a:p>
          <a:p>
            <a:pPr eaLnBrk="1" hangingPunct="1">
              <a:lnSpc>
                <a:spcPct val="90000"/>
              </a:lnSpc>
              <a:spcBef>
                <a:spcPct val="50000"/>
              </a:spcBef>
            </a:pPr>
            <a:r>
              <a:rPr lang="en-US" altLang="en-US" sz="2800" dirty="0"/>
              <a:t>Function calls must pass parameters for all data types specified in the template prefix</a:t>
            </a:r>
          </a:p>
          <a:p>
            <a:pPr eaLnBrk="1" hangingPunct="1">
              <a:lnSpc>
                <a:spcPct val="90000"/>
              </a:lnSpc>
              <a:spcBef>
                <a:spcPct val="50000"/>
              </a:spcBef>
            </a:pPr>
            <a:r>
              <a:rPr lang="en-US" altLang="en-US" sz="2800" dirty="0"/>
              <a:t>Function templates can be overloaded – need different parameter lists</a:t>
            </a:r>
          </a:p>
          <a:p>
            <a:pPr eaLnBrk="1" hangingPunct="1">
              <a:lnSpc>
                <a:spcPct val="90000"/>
              </a:lnSpc>
              <a:spcBef>
                <a:spcPct val="50000"/>
              </a:spcBef>
            </a:pPr>
            <a:r>
              <a:rPr lang="en-US" altLang="en-US" sz="2800" dirty="0"/>
              <a:t>Like regular functions, function templates must be defined before being called</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2E86B413-D520-4478-B2F7-64DD9F40FC95}" type="slidenum">
              <a:rPr lang="en-US" altLang="en-US" sz="120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Where to Start When Defining Templates</a:t>
            </a:r>
          </a:p>
        </p:txBody>
      </p:sp>
      <p:sp>
        <p:nvSpPr>
          <p:cNvPr id="29699" name="Slide Body"/>
          <p:cNvSpPr>
            <a:spLocks noGrp="1" noChangeArrowheads="1"/>
          </p:cNvSpPr>
          <p:nvPr>
            <p:ph type="body" idx="1"/>
          </p:nvPr>
        </p:nvSpPr>
        <p:spPr/>
        <p:txBody>
          <a:bodyPr/>
          <a:lstStyle/>
          <a:p>
            <a:pPr eaLnBrk="1" hangingPunct="1"/>
            <a:r>
              <a:rPr lang="en-US" altLang="en-US" sz="2800" dirty="0"/>
              <a:t>Templates are often appropriate for multiple functions that perform the same task with different parameter data types</a:t>
            </a:r>
          </a:p>
          <a:p>
            <a:pPr eaLnBrk="1" hangingPunct="1"/>
            <a:r>
              <a:rPr lang="en-US" altLang="en-US" sz="2800" dirty="0"/>
              <a:t>Develop the function using usual data types first, then convert to a template:</a:t>
            </a:r>
          </a:p>
          <a:p>
            <a:pPr lvl="1" eaLnBrk="1" hangingPunct="1"/>
            <a:r>
              <a:rPr lang="en-US" altLang="en-US" sz="2800" dirty="0"/>
              <a:t>add the template prefix</a:t>
            </a:r>
          </a:p>
          <a:p>
            <a:pPr lvl="1" eaLnBrk="1" hangingPunct="1"/>
            <a:r>
              <a:rPr lang="en-US" altLang="en-US" sz="2800" dirty="0"/>
              <a:t>convert data type names in the function to type parameters (</a:t>
            </a:r>
            <a:r>
              <a:rPr lang="en-US" altLang="en-US" sz="2800" i="1" dirty="0"/>
              <a:t>i.e.</a:t>
            </a:r>
            <a:r>
              <a:rPr lang="en-US" altLang="en-US" sz="2800" dirty="0"/>
              <a:t>, T types) in the template</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15E51D5B-37AE-49A3-BD36-898B9F634146}" type="slidenum">
              <a:rPr lang="en-US" altLang="en-US" sz="120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p:cNvSpPr>
          <p:nvPr>
            <p:ph type="title"/>
          </p:nvPr>
        </p:nvSpPr>
        <p:spPr/>
        <p:txBody>
          <a:bodyPr/>
          <a:lstStyle/>
          <a:p>
            <a:pPr eaLnBrk="1" hangingPunct="1"/>
            <a:r>
              <a:rPr lang="en-US" altLang="en-US" dirty="0">
                <a:solidFill>
                  <a:schemeClr val="tx1"/>
                </a:solidFill>
              </a:rPr>
              <a:t>Function templates and C++ 11</a:t>
            </a:r>
          </a:p>
        </p:txBody>
      </p:sp>
      <p:sp>
        <p:nvSpPr>
          <p:cNvPr id="3" name="Slide Body"/>
          <p:cNvSpPr>
            <a:spLocks noGrp="1"/>
          </p:cNvSpPr>
          <p:nvPr>
            <p:ph type="body" idx="1"/>
          </p:nvPr>
        </p:nvSpPr>
        <p:spPr/>
        <p:txBody>
          <a:bodyPr/>
          <a:lstStyle/>
          <a:p>
            <a:pPr eaLnBrk="1" hangingPunct="1">
              <a:defRPr/>
            </a:pPr>
            <a:r>
              <a:rPr lang="en-US" sz="2800" dirty="0"/>
              <a:t>As of C++ 11, the key word </a:t>
            </a:r>
            <a:r>
              <a:rPr lang="en-US" sz="2800" b="1" dirty="0" err="1">
                <a:latin typeface="Courier New" panose="02070309020205020404" pitchFamily="49" charset="0"/>
                <a:cs typeface="Courier New" panose="02070309020205020404" pitchFamily="49" charset="0"/>
              </a:rPr>
              <a:t>typename</a:t>
            </a:r>
            <a:r>
              <a:rPr lang="en-US" sz="2800" dirty="0"/>
              <a:t> may be used instead of </a:t>
            </a:r>
            <a:r>
              <a:rPr lang="en-US" sz="2800" b="1" dirty="0">
                <a:latin typeface="Courier New" panose="02070309020205020404" pitchFamily="49" charset="0"/>
                <a:cs typeface="Courier New" panose="02070309020205020404" pitchFamily="49" charset="0"/>
              </a:rPr>
              <a:t>class</a:t>
            </a:r>
            <a:r>
              <a:rPr lang="en-US" sz="2800" dirty="0"/>
              <a:t> in the template prefix.</a:t>
            </a:r>
          </a:p>
          <a:p>
            <a:pPr eaLnBrk="1" hangingPunct="1">
              <a:defRPr/>
            </a:pPr>
            <a:r>
              <a:rPr lang="en-US" sz="2800" dirty="0"/>
              <a:t>Thus, </a:t>
            </a:r>
          </a:p>
          <a:p>
            <a:pPr marL="400050" lvl="1" indent="0">
              <a:buNone/>
              <a:defRPr/>
            </a:pPr>
            <a:r>
              <a:rPr lang="en-US" altLang="en-US" sz="2800" dirty="0"/>
              <a:t>    		</a:t>
            </a:r>
            <a:r>
              <a:rPr lang="en-US" altLang="en-US" sz="2800" b="1" dirty="0">
                <a:solidFill>
                  <a:srgbClr val="3D8963"/>
                </a:solidFill>
                <a:latin typeface="Courier New" pitchFamily="49" charset="0"/>
              </a:rPr>
              <a:t>template&lt;class T&gt;</a:t>
            </a:r>
          </a:p>
          <a:p>
            <a:pPr marL="0" indent="0">
              <a:buNone/>
              <a:defRPr/>
            </a:pPr>
            <a:r>
              <a:rPr lang="en-US" sz="2800" dirty="0"/>
              <a:t>   May be written as</a:t>
            </a:r>
          </a:p>
          <a:p>
            <a:pPr marL="0" lvl="1" indent="0">
              <a:buNone/>
              <a:defRPr/>
            </a:pPr>
            <a:r>
              <a:rPr lang="en-US" sz="2800" b="1" dirty="0">
                <a:solidFill>
                  <a:srgbClr val="3D8963"/>
                </a:solidFill>
                <a:latin typeface="Courier New" pitchFamily="49" charset="0"/>
              </a:rPr>
              <a:t>		</a:t>
            </a:r>
            <a:r>
              <a:rPr lang="en-US" altLang="en-US" sz="2800" b="1" dirty="0">
                <a:solidFill>
                  <a:srgbClr val="3D8963"/>
                </a:solidFill>
                <a:latin typeface="Courier New" pitchFamily="49" charset="0"/>
              </a:rPr>
              <a:t>template&lt;</a:t>
            </a:r>
            <a:r>
              <a:rPr lang="en-US" altLang="en-US" sz="2800" b="1" dirty="0" err="1">
                <a:solidFill>
                  <a:srgbClr val="3D8963"/>
                </a:solidFill>
                <a:latin typeface="Courier New" pitchFamily="49" charset="0"/>
              </a:rPr>
              <a:t>typename</a:t>
            </a:r>
            <a:r>
              <a:rPr lang="en-US" altLang="en-US" sz="2800" b="1" dirty="0">
                <a:solidFill>
                  <a:srgbClr val="3D8963"/>
                </a:solidFill>
                <a:latin typeface="Courier New" pitchFamily="49" charset="0"/>
              </a:rPr>
              <a:t> T&gt;</a:t>
            </a:r>
          </a:p>
          <a:p>
            <a:pPr marL="0" indent="0">
              <a:buNone/>
              <a:defRPr/>
            </a:pPr>
            <a:endParaRPr lang="en-US" dirty="0"/>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16-</a:t>
            </a:r>
            <a:fld id="{C1AFF332-7577-489A-9210-14628E8F9681}" type="slidenum">
              <a:rPr lang="en-US" altLang="en-US" sz="800" baseline="0">
                <a:latin typeface="Arial" charset="0"/>
              </a:rPr>
              <a:pPr eaLnBrk="1" hangingPunct="1"/>
              <a:t>28</a:t>
            </a:fld>
            <a:endParaRPr lang="en-US" altLang="en-US" sz="800" baseline="0" dirty="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16.3  Class Templates</a:t>
            </a:r>
          </a:p>
        </p:txBody>
      </p:sp>
      <p:sp>
        <p:nvSpPr>
          <p:cNvPr id="31747" name="Slide Body"/>
          <p:cNvSpPr>
            <a:spLocks noGrp="1" noChangeArrowheads="1"/>
          </p:cNvSpPr>
          <p:nvPr>
            <p:ph type="body" idx="1"/>
          </p:nvPr>
        </p:nvSpPr>
        <p:spPr>
          <a:xfrm>
            <a:off x="1828800" y="2192338"/>
            <a:ext cx="8294688" cy="3471862"/>
          </a:xfrm>
        </p:spPr>
        <p:txBody>
          <a:bodyPr/>
          <a:lstStyle/>
          <a:p>
            <a:pPr eaLnBrk="1" hangingPunct="1">
              <a:lnSpc>
                <a:spcPct val="85000"/>
              </a:lnSpc>
            </a:pPr>
            <a:r>
              <a:rPr lang="en-US" altLang="en-US" sz="2800" dirty="0"/>
              <a:t>It is possible to define templates for classes. Such classes define abstract data types</a:t>
            </a:r>
          </a:p>
          <a:p>
            <a:pPr eaLnBrk="1" hangingPunct="1">
              <a:lnSpc>
                <a:spcPct val="85000"/>
              </a:lnSpc>
            </a:pPr>
            <a:r>
              <a:rPr lang="en-US" altLang="en-US" sz="2800" dirty="0"/>
              <a:t>Unlike functions, a class template is instantiated by supplying the type name (</a:t>
            </a:r>
            <a:r>
              <a:rPr lang="en-US" altLang="en-US" sz="2800" b="1" dirty="0" err="1">
                <a:latin typeface="Courier New" pitchFamily="49" charset="0"/>
              </a:rPr>
              <a:t>int</a:t>
            </a:r>
            <a:r>
              <a:rPr lang="en-US" altLang="en-US" sz="2800" dirty="0"/>
              <a:t>, </a:t>
            </a:r>
            <a:r>
              <a:rPr lang="en-US" altLang="en-US" sz="2800" b="1" dirty="0">
                <a:latin typeface="Courier New" pitchFamily="49" charset="0"/>
              </a:rPr>
              <a:t>float</a:t>
            </a:r>
            <a:r>
              <a:rPr lang="en-US" altLang="en-US" sz="2800" dirty="0"/>
              <a:t>, </a:t>
            </a:r>
            <a:r>
              <a:rPr lang="en-US" altLang="en-US" sz="2800" b="1" dirty="0">
                <a:latin typeface="Courier New" pitchFamily="49" charset="0"/>
              </a:rPr>
              <a:t>string</a:t>
            </a:r>
            <a:r>
              <a:rPr lang="en-US" altLang="en-US" sz="2800" dirty="0"/>
              <a:t>, etc.) at object definition</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A9DF5D05-AF92-477F-B697-BB3A95181EE1}" type="slidenum">
              <a:rPr lang="en-US" altLang="en-US" sz="120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16.1  Exceptions</a:t>
            </a:r>
          </a:p>
        </p:txBody>
      </p:sp>
      <p:sp>
        <p:nvSpPr>
          <p:cNvPr id="5123" name="Slide Body"/>
          <p:cNvSpPr>
            <a:spLocks noGrp="1" noChangeArrowheads="1"/>
          </p:cNvSpPr>
          <p:nvPr>
            <p:ph type="body" idx="1"/>
          </p:nvPr>
        </p:nvSpPr>
        <p:spPr/>
        <p:txBody>
          <a:bodyPr/>
          <a:lstStyle/>
          <a:p>
            <a:pPr eaLnBrk="1" hangingPunct="1"/>
            <a:r>
              <a:rPr lang="en-US" altLang="en-US" sz="2800" dirty="0"/>
              <a:t>An </a:t>
            </a:r>
            <a:r>
              <a:rPr lang="en-US" altLang="en-US" sz="2800" dirty="0">
                <a:solidFill>
                  <a:schemeClr val="accent2"/>
                </a:solidFill>
              </a:rPr>
              <a:t>exception</a:t>
            </a:r>
            <a:r>
              <a:rPr lang="en-US" altLang="en-US" sz="2800" dirty="0"/>
              <a:t> is a value or an object that indicates that an error has occurred</a:t>
            </a:r>
          </a:p>
          <a:p>
            <a:pPr eaLnBrk="1" hangingPunct="1"/>
            <a:r>
              <a:rPr lang="en-US" altLang="en-US" sz="2800" dirty="0"/>
              <a:t>When an exception occurs, the program must either terminate or jump to special code for handling the exception.</a:t>
            </a:r>
          </a:p>
          <a:p>
            <a:pPr eaLnBrk="1" hangingPunct="1"/>
            <a:r>
              <a:rPr lang="en-US" altLang="en-US" sz="2800" dirty="0"/>
              <a:t>The special code for handling the exception is called an </a:t>
            </a:r>
            <a:r>
              <a:rPr lang="en-US" altLang="en-US" sz="2800" dirty="0">
                <a:solidFill>
                  <a:schemeClr val="accent2"/>
                </a:solidFill>
              </a:rPr>
              <a:t>exception handler</a:t>
            </a:r>
            <a:endParaRPr lang="en-US" altLang="en-US" sz="2800" dirty="0"/>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3AD7C84B-6167-4283-B079-57FFA3D23EC8}" type="slidenum">
              <a:rPr lang="en-US" altLang="en-US" sz="120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Class Template</a:t>
            </a:r>
          </a:p>
        </p:txBody>
      </p:sp>
      <p:sp>
        <p:nvSpPr>
          <p:cNvPr id="32771" name="Slide Body"/>
          <p:cNvSpPr>
            <a:spLocks noGrp="1" noChangeArrowheads="1"/>
          </p:cNvSpPr>
          <p:nvPr>
            <p:ph type="body" idx="1"/>
          </p:nvPr>
        </p:nvSpPr>
        <p:spPr>
          <a:xfrm>
            <a:off x="1981200" y="1981200"/>
            <a:ext cx="8382000" cy="4114800"/>
          </a:xfrm>
        </p:spPr>
        <p:txBody>
          <a:bodyPr/>
          <a:lstStyle/>
          <a:p>
            <a:pPr marL="609600" indent="-609600">
              <a:lnSpc>
                <a:spcPct val="80000"/>
              </a:lnSpc>
              <a:buNone/>
            </a:pPr>
            <a:r>
              <a:rPr lang="en-US" altLang="en-US" sz="2400"/>
              <a:t>Consider the following classes</a:t>
            </a:r>
          </a:p>
          <a:p>
            <a:pPr marL="609600" indent="-609600">
              <a:lnSpc>
                <a:spcPct val="80000"/>
              </a:lnSpc>
              <a:buFontTx/>
              <a:buAutoNum type="arabicPeriod"/>
            </a:pPr>
            <a:r>
              <a:rPr lang="en-US" altLang="en-US" sz="2400"/>
              <a:t>Class used to join two integers by adding them:</a:t>
            </a:r>
            <a:r>
              <a:rPr lang="en-US" altLang="en-US" sz="2400" b="1">
                <a:solidFill>
                  <a:srgbClr val="3D8963"/>
                </a:solidFill>
                <a:latin typeface="Courier New" pitchFamily="49" charset="0"/>
              </a:rPr>
              <a:t>  </a:t>
            </a:r>
          </a:p>
          <a:p>
            <a:pPr marL="990600" lvl="1" indent="-533400">
              <a:lnSpc>
                <a:spcPct val="80000"/>
              </a:lnSpc>
              <a:spcBef>
                <a:spcPct val="0"/>
              </a:spcBef>
              <a:buNone/>
            </a:pPr>
            <a:r>
              <a:rPr lang="en-US" altLang="en-US" sz="2400" b="1">
                <a:solidFill>
                  <a:srgbClr val="3D8963"/>
                </a:solidFill>
                <a:latin typeface="Courier New" pitchFamily="49" charset="0"/>
              </a:rPr>
              <a:t>class Joiner</a:t>
            </a:r>
          </a:p>
          <a:p>
            <a:pPr marL="990600" lvl="1" indent="-533400">
              <a:lnSpc>
                <a:spcPct val="80000"/>
              </a:lnSpc>
              <a:spcBef>
                <a:spcPct val="0"/>
              </a:spcBef>
              <a:buNone/>
            </a:pPr>
            <a:r>
              <a:rPr lang="en-US" altLang="en-US" sz="2400" b="1">
                <a:solidFill>
                  <a:srgbClr val="3D8963"/>
                </a:solidFill>
                <a:latin typeface="Courier New" pitchFamily="49" charset="0"/>
              </a:rPr>
              <a:t>{ public: </a:t>
            </a:r>
          </a:p>
          <a:p>
            <a:pPr marL="990600" lvl="1" indent="-533400">
              <a:lnSpc>
                <a:spcPct val="80000"/>
              </a:lnSpc>
              <a:spcBef>
                <a:spcPct val="0"/>
              </a:spcBef>
              <a:buNone/>
            </a:pPr>
            <a:r>
              <a:rPr lang="en-US" altLang="en-US" sz="2400" b="1">
                <a:solidFill>
                  <a:srgbClr val="3D8963"/>
                </a:solidFill>
                <a:latin typeface="Courier New" pitchFamily="49" charset="0"/>
              </a:rPr>
              <a:t>    </a:t>
            </a:r>
            <a:r>
              <a:rPr lang="en-US" altLang="en-US" sz="2400" b="1">
                <a:solidFill>
                  <a:schemeClr val="accent2"/>
                </a:solidFill>
                <a:latin typeface="Courier New" pitchFamily="49" charset="0"/>
              </a:rPr>
              <a:t>int</a:t>
            </a:r>
            <a:r>
              <a:rPr lang="en-US" altLang="en-US" sz="2400" b="1">
                <a:solidFill>
                  <a:srgbClr val="3D8963"/>
                </a:solidFill>
                <a:latin typeface="Courier New" pitchFamily="49" charset="0"/>
              </a:rPr>
              <a:t> combine(</a:t>
            </a:r>
            <a:r>
              <a:rPr lang="en-US" altLang="en-US" sz="2400" b="1">
                <a:solidFill>
                  <a:schemeClr val="accent2"/>
                </a:solidFill>
                <a:latin typeface="Courier New" pitchFamily="49" charset="0"/>
              </a:rPr>
              <a:t>int</a:t>
            </a:r>
            <a:r>
              <a:rPr lang="en-US" altLang="en-US" sz="2400" b="1">
                <a:solidFill>
                  <a:srgbClr val="3D8963"/>
                </a:solidFill>
                <a:latin typeface="Courier New" pitchFamily="49" charset="0"/>
              </a:rPr>
              <a:t> x, </a:t>
            </a:r>
            <a:r>
              <a:rPr lang="en-US" altLang="en-US" sz="2400" b="1">
                <a:solidFill>
                  <a:schemeClr val="accent2"/>
                </a:solidFill>
                <a:latin typeface="Courier New" pitchFamily="49" charset="0"/>
              </a:rPr>
              <a:t>int</a:t>
            </a:r>
            <a:r>
              <a:rPr lang="en-US" altLang="en-US" sz="2400" b="1">
                <a:solidFill>
                  <a:srgbClr val="3D8963"/>
                </a:solidFill>
                <a:latin typeface="Courier New" pitchFamily="49" charset="0"/>
              </a:rPr>
              <a:t> y)</a:t>
            </a:r>
          </a:p>
          <a:p>
            <a:pPr marL="990600" lvl="1" indent="-533400">
              <a:lnSpc>
                <a:spcPct val="80000"/>
              </a:lnSpc>
              <a:spcBef>
                <a:spcPct val="0"/>
              </a:spcBef>
              <a:buNone/>
            </a:pPr>
            <a:r>
              <a:rPr lang="en-US" altLang="en-US" sz="2400" b="1">
                <a:solidFill>
                  <a:srgbClr val="3D8963"/>
                </a:solidFill>
                <a:latin typeface="Courier New" pitchFamily="49" charset="0"/>
              </a:rPr>
              <a:t>    {return x + y;}</a:t>
            </a:r>
          </a:p>
          <a:p>
            <a:pPr marL="990600" lvl="1" indent="-533400">
              <a:lnSpc>
                <a:spcPct val="80000"/>
              </a:lnSpc>
              <a:spcBef>
                <a:spcPct val="0"/>
              </a:spcBef>
              <a:spcAft>
                <a:spcPct val="25000"/>
              </a:spcAft>
              <a:buNone/>
            </a:pPr>
            <a:r>
              <a:rPr lang="en-US" altLang="en-US" sz="2400" b="1">
                <a:solidFill>
                  <a:srgbClr val="3D8963"/>
                </a:solidFill>
                <a:latin typeface="Courier New" pitchFamily="49" charset="0"/>
              </a:rPr>
              <a:t>};</a:t>
            </a:r>
          </a:p>
          <a:p>
            <a:pPr marL="609600" indent="-609600">
              <a:lnSpc>
                <a:spcPct val="80000"/>
              </a:lnSpc>
              <a:spcBef>
                <a:spcPct val="0"/>
              </a:spcBef>
              <a:buFontTx/>
              <a:buAutoNum type="arabicPeriod"/>
            </a:pPr>
            <a:r>
              <a:rPr lang="en-US" altLang="en-US" sz="2400"/>
              <a:t>Class used to join two strings by concatenating them:</a:t>
            </a:r>
          </a:p>
          <a:p>
            <a:pPr marL="990600" lvl="1" indent="-533400">
              <a:lnSpc>
                <a:spcPct val="80000"/>
              </a:lnSpc>
              <a:spcBef>
                <a:spcPct val="0"/>
              </a:spcBef>
              <a:buNone/>
            </a:pPr>
            <a:r>
              <a:rPr lang="en-US" altLang="en-US" sz="2400" b="1">
                <a:solidFill>
                  <a:srgbClr val="3D8963"/>
                </a:solidFill>
                <a:latin typeface="Courier New" pitchFamily="49" charset="0"/>
              </a:rPr>
              <a:t>class Joiner</a:t>
            </a:r>
          </a:p>
          <a:p>
            <a:pPr marL="990600" lvl="1" indent="-533400">
              <a:lnSpc>
                <a:spcPct val="80000"/>
              </a:lnSpc>
              <a:spcBef>
                <a:spcPct val="0"/>
              </a:spcBef>
              <a:buNone/>
            </a:pPr>
            <a:r>
              <a:rPr lang="en-US" altLang="en-US" sz="2400" b="1">
                <a:solidFill>
                  <a:srgbClr val="3D8963"/>
                </a:solidFill>
                <a:latin typeface="Courier New" pitchFamily="49" charset="0"/>
              </a:rPr>
              <a:t>{ public:</a:t>
            </a:r>
          </a:p>
          <a:p>
            <a:pPr marL="990600" lvl="1" indent="-533400">
              <a:lnSpc>
                <a:spcPct val="80000"/>
              </a:lnSpc>
              <a:spcBef>
                <a:spcPct val="0"/>
              </a:spcBef>
              <a:buNone/>
            </a:pPr>
            <a:r>
              <a:rPr lang="en-US" altLang="en-US" sz="2400" b="1">
                <a:solidFill>
                  <a:schemeClr val="accent2"/>
                </a:solidFill>
                <a:latin typeface="Courier New" pitchFamily="49" charset="0"/>
              </a:rPr>
              <a:t>    string</a:t>
            </a:r>
            <a:r>
              <a:rPr lang="en-US" altLang="en-US" sz="2400" b="1">
                <a:solidFill>
                  <a:srgbClr val="3D8963"/>
                </a:solidFill>
                <a:latin typeface="Courier New" pitchFamily="49" charset="0"/>
              </a:rPr>
              <a:t> combine(</a:t>
            </a:r>
            <a:r>
              <a:rPr lang="en-US" altLang="en-US" sz="2400" b="1">
                <a:solidFill>
                  <a:schemeClr val="accent2"/>
                </a:solidFill>
                <a:latin typeface="Courier New" pitchFamily="49" charset="0"/>
              </a:rPr>
              <a:t>string</a:t>
            </a:r>
            <a:r>
              <a:rPr lang="en-US" altLang="en-US" sz="2400" b="1">
                <a:solidFill>
                  <a:srgbClr val="3D8963"/>
                </a:solidFill>
                <a:latin typeface="Courier New" pitchFamily="49" charset="0"/>
              </a:rPr>
              <a:t> x, </a:t>
            </a:r>
            <a:r>
              <a:rPr lang="en-US" altLang="en-US" sz="2400" b="1">
                <a:solidFill>
                  <a:schemeClr val="accent2"/>
                </a:solidFill>
                <a:latin typeface="Courier New" pitchFamily="49" charset="0"/>
              </a:rPr>
              <a:t>string</a:t>
            </a:r>
            <a:r>
              <a:rPr lang="en-US" altLang="en-US" sz="2400" b="1">
                <a:solidFill>
                  <a:srgbClr val="3D8963"/>
                </a:solidFill>
                <a:latin typeface="Courier New" pitchFamily="49" charset="0"/>
              </a:rPr>
              <a:t> y)</a:t>
            </a:r>
          </a:p>
          <a:p>
            <a:pPr marL="990600" lvl="1" indent="-533400">
              <a:lnSpc>
                <a:spcPct val="80000"/>
              </a:lnSpc>
              <a:spcBef>
                <a:spcPct val="0"/>
              </a:spcBef>
              <a:buNone/>
            </a:pPr>
            <a:r>
              <a:rPr lang="en-US" altLang="en-US" sz="2400" b="1">
                <a:solidFill>
                  <a:srgbClr val="3D8963"/>
                </a:solidFill>
                <a:latin typeface="Courier New" pitchFamily="49" charset="0"/>
              </a:rPr>
              <a:t>    {return x + y;}</a:t>
            </a:r>
          </a:p>
          <a:p>
            <a:pPr marL="990600" lvl="1" indent="-533400">
              <a:lnSpc>
                <a:spcPct val="80000"/>
              </a:lnSpc>
              <a:spcBef>
                <a:spcPct val="0"/>
              </a:spcBef>
              <a:buNone/>
            </a:pPr>
            <a:r>
              <a:rPr lang="en-US" altLang="en-US" sz="2400" b="1">
                <a:solidFill>
                  <a:srgbClr val="3D8963"/>
                </a:solidFill>
                <a:latin typeface="Courier New" pitchFamily="49" charset="0"/>
              </a:rPr>
              <a:t>};</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7AB14970-ED99-46DF-96AD-74AE4CC6AE91}" type="slidenum">
              <a:rPr lang="en-US" altLang="en-US" sz="120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p:txBody>
          <a:bodyPr/>
          <a:lstStyle/>
          <a:p>
            <a:pPr eaLnBrk="1" hangingPunct="1"/>
            <a:r>
              <a:rPr lang="en-US" altLang="en-US" dirty="0">
                <a:solidFill>
                  <a:schemeClr val="tx1"/>
                </a:solidFill>
              </a:rPr>
              <a:t>Example class Template</a:t>
            </a:r>
          </a:p>
        </p:txBody>
      </p:sp>
      <p:sp>
        <p:nvSpPr>
          <p:cNvPr id="33795" name="Slide Body"/>
          <p:cNvSpPr>
            <a:spLocks noGrp="1" noChangeArrowheads="1"/>
          </p:cNvSpPr>
          <p:nvPr>
            <p:ph type="body" idx="1"/>
          </p:nvPr>
        </p:nvSpPr>
        <p:spPr/>
        <p:txBody>
          <a:bodyPr/>
          <a:lstStyle/>
          <a:p>
            <a:pPr eaLnBrk="1" hangingPunct="1">
              <a:lnSpc>
                <a:spcPct val="80000"/>
              </a:lnSpc>
              <a:buFontTx/>
              <a:buNone/>
            </a:pPr>
            <a:r>
              <a:rPr lang="en-US" altLang="en-US" sz="2800" dirty="0"/>
              <a:t>	A single class template can capture the logic of both classes: it is written with a template prefix that specifies the data type parameters:</a:t>
            </a:r>
          </a:p>
          <a:p>
            <a:pPr>
              <a:lnSpc>
                <a:spcPct val="80000"/>
              </a:lnSpc>
              <a:spcBef>
                <a:spcPts val="600"/>
              </a:spcBef>
              <a:buNone/>
            </a:pPr>
            <a:r>
              <a:rPr lang="en-US" altLang="en-US" sz="2800" b="1" dirty="0">
                <a:solidFill>
                  <a:srgbClr val="3D8963"/>
                </a:solidFill>
                <a:latin typeface="Courier New" pitchFamily="49" charset="0"/>
              </a:rPr>
              <a:t>  template &lt;class T&gt;</a:t>
            </a:r>
          </a:p>
          <a:p>
            <a:pPr>
              <a:lnSpc>
                <a:spcPct val="80000"/>
              </a:lnSpc>
              <a:spcBef>
                <a:spcPts val="600"/>
              </a:spcBef>
              <a:buNone/>
            </a:pPr>
            <a:r>
              <a:rPr lang="en-US" altLang="en-US" sz="2800" b="1" dirty="0">
                <a:solidFill>
                  <a:srgbClr val="3D8963"/>
                </a:solidFill>
                <a:latin typeface="Courier New" pitchFamily="49" charset="0"/>
              </a:rPr>
              <a:t>  class Joiner</a:t>
            </a:r>
          </a:p>
          <a:p>
            <a:pPr>
              <a:lnSpc>
                <a:spcPct val="80000"/>
              </a:lnSpc>
              <a:spcBef>
                <a:spcPts val="600"/>
              </a:spcBef>
              <a:buNone/>
            </a:pPr>
            <a:r>
              <a:rPr lang="en-US" altLang="en-US" sz="2800" b="1" dirty="0">
                <a:solidFill>
                  <a:srgbClr val="3D8963"/>
                </a:solidFill>
                <a:latin typeface="Courier New" pitchFamily="49" charset="0"/>
              </a:rPr>
              <a:t>  {</a:t>
            </a:r>
          </a:p>
          <a:p>
            <a:pPr>
              <a:lnSpc>
                <a:spcPct val="80000"/>
              </a:lnSpc>
              <a:spcBef>
                <a:spcPts val="600"/>
              </a:spcBef>
              <a:buNone/>
            </a:pPr>
            <a:r>
              <a:rPr lang="en-US" altLang="en-US" sz="2800" b="1" dirty="0">
                <a:solidFill>
                  <a:srgbClr val="3D8963"/>
                </a:solidFill>
                <a:latin typeface="Courier New" pitchFamily="49" charset="0"/>
              </a:rPr>
              <a:t>  public:</a:t>
            </a:r>
          </a:p>
          <a:p>
            <a:pPr>
              <a:lnSpc>
                <a:spcPct val="80000"/>
              </a:lnSpc>
              <a:spcBef>
                <a:spcPts val="600"/>
              </a:spcBef>
              <a:buNone/>
            </a:pPr>
            <a:r>
              <a:rPr lang="en-US" altLang="en-US" sz="2800" b="1" dirty="0">
                <a:solidFill>
                  <a:srgbClr val="3D8963"/>
                </a:solidFill>
                <a:latin typeface="Courier New" pitchFamily="49" charset="0"/>
              </a:rPr>
              <a:t>     T combine(T x, T y)</a:t>
            </a:r>
          </a:p>
          <a:p>
            <a:pPr>
              <a:lnSpc>
                <a:spcPct val="80000"/>
              </a:lnSpc>
              <a:spcBef>
                <a:spcPts val="600"/>
              </a:spcBef>
              <a:buNone/>
            </a:pPr>
            <a:r>
              <a:rPr lang="en-US" altLang="en-US" sz="2800" b="1" dirty="0">
                <a:solidFill>
                  <a:srgbClr val="3D8963"/>
                </a:solidFill>
                <a:latin typeface="Courier New" pitchFamily="49" charset="0"/>
              </a:rPr>
              <a:t>        {return x + y;}</a:t>
            </a:r>
          </a:p>
          <a:p>
            <a:pPr>
              <a:lnSpc>
                <a:spcPct val="80000"/>
              </a:lnSpc>
              <a:spcBef>
                <a:spcPts val="600"/>
              </a:spcBef>
              <a:buNone/>
            </a:pPr>
            <a:r>
              <a:rPr lang="en-US" altLang="en-US" sz="2800" b="1" dirty="0">
                <a:solidFill>
                  <a:srgbClr val="3D8963"/>
                </a:solidFill>
                <a:latin typeface="Courier New" pitchFamily="49" charset="0"/>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6C84B5A4-745F-44F5-A9CB-39E8691BA054}" type="slidenum">
              <a:rPr lang="en-US" altLang="en-US" sz="120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dirty="0">
                <a:solidFill>
                  <a:schemeClr val="tx1"/>
                </a:solidFill>
              </a:rPr>
              <a:t>Using Class Templates</a:t>
            </a:r>
          </a:p>
        </p:txBody>
      </p:sp>
      <p:sp>
        <p:nvSpPr>
          <p:cNvPr id="34819" name="Slide Body"/>
          <p:cNvSpPr>
            <a:spLocks noGrp="1" noChangeArrowheads="1"/>
          </p:cNvSpPr>
          <p:nvPr>
            <p:ph type="body" idx="1"/>
          </p:nvPr>
        </p:nvSpPr>
        <p:spPr/>
        <p:txBody>
          <a:bodyPr/>
          <a:lstStyle/>
          <a:p>
            <a:pPr eaLnBrk="1" hangingPunct="1">
              <a:buFontTx/>
              <a:buNone/>
            </a:pPr>
            <a:r>
              <a:rPr lang="en-US" altLang="en-US" sz="2800" dirty="0"/>
              <a:t>	To create an object of a class defined by a template, specify the actual parameters for the formal data types</a:t>
            </a:r>
          </a:p>
          <a:p>
            <a:pPr>
              <a:spcBef>
                <a:spcPts val="600"/>
              </a:spcBef>
              <a:buNone/>
            </a:pPr>
            <a:r>
              <a:rPr lang="en-US" altLang="en-US" sz="2800" b="1" dirty="0">
                <a:solidFill>
                  <a:srgbClr val="3D8963"/>
                </a:solidFill>
                <a:latin typeface="Courier New" pitchFamily="49" charset="0"/>
              </a:rPr>
              <a:t>    Joiner&lt;double&gt; </a:t>
            </a:r>
            <a:r>
              <a:rPr lang="en-US" altLang="en-US" sz="2800" b="1" dirty="0" err="1">
                <a:solidFill>
                  <a:srgbClr val="3D8963"/>
                </a:solidFill>
                <a:latin typeface="Courier New" pitchFamily="49" charset="0"/>
              </a:rPr>
              <a:t>jd</a:t>
            </a:r>
            <a:r>
              <a:rPr lang="en-US" altLang="en-US" sz="2800" b="1" dirty="0">
                <a:solidFill>
                  <a:srgbClr val="3D8963"/>
                </a:solidFill>
                <a:latin typeface="Courier New" pitchFamily="49" charset="0"/>
              </a:rPr>
              <a:t>;</a:t>
            </a:r>
          </a:p>
          <a:p>
            <a:pPr>
              <a:spcBef>
                <a:spcPts val="600"/>
              </a:spcBef>
              <a:buNone/>
            </a:pPr>
            <a:r>
              <a:rPr lang="en-US" altLang="en-US" sz="2800" b="1" dirty="0">
                <a:solidFill>
                  <a:srgbClr val="3D8963"/>
                </a:solidFill>
                <a:latin typeface="Courier New" pitchFamily="49" charset="0"/>
              </a:rPr>
              <a:t>    Joiner&lt;string&gt; </a:t>
            </a:r>
            <a:r>
              <a:rPr lang="en-US" altLang="en-US" sz="2800" b="1" dirty="0" err="1">
                <a:solidFill>
                  <a:srgbClr val="3D8963"/>
                </a:solidFill>
                <a:latin typeface="Courier New" pitchFamily="49" charset="0"/>
              </a:rPr>
              <a:t>sd</a:t>
            </a:r>
            <a:r>
              <a:rPr lang="en-US" altLang="en-US" sz="2800" b="1" dirty="0">
                <a:solidFill>
                  <a:srgbClr val="3D8963"/>
                </a:solidFill>
                <a:latin typeface="Courier New" pitchFamily="49" charset="0"/>
              </a:rPr>
              <a:t>;</a:t>
            </a:r>
          </a:p>
          <a:p>
            <a:pPr>
              <a:spcBef>
                <a:spcPts val="60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jd.combine</a:t>
            </a:r>
            <a:r>
              <a:rPr lang="en-US" altLang="en-US" sz="2800" b="1" dirty="0">
                <a:solidFill>
                  <a:srgbClr val="3D8963"/>
                </a:solidFill>
                <a:latin typeface="Courier New" pitchFamily="49" charset="0"/>
              </a:rPr>
              <a:t>(3.0, 5.0);  </a:t>
            </a:r>
          </a:p>
          <a:p>
            <a:pPr>
              <a:spcBef>
                <a:spcPts val="60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sd.combine</a:t>
            </a:r>
            <a:r>
              <a:rPr lang="en-US" altLang="en-US" sz="2800" b="1" dirty="0">
                <a:solidFill>
                  <a:srgbClr val="3D8963"/>
                </a:solidFill>
                <a:latin typeface="Courier New" pitchFamily="49" charset="0"/>
              </a:rPr>
              <a:t>("Hi ", "Ho");</a:t>
            </a:r>
          </a:p>
          <a:p>
            <a:pPr>
              <a:spcBef>
                <a:spcPts val="600"/>
              </a:spcBef>
              <a:buNone/>
            </a:pPr>
            <a:r>
              <a:rPr lang="en-US" altLang="en-US" sz="2800" b="1" dirty="0">
                <a:solidFill>
                  <a:srgbClr val="3D8963"/>
                </a:solidFill>
                <a:latin typeface="Courier New" pitchFamily="49" charset="0"/>
              </a:rPr>
              <a:t> </a:t>
            </a:r>
            <a:r>
              <a:rPr lang="en-US" altLang="en-US" sz="2800" b="1" dirty="0">
                <a:latin typeface="Courier New" pitchFamily="49" charset="0"/>
              </a:rPr>
              <a:t> </a:t>
            </a:r>
          </a:p>
          <a:p>
            <a:pPr>
              <a:spcBef>
                <a:spcPts val="600"/>
              </a:spcBef>
              <a:buNone/>
            </a:pPr>
            <a:r>
              <a:rPr lang="en-US" altLang="en-US" sz="2800" b="1" dirty="0">
                <a:latin typeface="Courier New" pitchFamily="49" charset="0"/>
              </a:rPr>
              <a:t>	</a:t>
            </a:r>
            <a:r>
              <a:rPr lang="en-US" altLang="en-US" sz="2800" dirty="0"/>
              <a:t>Prints </a:t>
            </a:r>
            <a:r>
              <a:rPr lang="en-US" altLang="en-US" sz="2800" b="1" dirty="0">
                <a:latin typeface="Courier New" pitchFamily="49" charset="0"/>
              </a:rPr>
              <a:t>8.0</a:t>
            </a:r>
            <a:r>
              <a:rPr lang="en-US" altLang="en-US" sz="2800" dirty="0"/>
              <a:t> and </a:t>
            </a:r>
            <a:r>
              <a:rPr lang="en-US" altLang="en-US" sz="2800" b="1" dirty="0">
                <a:latin typeface="Courier New" pitchFamily="49" charset="0"/>
              </a:rPr>
              <a:t>Hi Ho</a:t>
            </a:r>
            <a:endParaRPr lang="en-US" altLang="en-US" sz="2800" b="1" dirty="0">
              <a:solidFill>
                <a:srgbClr val="3D8963"/>
              </a:solidFill>
              <a:latin typeface="Courier New" pitchFamily="49" charset="0"/>
            </a:endParaRPr>
          </a:p>
          <a:p>
            <a:pPr eaLnBrk="1" hangingPunct="1">
              <a:buFontTx/>
              <a:buNone/>
            </a:pPr>
            <a:r>
              <a:rPr lang="en-US" altLang="en-US" sz="2800" b="1" dirty="0">
                <a:solidFill>
                  <a:srgbClr val="3D8963"/>
                </a:solidFill>
                <a:latin typeface="Courier New" pitchFamily="49" charset="0"/>
              </a:rPr>
              <a:t>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3514397C-B63F-4812-ACDF-7F5131567E62}" type="slidenum">
              <a:rPr lang="en-US" altLang="en-US" sz="120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p:cNvSpPr>
          <p:nvPr>
            <p:ph type="title"/>
          </p:nvPr>
        </p:nvSpPr>
        <p:spPr/>
        <p:txBody>
          <a:bodyPr/>
          <a:lstStyle/>
          <a:p>
            <a:pPr eaLnBrk="1" hangingPunct="1"/>
            <a:r>
              <a:rPr lang="en-US" altLang="en-US" dirty="0">
                <a:solidFill>
                  <a:schemeClr val="tx1"/>
                </a:solidFill>
              </a:rPr>
              <a:t>Member Function Definitions Outside of a Template Class</a:t>
            </a:r>
          </a:p>
        </p:txBody>
      </p:sp>
      <p:sp>
        <p:nvSpPr>
          <p:cNvPr id="35843" name="Slide Body"/>
          <p:cNvSpPr>
            <a:spLocks noGrp="1"/>
          </p:cNvSpPr>
          <p:nvPr>
            <p:ph type="body" idx="1"/>
          </p:nvPr>
        </p:nvSpPr>
        <p:spPr/>
        <p:txBody>
          <a:bodyPr/>
          <a:lstStyle/>
          <a:p>
            <a:pPr eaLnBrk="1" hangingPunct="1"/>
            <a:r>
              <a:rPr lang="en-US" altLang="en-US" sz="2800" dirty="0"/>
              <a:t>If a member function is defined outside of the class, then the definition requires the template header to be prefixed to it, and the template name and type parameter list to be used to refer to the name of the class:</a:t>
            </a:r>
          </a:p>
          <a:p>
            <a:pPr eaLnBrk="1" hangingPunct="1">
              <a:lnSpc>
                <a:spcPct val="80000"/>
              </a:lnSpc>
              <a:buFontTx/>
              <a:buNone/>
            </a:pPr>
            <a:r>
              <a:rPr lang="en-US" altLang="en-US" sz="2800" dirty="0"/>
              <a:t>	</a:t>
            </a:r>
            <a:r>
              <a:rPr lang="en-US" altLang="en-US" sz="2800" b="1" dirty="0">
                <a:solidFill>
                  <a:srgbClr val="3D8963"/>
                </a:solidFill>
                <a:latin typeface="Courier New" pitchFamily="49" charset="0"/>
              </a:rPr>
              <a:t> template&lt;class T&gt;  </a:t>
            </a:r>
          </a:p>
          <a:p>
            <a:pPr eaLnBrk="1" hangingPunct="1">
              <a:lnSpc>
                <a:spcPct val="80000"/>
              </a:lnSpc>
              <a:buFontTx/>
              <a:buNone/>
            </a:pPr>
            <a:r>
              <a:rPr lang="en-US" altLang="en-US" sz="2800" b="1" dirty="0">
                <a:solidFill>
                  <a:srgbClr val="3D8963"/>
                </a:solidFill>
                <a:latin typeface="Courier New" pitchFamily="49" charset="0"/>
              </a:rPr>
              <a:t> </a:t>
            </a:r>
            <a:r>
              <a:rPr lang="en-US" altLang="en-US" sz="2800" b="1" dirty="0">
                <a:solidFill>
                  <a:srgbClr val="3D8963"/>
                </a:solidFill>
              </a:rPr>
              <a:t> </a:t>
            </a:r>
            <a:r>
              <a:rPr lang="en-US" altLang="en-US" sz="2800" b="1" dirty="0">
                <a:solidFill>
                  <a:srgbClr val="3D8963"/>
                </a:solidFill>
                <a:latin typeface="Courier New" pitchFamily="49" charset="0"/>
              </a:rPr>
              <a:t> T Joiner&lt;T&gt;::combine(T x, T y)</a:t>
            </a:r>
          </a:p>
          <a:p>
            <a:pPr eaLnBrk="1" hangingPunct="1">
              <a:lnSpc>
                <a:spcPct val="80000"/>
              </a:lnSpc>
              <a:buFontTx/>
              <a:buNone/>
            </a:pPr>
            <a:r>
              <a:rPr lang="en-US" altLang="en-US" sz="2800" b="1" dirty="0">
                <a:solidFill>
                  <a:srgbClr val="3D8963"/>
                </a:solidFill>
                <a:latin typeface="Courier New" pitchFamily="49" charset="0"/>
              </a:rPr>
              <a:t>        {return x + y;}</a:t>
            </a:r>
            <a:endParaRPr lang="en-US" altLang="en-US" sz="2800" dirty="0"/>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16-</a:t>
            </a:r>
            <a:fld id="{FE01DC99-9C4A-4550-9A59-C09E464E5340}" type="slidenum">
              <a:rPr lang="en-US" altLang="en-US" sz="800" baseline="0">
                <a:latin typeface="Arial" charset="0"/>
              </a:rPr>
              <a:pPr eaLnBrk="1" hangingPunct="1"/>
              <a:t>33</a:t>
            </a:fld>
            <a:endParaRPr lang="en-US" altLang="en-US" sz="800" baseline="0" dirty="0">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dirty="0">
                <a:solidFill>
                  <a:schemeClr val="tx1"/>
                </a:solidFill>
              </a:rPr>
              <a:t>16.4  Class Templates and Inheritance</a:t>
            </a:r>
          </a:p>
        </p:txBody>
      </p:sp>
      <p:sp>
        <p:nvSpPr>
          <p:cNvPr id="36867" name="Slide Body"/>
          <p:cNvSpPr>
            <a:spLocks noGrp="1" noChangeArrowheads="1"/>
          </p:cNvSpPr>
          <p:nvPr>
            <p:ph type="body" idx="1"/>
          </p:nvPr>
        </p:nvSpPr>
        <p:spPr/>
        <p:txBody>
          <a:bodyPr/>
          <a:lstStyle/>
          <a:p>
            <a:pPr eaLnBrk="1" hangingPunct="1"/>
            <a:r>
              <a:rPr lang="en-US" altLang="en-US" sz="2800" dirty="0">
                <a:solidFill>
                  <a:schemeClr val="tx1"/>
                </a:solidFill>
              </a:rPr>
              <a:t>Templates can be combined with inheritance</a:t>
            </a:r>
          </a:p>
          <a:p>
            <a:pPr eaLnBrk="1" hangingPunct="1"/>
            <a:r>
              <a:rPr lang="en-US" altLang="en-US" sz="2800" dirty="0">
                <a:solidFill>
                  <a:schemeClr val="tx1"/>
                </a:solidFill>
              </a:rPr>
              <a:t>You can derive a template class from a template class</a:t>
            </a:r>
          </a:p>
          <a:p>
            <a:pPr eaLnBrk="1" hangingPunct="1"/>
            <a:r>
              <a:rPr lang="en-US" altLang="en-US" sz="2800" dirty="0">
                <a:solidFill>
                  <a:schemeClr val="tx1"/>
                </a:solidFill>
              </a:rPr>
              <a:t>Other combinations are possible:</a:t>
            </a:r>
          </a:p>
          <a:p>
            <a:pPr lvl="1"/>
            <a:r>
              <a:rPr lang="en-US" altLang="en-US" sz="2800" dirty="0">
                <a:solidFill>
                  <a:schemeClr val="tx1"/>
                </a:solidFill>
              </a:rPr>
              <a:t>Derive a template from an ordinary class</a:t>
            </a:r>
          </a:p>
          <a:p>
            <a:pPr lvl="1"/>
            <a:r>
              <a:rPr lang="en-US" altLang="en-US" sz="2800" dirty="0">
                <a:solidFill>
                  <a:schemeClr val="tx1"/>
                </a:solidFill>
              </a:rPr>
              <a:t>Derive an ordinary class from a template</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9C4EDCAA-7AA8-4499-A260-4E9B81273A94}" type="slidenum">
              <a:rPr lang="en-US" altLang="en-US" sz="120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9993312" y="113072"/>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16-</a:t>
            </a:r>
            <a:fld id="{171D7F42-732E-4753-8A37-9BFC64539999}" type="slidenum">
              <a:rPr lang="en-US" altLang="en-US" sz="1200"/>
              <a:pPr eaLnBrk="1" hangingPunct="1">
                <a:spcBef>
                  <a:spcPct val="0"/>
                </a:spcBef>
                <a:buFontTx/>
                <a:buNone/>
              </a:pPr>
              <a:t>35</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Tree>
    <p:extLst>
      <p:ext uri="{BB962C8B-B14F-4D97-AF65-F5344CB8AC3E}">
        <p14:creationId xmlns:p14="http://schemas.microsoft.com/office/powerpoint/2010/main" val="92344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Exceptions – Key Words</a:t>
            </a:r>
          </a:p>
        </p:txBody>
      </p:sp>
      <p:sp>
        <p:nvSpPr>
          <p:cNvPr id="6147" name="Slide Body"/>
          <p:cNvSpPr>
            <a:spLocks noGrp="1" noChangeArrowheads="1"/>
          </p:cNvSpPr>
          <p:nvPr>
            <p:ph type="body" idx="1"/>
          </p:nvPr>
        </p:nvSpPr>
        <p:spPr>
          <a:xfrm>
            <a:off x="1981200" y="1981200"/>
            <a:ext cx="8001000" cy="4114800"/>
          </a:xfrm>
        </p:spPr>
        <p:txBody>
          <a:bodyPr/>
          <a:lstStyle/>
          <a:p>
            <a:pPr eaLnBrk="1" hangingPunct="1">
              <a:lnSpc>
                <a:spcPct val="90000"/>
              </a:lnSpc>
            </a:pPr>
            <a:r>
              <a:rPr lang="en-US" altLang="en-US" sz="2800" b="1" dirty="0">
                <a:solidFill>
                  <a:schemeClr val="accent2"/>
                </a:solidFill>
                <a:latin typeface="Courier New" pitchFamily="49" charset="0"/>
              </a:rPr>
              <a:t>throw</a:t>
            </a:r>
            <a:r>
              <a:rPr lang="en-US" altLang="en-US" sz="2800" dirty="0"/>
              <a:t> – followed by an argument, is used to signal an exception</a:t>
            </a:r>
            <a:endParaRPr lang="en-US" altLang="en-US" sz="2800" dirty="0">
              <a:latin typeface="Courier New" pitchFamily="49" charset="0"/>
            </a:endParaRPr>
          </a:p>
          <a:p>
            <a:pPr eaLnBrk="1" hangingPunct="1">
              <a:lnSpc>
                <a:spcPct val="90000"/>
              </a:lnSpc>
            </a:pPr>
            <a:r>
              <a:rPr lang="en-US" altLang="en-US" sz="2800" b="1" dirty="0">
                <a:solidFill>
                  <a:schemeClr val="accent2"/>
                </a:solidFill>
                <a:latin typeface="Courier New" pitchFamily="49" charset="0"/>
              </a:rPr>
              <a:t>try</a:t>
            </a:r>
            <a:r>
              <a:rPr lang="en-US" altLang="en-US" sz="2800" dirty="0"/>
              <a:t> – followed by a block </a:t>
            </a: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a:t>
            </a:r>
            <a:r>
              <a:rPr lang="en-US" altLang="en-US" sz="2800" dirty="0"/>
              <a:t>, is used to invoke code that may throw an exception</a:t>
            </a:r>
            <a:endParaRPr lang="en-US" altLang="en-US" sz="2800" dirty="0">
              <a:latin typeface="Courier New" pitchFamily="49" charset="0"/>
            </a:endParaRPr>
          </a:p>
          <a:p>
            <a:pPr eaLnBrk="1" hangingPunct="1">
              <a:lnSpc>
                <a:spcPct val="90000"/>
              </a:lnSpc>
            </a:pPr>
            <a:r>
              <a:rPr lang="en-US" altLang="en-US" sz="2800" b="1" dirty="0">
                <a:solidFill>
                  <a:schemeClr val="accent2"/>
                </a:solidFill>
                <a:latin typeface="Courier New" pitchFamily="49" charset="0"/>
              </a:rPr>
              <a:t>catch</a:t>
            </a:r>
            <a:r>
              <a:rPr lang="en-US" altLang="en-US" sz="2800" dirty="0"/>
              <a:t> – followed by a block </a:t>
            </a: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a:t>
            </a:r>
            <a:r>
              <a:rPr lang="en-US" altLang="en-US" sz="2800" dirty="0"/>
              <a:t>, is used to process exceptions thrown in a preceding </a:t>
            </a:r>
            <a:r>
              <a:rPr lang="en-US" altLang="en-US" sz="2800" b="1" dirty="0">
                <a:latin typeface="Courier New" pitchFamily="49" charset="0"/>
              </a:rPr>
              <a:t>try</a:t>
            </a:r>
            <a:r>
              <a:rPr lang="en-US" altLang="en-US" sz="2800" dirty="0"/>
              <a:t> block.  It takes a parameter that matches the type of exception thrown</a:t>
            </a:r>
            <a:endParaRPr lang="en-US" altLang="en-US" sz="2800" dirty="0">
              <a:latin typeface="Courier New" pitchFamily="49" charset="0"/>
            </a:endParaRP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51789F17-2335-4A52-AF12-5951AF6846A0}"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Throwing an Exception</a:t>
            </a:r>
          </a:p>
        </p:txBody>
      </p:sp>
      <p:sp>
        <p:nvSpPr>
          <p:cNvPr id="7171" name="Slide Body"/>
          <p:cNvSpPr>
            <a:spLocks noGrp="1" noChangeArrowheads="1"/>
          </p:cNvSpPr>
          <p:nvPr>
            <p:ph type="body" idx="1"/>
          </p:nvPr>
        </p:nvSpPr>
        <p:spPr/>
        <p:txBody>
          <a:bodyPr/>
          <a:lstStyle/>
          <a:p>
            <a:pPr eaLnBrk="1" hangingPunct="1">
              <a:lnSpc>
                <a:spcPct val="85000"/>
              </a:lnSpc>
            </a:pPr>
            <a:r>
              <a:rPr lang="en-US" altLang="en-US" sz="2800" dirty="0"/>
              <a:t>Code that detects the exception must pass information to the exception handler. This is done using a </a:t>
            </a:r>
            <a:r>
              <a:rPr lang="en-US" altLang="en-US" sz="2800" b="1" dirty="0">
                <a:solidFill>
                  <a:schemeClr val="accent2"/>
                </a:solidFill>
                <a:latin typeface="Courier New" pitchFamily="49" charset="0"/>
              </a:rPr>
              <a:t>throw</a:t>
            </a:r>
            <a:r>
              <a:rPr lang="en-US" altLang="en-US" sz="2800" dirty="0"/>
              <a:t> statement:</a:t>
            </a:r>
          </a:p>
          <a:p>
            <a:pPr eaLnBrk="1" hangingPunct="1">
              <a:lnSpc>
                <a:spcPct val="85000"/>
              </a:lnSpc>
            </a:pPr>
            <a:endParaRPr lang="en-US" altLang="en-US" sz="2800" dirty="0"/>
          </a:p>
          <a:p>
            <a:pPr eaLnBrk="1" hangingPunct="1">
              <a:lnSpc>
                <a:spcPct val="85000"/>
              </a:lnSpc>
              <a:buFontTx/>
              <a:buNone/>
            </a:pPr>
            <a:r>
              <a:rPr lang="en-US" altLang="en-US" sz="2800" dirty="0"/>
              <a:t>      </a:t>
            </a:r>
            <a:r>
              <a:rPr lang="en-US" altLang="en-US" sz="2800" b="1" dirty="0">
                <a:solidFill>
                  <a:srgbClr val="3D8963"/>
                </a:solidFill>
                <a:latin typeface="Courier New" pitchFamily="49" charset="0"/>
              </a:rPr>
              <a:t>throw string("Emergency!");</a:t>
            </a:r>
          </a:p>
          <a:p>
            <a:pPr eaLnBrk="1" hangingPunct="1">
              <a:lnSpc>
                <a:spcPct val="85000"/>
              </a:lnSpc>
              <a:buFontTx/>
              <a:buNone/>
            </a:pPr>
            <a:r>
              <a:rPr lang="en-US" altLang="en-US" sz="2800" dirty="0"/>
              <a:t>      </a:t>
            </a:r>
            <a:r>
              <a:rPr lang="en-US" altLang="en-US" sz="2800" b="1" dirty="0">
                <a:solidFill>
                  <a:srgbClr val="3D8963"/>
                </a:solidFill>
                <a:latin typeface="Courier New" pitchFamily="49" charset="0"/>
              </a:rPr>
              <a:t>throw 12;</a:t>
            </a:r>
          </a:p>
          <a:p>
            <a:pPr eaLnBrk="1" hangingPunct="1">
              <a:lnSpc>
                <a:spcPct val="85000"/>
              </a:lnSpc>
            </a:pPr>
            <a:endParaRPr lang="en-US" altLang="en-US" sz="2800" dirty="0"/>
          </a:p>
          <a:p>
            <a:pPr eaLnBrk="1" hangingPunct="1">
              <a:lnSpc>
                <a:spcPct val="85000"/>
              </a:lnSpc>
            </a:pPr>
            <a:r>
              <a:rPr lang="en-US" altLang="en-US" sz="2800" dirty="0"/>
              <a:t>In C++, information thrown by the </a:t>
            </a:r>
            <a:r>
              <a:rPr lang="en-US" altLang="en-US" sz="2800" b="1" dirty="0">
                <a:latin typeface="Courier New" pitchFamily="49" charset="0"/>
              </a:rPr>
              <a:t>throw</a:t>
            </a:r>
            <a:r>
              <a:rPr lang="en-US" altLang="en-US" sz="2800" dirty="0"/>
              <a:t> statement may be a value of any type</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0A59A25D-826E-4AB3-B9E2-904B2209F1AC}"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1828800" y="152400"/>
            <a:ext cx="8610600" cy="992188"/>
          </a:xfrm>
        </p:spPr>
        <p:txBody>
          <a:bodyPr/>
          <a:lstStyle/>
          <a:p>
            <a:pPr eaLnBrk="1" hangingPunct="1"/>
            <a:r>
              <a:rPr lang="en-US" altLang="en-US" dirty="0">
                <a:solidFill>
                  <a:schemeClr val="tx1"/>
                </a:solidFill>
              </a:rPr>
              <a:t>Catching an Exception 1 of 2</a:t>
            </a:r>
          </a:p>
        </p:txBody>
      </p:sp>
      <p:sp>
        <p:nvSpPr>
          <p:cNvPr id="8195" name="Slide Body"/>
          <p:cNvSpPr>
            <a:spLocks noGrp="1" noChangeArrowheads="1"/>
          </p:cNvSpPr>
          <p:nvPr>
            <p:ph type="body" idx="1"/>
          </p:nvPr>
        </p:nvSpPr>
        <p:spPr>
          <a:xfrm>
            <a:off x="1676400" y="1371600"/>
            <a:ext cx="8447088" cy="4572000"/>
          </a:xfrm>
        </p:spPr>
        <p:txBody>
          <a:bodyPr/>
          <a:lstStyle/>
          <a:p>
            <a:pPr>
              <a:lnSpc>
                <a:spcPts val="2900"/>
              </a:lnSpc>
            </a:pPr>
            <a:r>
              <a:rPr lang="en-US" altLang="en-US" sz="2800" dirty="0"/>
              <a:t>Block of code that handles the exception is said to </a:t>
            </a:r>
            <a:r>
              <a:rPr lang="en-US" altLang="en-US" sz="2800" dirty="0">
                <a:solidFill>
                  <a:schemeClr val="accent2"/>
                </a:solidFill>
              </a:rPr>
              <a:t>catch</a:t>
            </a:r>
            <a:r>
              <a:rPr lang="en-US" altLang="en-US" sz="2800" dirty="0"/>
              <a:t> the exception and is called an </a:t>
            </a:r>
            <a:r>
              <a:rPr lang="en-US" altLang="en-US" sz="2800" dirty="0">
                <a:solidFill>
                  <a:schemeClr val="accent2"/>
                </a:solidFill>
              </a:rPr>
              <a:t>exception handler</a:t>
            </a:r>
          </a:p>
          <a:p>
            <a:pPr>
              <a:lnSpc>
                <a:spcPts val="2900"/>
              </a:lnSpc>
            </a:pPr>
            <a:r>
              <a:rPr lang="en-US" altLang="en-US" sz="2800" dirty="0"/>
              <a:t>An exception handler is written to catch exceptions of a given type: For example, the code</a:t>
            </a:r>
          </a:p>
          <a:p>
            <a:pPr>
              <a:lnSpc>
                <a:spcPts val="2900"/>
              </a:lnSpc>
              <a:spcBef>
                <a:spcPts val="600"/>
              </a:spcBef>
              <a:buNone/>
            </a:pPr>
            <a:r>
              <a:rPr lang="en-US" altLang="en-US" sz="2800" dirty="0"/>
              <a:t>       </a:t>
            </a:r>
            <a:r>
              <a:rPr lang="en-US" altLang="en-US" sz="2800" b="1" dirty="0">
                <a:solidFill>
                  <a:srgbClr val="3D8963"/>
                </a:solidFill>
                <a:latin typeface="Courier New" pitchFamily="49" charset="0"/>
              </a:rPr>
              <a:t>catch(string </a:t>
            </a:r>
            <a:r>
              <a:rPr lang="en-US" altLang="en-US" sz="2800" b="1" dirty="0" err="1">
                <a:solidFill>
                  <a:srgbClr val="3D8963"/>
                </a:solidFill>
                <a:latin typeface="Courier New" pitchFamily="49" charset="0"/>
              </a:rPr>
              <a:t>str</a:t>
            </a:r>
            <a:r>
              <a:rPr lang="en-US" altLang="en-US" sz="2800" b="1" dirty="0">
                <a:solidFill>
                  <a:srgbClr val="3D8963"/>
                </a:solidFill>
                <a:latin typeface="Courier New" pitchFamily="49" charset="0"/>
              </a:rPr>
              <a:t>)</a:t>
            </a:r>
          </a:p>
          <a:p>
            <a:pPr>
              <a:lnSpc>
                <a:spcPts val="2900"/>
              </a:lnSpc>
              <a:spcBef>
                <a:spcPts val="600"/>
              </a:spcBef>
              <a:buNone/>
            </a:pPr>
            <a:r>
              <a:rPr lang="en-US" altLang="en-US" sz="2800" b="1" dirty="0">
                <a:solidFill>
                  <a:srgbClr val="3D8963"/>
                </a:solidFill>
                <a:latin typeface="Courier New" pitchFamily="49" charset="0"/>
              </a:rPr>
              <a:t>   {</a:t>
            </a:r>
          </a:p>
          <a:p>
            <a:pPr>
              <a:lnSpc>
                <a:spcPts val="2900"/>
              </a:lnSpc>
              <a:spcBef>
                <a:spcPts val="60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str</a:t>
            </a:r>
            <a:r>
              <a:rPr lang="en-US" altLang="en-US" sz="2800" b="1" dirty="0">
                <a:solidFill>
                  <a:srgbClr val="3D8963"/>
                </a:solidFill>
                <a:latin typeface="Courier New" pitchFamily="49" charset="0"/>
              </a:rPr>
              <a:t>;</a:t>
            </a:r>
          </a:p>
          <a:p>
            <a:pPr>
              <a:lnSpc>
                <a:spcPts val="2900"/>
              </a:lnSpc>
              <a:spcBef>
                <a:spcPts val="600"/>
              </a:spcBef>
              <a:buNone/>
            </a:pPr>
            <a:r>
              <a:rPr lang="en-US" altLang="en-US" sz="2800" b="1" dirty="0">
                <a:solidFill>
                  <a:srgbClr val="3D8963"/>
                </a:solidFill>
                <a:latin typeface="Courier New" pitchFamily="49" charset="0"/>
              </a:rPr>
              <a:t>   }</a:t>
            </a:r>
          </a:p>
          <a:p>
            <a:pPr>
              <a:lnSpc>
                <a:spcPts val="2900"/>
              </a:lnSpc>
              <a:buNone/>
            </a:pPr>
            <a:r>
              <a:rPr lang="en-US" altLang="en-US" sz="2800" dirty="0"/>
              <a:t>    can only catch exceptions that are string objects</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E9807A3F-52FE-4FD0-9DC9-12330F30E529}"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Catching an Exception 2 of 2</a:t>
            </a:r>
          </a:p>
        </p:txBody>
      </p:sp>
      <p:sp>
        <p:nvSpPr>
          <p:cNvPr id="9219" name="Slide Body"/>
          <p:cNvSpPr>
            <a:spLocks noGrp="1" noChangeArrowheads="1"/>
          </p:cNvSpPr>
          <p:nvPr>
            <p:ph type="body" idx="1"/>
          </p:nvPr>
        </p:nvSpPr>
        <p:spPr/>
        <p:txBody>
          <a:bodyPr/>
          <a:lstStyle/>
          <a:p>
            <a:pPr eaLnBrk="1" hangingPunct="1">
              <a:spcBef>
                <a:spcPct val="0"/>
              </a:spcBef>
              <a:spcAft>
                <a:spcPct val="30000"/>
              </a:spcAft>
              <a:buFontTx/>
              <a:buNone/>
            </a:pPr>
            <a:r>
              <a:rPr lang="en-US" altLang="en-US" dirty="0"/>
              <a:t>	</a:t>
            </a:r>
            <a:r>
              <a:rPr lang="en-US" altLang="en-US" sz="2800" dirty="0"/>
              <a:t>Another example of a handler:</a:t>
            </a:r>
          </a:p>
          <a:p>
            <a:pPr eaLnBrk="1" hangingPunct="1">
              <a:lnSpc>
                <a:spcPct val="90000"/>
              </a:lnSpc>
              <a:spcBef>
                <a:spcPct val="0"/>
              </a:spcBef>
              <a:buFontTx/>
              <a:buNone/>
            </a:pPr>
            <a:r>
              <a:rPr lang="en-US" altLang="en-US" sz="2800" dirty="0"/>
              <a:t>       </a:t>
            </a:r>
            <a:r>
              <a:rPr lang="en-US" altLang="en-US" sz="2800" b="1" dirty="0">
                <a:solidFill>
                  <a:srgbClr val="3D8963"/>
                </a:solidFill>
                <a:latin typeface="Courier New" pitchFamily="49" charset="0"/>
              </a:rPr>
              <a:t>catch(</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x)</a:t>
            </a:r>
          </a:p>
          <a:p>
            <a:pPr eaLnBrk="1" hangingPunct="1">
              <a:lnSpc>
                <a:spcPct val="90000"/>
              </a:lnSpc>
              <a:spcBef>
                <a:spcPct val="0"/>
              </a:spcBef>
              <a:buFontTx/>
              <a:buNone/>
            </a:pPr>
            <a:r>
              <a:rPr lang="en-US" altLang="en-US" sz="2800" b="1" dirty="0">
                <a:solidFill>
                  <a:srgbClr val="3D8963"/>
                </a:solidFill>
                <a:latin typeface="Courier New" pitchFamily="49" charset="0"/>
              </a:rPr>
              <a:t>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cerr</a:t>
            </a:r>
            <a:r>
              <a:rPr lang="en-US" altLang="en-US" sz="2800" b="1" dirty="0">
                <a:solidFill>
                  <a:srgbClr val="3D8963"/>
                </a:solidFill>
                <a:latin typeface="Courier New" pitchFamily="49" charset="0"/>
              </a:rPr>
              <a:t> &lt;&lt; "Error: " &lt;&lt; x;</a:t>
            </a:r>
          </a:p>
          <a:p>
            <a:pPr eaLnBrk="1" hangingPunct="1">
              <a:lnSpc>
                <a:spcPct val="90000"/>
              </a:lnSpc>
              <a:spcBef>
                <a:spcPct val="0"/>
              </a:spcBef>
              <a:spcAft>
                <a:spcPct val="30000"/>
              </a:spcAft>
              <a:buFontTx/>
              <a:buNone/>
            </a:pPr>
            <a:r>
              <a:rPr lang="en-US" altLang="en-US" sz="2800" b="1" dirty="0">
                <a:solidFill>
                  <a:srgbClr val="3D8963"/>
                </a:solidFill>
                <a:latin typeface="Courier New" pitchFamily="49" charset="0"/>
              </a:rPr>
              <a:t>   }</a:t>
            </a:r>
          </a:p>
          <a:p>
            <a:pPr eaLnBrk="1" hangingPunct="1">
              <a:buFontTx/>
              <a:buNone/>
            </a:pPr>
            <a:r>
              <a:rPr lang="en-US" altLang="en-US" sz="2800" dirty="0"/>
              <a:t>    This can catch exceptions of type </a:t>
            </a:r>
            <a:r>
              <a:rPr lang="en-US" altLang="en-US" sz="2800" b="1" dirty="0" err="1">
                <a:latin typeface="Courier New" pitchFamily="49" charset="0"/>
              </a:rPr>
              <a:t>int</a:t>
            </a:r>
            <a:endParaRPr lang="en-US" altLang="en-US" sz="2800" b="1" dirty="0">
              <a:latin typeface="Courier New" pitchFamily="49" charset="0"/>
            </a:endParaRP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177F8029-ACDB-4719-8C9C-531731FBF0D9}" type="slidenum">
              <a:rPr lang="en-US" altLang="en-US" sz="120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Connecting to the Handler </a:t>
            </a:r>
          </a:p>
        </p:txBody>
      </p:sp>
      <p:sp>
        <p:nvSpPr>
          <p:cNvPr id="10243" name="Slide Body"/>
          <p:cNvSpPr>
            <a:spLocks noGrp="1" noChangeArrowheads="1"/>
          </p:cNvSpPr>
          <p:nvPr>
            <p:ph type="body" idx="1"/>
          </p:nvPr>
        </p:nvSpPr>
        <p:spPr>
          <a:xfrm>
            <a:off x="1905000" y="1524000"/>
            <a:ext cx="8458200" cy="4343400"/>
          </a:xfrm>
        </p:spPr>
        <p:txBody>
          <a:bodyPr/>
          <a:lstStyle/>
          <a:p>
            <a:pPr eaLnBrk="1" hangingPunct="1">
              <a:lnSpc>
                <a:spcPct val="80000"/>
              </a:lnSpc>
              <a:buFontTx/>
              <a:buNone/>
              <a:defRPr/>
            </a:pPr>
            <a:r>
              <a:rPr lang="en-US" altLang="en-US" sz="2400" dirty="0"/>
              <a:t>	Every catch block is attached to a </a:t>
            </a:r>
            <a:r>
              <a:rPr lang="en-US" altLang="en-US" sz="2400" dirty="0">
                <a:solidFill>
                  <a:schemeClr val="accent2"/>
                </a:solidFill>
              </a:rPr>
              <a:t>try</a:t>
            </a:r>
            <a:r>
              <a:rPr lang="en-US" altLang="en-US" sz="2400" dirty="0"/>
              <a:t> block of code and is responsible for handling exceptions thrown from that block</a:t>
            </a:r>
          </a:p>
          <a:p>
            <a:pPr lvl="1">
              <a:lnSpc>
                <a:spcPts val="2200"/>
              </a:lnSpc>
              <a:buNone/>
              <a:defRPr/>
            </a:pPr>
            <a:r>
              <a:rPr lang="en-US" altLang="en-US" sz="2400" b="1" dirty="0">
                <a:solidFill>
                  <a:srgbClr val="3D8963"/>
                </a:solidFill>
                <a:latin typeface="Courier New" pitchFamily="49" charset="0"/>
              </a:rPr>
              <a:t>try</a:t>
            </a:r>
          </a:p>
          <a:p>
            <a:pPr lvl="1">
              <a:lnSpc>
                <a:spcPts val="2200"/>
              </a:lnSpc>
              <a:buNone/>
              <a:defRPr/>
            </a:pPr>
            <a:r>
              <a:rPr lang="en-US" altLang="en-US" sz="2400" b="1" dirty="0">
                <a:solidFill>
                  <a:srgbClr val="3D8963"/>
                </a:solidFill>
                <a:latin typeface="Courier New" pitchFamily="49" charset="0"/>
              </a:rPr>
              <a:t>{</a:t>
            </a:r>
          </a:p>
          <a:p>
            <a:pPr lvl="1">
              <a:lnSpc>
                <a:spcPts val="2200"/>
              </a:lnSpc>
              <a:buNone/>
              <a:defRPr/>
            </a:pPr>
            <a:r>
              <a:rPr lang="en-US" altLang="en-US" sz="2400" b="1" dirty="0">
                <a:solidFill>
                  <a:srgbClr val="3D8963"/>
                </a:solidFill>
                <a:latin typeface="Courier New" pitchFamily="49" charset="0"/>
              </a:rPr>
              <a:t>		</a:t>
            </a:r>
            <a:r>
              <a:rPr lang="en-US" altLang="en-US" sz="2400" b="1" dirty="0">
                <a:solidFill>
                  <a:srgbClr val="3D8963"/>
                </a:solidFill>
                <a:latin typeface="+mj-lt"/>
              </a:rPr>
              <a:t>  </a:t>
            </a:r>
            <a:r>
              <a:rPr lang="en-US" altLang="en-US" sz="2400" b="1" dirty="0">
                <a:solidFill>
                  <a:srgbClr val="3D8963"/>
                </a:solidFill>
                <a:latin typeface="Courier New" pitchFamily="49" charset="0"/>
              </a:rPr>
              <a:t>// code that may throw an exception</a:t>
            </a:r>
          </a:p>
          <a:p>
            <a:pPr lvl="1">
              <a:lnSpc>
                <a:spcPts val="2200"/>
              </a:lnSpc>
              <a:buNone/>
              <a:defRPr/>
            </a:pPr>
            <a:r>
              <a:rPr lang="en-US" altLang="en-US" sz="2400" b="1" dirty="0">
                <a:solidFill>
                  <a:srgbClr val="3D8963"/>
                </a:solidFill>
                <a:latin typeface="Courier New" pitchFamily="49" charset="0"/>
              </a:rPr>
              <a:t>   // goes here</a:t>
            </a:r>
          </a:p>
          <a:p>
            <a:pPr lvl="1">
              <a:lnSpc>
                <a:spcPts val="2200"/>
              </a:lnSpc>
              <a:buNone/>
              <a:defRPr/>
            </a:pPr>
            <a:r>
              <a:rPr lang="en-US" altLang="en-US" sz="2400" b="1" dirty="0">
                <a:solidFill>
                  <a:srgbClr val="3D8963"/>
                </a:solidFill>
                <a:latin typeface="Courier New" pitchFamily="49" charset="0"/>
              </a:rPr>
              <a:t>}</a:t>
            </a:r>
          </a:p>
          <a:p>
            <a:pPr lvl="1">
              <a:lnSpc>
                <a:spcPts val="2200"/>
              </a:lnSpc>
              <a:buNone/>
              <a:defRPr/>
            </a:pPr>
            <a:r>
              <a:rPr lang="en-US" altLang="en-US" sz="2400" b="1" dirty="0">
                <a:solidFill>
                  <a:srgbClr val="3D8963"/>
                </a:solidFill>
                <a:latin typeface="Courier New" pitchFamily="49" charset="0"/>
              </a:rPr>
              <a:t>catch(</a:t>
            </a:r>
            <a:r>
              <a:rPr lang="en-US" altLang="en-US" sz="2400" b="1" dirty="0">
                <a:solidFill>
                  <a:schemeClr val="accent2"/>
                </a:solidFill>
                <a:latin typeface="Courier New" pitchFamily="49" charset="0"/>
              </a:rPr>
              <a:t>char</a:t>
            </a:r>
            <a:r>
              <a:rPr lang="en-US" altLang="en-US" sz="2400" b="1" dirty="0">
                <a:solidFill>
                  <a:srgbClr val="3D8963"/>
                </a:solidFill>
                <a:latin typeface="Courier New" pitchFamily="49" charset="0"/>
              </a:rPr>
              <a:t> e1)</a:t>
            </a:r>
          </a:p>
          <a:p>
            <a:pPr lvl="1">
              <a:lnSpc>
                <a:spcPts val="2200"/>
              </a:lnSpc>
              <a:buNone/>
              <a:defRPr/>
            </a:pPr>
            <a:r>
              <a:rPr lang="en-US" altLang="en-US" sz="2400" b="1" dirty="0">
                <a:solidFill>
                  <a:srgbClr val="3D8963"/>
                </a:solidFill>
                <a:latin typeface="Courier New" pitchFamily="49" charset="0"/>
              </a:rPr>
              <a:t>{  </a:t>
            </a:r>
          </a:p>
          <a:p>
            <a:pPr lvl="1">
              <a:lnSpc>
                <a:spcPts val="2200"/>
              </a:lnSpc>
              <a:buNone/>
              <a:defRPr/>
            </a:pPr>
            <a:r>
              <a:rPr lang="en-US" altLang="en-US" sz="2400" b="1" dirty="0">
                <a:solidFill>
                  <a:srgbClr val="3D8963"/>
                </a:solidFill>
                <a:latin typeface="Courier New" pitchFamily="49" charset="0"/>
              </a:rPr>
              <a:t>   // This code handles exceptions</a:t>
            </a:r>
          </a:p>
          <a:p>
            <a:pPr lvl="1">
              <a:lnSpc>
                <a:spcPts val="2200"/>
              </a:lnSpc>
              <a:buNone/>
              <a:defRPr/>
            </a:pPr>
            <a:r>
              <a:rPr lang="en-US" altLang="en-US" sz="2400" b="1" dirty="0">
                <a:solidFill>
                  <a:srgbClr val="3D8963"/>
                </a:solidFill>
                <a:latin typeface="Courier New" pitchFamily="49" charset="0"/>
              </a:rPr>
              <a:t>   // of type </a:t>
            </a:r>
            <a:r>
              <a:rPr lang="en-US" altLang="en-US" sz="2400" b="1" dirty="0">
                <a:solidFill>
                  <a:schemeClr val="accent2"/>
                </a:solidFill>
                <a:latin typeface="Courier New" pitchFamily="49" charset="0"/>
              </a:rPr>
              <a:t>char</a:t>
            </a:r>
            <a:r>
              <a:rPr lang="en-US" altLang="en-US" sz="2400" b="1" dirty="0">
                <a:solidFill>
                  <a:srgbClr val="3D8963"/>
                </a:solidFill>
                <a:latin typeface="Courier New" pitchFamily="49" charset="0"/>
              </a:rPr>
              <a:t> that are thrown </a:t>
            </a:r>
          </a:p>
          <a:p>
            <a:pPr lvl="1">
              <a:lnSpc>
                <a:spcPts val="2200"/>
              </a:lnSpc>
              <a:buNone/>
              <a:defRPr/>
            </a:pPr>
            <a:r>
              <a:rPr lang="en-US" altLang="en-US" sz="2400" b="1" dirty="0">
                <a:solidFill>
                  <a:srgbClr val="3D8963"/>
                </a:solidFill>
                <a:latin typeface="Courier New" pitchFamily="49" charset="0"/>
              </a:rPr>
              <a:t>   // in the try block</a:t>
            </a:r>
          </a:p>
          <a:p>
            <a:pPr lvl="1">
              <a:lnSpc>
                <a:spcPts val="2200"/>
              </a:lnSpc>
              <a:buNone/>
              <a:defRPr/>
            </a:pPr>
            <a:r>
              <a:rPr lang="en-US" altLang="en-US" sz="2400" b="1" dirty="0">
                <a:solidFill>
                  <a:srgbClr val="3D8963"/>
                </a:solidFill>
                <a:latin typeface="Courier New" pitchFamily="49" charset="0"/>
              </a:rPr>
              <a:t>} </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9B13F455-04F2-4E43-8826-AC7C95DD6202}"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Execution of Catch Blocks</a:t>
            </a:r>
          </a:p>
        </p:txBody>
      </p:sp>
      <p:sp>
        <p:nvSpPr>
          <p:cNvPr id="11267" name="Slide Body"/>
          <p:cNvSpPr>
            <a:spLocks noGrp="1" noChangeArrowheads="1"/>
          </p:cNvSpPr>
          <p:nvPr>
            <p:ph type="body" idx="1"/>
          </p:nvPr>
        </p:nvSpPr>
        <p:spPr>
          <a:xfrm>
            <a:off x="1828800" y="2192338"/>
            <a:ext cx="8294688" cy="3217862"/>
          </a:xfrm>
        </p:spPr>
        <p:txBody>
          <a:bodyPr/>
          <a:lstStyle/>
          <a:p>
            <a:pPr eaLnBrk="1" hangingPunct="1"/>
            <a:r>
              <a:rPr lang="en-US" altLang="en-US" sz="2800" dirty="0"/>
              <a:t>The catch block syntax is similar to a that of a function</a:t>
            </a:r>
          </a:p>
          <a:p>
            <a:pPr eaLnBrk="1" hangingPunct="1"/>
            <a:r>
              <a:rPr lang="en-US" altLang="en-US" sz="2800" dirty="0"/>
              <a:t>A catch block has a formal parameter that is initialized to the value of the thrown exception before the block is executed</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16-</a:t>
            </a:r>
            <a:fld id="{B8653685-F653-42A8-92BC-953FAC2D7F2A}" type="slidenum">
              <a:rPr lang="en-US" altLang="en-US" sz="120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1118</TotalTime>
  <Words>1452</Words>
  <Application>Microsoft Office PowerPoint</Application>
  <PresentationFormat>Widescreen</PresentationFormat>
  <Paragraphs>300</Paragraphs>
  <Slides>35</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Courier New</vt:lpstr>
      <vt:lpstr>Noto Sans Symbols</vt:lpstr>
      <vt:lpstr>Times New Roman</vt:lpstr>
      <vt:lpstr>Verdana</vt:lpstr>
      <vt:lpstr>508 Lecture</vt:lpstr>
      <vt:lpstr>Custom Design</vt:lpstr>
      <vt:lpstr>Starting Out with C++ Early Objects </vt:lpstr>
      <vt:lpstr>Topics</vt:lpstr>
      <vt:lpstr>16.1  Exceptions</vt:lpstr>
      <vt:lpstr>Exceptions – Key Words</vt:lpstr>
      <vt:lpstr>Throwing an Exception</vt:lpstr>
      <vt:lpstr>Catching an Exception 1 of 2</vt:lpstr>
      <vt:lpstr>Catching an Exception 2 of 2</vt:lpstr>
      <vt:lpstr>Connecting to the Handler </vt:lpstr>
      <vt:lpstr>Execution of Catch Blocks</vt:lpstr>
      <vt:lpstr>Exception Example</vt:lpstr>
      <vt:lpstr>Example</vt:lpstr>
      <vt:lpstr>Flow of Control</vt:lpstr>
      <vt:lpstr>Uncaught Exception</vt:lpstr>
      <vt:lpstr>Throwing an Exception Class</vt:lpstr>
      <vt:lpstr>Handling Multiple Exceptions</vt:lpstr>
      <vt:lpstr>Exception When Calling new</vt:lpstr>
      <vt:lpstr>Where to Find an Exception Handler?</vt:lpstr>
      <vt:lpstr>Unwinding the Stack</vt:lpstr>
      <vt:lpstr>Nested Exception Handling</vt:lpstr>
      <vt:lpstr>Rethrowing an Exception</vt:lpstr>
      <vt:lpstr>16.2  Function Templates</vt:lpstr>
      <vt:lpstr>Function Template Example</vt:lpstr>
      <vt:lpstr>A swap Template</vt:lpstr>
      <vt:lpstr>Using a Template Function</vt:lpstr>
      <vt:lpstr>Function Template Notes 1 of 2</vt:lpstr>
      <vt:lpstr>Function Template Notes 2 of 2</vt:lpstr>
      <vt:lpstr>Where to Start When Defining Templates</vt:lpstr>
      <vt:lpstr>Function templates and C++ 11</vt:lpstr>
      <vt:lpstr>16.3  Class Templates</vt:lpstr>
      <vt:lpstr>Class Template</vt:lpstr>
      <vt:lpstr>Example class Template</vt:lpstr>
      <vt:lpstr>Using Class Templates</vt:lpstr>
      <vt:lpstr>Member Function Definitions Outside of a Template Class</vt:lpstr>
      <vt:lpstr>16.4  Class Templates and Inheritance</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Microsoft account</cp:lastModifiedBy>
  <cp:revision>34</cp:revision>
  <cp:lastPrinted>2009-04-22T19:24:48Z</cp:lastPrinted>
  <dcterms:created xsi:type="dcterms:W3CDTF">2013-06-11T00:22:50Z</dcterms:created>
  <dcterms:modified xsi:type="dcterms:W3CDTF">2021-04-21T15:50:06Z</dcterms:modified>
</cp:coreProperties>
</file>