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mo Bold" charset="1" panose="020B0704020202020204"/>
      <p:regular r:id="rId19"/>
    </p:embeddedFont>
    <p:embeddedFont>
      <p:font typeface="Arimo" charset="1" panose="020B0604020202020204"/>
      <p:regular r:id="rId20"/>
    </p:embeddedFont>
    <p:embeddedFont>
      <p:font typeface="Lato" charset="1" panose="020F05020202040302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notesSlides/notesSlide6.xml" Type="http://schemas.openxmlformats.org/officeDocument/2006/relationships/notesSlide"/><Relationship Id="rId27" Target="notesSlides/notesSlide7.xml" Type="http://schemas.openxmlformats.org/officeDocument/2006/relationships/notesSlide"/><Relationship Id="rId28" Target="notesSlides/notesSlide8.xml" Type="http://schemas.openxmlformats.org/officeDocument/2006/relationships/notesSlide"/><Relationship Id="rId29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10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2F2F2">
                <a:alpha val="90196"/>
              </a:srgbClr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0237" y="1753641"/>
            <a:ext cx="9445526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25"/>
              </a:lnSpc>
            </a:pPr>
            <a:r>
              <a:rPr lang="en-US" sz="7687" b="true">
                <a:solidFill>
                  <a:srgbClr val="312F2B"/>
                </a:solidFill>
                <a:latin typeface="Arimo Bold"/>
                <a:ea typeface="Arimo Bold"/>
                <a:cs typeface="Arimo Bold"/>
                <a:sym typeface="Arimo Bold"/>
              </a:rPr>
              <a:t>Retro – Smart Study Companion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0237" y="4643438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12F2B"/>
                </a:solidFill>
                <a:latin typeface="Arimo"/>
                <a:ea typeface="Arimo"/>
                <a:cs typeface="Arimo"/>
                <a:sym typeface="Arimo"/>
              </a:rPr>
              <a:t>Team Fork Yeah!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78812" y="5973664"/>
            <a:ext cx="5274469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312F2B"/>
                </a:solidFill>
                <a:latin typeface="Arimo"/>
                <a:ea typeface="Arimo"/>
                <a:cs typeface="Arimo"/>
                <a:sym typeface="Arimo"/>
              </a:rPr>
              <a:t>Team Lead : Syed Zaid Ali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78812" y="6721605"/>
            <a:ext cx="6251674" cy="56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312F2B"/>
                </a:solidFill>
                <a:latin typeface="Arimo"/>
                <a:ea typeface="Arimo"/>
                <a:cs typeface="Arimo"/>
                <a:sym typeface="Arimo"/>
              </a:rPr>
              <a:t>Submission Date : 5th Sept, 2025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50237" y="7887295"/>
            <a:ext cx="4252912" cy="56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312F2B"/>
                </a:solidFill>
                <a:latin typeface="Arimo"/>
                <a:ea typeface="Arimo"/>
                <a:cs typeface="Arimo"/>
                <a:sym typeface="Arimo"/>
              </a:rPr>
              <a:t>SISTec GN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724447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12F2B"/>
                </a:solidFill>
                <a:latin typeface="Arimo"/>
                <a:ea typeface="Arimo"/>
                <a:cs typeface="Arimo"/>
                <a:sym typeface="Arimo"/>
              </a:rPr>
              <a:t>Evaluation Metrics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481066"/>
            <a:ext cx="3810000" cy="830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7312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&lt;2s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5141" y="5627935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Response Latency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6183809"/>
            <a:ext cx="3810000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For chat interactions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56598" y="4481066"/>
            <a:ext cx="3810149" cy="830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7312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100%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89649" y="5627935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Offline Voice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56598" y="6183809"/>
            <a:ext cx="3810149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Seamless via Kokoro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21105" y="4481066"/>
            <a:ext cx="3810149" cy="830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7312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↑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54157" y="5627935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User Productivity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21105" y="6183809"/>
            <a:ext cx="3810149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Focus sessions completed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85614" y="4481066"/>
            <a:ext cx="3810149" cy="830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2"/>
              </a:lnSpc>
            </a:pPr>
            <a:r>
              <a:rPr lang="en-US" sz="7312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↑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18666" y="5627935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Retention Boost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485614" y="6183809"/>
            <a:ext cx="3810149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Retro Cards usage stats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0237" y="2409379"/>
            <a:ext cx="9081641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12F2B"/>
                </a:solidFill>
                <a:latin typeface="Arimo"/>
                <a:ea typeface="Arimo"/>
                <a:cs typeface="Arimo"/>
                <a:sym typeface="Arimo"/>
              </a:rPr>
              <a:t>Area Overview &amp; Importance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845475" y="3772941"/>
            <a:ext cx="4590455" cy="2115890"/>
            <a:chOff x="0" y="0"/>
            <a:chExt cx="6120607" cy="282118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" y="6350"/>
              <a:ext cx="6107811" cy="2808478"/>
            </a:xfrm>
            <a:custGeom>
              <a:avLst/>
              <a:gdLst/>
              <a:ahLst/>
              <a:cxnLst/>
              <a:rect r="r" b="b" t="t" l="l"/>
              <a:pathLst>
                <a:path h="2808478" w="6107811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5948680" y="0"/>
                  </a:lnTo>
                  <a:cubicBezTo>
                    <a:pt x="6036564" y="0"/>
                    <a:pt x="6107811" y="71120"/>
                    <a:pt x="6107811" y="158750"/>
                  </a:cubicBezTo>
                  <a:lnTo>
                    <a:pt x="6107811" y="2649728"/>
                  </a:lnTo>
                  <a:cubicBezTo>
                    <a:pt x="6107811" y="2737485"/>
                    <a:pt x="6036564" y="2808478"/>
                    <a:pt x="5948680" y="2808478"/>
                  </a:cubicBezTo>
                  <a:lnTo>
                    <a:pt x="159131" y="2808478"/>
                  </a:lnTo>
                  <a:cubicBezTo>
                    <a:pt x="71247" y="2808478"/>
                    <a:pt x="0" y="2737358"/>
                    <a:pt x="0" y="2649728"/>
                  </a:cubicBezTo>
                  <a:close/>
                </a:path>
              </a:pathLst>
            </a:custGeom>
            <a:solidFill>
              <a:srgbClr val="E8E8E3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20511" cy="2821178"/>
            </a:xfrm>
            <a:custGeom>
              <a:avLst/>
              <a:gdLst/>
              <a:ahLst/>
              <a:cxnLst/>
              <a:rect r="r" b="b" t="t" l="l"/>
              <a:pathLst>
                <a:path h="2821178" w="6120511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5955030" y="0"/>
                  </a:lnTo>
                  <a:lnTo>
                    <a:pt x="5955030" y="6350"/>
                  </a:lnTo>
                  <a:lnTo>
                    <a:pt x="5955030" y="0"/>
                  </a:lnTo>
                  <a:cubicBezTo>
                    <a:pt x="6046470" y="0"/>
                    <a:pt x="6120511" y="73914"/>
                    <a:pt x="6120511" y="165100"/>
                  </a:cubicBezTo>
                  <a:lnTo>
                    <a:pt x="6114161" y="165100"/>
                  </a:lnTo>
                  <a:lnTo>
                    <a:pt x="6120511" y="165100"/>
                  </a:lnTo>
                  <a:lnTo>
                    <a:pt x="6120511" y="2656078"/>
                  </a:lnTo>
                  <a:lnTo>
                    <a:pt x="6114161" y="2656078"/>
                  </a:lnTo>
                  <a:lnTo>
                    <a:pt x="6120511" y="2656078"/>
                  </a:lnTo>
                  <a:cubicBezTo>
                    <a:pt x="6120511" y="2747264"/>
                    <a:pt x="6046343" y="2821178"/>
                    <a:pt x="5955030" y="2821178"/>
                  </a:cubicBezTo>
                  <a:lnTo>
                    <a:pt x="5955030" y="2814828"/>
                  </a:lnTo>
                  <a:lnTo>
                    <a:pt x="5955030" y="2821178"/>
                  </a:lnTo>
                  <a:lnTo>
                    <a:pt x="165481" y="2821178"/>
                  </a:lnTo>
                  <a:lnTo>
                    <a:pt x="165481" y="2814828"/>
                  </a:lnTo>
                  <a:lnTo>
                    <a:pt x="165481" y="2821178"/>
                  </a:lnTo>
                  <a:cubicBezTo>
                    <a:pt x="74041" y="2821178"/>
                    <a:pt x="0" y="2747264"/>
                    <a:pt x="0" y="26560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56078"/>
                  </a:lnTo>
                  <a:lnTo>
                    <a:pt x="6350" y="2656078"/>
                  </a:lnTo>
                  <a:lnTo>
                    <a:pt x="12700" y="2656078"/>
                  </a:lnTo>
                  <a:cubicBezTo>
                    <a:pt x="12700" y="2740279"/>
                    <a:pt x="81153" y="2808478"/>
                    <a:pt x="165481" y="2808478"/>
                  </a:cubicBezTo>
                  <a:lnTo>
                    <a:pt x="5955030" y="2808478"/>
                  </a:lnTo>
                  <a:cubicBezTo>
                    <a:pt x="6039485" y="2808478"/>
                    <a:pt x="6107811" y="2740152"/>
                    <a:pt x="6107811" y="2656078"/>
                  </a:cubicBezTo>
                  <a:lnTo>
                    <a:pt x="6107811" y="165100"/>
                  </a:lnTo>
                  <a:cubicBezTo>
                    <a:pt x="6107811" y="80899"/>
                    <a:pt x="6039358" y="12700"/>
                    <a:pt x="5955030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CECEC9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143280" y="403264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Education + AI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43280" y="4588520"/>
            <a:ext cx="3994845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Revolutionizing student productivity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709922" y="3772941"/>
            <a:ext cx="4590604" cy="2115890"/>
            <a:chOff x="0" y="0"/>
            <a:chExt cx="6120805" cy="28211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6108065" cy="2808478"/>
            </a:xfrm>
            <a:custGeom>
              <a:avLst/>
              <a:gdLst/>
              <a:ahLst/>
              <a:cxnLst/>
              <a:rect r="r" b="b" t="t" l="l"/>
              <a:pathLst>
                <a:path h="2808478" w="6108065">
                  <a:moveTo>
                    <a:pt x="0" y="158750"/>
                  </a:moveTo>
                  <a:cubicBezTo>
                    <a:pt x="0" y="71120"/>
                    <a:pt x="71247" y="0"/>
                    <a:pt x="159131" y="0"/>
                  </a:cubicBezTo>
                  <a:lnTo>
                    <a:pt x="5948934" y="0"/>
                  </a:lnTo>
                  <a:cubicBezTo>
                    <a:pt x="6036818" y="0"/>
                    <a:pt x="6108065" y="71120"/>
                    <a:pt x="6108065" y="158750"/>
                  </a:cubicBezTo>
                  <a:lnTo>
                    <a:pt x="6108065" y="2649728"/>
                  </a:lnTo>
                  <a:cubicBezTo>
                    <a:pt x="6108065" y="2737485"/>
                    <a:pt x="6036818" y="2808478"/>
                    <a:pt x="5948934" y="2808478"/>
                  </a:cubicBezTo>
                  <a:lnTo>
                    <a:pt x="159131" y="2808478"/>
                  </a:lnTo>
                  <a:cubicBezTo>
                    <a:pt x="71247" y="2808478"/>
                    <a:pt x="0" y="2737358"/>
                    <a:pt x="0" y="2649728"/>
                  </a:cubicBezTo>
                  <a:close/>
                </a:path>
              </a:pathLst>
            </a:custGeom>
            <a:solidFill>
              <a:srgbClr val="E8E8E3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120765" cy="2821178"/>
            </a:xfrm>
            <a:custGeom>
              <a:avLst/>
              <a:gdLst/>
              <a:ahLst/>
              <a:cxnLst/>
              <a:rect r="r" b="b" t="t" l="l"/>
              <a:pathLst>
                <a:path h="2821178" w="6120765">
                  <a:moveTo>
                    <a:pt x="0" y="165100"/>
                  </a:moveTo>
                  <a:cubicBezTo>
                    <a:pt x="0" y="73914"/>
                    <a:pt x="74168" y="0"/>
                    <a:pt x="165481" y="0"/>
                  </a:cubicBezTo>
                  <a:lnTo>
                    <a:pt x="5955284" y="0"/>
                  </a:lnTo>
                  <a:lnTo>
                    <a:pt x="5955284" y="6350"/>
                  </a:lnTo>
                  <a:lnTo>
                    <a:pt x="5955284" y="0"/>
                  </a:lnTo>
                  <a:cubicBezTo>
                    <a:pt x="6046724" y="0"/>
                    <a:pt x="6120765" y="73914"/>
                    <a:pt x="6120765" y="165100"/>
                  </a:cubicBezTo>
                  <a:lnTo>
                    <a:pt x="6114415" y="165100"/>
                  </a:lnTo>
                  <a:lnTo>
                    <a:pt x="6120765" y="165100"/>
                  </a:lnTo>
                  <a:lnTo>
                    <a:pt x="6120765" y="2656078"/>
                  </a:lnTo>
                  <a:lnTo>
                    <a:pt x="6114415" y="2656078"/>
                  </a:lnTo>
                  <a:lnTo>
                    <a:pt x="6120765" y="2656078"/>
                  </a:lnTo>
                  <a:cubicBezTo>
                    <a:pt x="6120765" y="2747264"/>
                    <a:pt x="6046597" y="2821178"/>
                    <a:pt x="5955284" y="2821178"/>
                  </a:cubicBezTo>
                  <a:lnTo>
                    <a:pt x="5955284" y="2814828"/>
                  </a:lnTo>
                  <a:lnTo>
                    <a:pt x="5955284" y="2821178"/>
                  </a:lnTo>
                  <a:lnTo>
                    <a:pt x="165481" y="2821178"/>
                  </a:lnTo>
                  <a:lnTo>
                    <a:pt x="165481" y="2814828"/>
                  </a:lnTo>
                  <a:lnTo>
                    <a:pt x="165481" y="2821178"/>
                  </a:lnTo>
                  <a:cubicBezTo>
                    <a:pt x="74041" y="2821178"/>
                    <a:pt x="0" y="2747264"/>
                    <a:pt x="0" y="2656078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56078"/>
                  </a:lnTo>
                  <a:lnTo>
                    <a:pt x="6350" y="2656078"/>
                  </a:lnTo>
                  <a:lnTo>
                    <a:pt x="12700" y="2656078"/>
                  </a:lnTo>
                  <a:cubicBezTo>
                    <a:pt x="12700" y="2740279"/>
                    <a:pt x="81153" y="2808478"/>
                    <a:pt x="165481" y="2808478"/>
                  </a:cubicBezTo>
                  <a:lnTo>
                    <a:pt x="5955284" y="2808478"/>
                  </a:lnTo>
                  <a:cubicBezTo>
                    <a:pt x="6039739" y="2808478"/>
                    <a:pt x="6108065" y="2740152"/>
                    <a:pt x="6108065" y="2656078"/>
                  </a:cubicBezTo>
                  <a:lnTo>
                    <a:pt x="6108065" y="165100"/>
                  </a:lnTo>
                  <a:cubicBezTo>
                    <a:pt x="6108065" y="80899"/>
                    <a:pt x="6039612" y="12700"/>
                    <a:pt x="5955284" y="12700"/>
                  </a:cubicBezTo>
                  <a:lnTo>
                    <a:pt x="165481" y="12700"/>
                  </a:lnTo>
                  <a:lnTo>
                    <a:pt x="165481" y="6350"/>
                  </a:lnTo>
                  <a:lnTo>
                    <a:pt x="165481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CECEC9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3007728" y="4032648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Challenges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007728" y="4588520"/>
            <a:ext cx="3994994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Scattered notes, lack of focus, poor retention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845475" y="6162824"/>
            <a:ext cx="9455051" cy="1662261"/>
            <a:chOff x="0" y="0"/>
            <a:chExt cx="12606735" cy="221634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" y="6350"/>
              <a:ext cx="12594082" cy="2203577"/>
            </a:xfrm>
            <a:custGeom>
              <a:avLst/>
              <a:gdLst/>
              <a:ahLst/>
              <a:cxnLst/>
              <a:rect r="r" b="b" t="t" l="l"/>
              <a:pathLst>
                <a:path h="2203577" w="12594082">
                  <a:moveTo>
                    <a:pt x="0" y="158750"/>
                  </a:moveTo>
                  <a:cubicBezTo>
                    <a:pt x="0" y="71120"/>
                    <a:pt x="71374" y="0"/>
                    <a:pt x="159512" y="0"/>
                  </a:cubicBezTo>
                  <a:lnTo>
                    <a:pt x="12434570" y="0"/>
                  </a:lnTo>
                  <a:cubicBezTo>
                    <a:pt x="12522708" y="0"/>
                    <a:pt x="12594082" y="71120"/>
                    <a:pt x="12594082" y="158750"/>
                  </a:cubicBezTo>
                  <a:lnTo>
                    <a:pt x="12594082" y="2044827"/>
                  </a:lnTo>
                  <a:cubicBezTo>
                    <a:pt x="12594082" y="2132457"/>
                    <a:pt x="12522708" y="2203577"/>
                    <a:pt x="12434570" y="2203577"/>
                  </a:cubicBezTo>
                  <a:lnTo>
                    <a:pt x="159512" y="2203577"/>
                  </a:lnTo>
                  <a:cubicBezTo>
                    <a:pt x="71374" y="2203577"/>
                    <a:pt x="0" y="2132457"/>
                    <a:pt x="0" y="2044827"/>
                  </a:cubicBezTo>
                  <a:close/>
                </a:path>
              </a:pathLst>
            </a:custGeom>
            <a:solidFill>
              <a:srgbClr val="E8E8E3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606782" cy="2216277"/>
            </a:xfrm>
            <a:custGeom>
              <a:avLst/>
              <a:gdLst/>
              <a:ahLst/>
              <a:cxnLst/>
              <a:rect r="r" b="b" t="t" l="l"/>
              <a:pathLst>
                <a:path h="2216277" w="12606782">
                  <a:moveTo>
                    <a:pt x="0" y="165100"/>
                  </a:moveTo>
                  <a:cubicBezTo>
                    <a:pt x="0" y="73914"/>
                    <a:pt x="74295" y="0"/>
                    <a:pt x="165862" y="0"/>
                  </a:cubicBezTo>
                  <a:lnTo>
                    <a:pt x="12440920" y="0"/>
                  </a:lnTo>
                  <a:lnTo>
                    <a:pt x="12440920" y="6350"/>
                  </a:lnTo>
                  <a:lnTo>
                    <a:pt x="12440920" y="0"/>
                  </a:lnTo>
                  <a:cubicBezTo>
                    <a:pt x="12532487" y="0"/>
                    <a:pt x="12606782" y="73914"/>
                    <a:pt x="12606782" y="165100"/>
                  </a:cubicBezTo>
                  <a:lnTo>
                    <a:pt x="12600432" y="165100"/>
                  </a:lnTo>
                  <a:lnTo>
                    <a:pt x="12606782" y="165100"/>
                  </a:lnTo>
                  <a:lnTo>
                    <a:pt x="12606782" y="2051177"/>
                  </a:lnTo>
                  <a:lnTo>
                    <a:pt x="12600432" y="2051177"/>
                  </a:lnTo>
                  <a:lnTo>
                    <a:pt x="12606782" y="2051177"/>
                  </a:lnTo>
                  <a:cubicBezTo>
                    <a:pt x="12606782" y="2142363"/>
                    <a:pt x="12532487" y="2216277"/>
                    <a:pt x="12440920" y="2216277"/>
                  </a:cubicBezTo>
                  <a:lnTo>
                    <a:pt x="12440920" y="2209927"/>
                  </a:lnTo>
                  <a:lnTo>
                    <a:pt x="12440920" y="2216277"/>
                  </a:lnTo>
                  <a:lnTo>
                    <a:pt x="165862" y="2216277"/>
                  </a:lnTo>
                  <a:lnTo>
                    <a:pt x="165862" y="2209927"/>
                  </a:lnTo>
                  <a:lnTo>
                    <a:pt x="165862" y="2216277"/>
                  </a:lnTo>
                  <a:cubicBezTo>
                    <a:pt x="74295" y="2216277"/>
                    <a:pt x="0" y="2142363"/>
                    <a:pt x="0" y="2051177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051177"/>
                  </a:lnTo>
                  <a:lnTo>
                    <a:pt x="6350" y="2051177"/>
                  </a:lnTo>
                  <a:lnTo>
                    <a:pt x="12700" y="2051177"/>
                  </a:lnTo>
                  <a:cubicBezTo>
                    <a:pt x="12700" y="2135378"/>
                    <a:pt x="81280" y="2203577"/>
                    <a:pt x="165862" y="2203577"/>
                  </a:cubicBezTo>
                  <a:lnTo>
                    <a:pt x="12440920" y="2203577"/>
                  </a:lnTo>
                  <a:cubicBezTo>
                    <a:pt x="12525501" y="2203577"/>
                    <a:pt x="12594082" y="2135251"/>
                    <a:pt x="12594082" y="2051177"/>
                  </a:cubicBezTo>
                  <a:lnTo>
                    <a:pt x="12594082" y="165100"/>
                  </a:lnTo>
                  <a:cubicBezTo>
                    <a:pt x="12594082" y="80899"/>
                    <a:pt x="12525501" y="12700"/>
                    <a:pt x="12440920" y="12700"/>
                  </a:cubicBezTo>
                  <a:lnTo>
                    <a:pt x="165862" y="12700"/>
                  </a:lnTo>
                  <a:lnTo>
                    <a:pt x="165862" y="6350"/>
                  </a:lnTo>
                  <a:lnTo>
                    <a:pt x="165862" y="12700"/>
                  </a:lnTo>
                  <a:cubicBezTo>
                    <a:pt x="81280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CECEC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8143280" y="6422529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Integration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143280" y="6978403"/>
            <a:ext cx="8859441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Retro integrates AI with study tools for a seamless experience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906935"/>
            <a:ext cx="8636199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12F2B"/>
                </a:solidFill>
                <a:latin typeface="Arimo"/>
                <a:ea typeface="Arimo"/>
                <a:cs typeface="Arimo"/>
                <a:sym typeface="Arimo"/>
              </a:rPr>
              <a:t>Challenges &amp; Opportunities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520679"/>
            <a:ext cx="4252912" cy="56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8061FF"/>
                </a:solidFill>
                <a:latin typeface="Arimo"/>
                <a:ea typeface="Arimo"/>
                <a:cs typeface="Arimo"/>
                <a:sym typeface="Arimo"/>
              </a:rPr>
              <a:t>Challenges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278660"/>
            <a:ext cx="7805886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Students struggle with organizing notes &amp; recalling information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5285035"/>
            <a:ext cx="780588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Distractions reduce productivity during study sessions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5837784"/>
            <a:ext cx="780588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Existing AI tools lack integration &amp; personalization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99401" y="3520679"/>
            <a:ext cx="4252912" cy="56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8061FF"/>
                </a:solidFill>
                <a:latin typeface="Arimo"/>
                <a:ea typeface="Arimo"/>
                <a:cs typeface="Arimo"/>
                <a:sym typeface="Arimo"/>
              </a:rPr>
              <a:t>Opportunity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99401" y="4278660"/>
            <a:ext cx="780588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Build an all-in-one companion with AI + productivity</a:t>
            </a:r>
          </a:p>
        </p:txBody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9499401" y="5146476"/>
            <a:ext cx="2857500" cy="2857500"/>
            <a:chOff x="0" y="0"/>
            <a:chExt cx="3810000" cy="3810000"/>
          </a:xfrm>
        </p:grpSpPr>
        <p:sp>
          <p:nvSpPr>
            <p:cNvPr name="Freeform 14" id="14" descr="preencoded.png"/>
            <p:cNvSpPr/>
            <p:nvPr/>
          </p:nvSpPr>
          <p:spPr>
            <a:xfrm flipH="false" flipV="false" rot="0">
              <a:off x="0" y="0"/>
              <a:ext cx="381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3810000">
                  <a:moveTo>
                    <a:pt x="0" y="0"/>
                  </a:moveTo>
                  <a:lnTo>
                    <a:pt x="3810000" y="0"/>
                  </a:lnTo>
                  <a:lnTo>
                    <a:pt x="3810000" y="3810000"/>
                  </a:lnTo>
                  <a:lnTo>
                    <a:pt x="0" y="381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775525" y="1244501"/>
            <a:ext cx="8578006" cy="876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7"/>
              </a:lnSpc>
            </a:pPr>
            <a:r>
              <a:rPr lang="en-US" sz="5125">
                <a:solidFill>
                  <a:srgbClr val="312F2B"/>
                </a:solidFill>
                <a:latin typeface="Arimo"/>
                <a:ea typeface="Arimo"/>
                <a:cs typeface="Arimo"/>
                <a:sym typeface="Arimo"/>
              </a:rPr>
              <a:t>Preliminary Solution Concept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75525" y="2437954"/>
            <a:ext cx="9594949" cy="2337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5"/>
              </a:lnSpc>
            </a:pPr>
            <a:r>
              <a:rPr lang="en-US" sz="7062">
                <a:solidFill>
                  <a:srgbClr val="8061FF"/>
                </a:solidFill>
                <a:latin typeface="Arimo"/>
                <a:ea typeface="Arimo"/>
                <a:cs typeface="Arimo"/>
                <a:sym typeface="Arimo"/>
              </a:rPr>
              <a:t>Retro</a:t>
            </a:r>
            <a:r>
              <a:rPr lang="en-US" sz="7062">
                <a:solidFill>
                  <a:srgbClr val="312F2B"/>
                </a:solidFill>
                <a:latin typeface="Arimo"/>
                <a:ea typeface="Arimo"/>
                <a:cs typeface="Arimo"/>
                <a:sym typeface="Arimo"/>
              </a:rPr>
              <a:t>: An AI-powered assistant for students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761237" y="5154066"/>
            <a:ext cx="4694932" cy="2015729"/>
            <a:chOff x="0" y="0"/>
            <a:chExt cx="6259910" cy="26876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9050" y="19050"/>
              <a:ext cx="6221730" cy="2649601"/>
            </a:xfrm>
            <a:custGeom>
              <a:avLst/>
              <a:gdLst/>
              <a:ahLst/>
              <a:cxnLst/>
              <a:rect r="r" b="b" t="t" l="l"/>
              <a:pathLst>
                <a:path h="2649601" w="6221730">
                  <a:moveTo>
                    <a:pt x="0" y="146812"/>
                  </a:moveTo>
                  <a:cubicBezTo>
                    <a:pt x="0" y="65786"/>
                    <a:pt x="66294" y="0"/>
                    <a:pt x="147955" y="0"/>
                  </a:cubicBezTo>
                  <a:lnTo>
                    <a:pt x="6073775" y="0"/>
                  </a:lnTo>
                  <a:cubicBezTo>
                    <a:pt x="6155563" y="0"/>
                    <a:pt x="6221730" y="65786"/>
                    <a:pt x="6221730" y="146812"/>
                  </a:cubicBezTo>
                  <a:lnTo>
                    <a:pt x="6221730" y="2502789"/>
                  </a:lnTo>
                  <a:cubicBezTo>
                    <a:pt x="6221730" y="2583815"/>
                    <a:pt x="6155436" y="2649601"/>
                    <a:pt x="6073775" y="2649601"/>
                  </a:cubicBezTo>
                  <a:lnTo>
                    <a:pt x="147955" y="2649601"/>
                  </a:lnTo>
                  <a:cubicBezTo>
                    <a:pt x="66167" y="2649601"/>
                    <a:pt x="0" y="2583815"/>
                    <a:pt x="0" y="2502789"/>
                  </a:cubicBez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59830" cy="2687701"/>
            </a:xfrm>
            <a:custGeom>
              <a:avLst/>
              <a:gdLst/>
              <a:ahLst/>
              <a:cxnLst/>
              <a:rect r="r" b="b" t="t" l="l"/>
              <a:pathLst>
                <a:path h="2687701" w="6259830">
                  <a:moveTo>
                    <a:pt x="0" y="165862"/>
                  </a:moveTo>
                  <a:cubicBezTo>
                    <a:pt x="0" y="74168"/>
                    <a:pt x="74930" y="0"/>
                    <a:pt x="167005" y="0"/>
                  </a:cubicBezTo>
                  <a:lnTo>
                    <a:pt x="6092825" y="0"/>
                  </a:lnTo>
                  <a:lnTo>
                    <a:pt x="6092825" y="19050"/>
                  </a:lnTo>
                  <a:lnTo>
                    <a:pt x="6092825" y="0"/>
                  </a:lnTo>
                  <a:cubicBezTo>
                    <a:pt x="6184900" y="0"/>
                    <a:pt x="6259830" y="74168"/>
                    <a:pt x="6259830" y="165862"/>
                  </a:cubicBezTo>
                  <a:lnTo>
                    <a:pt x="6240780" y="165862"/>
                  </a:lnTo>
                  <a:lnTo>
                    <a:pt x="6259830" y="165862"/>
                  </a:lnTo>
                  <a:lnTo>
                    <a:pt x="6259830" y="2521839"/>
                  </a:lnTo>
                  <a:lnTo>
                    <a:pt x="6240780" y="2521839"/>
                  </a:lnTo>
                  <a:lnTo>
                    <a:pt x="6259830" y="2521839"/>
                  </a:lnTo>
                  <a:cubicBezTo>
                    <a:pt x="6259830" y="2613533"/>
                    <a:pt x="6184900" y="2687701"/>
                    <a:pt x="6092825" y="2687701"/>
                  </a:cubicBezTo>
                  <a:lnTo>
                    <a:pt x="6092825" y="2668651"/>
                  </a:lnTo>
                  <a:lnTo>
                    <a:pt x="6092825" y="2687701"/>
                  </a:lnTo>
                  <a:lnTo>
                    <a:pt x="167005" y="2687701"/>
                  </a:lnTo>
                  <a:lnTo>
                    <a:pt x="167005" y="2668651"/>
                  </a:lnTo>
                  <a:lnTo>
                    <a:pt x="167005" y="2687701"/>
                  </a:lnTo>
                  <a:cubicBezTo>
                    <a:pt x="74930" y="2687701"/>
                    <a:pt x="0" y="2613533"/>
                    <a:pt x="0" y="2521839"/>
                  </a:cubicBezTo>
                  <a:lnTo>
                    <a:pt x="0" y="165862"/>
                  </a:lnTo>
                  <a:lnTo>
                    <a:pt x="19050" y="165862"/>
                  </a:lnTo>
                  <a:lnTo>
                    <a:pt x="0" y="165862"/>
                  </a:lnTo>
                  <a:moveTo>
                    <a:pt x="38100" y="165862"/>
                  </a:moveTo>
                  <a:lnTo>
                    <a:pt x="38100" y="2521839"/>
                  </a:lnTo>
                  <a:lnTo>
                    <a:pt x="19050" y="2521839"/>
                  </a:lnTo>
                  <a:lnTo>
                    <a:pt x="38100" y="2521839"/>
                  </a:lnTo>
                  <a:cubicBezTo>
                    <a:pt x="38100" y="2592197"/>
                    <a:pt x="95631" y="2649601"/>
                    <a:pt x="167005" y="2649601"/>
                  </a:cubicBezTo>
                  <a:lnTo>
                    <a:pt x="6092825" y="2649601"/>
                  </a:lnTo>
                  <a:cubicBezTo>
                    <a:pt x="6164199" y="2649601"/>
                    <a:pt x="6221730" y="2592197"/>
                    <a:pt x="6221730" y="2521839"/>
                  </a:cubicBezTo>
                  <a:lnTo>
                    <a:pt x="6221730" y="165862"/>
                  </a:lnTo>
                  <a:cubicBezTo>
                    <a:pt x="6221857" y="95504"/>
                    <a:pt x="6164199" y="38100"/>
                    <a:pt x="6092825" y="38100"/>
                  </a:cubicBezTo>
                  <a:lnTo>
                    <a:pt x="167005" y="38100"/>
                  </a:lnTo>
                  <a:lnTo>
                    <a:pt x="167005" y="19050"/>
                  </a:lnTo>
                  <a:lnTo>
                    <a:pt x="167005" y="38100"/>
                  </a:lnTo>
                  <a:cubicBezTo>
                    <a:pt x="95631" y="38100"/>
                    <a:pt x="38100" y="95504"/>
                    <a:pt x="38100" y="165862"/>
                  </a:cubicBezTo>
                  <a:close/>
                </a:path>
              </a:pathLst>
            </a:custGeom>
            <a:solidFill>
              <a:srgbClr val="CECEC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8066186" y="5439966"/>
            <a:ext cx="327704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Context-aware chat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066186" y="5949554"/>
            <a:ext cx="4085035" cy="915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062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Enhanced notes, productivity-focused environment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689681" y="5154066"/>
            <a:ext cx="4695081" cy="2015729"/>
            <a:chOff x="0" y="0"/>
            <a:chExt cx="6260108" cy="26876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9050" y="19050"/>
              <a:ext cx="6221984" cy="2649601"/>
            </a:xfrm>
            <a:custGeom>
              <a:avLst/>
              <a:gdLst/>
              <a:ahLst/>
              <a:cxnLst/>
              <a:rect r="r" b="b" t="t" l="l"/>
              <a:pathLst>
                <a:path h="2649601" w="6221984">
                  <a:moveTo>
                    <a:pt x="0" y="146812"/>
                  </a:moveTo>
                  <a:cubicBezTo>
                    <a:pt x="0" y="65786"/>
                    <a:pt x="66294" y="0"/>
                    <a:pt x="147955" y="0"/>
                  </a:cubicBezTo>
                  <a:lnTo>
                    <a:pt x="6074029" y="0"/>
                  </a:lnTo>
                  <a:cubicBezTo>
                    <a:pt x="6155817" y="0"/>
                    <a:pt x="6221984" y="65786"/>
                    <a:pt x="6221984" y="146812"/>
                  </a:cubicBezTo>
                  <a:lnTo>
                    <a:pt x="6221984" y="2502789"/>
                  </a:lnTo>
                  <a:cubicBezTo>
                    <a:pt x="6221984" y="2583815"/>
                    <a:pt x="6155690" y="2649601"/>
                    <a:pt x="6074029" y="2649601"/>
                  </a:cubicBezTo>
                  <a:lnTo>
                    <a:pt x="147955" y="2649601"/>
                  </a:lnTo>
                  <a:cubicBezTo>
                    <a:pt x="66167" y="2649601"/>
                    <a:pt x="0" y="2583815"/>
                    <a:pt x="0" y="2502789"/>
                  </a:cubicBez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260084" cy="2687701"/>
            </a:xfrm>
            <a:custGeom>
              <a:avLst/>
              <a:gdLst/>
              <a:ahLst/>
              <a:cxnLst/>
              <a:rect r="r" b="b" t="t" l="l"/>
              <a:pathLst>
                <a:path h="2687701" w="6260084">
                  <a:moveTo>
                    <a:pt x="0" y="165862"/>
                  </a:moveTo>
                  <a:cubicBezTo>
                    <a:pt x="0" y="74168"/>
                    <a:pt x="74930" y="0"/>
                    <a:pt x="167005" y="0"/>
                  </a:cubicBezTo>
                  <a:lnTo>
                    <a:pt x="6093079" y="0"/>
                  </a:lnTo>
                  <a:lnTo>
                    <a:pt x="6093079" y="19050"/>
                  </a:lnTo>
                  <a:lnTo>
                    <a:pt x="6093079" y="0"/>
                  </a:lnTo>
                  <a:cubicBezTo>
                    <a:pt x="6185154" y="0"/>
                    <a:pt x="6260084" y="74168"/>
                    <a:pt x="6260084" y="165862"/>
                  </a:cubicBezTo>
                  <a:lnTo>
                    <a:pt x="6241034" y="165862"/>
                  </a:lnTo>
                  <a:lnTo>
                    <a:pt x="6260084" y="165862"/>
                  </a:lnTo>
                  <a:lnTo>
                    <a:pt x="6260084" y="2521839"/>
                  </a:lnTo>
                  <a:lnTo>
                    <a:pt x="6241034" y="2521839"/>
                  </a:lnTo>
                  <a:lnTo>
                    <a:pt x="6260084" y="2521839"/>
                  </a:lnTo>
                  <a:cubicBezTo>
                    <a:pt x="6260084" y="2613533"/>
                    <a:pt x="6185154" y="2687701"/>
                    <a:pt x="6093079" y="2687701"/>
                  </a:cubicBezTo>
                  <a:lnTo>
                    <a:pt x="6093079" y="2668651"/>
                  </a:lnTo>
                  <a:lnTo>
                    <a:pt x="6093079" y="2687701"/>
                  </a:lnTo>
                  <a:lnTo>
                    <a:pt x="167005" y="2687701"/>
                  </a:lnTo>
                  <a:lnTo>
                    <a:pt x="167005" y="2668651"/>
                  </a:lnTo>
                  <a:lnTo>
                    <a:pt x="167005" y="2687701"/>
                  </a:lnTo>
                  <a:cubicBezTo>
                    <a:pt x="74930" y="2687701"/>
                    <a:pt x="0" y="2613533"/>
                    <a:pt x="0" y="2521839"/>
                  </a:cubicBezTo>
                  <a:lnTo>
                    <a:pt x="0" y="165862"/>
                  </a:lnTo>
                  <a:lnTo>
                    <a:pt x="19050" y="165862"/>
                  </a:lnTo>
                  <a:lnTo>
                    <a:pt x="0" y="165862"/>
                  </a:lnTo>
                  <a:moveTo>
                    <a:pt x="38100" y="165862"/>
                  </a:moveTo>
                  <a:lnTo>
                    <a:pt x="38100" y="2521839"/>
                  </a:lnTo>
                  <a:lnTo>
                    <a:pt x="19050" y="2521839"/>
                  </a:lnTo>
                  <a:lnTo>
                    <a:pt x="38100" y="2521839"/>
                  </a:lnTo>
                  <a:cubicBezTo>
                    <a:pt x="38100" y="2592197"/>
                    <a:pt x="95631" y="2649601"/>
                    <a:pt x="167005" y="2649601"/>
                  </a:cubicBezTo>
                  <a:lnTo>
                    <a:pt x="6093079" y="2649601"/>
                  </a:lnTo>
                  <a:cubicBezTo>
                    <a:pt x="6164453" y="2649601"/>
                    <a:pt x="6221984" y="2592197"/>
                    <a:pt x="6221984" y="2521839"/>
                  </a:cubicBezTo>
                  <a:lnTo>
                    <a:pt x="6221984" y="165862"/>
                  </a:lnTo>
                  <a:cubicBezTo>
                    <a:pt x="6221984" y="95504"/>
                    <a:pt x="6164453" y="38100"/>
                    <a:pt x="6093079" y="38100"/>
                  </a:cubicBezTo>
                  <a:lnTo>
                    <a:pt x="167005" y="38100"/>
                  </a:lnTo>
                  <a:lnTo>
                    <a:pt x="167005" y="19050"/>
                  </a:lnTo>
                  <a:lnTo>
                    <a:pt x="167005" y="38100"/>
                  </a:lnTo>
                  <a:cubicBezTo>
                    <a:pt x="95631" y="38100"/>
                    <a:pt x="38100" y="95504"/>
                    <a:pt x="38100" y="165862"/>
                  </a:cubicBezTo>
                  <a:close/>
                </a:path>
              </a:pathLst>
            </a:custGeom>
            <a:solidFill>
              <a:srgbClr val="CECEC9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994630" y="5439966"/>
            <a:ext cx="327704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Retro Cards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994630" y="5949554"/>
            <a:ext cx="4085184" cy="495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062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For revision &amp; memory retention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761237" y="7403306"/>
            <a:ext cx="9623524" cy="1596181"/>
            <a:chOff x="0" y="0"/>
            <a:chExt cx="12831365" cy="212824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9050" y="19050"/>
              <a:ext cx="12793345" cy="2090166"/>
            </a:xfrm>
            <a:custGeom>
              <a:avLst/>
              <a:gdLst/>
              <a:ahLst/>
              <a:cxnLst/>
              <a:rect r="r" b="b" t="t" l="l"/>
              <a:pathLst>
                <a:path h="2090166" w="12793345">
                  <a:moveTo>
                    <a:pt x="0" y="146812"/>
                  </a:moveTo>
                  <a:cubicBezTo>
                    <a:pt x="0" y="65786"/>
                    <a:pt x="66675" y="0"/>
                    <a:pt x="149098" y="0"/>
                  </a:cubicBezTo>
                  <a:lnTo>
                    <a:pt x="12644247" y="0"/>
                  </a:lnTo>
                  <a:cubicBezTo>
                    <a:pt x="12726543" y="0"/>
                    <a:pt x="12793345" y="65786"/>
                    <a:pt x="12793345" y="146812"/>
                  </a:cubicBezTo>
                  <a:lnTo>
                    <a:pt x="12793345" y="1943354"/>
                  </a:lnTo>
                  <a:cubicBezTo>
                    <a:pt x="12793345" y="2024380"/>
                    <a:pt x="12726670" y="2090166"/>
                    <a:pt x="12644247" y="2090166"/>
                  </a:cubicBezTo>
                  <a:lnTo>
                    <a:pt x="149098" y="2090166"/>
                  </a:lnTo>
                  <a:cubicBezTo>
                    <a:pt x="66802" y="2090166"/>
                    <a:pt x="0" y="2024380"/>
                    <a:pt x="0" y="1943354"/>
                  </a:cubicBez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831445" cy="2128266"/>
            </a:xfrm>
            <a:custGeom>
              <a:avLst/>
              <a:gdLst/>
              <a:ahLst/>
              <a:cxnLst/>
              <a:rect r="r" b="b" t="t" l="l"/>
              <a:pathLst>
                <a:path h="2128266" w="12831445">
                  <a:moveTo>
                    <a:pt x="0" y="165862"/>
                  </a:moveTo>
                  <a:cubicBezTo>
                    <a:pt x="0" y="74041"/>
                    <a:pt x="75565" y="0"/>
                    <a:pt x="168148" y="0"/>
                  </a:cubicBezTo>
                  <a:lnTo>
                    <a:pt x="12663297" y="0"/>
                  </a:lnTo>
                  <a:lnTo>
                    <a:pt x="12663297" y="19050"/>
                  </a:lnTo>
                  <a:lnTo>
                    <a:pt x="12663297" y="0"/>
                  </a:lnTo>
                  <a:cubicBezTo>
                    <a:pt x="12755880" y="0"/>
                    <a:pt x="12831445" y="74041"/>
                    <a:pt x="12831445" y="165862"/>
                  </a:cubicBezTo>
                  <a:lnTo>
                    <a:pt x="12812395" y="165862"/>
                  </a:lnTo>
                  <a:lnTo>
                    <a:pt x="12831445" y="165862"/>
                  </a:lnTo>
                  <a:lnTo>
                    <a:pt x="12831445" y="1962404"/>
                  </a:lnTo>
                  <a:lnTo>
                    <a:pt x="12812395" y="1962404"/>
                  </a:lnTo>
                  <a:lnTo>
                    <a:pt x="12831445" y="1962404"/>
                  </a:lnTo>
                  <a:cubicBezTo>
                    <a:pt x="12831445" y="2054225"/>
                    <a:pt x="12755880" y="2128266"/>
                    <a:pt x="12663297" y="2128266"/>
                  </a:cubicBezTo>
                  <a:lnTo>
                    <a:pt x="12663297" y="2109216"/>
                  </a:lnTo>
                  <a:lnTo>
                    <a:pt x="12663297" y="2128266"/>
                  </a:lnTo>
                  <a:lnTo>
                    <a:pt x="168148" y="2128266"/>
                  </a:lnTo>
                  <a:lnTo>
                    <a:pt x="168148" y="2109216"/>
                  </a:lnTo>
                  <a:lnTo>
                    <a:pt x="168148" y="2128266"/>
                  </a:lnTo>
                  <a:cubicBezTo>
                    <a:pt x="75565" y="2128266"/>
                    <a:pt x="0" y="2054225"/>
                    <a:pt x="0" y="1962404"/>
                  </a:cubicBezTo>
                  <a:lnTo>
                    <a:pt x="0" y="165862"/>
                  </a:lnTo>
                  <a:lnTo>
                    <a:pt x="19050" y="165862"/>
                  </a:lnTo>
                  <a:lnTo>
                    <a:pt x="0" y="165862"/>
                  </a:lnTo>
                  <a:moveTo>
                    <a:pt x="38100" y="165862"/>
                  </a:moveTo>
                  <a:lnTo>
                    <a:pt x="38100" y="1962404"/>
                  </a:lnTo>
                  <a:lnTo>
                    <a:pt x="19050" y="1962404"/>
                  </a:lnTo>
                  <a:lnTo>
                    <a:pt x="38100" y="1962404"/>
                  </a:lnTo>
                  <a:cubicBezTo>
                    <a:pt x="38100" y="2032635"/>
                    <a:pt x="96012" y="2090166"/>
                    <a:pt x="168148" y="2090166"/>
                  </a:cubicBezTo>
                  <a:lnTo>
                    <a:pt x="12663297" y="2090166"/>
                  </a:lnTo>
                  <a:cubicBezTo>
                    <a:pt x="12735306" y="2090166"/>
                    <a:pt x="12793345" y="2032635"/>
                    <a:pt x="12793345" y="1962404"/>
                  </a:cubicBezTo>
                  <a:lnTo>
                    <a:pt x="12793345" y="165862"/>
                  </a:lnTo>
                  <a:cubicBezTo>
                    <a:pt x="12793345" y="95631"/>
                    <a:pt x="12735433" y="38100"/>
                    <a:pt x="12663297" y="38100"/>
                  </a:cubicBezTo>
                  <a:lnTo>
                    <a:pt x="168148" y="38100"/>
                  </a:lnTo>
                  <a:lnTo>
                    <a:pt x="168148" y="19050"/>
                  </a:lnTo>
                  <a:lnTo>
                    <a:pt x="168148" y="38100"/>
                  </a:lnTo>
                  <a:cubicBezTo>
                    <a:pt x="96012" y="38100"/>
                    <a:pt x="38100" y="95631"/>
                    <a:pt x="38100" y="165862"/>
                  </a:cubicBezTo>
                  <a:close/>
                </a:path>
              </a:pathLst>
            </a:custGeom>
            <a:solidFill>
              <a:srgbClr val="CECEC9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8066186" y="7689205"/>
            <a:ext cx="3277046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62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Sentry Mode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066186" y="8198792"/>
            <a:ext cx="9013626" cy="495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062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Offline Kokoro TTS for human-like voice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695896"/>
            <a:ext cx="9610279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12F2B"/>
                </a:solidFill>
                <a:latin typeface="Arimo"/>
                <a:ea typeface="Arimo"/>
                <a:cs typeface="Arimo"/>
                <a:sym typeface="Arimo"/>
              </a:rPr>
              <a:t>Key Features &amp; Functionalities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2238" y="3631257"/>
            <a:ext cx="5245447" cy="2096989"/>
            <a:chOff x="0" y="0"/>
            <a:chExt cx="6993930" cy="27959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93890" cy="2796032"/>
            </a:xfrm>
            <a:custGeom>
              <a:avLst/>
              <a:gdLst/>
              <a:ahLst/>
              <a:cxnLst/>
              <a:rect r="r" b="b" t="t" l="l"/>
              <a:pathLst>
                <a:path h="2796032" w="6993890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2552192"/>
                  </a:lnTo>
                  <a:cubicBezTo>
                    <a:pt x="6993890" y="2686812"/>
                    <a:pt x="6884670" y="2796032"/>
                    <a:pt x="6750050" y="2796032"/>
                  </a:cubicBezTo>
                  <a:lnTo>
                    <a:pt x="243840" y="2796032"/>
                  </a:lnTo>
                  <a:cubicBezTo>
                    <a:pt x="109220" y="2796032"/>
                    <a:pt x="0" y="2686812"/>
                    <a:pt x="0" y="2552192"/>
                  </a:cubicBez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92238" y="3593157"/>
            <a:ext cx="5245447" cy="152400"/>
            <a:chOff x="0" y="0"/>
            <a:chExt cx="6993930" cy="203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93890" cy="203200"/>
            </a:xfrm>
            <a:custGeom>
              <a:avLst/>
              <a:gdLst/>
              <a:ahLst/>
              <a:cxnLst/>
              <a:rect r="r" b="b" t="t" l="l"/>
              <a:pathLst>
                <a:path h="203200" w="699389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6892290" y="0"/>
                  </a:lnTo>
                  <a:cubicBezTo>
                    <a:pt x="6948424" y="0"/>
                    <a:pt x="6993890" y="45466"/>
                    <a:pt x="6993890" y="101600"/>
                  </a:cubicBezTo>
                  <a:cubicBezTo>
                    <a:pt x="6993890" y="157734"/>
                    <a:pt x="6948424" y="203200"/>
                    <a:pt x="6892290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E5E5E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189610" y="3206055"/>
            <a:ext cx="850552" cy="850552"/>
            <a:chOff x="0" y="0"/>
            <a:chExt cx="1134070" cy="11340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E5E5E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444701" y="3294906"/>
            <a:ext cx="340221" cy="54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26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3855" y="4301877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Retro Chat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13855" y="4857750"/>
            <a:ext cx="4602212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Context-aware AI Q&amp;A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521202" y="3631257"/>
            <a:ext cx="5245447" cy="2096989"/>
            <a:chOff x="0" y="0"/>
            <a:chExt cx="6993930" cy="27959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993890" cy="2796032"/>
            </a:xfrm>
            <a:custGeom>
              <a:avLst/>
              <a:gdLst/>
              <a:ahLst/>
              <a:cxnLst/>
              <a:rect r="r" b="b" t="t" l="l"/>
              <a:pathLst>
                <a:path h="2796032" w="6993890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2552192"/>
                  </a:lnTo>
                  <a:cubicBezTo>
                    <a:pt x="6993890" y="2686812"/>
                    <a:pt x="6884670" y="2796032"/>
                    <a:pt x="6750050" y="2796032"/>
                  </a:cubicBezTo>
                  <a:lnTo>
                    <a:pt x="243840" y="2796032"/>
                  </a:lnTo>
                  <a:cubicBezTo>
                    <a:pt x="109220" y="2796032"/>
                    <a:pt x="0" y="2686812"/>
                    <a:pt x="0" y="2552192"/>
                  </a:cubicBez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521202" y="3593157"/>
            <a:ext cx="5245447" cy="152400"/>
            <a:chOff x="0" y="0"/>
            <a:chExt cx="6993930" cy="203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93890" cy="203200"/>
            </a:xfrm>
            <a:custGeom>
              <a:avLst/>
              <a:gdLst/>
              <a:ahLst/>
              <a:cxnLst/>
              <a:rect r="r" b="b" t="t" l="l"/>
              <a:pathLst>
                <a:path h="203200" w="699389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6892290" y="0"/>
                  </a:lnTo>
                  <a:cubicBezTo>
                    <a:pt x="6948424" y="0"/>
                    <a:pt x="6993890" y="45466"/>
                    <a:pt x="6993890" y="101600"/>
                  </a:cubicBezTo>
                  <a:cubicBezTo>
                    <a:pt x="6993890" y="157734"/>
                    <a:pt x="6948424" y="203200"/>
                    <a:pt x="6892290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E5E5E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718575" y="3206055"/>
            <a:ext cx="850552" cy="850552"/>
            <a:chOff x="0" y="0"/>
            <a:chExt cx="1134070" cy="11340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E5E5E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8973666" y="3294906"/>
            <a:ext cx="340221" cy="54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26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842820" y="4301877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Notes Hub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842820" y="4857750"/>
            <a:ext cx="4602212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AI-enhanced note editor + download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2050166" y="3631257"/>
            <a:ext cx="5245447" cy="2096989"/>
            <a:chOff x="0" y="0"/>
            <a:chExt cx="6993930" cy="279598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993890" cy="2796032"/>
            </a:xfrm>
            <a:custGeom>
              <a:avLst/>
              <a:gdLst/>
              <a:ahLst/>
              <a:cxnLst/>
              <a:rect r="r" b="b" t="t" l="l"/>
              <a:pathLst>
                <a:path h="2796032" w="6993890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2552192"/>
                  </a:lnTo>
                  <a:cubicBezTo>
                    <a:pt x="6993890" y="2686812"/>
                    <a:pt x="6884670" y="2796032"/>
                    <a:pt x="6750050" y="2796032"/>
                  </a:cubicBezTo>
                  <a:lnTo>
                    <a:pt x="243840" y="2796032"/>
                  </a:lnTo>
                  <a:cubicBezTo>
                    <a:pt x="109220" y="2796032"/>
                    <a:pt x="0" y="2686812"/>
                    <a:pt x="0" y="2552192"/>
                  </a:cubicBez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2050166" y="3593157"/>
            <a:ext cx="5245447" cy="152400"/>
            <a:chOff x="0" y="0"/>
            <a:chExt cx="6993930" cy="2032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993890" cy="203200"/>
            </a:xfrm>
            <a:custGeom>
              <a:avLst/>
              <a:gdLst/>
              <a:ahLst/>
              <a:cxnLst/>
              <a:rect r="r" b="b" t="t" l="l"/>
              <a:pathLst>
                <a:path h="203200" w="699389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6892290" y="0"/>
                  </a:lnTo>
                  <a:cubicBezTo>
                    <a:pt x="6948424" y="0"/>
                    <a:pt x="6993890" y="45466"/>
                    <a:pt x="6993890" y="101600"/>
                  </a:cubicBezTo>
                  <a:cubicBezTo>
                    <a:pt x="6993890" y="157734"/>
                    <a:pt x="6948424" y="203200"/>
                    <a:pt x="6892290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E5E5E0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4247540" y="3206055"/>
            <a:ext cx="850553" cy="850552"/>
            <a:chOff x="0" y="0"/>
            <a:chExt cx="1134070" cy="113407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E5E5E0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4502631" y="3294906"/>
            <a:ext cx="340221" cy="54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26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371784" y="4301877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Focus Zone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371784" y="4857750"/>
            <a:ext cx="4602213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Pomodoro + Vanta.js + Lo-fi music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992238" y="6436965"/>
            <a:ext cx="8009930" cy="2096989"/>
            <a:chOff x="0" y="0"/>
            <a:chExt cx="10679907" cy="279598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679938" cy="2796032"/>
            </a:xfrm>
            <a:custGeom>
              <a:avLst/>
              <a:gdLst/>
              <a:ahLst/>
              <a:cxnLst/>
              <a:rect r="r" b="b" t="t" l="l"/>
              <a:pathLst>
                <a:path h="2796032" w="10679938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36098" y="0"/>
                  </a:lnTo>
                  <a:cubicBezTo>
                    <a:pt x="10570718" y="0"/>
                    <a:pt x="10679938" y="109220"/>
                    <a:pt x="10679938" y="243840"/>
                  </a:cubicBezTo>
                  <a:lnTo>
                    <a:pt x="10679938" y="2552192"/>
                  </a:lnTo>
                  <a:cubicBezTo>
                    <a:pt x="10679938" y="2686812"/>
                    <a:pt x="10570718" y="2796032"/>
                    <a:pt x="10436098" y="2796032"/>
                  </a:cubicBezTo>
                  <a:lnTo>
                    <a:pt x="243840" y="2796032"/>
                  </a:lnTo>
                  <a:cubicBezTo>
                    <a:pt x="109220" y="2796032"/>
                    <a:pt x="0" y="2686812"/>
                    <a:pt x="0" y="2552192"/>
                  </a:cubicBez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992238" y="6398865"/>
            <a:ext cx="8009930" cy="152400"/>
            <a:chOff x="0" y="0"/>
            <a:chExt cx="10679907" cy="2032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679938" cy="203200"/>
            </a:xfrm>
            <a:custGeom>
              <a:avLst/>
              <a:gdLst/>
              <a:ahLst/>
              <a:cxnLst/>
              <a:rect r="r" b="b" t="t" l="l"/>
              <a:pathLst>
                <a:path h="203200" w="10679938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10578338" y="0"/>
                  </a:lnTo>
                  <a:cubicBezTo>
                    <a:pt x="10634472" y="0"/>
                    <a:pt x="10679938" y="45466"/>
                    <a:pt x="10679938" y="101600"/>
                  </a:cubicBezTo>
                  <a:cubicBezTo>
                    <a:pt x="10679938" y="157734"/>
                    <a:pt x="10634472" y="203200"/>
                    <a:pt x="10578338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E5E5E0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4571925" y="6011764"/>
            <a:ext cx="850553" cy="850552"/>
            <a:chOff x="0" y="0"/>
            <a:chExt cx="1134070" cy="113407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E5E5E0"/>
            </a:solidFill>
          </p:spPr>
        </p:sp>
      </p:grpSp>
      <p:sp>
        <p:nvSpPr>
          <p:cNvPr name="TextBox 40" id="40"/>
          <p:cNvSpPr txBox="true"/>
          <p:nvPr/>
        </p:nvSpPr>
        <p:spPr>
          <a:xfrm rot="0">
            <a:off x="4827018" y="6100614"/>
            <a:ext cx="340221" cy="54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26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13855" y="7107585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Retro Cards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13855" y="7663457"/>
            <a:ext cx="7366695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Smart learning cards from notes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9285685" y="6436965"/>
            <a:ext cx="8009930" cy="2096989"/>
            <a:chOff x="0" y="0"/>
            <a:chExt cx="10679907" cy="2795985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0679938" cy="2796032"/>
            </a:xfrm>
            <a:custGeom>
              <a:avLst/>
              <a:gdLst/>
              <a:ahLst/>
              <a:cxnLst/>
              <a:rect r="r" b="b" t="t" l="l"/>
              <a:pathLst>
                <a:path h="2796032" w="10679938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36098" y="0"/>
                  </a:lnTo>
                  <a:cubicBezTo>
                    <a:pt x="10570718" y="0"/>
                    <a:pt x="10679938" y="109220"/>
                    <a:pt x="10679938" y="243840"/>
                  </a:cubicBezTo>
                  <a:lnTo>
                    <a:pt x="10679938" y="2552192"/>
                  </a:lnTo>
                  <a:cubicBezTo>
                    <a:pt x="10679938" y="2686812"/>
                    <a:pt x="10570718" y="2796032"/>
                    <a:pt x="10436098" y="2796032"/>
                  </a:cubicBezTo>
                  <a:lnTo>
                    <a:pt x="243840" y="2796032"/>
                  </a:lnTo>
                  <a:cubicBezTo>
                    <a:pt x="109220" y="2796032"/>
                    <a:pt x="0" y="2686812"/>
                    <a:pt x="0" y="2552192"/>
                  </a:cubicBez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9285685" y="6398865"/>
            <a:ext cx="8009930" cy="152400"/>
            <a:chOff x="0" y="0"/>
            <a:chExt cx="10679907" cy="2032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0679938" cy="203200"/>
            </a:xfrm>
            <a:custGeom>
              <a:avLst/>
              <a:gdLst/>
              <a:ahLst/>
              <a:cxnLst/>
              <a:rect r="r" b="b" t="t" l="l"/>
              <a:pathLst>
                <a:path h="203200" w="10679938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10578338" y="0"/>
                  </a:lnTo>
                  <a:cubicBezTo>
                    <a:pt x="10634472" y="0"/>
                    <a:pt x="10679938" y="45466"/>
                    <a:pt x="10679938" y="101600"/>
                  </a:cubicBezTo>
                  <a:cubicBezTo>
                    <a:pt x="10679938" y="157734"/>
                    <a:pt x="10634472" y="203200"/>
                    <a:pt x="10578338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E5E5E0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2865372" y="6011764"/>
            <a:ext cx="850553" cy="850552"/>
            <a:chOff x="0" y="0"/>
            <a:chExt cx="1134070" cy="113407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E5E5E0"/>
            </a:solidFill>
          </p:spPr>
        </p:sp>
      </p:grpSp>
      <p:sp>
        <p:nvSpPr>
          <p:cNvPr name="TextBox 49" id="49"/>
          <p:cNvSpPr txBox="true"/>
          <p:nvPr/>
        </p:nvSpPr>
        <p:spPr>
          <a:xfrm rot="0">
            <a:off x="13120464" y="6100614"/>
            <a:ext cx="340221" cy="54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262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5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607302" y="7107585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Sentry Mode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607302" y="7663457"/>
            <a:ext cx="7366695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Kokoro offline voice assistant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403747"/>
            <a:ext cx="7955161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12F2B"/>
                </a:solidFill>
                <a:latin typeface="Arimo"/>
                <a:ea typeface="Arimo"/>
                <a:cs typeface="Arimo"/>
                <a:sym typeface="Arimo"/>
              </a:rPr>
              <a:t>Target Users &amp; Use Cases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017490"/>
            <a:ext cx="4252912" cy="56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8061FF"/>
                </a:solidFill>
                <a:latin typeface="Arimo"/>
                <a:ea typeface="Arimo"/>
                <a:cs typeface="Arimo"/>
                <a:sym typeface="Arimo"/>
              </a:rPr>
              <a:t>Target Users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3775472"/>
            <a:ext cx="7805886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Students preparing for competitive exams (JEE, CAT, NDA, etc.)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4781847"/>
            <a:ext cx="780588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Learners seeking AI-aided productivity tools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92238" y="5649665"/>
            <a:ext cx="2857500" cy="2857500"/>
            <a:chOff x="0" y="0"/>
            <a:chExt cx="3810000" cy="3810000"/>
          </a:xfrm>
        </p:grpSpPr>
        <p:sp>
          <p:nvSpPr>
            <p:cNvPr name="Freeform 11" id="11" descr="preencoded.png"/>
            <p:cNvSpPr/>
            <p:nvPr/>
          </p:nvSpPr>
          <p:spPr>
            <a:xfrm flipH="false" flipV="false" rot="0">
              <a:off x="0" y="0"/>
              <a:ext cx="3810000" cy="3810000"/>
            </a:xfrm>
            <a:custGeom>
              <a:avLst/>
              <a:gdLst/>
              <a:ahLst/>
              <a:cxnLst/>
              <a:rect r="r" b="b" t="t" l="l"/>
              <a:pathLst>
                <a:path h="3810000" w="3810000">
                  <a:moveTo>
                    <a:pt x="0" y="0"/>
                  </a:moveTo>
                  <a:lnTo>
                    <a:pt x="3810000" y="0"/>
                  </a:lnTo>
                  <a:lnTo>
                    <a:pt x="3810000" y="3810000"/>
                  </a:lnTo>
                  <a:lnTo>
                    <a:pt x="0" y="381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499401" y="3017490"/>
            <a:ext cx="4252912" cy="56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8061FF"/>
                </a:solidFill>
                <a:latin typeface="Arimo"/>
                <a:ea typeface="Arimo"/>
                <a:cs typeface="Arimo"/>
                <a:sym typeface="Arimo"/>
              </a:rPr>
              <a:t>Use Cases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99401" y="3775472"/>
            <a:ext cx="780588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Studying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99401" y="4328220"/>
            <a:ext cx="780588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Note-taking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99401" y="4880967"/>
            <a:ext cx="780588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Revision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99401" y="5433715"/>
            <a:ext cx="780588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Focus sessions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18288000" cy="3544044"/>
            <a:chOff x="0" y="0"/>
            <a:chExt cx="24384000" cy="4725392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24384000" cy="4725416"/>
            </a:xfrm>
            <a:custGeom>
              <a:avLst/>
              <a:gdLst/>
              <a:ahLst/>
              <a:cxnLst/>
              <a:rect r="r" b="b" t="t" l="l"/>
              <a:pathLst>
                <a:path h="4725416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4725416"/>
                  </a:lnTo>
                  <a:lnTo>
                    <a:pt x="0" y="4725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t="0" r="-1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87475" y="3917156"/>
            <a:ext cx="9237315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12F2B"/>
                </a:solidFill>
                <a:latin typeface="Arimo"/>
                <a:ea typeface="Arimo"/>
                <a:cs typeface="Arimo"/>
                <a:sym typeface="Arimo"/>
              </a:rPr>
              <a:t>Data Requirements &amp; Privacy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87475" y="5946130"/>
            <a:ext cx="5254973" cy="3249960"/>
            <a:chOff x="0" y="0"/>
            <a:chExt cx="7006630" cy="43332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" y="6350"/>
              <a:ext cx="6993890" cy="4320540"/>
            </a:xfrm>
            <a:custGeom>
              <a:avLst/>
              <a:gdLst/>
              <a:ahLst/>
              <a:cxnLst/>
              <a:rect r="r" b="b" t="t" l="l"/>
              <a:pathLst>
                <a:path h="4320540" w="6993890">
                  <a:moveTo>
                    <a:pt x="0" y="158750"/>
                  </a:moveTo>
                  <a:cubicBezTo>
                    <a:pt x="0" y="71120"/>
                    <a:pt x="71120" y="0"/>
                    <a:pt x="159004" y="0"/>
                  </a:cubicBezTo>
                  <a:lnTo>
                    <a:pt x="6835013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4161790"/>
                  </a:lnTo>
                  <a:cubicBezTo>
                    <a:pt x="6993890" y="4249420"/>
                    <a:pt x="6922770" y="4320540"/>
                    <a:pt x="6834886" y="4320540"/>
                  </a:cubicBezTo>
                  <a:lnTo>
                    <a:pt x="159004" y="4320540"/>
                  </a:lnTo>
                  <a:cubicBezTo>
                    <a:pt x="71120" y="4320540"/>
                    <a:pt x="0" y="4249547"/>
                    <a:pt x="0" y="4161790"/>
                  </a:cubicBezTo>
                  <a:close/>
                </a:path>
              </a:pathLst>
            </a:custGeom>
            <a:solidFill>
              <a:srgbClr val="E8E8E3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006717" cy="4333240"/>
            </a:xfrm>
            <a:custGeom>
              <a:avLst/>
              <a:gdLst/>
              <a:ahLst/>
              <a:cxnLst/>
              <a:rect r="r" b="b" t="t" l="l"/>
              <a:pathLst>
                <a:path h="4333240" w="7006717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6841363" y="0"/>
                  </a:lnTo>
                  <a:lnTo>
                    <a:pt x="6841363" y="6350"/>
                  </a:lnTo>
                  <a:lnTo>
                    <a:pt x="6841363" y="0"/>
                  </a:lnTo>
                  <a:cubicBezTo>
                    <a:pt x="6932676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4168140"/>
                  </a:lnTo>
                  <a:lnTo>
                    <a:pt x="7000367" y="4168140"/>
                  </a:lnTo>
                  <a:lnTo>
                    <a:pt x="7006717" y="4168140"/>
                  </a:lnTo>
                  <a:cubicBezTo>
                    <a:pt x="7006717" y="4259326"/>
                    <a:pt x="6932676" y="4333240"/>
                    <a:pt x="6841363" y="4333240"/>
                  </a:cubicBezTo>
                  <a:lnTo>
                    <a:pt x="6841363" y="4326890"/>
                  </a:lnTo>
                  <a:lnTo>
                    <a:pt x="6841363" y="4333240"/>
                  </a:lnTo>
                  <a:lnTo>
                    <a:pt x="165354" y="4333240"/>
                  </a:lnTo>
                  <a:lnTo>
                    <a:pt x="165354" y="4326890"/>
                  </a:lnTo>
                  <a:lnTo>
                    <a:pt x="165354" y="4333240"/>
                  </a:lnTo>
                  <a:cubicBezTo>
                    <a:pt x="74041" y="4333240"/>
                    <a:pt x="0" y="4259326"/>
                    <a:pt x="0" y="4168140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4168140"/>
                  </a:lnTo>
                  <a:lnTo>
                    <a:pt x="6350" y="4168140"/>
                  </a:lnTo>
                  <a:lnTo>
                    <a:pt x="12700" y="4168140"/>
                  </a:lnTo>
                  <a:cubicBezTo>
                    <a:pt x="12700" y="4252341"/>
                    <a:pt x="81026" y="4320540"/>
                    <a:pt x="165354" y="4320540"/>
                  </a:cubicBezTo>
                  <a:lnTo>
                    <a:pt x="6841363" y="4320540"/>
                  </a:lnTo>
                  <a:cubicBezTo>
                    <a:pt x="6925691" y="4320540"/>
                    <a:pt x="6994017" y="4252341"/>
                    <a:pt x="6994017" y="4168140"/>
                  </a:cubicBezTo>
                  <a:lnTo>
                    <a:pt x="6994017" y="165100"/>
                  </a:lnTo>
                  <a:cubicBezTo>
                    <a:pt x="6994017" y="80899"/>
                    <a:pt x="6925691" y="12700"/>
                    <a:pt x="6841363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ECEC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85280" y="6243935"/>
            <a:ext cx="850552" cy="850552"/>
            <a:chOff x="0" y="0"/>
            <a:chExt cx="1134070" cy="11340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E5E5E0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519238" y="6429970"/>
            <a:ext cx="382637" cy="478334"/>
            <a:chOff x="0" y="0"/>
            <a:chExt cx="510183" cy="637778"/>
          </a:xfrm>
        </p:grpSpPr>
        <p:sp>
          <p:nvSpPr>
            <p:cNvPr name="Freeform 15" id="15" descr="preencoded.png"/>
            <p:cNvSpPr/>
            <p:nvPr/>
          </p:nvSpPr>
          <p:spPr>
            <a:xfrm flipH="false" flipV="false" rot="0">
              <a:off x="0" y="0"/>
              <a:ext cx="510159" cy="637794"/>
            </a:xfrm>
            <a:custGeom>
              <a:avLst/>
              <a:gdLst/>
              <a:ahLst/>
              <a:cxnLst/>
              <a:rect r="r" b="b" t="t" l="l"/>
              <a:pathLst>
                <a:path h="637794" w="510159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" t="0" r="-8" b="2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85280" y="7339905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Secure Storage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5280" y="7895779"/>
            <a:ext cx="4659362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User Notes, Retro Cards, Context stored securely in MongoDB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516440" y="5946130"/>
            <a:ext cx="5254973" cy="3249960"/>
            <a:chOff x="0" y="0"/>
            <a:chExt cx="7006630" cy="43332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350" y="6350"/>
              <a:ext cx="6993890" cy="4320540"/>
            </a:xfrm>
            <a:custGeom>
              <a:avLst/>
              <a:gdLst/>
              <a:ahLst/>
              <a:cxnLst/>
              <a:rect r="r" b="b" t="t" l="l"/>
              <a:pathLst>
                <a:path h="4320540" w="6993890">
                  <a:moveTo>
                    <a:pt x="0" y="158750"/>
                  </a:moveTo>
                  <a:cubicBezTo>
                    <a:pt x="0" y="71120"/>
                    <a:pt x="71120" y="0"/>
                    <a:pt x="159004" y="0"/>
                  </a:cubicBezTo>
                  <a:lnTo>
                    <a:pt x="6835013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4161790"/>
                  </a:lnTo>
                  <a:cubicBezTo>
                    <a:pt x="6993890" y="4249420"/>
                    <a:pt x="6922770" y="4320540"/>
                    <a:pt x="6834886" y="4320540"/>
                  </a:cubicBezTo>
                  <a:lnTo>
                    <a:pt x="159004" y="4320540"/>
                  </a:lnTo>
                  <a:cubicBezTo>
                    <a:pt x="71120" y="4320540"/>
                    <a:pt x="0" y="4249547"/>
                    <a:pt x="0" y="4161790"/>
                  </a:cubicBezTo>
                  <a:close/>
                </a:path>
              </a:pathLst>
            </a:custGeom>
            <a:solidFill>
              <a:srgbClr val="E8E8E3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006717" cy="4333240"/>
            </a:xfrm>
            <a:custGeom>
              <a:avLst/>
              <a:gdLst/>
              <a:ahLst/>
              <a:cxnLst/>
              <a:rect r="r" b="b" t="t" l="l"/>
              <a:pathLst>
                <a:path h="4333240" w="7006717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6841363" y="0"/>
                  </a:lnTo>
                  <a:lnTo>
                    <a:pt x="6841363" y="6350"/>
                  </a:lnTo>
                  <a:lnTo>
                    <a:pt x="6841363" y="0"/>
                  </a:lnTo>
                  <a:cubicBezTo>
                    <a:pt x="6932676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4168140"/>
                  </a:lnTo>
                  <a:lnTo>
                    <a:pt x="7000367" y="4168140"/>
                  </a:lnTo>
                  <a:lnTo>
                    <a:pt x="7006717" y="4168140"/>
                  </a:lnTo>
                  <a:cubicBezTo>
                    <a:pt x="7006717" y="4259326"/>
                    <a:pt x="6932676" y="4333240"/>
                    <a:pt x="6841363" y="4333240"/>
                  </a:cubicBezTo>
                  <a:lnTo>
                    <a:pt x="6841363" y="4326890"/>
                  </a:lnTo>
                  <a:lnTo>
                    <a:pt x="6841363" y="4333240"/>
                  </a:lnTo>
                  <a:lnTo>
                    <a:pt x="165354" y="4333240"/>
                  </a:lnTo>
                  <a:lnTo>
                    <a:pt x="165354" y="4326890"/>
                  </a:lnTo>
                  <a:lnTo>
                    <a:pt x="165354" y="4333240"/>
                  </a:lnTo>
                  <a:cubicBezTo>
                    <a:pt x="74041" y="4333240"/>
                    <a:pt x="0" y="4259326"/>
                    <a:pt x="0" y="4168140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4168140"/>
                  </a:lnTo>
                  <a:lnTo>
                    <a:pt x="6350" y="4168140"/>
                  </a:lnTo>
                  <a:lnTo>
                    <a:pt x="12700" y="4168140"/>
                  </a:lnTo>
                  <a:cubicBezTo>
                    <a:pt x="12700" y="4252341"/>
                    <a:pt x="81026" y="4320540"/>
                    <a:pt x="165354" y="4320540"/>
                  </a:cubicBezTo>
                  <a:lnTo>
                    <a:pt x="6841363" y="4320540"/>
                  </a:lnTo>
                  <a:cubicBezTo>
                    <a:pt x="6925691" y="4320540"/>
                    <a:pt x="6994017" y="4252341"/>
                    <a:pt x="6994017" y="4168140"/>
                  </a:cubicBezTo>
                  <a:lnTo>
                    <a:pt x="6994017" y="165100"/>
                  </a:lnTo>
                  <a:cubicBezTo>
                    <a:pt x="6994017" y="80899"/>
                    <a:pt x="6925691" y="12700"/>
                    <a:pt x="6841363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ECEC9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6814245" y="6243935"/>
            <a:ext cx="850552" cy="850552"/>
            <a:chOff x="0" y="0"/>
            <a:chExt cx="1134070" cy="113407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E5E5E0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7048202" y="6429970"/>
            <a:ext cx="382637" cy="478334"/>
            <a:chOff x="0" y="0"/>
            <a:chExt cx="510183" cy="637778"/>
          </a:xfrm>
        </p:grpSpPr>
        <p:sp>
          <p:nvSpPr>
            <p:cNvPr name="Freeform 24" id="24" descr="preencoded.png"/>
            <p:cNvSpPr/>
            <p:nvPr/>
          </p:nvSpPr>
          <p:spPr>
            <a:xfrm flipH="false" flipV="false" rot="0">
              <a:off x="0" y="0"/>
              <a:ext cx="510159" cy="637794"/>
            </a:xfrm>
            <a:custGeom>
              <a:avLst/>
              <a:gdLst/>
              <a:ahLst/>
              <a:cxnLst/>
              <a:rect r="r" b="b" t="t" l="l"/>
              <a:pathLst>
                <a:path h="637794" w="510159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" t="0" r="-8" b="2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6814245" y="7339905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Short-term Context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814245" y="7895779"/>
            <a:ext cx="4659362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Redis (ephemeral, privacy-friendly)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2045404" y="5946130"/>
            <a:ext cx="5254973" cy="3249960"/>
            <a:chOff x="0" y="0"/>
            <a:chExt cx="7006630" cy="433328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6350" y="6350"/>
              <a:ext cx="6993890" cy="4320540"/>
            </a:xfrm>
            <a:custGeom>
              <a:avLst/>
              <a:gdLst/>
              <a:ahLst/>
              <a:cxnLst/>
              <a:rect r="r" b="b" t="t" l="l"/>
              <a:pathLst>
                <a:path h="4320540" w="6993890">
                  <a:moveTo>
                    <a:pt x="0" y="158750"/>
                  </a:moveTo>
                  <a:cubicBezTo>
                    <a:pt x="0" y="71120"/>
                    <a:pt x="71120" y="0"/>
                    <a:pt x="159004" y="0"/>
                  </a:cubicBezTo>
                  <a:lnTo>
                    <a:pt x="6835013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4161790"/>
                  </a:lnTo>
                  <a:cubicBezTo>
                    <a:pt x="6993890" y="4249420"/>
                    <a:pt x="6922770" y="4320540"/>
                    <a:pt x="6834886" y="4320540"/>
                  </a:cubicBezTo>
                  <a:lnTo>
                    <a:pt x="159004" y="4320540"/>
                  </a:lnTo>
                  <a:cubicBezTo>
                    <a:pt x="71120" y="4320540"/>
                    <a:pt x="0" y="4249547"/>
                    <a:pt x="0" y="4161790"/>
                  </a:cubicBezTo>
                  <a:close/>
                </a:path>
              </a:pathLst>
            </a:custGeom>
            <a:solidFill>
              <a:srgbClr val="E8E8E3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006717" cy="4333240"/>
            </a:xfrm>
            <a:custGeom>
              <a:avLst/>
              <a:gdLst/>
              <a:ahLst/>
              <a:cxnLst/>
              <a:rect r="r" b="b" t="t" l="l"/>
              <a:pathLst>
                <a:path h="4333240" w="7006717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6841363" y="0"/>
                  </a:lnTo>
                  <a:lnTo>
                    <a:pt x="6841363" y="6350"/>
                  </a:lnTo>
                  <a:lnTo>
                    <a:pt x="6841363" y="0"/>
                  </a:lnTo>
                  <a:cubicBezTo>
                    <a:pt x="6932676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4168140"/>
                  </a:lnTo>
                  <a:lnTo>
                    <a:pt x="7000367" y="4168140"/>
                  </a:lnTo>
                  <a:lnTo>
                    <a:pt x="7006717" y="4168140"/>
                  </a:lnTo>
                  <a:cubicBezTo>
                    <a:pt x="7006717" y="4259326"/>
                    <a:pt x="6932676" y="4333240"/>
                    <a:pt x="6841363" y="4333240"/>
                  </a:cubicBezTo>
                  <a:lnTo>
                    <a:pt x="6841363" y="4326890"/>
                  </a:lnTo>
                  <a:lnTo>
                    <a:pt x="6841363" y="4333240"/>
                  </a:lnTo>
                  <a:lnTo>
                    <a:pt x="165354" y="4333240"/>
                  </a:lnTo>
                  <a:lnTo>
                    <a:pt x="165354" y="4326890"/>
                  </a:lnTo>
                  <a:lnTo>
                    <a:pt x="165354" y="4333240"/>
                  </a:lnTo>
                  <a:cubicBezTo>
                    <a:pt x="74041" y="4333240"/>
                    <a:pt x="0" y="4259326"/>
                    <a:pt x="0" y="4168140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4168140"/>
                  </a:lnTo>
                  <a:lnTo>
                    <a:pt x="6350" y="4168140"/>
                  </a:lnTo>
                  <a:lnTo>
                    <a:pt x="12700" y="4168140"/>
                  </a:lnTo>
                  <a:cubicBezTo>
                    <a:pt x="12700" y="4252341"/>
                    <a:pt x="81026" y="4320540"/>
                    <a:pt x="165354" y="4320540"/>
                  </a:cubicBezTo>
                  <a:lnTo>
                    <a:pt x="6841363" y="4320540"/>
                  </a:lnTo>
                  <a:cubicBezTo>
                    <a:pt x="6925691" y="4320540"/>
                    <a:pt x="6994017" y="4252341"/>
                    <a:pt x="6994017" y="4168140"/>
                  </a:cubicBezTo>
                  <a:lnTo>
                    <a:pt x="6994017" y="165100"/>
                  </a:lnTo>
                  <a:cubicBezTo>
                    <a:pt x="6994017" y="80899"/>
                    <a:pt x="6925691" y="12700"/>
                    <a:pt x="6841363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ECEC9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2343210" y="6243935"/>
            <a:ext cx="850553" cy="850552"/>
            <a:chOff x="0" y="0"/>
            <a:chExt cx="1134070" cy="113407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E5E5E0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2577167" y="6429970"/>
            <a:ext cx="382638" cy="478334"/>
            <a:chOff x="0" y="0"/>
            <a:chExt cx="510183" cy="637778"/>
          </a:xfrm>
        </p:grpSpPr>
        <p:sp>
          <p:nvSpPr>
            <p:cNvPr name="Freeform 33" id="33" descr="preencoded.png"/>
            <p:cNvSpPr/>
            <p:nvPr/>
          </p:nvSpPr>
          <p:spPr>
            <a:xfrm flipH="false" flipV="false" rot="0">
              <a:off x="0" y="0"/>
              <a:ext cx="510159" cy="637794"/>
            </a:xfrm>
            <a:custGeom>
              <a:avLst/>
              <a:gdLst/>
              <a:ahLst/>
              <a:cxnLst/>
              <a:rect r="r" b="b" t="t" l="l"/>
              <a:pathLst>
                <a:path h="637794" w="510159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3" t="0" r="-8" b="2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2343210" y="7339905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Local Processing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343210" y="7895779"/>
            <a:ext cx="4659362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Kokoro runs locally in-browser (no voice data sent outside)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592015"/>
            <a:ext cx="8638580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12F2B"/>
                </a:solidFill>
                <a:latin typeface="Arimo"/>
                <a:ea typeface="Arimo"/>
                <a:cs typeface="Arimo"/>
                <a:sym typeface="Arimo"/>
              </a:rPr>
              <a:t>AI Technologies &amp; Methods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92238" y="3102174"/>
            <a:ext cx="8151762" cy="1134070"/>
            <a:chOff x="0" y="0"/>
            <a:chExt cx="10869017" cy="1512093"/>
          </a:xfrm>
        </p:grpSpPr>
        <p:sp>
          <p:nvSpPr>
            <p:cNvPr name="Freeform 8" id="8" descr="preencoded.png"/>
            <p:cNvSpPr/>
            <p:nvPr/>
          </p:nvSpPr>
          <p:spPr>
            <a:xfrm flipH="false" flipV="false" rot="0">
              <a:off x="0" y="0"/>
              <a:ext cx="10869041" cy="1512062"/>
            </a:xfrm>
            <a:custGeom>
              <a:avLst/>
              <a:gdLst/>
              <a:ahLst/>
              <a:cxnLst/>
              <a:rect r="r" b="b" t="t" l="l"/>
              <a:pathLst>
                <a:path h="1512062" w="10869041">
                  <a:moveTo>
                    <a:pt x="0" y="0"/>
                  </a:moveTo>
                  <a:lnTo>
                    <a:pt x="10869041" y="0"/>
                  </a:lnTo>
                  <a:lnTo>
                    <a:pt x="10869041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6" t="0" r="-36" b="-2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75755" y="4481661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OpenRouter LLMs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5755" y="5037535"/>
            <a:ext cx="7584727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For chat &amp; context extraction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144000" y="3102174"/>
            <a:ext cx="8151762" cy="1134070"/>
            <a:chOff x="0" y="0"/>
            <a:chExt cx="10869017" cy="1512093"/>
          </a:xfrm>
        </p:grpSpPr>
        <p:sp>
          <p:nvSpPr>
            <p:cNvPr name="Freeform 12" id="12" descr="preencoded.png"/>
            <p:cNvSpPr/>
            <p:nvPr/>
          </p:nvSpPr>
          <p:spPr>
            <a:xfrm flipH="false" flipV="false" rot="0">
              <a:off x="0" y="0"/>
              <a:ext cx="10869041" cy="1512062"/>
            </a:xfrm>
            <a:custGeom>
              <a:avLst/>
              <a:gdLst/>
              <a:ahLst/>
              <a:cxnLst/>
              <a:rect r="r" b="b" t="t" l="l"/>
              <a:pathLst>
                <a:path h="1512062" w="10869041">
                  <a:moveTo>
                    <a:pt x="0" y="0"/>
                  </a:moveTo>
                  <a:lnTo>
                    <a:pt x="10869041" y="0"/>
                  </a:lnTo>
                  <a:lnTo>
                    <a:pt x="10869041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6" t="0" r="-36" b="-2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9427518" y="4481661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Custom RAG pipeline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27518" y="5037535"/>
            <a:ext cx="7584728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For long-term context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992238" y="5869930"/>
            <a:ext cx="8151762" cy="1134070"/>
            <a:chOff x="0" y="0"/>
            <a:chExt cx="10869017" cy="1512093"/>
          </a:xfrm>
        </p:grpSpPr>
        <p:sp>
          <p:nvSpPr>
            <p:cNvPr name="Freeform 16" id="16" descr="preencoded.png"/>
            <p:cNvSpPr/>
            <p:nvPr/>
          </p:nvSpPr>
          <p:spPr>
            <a:xfrm flipH="false" flipV="false" rot="0">
              <a:off x="0" y="0"/>
              <a:ext cx="10869041" cy="1512062"/>
            </a:xfrm>
            <a:custGeom>
              <a:avLst/>
              <a:gdLst/>
              <a:ahLst/>
              <a:cxnLst/>
              <a:rect r="r" b="b" t="t" l="l"/>
              <a:pathLst>
                <a:path h="1512062" w="10869041">
                  <a:moveTo>
                    <a:pt x="0" y="0"/>
                  </a:moveTo>
                  <a:lnTo>
                    <a:pt x="10869041" y="0"/>
                  </a:lnTo>
                  <a:lnTo>
                    <a:pt x="10869041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6" t="0" r="-36" b="-2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275755" y="7249417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Quill.js editor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5755" y="7805291"/>
            <a:ext cx="7584727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AI-enhancement for notes</a:t>
            </a:r>
          </a:p>
        </p:txBody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9144000" y="5869930"/>
            <a:ext cx="8151762" cy="1134070"/>
            <a:chOff x="0" y="0"/>
            <a:chExt cx="10869017" cy="1512093"/>
          </a:xfrm>
        </p:grpSpPr>
        <p:sp>
          <p:nvSpPr>
            <p:cNvPr name="Freeform 20" id="20" descr="preencoded.png"/>
            <p:cNvSpPr/>
            <p:nvPr/>
          </p:nvSpPr>
          <p:spPr>
            <a:xfrm flipH="false" flipV="false" rot="0">
              <a:off x="0" y="0"/>
              <a:ext cx="10869041" cy="1512062"/>
            </a:xfrm>
            <a:custGeom>
              <a:avLst/>
              <a:gdLst/>
              <a:ahLst/>
              <a:cxnLst/>
              <a:rect r="r" b="b" t="t" l="l"/>
              <a:pathLst>
                <a:path h="1512062" w="10869041">
                  <a:moveTo>
                    <a:pt x="0" y="0"/>
                  </a:moveTo>
                  <a:lnTo>
                    <a:pt x="10869041" y="0"/>
                  </a:lnTo>
                  <a:lnTo>
                    <a:pt x="10869041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36" t="0" r="-36" b="-2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9427518" y="7249417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72525"/>
                </a:solidFill>
                <a:latin typeface="Arimo"/>
                <a:ea typeface="Arimo"/>
                <a:cs typeface="Arimo"/>
                <a:sym typeface="Arimo"/>
              </a:rPr>
              <a:t>Kokoro WebGPU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27518" y="7805291"/>
            <a:ext cx="7584728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For offline TTS (Sentry Mode)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18288000" cy="3544044"/>
            <a:chOff x="0" y="0"/>
            <a:chExt cx="24384000" cy="4725392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24384000" cy="4725416"/>
            </a:xfrm>
            <a:custGeom>
              <a:avLst/>
              <a:gdLst/>
              <a:ahLst/>
              <a:cxnLst/>
              <a:rect r="r" b="b" t="t" l="l"/>
              <a:pathLst>
                <a:path h="4725416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4725416"/>
                  </a:lnTo>
                  <a:lnTo>
                    <a:pt x="0" y="4725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t="0" r="-1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92238" y="4522886"/>
            <a:ext cx="8311306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312F2B"/>
                </a:solidFill>
                <a:latin typeface="Arimo"/>
                <a:ea typeface="Arimo"/>
                <a:cs typeface="Arimo"/>
                <a:sym typeface="Arimo"/>
              </a:rPr>
              <a:t>Implementation Approach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6136630"/>
            <a:ext cx="4252912" cy="56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8061FF"/>
                </a:solidFill>
                <a:latin typeface="Arimo"/>
                <a:ea typeface="Arimo"/>
                <a:cs typeface="Arimo"/>
                <a:sym typeface="Arimo"/>
              </a:rPr>
              <a:t>Tech Stack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6894611"/>
            <a:ext cx="780588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Express, MongoDB, Redis, Firebase, Tailwind, Fullpage.js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7688907"/>
            <a:ext cx="4252912" cy="56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8061FF"/>
                </a:solidFill>
                <a:latin typeface="Arimo"/>
                <a:ea typeface="Arimo"/>
                <a:cs typeface="Arimo"/>
                <a:sym typeface="Arimo"/>
              </a:rPr>
              <a:t>Frontend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238" y="8446889"/>
            <a:ext cx="780588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HTML/CSS/JS + Tailwind, Fullpage.js for app-like navigation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99401" y="6136630"/>
            <a:ext cx="4252912" cy="56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8061FF"/>
                </a:solidFill>
                <a:latin typeface="Arimo"/>
                <a:ea typeface="Arimo"/>
                <a:cs typeface="Arimo"/>
                <a:sym typeface="Arimo"/>
              </a:rPr>
              <a:t>Backend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99401" y="6894611"/>
            <a:ext cx="780588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Express APIs for chat, notes, Retro Cards, focus sessions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99401" y="7688907"/>
            <a:ext cx="4252912" cy="56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8061FF"/>
                </a:solidFill>
                <a:latin typeface="Arimo"/>
                <a:ea typeface="Arimo"/>
                <a:cs typeface="Arimo"/>
                <a:sym typeface="Arimo"/>
              </a:rPr>
              <a:t>Deployment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99401" y="8446889"/>
            <a:ext cx="780588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Vercel/Render + Railway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DAGyCUqqYfM</dc:identifier>
  <dcterms:modified xsi:type="dcterms:W3CDTF">2011-08-01T06:04:30Z</dcterms:modified>
  <cp:revision>1</cp:revision>
  <dc:title>Retro_v1.0.pptx</dc:title>
</cp:coreProperties>
</file>