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356" r:id="rId2"/>
    <p:sldId id="376" r:id="rId3"/>
    <p:sldId id="379" r:id="rId4"/>
    <p:sldId id="377" r:id="rId5"/>
    <p:sldId id="360" r:id="rId6"/>
    <p:sldId id="371" r:id="rId7"/>
    <p:sldId id="373" r:id="rId8"/>
    <p:sldId id="378" r:id="rId9"/>
    <p:sldId id="380" r:id="rId10"/>
    <p:sldId id="324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DD"/>
    <a:srgbClr val="FFFFFF"/>
    <a:srgbClr val="507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980" autoAdjust="0"/>
    <p:restoredTop sz="93588" autoAdjust="0"/>
  </p:normalViewPr>
  <p:slideViewPr>
    <p:cSldViewPr snapToGrid="0" showGuides="1">
      <p:cViewPr varScale="1">
        <p:scale>
          <a:sx n="88" d="100"/>
          <a:sy n="88" d="100"/>
        </p:scale>
        <p:origin x="403" y="72"/>
      </p:cViewPr>
      <p:guideLst>
        <p:guide orient="horz" pos="21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FDACD-0294-48A1-A6A3-9FEEBAE9500C}" type="datetimeFigureOut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3A36A-C359-425F-ACD6-2D96D599C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6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3A36A-C359-425F-ACD6-2D96D599C1C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3A36A-C359-425F-ACD6-2D96D599C1C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8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3A36A-C359-425F-ACD6-2D96D599C1C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3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3A36A-C359-425F-ACD6-2D96D599C1C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3A36A-C359-425F-ACD6-2D96D599C1C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77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3A36A-C359-425F-ACD6-2D96D599C1C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50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3A36A-C359-425F-ACD6-2D96D599C1C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3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11AB7689-CF90-6A16-85A4-2306B86CA7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44656" y="4632767"/>
            <a:ext cx="37026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Reporter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Wu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Jicai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42453D-592B-B88B-4CB0-3A11FDD279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08308" y="5263726"/>
            <a:ext cx="64375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of Flexible Electronics (Future Technologies</a:t>
            </a: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Nanjing Tech University (</a:t>
            </a:r>
            <a:r>
              <a:rPr lang="en-US" altLang="zh-CN" b="1" dirty="0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NanjingTech</a:t>
            </a: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标题占位符 1">
            <a:extLst>
              <a:ext uri="{FF2B5EF4-FFF2-40B4-BE49-F238E27FC236}">
                <a16:creationId xmlns:a16="http://schemas.microsoft.com/office/drawing/2014/main" id="{B1AFEFA9-87F8-CD41-9E88-F6F26E56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782669"/>
            <a:ext cx="1219200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Picture 2" descr="查看源图像">
            <a:extLst>
              <a:ext uri="{FF2B5EF4-FFF2-40B4-BE49-F238E27FC236}">
                <a16:creationId xmlns:a16="http://schemas.microsoft.com/office/drawing/2014/main" id="{444B5B97-8B92-4864-AF3A-9E8D68186E4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31" b="28889"/>
          <a:stretch>
            <a:fillRect/>
          </a:stretch>
        </p:blipFill>
        <p:spPr bwMode="auto">
          <a:xfrm>
            <a:off x="1" y="63723"/>
            <a:ext cx="3162300" cy="92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9495DDB-FD0F-0399-8F8B-4BD5D2E8E2AD}"/>
              </a:ext>
            </a:extLst>
          </p:cNvPr>
          <p:cNvSpPr/>
          <p:nvPr userDrawn="1"/>
        </p:nvSpPr>
        <p:spPr>
          <a:xfrm>
            <a:off x="3162300" y="0"/>
            <a:ext cx="9029699" cy="990489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7695E9-EBD0-C774-E84D-35A6FE4DE841}"/>
              </a:ext>
            </a:extLst>
          </p:cNvPr>
          <p:cNvSpPr txBox="1"/>
          <p:nvPr userDrawn="1"/>
        </p:nvSpPr>
        <p:spPr>
          <a:xfrm>
            <a:off x="3879215" y="236220"/>
            <a:ext cx="8098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 Electronics &amp; Optoelectronics (CEO) Group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33843591-917B-EB85-D68B-E8476FD49D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023303"/>
            <a:ext cx="12192000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日期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A9077F6-929C-F861-38E9-E3FBF298E28D}"/>
              </a:ext>
            </a:extLst>
          </p:cNvPr>
          <p:cNvCxnSpPr>
            <a:cxnSpLocks/>
          </p:cNvCxnSpPr>
          <p:nvPr userDrawn="1">
            <p:custDataLst>
              <p:tags r:id="rId1"/>
            </p:custDataLst>
          </p:nvPr>
        </p:nvCxnSpPr>
        <p:spPr>
          <a:xfrm>
            <a:off x="2224472" y="3629055"/>
            <a:ext cx="3087655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37F7B46-6361-2110-4867-88AB2FD1EF33}"/>
              </a:ext>
            </a:extLst>
          </p:cNvPr>
          <p:cNvCxnSpPr>
            <a:cxnSpLocks/>
          </p:cNvCxnSpPr>
          <p:nvPr userDrawn="1">
            <p:custDataLst>
              <p:tags r:id="rId2"/>
            </p:custDataLst>
          </p:nvPr>
        </p:nvCxnSpPr>
        <p:spPr>
          <a:xfrm>
            <a:off x="6865697" y="3629055"/>
            <a:ext cx="3082245" cy="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B3A4C2B4-E9E9-9CE9-7587-24342FAC40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9983" y="3464749"/>
            <a:ext cx="3712029" cy="32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文献报告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6EAC-33AD-4979-A98C-8B8EAB67E1F2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BBA5-5A05-476B-B5F4-10E8AA1BB6F7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2B99B903-3A67-D5A5-F828-2CD6C206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597"/>
            <a:ext cx="12192000" cy="68604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9E4F29-EE64-6BBF-6F7F-50CFD6816F74}"/>
              </a:ext>
            </a:extLst>
          </p:cNvPr>
          <p:cNvSpPr/>
          <p:nvPr userDrawn="1"/>
        </p:nvSpPr>
        <p:spPr>
          <a:xfrm>
            <a:off x="0" y="802639"/>
            <a:ext cx="12192000" cy="56270"/>
          </a:xfrm>
          <a:prstGeom prst="rect">
            <a:avLst/>
          </a:prstGeom>
          <a:solidFill>
            <a:srgbClr val="0093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5A23032-ACDF-486B-C594-C0BBE49225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CCE65F-1DFF-4575-9E66-AA26824E4F3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E1D57A4-0A00-9C5D-1CA4-401CB671C1B8}"/>
              </a:ext>
            </a:extLst>
          </p:cNvPr>
          <p:cNvSpPr/>
          <p:nvPr userDrawn="1"/>
        </p:nvSpPr>
        <p:spPr>
          <a:xfrm>
            <a:off x="0" y="762013"/>
            <a:ext cx="12192000" cy="56270"/>
          </a:xfrm>
          <a:prstGeom prst="rect">
            <a:avLst/>
          </a:prstGeom>
          <a:solidFill>
            <a:srgbClr val="0093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2392269E-503C-CC6C-1308-315286FFC6D7}"/>
              </a:ext>
            </a:extLst>
          </p:cNvPr>
          <p:cNvSpPr txBox="1"/>
          <p:nvPr userDrawn="1"/>
        </p:nvSpPr>
        <p:spPr>
          <a:xfrm>
            <a:off x="3829122" y="2627961"/>
            <a:ext cx="5122646" cy="16020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hangingPunct="0"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 谢！</a:t>
            </a:r>
            <a:endParaRPr lang="en-US" altLang="zh-CN" sz="8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AD17-5D70-4BDB-94A9-F93313830F01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424C-84A4-4275-AEA2-1B8B98DF9947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8D90-BA9D-418C-B31C-F0EFC154AA22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2C86-7674-47D3-BC05-B6998F1E38EA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AD174E9-416C-D468-96FF-94828172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4F97-4321-4F34-B450-BC7BC2463F64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7182-94D9-4BCE-BC2A-A6479E372CCE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ADF9-B6E7-4CF2-AE03-721B46CC2D5D}" type="datetime1">
              <a:rPr lang="zh-CN" altLang="en-US" smtClean="0"/>
              <a:t>2023/10/5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CE65F-1DFF-4575-9E66-AA26824E4F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6A1B5345-02F5-52C9-3389-BB23F4B0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光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热控离子传输</a:t>
            </a:r>
            <a:endParaRPr lang="zh-CN" altLang="en-US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8D2CA947-E623-E6AD-6AF8-8722253F3D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年 </a:t>
            </a:r>
            <a:r>
              <a:rPr lang="en-US" altLang="zh-CN" dirty="0"/>
              <a:t>10 </a:t>
            </a:r>
            <a:r>
              <a:rPr lang="zh-CN" altLang="en-US" dirty="0"/>
              <a:t>月 </a:t>
            </a:r>
            <a:r>
              <a:rPr lang="en-US" altLang="zh-CN" dirty="0"/>
              <a:t>6 </a:t>
            </a:r>
            <a:r>
              <a:rPr lang="zh-CN" altLang="en-US" dirty="0"/>
              <a:t>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95D67D-0F69-559F-CFBB-007A708E14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39983" y="3429000"/>
            <a:ext cx="371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文献报告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2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标题 2"/>
          <p:cNvSpPr txBox="1"/>
          <p:nvPr>
            <p:custDataLst>
              <p:tags r:id="rId1"/>
            </p:custDataLst>
          </p:nvPr>
        </p:nvSpPr>
        <p:spPr>
          <a:xfrm>
            <a:off x="3647280" y="81914"/>
            <a:ext cx="489743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hangingPunct="0">
              <a:lnSpc>
                <a:spcPct val="100000"/>
              </a:lnSpc>
              <a:defRPr/>
            </a:pPr>
            <a:endParaRPr lang="en-US" altLang="zh-CN" sz="4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E0C919-9E4F-FB63-ED5E-FA71EE3B4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50" y="995523"/>
            <a:ext cx="3753887" cy="26648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C7FB21-6351-9353-7569-2882361FF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356" y="975617"/>
            <a:ext cx="3844631" cy="26847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5A7E42-9212-D4D7-83E2-D06D34844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50" y="4091332"/>
            <a:ext cx="4027261" cy="26648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1F0B08-629E-0EAB-82AB-418EFFFC4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0356" y="4091333"/>
            <a:ext cx="4027130" cy="2684753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FF2EA769-8967-9857-EFBF-F4F94E9B1574}"/>
              </a:ext>
            </a:extLst>
          </p:cNvPr>
          <p:cNvSpPr/>
          <p:nvPr/>
        </p:nvSpPr>
        <p:spPr>
          <a:xfrm>
            <a:off x="4917233" y="2351314"/>
            <a:ext cx="1707502" cy="50385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DEFAFFB-A6DC-A8B9-B671-6A3D91116BA6}"/>
              </a:ext>
            </a:extLst>
          </p:cNvPr>
          <p:cNvSpPr/>
          <p:nvPr/>
        </p:nvSpPr>
        <p:spPr>
          <a:xfrm>
            <a:off x="7674982" y="3777078"/>
            <a:ext cx="442651" cy="597289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66F812A-C341-0999-5281-26F60444ED2C}"/>
              </a:ext>
            </a:extLst>
          </p:cNvPr>
          <p:cNvSpPr/>
          <p:nvPr/>
        </p:nvSpPr>
        <p:spPr>
          <a:xfrm rot="10800000">
            <a:off x="4903982" y="5171828"/>
            <a:ext cx="1707502" cy="50385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D261C05E-71DF-E5E2-47C0-CF5AD7187FBB}"/>
              </a:ext>
            </a:extLst>
          </p:cNvPr>
          <p:cNvSpPr/>
          <p:nvPr/>
        </p:nvSpPr>
        <p:spPr>
          <a:xfrm flipV="1">
            <a:off x="3358018" y="3660370"/>
            <a:ext cx="442651" cy="597289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36E587A5-A61A-17BC-A622-9B9953E3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u="none" strike="noStrike" baseline="0" dirty="0">
                <a:latin typeface="FZYOUHK_509R--GBK1-0"/>
              </a:rPr>
              <a:t>神经系统产生动作电位的离子通道调控基础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5180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8C5BB6C-2FF7-C796-438E-72FABF9C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生物视觉感知的示意图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"/>
          <a:stretch/>
        </p:blipFill>
        <p:spPr bwMode="auto">
          <a:xfrm>
            <a:off x="436942" y="1168851"/>
            <a:ext cx="11318116" cy="372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E97233-45CA-DE98-2D35-1EE796A0C783}"/>
              </a:ext>
            </a:extLst>
          </p:cNvPr>
          <p:cNvSpPr txBox="1"/>
          <p:nvPr/>
        </p:nvSpPr>
        <p:spPr>
          <a:xfrm>
            <a:off x="1001486" y="5044196"/>
            <a:ext cx="10189028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光信号被眼睛检测到并转导成动作电位，动作电位通过神经元传递并在突触中处理。当连续动作电位到达轴突终末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钙通道被激活并允许钙离子的流入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进而触发释放神经传递素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突触后神经元的受体结合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加强膜电位调节突触可塑性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导致两个神经元之间的沟通。</a:t>
            </a:r>
          </a:p>
        </p:txBody>
      </p:sp>
    </p:spTree>
    <p:extLst>
      <p:ext uri="{BB962C8B-B14F-4D97-AF65-F5344CB8AC3E}">
        <p14:creationId xmlns:p14="http://schemas.microsoft.com/office/powerpoint/2010/main" val="362750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63CAD88-F171-0656-A0FE-82BCD001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900" b="1" dirty="0">
                <a:solidFill>
                  <a:schemeClr val="tx1"/>
                </a:solidFill>
              </a:rPr>
              <a:t>离子传输的机制</a:t>
            </a:r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" name="标题 2"/>
          <p:cNvSpPr txBox="1"/>
          <p:nvPr>
            <p:custDataLst>
              <p:tags r:id="rId1"/>
            </p:custDataLst>
          </p:nvPr>
        </p:nvSpPr>
        <p:spPr>
          <a:xfrm>
            <a:off x="1198448" y="81914"/>
            <a:ext cx="7305642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algn="ctr" eaLnBrk="0" hangingPunct="0">
              <a:lnSpc>
                <a:spcPct val="100000"/>
              </a:lnSpc>
              <a:spcBef>
                <a:spcPct val="0"/>
              </a:spcBef>
              <a:buNone/>
              <a:defRPr sz="4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endParaRPr lang="en-US" altLang="zh-CN" sz="39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B1ACC7-C964-6A72-6F1F-36C181AA4B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30443" r="31283"/>
          <a:stretch/>
        </p:blipFill>
        <p:spPr>
          <a:xfrm>
            <a:off x="258641" y="1666417"/>
            <a:ext cx="6702310" cy="18749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6A0FE8-84EC-2F51-D983-5CC5F6C7D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356" y="2232426"/>
            <a:ext cx="1266825" cy="7429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ACF0451-CD11-B864-0A10-A4B24359316A}"/>
              </a:ext>
            </a:extLst>
          </p:cNvPr>
          <p:cNvSpPr txBox="1"/>
          <p:nvPr/>
        </p:nvSpPr>
        <p:spPr>
          <a:xfrm>
            <a:off x="575719" y="12168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温度梯度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诱导离子主动输运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DC507C-886C-BF53-B3AF-3D494DEEDD1E}"/>
              </a:ext>
            </a:extLst>
          </p:cNvPr>
          <p:cNvSpPr txBox="1"/>
          <p:nvPr/>
        </p:nvSpPr>
        <p:spPr>
          <a:xfrm>
            <a:off x="3951015" y="12168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水分蒸发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引起离子传输阻塞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D2B217-DCDC-E37E-010F-445DD152F568}"/>
              </a:ext>
            </a:extLst>
          </p:cNvPr>
          <p:cNvSpPr txBox="1"/>
          <p:nvPr/>
        </p:nvSpPr>
        <p:spPr>
          <a:xfrm>
            <a:off x="8550993" y="121135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蒸发泵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水诱导离子输运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00CEA1-5F15-F177-E14B-1611DB57A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346" y="4069202"/>
            <a:ext cx="3018373" cy="18062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17A66E-2F04-2543-002A-898158FE2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796" y="4303508"/>
            <a:ext cx="4115314" cy="13376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43F0664-9FE5-DAF6-99FE-05E0762203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323" t="30443" r="-383"/>
          <a:stretch/>
        </p:blipFill>
        <p:spPr>
          <a:xfrm>
            <a:off x="8239181" y="1564762"/>
            <a:ext cx="3127020" cy="187496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CF9FAC-1A80-4FF9-D5C6-F2CBB6EA1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5187" y="4056490"/>
            <a:ext cx="38195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0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56244-5BB2-43FF-EE5F-636250CA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400" b="1" i="0" u="none" strike="noStrike" baseline="0" dirty="0" err="1"/>
              <a:t>Asy</a:t>
            </a:r>
            <a:r>
              <a:rPr lang="en-US" altLang="zh-CN" sz="3400" b="1" i="0" u="none" strike="noStrike" baseline="0" dirty="0"/>
              <a:t>-AAO-Au membrane</a:t>
            </a:r>
            <a:r>
              <a:rPr lang="zh-CN" altLang="en-US" sz="3400" b="1" dirty="0"/>
              <a:t> </a:t>
            </a:r>
            <a:r>
              <a:rPr lang="en-US" altLang="zh-CN" sz="3400" b="1" dirty="0"/>
              <a:t>and </a:t>
            </a:r>
            <a:r>
              <a:rPr lang="en-US" altLang="zh-CN" sz="3400" b="1" i="0" u="none" strike="noStrike" baseline="0" dirty="0"/>
              <a:t>CNF/CQD membrane</a:t>
            </a:r>
            <a:endParaRPr lang="zh-CN" altLang="en-US" sz="3400" b="1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标题 2"/>
          <p:cNvSpPr txBox="1"/>
          <p:nvPr>
            <p:custDataLst>
              <p:tags r:id="rId1"/>
            </p:custDataLst>
          </p:nvPr>
        </p:nvSpPr>
        <p:spPr>
          <a:xfrm>
            <a:off x="3647280" y="81914"/>
            <a:ext cx="489743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hangingPunct="0">
              <a:lnSpc>
                <a:spcPct val="100000"/>
              </a:lnSpc>
              <a:defRPr/>
            </a:pPr>
            <a:endParaRPr lang="en-US" altLang="zh-CN" sz="4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1A5ED7F-E705-3020-2625-7662D4F3F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11" y="952802"/>
            <a:ext cx="8247889" cy="590519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4F2BEEE-87BB-6CF2-5763-7C24B083A077}"/>
              </a:ext>
            </a:extLst>
          </p:cNvPr>
          <p:cNvSpPr txBox="1"/>
          <p:nvPr/>
        </p:nvSpPr>
        <p:spPr>
          <a:xfrm>
            <a:off x="8610600" y="2996359"/>
            <a:ext cx="3267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通过调整纳米材料的大小，可以控制纳米材料膜的孔径，允许使用各种外部刺激来控制离子和分子通量。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金属纳米粒子具有独特的局部表面等离子体共振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(LSPR)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特性。</a:t>
            </a: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7454EF06-E43A-0F94-DDE6-1349CB736FB5}"/>
              </a:ext>
            </a:extLst>
          </p:cNvPr>
          <p:cNvSpPr txBox="1"/>
          <p:nvPr/>
        </p:nvSpPr>
        <p:spPr>
          <a:xfrm>
            <a:off x="8610600" y="6383378"/>
            <a:ext cx="2484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Nano Research, 2023: 1-11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369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599AB0E-B2CB-1893-50AC-266886A2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900" b="1" i="0" u="none" strike="noStrike" baseline="0" dirty="0"/>
              <a:t>Hierarchical porous hybrid membrane and CNF/CNT membrane</a:t>
            </a:r>
            <a:endParaRPr lang="zh-CN" altLang="en-US" sz="2900" b="1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2B84CC11-E03F-4603-9494-3D5ACA93587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647281" y="57858"/>
            <a:ext cx="489743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hangingPunct="0">
              <a:lnSpc>
                <a:spcPct val="100000"/>
              </a:lnSpc>
              <a:defRPr/>
            </a:pPr>
            <a:endParaRPr lang="en-US" altLang="zh-CN" sz="4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C1EB5C-1C34-3FF5-76E2-E260B0718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" y="1029096"/>
            <a:ext cx="9441802" cy="56923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0B9BCF-BF07-18C2-62AE-CBB08CB549D4}"/>
              </a:ext>
            </a:extLst>
          </p:cNvPr>
          <p:cNvSpPr txBox="1"/>
          <p:nvPr/>
        </p:nvSpPr>
        <p:spPr>
          <a:xfrm>
            <a:off x="9507894" y="2258008"/>
            <a:ext cx="2425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一维纳米材料一般是指直径为纳米数量级的材料，具有可调表面基团，柔软性，可拉伸性，易于制造和高损伤能力的特点。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纤维素导电金属有机骨架膜在整个太阳光谱范围内强烈吸收光。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70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2639"/>
            <a:ext cx="12192000" cy="56270"/>
          </a:xfrm>
          <a:prstGeom prst="rect">
            <a:avLst/>
          </a:prstGeom>
          <a:solidFill>
            <a:srgbClr val="0093D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39BEC90-F3E2-6F46-C151-258BF7AE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400" b="1" i="0" u="none" strike="noStrike" baseline="0" dirty="0" err="1"/>
              <a:t>MXene</a:t>
            </a:r>
            <a:r>
              <a:rPr lang="en-US" altLang="zh-CN" sz="3400" b="1" i="0" u="none" strike="noStrike" baseline="0" dirty="0"/>
              <a:t> membrane and CNF/GO composite membrane</a:t>
            </a:r>
            <a:endParaRPr lang="zh-CN" altLang="en-US" sz="3400" b="1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2B84CC11-E03F-4603-9494-3D5ACA93587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647281" y="57858"/>
            <a:ext cx="4897437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hangingPunct="0">
              <a:lnSpc>
                <a:spcPct val="100000"/>
              </a:lnSpc>
              <a:defRPr/>
            </a:pPr>
            <a:endParaRPr lang="en-US" altLang="zh-CN" sz="4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C29C80-DFC6-6327-E276-3A8B771E2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4840"/>
            <a:ext cx="9295946" cy="57453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464339-D699-8FCD-80D4-4E49589A70DA}"/>
              </a:ext>
            </a:extLst>
          </p:cNvPr>
          <p:cNvSpPr txBox="1"/>
          <p:nvPr/>
        </p:nvSpPr>
        <p:spPr>
          <a:xfrm>
            <a:off x="9526555" y="2733870"/>
            <a:ext cx="24352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二维材料具有良好的自组装控制和可调的物理化学性质。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当堆叠在一起时，能够构建具有有序层状结构的层流膜，并有望在纳米和亚纳米尺度内控制质量传输。</a:t>
            </a:r>
          </a:p>
        </p:txBody>
      </p:sp>
    </p:spTree>
    <p:extLst>
      <p:ext uri="{BB962C8B-B14F-4D97-AF65-F5344CB8AC3E}">
        <p14:creationId xmlns:p14="http://schemas.microsoft.com/office/powerpoint/2010/main" val="84360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30CF-D79D-1B78-F6AB-1D919272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900" b="1" i="0" u="none" strike="noStrike" baseline="0" dirty="0">
                <a:solidFill>
                  <a:schemeClr val="tx1"/>
                </a:solidFill>
              </a:rPr>
              <a:t>Potential applications</a:t>
            </a:r>
            <a:endParaRPr lang="zh-CN" alt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标题 2"/>
          <p:cNvSpPr txBox="1"/>
          <p:nvPr>
            <p:custDataLst>
              <p:tags r:id="rId1"/>
            </p:custDataLst>
          </p:nvPr>
        </p:nvSpPr>
        <p:spPr>
          <a:xfrm>
            <a:off x="2872028" y="57858"/>
            <a:ext cx="7305642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algn="ctr" eaLnBrk="0" hangingPunct="0">
              <a:lnSpc>
                <a:spcPct val="100000"/>
              </a:lnSpc>
              <a:spcBef>
                <a:spcPct val="0"/>
              </a:spcBef>
              <a:buNone/>
              <a:defRPr sz="4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altLang="zh-CN" sz="39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BBE900-0BEB-7423-76AC-D74EE2491601}"/>
              </a:ext>
            </a:extLst>
          </p:cNvPr>
          <p:cNvSpPr txBox="1"/>
          <p:nvPr/>
        </p:nvSpPr>
        <p:spPr>
          <a:xfrm>
            <a:off x="522513" y="1509577"/>
            <a:ext cx="7338712" cy="4385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具有光控离子输运特性的纳米流体在</a:t>
            </a:r>
            <a:r>
              <a:rPr lang="zh-CN" altLang="en-US" sz="20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可以在电子器件、光电器件、温度传感器等领域实现开关控制的应用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ct val="200000"/>
              </a:lnSpc>
              <a:spcAft>
                <a:spcPts val="30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光热纳米流体可以与太阳能脱盐技术相结合，在脱盐的同时收集电力。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一些光热纳米流体系统侧重于能量转换的应用，如光增强渗透能量收集和太阳能热电转换。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1DDF5F-4264-5531-A402-5CDA257275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760"/>
          <a:stretch/>
        </p:blipFill>
        <p:spPr>
          <a:xfrm>
            <a:off x="8651102" y="883548"/>
            <a:ext cx="2844212" cy="23196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12D211-F392-4F8E-299A-B6AB34C61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102" y="3356902"/>
            <a:ext cx="3060798" cy="1377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6F8F6F-7A84-EBEB-A2AF-A9A8F34A7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1252" y="4983601"/>
            <a:ext cx="2056418" cy="15840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B7D9432-8AEC-1BF7-4B48-4F1CBD2A4C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5266" y="4983601"/>
            <a:ext cx="1582320" cy="14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2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A0C42CE-4A4B-B9C2-36C4-03ED3C8B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计划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DCCE65F-1DFF-4575-9E66-AA26824E4F3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29E823-2F93-5767-1BAB-EC5223D94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81" y="1482308"/>
            <a:ext cx="8685423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zh-CN" sz="3600" b="1" dirty="0">
                <a:latin typeface="+mj-lt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latin typeface="+mj-lt"/>
                <a:ea typeface="微软雅黑" panose="020B0503020204020204" pitchFamily="34" charset="-122"/>
              </a:rPr>
              <a:t>、进一步熟悉离子传输机制及制备技术</a:t>
            </a:r>
            <a:endParaRPr lang="en-US" altLang="zh-CN" sz="3600" b="1" dirty="0">
              <a:latin typeface="+mj-lt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+mj-lt"/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latin typeface="+mj-lt"/>
                <a:ea typeface="微软雅黑" panose="020B0503020204020204" pitchFamily="34" charset="-122"/>
              </a:rPr>
              <a:t>、了解更多的光热控离子材料</a:t>
            </a:r>
          </a:p>
        </p:txBody>
      </p:sp>
    </p:spTree>
    <p:extLst>
      <p:ext uri="{BB962C8B-B14F-4D97-AF65-F5344CB8AC3E}">
        <p14:creationId xmlns:p14="http://schemas.microsoft.com/office/powerpoint/2010/main" val="1516936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cyM2FhNjVmYjFjODcwZjk2ZTVmNTc2MTEzY2Q4NDAifQ=="/>
  <p:tag name="KSO_WPP_MARK_KEY" val="20b5dd78-7e3c-43cd-8f40-c27ad9bff9b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微软雅黑"/>
        <a:ea typeface="微软雅黑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4426</TotalTime>
  <Words>386</Words>
  <Application>Microsoft Office PowerPoint</Application>
  <PresentationFormat>宽屏</PresentationFormat>
  <Paragraphs>49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-apple-system</vt:lpstr>
      <vt:lpstr>FZYOUHK_509R--GBK1-0</vt:lpstr>
      <vt:lpstr>等线</vt:lpstr>
      <vt:lpstr>微软雅黑</vt:lpstr>
      <vt:lpstr>Arial</vt:lpstr>
      <vt:lpstr>Wingdings</vt:lpstr>
      <vt:lpstr>Office 主题​​</vt:lpstr>
      <vt:lpstr>光-热控离子传输</vt:lpstr>
      <vt:lpstr>神经系统产生动作电位的离子通道调控基础</vt:lpstr>
      <vt:lpstr>生物视觉感知的示意图</vt:lpstr>
      <vt:lpstr>离子传输的机制</vt:lpstr>
      <vt:lpstr>Asy-AAO-Au membrane and CNF/CQD membrane</vt:lpstr>
      <vt:lpstr>Hierarchical porous hybrid membrane and CNF/CNT membrane</vt:lpstr>
      <vt:lpstr>MXene membrane and CNF/GO composite membrane</vt:lpstr>
      <vt:lpstr>Potential applications</vt:lpstr>
      <vt:lpstr>计划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Kilby Wu</cp:lastModifiedBy>
  <cp:revision>566</cp:revision>
  <dcterms:created xsi:type="dcterms:W3CDTF">2022-03-15T08:52:00Z</dcterms:created>
  <dcterms:modified xsi:type="dcterms:W3CDTF">2023-10-05T11:31:48Z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44F5DFC0C5FD4484B72E4862C76217C2</vt:lpwstr>
  </property>
  <property fmtid="{D5CDD505-2E9C-101B-9397-08002B2CF9AE}" pid="3" name="KSOProductBuildVer">
    <vt:lpwstr>2052-11.1.0.13703</vt:lpwstr>
  </property>
</Properties>
</file>