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257" r:id="rId4"/>
    <p:sldId id="332" r:id="rId5"/>
    <p:sldId id="316" r:id="rId6"/>
    <p:sldId id="317" r:id="rId7"/>
    <p:sldId id="318" r:id="rId8"/>
    <p:sldId id="319" r:id="rId9"/>
    <p:sldId id="320" r:id="rId10"/>
    <p:sldId id="315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21" r:id="rId44"/>
    <p:sldId id="310" r:id="rId45"/>
    <p:sldId id="311" r:id="rId46"/>
    <p:sldId id="312" r:id="rId47"/>
    <p:sldId id="313" r:id="rId48"/>
    <p:sldId id="314" r:id="rId49"/>
    <p:sldId id="334" r:id="rId50"/>
    <p:sldId id="33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324E8-7FBC-4B1C-ACBB-3702D5876AD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8D98-03F3-43C6-A3F9-3BC58B09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8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1CEA-36ED-4496-9F1B-059CD90B64BC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215BE-A0F5-4578-8B0B-82A6E12A5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215BE-A0F5-4578-8B0B-82A6E12A55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215BE-A0F5-4578-8B0B-82A6E12A55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845-7925-4633-B333-D5C48A6250C5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5071-1CB5-4B71-8545-D830904DD2B3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CBAE-D63E-43A6-BCE7-32FAF8FC1489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FF56-C88C-45FE-93BC-18535309CAAE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3809-55BA-4BDD-99BD-30B94C3DBA05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C9A0-7D56-45EA-9DED-0570009597FE}" type="datetime1">
              <a:rPr lang="en-US" smtClean="0"/>
              <a:t>2/22/2023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C2B7-DB16-4A6D-BB63-DFA009DBFBEF}" type="datetime1">
              <a:rPr lang="en-US" smtClean="0"/>
              <a:t>2/22/2023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0C2A-AA4A-4D3C-BEA2-A39FF346F66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E967-462F-4167-999A-85B92065455E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3BE-DD48-44D4-803C-874DF79DC8BB}" type="datetime1">
              <a:rPr lang="en-US" smtClean="0"/>
              <a:t>2/22/2023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B461-1CDE-4057-990B-7CD7CF462DC9}" type="datetime1">
              <a:rPr lang="en-US" smtClean="0"/>
              <a:t>2/22/2023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DCE9-17C8-4BFA-BEED-58733D8E0596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1DFF-F57B-4068-B8DA-455DE7CBA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THUẬT TOÁN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Lecturer: Tong Minh 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2433" y="1970421"/>
            <a:ext cx="5810250" cy="35909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0164" y="2010569"/>
            <a:ext cx="5581650" cy="398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454" y="1825625"/>
            <a:ext cx="6267450" cy="43338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4953" y="1825625"/>
            <a:ext cx="6105525" cy="4191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5285" y="1825625"/>
            <a:ext cx="6162675" cy="4219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ss</a:t>
            </a:r>
            <a:r>
              <a:rPr lang="en-US" dirty="0" smtClean="0"/>
              <a:t> = n + n – 1      = 2n - 1           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 err="1" smtClean="0"/>
              <a:t>gn</a:t>
            </a:r>
            <a:r>
              <a:rPr lang="en-US" dirty="0" smtClean="0"/>
              <a:t> =n + 1 + </a:t>
            </a:r>
            <a:r>
              <a:rPr lang="el-GR" dirty="0" smtClean="0"/>
              <a:t>α</a:t>
            </a:r>
            <a:r>
              <a:rPr lang="en-US" dirty="0" smtClean="0"/>
              <a:t>(n) = 2n (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)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952" y="1762880"/>
            <a:ext cx="6391275" cy="2990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6765" y="1825625"/>
            <a:ext cx="6798470" cy="36848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4463" y="1825625"/>
            <a:ext cx="4307305" cy="44934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5650" y="1582654"/>
            <a:ext cx="5600700" cy="4438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916" y="1482390"/>
            <a:ext cx="5785816" cy="4413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PHÂN TÍCH VÀ THIẾT KẾ THUẬT 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5849" y="1547310"/>
            <a:ext cx="6561039" cy="38187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6612" y="1825625"/>
            <a:ext cx="6097198" cy="22530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1325" y="1568366"/>
            <a:ext cx="6951910" cy="42789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3548" y="1442453"/>
            <a:ext cx="1932208" cy="49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5756" y="1690688"/>
            <a:ext cx="5677130" cy="4366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0783" y="1561849"/>
            <a:ext cx="6872669" cy="43817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6930" y="1690688"/>
            <a:ext cx="6888924" cy="3571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877" y="1690688"/>
            <a:ext cx="6896384" cy="42005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5911" y="1690688"/>
            <a:ext cx="5115426" cy="43784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3444" y="1690688"/>
            <a:ext cx="4981324" cy="45580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9318" y="1618889"/>
            <a:ext cx="4981324" cy="4558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944452"/>
            <a:ext cx="4646696" cy="30061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Phân tích đoạn mã có lời gọi chương trình con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9318" y="1618889"/>
            <a:ext cx="4981324" cy="4558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0973" y="2690061"/>
            <a:ext cx="4714875" cy="3162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3111" y="1948576"/>
            <a:ext cx="3742573" cy="3840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715419"/>
            <a:ext cx="3000375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8568" y="2562726"/>
            <a:ext cx="1552074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717758"/>
            <a:ext cx="1395663" cy="66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3741821"/>
            <a:ext cx="1359568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799" y="2562725"/>
            <a:ext cx="1552074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3210" y="5321133"/>
            <a:ext cx="1395663" cy="66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B11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6773" y="5321132"/>
            <a:ext cx="1395663" cy="66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4" idx="1"/>
          </p:cNvCxnSpPr>
          <p:nvPr/>
        </p:nvCxnSpPr>
        <p:spPr>
          <a:xfrm>
            <a:off x="2618873" y="2917657"/>
            <a:ext cx="2169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3669632" y="3272589"/>
            <a:ext cx="1894973" cy="4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5564605" y="3272589"/>
            <a:ext cx="1612232" cy="4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0"/>
          </p:cNvCxnSpPr>
          <p:nvPr/>
        </p:nvCxnSpPr>
        <p:spPr>
          <a:xfrm flipH="1">
            <a:off x="1921042" y="4379495"/>
            <a:ext cx="1748590" cy="94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>
            <a:off x="3669632" y="4379495"/>
            <a:ext cx="1894973" cy="94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36430" y="2803357"/>
            <a:ext cx="1552074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5" idx="3"/>
          </p:cNvCxnSpPr>
          <p:nvPr/>
        </p:nvCxnSpPr>
        <p:spPr>
          <a:xfrm flipH="1">
            <a:off x="4451684" y="3158289"/>
            <a:ext cx="1836820" cy="843005"/>
          </a:xfrm>
          <a:prstGeom prst="bentConnector3">
            <a:avLst>
              <a:gd name="adj1" fmla="val -12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1"/>
          </p:cNvCxnSpPr>
          <p:nvPr/>
        </p:nvCxnSpPr>
        <p:spPr>
          <a:xfrm rot="5400000" flipH="1" flipV="1">
            <a:off x="4160523" y="3425388"/>
            <a:ext cx="843005" cy="308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endParaRPr lang="en-US" sz="28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err="1" smtClean="0"/>
              <a:t>Nghiệm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lời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ở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2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</a:p>
          <a:p>
            <a:pPr marL="914400" lvl="2" indent="0">
              <a:buNone/>
            </a:pP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: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T(n) </a:t>
            </a:r>
            <a:r>
              <a:rPr lang="en-US" sz="2800" dirty="0" err="1" smtClean="0"/>
              <a:t>với</a:t>
            </a:r>
            <a:r>
              <a:rPr lang="en-US" sz="2800" dirty="0" smtClean="0"/>
              <a:t> T(k), k&lt;n.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T(n)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T(k)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k, </a:t>
            </a:r>
            <a:r>
              <a:rPr lang="en-US" sz="2800" dirty="0" err="1" smtClean="0"/>
              <a:t>và</a:t>
            </a:r>
            <a:r>
              <a:rPr lang="en-US" sz="2800" dirty="0" smtClean="0"/>
              <a:t> k&lt;n.</a:t>
            </a:r>
          </a:p>
          <a:p>
            <a:pPr lvl="1"/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: </a:t>
            </a:r>
            <a:r>
              <a:rPr lang="en-US" sz="2800" dirty="0" err="1" smtClean="0"/>
              <a:t>Căn</a:t>
            </a:r>
            <a:r>
              <a:rPr lang="en-US" sz="2800" dirty="0" smtClean="0"/>
              <a:t> </a:t>
            </a:r>
            <a:r>
              <a:rPr lang="en-US" sz="2800" dirty="0" err="1" smtClean="0"/>
              <a:t>cứ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quát</a:t>
            </a:r>
            <a:r>
              <a:rPr lang="en-US" sz="2800" dirty="0" smtClean="0"/>
              <a:t>: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C(n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                 </a:t>
            </a:r>
            <a:r>
              <a:rPr lang="en-US" sz="2800" dirty="0" err="1" smtClean="0"/>
              <a:t>với</a:t>
            </a:r>
            <a:r>
              <a:rPr lang="en-US" sz="2800" dirty="0" smtClean="0"/>
              <a:t> n=n</a:t>
            </a:r>
            <a:r>
              <a:rPr lang="en-US" sz="2800" baseline="-25000" dirty="0" smtClean="0"/>
              <a:t>0         </a:t>
            </a:r>
            <a:endParaRPr lang="en-US" sz="2800" baseline="-25000" dirty="0"/>
          </a:p>
          <a:p>
            <a:pPr marL="914400" lvl="2" indent="0">
              <a:buNone/>
            </a:pPr>
            <a:r>
              <a:rPr lang="en-US" sz="2800" dirty="0" smtClean="0"/>
              <a:t>T(n) = </a:t>
            </a:r>
          </a:p>
          <a:p>
            <a:pPr marL="914400" lvl="2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T(k)    +    d*       </a:t>
            </a:r>
            <a:r>
              <a:rPr lang="en-US" sz="2800" dirty="0" err="1" smtClean="0"/>
              <a:t>với</a:t>
            </a:r>
            <a:r>
              <a:rPr lang="en-US" sz="2800" dirty="0" smtClean="0"/>
              <a:t> n&gt;k&gt;n</a:t>
            </a:r>
            <a:r>
              <a:rPr lang="en-US" sz="2800" baseline="-25000" dirty="0" smtClean="0"/>
              <a:t>0</a:t>
            </a:r>
          </a:p>
          <a:p>
            <a:pPr lvl="2"/>
            <a:r>
              <a:rPr lang="en-US" sz="2400" dirty="0" smtClean="0"/>
              <a:t>C(n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):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n=n</a:t>
            </a:r>
            <a:r>
              <a:rPr lang="en-US" sz="2400" baseline="-25000" dirty="0" smtClean="0"/>
              <a:t>0</a:t>
            </a:r>
          </a:p>
          <a:p>
            <a:pPr lvl="2"/>
            <a:r>
              <a:rPr lang="en-US" sz="2400" dirty="0"/>
              <a:t>T(k</a:t>
            </a:r>
            <a:r>
              <a:rPr lang="en-US" sz="2400" dirty="0" smtClean="0"/>
              <a:t>):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smtClean="0"/>
              <a:t>n&gt;k&gt;n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2"/>
            <a:r>
              <a:rPr lang="en-US" sz="2400" dirty="0" smtClean="0"/>
              <a:t>d*: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chia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endParaRPr lang="en-US" sz="2400" dirty="0" smtClean="0"/>
          </a:p>
          <a:p>
            <a:pPr lvl="2"/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4348" y="3254291"/>
            <a:ext cx="238125" cy="1095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thừa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Function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(n)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if n=0 then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=1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else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=n*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(n-1)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 smtClean="0">
                <a:solidFill>
                  <a:srgbClr val="0070C0"/>
                </a:solidFill>
              </a:rPr>
              <a:t>nd</a:t>
            </a:r>
          </a:p>
          <a:p>
            <a:pPr marL="457200" lvl="1" indent="0">
              <a:buNone/>
            </a:pPr>
            <a:r>
              <a:rPr lang="en-US" sz="2800" dirty="0" err="1" smtClean="0"/>
              <a:t>Gọi</a:t>
            </a:r>
            <a:r>
              <a:rPr lang="en-US" sz="2800" dirty="0" smtClean="0"/>
              <a:t> T(n)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n!, </a:t>
            </a:r>
            <a:r>
              <a:rPr lang="en-US" sz="2800" dirty="0" err="1" smtClean="0"/>
              <a:t>thì</a:t>
            </a:r>
            <a:r>
              <a:rPr lang="en-US" sz="2800" dirty="0" smtClean="0"/>
              <a:t> T(n-1)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(n-1)!</a:t>
            </a:r>
          </a:p>
          <a:p>
            <a:pPr marL="457200" lvl="1" indent="0">
              <a:buNone/>
            </a:pPr>
            <a:r>
              <a:rPr lang="en-US" sz="2800" dirty="0" err="1" smtClean="0"/>
              <a:t>Khi</a:t>
            </a:r>
            <a:r>
              <a:rPr lang="en-US" sz="2800" dirty="0" smtClean="0"/>
              <a:t> n=0, ta </a:t>
            </a:r>
            <a:r>
              <a:rPr lang="en-US" sz="2800" dirty="0" err="1" smtClean="0"/>
              <a:t>có</a:t>
            </a:r>
            <a:r>
              <a:rPr lang="en-US" sz="2800" dirty="0" smtClean="0"/>
              <a:t> C(0)=1 (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)</a:t>
            </a:r>
          </a:p>
          <a:p>
            <a:pPr marL="914400" lvl="2" indent="0">
              <a:buNone/>
            </a:pPr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thừa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Function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(n)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if n=0 then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=1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else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=n*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(n-1)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 smtClean="0">
                <a:solidFill>
                  <a:srgbClr val="0070C0"/>
                </a:solidFill>
              </a:rPr>
              <a:t>nd</a:t>
            </a:r>
          </a:p>
          <a:p>
            <a:pPr marL="457200" lvl="1" indent="0">
              <a:buNone/>
            </a:pPr>
            <a:r>
              <a:rPr lang="en-US" sz="2800" dirty="0" err="1" smtClean="0"/>
              <a:t>Khi</a:t>
            </a:r>
            <a:r>
              <a:rPr lang="en-US" sz="2800" dirty="0" smtClean="0"/>
              <a:t> n&gt;0,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gt</a:t>
            </a:r>
            <a:r>
              <a:rPr lang="en-US" sz="2800" dirty="0" smtClean="0"/>
              <a:t>(n-1), </a:t>
            </a:r>
            <a:r>
              <a:rPr lang="en-US" sz="2800" dirty="0" err="1" smtClean="0"/>
              <a:t>tốn</a:t>
            </a:r>
            <a:r>
              <a:rPr lang="en-US" sz="2800" dirty="0" smtClean="0"/>
              <a:t> T(n-1)</a:t>
            </a:r>
          </a:p>
          <a:p>
            <a:pPr marL="457200" lvl="1" indent="0">
              <a:buNone/>
            </a:pP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ở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1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, d*=1</a:t>
            </a:r>
          </a:p>
          <a:p>
            <a:pPr marL="914400" lvl="2" indent="0">
              <a:buNone/>
            </a:pPr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thừa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Function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(n)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if n=0 then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=1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else 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=n*</a:t>
            </a:r>
            <a:r>
              <a:rPr lang="en-US" sz="2800" dirty="0" err="1" smtClean="0">
                <a:solidFill>
                  <a:srgbClr val="0070C0"/>
                </a:solidFill>
              </a:rPr>
              <a:t>gt</a:t>
            </a:r>
            <a:r>
              <a:rPr lang="en-US" sz="2800" dirty="0" smtClean="0">
                <a:solidFill>
                  <a:srgbClr val="0070C0"/>
                </a:solidFill>
              </a:rPr>
              <a:t>(n-1)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 smtClean="0">
                <a:solidFill>
                  <a:srgbClr val="0070C0"/>
                </a:solidFill>
              </a:rPr>
              <a:t>nd</a:t>
            </a:r>
          </a:p>
          <a:p>
            <a:pPr marL="457200" lvl="1" indent="0">
              <a:buNone/>
            </a:pPr>
            <a:r>
              <a:rPr lang="en-US" sz="2800" dirty="0" err="1" smtClean="0"/>
              <a:t>Khi</a:t>
            </a:r>
            <a:r>
              <a:rPr lang="en-US" sz="2800" dirty="0" smtClean="0"/>
              <a:t> n&gt;0,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gt</a:t>
            </a:r>
            <a:r>
              <a:rPr lang="en-US" sz="2800" dirty="0" smtClean="0"/>
              <a:t>(n-1), </a:t>
            </a:r>
            <a:r>
              <a:rPr lang="en-US" sz="2800" dirty="0" err="1" smtClean="0"/>
              <a:t>tốn</a:t>
            </a:r>
            <a:r>
              <a:rPr lang="en-US" sz="2800" dirty="0" smtClean="0"/>
              <a:t> T(n-1)</a:t>
            </a:r>
          </a:p>
          <a:p>
            <a:pPr marL="457200" lvl="1" indent="0">
              <a:buNone/>
            </a:pP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ở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1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, d*=1</a:t>
            </a:r>
          </a:p>
          <a:p>
            <a:pPr marL="914400" lvl="2" indent="0">
              <a:buNone/>
            </a:pPr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9136" y="3280611"/>
            <a:ext cx="4114800" cy="106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 ta </a:t>
            </a:r>
            <a:r>
              <a:rPr lang="en-US" dirty="0" err="1" smtClean="0"/>
              <a:t>cần</a:t>
            </a:r>
            <a:r>
              <a:rPr lang="en-US" dirty="0" smtClean="0"/>
              <a:t> – f(n):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n: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….</a:t>
            </a:r>
          </a:p>
          <a:p>
            <a:pPr lvl="1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</a:t>
            </a:r>
            <a:r>
              <a:rPr lang="en-US" dirty="0" err="1" smtClean="0"/>
              <a:t>gán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..)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–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endParaRPr lang="en-US" sz="28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err="1" smtClean="0"/>
              <a:t>Với</a:t>
            </a:r>
            <a:r>
              <a:rPr lang="en-US" sz="3200" dirty="0" smtClean="0"/>
              <a:t> n&gt;k&gt;n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: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đệ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lần</a:t>
            </a:r>
            <a:r>
              <a:rPr lang="en-US" sz="3200" dirty="0" smtClean="0"/>
              <a:t> </a:t>
            </a:r>
            <a:r>
              <a:rPr lang="en-US" sz="3200" dirty="0" err="1" smtClean="0"/>
              <a:t>lượt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T(k)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vế</a:t>
            </a:r>
            <a:r>
              <a:rPr lang="en-US" sz="3200" dirty="0" smtClean="0"/>
              <a:t> </a:t>
            </a:r>
            <a:r>
              <a:rPr lang="en-US" sz="3200" dirty="0" err="1" smtClean="0"/>
              <a:t>phải</a:t>
            </a: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err="1" smtClean="0"/>
              <a:t>Dừng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k=n</a:t>
            </a:r>
            <a:r>
              <a:rPr lang="en-US" sz="3200" baseline="-25000" dirty="0" smtClean="0"/>
              <a:t>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err="1" smtClean="0"/>
              <a:t>Thế</a:t>
            </a:r>
            <a:r>
              <a:rPr lang="en-US" sz="3200" dirty="0" smtClean="0"/>
              <a:t> T(n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)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T(n)</a:t>
            </a:r>
            <a:endParaRPr lang="en-US" sz="3200" baseline="-250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–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endParaRPr lang="en-US" sz="2800" dirty="0" smtClean="0"/>
          </a:p>
          <a:p>
            <a:pPr marL="1371600" lvl="2" indent="-457200">
              <a:buFont typeface="+mj-lt"/>
              <a:buAutoNum type="arabicPeriod"/>
            </a:pP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</a:p>
          <a:p>
            <a:pPr marL="1371600" lvl="2" indent="-457200">
              <a:buFont typeface="+mj-lt"/>
              <a:buAutoNum type="arabicPeriod"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 smtClean="0"/>
              <a:t>T(n) = T(n-1) + 1</a:t>
            </a:r>
          </a:p>
          <a:p>
            <a:pPr marL="914400" lvl="2" indent="0">
              <a:buNone/>
            </a:pPr>
            <a:r>
              <a:rPr lang="en-US" sz="3200" baseline="-25000" dirty="0"/>
              <a:t> </a:t>
            </a:r>
            <a:r>
              <a:rPr lang="en-US" sz="3200" dirty="0" smtClean="0"/>
              <a:t>        </a:t>
            </a:r>
            <a:r>
              <a:rPr lang="en-US" sz="3200" dirty="0"/>
              <a:t>= </a:t>
            </a:r>
            <a:r>
              <a:rPr lang="en-US" sz="3200" dirty="0" smtClean="0"/>
              <a:t>T(n-2) + 1 + 1</a:t>
            </a:r>
          </a:p>
          <a:p>
            <a:pPr marL="914400" lvl="2" indent="0">
              <a:buNone/>
            </a:pPr>
            <a:r>
              <a:rPr lang="en-US" sz="3200" dirty="0" smtClean="0"/>
              <a:t>	….</a:t>
            </a:r>
          </a:p>
          <a:p>
            <a:pPr marL="914400" lvl="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= T(n-</a:t>
            </a:r>
            <a:r>
              <a:rPr lang="en-US" sz="3200" dirty="0" err="1" smtClean="0"/>
              <a:t>i</a:t>
            </a:r>
            <a:r>
              <a:rPr lang="en-US" sz="3200" dirty="0" smtClean="0"/>
              <a:t>) </a:t>
            </a:r>
            <a:r>
              <a:rPr lang="en-US" sz="3200" dirty="0"/>
              <a:t>+ </a:t>
            </a:r>
            <a:r>
              <a:rPr lang="en-US" sz="3200" dirty="0" err="1" smtClean="0"/>
              <a:t>i</a:t>
            </a:r>
            <a:endParaRPr lang="en-US" sz="3200" dirty="0" smtClean="0"/>
          </a:p>
          <a:p>
            <a:pPr marL="914400" lvl="2" indent="0">
              <a:buNone/>
            </a:pPr>
            <a:r>
              <a:rPr lang="en-US" sz="3200" dirty="0" err="1" smtClean="0"/>
              <a:t>Dừng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n-</a:t>
            </a:r>
            <a:r>
              <a:rPr lang="en-US" sz="3200" dirty="0" err="1" smtClean="0"/>
              <a:t>i</a:t>
            </a:r>
            <a:r>
              <a:rPr lang="en-US" sz="3200" dirty="0" smtClean="0"/>
              <a:t> = 0, hay </a:t>
            </a:r>
            <a:r>
              <a:rPr lang="en-US" sz="3200" dirty="0" err="1" smtClean="0"/>
              <a:t>i</a:t>
            </a:r>
            <a:r>
              <a:rPr lang="en-US" sz="3200" dirty="0" smtClean="0"/>
              <a:t>=n,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T(n) = 1 + n = O(n)</a:t>
            </a:r>
          </a:p>
          <a:p>
            <a:pPr marL="914400" lvl="2" indent="0">
              <a:buNone/>
            </a:pPr>
            <a:endParaRPr lang="en-US" sz="3200" baseline="-250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4083" y="3039980"/>
            <a:ext cx="4114800" cy="106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đệ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–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endParaRPr lang="en-US" sz="2800" dirty="0" smtClean="0"/>
          </a:p>
          <a:p>
            <a:pPr marL="1371600" lvl="2" indent="-457200">
              <a:buFont typeface="+mj-lt"/>
              <a:buAutoNum type="arabicPeriod"/>
            </a:pPr>
            <a:endParaRPr lang="en-US" sz="32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</a:p>
          <a:p>
            <a:pPr marL="1371600" lvl="2" indent="-457200">
              <a:buFont typeface="+mj-lt"/>
              <a:buAutoNum type="arabicPeriod"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 smtClean="0"/>
              <a:t>T(n) = T(n/2) + 1</a:t>
            </a:r>
          </a:p>
          <a:p>
            <a:pPr marL="914400" lvl="2" indent="0">
              <a:buNone/>
            </a:pPr>
            <a:r>
              <a:rPr lang="en-US" sz="3200" baseline="-25000" dirty="0"/>
              <a:t> </a:t>
            </a:r>
            <a:r>
              <a:rPr lang="en-US" sz="3200" dirty="0" smtClean="0"/>
              <a:t>        </a:t>
            </a:r>
            <a:r>
              <a:rPr lang="en-US" sz="3200" dirty="0"/>
              <a:t>= </a:t>
            </a:r>
            <a:r>
              <a:rPr lang="en-US" sz="3200" dirty="0" smtClean="0"/>
              <a:t>T(n/2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 + 1 + 1</a:t>
            </a:r>
          </a:p>
          <a:p>
            <a:pPr marL="914400" lvl="2" indent="0">
              <a:buNone/>
            </a:pPr>
            <a:r>
              <a:rPr lang="en-US" sz="3200" dirty="0" smtClean="0"/>
              <a:t>	….</a:t>
            </a:r>
          </a:p>
          <a:p>
            <a:pPr marL="914400" lvl="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= T(n/2</a:t>
            </a:r>
            <a:r>
              <a:rPr lang="en-US" sz="3200" baseline="30000" dirty="0" smtClean="0"/>
              <a:t>i</a:t>
            </a:r>
            <a:r>
              <a:rPr lang="en-US" sz="3200" dirty="0" smtClean="0"/>
              <a:t>) </a:t>
            </a:r>
            <a:r>
              <a:rPr lang="en-US" sz="3200" dirty="0"/>
              <a:t>+ </a:t>
            </a:r>
            <a:r>
              <a:rPr lang="en-US" sz="3200" dirty="0" err="1" smtClean="0"/>
              <a:t>i</a:t>
            </a:r>
            <a:endParaRPr lang="en-US" sz="3200" dirty="0" smtClean="0"/>
          </a:p>
          <a:p>
            <a:pPr marL="914400" lvl="2" indent="0">
              <a:buNone/>
            </a:pPr>
            <a:r>
              <a:rPr lang="en-US" sz="3200" dirty="0" err="1" smtClean="0"/>
              <a:t>Dừng</a:t>
            </a:r>
            <a:r>
              <a:rPr lang="en-US" sz="3200" dirty="0"/>
              <a:t>:</a:t>
            </a:r>
            <a:r>
              <a:rPr lang="en-US" sz="3200" dirty="0" smtClean="0"/>
              <a:t> n/2</a:t>
            </a:r>
            <a:r>
              <a:rPr lang="en-US" sz="3200" baseline="30000" dirty="0" smtClean="0"/>
              <a:t>i</a:t>
            </a:r>
            <a:r>
              <a:rPr lang="en-US" sz="3200" dirty="0" smtClean="0"/>
              <a:t> = 1 (n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), hay </a:t>
            </a:r>
            <a:r>
              <a:rPr lang="en-US" sz="3200" dirty="0" err="1" smtClean="0"/>
              <a:t>i</a:t>
            </a:r>
            <a:r>
              <a:rPr lang="en-US" sz="3200" dirty="0" smtClean="0"/>
              <a:t>=log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n,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T(n) = 0 + 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n</a:t>
            </a:r>
          </a:p>
          <a:p>
            <a:pPr marL="914400" lvl="2" indent="0">
              <a:buNone/>
            </a:pPr>
            <a:endParaRPr lang="en-US" sz="3200" baseline="-250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endParaRPr lang="en-US" sz="2400" baseline="-25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8756" y="2825666"/>
            <a:ext cx="3705225" cy="10382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2787" y="2402807"/>
            <a:ext cx="5686425" cy="2076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6650" y="1825625"/>
            <a:ext cx="4838700" cy="39719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2404" y="1867694"/>
            <a:ext cx="5238750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1825625"/>
            <a:ext cx="5562600" cy="3867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3259" y="1825625"/>
            <a:ext cx="5394523" cy="35524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450" y="1809750"/>
            <a:ext cx="5753100" cy="3238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 BÀI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chươn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 smtClean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5.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ở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slide 11.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ở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slide 13,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giắ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 slide 13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qua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ở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10 slide 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ở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10 </a:t>
            </a:r>
            <a:r>
              <a:rPr lang="en-US" dirty="0" err="1" smtClean="0"/>
              <a:t>trang</a:t>
            </a:r>
            <a:r>
              <a:rPr lang="en-US" dirty="0" smtClean="0"/>
              <a:t> 26.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ở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11 slide 27.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12 </a:t>
            </a:r>
            <a:r>
              <a:rPr lang="en-US" dirty="0"/>
              <a:t>slide </a:t>
            </a:r>
            <a:r>
              <a:rPr lang="en-US" dirty="0" smtClean="0"/>
              <a:t>28.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pPr lvl="1"/>
            <a:r>
              <a:rPr lang="en-US" dirty="0" smtClean="0"/>
              <a:t>T1(n) </a:t>
            </a:r>
            <a:r>
              <a:rPr lang="en-US" dirty="0" err="1" smtClean="0"/>
              <a:t>và</a:t>
            </a:r>
            <a:r>
              <a:rPr lang="en-US" dirty="0" smtClean="0"/>
              <a:t> T2(n)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) P1, P2 </a:t>
            </a:r>
            <a:r>
              <a:rPr lang="en-US" dirty="0" err="1" smtClean="0"/>
              <a:t>và</a:t>
            </a:r>
            <a:endParaRPr lang="en-US" dirty="0" smtClean="0"/>
          </a:p>
          <a:p>
            <a:pPr lvl="1"/>
            <a:r>
              <a:rPr lang="en-US" dirty="0" smtClean="0"/>
              <a:t>T1(n)= O(f1(n)); T2(n)=O(f2(n))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	T(n)=T1(n)+T2(n) = O(max{f1(n), f2(n)}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Chứng</a:t>
            </a:r>
            <a:r>
              <a:rPr lang="en-US" dirty="0" smtClean="0"/>
              <a:t> minh: Theo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M1, M2, n1, n2 </a:t>
            </a:r>
            <a:r>
              <a:rPr lang="en-US" dirty="0" err="1" smtClean="0"/>
              <a:t>để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T1(n)≤M1*f1(n), </a:t>
            </a:r>
            <a:r>
              <a:rPr lang="en-US" dirty="0" smtClean="0">
                <a:sym typeface="Symbol" panose="05050102010706020507" pitchFamily="18" charset="2"/>
              </a:rPr>
              <a:t>n&gt;n1,  </a:t>
            </a:r>
            <a:r>
              <a:rPr lang="en-US" dirty="0" smtClean="0"/>
              <a:t>T2(n</a:t>
            </a:r>
            <a:r>
              <a:rPr lang="en-US" dirty="0"/>
              <a:t>)</a:t>
            </a:r>
            <a:r>
              <a:rPr lang="en-US" dirty="0" smtClean="0"/>
              <a:t>≤M2*f2(n</a:t>
            </a:r>
            <a:r>
              <a:rPr lang="en-US" dirty="0"/>
              <a:t>),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smtClean="0">
                <a:sym typeface="Symbol" panose="05050102010706020507" pitchFamily="18" charset="2"/>
              </a:rPr>
              <a:t>n&gt;n2</a:t>
            </a:r>
          </a:p>
          <a:p>
            <a:pPr marL="457200" lvl="1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Khi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đó</a:t>
            </a:r>
            <a:endParaRPr 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	 T(n) = </a:t>
            </a:r>
            <a:r>
              <a:rPr lang="en-US" dirty="0" smtClean="0"/>
              <a:t>T1(n) + T2(n) ≤ M1*f1(n)+M2*f2(n), 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smtClean="0"/>
              <a:t>                      ≤ </a:t>
            </a:r>
            <a:r>
              <a:rPr lang="en-US" dirty="0" err="1" smtClean="0"/>
              <a:t>M.f</a:t>
            </a:r>
            <a:r>
              <a:rPr lang="en-US" dirty="0" smtClean="0"/>
              <a:t>(n) </a:t>
            </a:r>
            <a:r>
              <a:rPr lang="en-US" dirty="0" err="1" smtClean="0"/>
              <a:t>với</a:t>
            </a:r>
            <a:r>
              <a:rPr lang="en-US" dirty="0" smtClean="0"/>
              <a:t> n&gt;n0,  M=max(M1,M2), n0=max(n1,n2)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                                 f(n)=max(f1(n),f2(n))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smtClean="0"/>
              <a:t>T1(n) </a:t>
            </a:r>
            <a:r>
              <a:rPr lang="en-US" dirty="0" err="1" smtClean="0"/>
              <a:t>và</a:t>
            </a:r>
            <a:r>
              <a:rPr lang="en-US" dirty="0" smtClean="0"/>
              <a:t> T2(n)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con </a:t>
            </a:r>
            <a:r>
              <a:rPr lang="en-US" b="1" dirty="0" err="1" smtClean="0"/>
              <a:t>lồng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) P1, P2 </a:t>
            </a:r>
            <a:r>
              <a:rPr lang="en-US" dirty="0" err="1" smtClean="0"/>
              <a:t>và</a:t>
            </a:r>
            <a:endParaRPr lang="en-US" dirty="0" smtClean="0"/>
          </a:p>
          <a:p>
            <a:pPr lvl="1"/>
            <a:r>
              <a:rPr lang="en-US" dirty="0" smtClean="0"/>
              <a:t>T1(n)= O(f1(n)); T2(n)=O(f2(n))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	T(n)=T1(n)*T2(n) </a:t>
            </a:r>
            <a:r>
              <a:rPr lang="en-US" dirty="0"/>
              <a:t>=</a:t>
            </a:r>
            <a:r>
              <a:rPr lang="en-US" dirty="0" smtClean="0"/>
              <a:t> O(f1(n)*f2(n))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minh: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</a:t>
            </a:r>
            <a:r>
              <a:rPr lang="en-US" dirty="0" err="1" smtClean="0"/>
              <a:t>gán</a:t>
            </a:r>
            <a:r>
              <a:rPr lang="en-US" dirty="0" smtClean="0"/>
              <a:t>,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…)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- O(1)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1371600" lvl="2" indent="-457200">
              <a:buAutoNum type="arabicParenBoth"/>
            </a:pPr>
            <a:r>
              <a:rPr lang="en-US" dirty="0" smtClean="0"/>
              <a:t>-   read(a)</a:t>
            </a:r>
          </a:p>
          <a:p>
            <a:pPr marL="1371600" lvl="2" indent="-457200">
              <a:buAutoNum type="arabicParenBoth"/>
            </a:pPr>
            <a:r>
              <a:rPr lang="en-US" dirty="0" smtClean="0"/>
              <a:t>-   read(b)</a:t>
            </a:r>
          </a:p>
          <a:p>
            <a:pPr marL="1371600" lvl="2" indent="-457200">
              <a:buAutoNum type="arabicParenBoth"/>
            </a:pPr>
            <a:r>
              <a:rPr lang="en-US" dirty="0" smtClean="0"/>
              <a:t>-   read(c)</a:t>
            </a:r>
          </a:p>
          <a:p>
            <a:pPr marL="1371600" lvl="2" indent="-457200">
              <a:buAutoNum type="arabicParenBoth"/>
            </a:pPr>
            <a:r>
              <a:rPr lang="en-US" dirty="0" smtClean="0"/>
              <a:t>-   delta = b*b – 4*a*c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),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=&gt;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O(1)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smtClean="0"/>
              <a:t>if: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+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THEN </a:t>
            </a:r>
            <a:r>
              <a:rPr lang="en-US" dirty="0" err="1" smtClean="0"/>
              <a:t>hoặc</a:t>
            </a:r>
            <a:r>
              <a:rPr lang="en-US" dirty="0" smtClean="0"/>
              <a:t> ELSE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DFF-F57B-4068-B8DA-455DE7CBA6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1324</Words>
  <Application>Microsoft Office PowerPoint</Application>
  <PresentationFormat>Widescreen</PresentationFormat>
  <Paragraphs>303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Symbol</vt:lpstr>
      <vt:lpstr>Office Theme</vt:lpstr>
      <vt:lpstr>Phân tích và Thiết kế  THUẬT TOÁN</vt:lpstr>
      <vt:lpstr>Bài 2 - Đánh giá độ phức tạp thuật toán</vt:lpstr>
      <vt:lpstr>NỘI DUNG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2. Phân tích trực tiếp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3. Đoạn chương trình có gọi chương trình con</vt:lpstr>
      <vt:lpstr>4. Đánh giá bằng thực nghiệm</vt:lpstr>
      <vt:lpstr>4. Đánh giá bằng thực nghiệm</vt:lpstr>
      <vt:lpstr>4. Đánh giá bằng thực nghiệm</vt:lpstr>
      <vt:lpstr>4. Đánh giá bằng thực nghiệm</vt:lpstr>
      <vt:lpstr>4. Đánh giá bằng thực nghiệm</vt:lpstr>
      <vt:lpstr>4. Đánh giá bằng thực nghiệm</vt:lpstr>
      <vt:lpstr>NỘI DUNG BÀI HỌC</vt:lpstr>
      <vt:lpstr>5. Bài tập</vt:lpstr>
    </vt:vector>
  </TitlesOfParts>
  <Company>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DuongHD</dc:creator>
  <cp:lastModifiedBy>Microsoft account</cp:lastModifiedBy>
  <cp:revision>57</cp:revision>
  <cp:lastPrinted>2023-02-22T03:07:39Z</cp:lastPrinted>
  <dcterms:created xsi:type="dcterms:W3CDTF">2015-01-19T04:43:52Z</dcterms:created>
  <dcterms:modified xsi:type="dcterms:W3CDTF">2023-02-22T03:07:41Z</dcterms:modified>
</cp:coreProperties>
</file>