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DA4-F8D2-43CA-8719-EFE3B87D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4EEA-049D-4BD9-BACF-D120886B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C1B5-C8C1-4CAB-A7DF-64B8C873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1DC3-167B-4F4E-88E3-51EC5049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32B3-EF4E-4D58-95B0-CC4B5F59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9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00EB-3082-43E9-BB4A-CE1790A6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05CC-70E0-4C39-BE10-BBF763E3C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A7C2-92FA-46FD-98CD-E44255CF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1C94-D8DC-45D2-9A85-538D7F49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E722-CD74-479F-981C-41CACBA8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17611-CDE2-4E42-A0D9-A7226184B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B61E3-75AB-44E6-846F-11444DE1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4EFB-FB77-45F6-8B58-623DE9D8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F475-E67A-4869-A021-EA735D2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FF4B-8AF6-4DC8-87F9-34CDB83A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D109-C134-4AAB-A95C-8D05818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F253-1334-4079-B0D8-712F8CFA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9B84-BE9F-4FF9-9229-1EB501C5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D37C-0B40-4B7E-BFA0-08366D95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1B53-C0A2-4B19-939E-2045B9A6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A79C-2BC2-4DCF-A009-EE824855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07B1-ACA3-40BC-A752-BD5CA37A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0DE9-B727-424D-806E-86343413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62DA-1B53-4748-8310-130DFDC1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1034-1B52-462B-BE23-74F3F1C0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8E9-4CCD-4C21-9AAE-392B89D3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8108-4ED7-4DBD-947F-0073D78D2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17FF-4C22-45CC-B90E-329FA099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0393B-85C1-4EB3-A0A7-E856A8A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5E68-FC15-40DE-8109-A5698B45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21C2B-FF65-4CA8-AD48-0A13C914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EFEF-1A31-401E-AB9E-A7BB5CE0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7463-EE60-4194-883D-EA04555E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40FCC-A53C-4CCF-BFE0-44C32894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9E3A7-46DA-46CB-AE2B-12F3EDD0F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D644-1C7A-43BC-BC07-65ABBAFE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4214-FEAA-41E5-A126-7142F0F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8E49-B9E9-49F0-B37C-7701B5F8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68C1F-8C04-46DE-BE4B-9505527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29C0-7446-4353-ADD5-318144CB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2B89B-6E2A-45F4-8EA5-86E3927E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97ABC-93BD-4D40-91DA-89B03672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7CC3-3C31-44DA-B770-9290795D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4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5EA5E-557E-416C-AB3E-639749D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F268F-0A1C-4AB2-A7D9-863BCE1A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1745B-4C3B-4CC7-936F-0F2E19A1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E59D-A38A-4F25-8500-1AF31A74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B8D8-14DC-4481-8808-A53AE4E9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43FA6-5C6B-4F71-A534-71DC3698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E599-DE46-429B-B16C-0E1CA6BC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0C9D-7578-4BEB-A50D-D725C85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0E7B1-F001-42B8-99B0-B27B46B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3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7241-AB38-4B5B-A2C9-B04E6256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191E1-AC83-4487-9E05-7D305C852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449C3-F672-4223-9E1C-2BEA8F4E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F34F-B9BD-4CA3-BB0D-CFE7690E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569C-BAD6-4E4D-AFB0-0855C222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1AB0-D294-42D2-BD20-09D46991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395ED-1165-4EF6-ADC7-E40B1B5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3E89-1D60-4E2F-A186-F45CEDD6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B57D-250A-4014-B2F9-1D9CDEC21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0238-55A0-44E9-88F8-632D7CAA7568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910B-7147-4D59-BCE9-067745FE3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BF15-E94C-4069-A916-6885FD37E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979D-D5B5-4F9C-B529-3DDA7A2C1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A25C-5CDD-4A8B-AF81-AB5435442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55" y="226243"/>
            <a:ext cx="11503844" cy="379423"/>
          </a:xfrm>
        </p:spPr>
        <p:txBody>
          <a:bodyPr anchor="ctr">
            <a:no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</a:rPr>
              <a:t>PDF Comparison Case Study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52A0-7FBB-4369-9B5C-540D54E9F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55" y="827201"/>
            <a:ext cx="3170548" cy="31672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As a part of Obsolescene Crystal report migration the new PDF had to be compare with the earlier generated report for the font style, alignment, data content.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Comparing multiple PDF’s of previous version and new version is a tedious, time consuming and error prone if done manually.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The statement reports that are validated are usually more than 5 pages which necessitates the need for having an automated approach for validation.  </a:t>
            </a:r>
          </a:p>
          <a:p>
            <a:pPr algn="l"/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079FDA-51DA-46AF-8602-ACDAC11F19BC}"/>
              </a:ext>
            </a:extLst>
          </p:cNvPr>
          <p:cNvSpPr txBox="1">
            <a:spLocks/>
          </p:cNvSpPr>
          <p:nvPr/>
        </p:nvSpPr>
        <p:spPr>
          <a:xfrm>
            <a:off x="4326906" y="4100362"/>
            <a:ext cx="3811571" cy="2338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Challenges/Limitations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Image based validations like Logo/ Official stamps, signature on the scanned copies, etc. are not validated.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The header section is excluded in the current version.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Handling multi language PDFs is a challenge, it’s a Work in-progress to find the optimum 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5C3335-DC75-4D32-8EA1-6FA2A3D71DC7}"/>
              </a:ext>
            </a:extLst>
          </p:cNvPr>
          <p:cNvSpPr txBox="1">
            <a:spLocks/>
          </p:cNvSpPr>
          <p:nvPr/>
        </p:nvSpPr>
        <p:spPr>
          <a:xfrm>
            <a:off x="241955" y="4100363"/>
            <a:ext cx="3981256" cy="2338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Solution Highlights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A textual based hybrid approach was designed which validated the entire PDF for the below scenarios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Bulk validation of PDF based on the source and target path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Complete data/Content validation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Alignment validation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Font style/size validation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Data wrapping content is separately highlighted. </a:t>
            </a:r>
          </a:p>
          <a:p>
            <a:pPr algn="l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Ebrima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7CBA56-45EF-4E11-9254-5B4F3F8228BB}"/>
              </a:ext>
            </a:extLst>
          </p:cNvPr>
          <p:cNvSpPr txBox="1">
            <a:spLocks/>
          </p:cNvSpPr>
          <p:nvPr/>
        </p:nvSpPr>
        <p:spPr>
          <a:xfrm>
            <a:off x="8323872" y="4100362"/>
            <a:ext cx="3626173" cy="2338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Benefits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Bulk validation of PDF is possible.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 8 page PDF takes less than 2 minute for the entire validation.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User friendly report that clearly calls out which page , line of the PDF has an error.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It further segregates the issue based on Content, Font style and alignment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GB" sz="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6C7CCDE-1ADB-4E07-82EB-06A0569ED462}"/>
              </a:ext>
            </a:extLst>
          </p:cNvPr>
          <p:cNvSpPr txBox="1">
            <a:spLocks/>
          </p:cNvSpPr>
          <p:nvPr/>
        </p:nvSpPr>
        <p:spPr>
          <a:xfrm>
            <a:off x="3610375" y="827201"/>
            <a:ext cx="8323866" cy="317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 ver"/>
              </a:rPr>
              <a:t> </a:t>
            </a:r>
            <a:endParaRPr lang="en-GB" sz="2000" dirty="0">
              <a:latin typeface=" v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5C284-7946-4F54-80F8-70946721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80" y="1056282"/>
            <a:ext cx="8158759" cy="2918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6F9F0-E5F9-4087-930E-C3D06575FA05}"/>
              </a:ext>
            </a:extLst>
          </p:cNvPr>
          <p:cNvSpPr txBox="1"/>
          <p:nvPr/>
        </p:nvSpPr>
        <p:spPr>
          <a:xfrm>
            <a:off x="6136753" y="804241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Comparison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A99-59E5-4B82-8148-9B3B8933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compare icon ">
            <a:extLst>
              <a:ext uri="{FF2B5EF4-FFF2-40B4-BE49-F238E27FC236}">
                <a16:creationId xmlns:a16="http://schemas.microsoft.com/office/drawing/2014/main" id="{13881AFB-9A5E-4642-9350-0BE9319340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49" y="2796209"/>
            <a:ext cx="753511" cy="78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CCBA8-2877-4C67-A339-AEE77011C0C6}"/>
              </a:ext>
            </a:extLst>
          </p:cNvPr>
          <p:cNvCxnSpPr>
            <a:cxnSpLocks/>
          </p:cNvCxnSpPr>
          <p:nvPr/>
        </p:nvCxnSpPr>
        <p:spPr>
          <a:xfrm>
            <a:off x="2126757" y="3696806"/>
            <a:ext cx="0" cy="35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7C4E-F818-4EBE-9350-2528E2F0581A}"/>
              </a:ext>
            </a:extLst>
          </p:cNvPr>
          <p:cNvSpPr txBox="1"/>
          <p:nvPr/>
        </p:nvSpPr>
        <p:spPr>
          <a:xfrm>
            <a:off x="-45200" y="4149339"/>
            <a:ext cx="188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the file name does not match then it is captured in the missing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A2109B-0B56-4308-BCA8-9BBCC9C98225}"/>
              </a:ext>
            </a:extLst>
          </p:cNvPr>
          <p:cNvCxnSpPr>
            <a:cxnSpLocks/>
          </p:cNvCxnSpPr>
          <p:nvPr/>
        </p:nvCxnSpPr>
        <p:spPr>
          <a:xfrm flipV="1">
            <a:off x="1160060" y="3083491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31B032-40ED-4B68-BCCD-49BC7EDE5399}"/>
              </a:ext>
            </a:extLst>
          </p:cNvPr>
          <p:cNvSpPr txBox="1"/>
          <p:nvPr/>
        </p:nvSpPr>
        <p:spPr>
          <a:xfrm>
            <a:off x="23040" y="2636587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Enter the source and target folder path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4BF4C8-F70B-4AD3-A7BA-92B36BB6EFDB}"/>
              </a:ext>
            </a:extLst>
          </p:cNvPr>
          <p:cNvSpPr txBox="1"/>
          <p:nvPr/>
        </p:nvSpPr>
        <p:spPr>
          <a:xfrm>
            <a:off x="3337414" y="1676236"/>
            <a:ext cx="120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Source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90CBD-650A-43A4-B093-D4CE39AECF27}"/>
              </a:ext>
            </a:extLst>
          </p:cNvPr>
          <p:cNvSpPr txBox="1"/>
          <p:nvPr/>
        </p:nvSpPr>
        <p:spPr>
          <a:xfrm>
            <a:off x="3337415" y="3943248"/>
            <a:ext cx="12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</p:txBody>
      </p:sp>
      <p:pic>
        <p:nvPicPr>
          <p:cNvPr id="1042" name="Picture 18" descr="Image result for data extraction icon">
            <a:extLst>
              <a:ext uri="{FF2B5EF4-FFF2-40B4-BE49-F238E27FC236}">
                <a16:creationId xmlns:a16="http://schemas.microsoft.com/office/drawing/2014/main" id="{B6B35DC4-8392-411E-8C02-9F0C5D02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61" y="2283658"/>
            <a:ext cx="1453957" cy="7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Image result for data extraction icon">
            <a:extLst>
              <a:ext uri="{FF2B5EF4-FFF2-40B4-BE49-F238E27FC236}">
                <a16:creationId xmlns:a16="http://schemas.microsoft.com/office/drawing/2014/main" id="{749BC12F-E4DB-472C-8425-BC4AE6D2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62" y="3143888"/>
            <a:ext cx="1453957" cy="7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missing file icon">
            <a:extLst>
              <a:ext uri="{FF2B5EF4-FFF2-40B4-BE49-F238E27FC236}">
                <a16:creationId xmlns:a16="http://schemas.microsoft.com/office/drawing/2014/main" id="{926B39EE-CF0F-404E-A9AC-824EE57D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63" y="4149338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B90A61-1431-4862-A949-A98352536257}"/>
              </a:ext>
            </a:extLst>
          </p:cNvPr>
          <p:cNvSpPr txBox="1"/>
          <p:nvPr/>
        </p:nvSpPr>
        <p:spPr>
          <a:xfrm>
            <a:off x="2475684" y="3129373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File name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matches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3BDE45-0A24-47D2-B213-FE558F6B7DE9}"/>
              </a:ext>
            </a:extLst>
          </p:cNvPr>
          <p:cNvCxnSpPr>
            <a:cxnSpLocks/>
          </p:cNvCxnSpPr>
          <p:nvPr/>
        </p:nvCxnSpPr>
        <p:spPr>
          <a:xfrm flipV="1">
            <a:off x="2706998" y="3085035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21DFA1-D1B7-47F3-9139-4916A5993D8B}"/>
              </a:ext>
            </a:extLst>
          </p:cNvPr>
          <p:cNvSpPr/>
          <p:nvPr/>
        </p:nvSpPr>
        <p:spPr>
          <a:xfrm>
            <a:off x="5246014" y="2877553"/>
            <a:ext cx="1433015" cy="55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A99-59E5-4B82-8148-9B3B8933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compare icon ">
            <a:extLst>
              <a:ext uri="{FF2B5EF4-FFF2-40B4-BE49-F238E27FC236}">
                <a16:creationId xmlns:a16="http://schemas.microsoft.com/office/drawing/2014/main" id="{13881AFB-9A5E-4642-9350-0BE9319340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49" y="2796209"/>
            <a:ext cx="753511" cy="78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CCBA8-2877-4C67-A339-AEE77011C0C6}"/>
              </a:ext>
            </a:extLst>
          </p:cNvPr>
          <p:cNvCxnSpPr>
            <a:cxnSpLocks/>
          </p:cNvCxnSpPr>
          <p:nvPr/>
        </p:nvCxnSpPr>
        <p:spPr>
          <a:xfrm>
            <a:off x="2126757" y="3696806"/>
            <a:ext cx="0" cy="35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7C4E-F818-4EBE-9350-2528E2F0581A}"/>
              </a:ext>
            </a:extLst>
          </p:cNvPr>
          <p:cNvSpPr txBox="1"/>
          <p:nvPr/>
        </p:nvSpPr>
        <p:spPr>
          <a:xfrm>
            <a:off x="-45200" y="4149339"/>
            <a:ext cx="188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the file name does not match then it is captured in the missing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A2109B-0B56-4308-BCA8-9BBCC9C98225}"/>
              </a:ext>
            </a:extLst>
          </p:cNvPr>
          <p:cNvCxnSpPr>
            <a:cxnSpLocks/>
          </p:cNvCxnSpPr>
          <p:nvPr/>
        </p:nvCxnSpPr>
        <p:spPr>
          <a:xfrm flipV="1">
            <a:off x="1160060" y="3083491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31B032-40ED-4B68-BCCD-49BC7EDE5399}"/>
              </a:ext>
            </a:extLst>
          </p:cNvPr>
          <p:cNvSpPr txBox="1"/>
          <p:nvPr/>
        </p:nvSpPr>
        <p:spPr>
          <a:xfrm>
            <a:off x="23040" y="2636587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Enter the source and target folder path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4BF4C8-F70B-4AD3-A7BA-92B36BB6EFDB}"/>
              </a:ext>
            </a:extLst>
          </p:cNvPr>
          <p:cNvSpPr txBox="1"/>
          <p:nvPr/>
        </p:nvSpPr>
        <p:spPr>
          <a:xfrm>
            <a:off x="3337414" y="1676236"/>
            <a:ext cx="120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Source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90CBD-650A-43A4-B093-D4CE39AECF27}"/>
              </a:ext>
            </a:extLst>
          </p:cNvPr>
          <p:cNvSpPr txBox="1"/>
          <p:nvPr/>
        </p:nvSpPr>
        <p:spPr>
          <a:xfrm>
            <a:off x="3337415" y="3943248"/>
            <a:ext cx="12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</p:txBody>
      </p:sp>
      <p:pic>
        <p:nvPicPr>
          <p:cNvPr id="37" name="Picture 18" descr="Image result for data extraction icon">
            <a:extLst>
              <a:ext uri="{FF2B5EF4-FFF2-40B4-BE49-F238E27FC236}">
                <a16:creationId xmlns:a16="http://schemas.microsoft.com/office/drawing/2014/main" id="{749BC12F-E4DB-472C-8425-BC4AE6D2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62" y="3143888"/>
            <a:ext cx="1453957" cy="7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missing file icon">
            <a:extLst>
              <a:ext uri="{FF2B5EF4-FFF2-40B4-BE49-F238E27FC236}">
                <a16:creationId xmlns:a16="http://schemas.microsoft.com/office/drawing/2014/main" id="{926B39EE-CF0F-404E-A9AC-824EE57D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63" y="4149338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B90A61-1431-4862-A949-A98352536257}"/>
              </a:ext>
            </a:extLst>
          </p:cNvPr>
          <p:cNvSpPr txBox="1"/>
          <p:nvPr/>
        </p:nvSpPr>
        <p:spPr>
          <a:xfrm>
            <a:off x="2475684" y="3129373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File name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matches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3BDE45-0A24-47D2-B213-FE558F6B7DE9}"/>
              </a:ext>
            </a:extLst>
          </p:cNvPr>
          <p:cNvCxnSpPr>
            <a:cxnSpLocks/>
          </p:cNvCxnSpPr>
          <p:nvPr/>
        </p:nvCxnSpPr>
        <p:spPr>
          <a:xfrm flipV="1">
            <a:off x="2706998" y="3085035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21DFA1-D1B7-47F3-9139-4916A5993D8B}"/>
              </a:ext>
            </a:extLst>
          </p:cNvPr>
          <p:cNvSpPr/>
          <p:nvPr/>
        </p:nvSpPr>
        <p:spPr>
          <a:xfrm>
            <a:off x="5246014" y="2877553"/>
            <a:ext cx="1433015" cy="55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8" descr="Image result for data extraction icon">
            <a:extLst>
              <a:ext uri="{FF2B5EF4-FFF2-40B4-BE49-F238E27FC236}">
                <a16:creationId xmlns:a16="http://schemas.microsoft.com/office/drawing/2014/main" id="{3F75876F-DF8A-46E3-A548-B8C92C3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95" y="2312828"/>
            <a:ext cx="1453957" cy="7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7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A99-59E5-4B82-8148-9B3B8933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age result for compare icon ">
            <a:extLst>
              <a:ext uri="{FF2B5EF4-FFF2-40B4-BE49-F238E27FC236}">
                <a16:creationId xmlns:a16="http://schemas.microsoft.com/office/drawing/2014/main" id="{13881AFB-9A5E-4642-9350-0BE9319340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49" y="2796209"/>
            <a:ext cx="753511" cy="78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CCBA8-2877-4C67-A339-AEE77011C0C6}"/>
              </a:ext>
            </a:extLst>
          </p:cNvPr>
          <p:cNvCxnSpPr>
            <a:cxnSpLocks/>
          </p:cNvCxnSpPr>
          <p:nvPr/>
        </p:nvCxnSpPr>
        <p:spPr>
          <a:xfrm>
            <a:off x="2126757" y="3696806"/>
            <a:ext cx="0" cy="35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7C4E-F818-4EBE-9350-2528E2F0581A}"/>
              </a:ext>
            </a:extLst>
          </p:cNvPr>
          <p:cNvSpPr txBox="1"/>
          <p:nvPr/>
        </p:nvSpPr>
        <p:spPr>
          <a:xfrm>
            <a:off x="-45200" y="4149339"/>
            <a:ext cx="188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the file name does not match then it is captured in the missing file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A2109B-0B56-4308-BCA8-9BBCC9C98225}"/>
              </a:ext>
            </a:extLst>
          </p:cNvPr>
          <p:cNvCxnSpPr>
            <a:cxnSpLocks/>
          </p:cNvCxnSpPr>
          <p:nvPr/>
        </p:nvCxnSpPr>
        <p:spPr>
          <a:xfrm flipV="1">
            <a:off x="1160060" y="3083491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31B032-40ED-4B68-BCCD-49BC7EDE5399}"/>
              </a:ext>
            </a:extLst>
          </p:cNvPr>
          <p:cNvSpPr txBox="1"/>
          <p:nvPr/>
        </p:nvSpPr>
        <p:spPr>
          <a:xfrm>
            <a:off x="23040" y="2636587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Enter the source and target folder path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4BF4C8-F70B-4AD3-A7BA-92B36BB6EFDB}"/>
              </a:ext>
            </a:extLst>
          </p:cNvPr>
          <p:cNvSpPr txBox="1"/>
          <p:nvPr/>
        </p:nvSpPr>
        <p:spPr>
          <a:xfrm>
            <a:off x="3337414" y="1676236"/>
            <a:ext cx="120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Source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90CBD-650A-43A4-B093-D4CE39AECF27}"/>
              </a:ext>
            </a:extLst>
          </p:cNvPr>
          <p:cNvSpPr txBox="1"/>
          <p:nvPr/>
        </p:nvSpPr>
        <p:spPr>
          <a:xfrm>
            <a:off x="3337415" y="3943248"/>
            <a:ext cx="12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</p:txBody>
      </p:sp>
      <p:pic>
        <p:nvPicPr>
          <p:cNvPr id="1046" name="Picture 22" descr="Image result for missing file icon">
            <a:extLst>
              <a:ext uri="{FF2B5EF4-FFF2-40B4-BE49-F238E27FC236}">
                <a16:creationId xmlns:a16="http://schemas.microsoft.com/office/drawing/2014/main" id="{926B39EE-CF0F-404E-A9AC-824EE57D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63" y="4149338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B90A61-1431-4862-A949-A98352536257}"/>
              </a:ext>
            </a:extLst>
          </p:cNvPr>
          <p:cNvSpPr txBox="1"/>
          <p:nvPr/>
        </p:nvSpPr>
        <p:spPr>
          <a:xfrm>
            <a:off x="2475684" y="3129373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File name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matches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3BDE45-0A24-47D2-B213-FE558F6B7DE9}"/>
              </a:ext>
            </a:extLst>
          </p:cNvPr>
          <p:cNvCxnSpPr>
            <a:cxnSpLocks/>
          </p:cNvCxnSpPr>
          <p:nvPr/>
        </p:nvCxnSpPr>
        <p:spPr>
          <a:xfrm flipV="1">
            <a:off x="2803843" y="3083491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AutoShape 4" descr="Image result for Pdf data sheet clip art">
            <a:extLst>
              <a:ext uri="{FF2B5EF4-FFF2-40B4-BE49-F238E27FC236}">
                <a16:creationId xmlns:a16="http://schemas.microsoft.com/office/drawing/2014/main" id="{6298F7CB-6D3D-4EDE-B1A6-490A382D7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df data sheet clip art">
            <a:extLst>
              <a:ext uri="{FF2B5EF4-FFF2-40B4-BE49-F238E27FC236}">
                <a16:creationId xmlns:a16="http://schemas.microsoft.com/office/drawing/2014/main" id="{F8FAE8DD-06BD-4C7C-9F66-714AD2AA3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df data sheet clip art">
            <a:extLst>
              <a:ext uri="{FF2B5EF4-FFF2-40B4-BE49-F238E27FC236}">
                <a16:creationId xmlns:a16="http://schemas.microsoft.com/office/drawing/2014/main" id="{4F30A6AC-7FFC-493B-9B63-D2AF043804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231E7-4100-40D8-B8ED-37123CDFC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51" y="2292533"/>
            <a:ext cx="559106" cy="6981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7F9496-A6D2-4E3D-9EA8-924D98165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73" y="3098252"/>
            <a:ext cx="559106" cy="698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6C6D-0326-4CB8-83AB-B96CA0D8A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25" y="2328325"/>
            <a:ext cx="630468" cy="633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E4C38F-A45C-4245-BDBB-B164F87AE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73" y="3163156"/>
            <a:ext cx="630468" cy="63328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AF95C-BE41-4E15-B5F5-6FAE0599F264}"/>
              </a:ext>
            </a:extLst>
          </p:cNvPr>
          <p:cNvCxnSpPr>
            <a:cxnSpLocks/>
          </p:cNvCxnSpPr>
          <p:nvPr/>
        </p:nvCxnSpPr>
        <p:spPr>
          <a:xfrm flipV="1">
            <a:off x="4186788" y="2712280"/>
            <a:ext cx="284006" cy="1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C8214-DA16-4325-A4D1-4805877E379B}"/>
              </a:ext>
            </a:extLst>
          </p:cNvPr>
          <p:cNvCxnSpPr>
            <a:cxnSpLocks/>
          </p:cNvCxnSpPr>
          <p:nvPr/>
        </p:nvCxnSpPr>
        <p:spPr>
          <a:xfrm flipV="1">
            <a:off x="4187167" y="3488873"/>
            <a:ext cx="284006" cy="1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compare icon ">
            <a:extLst>
              <a:ext uri="{FF2B5EF4-FFF2-40B4-BE49-F238E27FC236}">
                <a16:creationId xmlns:a16="http://schemas.microsoft.com/office/drawing/2014/main" id="{13881AFB-9A5E-4642-9350-0BE9319340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81" y="2796209"/>
            <a:ext cx="753511" cy="78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CCBA8-2877-4C67-A339-AEE77011C0C6}"/>
              </a:ext>
            </a:extLst>
          </p:cNvPr>
          <p:cNvCxnSpPr>
            <a:cxnSpLocks/>
          </p:cNvCxnSpPr>
          <p:nvPr/>
        </p:nvCxnSpPr>
        <p:spPr>
          <a:xfrm>
            <a:off x="4392289" y="3696806"/>
            <a:ext cx="0" cy="35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7C4E-F818-4EBE-9350-2528E2F0581A}"/>
              </a:ext>
            </a:extLst>
          </p:cNvPr>
          <p:cNvSpPr txBox="1"/>
          <p:nvPr/>
        </p:nvSpPr>
        <p:spPr>
          <a:xfrm>
            <a:off x="2220332" y="4149339"/>
            <a:ext cx="188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the file name does not match then it is captured in the missing file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A2109B-0B56-4308-BCA8-9BBCC9C98225}"/>
              </a:ext>
            </a:extLst>
          </p:cNvPr>
          <p:cNvCxnSpPr>
            <a:cxnSpLocks/>
          </p:cNvCxnSpPr>
          <p:nvPr/>
        </p:nvCxnSpPr>
        <p:spPr>
          <a:xfrm flipV="1">
            <a:off x="3425592" y="3083491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31B032-40ED-4B68-BCCD-49BC7EDE5399}"/>
              </a:ext>
            </a:extLst>
          </p:cNvPr>
          <p:cNvSpPr txBox="1"/>
          <p:nvPr/>
        </p:nvSpPr>
        <p:spPr>
          <a:xfrm>
            <a:off x="2288572" y="2636587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Enter the source and target folder path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4BF4C8-F70B-4AD3-A7BA-92B36BB6EFDB}"/>
              </a:ext>
            </a:extLst>
          </p:cNvPr>
          <p:cNvSpPr txBox="1"/>
          <p:nvPr/>
        </p:nvSpPr>
        <p:spPr>
          <a:xfrm>
            <a:off x="5602946" y="1676236"/>
            <a:ext cx="120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Source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90CBD-650A-43A4-B093-D4CE39AECF27}"/>
              </a:ext>
            </a:extLst>
          </p:cNvPr>
          <p:cNvSpPr txBox="1"/>
          <p:nvPr/>
        </p:nvSpPr>
        <p:spPr>
          <a:xfrm>
            <a:off x="5602947" y="3943248"/>
            <a:ext cx="12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PDF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 extraction</a:t>
            </a:r>
          </a:p>
        </p:txBody>
      </p:sp>
      <p:pic>
        <p:nvPicPr>
          <p:cNvPr id="1046" name="Picture 22" descr="Image result for missing file icon">
            <a:extLst>
              <a:ext uri="{FF2B5EF4-FFF2-40B4-BE49-F238E27FC236}">
                <a16:creationId xmlns:a16="http://schemas.microsoft.com/office/drawing/2014/main" id="{926B39EE-CF0F-404E-A9AC-824EE57D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95" y="4149338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B90A61-1431-4862-A949-A98352536257}"/>
              </a:ext>
            </a:extLst>
          </p:cNvPr>
          <p:cNvSpPr txBox="1"/>
          <p:nvPr/>
        </p:nvSpPr>
        <p:spPr>
          <a:xfrm>
            <a:off x="4741216" y="3129373"/>
            <a:ext cx="1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File name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matches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3BDE45-0A24-47D2-B213-FE558F6B7DE9}"/>
              </a:ext>
            </a:extLst>
          </p:cNvPr>
          <p:cNvCxnSpPr>
            <a:cxnSpLocks/>
          </p:cNvCxnSpPr>
          <p:nvPr/>
        </p:nvCxnSpPr>
        <p:spPr>
          <a:xfrm flipV="1">
            <a:off x="4972530" y="3085035"/>
            <a:ext cx="449247" cy="1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AutoShape 4" descr="Image result for Pdf data sheet clip art">
            <a:extLst>
              <a:ext uri="{FF2B5EF4-FFF2-40B4-BE49-F238E27FC236}">
                <a16:creationId xmlns:a16="http://schemas.microsoft.com/office/drawing/2014/main" id="{6298F7CB-6D3D-4EDE-B1A6-490A382D7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0913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df data sheet clip art">
            <a:extLst>
              <a:ext uri="{FF2B5EF4-FFF2-40B4-BE49-F238E27FC236}">
                <a16:creationId xmlns:a16="http://schemas.microsoft.com/office/drawing/2014/main" id="{F8FAE8DD-06BD-4C7C-9F66-714AD2AA3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1532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df data sheet clip art">
            <a:extLst>
              <a:ext uri="{FF2B5EF4-FFF2-40B4-BE49-F238E27FC236}">
                <a16:creationId xmlns:a16="http://schemas.microsoft.com/office/drawing/2014/main" id="{4F30A6AC-7FFC-493B-9B63-D2AF043804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3932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231E7-4100-40D8-B8ED-37123CDFC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83" y="2292533"/>
            <a:ext cx="559106" cy="6981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7F9496-A6D2-4E3D-9EA8-924D98165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05" y="3098252"/>
            <a:ext cx="559106" cy="698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6C6D-0326-4CB8-83AB-B96CA0D8A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57" y="2328325"/>
            <a:ext cx="630468" cy="633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E4C38F-A45C-4245-BDBB-B164F87AE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05" y="3163156"/>
            <a:ext cx="630468" cy="63328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AF95C-BE41-4E15-B5F5-6FAE0599F264}"/>
              </a:ext>
            </a:extLst>
          </p:cNvPr>
          <p:cNvCxnSpPr>
            <a:cxnSpLocks/>
          </p:cNvCxnSpPr>
          <p:nvPr/>
        </p:nvCxnSpPr>
        <p:spPr>
          <a:xfrm flipV="1">
            <a:off x="6452320" y="2712280"/>
            <a:ext cx="284006" cy="1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C8214-DA16-4325-A4D1-4805877E379B}"/>
              </a:ext>
            </a:extLst>
          </p:cNvPr>
          <p:cNvCxnSpPr>
            <a:cxnSpLocks/>
          </p:cNvCxnSpPr>
          <p:nvPr/>
        </p:nvCxnSpPr>
        <p:spPr>
          <a:xfrm flipV="1">
            <a:off x="6452699" y="3488873"/>
            <a:ext cx="284006" cy="1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file clip art">
            <a:extLst>
              <a:ext uri="{FF2B5EF4-FFF2-40B4-BE49-F238E27FC236}">
                <a16:creationId xmlns:a16="http://schemas.microsoft.com/office/drawing/2014/main" id="{492DD447-A10E-49D0-8350-B9B98BEB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01" y="2532870"/>
            <a:ext cx="857476" cy="8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C759E9-67DD-4885-BBD5-14672BADD223}"/>
              </a:ext>
            </a:extLst>
          </p:cNvPr>
          <p:cNvCxnSpPr>
            <a:cxnSpLocks/>
          </p:cNvCxnSpPr>
          <p:nvPr/>
        </p:nvCxnSpPr>
        <p:spPr>
          <a:xfrm>
            <a:off x="7504056" y="2922054"/>
            <a:ext cx="465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0FA45C-3E0F-4CEE-A4CB-79A6EEDDBCC7}"/>
              </a:ext>
            </a:extLst>
          </p:cNvPr>
          <p:cNvSpPr txBox="1"/>
          <p:nvPr/>
        </p:nvSpPr>
        <p:spPr>
          <a:xfrm>
            <a:off x="7969701" y="2111220"/>
            <a:ext cx="12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Consolidated report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A9AC96-7BC4-49B1-B807-F82E990501F8}"/>
              </a:ext>
            </a:extLst>
          </p:cNvPr>
          <p:cNvCxnSpPr>
            <a:cxnSpLocks/>
          </p:cNvCxnSpPr>
          <p:nvPr/>
        </p:nvCxnSpPr>
        <p:spPr>
          <a:xfrm>
            <a:off x="8939131" y="2922054"/>
            <a:ext cx="465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0846B-8277-4671-AB15-C16F5C7F7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3" y="2572885"/>
            <a:ext cx="668668" cy="6686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59EAE-BBE0-4CCA-8274-DEEE150EA527}"/>
              </a:ext>
            </a:extLst>
          </p:cNvPr>
          <p:cNvSpPr txBox="1"/>
          <p:nvPr/>
        </p:nvSpPr>
        <p:spPr>
          <a:xfrm>
            <a:off x="8751875" y="1132724"/>
            <a:ext cx="12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User friendly report for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E93C1-3984-488E-B094-7B697832C3FC}"/>
              </a:ext>
            </a:extLst>
          </p:cNvPr>
          <p:cNvSpPr txBox="1"/>
          <p:nvPr/>
        </p:nvSpPr>
        <p:spPr>
          <a:xfrm>
            <a:off x="4016681" y="673768"/>
            <a:ext cx="597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Comparison </a:t>
            </a:r>
            <a:r>
              <a:rPr lang="en-US" dirty="0" err="1"/>
              <a:t>Utiltiy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8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 ver</vt:lpstr>
      <vt:lpstr>Arial</vt:lpstr>
      <vt:lpstr>Calibri</vt:lpstr>
      <vt:lpstr>Calibri Light</vt:lpstr>
      <vt:lpstr>Ebrima</vt:lpstr>
      <vt:lpstr>Verdana</vt:lpstr>
      <vt:lpstr>Office Theme</vt:lpstr>
      <vt:lpstr>PDF Comparison Case Study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Ananthakrishnan, Ramachandran</dc:creator>
  <cp:lastModifiedBy>Ananthakrishnan, Ramachandran</cp:lastModifiedBy>
  <cp:revision>19</cp:revision>
  <dcterms:created xsi:type="dcterms:W3CDTF">2019-07-22T08:40:47Z</dcterms:created>
  <dcterms:modified xsi:type="dcterms:W3CDTF">2019-07-23T01:07:44Z</dcterms:modified>
</cp:coreProperties>
</file>