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  <p:sldId id="261" r:id="rId10"/>
    <p:sldId id="264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8390A-9FA9-49BB-906B-919B0DCA3DCC}" v="917" dt="2023-02-28T02:38:20.130"/>
    <p1510:client id="{EB7C414F-47B4-4C61-AAED-65DE2EE1DFD1}" v="53" dt="2023-02-27T14:02:00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A4EBD-0D0A-4975-A6E2-BC2EEB6A90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3A2A1FF-44F2-4A98-8E15-3A5077CA1DCE}">
      <dgm:prSet/>
      <dgm:spPr/>
      <dgm:t>
        <a:bodyPr/>
        <a:lstStyle/>
        <a:p>
          <a:r>
            <a:rPr lang="en-US" b="1"/>
            <a:t>All Phases of CRISP_DM </a:t>
          </a:r>
          <a:endParaRPr lang="en-US"/>
        </a:p>
      </dgm:t>
    </dgm:pt>
    <dgm:pt modelId="{DC17BA7F-AC3A-4986-AF2F-B5F937B747B6}" type="parTrans" cxnId="{388E0388-65CB-47A9-B2EB-386FF34B5F6E}">
      <dgm:prSet/>
      <dgm:spPr/>
      <dgm:t>
        <a:bodyPr/>
        <a:lstStyle/>
        <a:p>
          <a:endParaRPr lang="en-US"/>
        </a:p>
      </dgm:t>
    </dgm:pt>
    <dgm:pt modelId="{9147B42B-02D5-4D7E-8362-CE9206E6D4AA}" type="sibTrans" cxnId="{388E0388-65CB-47A9-B2EB-386FF34B5F6E}">
      <dgm:prSet/>
      <dgm:spPr/>
      <dgm:t>
        <a:bodyPr/>
        <a:lstStyle/>
        <a:p>
          <a:endParaRPr lang="en-US"/>
        </a:p>
      </dgm:t>
    </dgm:pt>
    <dgm:pt modelId="{3F166A38-6260-4F96-B2CC-D57307645C7C}">
      <dgm:prSet/>
      <dgm:spPr/>
      <dgm:t>
        <a:bodyPr/>
        <a:lstStyle/>
        <a:p>
          <a:r>
            <a:rPr lang="en-US" b="1"/>
            <a:t>Data Visualization</a:t>
          </a:r>
          <a:endParaRPr lang="en-US"/>
        </a:p>
      </dgm:t>
    </dgm:pt>
    <dgm:pt modelId="{15DBC90D-1F8A-4784-A013-ABA1D2838E92}" type="parTrans" cxnId="{06F7ACFF-8B5D-4047-A29C-B72DF98E2866}">
      <dgm:prSet/>
      <dgm:spPr/>
      <dgm:t>
        <a:bodyPr/>
        <a:lstStyle/>
        <a:p>
          <a:endParaRPr lang="en-US"/>
        </a:p>
      </dgm:t>
    </dgm:pt>
    <dgm:pt modelId="{80B67CD0-1ECC-41E3-927E-735E062F6EE4}" type="sibTrans" cxnId="{06F7ACFF-8B5D-4047-A29C-B72DF98E2866}">
      <dgm:prSet/>
      <dgm:spPr/>
      <dgm:t>
        <a:bodyPr/>
        <a:lstStyle/>
        <a:p>
          <a:endParaRPr lang="en-US"/>
        </a:p>
      </dgm:t>
    </dgm:pt>
    <dgm:pt modelId="{49070D97-4697-4F70-A9DB-14B47F5D1B33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2D7447FF-7854-43DC-9346-622BC297874D}" type="parTrans" cxnId="{405FAD91-AE69-4FB8-B962-BBB1E0A65CDE}">
      <dgm:prSet/>
      <dgm:spPr/>
      <dgm:t>
        <a:bodyPr/>
        <a:lstStyle/>
        <a:p>
          <a:endParaRPr lang="en-US"/>
        </a:p>
      </dgm:t>
    </dgm:pt>
    <dgm:pt modelId="{B9E401D6-168A-4E07-8273-590E2E8E158A}" type="sibTrans" cxnId="{405FAD91-AE69-4FB8-B962-BBB1E0A65CDE}">
      <dgm:prSet/>
      <dgm:spPr/>
      <dgm:t>
        <a:bodyPr/>
        <a:lstStyle/>
        <a:p>
          <a:endParaRPr lang="en-US"/>
        </a:p>
      </dgm:t>
    </dgm:pt>
    <dgm:pt modelId="{006EB999-7C19-45B6-93F7-6917B41F12D5}" type="pres">
      <dgm:prSet presAssocID="{CD0A4EBD-0D0A-4975-A6E2-BC2EEB6A90C4}" presName="root" presStyleCnt="0">
        <dgm:presLayoutVars>
          <dgm:dir/>
          <dgm:resizeHandles val="exact"/>
        </dgm:presLayoutVars>
      </dgm:prSet>
      <dgm:spPr/>
    </dgm:pt>
    <dgm:pt modelId="{2BEA98F1-51F7-4AA2-ACA2-62CC2290F903}" type="pres">
      <dgm:prSet presAssocID="{83A2A1FF-44F2-4A98-8E15-3A5077CA1DCE}" presName="compNode" presStyleCnt="0"/>
      <dgm:spPr/>
    </dgm:pt>
    <dgm:pt modelId="{A916546D-9DED-418A-8A30-E9D70BCD75BD}" type="pres">
      <dgm:prSet presAssocID="{83A2A1FF-44F2-4A98-8E15-3A5077CA1DCE}" presName="bgRect" presStyleLbl="bgShp" presStyleIdx="0" presStyleCnt="3"/>
      <dgm:spPr/>
    </dgm:pt>
    <dgm:pt modelId="{BB5F7EBD-4CA3-483D-B96C-621C7F934408}" type="pres">
      <dgm:prSet presAssocID="{83A2A1FF-44F2-4A98-8E15-3A5077CA1D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77A01CF-FBEF-41CF-9FA7-D6E1B90CA8BA}" type="pres">
      <dgm:prSet presAssocID="{83A2A1FF-44F2-4A98-8E15-3A5077CA1DCE}" presName="spaceRect" presStyleCnt="0"/>
      <dgm:spPr/>
    </dgm:pt>
    <dgm:pt modelId="{A9082340-E13A-4BB6-A9C9-31D1749D778A}" type="pres">
      <dgm:prSet presAssocID="{83A2A1FF-44F2-4A98-8E15-3A5077CA1DCE}" presName="parTx" presStyleLbl="revTx" presStyleIdx="0" presStyleCnt="3">
        <dgm:presLayoutVars>
          <dgm:chMax val="0"/>
          <dgm:chPref val="0"/>
        </dgm:presLayoutVars>
      </dgm:prSet>
      <dgm:spPr/>
    </dgm:pt>
    <dgm:pt modelId="{D11FE495-EF75-4812-A87B-D863AF258921}" type="pres">
      <dgm:prSet presAssocID="{9147B42B-02D5-4D7E-8362-CE9206E6D4AA}" presName="sibTrans" presStyleCnt="0"/>
      <dgm:spPr/>
    </dgm:pt>
    <dgm:pt modelId="{0673237A-94E5-4C0D-8D92-822E774EBD55}" type="pres">
      <dgm:prSet presAssocID="{3F166A38-6260-4F96-B2CC-D57307645C7C}" presName="compNode" presStyleCnt="0"/>
      <dgm:spPr/>
    </dgm:pt>
    <dgm:pt modelId="{2F0E3B89-144B-4E69-986E-1FEDB288E069}" type="pres">
      <dgm:prSet presAssocID="{3F166A38-6260-4F96-B2CC-D57307645C7C}" presName="bgRect" presStyleLbl="bgShp" presStyleIdx="1" presStyleCnt="3"/>
      <dgm:spPr/>
    </dgm:pt>
    <dgm:pt modelId="{D660EF17-8698-477B-8617-92660AC4ACFA}" type="pres">
      <dgm:prSet presAssocID="{3F166A38-6260-4F96-B2CC-D57307645C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32101A-E221-464C-BDA2-61D75258B816}" type="pres">
      <dgm:prSet presAssocID="{3F166A38-6260-4F96-B2CC-D57307645C7C}" presName="spaceRect" presStyleCnt="0"/>
      <dgm:spPr/>
    </dgm:pt>
    <dgm:pt modelId="{6FBBB285-15C3-4660-B974-120DD280C78B}" type="pres">
      <dgm:prSet presAssocID="{3F166A38-6260-4F96-B2CC-D57307645C7C}" presName="parTx" presStyleLbl="revTx" presStyleIdx="1" presStyleCnt="3">
        <dgm:presLayoutVars>
          <dgm:chMax val="0"/>
          <dgm:chPref val="0"/>
        </dgm:presLayoutVars>
      </dgm:prSet>
      <dgm:spPr/>
    </dgm:pt>
    <dgm:pt modelId="{DBB706CA-0EB7-47AC-BF9A-73AA0DC55571}" type="pres">
      <dgm:prSet presAssocID="{80B67CD0-1ECC-41E3-927E-735E062F6EE4}" presName="sibTrans" presStyleCnt="0"/>
      <dgm:spPr/>
    </dgm:pt>
    <dgm:pt modelId="{A5CC9DBF-A3F5-49E5-8BEF-130317FE8896}" type="pres">
      <dgm:prSet presAssocID="{49070D97-4697-4F70-A9DB-14B47F5D1B33}" presName="compNode" presStyleCnt="0"/>
      <dgm:spPr/>
    </dgm:pt>
    <dgm:pt modelId="{267AA546-3B82-4C31-9BAE-0E05A4C53E98}" type="pres">
      <dgm:prSet presAssocID="{49070D97-4697-4F70-A9DB-14B47F5D1B33}" presName="bgRect" presStyleLbl="bgShp" presStyleIdx="2" presStyleCnt="3"/>
      <dgm:spPr/>
    </dgm:pt>
    <dgm:pt modelId="{6ED376AA-EFB0-4765-90EA-BC710ADFB664}" type="pres">
      <dgm:prSet presAssocID="{49070D97-4697-4F70-A9DB-14B47F5D1B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B91003D-288B-4CFE-B859-ED7A6F694C71}" type="pres">
      <dgm:prSet presAssocID="{49070D97-4697-4F70-A9DB-14B47F5D1B33}" presName="spaceRect" presStyleCnt="0"/>
      <dgm:spPr/>
    </dgm:pt>
    <dgm:pt modelId="{9E620573-A118-4F40-9716-8A9020AAC9B4}" type="pres">
      <dgm:prSet presAssocID="{49070D97-4697-4F70-A9DB-14B47F5D1B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8D940E-8DD2-46C2-8906-F91238890407}" type="presOf" srcId="{83A2A1FF-44F2-4A98-8E15-3A5077CA1DCE}" destId="{A9082340-E13A-4BB6-A9C9-31D1749D778A}" srcOrd="0" destOrd="0" presId="urn:microsoft.com/office/officeart/2018/2/layout/IconVerticalSolidList"/>
    <dgm:cxn modelId="{D50F5912-BEDA-46A4-A5E3-1391B719B6AD}" type="presOf" srcId="{49070D97-4697-4F70-A9DB-14B47F5D1B33}" destId="{9E620573-A118-4F40-9716-8A9020AAC9B4}" srcOrd="0" destOrd="0" presId="urn:microsoft.com/office/officeart/2018/2/layout/IconVerticalSolidList"/>
    <dgm:cxn modelId="{388E0388-65CB-47A9-B2EB-386FF34B5F6E}" srcId="{CD0A4EBD-0D0A-4975-A6E2-BC2EEB6A90C4}" destId="{83A2A1FF-44F2-4A98-8E15-3A5077CA1DCE}" srcOrd="0" destOrd="0" parTransId="{DC17BA7F-AC3A-4986-AF2F-B5F937B747B6}" sibTransId="{9147B42B-02D5-4D7E-8362-CE9206E6D4AA}"/>
    <dgm:cxn modelId="{405FAD91-AE69-4FB8-B962-BBB1E0A65CDE}" srcId="{CD0A4EBD-0D0A-4975-A6E2-BC2EEB6A90C4}" destId="{49070D97-4697-4F70-A9DB-14B47F5D1B33}" srcOrd="2" destOrd="0" parTransId="{2D7447FF-7854-43DC-9346-622BC297874D}" sibTransId="{B9E401D6-168A-4E07-8273-590E2E8E158A}"/>
    <dgm:cxn modelId="{F2F01EA7-9D67-4435-9199-0F514F3E9C88}" type="presOf" srcId="{3F166A38-6260-4F96-B2CC-D57307645C7C}" destId="{6FBBB285-15C3-4660-B974-120DD280C78B}" srcOrd="0" destOrd="0" presId="urn:microsoft.com/office/officeart/2018/2/layout/IconVerticalSolidList"/>
    <dgm:cxn modelId="{935246F8-AA5B-4255-982C-4F8550AA5172}" type="presOf" srcId="{CD0A4EBD-0D0A-4975-A6E2-BC2EEB6A90C4}" destId="{006EB999-7C19-45B6-93F7-6917B41F12D5}" srcOrd="0" destOrd="0" presId="urn:microsoft.com/office/officeart/2018/2/layout/IconVerticalSolidList"/>
    <dgm:cxn modelId="{06F7ACFF-8B5D-4047-A29C-B72DF98E2866}" srcId="{CD0A4EBD-0D0A-4975-A6E2-BC2EEB6A90C4}" destId="{3F166A38-6260-4F96-B2CC-D57307645C7C}" srcOrd="1" destOrd="0" parTransId="{15DBC90D-1F8A-4784-A013-ABA1D2838E92}" sibTransId="{80B67CD0-1ECC-41E3-927E-735E062F6EE4}"/>
    <dgm:cxn modelId="{37FC31D2-9946-4571-A0EF-6DCA6E78EF9E}" type="presParOf" srcId="{006EB999-7C19-45B6-93F7-6917B41F12D5}" destId="{2BEA98F1-51F7-4AA2-ACA2-62CC2290F903}" srcOrd="0" destOrd="0" presId="urn:microsoft.com/office/officeart/2018/2/layout/IconVerticalSolidList"/>
    <dgm:cxn modelId="{480BD1CD-BB37-4C7A-8D58-17A87EAFA8AF}" type="presParOf" srcId="{2BEA98F1-51F7-4AA2-ACA2-62CC2290F903}" destId="{A916546D-9DED-418A-8A30-E9D70BCD75BD}" srcOrd="0" destOrd="0" presId="urn:microsoft.com/office/officeart/2018/2/layout/IconVerticalSolidList"/>
    <dgm:cxn modelId="{1A46EFBF-ADCA-4326-9564-266D3C11C541}" type="presParOf" srcId="{2BEA98F1-51F7-4AA2-ACA2-62CC2290F903}" destId="{BB5F7EBD-4CA3-483D-B96C-621C7F934408}" srcOrd="1" destOrd="0" presId="urn:microsoft.com/office/officeart/2018/2/layout/IconVerticalSolidList"/>
    <dgm:cxn modelId="{974FBCC0-4E6A-4659-AA49-8C789CACF9D5}" type="presParOf" srcId="{2BEA98F1-51F7-4AA2-ACA2-62CC2290F903}" destId="{A77A01CF-FBEF-41CF-9FA7-D6E1B90CA8BA}" srcOrd="2" destOrd="0" presId="urn:microsoft.com/office/officeart/2018/2/layout/IconVerticalSolidList"/>
    <dgm:cxn modelId="{0D49AB88-E112-4AF5-8E50-356EDA429E32}" type="presParOf" srcId="{2BEA98F1-51F7-4AA2-ACA2-62CC2290F903}" destId="{A9082340-E13A-4BB6-A9C9-31D1749D778A}" srcOrd="3" destOrd="0" presId="urn:microsoft.com/office/officeart/2018/2/layout/IconVerticalSolidList"/>
    <dgm:cxn modelId="{5E6C30DE-352D-45A6-9B93-F574F9C7B31F}" type="presParOf" srcId="{006EB999-7C19-45B6-93F7-6917B41F12D5}" destId="{D11FE495-EF75-4812-A87B-D863AF258921}" srcOrd="1" destOrd="0" presId="urn:microsoft.com/office/officeart/2018/2/layout/IconVerticalSolidList"/>
    <dgm:cxn modelId="{D8140371-365D-4C4C-AE6F-1BBCB1B22DD6}" type="presParOf" srcId="{006EB999-7C19-45B6-93F7-6917B41F12D5}" destId="{0673237A-94E5-4C0D-8D92-822E774EBD55}" srcOrd="2" destOrd="0" presId="urn:microsoft.com/office/officeart/2018/2/layout/IconVerticalSolidList"/>
    <dgm:cxn modelId="{D800339C-6C96-49AA-BED3-5A40AA1EEF63}" type="presParOf" srcId="{0673237A-94E5-4C0D-8D92-822E774EBD55}" destId="{2F0E3B89-144B-4E69-986E-1FEDB288E069}" srcOrd="0" destOrd="0" presId="urn:microsoft.com/office/officeart/2018/2/layout/IconVerticalSolidList"/>
    <dgm:cxn modelId="{D419CA1D-E55F-4EB8-99E1-92A4F8E0512D}" type="presParOf" srcId="{0673237A-94E5-4C0D-8D92-822E774EBD55}" destId="{D660EF17-8698-477B-8617-92660AC4ACFA}" srcOrd="1" destOrd="0" presId="urn:microsoft.com/office/officeart/2018/2/layout/IconVerticalSolidList"/>
    <dgm:cxn modelId="{D1F93704-BF26-4486-B510-FB5F245F29B3}" type="presParOf" srcId="{0673237A-94E5-4C0D-8D92-822E774EBD55}" destId="{E032101A-E221-464C-BDA2-61D75258B816}" srcOrd="2" destOrd="0" presId="urn:microsoft.com/office/officeart/2018/2/layout/IconVerticalSolidList"/>
    <dgm:cxn modelId="{E4F6B9A0-C26E-48FF-87F0-E796B530DCB7}" type="presParOf" srcId="{0673237A-94E5-4C0D-8D92-822E774EBD55}" destId="{6FBBB285-15C3-4660-B974-120DD280C78B}" srcOrd="3" destOrd="0" presId="urn:microsoft.com/office/officeart/2018/2/layout/IconVerticalSolidList"/>
    <dgm:cxn modelId="{9DB4D300-EBD8-4A27-B970-479C575DE787}" type="presParOf" srcId="{006EB999-7C19-45B6-93F7-6917B41F12D5}" destId="{DBB706CA-0EB7-47AC-BF9A-73AA0DC55571}" srcOrd="3" destOrd="0" presId="urn:microsoft.com/office/officeart/2018/2/layout/IconVerticalSolidList"/>
    <dgm:cxn modelId="{CD0718D2-CC40-4248-AF83-5AD63D9CBF7E}" type="presParOf" srcId="{006EB999-7C19-45B6-93F7-6917B41F12D5}" destId="{A5CC9DBF-A3F5-49E5-8BEF-130317FE8896}" srcOrd="4" destOrd="0" presId="urn:microsoft.com/office/officeart/2018/2/layout/IconVerticalSolidList"/>
    <dgm:cxn modelId="{4169F68E-1982-427A-A02C-A2B3618F62D1}" type="presParOf" srcId="{A5CC9DBF-A3F5-49E5-8BEF-130317FE8896}" destId="{267AA546-3B82-4C31-9BAE-0E05A4C53E98}" srcOrd="0" destOrd="0" presId="urn:microsoft.com/office/officeart/2018/2/layout/IconVerticalSolidList"/>
    <dgm:cxn modelId="{CC187F7F-B59B-4D5E-8FD2-11B6FDA093E5}" type="presParOf" srcId="{A5CC9DBF-A3F5-49E5-8BEF-130317FE8896}" destId="{6ED376AA-EFB0-4765-90EA-BC710ADFB664}" srcOrd="1" destOrd="0" presId="urn:microsoft.com/office/officeart/2018/2/layout/IconVerticalSolidList"/>
    <dgm:cxn modelId="{EB178471-D4FA-44C5-9CBB-97EFD4AA7752}" type="presParOf" srcId="{A5CC9DBF-A3F5-49E5-8BEF-130317FE8896}" destId="{EB91003D-288B-4CFE-B859-ED7A6F694C71}" srcOrd="2" destOrd="0" presId="urn:microsoft.com/office/officeart/2018/2/layout/IconVerticalSolidList"/>
    <dgm:cxn modelId="{40569DC3-3027-4A8C-AE77-53B555E1BDE6}" type="presParOf" srcId="{A5CC9DBF-A3F5-49E5-8BEF-130317FE8896}" destId="{9E620573-A118-4F40-9716-8A9020AAC9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6546D-9DED-418A-8A30-E9D70BCD75BD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F7EBD-4CA3-483D-B96C-621C7F934408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82340-E13A-4BB6-A9C9-31D1749D778A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All Phases of CRISP_DM </a:t>
          </a:r>
          <a:endParaRPr lang="en-US" sz="2500" kern="1200"/>
        </a:p>
      </dsp:txBody>
      <dsp:txXfrm>
        <a:off x="1945450" y="719"/>
        <a:ext cx="4643240" cy="1684372"/>
      </dsp:txXfrm>
    </dsp:sp>
    <dsp:sp modelId="{2F0E3B89-144B-4E69-986E-1FEDB288E069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0EF17-8698-477B-8617-92660AC4ACFA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BB285-15C3-4660-B974-120DD280C78B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Visualization</a:t>
          </a:r>
          <a:endParaRPr lang="en-US" sz="2500" kern="1200"/>
        </a:p>
      </dsp:txBody>
      <dsp:txXfrm>
        <a:off x="1945450" y="2106185"/>
        <a:ext cx="4643240" cy="1684372"/>
      </dsp:txXfrm>
    </dsp:sp>
    <dsp:sp modelId="{267AA546-3B82-4C31-9BAE-0E05A4C53E98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376AA-EFB0-4765-90EA-BC710ADFB664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20573-A118-4F40-9716-8A9020AAC9B4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Conclusion</a:t>
          </a:r>
          <a:endParaRPr lang="en-US" sz="2500" kern="1200"/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2882948"/>
            <a:ext cx="6251110" cy="1078877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ea typeface="Calibri Light"/>
                <a:cs typeface="Calibri Light"/>
              </a:rPr>
              <a:t>Sales Status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8854" y="5196725"/>
            <a:ext cx="3390017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Submitted By,</a:t>
            </a:r>
          </a:p>
          <a:p>
            <a:pPr algn="l"/>
            <a:r>
              <a:rPr lang="en-US" dirty="0">
                <a:ea typeface="Calibri"/>
                <a:cs typeface="Calibri"/>
              </a:rPr>
              <a:t>     Mohamed Rashid M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E7E5771A-14C9-EB58-F005-CA6793D48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7" r="28861" b="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ACC6A-524D-7830-67C4-A74F893E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"/>
              </a:rPr>
              <a:t> Decision Tree Classifier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168A-A1D6-96E2-B6F1-756A1F7D7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decision tree classifier is a supervised machine learning algorithm that is used for classification problems. </a:t>
            </a:r>
          </a:p>
          <a:p>
            <a:r>
              <a:rPr lang="en-US" sz="2000">
                <a:ea typeface="+mn-lt"/>
                <a:cs typeface="+mn-lt"/>
              </a:rPr>
              <a:t>It works by splitting a dataset into subsets based on different conditions. </a:t>
            </a:r>
          </a:p>
          <a:p>
            <a:r>
              <a:rPr lang="en-US" sz="2000">
                <a:ea typeface="+mn-lt"/>
                <a:cs typeface="+mn-lt"/>
              </a:rPr>
              <a:t>The classifier then uses a tree-like structure to identify the most important features of the data and assign labels as the output. </a:t>
            </a:r>
          </a:p>
          <a:p>
            <a:r>
              <a:rPr lang="en-US" sz="2000">
                <a:ea typeface="+mn-lt"/>
                <a:cs typeface="+mn-lt"/>
              </a:rPr>
              <a:t>The accuracy is </a:t>
            </a:r>
            <a:r>
              <a:rPr lang="en-US" sz="2000">
                <a:latin typeface="Consolas"/>
                <a:ea typeface="+mn-lt"/>
                <a:cs typeface="+mn-lt"/>
              </a:rPr>
              <a:t>96.741767%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348D2-279B-1771-7D6E-57D91FE9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"/>
              </a:rPr>
              <a:t>Random Forest Classifier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4F7-E9DB-B118-15E0-A107A834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Random Forest is an ensemble machine learning algorithm. It is a type of supervised learning algorithm that is mostly used for classification problems. </a:t>
            </a:r>
          </a:p>
          <a:p>
            <a:r>
              <a:rPr lang="en-US" sz="2000">
                <a:ea typeface="+mn-lt"/>
                <a:cs typeface="+mn-lt"/>
              </a:rPr>
              <a:t>It works by creating multiple decision trees. which are decision models that allow computers to make predictions and then combining their output to make a more accurate prediction. </a:t>
            </a:r>
          </a:p>
          <a:p>
            <a:r>
              <a:rPr lang="en-US" sz="2000">
                <a:ea typeface="+mn-lt"/>
                <a:cs typeface="+mn-lt"/>
              </a:rPr>
              <a:t>This helps to reduce the variance and bias in the model, resulting in a more accurate prediction.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The accuracy is </a:t>
            </a:r>
            <a:r>
              <a:rPr lang="en-US" sz="2000">
                <a:latin typeface="Consolas"/>
                <a:cs typeface="Calibri"/>
              </a:rPr>
              <a:t>96.7461005%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516D2-0599-4BC6-3EF4-37FAEA83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"/>
              </a:rPr>
              <a:t>Support Vector Machine 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05BF-F70F-34EA-C106-B92EE1833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Support Vector Machines (SVMs) are a type of supervised machine learning algorithm that can be used for both classification and regression tasks. </a:t>
            </a:r>
          </a:p>
          <a:p>
            <a:r>
              <a:rPr lang="en-US" sz="2000">
                <a:ea typeface="+mn-lt"/>
                <a:cs typeface="+mn-lt"/>
              </a:rPr>
              <a:t>The goal of an SVM is to identify the optimal hyperplane that maximizes the margin between the closest data points of different classes.</a:t>
            </a:r>
          </a:p>
          <a:p>
            <a:r>
              <a:rPr lang="en-US" sz="2000">
                <a:ea typeface="+mn-lt"/>
                <a:cs typeface="+mn-lt"/>
              </a:rPr>
              <a:t> This hyperplane is then used to classify new data points. To find the optimal hyperplane, the SVM algorithm uses a set of mathematical functions that are defined based on the data.</a:t>
            </a:r>
          </a:p>
          <a:p>
            <a:r>
              <a:rPr lang="en-US" sz="2000">
                <a:ea typeface="+mn-lt"/>
                <a:cs typeface="+mn-lt"/>
              </a:rPr>
              <a:t> These functions help to categorize the data, so that the data points of one class are separated from the data points of the other class. </a:t>
            </a:r>
          </a:p>
          <a:p>
            <a:r>
              <a:rPr lang="en-US" sz="2000">
                <a:ea typeface="+mn-lt"/>
                <a:cs typeface="+mn-lt"/>
              </a:rPr>
              <a:t>The accuracy is </a:t>
            </a:r>
            <a:r>
              <a:rPr lang="en-US" sz="2000">
                <a:latin typeface="Consolas"/>
                <a:cs typeface="Calibri"/>
              </a:rPr>
              <a:t>96.75476%</a:t>
            </a:r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3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C784-B6C7-F1F1-6086-1CD87151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Evaluation</a:t>
            </a:r>
            <a:endParaRPr lang="en-US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EE9B5FB-68B5-9A68-D7F5-9D4C4388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974" y="1609965"/>
            <a:ext cx="9182994" cy="5674054"/>
          </a:xfrm>
        </p:spPr>
      </p:pic>
    </p:spTree>
    <p:extLst>
      <p:ext uri="{BB962C8B-B14F-4D97-AF65-F5344CB8AC3E}">
        <p14:creationId xmlns:p14="http://schemas.microsoft.com/office/powerpoint/2010/main" val="33364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C89A1-8412-2BE2-FCBC-F276832D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Deployment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8D5-AD75-D7E3-118E-C27BCB58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deployment phase requires the consequences of the evaluation to verify a strategy for deployment within a particular company. </a:t>
            </a:r>
            <a:endParaRPr lang="en-US" sz="2000"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When the results of the project will be used widely, it is significant that the business should take required actions to use definitely the models.</a:t>
            </a:r>
            <a:endParaRPr lang="en-US" sz="2000"/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At this phase, final report and presentation of the found results are produced.</a:t>
            </a:r>
            <a:endParaRPr lang="en-US" sz="2000"/>
          </a:p>
          <a:p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0A2A-2829-81FC-82B2-2BA1E496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3FA1-79B7-870E-FA43-FC939CFB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From this we get to know the Support Vector Machine algorithm would be a better model as it has higher accuracy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That model can be used for further process like validation and future forecast</a:t>
            </a:r>
            <a:endParaRPr lang="en-US" dirty="0" err="1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From the visualization we get to know the relationship between the variables.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639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F6789-47AC-E9CE-3309-3D5F6A5A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CONTENT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7C26-E3EF-37F3-8925-642375E3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Overview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Dataset Description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CRISP-DM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Modules</a:t>
            </a:r>
            <a:endParaRPr lang="en-US" sz="2000"/>
          </a:p>
          <a:p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Conclusion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2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1E993-F6B8-8758-BFEB-66D12CE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Overview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5ABA-7D67-748D-7B6C-F2BF3409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Sales status analysis is Classification of  variety of products into different status category </a:t>
            </a:r>
            <a:endParaRPr lang="en-US" sz="2000"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Status has different category. So classifying the products into these category is sales status analysis </a:t>
            </a:r>
            <a:endParaRPr lang="en-US" sz="2000"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To execute we have to create two models using ( algorithm names) and we will proceeding with the better model For further processes.</a:t>
            </a:r>
            <a:endParaRPr lang="en-US" sz="2000">
              <a:latin typeface="Calibri" panose="020F0502020204030204"/>
              <a:ea typeface="+mn-lt"/>
              <a:cs typeface="Calibri" panose="020F0502020204030204"/>
            </a:endParaRPr>
          </a:p>
          <a:p>
            <a:pPr>
              <a:buNone/>
            </a:pPr>
            <a:endParaRPr lang="en-US" sz="2000" b="1">
              <a:latin typeface="Calibri Light"/>
              <a:cs typeface="Calibri Light"/>
            </a:endParaRPr>
          </a:p>
          <a:p>
            <a:pPr>
              <a:buNone/>
            </a:pPr>
            <a:endParaRPr lang="en-US" sz="2000" b="1">
              <a:latin typeface="Calibri Light"/>
              <a:cs typeface="Calibri Light"/>
            </a:endParaRPr>
          </a:p>
          <a:p>
            <a:pPr>
              <a:buNone/>
            </a:pPr>
            <a:endParaRPr lang="en-US" sz="2000" b="1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7F04D-2C6B-D721-6001-0ED99069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"/>
              </a:rPr>
              <a:t>Dataset Description: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AACE-ABD6-D071-3890-0F71FB1D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dataset used in this project is the Amazon Sales data from Kaggle.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Dataset Name: Amazon_Sales_Dataset.csv.</a:t>
            </a:r>
          </a:p>
          <a:p>
            <a:r>
              <a:rPr lang="en-US" sz="2000">
                <a:ea typeface="+mn-lt"/>
                <a:cs typeface="+mn-lt"/>
              </a:rPr>
              <a:t>It comprises  115857 observations and 22 variables.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This dataset provides detailed insights into Amazon sales data to help optimize product profitability.</a:t>
            </a:r>
          </a:p>
          <a:p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B0897-E230-015E-C546-F979EB87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Dataset Features Information: 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7445-E061-6B52-E860-30659034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Order ID: 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cs typeface="Calibri"/>
              </a:rPr>
              <a:t>Date: </a:t>
            </a:r>
            <a:r>
              <a:rPr lang="en-US" sz="2000">
                <a:ea typeface="+mn-lt"/>
                <a:cs typeface="+mn-lt"/>
              </a:rPr>
              <a:t>Date of the sale. (Date)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Status: </a:t>
            </a:r>
            <a:r>
              <a:rPr lang="en-US" sz="2000">
                <a:ea typeface="+mn-lt"/>
                <a:cs typeface="+mn-lt"/>
              </a:rPr>
              <a:t>Status of the sale. (String)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Fulfilment: </a:t>
            </a:r>
            <a:r>
              <a:rPr lang="en-US" sz="2000">
                <a:ea typeface="+mn-lt"/>
                <a:cs typeface="+mn-lt"/>
              </a:rPr>
              <a:t>Method of fulfilment. (String)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Ship-service-level: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Style: </a:t>
            </a:r>
            <a:r>
              <a:rPr lang="en-US" sz="2000">
                <a:ea typeface="+mn-lt"/>
                <a:cs typeface="+mn-lt"/>
              </a:rPr>
              <a:t>Style of the product. (String)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SKU: </a:t>
            </a:r>
            <a:r>
              <a:rPr lang="en-US" sz="2000">
                <a:ea typeface="+mn-lt"/>
                <a:cs typeface="+mn-lt"/>
              </a:rPr>
              <a:t>Stock Keeping Unit. (String)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Category: </a:t>
            </a:r>
            <a:r>
              <a:rPr lang="en-US" sz="2000">
                <a:ea typeface="+mn-lt"/>
                <a:cs typeface="+mn-lt"/>
              </a:rPr>
              <a:t>Type of product. (String)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ASIN: </a:t>
            </a:r>
            <a:r>
              <a:rPr lang="en-US" sz="2000">
                <a:ea typeface="+mn-lt"/>
                <a:cs typeface="+mn-lt"/>
              </a:rPr>
              <a:t>Amazon Standard Identification Number. (String)</a:t>
            </a:r>
          </a:p>
          <a:p>
            <a:pPr marL="0" indent="0">
              <a:buNone/>
            </a:pPr>
            <a:endParaRPr lang="en-US" sz="2000" b="1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526CF-EB9C-A7F7-A9E0-7A04A37C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690790"/>
            <a:ext cx="5754896" cy="833683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CRISP-DM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3875-3B99-96B0-4E3D-FE427B68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238" y="1830800"/>
            <a:ext cx="6157462" cy="39163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The Cross Industry Standard Process for Data Mining (CRISP-DM) is a process model that serves as the base for a data science process. It has six sequential phases:</a:t>
            </a:r>
            <a:endParaRPr lang="en-US" sz="1800">
              <a:cs typeface="Calibri" panose="020F0502020204030204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1.</a:t>
            </a:r>
            <a:r>
              <a:rPr lang="en-US" sz="1800" b="1" dirty="0">
                <a:ea typeface="+mn-lt"/>
                <a:cs typeface="+mn-lt"/>
              </a:rPr>
              <a:t>Business understanding </a:t>
            </a:r>
            <a:r>
              <a:rPr lang="en-US" sz="1800" dirty="0">
                <a:ea typeface="+mn-lt"/>
                <a:cs typeface="+mn-lt"/>
              </a:rPr>
              <a:t>– What does the business need?</a:t>
            </a:r>
            <a:endParaRPr lang="en-US" sz="180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2.</a:t>
            </a:r>
            <a:r>
              <a:rPr lang="en-US" sz="1800" b="1" dirty="0">
                <a:ea typeface="+mn-lt"/>
                <a:cs typeface="+mn-lt"/>
              </a:rPr>
              <a:t>Data understanding </a:t>
            </a:r>
            <a:r>
              <a:rPr lang="en-US" sz="1800" dirty="0">
                <a:ea typeface="+mn-lt"/>
                <a:cs typeface="+mn-lt"/>
              </a:rPr>
              <a:t>– What data do we have / need? Is it clean?</a:t>
            </a:r>
            <a:endParaRPr lang="en-US" sz="180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3.</a:t>
            </a:r>
            <a:r>
              <a:rPr lang="en-US" sz="1800" b="1" dirty="0">
                <a:ea typeface="+mn-lt"/>
                <a:cs typeface="+mn-lt"/>
              </a:rPr>
              <a:t>Data preparation</a:t>
            </a:r>
            <a:r>
              <a:rPr lang="en-US" sz="1800" dirty="0">
                <a:ea typeface="+mn-lt"/>
                <a:cs typeface="+mn-lt"/>
              </a:rPr>
              <a:t> – How do we organize the data for modeling?</a:t>
            </a:r>
            <a:endParaRPr lang="en-US" sz="180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4.</a:t>
            </a:r>
            <a:r>
              <a:rPr lang="en-US" sz="1800" b="1" dirty="0">
                <a:ea typeface="+mn-lt"/>
                <a:cs typeface="+mn-lt"/>
              </a:rPr>
              <a:t>Modeling</a:t>
            </a:r>
            <a:r>
              <a:rPr lang="en-US" sz="1800" dirty="0">
                <a:ea typeface="+mn-lt"/>
                <a:cs typeface="+mn-lt"/>
              </a:rPr>
              <a:t> – What modeling techniques should we apply?</a:t>
            </a:r>
            <a:endParaRPr lang="en-US" sz="180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5.</a:t>
            </a:r>
            <a:r>
              <a:rPr lang="en-US" sz="1800" b="1" dirty="0">
                <a:ea typeface="+mn-lt"/>
                <a:cs typeface="+mn-lt"/>
              </a:rPr>
              <a:t>Evaluation</a:t>
            </a:r>
            <a:r>
              <a:rPr lang="en-US" sz="1800" dirty="0">
                <a:ea typeface="+mn-lt"/>
                <a:cs typeface="+mn-lt"/>
              </a:rPr>
              <a:t> – Which model best meets the business objectives?</a:t>
            </a:r>
            <a:endParaRPr lang="en-US" sz="180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6.</a:t>
            </a:r>
            <a:r>
              <a:rPr lang="en-US" sz="1800" b="1" dirty="0">
                <a:ea typeface="+mn-lt"/>
                <a:cs typeface="+mn-lt"/>
              </a:rPr>
              <a:t>Deployment</a:t>
            </a:r>
            <a:r>
              <a:rPr lang="en-US" sz="1800" dirty="0">
                <a:ea typeface="+mn-lt"/>
                <a:cs typeface="+mn-lt"/>
              </a:rPr>
              <a:t> – How do stakeholders access the results?</a:t>
            </a:r>
            <a:endParaRPr lang="en-US" sz="18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8F91C27-47BC-2494-C4ED-C6868D37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113710"/>
            <a:ext cx="5949350" cy="4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2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5F601-CDCB-50F2-03AA-1122D5F5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ea typeface="+mj-lt"/>
                <a:cs typeface="+mj-lt"/>
              </a:rPr>
              <a:t>Modules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3D2C7A-447C-6070-7D53-BC93EEFA5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36757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91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84F6-2874-4479-E5C0-FE04C5CF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1. Business Understanding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         Analyzing and Maximizing Online Business Performance.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2. Data understanding 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Collect initial data</a:t>
            </a:r>
          </a:p>
          <a:p>
            <a:r>
              <a:rPr lang="en-US" sz="2000">
                <a:ea typeface="+mn-lt"/>
                <a:cs typeface="+mn-lt"/>
              </a:rPr>
              <a:t>Describe data</a:t>
            </a:r>
          </a:p>
          <a:p>
            <a:r>
              <a:rPr lang="en-US" sz="2000">
                <a:ea typeface="+mn-lt"/>
                <a:cs typeface="+mn-lt"/>
              </a:rPr>
              <a:t>Explore data </a:t>
            </a:r>
          </a:p>
          <a:p>
            <a:r>
              <a:rPr lang="en-US" sz="2000">
                <a:ea typeface="+mn-lt"/>
                <a:cs typeface="+mn-lt"/>
              </a:rPr>
              <a:t>Verify data quality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4D6D89-B0FB-AEDE-2DEB-C01C3C58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3. Data preparation</a:t>
            </a:r>
            <a:endParaRPr lang="en-US" sz="1600">
              <a:cs typeface="Calibri" panose="020F0502020204030204"/>
            </a:endParaRPr>
          </a:p>
          <a:p>
            <a:r>
              <a:rPr lang="en-US" sz="1600">
                <a:ea typeface="+mn-lt"/>
                <a:cs typeface="+mn-lt"/>
              </a:rPr>
              <a:t> This phase prepares the final data set(s) for modeling</a:t>
            </a:r>
            <a:r>
              <a:rPr lang="en-US" sz="1600" b="1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</a:rPr>
              <a:t>The categorical variables Category, Qty, Courier Status, ship-service-level, Fulfilment are converted into numerical variables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To standardized features to the same scale , categorical variables will be changed into numerical variables.</a:t>
            </a:r>
          </a:p>
          <a:p>
            <a:r>
              <a:rPr lang="en-US" sz="1600">
                <a:ea typeface="+mn-lt"/>
                <a:cs typeface="+mn-lt"/>
              </a:rPr>
              <a:t> This will help for the better analysis</a:t>
            </a:r>
            <a:endParaRPr lang="en-US" sz="1600"/>
          </a:p>
          <a:p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4. Modeling</a:t>
            </a:r>
            <a:endParaRPr lang="en-US" sz="1600" b="1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The target variable is Status and Input variables are Category, Qty, Courier Status, ship-service-level, Fulfilment.</a:t>
            </a:r>
            <a:endParaRPr lang="en-US" sz="1600" b="1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</a:rPr>
              <a:t>Three different models are created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</a:rPr>
              <a:t>First one is created with</a:t>
            </a:r>
            <a:r>
              <a:rPr lang="en-US" sz="1600">
                <a:latin typeface="Calibri"/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</a:rPr>
              <a:t>Decision </a:t>
            </a:r>
            <a:r>
              <a:rPr lang="en-US" sz="1600">
                <a:latin typeface="Calibri"/>
                <a:ea typeface="+mn-lt"/>
                <a:cs typeface="+mn-lt"/>
              </a:rPr>
              <a:t>Tree Classifier </a:t>
            </a:r>
            <a:r>
              <a:rPr lang="en-US" sz="1600">
                <a:ea typeface="+mn-lt"/>
                <a:cs typeface="+mn-lt"/>
              </a:rPr>
              <a:t>algorithm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</a:rPr>
              <a:t>Second one is created with Random Forest Classifier algorithm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Second one is created with Support Vector Machine algorithm.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Sales Status Analysis</vt:lpstr>
      <vt:lpstr>CONTENT</vt:lpstr>
      <vt:lpstr>Overview</vt:lpstr>
      <vt:lpstr>Dataset Description:</vt:lpstr>
      <vt:lpstr>Dataset Features Information: </vt:lpstr>
      <vt:lpstr>CRISP-DM</vt:lpstr>
      <vt:lpstr>Modules</vt:lpstr>
      <vt:lpstr>PowerPoint Presentation</vt:lpstr>
      <vt:lpstr>PowerPoint Presentation</vt:lpstr>
      <vt:lpstr> Decision Tree Classifier</vt:lpstr>
      <vt:lpstr>Random Forest Classifier</vt:lpstr>
      <vt:lpstr>Support Vector Machine </vt:lpstr>
      <vt:lpstr>Evaluation</vt:lpstr>
      <vt:lpstr>Deployment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Mohamed Rashid M</cp:lastModifiedBy>
  <cp:revision>420</cp:revision>
  <dcterms:created xsi:type="dcterms:W3CDTF">2023-02-27T13:53:08Z</dcterms:created>
  <dcterms:modified xsi:type="dcterms:W3CDTF">2024-02-08T08:55:10Z</dcterms:modified>
</cp:coreProperties>
</file>