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305" r:id="rId17"/>
    <p:sldId id="306" r:id="rId18"/>
    <p:sldId id="259" r:id="rId19"/>
    <p:sldId id="260" r:id="rId20"/>
    <p:sldId id="261" r:id="rId21"/>
    <p:sldId id="307" r:id="rId22"/>
    <p:sldId id="308" r:id="rId23"/>
    <p:sldId id="258" r:id="rId2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9" autoAdjust="0"/>
    <p:restoredTop sz="94624" autoAdjust="0"/>
  </p:normalViewPr>
  <p:slideViewPr>
    <p:cSldViewPr>
      <p:cViewPr varScale="1">
        <p:scale>
          <a:sx n="104" d="100"/>
          <a:sy n="104" d="100"/>
        </p:scale>
        <p:origin x="162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11/1/21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ECB9BFB-F928-48BF-B2B2-6D10E6F79C76}" type="datetimeFigureOut">
              <a:rPr lang="en-US"/>
              <a:pPr>
                <a:defRPr/>
              </a:pPr>
              <a:t>11/1/21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5097D02-BEF6-42EA-A3A3-16419402D449}" type="datetimeFigureOut">
              <a:rPr lang="en-US"/>
              <a:pPr>
                <a:defRPr/>
              </a:pPr>
              <a:t>11/1/21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03EC9CF-3F05-44A6-96DB-20806AC32E97}" type="datetimeFigureOut">
              <a:rPr lang="en-US"/>
              <a:pPr>
                <a:defRPr/>
              </a:pPr>
              <a:t>11/1/21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DB6EBB1-65FE-4E8C-84AF-525C46DE6DFD}" type="datetimeFigureOut">
              <a:rPr lang="en-US"/>
              <a:pPr>
                <a:defRPr/>
              </a:pPr>
              <a:t>11/1/21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EBADF15-2337-492C-AEDD-00D9B64BB6F5}" type="datetimeFigureOut">
              <a:rPr lang="en-US"/>
              <a:pPr>
                <a:defRPr/>
              </a:pPr>
              <a:t>11/1/21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E6B863-65AB-490A-BB95-C583584DF7D2}" type="datetimeFigureOut">
              <a:rPr lang="en-US"/>
              <a:pPr>
                <a:defRPr/>
              </a:pPr>
              <a:t>11/1/21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2F31FC7-8DC5-4522-8B5A-2EC5964FD409}" type="datetimeFigureOut">
              <a:rPr lang="en-US"/>
              <a:pPr>
                <a:defRPr/>
              </a:pPr>
              <a:t>11/1/21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FACDEED-9FA7-4045-AF8C-0026E12BC51E}" type="datetimeFigureOut">
              <a:rPr lang="en-US"/>
              <a:pPr>
                <a:defRPr/>
              </a:pPr>
              <a:t>11/1/21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A204CBC-AEDB-42CE-AEE6-8E7E4B3C03DF}" type="datetimeFigureOut">
              <a:rPr lang="en-US"/>
              <a:pPr>
                <a:defRPr/>
              </a:pPr>
              <a:t>11/1/21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4195640-D3F2-406D-8DFB-13EFBDA53E45}" type="datetimeFigureOut">
              <a:rPr lang="en-US"/>
              <a:pPr>
                <a:defRPr/>
              </a:pPr>
              <a:t>11/1/21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E54624D-BAB1-4D03-961C-D0576B971BF5}" type="datetimeFigureOut">
              <a:rPr lang="en-US"/>
              <a:pPr>
                <a:defRPr/>
              </a:pPr>
              <a:t>11/1/21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A1C634C-F34F-4D42-8019-F3D2D4D5877C}" type="datetimeFigureOut">
              <a:rPr lang="en-US"/>
              <a:pPr>
                <a:defRPr/>
              </a:pPr>
              <a:t>11/1/21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13.jpeg"/><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tiff"/><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2"/>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3"/>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4"/>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1569660"/>
          </a:xfrm>
          <a:prstGeom prst="rect">
            <a:avLst/>
          </a:prstGeom>
          <a:noFill/>
          <a:ln w="9525">
            <a:noFill/>
            <a:miter lim="800000"/>
            <a:headEnd/>
            <a:tailEnd/>
          </a:ln>
        </p:spPr>
        <p:txBody>
          <a:bodyPr wrap="square">
            <a:spAutoFit/>
          </a:bodyPr>
          <a:lstStyle/>
          <a:p>
            <a:pPr algn="ctr"/>
            <a:r>
              <a:rPr lang="en-US" sz="3200" b="1" dirty="0">
                <a:solidFill>
                  <a:schemeClr val="bg1"/>
                </a:solidFill>
                <a:latin typeface="Times New Roman" pitchFamily="18" charset="0"/>
                <a:cs typeface="Times New Roman" pitchFamily="18" charset="0"/>
              </a:rPr>
              <a:t>Data Structure </a:t>
            </a:r>
          </a:p>
          <a:p>
            <a:pPr algn="ctr"/>
            <a:endParaRPr lang="en-US" sz="3200" b="1" dirty="0">
              <a:solidFill>
                <a:schemeClr val="bg1"/>
              </a:solidFill>
              <a:latin typeface="Times New Roman" pitchFamily="18" charset="0"/>
              <a:cs typeface="Times New Roman" pitchFamily="18" charset="0"/>
            </a:endParaRPr>
          </a:p>
          <a:p>
            <a:pPr algn="ctr"/>
            <a:r>
              <a:rPr lang="en-US" sz="3200" b="1" dirty="0">
                <a:solidFill>
                  <a:schemeClr val="bg1"/>
                </a:solidFill>
                <a:latin typeface="Times New Roman" pitchFamily="18" charset="0"/>
                <a:cs typeface="Times New Roman" pitchFamily="18" charset="0"/>
              </a:rPr>
              <a:t>Introduction </a:t>
            </a:r>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4343400" cy="1169551"/>
          </a:xfrm>
          <a:prstGeom prst="rect">
            <a:avLst/>
          </a:prstGeom>
        </p:spPr>
        <p:txBody>
          <a:bodyPr wrap="square">
            <a:spAutoFit/>
          </a:bodyPr>
          <a:lstStyle/>
          <a:p>
            <a:r>
              <a:rPr lang="en-MY" sz="1400" dirty="0">
                <a:solidFill>
                  <a:schemeClr val="bg1"/>
                </a:solidFill>
                <a:latin typeface="Times New Roman" pitchFamily="18" charset="0"/>
                <a:cs typeface="Times New Roman" pitchFamily="18" charset="0"/>
              </a:rPr>
              <a:t>Lecturer: Asst. </a:t>
            </a:r>
            <a:r>
              <a:rPr lang="en-MY" sz="1400" dirty="0" err="1">
                <a:solidFill>
                  <a:schemeClr val="bg1"/>
                </a:solidFill>
                <a:latin typeface="Times New Roman" pitchFamily="18" charset="0"/>
                <a:cs typeface="Times New Roman" pitchFamily="18" charset="0"/>
              </a:rPr>
              <a:t>Prof.</a:t>
            </a:r>
            <a:r>
              <a:rPr lang="en-MY" sz="1400">
                <a:solidFill>
                  <a:schemeClr val="bg1"/>
                </a:solidFill>
                <a:latin typeface="Times New Roman" pitchFamily="18" charset="0"/>
                <a:cs typeface="Times New Roman" pitchFamily="18" charset="0"/>
              </a:rPr>
              <a:t> Dr</a:t>
            </a:r>
            <a:r>
              <a:rPr lang="en-MY" sz="1400" dirty="0">
                <a:solidFill>
                  <a:schemeClr val="bg1"/>
                </a:solidFill>
                <a:latin typeface="Times New Roman" pitchFamily="18" charset="0"/>
                <a:cs typeface="Times New Roman" pitchFamily="18" charset="0"/>
              </a:rPr>
              <a:t>. </a:t>
            </a:r>
            <a:r>
              <a:rPr lang="en-US" sz="1400" dirty="0" err="1">
                <a:solidFill>
                  <a:schemeClr val="bg1"/>
                </a:solidFill>
                <a:latin typeface="Times New Roman" pitchFamily="18" charset="0"/>
                <a:cs typeface="Times New Roman" pitchFamily="18" charset="0"/>
              </a:rPr>
              <a:t>Alaa</a:t>
            </a:r>
            <a:r>
              <a:rPr lang="en-US" sz="1400" dirty="0">
                <a:solidFill>
                  <a:schemeClr val="bg1"/>
                </a:solidFill>
                <a:latin typeface="Times New Roman" pitchFamily="18" charset="0"/>
                <a:cs typeface="Times New Roman" pitchFamily="18" charset="0"/>
              </a:rPr>
              <a:t> Ahmed </a:t>
            </a:r>
            <a:r>
              <a:rPr lang="en-US" sz="1400" dirty="0" err="1">
                <a:solidFill>
                  <a:schemeClr val="bg1"/>
                </a:solidFill>
                <a:latin typeface="Times New Roman" pitchFamily="18" charset="0"/>
                <a:cs typeface="Times New Roman" pitchFamily="18" charset="0"/>
              </a:rPr>
              <a:t>Abbood</a:t>
            </a:r>
            <a:r>
              <a:rPr lang="en-US" sz="1400" dirty="0">
                <a:solidFill>
                  <a:schemeClr val="bg1"/>
                </a:solidFill>
                <a:latin typeface="Times New Roman" pitchFamily="18" charset="0"/>
                <a:cs typeface="Times New Roman" pitchFamily="18" charset="0"/>
              </a:rPr>
              <a:t> </a:t>
            </a:r>
            <a:endParaRPr lang="en-MY" sz="1400" dirty="0">
              <a:solidFill>
                <a:schemeClr val="bg1"/>
              </a:solidFill>
              <a:latin typeface="Times New Roman" pitchFamily="18" charset="0"/>
              <a:cs typeface="Times New Roman" pitchFamily="18" charset="0"/>
            </a:endParaRPr>
          </a:p>
          <a:p>
            <a:r>
              <a:rPr lang="en-MY" sz="1400" dirty="0">
                <a:solidFill>
                  <a:schemeClr val="bg1"/>
                </a:solidFill>
                <a:latin typeface="Times New Roman" pitchFamily="18" charset="0"/>
                <a:cs typeface="Times New Roman" pitchFamily="18" charset="0"/>
              </a:rPr>
              <a:t>Lecture 1.</a:t>
            </a:r>
          </a:p>
          <a:p>
            <a:r>
              <a:rPr lang="en-MY" sz="1400" dirty="0">
                <a:solidFill>
                  <a:schemeClr val="bg1"/>
                </a:solidFill>
                <a:latin typeface="Times New Roman" pitchFamily="18" charset="0"/>
                <a:cs typeface="Times New Roman" pitchFamily="18" charset="0"/>
              </a:rPr>
              <a:t>Class 2</a:t>
            </a:r>
            <a:r>
              <a:rPr lang="en-MY" sz="1400" baseline="30000" dirty="0">
                <a:solidFill>
                  <a:schemeClr val="bg1"/>
                </a:solidFill>
                <a:latin typeface="Times New Roman" pitchFamily="18" charset="0"/>
                <a:cs typeface="Times New Roman" pitchFamily="18" charset="0"/>
              </a:rPr>
              <a:t>nd</a:t>
            </a:r>
            <a:r>
              <a:rPr lang="en-MY" sz="1400" dirty="0">
                <a:solidFill>
                  <a:schemeClr val="bg1"/>
                </a:solidFill>
                <a:latin typeface="Times New Roman" pitchFamily="18" charset="0"/>
                <a:cs typeface="Times New Roman" pitchFamily="18" charset="0"/>
              </a:rPr>
              <a:t> .</a:t>
            </a:r>
          </a:p>
          <a:p>
            <a:r>
              <a:rPr lang="en-MY" sz="1400" dirty="0">
                <a:solidFill>
                  <a:schemeClr val="bg1"/>
                </a:solidFill>
                <a:latin typeface="Times New Roman" pitchFamily="18" charset="0"/>
                <a:cs typeface="Times New Roman" pitchFamily="18" charset="0"/>
              </a:rPr>
              <a:t>Time: 12:30-2:30 </a:t>
            </a:r>
          </a:p>
          <a:p>
            <a:r>
              <a:rPr lang="en-MY" sz="1400" dirty="0">
                <a:solidFill>
                  <a:schemeClr val="bg1"/>
                </a:solidFill>
                <a:latin typeface="Times New Roman" pitchFamily="18" charset="0"/>
                <a:cs typeface="Times New Roman" pitchFamily="18" charset="0"/>
              </a:rPr>
              <a:t>Department:  Businesses Information Technology (BIT)</a:t>
            </a:r>
          </a:p>
        </p:txBody>
      </p:sp>
      <p:pic>
        <p:nvPicPr>
          <p:cNvPr id="1026" name="Picture 2" descr="C:\Users\atheer.akram\Desktop\download.png"/>
          <p:cNvPicPr>
            <a:picLocks noChangeAspect="1" noChangeArrowheads="1"/>
          </p:cNvPicPr>
          <p:nvPr/>
        </p:nvPicPr>
        <p:blipFill>
          <a:blip r:embed="rId6"/>
          <a:srcRect/>
          <a:stretch>
            <a:fillRect/>
          </a:stretch>
        </p:blipFill>
        <p:spPr bwMode="auto">
          <a:xfrm>
            <a:off x="7467600" y="0"/>
            <a:ext cx="1676400" cy="14478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Data structures: Overview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9" y="990600"/>
            <a:ext cx="7524750" cy="3647152"/>
          </a:xfrm>
          <a:prstGeom prst="rect">
            <a:avLst/>
          </a:prstGeom>
        </p:spPr>
        <p:txBody>
          <a:bodyPr wrap="square">
            <a:spAutoFit/>
          </a:bodyPr>
          <a:lstStyle/>
          <a:p>
            <a:pPr marL="342900" indent="-342900">
              <a:lnSpc>
                <a:spcPct val="150000"/>
              </a:lnSpc>
              <a:buFont typeface="Wingdings" pitchFamily="2" charset="2"/>
              <a:buChar char="v"/>
            </a:pPr>
            <a:r>
              <a:rPr lang="en-US" sz="2200" b="1" dirty="0">
                <a:latin typeface="Times New Roman" panose="02020603050405020304" pitchFamily="18" charset="0"/>
                <a:cs typeface="Times New Roman" panose="02020603050405020304" pitchFamily="18" charset="0"/>
              </a:rPr>
              <a:t>Non-Primitive Data Structure</a:t>
            </a:r>
          </a:p>
          <a:p>
            <a:pPr marL="800100" lvl="1" indent="-342900" algn="just">
              <a:buFont typeface="Wingdings" pitchFamily="2" charset="2"/>
              <a:buChar char="§"/>
            </a:pPr>
            <a:r>
              <a:rPr lang="en-US" sz="2200" dirty="0">
                <a:latin typeface="Times New Roman" panose="02020603050405020304" pitchFamily="18" charset="0"/>
                <a:cs typeface="Times New Roman" panose="02020603050405020304" pitchFamily="18" charset="0"/>
              </a:rPr>
              <a:t>The most commonly used operation on data structure are broadly categorized into following types: </a:t>
            </a:r>
          </a:p>
          <a:p>
            <a:pPr marL="1257300" lvl="2" indent="-342900" algn="just">
              <a:buFont typeface="Wingdings" pitchFamily="2" charset="2"/>
              <a:buChar char="ü"/>
            </a:pPr>
            <a:r>
              <a:rPr lang="en-US" sz="2200" dirty="0">
                <a:latin typeface="Times New Roman" panose="02020603050405020304" pitchFamily="18" charset="0"/>
                <a:cs typeface="Times New Roman" panose="02020603050405020304" pitchFamily="18" charset="0"/>
              </a:rPr>
              <a:t>Traversal.</a:t>
            </a:r>
          </a:p>
          <a:p>
            <a:pPr marL="1257300" lvl="2" indent="-342900" algn="just">
              <a:buFont typeface="Wingdings" pitchFamily="2" charset="2"/>
              <a:buChar char="ü"/>
            </a:pPr>
            <a:r>
              <a:rPr lang="en-US" sz="2200" dirty="0">
                <a:latin typeface="Times New Roman" panose="02020603050405020304" pitchFamily="18" charset="0"/>
                <a:cs typeface="Times New Roman" panose="02020603050405020304" pitchFamily="18" charset="0"/>
              </a:rPr>
              <a:t> Insertion.</a:t>
            </a:r>
          </a:p>
          <a:p>
            <a:pPr marL="1257300" lvl="2" indent="-342900" algn="just">
              <a:buFont typeface="Wingdings" pitchFamily="2" charset="2"/>
              <a:buChar char="ü"/>
            </a:pPr>
            <a:r>
              <a:rPr lang="en-US" sz="2200" dirty="0">
                <a:latin typeface="Times New Roman" panose="02020603050405020304" pitchFamily="18" charset="0"/>
                <a:cs typeface="Times New Roman" panose="02020603050405020304" pitchFamily="18" charset="0"/>
              </a:rPr>
              <a:t> Selection.</a:t>
            </a:r>
          </a:p>
          <a:p>
            <a:pPr marL="1257300" lvl="2" indent="-342900" algn="just">
              <a:buFont typeface="Wingdings" pitchFamily="2" charset="2"/>
              <a:buChar char="ü"/>
            </a:pPr>
            <a:r>
              <a:rPr lang="en-US" sz="2200" dirty="0">
                <a:latin typeface="Times New Roman" panose="02020603050405020304" pitchFamily="18" charset="0"/>
                <a:cs typeface="Times New Roman" panose="02020603050405020304" pitchFamily="18" charset="0"/>
              </a:rPr>
              <a:t> Searching.</a:t>
            </a:r>
          </a:p>
          <a:p>
            <a:pPr marL="1257300" lvl="2" indent="-342900" algn="just">
              <a:buFont typeface="Wingdings" pitchFamily="2" charset="2"/>
              <a:buChar char="ü"/>
            </a:pPr>
            <a:r>
              <a:rPr lang="en-US" sz="2200" dirty="0">
                <a:latin typeface="Times New Roman" panose="02020603050405020304" pitchFamily="18" charset="0"/>
                <a:cs typeface="Times New Roman" panose="02020603050405020304" pitchFamily="18" charset="0"/>
              </a:rPr>
              <a:t> Sorting.</a:t>
            </a:r>
          </a:p>
          <a:p>
            <a:pPr marL="1257300" lvl="2" indent="-342900" algn="just">
              <a:buFont typeface="Wingdings" pitchFamily="2" charset="2"/>
              <a:buChar char="ü"/>
            </a:pPr>
            <a:r>
              <a:rPr lang="en-US" sz="2200" dirty="0">
                <a:latin typeface="Times New Roman" panose="02020603050405020304" pitchFamily="18" charset="0"/>
                <a:cs typeface="Times New Roman" panose="02020603050405020304" pitchFamily="18" charset="0"/>
              </a:rPr>
              <a:t>Merging.</a:t>
            </a:r>
          </a:p>
          <a:p>
            <a:pPr marL="1257300" lvl="2" indent="-342900" algn="just">
              <a:buFont typeface="Wingdings" pitchFamily="2" charset="2"/>
              <a:buChar char="ü"/>
            </a:pPr>
            <a:r>
              <a:rPr lang="en-US" sz="2200" dirty="0">
                <a:latin typeface="Times New Roman" panose="02020603050405020304" pitchFamily="18" charset="0"/>
                <a:cs typeface="Times New Roman" panose="02020603050405020304" pitchFamily="18" charset="0"/>
              </a:rPr>
              <a:t> Destroy or Delete</a:t>
            </a:r>
          </a:p>
        </p:txBody>
      </p:sp>
    </p:spTree>
    <p:extLst>
      <p:ext uri="{BB962C8B-B14F-4D97-AF65-F5344CB8AC3E}">
        <p14:creationId xmlns:p14="http://schemas.microsoft.com/office/powerpoint/2010/main" val="3675435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Data structures: Overview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9" y="990600"/>
            <a:ext cx="7524750" cy="3477875"/>
          </a:xfrm>
          <a:prstGeom prst="rect">
            <a:avLst/>
          </a:prstGeom>
        </p:spPr>
        <p:txBody>
          <a:bodyPr wrap="square">
            <a:spAutoFit/>
          </a:bodyPr>
          <a:lstStyle/>
          <a:p>
            <a:pPr marL="342900" indent="-342900">
              <a:lnSpc>
                <a:spcPct val="150000"/>
              </a:lnSpc>
              <a:buFont typeface="Wingdings" pitchFamily="2" charset="2"/>
              <a:buChar char="v"/>
            </a:pPr>
            <a:r>
              <a:rPr lang="en-US" sz="2200" b="1" dirty="0">
                <a:latin typeface="Times New Roman" panose="02020603050405020304" pitchFamily="18" charset="0"/>
                <a:cs typeface="Times New Roman" panose="02020603050405020304" pitchFamily="18" charset="0"/>
              </a:rPr>
              <a:t>Primitive Data Structure vs Non-Primitive Data Structure</a:t>
            </a:r>
          </a:p>
          <a:p>
            <a:pPr>
              <a:lnSpc>
                <a:spcPct val="150000"/>
              </a:lnSpc>
            </a:pPr>
            <a:r>
              <a:rPr lang="en-US" sz="2200" b="1" dirty="0">
                <a:latin typeface="Times New Roman" panose="02020603050405020304" pitchFamily="18" charset="0"/>
                <a:cs typeface="Times New Roman" panose="02020603050405020304" pitchFamily="18" charset="0"/>
              </a:rPr>
              <a:t> </a:t>
            </a:r>
          </a:p>
          <a:p>
            <a:pPr marL="800100" lvl="1" indent="-342900" algn="just">
              <a:buFont typeface="Wingdings" pitchFamily="2" charset="2"/>
              <a:buChar char="§"/>
            </a:pPr>
            <a:r>
              <a:rPr lang="en-US" sz="2200" dirty="0">
                <a:latin typeface="Times New Roman" panose="02020603050405020304" pitchFamily="18" charset="0"/>
                <a:cs typeface="Times New Roman" panose="02020603050405020304" pitchFamily="18" charset="0"/>
              </a:rPr>
              <a:t> A primitive data structure is generally a basic structure that is usually built into the language, such as an integer, a float. </a:t>
            </a:r>
          </a:p>
          <a:p>
            <a:pPr lvl="1" algn="just"/>
            <a:endParaRPr lang="en-US" sz="2200" dirty="0">
              <a:latin typeface="Times New Roman" panose="02020603050405020304" pitchFamily="18" charset="0"/>
              <a:cs typeface="Times New Roman" panose="02020603050405020304" pitchFamily="18" charset="0"/>
            </a:endParaRPr>
          </a:p>
          <a:p>
            <a:pPr marL="800100" lvl="1" indent="-342900" algn="just">
              <a:buFont typeface="Wingdings" pitchFamily="2" charset="2"/>
              <a:buChar char="§"/>
            </a:pPr>
            <a:r>
              <a:rPr lang="en-US" sz="2200" dirty="0">
                <a:latin typeface="Times New Roman" panose="02020603050405020304" pitchFamily="18" charset="0"/>
                <a:cs typeface="Times New Roman" panose="02020603050405020304" pitchFamily="18" charset="0"/>
              </a:rPr>
              <a:t>A non-primitive data structure is built out of primitive data structures linked together in meaningful ways, such as a or a linked-list, binary search tree, Tree, graph etc.</a:t>
            </a:r>
          </a:p>
        </p:txBody>
      </p:sp>
    </p:spTree>
    <p:extLst>
      <p:ext uri="{BB962C8B-B14F-4D97-AF65-F5344CB8AC3E}">
        <p14:creationId xmlns:p14="http://schemas.microsoft.com/office/powerpoint/2010/main" val="372243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Data structures: Overview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9" y="990600"/>
            <a:ext cx="7524750" cy="3477875"/>
          </a:xfrm>
          <a:prstGeom prst="rect">
            <a:avLst/>
          </a:prstGeom>
        </p:spPr>
        <p:txBody>
          <a:bodyPr wrap="square">
            <a:spAutoFit/>
          </a:bodyPr>
          <a:lstStyle/>
          <a:p>
            <a:pPr marL="342900" indent="-342900">
              <a:lnSpc>
                <a:spcPct val="150000"/>
              </a:lnSpc>
              <a:buFont typeface="Wingdings" pitchFamily="2" charset="2"/>
              <a:buChar char="v"/>
            </a:pPr>
            <a:r>
              <a:rPr lang="en-US" sz="2200" b="1" dirty="0">
                <a:latin typeface="Times New Roman" panose="02020603050405020304" pitchFamily="18" charset="0"/>
                <a:cs typeface="Times New Roman" panose="02020603050405020304" pitchFamily="18" charset="0"/>
              </a:rPr>
              <a:t>Primitive Data Structure vs Non-Primitive Data Structure</a:t>
            </a:r>
          </a:p>
          <a:p>
            <a:pPr>
              <a:lnSpc>
                <a:spcPct val="150000"/>
              </a:lnSpc>
            </a:pPr>
            <a:r>
              <a:rPr lang="en-US" sz="2200" b="1" dirty="0">
                <a:latin typeface="Times New Roman" panose="02020603050405020304" pitchFamily="18" charset="0"/>
                <a:cs typeface="Times New Roman" panose="02020603050405020304" pitchFamily="18" charset="0"/>
              </a:rPr>
              <a:t> </a:t>
            </a:r>
          </a:p>
          <a:p>
            <a:pPr marL="800100" lvl="1" indent="-342900" algn="just">
              <a:buFont typeface="Wingdings" pitchFamily="2" charset="2"/>
              <a:buChar char="§"/>
            </a:pPr>
            <a:r>
              <a:rPr lang="en-US" sz="2200" dirty="0">
                <a:latin typeface="Times New Roman" panose="02020603050405020304" pitchFamily="18" charset="0"/>
                <a:cs typeface="Times New Roman" panose="02020603050405020304" pitchFamily="18" charset="0"/>
              </a:rPr>
              <a:t> A primitive data structure is generally a basic structure that is usually built into the language, such as an integer, a float. </a:t>
            </a:r>
          </a:p>
          <a:p>
            <a:pPr lvl="1" algn="just"/>
            <a:endParaRPr lang="en-US" sz="2200" dirty="0">
              <a:latin typeface="Times New Roman" panose="02020603050405020304" pitchFamily="18" charset="0"/>
              <a:cs typeface="Times New Roman" panose="02020603050405020304" pitchFamily="18" charset="0"/>
            </a:endParaRPr>
          </a:p>
          <a:p>
            <a:pPr marL="800100" lvl="1" indent="-342900" algn="just">
              <a:buFont typeface="Wingdings" pitchFamily="2" charset="2"/>
              <a:buChar char="§"/>
            </a:pPr>
            <a:r>
              <a:rPr lang="en-US" sz="2200" dirty="0">
                <a:latin typeface="Times New Roman" panose="02020603050405020304" pitchFamily="18" charset="0"/>
                <a:cs typeface="Times New Roman" panose="02020603050405020304" pitchFamily="18" charset="0"/>
              </a:rPr>
              <a:t>A non-primitive data structure is built out of primitive data structures linked together in meaningful ways, such as a or a linked-list, binary search tree, Tree, graph etc.</a:t>
            </a:r>
          </a:p>
        </p:txBody>
      </p:sp>
    </p:spTree>
    <p:extLst>
      <p:ext uri="{BB962C8B-B14F-4D97-AF65-F5344CB8AC3E}">
        <p14:creationId xmlns:p14="http://schemas.microsoft.com/office/powerpoint/2010/main" val="612863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5374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Data structures: Abstract Data Type (ADT)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9" y="990600"/>
            <a:ext cx="7524750" cy="5109797"/>
          </a:xfrm>
          <a:prstGeom prst="rect">
            <a:avLst/>
          </a:prstGeom>
        </p:spPr>
        <p:txBody>
          <a:bodyPr wrap="square">
            <a:spAutoFit/>
          </a:bodyPr>
          <a:lstStyle/>
          <a:p>
            <a:pPr marL="342900" indent="-342900">
              <a:lnSpc>
                <a:spcPct val="150000"/>
              </a:lnSpc>
              <a:buFont typeface="Wingdings" pitchFamily="2" charset="2"/>
              <a:buChar char="v"/>
            </a:pPr>
            <a:r>
              <a:rPr lang="en-US" sz="2200" b="1" dirty="0">
                <a:latin typeface="Times New Roman" panose="02020603050405020304" pitchFamily="18" charset="0"/>
                <a:cs typeface="Times New Roman" panose="02020603050405020304" pitchFamily="18" charset="0"/>
              </a:rPr>
              <a:t>Abstract Data Type (ADT)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process data with a computer, we need to define the data type and the operation to be performed on the data.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definition of the data type and the definition of the operation to be applied to the data is part of the idea behind an abstract data type (ADT).</a:t>
            </a:r>
          </a:p>
          <a:p>
            <a:pPr marL="342900" indent="-342900" algn="just">
              <a:lnSpc>
                <a:spcPct val="150000"/>
              </a:lnSpc>
              <a:buFont typeface="Arial" panose="020B0604020202020204" pitchFamily="34" charset="0"/>
              <a:buChar char="•"/>
            </a:pPr>
            <a:r>
              <a:rPr lang="en-US" sz="2200" b="1" i="1" dirty="0">
                <a:latin typeface="Times New Roman" panose="02020603050405020304" pitchFamily="18" charset="0"/>
                <a:cs typeface="Times New Roman" panose="02020603050405020304" pitchFamily="18" charset="0"/>
              </a:rPr>
              <a:t>ADT means to hide how the operation is performed on the data. In other words, the user of an ADT needs only to know that a set of operations are available for the data type, but does not need to know how they are applied.</a:t>
            </a:r>
          </a:p>
        </p:txBody>
      </p:sp>
    </p:spTree>
    <p:extLst>
      <p:ext uri="{BB962C8B-B14F-4D97-AF65-F5344CB8AC3E}">
        <p14:creationId xmlns:p14="http://schemas.microsoft.com/office/powerpoint/2010/main" val="3098123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5374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Data structures: Abstract Data Type (ADT)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9" y="990600"/>
            <a:ext cx="7524750" cy="5109860"/>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Many programming languages already define some simple ADTs as integral parts of the language. For example, the Python language defines a simple ADT as an integer. The type of this ADT is an integer with predefined ranges. </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Python also defines several operations that can be applied to this data type (addition, subtraction, multiplication, division and so on).  Explicitly defines these operations on integers and what we expect as the results. A programmer who writes a Python program to add two integers should know about the integer ADT and the operations that can be applied to it.</a:t>
            </a:r>
            <a:endParaRPr lang="en-US" sz="22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785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524000" y="76200"/>
            <a:ext cx="72326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Data structures: Design Patterns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5B205F85-7827-FD47-B369-C0CF7E64BFFB}"/>
              </a:ext>
            </a:extLst>
          </p:cNvPr>
          <p:cNvSpPr txBox="1">
            <a:spLocks noChangeArrowheads="1"/>
          </p:cNvSpPr>
          <p:nvPr/>
        </p:nvSpPr>
        <p:spPr>
          <a:xfrm>
            <a:off x="1371600" y="2362200"/>
            <a:ext cx="7239000" cy="9144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altLang="en-US" sz="4800" b="1" dirty="0"/>
              <a:t>Design Patterns </a:t>
            </a:r>
          </a:p>
        </p:txBody>
      </p:sp>
      <p:sp>
        <p:nvSpPr>
          <p:cNvPr id="9" name="Rectangle 8">
            <a:extLst>
              <a:ext uri="{FF2B5EF4-FFF2-40B4-BE49-F238E27FC236}">
                <a16:creationId xmlns:a16="http://schemas.microsoft.com/office/drawing/2014/main" id="{F50802E0-1DC6-8343-B575-5349720D6869}"/>
              </a:ext>
            </a:extLst>
          </p:cNvPr>
          <p:cNvSpPr/>
          <p:nvPr/>
        </p:nvSpPr>
        <p:spPr>
          <a:xfrm>
            <a:off x="1600200" y="4113429"/>
            <a:ext cx="5943600" cy="972574"/>
          </a:xfrm>
          <a:prstGeom prst="rect">
            <a:avLst/>
          </a:prstGeom>
        </p:spPr>
        <p:txBody>
          <a:bodyPr wrap="square">
            <a:spAutoFit/>
          </a:bodyPr>
          <a:lstStyle/>
          <a:p>
            <a:pPr marL="342900" indent="-342900" eaLnBrk="1" hangingPunct="1">
              <a:lnSpc>
                <a:spcPct val="150000"/>
              </a:lnSpc>
              <a:spcBef>
                <a:spcPct val="20000"/>
              </a:spcBef>
              <a:buClr>
                <a:schemeClr val="tx1"/>
              </a:buClr>
              <a:buSzPct val="70000"/>
              <a:buFont typeface="Wingdings" pitchFamily="2" charset="2"/>
              <a:buChar char="§"/>
            </a:pPr>
            <a:r>
              <a:rPr lang="en-US" altLang="en-US" sz="2200" dirty="0">
                <a:latin typeface="Times New Roman" panose="02020603050405020304" pitchFamily="18" charset="0"/>
                <a:cs typeface="Times New Roman" panose="02020603050405020304" pitchFamily="18" charset="0"/>
              </a:rPr>
              <a:t>A (Problem, Solution) pair.</a:t>
            </a:r>
          </a:p>
          <a:p>
            <a:pPr marL="342900" indent="-342900" eaLnBrk="1" hangingPunct="1">
              <a:lnSpc>
                <a:spcPct val="90000"/>
              </a:lnSpc>
              <a:spcBef>
                <a:spcPct val="20000"/>
              </a:spcBef>
              <a:buClr>
                <a:schemeClr val="tx1"/>
              </a:buClr>
              <a:buSzPct val="70000"/>
              <a:buFont typeface="Wingdings" pitchFamily="2" charset="2"/>
              <a:buChar char="§"/>
            </a:pPr>
            <a:endParaRPr lang="en-US"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566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956D9EC-269D-444B-B706-8733381567AC}"/>
              </a:ext>
            </a:extLst>
          </p:cNvPr>
          <p:cNvSpPr>
            <a:spLocks noGrp="1"/>
          </p:cNvSpPr>
          <p:nvPr>
            <p:ph type="title" idx="4294967295"/>
          </p:nvPr>
        </p:nvSpPr>
        <p:spPr>
          <a:xfrm>
            <a:off x="457200" y="782636"/>
            <a:ext cx="8229600" cy="635001"/>
          </a:xfrm>
        </p:spPr>
        <p:txBody>
          <a:bodyPr/>
          <a:lstStyle/>
          <a:p>
            <a:pPr algn="ctr" eaLnBrk="1" hangingPunct="1"/>
            <a:r>
              <a:rPr lang="en-US" altLang="en-US" dirty="0">
                <a:solidFill>
                  <a:srgbClr val="990000"/>
                </a:solidFill>
              </a:rPr>
              <a:t>How Patterns are used?</a:t>
            </a:r>
          </a:p>
        </p:txBody>
      </p:sp>
      <p:sp>
        <p:nvSpPr>
          <p:cNvPr id="5123" name="Rectangle 3">
            <a:extLst>
              <a:ext uri="{FF2B5EF4-FFF2-40B4-BE49-F238E27FC236}">
                <a16:creationId xmlns:a16="http://schemas.microsoft.com/office/drawing/2014/main" id="{20420DD7-BC57-3D4D-A115-7B86D4852F8D}"/>
              </a:ext>
            </a:extLst>
          </p:cNvPr>
          <p:cNvSpPr>
            <a:spLocks noGrp="1"/>
          </p:cNvSpPr>
          <p:nvPr>
            <p:ph type="body" idx="4294967295"/>
          </p:nvPr>
        </p:nvSpPr>
        <p:spPr>
          <a:xfrm>
            <a:off x="2057400" y="1371600"/>
            <a:ext cx="4800600" cy="2362200"/>
          </a:xfrm>
        </p:spPr>
        <p:txBody>
          <a:bodyPr/>
          <a:lstStyle/>
          <a:p>
            <a:pPr eaLnBrk="1" hangingPunct="1">
              <a:buFontTx/>
              <a:buNone/>
            </a:pPr>
            <a:endParaRPr lang="en-US" altLang="en-US" dirty="0">
              <a:solidFill>
                <a:srgbClr val="0000FF"/>
              </a:solidFill>
            </a:endParaRPr>
          </a:p>
          <a:p>
            <a:pPr lvl="1" eaLnBrk="1" hangingPunct="1"/>
            <a:r>
              <a:rPr lang="en-US" altLang="en-US" dirty="0"/>
              <a:t>Design Problem.</a:t>
            </a:r>
          </a:p>
          <a:p>
            <a:pPr lvl="1" eaLnBrk="1" hangingPunct="1"/>
            <a:r>
              <a:rPr lang="en-US" altLang="en-US" dirty="0"/>
              <a:t>Solution.</a:t>
            </a:r>
          </a:p>
          <a:p>
            <a:pPr lvl="1" eaLnBrk="1" hangingPunct="1"/>
            <a:r>
              <a:rPr lang="en-US" altLang="en-US" dirty="0"/>
              <a:t>Implementation details.</a:t>
            </a:r>
          </a:p>
        </p:txBody>
      </p:sp>
      <p:pic>
        <p:nvPicPr>
          <p:cNvPr id="18436" name="Picture 4" descr="Architect">
            <a:extLst>
              <a:ext uri="{FF2B5EF4-FFF2-40B4-BE49-F238E27FC236}">
                <a16:creationId xmlns:a16="http://schemas.microsoft.com/office/drawing/2014/main" id="{A1665684-B9C5-F64D-8218-EB7375B44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1276350"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descr="Programmer 1">
            <a:extLst>
              <a:ext uri="{FF2B5EF4-FFF2-40B4-BE49-F238E27FC236}">
                <a16:creationId xmlns:a16="http://schemas.microsoft.com/office/drawing/2014/main" id="{2CFE11DD-124C-8242-B47F-76DED9BBB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819400"/>
            <a:ext cx="1905000" cy="188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6" descr="Design">
            <a:extLst>
              <a:ext uri="{FF2B5EF4-FFF2-40B4-BE49-F238E27FC236}">
                <a16:creationId xmlns:a16="http://schemas.microsoft.com/office/drawing/2014/main" id="{3899344E-BC55-9D44-B5A8-11386566A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581400"/>
            <a:ext cx="990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9" name="Picture 7" descr="implementation">
            <a:extLst>
              <a:ext uri="{FF2B5EF4-FFF2-40B4-BE49-F238E27FC236}">
                <a16:creationId xmlns:a16="http://schemas.microsoft.com/office/drawing/2014/main" id="{7B8364F2-01E8-E847-BF39-7CFCEED421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7450" y="3581400"/>
            <a:ext cx="1022350"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0" name="AutoShape 8">
            <a:extLst>
              <a:ext uri="{FF2B5EF4-FFF2-40B4-BE49-F238E27FC236}">
                <a16:creationId xmlns:a16="http://schemas.microsoft.com/office/drawing/2014/main" id="{2335E961-DEE6-D54D-9539-155F8BEED521}"/>
              </a:ext>
            </a:extLst>
          </p:cNvPr>
          <p:cNvSpPr>
            <a:spLocks noChangeArrowheads="1"/>
          </p:cNvSpPr>
          <p:nvPr/>
        </p:nvSpPr>
        <p:spPr bwMode="auto">
          <a:xfrm>
            <a:off x="3048000" y="4038600"/>
            <a:ext cx="1524000" cy="685800"/>
          </a:xfrm>
          <a:prstGeom prst="leftRightArrow">
            <a:avLst>
              <a:gd name="adj1" fmla="val 50000"/>
              <a:gd name="adj2" fmla="val 44444"/>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r>
              <a:rPr lang="en-US" altLang="en-US"/>
              <a:t>Reduce gap</a:t>
            </a:r>
          </a:p>
        </p:txBody>
      </p:sp>
      <p:sp>
        <p:nvSpPr>
          <p:cNvPr id="18443" name="AutoShape 11">
            <a:extLst>
              <a:ext uri="{FF2B5EF4-FFF2-40B4-BE49-F238E27FC236}">
                <a16:creationId xmlns:a16="http://schemas.microsoft.com/office/drawing/2014/main" id="{D3E9F22E-F448-1341-9781-C328007164C0}"/>
              </a:ext>
            </a:extLst>
          </p:cNvPr>
          <p:cNvSpPr>
            <a:spLocks noChangeArrowheads="1"/>
          </p:cNvSpPr>
          <p:nvPr/>
        </p:nvSpPr>
        <p:spPr bwMode="auto">
          <a:xfrm rot="2700000">
            <a:off x="1138238" y="3962400"/>
            <a:ext cx="685800" cy="228600"/>
          </a:xfrm>
          <a:prstGeom prst="rightArrow">
            <a:avLst>
              <a:gd name="adj1" fmla="val 50000"/>
              <a:gd name="adj2" fmla="val 75000"/>
            </a:avLst>
          </a:prstGeom>
          <a:solidFill>
            <a:schemeClr val="accent1"/>
          </a:solidFill>
          <a:ln w="9525">
            <a:solidFill>
              <a:schemeClr val="tx1"/>
            </a:solidFill>
            <a:miter lim="800000"/>
            <a:headEnd/>
            <a:tailEnd/>
          </a:ln>
        </p:spPr>
        <p:txBody>
          <a:bodyPr rot="10800000" vert="eaVert"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
        <p:nvSpPr>
          <p:cNvPr id="18445" name="AutoShape 13">
            <a:extLst>
              <a:ext uri="{FF2B5EF4-FFF2-40B4-BE49-F238E27FC236}">
                <a16:creationId xmlns:a16="http://schemas.microsoft.com/office/drawing/2014/main" id="{D2625127-1D20-BE4C-AFB5-454B803FC483}"/>
              </a:ext>
            </a:extLst>
          </p:cNvPr>
          <p:cNvSpPr>
            <a:spLocks noChangeArrowheads="1"/>
          </p:cNvSpPr>
          <p:nvPr/>
        </p:nvSpPr>
        <p:spPr bwMode="auto">
          <a:xfrm rot="21077673" flipV="1">
            <a:off x="6326188" y="4206875"/>
            <a:ext cx="1600200" cy="228600"/>
          </a:xfrm>
          <a:prstGeom prst="leftArrow">
            <a:avLst>
              <a:gd name="adj1" fmla="val 50000"/>
              <a:gd name="adj2" fmla="val 175000"/>
            </a:avLst>
          </a:prstGeom>
          <a:solidFill>
            <a:schemeClr val="accent1"/>
          </a:solidFill>
          <a:ln w="9525">
            <a:solidFill>
              <a:schemeClr val="tx1"/>
            </a:solidFill>
            <a:miter lim="800000"/>
            <a:headEnd/>
            <a:tailEnd/>
          </a:ln>
        </p:spPr>
        <p:txBody>
          <a:bodyPr rot="10800000" wrap="none" anchor="ct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sp>
        <p:nvSpPr>
          <p:cNvPr id="18446" name="Text Box 14">
            <a:extLst>
              <a:ext uri="{FF2B5EF4-FFF2-40B4-BE49-F238E27FC236}">
                <a16:creationId xmlns:a16="http://schemas.microsoft.com/office/drawing/2014/main" id="{A6F4DED7-F155-4E43-94E7-7056B5DF48FA}"/>
              </a:ext>
            </a:extLst>
          </p:cNvPr>
          <p:cNvSpPr txBox="1">
            <a:spLocks noChangeArrowheads="1"/>
          </p:cNvSpPr>
          <p:nvPr/>
        </p:nvSpPr>
        <p:spPr bwMode="auto">
          <a:xfrm>
            <a:off x="838200" y="4967288"/>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en-US" altLang="en-US" i="1"/>
              <a:t>Design</a:t>
            </a:r>
          </a:p>
        </p:txBody>
      </p:sp>
      <p:sp>
        <p:nvSpPr>
          <p:cNvPr id="18447" name="Text Box 15">
            <a:extLst>
              <a:ext uri="{FF2B5EF4-FFF2-40B4-BE49-F238E27FC236}">
                <a16:creationId xmlns:a16="http://schemas.microsoft.com/office/drawing/2014/main" id="{E200DD55-4A35-9747-9BCC-E9316368E597}"/>
              </a:ext>
            </a:extLst>
          </p:cNvPr>
          <p:cNvSpPr txBox="1">
            <a:spLocks noChangeArrowheads="1"/>
          </p:cNvSpPr>
          <p:nvPr/>
        </p:nvSpPr>
        <p:spPr bwMode="auto">
          <a:xfrm>
            <a:off x="5867400" y="4953000"/>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en-US" altLang="en-US" i="1"/>
              <a:t>Implementation</a:t>
            </a:r>
          </a:p>
        </p:txBody>
      </p:sp>
      <p:sp>
        <p:nvSpPr>
          <p:cNvPr id="18448" name="Line 16">
            <a:extLst>
              <a:ext uri="{FF2B5EF4-FFF2-40B4-BE49-F238E27FC236}">
                <a16:creationId xmlns:a16="http://schemas.microsoft.com/office/drawing/2014/main" id="{BB68D60B-A129-F54D-B272-D187203B2BD1}"/>
              </a:ext>
            </a:extLst>
          </p:cNvPr>
          <p:cNvSpPr>
            <a:spLocks noChangeShapeType="1"/>
          </p:cNvSpPr>
          <p:nvPr/>
        </p:nvSpPr>
        <p:spPr bwMode="auto">
          <a:xfrm flipV="1">
            <a:off x="1524000" y="2286000"/>
            <a:ext cx="1371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9" name="Line 17">
            <a:extLst>
              <a:ext uri="{FF2B5EF4-FFF2-40B4-BE49-F238E27FC236}">
                <a16:creationId xmlns:a16="http://schemas.microsoft.com/office/drawing/2014/main" id="{6A80DBF6-AB1E-3D48-9D65-578925F88678}"/>
              </a:ext>
            </a:extLst>
          </p:cNvPr>
          <p:cNvSpPr>
            <a:spLocks noChangeShapeType="1"/>
          </p:cNvSpPr>
          <p:nvPr/>
        </p:nvSpPr>
        <p:spPr bwMode="auto">
          <a:xfrm flipH="1" flipV="1">
            <a:off x="6400800" y="3276600"/>
            <a:ext cx="1371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50" name="Text Box 18">
            <a:extLst>
              <a:ext uri="{FF2B5EF4-FFF2-40B4-BE49-F238E27FC236}">
                <a16:creationId xmlns:a16="http://schemas.microsoft.com/office/drawing/2014/main" id="{A1E9F318-5570-5B46-8CE0-80AA84715CF5}"/>
              </a:ext>
            </a:extLst>
          </p:cNvPr>
          <p:cNvSpPr txBox="1">
            <a:spLocks noChangeArrowheads="1"/>
          </p:cNvSpPr>
          <p:nvPr/>
        </p:nvSpPr>
        <p:spPr bwMode="auto">
          <a:xfrm>
            <a:off x="228600" y="12954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en-US" altLang="en-US"/>
              <a:t>Designer</a:t>
            </a:r>
          </a:p>
        </p:txBody>
      </p:sp>
      <p:sp>
        <p:nvSpPr>
          <p:cNvPr id="18451" name="Text Box 19">
            <a:extLst>
              <a:ext uri="{FF2B5EF4-FFF2-40B4-BE49-F238E27FC236}">
                <a16:creationId xmlns:a16="http://schemas.microsoft.com/office/drawing/2014/main" id="{782ACB87-77F2-2746-8BAD-3D28420E1E7D}"/>
              </a:ext>
            </a:extLst>
          </p:cNvPr>
          <p:cNvSpPr txBox="1">
            <a:spLocks noChangeArrowheads="1"/>
          </p:cNvSpPr>
          <p:nvPr/>
        </p:nvSpPr>
        <p:spPr bwMode="auto">
          <a:xfrm>
            <a:off x="7315200" y="24526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anose="02020603050405020304" pitchFamily="18" charset="0"/>
                <a:cs typeface="Arial" panose="020B0604020202020204" pitchFamily="34" charset="0"/>
              </a:defRPr>
            </a:lvl1pPr>
            <a:lvl2pPr marL="742950" indent="-285750" eaLnBrk="0" hangingPunct="0">
              <a:defRPr>
                <a:solidFill>
                  <a:schemeClr val="tx1"/>
                </a:solidFill>
                <a:latin typeface="Times New Roman" panose="02020603050405020304" pitchFamily="18" charset="0"/>
                <a:cs typeface="Arial" panose="020B0604020202020204" pitchFamily="34" charset="0"/>
              </a:defRPr>
            </a:lvl2pPr>
            <a:lvl3pPr marL="1143000" indent="-228600" eaLnBrk="0" hangingPunct="0">
              <a:defRPr>
                <a:solidFill>
                  <a:schemeClr val="tx1"/>
                </a:solidFill>
                <a:latin typeface="Times New Roman" panose="02020603050405020304" pitchFamily="18" charset="0"/>
                <a:cs typeface="Arial" panose="020B0604020202020204" pitchFamily="34" charset="0"/>
              </a:defRPr>
            </a:lvl3pPr>
            <a:lvl4pPr marL="1600200" indent="-228600" eaLnBrk="0" hangingPunct="0">
              <a:defRPr>
                <a:solidFill>
                  <a:schemeClr val="tx1"/>
                </a:solidFill>
                <a:latin typeface="Times New Roman" panose="02020603050405020304" pitchFamily="18" charset="0"/>
                <a:cs typeface="Arial" panose="020B0604020202020204" pitchFamily="34" charset="0"/>
              </a:defRPr>
            </a:lvl4pPr>
            <a:lvl5pPr marL="2057400" indent="-228600" eaLnBrk="0" hangingPunct="0">
              <a:defRPr>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cs typeface="Arial" panose="020B0604020202020204" pitchFamily="34" charset="0"/>
              </a:defRPr>
            </a:lvl9pPr>
          </a:lstStyle>
          <a:p>
            <a:pPr algn="ctr" eaLnBrk="1" hangingPunct="1">
              <a:spcBef>
                <a:spcPct val="50000"/>
              </a:spcBef>
            </a:pPr>
            <a:r>
              <a:rPr lang="en-US" altLang="en-US"/>
              <a:t>Programmer</a:t>
            </a:r>
          </a:p>
        </p:txBody>
      </p:sp>
      <p:pic>
        <p:nvPicPr>
          <p:cNvPr id="18" name="Picture 2" descr="C:\Users\fauzisukiman\Desktop\template pp USM\page 2 n seterusnya\Header.jpg">
            <a:extLst>
              <a:ext uri="{FF2B5EF4-FFF2-40B4-BE49-F238E27FC236}">
                <a16:creationId xmlns:a16="http://schemas.microsoft.com/office/drawing/2014/main" id="{CF250C48-48FC-F142-B79C-DCB4755F3876}"/>
              </a:ext>
            </a:extLst>
          </p:cNvPr>
          <p:cNvPicPr>
            <a:picLocks noChangeAspect="1" noChangeArrowheads="1"/>
          </p:cNvPicPr>
          <p:nvPr/>
        </p:nvPicPr>
        <p:blipFill>
          <a:blip r:embed="rId6"/>
          <a:srcRect/>
          <a:stretch>
            <a:fillRect/>
          </a:stretch>
        </p:blipFill>
        <p:spPr bwMode="auto">
          <a:xfrm>
            <a:off x="0" y="0"/>
            <a:ext cx="9144000" cy="838200"/>
          </a:xfrm>
          <a:prstGeom prst="rect">
            <a:avLst/>
          </a:prstGeom>
          <a:noFill/>
          <a:ln w="9525">
            <a:noFill/>
            <a:miter lim="800000"/>
            <a:headEnd/>
            <a:tailEnd/>
          </a:ln>
        </p:spPr>
      </p:pic>
      <p:pic>
        <p:nvPicPr>
          <p:cNvPr id="20" name="Picture 2" descr="C:\Users\Jasim\Desktop\logo_uoitc.png">
            <a:extLst>
              <a:ext uri="{FF2B5EF4-FFF2-40B4-BE49-F238E27FC236}">
                <a16:creationId xmlns:a16="http://schemas.microsoft.com/office/drawing/2014/main" id="{D3838FCB-85D2-684C-8DD5-40DC835F830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B3A367E-A4E1-0848-8AD2-2D06F19BB478}"/>
              </a:ext>
            </a:extLst>
          </p:cNvPr>
          <p:cNvSpPr/>
          <p:nvPr/>
        </p:nvSpPr>
        <p:spPr>
          <a:xfrm>
            <a:off x="1747649" y="152400"/>
            <a:ext cx="5567551" cy="584775"/>
          </a:xfrm>
          <a:prstGeom prst="rect">
            <a:avLst/>
          </a:prstGeom>
        </p:spPr>
        <p:txBody>
          <a:bodyPr wrap="none">
            <a:spAutoFit/>
          </a:bodyPr>
          <a:lstStyle/>
          <a:p>
            <a:pPr algn="ctr"/>
            <a:r>
              <a:rPr lang="en-US" sz="3200" dirty="0">
                <a:solidFill>
                  <a:srgbClr val="FFFFFF"/>
                </a:solidFill>
                <a:latin typeface="Times New Roman" pitchFamily="18" charset="0"/>
                <a:cs typeface="Times New Roman" pitchFamily="18" charset="0"/>
              </a:rPr>
              <a:t>Data structures: Design Patterns </a:t>
            </a:r>
          </a:p>
        </p:txBody>
      </p:sp>
    </p:spTree>
    <p:extLst>
      <p:ext uri="{BB962C8B-B14F-4D97-AF65-F5344CB8AC3E}">
        <p14:creationId xmlns:p14="http://schemas.microsoft.com/office/powerpoint/2010/main" val="289012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8587938-017B-4F45-92A2-4E18F13CE070}"/>
              </a:ext>
            </a:extLst>
          </p:cNvPr>
          <p:cNvSpPr>
            <a:spLocks noGrp="1" noChangeArrowheads="1"/>
          </p:cNvSpPr>
          <p:nvPr>
            <p:ph type="title"/>
          </p:nvPr>
        </p:nvSpPr>
        <p:spPr>
          <a:xfrm>
            <a:off x="457200" y="609600"/>
            <a:ext cx="8229600" cy="838200"/>
          </a:xfrm>
        </p:spPr>
        <p:txBody>
          <a:bodyPr/>
          <a:lstStyle/>
          <a:p>
            <a:pPr eaLnBrk="1" hangingPunct="1"/>
            <a:r>
              <a:rPr lang="en-US" altLang="en-US" sz="2200" b="1" dirty="0">
                <a:latin typeface="Times New Roman" panose="02020603050405020304" pitchFamily="18" charset="0"/>
                <a:ea typeface="+mn-ea"/>
                <a:cs typeface="Times New Roman" panose="02020603050405020304" pitchFamily="18" charset="0"/>
              </a:rPr>
              <a:t>Design patterns examples </a:t>
            </a:r>
          </a:p>
        </p:txBody>
      </p:sp>
      <p:sp>
        <p:nvSpPr>
          <p:cNvPr id="6147" name="Rectangle 3">
            <a:extLst>
              <a:ext uri="{FF2B5EF4-FFF2-40B4-BE49-F238E27FC236}">
                <a16:creationId xmlns:a16="http://schemas.microsoft.com/office/drawing/2014/main" id="{5D627F9E-EDF1-C54A-8D8C-C352A766FB94}"/>
              </a:ext>
            </a:extLst>
          </p:cNvPr>
          <p:cNvSpPr>
            <a:spLocks noGrp="1" noChangeArrowheads="1"/>
          </p:cNvSpPr>
          <p:nvPr>
            <p:ph type="body" idx="1"/>
          </p:nvPr>
        </p:nvSpPr>
        <p:spPr>
          <a:xfrm>
            <a:off x="1143000" y="1874837"/>
            <a:ext cx="7543800" cy="3001963"/>
          </a:xfrm>
        </p:spPr>
        <p:txBody>
          <a:bodyPr/>
          <a:lstStyle/>
          <a:p>
            <a:pPr eaLnBrk="1" hangingPunct="1">
              <a:buClr>
                <a:schemeClr val="tx1"/>
              </a:buClr>
              <a:buSzPct val="70000"/>
              <a:buFont typeface="Wingdings" pitchFamily="2" charset="2"/>
              <a:buChar char="§"/>
            </a:pPr>
            <a:r>
              <a:rPr lang="en-US" altLang="en-US" sz="2200" dirty="0">
                <a:latin typeface="Times New Roman" panose="02020603050405020304" pitchFamily="18" charset="0"/>
                <a:cs typeface="Times New Roman" panose="02020603050405020304" pitchFamily="18" charset="0"/>
              </a:rPr>
              <a:t>Encapsulation (Data Hiding)</a:t>
            </a:r>
          </a:p>
          <a:p>
            <a:pPr eaLnBrk="1" hangingPunct="1">
              <a:buClr>
                <a:schemeClr val="tx1"/>
              </a:buClr>
              <a:buSzPct val="70000"/>
              <a:buFont typeface="Wingdings" pitchFamily="2" charset="2"/>
              <a:buChar char="§"/>
            </a:pPr>
            <a:r>
              <a:rPr lang="en-US" altLang="en-US" sz="2200" dirty="0">
                <a:latin typeface="Times New Roman" panose="02020603050405020304" pitchFamily="18" charset="0"/>
                <a:cs typeface="Times New Roman" panose="02020603050405020304" pitchFamily="18" charset="0"/>
              </a:rPr>
              <a:t>Sub-classing (Inheritance)</a:t>
            </a:r>
          </a:p>
          <a:p>
            <a:pPr eaLnBrk="1" hangingPunct="1">
              <a:buClr>
                <a:schemeClr val="tx1"/>
              </a:buClr>
              <a:buSzPct val="70000"/>
              <a:buFont typeface="Wingdings" pitchFamily="2" charset="2"/>
              <a:buChar char="§"/>
            </a:pPr>
            <a:r>
              <a:rPr lang="en-US" altLang="en-US" sz="2200" dirty="0">
                <a:latin typeface="Times New Roman" panose="02020603050405020304" pitchFamily="18" charset="0"/>
                <a:cs typeface="Times New Roman" panose="02020603050405020304" pitchFamily="18" charset="0"/>
              </a:rPr>
              <a:t>Iteration</a:t>
            </a:r>
          </a:p>
          <a:p>
            <a:pPr eaLnBrk="1" hangingPunct="1">
              <a:buClr>
                <a:schemeClr val="tx1"/>
              </a:buClr>
              <a:buSzPct val="70000"/>
              <a:buFont typeface="Wingdings" pitchFamily="2" charset="2"/>
              <a:buChar char="§"/>
            </a:pPr>
            <a:r>
              <a:rPr lang="en-US" altLang="en-US" sz="2200" dirty="0">
                <a:latin typeface="Times New Roman" panose="02020603050405020304" pitchFamily="18" charset="0"/>
                <a:cs typeface="Times New Roman" panose="02020603050405020304" pitchFamily="18" charset="0"/>
              </a:rPr>
              <a:t>Exceptions</a:t>
            </a:r>
          </a:p>
          <a:p>
            <a:pPr eaLnBrk="1" hangingPunct="1"/>
            <a:endParaRPr lang="en-US" altLang="en-US" dirty="0"/>
          </a:p>
        </p:txBody>
      </p:sp>
      <p:pic>
        <p:nvPicPr>
          <p:cNvPr id="4" name="Picture 2" descr="C:\Users\fauzisukiman\Desktop\template pp USM\page 2 n seterusnya\Header.jpg">
            <a:extLst>
              <a:ext uri="{FF2B5EF4-FFF2-40B4-BE49-F238E27FC236}">
                <a16:creationId xmlns:a16="http://schemas.microsoft.com/office/drawing/2014/main" id="{A445C7BF-C74F-4B44-AC82-9474327226A6}"/>
              </a:ext>
            </a:extLst>
          </p:cNvPr>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5" name="Picture 4" descr="C:\Users\fauzisukiman\Desktop\template pp USM\page 2 n seterusnya\Vertical line.jpg">
            <a:extLst>
              <a:ext uri="{FF2B5EF4-FFF2-40B4-BE49-F238E27FC236}">
                <a16:creationId xmlns:a16="http://schemas.microsoft.com/office/drawing/2014/main" id="{F6A07DB8-CFF6-FC41-9288-52C1CFEC7DA7}"/>
              </a:ext>
            </a:extLst>
          </p:cNvPr>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6" name="Rectangle 7">
            <a:extLst>
              <a:ext uri="{FF2B5EF4-FFF2-40B4-BE49-F238E27FC236}">
                <a16:creationId xmlns:a16="http://schemas.microsoft.com/office/drawing/2014/main" id="{8FE66696-6DA8-6E4D-B0B9-F5B8E3775746}"/>
              </a:ext>
            </a:extLst>
          </p:cNvPr>
          <p:cNvSpPr>
            <a:spLocks noChangeArrowheads="1"/>
          </p:cNvSpPr>
          <p:nvPr/>
        </p:nvSpPr>
        <p:spPr bwMode="auto">
          <a:xfrm>
            <a:off x="1524000" y="76200"/>
            <a:ext cx="72326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Data structures: Design Patterns </a:t>
            </a:r>
          </a:p>
        </p:txBody>
      </p:sp>
      <p:pic>
        <p:nvPicPr>
          <p:cNvPr id="7" name="Picture 2" descr="C:\Users\Jasim\Desktop\logo_uoitc.png">
            <a:extLst>
              <a:ext uri="{FF2B5EF4-FFF2-40B4-BE49-F238E27FC236}">
                <a16:creationId xmlns:a16="http://schemas.microsoft.com/office/drawing/2014/main" id="{EA190EE5-A920-EF43-9789-5A60D246B0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63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5E84B79-6767-BE42-A671-E95DDD9E17B5}"/>
              </a:ext>
            </a:extLst>
          </p:cNvPr>
          <p:cNvSpPr>
            <a:spLocks noGrp="1" noChangeArrowheads="1"/>
          </p:cNvSpPr>
          <p:nvPr>
            <p:ph type="title"/>
          </p:nvPr>
        </p:nvSpPr>
        <p:spPr>
          <a:xfrm>
            <a:off x="580768" y="1143000"/>
            <a:ext cx="8229600" cy="884238"/>
          </a:xfrm>
        </p:spPr>
        <p:txBody>
          <a:bodyPr/>
          <a:lstStyle/>
          <a:p>
            <a:pPr algn="ctr" eaLnBrk="1" hangingPunct="1"/>
            <a:r>
              <a:rPr lang="en-US" altLang="en-US" sz="2200" b="1" dirty="0">
                <a:latin typeface="Times New Roman" panose="02020603050405020304" pitchFamily="18" charset="0"/>
                <a:ea typeface="+mn-ea"/>
                <a:cs typeface="Times New Roman" panose="02020603050405020304" pitchFamily="18" charset="0"/>
              </a:rPr>
              <a:t>Encapsulation pattern</a:t>
            </a:r>
          </a:p>
        </p:txBody>
      </p:sp>
      <p:sp>
        <p:nvSpPr>
          <p:cNvPr id="7171" name="Rectangle 3">
            <a:extLst>
              <a:ext uri="{FF2B5EF4-FFF2-40B4-BE49-F238E27FC236}">
                <a16:creationId xmlns:a16="http://schemas.microsoft.com/office/drawing/2014/main" id="{B93A8547-9F4F-8A4C-9197-D8F28826FCA2}"/>
              </a:ext>
            </a:extLst>
          </p:cNvPr>
          <p:cNvSpPr>
            <a:spLocks noGrp="1" noChangeArrowheads="1"/>
          </p:cNvSpPr>
          <p:nvPr>
            <p:ph type="body" idx="1"/>
          </p:nvPr>
        </p:nvSpPr>
        <p:spPr>
          <a:xfrm>
            <a:off x="1085850" y="2438400"/>
            <a:ext cx="7753350" cy="3581400"/>
          </a:xfrm>
        </p:spPr>
        <p:txBody>
          <a:bodyPr/>
          <a:lstStyle/>
          <a:p>
            <a:pPr eaLnBrk="1" hangingPunct="1">
              <a:buClr>
                <a:schemeClr val="tx1"/>
              </a:buClr>
              <a:buSzPct val="70000"/>
              <a:buFont typeface="Wingdings" pitchFamily="2" charset="2"/>
              <a:buChar char="§"/>
            </a:pPr>
            <a:r>
              <a:rPr lang="en-US" altLang="en-US" sz="2200" b="1" dirty="0">
                <a:latin typeface="Times New Roman" panose="02020603050405020304" pitchFamily="18" charset="0"/>
                <a:cs typeface="Times New Roman" panose="02020603050405020304" pitchFamily="18" charset="0"/>
              </a:rPr>
              <a:t>Problem</a:t>
            </a:r>
            <a:r>
              <a:rPr lang="en-US" altLang="en-US" sz="2200" dirty="0">
                <a:latin typeface="Times New Roman" panose="02020603050405020304" pitchFamily="18" charset="0"/>
                <a:cs typeface="Times New Roman" panose="02020603050405020304" pitchFamily="18" charset="0"/>
              </a:rPr>
              <a:t>: Exposed fields are directly manipulated from outside, leading to undesirable dependences that prevent changing the implementation.</a:t>
            </a:r>
          </a:p>
          <a:p>
            <a:pPr eaLnBrk="1" hangingPunct="1">
              <a:buClr>
                <a:schemeClr val="tx1"/>
              </a:buClr>
              <a:buSzPct val="70000"/>
              <a:buFont typeface="Wingdings" pitchFamily="2" charset="2"/>
              <a:buChar char="§"/>
            </a:pPr>
            <a:endParaRPr lang="en-US" altLang="en-US" sz="2200" dirty="0">
              <a:latin typeface="Times New Roman" panose="02020603050405020304" pitchFamily="18" charset="0"/>
              <a:cs typeface="Times New Roman" panose="02020603050405020304" pitchFamily="18" charset="0"/>
            </a:endParaRPr>
          </a:p>
          <a:p>
            <a:pPr eaLnBrk="1" hangingPunct="1">
              <a:buClr>
                <a:schemeClr val="tx1"/>
              </a:buClr>
              <a:buSzPct val="70000"/>
              <a:buFont typeface="Wingdings" pitchFamily="2" charset="2"/>
              <a:buChar char="§"/>
            </a:pPr>
            <a:r>
              <a:rPr lang="en-US" altLang="en-US" sz="2200" b="1" dirty="0">
                <a:latin typeface="Times New Roman" panose="02020603050405020304" pitchFamily="18" charset="0"/>
                <a:cs typeface="Times New Roman" panose="02020603050405020304" pitchFamily="18" charset="0"/>
              </a:rPr>
              <a:t>Solution</a:t>
            </a:r>
            <a:r>
              <a:rPr lang="en-US" altLang="en-US" sz="2200" dirty="0">
                <a:latin typeface="Times New Roman" panose="02020603050405020304" pitchFamily="18" charset="0"/>
                <a:cs typeface="Times New Roman" panose="02020603050405020304" pitchFamily="18" charset="0"/>
              </a:rPr>
              <a:t>: Hide some components, permitting only stylized access to the object.</a:t>
            </a:r>
          </a:p>
        </p:txBody>
      </p:sp>
      <p:pic>
        <p:nvPicPr>
          <p:cNvPr id="4" name="Picture 2" descr="C:\Users\fauzisukiman\Desktop\template pp USM\page 2 n seterusnya\Header.jpg">
            <a:extLst>
              <a:ext uri="{FF2B5EF4-FFF2-40B4-BE49-F238E27FC236}">
                <a16:creationId xmlns:a16="http://schemas.microsoft.com/office/drawing/2014/main" id="{C0AB0E26-CC26-DA4C-93CF-58E98574DFCD}"/>
              </a:ext>
            </a:extLst>
          </p:cNvPr>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5" name="Picture 4" descr="C:\Users\fauzisukiman\Desktop\template pp USM\page 2 n seterusnya\Vertical line.jpg">
            <a:extLst>
              <a:ext uri="{FF2B5EF4-FFF2-40B4-BE49-F238E27FC236}">
                <a16:creationId xmlns:a16="http://schemas.microsoft.com/office/drawing/2014/main" id="{7CAC748C-C86E-034C-A5F7-758938D12A56}"/>
              </a:ext>
            </a:extLst>
          </p:cNvPr>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6" name="Rectangle 7">
            <a:extLst>
              <a:ext uri="{FF2B5EF4-FFF2-40B4-BE49-F238E27FC236}">
                <a16:creationId xmlns:a16="http://schemas.microsoft.com/office/drawing/2014/main" id="{EC6650FD-09CC-4844-AF4F-07075DDDEB9E}"/>
              </a:ext>
            </a:extLst>
          </p:cNvPr>
          <p:cNvSpPr>
            <a:spLocks noChangeArrowheads="1"/>
          </p:cNvSpPr>
          <p:nvPr/>
        </p:nvSpPr>
        <p:spPr bwMode="auto">
          <a:xfrm>
            <a:off x="1524000" y="76200"/>
            <a:ext cx="72326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Data structures: Design Patterns </a:t>
            </a:r>
          </a:p>
        </p:txBody>
      </p:sp>
      <p:pic>
        <p:nvPicPr>
          <p:cNvPr id="7" name="Picture 2" descr="C:\Users\Jasim\Desktop\logo_uoitc.png">
            <a:extLst>
              <a:ext uri="{FF2B5EF4-FFF2-40B4-BE49-F238E27FC236}">
                <a16:creationId xmlns:a16="http://schemas.microsoft.com/office/drawing/2014/main" id="{E1496C5D-269A-064C-BD44-0A321DD7856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2390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2D59549-6B49-A049-B160-F42C7C717550}"/>
              </a:ext>
            </a:extLst>
          </p:cNvPr>
          <p:cNvSpPr>
            <a:spLocks noGrp="1" noChangeArrowheads="1"/>
          </p:cNvSpPr>
          <p:nvPr>
            <p:ph type="title"/>
          </p:nvPr>
        </p:nvSpPr>
        <p:spPr>
          <a:xfrm>
            <a:off x="457200" y="884237"/>
            <a:ext cx="8229600" cy="1143000"/>
          </a:xfrm>
        </p:spPr>
        <p:txBody>
          <a:bodyPr/>
          <a:lstStyle/>
          <a:p>
            <a:pPr algn="ctr" eaLnBrk="1" hangingPunct="1"/>
            <a:r>
              <a:rPr lang="en-US" altLang="en-US" sz="2200" b="1" dirty="0">
                <a:latin typeface="Times New Roman" panose="02020603050405020304" pitchFamily="18" charset="0"/>
                <a:ea typeface="+mn-ea"/>
                <a:cs typeface="Times New Roman" panose="02020603050405020304" pitchFamily="18" charset="0"/>
              </a:rPr>
              <a:t>Sub-classing pattern</a:t>
            </a:r>
          </a:p>
        </p:txBody>
      </p:sp>
      <p:sp>
        <p:nvSpPr>
          <p:cNvPr id="8195" name="Rectangle 3">
            <a:extLst>
              <a:ext uri="{FF2B5EF4-FFF2-40B4-BE49-F238E27FC236}">
                <a16:creationId xmlns:a16="http://schemas.microsoft.com/office/drawing/2014/main" id="{4E4A0E5D-0F01-694C-95AC-65A76E94E1FE}"/>
              </a:ext>
            </a:extLst>
          </p:cNvPr>
          <p:cNvSpPr>
            <a:spLocks noGrp="1" noChangeArrowheads="1"/>
          </p:cNvSpPr>
          <p:nvPr>
            <p:ph type="body" idx="1"/>
          </p:nvPr>
        </p:nvSpPr>
        <p:spPr>
          <a:xfrm>
            <a:off x="1295400" y="2027237"/>
            <a:ext cx="7391400" cy="3535363"/>
          </a:xfrm>
        </p:spPr>
        <p:txBody>
          <a:bodyPr/>
          <a:lstStyle/>
          <a:p>
            <a:pPr algn="just" eaLnBrk="1" hangingPunct="1">
              <a:buClr>
                <a:schemeClr val="tx1"/>
              </a:buClr>
              <a:buSzPct val="70000"/>
              <a:buFont typeface="Wingdings" pitchFamily="2" charset="2"/>
              <a:buChar char="§"/>
            </a:pPr>
            <a:r>
              <a:rPr lang="en-US" altLang="en-US" sz="2200" b="1" dirty="0">
                <a:latin typeface="Times New Roman" panose="02020603050405020304" pitchFamily="18" charset="0"/>
                <a:cs typeface="Times New Roman" panose="02020603050405020304" pitchFamily="18" charset="0"/>
              </a:rPr>
              <a:t>Problem: </a:t>
            </a:r>
            <a:r>
              <a:rPr lang="en-US" altLang="en-US" sz="2200" dirty="0">
                <a:latin typeface="Times New Roman" panose="02020603050405020304" pitchFamily="18" charset="0"/>
                <a:cs typeface="Times New Roman" panose="02020603050405020304" pitchFamily="18" charset="0"/>
              </a:rPr>
              <a:t>Similar abstractions have similar members (fields and methods). Repeating these is tedious, error-prone, and a maintenance headache.</a:t>
            </a:r>
          </a:p>
          <a:p>
            <a:pPr algn="just" eaLnBrk="1" hangingPunct="1">
              <a:buFont typeface="Wingdings" pitchFamily="2" charset="2"/>
              <a:buNone/>
            </a:pPr>
            <a:endParaRPr lang="en-US" altLang="en-US" dirty="0"/>
          </a:p>
          <a:p>
            <a:pPr algn="just" eaLnBrk="1" hangingPunct="1">
              <a:buClr>
                <a:schemeClr val="tx1"/>
              </a:buClr>
              <a:buSzPct val="70000"/>
              <a:buFont typeface="Wingdings" pitchFamily="2" charset="2"/>
              <a:buChar char="§"/>
            </a:pPr>
            <a:r>
              <a:rPr lang="en-US" altLang="en-US" sz="2200" b="1" dirty="0">
                <a:latin typeface="Times New Roman" panose="02020603050405020304" pitchFamily="18" charset="0"/>
                <a:cs typeface="Times New Roman" panose="02020603050405020304" pitchFamily="18" charset="0"/>
              </a:rPr>
              <a:t>Solution: </a:t>
            </a:r>
            <a:r>
              <a:rPr lang="en-US" altLang="en-US" sz="2200" dirty="0">
                <a:latin typeface="Times New Roman" panose="02020603050405020304" pitchFamily="18" charset="0"/>
                <a:cs typeface="Times New Roman" panose="02020603050405020304" pitchFamily="18" charset="0"/>
              </a:rPr>
              <a:t>Inherit default members from a superclass; select the correct implementation via run-time dispatching.</a:t>
            </a:r>
          </a:p>
        </p:txBody>
      </p:sp>
      <p:pic>
        <p:nvPicPr>
          <p:cNvPr id="4" name="Picture 2" descr="C:\Users\fauzisukiman\Desktop\template pp USM\page 2 n seterusnya\Header.jpg">
            <a:extLst>
              <a:ext uri="{FF2B5EF4-FFF2-40B4-BE49-F238E27FC236}">
                <a16:creationId xmlns:a16="http://schemas.microsoft.com/office/drawing/2014/main" id="{374E0F5C-0015-7742-83CB-1E4CC5CCB537}"/>
              </a:ext>
            </a:extLst>
          </p:cNvPr>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5" name="Picture 4" descr="C:\Users\fauzisukiman\Desktop\template pp USM\page 2 n seterusnya\Vertical line.jpg">
            <a:extLst>
              <a:ext uri="{FF2B5EF4-FFF2-40B4-BE49-F238E27FC236}">
                <a16:creationId xmlns:a16="http://schemas.microsoft.com/office/drawing/2014/main" id="{773E37B2-5307-A544-9E5E-587CA9416871}"/>
              </a:ext>
            </a:extLst>
          </p:cNvPr>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6" name="Rectangle 7">
            <a:extLst>
              <a:ext uri="{FF2B5EF4-FFF2-40B4-BE49-F238E27FC236}">
                <a16:creationId xmlns:a16="http://schemas.microsoft.com/office/drawing/2014/main" id="{724907A8-ED9F-9245-B4FF-38EBC4E5A976}"/>
              </a:ext>
            </a:extLst>
          </p:cNvPr>
          <p:cNvSpPr>
            <a:spLocks noChangeArrowheads="1"/>
          </p:cNvSpPr>
          <p:nvPr/>
        </p:nvSpPr>
        <p:spPr bwMode="auto">
          <a:xfrm>
            <a:off x="1524000" y="76200"/>
            <a:ext cx="72326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Data structures: Design Patterns </a:t>
            </a:r>
          </a:p>
        </p:txBody>
      </p:sp>
      <p:pic>
        <p:nvPicPr>
          <p:cNvPr id="7" name="Picture 2" descr="C:\Users\Jasim\Desktop\logo_uoitc.png">
            <a:extLst>
              <a:ext uri="{FF2B5EF4-FFF2-40B4-BE49-F238E27FC236}">
                <a16:creationId xmlns:a16="http://schemas.microsoft.com/office/drawing/2014/main" id="{36D18A5D-3F2A-5B47-9A5E-BB25AE339F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15429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90600"/>
            <a:ext cx="7772399" cy="2569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400" dirty="0">
                <a:latin typeface="Times New Roman" pitchFamily="18" charset="0"/>
                <a:cs typeface="Times New Roman" pitchFamily="18" charset="0"/>
              </a:rPr>
              <a:t> Data structures</a:t>
            </a:r>
          </a:p>
          <a:p>
            <a:pPr algn="just">
              <a:lnSpc>
                <a:spcPct val="150000"/>
              </a:lnSpc>
              <a:buFont typeface="Wingdings" pitchFamily="2" charset="2"/>
              <a:buChar char="Ø"/>
            </a:pPr>
            <a:r>
              <a:rPr lang="en-US" sz="2400" dirty="0">
                <a:latin typeface="Times New Roman" pitchFamily="18" charset="0"/>
                <a:cs typeface="Times New Roman" pitchFamily="18" charset="0"/>
              </a:rPr>
              <a:t> abstract data types,</a:t>
            </a:r>
          </a:p>
          <a:p>
            <a:pPr algn="just">
              <a:lnSpc>
                <a:spcPct val="150000"/>
              </a:lnSpc>
              <a:buFont typeface="Wingdings" pitchFamily="2" charset="2"/>
              <a:buChar char="Ø"/>
            </a:pPr>
            <a:r>
              <a:rPr lang="en-US" sz="2400" dirty="0">
                <a:latin typeface="Times New Roman" pitchFamily="18" charset="0"/>
                <a:cs typeface="Times New Roman" pitchFamily="18" charset="0"/>
              </a:rPr>
              <a:t> design patterns</a:t>
            </a:r>
          </a:p>
          <a:p>
            <a:pPr algn="just">
              <a:lnSpc>
                <a:spcPct val="150000"/>
              </a:lnSpc>
              <a:buFont typeface="Wingdings" pitchFamily="2" charset="2"/>
              <a:buChar char="Ø"/>
            </a:pPr>
            <a:r>
              <a:rPr lang="en-US" sz="2400" dirty="0">
                <a:latin typeface="Times New Roman" pitchFamily="18" charset="0"/>
                <a:cs typeface="Times New Roman" pitchFamily="18" charset="0"/>
              </a:rPr>
              <a:t>algorithms</a:t>
            </a:r>
          </a:p>
          <a:p>
            <a:pPr algn="just">
              <a:buFont typeface="Wingdings" pitchFamily="2" charset="2"/>
              <a:buChar char="Ø"/>
            </a:pPr>
            <a:endParaRPr lang="en-US" sz="17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CD2FB96-008C-2640-9F21-7E39C9872515}"/>
              </a:ext>
            </a:extLst>
          </p:cNvPr>
          <p:cNvSpPr>
            <a:spLocks noGrp="1" noChangeArrowheads="1"/>
          </p:cNvSpPr>
          <p:nvPr>
            <p:ph type="title"/>
          </p:nvPr>
        </p:nvSpPr>
        <p:spPr>
          <a:xfrm>
            <a:off x="457200" y="762000"/>
            <a:ext cx="8229600" cy="740350"/>
          </a:xfrm>
        </p:spPr>
        <p:txBody>
          <a:bodyPr/>
          <a:lstStyle/>
          <a:p>
            <a:pPr eaLnBrk="1" hangingPunct="1">
              <a:spcBef>
                <a:spcPct val="20000"/>
              </a:spcBef>
              <a:buClr>
                <a:schemeClr val="tx1"/>
              </a:buClr>
              <a:buSzPct val="70000"/>
            </a:pPr>
            <a:r>
              <a:rPr lang="en-US" altLang="en-US" sz="2200" b="1" dirty="0">
                <a:latin typeface="Times New Roman" panose="02020603050405020304" pitchFamily="18" charset="0"/>
                <a:ea typeface="+mn-ea"/>
                <a:cs typeface="Times New Roman" panose="02020603050405020304" pitchFamily="18" charset="0"/>
              </a:rPr>
              <a:t>Iteration pattern</a:t>
            </a:r>
          </a:p>
        </p:txBody>
      </p:sp>
      <p:sp>
        <p:nvSpPr>
          <p:cNvPr id="9219" name="Rectangle 3">
            <a:extLst>
              <a:ext uri="{FF2B5EF4-FFF2-40B4-BE49-F238E27FC236}">
                <a16:creationId xmlns:a16="http://schemas.microsoft.com/office/drawing/2014/main" id="{A66481E6-3C69-7C4C-A28A-6A6545041C15}"/>
              </a:ext>
            </a:extLst>
          </p:cNvPr>
          <p:cNvSpPr>
            <a:spLocks noGrp="1" noChangeArrowheads="1"/>
          </p:cNvSpPr>
          <p:nvPr>
            <p:ph type="body" idx="1"/>
          </p:nvPr>
        </p:nvSpPr>
        <p:spPr>
          <a:xfrm>
            <a:off x="1085850" y="1600201"/>
            <a:ext cx="7600950" cy="2819400"/>
          </a:xfrm>
        </p:spPr>
        <p:txBody>
          <a:bodyPr/>
          <a:lstStyle/>
          <a:p>
            <a:pPr algn="just" eaLnBrk="1" hangingPunct="1">
              <a:buClr>
                <a:schemeClr val="tx1"/>
              </a:buClr>
              <a:buSzPct val="70000"/>
              <a:buFont typeface="Wingdings" pitchFamily="2" charset="2"/>
              <a:buChar char="§"/>
            </a:pPr>
            <a:r>
              <a:rPr lang="en-US" altLang="en-US" sz="2200" b="1" dirty="0">
                <a:latin typeface="Times New Roman" panose="02020603050405020304" pitchFamily="18" charset="0"/>
                <a:cs typeface="Times New Roman" panose="02020603050405020304" pitchFamily="18" charset="0"/>
              </a:rPr>
              <a:t>Problem</a:t>
            </a:r>
            <a:r>
              <a:rPr lang="en-US" altLang="en-US" sz="2200" dirty="0">
                <a:latin typeface="Times New Roman" panose="02020603050405020304" pitchFamily="18" charset="0"/>
                <a:cs typeface="Times New Roman" panose="02020603050405020304" pitchFamily="18" charset="0"/>
              </a:rPr>
              <a:t>: Clients that wish to access all members of a collection must perform a specialized traversal for each data structure. </a:t>
            </a:r>
          </a:p>
          <a:p>
            <a:pPr eaLnBrk="1" hangingPunct="1">
              <a:buClr>
                <a:schemeClr val="tx1"/>
              </a:buClr>
              <a:buSzPct val="70000"/>
              <a:buFont typeface="Wingdings" pitchFamily="2" charset="2"/>
              <a:buChar char="§"/>
            </a:pPr>
            <a:endParaRPr lang="en-US" altLang="en-US" sz="2200" dirty="0">
              <a:latin typeface="Times New Roman" panose="02020603050405020304" pitchFamily="18" charset="0"/>
              <a:cs typeface="Times New Roman" panose="02020603050405020304" pitchFamily="18" charset="0"/>
            </a:endParaRPr>
          </a:p>
          <a:p>
            <a:pPr eaLnBrk="1" hangingPunct="1">
              <a:buClr>
                <a:schemeClr val="tx1"/>
              </a:buClr>
              <a:buSzPct val="70000"/>
              <a:buFont typeface="Wingdings" pitchFamily="2" charset="2"/>
              <a:buChar char="§"/>
            </a:pPr>
            <a:r>
              <a:rPr lang="en-US" altLang="en-US" sz="2200" b="1" dirty="0">
                <a:latin typeface="Times New Roman" panose="02020603050405020304" pitchFamily="18" charset="0"/>
                <a:cs typeface="Times New Roman" panose="02020603050405020304" pitchFamily="18" charset="0"/>
              </a:rPr>
              <a:t>Solution</a:t>
            </a:r>
            <a:r>
              <a:rPr lang="en-US" altLang="en-US" sz="2200" dirty="0">
                <a:latin typeface="Times New Roman" panose="02020603050405020304" pitchFamily="18" charset="0"/>
                <a:cs typeface="Times New Roman" panose="02020603050405020304" pitchFamily="18" charset="0"/>
              </a:rPr>
              <a:t>: Implementations perform traversals. The results are communicated to clients via a standard interface. </a:t>
            </a:r>
          </a:p>
        </p:txBody>
      </p:sp>
      <p:pic>
        <p:nvPicPr>
          <p:cNvPr id="4" name="Picture 2" descr="C:\Users\fauzisukiman\Desktop\template pp USM\page 2 n seterusnya\Header.jpg">
            <a:extLst>
              <a:ext uri="{FF2B5EF4-FFF2-40B4-BE49-F238E27FC236}">
                <a16:creationId xmlns:a16="http://schemas.microsoft.com/office/drawing/2014/main" id="{9D98047A-11AF-8342-A73D-D5443A4B944D}"/>
              </a:ext>
            </a:extLst>
          </p:cNvPr>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5" name="Picture 4" descr="C:\Users\fauzisukiman\Desktop\template pp USM\page 2 n seterusnya\Vertical line.jpg">
            <a:extLst>
              <a:ext uri="{FF2B5EF4-FFF2-40B4-BE49-F238E27FC236}">
                <a16:creationId xmlns:a16="http://schemas.microsoft.com/office/drawing/2014/main" id="{AD5EB1E5-250B-AC4C-A3D0-4107296445AF}"/>
              </a:ext>
            </a:extLst>
          </p:cNvPr>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6" name="Rectangle 7">
            <a:extLst>
              <a:ext uri="{FF2B5EF4-FFF2-40B4-BE49-F238E27FC236}">
                <a16:creationId xmlns:a16="http://schemas.microsoft.com/office/drawing/2014/main" id="{F594ED0B-3998-8846-8F1B-1AF1F8DECCF9}"/>
              </a:ext>
            </a:extLst>
          </p:cNvPr>
          <p:cNvSpPr>
            <a:spLocks noChangeArrowheads="1"/>
          </p:cNvSpPr>
          <p:nvPr/>
        </p:nvSpPr>
        <p:spPr bwMode="auto">
          <a:xfrm>
            <a:off x="1524000" y="76200"/>
            <a:ext cx="72326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Data structures: Design Patterns </a:t>
            </a:r>
          </a:p>
        </p:txBody>
      </p:sp>
      <p:pic>
        <p:nvPicPr>
          <p:cNvPr id="7" name="Picture 2" descr="C:\Users\Jasim\Desktop\logo_uoitc.png">
            <a:extLst>
              <a:ext uri="{FF2B5EF4-FFF2-40B4-BE49-F238E27FC236}">
                <a16:creationId xmlns:a16="http://schemas.microsoft.com/office/drawing/2014/main" id="{0F472ECE-D344-564E-A5E5-68FA0DFF0EE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03550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A66481E6-3C69-7C4C-A28A-6A6545041C15}"/>
              </a:ext>
            </a:extLst>
          </p:cNvPr>
          <p:cNvSpPr>
            <a:spLocks noGrp="1" noChangeArrowheads="1"/>
          </p:cNvSpPr>
          <p:nvPr>
            <p:ph type="body" idx="1"/>
          </p:nvPr>
        </p:nvSpPr>
        <p:spPr>
          <a:xfrm>
            <a:off x="1085850" y="1600200"/>
            <a:ext cx="7600950" cy="4800599"/>
          </a:xfrm>
        </p:spPr>
        <p:txBody>
          <a:bodyPr/>
          <a:lstStyle/>
          <a:p>
            <a:pPr algn="just" eaLnBrk="1" hangingPunct="1">
              <a:buClr>
                <a:schemeClr val="tx1"/>
              </a:buClr>
              <a:buSzPct val="70000"/>
              <a:buFont typeface="Wingdings" pitchFamily="2" charset="2"/>
              <a:buChar char="§"/>
            </a:pPr>
            <a:r>
              <a:rPr lang="en-US" altLang="en-US" sz="2200" dirty="0">
                <a:latin typeface="Times New Roman" panose="02020603050405020304" pitchFamily="18" charset="0"/>
                <a:cs typeface="Times New Roman" panose="02020603050405020304" pitchFamily="18" charset="0"/>
              </a:rPr>
              <a:t>An algorithm is a step by step recipe for solving an instance of a problem.  Every single procedure that a computer performs is an algorithm. </a:t>
            </a:r>
          </a:p>
          <a:p>
            <a:pPr algn="just" eaLnBrk="1" hangingPunct="1">
              <a:buClr>
                <a:schemeClr val="tx1"/>
              </a:buClr>
              <a:buSzPct val="70000"/>
              <a:buFont typeface="Wingdings" pitchFamily="2" charset="2"/>
              <a:buChar char="§"/>
            </a:pPr>
            <a:r>
              <a:rPr lang="en-US" altLang="en-US" sz="2200" dirty="0">
                <a:latin typeface="Times New Roman" panose="02020603050405020304" pitchFamily="18" charset="0"/>
                <a:cs typeface="Times New Roman" panose="02020603050405020304" pitchFamily="18" charset="0"/>
              </a:rPr>
              <a:t> An algorithm is a precise procedure for solving a problem in finite number of steps. </a:t>
            </a:r>
          </a:p>
          <a:p>
            <a:pPr algn="just" eaLnBrk="1" hangingPunct="1">
              <a:buClr>
                <a:schemeClr val="tx1"/>
              </a:buClr>
              <a:buSzPct val="70000"/>
              <a:buFont typeface="Wingdings" pitchFamily="2" charset="2"/>
              <a:buChar char="§"/>
            </a:pPr>
            <a:r>
              <a:rPr lang="en-US" altLang="en-US" sz="2200" dirty="0">
                <a:latin typeface="Times New Roman" panose="02020603050405020304" pitchFamily="18" charset="0"/>
                <a:cs typeface="Times New Roman" panose="02020603050405020304" pitchFamily="18" charset="0"/>
              </a:rPr>
              <a:t>An algorithm states the actions to be executed and the order in which these actions are to be executed. </a:t>
            </a:r>
          </a:p>
          <a:p>
            <a:pPr algn="just" eaLnBrk="1" hangingPunct="1">
              <a:buClr>
                <a:schemeClr val="tx1"/>
              </a:buClr>
              <a:buSzPct val="70000"/>
              <a:buFont typeface="Wingdings" pitchFamily="2" charset="2"/>
              <a:buChar char="§"/>
            </a:pPr>
            <a:r>
              <a:rPr lang="en-US" altLang="en-US" sz="2200" dirty="0">
                <a:latin typeface="Times New Roman" panose="02020603050405020304" pitchFamily="18" charset="0"/>
                <a:cs typeface="Times New Roman" panose="02020603050405020304" pitchFamily="18" charset="0"/>
              </a:rPr>
              <a:t>An algorithm is a well ordered collection of clear and simple instructions of definite and effectively computable operations that when executed produces a result and stops executing at some point in a finite amount of time rather than just going on and on infinitely.</a:t>
            </a:r>
          </a:p>
        </p:txBody>
      </p:sp>
      <p:pic>
        <p:nvPicPr>
          <p:cNvPr id="4" name="Picture 2" descr="C:\Users\fauzisukiman\Desktop\template pp USM\page 2 n seterusnya\Header.jpg">
            <a:extLst>
              <a:ext uri="{FF2B5EF4-FFF2-40B4-BE49-F238E27FC236}">
                <a16:creationId xmlns:a16="http://schemas.microsoft.com/office/drawing/2014/main" id="{9D98047A-11AF-8342-A73D-D5443A4B944D}"/>
              </a:ext>
            </a:extLst>
          </p:cNvPr>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5" name="Picture 4" descr="C:\Users\fauzisukiman\Desktop\template pp USM\page 2 n seterusnya\Vertical line.jpg">
            <a:extLst>
              <a:ext uri="{FF2B5EF4-FFF2-40B4-BE49-F238E27FC236}">
                <a16:creationId xmlns:a16="http://schemas.microsoft.com/office/drawing/2014/main" id="{AD5EB1E5-250B-AC4C-A3D0-4107296445AF}"/>
              </a:ext>
            </a:extLst>
          </p:cNvPr>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6" name="Rectangle 7">
            <a:extLst>
              <a:ext uri="{FF2B5EF4-FFF2-40B4-BE49-F238E27FC236}">
                <a16:creationId xmlns:a16="http://schemas.microsoft.com/office/drawing/2014/main" id="{F594ED0B-3998-8846-8F1B-1AF1F8DECCF9}"/>
              </a:ext>
            </a:extLst>
          </p:cNvPr>
          <p:cNvSpPr>
            <a:spLocks noChangeArrowheads="1"/>
          </p:cNvSpPr>
          <p:nvPr/>
        </p:nvSpPr>
        <p:spPr bwMode="auto">
          <a:xfrm>
            <a:off x="1524000" y="76200"/>
            <a:ext cx="72326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Data structures: Algorithm</a:t>
            </a:r>
          </a:p>
        </p:txBody>
      </p:sp>
      <p:pic>
        <p:nvPicPr>
          <p:cNvPr id="7" name="Picture 2" descr="C:\Users\Jasim\Desktop\logo_uoitc.png">
            <a:extLst>
              <a:ext uri="{FF2B5EF4-FFF2-40B4-BE49-F238E27FC236}">
                <a16:creationId xmlns:a16="http://schemas.microsoft.com/office/drawing/2014/main" id="{0F472ECE-D344-564E-A5E5-68FA0DFF0EE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60343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A66481E6-3C69-7C4C-A28A-6A6545041C15}"/>
              </a:ext>
            </a:extLst>
          </p:cNvPr>
          <p:cNvSpPr>
            <a:spLocks noGrp="1" noChangeArrowheads="1"/>
          </p:cNvSpPr>
          <p:nvPr>
            <p:ph type="body" idx="1"/>
          </p:nvPr>
        </p:nvSpPr>
        <p:spPr>
          <a:xfrm>
            <a:off x="1085850" y="1600200"/>
            <a:ext cx="7600950" cy="4800599"/>
          </a:xfrm>
        </p:spPr>
        <p:txBody>
          <a:bodyPr/>
          <a:lstStyle/>
          <a:p>
            <a:pPr algn="just" eaLnBrk="1" hangingPunct="1">
              <a:buClr>
                <a:schemeClr val="tx1"/>
              </a:buClr>
              <a:buSzPct val="70000"/>
              <a:buFont typeface="Wingdings" pitchFamily="2" charset="2"/>
              <a:buChar char="§"/>
            </a:pPr>
            <a:r>
              <a:rPr lang="en-US" altLang="en-US" sz="2200" dirty="0">
                <a:latin typeface="Times New Roman" panose="02020603050405020304" pitchFamily="18" charset="0"/>
                <a:cs typeface="Times New Roman" panose="02020603050405020304" pitchFamily="18" charset="0"/>
              </a:rPr>
              <a:t>An algorithm possesses the following properties</a:t>
            </a:r>
          </a:p>
          <a:p>
            <a:pPr algn="just" eaLnBrk="1" hangingPunct="1">
              <a:buClr>
                <a:schemeClr val="tx1"/>
              </a:buClr>
              <a:buSzPct val="70000"/>
              <a:buFont typeface="Wingdings" pitchFamily="2" charset="2"/>
              <a:buChar char="§"/>
            </a:pPr>
            <a:r>
              <a:rPr lang="en-US" altLang="en-US" sz="2200" dirty="0">
                <a:latin typeface="Times New Roman" panose="02020603050405020304" pitchFamily="18" charset="0"/>
                <a:cs typeface="Times New Roman" panose="02020603050405020304" pitchFamily="18" charset="0"/>
              </a:rPr>
              <a:t> It must be correct. </a:t>
            </a:r>
          </a:p>
          <a:p>
            <a:pPr algn="just" eaLnBrk="1" hangingPunct="1">
              <a:buClr>
                <a:schemeClr val="tx1"/>
              </a:buClr>
              <a:buSzPct val="70000"/>
              <a:buFont typeface="Wingdings" pitchFamily="2" charset="2"/>
              <a:buChar char="§"/>
            </a:pPr>
            <a:r>
              <a:rPr lang="en-US" altLang="en-US" sz="2200" dirty="0">
                <a:latin typeface="Times New Roman" panose="02020603050405020304" pitchFamily="18" charset="0"/>
                <a:cs typeface="Times New Roman" panose="02020603050405020304" pitchFamily="18" charset="0"/>
              </a:rPr>
              <a:t>It must be composed of a series of concrete steps. </a:t>
            </a:r>
          </a:p>
          <a:p>
            <a:pPr algn="just" eaLnBrk="1" hangingPunct="1">
              <a:buClr>
                <a:schemeClr val="tx1"/>
              </a:buClr>
              <a:buSzPct val="70000"/>
              <a:buFont typeface="Wingdings" pitchFamily="2" charset="2"/>
              <a:buChar char="§"/>
            </a:pPr>
            <a:r>
              <a:rPr lang="en-US" altLang="en-US" sz="2200" dirty="0">
                <a:latin typeface="Times New Roman" panose="02020603050405020304" pitchFamily="18" charset="0"/>
                <a:cs typeface="Times New Roman" panose="02020603050405020304" pitchFamily="18" charset="0"/>
              </a:rPr>
              <a:t>There can be no ambiguity as to which step will be performed next. </a:t>
            </a:r>
          </a:p>
          <a:p>
            <a:pPr algn="just" eaLnBrk="1" hangingPunct="1">
              <a:buClr>
                <a:schemeClr val="tx1"/>
              </a:buClr>
              <a:buSzPct val="70000"/>
              <a:buFont typeface="Wingdings" pitchFamily="2" charset="2"/>
              <a:buChar char="§"/>
            </a:pPr>
            <a:r>
              <a:rPr lang="en-US" altLang="en-US" sz="2200" dirty="0">
                <a:latin typeface="Times New Roman" panose="02020603050405020304" pitchFamily="18" charset="0"/>
                <a:cs typeface="Times New Roman" panose="02020603050405020304" pitchFamily="18" charset="0"/>
              </a:rPr>
              <a:t>It must be composed of a finite number of steps. </a:t>
            </a:r>
          </a:p>
          <a:p>
            <a:pPr algn="just" eaLnBrk="1" hangingPunct="1">
              <a:buClr>
                <a:schemeClr val="tx1"/>
              </a:buClr>
              <a:buSzPct val="70000"/>
              <a:buFont typeface="Wingdings" pitchFamily="2" charset="2"/>
              <a:buChar char="§"/>
            </a:pPr>
            <a:r>
              <a:rPr lang="en-US" altLang="en-US" sz="2200" dirty="0">
                <a:latin typeface="Times New Roman" panose="02020603050405020304" pitchFamily="18" charset="0"/>
                <a:cs typeface="Times New Roman" panose="02020603050405020304" pitchFamily="18" charset="0"/>
              </a:rPr>
              <a:t> It must terminate. </a:t>
            </a:r>
          </a:p>
          <a:p>
            <a:pPr algn="just" eaLnBrk="1" hangingPunct="1">
              <a:buClr>
                <a:schemeClr val="tx1"/>
              </a:buClr>
              <a:buSzPct val="70000"/>
              <a:buFont typeface="Wingdings" pitchFamily="2" charset="2"/>
              <a:buChar char="§"/>
            </a:pPr>
            <a:r>
              <a:rPr lang="en-US" altLang="en-US" sz="2200" dirty="0">
                <a:latin typeface="Times New Roman" panose="02020603050405020304" pitchFamily="18" charset="0"/>
                <a:cs typeface="Times New Roman" panose="02020603050405020304" pitchFamily="18" charset="0"/>
              </a:rPr>
              <a:t>It takes zero or more inputs .</a:t>
            </a:r>
          </a:p>
          <a:p>
            <a:pPr algn="just" eaLnBrk="1" hangingPunct="1">
              <a:buClr>
                <a:schemeClr val="tx1"/>
              </a:buClr>
              <a:buSzPct val="70000"/>
              <a:buFont typeface="Wingdings" pitchFamily="2" charset="2"/>
              <a:buChar char="§"/>
            </a:pPr>
            <a:r>
              <a:rPr lang="en-US" altLang="en-US" sz="2200" dirty="0">
                <a:latin typeface="Times New Roman" panose="02020603050405020304" pitchFamily="18" charset="0"/>
                <a:cs typeface="Times New Roman" panose="02020603050405020304" pitchFamily="18" charset="0"/>
              </a:rPr>
              <a:t>It should be efficient and flexible.</a:t>
            </a:r>
          </a:p>
          <a:p>
            <a:pPr algn="just" eaLnBrk="1" hangingPunct="1">
              <a:buClr>
                <a:schemeClr val="tx1"/>
              </a:buClr>
              <a:buSzPct val="70000"/>
              <a:buFont typeface="Wingdings" pitchFamily="2" charset="2"/>
              <a:buChar char="§"/>
            </a:pPr>
            <a:r>
              <a:rPr lang="en-US" altLang="en-US" sz="2200" dirty="0">
                <a:latin typeface="Times New Roman" panose="02020603050405020304" pitchFamily="18" charset="0"/>
                <a:cs typeface="Times New Roman" panose="02020603050405020304" pitchFamily="18" charset="0"/>
              </a:rPr>
              <a:t>It should use less memory space as much as possible. </a:t>
            </a:r>
          </a:p>
          <a:p>
            <a:pPr algn="just" eaLnBrk="1" hangingPunct="1">
              <a:buClr>
                <a:schemeClr val="tx1"/>
              </a:buClr>
              <a:buSzPct val="70000"/>
              <a:buFont typeface="Wingdings" pitchFamily="2" charset="2"/>
              <a:buChar char="§"/>
            </a:pPr>
            <a:r>
              <a:rPr lang="en-US" altLang="en-US" sz="2200" dirty="0">
                <a:latin typeface="Times New Roman" panose="02020603050405020304" pitchFamily="18" charset="0"/>
                <a:cs typeface="Times New Roman" panose="02020603050405020304" pitchFamily="18" charset="0"/>
              </a:rPr>
              <a:t> It results in one or more outputs.</a:t>
            </a:r>
          </a:p>
        </p:txBody>
      </p:sp>
      <p:pic>
        <p:nvPicPr>
          <p:cNvPr id="4" name="Picture 2" descr="C:\Users\fauzisukiman\Desktop\template pp USM\page 2 n seterusnya\Header.jpg">
            <a:extLst>
              <a:ext uri="{FF2B5EF4-FFF2-40B4-BE49-F238E27FC236}">
                <a16:creationId xmlns:a16="http://schemas.microsoft.com/office/drawing/2014/main" id="{9D98047A-11AF-8342-A73D-D5443A4B944D}"/>
              </a:ext>
            </a:extLst>
          </p:cNvPr>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5" name="Picture 4" descr="C:\Users\fauzisukiman\Desktop\template pp USM\page 2 n seterusnya\Vertical line.jpg">
            <a:extLst>
              <a:ext uri="{FF2B5EF4-FFF2-40B4-BE49-F238E27FC236}">
                <a16:creationId xmlns:a16="http://schemas.microsoft.com/office/drawing/2014/main" id="{AD5EB1E5-250B-AC4C-A3D0-4107296445AF}"/>
              </a:ext>
            </a:extLst>
          </p:cNvPr>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6" name="Rectangle 7">
            <a:extLst>
              <a:ext uri="{FF2B5EF4-FFF2-40B4-BE49-F238E27FC236}">
                <a16:creationId xmlns:a16="http://schemas.microsoft.com/office/drawing/2014/main" id="{F594ED0B-3998-8846-8F1B-1AF1F8DECCF9}"/>
              </a:ext>
            </a:extLst>
          </p:cNvPr>
          <p:cNvSpPr>
            <a:spLocks noChangeArrowheads="1"/>
          </p:cNvSpPr>
          <p:nvPr/>
        </p:nvSpPr>
        <p:spPr bwMode="auto">
          <a:xfrm>
            <a:off x="1524000" y="76200"/>
            <a:ext cx="7232650" cy="584775"/>
          </a:xfrm>
          <a:prstGeom prst="rect">
            <a:avLst/>
          </a:prstGeom>
          <a:noFill/>
          <a:ln w="9525">
            <a:noFill/>
            <a:miter lim="800000"/>
            <a:headEnd/>
            <a:tailEnd/>
          </a:ln>
        </p:spPr>
        <p:txBody>
          <a:bodyPr wrap="square">
            <a:spAutoFit/>
          </a:bodyPr>
          <a:lstStyle/>
          <a:p>
            <a:pPr algn="ctr"/>
            <a:r>
              <a:rPr lang="en-US" sz="3200" dirty="0">
                <a:solidFill>
                  <a:srgbClr val="FFFFFF"/>
                </a:solidFill>
                <a:latin typeface="Times New Roman" pitchFamily="18" charset="0"/>
                <a:cs typeface="Times New Roman" pitchFamily="18" charset="0"/>
              </a:rPr>
              <a:t>Data structures: Algorithm</a:t>
            </a:r>
          </a:p>
        </p:txBody>
      </p:sp>
      <p:pic>
        <p:nvPicPr>
          <p:cNvPr id="7" name="Picture 2" descr="C:\Users\Jasim\Desktop\logo_uoitc.png">
            <a:extLst>
              <a:ext uri="{FF2B5EF4-FFF2-40B4-BE49-F238E27FC236}">
                <a16:creationId xmlns:a16="http://schemas.microsoft.com/office/drawing/2014/main" id="{0F472ECE-D344-564E-A5E5-68FA0DFF0EE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181B42D-F90B-E84A-994D-31574303FEF9}"/>
              </a:ext>
            </a:extLst>
          </p:cNvPr>
          <p:cNvSpPr/>
          <p:nvPr/>
        </p:nvSpPr>
        <p:spPr>
          <a:xfrm>
            <a:off x="1333500" y="1130587"/>
            <a:ext cx="4114800" cy="584775"/>
          </a:xfrm>
          <a:prstGeom prst="rect">
            <a:avLst/>
          </a:prstGeom>
        </p:spPr>
        <p:txBody>
          <a:bodyPr wrap="square">
            <a:spAutoFit/>
          </a:bodyPr>
          <a:lstStyle/>
          <a:p>
            <a:pPr marL="457200" indent="-457200">
              <a:buFont typeface="Wingdings" pitchFamily="2" charset="2"/>
              <a:buChar char="v"/>
            </a:pPr>
            <a:r>
              <a:rPr lang="en-US" sz="3200" dirty="0">
                <a:latin typeface="Times New Roman" pitchFamily="18" charset="0"/>
                <a:cs typeface="Times New Roman" pitchFamily="18" charset="0"/>
              </a:rPr>
              <a:t>Algorithm Properties</a:t>
            </a:r>
          </a:p>
        </p:txBody>
      </p:sp>
    </p:spTree>
    <p:extLst>
      <p:ext uri="{BB962C8B-B14F-4D97-AF65-F5344CB8AC3E}">
        <p14:creationId xmlns:p14="http://schemas.microsoft.com/office/powerpoint/2010/main" val="77845889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Data structures: Overview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9" y="914400"/>
            <a:ext cx="7524750" cy="5617628"/>
          </a:xfrm>
          <a:prstGeom prst="rect">
            <a:avLst/>
          </a:prstGeom>
        </p:spPr>
        <p:txBody>
          <a:bodyPr wrap="square">
            <a:spAutoFit/>
          </a:bodyPr>
          <a:lstStyle/>
          <a:p>
            <a:pPr marL="342900" indent="-342900">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Data: Collection of raw facts. </a:t>
            </a:r>
          </a:p>
          <a:p>
            <a:pPr marL="342900" indent="-342900">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 Data structure is representation of the logical relationship existing between individual elements of data. </a:t>
            </a:r>
          </a:p>
          <a:p>
            <a:pPr marL="342900" indent="-342900">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 Data structure is a specialized format for organizing and storing data in memory that considers not only the elements stored but also their relationship to each other.</a:t>
            </a:r>
          </a:p>
          <a:p>
            <a:pPr marL="342900" indent="-342900">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Data structure affects the design of both structural &amp; functional aspects of a program. </a:t>
            </a:r>
          </a:p>
          <a:p>
            <a:pPr algn="ctr">
              <a:lnSpc>
                <a:spcPct val="150000"/>
              </a:lnSpc>
            </a:pPr>
            <a:r>
              <a:rPr lang="en-US" sz="2200" b="1" i="1" dirty="0">
                <a:latin typeface="Times New Roman" panose="02020603050405020304" pitchFamily="18" charset="0"/>
                <a:cs typeface="Times New Roman" panose="02020603050405020304" pitchFamily="18" charset="0"/>
              </a:rPr>
              <a:t>Program=algorithm + Data Structure </a:t>
            </a:r>
          </a:p>
          <a:p>
            <a:pPr marL="342900" indent="-342900">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 Algorithm is a step by step procedure to solve a particular function.</a:t>
            </a:r>
          </a:p>
        </p:txBody>
      </p:sp>
    </p:spTree>
    <p:extLst>
      <p:ext uri="{BB962C8B-B14F-4D97-AF65-F5344CB8AC3E}">
        <p14:creationId xmlns:p14="http://schemas.microsoft.com/office/powerpoint/2010/main" val="150031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Data structures: Overview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9" y="1264423"/>
            <a:ext cx="7524750" cy="1554977"/>
          </a:xfrm>
          <a:prstGeom prst="rect">
            <a:avLst/>
          </a:prstGeom>
        </p:spPr>
        <p:txBody>
          <a:bodyPr wrap="square">
            <a:spAutoFit/>
          </a:bodyPr>
          <a:lstStyle/>
          <a:p>
            <a:pPr marL="342900" indent="-342900">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Data structure are normally divided into two broad categories:</a:t>
            </a:r>
          </a:p>
          <a:p>
            <a:pPr marL="800100" lvl="1"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  Primitive Data Structure </a:t>
            </a:r>
          </a:p>
          <a:p>
            <a:pPr marL="800100" lvl="1" indent="-342900">
              <a:lnSpc>
                <a:spcPct val="150000"/>
              </a:lnSpc>
              <a:buFont typeface="Wingdings" pitchFamily="2" charset="2"/>
              <a:buChar char="Ø"/>
            </a:pPr>
            <a:r>
              <a:rPr lang="en-US" sz="2200" dirty="0">
                <a:latin typeface="Times New Roman" panose="02020603050405020304" pitchFamily="18" charset="0"/>
                <a:cs typeface="Times New Roman" panose="02020603050405020304" pitchFamily="18" charset="0"/>
              </a:rPr>
              <a:t> Non-Primitive Data Structure</a:t>
            </a:r>
          </a:p>
        </p:txBody>
      </p:sp>
    </p:spTree>
    <p:extLst>
      <p:ext uri="{BB962C8B-B14F-4D97-AF65-F5344CB8AC3E}">
        <p14:creationId xmlns:p14="http://schemas.microsoft.com/office/powerpoint/2010/main" val="343850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Data structures: Overview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D6E37FE-D74E-5644-AB2B-3BFB8ABDB177}"/>
              </a:ext>
            </a:extLst>
          </p:cNvPr>
          <p:cNvPicPr>
            <a:picLocks noChangeAspect="1"/>
          </p:cNvPicPr>
          <p:nvPr/>
        </p:nvPicPr>
        <p:blipFill>
          <a:blip r:embed="rId5"/>
          <a:stretch>
            <a:fillRect/>
          </a:stretch>
        </p:blipFill>
        <p:spPr>
          <a:xfrm>
            <a:off x="865076" y="933677"/>
            <a:ext cx="7821723" cy="5390923"/>
          </a:xfrm>
          <a:prstGeom prst="rect">
            <a:avLst/>
          </a:prstGeom>
        </p:spPr>
      </p:pic>
    </p:spTree>
    <p:extLst>
      <p:ext uri="{BB962C8B-B14F-4D97-AF65-F5344CB8AC3E}">
        <p14:creationId xmlns:p14="http://schemas.microsoft.com/office/powerpoint/2010/main" val="1638597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Data structures: Overview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9" y="1519097"/>
            <a:ext cx="7524750" cy="3586303"/>
          </a:xfrm>
          <a:prstGeom prst="rect">
            <a:avLst/>
          </a:prstGeom>
        </p:spPr>
        <p:txBody>
          <a:bodyPr wrap="square">
            <a:spAutoFit/>
          </a:bodyPr>
          <a:lstStyle/>
          <a:p>
            <a:pPr marL="342900" indent="-342900">
              <a:lnSpc>
                <a:spcPct val="150000"/>
              </a:lnSpc>
              <a:buFont typeface="Wingdings" pitchFamily="2" charset="2"/>
              <a:buChar char="v"/>
            </a:pPr>
            <a:r>
              <a:rPr lang="en-US" sz="2200" b="1" dirty="0">
                <a:latin typeface="Times New Roman" panose="02020603050405020304" pitchFamily="18" charset="0"/>
                <a:cs typeface="Times New Roman" panose="02020603050405020304" pitchFamily="18" charset="0"/>
              </a:rPr>
              <a:t>Primitive Data Structure </a:t>
            </a:r>
          </a:p>
          <a:p>
            <a:pPr marL="342900" indent="-342900">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There are basic structures and directly operated upon by the machine instructions. </a:t>
            </a:r>
          </a:p>
          <a:p>
            <a:pPr marL="342900" indent="-342900">
              <a:lnSpc>
                <a:spcPct val="150000"/>
              </a:lnSpc>
              <a:buFont typeface="Arial" panose="020B0604020202020204" pitchFamily="34" charset="0"/>
              <a:buChar char="•"/>
            </a:pPr>
            <a:r>
              <a:rPr lang="en-US" sz="2200" b="1" i="1" dirty="0">
                <a:latin typeface="Times New Roman" panose="02020603050405020304" pitchFamily="18" charset="0"/>
                <a:cs typeface="Times New Roman" panose="02020603050405020304" pitchFamily="18" charset="0"/>
              </a:rPr>
              <a:t>Data structures that are directly operated upon the machine-level instructions are known as primitive data structures such as </a:t>
            </a:r>
            <a:r>
              <a:rPr lang="en-US" sz="2200" dirty="0">
                <a:latin typeface="Times New Roman" panose="02020603050405020304" pitchFamily="18" charset="0"/>
                <a:cs typeface="Times New Roman" panose="02020603050405020304" pitchFamily="18" charset="0"/>
              </a:rPr>
              <a:t> Integer, Floating-point number, Character constants, string constants, pointers </a:t>
            </a:r>
            <a:r>
              <a:rPr lang="en-US" sz="2200" dirty="0" err="1">
                <a:latin typeface="Times New Roman" panose="02020603050405020304" pitchFamily="18" charset="0"/>
                <a:cs typeface="Times New Roman" panose="02020603050405020304" pitchFamily="18" charset="0"/>
              </a:rPr>
              <a:t>etc</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88805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Data structures: Overview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9" y="1519097"/>
            <a:ext cx="7524750" cy="3586366"/>
          </a:xfrm>
          <a:prstGeom prst="rect">
            <a:avLst/>
          </a:prstGeom>
        </p:spPr>
        <p:txBody>
          <a:bodyPr wrap="square">
            <a:spAutoFit/>
          </a:bodyPr>
          <a:lstStyle/>
          <a:p>
            <a:pPr marL="342900" indent="-342900">
              <a:lnSpc>
                <a:spcPct val="150000"/>
              </a:lnSpc>
              <a:buFont typeface="Wingdings" pitchFamily="2" charset="2"/>
              <a:buChar char="§"/>
            </a:pPr>
            <a:r>
              <a:rPr lang="en-US" sz="2200" b="1" dirty="0">
                <a:latin typeface="Times New Roman" panose="02020603050405020304" pitchFamily="18" charset="0"/>
                <a:cs typeface="Times New Roman" panose="02020603050405020304" pitchFamily="18" charset="0"/>
              </a:rPr>
              <a:t>Primitive Data Structure</a:t>
            </a:r>
          </a:p>
          <a:p>
            <a:pPr marL="342900" indent="-342900">
              <a:lnSpc>
                <a:spcPct val="150000"/>
              </a:lnSpc>
              <a:buFont typeface="Wingdings" pitchFamily="2" charset="2"/>
              <a:buChar char="§"/>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most commonly used operation on data structure are broadly categorized into following types</a:t>
            </a:r>
            <a:r>
              <a:rPr lang="en-US" sz="2200" b="1" dirty="0">
                <a:latin typeface="Times New Roman" panose="02020603050405020304" pitchFamily="18" charset="0"/>
                <a:cs typeface="Times New Roman" panose="02020603050405020304" pitchFamily="18" charset="0"/>
              </a:rPr>
              <a:t>: </a:t>
            </a:r>
          </a:p>
          <a:p>
            <a:pPr marL="800100" lvl="1" indent="-342900">
              <a:lnSpc>
                <a:spcPct val="150000"/>
              </a:lnSpc>
              <a:buFont typeface="Wingdings" pitchFamily="2" charset="2"/>
              <a:buChar char="ü"/>
            </a:pPr>
            <a:r>
              <a:rPr lang="en-US" sz="2200" b="1" dirty="0">
                <a:latin typeface="Times New Roman" panose="02020603050405020304" pitchFamily="18" charset="0"/>
                <a:cs typeface="Times New Roman" panose="02020603050405020304" pitchFamily="18" charset="0"/>
              </a:rPr>
              <a:t>Create</a:t>
            </a:r>
          </a:p>
          <a:p>
            <a:pPr marL="800100" lvl="1" indent="-342900">
              <a:lnSpc>
                <a:spcPct val="150000"/>
              </a:lnSpc>
              <a:buFont typeface="Wingdings" pitchFamily="2" charset="2"/>
              <a:buChar char="ü"/>
            </a:pPr>
            <a:r>
              <a:rPr lang="en-US" sz="2200" b="1" dirty="0">
                <a:latin typeface="Times New Roman" panose="02020603050405020304" pitchFamily="18" charset="0"/>
                <a:cs typeface="Times New Roman" panose="02020603050405020304" pitchFamily="18" charset="0"/>
              </a:rPr>
              <a:t> Selection </a:t>
            </a:r>
          </a:p>
          <a:p>
            <a:pPr marL="800100" lvl="1" indent="-342900">
              <a:lnSpc>
                <a:spcPct val="150000"/>
              </a:lnSpc>
              <a:buFont typeface="Wingdings" pitchFamily="2" charset="2"/>
              <a:buChar char="ü"/>
            </a:pPr>
            <a:r>
              <a:rPr lang="en-US" sz="2200" b="1" dirty="0">
                <a:latin typeface="Times New Roman" panose="02020603050405020304" pitchFamily="18" charset="0"/>
                <a:cs typeface="Times New Roman" panose="02020603050405020304" pitchFamily="18" charset="0"/>
              </a:rPr>
              <a:t> Updating </a:t>
            </a:r>
          </a:p>
          <a:p>
            <a:pPr marL="800100" lvl="1" indent="-342900">
              <a:lnSpc>
                <a:spcPct val="150000"/>
              </a:lnSpc>
              <a:buFont typeface="Wingdings" pitchFamily="2" charset="2"/>
              <a:buChar char="ü"/>
            </a:pPr>
            <a:r>
              <a:rPr lang="en-US" sz="2200" b="1" dirty="0">
                <a:latin typeface="Times New Roman" panose="02020603050405020304" pitchFamily="18" charset="0"/>
                <a:cs typeface="Times New Roman" panose="02020603050405020304" pitchFamily="18" charset="0"/>
              </a:rPr>
              <a:t>Destroy or Delete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33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Data structures: Overview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9" y="1519097"/>
            <a:ext cx="7524750" cy="3078471"/>
          </a:xfrm>
          <a:prstGeom prst="rect">
            <a:avLst/>
          </a:prstGeom>
        </p:spPr>
        <p:txBody>
          <a:bodyPr wrap="square">
            <a:spAutoFit/>
          </a:bodyPr>
          <a:lstStyle/>
          <a:p>
            <a:pPr marL="342900" indent="-342900">
              <a:lnSpc>
                <a:spcPct val="150000"/>
              </a:lnSpc>
              <a:buFont typeface="Wingdings" pitchFamily="2" charset="2"/>
              <a:buChar char="v"/>
            </a:pPr>
            <a:r>
              <a:rPr lang="en-US" sz="2200" b="1" dirty="0">
                <a:latin typeface="Times New Roman" panose="02020603050405020304" pitchFamily="18" charset="0"/>
                <a:cs typeface="Times New Roman" panose="02020603050405020304" pitchFamily="18" charset="0"/>
              </a:rPr>
              <a:t>Non-Primitive Data Structure</a:t>
            </a:r>
          </a:p>
          <a:p>
            <a:pPr marL="800100" lvl="1"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  The Data structures that are derived from the primitive data structures are called Non-primitive data structure. </a:t>
            </a:r>
          </a:p>
          <a:p>
            <a:pPr marL="800100" lvl="1" indent="-342900" algn="just">
              <a:lnSpc>
                <a:spcPct val="150000"/>
              </a:lnSpc>
              <a:buFont typeface="Wingdings" pitchFamily="2" charset="2"/>
              <a:buChar char="§"/>
            </a:pPr>
            <a:r>
              <a:rPr lang="en-US" sz="2200" dirty="0">
                <a:latin typeface="Times New Roman" panose="02020603050405020304" pitchFamily="18" charset="0"/>
                <a:cs typeface="Times New Roman" panose="02020603050405020304" pitchFamily="18" charset="0"/>
              </a:rPr>
              <a:t>The non-primitive data structures emphasize on structuring of a group of homogeneous (same type) or heterogeneous (different type) data items.</a:t>
            </a:r>
          </a:p>
        </p:txBody>
      </p:sp>
    </p:spTree>
    <p:extLst>
      <p:ext uri="{BB962C8B-B14F-4D97-AF65-F5344CB8AC3E}">
        <p14:creationId xmlns:p14="http://schemas.microsoft.com/office/powerpoint/2010/main" val="123748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Data structures: Overview </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9" y="990600"/>
            <a:ext cx="7524750" cy="5339923"/>
          </a:xfrm>
          <a:prstGeom prst="rect">
            <a:avLst/>
          </a:prstGeom>
        </p:spPr>
        <p:txBody>
          <a:bodyPr wrap="square">
            <a:spAutoFit/>
          </a:bodyPr>
          <a:lstStyle/>
          <a:p>
            <a:pPr marL="342900" indent="-342900">
              <a:lnSpc>
                <a:spcPct val="150000"/>
              </a:lnSpc>
              <a:buFont typeface="Wingdings" pitchFamily="2" charset="2"/>
              <a:buChar char="v"/>
            </a:pPr>
            <a:r>
              <a:rPr lang="en-US" sz="2200" b="1" dirty="0">
                <a:latin typeface="Times New Roman" panose="02020603050405020304" pitchFamily="18" charset="0"/>
                <a:cs typeface="Times New Roman" panose="02020603050405020304" pitchFamily="18" charset="0"/>
              </a:rPr>
              <a:t>Non-Primitive Data Structure</a:t>
            </a:r>
          </a:p>
          <a:p>
            <a:pPr marL="800100" lvl="1" indent="-342900" algn="just">
              <a:buFont typeface="Wingdings" pitchFamily="2" charset="2"/>
              <a:buChar char="§"/>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Linear Data structures</a:t>
            </a:r>
            <a:r>
              <a:rPr lang="en-US" sz="2200" dirty="0">
                <a:latin typeface="Times New Roman" panose="02020603050405020304" pitchFamily="18" charset="0"/>
                <a:cs typeface="Times New Roman" panose="02020603050405020304" pitchFamily="18" charset="0"/>
              </a:rPr>
              <a:t>:  Linear Data structures are kind of data structure that has homogeneous elements. The data structure in which elements are in a sequence and form a liner series.  Linear data structures are very easy to implement, since the memory of the computer is also organized in a linear fashion.  Some commonly used linear data structures are </a:t>
            </a:r>
            <a:r>
              <a:rPr lang="en-US" sz="2200" b="1" i="1" dirty="0">
                <a:latin typeface="Times New Roman" panose="02020603050405020304" pitchFamily="18" charset="0"/>
                <a:cs typeface="Times New Roman" panose="02020603050405020304" pitchFamily="18" charset="0"/>
              </a:rPr>
              <a:t>Stack, Queue and Linked Lists</a:t>
            </a:r>
            <a:r>
              <a:rPr lang="en-US" sz="2200" i="1" dirty="0">
                <a:latin typeface="Times New Roman" panose="02020603050405020304" pitchFamily="18" charset="0"/>
                <a:cs typeface="Times New Roman" panose="02020603050405020304" pitchFamily="18" charset="0"/>
              </a:rPr>
              <a:t>.     </a:t>
            </a:r>
          </a:p>
          <a:p>
            <a:pPr marL="800100" lvl="1" indent="-342900" algn="just">
              <a:buFont typeface="Wingdings" pitchFamily="2" charset="2"/>
              <a:buChar char="§"/>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Non-Linear Data structures</a:t>
            </a:r>
            <a:r>
              <a:rPr lang="en-US" sz="2200" dirty="0">
                <a:latin typeface="Times New Roman" panose="02020603050405020304" pitchFamily="18" charset="0"/>
                <a:cs typeface="Times New Roman" panose="02020603050405020304" pitchFamily="18" charset="0"/>
              </a:rPr>
              <a:t>: A Non-Linear Data structures is a data structure in which data item is connected to several other data items.  Non-Linear data structure may exhibit either a hierarchical relationship or parent child relationship. The data elements are not arranged in a sequential structure. The different non-linear data structures are </a:t>
            </a:r>
            <a:r>
              <a:rPr lang="en-US" sz="2200" b="1" i="1" dirty="0">
                <a:latin typeface="Times New Roman" panose="02020603050405020304" pitchFamily="18" charset="0"/>
                <a:cs typeface="Times New Roman" panose="02020603050405020304" pitchFamily="18" charset="0"/>
              </a:rPr>
              <a:t>trees</a:t>
            </a:r>
            <a:r>
              <a:rPr lang="en-US" sz="2200" dirty="0">
                <a:latin typeface="Times New Roman" panose="02020603050405020304" pitchFamily="18" charset="0"/>
                <a:cs typeface="Times New Roman" panose="02020603050405020304" pitchFamily="18" charset="0"/>
              </a:rPr>
              <a:t> and </a:t>
            </a:r>
            <a:r>
              <a:rPr lang="en-US" sz="2200" b="1" i="1" dirty="0">
                <a:latin typeface="Times New Roman" panose="02020603050405020304" pitchFamily="18" charset="0"/>
                <a:cs typeface="Times New Roman" panose="02020603050405020304" pitchFamily="18" charset="0"/>
              </a:rPr>
              <a:t>graphs</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1666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16703</TotalTime>
  <Words>1253</Words>
  <Application>Microsoft Macintosh PowerPoint</Application>
  <PresentationFormat>On-screen Show (4:3)</PresentationFormat>
  <Paragraphs>127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Patterns are used?</vt:lpstr>
      <vt:lpstr>Design patterns examples </vt:lpstr>
      <vt:lpstr>Encapsulation pattern</vt:lpstr>
      <vt:lpstr>Sub-classing pattern</vt:lpstr>
      <vt:lpstr>Iteration pattern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Microsoft Office User</cp:lastModifiedBy>
  <cp:revision>819</cp:revision>
  <dcterms:created xsi:type="dcterms:W3CDTF">2011-03-14T07:23:11Z</dcterms:created>
  <dcterms:modified xsi:type="dcterms:W3CDTF">2021-11-01T20:21:53Z</dcterms:modified>
</cp:coreProperties>
</file>