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8" r:id="rId3"/>
    <p:sldId id="279" r:id="rId4"/>
    <p:sldId id="287" r:id="rId5"/>
    <p:sldId id="281" r:id="rId6"/>
    <p:sldId id="288" r:id="rId7"/>
    <p:sldId id="289" r:id="rId8"/>
    <p:sldId id="290" r:id="rId9"/>
    <p:sldId id="291" r:id="rId10"/>
    <p:sldId id="292" r:id="rId11"/>
    <p:sldId id="293" r:id="rId12"/>
    <p:sldId id="294" r:id="rId13"/>
    <p:sldId id="295" r:id="rId14"/>
    <p:sldId id="296" r:id="rId15"/>
    <p:sldId id="297" r:id="rId16"/>
    <p:sldId id="299" r:id="rId17"/>
    <p:sldId id="300" r:id="rId18"/>
    <p:sldId id="301" r:id="rId19"/>
    <p:sldId id="302" r:id="rId20"/>
    <p:sldId id="303" r:id="rId21"/>
    <p:sldId id="282" r:id="rId22"/>
    <p:sldId id="283" r:id="rId23"/>
    <p:sldId id="304" r:id="rId24"/>
    <p:sldId id="305" r:id="rId25"/>
    <p:sldId id="306" r:id="rId26"/>
    <p:sldId id="25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00" autoAdjust="0"/>
    <p:restoredTop sz="94624" autoAdjust="0"/>
  </p:normalViewPr>
  <p:slideViewPr>
    <p:cSldViewPr>
      <p:cViewPr varScale="1">
        <p:scale>
          <a:sx n="104" d="100"/>
          <a:sy n="104" d="100"/>
        </p:scale>
        <p:origin x="172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CB9BFB-F928-48BF-B2B2-6D10E6F79C76}" type="datetimeFigureOut">
              <a:rPr lang="en-US"/>
              <a:pPr>
                <a:defRPr/>
              </a:pPr>
              <a:t>11/9/21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097D02-BEF6-42EA-A3A3-16419402D449}" type="datetimeFigureOut">
              <a:rPr lang="en-US"/>
              <a:pPr>
                <a:defRPr/>
              </a:pPr>
              <a:t>11/9/21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3EC9CF-3F05-44A6-96DB-20806AC32E97}" type="datetimeFigureOut">
              <a:rPr lang="en-US"/>
              <a:pPr>
                <a:defRPr/>
              </a:pPr>
              <a:t>11/9/21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B6EBB1-65FE-4E8C-84AF-525C46DE6DFD}" type="datetimeFigureOut">
              <a:rPr lang="en-US"/>
              <a:pPr>
                <a:defRPr/>
              </a:pPr>
              <a:t>11/9/21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EBADF15-2337-492C-AEDD-00D9B64BB6F5}" type="datetimeFigureOut">
              <a:rPr lang="en-US"/>
              <a:pPr>
                <a:defRPr/>
              </a:pPr>
              <a:t>11/9/21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E6B863-65AB-490A-BB95-C583584DF7D2}" type="datetimeFigureOut">
              <a:rPr lang="en-US"/>
              <a:pPr>
                <a:defRPr/>
              </a:pPr>
              <a:t>11/9/21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2F31FC7-8DC5-4522-8B5A-2EC5964FD409}" type="datetimeFigureOut">
              <a:rPr lang="en-US"/>
              <a:pPr>
                <a:defRPr/>
              </a:pPr>
              <a:t>11/9/21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FACDEED-9FA7-4045-AF8C-0026E12BC51E}" type="datetimeFigureOut">
              <a:rPr lang="en-US"/>
              <a:pPr>
                <a:defRPr/>
              </a:pPr>
              <a:t>11/9/21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204CBC-AEDB-42CE-AEE6-8E7E4B3C03DF}" type="datetimeFigureOut">
              <a:rPr lang="en-US"/>
              <a:pPr>
                <a:defRPr/>
              </a:pPr>
              <a:t>11/9/21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195640-D3F2-406D-8DFB-13EFBDA53E45}" type="datetimeFigureOut">
              <a:rPr lang="en-US"/>
              <a:pPr>
                <a:defRPr/>
              </a:pPr>
              <a:t>11/9/21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54624D-BAB1-4D03-961C-D0576B971BF5}" type="datetimeFigureOut">
              <a:rPr lang="en-US"/>
              <a:pPr>
                <a:defRPr/>
              </a:pPr>
              <a:t>11/9/21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1C634C-F34F-4D42-8019-F3D2D4D5877C}" type="datetimeFigureOut">
              <a:rPr lang="en-US"/>
              <a:pPr>
                <a:defRPr/>
              </a:pPr>
              <a:t>11/9/21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tif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2"/>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3"/>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4"/>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1569660"/>
          </a:xfrm>
          <a:prstGeom prst="rect">
            <a:avLst/>
          </a:prstGeom>
          <a:noFill/>
          <a:ln w="9525">
            <a:noFill/>
            <a:miter lim="800000"/>
            <a:headEnd/>
            <a:tailEnd/>
          </a:ln>
        </p:spPr>
        <p:txBody>
          <a:bodyPr wrap="square">
            <a:spAutoFit/>
          </a:bodyPr>
          <a:lstStyle/>
          <a:p>
            <a:pPr algn="ctr"/>
            <a:r>
              <a:rPr lang="en-US" sz="3200" b="1" dirty="0">
                <a:solidFill>
                  <a:schemeClr val="bg1"/>
                </a:solidFill>
                <a:latin typeface="Times New Roman" pitchFamily="18" charset="0"/>
                <a:cs typeface="Times New Roman" pitchFamily="18" charset="0"/>
              </a:rPr>
              <a:t>Data Structure </a:t>
            </a:r>
          </a:p>
          <a:p>
            <a:pPr algn="ctr"/>
            <a:endParaRPr lang="en-US" sz="3200" b="1" dirty="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Array Data Structure  </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a:t>
            </a:r>
            <a:r>
              <a:rPr lang="en-MY" sz="1400" dirty="0" err="1">
                <a:solidFill>
                  <a:schemeClr val="bg1"/>
                </a:solidFill>
                <a:latin typeface="Times New Roman" pitchFamily="18" charset="0"/>
                <a:cs typeface="Times New Roman" pitchFamily="18" charset="0"/>
              </a:rPr>
              <a:t>Dr.</a:t>
            </a:r>
            <a:r>
              <a:rPr lang="en-MY" sz="1400" dirty="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Alaa</a:t>
            </a:r>
            <a:r>
              <a:rPr lang="en-US" sz="1400" dirty="0">
                <a:solidFill>
                  <a:schemeClr val="bg1"/>
                </a:solidFill>
                <a:latin typeface="Times New Roman" pitchFamily="18" charset="0"/>
                <a:cs typeface="Times New Roman" pitchFamily="18" charset="0"/>
              </a:rPr>
              <a:t> Ahmed </a:t>
            </a:r>
            <a:r>
              <a:rPr lang="en-US" sz="1400" dirty="0" err="1">
                <a:solidFill>
                  <a:schemeClr val="bg1"/>
                </a:solidFill>
                <a:latin typeface="Times New Roman" pitchFamily="18" charset="0"/>
                <a:cs typeface="Times New Roman" pitchFamily="18" charset="0"/>
              </a:rPr>
              <a:t>Abbood</a:t>
            </a:r>
            <a:r>
              <a:rPr lang="en-US" sz="1400" dirty="0">
                <a:solidFill>
                  <a:schemeClr val="bg1"/>
                </a:solidFill>
                <a:latin typeface="Times New Roman" pitchFamily="18" charset="0"/>
                <a:cs typeface="Times New Roman" pitchFamily="18" charset="0"/>
              </a:rPr>
              <a:t>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Lecture 2.</a:t>
            </a:r>
          </a:p>
          <a:p>
            <a:r>
              <a:rPr lang="en-MY" sz="1400" dirty="0">
                <a:solidFill>
                  <a:schemeClr val="bg1"/>
                </a:solidFill>
                <a:latin typeface="Times New Roman" pitchFamily="18" charset="0"/>
                <a:cs typeface="Times New Roman" pitchFamily="18" charset="0"/>
              </a:rPr>
              <a:t>Class 2</a:t>
            </a:r>
            <a:r>
              <a:rPr lang="en-MY" sz="1400" baseline="30000" dirty="0">
                <a:solidFill>
                  <a:schemeClr val="bg1"/>
                </a:solidFill>
                <a:latin typeface="Times New Roman" pitchFamily="18" charset="0"/>
                <a:cs typeface="Times New Roman" pitchFamily="18" charset="0"/>
              </a:rPr>
              <a:t>nd</a:t>
            </a:r>
            <a:r>
              <a:rPr lang="en-MY" sz="1400" dirty="0">
                <a:solidFill>
                  <a:schemeClr val="bg1"/>
                </a:solidFill>
                <a:latin typeface="Times New Roman" pitchFamily="18" charset="0"/>
                <a:cs typeface="Times New Roman" pitchFamily="18" charset="0"/>
              </a:rPr>
              <a:t> .</a:t>
            </a:r>
          </a:p>
          <a:p>
            <a:r>
              <a:rPr lang="en-MY" sz="1400" dirty="0">
                <a:solidFill>
                  <a:schemeClr val="bg1"/>
                </a:solidFill>
                <a:latin typeface="Times New Roman" pitchFamily="18" charset="0"/>
                <a:cs typeface="Times New Roman" pitchFamily="18" charset="0"/>
              </a:rPr>
              <a:t>Time: 8:30-10:30 </a:t>
            </a:r>
          </a:p>
          <a:p>
            <a:r>
              <a:rPr lang="en-MY" sz="1400" dirty="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6"/>
          <a:srcRect/>
          <a:stretch>
            <a:fillRect/>
          </a:stretch>
        </p:blipFill>
        <p:spPr bwMode="auto">
          <a:xfrm>
            <a:off x="7467600" y="0"/>
            <a:ext cx="1676400" cy="1447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One dimensional array.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509200"/>
          </a:xfrm>
          <a:prstGeom prst="rect">
            <a:avLst/>
          </a:prstGeom>
        </p:spPr>
        <p:txBody>
          <a:bodyPr wrap="square">
            <a:spAutoFit/>
          </a:bodyPr>
          <a:lstStyle/>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Here need not to keep the track of the address of the data elements of an array to perform any operation on data element.</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 We can track the memory location of any element of the linear array by using the base address of the array.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 To calculate the memory location of an element in an array by using formulae. </a:t>
            </a:r>
          </a:p>
          <a:p>
            <a:pPr algn="ctr"/>
            <a:r>
              <a:rPr lang="en-US" sz="2200" b="1" dirty="0" err="1">
                <a:latin typeface="Times New Roman" panose="02020603050405020304" pitchFamily="18" charset="0"/>
                <a:cs typeface="Times New Roman" panose="02020603050405020304" pitchFamily="18" charset="0"/>
              </a:rPr>
              <a:t>Loc</a:t>
            </a:r>
            <a:r>
              <a:rPr lang="en-US" sz="2200" b="1" dirty="0">
                <a:latin typeface="Times New Roman" panose="02020603050405020304" pitchFamily="18" charset="0"/>
                <a:cs typeface="Times New Roman" panose="02020603050405020304" pitchFamily="18" charset="0"/>
              </a:rPr>
              <a:t> (a[k])=base address +w(k-lower bound)</a:t>
            </a:r>
          </a:p>
          <a:p>
            <a:pPr algn="ct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Here k specifies the element whose location to find. </a:t>
            </a:r>
          </a:p>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W means word length. </a:t>
            </a:r>
          </a:p>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 Ex: We can find the location of the element 5, present at a[3],base address is 100, then</a:t>
            </a:r>
          </a:p>
          <a:p>
            <a:pPr marL="342900" indent="-342900" algn="just">
              <a:buFont typeface="Wingdings" pitchFamily="2" charset="2"/>
              <a:buChar char="§"/>
            </a:pP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loc</a:t>
            </a:r>
            <a:r>
              <a:rPr lang="en-US" sz="2200" b="1" dirty="0">
                <a:latin typeface="Times New Roman" panose="02020603050405020304" pitchFamily="18" charset="0"/>
                <a:cs typeface="Times New Roman" panose="02020603050405020304" pitchFamily="18" charset="0"/>
              </a:rPr>
              <a:t>(a[3])=100+2(3-0) =100+6 =106</a:t>
            </a:r>
          </a:p>
        </p:txBody>
      </p:sp>
    </p:spTree>
    <p:extLst>
      <p:ext uri="{BB962C8B-B14F-4D97-AF65-F5344CB8AC3E}">
        <p14:creationId xmlns:p14="http://schemas.microsoft.com/office/powerpoint/2010/main" val="388634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Two dimensional array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1290434"/>
            <a:ext cx="7828301" cy="3586366"/>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A two dimensional array is a collection of elements placed in rows and columns. </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 The syntax used to declare two dimensional array includes two subscripts, of which one specifies the number of rows and the other specifies the number of columns. </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These two subscripts are used to reference an element in an array.</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90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Two dimensional array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1290434"/>
            <a:ext cx="7828301" cy="3545651"/>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Syntax	to	declare	the	two	dimensional  array is as fallows Syntax:</a:t>
            </a:r>
          </a:p>
          <a:p>
            <a:pPr algn="ctr">
              <a:lnSpc>
                <a:spcPct val="150000"/>
              </a:lnSpc>
            </a:pPr>
            <a:r>
              <a:rPr lang="en-US" sz="2200" b="1" dirty="0">
                <a:latin typeface="Times New Roman" panose="02020603050405020304" pitchFamily="18" charset="0"/>
                <a:cs typeface="Times New Roman" panose="02020603050405020304" pitchFamily="18" charset="0"/>
              </a:rPr>
              <a:t>&lt;data type&gt; &lt;array name&gt; [row size]  [column size];</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Syntax	to	initialize	the	two dimensional  array is as fallows Syntax:</a:t>
            </a:r>
          </a:p>
          <a:p>
            <a:pPr marL="342900" indent="-342900" algn="just">
              <a:lnSpc>
                <a:spcPct val="150000"/>
              </a:lnSpc>
              <a:buFont typeface="Wingdings" pitchFamily="2" charset="2"/>
              <a:buChar char="§"/>
            </a:pPr>
            <a:endParaRPr lang="en-US" sz="2200"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&lt;data type&gt;  &lt;array name&gt;	[row size]  [column size]={values};</a:t>
            </a:r>
          </a:p>
        </p:txBody>
      </p:sp>
    </p:spTree>
    <p:extLst>
      <p:ext uri="{BB962C8B-B14F-4D97-AF65-F5344CB8AC3E}">
        <p14:creationId xmlns:p14="http://schemas.microsoft.com/office/powerpoint/2010/main" val="11923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Two dimensional array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5">
            <a:extLst>
              <a:ext uri="{FF2B5EF4-FFF2-40B4-BE49-F238E27FC236}">
                <a16:creationId xmlns:a16="http://schemas.microsoft.com/office/drawing/2014/main" id="{EE767147-562D-D34C-9C83-A61C6640A367}"/>
              </a:ext>
            </a:extLst>
          </p:cNvPr>
          <p:cNvSpPr txBox="1"/>
          <p:nvPr/>
        </p:nvSpPr>
        <p:spPr>
          <a:xfrm>
            <a:off x="762000" y="1371600"/>
            <a:ext cx="8276590" cy="2245230"/>
          </a:xfrm>
          <a:prstGeom prst="rect">
            <a:avLst/>
          </a:prstGeom>
        </p:spPr>
        <p:txBody>
          <a:bodyPr vert="horz" wrap="square" lIns="0" tIns="72390" rIns="0" bIns="0" rtlCol="0">
            <a:spAutoFit/>
          </a:bodyPr>
          <a:lstStyle/>
          <a:p>
            <a:pPr marL="355600" indent="-342900">
              <a:lnSpc>
                <a:spcPct val="100000"/>
              </a:lnSpc>
              <a:spcBef>
                <a:spcPts val="570"/>
              </a:spcBef>
              <a:buClr>
                <a:srgbClr val="FFCC66"/>
              </a:buClr>
              <a:buSzPct val="79166"/>
              <a:buFont typeface="MS UI Gothic"/>
              <a:buChar char="➢"/>
              <a:tabLst>
                <a:tab pos="355600" algn="l"/>
              </a:tabLst>
            </a:pPr>
            <a:r>
              <a:rPr sz="2400" spc="-10" dirty="0">
                <a:latin typeface="Times New Roman"/>
                <a:cs typeface="Times New Roman"/>
              </a:rPr>
              <a:t>Example:</a:t>
            </a:r>
            <a:endParaRPr sz="2400" dirty="0">
              <a:latin typeface="Times New Roman"/>
              <a:cs typeface="Times New Roman"/>
            </a:endParaRPr>
          </a:p>
          <a:p>
            <a:pPr marL="469900">
              <a:lnSpc>
                <a:spcPct val="100000"/>
              </a:lnSpc>
              <a:spcBef>
                <a:spcPts val="470"/>
              </a:spcBef>
            </a:pPr>
            <a:r>
              <a:rPr sz="2400" spc="-5" dirty="0">
                <a:latin typeface="Times New Roman"/>
                <a:cs typeface="Times New Roman"/>
              </a:rPr>
              <a:t>int</a:t>
            </a:r>
            <a:r>
              <a:rPr sz="2400" spc="-15" dirty="0">
                <a:latin typeface="Times New Roman"/>
                <a:cs typeface="Times New Roman"/>
              </a:rPr>
              <a:t> </a:t>
            </a:r>
            <a:r>
              <a:rPr sz="2400" spc="-5" dirty="0">
                <a:latin typeface="Times New Roman"/>
                <a:cs typeface="Times New Roman"/>
              </a:rPr>
              <a:t>num[3][2]={4,3,5,6,,8,9};</a:t>
            </a:r>
            <a:endParaRPr sz="2400" dirty="0">
              <a:latin typeface="Times New Roman"/>
              <a:cs typeface="Times New Roman"/>
            </a:endParaRPr>
          </a:p>
          <a:p>
            <a:pPr marL="2184400">
              <a:lnSpc>
                <a:spcPct val="100000"/>
              </a:lnSpc>
              <a:spcBef>
                <a:spcPts val="459"/>
              </a:spcBef>
            </a:pPr>
            <a:r>
              <a:rPr sz="2400" dirty="0">
                <a:latin typeface="Times New Roman"/>
                <a:cs typeface="Times New Roman"/>
              </a:rPr>
              <a:t>or</a:t>
            </a:r>
          </a:p>
          <a:p>
            <a:pPr marL="469900">
              <a:lnSpc>
                <a:spcPct val="100000"/>
              </a:lnSpc>
              <a:spcBef>
                <a:spcPts val="470"/>
              </a:spcBef>
            </a:pPr>
            <a:r>
              <a:rPr sz="2400" spc="-5" dirty="0">
                <a:latin typeface="Times New Roman"/>
                <a:cs typeface="Times New Roman"/>
              </a:rPr>
              <a:t>int</a:t>
            </a:r>
            <a:r>
              <a:rPr sz="2400" spc="-10" dirty="0">
                <a:latin typeface="Times New Roman"/>
                <a:cs typeface="Times New Roman"/>
              </a:rPr>
              <a:t> </a:t>
            </a:r>
            <a:r>
              <a:rPr sz="2400" spc="-5" dirty="0">
                <a:latin typeface="Times New Roman"/>
                <a:cs typeface="Times New Roman"/>
              </a:rPr>
              <a:t>num[3][2]={{4,3},{5,6},{8,9}};</a:t>
            </a:r>
            <a:endParaRPr lang="en-US" sz="2400" dirty="0">
              <a:latin typeface="Times New Roman"/>
              <a:cs typeface="Times New Roman"/>
            </a:endParaRPr>
          </a:p>
          <a:p>
            <a:pPr marL="6070600" marR="5080">
              <a:lnSpc>
                <a:spcPct val="109500"/>
              </a:lnSpc>
            </a:pPr>
            <a:endParaRPr lang="en-US" sz="3200" dirty="0">
              <a:latin typeface="Times New Roman"/>
              <a:cs typeface="Times New Roman"/>
            </a:endParaRPr>
          </a:p>
        </p:txBody>
      </p:sp>
      <p:grpSp>
        <p:nvGrpSpPr>
          <p:cNvPr id="10" name="object 6">
            <a:extLst>
              <a:ext uri="{FF2B5EF4-FFF2-40B4-BE49-F238E27FC236}">
                <a16:creationId xmlns:a16="http://schemas.microsoft.com/office/drawing/2014/main" id="{7E989554-6C4F-4D48-B890-8A743A176B24}"/>
              </a:ext>
            </a:extLst>
          </p:cNvPr>
          <p:cNvGrpSpPr/>
          <p:nvPr/>
        </p:nvGrpSpPr>
        <p:grpSpPr>
          <a:xfrm>
            <a:off x="1293946" y="2971800"/>
            <a:ext cx="3884312" cy="2438400"/>
            <a:chOff x="1066800" y="2514600"/>
            <a:chExt cx="5638800" cy="3467100"/>
          </a:xfrm>
          <a:solidFill>
            <a:schemeClr val="tx1"/>
          </a:solidFill>
        </p:grpSpPr>
        <p:sp>
          <p:nvSpPr>
            <p:cNvPr id="11" name="object 7">
              <a:extLst>
                <a:ext uri="{FF2B5EF4-FFF2-40B4-BE49-F238E27FC236}">
                  <a16:creationId xmlns:a16="http://schemas.microsoft.com/office/drawing/2014/main" id="{DB894BD2-0C94-7542-819A-17760F3C8441}"/>
                </a:ext>
              </a:extLst>
            </p:cNvPr>
            <p:cNvSpPr/>
            <p:nvPr/>
          </p:nvSpPr>
          <p:spPr>
            <a:xfrm>
              <a:off x="1066800" y="2590800"/>
              <a:ext cx="0" cy="3352800"/>
            </a:xfrm>
            <a:custGeom>
              <a:avLst/>
              <a:gdLst/>
              <a:ahLst/>
              <a:cxnLst/>
              <a:rect l="l" t="t" r="r" b="b"/>
              <a:pathLst>
                <a:path h="3352800">
                  <a:moveTo>
                    <a:pt x="0" y="0"/>
                  </a:moveTo>
                  <a:lnTo>
                    <a:pt x="0" y="3352800"/>
                  </a:lnTo>
                </a:path>
              </a:pathLst>
            </a:custGeom>
            <a:grpFill/>
            <a:ln w="9344">
              <a:solidFill>
                <a:schemeClr val="tx1"/>
              </a:solidFill>
            </a:ln>
          </p:spPr>
          <p:txBody>
            <a:bodyPr wrap="square" lIns="0" tIns="0" rIns="0" bIns="0" rtlCol="0"/>
            <a:lstStyle/>
            <a:p>
              <a:endParaRPr/>
            </a:p>
          </p:txBody>
        </p:sp>
        <p:sp>
          <p:nvSpPr>
            <p:cNvPr id="12" name="object 8">
              <a:extLst>
                <a:ext uri="{FF2B5EF4-FFF2-40B4-BE49-F238E27FC236}">
                  <a16:creationId xmlns:a16="http://schemas.microsoft.com/office/drawing/2014/main" id="{E8908DDB-F22A-034F-A86D-FE40B2CBD7AD}"/>
                </a:ext>
              </a:extLst>
            </p:cNvPr>
            <p:cNvSpPr/>
            <p:nvPr/>
          </p:nvSpPr>
          <p:spPr>
            <a:xfrm>
              <a:off x="1066800" y="5943600"/>
              <a:ext cx="5034280" cy="0"/>
            </a:xfrm>
            <a:custGeom>
              <a:avLst/>
              <a:gdLst/>
              <a:ahLst/>
              <a:cxnLst/>
              <a:rect l="l" t="t" r="r" b="b"/>
              <a:pathLst>
                <a:path w="5034280">
                  <a:moveTo>
                    <a:pt x="0" y="0"/>
                  </a:moveTo>
                  <a:lnTo>
                    <a:pt x="5034280" y="0"/>
                  </a:lnTo>
                </a:path>
              </a:pathLst>
            </a:custGeom>
            <a:grpFill/>
            <a:ln w="8890">
              <a:solidFill>
                <a:schemeClr val="tx1"/>
              </a:solidFill>
            </a:ln>
          </p:spPr>
          <p:txBody>
            <a:bodyPr wrap="square" lIns="0" tIns="0" rIns="0" bIns="0" rtlCol="0"/>
            <a:lstStyle/>
            <a:p>
              <a:endParaRPr dirty="0"/>
            </a:p>
          </p:txBody>
        </p:sp>
        <p:sp>
          <p:nvSpPr>
            <p:cNvPr id="13" name="object 9">
              <a:extLst>
                <a:ext uri="{FF2B5EF4-FFF2-40B4-BE49-F238E27FC236}">
                  <a16:creationId xmlns:a16="http://schemas.microsoft.com/office/drawing/2014/main" id="{866167BD-9748-114D-8D0C-FA8858646B74}"/>
                </a:ext>
              </a:extLst>
            </p:cNvPr>
            <p:cNvSpPr/>
            <p:nvPr/>
          </p:nvSpPr>
          <p:spPr>
            <a:xfrm>
              <a:off x="6095999" y="5905500"/>
              <a:ext cx="76200" cy="76200"/>
            </a:xfrm>
            <a:custGeom>
              <a:avLst/>
              <a:gdLst/>
              <a:ahLst/>
              <a:cxnLst/>
              <a:rect l="l" t="t" r="r" b="b"/>
              <a:pathLst>
                <a:path w="76200" h="76200">
                  <a:moveTo>
                    <a:pt x="0" y="0"/>
                  </a:moveTo>
                  <a:lnTo>
                    <a:pt x="0" y="76200"/>
                  </a:lnTo>
                  <a:lnTo>
                    <a:pt x="76200" y="38100"/>
                  </a:lnTo>
                  <a:lnTo>
                    <a:pt x="0" y="0"/>
                  </a:lnTo>
                  <a:close/>
                </a:path>
              </a:pathLst>
            </a:custGeom>
            <a:grpFill/>
            <a:ln>
              <a:solidFill>
                <a:schemeClr val="tx1"/>
              </a:solidFill>
            </a:ln>
          </p:spPr>
          <p:txBody>
            <a:bodyPr wrap="square" lIns="0" tIns="0" rIns="0" bIns="0" rtlCol="0"/>
            <a:lstStyle/>
            <a:p>
              <a:endParaRPr/>
            </a:p>
          </p:txBody>
        </p:sp>
        <p:sp>
          <p:nvSpPr>
            <p:cNvPr id="14" name="object 10">
              <a:extLst>
                <a:ext uri="{FF2B5EF4-FFF2-40B4-BE49-F238E27FC236}">
                  <a16:creationId xmlns:a16="http://schemas.microsoft.com/office/drawing/2014/main" id="{65CA78D4-F322-304E-B43F-282CD0E58890}"/>
                </a:ext>
              </a:extLst>
            </p:cNvPr>
            <p:cNvSpPr/>
            <p:nvPr/>
          </p:nvSpPr>
          <p:spPr>
            <a:xfrm>
              <a:off x="1752600" y="2743200"/>
              <a:ext cx="0" cy="2590800"/>
            </a:xfrm>
            <a:custGeom>
              <a:avLst/>
              <a:gdLst/>
              <a:ahLst/>
              <a:cxnLst/>
              <a:rect l="l" t="t" r="r" b="b"/>
              <a:pathLst>
                <a:path h="2590800">
                  <a:moveTo>
                    <a:pt x="0" y="0"/>
                  </a:moveTo>
                  <a:lnTo>
                    <a:pt x="0" y="2590800"/>
                  </a:lnTo>
                </a:path>
              </a:pathLst>
            </a:custGeom>
            <a:grpFill/>
            <a:ln w="9344">
              <a:solidFill>
                <a:schemeClr val="tx1"/>
              </a:solidFill>
            </a:ln>
          </p:spPr>
          <p:txBody>
            <a:bodyPr wrap="square" lIns="0" tIns="0" rIns="0" bIns="0" rtlCol="0"/>
            <a:lstStyle/>
            <a:p>
              <a:endParaRPr/>
            </a:p>
          </p:txBody>
        </p:sp>
        <p:sp>
          <p:nvSpPr>
            <p:cNvPr id="15" name="object 11">
              <a:extLst>
                <a:ext uri="{FF2B5EF4-FFF2-40B4-BE49-F238E27FC236}">
                  <a16:creationId xmlns:a16="http://schemas.microsoft.com/office/drawing/2014/main" id="{B3BD41DA-CBB7-0940-832F-8D2436DFAC0B}"/>
                </a:ext>
              </a:extLst>
            </p:cNvPr>
            <p:cNvSpPr/>
            <p:nvPr/>
          </p:nvSpPr>
          <p:spPr>
            <a:xfrm>
              <a:off x="1752600" y="5334000"/>
              <a:ext cx="4425950" cy="74930"/>
            </a:xfrm>
            <a:custGeom>
              <a:avLst/>
              <a:gdLst/>
              <a:ahLst/>
              <a:cxnLst/>
              <a:rect l="l" t="t" r="r" b="b"/>
              <a:pathLst>
                <a:path w="4425950" h="74929">
                  <a:moveTo>
                    <a:pt x="0" y="0"/>
                  </a:moveTo>
                  <a:lnTo>
                    <a:pt x="4425950" y="74930"/>
                  </a:lnTo>
                </a:path>
              </a:pathLst>
            </a:custGeom>
            <a:grpFill/>
            <a:ln w="8890">
              <a:solidFill>
                <a:schemeClr val="tx1"/>
              </a:solidFill>
            </a:ln>
          </p:spPr>
          <p:txBody>
            <a:bodyPr wrap="square" lIns="0" tIns="0" rIns="0" bIns="0" rtlCol="0"/>
            <a:lstStyle/>
            <a:p>
              <a:endParaRPr/>
            </a:p>
          </p:txBody>
        </p:sp>
        <p:sp>
          <p:nvSpPr>
            <p:cNvPr id="16" name="object 12">
              <a:extLst>
                <a:ext uri="{FF2B5EF4-FFF2-40B4-BE49-F238E27FC236}">
                  <a16:creationId xmlns:a16="http://schemas.microsoft.com/office/drawing/2014/main" id="{2605588C-0385-554F-9B2C-28F903AFC597}"/>
                </a:ext>
              </a:extLst>
            </p:cNvPr>
            <p:cNvSpPr/>
            <p:nvPr/>
          </p:nvSpPr>
          <p:spPr>
            <a:xfrm>
              <a:off x="6172199" y="5370829"/>
              <a:ext cx="76200" cy="76200"/>
            </a:xfrm>
            <a:custGeom>
              <a:avLst/>
              <a:gdLst/>
              <a:ahLst/>
              <a:cxnLst/>
              <a:rect l="l" t="t" r="r" b="b"/>
              <a:pathLst>
                <a:path w="76200" h="76200">
                  <a:moveTo>
                    <a:pt x="1270" y="0"/>
                  </a:moveTo>
                  <a:lnTo>
                    <a:pt x="0" y="76200"/>
                  </a:lnTo>
                  <a:lnTo>
                    <a:pt x="76200" y="39370"/>
                  </a:lnTo>
                  <a:lnTo>
                    <a:pt x="1270" y="0"/>
                  </a:lnTo>
                  <a:close/>
                </a:path>
              </a:pathLst>
            </a:custGeom>
            <a:grpFill/>
            <a:ln>
              <a:solidFill>
                <a:schemeClr val="tx1"/>
              </a:solidFill>
            </a:ln>
          </p:spPr>
          <p:txBody>
            <a:bodyPr wrap="square" lIns="0" tIns="0" rIns="0" bIns="0" rtlCol="0"/>
            <a:lstStyle/>
            <a:p>
              <a:endParaRPr/>
            </a:p>
          </p:txBody>
        </p:sp>
        <p:sp>
          <p:nvSpPr>
            <p:cNvPr id="17" name="object 13">
              <a:extLst>
                <a:ext uri="{FF2B5EF4-FFF2-40B4-BE49-F238E27FC236}">
                  <a16:creationId xmlns:a16="http://schemas.microsoft.com/office/drawing/2014/main" id="{A164ABA4-C15C-EC40-AA61-69A0E0B82415}"/>
                </a:ext>
              </a:extLst>
            </p:cNvPr>
            <p:cNvSpPr/>
            <p:nvPr/>
          </p:nvSpPr>
          <p:spPr>
            <a:xfrm>
              <a:off x="2438400" y="2743200"/>
              <a:ext cx="0" cy="2057400"/>
            </a:xfrm>
            <a:custGeom>
              <a:avLst/>
              <a:gdLst/>
              <a:ahLst/>
              <a:cxnLst/>
              <a:rect l="l" t="t" r="r" b="b"/>
              <a:pathLst>
                <a:path h="2057400">
                  <a:moveTo>
                    <a:pt x="0" y="0"/>
                  </a:moveTo>
                  <a:lnTo>
                    <a:pt x="0" y="2057400"/>
                  </a:lnTo>
                </a:path>
              </a:pathLst>
            </a:custGeom>
            <a:grpFill/>
            <a:ln w="9344">
              <a:solidFill>
                <a:schemeClr val="tx1"/>
              </a:solidFill>
            </a:ln>
          </p:spPr>
          <p:txBody>
            <a:bodyPr wrap="square" lIns="0" tIns="0" rIns="0" bIns="0" rtlCol="0"/>
            <a:lstStyle/>
            <a:p>
              <a:endParaRPr/>
            </a:p>
          </p:txBody>
        </p:sp>
        <p:sp>
          <p:nvSpPr>
            <p:cNvPr id="18" name="object 14">
              <a:extLst>
                <a:ext uri="{FF2B5EF4-FFF2-40B4-BE49-F238E27FC236}">
                  <a16:creationId xmlns:a16="http://schemas.microsoft.com/office/drawing/2014/main" id="{2F505F86-A2B8-024A-BC9A-1CAFAB8DD4E5}"/>
                </a:ext>
              </a:extLst>
            </p:cNvPr>
            <p:cNvSpPr/>
            <p:nvPr/>
          </p:nvSpPr>
          <p:spPr>
            <a:xfrm>
              <a:off x="2438400" y="4800600"/>
              <a:ext cx="3662679" cy="0"/>
            </a:xfrm>
            <a:custGeom>
              <a:avLst/>
              <a:gdLst/>
              <a:ahLst/>
              <a:cxnLst/>
              <a:rect l="l" t="t" r="r" b="b"/>
              <a:pathLst>
                <a:path w="3662679">
                  <a:moveTo>
                    <a:pt x="0" y="0"/>
                  </a:moveTo>
                  <a:lnTo>
                    <a:pt x="3662679" y="0"/>
                  </a:lnTo>
                </a:path>
              </a:pathLst>
            </a:custGeom>
            <a:grpFill/>
            <a:ln w="8890">
              <a:solidFill>
                <a:schemeClr val="tx1"/>
              </a:solidFill>
            </a:ln>
          </p:spPr>
          <p:txBody>
            <a:bodyPr wrap="square" lIns="0" tIns="0" rIns="0" bIns="0" rtlCol="0"/>
            <a:lstStyle/>
            <a:p>
              <a:endParaRPr/>
            </a:p>
          </p:txBody>
        </p:sp>
        <p:sp>
          <p:nvSpPr>
            <p:cNvPr id="19" name="object 15">
              <a:extLst>
                <a:ext uri="{FF2B5EF4-FFF2-40B4-BE49-F238E27FC236}">
                  <a16:creationId xmlns:a16="http://schemas.microsoft.com/office/drawing/2014/main" id="{9F4DE655-B16A-464B-8454-4374531AF7AA}"/>
                </a:ext>
              </a:extLst>
            </p:cNvPr>
            <p:cNvSpPr/>
            <p:nvPr/>
          </p:nvSpPr>
          <p:spPr>
            <a:xfrm>
              <a:off x="6095999" y="4762500"/>
              <a:ext cx="76200" cy="76200"/>
            </a:xfrm>
            <a:custGeom>
              <a:avLst/>
              <a:gdLst/>
              <a:ahLst/>
              <a:cxnLst/>
              <a:rect l="l" t="t" r="r" b="b"/>
              <a:pathLst>
                <a:path w="76200" h="76200">
                  <a:moveTo>
                    <a:pt x="0" y="0"/>
                  </a:moveTo>
                  <a:lnTo>
                    <a:pt x="0" y="76200"/>
                  </a:lnTo>
                  <a:lnTo>
                    <a:pt x="76200" y="38100"/>
                  </a:lnTo>
                  <a:lnTo>
                    <a:pt x="0" y="0"/>
                  </a:lnTo>
                  <a:close/>
                </a:path>
              </a:pathLst>
            </a:custGeom>
            <a:grpFill/>
            <a:ln>
              <a:solidFill>
                <a:schemeClr val="tx1"/>
              </a:solidFill>
            </a:ln>
          </p:spPr>
          <p:txBody>
            <a:bodyPr wrap="square" lIns="0" tIns="0" rIns="0" bIns="0" rtlCol="0"/>
            <a:lstStyle/>
            <a:p>
              <a:endParaRPr/>
            </a:p>
          </p:txBody>
        </p:sp>
        <p:sp>
          <p:nvSpPr>
            <p:cNvPr id="20" name="object 16">
              <a:extLst>
                <a:ext uri="{FF2B5EF4-FFF2-40B4-BE49-F238E27FC236}">
                  <a16:creationId xmlns:a16="http://schemas.microsoft.com/office/drawing/2014/main" id="{E9AABD60-C527-2646-AD9A-BCC1AFBAD8C9}"/>
                </a:ext>
              </a:extLst>
            </p:cNvPr>
            <p:cNvSpPr/>
            <p:nvPr/>
          </p:nvSpPr>
          <p:spPr>
            <a:xfrm>
              <a:off x="2971800" y="2819400"/>
              <a:ext cx="0" cy="1295400"/>
            </a:xfrm>
            <a:custGeom>
              <a:avLst/>
              <a:gdLst/>
              <a:ahLst/>
              <a:cxnLst/>
              <a:rect l="l" t="t" r="r" b="b"/>
              <a:pathLst>
                <a:path h="1295400">
                  <a:moveTo>
                    <a:pt x="0" y="0"/>
                  </a:moveTo>
                  <a:lnTo>
                    <a:pt x="0" y="1295400"/>
                  </a:lnTo>
                </a:path>
              </a:pathLst>
            </a:custGeom>
            <a:grpFill/>
            <a:ln w="9344">
              <a:solidFill>
                <a:schemeClr val="tx1"/>
              </a:solidFill>
            </a:ln>
          </p:spPr>
          <p:txBody>
            <a:bodyPr wrap="square" lIns="0" tIns="0" rIns="0" bIns="0" rtlCol="0"/>
            <a:lstStyle/>
            <a:p>
              <a:endParaRPr/>
            </a:p>
          </p:txBody>
        </p:sp>
        <p:sp>
          <p:nvSpPr>
            <p:cNvPr id="21" name="object 17">
              <a:extLst>
                <a:ext uri="{FF2B5EF4-FFF2-40B4-BE49-F238E27FC236}">
                  <a16:creationId xmlns:a16="http://schemas.microsoft.com/office/drawing/2014/main" id="{5078C0C3-DEA2-6246-8519-EEF68E842D44}"/>
                </a:ext>
              </a:extLst>
            </p:cNvPr>
            <p:cNvSpPr/>
            <p:nvPr/>
          </p:nvSpPr>
          <p:spPr>
            <a:xfrm>
              <a:off x="2971800" y="4114800"/>
              <a:ext cx="3206750" cy="74930"/>
            </a:xfrm>
            <a:custGeom>
              <a:avLst/>
              <a:gdLst/>
              <a:ahLst/>
              <a:cxnLst/>
              <a:rect l="l" t="t" r="r" b="b"/>
              <a:pathLst>
                <a:path w="3206750" h="74929">
                  <a:moveTo>
                    <a:pt x="0" y="0"/>
                  </a:moveTo>
                  <a:lnTo>
                    <a:pt x="3206750" y="74930"/>
                  </a:lnTo>
                </a:path>
              </a:pathLst>
            </a:custGeom>
            <a:grpFill/>
            <a:ln w="8890">
              <a:solidFill>
                <a:schemeClr val="tx1"/>
              </a:solidFill>
            </a:ln>
          </p:spPr>
          <p:txBody>
            <a:bodyPr wrap="square" lIns="0" tIns="0" rIns="0" bIns="0" rtlCol="0"/>
            <a:lstStyle/>
            <a:p>
              <a:endParaRPr/>
            </a:p>
          </p:txBody>
        </p:sp>
        <p:sp>
          <p:nvSpPr>
            <p:cNvPr id="22" name="object 18">
              <a:extLst>
                <a:ext uri="{FF2B5EF4-FFF2-40B4-BE49-F238E27FC236}">
                  <a16:creationId xmlns:a16="http://schemas.microsoft.com/office/drawing/2014/main" id="{61EA3E72-640D-404E-AD1B-87AB1B6F30B8}"/>
                </a:ext>
              </a:extLst>
            </p:cNvPr>
            <p:cNvSpPr/>
            <p:nvPr/>
          </p:nvSpPr>
          <p:spPr>
            <a:xfrm>
              <a:off x="6172199" y="4151629"/>
              <a:ext cx="76200" cy="74930"/>
            </a:xfrm>
            <a:custGeom>
              <a:avLst/>
              <a:gdLst/>
              <a:ahLst/>
              <a:cxnLst/>
              <a:rect l="l" t="t" r="r" b="b"/>
              <a:pathLst>
                <a:path w="76200" h="74929">
                  <a:moveTo>
                    <a:pt x="1270" y="0"/>
                  </a:moveTo>
                  <a:lnTo>
                    <a:pt x="0" y="74930"/>
                  </a:lnTo>
                  <a:lnTo>
                    <a:pt x="76200" y="39370"/>
                  </a:lnTo>
                  <a:lnTo>
                    <a:pt x="1270" y="0"/>
                  </a:lnTo>
                  <a:close/>
                </a:path>
              </a:pathLst>
            </a:custGeom>
            <a:grpFill/>
            <a:ln>
              <a:solidFill>
                <a:schemeClr val="tx1"/>
              </a:solidFill>
            </a:ln>
          </p:spPr>
          <p:txBody>
            <a:bodyPr wrap="square" lIns="0" tIns="0" rIns="0" bIns="0" rtlCol="0"/>
            <a:lstStyle/>
            <a:p>
              <a:endParaRPr/>
            </a:p>
          </p:txBody>
        </p:sp>
        <p:sp>
          <p:nvSpPr>
            <p:cNvPr id="23" name="object 19">
              <a:extLst>
                <a:ext uri="{FF2B5EF4-FFF2-40B4-BE49-F238E27FC236}">
                  <a16:creationId xmlns:a16="http://schemas.microsoft.com/office/drawing/2014/main" id="{D8F40E6D-CC02-0444-879B-8FB343D8DD42}"/>
                </a:ext>
              </a:extLst>
            </p:cNvPr>
            <p:cNvSpPr/>
            <p:nvPr/>
          </p:nvSpPr>
          <p:spPr>
            <a:xfrm>
              <a:off x="5105399" y="3581400"/>
              <a:ext cx="1073150" cy="0"/>
            </a:xfrm>
            <a:custGeom>
              <a:avLst/>
              <a:gdLst/>
              <a:ahLst/>
              <a:cxnLst/>
              <a:rect l="l" t="t" r="r" b="b"/>
              <a:pathLst>
                <a:path w="1073150">
                  <a:moveTo>
                    <a:pt x="0" y="0"/>
                  </a:moveTo>
                  <a:lnTo>
                    <a:pt x="1073150" y="0"/>
                  </a:lnTo>
                </a:path>
              </a:pathLst>
            </a:custGeom>
            <a:grpFill/>
            <a:ln w="8890">
              <a:solidFill>
                <a:schemeClr val="tx1"/>
              </a:solidFill>
            </a:ln>
          </p:spPr>
          <p:txBody>
            <a:bodyPr wrap="square" lIns="0" tIns="0" rIns="0" bIns="0" rtlCol="0"/>
            <a:lstStyle/>
            <a:p>
              <a:endParaRPr/>
            </a:p>
          </p:txBody>
        </p:sp>
        <p:sp>
          <p:nvSpPr>
            <p:cNvPr id="24" name="object 20">
              <a:extLst>
                <a:ext uri="{FF2B5EF4-FFF2-40B4-BE49-F238E27FC236}">
                  <a16:creationId xmlns:a16="http://schemas.microsoft.com/office/drawing/2014/main" id="{33906CD0-E3DB-C749-8EB3-E632FAEF0D84}"/>
                </a:ext>
              </a:extLst>
            </p:cNvPr>
            <p:cNvSpPr/>
            <p:nvPr/>
          </p:nvSpPr>
          <p:spPr>
            <a:xfrm>
              <a:off x="6173469" y="3543300"/>
              <a:ext cx="74930" cy="76200"/>
            </a:xfrm>
            <a:custGeom>
              <a:avLst/>
              <a:gdLst/>
              <a:ahLst/>
              <a:cxnLst/>
              <a:rect l="l" t="t" r="r" b="b"/>
              <a:pathLst>
                <a:path w="74929" h="76200">
                  <a:moveTo>
                    <a:pt x="0" y="0"/>
                  </a:moveTo>
                  <a:lnTo>
                    <a:pt x="0" y="76200"/>
                  </a:lnTo>
                  <a:lnTo>
                    <a:pt x="74929" y="38100"/>
                  </a:lnTo>
                  <a:lnTo>
                    <a:pt x="0" y="0"/>
                  </a:lnTo>
                  <a:close/>
                </a:path>
              </a:pathLst>
            </a:custGeom>
            <a:grpFill/>
            <a:ln>
              <a:solidFill>
                <a:schemeClr val="tx1"/>
              </a:solidFill>
            </a:ln>
          </p:spPr>
          <p:txBody>
            <a:bodyPr wrap="square" lIns="0" tIns="0" rIns="0" bIns="0" rtlCol="0"/>
            <a:lstStyle/>
            <a:p>
              <a:endParaRPr/>
            </a:p>
          </p:txBody>
        </p:sp>
        <p:sp>
          <p:nvSpPr>
            <p:cNvPr id="25" name="object 21">
              <a:extLst>
                <a:ext uri="{FF2B5EF4-FFF2-40B4-BE49-F238E27FC236}">
                  <a16:creationId xmlns:a16="http://schemas.microsoft.com/office/drawing/2014/main" id="{8A8D3144-EFEC-AE48-888E-8727C7CA5A32}"/>
                </a:ext>
              </a:extLst>
            </p:cNvPr>
            <p:cNvSpPr/>
            <p:nvPr/>
          </p:nvSpPr>
          <p:spPr>
            <a:xfrm>
              <a:off x="3962400" y="2514600"/>
              <a:ext cx="2743200" cy="1066800"/>
            </a:xfrm>
            <a:custGeom>
              <a:avLst/>
              <a:gdLst/>
              <a:ahLst/>
              <a:cxnLst/>
              <a:rect l="l" t="t" r="r" b="b"/>
              <a:pathLst>
                <a:path w="2743200" h="1066800">
                  <a:moveTo>
                    <a:pt x="0" y="457200"/>
                  </a:moveTo>
                  <a:lnTo>
                    <a:pt x="2743200" y="381000"/>
                  </a:lnTo>
                </a:path>
                <a:path w="2743200" h="1066800">
                  <a:moveTo>
                    <a:pt x="0" y="457200"/>
                  </a:moveTo>
                  <a:lnTo>
                    <a:pt x="0" y="76200"/>
                  </a:lnTo>
                </a:path>
                <a:path w="2743200" h="1066800">
                  <a:moveTo>
                    <a:pt x="2743200" y="381000"/>
                  </a:moveTo>
                  <a:lnTo>
                    <a:pt x="2743200" y="0"/>
                  </a:lnTo>
                </a:path>
                <a:path w="2743200" h="1066800">
                  <a:moveTo>
                    <a:pt x="1143000" y="1066800"/>
                  </a:moveTo>
                  <a:lnTo>
                    <a:pt x="1143000" y="381000"/>
                  </a:lnTo>
                </a:path>
              </a:pathLst>
            </a:custGeom>
            <a:grpFill/>
            <a:ln w="9344">
              <a:solidFill>
                <a:schemeClr val="tx1"/>
              </a:solidFill>
            </a:ln>
          </p:spPr>
          <p:txBody>
            <a:bodyPr wrap="square" lIns="0" tIns="0" rIns="0" bIns="0" rtlCol="0"/>
            <a:lstStyle/>
            <a:p>
              <a:endParaRPr/>
            </a:p>
          </p:txBody>
        </p:sp>
      </p:grpSp>
      <p:sp>
        <p:nvSpPr>
          <p:cNvPr id="5" name="Rectangle 4">
            <a:extLst>
              <a:ext uri="{FF2B5EF4-FFF2-40B4-BE49-F238E27FC236}">
                <a16:creationId xmlns:a16="http://schemas.microsoft.com/office/drawing/2014/main" id="{DFE28904-9794-334E-B4DA-4E80FD211C07}"/>
              </a:ext>
            </a:extLst>
          </p:cNvPr>
          <p:cNvSpPr/>
          <p:nvPr/>
        </p:nvSpPr>
        <p:spPr>
          <a:xfrm>
            <a:off x="4419600" y="3581400"/>
            <a:ext cx="1694301"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5" dirty="0">
                <a:solidFill>
                  <a:schemeClr val="tx1"/>
                </a:solidFill>
                <a:latin typeface="Times New Roman"/>
                <a:cs typeface="Times New Roman"/>
              </a:rPr>
              <a:t>values </a:t>
            </a:r>
          </a:p>
          <a:p>
            <a:pPr algn="ctr"/>
            <a:endParaRPr lang="en-US" dirty="0">
              <a:solidFill>
                <a:schemeClr val="tx1"/>
              </a:solidFill>
            </a:endParaRPr>
          </a:p>
        </p:txBody>
      </p:sp>
      <p:sp>
        <p:nvSpPr>
          <p:cNvPr id="28" name="Rectangle 27">
            <a:extLst>
              <a:ext uri="{FF2B5EF4-FFF2-40B4-BE49-F238E27FC236}">
                <a16:creationId xmlns:a16="http://schemas.microsoft.com/office/drawing/2014/main" id="{22DD67D9-F247-8E48-8E68-9C9EDEB5EFFD}"/>
              </a:ext>
            </a:extLst>
          </p:cNvPr>
          <p:cNvSpPr/>
          <p:nvPr/>
        </p:nvSpPr>
        <p:spPr>
          <a:xfrm>
            <a:off x="4630299" y="4114800"/>
            <a:ext cx="1694301" cy="342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5" dirty="0">
                <a:solidFill>
                  <a:schemeClr val="tx1"/>
                </a:solidFill>
                <a:latin typeface="Times New Roman"/>
                <a:cs typeface="Times New Roman"/>
              </a:rPr>
              <a:t>column size</a:t>
            </a:r>
          </a:p>
          <a:p>
            <a:pPr algn="ctr"/>
            <a:endParaRPr lang="en-US" dirty="0">
              <a:solidFill>
                <a:schemeClr val="tx1"/>
              </a:solidFill>
            </a:endParaRPr>
          </a:p>
        </p:txBody>
      </p:sp>
      <p:sp>
        <p:nvSpPr>
          <p:cNvPr id="29" name="Rectangle 28">
            <a:extLst>
              <a:ext uri="{FF2B5EF4-FFF2-40B4-BE49-F238E27FC236}">
                <a16:creationId xmlns:a16="http://schemas.microsoft.com/office/drawing/2014/main" id="{58F790EF-522F-A247-A3D1-89FE41B567FE}"/>
              </a:ext>
            </a:extLst>
          </p:cNvPr>
          <p:cNvSpPr/>
          <p:nvPr/>
        </p:nvSpPr>
        <p:spPr>
          <a:xfrm>
            <a:off x="4724400" y="4534225"/>
            <a:ext cx="1694301" cy="342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5" dirty="0">
                <a:solidFill>
                  <a:schemeClr val="tx1"/>
                </a:solidFill>
                <a:latin typeface="Times New Roman"/>
                <a:cs typeface="Times New Roman"/>
              </a:rPr>
              <a:t>row size</a:t>
            </a:r>
            <a:endParaRPr lang="en-US" dirty="0">
              <a:solidFill>
                <a:schemeClr val="tx1"/>
              </a:solidFill>
            </a:endParaRPr>
          </a:p>
        </p:txBody>
      </p:sp>
      <p:sp>
        <p:nvSpPr>
          <p:cNvPr id="30" name="Rectangle 29">
            <a:extLst>
              <a:ext uri="{FF2B5EF4-FFF2-40B4-BE49-F238E27FC236}">
                <a16:creationId xmlns:a16="http://schemas.microsoft.com/office/drawing/2014/main" id="{8C11F299-C45A-E841-8A1A-369EB1898905}"/>
              </a:ext>
            </a:extLst>
          </p:cNvPr>
          <p:cNvSpPr/>
          <p:nvPr/>
        </p:nvSpPr>
        <p:spPr>
          <a:xfrm>
            <a:off x="4572000" y="4839025"/>
            <a:ext cx="1694301" cy="342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5" dirty="0">
                <a:solidFill>
                  <a:schemeClr val="tx1"/>
                </a:solidFill>
                <a:latin typeface="Times New Roman"/>
                <a:cs typeface="Times New Roman"/>
              </a:rPr>
              <a:t>array name</a:t>
            </a:r>
            <a:endParaRPr lang="en-US" dirty="0">
              <a:solidFill>
                <a:schemeClr val="tx1"/>
              </a:solidFill>
            </a:endParaRPr>
          </a:p>
        </p:txBody>
      </p:sp>
      <p:sp>
        <p:nvSpPr>
          <p:cNvPr id="31" name="Rectangle 30">
            <a:extLst>
              <a:ext uri="{FF2B5EF4-FFF2-40B4-BE49-F238E27FC236}">
                <a16:creationId xmlns:a16="http://schemas.microsoft.com/office/drawing/2014/main" id="{7F1E7FC1-4933-A644-BCCB-CF97E33838DB}"/>
              </a:ext>
            </a:extLst>
          </p:cNvPr>
          <p:cNvSpPr/>
          <p:nvPr/>
        </p:nvSpPr>
        <p:spPr>
          <a:xfrm>
            <a:off x="4724400" y="5220025"/>
            <a:ext cx="1694301" cy="342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5" dirty="0">
                <a:solidFill>
                  <a:schemeClr val="tx1"/>
                </a:solidFill>
                <a:latin typeface="Times New Roman"/>
                <a:cs typeface="Times New Roman"/>
              </a:rPr>
              <a:t>array type</a:t>
            </a:r>
            <a:endParaRPr lang="en-US" dirty="0">
              <a:solidFill>
                <a:schemeClr val="tx1"/>
              </a:solidFill>
            </a:endParaRPr>
          </a:p>
        </p:txBody>
      </p:sp>
    </p:spTree>
    <p:extLst>
      <p:ext uri="{BB962C8B-B14F-4D97-AF65-F5344CB8AC3E}">
        <p14:creationId xmlns:p14="http://schemas.microsoft.com/office/powerpoint/2010/main" val="333553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Two dimensional array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32" name="object 2">
            <a:extLst>
              <a:ext uri="{FF2B5EF4-FFF2-40B4-BE49-F238E27FC236}">
                <a16:creationId xmlns:a16="http://schemas.microsoft.com/office/drawing/2014/main" id="{6A039BA0-02C9-2C41-912A-A168E35450C3}"/>
              </a:ext>
            </a:extLst>
          </p:cNvPr>
          <p:cNvSpPr/>
          <p:nvPr/>
        </p:nvSpPr>
        <p:spPr>
          <a:xfrm>
            <a:off x="575309" y="803909"/>
            <a:ext cx="6485890" cy="0"/>
          </a:xfrm>
          <a:custGeom>
            <a:avLst/>
            <a:gdLst/>
            <a:ahLst/>
            <a:cxnLst/>
            <a:rect l="l" t="t" r="r" b="b"/>
            <a:pathLst>
              <a:path w="6485890">
                <a:moveTo>
                  <a:pt x="0" y="0"/>
                </a:moveTo>
                <a:lnTo>
                  <a:pt x="6485890" y="0"/>
                </a:lnTo>
              </a:path>
            </a:pathLst>
          </a:custGeom>
          <a:ln w="33020">
            <a:solidFill>
              <a:srgbClr val="000000"/>
            </a:solidFill>
          </a:ln>
        </p:spPr>
        <p:txBody>
          <a:bodyPr wrap="square" lIns="0" tIns="0" rIns="0" bIns="0" rtlCol="0"/>
          <a:lstStyle/>
          <a:p>
            <a:endParaRPr sz="1400"/>
          </a:p>
        </p:txBody>
      </p:sp>
      <p:sp>
        <p:nvSpPr>
          <p:cNvPr id="43" name="object 14">
            <a:extLst>
              <a:ext uri="{FF2B5EF4-FFF2-40B4-BE49-F238E27FC236}">
                <a16:creationId xmlns:a16="http://schemas.microsoft.com/office/drawing/2014/main" id="{A45399D4-7C46-A64F-AE1C-531C1AF26B30}"/>
              </a:ext>
            </a:extLst>
          </p:cNvPr>
          <p:cNvSpPr txBox="1"/>
          <p:nvPr/>
        </p:nvSpPr>
        <p:spPr>
          <a:xfrm>
            <a:off x="534669" y="833120"/>
            <a:ext cx="7302322" cy="671659"/>
          </a:xfrm>
          <a:prstGeom prst="rect">
            <a:avLst/>
          </a:prstGeom>
        </p:spPr>
        <p:txBody>
          <a:bodyPr vert="horz" wrap="square" lIns="0" tIns="12700" rIns="0" bIns="0" rtlCol="0">
            <a:spAutoFit/>
          </a:bodyPr>
          <a:lstStyle/>
          <a:p>
            <a:pPr marL="12700">
              <a:lnSpc>
                <a:spcPts val="5600"/>
              </a:lnSpc>
              <a:spcBef>
                <a:spcPts val="100"/>
              </a:spcBef>
            </a:pPr>
            <a:r>
              <a:rPr lang="en-US" sz="4000" dirty="0">
                <a:solidFill>
                  <a:schemeClr val="accent1"/>
                </a:solidFill>
                <a:latin typeface="Times New Roman"/>
                <a:cs typeface="Times New Roman"/>
              </a:rPr>
              <a:t>Representation of the 2</a:t>
            </a:r>
            <a:endParaRPr sz="4000" dirty="0">
              <a:solidFill>
                <a:schemeClr val="accent1"/>
              </a:solidFill>
              <a:latin typeface="Times New Roman"/>
              <a:cs typeface="Times New Roman"/>
            </a:endParaRPr>
          </a:p>
        </p:txBody>
      </p:sp>
      <p:sp>
        <p:nvSpPr>
          <p:cNvPr id="45" name="object 16">
            <a:extLst>
              <a:ext uri="{FF2B5EF4-FFF2-40B4-BE49-F238E27FC236}">
                <a16:creationId xmlns:a16="http://schemas.microsoft.com/office/drawing/2014/main" id="{0168ECC6-556B-3C4A-866C-87A29AB5B27D}"/>
              </a:ext>
            </a:extLst>
          </p:cNvPr>
          <p:cNvSpPr txBox="1"/>
          <p:nvPr/>
        </p:nvSpPr>
        <p:spPr>
          <a:xfrm>
            <a:off x="3366770" y="2077720"/>
            <a:ext cx="1908175" cy="443711"/>
          </a:xfrm>
          <a:prstGeom prst="rect">
            <a:avLst/>
          </a:prstGeom>
        </p:spPr>
        <p:txBody>
          <a:bodyPr vert="horz" wrap="square" lIns="0" tIns="12700" rIns="0" bIns="0" rtlCol="0">
            <a:spAutoFit/>
          </a:bodyPr>
          <a:lstStyle/>
          <a:p>
            <a:pPr marL="38100">
              <a:lnSpc>
                <a:spcPct val="100000"/>
              </a:lnSpc>
              <a:spcBef>
                <a:spcPts val="100"/>
              </a:spcBef>
            </a:pPr>
            <a:r>
              <a:rPr sz="2800" spc="-235" dirty="0">
                <a:latin typeface="Times New Roman"/>
                <a:cs typeface="Times New Roman"/>
              </a:rPr>
              <a:t>0</a:t>
            </a:r>
            <a:r>
              <a:rPr sz="2400" spc="-352" baseline="29100" dirty="0">
                <a:latin typeface="Times New Roman"/>
                <a:cs typeface="Times New Roman"/>
              </a:rPr>
              <a:t>th</a:t>
            </a:r>
            <a:r>
              <a:rPr sz="2400" spc="465" baseline="29100" dirty="0">
                <a:latin typeface="Times New Roman"/>
                <a:cs typeface="Times New Roman"/>
              </a:rPr>
              <a:t> </a:t>
            </a:r>
            <a:r>
              <a:rPr sz="2800" spc="-5" dirty="0">
                <a:latin typeface="Times New Roman"/>
                <a:cs typeface="Times New Roman"/>
              </a:rPr>
              <a:t>column</a:t>
            </a:r>
            <a:endParaRPr sz="2800" dirty="0">
              <a:latin typeface="Times New Roman"/>
              <a:cs typeface="Times New Roman"/>
            </a:endParaRPr>
          </a:p>
        </p:txBody>
      </p:sp>
      <p:sp>
        <p:nvSpPr>
          <p:cNvPr id="46" name="object 17">
            <a:extLst>
              <a:ext uri="{FF2B5EF4-FFF2-40B4-BE49-F238E27FC236}">
                <a16:creationId xmlns:a16="http://schemas.microsoft.com/office/drawing/2014/main" id="{1C9974B0-7517-5743-A8DE-21D407B4DD86}"/>
              </a:ext>
            </a:extLst>
          </p:cNvPr>
          <p:cNvSpPr txBox="1"/>
          <p:nvPr/>
        </p:nvSpPr>
        <p:spPr>
          <a:xfrm>
            <a:off x="5795466" y="2077720"/>
            <a:ext cx="2041525"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1st</a:t>
            </a:r>
            <a:r>
              <a:rPr sz="2800" spc="-80" dirty="0">
                <a:latin typeface="Times New Roman"/>
                <a:cs typeface="Times New Roman"/>
              </a:rPr>
              <a:t> </a:t>
            </a:r>
            <a:r>
              <a:rPr sz="2800" spc="-10" dirty="0">
                <a:latin typeface="Times New Roman"/>
                <a:cs typeface="Times New Roman"/>
              </a:rPr>
              <a:t>column</a:t>
            </a:r>
            <a:endParaRPr sz="2800">
              <a:latin typeface="Times New Roman"/>
              <a:cs typeface="Times New Roman"/>
            </a:endParaRPr>
          </a:p>
        </p:txBody>
      </p:sp>
      <p:sp>
        <p:nvSpPr>
          <p:cNvPr id="47" name="object 18">
            <a:extLst>
              <a:ext uri="{FF2B5EF4-FFF2-40B4-BE49-F238E27FC236}">
                <a16:creationId xmlns:a16="http://schemas.microsoft.com/office/drawing/2014/main" id="{4F74927E-FF01-3345-B9C7-F312344DD1D4}"/>
              </a:ext>
            </a:extLst>
          </p:cNvPr>
          <p:cNvSpPr txBox="1"/>
          <p:nvPr/>
        </p:nvSpPr>
        <p:spPr>
          <a:xfrm>
            <a:off x="1195069" y="3183889"/>
            <a:ext cx="1250950" cy="443711"/>
          </a:xfrm>
          <a:prstGeom prst="rect">
            <a:avLst/>
          </a:prstGeom>
        </p:spPr>
        <p:txBody>
          <a:bodyPr vert="horz" wrap="square" lIns="0" tIns="12700" rIns="0" bIns="0" rtlCol="0">
            <a:spAutoFit/>
          </a:bodyPr>
          <a:lstStyle/>
          <a:p>
            <a:pPr marL="38100">
              <a:lnSpc>
                <a:spcPct val="100000"/>
              </a:lnSpc>
              <a:spcBef>
                <a:spcPts val="100"/>
              </a:spcBef>
            </a:pPr>
            <a:r>
              <a:rPr sz="2800" spc="-325" dirty="0">
                <a:latin typeface="Times New Roman"/>
                <a:cs typeface="Times New Roman"/>
              </a:rPr>
              <a:t>0</a:t>
            </a:r>
            <a:r>
              <a:rPr sz="2400" spc="-487" baseline="29100" dirty="0">
                <a:latin typeface="Times New Roman"/>
                <a:cs typeface="Times New Roman"/>
              </a:rPr>
              <a:t>t</a:t>
            </a:r>
            <a:r>
              <a:rPr sz="2400" spc="-487" baseline="26455" dirty="0">
                <a:latin typeface="Times New Roman"/>
                <a:cs typeface="Times New Roman"/>
              </a:rPr>
              <a:t>t</a:t>
            </a:r>
            <a:r>
              <a:rPr sz="2400" spc="-487" baseline="29100" dirty="0">
                <a:latin typeface="Times New Roman"/>
                <a:cs typeface="Times New Roman"/>
              </a:rPr>
              <a:t>h</a:t>
            </a:r>
            <a:r>
              <a:rPr sz="2400" spc="187" baseline="29100" dirty="0">
                <a:latin typeface="Times New Roman"/>
                <a:cs typeface="Times New Roman"/>
              </a:rPr>
              <a:t> </a:t>
            </a:r>
            <a:r>
              <a:rPr sz="2800" spc="-5" dirty="0">
                <a:latin typeface="Times New Roman"/>
                <a:cs typeface="Times New Roman"/>
              </a:rPr>
              <a:t>row</a:t>
            </a:r>
            <a:endParaRPr sz="2800" dirty="0">
              <a:latin typeface="Times New Roman"/>
              <a:cs typeface="Times New Roman"/>
            </a:endParaRPr>
          </a:p>
        </p:txBody>
      </p:sp>
      <p:sp>
        <p:nvSpPr>
          <p:cNvPr id="48" name="object 19">
            <a:extLst>
              <a:ext uri="{FF2B5EF4-FFF2-40B4-BE49-F238E27FC236}">
                <a16:creationId xmlns:a16="http://schemas.microsoft.com/office/drawing/2014/main" id="{55140328-13E7-5B46-8256-CE4C9FEE9330}"/>
              </a:ext>
            </a:extLst>
          </p:cNvPr>
          <p:cNvSpPr txBox="1"/>
          <p:nvPr/>
        </p:nvSpPr>
        <p:spPr>
          <a:xfrm>
            <a:off x="1033144" y="4010573"/>
            <a:ext cx="1231900" cy="443711"/>
          </a:xfrm>
          <a:prstGeom prst="rect">
            <a:avLst/>
          </a:prstGeom>
        </p:spPr>
        <p:txBody>
          <a:bodyPr vert="horz" wrap="square" lIns="0" tIns="12700" rIns="0" bIns="0" rtlCol="0">
            <a:spAutoFit/>
          </a:bodyPr>
          <a:lstStyle/>
          <a:p>
            <a:pPr marL="38100">
              <a:lnSpc>
                <a:spcPct val="100000"/>
              </a:lnSpc>
              <a:spcBef>
                <a:spcPts val="100"/>
              </a:spcBef>
            </a:pPr>
            <a:r>
              <a:rPr sz="2800" spc="-200" dirty="0">
                <a:latin typeface="Times New Roman"/>
                <a:cs typeface="Times New Roman"/>
              </a:rPr>
              <a:t>1</a:t>
            </a:r>
            <a:r>
              <a:rPr sz="2400" spc="-300" baseline="29100" dirty="0">
                <a:latin typeface="Times New Roman"/>
                <a:cs typeface="Times New Roman"/>
              </a:rPr>
              <a:t>st</a:t>
            </a:r>
            <a:r>
              <a:rPr sz="2400" spc="457" baseline="29100" dirty="0">
                <a:latin typeface="Times New Roman"/>
                <a:cs typeface="Times New Roman"/>
              </a:rPr>
              <a:t> </a:t>
            </a:r>
            <a:r>
              <a:rPr sz="2800" spc="-5" dirty="0">
                <a:latin typeface="Times New Roman"/>
                <a:cs typeface="Times New Roman"/>
              </a:rPr>
              <a:t>row</a:t>
            </a:r>
            <a:endParaRPr sz="2800" dirty="0">
              <a:latin typeface="Times New Roman"/>
              <a:cs typeface="Times New Roman"/>
            </a:endParaRPr>
          </a:p>
        </p:txBody>
      </p:sp>
      <p:sp>
        <p:nvSpPr>
          <p:cNvPr id="49" name="object 20">
            <a:extLst>
              <a:ext uri="{FF2B5EF4-FFF2-40B4-BE49-F238E27FC236}">
                <a16:creationId xmlns:a16="http://schemas.microsoft.com/office/drawing/2014/main" id="{7D8AA6D2-D9BF-D841-B747-07492D42FFB7}"/>
              </a:ext>
            </a:extLst>
          </p:cNvPr>
          <p:cNvSpPr txBox="1"/>
          <p:nvPr/>
        </p:nvSpPr>
        <p:spPr>
          <a:xfrm>
            <a:off x="1033144" y="4933949"/>
            <a:ext cx="1285240" cy="443711"/>
          </a:xfrm>
          <a:prstGeom prst="rect">
            <a:avLst/>
          </a:prstGeom>
        </p:spPr>
        <p:txBody>
          <a:bodyPr vert="horz" wrap="square" lIns="0" tIns="12700" rIns="0" bIns="0" rtlCol="0">
            <a:spAutoFit/>
          </a:bodyPr>
          <a:lstStyle/>
          <a:p>
            <a:pPr marL="38100">
              <a:lnSpc>
                <a:spcPct val="100000"/>
              </a:lnSpc>
              <a:spcBef>
                <a:spcPts val="100"/>
              </a:spcBef>
            </a:pPr>
            <a:r>
              <a:rPr sz="2800" spc="-300" dirty="0">
                <a:latin typeface="Times New Roman"/>
                <a:cs typeface="Times New Roman"/>
              </a:rPr>
              <a:t>2</a:t>
            </a:r>
            <a:r>
              <a:rPr sz="2400" spc="-450" baseline="29100" dirty="0">
                <a:latin typeface="Times New Roman"/>
                <a:cs typeface="Times New Roman"/>
              </a:rPr>
              <a:t>nd</a:t>
            </a:r>
            <a:r>
              <a:rPr sz="2400" spc="135" baseline="29100" dirty="0">
                <a:latin typeface="Times New Roman"/>
                <a:cs typeface="Times New Roman"/>
              </a:rPr>
              <a:t> </a:t>
            </a:r>
            <a:r>
              <a:rPr sz="2800" dirty="0">
                <a:latin typeface="Times New Roman"/>
                <a:cs typeface="Times New Roman"/>
              </a:rPr>
              <a:t>row</a:t>
            </a:r>
          </a:p>
        </p:txBody>
      </p:sp>
      <p:sp>
        <p:nvSpPr>
          <p:cNvPr id="50" name="object 21">
            <a:extLst>
              <a:ext uri="{FF2B5EF4-FFF2-40B4-BE49-F238E27FC236}">
                <a16:creationId xmlns:a16="http://schemas.microsoft.com/office/drawing/2014/main" id="{0575C072-988C-6844-9237-5CAD4B9F1DD6}"/>
              </a:ext>
            </a:extLst>
          </p:cNvPr>
          <p:cNvSpPr txBox="1"/>
          <p:nvPr/>
        </p:nvSpPr>
        <p:spPr>
          <a:xfrm>
            <a:off x="3338829" y="3030220"/>
            <a:ext cx="1292225" cy="1246495"/>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a[0</a:t>
            </a:r>
            <a:r>
              <a:rPr sz="2800" spc="-25" dirty="0">
                <a:latin typeface="Times New Roman"/>
                <a:cs typeface="Times New Roman"/>
              </a:rPr>
              <a:t>]</a:t>
            </a:r>
            <a:r>
              <a:rPr sz="2800" spc="5" dirty="0">
                <a:latin typeface="Times New Roman"/>
                <a:cs typeface="Times New Roman"/>
              </a:rPr>
              <a:t>[</a:t>
            </a:r>
            <a:r>
              <a:rPr sz="2800" dirty="0">
                <a:latin typeface="Times New Roman"/>
                <a:cs typeface="Times New Roman"/>
              </a:rPr>
              <a:t>0]</a:t>
            </a:r>
            <a:endParaRPr sz="2800">
              <a:latin typeface="Times New Roman"/>
              <a:cs typeface="Times New Roman"/>
            </a:endParaRPr>
          </a:p>
          <a:p>
            <a:pPr marL="12700">
              <a:lnSpc>
                <a:spcPct val="100000"/>
              </a:lnSpc>
              <a:spcBef>
                <a:spcPts val="2870"/>
              </a:spcBef>
            </a:pPr>
            <a:r>
              <a:rPr sz="2800" spc="-5" dirty="0">
                <a:latin typeface="Times New Roman"/>
                <a:cs typeface="Times New Roman"/>
              </a:rPr>
              <a:t>a[1</a:t>
            </a:r>
            <a:r>
              <a:rPr sz="2800" spc="-25" dirty="0">
                <a:latin typeface="Times New Roman"/>
                <a:cs typeface="Times New Roman"/>
              </a:rPr>
              <a:t>]</a:t>
            </a:r>
            <a:r>
              <a:rPr sz="2800" spc="5" dirty="0">
                <a:latin typeface="Times New Roman"/>
                <a:cs typeface="Times New Roman"/>
              </a:rPr>
              <a:t>[</a:t>
            </a:r>
            <a:r>
              <a:rPr sz="2800" dirty="0">
                <a:latin typeface="Times New Roman"/>
                <a:cs typeface="Times New Roman"/>
              </a:rPr>
              <a:t>0]</a:t>
            </a:r>
            <a:endParaRPr sz="2800">
              <a:latin typeface="Times New Roman"/>
              <a:cs typeface="Times New Roman"/>
            </a:endParaRPr>
          </a:p>
        </p:txBody>
      </p:sp>
      <p:sp>
        <p:nvSpPr>
          <p:cNvPr id="51" name="object 22">
            <a:extLst>
              <a:ext uri="{FF2B5EF4-FFF2-40B4-BE49-F238E27FC236}">
                <a16:creationId xmlns:a16="http://schemas.microsoft.com/office/drawing/2014/main" id="{D09702AF-69D4-3F40-B013-C704F9AEA0CE}"/>
              </a:ext>
            </a:extLst>
          </p:cNvPr>
          <p:cNvSpPr txBox="1"/>
          <p:nvPr/>
        </p:nvSpPr>
        <p:spPr>
          <a:xfrm>
            <a:off x="5835650" y="3030220"/>
            <a:ext cx="1292860" cy="1246495"/>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a</a:t>
            </a:r>
            <a:r>
              <a:rPr sz="2800" dirty="0">
                <a:latin typeface="Times New Roman"/>
                <a:cs typeface="Times New Roman"/>
              </a:rPr>
              <a:t>[0</a:t>
            </a:r>
            <a:r>
              <a:rPr sz="2800" spc="-10" dirty="0">
                <a:latin typeface="Times New Roman"/>
                <a:cs typeface="Times New Roman"/>
              </a:rPr>
              <a:t>]</a:t>
            </a:r>
            <a:r>
              <a:rPr sz="2800" dirty="0">
                <a:latin typeface="Times New Roman"/>
                <a:cs typeface="Times New Roman"/>
              </a:rPr>
              <a:t>[1]</a:t>
            </a:r>
            <a:endParaRPr sz="2800">
              <a:latin typeface="Times New Roman"/>
              <a:cs typeface="Times New Roman"/>
            </a:endParaRPr>
          </a:p>
          <a:p>
            <a:pPr marL="12700">
              <a:lnSpc>
                <a:spcPct val="100000"/>
              </a:lnSpc>
              <a:spcBef>
                <a:spcPts val="2870"/>
              </a:spcBef>
            </a:pPr>
            <a:r>
              <a:rPr sz="2800" spc="-10" dirty="0">
                <a:latin typeface="Times New Roman"/>
                <a:cs typeface="Times New Roman"/>
              </a:rPr>
              <a:t>a</a:t>
            </a:r>
            <a:r>
              <a:rPr sz="2800" dirty="0">
                <a:latin typeface="Times New Roman"/>
                <a:cs typeface="Times New Roman"/>
              </a:rPr>
              <a:t>[1</a:t>
            </a:r>
            <a:r>
              <a:rPr sz="2800" spc="-10" dirty="0">
                <a:latin typeface="Times New Roman"/>
                <a:cs typeface="Times New Roman"/>
              </a:rPr>
              <a:t>]</a:t>
            </a:r>
            <a:r>
              <a:rPr sz="2800" dirty="0">
                <a:latin typeface="Times New Roman"/>
                <a:cs typeface="Times New Roman"/>
              </a:rPr>
              <a:t>[1]</a:t>
            </a:r>
            <a:endParaRPr sz="2800">
              <a:latin typeface="Times New Roman"/>
              <a:cs typeface="Times New Roman"/>
            </a:endParaRPr>
          </a:p>
        </p:txBody>
      </p:sp>
      <p:sp>
        <p:nvSpPr>
          <p:cNvPr id="52" name="object 23">
            <a:extLst>
              <a:ext uri="{FF2B5EF4-FFF2-40B4-BE49-F238E27FC236}">
                <a16:creationId xmlns:a16="http://schemas.microsoft.com/office/drawing/2014/main" id="{7E184BB3-998F-CD49-A38B-953FA0A3056B}"/>
              </a:ext>
            </a:extLst>
          </p:cNvPr>
          <p:cNvSpPr txBox="1"/>
          <p:nvPr/>
        </p:nvSpPr>
        <p:spPr>
          <a:xfrm>
            <a:off x="3338829" y="4933950"/>
            <a:ext cx="1292225" cy="443711"/>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a[2</a:t>
            </a:r>
            <a:r>
              <a:rPr sz="2800" spc="-25" dirty="0">
                <a:latin typeface="Times New Roman"/>
                <a:cs typeface="Times New Roman"/>
              </a:rPr>
              <a:t>]</a:t>
            </a:r>
            <a:r>
              <a:rPr sz="2800" spc="5" dirty="0">
                <a:latin typeface="Times New Roman"/>
                <a:cs typeface="Times New Roman"/>
              </a:rPr>
              <a:t>[</a:t>
            </a:r>
            <a:r>
              <a:rPr sz="2800" dirty="0">
                <a:latin typeface="Times New Roman"/>
                <a:cs typeface="Times New Roman"/>
              </a:rPr>
              <a:t>0]</a:t>
            </a:r>
            <a:endParaRPr sz="2800">
              <a:latin typeface="Times New Roman"/>
              <a:cs typeface="Times New Roman"/>
            </a:endParaRPr>
          </a:p>
        </p:txBody>
      </p:sp>
      <p:sp>
        <p:nvSpPr>
          <p:cNvPr id="53" name="object 24">
            <a:extLst>
              <a:ext uri="{FF2B5EF4-FFF2-40B4-BE49-F238E27FC236}">
                <a16:creationId xmlns:a16="http://schemas.microsoft.com/office/drawing/2014/main" id="{AC16DF54-4F7B-EE47-8173-6C2AD0D20FD1}"/>
              </a:ext>
            </a:extLst>
          </p:cNvPr>
          <p:cNvSpPr txBox="1"/>
          <p:nvPr/>
        </p:nvSpPr>
        <p:spPr>
          <a:xfrm>
            <a:off x="5835650" y="4933950"/>
            <a:ext cx="1292860" cy="443711"/>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a</a:t>
            </a:r>
            <a:r>
              <a:rPr sz="2800" dirty="0">
                <a:latin typeface="Times New Roman"/>
                <a:cs typeface="Times New Roman"/>
              </a:rPr>
              <a:t>[2</a:t>
            </a:r>
            <a:r>
              <a:rPr sz="2800" spc="-10" dirty="0">
                <a:latin typeface="Times New Roman"/>
                <a:cs typeface="Times New Roman"/>
              </a:rPr>
              <a:t>]</a:t>
            </a:r>
            <a:r>
              <a:rPr sz="2800" dirty="0">
                <a:latin typeface="Times New Roman"/>
                <a:cs typeface="Times New Roman"/>
              </a:rPr>
              <a:t>[1]</a:t>
            </a:r>
            <a:endParaRPr sz="2800">
              <a:latin typeface="Times New Roman"/>
              <a:cs typeface="Times New Roman"/>
            </a:endParaRPr>
          </a:p>
        </p:txBody>
      </p:sp>
      <p:sp>
        <p:nvSpPr>
          <p:cNvPr id="54" name="object 14">
            <a:extLst>
              <a:ext uri="{FF2B5EF4-FFF2-40B4-BE49-F238E27FC236}">
                <a16:creationId xmlns:a16="http://schemas.microsoft.com/office/drawing/2014/main" id="{92A4D665-555B-584B-9864-6103663EB815}"/>
              </a:ext>
            </a:extLst>
          </p:cNvPr>
          <p:cNvSpPr txBox="1"/>
          <p:nvPr/>
        </p:nvSpPr>
        <p:spPr>
          <a:xfrm>
            <a:off x="782319" y="990600"/>
            <a:ext cx="5466081" cy="1264920"/>
          </a:xfrm>
          <a:prstGeom prst="rect">
            <a:avLst/>
          </a:prstGeom>
        </p:spPr>
        <p:txBody>
          <a:bodyPr vert="horz" wrap="square" lIns="0" tIns="12700" rIns="0" bIns="0" rtlCol="0">
            <a:spAutoFit/>
          </a:bodyPr>
          <a:lstStyle/>
          <a:p>
            <a:pPr marL="12700">
              <a:lnSpc>
                <a:spcPts val="5600"/>
              </a:lnSpc>
              <a:spcBef>
                <a:spcPts val="100"/>
              </a:spcBef>
            </a:pPr>
            <a:endParaRPr sz="4800" dirty="0">
              <a:latin typeface="Times New Roman"/>
              <a:cs typeface="Times New Roman"/>
            </a:endParaRPr>
          </a:p>
          <a:p>
            <a:pPr marL="524510">
              <a:lnSpc>
                <a:spcPts val="4160"/>
              </a:lnSpc>
              <a:tabLst>
                <a:tab pos="3623945" algn="l"/>
              </a:tabLst>
            </a:pPr>
            <a:r>
              <a:rPr sz="3600" u="sng" spc="-5" dirty="0">
                <a:latin typeface="Times New Roman"/>
                <a:cs typeface="Times New Roman"/>
              </a:rPr>
              <a:t>Row</a:t>
            </a:r>
            <a:r>
              <a:rPr sz="3600" u="sng" dirty="0">
                <a:latin typeface="Times New Roman"/>
                <a:cs typeface="Times New Roman"/>
              </a:rPr>
              <a:t>s</a:t>
            </a:r>
            <a:r>
              <a:rPr sz="3600" dirty="0">
                <a:latin typeface="Times New Roman"/>
                <a:cs typeface="Times New Roman"/>
              </a:rPr>
              <a:t>	</a:t>
            </a:r>
            <a:r>
              <a:rPr sz="3600" u="sng" spc="-10" dirty="0">
                <a:latin typeface="Times New Roman"/>
                <a:cs typeface="Times New Roman"/>
              </a:rPr>
              <a:t>c</a:t>
            </a:r>
            <a:r>
              <a:rPr sz="3600" u="sng" dirty="0">
                <a:latin typeface="Times New Roman"/>
                <a:cs typeface="Times New Roman"/>
              </a:rPr>
              <a:t>olu</a:t>
            </a:r>
            <a:r>
              <a:rPr sz="3600" u="sng" spc="-10" dirty="0">
                <a:latin typeface="Times New Roman"/>
                <a:cs typeface="Times New Roman"/>
              </a:rPr>
              <a:t>m</a:t>
            </a:r>
            <a:r>
              <a:rPr sz="3600" u="sng" dirty="0">
                <a:latin typeface="Times New Roman"/>
                <a:cs typeface="Times New Roman"/>
              </a:rPr>
              <a:t>ns</a:t>
            </a:r>
          </a:p>
        </p:txBody>
      </p:sp>
    </p:spTree>
    <p:extLst>
      <p:ext uri="{BB962C8B-B14F-4D97-AF65-F5344CB8AC3E}">
        <p14:creationId xmlns:p14="http://schemas.microsoft.com/office/powerpoint/2010/main" val="63375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Two dimensional array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1290434"/>
            <a:ext cx="7828301" cy="1047146"/>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In general for an array a[m][n] the address  of element a[</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][j] would be,</a:t>
            </a:r>
          </a:p>
        </p:txBody>
      </p:sp>
      <p:pic>
        <p:nvPicPr>
          <p:cNvPr id="8" name="Picture 7">
            <a:extLst>
              <a:ext uri="{FF2B5EF4-FFF2-40B4-BE49-F238E27FC236}">
                <a16:creationId xmlns:a16="http://schemas.microsoft.com/office/drawing/2014/main" id="{5EBA5FE2-D362-394B-AE61-68DEA88F653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987550" y="2286000"/>
            <a:ext cx="6242050" cy="4114800"/>
          </a:xfrm>
          <a:prstGeom prst="rect">
            <a:avLst/>
          </a:prstGeom>
          <a:noFill/>
          <a:ln>
            <a:noFill/>
          </a:ln>
        </p:spPr>
      </p:pic>
    </p:spTree>
    <p:extLst>
      <p:ext uri="{BB962C8B-B14F-4D97-AF65-F5344CB8AC3E}">
        <p14:creationId xmlns:p14="http://schemas.microsoft.com/office/powerpoint/2010/main" val="234756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1290434"/>
            <a:ext cx="7828301" cy="4094134"/>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There	are several operations that can be  performed on an array such as:</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Insertion</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Deletion</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Traversal</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Reversing</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Sorting</a:t>
            </a:r>
          </a:p>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Searching</a:t>
            </a:r>
          </a:p>
        </p:txBody>
      </p:sp>
    </p:spTree>
    <p:extLst>
      <p:ext uri="{BB962C8B-B14F-4D97-AF65-F5344CB8AC3E}">
        <p14:creationId xmlns:p14="http://schemas.microsoft.com/office/powerpoint/2010/main" val="422273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66775" y="1467908"/>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270624" y="2261407"/>
            <a:ext cx="7828301" cy="2570640"/>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Insertion means adding a new  element to an array.</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Here through a loop, all array’s elements should shifted the  numbers, from the specified position, one  place to the right of their existing  position.</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Then we have placed the new number at  the vacant place.</a:t>
            </a:r>
          </a:p>
        </p:txBody>
      </p:sp>
      <p:sp>
        <p:nvSpPr>
          <p:cNvPr id="3" name="Rectangle 2">
            <a:extLst>
              <a:ext uri="{FF2B5EF4-FFF2-40B4-BE49-F238E27FC236}">
                <a16:creationId xmlns:a16="http://schemas.microsoft.com/office/drawing/2014/main" id="{995E441B-F0BE-4F4E-A461-F7AD9E2DF47C}"/>
              </a:ext>
            </a:extLst>
          </p:cNvPr>
          <p:cNvSpPr/>
          <p:nvPr/>
        </p:nvSpPr>
        <p:spPr>
          <a:xfrm>
            <a:off x="1371600" y="1219200"/>
            <a:ext cx="3352800" cy="661207"/>
          </a:xfrm>
          <a:prstGeom prst="rect">
            <a:avLst/>
          </a:prstGeom>
        </p:spPr>
        <p:txBody>
          <a:bodyPr wrap="square">
            <a:spAutoFit/>
          </a:bodyPr>
          <a:lstStyle/>
          <a:p>
            <a:pPr marL="457200" indent="-457200">
              <a:lnSpc>
                <a:spcPct val="150000"/>
              </a:lnSpc>
              <a:buFont typeface="+mj-lt"/>
              <a:buAutoNum type="arabicPeriod"/>
            </a:pPr>
            <a:r>
              <a:rPr lang="en-US" sz="2800" dirty="0">
                <a:solidFill>
                  <a:schemeClr val="accent5"/>
                </a:solidFill>
                <a:latin typeface="Times New Roman" panose="02020603050405020304" pitchFamily="18" charset="0"/>
                <a:cs typeface="Times New Roman" panose="02020603050405020304" pitchFamily="18" charset="0"/>
              </a:rPr>
              <a:t>Insertion</a:t>
            </a:r>
          </a:p>
        </p:txBody>
      </p:sp>
    </p:spTree>
    <p:extLst>
      <p:ext uri="{BB962C8B-B14F-4D97-AF65-F5344CB8AC3E}">
        <p14:creationId xmlns:p14="http://schemas.microsoft.com/office/powerpoint/2010/main" val="352815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66775" y="1467908"/>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grpSp>
        <p:nvGrpSpPr>
          <p:cNvPr id="126" name="object 2">
            <a:extLst>
              <a:ext uri="{FF2B5EF4-FFF2-40B4-BE49-F238E27FC236}">
                <a16:creationId xmlns:a16="http://schemas.microsoft.com/office/drawing/2014/main" id="{A40F96B8-8313-2C41-8B9C-2A2E5D390A31}"/>
              </a:ext>
            </a:extLst>
          </p:cNvPr>
          <p:cNvGrpSpPr/>
          <p:nvPr/>
        </p:nvGrpSpPr>
        <p:grpSpPr>
          <a:xfrm>
            <a:off x="1562099" y="1566436"/>
            <a:ext cx="3215640" cy="45720"/>
            <a:chOff x="737869" y="758190"/>
            <a:chExt cx="3215640" cy="45720"/>
          </a:xfrm>
        </p:grpSpPr>
        <p:sp>
          <p:nvSpPr>
            <p:cNvPr id="127" name="object 3">
              <a:extLst>
                <a:ext uri="{FF2B5EF4-FFF2-40B4-BE49-F238E27FC236}">
                  <a16:creationId xmlns:a16="http://schemas.microsoft.com/office/drawing/2014/main" id="{BF085422-D10E-9B40-AB35-924F491C8055}"/>
                </a:ext>
              </a:extLst>
            </p:cNvPr>
            <p:cNvSpPr/>
            <p:nvPr/>
          </p:nvSpPr>
          <p:spPr>
            <a:xfrm>
              <a:off x="758189" y="791210"/>
              <a:ext cx="3195320" cy="0"/>
            </a:xfrm>
            <a:custGeom>
              <a:avLst/>
              <a:gdLst/>
              <a:ahLst/>
              <a:cxnLst/>
              <a:rect l="l" t="t" r="r" b="b"/>
              <a:pathLst>
                <a:path w="3195320">
                  <a:moveTo>
                    <a:pt x="0" y="0"/>
                  </a:moveTo>
                  <a:lnTo>
                    <a:pt x="3195320" y="0"/>
                  </a:lnTo>
                </a:path>
              </a:pathLst>
            </a:custGeom>
            <a:ln w="25400">
              <a:solidFill>
                <a:srgbClr val="000000"/>
              </a:solidFill>
            </a:ln>
          </p:spPr>
          <p:txBody>
            <a:bodyPr wrap="square" lIns="0" tIns="0" rIns="0" bIns="0" rtlCol="0"/>
            <a:lstStyle/>
            <a:p>
              <a:endParaRPr>
                <a:solidFill>
                  <a:schemeClr val="accent1">
                    <a:lumMod val="75000"/>
                  </a:schemeClr>
                </a:solidFill>
              </a:endParaRPr>
            </a:p>
          </p:txBody>
        </p:sp>
        <p:sp>
          <p:nvSpPr>
            <p:cNvPr id="128" name="object 4">
              <a:extLst>
                <a:ext uri="{FF2B5EF4-FFF2-40B4-BE49-F238E27FC236}">
                  <a16:creationId xmlns:a16="http://schemas.microsoft.com/office/drawing/2014/main" id="{2D4756B8-10BC-7A4A-848C-F1C4B8A0041F}"/>
                </a:ext>
              </a:extLst>
            </p:cNvPr>
            <p:cNvSpPr/>
            <p:nvPr/>
          </p:nvSpPr>
          <p:spPr>
            <a:xfrm>
              <a:off x="737869" y="770890"/>
              <a:ext cx="3195320" cy="0"/>
            </a:xfrm>
            <a:custGeom>
              <a:avLst/>
              <a:gdLst/>
              <a:ahLst/>
              <a:cxnLst/>
              <a:rect l="l" t="t" r="r" b="b"/>
              <a:pathLst>
                <a:path w="3195320">
                  <a:moveTo>
                    <a:pt x="0" y="0"/>
                  </a:moveTo>
                  <a:lnTo>
                    <a:pt x="3195320" y="0"/>
                  </a:lnTo>
                </a:path>
              </a:pathLst>
            </a:custGeom>
            <a:ln w="25400">
              <a:solidFill>
                <a:srgbClr val="FFFFFF"/>
              </a:solidFill>
            </a:ln>
          </p:spPr>
          <p:txBody>
            <a:bodyPr wrap="square" lIns="0" tIns="0" rIns="0" bIns="0" rtlCol="0"/>
            <a:lstStyle/>
            <a:p>
              <a:endParaRPr>
                <a:solidFill>
                  <a:schemeClr val="accent1">
                    <a:lumMod val="75000"/>
                  </a:schemeClr>
                </a:solidFill>
              </a:endParaRPr>
            </a:p>
          </p:txBody>
        </p:sp>
      </p:grpSp>
      <p:grpSp>
        <p:nvGrpSpPr>
          <p:cNvPr id="129" name="object 5">
            <a:extLst>
              <a:ext uri="{FF2B5EF4-FFF2-40B4-BE49-F238E27FC236}">
                <a16:creationId xmlns:a16="http://schemas.microsoft.com/office/drawing/2014/main" id="{ADF837A1-4621-814C-A141-8947ADC7AA77}"/>
              </a:ext>
            </a:extLst>
          </p:cNvPr>
          <p:cNvGrpSpPr/>
          <p:nvPr/>
        </p:nvGrpSpPr>
        <p:grpSpPr>
          <a:xfrm>
            <a:off x="1562099" y="4216925"/>
            <a:ext cx="2823210" cy="45720"/>
            <a:chOff x="737869" y="3408679"/>
            <a:chExt cx="2823210" cy="45720"/>
          </a:xfrm>
        </p:grpSpPr>
        <p:sp>
          <p:nvSpPr>
            <p:cNvPr id="130" name="object 6">
              <a:extLst>
                <a:ext uri="{FF2B5EF4-FFF2-40B4-BE49-F238E27FC236}">
                  <a16:creationId xmlns:a16="http://schemas.microsoft.com/office/drawing/2014/main" id="{AD3BF3B2-0A54-B648-B564-7CC88EC97FE4}"/>
                </a:ext>
              </a:extLst>
            </p:cNvPr>
            <p:cNvSpPr/>
            <p:nvPr/>
          </p:nvSpPr>
          <p:spPr>
            <a:xfrm>
              <a:off x="758189" y="3441699"/>
              <a:ext cx="2802890" cy="0"/>
            </a:xfrm>
            <a:custGeom>
              <a:avLst/>
              <a:gdLst/>
              <a:ahLst/>
              <a:cxnLst/>
              <a:rect l="l" t="t" r="r" b="b"/>
              <a:pathLst>
                <a:path w="2802890">
                  <a:moveTo>
                    <a:pt x="0" y="0"/>
                  </a:moveTo>
                  <a:lnTo>
                    <a:pt x="2802890" y="0"/>
                  </a:lnTo>
                </a:path>
              </a:pathLst>
            </a:custGeom>
            <a:ln w="25400">
              <a:solidFill>
                <a:srgbClr val="000000"/>
              </a:solidFill>
            </a:ln>
          </p:spPr>
          <p:txBody>
            <a:bodyPr wrap="square" lIns="0" tIns="0" rIns="0" bIns="0" rtlCol="0"/>
            <a:lstStyle/>
            <a:p>
              <a:endParaRPr>
                <a:solidFill>
                  <a:schemeClr val="accent1">
                    <a:lumMod val="75000"/>
                  </a:schemeClr>
                </a:solidFill>
              </a:endParaRPr>
            </a:p>
          </p:txBody>
        </p:sp>
        <p:sp>
          <p:nvSpPr>
            <p:cNvPr id="131" name="object 7">
              <a:extLst>
                <a:ext uri="{FF2B5EF4-FFF2-40B4-BE49-F238E27FC236}">
                  <a16:creationId xmlns:a16="http://schemas.microsoft.com/office/drawing/2014/main" id="{72B91094-66EF-5748-A64C-E6249306DCC0}"/>
                </a:ext>
              </a:extLst>
            </p:cNvPr>
            <p:cNvSpPr/>
            <p:nvPr/>
          </p:nvSpPr>
          <p:spPr>
            <a:xfrm>
              <a:off x="737869" y="3421379"/>
              <a:ext cx="2802890" cy="0"/>
            </a:xfrm>
            <a:custGeom>
              <a:avLst/>
              <a:gdLst/>
              <a:ahLst/>
              <a:cxnLst/>
              <a:rect l="l" t="t" r="r" b="b"/>
              <a:pathLst>
                <a:path w="2802890">
                  <a:moveTo>
                    <a:pt x="0" y="0"/>
                  </a:moveTo>
                  <a:lnTo>
                    <a:pt x="2802890" y="0"/>
                  </a:lnTo>
                </a:path>
              </a:pathLst>
            </a:custGeom>
            <a:ln w="25400">
              <a:solidFill>
                <a:srgbClr val="FFFFFF"/>
              </a:solidFill>
            </a:ln>
          </p:spPr>
          <p:txBody>
            <a:bodyPr wrap="square" lIns="0" tIns="0" rIns="0" bIns="0" rtlCol="0"/>
            <a:lstStyle/>
            <a:p>
              <a:endParaRPr>
                <a:solidFill>
                  <a:schemeClr val="accent1">
                    <a:lumMod val="75000"/>
                  </a:schemeClr>
                </a:solidFill>
              </a:endParaRPr>
            </a:p>
          </p:txBody>
        </p:sp>
      </p:grpSp>
      <p:sp>
        <p:nvSpPr>
          <p:cNvPr id="132" name="object 12">
            <a:extLst>
              <a:ext uri="{FF2B5EF4-FFF2-40B4-BE49-F238E27FC236}">
                <a16:creationId xmlns:a16="http://schemas.microsoft.com/office/drawing/2014/main" id="{52C83E2E-C753-5840-BA10-492983E6A38E}"/>
              </a:ext>
            </a:extLst>
          </p:cNvPr>
          <p:cNvSpPr txBox="1"/>
          <p:nvPr/>
        </p:nvSpPr>
        <p:spPr>
          <a:xfrm>
            <a:off x="6427470" y="2162066"/>
            <a:ext cx="22352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chemeClr val="accent1">
                    <a:lumMod val="75000"/>
                  </a:schemeClr>
                </a:solidFill>
                <a:latin typeface="Arial MT"/>
                <a:cs typeface="Arial MT"/>
              </a:rPr>
              <a:t>0</a:t>
            </a:r>
            <a:endParaRPr sz="2800">
              <a:solidFill>
                <a:schemeClr val="accent1">
                  <a:lumMod val="75000"/>
                </a:schemeClr>
              </a:solidFill>
              <a:latin typeface="Arial MT"/>
              <a:cs typeface="Arial MT"/>
            </a:endParaRPr>
          </a:p>
        </p:txBody>
      </p:sp>
      <p:sp>
        <p:nvSpPr>
          <p:cNvPr id="133" name="object 13">
            <a:extLst>
              <a:ext uri="{FF2B5EF4-FFF2-40B4-BE49-F238E27FC236}">
                <a16:creationId xmlns:a16="http://schemas.microsoft.com/office/drawing/2014/main" id="{12588899-F6FB-C84F-8EBB-0F7589554CA8}"/>
              </a:ext>
            </a:extLst>
          </p:cNvPr>
          <p:cNvSpPr txBox="1"/>
          <p:nvPr/>
        </p:nvSpPr>
        <p:spPr>
          <a:xfrm>
            <a:off x="1104900" y="1071136"/>
            <a:ext cx="5981700" cy="5006499"/>
          </a:xfrm>
          <a:prstGeom prst="rect">
            <a:avLst/>
          </a:prstGeom>
          <a:ln>
            <a:noFill/>
          </a:ln>
        </p:spPr>
        <p:txBody>
          <a:bodyPr vert="horz" wrap="square" lIns="0" tIns="12700" rIns="0" bIns="0" rtlCol="0">
            <a:spAutoFit/>
          </a:bodyPr>
          <a:lstStyle/>
          <a:p>
            <a:pPr marL="457200" indent="-342900">
              <a:lnSpc>
                <a:spcPct val="100000"/>
              </a:lnSpc>
              <a:spcBef>
                <a:spcPts val="100"/>
              </a:spcBef>
              <a:buClr>
                <a:srgbClr val="FFCC66"/>
              </a:buClr>
              <a:buSzPct val="79166"/>
              <a:buFont typeface="MS UI Gothic"/>
              <a:buChar char="■"/>
              <a:tabLst>
                <a:tab pos="457200" algn="l"/>
              </a:tabLst>
            </a:pPr>
            <a:r>
              <a:rPr sz="3200" spc="-10" dirty="0">
                <a:latin typeface="Times New Roman"/>
                <a:cs typeface="Times New Roman"/>
              </a:rPr>
              <a:t>Before</a:t>
            </a:r>
            <a:r>
              <a:rPr sz="3200" spc="-25" dirty="0">
                <a:latin typeface="Times New Roman"/>
                <a:cs typeface="Times New Roman"/>
              </a:rPr>
              <a:t> </a:t>
            </a:r>
            <a:r>
              <a:rPr sz="3200" spc="-5" dirty="0">
                <a:latin typeface="Times New Roman"/>
                <a:cs typeface="Times New Roman"/>
              </a:rPr>
              <a:t>insertion</a:t>
            </a:r>
            <a:r>
              <a:rPr sz="3200" spc="-15" dirty="0">
                <a:latin typeface="Times New Roman"/>
                <a:cs typeface="Times New Roman"/>
              </a:rPr>
              <a:t> </a:t>
            </a:r>
            <a:r>
              <a:rPr sz="3200" dirty="0">
                <a:latin typeface="Times New Roman"/>
                <a:cs typeface="Times New Roman"/>
              </a:rPr>
              <a:t>:</a:t>
            </a:r>
          </a:p>
          <a:p>
            <a:pPr>
              <a:lnSpc>
                <a:spcPct val="100000"/>
              </a:lnSpc>
              <a:spcBef>
                <a:spcPts val="15"/>
              </a:spcBef>
            </a:pPr>
            <a:endParaRPr sz="3600" dirty="0">
              <a:latin typeface="Times New Roman"/>
              <a:cs typeface="Times New Roman"/>
            </a:endParaRPr>
          </a:p>
          <a:p>
            <a:pPr marL="1540510">
              <a:lnSpc>
                <a:spcPct val="100000"/>
              </a:lnSpc>
              <a:tabLst>
                <a:tab pos="2454275" algn="l"/>
                <a:tab pos="3330575" algn="l"/>
                <a:tab pos="4233545" algn="l"/>
              </a:tabLst>
            </a:pPr>
            <a:r>
              <a:rPr sz="2400" spc="-5" dirty="0">
                <a:latin typeface="Arial MT"/>
                <a:cs typeface="Arial MT"/>
              </a:rPr>
              <a:t>11	13	14	</a:t>
            </a:r>
            <a:r>
              <a:rPr sz="2400" dirty="0">
                <a:latin typeface="Arial MT"/>
                <a:cs typeface="Arial MT"/>
              </a:rPr>
              <a:t>4</a:t>
            </a:r>
          </a:p>
          <a:p>
            <a:pPr>
              <a:lnSpc>
                <a:spcPct val="100000"/>
              </a:lnSpc>
              <a:spcBef>
                <a:spcPts val="20"/>
              </a:spcBef>
            </a:pPr>
            <a:endParaRPr sz="2800" dirty="0">
              <a:latin typeface="Arial MT"/>
              <a:cs typeface="Arial MT"/>
            </a:endParaRPr>
          </a:p>
          <a:p>
            <a:pPr marL="1257300">
              <a:lnSpc>
                <a:spcPct val="100000"/>
              </a:lnSpc>
              <a:tabLst>
                <a:tab pos="2171065" algn="l"/>
                <a:tab pos="3199765" algn="l"/>
                <a:tab pos="4114165" algn="l"/>
                <a:tab pos="5142865" algn="l"/>
              </a:tabLst>
            </a:pPr>
            <a:r>
              <a:rPr sz="3200" dirty="0">
                <a:latin typeface="Times New Roman"/>
                <a:cs typeface="Times New Roman"/>
              </a:rPr>
              <a:t>0	1	2	3	4</a:t>
            </a:r>
          </a:p>
          <a:p>
            <a:pPr marL="457200" indent="-342900">
              <a:lnSpc>
                <a:spcPct val="100000"/>
              </a:lnSpc>
              <a:spcBef>
                <a:spcPts val="900"/>
              </a:spcBef>
              <a:buClr>
                <a:srgbClr val="FFCC66"/>
              </a:buClr>
              <a:buSzPct val="79166"/>
              <a:buFont typeface="MS UI Gothic"/>
              <a:buChar char="➢"/>
              <a:tabLst>
                <a:tab pos="457200" algn="l"/>
              </a:tabLst>
            </a:pPr>
            <a:r>
              <a:rPr sz="3200" spc="-10" dirty="0">
                <a:latin typeface="Times New Roman"/>
                <a:cs typeface="Times New Roman"/>
              </a:rPr>
              <a:t>After</a:t>
            </a:r>
            <a:r>
              <a:rPr sz="3200" spc="-20" dirty="0">
                <a:latin typeface="Times New Roman"/>
                <a:cs typeface="Times New Roman"/>
              </a:rPr>
              <a:t> </a:t>
            </a:r>
            <a:r>
              <a:rPr sz="3200" spc="-10" dirty="0">
                <a:latin typeface="Times New Roman"/>
                <a:cs typeface="Times New Roman"/>
              </a:rPr>
              <a:t>insertion:</a:t>
            </a:r>
            <a:endParaRPr sz="3200" dirty="0">
              <a:latin typeface="Times New Roman"/>
              <a:cs typeface="Times New Roman"/>
            </a:endParaRPr>
          </a:p>
          <a:p>
            <a:pPr>
              <a:lnSpc>
                <a:spcPct val="100000"/>
              </a:lnSpc>
              <a:spcBef>
                <a:spcPts val="40"/>
              </a:spcBef>
            </a:pPr>
            <a:endParaRPr sz="3200" dirty="0">
              <a:latin typeface="Times New Roman"/>
              <a:cs typeface="Times New Roman"/>
            </a:endParaRPr>
          </a:p>
          <a:p>
            <a:pPr marL="1625600">
              <a:lnSpc>
                <a:spcPct val="100000"/>
              </a:lnSpc>
              <a:tabLst>
                <a:tab pos="2564765" algn="l"/>
                <a:tab pos="3504565" algn="l"/>
                <a:tab pos="4445635" algn="l"/>
                <a:tab pos="5484495" algn="l"/>
              </a:tabLst>
            </a:pPr>
            <a:r>
              <a:rPr sz="2400" spc="-5" dirty="0">
                <a:latin typeface="Arial MT"/>
                <a:cs typeface="Arial MT"/>
              </a:rPr>
              <a:t>11	12	13	14	</a:t>
            </a:r>
            <a:r>
              <a:rPr sz="2400" dirty="0">
                <a:latin typeface="Arial MT"/>
                <a:cs typeface="Arial MT"/>
              </a:rPr>
              <a:t>4</a:t>
            </a:r>
          </a:p>
          <a:p>
            <a:pPr>
              <a:lnSpc>
                <a:spcPct val="100000"/>
              </a:lnSpc>
              <a:spcBef>
                <a:spcPts val="5"/>
              </a:spcBef>
            </a:pPr>
            <a:endParaRPr sz="3600" dirty="0">
              <a:latin typeface="Arial MT"/>
              <a:cs typeface="Arial MT"/>
            </a:endParaRPr>
          </a:p>
          <a:p>
            <a:pPr marL="1600200">
              <a:lnSpc>
                <a:spcPct val="100000"/>
              </a:lnSpc>
              <a:tabLst>
                <a:tab pos="2513965" algn="l"/>
                <a:tab pos="3656965" algn="l"/>
                <a:tab pos="4685665" algn="l"/>
                <a:tab pos="5714365" algn="l"/>
              </a:tabLst>
            </a:pPr>
            <a:r>
              <a:rPr sz="3200" dirty="0">
                <a:latin typeface="Times New Roman"/>
                <a:cs typeface="Times New Roman"/>
              </a:rPr>
              <a:t>0	1	2	3	4</a:t>
            </a:r>
          </a:p>
        </p:txBody>
      </p:sp>
      <p:grpSp>
        <p:nvGrpSpPr>
          <p:cNvPr id="134" name="object 14">
            <a:extLst>
              <a:ext uri="{FF2B5EF4-FFF2-40B4-BE49-F238E27FC236}">
                <a16:creationId xmlns:a16="http://schemas.microsoft.com/office/drawing/2014/main" id="{1757F98D-02EF-AF49-B5FF-1A81AC40F9FA}"/>
              </a:ext>
            </a:extLst>
          </p:cNvPr>
          <p:cNvGrpSpPr/>
          <p:nvPr/>
        </p:nvGrpSpPr>
        <p:grpSpPr>
          <a:xfrm>
            <a:off x="3791357" y="1717973"/>
            <a:ext cx="805180" cy="386080"/>
            <a:chOff x="2967127" y="909727"/>
            <a:chExt cx="805180" cy="386080"/>
          </a:xfrm>
        </p:grpSpPr>
        <p:sp>
          <p:nvSpPr>
            <p:cNvPr id="135" name="object 15">
              <a:extLst>
                <a:ext uri="{FF2B5EF4-FFF2-40B4-BE49-F238E27FC236}">
                  <a16:creationId xmlns:a16="http://schemas.microsoft.com/office/drawing/2014/main" id="{502B0B00-0FF0-6042-AB50-F12F6B2756F2}"/>
                </a:ext>
              </a:extLst>
            </p:cNvPr>
            <p:cNvSpPr/>
            <p:nvPr/>
          </p:nvSpPr>
          <p:spPr>
            <a:xfrm>
              <a:off x="2971799" y="914400"/>
              <a:ext cx="0" cy="381000"/>
            </a:xfrm>
            <a:custGeom>
              <a:avLst/>
              <a:gdLst/>
              <a:ahLst/>
              <a:cxnLst/>
              <a:rect l="l" t="t" r="r" b="b"/>
              <a:pathLst>
                <a:path h="381000">
                  <a:moveTo>
                    <a:pt x="0" y="0"/>
                  </a:moveTo>
                  <a:lnTo>
                    <a:pt x="0" y="381000"/>
                  </a:lnTo>
                </a:path>
              </a:pathLst>
            </a:custGeom>
            <a:ln w="9344">
              <a:solidFill>
                <a:schemeClr val="tx1"/>
              </a:solidFill>
            </a:ln>
          </p:spPr>
          <p:txBody>
            <a:bodyPr wrap="square" lIns="0" tIns="0" rIns="0" bIns="0" rtlCol="0"/>
            <a:lstStyle/>
            <a:p>
              <a:endParaRPr>
                <a:solidFill>
                  <a:schemeClr val="accent1">
                    <a:lumMod val="75000"/>
                  </a:schemeClr>
                </a:solidFill>
              </a:endParaRPr>
            </a:p>
          </p:txBody>
        </p:sp>
        <p:sp>
          <p:nvSpPr>
            <p:cNvPr id="136" name="object 16">
              <a:extLst>
                <a:ext uri="{FF2B5EF4-FFF2-40B4-BE49-F238E27FC236}">
                  <a16:creationId xmlns:a16="http://schemas.microsoft.com/office/drawing/2014/main" id="{E5544515-CADC-E046-8080-C5BDDB9B927C}"/>
                </a:ext>
              </a:extLst>
            </p:cNvPr>
            <p:cNvSpPr/>
            <p:nvPr/>
          </p:nvSpPr>
          <p:spPr>
            <a:xfrm>
              <a:off x="3733799" y="914400"/>
              <a:ext cx="0" cy="309880"/>
            </a:xfrm>
            <a:custGeom>
              <a:avLst/>
              <a:gdLst/>
              <a:ahLst/>
              <a:cxnLst/>
              <a:rect l="l" t="t" r="r" b="b"/>
              <a:pathLst>
                <a:path h="309880">
                  <a:moveTo>
                    <a:pt x="0" y="0"/>
                  </a:moveTo>
                  <a:lnTo>
                    <a:pt x="0" y="309879"/>
                  </a:lnTo>
                </a:path>
              </a:pathLst>
            </a:custGeom>
            <a:ln w="8890">
              <a:solidFill>
                <a:schemeClr val="tx1"/>
              </a:solidFill>
            </a:ln>
          </p:spPr>
          <p:txBody>
            <a:bodyPr wrap="square" lIns="0" tIns="0" rIns="0" bIns="0" rtlCol="0"/>
            <a:lstStyle/>
            <a:p>
              <a:endParaRPr>
                <a:solidFill>
                  <a:schemeClr val="accent1">
                    <a:lumMod val="75000"/>
                  </a:schemeClr>
                </a:solidFill>
              </a:endParaRPr>
            </a:p>
          </p:txBody>
        </p:sp>
        <p:sp>
          <p:nvSpPr>
            <p:cNvPr id="137" name="object 17">
              <a:extLst>
                <a:ext uri="{FF2B5EF4-FFF2-40B4-BE49-F238E27FC236}">
                  <a16:creationId xmlns:a16="http://schemas.microsoft.com/office/drawing/2014/main" id="{5659002F-133D-4941-B970-5E5DE5E2225A}"/>
                </a:ext>
              </a:extLst>
            </p:cNvPr>
            <p:cNvSpPr/>
            <p:nvPr/>
          </p:nvSpPr>
          <p:spPr>
            <a:xfrm>
              <a:off x="3695699" y="1219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FFFFFF"/>
            </a:solidFill>
            <a:ln>
              <a:solidFill>
                <a:schemeClr val="tx1"/>
              </a:solidFill>
            </a:ln>
          </p:spPr>
          <p:txBody>
            <a:bodyPr wrap="square" lIns="0" tIns="0" rIns="0" bIns="0" rtlCol="0"/>
            <a:lstStyle/>
            <a:p>
              <a:endParaRPr>
                <a:solidFill>
                  <a:schemeClr val="accent1">
                    <a:lumMod val="75000"/>
                  </a:schemeClr>
                </a:solidFill>
              </a:endParaRPr>
            </a:p>
          </p:txBody>
        </p:sp>
        <p:sp>
          <p:nvSpPr>
            <p:cNvPr id="138" name="object 18">
              <a:extLst>
                <a:ext uri="{FF2B5EF4-FFF2-40B4-BE49-F238E27FC236}">
                  <a16:creationId xmlns:a16="http://schemas.microsoft.com/office/drawing/2014/main" id="{AD16D93C-812A-4842-9EF3-AE4DD2153BEE}"/>
                </a:ext>
              </a:extLst>
            </p:cNvPr>
            <p:cNvSpPr/>
            <p:nvPr/>
          </p:nvSpPr>
          <p:spPr>
            <a:xfrm>
              <a:off x="2971799" y="914400"/>
              <a:ext cx="762000" cy="0"/>
            </a:xfrm>
            <a:custGeom>
              <a:avLst/>
              <a:gdLst/>
              <a:ahLst/>
              <a:cxnLst/>
              <a:rect l="l" t="t" r="r" b="b"/>
              <a:pathLst>
                <a:path w="762000">
                  <a:moveTo>
                    <a:pt x="0" y="0"/>
                  </a:moveTo>
                  <a:lnTo>
                    <a:pt x="762000" y="0"/>
                  </a:lnTo>
                </a:path>
              </a:pathLst>
            </a:custGeom>
            <a:ln w="9344">
              <a:solidFill>
                <a:schemeClr val="tx1"/>
              </a:solidFill>
            </a:ln>
          </p:spPr>
          <p:txBody>
            <a:bodyPr wrap="square" lIns="0" tIns="0" rIns="0" bIns="0" rtlCol="0"/>
            <a:lstStyle/>
            <a:p>
              <a:endParaRPr>
                <a:solidFill>
                  <a:schemeClr val="accent1">
                    <a:lumMod val="75000"/>
                  </a:schemeClr>
                </a:solidFill>
              </a:endParaRPr>
            </a:p>
          </p:txBody>
        </p:sp>
      </p:grpSp>
      <p:grpSp>
        <p:nvGrpSpPr>
          <p:cNvPr id="139" name="object 19">
            <a:extLst>
              <a:ext uri="{FF2B5EF4-FFF2-40B4-BE49-F238E27FC236}">
                <a16:creationId xmlns:a16="http://schemas.microsoft.com/office/drawing/2014/main" id="{1C8CF3D5-8E17-1745-AC3C-F3B6C4ADE1A8}"/>
              </a:ext>
            </a:extLst>
          </p:cNvPr>
          <p:cNvGrpSpPr/>
          <p:nvPr/>
        </p:nvGrpSpPr>
        <p:grpSpPr>
          <a:xfrm>
            <a:off x="4858157" y="1717973"/>
            <a:ext cx="652780" cy="386080"/>
            <a:chOff x="4033927" y="909727"/>
            <a:chExt cx="652780" cy="386080"/>
          </a:xfrm>
        </p:grpSpPr>
        <p:sp>
          <p:nvSpPr>
            <p:cNvPr id="140" name="object 20">
              <a:extLst>
                <a:ext uri="{FF2B5EF4-FFF2-40B4-BE49-F238E27FC236}">
                  <a16:creationId xmlns:a16="http://schemas.microsoft.com/office/drawing/2014/main" id="{989D7CA1-55F5-4E4D-B1DA-1113A5DF3B4F}"/>
                </a:ext>
              </a:extLst>
            </p:cNvPr>
            <p:cNvSpPr/>
            <p:nvPr/>
          </p:nvSpPr>
          <p:spPr>
            <a:xfrm>
              <a:off x="4648200" y="914400"/>
              <a:ext cx="0" cy="309880"/>
            </a:xfrm>
            <a:custGeom>
              <a:avLst/>
              <a:gdLst/>
              <a:ahLst/>
              <a:cxnLst/>
              <a:rect l="l" t="t" r="r" b="b"/>
              <a:pathLst>
                <a:path h="309880">
                  <a:moveTo>
                    <a:pt x="0" y="0"/>
                  </a:moveTo>
                  <a:lnTo>
                    <a:pt x="0" y="309879"/>
                  </a:lnTo>
                </a:path>
              </a:pathLst>
            </a:custGeom>
            <a:ln w="8890">
              <a:solidFill>
                <a:schemeClr val="tx1"/>
              </a:solidFill>
            </a:ln>
          </p:spPr>
          <p:txBody>
            <a:bodyPr wrap="square" lIns="0" tIns="0" rIns="0" bIns="0" rtlCol="0"/>
            <a:lstStyle/>
            <a:p>
              <a:endParaRPr>
                <a:solidFill>
                  <a:schemeClr val="accent1">
                    <a:lumMod val="75000"/>
                  </a:schemeClr>
                </a:solidFill>
              </a:endParaRPr>
            </a:p>
          </p:txBody>
        </p:sp>
        <p:sp>
          <p:nvSpPr>
            <p:cNvPr id="141" name="object 21">
              <a:extLst>
                <a:ext uri="{FF2B5EF4-FFF2-40B4-BE49-F238E27FC236}">
                  <a16:creationId xmlns:a16="http://schemas.microsoft.com/office/drawing/2014/main" id="{EADB57A7-2A31-6D40-8453-A82F76A33C48}"/>
                </a:ext>
              </a:extLst>
            </p:cNvPr>
            <p:cNvSpPr/>
            <p:nvPr/>
          </p:nvSpPr>
          <p:spPr>
            <a:xfrm>
              <a:off x="4610100" y="1219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FFFFFF"/>
            </a:solidFill>
            <a:ln>
              <a:solidFill>
                <a:schemeClr val="tx1"/>
              </a:solidFill>
            </a:ln>
          </p:spPr>
          <p:txBody>
            <a:bodyPr wrap="square" lIns="0" tIns="0" rIns="0" bIns="0" rtlCol="0"/>
            <a:lstStyle/>
            <a:p>
              <a:endParaRPr>
                <a:solidFill>
                  <a:schemeClr val="accent1">
                    <a:lumMod val="75000"/>
                  </a:schemeClr>
                </a:solidFill>
              </a:endParaRPr>
            </a:p>
          </p:txBody>
        </p:sp>
        <p:sp>
          <p:nvSpPr>
            <p:cNvPr id="142" name="object 22">
              <a:extLst>
                <a:ext uri="{FF2B5EF4-FFF2-40B4-BE49-F238E27FC236}">
                  <a16:creationId xmlns:a16="http://schemas.microsoft.com/office/drawing/2014/main" id="{9115650A-4746-BB46-AB63-9ACF2ABADA5D}"/>
                </a:ext>
              </a:extLst>
            </p:cNvPr>
            <p:cNvSpPr/>
            <p:nvPr/>
          </p:nvSpPr>
          <p:spPr>
            <a:xfrm>
              <a:off x="4038600" y="914400"/>
              <a:ext cx="609600" cy="381000"/>
            </a:xfrm>
            <a:custGeom>
              <a:avLst/>
              <a:gdLst/>
              <a:ahLst/>
              <a:cxnLst/>
              <a:rect l="l" t="t" r="r" b="b"/>
              <a:pathLst>
                <a:path w="609600" h="381000">
                  <a:moveTo>
                    <a:pt x="0" y="381000"/>
                  </a:moveTo>
                  <a:lnTo>
                    <a:pt x="0" y="0"/>
                  </a:lnTo>
                </a:path>
                <a:path w="609600" h="381000">
                  <a:moveTo>
                    <a:pt x="0" y="0"/>
                  </a:moveTo>
                  <a:lnTo>
                    <a:pt x="609600" y="0"/>
                  </a:lnTo>
                </a:path>
              </a:pathLst>
            </a:custGeom>
            <a:ln w="9344">
              <a:solidFill>
                <a:schemeClr val="tx1"/>
              </a:solidFill>
            </a:ln>
          </p:spPr>
          <p:txBody>
            <a:bodyPr wrap="square" lIns="0" tIns="0" rIns="0" bIns="0" rtlCol="0"/>
            <a:lstStyle/>
            <a:p>
              <a:endParaRPr>
                <a:solidFill>
                  <a:schemeClr val="accent1">
                    <a:lumMod val="75000"/>
                  </a:schemeClr>
                </a:solidFill>
              </a:endParaRPr>
            </a:p>
          </p:txBody>
        </p:sp>
      </p:grpSp>
      <p:grpSp>
        <p:nvGrpSpPr>
          <p:cNvPr id="143" name="object 23">
            <a:extLst>
              <a:ext uri="{FF2B5EF4-FFF2-40B4-BE49-F238E27FC236}">
                <a16:creationId xmlns:a16="http://schemas.microsoft.com/office/drawing/2014/main" id="{73EE052E-019E-FC4C-BB69-478B129FFF93}"/>
              </a:ext>
            </a:extLst>
          </p:cNvPr>
          <p:cNvGrpSpPr/>
          <p:nvPr/>
        </p:nvGrpSpPr>
        <p:grpSpPr>
          <a:xfrm>
            <a:off x="5848757" y="1717973"/>
            <a:ext cx="881380" cy="386080"/>
            <a:chOff x="5024527" y="909727"/>
            <a:chExt cx="881380" cy="386080"/>
          </a:xfrm>
        </p:grpSpPr>
        <p:sp>
          <p:nvSpPr>
            <p:cNvPr id="144" name="object 24">
              <a:extLst>
                <a:ext uri="{FF2B5EF4-FFF2-40B4-BE49-F238E27FC236}">
                  <a16:creationId xmlns:a16="http://schemas.microsoft.com/office/drawing/2014/main" id="{812E5C82-0620-D241-A2D3-EA3B65DEFDE8}"/>
                </a:ext>
              </a:extLst>
            </p:cNvPr>
            <p:cNvSpPr/>
            <p:nvPr/>
          </p:nvSpPr>
          <p:spPr>
            <a:xfrm>
              <a:off x="5867400" y="914400"/>
              <a:ext cx="0" cy="309880"/>
            </a:xfrm>
            <a:custGeom>
              <a:avLst/>
              <a:gdLst/>
              <a:ahLst/>
              <a:cxnLst/>
              <a:rect l="l" t="t" r="r" b="b"/>
              <a:pathLst>
                <a:path h="309880">
                  <a:moveTo>
                    <a:pt x="0" y="0"/>
                  </a:moveTo>
                  <a:lnTo>
                    <a:pt x="0" y="309879"/>
                  </a:lnTo>
                </a:path>
              </a:pathLst>
            </a:custGeom>
            <a:ln w="8890">
              <a:solidFill>
                <a:schemeClr val="tx1"/>
              </a:solidFill>
            </a:ln>
          </p:spPr>
          <p:txBody>
            <a:bodyPr wrap="square" lIns="0" tIns="0" rIns="0" bIns="0" rtlCol="0"/>
            <a:lstStyle/>
            <a:p>
              <a:endParaRPr>
                <a:solidFill>
                  <a:schemeClr val="accent1">
                    <a:lumMod val="75000"/>
                  </a:schemeClr>
                </a:solidFill>
              </a:endParaRPr>
            </a:p>
          </p:txBody>
        </p:sp>
        <p:sp>
          <p:nvSpPr>
            <p:cNvPr id="145" name="object 25">
              <a:extLst>
                <a:ext uri="{FF2B5EF4-FFF2-40B4-BE49-F238E27FC236}">
                  <a16:creationId xmlns:a16="http://schemas.microsoft.com/office/drawing/2014/main" id="{73CE1533-504B-F743-9EB0-EF88FF32A553}"/>
                </a:ext>
              </a:extLst>
            </p:cNvPr>
            <p:cNvSpPr/>
            <p:nvPr/>
          </p:nvSpPr>
          <p:spPr>
            <a:xfrm>
              <a:off x="5829300" y="1219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FFFFFF"/>
            </a:solidFill>
            <a:ln>
              <a:solidFill>
                <a:schemeClr val="tx1"/>
              </a:solidFill>
            </a:ln>
          </p:spPr>
          <p:txBody>
            <a:bodyPr wrap="square" lIns="0" tIns="0" rIns="0" bIns="0" rtlCol="0"/>
            <a:lstStyle/>
            <a:p>
              <a:endParaRPr>
                <a:solidFill>
                  <a:schemeClr val="accent1">
                    <a:lumMod val="75000"/>
                  </a:schemeClr>
                </a:solidFill>
              </a:endParaRPr>
            </a:p>
          </p:txBody>
        </p:sp>
        <p:sp>
          <p:nvSpPr>
            <p:cNvPr id="146" name="object 26">
              <a:extLst>
                <a:ext uri="{FF2B5EF4-FFF2-40B4-BE49-F238E27FC236}">
                  <a16:creationId xmlns:a16="http://schemas.microsoft.com/office/drawing/2014/main" id="{A9755F74-907E-0F42-BD52-81F0C44A7C8B}"/>
                </a:ext>
              </a:extLst>
            </p:cNvPr>
            <p:cNvSpPr/>
            <p:nvPr/>
          </p:nvSpPr>
          <p:spPr>
            <a:xfrm>
              <a:off x="5029200" y="914400"/>
              <a:ext cx="838200" cy="381000"/>
            </a:xfrm>
            <a:custGeom>
              <a:avLst/>
              <a:gdLst/>
              <a:ahLst/>
              <a:cxnLst/>
              <a:rect l="l" t="t" r="r" b="b"/>
              <a:pathLst>
                <a:path w="838200" h="381000">
                  <a:moveTo>
                    <a:pt x="0" y="381000"/>
                  </a:moveTo>
                  <a:lnTo>
                    <a:pt x="0" y="0"/>
                  </a:lnTo>
                </a:path>
                <a:path w="838200" h="381000">
                  <a:moveTo>
                    <a:pt x="0" y="0"/>
                  </a:moveTo>
                  <a:lnTo>
                    <a:pt x="838200" y="0"/>
                  </a:lnTo>
                </a:path>
              </a:pathLst>
            </a:custGeom>
            <a:ln w="9344">
              <a:solidFill>
                <a:schemeClr val="tx1"/>
              </a:solidFill>
            </a:ln>
          </p:spPr>
          <p:txBody>
            <a:bodyPr wrap="square" lIns="0" tIns="0" rIns="0" bIns="0" rtlCol="0"/>
            <a:lstStyle/>
            <a:p>
              <a:endParaRPr>
                <a:solidFill>
                  <a:schemeClr val="accent1">
                    <a:lumMod val="75000"/>
                  </a:schemeClr>
                </a:solidFill>
              </a:endParaRPr>
            </a:p>
          </p:txBody>
        </p:sp>
      </p:grpSp>
      <p:sp>
        <p:nvSpPr>
          <p:cNvPr id="5" name="Rectangle 4">
            <a:extLst>
              <a:ext uri="{FF2B5EF4-FFF2-40B4-BE49-F238E27FC236}">
                <a16:creationId xmlns:a16="http://schemas.microsoft.com/office/drawing/2014/main" id="{45251774-598A-1D41-998F-4772C34944BF}"/>
              </a:ext>
            </a:extLst>
          </p:cNvPr>
          <p:cNvSpPr/>
          <p:nvPr/>
        </p:nvSpPr>
        <p:spPr>
          <a:xfrm>
            <a:off x="1114424" y="6136055"/>
            <a:ext cx="6962775" cy="369332"/>
          </a:xfrm>
          <a:prstGeom prst="rect">
            <a:avLst/>
          </a:prstGeom>
        </p:spPr>
        <p:txBody>
          <a:bodyPr wrap="square">
            <a:spAutoFit/>
          </a:bodyPr>
          <a:lstStyle/>
          <a:p>
            <a:r>
              <a:rPr lang="en-US" spc="-10" dirty="0">
                <a:latin typeface="Times New Roman"/>
                <a:cs typeface="Times New Roman"/>
              </a:rPr>
              <a:t>shifting </a:t>
            </a:r>
            <a:r>
              <a:rPr lang="en-US" spc="-5" dirty="0">
                <a:latin typeface="Times New Roman"/>
                <a:cs typeface="Times New Roman"/>
              </a:rPr>
              <a:t>the </a:t>
            </a:r>
            <a:r>
              <a:rPr lang="en-US" spc="-10" dirty="0">
                <a:latin typeface="Times New Roman"/>
                <a:cs typeface="Times New Roman"/>
              </a:rPr>
              <a:t>elements </a:t>
            </a:r>
            <a:r>
              <a:rPr lang="en-US" spc="-5" dirty="0">
                <a:latin typeface="Times New Roman"/>
                <a:cs typeface="Times New Roman"/>
              </a:rPr>
              <a:t>to the right while </a:t>
            </a:r>
            <a:r>
              <a:rPr lang="en-US" spc="-885" dirty="0">
                <a:latin typeface="Times New Roman"/>
                <a:cs typeface="Times New Roman"/>
              </a:rPr>
              <a:t> </a:t>
            </a:r>
            <a:r>
              <a:rPr lang="en-US" spc="-5" dirty="0">
                <a:latin typeface="Times New Roman"/>
                <a:cs typeface="Times New Roman"/>
              </a:rPr>
              <a:t>Insuring an</a:t>
            </a:r>
            <a:r>
              <a:rPr lang="en-US" dirty="0">
                <a:latin typeface="Times New Roman"/>
                <a:cs typeface="Times New Roman"/>
              </a:rPr>
              <a:t> </a:t>
            </a:r>
            <a:r>
              <a:rPr lang="en-US" spc="-10" dirty="0">
                <a:latin typeface="Times New Roman"/>
                <a:cs typeface="Times New Roman"/>
              </a:rPr>
              <a:t>element</a:t>
            </a:r>
            <a:r>
              <a:rPr lang="en-US" spc="-5" dirty="0">
                <a:latin typeface="Times New Roman"/>
                <a:cs typeface="Times New Roman"/>
              </a:rPr>
              <a:t> at</a:t>
            </a:r>
            <a:r>
              <a:rPr lang="en-US" spc="-10" dirty="0">
                <a:latin typeface="Times New Roman"/>
                <a:cs typeface="Times New Roman"/>
              </a:rPr>
              <a:t> </a:t>
            </a:r>
            <a:r>
              <a:rPr lang="en-US" spc="-295" dirty="0">
                <a:latin typeface="Times New Roman"/>
                <a:cs typeface="Times New Roman"/>
              </a:rPr>
              <a:t>2</a:t>
            </a:r>
            <a:r>
              <a:rPr lang="en-US" sz="1600" spc="-442" baseline="29100" dirty="0">
                <a:latin typeface="Times New Roman"/>
                <a:cs typeface="Times New Roman"/>
              </a:rPr>
              <a:t>nd</a:t>
            </a:r>
            <a:r>
              <a:rPr lang="en-US" sz="1200" spc="-70" dirty="0">
                <a:latin typeface="Times New Roman"/>
                <a:cs typeface="Times New Roman"/>
              </a:rPr>
              <a:t> </a:t>
            </a:r>
            <a:r>
              <a:rPr lang="en-US" spc="-5" dirty="0">
                <a:latin typeface="Times New Roman"/>
                <a:cs typeface="Times New Roman"/>
              </a:rPr>
              <a:t>position</a:t>
            </a:r>
            <a:endParaRPr lang="en-US" dirty="0"/>
          </a:p>
        </p:txBody>
      </p:sp>
    </p:spTree>
    <p:extLst>
      <p:ext uri="{BB962C8B-B14F-4D97-AF65-F5344CB8AC3E}">
        <p14:creationId xmlns:p14="http://schemas.microsoft.com/office/powerpoint/2010/main" val="104803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66775" y="1467908"/>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270624" y="2261407"/>
            <a:ext cx="7828301" cy="3078471"/>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Deletion is the process of remove  an element from the array.</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 Shifted the numbers of  placed after the position from where the number is to be deleted, one place to  the left of their existing positions.</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The	place	that	is	vacant	after	deletion 	of  an element is filled with ‘0’.</a:t>
            </a:r>
          </a:p>
        </p:txBody>
      </p:sp>
      <p:sp>
        <p:nvSpPr>
          <p:cNvPr id="3" name="Rectangle 2">
            <a:extLst>
              <a:ext uri="{FF2B5EF4-FFF2-40B4-BE49-F238E27FC236}">
                <a16:creationId xmlns:a16="http://schemas.microsoft.com/office/drawing/2014/main" id="{995E441B-F0BE-4F4E-A461-F7AD9E2DF47C}"/>
              </a:ext>
            </a:extLst>
          </p:cNvPr>
          <p:cNvSpPr/>
          <p:nvPr/>
        </p:nvSpPr>
        <p:spPr>
          <a:xfrm>
            <a:off x="1371600" y="1219200"/>
            <a:ext cx="3352800" cy="661207"/>
          </a:xfrm>
          <a:prstGeom prst="rect">
            <a:avLst/>
          </a:prstGeom>
        </p:spPr>
        <p:txBody>
          <a:bodyPr wrap="square">
            <a:spAutoFit/>
          </a:bodyPr>
          <a:lstStyle/>
          <a:p>
            <a:pPr>
              <a:lnSpc>
                <a:spcPct val="150000"/>
              </a:lnSpc>
            </a:pPr>
            <a:r>
              <a:rPr lang="en-US" sz="2800" dirty="0">
                <a:solidFill>
                  <a:schemeClr val="accent5"/>
                </a:solidFill>
                <a:latin typeface="Times New Roman" panose="02020603050405020304" pitchFamily="18" charset="0"/>
                <a:cs typeface="Times New Roman" panose="02020603050405020304" pitchFamily="18" charset="0"/>
              </a:rPr>
              <a:t>2. Deletion:</a:t>
            </a:r>
          </a:p>
        </p:txBody>
      </p:sp>
    </p:spTree>
    <p:extLst>
      <p:ext uri="{BB962C8B-B14F-4D97-AF65-F5344CB8AC3E}">
        <p14:creationId xmlns:p14="http://schemas.microsoft.com/office/powerpoint/2010/main" val="98897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90600"/>
            <a:ext cx="7772399" cy="261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 Arrays.</a:t>
            </a:r>
          </a:p>
          <a:p>
            <a:pPr lvl="1" algn="just"/>
            <a:r>
              <a:rPr lang="en-US" sz="2400" dirty="0">
                <a:latin typeface="Times New Roman" pitchFamily="18" charset="0"/>
                <a:cs typeface="Times New Roman" pitchFamily="18" charset="0"/>
              </a:rPr>
              <a:t> </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What is Array?</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Types of Arrays. </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Array operations.</a:t>
            </a:r>
          </a:p>
          <a:p>
            <a:pPr algn="just">
              <a:lnSpc>
                <a:spcPct val="150000"/>
              </a:lnSpc>
            </a:pPr>
            <a:r>
              <a:rPr lang="en-US" sz="2400" dirty="0">
                <a:latin typeface="Times New Roman" pitchFamily="18" charset="0"/>
                <a:cs typeface="Times New Roman" pitchFamily="18" charset="0"/>
              </a:rPr>
              <a:t> </a:t>
            </a:r>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69977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66775" y="1467908"/>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object 2">
            <a:extLst>
              <a:ext uri="{FF2B5EF4-FFF2-40B4-BE49-F238E27FC236}">
                <a16:creationId xmlns:a16="http://schemas.microsoft.com/office/drawing/2014/main" id="{47E26C6A-E629-2140-A1C2-8B924F1C5B82}"/>
              </a:ext>
            </a:extLst>
          </p:cNvPr>
          <p:cNvGrpSpPr/>
          <p:nvPr/>
        </p:nvGrpSpPr>
        <p:grpSpPr>
          <a:xfrm>
            <a:off x="1389379" y="1271271"/>
            <a:ext cx="3430270" cy="45720"/>
            <a:chOff x="737869" y="854710"/>
            <a:chExt cx="3430270" cy="45720"/>
          </a:xfrm>
        </p:grpSpPr>
        <p:sp>
          <p:nvSpPr>
            <p:cNvPr id="9" name="object 3">
              <a:extLst>
                <a:ext uri="{FF2B5EF4-FFF2-40B4-BE49-F238E27FC236}">
                  <a16:creationId xmlns:a16="http://schemas.microsoft.com/office/drawing/2014/main" id="{CFB65F90-8852-A042-ACFE-F22DC8969B07}"/>
                </a:ext>
              </a:extLst>
            </p:cNvPr>
            <p:cNvSpPr/>
            <p:nvPr/>
          </p:nvSpPr>
          <p:spPr>
            <a:xfrm>
              <a:off x="758189" y="887730"/>
              <a:ext cx="3409950" cy="0"/>
            </a:xfrm>
            <a:custGeom>
              <a:avLst/>
              <a:gdLst/>
              <a:ahLst/>
              <a:cxnLst/>
              <a:rect l="l" t="t" r="r" b="b"/>
              <a:pathLst>
                <a:path w="3409950">
                  <a:moveTo>
                    <a:pt x="0" y="0"/>
                  </a:moveTo>
                  <a:lnTo>
                    <a:pt x="3409950" y="0"/>
                  </a:lnTo>
                </a:path>
              </a:pathLst>
            </a:custGeom>
            <a:ln w="25400">
              <a:solidFill>
                <a:srgbClr val="000000"/>
              </a:solidFill>
            </a:ln>
          </p:spPr>
          <p:txBody>
            <a:bodyPr wrap="square" lIns="0" tIns="0" rIns="0" bIns="0" rtlCol="0"/>
            <a:lstStyle/>
            <a:p>
              <a:endParaRPr/>
            </a:p>
          </p:txBody>
        </p:sp>
        <p:sp>
          <p:nvSpPr>
            <p:cNvPr id="10" name="object 4">
              <a:extLst>
                <a:ext uri="{FF2B5EF4-FFF2-40B4-BE49-F238E27FC236}">
                  <a16:creationId xmlns:a16="http://schemas.microsoft.com/office/drawing/2014/main" id="{4AD6DCB7-387E-E649-AF03-28AE179C13C4}"/>
                </a:ext>
              </a:extLst>
            </p:cNvPr>
            <p:cNvSpPr/>
            <p:nvPr/>
          </p:nvSpPr>
          <p:spPr>
            <a:xfrm>
              <a:off x="737869" y="867410"/>
              <a:ext cx="3409950" cy="0"/>
            </a:xfrm>
            <a:custGeom>
              <a:avLst/>
              <a:gdLst/>
              <a:ahLst/>
              <a:cxnLst/>
              <a:rect l="l" t="t" r="r" b="b"/>
              <a:pathLst>
                <a:path w="3409950">
                  <a:moveTo>
                    <a:pt x="0" y="0"/>
                  </a:moveTo>
                  <a:lnTo>
                    <a:pt x="3409950" y="0"/>
                  </a:lnTo>
                </a:path>
              </a:pathLst>
            </a:custGeom>
            <a:ln w="25400">
              <a:solidFill>
                <a:srgbClr val="FFFFFF"/>
              </a:solidFill>
            </a:ln>
          </p:spPr>
          <p:txBody>
            <a:bodyPr wrap="square" lIns="0" tIns="0" rIns="0" bIns="0" rtlCol="0"/>
            <a:lstStyle/>
            <a:p>
              <a:endParaRPr/>
            </a:p>
          </p:txBody>
        </p:sp>
      </p:grpSp>
      <p:grpSp>
        <p:nvGrpSpPr>
          <p:cNvPr id="11" name="object 5">
            <a:extLst>
              <a:ext uri="{FF2B5EF4-FFF2-40B4-BE49-F238E27FC236}">
                <a16:creationId xmlns:a16="http://schemas.microsoft.com/office/drawing/2014/main" id="{83EDDD6D-8FF1-874F-9232-451F272CD05C}"/>
              </a:ext>
            </a:extLst>
          </p:cNvPr>
          <p:cNvGrpSpPr/>
          <p:nvPr/>
        </p:nvGrpSpPr>
        <p:grpSpPr>
          <a:xfrm>
            <a:off x="1389379" y="3702051"/>
            <a:ext cx="2694940" cy="45720"/>
            <a:chOff x="737869" y="3285490"/>
            <a:chExt cx="2694940" cy="45720"/>
          </a:xfrm>
        </p:grpSpPr>
        <p:sp>
          <p:nvSpPr>
            <p:cNvPr id="12" name="object 6">
              <a:extLst>
                <a:ext uri="{FF2B5EF4-FFF2-40B4-BE49-F238E27FC236}">
                  <a16:creationId xmlns:a16="http://schemas.microsoft.com/office/drawing/2014/main" id="{8FE05FFB-7B59-964A-9E67-E361E82DB1D1}"/>
                </a:ext>
              </a:extLst>
            </p:cNvPr>
            <p:cNvSpPr/>
            <p:nvPr/>
          </p:nvSpPr>
          <p:spPr>
            <a:xfrm>
              <a:off x="758189" y="3318510"/>
              <a:ext cx="2674620" cy="0"/>
            </a:xfrm>
            <a:custGeom>
              <a:avLst/>
              <a:gdLst/>
              <a:ahLst/>
              <a:cxnLst/>
              <a:rect l="l" t="t" r="r" b="b"/>
              <a:pathLst>
                <a:path w="2674620">
                  <a:moveTo>
                    <a:pt x="0" y="0"/>
                  </a:moveTo>
                  <a:lnTo>
                    <a:pt x="2674620" y="0"/>
                  </a:lnTo>
                </a:path>
              </a:pathLst>
            </a:custGeom>
            <a:ln w="25400">
              <a:solidFill>
                <a:srgbClr val="00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B116D58-94E6-F545-A85F-067CFE927762}"/>
                </a:ext>
              </a:extLst>
            </p:cNvPr>
            <p:cNvSpPr/>
            <p:nvPr/>
          </p:nvSpPr>
          <p:spPr>
            <a:xfrm>
              <a:off x="737869" y="3298190"/>
              <a:ext cx="2674620" cy="0"/>
            </a:xfrm>
            <a:custGeom>
              <a:avLst/>
              <a:gdLst/>
              <a:ahLst/>
              <a:cxnLst/>
              <a:rect l="l" t="t" r="r" b="b"/>
              <a:pathLst>
                <a:path w="2674620">
                  <a:moveTo>
                    <a:pt x="0" y="0"/>
                  </a:moveTo>
                  <a:lnTo>
                    <a:pt x="2674620" y="0"/>
                  </a:lnTo>
                </a:path>
              </a:pathLst>
            </a:custGeom>
            <a:ln w="25400">
              <a:solidFill>
                <a:srgbClr val="FFFFFF"/>
              </a:solidFill>
            </a:ln>
          </p:spPr>
          <p:txBody>
            <a:bodyPr wrap="square" lIns="0" tIns="0" rIns="0" bIns="0" rtlCol="0"/>
            <a:lstStyle/>
            <a:p>
              <a:endParaRPr/>
            </a:p>
          </p:txBody>
        </p:sp>
      </p:grpSp>
      <p:sp>
        <p:nvSpPr>
          <p:cNvPr id="17" name="object 11">
            <a:extLst>
              <a:ext uri="{FF2B5EF4-FFF2-40B4-BE49-F238E27FC236}">
                <a16:creationId xmlns:a16="http://schemas.microsoft.com/office/drawing/2014/main" id="{6B263DD6-7F16-9243-9C62-EAFF6BE20364}"/>
              </a:ext>
            </a:extLst>
          </p:cNvPr>
          <p:cNvSpPr txBox="1"/>
          <p:nvPr/>
        </p:nvSpPr>
        <p:spPr>
          <a:xfrm>
            <a:off x="944880" y="775970"/>
            <a:ext cx="8122920" cy="5180072"/>
          </a:xfrm>
          <a:prstGeom prst="rect">
            <a:avLst/>
          </a:prstGeom>
          <a:ln>
            <a:noFill/>
          </a:ln>
        </p:spPr>
        <p:txBody>
          <a:bodyPr vert="horz" wrap="square" lIns="0" tIns="12700" rIns="0" bIns="0" rtlCol="0">
            <a:spAutoFit/>
          </a:bodyPr>
          <a:lstStyle/>
          <a:p>
            <a:pPr marL="444500" indent="-342900">
              <a:lnSpc>
                <a:spcPct val="100000"/>
              </a:lnSpc>
              <a:spcBef>
                <a:spcPts val="100"/>
              </a:spcBef>
              <a:buClr>
                <a:srgbClr val="FFCC66"/>
              </a:buClr>
              <a:buSzPct val="79166"/>
              <a:buFont typeface="MS UI Gothic"/>
              <a:buChar char="■"/>
              <a:tabLst>
                <a:tab pos="444500" algn="l"/>
              </a:tabLst>
            </a:pPr>
            <a:r>
              <a:rPr sz="2800" spc="-5" dirty="0">
                <a:latin typeface="Times New Roman"/>
                <a:cs typeface="Times New Roman"/>
              </a:rPr>
              <a:t>Before</a:t>
            </a:r>
            <a:r>
              <a:rPr sz="2800" spc="-45" dirty="0">
                <a:latin typeface="Times New Roman"/>
                <a:cs typeface="Times New Roman"/>
              </a:rPr>
              <a:t> </a:t>
            </a:r>
            <a:r>
              <a:rPr sz="2800" spc="-5" dirty="0">
                <a:latin typeface="Times New Roman"/>
                <a:cs typeface="Times New Roman"/>
              </a:rPr>
              <a:t>deletion:</a:t>
            </a:r>
            <a:endParaRPr sz="2800" dirty="0">
              <a:latin typeface="Times New Roman"/>
              <a:cs typeface="Times New Roman"/>
            </a:endParaRPr>
          </a:p>
          <a:p>
            <a:pPr>
              <a:lnSpc>
                <a:spcPct val="100000"/>
              </a:lnSpc>
              <a:spcBef>
                <a:spcPts val="45"/>
              </a:spcBef>
              <a:buClr>
                <a:srgbClr val="FFCC66"/>
              </a:buClr>
            </a:pPr>
            <a:endParaRPr sz="5100" dirty="0">
              <a:latin typeface="Times New Roman"/>
              <a:cs typeface="Times New Roman"/>
            </a:endParaRPr>
          </a:p>
          <a:p>
            <a:pPr marL="823594" algn="ctr">
              <a:lnSpc>
                <a:spcPct val="100000"/>
              </a:lnSpc>
              <a:tabLst>
                <a:tab pos="1668145" algn="l"/>
                <a:tab pos="2512695" algn="l"/>
                <a:tab pos="3444875" algn="l"/>
                <a:tab pos="4497705" algn="l"/>
              </a:tabLst>
            </a:pPr>
            <a:r>
              <a:rPr sz="2800" spc="-5" dirty="0">
                <a:latin typeface="Arial MT"/>
                <a:cs typeface="Arial MT"/>
              </a:rPr>
              <a:t>11	12	13	14	</a:t>
            </a:r>
            <a:r>
              <a:rPr sz="2800" dirty="0">
                <a:latin typeface="Arial MT"/>
                <a:cs typeface="Arial MT"/>
              </a:rPr>
              <a:t>4</a:t>
            </a:r>
          </a:p>
          <a:p>
            <a:pPr marL="2273300">
              <a:lnSpc>
                <a:spcPct val="100000"/>
              </a:lnSpc>
              <a:spcBef>
                <a:spcPts val="770"/>
              </a:spcBef>
              <a:tabLst>
                <a:tab pos="3301365" algn="l"/>
                <a:tab pos="4215765" algn="l"/>
                <a:tab pos="5244465" algn="l"/>
                <a:tab pos="6273165" algn="l"/>
              </a:tabLst>
            </a:pPr>
            <a:r>
              <a:rPr sz="3600" dirty="0">
                <a:latin typeface="Times New Roman"/>
                <a:cs typeface="Times New Roman"/>
              </a:rPr>
              <a:t>0	1	2	3	4</a:t>
            </a:r>
          </a:p>
          <a:p>
            <a:pPr marL="444500" indent="-342900">
              <a:lnSpc>
                <a:spcPct val="100000"/>
              </a:lnSpc>
              <a:spcBef>
                <a:spcPts val="459"/>
              </a:spcBef>
              <a:buClr>
                <a:srgbClr val="FFCC66"/>
              </a:buClr>
              <a:buSzPct val="79166"/>
              <a:buFont typeface="MS UI Gothic"/>
              <a:buChar char="■"/>
              <a:tabLst>
                <a:tab pos="444500" algn="l"/>
              </a:tabLst>
            </a:pPr>
            <a:r>
              <a:rPr sz="2800" spc="-10" dirty="0">
                <a:latin typeface="Times New Roman"/>
                <a:cs typeface="Times New Roman"/>
              </a:rPr>
              <a:t>After</a:t>
            </a:r>
            <a:r>
              <a:rPr sz="2800" spc="-25" dirty="0">
                <a:latin typeface="Times New Roman"/>
                <a:cs typeface="Times New Roman"/>
              </a:rPr>
              <a:t> </a:t>
            </a:r>
            <a:r>
              <a:rPr sz="2800" spc="-10" dirty="0">
                <a:latin typeface="Times New Roman"/>
                <a:cs typeface="Times New Roman"/>
              </a:rPr>
              <a:t>deletion:</a:t>
            </a:r>
            <a:endParaRPr sz="2800" dirty="0">
              <a:latin typeface="Times New Roman"/>
              <a:cs typeface="Times New Roman"/>
            </a:endParaRPr>
          </a:p>
          <a:p>
            <a:pPr>
              <a:lnSpc>
                <a:spcPct val="100000"/>
              </a:lnSpc>
              <a:spcBef>
                <a:spcPts val="25"/>
              </a:spcBef>
              <a:buClr>
                <a:srgbClr val="FFCC66"/>
              </a:buClr>
            </a:pPr>
            <a:endParaRPr sz="5150" dirty="0">
              <a:latin typeface="Times New Roman"/>
              <a:cs typeface="Times New Roman"/>
            </a:endParaRPr>
          </a:p>
          <a:p>
            <a:pPr marL="774065" algn="ctr">
              <a:lnSpc>
                <a:spcPct val="100000"/>
              </a:lnSpc>
              <a:tabLst>
                <a:tab pos="1655445" algn="l"/>
                <a:tab pos="2536825" algn="l"/>
                <a:tab pos="3517265" algn="l"/>
                <a:tab pos="4398645" algn="l"/>
              </a:tabLst>
            </a:pPr>
            <a:r>
              <a:rPr sz="2800" spc="-5" dirty="0">
                <a:latin typeface="Times New Roman" panose="02020603050405020304" pitchFamily="18" charset="0"/>
                <a:cs typeface="Times New Roman" panose="02020603050405020304" pitchFamily="18" charset="0"/>
              </a:rPr>
              <a:t>11</a:t>
            </a:r>
            <a:r>
              <a:rPr lang="en-US"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	13	14	</a:t>
            </a:r>
            <a:r>
              <a:rPr sz="2800" dirty="0">
                <a:latin typeface="Times New Roman" panose="02020603050405020304" pitchFamily="18" charset="0"/>
                <a:cs typeface="Times New Roman" panose="02020603050405020304" pitchFamily="18" charset="0"/>
              </a:rPr>
              <a:t>4	0</a:t>
            </a:r>
            <a:endParaRPr lang="en-US" sz="2800" dirty="0">
              <a:latin typeface="Times New Roman" panose="02020603050405020304" pitchFamily="18" charset="0"/>
              <a:cs typeface="Times New Roman" panose="02020603050405020304" pitchFamily="18" charset="0"/>
            </a:endParaRPr>
          </a:p>
          <a:p>
            <a:pPr marL="2273300">
              <a:lnSpc>
                <a:spcPct val="100000"/>
              </a:lnSpc>
              <a:spcBef>
                <a:spcPts val="730"/>
              </a:spcBef>
              <a:tabLst>
                <a:tab pos="3301365" algn="l"/>
                <a:tab pos="4330065" algn="l"/>
                <a:tab pos="5358765" algn="l"/>
                <a:tab pos="6387465" algn="l"/>
              </a:tabLst>
            </a:pPr>
            <a:r>
              <a:rPr lang="en-US" sz="2800" dirty="0">
                <a:latin typeface="Times New Roman"/>
                <a:cs typeface="Times New Roman"/>
              </a:rPr>
              <a:t>0	1	2	3	4</a:t>
            </a:r>
          </a:p>
          <a:p>
            <a:pPr marL="444500" marR="30480" indent="-342900">
              <a:lnSpc>
                <a:spcPts val="3890"/>
              </a:lnSpc>
              <a:spcBef>
                <a:spcPts val="950"/>
              </a:spcBef>
              <a:buClr>
                <a:srgbClr val="FFCC66"/>
              </a:buClr>
              <a:buSzPct val="79166"/>
              <a:buFont typeface="MS UI Gothic"/>
              <a:buChar char="■"/>
              <a:tabLst>
                <a:tab pos="444500" algn="l"/>
              </a:tabLst>
            </a:pPr>
            <a:r>
              <a:rPr sz="2000" spc="-5" dirty="0">
                <a:latin typeface="Times New Roman"/>
                <a:cs typeface="Times New Roman"/>
              </a:rPr>
              <a:t>shifting the </a:t>
            </a:r>
            <a:r>
              <a:rPr sz="2000" spc="-10" dirty="0">
                <a:latin typeface="Times New Roman"/>
                <a:cs typeface="Times New Roman"/>
              </a:rPr>
              <a:t>elements </a:t>
            </a:r>
            <a:r>
              <a:rPr sz="2000" spc="-5" dirty="0">
                <a:latin typeface="Times New Roman"/>
                <a:cs typeface="Times New Roman"/>
              </a:rPr>
              <a:t>to the </a:t>
            </a:r>
            <a:r>
              <a:rPr sz="2000" spc="-10" dirty="0">
                <a:latin typeface="Times New Roman"/>
                <a:cs typeface="Times New Roman"/>
              </a:rPr>
              <a:t>left </a:t>
            </a:r>
            <a:r>
              <a:rPr sz="2000" spc="-5" dirty="0">
                <a:latin typeface="Times New Roman"/>
                <a:cs typeface="Times New Roman"/>
              </a:rPr>
              <a:t>while </a:t>
            </a:r>
            <a:r>
              <a:rPr sz="2000" spc="-885" dirty="0">
                <a:latin typeface="Times New Roman"/>
                <a:cs typeface="Times New Roman"/>
              </a:rPr>
              <a:t> </a:t>
            </a:r>
            <a:r>
              <a:rPr sz="2000" spc="-5" dirty="0">
                <a:latin typeface="Times New Roman"/>
                <a:cs typeface="Times New Roman"/>
              </a:rPr>
              <a:t>deleting</a:t>
            </a:r>
            <a:r>
              <a:rPr sz="2000" dirty="0">
                <a:latin typeface="Times New Roman"/>
                <a:cs typeface="Times New Roman"/>
              </a:rPr>
              <a:t> </a:t>
            </a:r>
            <a:r>
              <a:rPr sz="2000" spc="-250" dirty="0">
                <a:latin typeface="Times New Roman"/>
                <a:cs typeface="Times New Roman"/>
              </a:rPr>
              <a:t>3</a:t>
            </a:r>
            <a:r>
              <a:rPr sz="2000" spc="-375" baseline="29100" dirty="0">
                <a:latin typeface="Times New Roman"/>
                <a:cs typeface="Times New Roman"/>
              </a:rPr>
              <a:t>rd</a:t>
            </a:r>
            <a:r>
              <a:rPr sz="2000" spc="-155" dirty="0">
                <a:latin typeface="Times New Roman"/>
                <a:cs typeface="Times New Roman"/>
              </a:rPr>
              <a:t> </a:t>
            </a:r>
            <a:r>
              <a:rPr sz="2000" spc="-10" dirty="0">
                <a:latin typeface="Times New Roman"/>
                <a:cs typeface="Times New Roman"/>
              </a:rPr>
              <a:t>element</a:t>
            </a:r>
            <a:r>
              <a:rPr sz="2000" spc="-5" dirty="0">
                <a:latin typeface="Times New Roman"/>
                <a:cs typeface="Times New Roman"/>
              </a:rPr>
              <a:t> in</a:t>
            </a:r>
            <a:r>
              <a:rPr sz="2000" dirty="0">
                <a:latin typeface="Times New Roman"/>
                <a:cs typeface="Times New Roman"/>
              </a:rPr>
              <a:t> </a:t>
            </a:r>
            <a:r>
              <a:rPr sz="2000" spc="-5" dirty="0">
                <a:latin typeface="Times New Roman"/>
                <a:cs typeface="Times New Roman"/>
              </a:rPr>
              <a:t>an </a:t>
            </a:r>
            <a:r>
              <a:rPr sz="2000" dirty="0">
                <a:latin typeface="Times New Roman"/>
                <a:cs typeface="Times New Roman"/>
              </a:rPr>
              <a:t>array.</a:t>
            </a:r>
          </a:p>
        </p:txBody>
      </p:sp>
      <p:grpSp>
        <p:nvGrpSpPr>
          <p:cNvPr id="18" name="object 12">
            <a:extLst>
              <a:ext uri="{FF2B5EF4-FFF2-40B4-BE49-F238E27FC236}">
                <a16:creationId xmlns:a16="http://schemas.microsoft.com/office/drawing/2014/main" id="{FA4CFE6C-7752-4747-92A9-FF0726BF9E73}"/>
              </a:ext>
            </a:extLst>
          </p:cNvPr>
          <p:cNvGrpSpPr/>
          <p:nvPr/>
        </p:nvGrpSpPr>
        <p:grpSpPr>
          <a:xfrm>
            <a:off x="5261610" y="1478688"/>
            <a:ext cx="805180" cy="538480"/>
            <a:chOff x="4610100" y="1062127"/>
            <a:chExt cx="805180" cy="538480"/>
          </a:xfrm>
        </p:grpSpPr>
        <p:sp>
          <p:nvSpPr>
            <p:cNvPr id="19" name="object 13">
              <a:extLst>
                <a:ext uri="{FF2B5EF4-FFF2-40B4-BE49-F238E27FC236}">
                  <a16:creationId xmlns:a16="http://schemas.microsoft.com/office/drawing/2014/main" id="{CC0FE9EB-7A5F-F144-9F11-8CCE53274FE5}"/>
                </a:ext>
              </a:extLst>
            </p:cNvPr>
            <p:cNvSpPr/>
            <p:nvPr/>
          </p:nvSpPr>
          <p:spPr>
            <a:xfrm>
              <a:off x="4648200" y="1066800"/>
              <a:ext cx="0" cy="462280"/>
            </a:xfrm>
            <a:custGeom>
              <a:avLst/>
              <a:gdLst/>
              <a:ahLst/>
              <a:cxnLst/>
              <a:rect l="l" t="t" r="r" b="b"/>
              <a:pathLst>
                <a:path h="462280">
                  <a:moveTo>
                    <a:pt x="0" y="0"/>
                  </a:moveTo>
                  <a:lnTo>
                    <a:pt x="0" y="462279"/>
                  </a:lnTo>
                </a:path>
              </a:pathLst>
            </a:custGeom>
            <a:ln w="8890">
              <a:solidFill>
                <a:schemeClr val="tx1"/>
              </a:solidFill>
            </a:ln>
          </p:spPr>
          <p:txBody>
            <a:bodyPr wrap="square" lIns="0" tIns="0" rIns="0" bIns="0" rtlCol="0"/>
            <a:lstStyle/>
            <a:p>
              <a:endParaRPr/>
            </a:p>
          </p:txBody>
        </p:sp>
        <p:sp>
          <p:nvSpPr>
            <p:cNvPr id="20" name="object 14">
              <a:extLst>
                <a:ext uri="{FF2B5EF4-FFF2-40B4-BE49-F238E27FC236}">
                  <a16:creationId xmlns:a16="http://schemas.microsoft.com/office/drawing/2014/main" id="{7669C952-DD0E-B840-9E47-74E247F7D600}"/>
                </a:ext>
              </a:extLst>
            </p:cNvPr>
            <p:cNvSpPr/>
            <p:nvPr/>
          </p:nvSpPr>
          <p:spPr>
            <a:xfrm>
              <a:off x="4610100" y="1524000"/>
              <a:ext cx="76200" cy="76200"/>
            </a:xfrm>
            <a:custGeom>
              <a:avLst/>
              <a:gdLst/>
              <a:ahLst/>
              <a:cxnLst/>
              <a:rect l="l" t="t" r="r" b="b"/>
              <a:pathLst>
                <a:path w="76200" h="76200">
                  <a:moveTo>
                    <a:pt x="76200" y="0"/>
                  </a:moveTo>
                  <a:lnTo>
                    <a:pt x="0" y="0"/>
                  </a:lnTo>
                  <a:lnTo>
                    <a:pt x="38100" y="76200"/>
                  </a:lnTo>
                  <a:lnTo>
                    <a:pt x="76200" y="0"/>
                  </a:lnTo>
                  <a:close/>
                </a:path>
              </a:pathLst>
            </a:custGeom>
            <a:solidFill>
              <a:srgbClr val="FFFFFF"/>
            </a:solidFill>
            <a:ln>
              <a:solidFill>
                <a:schemeClr val="tx1"/>
              </a:solidFill>
            </a:ln>
          </p:spPr>
          <p:txBody>
            <a:bodyPr wrap="square" lIns="0" tIns="0" rIns="0" bIns="0" rtlCol="0"/>
            <a:lstStyle/>
            <a:p>
              <a:endParaRPr/>
            </a:p>
          </p:txBody>
        </p:sp>
        <p:sp>
          <p:nvSpPr>
            <p:cNvPr id="21" name="object 15">
              <a:extLst>
                <a:ext uri="{FF2B5EF4-FFF2-40B4-BE49-F238E27FC236}">
                  <a16:creationId xmlns:a16="http://schemas.microsoft.com/office/drawing/2014/main" id="{DBFA14BC-82AA-BA47-A4E1-B7D7720F5F19}"/>
                </a:ext>
              </a:extLst>
            </p:cNvPr>
            <p:cNvSpPr/>
            <p:nvPr/>
          </p:nvSpPr>
          <p:spPr>
            <a:xfrm>
              <a:off x="4648200" y="1066800"/>
              <a:ext cx="762000" cy="457200"/>
            </a:xfrm>
            <a:custGeom>
              <a:avLst/>
              <a:gdLst/>
              <a:ahLst/>
              <a:cxnLst/>
              <a:rect l="l" t="t" r="r" b="b"/>
              <a:pathLst>
                <a:path w="762000" h="457200">
                  <a:moveTo>
                    <a:pt x="762000" y="0"/>
                  </a:moveTo>
                  <a:lnTo>
                    <a:pt x="762000" y="457200"/>
                  </a:lnTo>
                </a:path>
                <a:path w="762000" h="457200">
                  <a:moveTo>
                    <a:pt x="0" y="0"/>
                  </a:moveTo>
                  <a:lnTo>
                    <a:pt x="762000" y="0"/>
                  </a:lnTo>
                </a:path>
              </a:pathLst>
            </a:custGeom>
            <a:ln w="9344">
              <a:solidFill>
                <a:schemeClr val="tx1"/>
              </a:solidFill>
            </a:ln>
          </p:spPr>
          <p:txBody>
            <a:bodyPr wrap="square" lIns="0" tIns="0" rIns="0" bIns="0" rtlCol="0"/>
            <a:lstStyle/>
            <a:p>
              <a:endParaRPr/>
            </a:p>
          </p:txBody>
        </p:sp>
      </p:grpSp>
      <p:grpSp>
        <p:nvGrpSpPr>
          <p:cNvPr id="22" name="object 16">
            <a:extLst>
              <a:ext uri="{FF2B5EF4-FFF2-40B4-BE49-F238E27FC236}">
                <a16:creationId xmlns:a16="http://schemas.microsoft.com/office/drawing/2014/main" id="{4E67E6EA-0B34-A44A-8A62-E8312515C5AF}"/>
              </a:ext>
            </a:extLst>
          </p:cNvPr>
          <p:cNvGrpSpPr/>
          <p:nvPr/>
        </p:nvGrpSpPr>
        <p:grpSpPr>
          <a:xfrm>
            <a:off x="6480810" y="1478688"/>
            <a:ext cx="957580" cy="538480"/>
            <a:chOff x="5829300" y="1062127"/>
            <a:chExt cx="957580" cy="538480"/>
          </a:xfrm>
        </p:grpSpPr>
        <p:sp>
          <p:nvSpPr>
            <p:cNvPr id="23" name="object 17">
              <a:extLst>
                <a:ext uri="{FF2B5EF4-FFF2-40B4-BE49-F238E27FC236}">
                  <a16:creationId xmlns:a16="http://schemas.microsoft.com/office/drawing/2014/main" id="{417E400F-C570-5842-88AA-D274D3C999FC}"/>
                </a:ext>
              </a:extLst>
            </p:cNvPr>
            <p:cNvSpPr/>
            <p:nvPr/>
          </p:nvSpPr>
          <p:spPr>
            <a:xfrm>
              <a:off x="6781800" y="1066800"/>
              <a:ext cx="0" cy="533400"/>
            </a:xfrm>
            <a:custGeom>
              <a:avLst/>
              <a:gdLst/>
              <a:ahLst/>
              <a:cxnLst/>
              <a:rect l="l" t="t" r="r" b="b"/>
              <a:pathLst>
                <a:path h="533400">
                  <a:moveTo>
                    <a:pt x="0" y="0"/>
                  </a:moveTo>
                  <a:lnTo>
                    <a:pt x="0" y="533400"/>
                  </a:lnTo>
                </a:path>
              </a:pathLst>
            </a:custGeom>
            <a:ln w="9344">
              <a:solidFill>
                <a:schemeClr val="tx1"/>
              </a:solidFill>
            </a:ln>
          </p:spPr>
          <p:txBody>
            <a:bodyPr wrap="square" lIns="0" tIns="0" rIns="0" bIns="0" rtlCol="0"/>
            <a:lstStyle/>
            <a:p>
              <a:endParaRPr/>
            </a:p>
          </p:txBody>
        </p:sp>
        <p:sp>
          <p:nvSpPr>
            <p:cNvPr id="24" name="object 18">
              <a:extLst>
                <a:ext uri="{FF2B5EF4-FFF2-40B4-BE49-F238E27FC236}">
                  <a16:creationId xmlns:a16="http://schemas.microsoft.com/office/drawing/2014/main" id="{435FD2B6-CA60-454F-BE39-B6E73F5F2506}"/>
                </a:ext>
              </a:extLst>
            </p:cNvPr>
            <p:cNvSpPr/>
            <p:nvPr/>
          </p:nvSpPr>
          <p:spPr>
            <a:xfrm>
              <a:off x="5867400" y="1066800"/>
              <a:ext cx="0" cy="462280"/>
            </a:xfrm>
            <a:custGeom>
              <a:avLst/>
              <a:gdLst/>
              <a:ahLst/>
              <a:cxnLst/>
              <a:rect l="l" t="t" r="r" b="b"/>
              <a:pathLst>
                <a:path h="462280">
                  <a:moveTo>
                    <a:pt x="0" y="0"/>
                  </a:moveTo>
                  <a:lnTo>
                    <a:pt x="0" y="462279"/>
                  </a:lnTo>
                </a:path>
              </a:pathLst>
            </a:custGeom>
            <a:ln w="8890">
              <a:solidFill>
                <a:schemeClr val="tx1"/>
              </a:solidFill>
            </a:ln>
          </p:spPr>
          <p:txBody>
            <a:bodyPr wrap="square" lIns="0" tIns="0" rIns="0" bIns="0" rtlCol="0"/>
            <a:lstStyle/>
            <a:p>
              <a:endParaRPr/>
            </a:p>
          </p:txBody>
        </p:sp>
        <p:sp>
          <p:nvSpPr>
            <p:cNvPr id="25" name="object 19">
              <a:extLst>
                <a:ext uri="{FF2B5EF4-FFF2-40B4-BE49-F238E27FC236}">
                  <a16:creationId xmlns:a16="http://schemas.microsoft.com/office/drawing/2014/main" id="{DA72F577-86F8-9F4A-B432-EC8AB7F006A7}"/>
                </a:ext>
              </a:extLst>
            </p:cNvPr>
            <p:cNvSpPr/>
            <p:nvPr/>
          </p:nvSpPr>
          <p:spPr>
            <a:xfrm>
              <a:off x="5829300" y="1524000"/>
              <a:ext cx="76200" cy="76200"/>
            </a:xfrm>
            <a:custGeom>
              <a:avLst/>
              <a:gdLst/>
              <a:ahLst/>
              <a:cxnLst/>
              <a:rect l="l" t="t" r="r" b="b"/>
              <a:pathLst>
                <a:path w="76200" h="76200">
                  <a:moveTo>
                    <a:pt x="76200" y="0"/>
                  </a:moveTo>
                  <a:lnTo>
                    <a:pt x="0" y="0"/>
                  </a:lnTo>
                  <a:lnTo>
                    <a:pt x="38100" y="76200"/>
                  </a:lnTo>
                  <a:lnTo>
                    <a:pt x="76200" y="0"/>
                  </a:lnTo>
                  <a:close/>
                </a:path>
              </a:pathLst>
            </a:custGeom>
            <a:solidFill>
              <a:srgbClr val="FFFFFF"/>
            </a:solidFill>
            <a:ln>
              <a:solidFill>
                <a:schemeClr val="tx1"/>
              </a:solidFill>
            </a:ln>
          </p:spPr>
          <p:txBody>
            <a:bodyPr wrap="square" lIns="0" tIns="0" rIns="0" bIns="0" rtlCol="0"/>
            <a:lstStyle/>
            <a:p>
              <a:endParaRPr/>
            </a:p>
          </p:txBody>
        </p:sp>
        <p:sp>
          <p:nvSpPr>
            <p:cNvPr id="26" name="object 20">
              <a:extLst>
                <a:ext uri="{FF2B5EF4-FFF2-40B4-BE49-F238E27FC236}">
                  <a16:creationId xmlns:a16="http://schemas.microsoft.com/office/drawing/2014/main" id="{DA62EA04-9E61-B34D-A9EA-D2369994CD24}"/>
                </a:ext>
              </a:extLst>
            </p:cNvPr>
            <p:cNvSpPr/>
            <p:nvPr/>
          </p:nvSpPr>
          <p:spPr>
            <a:xfrm>
              <a:off x="5867400" y="1066800"/>
              <a:ext cx="914400" cy="0"/>
            </a:xfrm>
            <a:custGeom>
              <a:avLst/>
              <a:gdLst/>
              <a:ahLst/>
              <a:cxnLst/>
              <a:rect l="l" t="t" r="r" b="b"/>
              <a:pathLst>
                <a:path w="914400">
                  <a:moveTo>
                    <a:pt x="0" y="0"/>
                  </a:moveTo>
                  <a:lnTo>
                    <a:pt x="914400" y="0"/>
                  </a:lnTo>
                </a:path>
              </a:pathLst>
            </a:custGeom>
            <a:ln w="9344">
              <a:solidFill>
                <a:schemeClr val="tx1"/>
              </a:solidFill>
            </a:ln>
          </p:spPr>
          <p:txBody>
            <a:bodyPr wrap="square" lIns="0" tIns="0" rIns="0" bIns="0" rtlCol="0"/>
            <a:lstStyle/>
            <a:p>
              <a:endParaRPr/>
            </a:p>
          </p:txBody>
        </p:sp>
      </p:grpSp>
    </p:spTree>
    <p:extLst>
      <p:ext uri="{BB962C8B-B14F-4D97-AF65-F5344CB8AC3E}">
        <p14:creationId xmlns:p14="http://schemas.microsoft.com/office/powerpoint/2010/main" val="386798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a:p>
            <a:pPr algn="ctr"/>
            <a:endParaRPr lang="en-US" sz="3200" dirty="0">
              <a:solidFill>
                <a:srgbClr val="FFFFFF"/>
              </a:solidFill>
              <a:latin typeface="Times New Roman" pitchFamily="18" charset="0"/>
              <a:cs typeface="Times New Roman" pitchFamily="18" charset="0"/>
            </a:endParaRP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E5FC839-0D67-444B-A297-3B8BA6243F84}"/>
              </a:ext>
            </a:extLst>
          </p:cNvPr>
          <p:cNvSpPr/>
          <p:nvPr/>
        </p:nvSpPr>
        <p:spPr>
          <a:xfrm>
            <a:off x="990600" y="1797432"/>
            <a:ext cx="7857344" cy="3586303"/>
          </a:xfrm>
          <a:prstGeom prst="rect">
            <a:avLst/>
          </a:prstGeom>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One common operation performed upon an array is to sort it. However, the best-known, simplest, and easiest to- understands sorting algorithm is called the bubble sort. In this process, small values move toward one end and large ones toward the other end. The number of passes required to ensure that the array is sorted is equal to one less than the number of elements in the array the steps of sorting are described as below: </a:t>
            </a:r>
          </a:p>
        </p:txBody>
      </p:sp>
      <p:sp>
        <p:nvSpPr>
          <p:cNvPr id="8" name="Rectangle 7">
            <a:extLst>
              <a:ext uri="{FF2B5EF4-FFF2-40B4-BE49-F238E27FC236}">
                <a16:creationId xmlns:a16="http://schemas.microsoft.com/office/drawing/2014/main" id="{82BC03A7-7D13-AB41-90A7-B566B2AA7E52}"/>
              </a:ext>
            </a:extLst>
          </p:cNvPr>
          <p:cNvSpPr/>
          <p:nvPr/>
        </p:nvSpPr>
        <p:spPr>
          <a:xfrm>
            <a:off x="1110564" y="1059425"/>
            <a:ext cx="3352800" cy="661207"/>
          </a:xfrm>
          <a:prstGeom prst="rect">
            <a:avLst/>
          </a:prstGeom>
        </p:spPr>
        <p:txBody>
          <a:bodyPr wrap="square">
            <a:spAutoFit/>
          </a:bodyPr>
          <a:lstStyle/>
          <a:p>
            <a:pPr>
              <a:lnSpc>
                <a:spcPct val="150000"/>
              </a:lnSpc>
            </a:pPr>
            <a:r>
              <a:rPr lang="en-US" sz="2800" dirty="0">
                <a:solidFill>
                  <a:schemeClr val="accent5"/>
                </a:solidFill>
                <a:latin typeface="Times New Roman" panose="02020603050405020304" pitchFamily="18" charset="0"/>
                <a:cs typeface="Times New Roman" panose="02020603050405020304" pitchFamily="18" charset="0"/>
              </a:rPr>
              <a:t>3. Sorting an Array</a:t>
            </a:r>
          </a:p>
        </p:txBody>
      </p:sp>
    </p:spTree>
    <p:extLst>
      <p:ext uri="{BB962C8B-B14F-4D97-AF65-F5344CB8AC3E}">
        <p14:creationId xmlns:p14="http://schemas.microsoft.com/office/powerpoint/2010/main" val="2312394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106305" y="781527"/>
            <a:ext cx="7828301" cy="666273"/>
          </a:xfrm>
          <a:prstGeom prst="rect">
            <a:avLst/>
          </a:prstGeom>
        </p:spPr>
        <p:txBody>
          <a:bodyPr wrap="square">
            <a:spAutoFit/>
          </a:bodyPr>
          <a:lstStyle/>
          <a:p>
            <a:pPr marL="342900" indent="-342900" algn="just">
              <a:lnSpc>
                <a:spcPct val="200000"/>
              </a:lnSpc>
              <a:buFont typeface="Wingdings" pitchFamily="2" charset="2"/>
              <a:buChar char="§"/>
            </a:pPr>
            <a:r>
              <a:rPr lang="en-US" sz="2200" b="1" dirty="0">
                <a:latin typeface="Times New Roman" panose="02020603050405020304" pitchFamily="18" charset="0"/>
                <a:cs typeface="Times New Roman" panose="02020603050405020304" pitchFamily="18" charset="0"/>
              </a:rPr>
              <a:t>Sorting an Array</a:t>
            </a:r>
          </a:p>
        </p:txBody>
      </p:sp>
      <p:sp>
        <p:nvSpPr>
          <p:cNvPr id="5" name="Rectangle 4">
            <a:extLst>
              <a:ext uri="{FF2B5EF4-FFF2-40B4-BE49-F238E27FC236}">
                <a16:creationId xmlns:a16="http://schemas.microsoft.com/office/drawing/2014/main" id="{1E5FC839-0D67-444B-A297-3B8BA6243F84}"/>
              </a:ext>
            </a:extLst>
          </p:cNvPr>
          <p:cNvSpPr/>
          <p:nvPr/>
        </p:nvSpPr>
        <p:spPr>
          <a:xfrm>
            <a:off x="1210456" y="1442897"/>
            <a:ext cx="7857344" cy="4094134"/>
          </a:xfrm>
          <a:prstGeom prst="rect">
            <a:avLst/>
          </a:prstGeom>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steps of sorting are described as below:</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Start</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Let LA[</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array of size n</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for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=0 to n-1 do</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for j = i+1 to n do</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if (l]LA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]&gt;LA[j])</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temp =LA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LA[</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LA[j]</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LA[j]= temp </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End </a:t>
            </a:r>
          </a:p>
          <a:p>
            <a:pPr algn="just">
              <a:lnSpc>
                <a:spcPct val="150000"/>
              </a:lnSpc>
            </a:pPr>
            <a:r>
              <a:rPr lang="en-US" sz="2200" dirty="0">
                <a:latin typeface="Times New Roman" panose="02020603050405020304" pitchFamily="18" charset="0"/>
                <a:cs typeface="Times New Roman" panose="02020603050405020304" pitchFamily="18" charset="0"/>
              </a:rPr>
              <a:t> </a:t>
            </a:r>
          </a:p>
        </p:txBody>
      </p:sp>
      <p:graphicFrame>
        <p:nvGraphicFramePr>
          <p:cNvPr id="6" name="Table 5">
            <a:extLst>
              <a:ext uri="{FF2B5EF4-FFF2-40B4-BE49-F238E27FC236}">
                <a16:creationId xmlns:a16="http://schemas.microsoft.com/office/drawing/2014/main" id="{CC0D1F2D-8975-6443-96C3-CB369D1E482B}"/>
              </a:ext>
            </a:extLst>
          </p:cNvPr>
          <p:cNvGraphicFramePr>
            <a:graphicFrameLocks noGrp="1"/>
          </p:cNvGraphicFramePr>
          <p:nvPr>
            <p:extLst>
              <p:ext uri="{D42A27DB-BD31-4B8C-83A1-F6EECF244321}">
                <p14:modId xmlns:p14="http://schemas.microsoft.com/office/powerpoint/2010/main" val="1202040832"/>
              </p:ext>
            </p:extLst>
          </p:nvPr>
        </p:nvGraphicFramePr>
        <p:xfrm>
          <a:off x="1606551" y="5397500"/>
          <a:ext cx="6318250" cy="927100"/>
        </p:xfrm>
        <a:graphic>
          <a:graphicData uri="http://schemas.openxmlformats.org/drawingml/2006/table">
            <a:tbl>
              <a:tblPr firstRow="1" firstCol="1" bandRow="1"/>
              <a:tblGrid>
                <a:gridCol w="765220">
                  <a:extLst>
                    <a:ext uri="{9D8B030D-6E8A-4147-A177-3AD203B41FA5}">
                      <a16:colId xmlns:a16="http://schemas.microsoft.com/office/drawing/2014/main" val="1367736798"/>
                    </a:ext>
                  </a:extLst>
                </a:gridCol>
                <a:gridCol w="1495882">
                  <a:extLst>
                    <a:ext uri="{9D8B030D-6E8A-4147-A177-3AD203B41FA5}">
                      <a16:colId xmlns:a16="http://schemas.microsoft.com/office/drawing/2014/main" val="1378851964"/>
                    </a:ext>
                  </a:extLst>
                </a:gridCol>
                <a:gridCol w="782006">
                  <a:extLst>
                    <a:ext uri="{9D8B030D-6E8A-4147-A177-3AD203B41FA5}">
                      <a16:colId xmlns:a16="http://schemas.microsoft.com/office/drawing/2014/main" val="377409229"/>
                    </a:ext>
                  </a:extLst>
                </a:gridCol>
                <a:gridCol w="725725">
                  <a:extLst>
                    <a:ext uri="{9D8B030D-6E8A-4147-A177-3AD203B41FA5}">
                      <a16:colId xmlns:a16="http://schemas.microsoft.com/office/drawing/2014/main" val="448247384"/>
                    </a:ext>
                  </a:extLst>
                </a:gridCol>
                <a:gridCol w="579592">
                  <a:extLst>
                    <a:ext uri="{9D8B030D-6E8A-4147-A177-3AD203B41FA5}">
                      <a16:colId xmlns:a16="http://schemas.microsoft.com/office/drawing/2014/main" val="1934323381"/>
                    </a:ext>
                  </a:extLst>
                </a:gridCol>
                <a:gridCol w="506526">
                  <a:extLst>
                    <a:ext uri="{9D8B030D-6E8A-4147-A177-3AD203B41FA5}">
                      <a16:colId xmlns:a16="http://schemas.microsoft.com/office/drawing/2014/main" val="1570898532"/>
                    </a:ext>
                  </a:extLst>
                </a:gridCol>
                <a:gridCol w="732637">
                  <a:extLst>
                    <a:ext uri="{9D8B030D-6E8A-4147-A177-3AD203B41FA5}">
                      <a16:colId xmlns:a16="http://schemas.microsoft.com/office/drawing/2014/main" val="4121779207"/>
                    </a:ext>
                  </a:extLst>
                </a:gridCol>
                <a:gridCol w="730662">
                  <a:extLst>
                    <a:ext uri="{9D8B030D-6E8A-4147-A177-3AD203B41FA5}">
                      <a16:colId xmlns:a16="http://schemas.microsoft.com/office/drawing/2014/main" val="3344363725"/>
                    </a:ext>
                  </a:extLst>
                </a:gridCol>
              </a:tblGrid>
              <a:tr h="463550">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A[i]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A[j]</a:t>
                      </a:r>
                      <a:r>
                        <a:rPr lang="en-GB" sz="1400" b="1">
                          <a:solidFill>
                            <a:srgbClr val="FF0000"/>
                          </a:solidFill>
                          <a:effectLst/>
                          <a:latin typeface="Times New Roman" panose="02020603050405020304" pitchFamily="18" charset="0"/>
                          <a:ea typeface="Calibri" panose="020F0502020204030204" pitchFamily="34" charset="0"/>
                          <a:cs typeface="Arial" panose="020B0604020202020204" pitchFamily="34" charset="0"/>
                        </a:rPr>
                        <a:t>(j=i+1)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n-1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711483"/>
                  </a:ext>
                </a:extLst>
              </a:tr>
              <a:tr h="463550">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a:effectLst/>
                          <a:latin typeface="Times New Roman" panose="02020603050405020304" pitchFamily="18" charset="0"/>
                          <a:ea typeface="Calibri" panose="020F0502020204030204" pitchFamily="34"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400" b="1" dirty="0">
                          <a:effectLst/>
                          <a:latin typeface="Times New Roman" panose="02020603050405020304" pitchFamily="18"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962613"/>
                  </a:ext>
                </a:extLst>
              </a:tr>
            </a:tbl>
          </a:graphicData>
        </a:graphic>
      </p:graphicFrame>
    </p:spTree>
    <p:extLst>
      <p:ext uri="{BB962C8B-B14F-4D97-AF65-F5344CB8AC3E}">
        <p14:creationId xmlns:p14="http://schemas.microsoft.com/office/powerpoint/2010/main" val="2523912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a:p>
            <a:pPr algn="ctr"/>
            <a:endParaRPr lang="en-US" sz="3200" dirty="0">
              <a:solidFill>
                <a:srgbClr val="FFFFFF"/>
              </a:solidFill>
              <a:latin typeface="Times New Roman" pitchFamily="18" charset="0"/>
              <a:cs typeface="Times New Roman" pitchFamily="18" charset="0"/>
            </a:endParaRP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E5FC839-0D67-444B-A297-3B8BA6243F84}"/>
              </a:ext>
            </a:extLst>
          </p:cNvPr>
          <p:cNvSpPr/>
          <p:nvPr/>
        </p:nvSpPr>
        <p:spPr>
          <a:xfrm>
            <a:off x="990600" y="1797432"/>
            <a:ext cx="7857344" cy="2570640"/>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Searching is the process of finding the  location of an element with a given  element in a list..</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Here searching is starts from 0</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element  and continue the process until the given  specified number is found or end of list is  reached.</a:t>
            </a:r>
          </a:p>
        </p:txBody>
      </p:sp>
      <p:sp>
        <p:nvSpPr>
          <p:cNvPr id="8" name="Rectangle 7">
            <a:extLst>
              <a:ext uri="{FF2B5EF4-FFF2-40B4-BE49-F238E27FC236}">
                <a16:creationId xmlns:a16="http://schemas.microsoft.com/office/drawing/2014/main" id="{82BC03A7-7D13-AB41-90A7-B566B2AA7E52}"/>
              </a:ext>
            </a:extLst>
          </p:cNvPr>
          <p:cNvSpPr/>
          <p:nvPr/>
        </p:nvSpPr>
        <p:spPr>
          <a:xfrm>
            <a:off x="1110564" y="1059425"/>
            <a:ext cx="3352800" cy="669542"/>
          </a:xfrm>
          <a:prstGeom prst="rect">
            <a:avLst/>
          </a:prstGeom>
        </p:spPr>
        <p:txBody>
          <a:bodyPr wrap="square">
            <a:spAutoFit/>
          </a:bodyPr>
          <a:lstStyle/>
          <a:p>
            <a:pPr>
              <a:lnSpc>
                <a:spcPct val="150000"/>
              </a:lnSpc>
            </a:pPr>
            <a:r>
              <a:rPr lang="en-US" sz="2800" dirty="0">
                <a:solidFill>
                  <a:schemeClr val="accent5"/>
                </a:solidFill>
                <a:latin typeface="Times New Roman" panose="02020603050405020304" pitchFamily="18" charset="0"/>
                <a:cs typeface="Times New Roman" panose="02020603050405020304" pitchFamily="18" charset="0"/>
              </a:rPr>
              <a:t>4. Searching</a:t>
            </a:r>
          </a:p>
        </p:txBody>
      </p:sp>
    </p:spTree>
    <p:extLst>
      <p:ext uri="{BB962C8B-B14F-4D97-AF65-F5344CB8AC3E}">
        <p14:creationId xmlns:p14="http://schemas.microsoft.com/office/powerpoint/2010/main" val="2223223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a:p>
            <a:pPr algn="ctr"/>
            <a:endParaRPr lang="en-US" sz="3200" dirty="0">
              <a:solidFill>
                <a:srgbClr val="FFFFFF"/>
              </a:solidFill>
              <a:latin typeface="Times New Roman" pitchFamily="18" charset="0"/>
              <a:cs typeface="Times New Roman" pitchFamily="18" charset="0"/>
            </a:endParaRP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E5FC839-0D67-444B-A297-3B8BA6243F84}"/>
              </a:ext>
            </a:extLst>
          </p:cNvPr>
          <p:cNvSpPr/>
          <p:nvPr/>
        </p:nvSpPr>
        <p:spPr>
          <a:xfrm>
            <a:off x="990600" y="1797432"/>
            <a:ext cx="7857344" cy="2570640"/>
          </a:xfrm>
          <a:prstGeom prst="rect">
            <a:avLst/>
          </a:prstGeom>
        </p:spPr>
        <p:txBody>
          <a:bodyPr wrap="square">
            <a:spAutoFit/>
          </a:bodyPr>
          <a:lstStyle/>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Searching is the process of finding the  location of an element with a given  element in a list..</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Here searching is starts from 0</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element  and continue the process until the given  specified number is found or end of list is  reached.</a:t>
            </a:r>
          </a:p>
        </p:txBody>
      </p:sp>
      <p:sp>
        <p:nvSpPr>
          <p:cNvPr id="8" name="Rectangle 7">
            <a:extLst>
              <a:ext uri="{FF2B5EF4-FFF2-40B4-BE49-F238E27FC236}">
                <a16:creationId xmlns:a16="http://schemas.microsoft.com/office/drawing/2014/main" id="{82BC03A7-7D13-AB41-90A7-B566B2AA7E52}"/>
              </a:ext>
            </a:extLst>
          </p:cNvPr>
          <p:cNvSpPr/>
          <p:nvPr/>
        </p:nvSpPr>
        <p:spPr>
          <a:xfrm>
            <a:off x="1110564" y="1059425"/>
            <a:ext cx="3352800" cy="669542"/>
          </a:xfrm>
          <a:prstGeom prst="rect">
            <a:avLst/>
          </a:prstGeom>
        </p:spPr>
        <p:txBody>
          <a:bodyPr wrap="square">
            <a:spAutoFit/>
          </a:bodyPr>
          <a:lstStyle/>
          <a:p>
            <a:pPr>
              <a:lnSpc>
                <a:spcPct val="150000"/>
              </a:lnSpc>
            </a:pPr>
            <a:r>
              <a:rPr lang="en-US" sz="2800" dirty="0">
                <a:solidFill>
                  <a:schemeClr val="accent5"/>
                </a:solidFill>
                <a:latin typeface="Times New Roman" panose="02020603050405020304" pitchFamily="18" charset="0"/>
                <a:cs typeface="Times New Roman" panose="02020603050405020304" pitchFamily="18" charset="0"/>
              </a:rPr>
              <a:t>4. Searching</a:t>
            </a:r>
          </a:p>
        </p:txBody>
      </p:sp>
    </p:spTree>
    <p:extLst>
      <p:ext uri="{BB962C8B-B14F-4D97-AF65-F5344CB8AC3E}">
        <p14:creationId xmlns:p14="http://schemas.microsoft.com/office/powerpoint/2010/main" val="2098417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OPERATIONS</a:t>
            </a:r>
          </a:p>
          <a:p>
            <a:pPr algn="ctr"/>
            <a:endParaRPr lang="en-US" sz="3200" dirty="0">
              <a:solidFill>
                <a:srgbClr val="FFFFFF"/>
              </a:solidFill>
              <a:latin typeface="Times New Roman" pitchFamily="18" charset="0"/>
              <a:cs typeface="Times New Roman" pitchFamily="18" charset="0"/>
            </a:endParaRP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2">
            <a:extLst>
              <a:ext uri="{FF2B5EF4-FFF2-40B4-BE49-F238E27FC236}">
                <a16:creationId xmlns:a16="http://schemas.microsoft.com/office/drawing/2014/main" id="{04CA186E-A2F7-D34E-BF94-172222FD4BD5}"/>
              </a:ext>
            </a:extLst>
          </p:cNvPr>
          <p:cNvSpPr txBox="1">
            <a:spLocks/>
          </p:cNvSpPr>
          <p:nvPr/>
        </p:nvSpPr>
        <p:spPr>
          <a:xfrm>
            <a:off x="1308100" y="1864360"/>
            <a:ext cx="3721100" cy="574040"/>
          </a:xfrm>
          <a:prstGeom prst="rect">
            <a:avLst/>
          </a:prstGeom>
        </p:spPr>
        <p:txBody>
          <a:bodyPr vert="horz" wrap="square" lIns="0" tIns="12700"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0"/>
              </a:spcBef>
              <a:tabLst>
                <a:tab pos="850265" algn="l"/>
                <a:tab pos="1688464" algn="l"/>
                <a:tab pos="2526665" algn="l"/>
                <a:tab pos="3479165" algn="l"/>
              </a:tabLst>
            </a:pPr>
            <a:r>
              <a:rPr lang="en-US" sz="3600">
                <a:latin typeface="Times New Roman"/>
                <a:cs typeface="Times New Roman"/>
              </a:rPr>
              <a:t>11	12	13	14	4</a:t>
            </a:r>
          </a:p>
        </p:txBody>
      </p:sp>
      <p:sp>
        <p:nvSpPr>
          <p:cNvPr id="10" name="object 3">
            <a:extLst>
              <a:ext uri="{FF2B5EF4-FFF2-40B4-BE49-F238E27FC236}">
                <a16:creationId xmlns:a16="http://schemas.microsoft.com/office/drawing/2014/main" id="{70157C91-CABD-ED4F-A2AF-E3437D33985C}"/>
              </a:ext>
            </a:extLst>
          </p:cNvPr>
          <p:cNvSpPr txBox="1"/>
          <p:nvPr/>
        </p:nvSpPr>
        <p:spPr>
          <a:xfrm>
            <a:off x="6299200" y="1864360"/>
            <a:ext cx="48260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a:cs typeface="Times New Roman"/>
              </a:rPr>
              <a:t>13</a:t>
            </a:r>
            <a:endParaRPr sz="3600">
              <a:latin typeface="Times New Roman"/>
              <a:cs typeface="Times New Roman"/>
            </a:endParaRPr>
          </a:p>
        </p:txBody>
      </p:sp>
      <p:sp>
        <p:nvSpPr>
          <p:cNvPr id="11" name="object 4">
            <a:extLst>
              <a:ext uri="{FF2B5EF4-FFF2-40B4-BE49-F238E27FC236}">
                <a16:creationId xmlns:a16="http://schemas.microsoft.com/office/drawing/2014/main" id="{A7B15986-0551-3A45-9DB8-35BBDBE6AB5C}"/>
              </a:ext>
            </a:extLst>
          </p:cNvPr>
          <p:cNvSpPr txBox="1"/>
          <p:nvPr/>
        </p:nvSpPr>
        <p:spPr>
          <a:xfrm>
            <a:off x="1355089" y="3768090"/>
            <a:ext cx="3601720" cy="574040"/>
          </a:xfrm>
          <a:prstGeom prst="rect">
            <a:avLst/>
          </a:prstGeom>
        </p:spPr>
        <p:txBody>
          <a:bodyPr vert="horz" wrap="square" lIns="0" tIns="12700" rIns="0" bIns="0" rtlCol="0">
            <a:spAutoFit/>
          </a:bodyPr>
          <a:lstStyle/>
          <a:p>
            <a:pPr marL="12700">
              <a:lnSpc>
                <a:spcPct val="100000"/>
              </a:lnSpc>
              <a:spcBef>
                <a:spcPts val="100"/>
              </a:spcBef>
              <a:tabLst>
                <a:tab pos="819785" algn="l"/>
                <a:tab pos="1628775" algn="l"/>
                <a:tab pos="2436495" algn="l"/>
                <a:tab pos="3359785" algn="l"/>
              </a:tabLst>
            </a:pPr>
            <a:r>
              <a:rPr sz="3600" dirty="0">
                <a:latin typeface="Times New Roman"/>
                <a:cs typeface="Times New Roman"/>
              </a:rPr>
              <a:t>11	12	13	14	4</a:t>
            </a:r>
            <a:endParaRPr sz="3600">
              <a:latin typeface="Times New Roman"/>
              <a:cs typeface="Times New Roman"/>
            </a:endParaRPr>
          </a:p>
        </p:txBody>
      </p:sp>
      <p:sp>
        <p:nvSpPr>
          <p:cNvPr id="12" name="object 5">
            <a:extLst>
              <a:ext uri="{FF2B5EF4-FFF2-40B4-BE49-F238E27FC236}">
                <a16:creationId xmlns:a16="http://schemas.microsoft.com/office/drawing/2014/main" id="{19F6B942-FE40-E445-9E47-6B6ACA09125A}"/>
              </a:ext>
            </a:extLst>
          </p:cNvPr>
          <p:cNvSpPr txBox="1"/>
          <p:nvPr/>
        </p:nvSpPr>
        <p:spPr>
          <a:xfrm>
            <a:off x="6223000" y="3769360"/>
            <a:ext cx="48260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a:cs typeface="Times New Roman"/>
              </a:rPr>
              <a:t>13</a:t>
            </a:r>
            <a:endParaRPr sz="3600">
              <a:latin typeface="Times New Roman"/>
              <a:cs typeface="Times New Roman"/>
            </a:endParaRPr>
          </a:p>
        </p:txBody>
      </p:sp>
      <p:sp>
        <p:nvSpPr>
          <p:cNvPr id="13" name="object 6">
            <a:extLst>
              <a:ext uri="{FF2B5EF4-FFF2-40B4-BE49-F238E27FC236}">
                <a16:creationId xmlns:a16="http://schemas.microsoft.com/office/drawing/2014/main" id="{CEC481C5-33DE-2042-BF98-522BD044D1A1}"/>
              </a:ext>
            </a:extLst>
          </p:cNvPr>
          <p:cNvSpPr txBox="1"/>
          <p:nvPr/>
        </p:nvSpPr>
        <p:spPr>
          <a:xfrm>
            <a:off x="6375400" y="5521960"/>
            <a:ext cx="48260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imes New Roman"/>
                <a:cs typeface="Times New Roman"/>
              </a:rPr>
              <a:t>13</a:t>
            </a:r>
            <a:endParaRPr sz="3600">
              <a:latin typeface="Times New Roman"/>
              <a:cs typeface="Times New Roman"/>
            </a:endParaRPr>
          </a:p>
        </p:txBody>
      </p:sp>
      <p:sp>
        <p:nvSpPr>
          <p:cNvPr id="14" name="object 7">
            <a:extLst>
              <a:ext uri="{FF2B5EF4-FFF2-40B4-BE49-F238E27FC236}">
                <a16:creationId xmlns:a16="http://schemas.microsoft.com/office/drawing/2014/main" id="{A2F9C564-488D-7847-A9FF-2C15B971D059}"/>
              </a:ext>
            </a:extLst>
          </p:cNvPr>
          <p:cNvSpPr txBox="1"/>
          <p:nvPr/>
        </p:nvSpPr>
        <p:spPr>
          <a:xfrm>
            <a:off x="1308100" y="5521960"/>
            <a:ext cx="3723640" cy="574040"/>
          </a:xfrm>
          <a:prstGeom prst="rect">
            <a:avLst/>
          </a:prstGeom>
        </p:spPr>
        <p:txBody>
          <a:bodyPr vert="horz" wrap="square" lIns="0" tIns="12700" rIns="0" bIns="0" rtlCol="0">
            <a:spAutoFit/>
          </a:bodyPr>
          <a:lstStyle/>
          <a:p>
            <a:pPr marL="12700">
              <a:lnSpc>
                <a:spcPct val="100000"/>
              </a:lnSpc>
              <a:spcBef>
                <a:spcPts val="100"/>
              </a:spcBef>
              <a:tabLst>
                <a:tab pos="851535" algn="l"/>
                <a:tab pos="1689735" algn="l"/>
                <a:tab pos="2529205" algn="l"/>
                <a:tab pos="3481704" algn="l"/>
              </a:tabLst>
            </a:pPr>
            <a:r>
              <a:rPr sz="3600" dirty="0">
                <a:latin typeface="Times New Roman"/>
                <a:cs typeface="Times New Roman"/>
              </a:rPr>
              <a:t>11	12	13	14	4</a:t>
            </a:r>
            <a:endParaRPr sz="3600">
              <a:latin typeface="Times New Roman"/>
              <a:cs typeface="Times New Roman"/>
            </a:endParaRPr>
          </a:p>
        </p:txBody>
      </p:sp>
      <p:grpSp>
        <p:nvGrpSpPr>
          <p:cNvPr id="15" name="object 8">
            <a:extLst>
              <a:ext uri="{FF2B5EF4-FFF2-40B4-BE49-F238E27FC236}">
                <a16:creationId xmlns:a16="http://schemas.microsoft.com/office/drawing/2014/main" id="{DA2CF59D-2BC0-2F46-90D1-3C2E441C9358}"/>
              </a:ext>
            </a:extLst>
          </p:cNvPr>
          <p:cNvGrpSpPr/>
          <p:nvPr/>
        </p:nvGrpSpPr>
        <p:grpSpPr>
          <a:xfrm>
            <a:off x="3302000" y="4847997"/>
            <a:ext cx="3548379" cy="690880"/>
            <a:chOff x="3009900" y="4033927"/>
            <a:chExt cx="3548379" cy="690880"/>
          </a:xfrm>
        </p:grpSpPr>
        <p:sp>
          <p:nvSpPr>
            <p:cNvPr id="16" name="object 9">
              <a:extLst>
                <a:ext uri="{FF2B5EF4-FFF2-40B4-BE49-F238E27FC236}">
                  <a16:creationId xmlns:a16="http://schemas.microsoft.com/office/drawing/2014/main" id="{498DB8C4-DEC6-1D47-932A-37A5E0B71DD4}"/>
                </a:ext>
              </a:extLst>
            </p:cNvPr>
            <p:cNvSpPr/>
            <p:nvPr/>
          </p:nvSpPr>
          <p:spPr>
            <a:xfrm>
              <a:off x="3048000" y="4038600"/>
              <a:ext cx="3505200" cy="0"/>
            </a:xfrm>
            <a:custGeom>
              <a:avLst/>
              <a:gdLst/>
              <a:ahLst/>
              <a:cxnLst/>
              <a:rect l="l" t="t" r="r" b="b"/>
              <a:pathLst>
                <a:path w="3505200">
                  <a:moveTo>
                    <a:pt x="0" y="0"/>
                  </a:moveTo>
                  <a:lnTo>
                    <a:pt x="3505200" y="0"/>
                  </a:lnTo>
                </a:path>
              </a:pathLst>
            </a:custGeom>
            <a:ln w="9344">
              <a:solidFill>
                <a:schemeClr val="tx1"/>
              </a:solidFill>
            </a:ln>
          </p:spPr>
          <p:txBody>
            <a:bodyPr wrap="square" lIns="0" tIns="0" rIns="0" bIns="0" rtlCol="0"/>
            <a:lstStyle/>
            <a:p>
              <a:endParaRPr/>
            </a:p>
          </p:txBody>
        </p:sp>
        <p:sp>
          <p:nvSpPr>
            <p:cNvPr id="17" name="object 10">
              <a:extLst>
                <a:ext uri="{FF2B5EF4-FFF2-40B4-BE49-F238E27FC236}">
                  <a16:creationId xmlns:a16="http://schemas.microsoft.com/office/drawing/2014/main" id="{E372277E-19C7-EC44-B823-3F8563868F0A}"/>
                </a:ext>
              </a:extLst>
            </p:cNvPr>
            <p:cNvSpPr/>
            <p:nvPr/>
          </p:nvSpPr>
          <p:spPr>
            <a:xfrm>
              <a:off x="3048000" y="4038600"/>
              <a:ext cx="0" cy="539750"/>
            </a:xfrm>
            <a:custGeom>
              <a:avLst/>
              <a:gdLst/>
              <a:ahLst/>
              <a:cxnLst/>
              <a:rect l="l" t="t" r="r" b="b"/>
              <a:pathLst>
                <a:path h="539750">
                  <a:moveTo>
                    <a:pt x="0" y="0"/>
                  </a:moveTo>
                  <a:lnTo>
                    <a:pt x="0" y="539750"/>
                  </a:lnTo>
                </a:path>
              </a:pathLst>
            </a:custGeom>
            <a:ln w="8890">
              <a:solidFill>
                <a:schemeClr val="tx1"/>
              </a:solidFill>
            </a:ln>
          </p:spPr>
          <p:txBody>
            <a:bodyPr wrap="square" lIns="0" tIns="0" rIns="0" bIns="0" rtlCol="0"/>
            <a:lstStyle/>
            <a:p>
              <a:endParaRPr/>
            </a:p>
          </p:txBody>
        </p:sp>
        <p:sp>
          <p:nvSpPr>
            <p:cNvPr id="18" name="object 11">
              <a:extLst>
                <a:ext uri="{FF2B5EF4-FFF2-40B4-BE49-F238E27FC236}">
                  <a16:creationId xmlns:a16="http://schemas.microsoft.com/office/drawing/2014/main" id="{3CC49E83-3C95-B246-A78C-C07B645F3653}"/>
                </a:ext>
              </a:extLst>
            </p:cNvPr>
            <p:cNvSpPr/>
            <p:nvPr/>
          </p:nvSpPr>
          <p:spPr>
            <a:xfrm>
              <a:off x="3009900" y="4573270"/>
              <a:ext cx="76200" cy="74930"/>
            </a:xfrm>
            <a:custGeom>
              <a:avLst/>
              <a:gdLst/>
              <a:ahLst/>
              <a:cxnLst/>
              <a:rect l="l" t="t" r="r" b="b"/>
              <a:pathLst>
                <a:path w="76200" h="74929">
                  <a:moveTo>
                    <a:pt x="76200" y="0"/>
                  </a:moveTo>
                  <a:lnTo>
                    <a:pt x="0" y="0"/>
                  </a:lnTo>
                  <a:lnTo>
                    <a:pt x="38100" y="74929"/>
                  </a:lnTo>
                  <a:lnTo>
                    <a:pt x="76200" y="0"/>
                  </a:lnTo>
                  <a:close/>
                </a:path>
              </a:pathLst>
            </a:custGeom>
            <a:solidFill>
              <a:srgbClr val="FFFFFF"/>
            </a:solidFill>
            <a:ln>
              <a:solidFill>
                <a:schemeClr val="tx1"/>
              </a:solidFill>
            </a:ln>
          </p:spPr>
          <p:txBody>
            <a:bodyPr wrap="square" lIns="0" tIns="0" rIns="0" bIns="0" rtlCol="0"/>
            <a:lstStyle/>
            <a:p>
              <a:endParaRPr/>
            </a:p>
          </p:txBody>
        </p:sp>
        <p:sp>
          <p:nvSpPr>
            <p:cNvPr id="19" name="object 12">
              <a:extLst>
                <a:ext uri="{FF2B5EF4-FFF2-40B4-BE49-F238E27FC236}">
                  <a16:creationId xmlns:a16="http://schemas.microsoft.com/office/drawing/2014/main" id="{C8CF58B1-7F82-594A-8DF7-0E8F8469F206}"/>
                </a:ext>
              </a:extLst>
            </p:cNvPr>
            <p:cNvSpPr/>
            <p:nvPr/>
          </p:nvSpPr>
          <p:spPr>
            <a:xfrm>
              <a:off x="6553200" y="4038600"/>
              <a:ext cx="0" cy="685800"/>
            </a:xfrm>
            <a:custGeom>
              <a:avLst/>
              <a:gdLst/>
              <a:ahLst/>
              <a:cxnLst/>
              <a:rect l="l" t="t" r="r" b="b"/>
              <a:pathLst>
                <a:path h="685800">
                  <a:moveTo>
                    <a:pt x="0" y="0"/>
                  </a:moveTo>
                  <a:lnTo>
                    <a:pt x="0" y="685800"/>
                  </a:lnTo>
                </a:path>
              </a:pathLst>
            </a:custGeom>
            <a:ln w="9344">
              <a:solidFill>
                <a:schemeClr val="tx1"/>
              </a:solidFill>
            </a:ln>
          </p:spPr>
          <p:txBody>
            <a:bodyPr wrap="square" lIns="0" tIns="0" rIns="0" bIns="0" rtlCol="0"/>
            <a:lstStyle/>
            <a:p>
              <a:endParaRPr/>
            </a:p>
          </p:txBody>
        </p:sp>
      </p:grpSp>
      <p:grpSp>
        <p:nvGrpSpPr>
          <p:cNvPr id="20" name="object 13">
            <a:extLst>
              <a:ext uri="{FF2B5EF4-FFF2-40B4-BE49-F238E27FC236}">
                <a16:creationId xmlns:a16="http://schemas.microsoft.com/office/drawing/2014/main" id="{ECA49B32-4B4C-014F-A767-CC9464BB7CFA}"/>
              </a:ext>
            </a:extLst>
          </p:cNvPr>
          <p:cNvGrpSpPr/>
          <p:nvPr/>
        </p:nvGrpSpPr>
        <p:grpSpPr>
          <a:xfrm>
            <a:off x="2235200" y="3095397"/>
            <a:ext cx="4234180" cy="614680"/>
            <a:chOff x="1943100" y="2281327"/>
            <a:chExt cx="4234180" cy="614680"/>
          </a:xfrm>
        </p:grpSpPr>
        <p:sp>
          <p:nvSpPr>
            <p:cNvPr id="21" name="object 14">
              <a:extLst>
                <a:ext uri="{FF2B5EF4-FFF2-40B4-BE49-F238E27FC236}">
                  <a16:creationId xmlns:a16="http://schemas.microsoft.com/office/drawing/2014/main" id="{2882B4C3-BD21-C248-9F58-E5B9CE92D0DB}"/>
                </a:ext>
              </a:extLst>
            </p:cNvPr>
            <p:cNvSpPr/>
            <p:nvPr/>
          </p:nvSpPr>
          <p:spPr>
            <a:xfrm>
              <a:off x="1981200" y="2285999"/>
              <a:ext cx="4191000" cy="76200"/>
            </a:xfrm>
            <a:custGeom>
              <a:avLst/>
              <a:gdLst/>
              <a:ahLst/>
              <a:cxnLst/>
              <a:rect l="l" t="t" r="r" b="b"/>
              <a:pathLst>
                <a:path w="4191000" h="76200">
                  <a:moveTo>
                    <a:pt x="0" y="0"/>
                  </a:moveTo>
                  <a:lnTo>
                    <a:pt x="4191000" y="76200"/>
                  </a:lnTo>
                </a:path>
              </a:pathLst>
            </a:custGeom>
            <a:ln w="9344">
              <a:solidFill>
                <a:schemeClr val="tx1"/>
              </a:solidFill>
            </a:ln>
          </p:spPr>
          <p:txBody>
            <a:bodyPr wrap="square" lIns="0" tIns="0" rIns="0" bIns="0" rtlCol="0"/>
            <a:lstStyle/>
            <a:p>
              <a:endParaRPr/>
            </a:p>
          </p:txBody>
        </p:sp>
        <p:sp>
          <p:nvSpPr>
            <p:cNvPr id="22" name="object 15">
              <a:extLst>
                <a:ext uri="{FF2B5EF4-FFF2-40B4-BE49-F238E27FC236}">
                  <a16:creationId xmlns:a16="http://schemas.microsoft.com/office/drawing/2014/main" id="{9D87D7B1-E1A8-0B42-8093-51898D002640}"/>
                </a:ext>
              </a:extLst>
            </p:cNvPr>
            <p:cNvSpPr/>
            <p:nvPr/>
          </p:nvSpPr>
          <p:spPr>
            <a:xfrm>
              <a:off x="1981200" y="2362199"/>
              <a:ext cx="0" cy="462280"/>
            </a:xfrm>
            <a:custGeom>
              <a:avLst/>
              <a:gdLst/>
              <a:ahLst/>
              <a:cxnLst/>
              <a:rect l="l" t="t" r="r" b="b"/>
              <a:pathLst>
                <a:path h="462280">
                  <a:moveTo>
                    <a:pt x="0" y="0"/>
                  </a:moveTo>
                  <a:lnTo>
                    <a:pt x="0" y="462279"/>
                  </a:lnTo>
                </a:path>
              </a:pathLst>
            </a:custGeom>
            <a:ln w="8890">
              <a:solidFill>
                <a:schemeClr val="tx1"/>
              </a:solidFill>
            </a:ln>
          </p:spPr>
          <p:txBody>
            <a:bodyPr wrap="square" lIns="0" tIns="0" rIns="0" bIns="0" rtlCol="0"/>
            <a:lstStyle/>
            <a:p>
              <a:endParaRPr/>
            </a:p>
          </p:txBody>
        </p:sp>
        <p:sp>
          <p:nvSpPr>
            <p:cNvPr id="23" name="object 16">
              <a:extLst>
                <a:ext uri="{FF2B5EF4-FFF2-40B4-BE49-F238E27FC236}">
                  <a16:creationId xmlns:a16="http://schemas.microsoft.com/office/drawing/2014/main" id="{B577D189-ABF5-144F-9B20-C78639247D06}"/>
                </a:ext>
              </a:extLst>
            </p:cNvPr>
            <p:cNvSpPr/>
            <p:nvPr/>
          </p:nvSpPr>
          <p:spPr>
            <a:xfrm>
              <a:off x="1943100" y="2819399"/>
              <a:ext cx="76200" cy="76200"/>
            </a:xfrm>
            <a:custGeom>
              <a:avLst/>
              <a:gdLst/>
              <a:ahLst/>
              <a:cxnLst/>
              <a:rect l="l" t="t" r="r" b="b"/>
              <a:pathLst>
                <a:path w="76200" h="76200">
                  <a:moveTo>
                    <a:pt x="76200" y="0"/>
                  </a:moveTo>
                  <a:lnTo>
                    <a:pt x="0" y="0"/>
                  </a:lnTo>
                  <a:lnTo>
                    <a:pt x="38100" y="76200"/>
                  </a:lnTo>
                  <a:lnTo>
                    <a:pt x="76200" y="0"/>
                  </a:lnTo>
                  <a:close/>
                </a:path>
              </a:pathLst>
            </a:custGeom>
            <a:solidFill>
              <a:srgbClr val="FFFFFF"/>
            </a:solidFill>
            <a:ln>
              <a:solidFill>
                <a:schemeClr val="tx1"/>
              </a:solidFill>
            </a:ln>
          </p:spPr>
          <p:txBody>
            <a:bodyPr wrap="square" lIns="0" tIns="0" rIns="0" bIns="0" rtlCol="0"/>
            <a:lstStyle/>
            <a:p>
              <a:endParaRPr/>
            </a:p>
          </p:txBody>
        </p:sp>
        <p:sp>
          <p:nvSpPr>
            <p:cNvPr id="24" name="object 17">
              <a:extLst>
                <a:ext uri="{FF2B5EF4-FFF2-40B4-BE49-F238E27FC236}">
                  <a16:creationId xmlns:a16="http://schemas.microsoft.com/office/drawing/2014/main" id="{3B451263-EB37-9547-84CC-23141AD24CC8}"/>
                </a:ext>
              </a:extLst>
            </p:cNvPr>
            <p:cNvSpPr/>
            <p:nvPr/>
          </p:nvSpPr>
          <p:spPr>
            <a:xfrm>
              <a:off x="6172200" y="2362199"/>
              <a:ext cx="0" cy="533400"/>
            </a:xfrm>
            <a:custGeom>
              <a:avLst/>
              <a:gdLst/>
              <a:ahLst/>
              <a:cxnLst/>
              <a:rect l="l" t="t" r="r" b="b"/>
              <a:pathLst>
                <a:path h="533400">
                  <a:moveTo>
                    <a:pt x="0" y="0"/>
                  </a:moveTo>
                  <a:lnTo>
                    <a:pt x="0" y="533400"/>
                  </a:lnTo>
                </a:path>
              </a:pathLst>
            </a:custGeom>
            <a:ln w="9344">
              <a:solidFill>
                <a:schemeClr val="tx1"/>
              </a:solidFill>
            </a:ln>
          </p:spPr>
          <p:txBody>
            <a:bodyPr wrap="square" lIns="0" tIns="0" rIns="0" bIns="0" rtlCol="0"/>
            <a:lstStyle/>
            <a:p>
              <a:endParaRPr/>
            </a:p>
          </p:txBody>
        </p:sp>
      </p:grpSp>
      <p:grpSp>
        <p:nvGrpSpPr>
          <p:cNvPr id="25" name="object 18">
            <a:extLst>
              <a:ext uri="{FF2B5EF4-FFF2-40B4-BE49-F238E27FC236}">
                <a16:creationId xmlns:a16="http://schemas.microsoft.com/office/drawing/2014/main" id="{C0872FD8-9AB4-E24B-912C-20A3810207FB}"/>
              </a:ext>
            </a:extLst>
          </p:cNvPr>
          <p:cNvGrpSpPr/>
          <p:nvPr/>
        </p:nvGrpSpPr>
        <p:grpSpPr>
          <a:xfrm>
            <a:off x="1625600" y="1342797"/>
            <a:ext cx="4615180" cy="538480"/>
            <a:chOff x="1333500" y="528727"/>
            <a:chExt cx="4615180" cy="538480"/>
          </a:xfrm>
        </p:grpSpPr>
        <p:sp>
          <p:nvSpPr>
            <p:cNvPr id="26" name="object 19">
              <a:extLst>
                <a:ext uri="{FF2B5EF4-FFF2-40B4-BE49-F238E27FC236}">
                  <a16:creationId xmlns:a16="http://schemas.microsoft.com/office/drawing/2014/main" id="{E202B2A9-C709-FC41-B855-88E2E5F8263E}"/>
                </a:ext>
              </a:extLst>
            </p:cNvPr>
            <p:cNvSpPr/>
            <p:nvPr/>
          </p:nvSpPr>
          <p:spPr>
            <a:xfrm>
              <a:off x="1371600" y="533399"/>
              <a:ext cx="0" cy="462280"/>
            </a:xfrm>
            <a:custGeom>
              <a:avLst/>
              <a:gdLst/>
              <a:ahLst/>
              <a:cxnLst/>
              <a:rect l="l" t="t" r="r" b="b"/>
              <a:pathLst>
                <a:path h="462280">
                  <a:moveTo>
                    <a:pt x="0" y="0"/>
                  </a:moveTo>
                  <a:lnTo>
                    <a:pt x="0" y="462279"/>
                  </a:lnTo>
                </a:path>
              </a:pathLst>
            </a:custGeom>
            <a:ln w="8890">
              <a:solidFill>
                <a:schemeClr val="tx1"/>
              </a:solidFill>
            </a:ln>
          </p:spPr>
          <p:txBody>
            <a:bodyPr wrap="square" lIns="0" tIns="0" rIns="0" bIns="0" rtlCol="0"/>
            <a:lstStyle/>
            <a:p>
              <a:endParaRPr/>
            </a:p>
          </p:txBody>
        </p:sp>
        <p:sp>
          <p:nvSpPr>
            <p:cNvPr id="27" name="object 20">
              <a:extLst>
                <a:ext uri="{FF2B5EF4-FFF2-40B4-BE49-F238E27FC236}">
                  <a16:creationId xmlns:a16="http://schemas.microsoft.com/office/drawing/2014/main" id="{EF76246E-76A6-B84D-8E3F-9A403B96877E}"/>
                </a:ext>
              </a:extLst>
            </p:cNvPr>
            <p:cNvSpPr/>
            <p:nvPr/>
          </p:nvSpPr>
          <p:spPr>
            <a:xfrm>
              <a:off x="1333500" y="990600"/>
              <a:ext cx="76200" cy="76200"/>
            </a:xfrm>
            <a:custGeom>
              <a:avLst/>
              <a:gdLst/>
              <a:ahLst/>
              <a:cxnLst/>
              <a:rect l="l" t="t" r="r" b="b"/>
              <a:pathLst>
                <a:path w="76200" h="76200">
                  <a:moveTo>
                    <a:pt x="76200" y="0"/>
                  </a:moveTo>
                  <a:lnTo>
                    <a:pt x="0" y="0"/>
                  </a:lnTo>
                  <a:lnTo>
                    <a:pt x="38100" y="76200"/>
                  </a:lnTo>
                  <a:lnTo>
                    <a:pt x="76200" y="0"/>
                  </a:lnTo>
                  <a:close/>
                </a:path>
              </a:pathLst>
            </a:custGeom>
            <a:solidFill>
              <a:srgbClr val="FFFFFF"/>
            </a:solidFill>
            <a:ln>
              <a:solidFill>
                <a:schemeClr val="tx1"/>
              </a:solidFill>
            </a:ln>
          </p:spPr>
          <p:txBody>
            <a:bodyPr wrap="square" lIns="0" tIns="0" rIns="0" bIns="0" rtlCol="0"/>
            <a:lstStyle/>
            <a:p>
              <a:endParaRPr/>
            </a:p>
          </p:txBody>
        </p:sp>
        <p:sp>
          <p:nvSpPr>
            <p:cNvPr id="28" name="object 21">
              <a:extLst>
                <a:ext uri="{FF2B5EF4-FFF2-40B4-BE49-F238E27FC236}">
                  <a16:creationId xmlns:a16="http://schemas.microsoft.com/office/drawing/2014/main" id="{9162E6F2-8B71-A644-A0A6-9F40215BED07}"/>
                </a:ext>
              </a:extLst>
            </p:cNvPr>
            <p:cNvSpPr/>
            <p:nvPr/>
          </p:nvSpPr>
          <p:spPr>
            <a:xfrm>
              <a:off x="1371600" y="533399"/>
              <a:ext cx="4572000" cy="533400"/>
            </a:xfrm>
            <a:custGeom>
              <a:avLst/>
              <a:gdLst/>
              <a:ahLst/>
              <a:cxnLst/>
              <a:rect l="l" t="t" r="r" b="b"/>
              <a:pathLst>
                <a:path w="4572000" h="533400">
                  <a:moveTo>
                    <a:pt x="4572000" y="0"/>
                  </a:moveTo>
                  <a:lnTo>
                    <a:pt x="4572000" y="533400"/>
                  </a:lnTo>
                </a:path>
                <a:path w="4572000" h="533400">
                  <a:moveTo>
                    <a:pt x="0" y="0"/>
                  </a:moveTo>
                  <a:lnTo>
                    <a:pt x="4572000" y="76200"/>
                  </a:lnTo>
                </a:path>
              </a:pathLst>
            </a:custGeom>
            <a:ln w="9344">
              <a:solidFill>
                <a:schemeClr val="tx1"/>
              </a:solidFill>
            </a:ln>
          </p:spPr>
          <p:txBody>
            <a:bodyPr wrap="square" lIns="0" tIns="0" rIns="0" bIns="0" rtlCol="0"/>
            <a:lstStyle/>
            <a:p>
              <a:endParaRPr/>
            </a:p>
          </p:txBody>
        </p:sp>
      </p:grpSp>
    </p:spTree>
    <p:extLst>
      <p:ext uri="{BB962C8B-B14F-4D97-AF65-F5344CB8AC3E}">
        <p14:creationId xmlns:p14="http://schemas.microsoft.com/office/powerpoint/2010/main" val="164715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374706"/>
          </a:xfrm>
          <a:prstGeom prst="rect">
            <a:avLst/>
          </a:prstGeom>
        </p:spPr>
        <p:txBody>
          <a:bodyPr wrap="square">
            <a:spAutoFit/>
          </a:bodyPr>
          <a:lstStyle/>
          <a:p>
            <a:pPr marL="342900" indent="-342900" algn="just">
              <a:lnSpc>
                <a:spcPct val="200000"/>
              </a:lnSpc>
              <a:buFont typeface="Wingdings" pitchFamily="2" charset="2"/>
              <a:buChar char="§"/>
            </a:pPr>
            <a:r>
              <a:rPr lang="en-US" sz="2200" b="1" dirty="0">
                <a:latin typeface="Times New Roman" panose="02020603050405020304" pitchFamily="18" charset="0"/>
                <a:cs typeface="Times New Roman" panose="02020603050405020304" pitchFamily="18" charset="0"/>
              </a:rPr>
              <a:t>ARRAY:- </a:t>
            </a:r>
            <a:r>
              <a:rPr lang="en-US" sz="2200" dirty="0">
                <a:latin typeface="Times New Roman" panose="02020603050405020304" pitchFamily="18" charset="0"/>
                <a:cs typeface="Times New Roman" panose="02020603050405020304" pitchFamily="18" charset="0"/>
              </a:rPr>
              <a:t>An array is a linear data structure. Which is a finite collection of similar data items stored in successive or consecutive memory locations. </a:t>
            </a:r>
          </a:p>
          <a:p>
            <a:pPr algn="just">
              <a:lnSpc>
                <a:spcPct val="200000"/>
              </a:lnSpc>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 example </a:t>
            </a:r>
            <a:r>
              <a:rPr lang="en-US" sz="2200" dirty="0">
                <a:latin typeface="Times New Roman" panose="02020603050405020304" pitchFamily="18" charset="0"/>
                <a:cs typeface="Times New Roman" panose="02020603050405020304" pitchFamily="18" charset="0"/>
              </a:rPr>
              <a:t>an array may contains all integer or character elements, but not both.</a:t>
            </a:r>
          </a:p>
        </p:txBody>
      </p:sp>
    </p:spTree>
    <p:extLst>
      <p:ext uri="{BB962C8B-B14F-4D97-AF65-F5344CB8AC3E}">
        <p14:creationId xmlns:p14="http://schemas.microsoft.com/office/powerpoint/2010/main" val="15003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601965"/>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Element </a:t>
            </a:r>
            <a:r>
              <a:rPr lang="en-US" sz="2200" dirty="0">
                <a:latin typeface="Times New Roman" panose="02020603050405020304" pitchFamily="18" charset="0"/>
                <a:cs typeface="Times New Roman" panose="02020603050405020304" pitchFamily="18" charset="0"/>
              </a:rPr>
              <a:t>− each item stored in an array is called an element.</a:t>
            </a:r>
          </a:p>
          <a:p>
            <a:pPr algn="just"/>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Index</a:t>
            </a:r>
            <a:r>
              <a:rPr lang="en-US" sz="2200" dirty="0">
                <a:latin typeface="Times New Roman" panose="02020603050405020304" pitchFamily="18" charset="0"/>
                <a:cs typeface="Times New Roman" panose="02020603050405020304" pitchFamily="18" charset="0"/>
              </a:rPr>
              <a:t> − each location of an element in an array has a numerical index, which is used to identify the element.</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Each array can be accessed by using array index and it is must be positive integer value enclosed in square braces.  </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This is starts from the numerical value 0 and ends at 1 less than of the array index value. </a:t>
            </a:r>
          </a:p>
          <a:p>
            <a:pPr marL="342900"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 example </a:t>
            </a:r>
            <a:r>
              <a:rPr lang="en-US" sz="2200" dirty="0">
                <a:latin typeface="Times New Roman" panose="02020603050405020304" pitchFamily="18" charset="0"/>
                <a:cs typeface="Times New Roman" panose="02020603050405020304" pitchFamily="18" charset="0"/>
              </a:rPr>
              <a:t>an array[n] containing n number of elements are denoted by array[0],array[1],…..array[n-1]. where ‘0’ is called lower bound and the ‘n-1’ is called higher bound of the array.</a:t>
            </a:r>
          </a:p>
        </p:txBody>
      </p:sp>
    </p:spTree>
    <p:extLst>
      <p:ext uri="{BB962C8B-B14F-4D97-AF65-F5344CB8AC3E}">
        <p14:creationId xmlns:p14="http://schemas.microsoft.com/office/powerpoint/2010/main" val="345788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Array Representations</a:t>
            </a:r>
          </a:p>
          <a:p>
            <a:pPr algn="ctr"/>
            <a:endParaRPr lang="en-US" sz="3200" dirty="0">
              <a:solidFill>
                <a:srgbClr val="FFFFFF"/>
              </a:solidFill>
              <a:latin typeface="Times New Roman" pitchFamily="18" charset="0"/>
              <a:cs typeface="Times New Roman" pitchFamily="18" charset="0"/>
            </a:endParaRP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666273"/>
          </a:xfrm>
          <a:prstGeom prst="rect">
            <a:avLst/>
          </a:prstGeom>
        </p:spPr>
        <p:txBody>
          <a:bodyPr wrap="square">
            <a:spAutoFit/>
          </a:bodyPr>
          <a:lstStyle/>
          <a:p>
            <a:pPr marL="342900" indent="-342900" algn="just">
              <a:lnSpc>
                <a:spcPct val="200000"/>
              </a:lnSpc>
              <a:buFont typeface="Wingdings" pitchFamily="2" charset="2"/>
              <a:buChar char="§"/>
            </a:pPr>
            <a:r>
              <a:rPr lang="en-US" sz="2200" dirty="0">
                <a:latin typeface="Times New Roman" panose="02020603050405020304" pitchFamily="18" charset="0"/>
                <a:cs typeface="Times New Roman" panose="02020603050405020304" pitchFamily="18" charset="0"/>
              </a:rPr>
              <a:t>The representation of the above array in the memory as follow:</a:t>
            </a:r>
          </a:p>
        </p:txBody>
      </p:sp>
      <p:pic>
        <p:nvPicPr>
          <p:cNvPr id="4" name="Picture 3">
            <a:extLst>
              <a:ext uri="{FF2B5EF4-FFF2-40B4-BE49-F238E27FC236}">
                <a16:creationId xmlns:a16="http://schemas.microsoft.com/office/drawing/2014/main" id="{7FA2B85E-4023-BD49-A07F-A3173D93B58A}"/>
              </a:ext>
            </a:extLst>
          </p:cNvPr>
          <p:cNvPicPr>
            <a:picLocks noChangeAspect="1"/>
          </p:cNvPicPr>
          <p:nvPr/>
        </p:nvPicPr>
        <p:blipFill>
          <a:blip r:embed="rId5"/>
          <a:stretch>
            <a:fillRect/>
          </a:stretch>
        </p:blipFill>
        <p:spPr>
          <a:xfrm>
            <a:off x="1085850" y="1905000"/>
            <a:ext cx="7448550" cy="1765486"/>
          </a:xfrm>
          <a:prstGeom prst="rect">
            <a:avLst/>
          </a:prstGeom>
        </p:spPr>
      </p:pic>
      <p:sp>
        <p:nvSpPr>
          <p:cNvPr id="5" name="Rectangle 4">
            <a:extLst>
              <a:ext uri="{FF2B5EF4-FFF2-40B4-BE49-F238E27FC236}">
                <a16:creationId xmlns:a16="http://schemas.microsoft.com/office/drawing/2014/main" id="{1E5FC839-0D67-444B-A297-3B8BA6243F84}"/>
              </a:ext>
            </a:extLst>
          </p:cNvPr>
          <p:cNvSpPr/>
          <p:nvPr/>
        </p:nvSpPr>
        <p:spPr>
          <a:xfrm>
            <a:off x="1286656" y="4097302"/>
            <a:ext cx="7467600" cy="2062809"/>
          </a:xfrm>
          <a:prstGeom prst="rect">
            <a:avLst/>
          </a:prstGeom>
        </p:spPr>
        <p:txBody>
          <a:bodyPr wrap="square">
            <a:spAutoFit/>
          </a:bodyPr>
          <a:lstStyle/>
          <a:p>
            <a:pPr>
              <a:lnSpc>
                <a:spcPct val="150000"/>
              </a:lnSpc>
            </a:pPr>
            <a:r>
              <a:rPr lang="en-US" sz="2200" dirty="0">
                <a:latin typeface="Times New Roman" panose="02020603050405020304" pitchFamily="18" charset="0"/>
                <a:cs typeface="Times New Roman" panose="02020603050405020304" pitchFamily="18" charset="0"/>
              </a:rPr>
              <a:t>Following are the important points to be considered:</a:t>
            </a:r>
          </a:p>
          <a:p>
            <a:pPr>
              <a:lnSpc>
                <a:spcPct val="150000"/>
              </a:lnSpc>
            </a:pPr>
            <a:r>
              <a:rPr lang="en-US" sz="2200" dirty="0">
                <a:latin typeface="Times New Roman" panose="02020603050405020304" pitchFamily="18" charset="0"/>
                <a:cs typeface="Times New Roman" panose="02020603050405020304" pitchFamily="18" charset="0"/>
              </a:rPr>
              <a:t>• Index starts with 0.</a:t>
            </a:r>
          </a:p>
          <a:p>
            <a:pPr>
              <a:lnSpc>
                <a:spcPct val="150000"/>
              </a:lnSpc>
            </a:pPr>
            <a:r>
              <a:rPr lang="en-US" sz="2200" dirty="0">
                <a:latin typeface="Times New Roman" panose="02020603050405020304" pitchFamily="18" charset="0"/>
                <a:cs typeface="Times New Roman" panose="02020603050405020304" pitchFamily="18" charset="0"/>
              </a:rPr>
              <a:t>• Array length is 10, which means it can store 10 elements.</a:t>
            </a:r>
          </a:p>
          <a:p>
            <a:pPr>
              <a:lnSpc>
                <a:spcPct val="150000"/>
              </a:lnSpc>
            </a:pPr>
            <a:r>
              <a:rPr lang="en-US" sz="2200" dirty="0">
                <a:latin typeface="Times New Roman" panose="02020603050405020304" pitchFamily="18" charset="0"/>
                <a:cs typeface="Times New Roman" panose="02020603050405020304" pitchFamily="18" charset="0"/>
              </a:rPr>
              <a:t>• Each element can be accessed via its index</a:t>
            </a:r>
            <a:r>
              <a:rPr lang="en-US" dirty="0">
                <a:latin typeface="Helvetica" pitchFamily="2" charset="0"/>
              </a:rPr>
              <a:t>.</a:t>
            </a:r>
            <a:endParaRPr lang="en-US" dirty="0">
              <a:effectLst/>
              <a:latin typeface="Helvetica" pitchFamily="2" charset="0"/>
            </a:endParaRPr>
          </a:p>
        </p:txBody>
      </p:sp>
    </p:spTree>
    <p:extLst>
      <p:ext uri="{BB962C8B-B14F-4D97-AF65-F5344CB8AC3E}">
        <p14:creationId xmlns:p14="http://schemas.microsoft.com/office/powerpoint/2010/main" val="147481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Types of Arrays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2359044"/>
          </a:xfrm>
          <a:prstGeom prst="rect">
            <a:avLst/>
          </a:prstGeom>
        </p:spPr>
        <p:txBody>
          <a:bodyPr wrap="square">
            <a:spAutoFit/>
          </a:bodyPr>
          <a:lstStyle/>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Array can be categorized into different types: </a:t>
            </a:r>
          </a:p>
          <a:p>
            <a:pPr marL="457200" indent="-457200" algn="just">
              <a:lnSpc>
                <a:spcPct val="200000"/>
              </a:lnSpc>
              <a:buFont typeface="+mj-lt"/>
              <a:buAutoNum type="arabicPeriod"/>
            </a:pPr>
            <a:r>
              <a:rPr lang="en-US" sz="2200" dirty="0">
                <a:latin typeface="Times New Roman" panose="02020603050405020304" pitchFamily="18" charset="0"/>
                <a:cs typeface="Times New Roman" panose="02020603050405020304" pitchFamily="18" charset="0"/>
              </a:rPr>
              <a:t> One dimensional array.</a:t>
            </a:r>
          </a:p>
          <a:p>
            <a:pPr marL="457200" indent="-457200" algn="just">
              <a:lnSpc>
                <a:spcPct val="200000"/>
              </a:lnSpc>
              <a:buFont typeface="+mj-lt"/>
              <a:buAutoNum type="arabicPeriod"/>
            </a:pPr>
            <a:r>
              <a:rPr lang="en-US" sz="2200" dirty="0">
                <a:latin typeface="Times New Roman" panose="02020603050405020304" pitchFamily="18" charset="0"/>
                <a:cs typeface="Times New Roman" panose="02020603050405020304" pitchFamily="18" charset="0"/>
              </a:rPr>
              <a:t> Two dimensional array.</a:t>
            </a:r>
          </a:p>
          <a:p>
            <a:pPr marL="457200" indent="-457200" algn="just">
              <a:lnSpc>
                <a:spcPct val="200000"/>
              </a:lnSpc>
              <a:buFont typeface="+mj-lt"/>
              <a:buAutoNum type="arabicPeriod"/>
            </a:pPr>
            <a:r>
              <a:rPr lang="en-US" sz="2200" dirty="0">
                <a:latin typeface="Times New Roman" panose="02020603050405020304" pitchFamily="18" charset="0"/>
                <a:cs typeface="Times New Roman" panose="02020603050405020304" pitchFamily="18" charset="0"/>
              </a:rPr>
              <a:t> Multi dimensional array</a:t>
            </a:r>
          </a:p>
        </p:txBody>
      </p:sp>
    </p:spTree>
    <p:extLst>
      <p:ext uri="{BB962C8B-B14F-4D97-AF65-F5344CB8AC3E}">
        <p14:creationId xmlns:p14="http://schemas.microsoft.com/office/powerpoint/2010/main" val="24058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Types of Arrays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390369"/>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One dimensional array.</a:t>
            </a:r>
          </a:p>
          <a:p>
            <a:pPr algn="just">
              <a:lnSpc>
                <a:spcPct val="200000"/>
              </a:lnSpc>
            </a:pPr>
            <a:r>
              <a:rPr lang="en-US" sz="2200" dirty="0">
                <a:latin typeface="Times New Roman" panose="02020603050405020304" pitchFamily="18" charset="0"/>
                <a:cs typeface="Times New Roman" panose="02020603050405020304" pitchFamily="18" charset="0"/>
              </a:rPr>
              <a:t> One dimensional array or a linear array. It is also represents 1-D array. </a:t>
            </a:r>
          </a:p>
          <a:p>
            <a:pPr marL="342900" indent="-342900" algn="just">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one dimensional array stores the data elements in a single row or column. </a:t>
            </a:r>
          </a:p>
          <a:p>
            <a:pPr marL="342900" indent="-342900" algn="just">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syntax to declare a linear array is as fallows Syntax: </a:t>
            </a:r>
          </a:p>
          <a:p>
            <a:pPr marL="342900" indent="-342900" algn="just">
              <a:lnSpc>
                <a:spcPct val="20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&lt;data type&gt; &lt;array name&gt; [size];</a:t>
            </a:r>
          </a:p>
        </p:txBody>
      </p:sp>
    </p:spTree>
    <p:extLst>
      <p:ext uri="{BB962C8B-B14F-4D97-AF65-F5344CB8AC3E}">
        <p14:creationId xmlns:p14="http://schemas.microsoft.com/office/powerpoint/2010/main" val="245439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Types of Arrays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956182"/>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One dimensional array.</a:t>
            </a:r>
          </a:p>
          <a:p>
            <a:pPr algn="just">
              <a:lnSpc>
                <a:spcPct val="150000"/>
              </a:lnSpc>
            </a:pPr>
            <a:r>
              <a:rPr lang="en-US" sz="2200" dirty="0">
                <a:latin typeface="Times New Roman" panose="02020603050405020304" pitchFamily="18" charset="0"/>
                <a:cs typeface="Times New Roman" panose="02020603050405020304" pitchFamily="18" charset="0"/>
              </a:rPr>
              <a:t> One dimensional array or a linear array. It is also represents 1-D array.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one dimensional array stores the data elements in a single row or column.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syntax to declare a linear array is as fallows Syntax: </a:t>
            </a:r>
          </a:p>
          <a:p>
            <a:pPr marL="342900" indent="-342900"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&lt;data type&gt; &lt;array name&gt; [size];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Syntax for the initialization of the linear array is as fallows:</a:t>
            </a:r>
          </a:p>
          <a:p>
            <a:pPr algn="just">
              <a:lnSpc>
                <a:spcPct val="150000"/>
              </a:lnSpc>
            </a:pPr>
            <a:r>
              <a:rPr lang="en-US" sz="2200" b="1" dirty="0">
                <a:latin typeface="Times New Roman" panose="02020603050405020304" pitchFamily="18" charset="0"/>
                <a:cs typeface="Times New Roman" panose="02020603050405020304" pitchFamily="18" charset="0"/>
              </a:rPr>
              <a:t>&lt;data type&gt;&lt;array name&gt;[size]={values}; </a:t>
            </a:r>
          </a:p>
          <a:p>
            <a:pPr algn="just">
              <a:lnSpc>
                <a:spcPct val="150000"/>
              </a:lnSpc>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arr</a:t>
            </a:r>
            <a:r>
              <a:rPr lang="en-US" sz="2200" dirty="0">
                <a:latin typeface="Times New Roman" panose="02020603050405020304" pitchFamily="18" charset="0"/>
                <a:cs typeface="Times New Roman" panose="02020603050405020304" pitchFamily="18" charset="0"/>
              </a:rPr>
              <a:t>[6]={2,4,6,7,5,8};</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cxnSp>
        <p:nvCxnSpPr>
          <p:cNvPr id="22" name="Elbow Connector 21">
            <a:extLst>
              <a:ext uri="{FF2B5EF4-FFF2-40B4-BE49-F238E27FC236}">
                <a16:creationId xmlns:a16="http://schemas.microsoft.com/office/drawing/2014/main" id="{1005DFB6-C3F2-1B4C-A135-2098436F9EE3}"/>
              </a:ext>
            </a:extLst>
          </p:cNvPr>
          <p:cNvCxnSpPr>
            <a:cxnSpLocks/>
          </p:cNvCxnSpPr>
          <p:nvPr/>
        </p:nvCxnSpPr>
        <p:spPr>
          <a:xfrm>
            <a:off x="3342825" y="5715000"/>
            <a:ext cx="4530410" cy="702733"/>
          </a:xfrm>
          <a:prstGeom prst="bentConnector3">
            <a:avLst>
              <a:gd name="adj1" fmla="val -45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Left Brace 19">
            <a:extLst>
              <a:ext uri="{FF2B5EF4-FFF2-40B4-BE49-F238E27FC236}">
                <a16:creationId xmlns:a16="http://schemas.microsoft.com/office/drawing/2014/main" id="{25BA7C6C-2895-5445-A247-2E89172ECE74}"/>
              </a:ext>
            </a:extLst>
          </p:cNvPr>
          <p:cNvSpPr/>
          <p:nvPr/>
        </p:nvSpPr>
        <p:spPr>
          <a:xfrm rot="16200000">
            <a:off x="4304500" y="5296701"/>
            <a:ext cx="230200" cy="1066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 name="Group 27">
            <a:extLst>
              <a:ext uri="{FF2B5EF4-FFF2-40B4-BE49-F238E27FC236}">
                <a16:creationId xmlns:a16="http://schemas.microsoft.com/office/drawing/2014/main" id="{3F1B9565-9F04-014E-8678-D0367DCE0F97}"/>
              </a:ext>
            </a:extLst>
          </p:cNvPr>
          <p:cNvGrpSpPr/>
          <p:nvPr/>
        </p:nvGrpSpPr>
        <p:grpSpPr>
          <a:xfrm>
            <a:off x="2590800" y="5786967"/>
            <a:ext cx="6365265" cy="1041856"/>
            <a:chOff x="2590800" y="5786967"/>
            <a:chExt cx="6365265" cy="1041856"/>
          </a:xfrm>
        </p:grpSpPr>
        <p:cxnSp>
          <p:nvCxnSpPr>
            <p:cNvPr id="4" name="Elbow Connector 3">
              <a:extLst>
                <a:ext uri="{FF2B5EF4-FFF2-40B4-BE49-F238E27FC236}">
                  <a16:creationId xmlns:a16="http://schemas.microsoft.com/office/drawing/2014/main" id="{3201E5F9-9404-4042-A0F7-7851085BB596}"/>
                </a:ext>
              </a:extLst>
            </p:cNvPr>
            <p:cNvCxnSpPr>
              <a:cxnSpLocks/>
            </p:cNvCxnSpPr>
            <p:nvPr/>
          </p:nvCxnSpPr>
          <p:spPr>
            <a:xfrm>
              <a:off x="2590800" y="5786967"/>
              <a:ext cx="2895600" cy="190500"/>
            </a:xfrm>
            <a:prstGeom prst="bentConnector3">
              <a:avLst>
                <a:gd name="adj1" fmla="val 7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8BF5A0-264A-3B41-BB69-C03ADB12BD38}"/>
                </a:ext>
              </a:extLst>
            </p:cNvPr>
            <p:cNvSpPr txBox="1"/>
            <p:nvPr/>
          </p:nvSpPr>
          <p:spPr>
            <a:xfrm>
              <a:off x="5494638" y="5792801"/>
              <a:ext cx="1144737" cy="369332"/>
            </a:xfrm>
            <a:prstGeom prst="rect">
              <a:avLst/>
            </a:prstGeom>
            <a:noFill/>
          </p:spPr>
          <p:txBody>
            <a:bodyPr wrap="none" rtlCol="0">
              <a:spAutoFit/>
            </a:bodyPr>
            <a:lstStyle/>
            <a:p>
              <a:r>
                <a:rPr lang="en-US" dirty="0"/>
                <a:t>Data type </a:t>
              </a:r>
            </a:p>
          </p:txBody>
        </p:sp>
        <p:cxnSp>
          <p:nvCxnSpPr>
            <p:cNvPr id="16" name="Elbow Connector 15">
              <a:extLst>
                <a:ext uri="{FF2B5EF4-FFF2-40B4-BE49-F238E27FC236}">
                  <a16:creationId xmlns:a16="http://schemas.microsoft.com/office/drawing/2014/main" id="{033F9FB4-A8F4-5048-9096-A5C2DE70F3B0}"/>
                </a:ext>
              </a:extLst>
            </p:cNvPr>
            <p:cNvCxnSpPr>
              <a:cxnSpLocks/>
            </p:cNvCxnSpPr>
            <p:nvPr/>
          </p:nvCxnSpPr>
          <p:spPr>
            <a:xfrm>
              <a:off x="2895600" y="5786967"/>
              <a:ext cx="3743775" cy="375166"/>
            </a:xfrm>
            <a:prstGeom prst="bentConnector3">
              <a:avLst>
                <a:gd name="adj1" fmla="val -16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4A1C48B-20BD-D74F-9BBD-300383BA2EC8}"/>
                </a:ext>
              </a:extLst>
            </p:cNvPr>
            <p:cNvSpPr txBox="1"/>
            <p:nvPr/>
          </p:nvSpPr>
          <p:spPr>
            <a:xfrm>
              <a:off x="6551463" y="5945201"/>
              <a:ext cx="1321772" cy="369332"/>
            </a:xfrm>
            <a:prstGeom prst="rect">
              <a:avLst/>
            </a:prstGeom>
            <a:noFill/>
          </p:spPr>
          <p:txBody>
            <a:bodyPr wrap="none" rtlCol="0">
              <a:spAutoFit/>
            </a:bodyPr>
            <a:lstStyle/>
            <a:p>
              <a:r>
                <a:rPr lang="en-US" dirty="0"/>
                <a:t>Array name </a:t>
              </a:r>
            </a:p>
          </p:txBody>
        </p:sp>
        <p:sp>
          <p:nvSpPr>
            <p:cNvPr id="25" name="TextBox 24">
              <a:extLst>
                <a:ext uri="{FF2B5EF4-FFF2-40B4-BE49-F238E27FC236}">
                  <a16:creationId xmlns:a16="http://schemas.microsoft.com/office/drawing/2014/main" id="{746D5368-9F75-5A40-AC99-0A1AA76BB825}"/>
                </a:ext>
              </a:extLst>
            </p:cNvPr>
            <p:cNvSpPr txBox="1"/>
            <p:nvPr/>
          </p:nvSpPr>
          <p:spPr>
            <a:xfrm>
              <a:off x="7822228" y="6172200"/>
              <a:ext cx="1133837" cy="369332"/>
            </a:xfrm>
            <a:prstGeom prst="rect">
              <a:avLst/>
            </a:prstGeom>
            <a:noFill/>
          </p:spPr>
          <p:txBody>
            <a:bodyPr wrap="none" rtlCol="0">
              <a:spAutoFit/>
            </a:bodyPr>
            <a:lstStyle/>
            <a:p>
              <a:r>
                <a:rPr lang="en-US" dirty="0"/>
                <a:t>Array size </a:t>
              </a:r>
            </a:p>
          </p:txBody>
        </p:sp>
        <p:cxnSp>
          <p:nvCxnSpPr>
            <p:cNvPr id="24" name="Straight Arrow Connector 23">
              <a:extLst>
                <a:ext uri="{FF2B5EF4-FFF2-40B4-BE49-F238E27FC236}">
                  <a16:creationId xmlns:a16="http://schemas.microsoft.com/office/drawing/2014/main" id="{E1E11FBB-EE03-BF4F-9654-405EABDA7BED}"/>
                </a:ext>
              </a:extLst>
            </p:cNvPr>
            <p:cNvCxnSpPr>
              <a:cxnSpLocks/>
            </p:cNvCxnSpPr>
            <p:nvPr/>
          </p:nvCxnSpPr>
          <p:spPr>
            <a:xfrm>
              <a:off x="4419600" y="5940168"/>
              <a:ext cx="18626" cy="6053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ACF97A-B847-194F-BD1D-9D3AEE1A2A05}"/>
                </a:ext>
              </a:extLst>
            </p:cNvPr>
            <p:cNvSpPr txBox="1"/>
            <p:nvPr/>
          </p:nvSpPr>
          <p:spPr>
            <a:xfrm>
              <a:off x="4050938" y="6459491"/>
              <a:ext cx="1160382" cy="369332"/>
            </a:xfrm>
            <a:prstGeom prst="rect">
              <a:avLst/>
            </a:prstGeom>
            <a:noFill/>
          </p:spPr>
          <p:txBody>
            <a:bodyPr wrap="none" rtlCol="0">
              <a:spAutoFit/>
            </a:bodyPr>
            <a:lstStyle/>
            <a:p>
              <a:r>
                <a:rPr lang="en-US" dirty="0"/>
                <a:t>Elements  </a:t>
              </a:r>
            </a:p>
          </p:txBody>
        </p:sp>
      </p:grpSp>
    </p:spTree>
    <p:extLst>
      <p:ext uri="{BB962C8B-B14F-4D97-AF65-F5344CB8AC3E}">
        <p14:creationId xmlns:p14="http://schemas.microsoft.com/office/powerpoint/2010/main" val="55594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371475" y="1371600"/>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One dimensional array.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619126" y="914400"/>
            <a:ext cx="8296274" cy="2232086"/>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Memory representation of the one dimensional array:-</a:t>
            </a:r>
          </a:p>
          <a:p>
            <a:pPr algn="just"/>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memory blocks a[0],a[1],a[2],a[3 ],a[4] , a[5] with base addresses 1,102,104,106,108, 110 store the values 2,4,6,7,5,8 respectively.</a:t>
            </a:r>
          </a:p>
        </p:txBody>
      </p:sp>
      <p:graphicFrame>
        <p:nvGraphicFramePr>
          <p:cNvPr id="3" name="Table 2">
            <a:extLst>
              <a:ext uri="{FF2B5EF4-FFF2-40B4-BE49-F238E27FC236}">
                <a16:creationId xmlns:a16="http://schemas.microsoft.com/office/drawing/2014/main" id="{6036A28E-4FF9-1A4C-9F41-99B49E18A732}"/>
              </a:ext>
            </a:extLst>
          </p:cNvPr>
          <p:cNvGraphicFramePr>
            <a:graphicFrameLocks noGrp="1"/>
          </p:cNvGraphicFramePr>
          <p:nvPr>
            <p:extLst>
              <p:ext uri="{D42A27DB-BD31-4B8C-83A1-F6EECF244321}">
                <p14:modId xmlns:p14="http://schemas.microsoft.com/office/powerpoint/2010/main" val="3403646511"/>
              </p:ext>
            </p:extLst>
          </p:nvPr>
        </p:nvGraphicFramePr>
        <p:xfrm>
          <a:off x="695324" y="3145366"/>
          <a:ext cx="8296276" cy="1579034"/>
        </p:xfrm>
        <a:graphic>
          <a:graphicData uri="http://schemas.openxmlformats.org/drawingml/2006/table">
            <a:tbl>
              <a:tblPr firstRow="1" bandRow="1">
                <a:tableStyleId>{5C22544A-7EE6-4342-B048-85BDC9FD1C3A}</a:tableStyleId>
              </a:tblPr>
              <a:tblGrid>
                <a:gridCol w="1895474">
                  <a:extLst>
                    <a:ext uri="{9D8B030D-6E8A-4147-A177-3AD203B41FA5}">
                      <a16:colId xmlns:a16="http://schemas.microsoft.com/office/drawing/2014/main" val="3110711489"/>
                    </a:ext>
                  </a:extLst>
                </a:gridCol>
                <a:gridCol w="1219200">
                  <a:extLst>
                    <a:ext uri="{9D8B030D-6E8A-4147-A177-3AD203B41FA5}">
                      <a16:colId xmlns:a16="http://schemas.microsoft.com/office/drawing/2014/main" val="3609367343"/>
                    </a:ext>
                  </a:extLst>
                </a:gridCol>
                <a:gridCol w="1066800">
                  <a:extLst>
                    <a:ext uri="{9D8B030D-6E8A-4147-A177-3AD203B41FA5}">
                      <a16:colId xmlns:a16="http://schemas.microsoft.com/office/drawing/2014/main" val="2174444043"/>
                    </a:ext>
                  </a:extLst>
                </a:gridCol>
                <a:gridCol w="1143000">
                  <a:extLst>
                    <a:ext uri="{9D8B030D-6E8A-4147-A177-3AD203B41FA5}">
                      <a16:colId xmlns:a16="http://schemas.microsoft.com/office/drawing/2014/main" val="3204499888"/>
                    </a:ext>
                  </a:extLst>
                </a:gridCol>
                <a:gridCol w="1066800">
                  <a:extLst>
                    <a:ext uri="{9D8B030D-6E8A-4147-A177-3AD203B41FA5}">
                      <a16:colId xmlns:a16="http://schemas.microsoft.com/office/drawing/2014/main" val="950219193"/>
                    </a:ext>
                  </a:extLst>
                </a:gridCol>
                <a:gridCol w="990600">
                  <a:extLst>
                    <a:ext uri="{9D8B030D-6E8A-4147-A177-3AD203B41FA5}">
                      <a16:colId xmlns:a16="http://schemas.microsoft.com/office/drawing/2014/main" val="1345091254"/>
                    </a:ext>
                  </a:extLst>
                </a:gridCol>
                <a:gridCol w="914402">
                  <a:extLst>
                    <a:ext uri="{9D8B030D-6E8A-4147-A177-3AD203B41FA5}">
                      <a16:colId xmlns:a16="http://schemas.microsoft.com/office/drawing/2014/main" val="3031310580"/>
                    </a:ext>
                  </a:extLst>
                </a:gridCol>
              </a:tblGrid>
              <a:tr h="4237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latin typeface="Times New Roman" panose="02020603050405020304" pitchFamily="18" charset="0"/>
                          <a:cs typeface="Times New Roman" panose="02020603050405020304" pitchFamily="18" charset="0"/>
                        </a:rPr>
                        <a:t>Index </a:t>
                      </a:r>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latin typeface="Times New Roman" panose="02020603050405020304" pitchFamily="18" charset="0"/>
                          <a:cs typeface="Times New Roman" panose="02020603050405020304" pitchFamily="18" charset="0"/>
                        </a:rPr>
                        <a:t> a[0]</a:t>
                      </a:r>
                    </a:p>
                  </a:txBody>
                  <a:tcPr>
                    <a:solidFill>
                      <a:schemeClr val="accent6">
                        <a:lumMod val="40000"/>
                        <a:lumOff val="60000"/>
                      </a:schemeClr>
                    </a:solidFill>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a[1] </a:t>
                      </a:r>
                      <a:endParaRPr lang="en-US" dirty="0">
                        <a:solidFill>
                          <a:srgbClr val="FF0000"/>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a[2] </a:t>
                      </a:r>
                      <a:endParaRPr lang="en-US" dirty="0">
                        <a:solidFill>
                          <a:srgbClr val="FF0000"/>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a[3] </a:t>
                      </a:r>
                      <a:endParaRPr lang="en-US" dirty="0">
                        <a:solidFill>
                          <a:srgbClr val="FF0000"/>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ctr"/>
                      <a:r>
                        <a:rPr lang="en-US" sz="1800" dirty="0">
                          <a:solidFill>
                            <a:srgbClr val="FF0000"/>
                          </a:solidFill>
                          <a:latin typeface="Times New Roman" panose="02020603050405020304" pitchFamily="18" charset="0"/>
                          <a:cs typeface="Times New Roman" panose="02020603050405020304" pitchFamily="18" charset="0"/>
                        </a:rPr>
                        <a:t>a[4] </a:t>
                      </a:r>
                      <a:endParaRPr lang="en-US" dirty="0">
                        <a:solidFill>
                          <a:srgbClr val="FF0000"/>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Times New Roman" panose="02020603050405020304" pitchFamily="18" charset="0"/>
                          <a:cs typeface="Times New Roman" panose="02020603050405020304" pitchFamily="18" charset="0"/>
                        </a:rPr>
                        <a:t>a[5]</a:t>
                      </a:r>
                    </a:p>
                  </a:txBody>
                  <a:tcPr>
                    <a:solidFill>
                      <a:schemeClr val="accent6">
                        <a:lumMod val="40000"/>
                        <a:lumOff val="60000"/>
                      </a:schemeClr>
                    </a:solidFill>
                  </a:tcPr>
                </a:tc>
                <a:extLst>
                  <a:ext uri="{0D108BD9-81ED-4DB2-BD59-A6C34878D82A}">
                    <a16:rowId xmlns:a16="http://schemas.microsoft.com/office/drawing/2014/main" val="953309280"/>
                  </a:ext>
                </a:extLst>
              </a:tr>
              <a:tr h="423785">
                <a:tc>
                  <a:txBody>
                    <a:bodyPr/>
                    <a:lstStyle/>
                    <a:p>
                      <a:pPr algn="ctr"/>
                      <a:r>
                        <a:rPr lang="en-US" dirty="0">
                          <a:latin typeface="Times New Roman" panose="02020603050405020304" pitchFamily="18" charset="0"/>
                          <a:cs typeface="Times New Roman" panose="02020603050405020304" pitchFamily="18" charset="0"/>
                        </a:rPr>
                        <a:t>Elements </a:t>
                      </a:r>
                    </a:p>
                  </a:txBody>
                  <a:tcPr>
                    <a:solidFill>
                      <a:schemeClr val="accent5">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5</a:t>
                      </a:r>
                    </a:p>
                  </a:txBody>
                  <a:tcPr>
                    <a:solidFill>
                      <a:schemeClr val="accent5">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6</a:t>
                      </a:r>
                    </a:p>
                  </a:txBody>
                  <a:tcPr>
                    <a:solidFill>
                      <a:schemeClr val="accent5">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12</a:t>
                      </a:r>
                    </a:p>
                  </a:txBody>
                  <a:tcPr>
                    <a:solidFill>
                      <a:schemeClr val="accent5">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9</a:t>
                      </a:r>
                    </a:p>
                  </a:txBody>
                  <a:tcPr>
                    <a:solidFill>
                      <a:schemeClr val="accent5">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15</a:t>
                      </a:r>
                    </a:p>
                  </a:txBody>
                  <a:tcPr>
                    <a:solidFill>
                      <a:schemeClr val="accent5">
                        <a:lumMod val="60000"/>
                        <a:lumOff val="40000"/>
                      </a:schemeClr>
                    </a:solidFill>
                  </a:tcPr>
                </a:tc>
                <a:tc>
                  <a:txBody>
                    <a:bodyPr/>
                    <a:lstStyle/>
                    <a:p>
                      <a:pPr algn="ctr"/>
                      <a:r>
                        <a:rPr lang="en-US" dirty="0">
                          <a:latin typeface="Times New Roman" panose="02020603050405020304" pitchFamily="18" charset="0"/>
                          <a:cs typeface="Times New Roman" panose="02020603050405020304" pitchFamily="18" charset="0"/>
                        </a:rPr>
                        <a:t>50</a:t>
                      </a:r>
                    </a:p>
                  </a:txBody>
                  <a:tcPr>
                    <a:solidFill>
                      <a:schemeClr val="accent5">
                        <a:lumMod val="60000"/>
                        <a:lumOff val="40000"/>
                      </a:schemeClr>
                    </a:solidFill>
                  </a:tcPr>
                </a:tc>
                <a:extLst>
                  <a:ext uri="{0D108BD9-81ED-4DB2-BD59-A6C34878D82A}">
                    <a16:rowId xmlns:a16="http://schemas.microsoft.com/office/drawing/2014/main" val="1810249721"/>
                  </a:ext>
                </a:extLst>
              </a:tr>
              <a:tr h="731464">
                <a:tc>
                  <a:txBody>
                    <a:bodyPr/>
                    <a:lstStyle/>
                    <a:p>
                      <a:pPr algn="ctr"/>
                      <a:r>
                        <a:rPr lang="en-US" dirty="0">
                          <a:latin typeface="Times New Roman" panose="02020603050405020304" pitchFamily="18" charset="0"/>
                          <a:cs typeface="Times New Roman" panose="02020603050405020304" pitchFamily="18" charset="0"/>
                        </a:rPr>
                        <a:t>Memory address</a:t>
                      </a:r>
                    </a:p>
                  </a:txBody>
                  <a:tcPr>
                    <a:solidFill>
                      <a:srgbClr val="92D050"/>
                    </a:solidFill>
                  </a:tcPr>
                </a:tc>
                <a:tc>
                  <a:txBody>
                    <a:bodyPr/>
                    <a:lstStyle/>
                    <a:p>
                      <a:pPr algn="ctr"/>
                      <a:r>
                        <a:rPr lang="en-US" dirty="0">
                          <a:latin typeface="Times New Roman" panose="02020603050405020304" pitchFamily="18" charset="0"/>
                          <a:cs typeface="Times New Roman" panose="02020603050405020304" pitchFamily="18" charset="0"/>
                        </a:rPr>
                        <a:t>100</a:t>
                      </a:r>
                    </a:p>
                  </a:txBody>
                  <a:tcPr>
                    <a:solidFill>
                      <a:srgbClr val="92D050"/>
                    </a:solidFill>
                  </a:tcPr>
                </a:tc>
                <a:tc>
                  <a:txBody>
                    <a:bodyPr/>
                    <a:lstStyle/>
                    <a:p>
                      <a:pPr algn="ctr"/>
                      <a:r>
                        <a:rPr lang="en-US" dirty="0">
                          <a:latin typeface="Times New Roman" panose="02020603050405020304" pitchFamily="18" charset="0"/>
                          <a:cs typeface="Times New Roman" panose="02020603050405020304" pitchFamily="18" charset="0"/>
                        </a:rPr>
                        <a:t>102</a:t>
                      </a:r>
                    </a:p>
                  </a:txBody>
                  <a:tcPr>
                    <a:solidFill>
                      <a:srgbClr val="92D050"/>
                    </a:solidFill>
                  </a:tcPr>
                </a:tc>
                <a:tc>
                  <a:txBody>
                    <a:bodyPr/>
                    <a:lstStyle/>
                    <a:p>
                      <a:pPr algn="ctr"/>
                      <a:r>
                        <a:rPr lang="en-US" dirty="0">
                          <a:latin typeface="Times New Roman" panose="02020603050405020304" pitchFamily="18" charset="0"/>
                          <a:cs typeface="Times New Roman" panose="02020603050405020304" pitchFamily="18" charset="0"/>
                        </a:rPr>
                        <a:t>104</a:t>
                      </a:r>
                    </a:p>
                  </a:txBody>
                  <a:tcPr>
                    <a:solidFill>
                      <a:srgbClr val="92D050"/>
                    </a:solidFill>
                  </a:tcPr>
                </a:tc>
                <a:tc>
                  <a:txBody>
                    <a:bodyPr/>
                    <a:lstStyle/>
                    <a:p>
                      <a:pPr algn="ctr"/>
                      <a:r>
                        <a:rPr lang="en-US" dirty="0">
                          <a:latin typeface="Times New Roman" panose="02020603050405020304" pitchFamily="18" charset="0"/>
                          <a:cs typeface="Times New Roman" panose="02020603050405020304" pitchFamily="18" charset="0"/>
                        </a:rPr>
                        <a:t>106</a:t>
                      </a:r>
                    </a:p>
                  </a:txBody>
                  <a:tcPr>
                    <a:solidFill>
                      <a:srgbClr val="92D050"/>
                    </a:solidFill>
                  </a:tcPr>
                </a:tc>
                <a:tc>
                  <a:txBody>
                    <a:bodyPr/>
                    <a:lstStyle/>
                    <a:p>
                      <a:pPr algn="ctr"/>
                      <a:r>
                        <a:rPr lang="en-US" dirty="0">
                          <a:latin typeface="Times New Roman" panose="02020603050405020304" pitchFamily="18" charset="0"/>
                          <a:cs typeface="Times New Roman" panose="02020603050405020304" pitchFamily="18" charset="0"/>
                        </a:rPr>
                        <a:t>108</a:t>
                      </a:r>
                    </a:p>
                  </a:txBody>
                  <a:tcPr>
                    <a:solidFill>
                      <a:srgbClr val="92D050"/>
                    </a:solidFill>
                  </a:tcPr>
                </a:tc>
                <a:tc>
                  <a:txBody>
                    <a:bodyPr/>
                    <a:lstStyle/>
                    <a:p>
                      <a:pPr algn="ctr"/>
                      <a:r>
                        <a:rPr lang="en-US" dirty="0">
                          <a:latin typeface="Times New Roman" panose="02020603050405020304" pitchFamily="18" charset="0"/>
                          <a:cs typeface="Times New Roman" panose="02020603050405020304" pitchFamily="18" charset="0"/>
                        </a:rPr>
                        <a:t>110</a:t>
                      </a:r>
                    </a:p>
                  </a:txBody>
                  <a:tcPr>
                    <a:solidFill>
                      <a:srgbClr val="92D050"/>
                    </a:solidFill>
                  </a:tcPr>
                </a:tc>
                <a:extLst>
                  <a:ext uri="{0D108BD9-81ED-4DB2-BD59-A6C34878D82A}">
                    <a16:rowId xmlns:a16="http://schemas.microsoft.com/office/drawing/2014/main" val="4165082886"/>
                  </a:ext>
                </a:extLst>
              </a:tr>
            </a:tbl>
          </a:graphicData>
        </a:graphic>
      </p:graphicFrame>
    </p:spTree>
    <p:extLst>
      <p:ext uri="{BB962C8B-B14F-4D97-AF65-F5344CB8AC3E}">
        <p14:creationId xmlns:p14="http://schemas.microsoft.com/office/powerpoint/2010/main" val="106086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19112</TotalTime>
  <Words>1531</Words>
  <Application>Microsoft Macintosh PowerPoint</Application>
  <PresentationFormat>On-screen Show (4:3)</PresentationFormat>
  <Paragraphs>218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MS UI Gothic</vt:lpstr>
      <vt:lpstr>Arial</vt:lpstr>
      <vt:lpstr>Arial MT</vt:lpstr>
      <vt:lpstr>Calibri</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Microsoft Office User</cp:lastModifiedBy>
  <cp:revision>848</cp:revision>
  <dcterms:created xsi:type="dcterms:W3CDTF">2011-03-14T07:23:11Z</dcterms:created>
  <dcterms:modified xsi:type="dcterms:W3CDTF">2021-11-08T21:20:36Z</dcterms:modified>
</cp:coreProperties>
</file>