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58"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00" autoAdjust="0"/>
    <p:restoredTop sz="94624" autoAdjust="0"/>
  </p:normalViewPr>
  <p:slideViewPr>
    <p:cSldViewPr>
      <p:cViewPr varScale="1">
        <p:scale>
          <a:sx n="104" d="100"/>
          <a:sy n="104" d="100"/>
        </p:scale>
        <p:origin x="1728"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11/15/21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CB9BFB-F928-48BF-B2B2-6D10E6F79C76}" type="datetimeFigureOut">
              <a:rPr lang="en-US"/>
              <a:pPr>
                <a:defRPr/>
              </a:pPr>
              <a:t>11/15/21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097D02-BEF6-42EA-A3A3-16419402D449}" type="datetimeFigureOut">
              <a:rPr lang="en-US"/>
              <a:pPr>
                <a:defRPr/>
              </a:pPr>
              <a:t>11/15/21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3EC9CF-3F05-44A6-96DB-20806AC32E97}" type="datetimeFigureOut">
              <a:rPr lang="en-US"/>
              <a:pPr>
                <a:defRPr/>
              </a:pPr>
              <a:t>11/15/21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B6EBB1-65FE-4E8C-84AF-525C46DE6DFD}" type="datetimeFigureOut">
              <a:rPr lang="en-US"/>
              <a:pPr>
                <a:defRPr/>
              </a:pPr>
              <a:t>11/15/21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EBADF15-2337-492C-AEDD-00D9B64BB6F5}" type="datetimeFigureOut">
              <a:rPr lang="en-US"/>
              <a:pPr>
                <a:defRPr/>
              </a:pPr>
              <a:t>11/15/21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E6B863-65AB-490A-BB95-C583584DF7D2}" type="datetimeFigureOut">
              <a:rPr lang="en-US"/>
              <a:pPr>
                <a:defRPr/>
              </a:pPr>
              <a:t>11/15/21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2F31FC7-8DC5-4522-8B5A-2EC5964FD409}" type="datetimeFigureOut">
              <a:rPr lang="en-US"/>
              <a:pPr>
                <a:defRPr/>
              </a:pPr>
              <a:t>11/15/21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FACDEED-9FA7-4045-AF8C-0026E12BC51E}" type="datetimeFigureOut">
              <a:rPr lang="en-US"/>
              <a:pPr>
                <a:defRPr/>
              </a:pPr>
              <a:t>11/15/21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204CBC-AEDB-42CE-AEE6-8E7E4B3C03DF}" type="datetimeFigureOut">
              <a:rPr lang="en-US"/>
              <a:pPr>
                <a:defRPr/>
              </a:pPr>
              <a:t>11/15/21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195640-D3F2-406D-8DFB-13EFBDA53E45}" type="datetimeFigureOut">
              <a:rPr lang="en-US"/>
              <a:pPr>
                <a:defRPr/>
              </a:pPr>
              <a:t>11/15/21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E54624D-BAB1-4D03-961C-D0576B971BF5}" type="datetimeFigureOut">
              <a:rPr lang="en-US"/>
              <a:pPr>
                <a:defRPr/>
              </a:pPr>
              <a:t>11/15/21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A1C634C-F34F-4D42-8019-F3D2D4D5877C}" type="datetimeFigureOut">
              <a:rPr lang="en-US"/>
              <a:pPr>
                <a:defRPr/>
              </a:pPr>
              <a:t>11/15/21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4.gif"/><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tiff"/><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tif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2"/>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3"/>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4"/>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1569660"/>
          </a:xfrm>
          <a:prstGeom prst="rect">
            <a:avLst/>
          </a:prstGeom>
          <a:noFill/>
          <a:ln w="9525">
            <a:noFill/>
            <a:miter lim="800000"/>
            <a:headEnd/>
            <a:tailEnd/>
          </a:ln>
        </p:spPr>
        <p:txBody>
          <a:bodyPr wrap="square">
            <a:spAutoFit/>
          </a:bodyPr>
          <a:lstStyle/>
          <a:p>
            <a:pPr algn="ctr"/>
            <a:r>
              <a:rPr lang="en-US" sz="3200" b="1" dirty="0">
                <a:solidFill>
                  <a:schemeClr val="bg1"/>
                </a:solidFill>
                <a:latin typeface="Times New Roman" pitchFamily="18" charset="0"/>
                <a:cs typeface="Times New Roman" pitchFamily="18" charset="0"/>
              </a:rPr>
              <a:t>Data Structure </a:t>
            </a:r>
          </a:p>
          <a:p>
            <a:pPr algn="ctr"/>
            <a:endParaRPr lang="en-US" sz="3200" b="1" dirty="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Linked Lists </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a:t>
            </a:r>
            <a:r>
              <a:rPr lang="en-MY" sz="1400" dirty="0" err="1">
                <a:solidFill>
                  <a:schemeClr val="bg1"/>
                </a:solidFill>
                <a:latin typeface="Times New Roman" pitchFamily="18" charset="0"/>
                <a:cs typeface="Times New Roman" pitchFamily="18" charset="0"/>
              </a:rPr>
              <a:t>Dr.</a:t>
            </a:r>
            <a:r>
              <a:rPr lang="en-MY" sz="1400" dirty="0">
                <a:solidFill>
                  <a:schemeClr val="bg1"/>
                </a:solidFill>
                <a:latin typeface="Times New Roman" pitchFamily="18" charset="0"/>
                <a:cs typeface="Times New Roman" pitchFamily="18" charset="0"/>
              </a:rPr>
              <a:t> </a:t>
            </a:r>
            <a:r>
              <a:rPr lang="en-US" sz="1400" dirty="0" err="1">
                <a:solidFill>
                  <a:schemeClr val="bg1"/>
                </a:solidFill>
                <a:latin typeface="Times New Roman" pitchFamily="18" charset="0"/>
                <a:cs typeface="Times New Roman" pitchFamily="18" charset="0"/>
              </a:rPr>
              <a:t>Alaa</a:t>
            </a:r>
            <a:r>
              <a:rPr lang="en-US" sz="1400" dirty="0">
                <a:solidFill>
                  <a:schemeClr val="bg1"/>
                </a:solidFill>
                <a:latin typeface="Times New Roman" pitchFamily="18" charset="0"/>
                <a:cs typeface="Times New Roman" pitchFamily="18" charset="0"/>
              </a:rPr>
              <a:t> Ahmed </a:t>
            </a:r>
            <a:r>
              <a:rPr lang="en-US" sz="1400" dirty="0" err="1">
                <a:solidFill>
                  <a:schemeClr val="bg1"/>
                </a:solidFill>
                <a:latin typeface="Times New Roman" pitchFamily="18" charset="0"/>
                <a:cs typeface="Times New Roman" pitchFamily="18" charset="0"/>
              </a:rPr>
              <a:t>Abbood</a:t>
            </a:r>
            <a:r>
              <a:rPr lang="en-US" sz="1400" dirty="0">
                <a:solidFill>
                  <a:schemeClr val="bg1"/>
                </a:solidFill>
                <a:latin typeface="Times New Roman" pitchFamily="18" charset="0"/>
                <a:cs typeface="Times New Roman" pitchFamily="18" charset="0"/>
              </a:rPr>
              <a:t> </a:t>
            </a:r>
            <a:endParaRPr lang="en-MY" sz="1400" dirty="0">
              <a:solidFill>
                <a:schemeClr val="bg1"/>
              </a:solidFill>
              <a:latin typeface="Times New Roman" pitchFamily="18" charset="0"/>
              <a:cs typeface="Times New Roman" pitchFamily="18" charset="0"/>
            </a:endParaRPr>
          </a:p>
          <a:p>
            <a:r>
              <a:rPr lang="en-MY" sz="1400" dirty="0">
                <a:solidFill>
                  <a:schemeClr val="bg1"/>
                </a:solidFill>
                <a:latin typeface="Times New Roman" pitchFamily="18" charset="0"/>
                <a:cs typeface="Times New Roman" pitchFamily="18" charset="0"/>
              </a:rPr>
              <a:t>Lecture 3.</a:t>
            </a:r>
          </a:p>
          <a:p>
            <a:r>
              <a:rPr lang="en-MY" sz="1400" dirty="0">
                <a:solidFill>
                  <a:schemeClr val="bg1"/>
                </a:solidFill>
                <a:latin typeface="Times New Roman" pitchFamily="18" charset="0"/>
                <a:cs typeface="Times New Roman" pitchFamily="18" charset="0"/>
              </a:rPr>
              <a:t>Class 2</a:t>
            </a:r>
            <a:r>
              <a:rPr lang="en-MY" sz="1400" baseline="30000" dirty="0">
                <a:solidFill>
                  <a:schemeClr val="bg1"/>
                </a:solidFill>
                <a:latin typeface="Times New Roman" pitchFamily="18" charset="0"/>
                <a:cs typeface="Times New Roman" pitchFamily="18" charset="0"/>
              </a:rPr>
              <a:t>nd</a:t>
            </a:r>
            <a:r>
              <a:rPr lang="en-MY" sz="1400" dirty="0">
                <a:solidFill>
                  <a:schemeClr val="bg1"/>
                </a:solidFill>
                <a:latin typeface="Times New Roman" pitchFamily="18" charset="0"/>
                <a:cs typeface="Times New Roman" pitchFamily="18" charset="0"/>
              </a:rPr>
              <a:t> .</a:t>
            </a:r>
          </a:p>
          <a:p>
            <a:r>
              <a:rPr lang="en-MY" sz="1400" dirty="0">
                <a:solidFill>
                  <a:schemeClr val="bg1"/>
                </a:solidFill>
                <a:latin typeface="Times New Roman" pitchFamily="18" charset="0"/>
                <a:cs typeface="Times New Roman" pitchFamily="18" charset="0"/>
              </a:rPr>
              <a:t>Time</a:t>
            </a:r>
            <a:r>
              <a:rPr lang="en-MY" sz="1400">
                <a:solidFill>
                  <a:schemeClr val="bg1"/>
                </a:solidFill>
                <a:latin typeface="Times New Roman" pitchFamily="18" charset="0"/>
                <a:cs typeface="Times New Roman" pitchFamily="18" charset="0"/>
              </a:rPr>
              <a:t>: 12:30-2:30 </a:t>
            </a:r>
            <a:endParaRPr lang="en-MY" sz="1400" dirty="0">
              <a:solidFill>
                <a:schemeClr val="bg1"/>
              </a:solidFill>
              <a:latin typeface="Times New Roman" pitchFamily="18" charset="0"/>
              <a:cs typeface="Times New Roman" pitchFamily="18" charset="0"/>
            </a:endParaRPr>
          </a:p>
          <a:p>
            <a:r>
              <a:rPr lang="en-MY" sz="1400" dirty="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6"/>
          <a:srcRect/>
          <a:stretch>
            <a:fillRect/>
          </a:stretch>
        </p:blipFill>
        <p:spPr bwMode="auto">
          <a:xfrm>
            <a:off x="7467600" y="0"/>
            <a:ext cx="1676400" cy="1447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873509"/>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Inserting at the end of the list</a:t>
            </a:r>
          </a:p>
          <a:p>
            <a:pPr algn="just">
              <a:lnSpc>
                <a:spcPct val="150000"/>
              </a:lnSpc>
            </a:pPr>
            <a:r>
              <a:rPr lang="en-US" dirty="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D23E828F-9511-E94D-882B-CFC1C0763D88}"/>
              </a:ext>
            </a:extLst>
          </p:cNvPr>
          <p:cNvPicPr/>
          <p:nvPr/>
        </p:nvPicPr>
        <p:blipFill rotWithShape="1">
          <a:blip r:embed="rId5">
            <a:extLst>
              <a:ext uri="{28A0092B-C50C-407E-A947-70E740481C1C}">
                <a14:useLocalDpi xmlns:a14="http://schemas.microsoft.com/office/drawing/2010/main" val="0"/>
              </a:ext>
            </a:extLst>
          </a:blip>
          <a:srcRect t="24077"/>
          <a:stretch/>
        </p:blipFill>
        <p:spPr bwMode="auto">
          <a:xfrm>
            <a:off x="1606550" y="2755582"/>
            <a:ext cx="6851650" cy="2426018"/>
          </a:xfrm>
          <a:prstGeom prst="rect">
            <a:avLst/>
          </a:prstGeom>
          <a:ln>
            <a:noFill/>
          </a:ln>
          <a:extLst>
            <a:ext uri="{53640926-AAD7-44d8-BBD7-CCE9431645EC}">
              <a14:shadowObscured xmlns:lc="http://schemas.openxmlformats.org/drawingml/2006/lockedCanvas"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spTree>
    <p:extLst>
      <p:ext uri="{BB962C8B-B14F-4D97-AF65-F5344CB8AC3E}">
        <p14:creationId xmlns:p14="http://schemas.microsoft.com/office/powerpoint/2010/main" val="268424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3366499"/>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Inserting after the given element of the linked list</a:t>
            </a:r>
          </a:p>
          <a:p>
            <a:pPr marL="285750"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To insert the new element after the given element, first we find the location (</a:t>
            </a:r>
            <a:r>
              <a:rPr lang="en-US" dirty="0" err="1">
                <a:latin typeface="Times New Roman" panose="02020603050405020304" pitchFamily="18" charset="0"/>
                <a:cs typeface="Times New Roman" panose="02020603050405020304" pitchFamily="18" charset="0"/>
              </a:rPr>
              <a:t>loc</a:t>
            </a:r>
            <a:r>
              <a:rPr lang="en-US" dirty="0">
                <a:latin typeface="Times New Roman" panose="02020603050405020304" pitchFamily="18" charset="0"/>
                <a:cs typeface="Times New Roman" panose="02020603050405020304" pitchFamily="18" charset="0"/>
              </a:rPr>
              <a:t>) of the given element in the list, and then the element is inserted in the list by performing the following steps:</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the next pointer field of the node pointed by </a:t>
            </a:r>
            <a:r>
              <a:rPr lang="en-US" dirty="0" err="1">
                <a:latin typeface="Times New Roman" panose="02020603050405020304" pitchFamily="18" charset="0"/>
                <a:cs typeface="Times New Roman" panose="02020603050405020304" pitchFamily="18" charset="0"/>
              </a:rPr>
              <a:t>loc</a:t>
            </a:r>
            <a:r>
              <a:rPr lang="en-US" dirty="0">
                <a:latin typeface="Times New Roman" panose="02020603050405020304" pitchFamily="18" charset="0"/>
                <a:cs typeface="Times New Roman" panose="02020603050405020304" pitchFamily="18" charset="0"/>
              </a:rPr>
              <a:t> to the next pointer field of the new node.</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address of the new node to the next pointer field of the node pointed by </a:t>
            </a:r>
            <a:r>
              <a:rPr lang="en-US" dirty="0" err="1">
                <a:latin typeface="Times New Roman" panose="02020603050405020304" pitchFamily="18" charset="0"/>
                <a:cs typeface="Times New Roman" panose="02020603050405020304" pitchFamily="18" charset="0"/>
              </a:rPr>
              <a:t>loc</a:t>
            </a:r>
            <a:r>
              <a:rPr lang="en-US" dirty="0">
                <a:latin typeface="Times New Roman" panose="02020603050405020304" pitchFamily="18" charset="0"/>
                <a:cs typeface="Times New Roman" panose="02020603050405020304" pitchFamily="18" charset="0"/>
              </a:rPr>
              <a:t> as in figure 4 below.</a:t>
            </a:r>
          </a:p>
        </p:txBody>
      </p:sp>
    </p:spTree>
    <p:extLst>
      <p:ext uri="{BB962C8B-B14F-4D97-AF65-F5344CB8AC3E}">
        <p14:creationId xmlns:p14="http://schemas.microsoft.com/office/powerpoint/2010/main" val="170879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873509"/>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Inserting at the end of the list</a:t>
            </a:r>
          </a:p>
          <a:p>
            <a:pPr algn="just">
              <a:lnSpc>
                <a:spcPct val="150000"/>
              </a:lnSpc>
            </a:pPr>
            <a:r>
              <a:rPr lang="en-US"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1694BFAC-4D4E-C345-98BA-30C04E2FAFD2}"/>
              </a:ext>
            </a:extLst>
          </p:cNvPr>
          <p:cNvPicPr/>
          <p:nvPr/>
        </p:nvPicPr>
        <p:blipFill>
          <a:blip r:embed="rId5">
            <a:extLst>
              <a:ext uri="{28A0092B-C50C-407E-A947-70E740481C1C}">
                <a14:useLocalDpi xmlns:a14="http://schemas.microsoft.com/office/drawing/2010/main" val="0"/>
              </a:ext>
            </a:extLst>
          </a:blip>
          <a:stretch>
            <a:fillRect/>
          </a:stretch>
        </p:blipFill>
        <p:spPr>
          <a:xfrm>
            <a:off x="1447800" y="2209801"/>
            <a:ext cx="6781799" cy="2667000"/>
          </a:xfrm>
          <a:prstGeom prst="rect">
            <a:avLst/>
          </a:prstGeom>
          <a:extLst>
            <a:ext uri="{FAA26D3D-D897-4be2-8F04-BA451C77F1D7}">
              <ma14:placeholderFlag xmlns:lc="http://schemas.openxmlformats.org/drawingml/2006/lockedCanvas"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spTree>
    <p:extLst>
      <p:ext uri="{BB962C8B-B14F-4D97-AF65-F5344CB8AC3E}">
        <p14:creationId xmlns:p14="http://schemas.microsoft.com/office/powerpoint/2010/main" val="23922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2535502"/>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Deleting an element from linked list</a:t>
            </a:r>
          </a:p>
          <a:p>
            <a:pPr marL="285750"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To delete an element from the list first the pointers are set properly and then the memory occupied by the node to be deleted is de-allocated (freed).</a:t>
            </a:r>
          </a:p>
          <a:p>
            <a:pPr marL="285750"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The deletion in the list can take place at the following positions:</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At the beginning of the list.</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At the end of the list.</a:t>
            </a:r>
          </a:p>
        </p:txBody>
      </p:sp>
    </p:spTree>
    <p:extLst>
      <p:ext uri="{BB962C8B-B14F-4D97-AF65-F5344CB8AC3E}">
        <p14:creationId xmlns:p14="http://schemas.microsoft.com/office/powerpoint/2010/main" val="183070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5443991"/>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Deleting from the beginning of the list </a:t>
            </a:r>
          </a:p>
          <a:p>
            <a:pPr marL="285750"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An element from the beginning of the list can be deleted by performing following steps:</a:t>
            </a:r>
          </a:p>
          <a:p>
            <a:pPr marL="285750"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Assign the value of head to a temporary variable temp.</a:t>
            </a:r>
          </a:p>
          <a:p>
            <a:pPr algn="just">
              <a:lnSpc>
                <a:spcPct val="150000"/>
              </a:lnSpc>
            </a:pPr>
            <a:r>
              <a:rPr lang="en-US" dirty="0">
                <a:latin typeface="Times New Roman" panose="02020603050405020304" pitchFamily="18" charset="0"/>
                <a:cs typeface="Times New Roman" panose="02020603050405020304" pitchFamily="18" charset="0"/>
              </a:rPr>
              <a:t> Further, there are two cases:</a:t>
            </a:r>
          </a:p>
          <a:p>
            <a:pPr marL="742950" lvl="1"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If there is only one element in the existing list, both head and tail variable are set to NULL.</a:t>
            </a:r>
          </a:p>
          <a:p>
            <a:pPr marL="742950" lvl="1"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If there are more than one element in the list, then following steps given below:</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NULL value to the previous pointer field of the second node.</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address of the second node to head.</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De-allocate the memory occupied by the node pointed to by temp figure 5 shows the deleting processes.</a:t>
            </a:r>
          </a:p>
        </p:txBody>
      </p:sp>
    </p:spTree>
    <p:extLst>
      <p:ext uri="{BB962C8B-B14F-4D97-AF65-F5344CB8AC3E}">
        <p14:creationId xmlns:p14="http://schemas.microsoft.com/office/powerpoint/2010/main" val="3443968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873509"/>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Deleting from the beginning of the list </a:t>
            </a:r>
          </a:p>
          <a:p>
            <a:pPr algn="just">
              <a:lnSpc>
                <a:spcPct val="150000"/>
              </a:lnSpc>
            </a:pPr>
            <a:r>
              <a:rPr lang="en-US" dirty="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E85C0653-DD5F-FB44-B4F9-FFA9153A0A50}"/>
              </a:ext>
            </a:extLst>
          </p:cNvPr>
          <p:cNvPicPr/>
          <p:nvPr/>
        </p:nvPicPr>
        <p:blipFill>
          <a:blip r:embed="rId5">
            <a:extLst>
              <a:ext uri="{28A0092B-C50C-407E-A947-70E740481C1C}">
                <a14:useLocalDpi xmlns:a14="http://schemas.microsoft.com/office/drawing/2010/main" val="0"/>
              </a:ext>
            </a:extLst>
          </a:blip>
          <a:stretch>
            <a:fillRect/>
          </a:stretch>
        </p:blipFill>
        <p:spPr>
          <a:xfrm>
            <a:off x="1606550" y="1981200"/>
            <a:ext cx="6851650" cy="2819400"/>
          </a:xfrm>
          <a:prstGeom prst="rect">
            <a:avLst/>
          </a:prstGeom>
          <a:extLst>
            <a:ext uri="{FAA26D3D-D897-4be2-8F04-BA451C77F1D7}">
              <ma14:placeholderFlag xmlns:lc="http://schemas.openxmlformats.org/drawingml/2006/lockedCanvas"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spTree>
    <p:extLst>
      <p:ext uri="{BB962C8B-B14F-4D97-AF65-F5344CB8AC3E}">
        <p14:creationId xmlns:p14="http://schemas.microsoft.com/office/powerpoint/2010/main" val="407971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5444054"/>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Deleting from the end of the list </a:t>
            </a:r>
          </a:p>
          <a:p>
            <a:pPr marL="285750" indent="-285750">
              <a:lnSpc>
                <a:spcPct val="150000"/>
              </a:lnSpc>
              <a:buFont typeface="Wingdings" pitchFamily="2" charset="2"/>
              <a:buChar char="v"/>
            </a:pPr>
            <a:r>
              <a:rPr lang="en-US" dirty="0">
                <a:latin typeface="Times New Roman" panose="02020603050405020304" pitchFamily="18" charset="0"/>
                <a:cs typeface="Times New Roman" panose="02020603050405020304" pitchFamily="18" charset="0"/>
              </a:rPr>
              <a:t>Deleting An element from the end of the list can be deleted by performing following steps:</a:t>
            </a:r>
          </a:p>
          <a:p>
            <a:pPr marL="285750" lvl="0" indent="-285750">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Assign the value of tail to a temporary variable temp.</a:t>
            </a:r>
          </a:p>
          <a:p>
            <a:pPr lvl="0">
              <a:lnSpc>
                <a:spcPct val="150000"/>
              </a:lnSpc>
            </a:pPr>
            <a:r>
              <a:rPr lang="en-US" dirty="0">
                <a:latin typeface="Times New Roman" panose="02020603050405020304" pitchFamily="18" charset="0"/>
                <a:cs typeface="Times New Roman" panose="02020603050405020304" pitchFamily="18" charset="0"/>
              </a:rPr>
              <a:t> Further, there are two cases:</a:t>
            </a:r>
          </a:p>
          <a:p>
            <a:pPr marL="342900" lvl="0" indent="-342900">
              <a:lnSpc>
                <a:spcPct val="150000"/>
              </a:lnSpc>
              <a:buFont typeface="+mj-lt"/>
              <a:buAutoNum type="alphaLcParenR"/>
            </a:pPr>
            <a:r>
              <a:rPr lang="en-US" dirty="0">
                <a:latin typeface="Times New Roman" panose="02020603050405020304" pitchFamily="18" charset="0"/>
                <a:cs typeface="Times New Roman" panose="02020603050405020304" pitchFamily="18" charset="0"/>
              </a:rPr>
              <a:t>If there is only one element in the existing list, both head and tail variable are set to NULL.</a:t>
            </a:r>
          </a:p>
          <a:p>
            <a:pPr marL="342900" lvl="0" indent="-342900">
              <a:lnSpc>
                <a:spcPct val="150000"/>
              </a:lnSpc>
              <a:buFont typeface="+mj-lt"/>
              <a:buAutoNum type="alphaLcParenR"/>
            </a:pPr>
            <a:r>
              <a:rPr lang="en-US" dirty="0">
                <a:latin typeface="Times New Roman" panose="02020603050405020304" pitchFamily="18" charset="0"/>
                <a:cs typeface="Times New Roman" panose="02020603050405020304" pitchFamily="18" charset="0"/>
              </a:rPr>
              <a:t>If there are more than one element in the list, then following steps given below:</a:t>
            </a:r>
          </a:p>
          <a:p>
            <a:pPr marL="342900" lvl="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NULL value to the next pointer field of the last node.</a:t>
            </a:r>
          </a:p>
          <a:p>
            <a:pPr marL="342900" lvl="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Assign address of the second last node to tail.</a:t>
            </a:r>
          </a:p>
          <a:p>
            <a:pPr marL="342900" lvl="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De-allocate the memory occupied by the node pointed to by temp figure 6 shows the deleting processes.</a:t>
            </a:r>
          </a:p>
          <a:p>
            <a:pPr algn="just">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22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873509"/>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Deleting from the end of the list </a:t>
            </a:r>
          </a:p>
          <a:p>
            <a:pPr algn="just">
              <a:lnSpc>
                <a:spcPct val="150000"/>
              </a:lnSpc>
            </a:pPr>
            <a:r>
              <a:rPr lang="en-US"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A6E0C529-EA6F-A241-BFC9-185BE8CE7D90}"/>
              </a:ext>
            </a:extLst>
          </p:cNvPr>
          <p:cNvPicPr/>
          <p:nvPr/>
        </p:nvPicPr>
        <p:blipFill>
          <a:blip r:embed="rId5">
            <a:extLst>
              <a:ext uri="{28A0092B-C50C-407E-A947-70E740481C1C}">
                <a14:useLocalDpi xmlns:a14="http://schemas.microsoft.com/office/drawing/2010/main" val="0"/>
              </a:ext>
            </a:extLst>
          </a:blip>
          <a:stretch>
            <a:fillRect/>
          </a:stretch>
        </p:blipFill>
        <p:spPr>
          <a:xfrm>
            <a:off x="1524000" y="1981200"/>
            <a:ext cx="6476999" cy="2743199"/>
          </a:xfrm>
          <a:prstGeom prst="rect">
            <a:avLst/>
          </a:prstGeom>
          <a:extLst>
            <a:ext uri="{FAA26D3D-D897-4be2-8F04-BA451C77F1D7}">
              <ma14:placeholderFlag xmlns:lc="http://schemas.openxmlformats.org/drawingml/2006/lockedCanvas"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spTree>
    <p:extLst>
      <p:ext uri="{BB962C8B-B14F-4D97-AF65-F5344CB8AC3E}">
        <p14:creationId xmlns:p14="http://schemas.microsoft.com/office/powerpoint/2010/main" val="96139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90600"/>
            <a:ext cx="7772399" cy="5196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 Linked Lists.</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Linked Lists definitions. </a:t>
            </a:r>
          </a:p>
          <a:p>
            <a:pPr marL="800100" lvl="1" indent="-342900" algn="just">
              <a:buFont typeface="Arial" panose="020B0604020202020204" pitchFamily="34" charset="0"/>
              <a:buChar char="•"/>
            </a:pPr>
            <a:r>
              <a:rPr lang="en-US" sz="2400" dirty="0">
                <a:latin typeface="Times New Roman" pitchFamily="18" charset="0"/>
                <a:cs typeface="Times New Roman" pitchFamily="18" charset="0"/>
              </a:rPr>
              <a:t>Operations On Singly Linked List.</a:t>
            </a:r>
          </a:p>
          <a:p>
            <a:pPr marL="1257300" lvl="2" indent="-342900" algn="just">
              <a:buFont typeface="Arial" panose="020B0604020202020204" pitchFamily="34" charset="0"/>
              <a:buChar char="•"/>
            </a:pPr>
            <a:r>
              <a:rPr lang="en-US" sz="2400" dirty="0">
                <a:latin typeface="Times New Roman" pitchFamily="18" charset="0"/>
                <a:cs typeface="Times New Roman" pitchFamily="18" charset="0"/>
              </a:rPr>
              <a:t>Inserting at the beginning of the list</a:t>
            </a:r>
          </a:p>
          <a:p>
            <a:pPr marL="1257300" lvl="2" indent="-342900" algn="just">
              <a:buFont typeface="Arial" panose="020B0604020202020204" pitchFamily="34" charset="0"/>
              <a:buChar char="•"/>
            </a:pPr>
            <a:r>
              <a:rPr lang="en-US" sz="2400" dirty="0">
                <a:latin typeface="Times New Roman" pitchFamily="18" charset="0"/>
                <a:cs typeface="Times New Roman" pitchFamily="18" charset="0"/>
              </a:rPr>
              <a:t>Inserting at the end of the list</a:t>
            </a:r>
          </a:p>
          <a:p>
            <a:pPr marL="1257300" lvl="2" indent="-342900" algn="just">
              <a:buFont typeface="Arial" panose="020B0604020202020204" pitchFamily="34" charset="0"/>
              <a:buChar char="•"/>
            </a:pPr>
            <a:r>
              <a:rPr lang="en-US" sz="2400" dirty="0">
                <a:latin typeface="Times New Roman" pitchFamily="18" charset="0"/>
                <a:cs typeface="Times New Roman" pitchFamily="18" charset="0"/>
              </a:rPr>
              <a:t>Inserting after a given element.</a:t>
            </a:r>
          </a:p>
          <a:p>
            <a:pPr marL="1257300" lvl="2" indent="-342900" algn="just">
              <a:buFont typeface="Arial" panose="020B0604020202020204" pitchFamily="34" charset="0"/>
              <a:buChar char="•"/>
            </a:pPr>
            <a:r>
              <a:rPr lang="en-US" sz="2400" dirty="0">
                <a:latin typeface="Times New Roman" pitchFamily="18" charset="0"/>
                <a:cs typeface="Times New Roman" pitchFamily="18" charset="0"/>
              </a:rPr>
              <a:t>Deleting from the beginning of the list.</a:t>
            </a:r>
          </a:p>
          <a:p>
            <a:pPr marL="1257300" lvl="2" indent="-342900" algn="just">
              <a:buFont typeface="Arial" panose="020B0604020202020204" pitchFamily="34" charset="0"/>
              <a:buChar char="•"/>
            </a:pPr>
            <a:r>
              <a:rPr lang="en-US" sz="2400" dirty="0">
                <a:latin typeface="Times New Roman" pitchFamily="18" charset="0"/>
                <a:cs typeface="Times New Roman" pitchFamily="18" charset="0"/>
              </a:rPr>
              <a:t>Deleting from the end of the list.</a:t>
            </a:r>
          </a:p>
          <a:p>
            <a:pPr marL="1257300" lvl="2" indent="-342900" algn="just">
              <a:buFont typeface="Arial" panose="020B0604020202020204" pitchFamily="34" charset="0"/>
              <a:buChar char="•"/>
            </a:pPr>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marL="800100" lvl="1" indent="-342900" algn="just">
              <a:buFont typeface="Arial" panose="020B0604020202020204" pitchFamily="34" charset="0"/>
              <a:buChar char="•"/>
            </a:pPr>
            <a:endParaRPr lang="en-US" sz="2400" dirty="0">
              <a:latin typeface="Times New Roman" pitchFamily="18" charset="0"/>
              <a:cs typeface="Times New Roman" pitchFamily="18" charset="0"/>
            </a:endParaRPr>
          </a:p>
          <a:p>
            <a:pPr marL="800100" lvl="1" indent="-342900" algn="just">
              <a:buFont typeface="Arial" panose="020B0604020202020204" pitchFamily="34" charset="0"/>
              <a:buChar char="•"/>
            </a:pPr>
            <a:endParaRPr lang="en-US" sz="2400" dirty="0">
              <a:latin typeface="Times New Roman" pitchFamily="18" charset="0"/>
              <a:cs typeface="Times New Roman" pitchFamily="18" charset="0"/>
            </a:endParaRPr>
          </a:p>
          <a:p>
            <a:pPr algn="just">
              <a:lnSpc>
                <a:spcPct val="150000"/>
              </a:lnSpc>
            </a:pPr>
            <a:r>
              <a:rPr lang="en-US" sz="2400" dirty="0">
                <a:latin typeface="Times New Roman" pitchFamily="18" charset="0"/>
                <a:cs typeface="Times New Roman" pitchFamily="18" charset="0"/>
              </a:rPr>
              <a:t> </a:t>
            </a:r>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Linked Lists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694298"/>
          </a:xfrm>
          <a:prstGeom prst="rect">
            <a:avLst/>
          </a:prstGeom>
        </p:spPr>
        <p:txBody>
          <a:bodyPr wrap="square">
            <a:spAutoFit/>
          </a:bodyPr>
          <a:lstStyle/>
          <a:p>
            <a:pPr marL="342900" indent="-342900" algn="just">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Previously, we presented the array data structure and discussed some of its applications. Arrays are easy and simple for storing things in a certain order, but they have drawbacks:-</a:t>
            </a:r>
          </a:p>
          <a:p>
            <a:pPr marL="342900" indent="-342900" algn="just">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They are not very adaptable. For instance, we have to fix the size n of an array in advance, which makes resizing an array difficult. </a:t>
            </a:r>
          </a:p>
          <a:p>
            <a:pPr marL="342900" indent="-342900" algn="just">
              <a:lnSpc>
                <a:spcPct val="150000"/>
              </a:lnSpc>
              <a:buFont typeface="Wingdings" pitchFamily="2" charset="2"/>
              <a:buChar char="§"/>
            </a:pPr>
            <a:r>
              <a:rPr lang="en-US" sz="2000" dirty="0">
                <a:latin typeface="Times New Roman" panose="02020603050405020304" pitchFamily="18" charset="0"/>
                <a:cs typeface="Times New Roman" panose="02020603050405020304" pitchFamily="18" charset="0"/>
              </a:rPr>
              <a:t>Insertions and deletions are difficult because elements need to be shifted around to make space for insertion or to fill empty positions after deletion. Therefore, we explore an important alternate implementation of sequence, known as the </a:t>
            </a:r>
            <a:r>
              <a:rPr lang="en-US" sz="2000" b="1" dirty="0">
                <a:latin typeface="Times New Roman" panose="02020603050405020304" pitchFamily="18" charset="0"/>
                <a:cs typeface="Times New Roman" panose="02020603050405020304" pitchFamily="18" charset="0"/>
              </a:rPr>
              <a:t>singly linked list.</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31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Linked Lists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3781997"/>
          </a:xfrm>
          <a:prstGeom prst="rect">
            <a:avLst/>
          </a:prstGeom>
        </p:spPr>
        <p:txBody>
          <a:bodyPr wrap="square">
            <a:spAutoFit/>
          </a:bodyPr>
          <a:lstStyle/>
          <a:p>
            <a:pPr marL="342900" indent="-34290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A linked list, in its simplest form, is a collection of nodes that together form a linear ordering. In a singly linked list each node is divided in two parts which are, </a:t>
            </a:r>
            <a:r>
              <a:rPr lang="en-US" b="1" dirty="0">
                <a:latin typeface="Times New Roman" panose="02020603050405020304" pitchFamily="18" charset="0"/>
                <a:cs typeface="Times New Roman" panose="02020603050405020304" pitchFamily="18" charset="0"/>
              </a:rPr>
              <a:t>first part contain information about element (info),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second part, called link field or next pointer field</a:t>
            </a:r>
            <a:r>
              <a:rPr lang="en-US" dirty="0">
                <a:latin typeface="Times New Roman" panose="02020603050405020304" pitchFamily="18" charset="0"/>
                <a:cs typeface="Times New Roman" panose="02020603050405020304" pitchFamily="18" charset="0"/>
              </a:rPr>
              <a:t>, contain the address of the next node in the list. </a:t>
            </a:r>
          </a:p>
          <a:p>
            <a:pPr marL="342900" indent="-34290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In addition, another pointer variable, for example head is used that contains the address of the first element of the list. The last element of the linked list (called tail) has NULL value in the </a:t>
            </a:r>
            <a:r>
              <a:rPr lang="en-US" dirty="0" err="1">
                <a:latin typeface="Times New Roman" panose="02020603050405020304" pitchFamily="18" charset="0"/>
                <a:cs typeface="Times New Roman" panose="02020603050405020304" pitchFamily="18" charset="0"/>
              </a:rPr>
              <a:t>nextpointer</a:t>
            </a:r>
            <a:r>
              <a:rPr lang="en-US" dirty="0">
                <a:latin typeface="Times New Roman" panose="02020603050405020304" pitchFamily="18" charset="0"/>
                <a:cs typeface="Times New Roman" panose="02020603050405020304" pitchFamily="18" charset="0"/>
              </a:rPr>
              <a:t> field as in the figure below.</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5AED5DB-2427-DE44-9F25-FD8027543469}"/>
              </a:ext>
            </a:extLst>
          </p:cNvPr>
          <p:cNvPicPr>
            <a:picLocks noChangeAspect="1"/>
          </p:cNvPicPr>
          <p:nvPr/>
        </p:nvPicPr>
        <p:blipFill>
          <a:blip r:embed="rId5"/>
          <a:stretch>
            <a:fillRect/>
          </a:stretch>
        </p:blipFill>
        <p:spPr>
          <a:xfrm>
            <a:off x="1524000" y="4419600"/>
            <a:ext cx="7239000" cy="2057400"/>
          </a:xfrm>
          <a:prstGeom prst="rect">
            <a:avLst/>
          </a:prstGeom>
        </p:spPr>
      </p:pic>
    </p:spTree>
    <p:extLst>
      <p:ext uri="{BB962C8B-B14F-4D97-AF65-F5344CB8AC3E}">
        <p14:creationId xmlns:p14="http://schemas.microsoft.com/office/powerpoint/2010/main" val="361391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Linked Lists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2120004"/>
          </a:xfrm>
          <a:prstGeom prst="rect">
            <a:avLst/>
          </a:prstGeom>
        </p:spPr>
        <p:txBody>
          <a:bodyPr wrap="square">
            <a:spAutoFit/>
          </a:bodyPr>
          <a:lstStyle/>
          <a:p>
            <a:pPr marL="342900" indent="-34290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Linked lists can be thought of from a high level perspective as being a series of nodes. Each node has at least a single pointer to the next node, and in the last node’s case a null pointer representing that there are no more nodes in the linked list.</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85AED5DB-2427-DE44-9F25-FD8027543469}"/>
              </a:ext>
            </a:extLst>
          </p:cNvPr>
          <p:cNvPicPr>
            <a:picLocks noChangeAspect="1"/>
          </p:cNvPicPr>
          <p:nvPr/>
        </p:nvPicPr>
        <p:blipFill>
          <a:blip r:embed="rId5"/>
          <a:stretch>
            <a:fillRect/>
          </a:stretch>
        </p:blipFill>
        <p:spPr>
          <a:xfrm>
            <a:off x="1524000" y="3657600"/>
            <a:ext cx="7239000" cy="2057400"/>
          </a:xfrm>
          <a:prstGeom prst="rect">
            <a:avLst/>
          </a:prstGeom>
        </p:spPr>
      </p:pic>
    </p:spTree>
    <p:extLst>
      <p:ext uri="{BB962C8B-B14F-4D97-AF65-F5344CB8AC3E}">
        <p14:creationId xmlns:p14="http://schemas.microsoft.com/office/powerpoint/2010/main" val="595467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3366499"/>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Inserting an element </a:t>
            </a:r>
          </a:p>
          <a:p>
            <a:pPr marL="342900" indent="-34290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To insert an element in the list, the first task is to get a free node, assign the element to be inserted to the info field of the node, and then new node is placed at the appropriate position by adjusting the appropriate pointer. The insertion in the list can take place at the following positions:</a:t>
            </a:r>
          </a:p>
          <a:p>
            <a:pPr marL="342900" indent="-34290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At the beginning of the list</a:t>
            </a:r>
          </a:p>
          <a:p>
            <a:pPr marL="342900" indent="-34290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At the end of the list</a:t>
            </a:r>
          </a:p>
          <a:p>
            <a:pPr marL="342900" indent="-34290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After a given element</a:t>
            </a:r>
          </a:p>
        </p:txBody>
      </p:sp>
    </p:spTree>
    <p:extLst>
      <p:ext uri="{BB962C8B-B14F-4D97-AF65-F5344CB8AC3E}">
        <p14:creationId xmlns:p14="http://schemas.microsoft.com/office/powerpoint/2010/main" val="364245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612994"/>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Inserting at the beginning of the list</a:t>
            </a:r>
          </a:p>
          <a:p>
            <a:pPr marL="285750"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To insert an element at the beginning of the list, first we test whether the linked list is initially empty. If yes, then the element is inserted as the first and only element of the list by performing the following steps:</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Null value to the next pointer field of the new node.</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address of the new node to head.</a:t>
            </a:r>
          </a:p>
          <a:p>
            <a:pPr algn="just">
              <a:lnSpc>
                <a:spcPct val="150000"/>
              </a:lnSpc>
            </a:pPr>
            <a:r>
              <a:rPr lang="en-US" dirty="0">
                <a:latin typeface="Times New Roman" panose="02020603050405020304" pitchFamily="18" charset="0"/>
                <a:cs typeface="Times New Roman" panose="02020603050405020304" pitchFamily="18" charset="0"/>
              </a:rPr>
              <a:t>However, if the list is initially not empty, then the element is inserted as the first element of the list by performing the following steps:</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value of the head variable to the next pointer field of the new node.</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address of the new node as in the figure (2) below.</a:t>
            </a:r>
          </a:p>
          <a:p>
            <a:pPr algn="just">
              <a:lnSpc>
                <a:spcPct val="150000"/>
              </a:lnSpc>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6113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873509"/>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Inserting at the beginning of the list</a:t>
            </a:r>
          </a:p>
          <a:p>
            <a:pPr algn="just">
              <a:lnSpc>
                <a:spcPct val="150000"/>
              </a:lnSpc>
            </a:pPr>
            <a:r>
              <a:rPr lang="en-US"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0C1CBE3B-3832-A840-ACFA-95A45986D676}"/>
              </a:ext>
            </a:extLst>
          </p:cNvPr>
          <p:cNvPicPr/>
          <p:nvPr/>
        </p:nvPicPr>
        <p:blipFill rotWithShape="1">
          <a:blip r:embed="rId5">
            <a:extLst>
              <a:ext uri="{28A0092B-C50C-407E-A947-70E740481C1C}">
                <a14:useLocalDpi xmlns:a14="http://schemas.microsoft.com/office/drawing/2010/main" val="0"/>
              </a:ext>
            </a:extLst>
          </a:blip>
          <a:srcRect t="22261"/>
          <a:stretch/>
        </p:blipFill>
        <p:spPr bwMode="auto">
          <a:xfrm>
            <a:off x="1447800" y="2057401"/>
            <a:ext cx="6858000" cy="2362200"/>
          </a:xfrm>
          <a:prstGeom prst="rect">
            <a:avLst/>
          </a:prstGeom>
          <a:ln>
            <a:noFill/>
          </a:ln>
          <a:extLst>
            <a:ext uri="{53640926-AAD7-44d8-BBD7-CCE9431645EC}">
              <a14:shadowObscured xmlns:lc="http://schemas.openxmlformats.org/drawingml/2006/lockedCanvas" xmlns:a14="http://schemas.microsoft.com/office/drawing/2010/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v="urn:schemas-microsoft-com:mac:vml" xmlns:mc="http://schemas.openxmlformats.org/markup-compatibility/2006" xmlns:mo="http://schemas.microsoft.com/office/mac/office/2008/main" xmlns:wpc="http://schemas.microsoft.com/office/word/2010/wordprocessingCanvas" xmlns=""/>
            </a:ext>
          </a:extLst>
        </p:spPr>
      </p:pic>
    </p:spTree>
    <p:extLst>
      <p:ext uri="{BB962C8B-B14F-4D97-AF65-F5344CB8AC3E}">
        <p14:creationId xmlns:p14="http://schemas.microsoft.com/office/powerpoint/2010/main" val="353630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Operations On Singly Linked List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5028492"/>
          </a:xfrm>
          <a:prstGeom prst="rect">
            <a:avLst/>
          </a:prstGeom>
        </p:spPr>
        <p:txBody>
          <a:bodyPr wrap="square">
            <a:spAutoFit/>
          </a:bodyPr>
          <a:lstStyle/>
          <a:p>
            <a:pPr marL="285750" indent="-285750" algn="just">
              <a:lnSpc>
                <a:spcPct val="150000"/>
              </a:lnSpc>
              <a:buFont typeface="Wingdings" pitchFamily="2" charset="2"/>
              <a:buChar char="v"/>
            </a:pPr>
            <a:r>
              <a:rPr lang="en-US" b="1" dirty="0">
                <a:latin typeface="Times New Roman" panose="02020603050405020304" pitchFamily="18" charset="0"/>
                <a:cs typeface="Times New Roman" panose="02020603050405020304" pitchFamily="18" charset="0"/>
              </a:rPr>
              <a:t>Inserting at the end of the list</a:t>
            </a:r>
          </a:p>
          <a:p>
            <a:pPr marL="285750"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To insert an element at the end of the list, first we test whether the linked list is initially empty. If yes, then the element is inserted as the first and only element of the list by performing the following steps:</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Null value to the next pointer field of the new node.</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address of the new node to head. </a:t>
            </a:r>
          </a:p>
          <a:p>
            <a:pPr marL="285750" indent="-285750" algn="just">
              <a:lnSpc>
                <a:spcPct val="150000"/>
              </a:lnSpc>
              <a:buFont typeface="Wingdings" pitchFamily="2" charset="2"/>
              <a:buChar char="§"/>
            </a:pPr>
            <a:r>
              <a:rPr lang="en-US" dirty="0">
                <a:latin typeface="Times New Roman" panose="02020603050405020304" pitchFamily="18" charset="0"/>
                <a:cs typeface="Times New Roman" panose="02020603050405020304" pitchFamily="18" charset="0"/>
              </a:rPr>
              <a:t>However, if the list is initially not empty, then the element is inserted as the last element of the list by performing the following steps:</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Null value to the next pointer field of the new node.  </a:t>
            </a:r>
          </a:p>
          <a:p>
            <a:pPr marL="342900" indent="-342900" algn="just">
              <a:lnSpc>
                <a:spcPct val="150000"/>
              </a:lnSpc>
              <a:buFont typeface="+mj-lt"/>
              <a:buAutoNum type="alphaLcParenR"/>
            </a:pPr>
            <a:r>
              <a:rPr lang="en-US" dirty="0">
                <a:latin typeface="Times New Roman" panose="02020603050405020304" pitchFamily="18" charset="0"/>
                <a:cs typeface="Times New Roman" panose="02020603050405020304" pitchFamily="18" charset="0"/>
              </a:rPr>
              <a:t>Assign address of the new node to the next pointer of the last node as in the figure (3).</a:t>
            </a:r>
          </a:p>
          <a:p>
            <a:pPr algn="just">
              <a:lnSpc>
                <a:spcPct val="150000"/>
              </a:lnSpc>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9791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18544</TotalTime>
  <Words>1211</Words>
  <Application>Microsoft Macintosh PowerPoint</Application>
  <PresentationFormat>On-screen Show (4:3)</PresentationFormat>
  <Paragraphs>102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Microsoft Office User</cp:lastModifiedBy>
  <cp:revision>835</cp:revision>
  <dcterms:created xsi:type="dcterms:W3CDTF">2011-03-14T07:23:11Z</dcterms:created>
  <dcterms:modified xsi:type="dcterms:W3CDTF">2021-11-15T19:43:12Z</dcterms:modified>
</cp:coreProperties>
</file>