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8" r:id="rId3"/>
    <p:sldId id="279" r:id="rId4"/>
    <p:sldId id="280" r:id="rId5"/>
    <p:sldId id="281" r:id="rId6"/>
    <p:sldId id="282" r:id="rId7"/>
    <p:sldId id="283" r:id="rId8"/>
    <p:sldId id="284" r:id="rId9"/>
    <p:sldId id="285" r:id="rId10"/>
    <p:sldId id="286" r:id="rId11"/>
    <p:sldId id="287" r:id="rId12"/>
    <p:sldId id="289" r:id="rId13"/>
    <p:sldId id="291" r:id="rId14"/>
    <p:sldId id="292" r:id="rId15"/>
    <p:sldId id="293" r:id="rId16"/>
    <p:sldId id="294" r:id="rId17"/>
    <p:sldId id="295" r:id="rId18"/>
    <p:sldId id="258"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r" defTabSz="914400" rtl="1" eaLnBrk="1" latinLnBrk="0" hangingPunct="1">
      <a:defRPr kern="1200">
        <a:solidFill>
          <a:schemeClr val="tx1"/>
        </a:solidFill>
        <a:latin typeface="Calibri" pitchFamily="34" charset="0"/>
        <a:ea typeface="+mn-ea"/>
        <a:cs typeface="Arial" pitchFamily="34" charset="0"/>
      </a:defRPr>
    </a:lvl6pPr>
    <a:lvl7pPr marL="2743200" algn="r" defTabSz="914400" rtl="1" eaLnBrk="1" latinLnBrk="0" hangingPunct="1">
      <a:defRPr kern="1200">
        <a:solidFill>
          <a:schemeClr val="tx1"/>
        </a:solidFill>
        <a:latin typeface="Calibri" pitchFamily="34" charset="0"/>
        <a:ea typeface="+mn-ea"/>
        <a:cs typeface="Arial" pitchFamily="34" charset="0"/>
      </a:defRPr>
    </a:lvl7pPr>
    <a:lvl8pPr marL="3200400" algn="r" defTabSz="914400" rtl="1" eaLnBrk="1" latinLnBrk="0" hangingPunct="1">
      <a:defRPr kern="1200">
        <a:solidFill>
          <a:schemeClr val="tx1"/>
        </a:solidFill>
        <a:latin typeface="Calibri" pitchFamily="34" charset="0"/>
        <a:ea typeface="+mn-ea"/>
        <a:cs typeface="Arial" pitchFamily="34" charset="0"/>
      </a:defRPr>
    </a:lvl8pPr>
    <a:lvl9pPr marL="3657600" algn="r" defTabSz="914400" rtl="1"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EE"/>
    <a:srgbClr val="FFFFCC"/>
    <a:srgbClr val="FFCC99"/>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autoAdjust="0"/>
    <p:restoredTop sz="94624" autoAdjust="0"/>
  </p:normalViewPr>
  <p:slideViewPr>
    <p:cSldViewPr>
      <p:cViewPr varScale="1">
        <p:scale>
          <a:sx n="104" d="100"/>
          <a:sy n="104" d="100"/>
        </p:scale>
        <p:origin x="1800"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A1F99CF-35C3-43A7-86F1-43201A1D77F7}" type="datetimeFigureOut">
              <a:rPr lang="en-US"/>
              <a:pPr>
                <a:defRPr/>
              </a:pPr>
              <a:t>11/17/21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8F03ADD-8D9E-49E5-9D9D-0DF05CFE206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8F03ADD-8D9E-49E5-9D9D-0DF05CFE206A}" type="slidenum">
              <a:rPr lang="en-US" smtClean="0"/>
              <a:pPr>
                <a:defRPr/>
              </a:pPr>
              <a:t>16</a:t>
            </a:fld>
            <a:endParaRPr lang="en-US"/>
          </a:p>
        </p:txBody>
      </p:sp>
    </p:spTree>
    <p:extLst>
      <p:ext uri="{BB962C8B-B14F-4D97-AF65-F5344CB8AC3E}">
        <p14:creationId xmlns:p14="http://schemas.microsoft.com/office/powerpoint/2010/main" val="713106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ECB9BFB-F928-48BF-B2B2-6D10E6F79C76}" type="datetimeFigureOut">
              <a:rPr lang="en-US"/>
              <a:pPr>
                <a:defRPr/>
              </a:pPr>
              <a:t>11/17/21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FA08D6-CDF1-4737-80BC-0CA4AD34F12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5097D02-BEF6-42EA-A3A3-16419402D449}" type="datetimeFigureOut">
              <a:rPr lang="en-US"/>
              <a:pPr>
                <a:defRPr/>
              </a:pPr>
              <a:t>11/17/21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EBF3FE1-237B-4EBE-B99D-50505478F60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03EC9CF-3F05-44A6-96DB-20806AC32E97}" type="datetimeFigureOut">
              <a:rPr lang="en-US"/>
              <a:pPr>
                <a:defRPr/>
              </a:pPr>
              <a:t>11/17/21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1A3D5F-F4B0-4E05-A1B4-5C00F0DC5C2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DB6EBB1-65FE-4E8C-84AF-525C46DE6DFD}" type="datetimeFigureOut">
              <a:rPr lang="en-US"/>
              <a:pPr>
                <a:defRPr/>
              </a:pPr>
              <a:t>11/17/21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6AA145C-1451-4AF6-84B4-1EF777CE766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EBADF15-2337-492C-AEDD-00D9B64BB6F5}" type="datetimeFigureOut">
              <a:rPr lang="en-US"/>
              <a:pPr>
                <a:defRPr/>
              </a:pPr>
              <a:t>11/17/21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8F32067-5346-4166-93E7-17B55DBE44E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E6B863-65AB-490A-BB95-C583584DF7D2}" type="datetimeFigureOut">
              <a:rPr lang="en-US"/>
              <a:pPr>
                <a:defRPr/>
              </a:pPr>
              <a:t>11/17/21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82901A7-4016-4CFC-8068-2DEFFE67EF4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2F31FC7-8DC5-4522-8B5A-2EC5964FD409}" type="datetimeFigureOut">
              <a:rPr lang="en-US"/>
              <a:pPr>
                <a:defRPr/>
              </a:pPr>
              <a:t>11/17/21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9F28903-082E-4EED-B511-00A7E8784D8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FACDEED-9FA7-4045-AF8C-0026E12BC51E}" type="datetimeFigureOut">
              <a:rPr lang="en-US"/>
              <a:pPr>
                <a:defRPr/>
              </a:pPr>
              <a:t>11/17/21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A8D4E3C-2CFD-40AD-975C-1F49E27896B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A204CBC-AEDB-42CE-AEE6-8E7E4B3C03DF}" type="datetimeFigureOut">
              <a:rPr lang="en-US"/>
              <a:pPr>
                <a:defRPr/>
              </a:pPr>
              <a:t>11/17/21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B0DF61B-AB8A-4BD8-A709-4370B1020AB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4195640-D3F2-406D-8DFB-13EFBDA53E45}" type="datetimeFigureOut">
              <a:rPr lang="en-US"/>
              <a:pPr>
                <a:defRPr/>
              </a:pPr>
              <a:t>11/17/21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49A7F53-C78F-4964-BB8D-3B93CBA49A1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E54624D-BAB1-4D03-961C-D0576B971BF5}" type="datetimeFigureOut">
              <a:rPr lang="en-US"/>
              <a:pPr>
                <a:defRPr/>
              </a:pPr>
              <a:t>11/17/21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2160781-EE29-4A0C-9E48-6B34408CBF8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1A1C634C-F34F-4D42-8019-F3D2D4D5877C}" type="datetimeFigureOut">
              <a:rPr lang="en-US"/>
              <a:pPr>
                <a:defRPr/>
              </a:pPr>
              <a:t>11/17/21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EB081-F196-4C9F-8493-CD29E388754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11.tiff"/><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13.jp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gif"/><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gif"/><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gif"/><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descr="C:\Users\fauzisukiman\Desktop\template pp USM\purple.jpg"/>
          <p:cNvPicPr>
            <a:picLocks noChangeAspect="1" noChangeArrowheads="1"/>
          </p:cNvPicPr>
          <p:nvPr/>
        </p:nvPicPr>
        <p:blipFill>
          <a:blip r:embed="rId2"/>
          <a:srcRect/>
          <a:stretch>
            <a:fillRect/>
          </a:stretch>
        </p:blipFill>
        <p:spPr bwMode="auto">
          <a:xfrm>
            <a:off x="0" y="1828800"/>
            <a:ext cx="9144000" cy="5029200"/>
          </a:xfrm>
          <a:prstGeom prst="rect">
            <a:avLst/>
          </a:prstGeom>
          <a:noFill/>
          <a:ln w="9525">
            <a:noFill/>
            <a:miter lim="800000"/>
            <a:headEnd/>
            <a:tailEnd/>
          </a:ln>
        </p:spPr>
      </p:pic>
      <p:pic>
        <p:nvPicPr>
          <p:cNvPr id="2052" name="Picture 3" descr="C:\Users\fauzisukiman\Desktop\template pp USM\Line.jpg"/>
          <p:cNvPicPr>
            <a:picLocks noChangeAspect="1" noChangeArrowheads="1"/>
          </p:cNvPicPr>
          <p:nvPr/>
        </p:nvPicPr>
        <p:blipFill>
          <a:blip r:embed="rId3"/>
          <a:srcRect l="833" t="10988"/>
          <a:stretch>
            <a:fillRect/>
          </a:stretch>
        </p:blipFill>
        <p:spPr bwMode="auto">
          <a:xfrm>
            <a:off x="0" y="1444625"/>
            <a:ext cx="9144000" cy="357188"/>
          </a:xfrm>
          <a:prstGeom prst="rect">
            <a:avLst/>
          </a:prstGeom>
          <a:noFill/>
          <a:ln w="9525">
            <a:noFill/>
            <a:miter lim="800000"/>
            <a:headEnd/>
            <a:tailEnd/>
          </a:ln>
        </p:spPr>
      </p:pic>
      <p:pic>
        <p:nvPicPr>
          <p:cNvPr id="2053" name="Picture 5" descr="C:\Users\fauzisukiman\Desktop\template pp USM\Bucu petak.jpg"/>
          <p:cNvPicPr>
            <a:picLocks noChangeAspect="1" noChangeArrowheads="1"/>
          </p:cNvPicPr>
          <p:nvPr/>
        </p:nvPicPr>
        <p:blipFill>
          <a:blip r:embed="rId4"/>
          <a:srcRect/>
          <a:stretch>
            <a:fillRect/>
          </a:stretch>
        </p:blipFill>
        <p:spPr bwMode="auto">
          <a:xfrm>
            <a:off x="6573838" y="4876800"/>
            <a:ext cx="2570162" cy="1981200"/>
          </a:xfrm>
          <a:prstGeom prst="rect">
            <a:avLst/>
          </a:prstGeom>
          <a:noFill/>
          <a:ln w="9525">
            <a:noFill/>
            <a:miter lim="800000"/>
            <a:headEnd/>
            <a:tailEnd/>
          </a:ln>
        </p:spPr>
      </p:pic>
      <p:sp>
        <p:nvSpPr>
          <p:cNvPr id="2055" name="Rectangle 3"/>
          <p:cNvSpPr>
            <a:spLocks noChangeArrowheads="1"/>
          </p:cNvSpPr>
          <p:nvPr/>
        </p:nvSpPr>
        <p:spPr bwMode="auto">
          <a:xfrm>
            <a:off x="0" y="2133600"/>
            <a:ext cx="9144000" cy="1569660"/>
          </a:xfrm>
          <a:prstGeom prst="rect">
            <a:avLst/>
          </a:prstGeom>
          <a:noFill/>
          <a:ln w="9525">
            <a:noFill/>
            <a:miter lim="800000"/>
            <a:headEnd/>
            <a:tailEnd/>
          </a:ln>
        </p:spPr>
        <p:txBody>
          <a:bodyPr wrap="square">
            <a:spAutoFit/>
          </a:bodyPr>
          <a:lstStyle/>
          <a:p>
            <a:pPr algn="ctr"/>
            <a:r>
              <a:rPr lang="en-US" sz="3200" b="1" dirty="0">
                <a:solidFill>
                  <a:schemeClr val="bg1"/>
                </a:solidFill>
                <a:latin typeface="Times New Roman" pitchFamily="18" charset="0"/>
                <a:cs typeface="Times New Roman" pitchFamily="18" charset="0"/>
              </a:rPr>
              <a:t>Data Structure </a:t>
            </a:r>
          </a:p>
          <a:p>
            <a:pPr algn="ctr"/>
            <a:endParaRPr lang="en-US" sz="3200" b="1" dirty="0">
              <a:solidFill>
                <a:schemeClr val="bg1"/>
              </a:solidFill>
              <a:latin typeface="Times New Roman" pitchFamily="18" charset="0"/>
              <a:cs typeface="Times New Roman" pitchFamily="18" charset="0"/>
            </a:endParaRPr>
          </a:p>
          <a:p>
            <a:pPr algn="ctr"/>
            <a:r>
              <a:rPr lang="en-US" sz="3200" b="1" dirty="0">
                <a:solidFill>
                  <a:schemeClr val="bg1"/>
                </a:solidFill>
                <a:latin typeface="Times New Roman" pitchFamily="18" charset="0"/>
                <a:cs typeface="Times New Roman" pitchFamily="18" charset="0"/>
              </a:rPr>
              <a:t>Double link list</a:t>
            </a:r>
            <a:endParaRPr lang="en-US" sz="3200" dirty="0">
              <a:solidFill>
                <a:schemeClr val="bg1"/>
              </a:solidFill>
              <a:latin typeface="Times New Roman" pitchFamily="18" charset="0"/>
              <a:ea typeface="Calibri" pitchFamily="34" charset="0"/>
              <a:cs typeface="Times New Roman" pitchFamily="18" charset="0"/>
            </a:endParaRPr>
          </a:p>
        </p:txBody>
      </p:sp>
      <p:pic>
        <p:nvPicPr>
          <p:cNvPr id="8" name="Picture 2" descr="C:\Users\Jasim\Desktop\logo_uoit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752600" cy="14478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6934200" y="0"/>
            <a:ext cx="2209800" cy="1447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MY" sz="1500" b="1" dirty="0">
              <a:solidFill>
                <a:srgbClr val="0070C0"/>
              </a:solidFill>
              <a:latin typeface="Times New Roman" pitchFamily="18" charset="0"/>
              <a:cs typeface="Times New Roman" pitchFamily="18" charset="0"/>
            </a:endParaRPr>
          </a:p>
        </p:txBody>
      </p:sp>
      <p:sp>
        <p:nvSpPr>
          <p:cNvPr id="10" name="Rectangle 9"/>
          <p:cNvSpPr/>
          <p:nvPr/>
        </p:nvSpPr>
        <p:spPr>
          <a:xfrm>
            <a:off x="0" y="5688449"/>
            <a:ext cx="4343400" cy="1169551"/>
          </a:xfrm>
          <a:prstGeom prst="rect">
            <a:avLst/>
          </a:prstGeom>
        </p:spPr>
        <p:txBody>
          <a:bodyPr wrap="square">
            <a:spAutoFit/>
          </a:bodyPr>
          <a:lstStyle/>
          <a:p>
            <a:r>
              <a:rPr lang="en-MY" sz="1400" dirty="0">
                <a:solidFill>
                  <a:schemeClr val="bg1"/>
                </a:solidFill>
                <a:latin typeface="Times New Roman" pitchFamily="18" charset="0"/>
                <a:cs typeface="Times New Roman" pitchFamily="18" charset="0"/>
              </a:rPr>
              <a:t>Lecturer: Asst. </a:t>
            </a:r>
            <a:r>
              <a:rPr lang="en-MY" sz="1400">
                <a:solidFill>
                  <a:schemeClr val="bg1"/>
                </a:solidFill>
                <a:latin typeface="Times New Roman" pitchFamily="18" charset="0"/>
                <a:cs typeface="Times New Roman" pitchFamily="18" charset="0"/>
              </a:rPr>
              <a:t>Prof.Dr</a:t>
            </a:r>
            <a:r>
              <a:rPr lang="en-MY" sz="1400" dirty="0">
                <a:solidFill>
                  <a:schemeClr val="bg1"/>
                </a:solidFill>
                <a:latin typeface="Times New Roman" pitchFamily="18" charset="0"/>
                <a:cs typeface="Times New Roman" pitchFamily="18" charset="0"/>
              </a:rPr>
              <a:t>. </a:t>
            </a:r>
            <a:r>
              <a:rPr lang="en-US" sz="1400" dirty="0" err="1">
                <a:solidFill>
                  <a:schemeClr val="bg1"/>
                </a:solidFill>
                <a:latin typeface="Times New Roman" pitchFamily="18" charset="0"/>
                <a:cs typeface="Times New Roman" pitchFamily="18" charset="0"/>
              </a:rPr>
              <a:t>Alaa</a:t>
            </a:r>
            <a:r>
              <a:rPr lang="en-US" sz="1400" dirty="0">
                <a:solidFill>
                  <a:schemeClr val="bg1"/>
                </a:solidFill>
                <a:latin typeface="Times New Roman" pitchFamily="18" charset="0"/>
                <a:cs typeface="Times New Roman" pitchFamily="18" charset="0"/>
              </a:rPr>
              <a:t> Ahmed </a:t>
            </a:r>
            <a:r>
              <a:rPr lang="en-US" sz="1400" dirty="0" err="1">
                <a:solidFill>
                  <a:schemeClr val="bg1"/>
                </a:solidFill>
                <a:latin typeface="Times New Roman" pitchFamily="18" charset="0"/>
                <a:cs typeface="Times New Roman" pitchFamily="18" charset="0"/>
              </a:rPr>
              <a:t>Abbood</a:t>
            </a:r>
            <a:r>
              <a:rPr lang="en-US" sz="1400" dirty="0">
                <a:solidFill>
                  <a:schemeClr val="bg1"/>
                </a:solidFill>
                <a:latin typeface="Times New Roman" pitchFamily="18" charset="0"/>
                <a:cs typeface="Times New Roman" pitchFamily="18" charset="0"/>
              </a:rPr>
              <a:t> </a:t>
            </a:r>
            <a:endParaRPr lang="en-MY" sz="1400" dirty="0">
              <a:solidFill>
                <a:schemeClr val="bg1"/>
              </a:solidFill>
              <a:latin typeface="Times New Roman" pitchFamily="18" charset="0"/>
              <a:cs typeface="Times New Roman" pitchFamily="18" charset="0"/>
            </a:endParaRPr>
          </a:p>
          <a:p>
            <a:r>
              <a:rPr lang="en-MY" sz="1400" dirty="0">
                <a:solidFill>
                  <a:schemeClr val="bg1"/>
                </a:solidFill>
                <a:latin typeface="Times New Roman" pitchFamily="18" charset="0"/>
                <a:cs typeface="Times New Roman" pitchFamily="18" charset="0"/>
              </a:rPr>
              <a:t>Lecture 4.</a:t>
            </a:r>
          </a:p>
          <a:p>
            <a:r>
              <a:rPr lang="en-MY" sz="1400" dirty="0">
                <a:solidFill>
                  <a:schemeClr val="bg1"/>
                </a:solidFill>
                <a:latin typeface="Times New Roman" pitchFamily="18" charset="0"/>
                <a:cs typeface="Times New Roman" pitchFamily="18" charset="0"/>
              </a:rPr>
              <a:t>Class 2</a:t>
            </a:r>
            <a:r>
              <a:rPr lang="en-MY" sz="1400" baseline="30000" dirty="0">
                <a:solidFill>
                  <a:schemeClr val="bg1"/>
                </a:solidFill>
                <a:latin typeface="Times New Roman" pitchFamily="18" charset="0"/>
                <a:cs typeface="Times New Roman" pitchFamily="18" charset="0"/>
              </a:rPr>
              <a:t>nd</a:t>
            </a:r>
            <a:r>
              <a:rPr lang="en-MY" sz="1400" dirty="0">
                <a:solidFill>
                  <a:schemeClr val="bg1"/>
                </a:solidFill>
                <a:latin typeface="Times New Roman" pitchFamily="18" charset="0"/>
                <a:cs typeface="Times New Roman" pitchFamily="18" charset="0"/>
              </a:rPr>
              <a:t> .</a:t>
            </a:r>
          </a:p>
          <a:p>
            <a:r>
              <a:rPr lang="en-MY" sz="1400" dirty="0">
                <a:solidFill>
                  <a:schemeClr val="bg1"/>
                </a:solidFill>
                <a:latin typeface="Times New Roman" pitchFamily="18" charset="0"/>
                <a:cs typeface="Times New Roman" pitchFamily="18" charset="0"/>
              </a:rPr>
              <a:t>Time: 12:30-2:30 </a:t>
            </a:r>
          </a:p>
          <a:p>
            <a:r>
              <a:rPr lang="en-MY" sz="1400" dirty="0">
                <a:solidFill>
                  <a:schemeClr val="bg1"/>
                </a:solidFill>
                <a:latin typeface="Times New Roman" pitchFamily="18" charset="0"/>
                <a:cs typeface="Times New Roman" pitchFamily="18" charset="0"/>
              </a:rPr>
              <a:t>Department:  Businesses Information Technology (BIT)</a:t>
            </a:r>
          </a:p>
        </p:txBody>
      </p:sp>
      <p:pic>
        <p:nvPicPr>
          <p:cNvPr id="1026" name="Picture 2" descr="C:\Users\atheer.akram\Desktop\download.png"/>
          <p:cNvPicPr>
            <a:picLocks noChangeAspect="1" noChangeArrowheads="1"/>
          </p:cNvPicPr>
          <p:nvPr/>
        </p:nvPicPr>
        <p:blipFill>
          <a:blip r:embed="rId6"/>
          <a:srcRect/>
          <a:stretch>
            <a:fillRect/>
          </a:stretch>
        </p:blipFill>
        <p:spPr bwMode="auto">
          <a:xfrm>
            <a:off x="7467600" y="0"/>
            <a:ext cx="1676400" cy="14478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177225"/>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Operations On doubly linked List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A3BAF9D-1843-AF4F-BA7D-725AACBF7BD7}"/>
              </a:ext>
            </a:extLst>
          </p:cNvPr>
          <p:cNvPicPr/>
          <p:nvPr/>
        </p:nvPicPr>
        <p:blipFill>
          <a:blip r:embed="rId5">
            <a:extLst>
              <a:ext uri="{28A0092B-C50C-407E-A947-70E740481C1C}">
                <a14:useLocalDpi xmlns:a14="http://schemas.microsoft.com/office/drawing/2010/main" val="0"/>
              </a:ext>
            </a:extLst>
          </a:blip>
          <a:stretch>
            <a:fillRect/>
          </a:stretch>
        </p:blipFill>
        <p:spPr>
          <a:xfrm>
            <a:off x="1447800" y="1905001"/>
            <a:ext cx="7238999" cy="3200400"/>
          </a:xfrm>
          <a:prstGeom prst="rect">
            <a:avLst/>
          </a:prstGeom>
        </p:spPr>
      </p:pic>
    </p:spTree>
    <p:extLst>
      <p:ext uri="{BB962C8B-B14F-4D97-AF65-F5344CB8AC3E}">
        <p14:creationId xmlns:p14="http://schemas.microsoft.com/office/powerpoint/2010/main" val="3615427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177225"/>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Operations On doubly linked List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22522" y="609600"/>
            <a:ext cx="7828301" cy="6044155"/>
          </a:xfrm>
          <a:prstGeom prst="rect">
            <a:avLst/>
          </a:prstGeom>
        </p:spPr>
        <p:txBody>
          <a:bodyPr wrap="square">
            <a:spAutoFit/>
          </a:bodyPr>
          <a:lstStyle/>
          <a:p>
            <a:pPr marL="342900" indent="-342900" algn="just">
              <a:lnSpc>
                <a:spcPct val="150000"/>
              </a:lnSpc>
              <a:buFont typeface="Wingdings" pitchFamily="2" charset="2"/>
              <a:buChar char="v"/>
            </a:pPr>
            <a:r>
              <a:rPr lang="en-US" sz="2000" b="1" dirty="0">
                <a:latin typeface="Times New Roman" panose="02020603050405020304" pitchFamily="18" charset="0"/>
                <a:cs typeface="Times New Roman" panose="02020603050405020304" pitchFamily="18" charset="0"/>
              </a:rPr>
              <a:t>Inserting at the end of the list</a:t>
            </a:r>
          </a:p>
          <a:p>
            <a:pPr algn="just">
              <a:lnSpc>
                <a:spcPct val="150000"/>
              </a:lnSpc>
            </a:pPr>
            <a:r>
              <a:rPr lang="en-US" sz="2000" dirty="0">
                <a:latin typeface="Times New Roman" panose="02020603050405020304" pitchFamily="18" charset="0"/>
                <a:cs typeface="Times New Roman" panose="02020603050405020304" pitchFamily="18" charset="0"/>
              </a:rPr>
              <a:t>To insert an element at the end of the list, first we test whether the linked list is initially empty. If yes, then the element is inserted as the first and only element of the list by performing the following steps:</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Assign Null value to the </a:t>
            </a:r>
            <a:r>
              <a:rPr lang="en-US" dirty="0" err="1">
                <a:latin typeface="Times New Roman" panose="02020603050405020304" pitchFamily="18" charset="0"/>
                <a:cs typeface="Times New Roman" panose="02020603050405020304" pitchFamily="18" charset="0"/>
              </a:rPr>
              <a:t>nextpointer</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previospointer</a:t>
            </a:r>
            <a:r>
              <a:rPr lang="en-US" dirty="0">
                <a:latin typeface="Times New Roman" panose="02020603050405020304" pitchFamily="18" charset="0"/>
                <a:cs typeface="Times New Roman" panose="02020603050405020304" pitchFamily="18" charset="0"/>
              </a:rPr>
              <a:t> field of the new node.</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Assign address of the new node to head and tail pointer variables.</a:t>
            </a:r>
          </a:p>
          <a:p>
            <a:pPr algn="just">
              <a:lnSpc>
                <a:spcPct val="150000"/>
              </a:lnSpc>
            </a:pPr>
            <a:r>
              <a:rPr lang="en-US" dirty="0">
                <a:latin typeface="Times New Roman" panose="02020603050405020304" pitchFamily="18" charset="0"/>
                <a:cs typeface="Times New Roman" panose="02020603050405020304" pitchFamily="18" charset="0"/>
              </a:rPr>
              <a:t>However, if the list is initially not empty, then the element is inserted as the last element of the list by performing the following steps:</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Assign Null value to the </a:t>
            </a:r>
            <a:r>
              <a:rPr lang="en-US" dirty="0" err="1">
                <a:latin typeface="Times New Roman" panose="02020603050405020304" pitchFamily="18" charset="0"/>
                <a:cs typeface="Times New Roman" panose="02020603050405020304" pitchFamily="18" charset="0"/>
              </a:rPr>
              <a:t>nextpointer</a:t>
            </a:r>
            <a:r>
              <a:rPr lang="en-US" dirty="0">
                <a:latin typeface="Times New Roman" panose="02020603050405020304" pitchFamily="18" charset="0"/>
                <a:cs typeface="Times New Roman" panose="02020603050405020304" pitchFamily="18" charset="0"/>
              </a:rPr>
              <a:t> field of the new node. </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Assign value of the tail variable to the </a:t>
            </a:r>
            <a:r>
              <a:rPr lang="en-US" dirty="0" err="1">
                <a:latin typeface="Times New Roman" panose="02020603050405020304" pitchFamily="18" charset="0"/>
                <a:cs typeface="Times New Roman" panose="02020603050405020304" pitchFamily="18" charset="0"/>
              </a:rPr>
              <a:t>previouspointer</a:t>
            </a:r>
            <a:r>
              <a:rPr lang="en-US" dirty="0">
                <a:latin typeface="Times New Roman" panose="02020603050405020304" pitchFamily="18" charset="0"/>
                <a:cs typeface="Times New Roman" panose="02020603050405020304" pitchFamily="18" charset="0"/>
              </a:rPr>
              <a:t> field of the new node. </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Assign address of the new node to the </a:t>
            </a:r>
            <a:r>
              <a:rPr lang="en-US" dirty="0" err="1">
                <a:latin typeface="Times New Roman" panose="02020603050405020304" pitchFamily="18" charset="0"/>
                <a:cs typeface="Times New Roman" panose="02020603050405020304" pitchFamily="18" charset="0"/>
              </a:rPr>
              <a:t>nextpointer</a:t>
            </a:r>
            <a:r>
              <a:rPr lang="en-US" dirty="0">
                <a:latin typeface="Times New Roman" panose="02020603050405020304" pitchFamily="18" charset="0"/>
                <a:cs typeface="Times New Roman" panose="02020603050405020304" pitchFamily="18" charset="0"/>
              </a:rPr>
              <a:t> field of the node currently pointed by tail variable.</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Finally, assign the address of the new node to node tail variable as in the figure in the next slide.</a:t>
            </a:r>
          </a:p>
        </p:txBody>
      </p:sp>
    </p:spTree>
    <p:extLst>
      <p:ext uri="{BB962C8B-B14F-4D97-AF65-F5344CB8AC3E}">
        <p14:creationId xmlns:p14="http://schemas.microsoft.com/office/powerpoint/2010/main" val="2761657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177225"/>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Operations On doubly linked List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F283623-F3EA-8B40-A4E5-0D8C0A6499F7}"/>
              </a:ext>
            </a:extLst>
          </p:cNvPr>
          <p:cNvPicPr>
            <a:picLocks noChangeAspect="1"/>
          </p:cNvPicPr>
          <p:nvPr/>
        </p:nvPicPr>
        <p:blipFill>
          <a:blip r:embed="rId5"/>
          <a:stretch>
            <a:fillRect/>
          </a:stretch>
        </p:blipFill>
        <p:spPr>
          <a:xfrm>
            <a:off x="1219200" y="1600200"/>
            <a:ext cx="7620000" cy="3352800"/>
          </a:xfrm>
          <a:prstGeom prst="rect">
            <a:avLst/>
          </a:prstGeom>
        </p:spPr>
      </p:pic>
    </p:spTree>
    <p:extLst>
      <p:ext uri="{BB962C8B-B14F-4D97-AF65-F5344CB8AC3E}">
        <p14:creationId xmlns:p14="http://schemas.microsoft.com/office/powerpoint/2010/main" val="2404382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177225"/>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Operations On doubly linked List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5850" y="898358"/>
            <a:ext cx="7828301" cy="3268652"/>
          </a:xfrm>
          <a:prstGeom prst="rect">
            <a:avLst/>
          </a:prstGeom>
        </p:spPr>
        <p:txBody>
          <a:bodyPr wrap="square">
            <a:spAutoFit/>
          </a:bodyPr>
          <a:lstStyle/>
          <a:p>
            <a:pPr marL="342900" indent="-342900" algn="just">
              <a:lnSpc>
                <a:spcPct val="150000"/>
              </a:lnSpc>
              <a:buFont typeface="Wingdings" pitchFamily="2" charset="2"/>
              <a:buChar char="v"/>
            </a:pPr>
            <a:r>
              <a:rPr lang="en-US" sz="2000" b="1" dirty="0">
                <a:latin typeface="Times New Roman" panose="02020603050405020304" pitchFamily="18" charset="0"/>
                <a:cs typeface="Times New Roman" panose="02020603050405020304" pitchFamily="18" charset="0"/>
              </a:rPr>
              <a:t>Deleting an element from linked list.</a:t>
            </a:r>
          </a:p>
          <a:p>
            <a:pPr algn="just">
              <a:lnSpc>
                <a:spcPct val="150000"/>
              </a:lnSpc>
            </a:pPr>
            <a:r>
              <a:rPr lang="en-US" sz="2000" dirty="0">
                <a:latin typeface="Times New Roman" panose="02020603050405020304" pitchFamily="18" charset="0"/>
                <a:cs typeface="Times New Roman" panose="02020603050405020304" pitchFamily="18" charset="0"/>
              </a:rPr>
              <a:t>To delete an element from the list first the pointers are set properly and then the memory occupied by the node to be deleted is de-allocated (freed).</a:t>
            </a:r>
          </a:p>
          <a:p>
            <a:pPr algn="just">
              <a:lnSpc>
                <a:spcPct val="150000"/>
              </a:lnSpc>
            </a:pPr>
            <a:r>
              <a:rPr lang="en-US" sz="2000" dirty="0">
                <a:latin typeface="Times New Roman" panose="02020603050405020304" pitchFamily="18" charset="0"/>
                <a:cs typeface="Times New Roman" panose="02020603050405020304" pitchFamily="18" charset="0"/>
              </a:rPr>
              <a:t>The deletion in the list can take place at the following positions:</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At the beginning of the list.</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At the end of the list.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591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177225"/>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Operations On doubly linked List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5850" y="898358"/>
            <a:ext cx="7828301" cy="5444054"/>
          </a:xfrm>
          <a:prstGeom prst="rect">
            <a:avLst/>
          </a:prstGeom>
        </p:spPr>
        <p:txBody>
          <a:bodyPr wrap="square">
            <a:spAutoFit/>
          </a:bodyPr>
          <a:lstStyle/>
          <a:p>
            <a:pPr marL="342900" indent="-342900" algn="just">
              <a:lnSpc>
                <a:spcPct val="150000"/>
              </a:lnSpc>
              <a:buFont typeface="Wingdings" pitchFamily="2" charset="2"/>
              <a:buChar char="v"/>
            </a:pPr>
            <a:r>
              <a:rPr lang="en-US" sz="2000" b="1" dirty="0">
                <a:latin typeface="Times New Roman" panose="02020603050405020304" pitchFamily="18" charset="0"/>
                <a:cs typeface="Times New Roman" panose="02020603050405020304" pitchFamily="18" charset="0"/>
              </a:rPr>
              <a:t>Deleting from the beginning of the list .</a:t>
            </a:r>
          </a:p>
          <a:p>
            <a:pPr algn="just">
              <a:lnSpc>
                <a:spcPct val="150000"/>
              </a:lnSpc>
            </a:pPr>
            <a:r>
              <a:rPr lang="en-US" sz="2000" dirty="0">
                <a:latin typeface="Times New Roman" panose="02020603050405020304" pitchFamily="18" charset="0"/>
                <a:cs typeface="Times New Roman" panose="02020603050405020304" pitchFamily="18" charset="0"/>
              </a:rPr>
              <a:t>An element from the beginning of the list can be deleted by performing following steps:</a:t>
            </a:r>
          </a:p>
          <a:p>
            <a:pPr algn="just">
              <a:lnSpc>
                <a:spcPct val="150000"/>
              </a:lnSpc>
            </a:pPr>
            <a:r>
              <a:rPr lang="en-US" sz="2000" dirty="0">
                <a:latin typeface="Times New Roman" panose="02020603050405020304" pitchFamily="18" charset="0"/>
                <a:cs typeface="Times New Roman" panose="02020603050405020304" pitchFamily="18" charset="0"/>
              </a:rPr>
              <a:t>Assign the value of head to a temporary variable </a:t>
            </a:r>
            <a:r>
              <a:rPr lang="en-US" sz="2000" b="1" i="1" dirty="0" err="1">
                <a:latin typeface="Times New Roman" panose="02020603050405020304" pitchFamily="18" charset="0"/>
                <a:cs typeface="Times New Roman" panose="02020603050405020304" pitchFamily="18" charset="0"/>
              </a:rPr>
              <a:t>ptr</a:t>
            </a:r>
            <a:r>
              <a:rPr lang="en-US" sz="2000" b="1" i="1"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Further, there are two cases:</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If there is only one element in the existing list, both head and tail variable are set to NULL.</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If there are more than one element in the list, then following steps given below:</a:t>
            </a:r>
          </a:p>
          <a:p>
            <a:pPr marL="914400" lvl="1"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 Assign NULL value to the </a:t>
            </a:r>
            <a:r>
              <a:rPr lang="en-US" dirty="0" err="1">
                <a:latin typeface="Times New Roman" panose="02020603050405020304" pitchFamily="18" charset="0"/>
                <a:cs typeface="Times New Roman" panose="02020603050405020304" pitchFamily="18" charset="0"/>
              </a:rPr>
              <a:t>previouspointer</a:t>
            </a:r>
            <a:r>
              <a:rPr lang="en-US" dirty="0">
                <a:latin typeface="Times New Roman" panose="02020603050405020304" pitchFamily="18" charset="0"/>
                <a:cs typeface="Times New Roman" panose="02020603050405020304" pitchFamily="18" charset="0"/>
              </a:rPr>
              <a:t> field of the second node.</a:t>
            </a:r>
          </a:p>
          <a:p>
            <a:pPr marL="914400" lvl="1"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Assign address of the second node to head.</a:t>
            </a:r>
          </a:p>
          <a:p>
            <a:pPr marL="914400" lvl="1"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De-allocate the memory occupied by the node pointed to by </a:t>
            </a:r>
            <a:r>
              <a:rPr lang="en-US" b="1" i="1" dirty="0" err="1">
                <a:latin typeface="Times New Roman" panose="02020603050405020304" pitchFamily="18" charset="0"/>
                <a:cs typeface="Times New Roman" panose="02020603050405020304" pitchFamily="18" charset="0"/>
              </a:rPr>
              <a:t>ptr</a:t>
            </a:r>
            <a:r>
              <a:rPr lang="en-US" b="1" i="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75785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177225"/>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Operations On doubly linked List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9948C17-DC0F-134A-8777-CA7589CF4814}"/>
              </a:ext>
            </a:extLst>
          </p:cNvPr>
          <p:cNvPicPr>
            <a:picLocks noChangeAspect="1"/>
          </p:cNvPicPr>
          <p:nvPr/>
        </p:nvPicPr>
        <p:blipFill rotWithShape="1">
          <a:blip r:embed="rId5">
            <a:extLst>
              <a:ext uri="{28A0092B-C50C-407E-A947-70E740481C1C}">
                <a14:useLocalDpi xmlns:a14="http://schemas.microsoft.com/office/drawing/2010/main" val="0"/>
              </a:ext>
            </a:extLst>
          </a:blip>
          <a:srcRect b="8519"/>
          <a:stretch/>
        </p:blipFill>
        <p:spPr>
          <a:xfrm>
            <a:off x="0" y="857250"/>
            <a:ext cx="9144000" cy="4705350"/>
          </a:xfrm>
          <a:prstGeom prst="rect">
            <a:avLst/>
          </a:prstGeom>
        </p:spPr>
      </p:pic>
    </p:spTree>
    <p:extLst>
      <p:ext uri="{BB962C8B-B14F-4D97-AF65-F5344CB8AC3E}">
        <p14:creationId xmlns:p14="http://schemas.microsoft.com/office/powerpoint/2010/main" val="4250712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3"/>
          <a:srcRect/>
          <a:stretch>
            <a:fillRect/>
          </a:stretch>
        </p:blipFill>
        <p:spPr bwMode="auto">
          <a:xfrm>
            <a:off x="0" y="-177225"/>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4"/>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Operations On doubly linked List </a:t>
            </a:r>
          </a:p>
        </p:txBody>
      </p:sp>
      <p:pic>
        <p:nvPicPr>
          <p:cNvPr id="7" name="Picture 2" descr="C:\Users\Jasim\Desktop\logo_uoitc.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5850" y="898358"/>
            <a:ext cx="7828301" cy="5576976"/>
          </a:xfrm>
          <a:prstGeom prst="rect">
            <a:avLst/>
          </a:prstGeom>
        </p:spPr>
        <p:txBody>
          <a:bodyPr wrap="square">
            <a:spAutoFit/>
          </a:bodyPr>
          <a:lstStyle/>
          <a:p>
            <a:pPr marL="342900" indent="-342900" algn="just">
              <a:lnSpc>
                <a:spcPct val="150000"/>
              </a:lnSpc>
              <a:buFont typeface="Wingdings" pitchFamily="2" charset="2"/>
              <a:buChar char="v"/>
            </a:pPr>
            <a:r>
              <a:rPr lang="en-US" sz="2000" b="1" dirty="0">
                <a:latin typeface="Times New Roman" panose="02020603050405020304" pitchFamily="18" charset="0"/>
                <a:cs typeface="Times New Roman" panose="02020603050405020304" pitchFamily="18" charset="0"/>
              </a:rPr>
              <a:t>Deleting from the end of the list </a:t>
            </a:r>
          </a:p>
          <a:p>
            <a:pPr algn="just">
              <a:lnSpc>
                <a:spcPct val="150000"/>
              </a:lnSpc>
            </a:pPr>
            <a:r>
              <a:rPr lang="en-US" sz="2000" dirty="0">
                <a:latin typeface="Times New Roman" panose="02020603050405020304" pitchFamily="18" charset="0"/>
                <a:cs typeface="Times New Roman" panose="02020603050405020304" pitchFamily="18" charset="0"/>
              </a:rPr>
              <a:t>An element from the end of the list can be deleted by performing following steps:</a:t>
            </a:r>
          </a:p>
          <a:p>
            <a:pPr algn="just">
              <a:lnSpc>
                <a:spcPct val="150000"/>
              </a:lnSpc>
            </a:pPr>
            <a:r>
              <a:rPr lang="en-US" sz="2000" dirty="0">
                <a:latin typeface="Times New Roman" panose="02020603050405020304" pitchFamily="18" charset="0"/>
                <a:cs typeface="Times New Roman" panose="02020603050405020304" pitchFamily="18" charset="0"/>
              </a:rPr>
              <a:t>Assign the value of tail to a temporary variable </a:t>
            </a:r>
            <a:r>
              <a:rPr lang="en-US" sz="2000" b="1" i="1" dirty="0" err="1">
                <a:latin typeface="Times New Roman" panose="02020603050405020304" pitchFamily="18" charset="0"/>
                <a:cs typeface="Times New Roman" panose="02020603050405020304" pitchFamily="18" charset="0"/>
              </a:rPr>
              <a:t>ptr</a:t>
            </a:r>
            <a:r>
              <a:rPr lang="en-US" sz="2000" b="1" i="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Further, there are two cases:</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If there is only one element in the existing list, both head and tail variable are set to NULL.</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If there are more than one element in the list, then following steps given below:</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Assign NULL value to the </a:t>
            </a:r>
            <a:r>
              <a:rPr lang="en-US" sz="2000" dirty="0" err="1">
                <a:latin typeface="Times New Roman" panose="02020603050405020304" pitchFamily="18" charset="0"/>
                <a:cs typeface="Times New Roman" panose="02020603050405020304" pitchFamily="18" charset="0"/>
              </a:rPr>
              <a:t>nextpointer</a:t>
            </a:r>
            <a:r>
              <a:rPr lang="en-US" sz="2000" dirty="0">
                <a:latin typeface="Times New Roman" panose="02020603050405020304" pitchFamily="18" charset="0"/>
                <a:cs typeface="Times New Roman" panose="02020603050405020304" pitchFamily="18" charset="0"/>
              </a:rPr>
              <a:t> field of the last node.</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Assign address of the second last node to tail.</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De-allocate the memory occupied by the node pointed to by </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73192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177225"/>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Operations On doubly linked List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7041268-4330-874B-BB0D-C64BAF23836B}"/>
              </a:ext>
            </a:extLst>
          </p:cNvPr>
          <p:cNvPicPr>
            <a:picLocks noChangeAspect="1"/>
          </p:cNvPicPr>
          <p:nvPr/>
        </p:nvPicPr>
        <p:blipFill rotWithShape="1">
          <a:blip r:embed="rId5">
            <a:extLst>
              <a:ext uri="{28A0092B-C50C-407E-A947-70E740481C1C}">
                <a14:useLocalDpi xmlns:a14="http://schemas.microsoft.com/office/drawing/2010/main" val="0"/>
              </a:ext>
            </a:extLst>
          </a:blip>
          <a:srcRect b="7037"/>
          <a:stretch/>
        </p:blipFill>
        <p:spPr>
          <a:xfrm>
            <a:off x="0" y="857251"/>
            <a:ext cx="9144000" cy="4781550"/>
          </a:xfrm>
          <a:prstGeom prst="rect">
            <a:avLst/>
          </a:prstGeom>
        </p:spPr>
      </p:pic>
    </p:spTree>
    <p:extLst>
      <p:ext uri="{BB962C8B-B14F-4D97-AF65-F5344CB8AC3E}">
        <p14:creationId xmlns:p14="http://schemas.microsoft.com/office/powerpoint/2010/main" val="1563649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fauzisukiman\Desktop\template pp USM\Last page\purple.jpg"/>
          <p:cNvPicPr>
            <a:picLocks noChangeAspect="1" noChangeArrowheads="1"/>
          </p:cNvPicPr>
          <p:nvPr/>
        </p:nvPicPr>
        <p:blipFill>
          <a:blip r:embed="rId2"/>
          <a:srcRect t="3333"/>
          <a:stretch>
            <a:fillRect/>
          </a:stretch>
        </p:blipFill>
        <p:spPr bwMode="auto">
          <a:xfrm>
            <a:off x="0" y="0"/>
            <a:ext cx="9144000" cy="6858000"/>
          </a:xfrm>
          <a:prstGeom prst="rect">
            <a:avLst/>
          </a:prstGeom>
          <a:noFill/>
          <a:ln w="9525">
            <a:noFill/>
            <a:miter lim="800000"/>
            <a:headEnd/>
            <a:tailEnd/>
          </a:ln>
        </p:spPr>
      </p:pic>
      <p:pic>
        <p:nvPicPr>
          <p:cNvPr id="40963" name="Picture 5" descr="C:\Users\fauzisukiman\Desktop\template pp USM\Bucu petak.jpg"/>
          <p:cNvPicPr>
            <a:picLocks noChangeAspect="1" noChangeArrowheads="1"/>
          </p:cNvPicPr>
          <p:nvPr/>
        </p:nvPicPr>
        <p:blipFill>
          <a:blip r:embed="rId3"/>
          <a:srcRect/>
          <a:stretch>
            <a:fillRect/>
          </a:stretch>
        </p:blipFill>
        <p:spPr bwMode="auto">
          <a:xfrm>
            <a:off x="6573838" y="4876800"/>
            <a:ext cx="2570162" cy="1981200"/>
          </a:xfrm>
          <a:prstGeom prst="rect">
            <a:avLst/>
          </a:prstGeom>
          <a:noFill/>
          <a:ln w="9525">
            <a:noFill/>
            <a:miter lim="800000"/>
            <a:headEnd/>
            <a:tailEnd/>
          </a:ln>
        </p:spPr>
      </p:pic>
      <p:sp>
        <p:nvSpPr>
          <p:cNvPr id="2" name="Rectangle 1"/>
          <p:cNvSpPr/>
          <p:nvPr/>
        </p:nvSpPr>
        <p:spPr>
          <a:xfrm>
            <a:off x="1752600" y="2438400"/>
            <a:ext cx="5638800" cy="1905000"/>
          </a:xfrm>
          <a:prstGeom prst="rect">
            <a:avLst/>
          </a:prstGeom>
          <a:solidFill>
            <a:schemeClr val="bg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6600" b="1" dirty="0">
                <a:solidFill>
                  <a:schemeClr val="tx1"/>
                </a:solidFill>
                <a:latin typeface="Times New Roman" pitchFamily="18" charset="0"/>
                <a:cs typeface="Times New Roman" pitchFamily="18" charset="0"/>
              </a:rPr>
              <a:t>THANK YOU </a:t>
            </a:r>
          </a:p>
        </p:txBody>
      </p:sp>
      <p:pic>
        <p:nvPicPr>
          <p:cNvPr id="6"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101600"/>
            <a:ext cx="2286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theer.akram\Desktop\download.png"/>
          <p:cNvPicPr>
            <a:picLocks noChangeAspect="1" noChangeArrowheads="1"/>
          </p:cNvPicPr>
          <p:nvPr/>
        </p:nvPicPr>
        <p:blipFill>
          <a:blip r:embed="rId5"/>
          <a:srcRect/>
          <a:stretch>
            <a:fillRect/>
          </a:stretch>
        </p:blipFill>
        <p:spPr bwMode="auto">
          <a:xfrm>
            <a:off x="6773779" y="76200"/>
            <a:ext cx="2294021" cy="2057400"/>
          </a:xfrm>
          <a:prstGeom prst="rect">
            <a:avLst/>
          </a:prstGeom>
          <a:noFill/>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2050"/>
                                        </p:tgtEl>
                                        <p:attrNameLst>
                                          <p:attrName>fillcolor</p:attrName>
                                        </p:attrNameLst>
                                      </p:cBhvr>
                                      <p:to>
                                        <a:schemeClr val="accent2"/>
                                      </p:to>
                                    </p:animClr>
                                    <p:set>
                                      <p:cBhvr>
                                        <p:cTn id="7" dur="2000" fill="hold"/>
                                        <p:tgtEl>
                                          <p:spTgt spid="2050"/>
                                        </p:tgtEl>
                                        <p:attrNameLst>
                                          <p:attrName>fill.type</p:attrName>
                                        </p:attrNameLst>
                                      </p:cBhvr>
                                      <p:to>
                                        <p:strVal val="solid"/>
                                      </p:to>
                                    </p:set>
                                    <p:set>
                                      <p:cBhvr>
                                        <p:cTn id="8" dur="2000" fill="hold"/>
                                        <p:tgtEl>
                                          <p:spTgt spid="20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90600"/>
            <a:ext cx="7772399" cy="5196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2400" dirty="0">
                <a:latin typeface="Times New Roman" pitchFamily="18" charset="0"/>
                <a:cs typeface="Times New Roman" pitchFamily="18" charset="0"/>
              </a:rPr>
              <a:t> Doubly Linked Lists.</a:t>
            </a:r>
          </a:p>
          <a:p>
            <a:pPr marL="800100" lvl="1" indent="-342900" algn="just">
              <a:buFont typeface="Arial" panose="020B0604020202020204" pitchFamily="34" charset="0"/>
              <a:buChar char="•"/>
            </a:pPr>
            <a:r>
              <a:rPr lang="en-US" sz="2400" dirty="0">
                <a:latin typeface="Times New Roman" pitchFamily="18" charset="0"/>
                <a:cs typeface="Times New Roman" pitchFamily="18" charset="0"/>
              </a:rPr>
              <a:t>Drawbacks in singly Linked Lists. </a:t>
            </a:r>
          </a:p>
          <a:p>
            <a:pPr marL="800100" lvl="1" indent="-342900" algn="just">
              <a:buFont typeface="Arial" panose="020B0604020202020204" pitchFamily="34" charset="0"/>
              <a:buChar char="•"/>
            </a:pPr>
            <a:r>
              <a:rPr lang="en-US" sz="2400" dirty="0">
                <a:latin typeface="Times New Roman" pitchFamily="18" charset="0"/>
                <a:cs typeface="Times New Roman" pitchFamily="18" charset="0"/>
              </a:rPr>
              <a:t>Doubly Linked List components.</a:t>
            </a:r>
          </a:p>
          <a:p>
            <a:pPr marL="800100" lvl="1" indent="-342900" algn="just">
              <a:buFont typeface="Arial" panose="020B0604020202020204" pitchFamily="34" charset="0"/>
              <a:buChar char="•"/>
            </a:pPr>
            <a:r>
              <a:rPr lang="en-US" sz="2400" dirty="0">
                <a:latin typeface="Times New Roman" pitchFamily="18" charset="0"/>
                <a:cs typeface="Times New Roman" pitchFamily="18" charset="0"/>
              </a:rPr>
              <a:t>Operations On doubly linked List </a:t>
            </a:r>
          </a:p>
          <a:p>
            <a:pPr marL="1257300" lvl="2" indent="-342900" algn="just">
              <a:buFont typeface="Arial" panose="020B0604020202020204" pitchFamily="34" charset="0"/>
              <a:buChar char="•"/>
            </a:pPr>
            <a:r>
              <a:rPr lang="en-US" sz="2400" dirty="0">
                <a:latin typeface="Times New Roman" pitchFamily="18" charset="0"/>
                <a:cs typeface="Times New Roman" pitchFamily="18" charset="0"/>
              </a:rPr>
              <a:t>Inserting at the beginning of the list</a:t>
            </a:r>
          </a:p>
          <a:p>
            <a:pPr marL="1257300" lvl="2" indent="-342900" algn="just">
              <a:buFont typeface="Arial" panose="020B0604020202020204" pitchFamily="34" charset="0"/>
              <a:buChar char="•"/>
            </a:pPr>
            <a:r>
              <a:rPr lang="en-US" sz="2400" dirty="0">
                <a:latin typeface="Times New Roman" pitchFamily="18" charset="0"/>
                <a:cs typeface="Times New Roman" pitchFamily="18" charset="0"/>
              </a:rPr>
              <a:t>Inserting at the end of the list</a:t>
            </a:r>
          </a:p>
          <a:p>
            <a:pPr marL="1257300" lvl="2" indent="-342900" algn="just">
              <a:buFont typeface="Arial" panose="020B0604020202020204" pitchFamily="34" charset="0"/>
              <a:buChar char="•"/>
            </a:pPr>
            <a:r>
              <a:rPr lang="en-US" sz="2400">
                <a:latin typeface="Times New Roman" pitchFamily="18" charset="0"/>
                <a:cs typeface="Times New Roman" pitchFamily="18" charset="0"/>
              </a:rPr>
              <a:t>Deleting </a:t>
            </a:r>
            <a:r>
              <a:rPr lang="en-US" sz="2400" dirty="0">
                <a:latin typeface="Times New Roman" pitchFamily="18" charset="0"/>
                <a:cs typeface="Times New Roman" pitchFamily="18" charset="0"/>
              </a:rPr>
              <a:t>from the beginning of the list.</a:t>
            </a:r>
          </a:p>
          <a:p>
            <a:pPr marL="1257300" lvl="2" indent="-342900" algn="just">
              <a:buFont typeface="Arial" panose="020B0604020202020204" pitchFamily="34" charset="0"/>
              <a:buChar char="•"/>
            </a:pPr>
            <a:r>
              <a:rPr lang="en-US" sz="2400" dirty="0">
                <a:latin typeface="Times New Roman" pitchFamily="18" charset="0"/>
                <a:cs typeface="Times New Roman" pitchFamily="18" charset="0"/>
              </a:rPr>
              <a:t>Deleting from the end of the list.</a:t>
            </a:r>
          </a:p>
          <a:p>
            <a:pPr marL="1257300" lvl="2" indent="-342900" algn="just">
              <a:buFont typeface="Arial" panose="020B0604020202020204" pitchFamily="34" charset="0"/>
              <a:buChar char="•"/>
            </a:pPr>
            <a:endParaRPr lang="en-US" sz="2400" dirty="0">
              <a:latin typeface="Times New Roman" pitchFamily="18" charset="0"/>
              <a:cs typeface="Times New Roman" pitchFamily="18" charset="0"/>
            </a:endParaRPr>
          </a:p>
          <a:p>
            <a:pPr lvl="2" algn="just"/>
            <a:endParaRPr lang="en-US" sz="2400" dirty="0">
              <a:latin typeface="Times New Roman" pitchFamily="18" charset="0"/>
              <a:cs typeface="Times New Roman" pitchFamily="18" charset="0"/>
            </a:endParaRPr>
          </a:p>
          <a:p>
            <a:pPr marL="800100" lvl="1" indent="-342900" algn="just">
              <a:buFont typeface="Arial" panose="020B0604020202020204" pitchFamily="34" charset="0"/>
              <a:buChar char="•"/>
            </a:pPr>
            <a:endParaRPr lang="en-US" sz="2400" dirty="0">
              <a:latin typeface="Times New Roman" pitchFamily="18" charset="0"/>
              <a:cs typeface="Times New Roman" pitchFamily="18" charset="0"/>
            </a:endParaRPr>
          </a:p>
          <a:p>
            <a:pPr marL="800100" lvl="1" indent="-342900" algn="just">
              <a:buFont typeface="Arial" panose="020B0604020202020204" pitchFamily="34" charset="0"/>
              <a:buChar char="•"/>
            </a:pPr>
            <a:endParaRPr lang="en-US" sz="2400" dirty="0">
              <a:latin typeface="Times New Roman" pitchFamily="18" charset="0"/>
              <a:cs typeface="Times New Roman" pitchFamily="18" charset="0"/>
            </a:endParaRPr>
          </a:p>
          <a:p>
            <a:pPr algn="just">
              <a:lnSpc>
                <a:spcPct val="150000"/>
              </a:lnSpc>
            </a:pPr>
            <a:r>
              <a:rPr lang="en-US" sz="2400" dirty="0">
                <a:latin typeface="Times New Roman" pitchFamily="18" charset="0"/>
                <a:cs typeface="Times New Roman" pitchFamily="18" charset="0"/>
              </a:rPr>
              <a:t> </a:t>
            </a:r>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Doubly Linked Lists</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4232634"/>
          </a:xfrm>
          <a:prstGeom prst="rect">
            <a:avLst/>
          </a:prstGeom>
        </p:spPr>
        <p:txBody>
          <a:bodyPr wrap="square">
            <a:spAutoFit/>
          </a:bodyPr>
          <a:lstStyle/>
          <a:p>
            <a:pPr marL="342900" indent="-342900" algn="just">
              <a:lnSpc>
                <a:spcPct val="150000"/>
              </a:lnSpc>
              <a:buFont typeface="Wingdings" pitchFamily="2" charset="2"/>
              <a:buChar char="§"/>
            </a:pPr>
            <a:r>
              <a:rPr lang="en-US" sz="2000" dirty="0">
                <a:latin typeface="Times New Roman" panose="02020603050405020304" pitchFamily="18" charset="0"/>
                <a:cs typeface="Times New Roman" panose="02020603050405020304" pitchFamily="18" charset="0"/>
              </a:rPr>
              <a:t>As we learnt before, singly linked list is a structure that contains at least two fields, data field and a pointer to the next node. Singly linked lists are flexible structures where memory can be allocated in “small” blocks as needed. Also, when deleting or inserting nodes from a singly linked list, the overhead is relatively low compared to array insertions where array elements have to be moved with a greater cost. This makes singly linked lists (LL) preferred data structures to use in many applications.</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0312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19505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Drawbacks in singly Linked Lists</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5576976"/>
          </a:xfrm>
          <a:prstGeom prst="rect">
            <a:avLst/>
          </a:prstGeom>
        </p:spPr>
        <p:txBody>
          <a:bodyPr wrap="square">
            <a:spAutoFit/>
          </a:bodyPr>
          <a:lstStyle/>
          <a:p>
            <a:pPr marL="342900" indent="-342900" algn="just">
              <a:lnSpc>
                <a:spcPct val="150000"/>
              </a:lnSpc>
              <a:buFont typeface="Wingdings" pitchFamily="2" charset="2"/>
              <a:buChar char="§"/>
            </a:pPr>
            <a:r>
              <a:rPr lang="en-US" sz="2000" dirty="0">
                <a:latin typeface="Times New Roman" panose="02020603050405020304" pitchFamily="18" charset="0"/>
                <a:cs typeface="Times New Roman" panose="02020603050405020304" pitchFamily="18" charset="0"/>
              </a:rPr>
              <a:t>However, one drawback in LL is that list can only be navigated in one direction and all navigations must start from the head node. But imagine an application where nodes need to be inserted quickly, in order, and the data file typically provides clusters of data that needs to be inserted close to each other. It is quite common in data sets to have related data close to each other. </a:t>
            </a:r>
          </a:p>
          <a:p>
            <a:pPr marL="342900" indent="-342900" algn="just">
              <a:lnSpc>
                <a:spcPct val="150000"/>
              </a:lnSpc>
              <a:buFont typeface="Wingdings" pitchFamily="2" charset="2"/>
              <a:buChar char="§"/>
            </a:pPr>
            <a:r>
              <a:rPr lang="en-US" sz="2000" dirty="0">
                <a:latin typeface="Times New Roman" panose="02020603050405020304" pitchFamily="18" charset="0"/>
                <a:cs typeface="Times New Roman" panose="02020603050405020304" pitchFamily="18" charset="0"/>
              </a:rPr>
              <a:t>For example, think of a user database where names are almost sorted and therefore needs to be inserted next to each other. In this case, it makes sense for the current pointer to remain in place until the next value is read from the data set. Based on the value of the date set, the current pointer can move forward or backwards to insert data in correct place. </a:t>
            </a:r>
          </a:p>
        </p:txBody>
      </p:sp>
    </p:spTree>
    <p:extLst>
      <p:ext uri="{BB962C8B-B14F-4D97-AF65-F5344CB8AC3E}">
        <p14:creationId xmlns:p14="http://schemas.microsoft.com/office/powerpoint/2010/main" val="663969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19505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Doubly Linked List</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5850" y="898358"/>
            <a:ext cx="7828301" cy="3730317"/>
          </a:xfrm>
          <a:prstGeom prst="rect">
            <a:avLst/>
          </a:prstGeom>
        </p:spPr>
        <p:txBody>
          <a:bodyPr wrap="square">
            <a:spAutoFit/>
          </a:bodyPr>
          <a:lstStyle/>
          <a:p>
            <a:pPr marL="342900" indent="-342900" algn="just">
              <a:lnSpc>
                <a:spcPct val="150000"/>
              </a:lnSpc>
              <a:buFont typeface="Wingdings" pitchFamily="2" charset="2"/>
              <a:buChar char="§"/>
            </a:pPr>
            <a:r>
              <a:rPr lang="en-US" sz="2000" dirty="0">
                <a:latin typeface="Times New Roman" panose="02020603050405020304" pitchFamily="18" charset="0"/>
                <a:cs typeface="Times New Roman" panose="02020603050405020304" pitchFamily="18" charset="0"/>
              </a:rPr>
              <a:t>A doubly linked list is a collection of objects linked together by references from one object to another object, both forward and backward. By convention these objects are named as nodes. So the basic DLL is a collection of nodes where each node contains one or more data fields AND references to next node and previous node. The next pointer of the last node points to a NULL reference and the previous pointer of first node points to NULL to indicate the end of the list in both ways.</a:t>
            </a:r>
          </a:p>
        </p:txBody>
      </p:sp>
      <p:pic>
        <p:nvPicPr>
          <p:cNvPr id="8" name="Picture 7">
            <a:extLst>
              <a:ext uri="{FF2B5EF4-FFF2-40B4-BE49-F238E27FC236}">
                <a16:creationId xmlns:a16="http://schemas.microsoft.com/office/drawing/2014/main" id="{B258CA03-F7B5-4947-8B27-8658A291E3CF}"/>
              </a:ext>
            </a:extLst>
          </p:cNvPr>
          <p:cNvPicPr/>
          <p:nvPr/>
        </p:nvPicPr>
        <p:blipFill rotWithShape="1">
          <a:blip r:embed="rId5">
            <a:extLst>
              <a:ext uri="{28A0092B-C50C-407E-A947-70E740481C1C}">
                <a14:useLocalDpi xmlns:a14="http://schemas.microsoft.com/office/drawing/2010/main" val="0"/>
              </a:ext>
            </a:extLst>
          </a:blip>
          <a:srcRect t="48275"/>
          <a:stretch/>
        </p:blipFill>
        <p:spPr>
          <a:xfrm>
            <a:off x="1676401" y="4800600"/>
            <a:ext cx="6857999" cy="1192017"/>
          </a:xfrm>
          <a:prstGeom prst="rect">
            <a:avLst/>
          </a:prstGeom>
        </p:spPr>
      </p:pic>
    </p:spTree>
    <p:extLst>
      <p:ext uri="{BB962C8B-B14F-4D97-AF65-F5344CB8AC3E}">
        <p14:creationId xmlns:p14="http://schemas.microsoft.com/office/powerpoint/2010/main" val="308678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19505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Doubly Linked List</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5850" y="898358"/>
            <a:ext cx="7828301" cy="3268652"/>
          </a:xfrm>
          <a:prstGeom prst="rect">
            <a:avLst/>
          </a:prstGeom>
        </p:spPr>
        <p:txBody>
          <a:bodyPr wrap="square">
            <a:spAutoFit/>
          </a:bodyPr>
          <a:lstStyle/>
          <a:p>
            <a:pPr marL="342900" indent="-342900" algn="just">
              <a:lnSpc>
                <a:spcPct val="150000"/>
              </a:lnSpc>
              <a:buFont typeface="Wingdings" pitchFamily="2" charset="2"/>
              <a:buChar char="v"/>
            </a:pPr>
            <a:r>
              <a:rPr lang="en-US" sz="2000" dirty="0">
                <a:latin typeface="Times New Roman" panose="02020603050405020304" pitchFamily="18" charset="0"/>
                <a:cs typeface="Times New Roman" panose="02020603050405020304" pitchFamily="18" charset="0"/>
              </a:rPr>
              <a:t>In a doubly linked list, also called two-way list each node is divide into three parts:</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The first part, called </a:t>
            </a:r>
            <a:r>
              <a:rPr lang="en-US" sz="2000" dirty="0" err="1">
                <a:latin typeface="Times New Roman" panose="02020603050405020304" pitchFamily="18" charset="0"/>
                <a:cs typeface="Times New Roman" panose="02020603050405020304" pitchFamily="18" charset="0"/>
              </a:rPr>
              <a:t>previouspointer</a:t>
            </a:r>
            <a:r>
              <a:rPr lang="en-US" sz="2000" dirty="0">
                <a:latin typeface="Times New Roman" panose="02020603050405020304" pitchFamily="18" charset="0"/>
                <a:cs typeface="Times New Roman" panose="02020603050405020304" pitchFamily="18" charset="0"/>
              </a:rPr>
              <a:t> field, contain the address of the preceding element in the list.</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The second part contains the information of the element.</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The third part, call </a:t>
            </a:r>
            <a:r>
              <a:rPr lang="en-US" sz="2000" dirty="0" err="1">
                <a:latin typeface="Times New Roman" panose="02020603050405020304" pitchFamily="18" charset="0"/>
                <a:cs typeface="Times New Roman" panose="02020603050405020304" pitchFamily="18" charset="0"/>
              </a:rPr>
              <a:t>nextpointer</a:t>
            </a:r>
            <a:r>
              <a:rPr lang="en-US" sz="2000" dirty="0">
                <a:latin typeface="Times New Roman" panose="02020603050405020304" pitchFamily="18" charset="0"/>
                <a:cs typeface="Times New Roman" panose="02020603050405020304" pitchFamily="18" charset="0"/>
              </a:rPr>
              <a:t> field, contain the address of the succeeding element in the list. </a:t>
            </a:r>
          </a:p>
        </p:txBody>
      </p:sp>
      <p:pic>
        <p:nvPicPr>
          <p:cNvPr id="8" name="Picture 7">
            <a:extLst>
              <a:ext uri="{FF2B5EF4-FFF2-40B4-BE49-F238E27FC236}">
                <a16:creationId xmlns:a16="http://schemas.microsoft.com/office/drawing/2014/main" id="{B258CA03-F7B5-4947-8B27-8658A291E3CF}"/>
              </a:ext>
            </a:extLst>
          </p:cNvPr>
          <p:cNvPicPr/>
          <p:nvPr/>
        </p:nvPicPr>
        <p:blipFill rotWithShape="1">
          <a:blip r:embed="rId5">
            <a:extLst>
              <a:ext uri="{28A0092B-C50C-407E-A947-70E740481C1C}">
                <a14:useLocalDpi xmlns:a14="http://schemas.microsoft.com/office/drawing/2010/main" val="0"/>
              </a:ext>
            </a:extLst>
          </a:blip>
          <a:srcRect b="46362"/>
          <a:stretch/>
        </p:blipFill>
        <p:spPr>
          <a:xfrm>
            <a:off x="1447800" y="4800600"/>
            <a:ext cx="6857999" cy="990601"/>
          </a:xfrm>
          <a:prstGeom prst="rect">
            <a:avLst/>
          </a:prstGeom>
        </p:spPr>
      </p:pic>
    </p:spTree>
    <p:extLst>
      <p:ext uri="{BB962C8B-B14F-4D97-AF65-F5344CB8AC3E}">
        <p14:creationId xmlns:p14="http://schemas.microsoft.com/office/powerpoint/2010/main" val="2090718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19505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Doubly Linked List</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5850" y="898358"/>
            <a:ext cx="7828301" cy="3268652"/>
          </a:xfrm>
          <a:prstGeom prst="rect">
            <a:avLst/>
          </a:prstGeom>
        </p:spPr>
        <p:txBody>
          <a:bodyPr wrap="square">
            <a:spAutoFit/>
          </a:bodyPr>
          <a:lstStyle/>
          <a:p>
            <a:pPr marL="342900" indent="-342900" algn="just">
              <a:lnSpc>
                <a:spcPct val="150000"/>
              </a:lnSpc>
              <a:buFont typeface="Wingdings" pitchFamily="2" charset="2"/>
              <a:buChar char="v"/>
            </a:pPr>
            <a:r>
              <a:rPr lang="en-US" sz="2000" dirty="0">
                <a:latin typeface="Times New Roman" panose="02020603050405020304" pitchFamily="18" charset="0"/>
                <a:cs typeface="Times New Roman" panose="02020603050405020304" pitchFamily="18" charset="0"/>
              </a:rPr>
              <a:t>In addition, two pointer variables, for example head and tail, are used that contains the address of the first element and the address of the last element of the list, respectively. The first element contains Null value in the </a:t>
            </a:r>
            <a:r>
              <a:rPr lang="en-US" sz="2000" dirty="0" err="1">
                <a:latin typeface="Times New Roman" panose="02020603050405020304" pitchFamily="18" charset="0"/>
                <a:cs typeface="Times New Roman" panose="02020603050405020304" pitchFamily="18" charset="0"/>
              </a:rPr>
              <a:t>previouspointer</a:t>
            </a:r>
            <a:r>
              <a:rPr lang="en-US" sz="2000" dirty="0">
                <a:latin typeface="Times New Roman" panose="02020603050405020304" pitchFamily="18" charset="0"/>
                <a:cs typeface="Times New Roman" panose="02020603050405020304" pitchFamily="18" charset="0"/>
              </a:rPr>
              <a:t> to indicate there is no element preceding it in the list, and the last element have NULL value in the </a:t>
            </a:r>
            <a:r>
              <a:rPr lang="en-US" sz="2000" dirty="0" err="1">
                <a:latin typeface="Times New Roman" panose="02020603050405020304" pitchFamily="18" charset="0"/>
                <a:cs typeface="Times New Roman" panose="02020603050405020304" pitchFamily="18" charset="0"/>
              </a:rPr>
              <a:t>nextpointer</a:t>
            </a:r>
            <a:r>
              <a:rPr lang="en-US" sz="2000" dirty="0">
                <a:latin typeface="Times New Roman" panose="02020603050405020304" pitchFamily="18" charset="0"/>
                <a:cs typeface="Times New Roman" panose="02020603050405020304" pitchFamily="18" charset="0"/>
              </a:rPr>
              <a:t> field to indicate that there is no element succeeding it in the list as shown in the figure below.</a:t>
            </a:r>
          </a:p>
        </p:txBody>
      </p:sp>
      <p:pic>
        <p:nvPicPr>
          <p:cNvPr id="9" name="Picture 8">
            <a:extLst>
              <a:ext uri="{FF2B5EF4-FFF2-40B4-BE49-F238E27FC236}">
                <a16:creationId xmlns:a16="http://schemas.microsoft.com/office/drawing/2014/main" id="{CAAE807B-C64A-B64A-8F1E-499FACACB975}"/>
              </a:ext>
            </a:extLst>
          </p:cNvPr>
          <p:cNvPicPr/>
          <p:nvPr/>
        </p:nvPicPr>
        <p:blipFill>
          <a:blip r:embed="rId5">
            <a:extLst>
              <a:ext uri="{28A0092B-C50C-407E-A947-70E740481C1C}">
                <a14:useLocalDpi xmlns:a14="http://schemas.microsoft.com/office/drawing/2010/main" val="0"/>
              </a:ext>
            </a:extLst>
          </a:blip>
          <a:stretch>
            <a:fillRect/>
          </a:stretch>
        </p:blipFill>
        <p:spPr>
          <a:xfrm>
            <a:off x="2057400" y="4371886"/>
            <a:ext cx="5867400" cy="1637665"/>
          </a:xfrm>
          <a:prstGeom prst="rect">
            <a:avLst/>
          </a:prstGeom>
        </p:spPr>
      </p:pic>
    </p:spTree>
    <p:extLst>
      <p:ext uri="{BB962C8B-B14F-4D97-AF65-F5344CB8AC3E}">
        <p14:creationId xmlns:p14="http://schemas.microsoft.com/office/powerpoint/2010/main" val="225553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177225"/>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Operations On doubly linked List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5850" y="898358"/>
            <a:ext cx="7828301" cy="3268652"/>
          </a:xfrm>
          <a:prstGeom prst="rect">
            <a:avLst/>
          </a:prstGeom>
        </p:spPr>
        <p:txBody>
          <a:bodyPr wrap="square">
            <a:spAutoFit/>
          </a:bodyPr>
          <a:lstStyle/>
          <a:p>
            <a:pPr marL="342900" indent="-342900" algn="just">
              <a:lnSpc>
                <a:spcPct val="150000"/>
              </a:lnSpc>
              <a:buFont typeface="Wingdings" pitchFamily="2" charset="2"/>
              <a:buChar char="v"/>
            </a:pPr>
            <a:r>
              <a:rPr lang="en-US" sz="2000" dirty="0">
                <a:latin typeface="Times New Roman" panose="02020603050405020304" pitchFamily="18" charset="0"/>
                <a:cs typeface="Times New Roman" panose="02020603050405020304" pitchFamily="18" charset="0"/>
              </a:rPr>
              <a:t>Inserting an element </a:t>
            </a:r>
          </a:p>
          <a:p>
            <a:pPr algn="just">
              <a:lnSpc>
                <a:spcPct val="150000"/>
              </a:lnSpc>
            </a:pPr>
            <a:r>
              <a:rPr lang="en-US" sz="2000" dirty="0">
                <a:latin typeface="Times New Roman" panose="02020603050405020304" pitchFamily="18" charset="0"/>
                <a:cs typeface="Times New Roman" panose="02020603050405020304" pitchFamily="18" charset="0"/>
              </a:rPr>
              <a:t>To insert an element in the list, the first task is to get a free node, assign the element to be inserted to the info field of the node, and then new node is placed at the appropriate position by adjusting the appropriate pointer. The insertion in the list can take place at the following positions:</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At the beginning of the list</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At the end of the list</a:t>
            </a:r>
          </a:p>
        </p:txBody>
      </p:sp>
    </p:spTree>
    <p:extLst>
      <p:ext uri="{BB962C8B-B14F-4D97-AF65-F5344CB8AC3E}">
        <p14:creationId xmlns:p14="http://schemas.microsoft.com/office/powerpoint/2010/main" val="2592637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177225"/>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Operations On doubly linked List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5850" y="898358"/>
            <a:ext cx="7828301" cy="6044155"/>
          </a:xfrm>
          <a:prstGeom prst="rect">
            <a:avLst/>
          </a:prstGeom>
        </p:spPr>
        <p:txBody>
          <a:bodyPr wrap="square">
            <a:spAutoFit/>
          </a:bodyPr>
          <a:lstStyle/>
          <a:p>
            <a:pPr marL="342900" indent="-342900" algn="just">
              <a:lnSpc>
                <a:spcPct val="150000"/>
              </a:lnSpc>
              <a:buFont typeface="Wingdings" pitchFamily="2" charset="2"/>
              <a:buChar char="v"/>
            </a:pPr>
            <a:r>
              <a:rPr lang="en-US" sz="2000" b="1" dirty="0">
                <a:latin typeface="Times New Roman" panose="02020603050405020304" pitchFamily="18" charset="0"/>
                <a:cs typeface="Times New Roman" panose="02020603050405020304" pitchFamily="18" charset="0"/>
              </a:rPr>
              <a:t>Inserting at the beginning of the list</a:t>
            </a:r>
          </a:p>
          <a:p>
            <a:pPr algn="just">
              <a:lnSpc>
                <a:spcPct val="150000"/>
              </a:lnSpc>
            </a:pPr>
            <a:r>
              <a:rPr lang="en-US" sz="2000" dirty="0">
                <a:latin typeface="Times New Roman" panose="02020603050405020304" pitchFamily="18" charset="0"/>
                <a:cs typeface="Times New Roman" panose="02020603050405020304" pitchFamily="18" charset="0"/>
              </a:rPr>
              <a:t>To insert an element at the beginning of the list, first we test whether the linked list is initially empty. If yes, then the element is inserted as the first and only element of the list by performing the following steps: </a:t>
            </a:r>
          </a:p>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Assign Null value to the </a:t>
            </a:r>
            <a:r>
              <a:rPr lang="en-US" dirty="0" err="1">
                <a:latin typeface="Times New Roman" panose="02020603050405020304" pitchFamily="18" charset="0"/>
                <a:cs typeface="Times New Roman" panose="02020603050405020304" pitchFamily="18" charset="0"/>
              </a:rPr>
              <a:t>nextpointer</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previospointer</a:t>
            </a:r>
            <a:r>
              <a:rPr lang="en-US" dirty="0">
                <a:latin typeface="Times New Roman" panose="02020603050405020304" pitchFamily="18" charset="0"/>
                <a:cs typeface="Times New Roman" panose="02020603050405020304" pitchFamily="18" charset="0"/>
              </a:rPr>
              <a:t> field of the new node.</a:t>
            </a:r>
          </a:p>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Assign address of the new node to head and tail pointer variables.</a:t>
            </a:r>
          </a:p>
          <a:p>
            <a:pPr algn="just">
              <a:lnSpc>
                <a:spcPct val="150000"/>
              </a:lnSpc>
            </a:pPr>
            <a:r>
              <a:rPr lang="en-US" dirty="0">
                <a:latin typeface="Times New Roman" panose="02020603050405020304" pitchFamily="18" charset="0"/>
                <a:cs typeface="Times New Roman" panose="02020603050405020304" pitchFamily="18" charset="0"/>
              </a:rPr>
              <a:t>However, if the list is initially not empty, then the element is inserted as the first element of the list by performing the following steps:</a:t>
            </a:r>
          </a:p>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Assign NULL value to the </a:t>
            </a:r>
            <a:r>
              <a:rPr lang="en-US" dirty="0" err="1">
                <a:latin typeface="Times New Roman" panose="02020603050405020304" pitchFamily="18" charset="0"/>
                <a:cs typeface="Times New Roman" panose="02020603050405020304" pitchFamily="18" charset="0"/>
              </a:rPr>
              <a:t>previouspointer</a:t>
            </a:r>
            <a:r>
              <a:rPr lang="en-US" dirty="0">
                <a:latin typeface="Times New Roman" panose="02020603050405020304" pitchFamily="18" charset="0"/>
                <a:cs typeface="Times New Roman" panose="02020603050405020304" pitchFamily="18" charset="0"/>
              </a:rPr>
              <a:t> field of the new node.</a:t>
            </a:r>
          </a:p>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Assign value of the head variable to the </a:t>
            </a:r>
            <a:r>
              <a:rPr lang="en-US" dirty="0" err="1">
                <a:latin typeface="Times New Roman" panose="02020603050405020304" pitchFamily="18" charset="0"/>
                <a:cs typeface="Times New Roman" panose="02020603050405020304" pitchFamily="18" charset="0"/>
              </a:rPr>
              <a:t>nextpointer</a:t>
            </a:r>
            <a:r>
              <a:rPr lang="en-US" dirty="0">
                <a:latin typeface="Times New Roman" panose="02020603050405020304" pitchFamily="18" charset="0"/>
                <a:cs typeface="Times New Roman" panose="02020603050405020304" pitchFamily="18" charset="0"/>
              </a:rPr>
              <a:t> field of the new node.  </a:t>
            </a:r>
          </a:p>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Assign address of the new node to the </a:t>
            </a:r>
            <a:r>
              <a:rPr lang="en-US" dirty="0" err="1">
                <a:latin typeface="Times New Roman" panose="02020603050405020304" pitchFamily="18" charset="0"/>
                <a:cs typeface="Times New Roman" panose="02020603050405020304" pitchFamily="18" charset="0"/>
              </a:rPr>
              <a:t>previouspointer</a:t>
            </a:r>
            <a:r>
              <a:rPr lang="en-US" dirty="0">
                <a:latin typeface="Times New Roman" panose="02020603050405020304" pitchFamily="18" charset="0"/>
                <a:cs typeface="Times New Roman" panose="02020603050405020304" pitchFamily="18" charset="0"/>
              </a:rPr>
              <a:t> field of the node to currently pointed by head variable.</a:t>
            </a:r>
          </a:p>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Finally, assign the address of the new to node to head variable as in the figure next slide.</a:t>
            </a:r>
          </a:p>
        </p:txBody>
      </p:sp>
    </p:spTree>
    <p:extLst>
      <p:ext uri="{BB962C8B-B14F-4D97-AF65-F5344CB8AC3E}">
        <p14:creationId xmlns:p14="http://schemas.microsoft.com/office/powerpoint/2010/main" val="1747960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18683</TotalTime>
  <Words>1368</Words>
  <Application>Microsoft Macintosh PowerPoint</Application>
  <PresentationFormat>On-screen Show (4:3)</PresentationFormat>
  <Paragraphs>92</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Corporate Edition</dc:creator>
  <cp:lastModifiedBy>Microsoft Office User</cp:lastModifiedBy>
  <cp:revision>848</cp:revision>
  <dcterms:created xsi:type="dcterms:W3CDTF">2011-03-14T07:23:11Z</dcterms:created>
  <dcterms:modified xsi:type="dcterms:W3CDTF">2021-11-16T21:58:13Z</dcterms:modified>
</cp:coreProperties>
</file>