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79" r:id="rId4"/>
    <p:sldId id="292" r:id="rId5"/>
    <p:sldId id="280" r:id="rId6"/>
    <p:sldId id="293" r:id="rId7"/>
    <p:sldId id="281"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258"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94610" autoAdjust="0"/>
  </p:normalViewPr>
  <p:slideViewPr>
    <p:cSldViewPr>
      <p:cViewPr varScale="1">
        <p:scale>
          <a:sx n="86" d="100"/>
          <a:sy n="86" d="100"/>
        </p:scale>
        <p:origin x="129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11/22/21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CB9BFB-F928-48BF-B2B2-6D10E6F79C76}" type="datetimeFigureOut">
              <a:rPr lang="en-US"/>
              <a:pPr>
                <a:defRPr/>
              </a:pPr>
              <a:t>11/22/21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097D02-BEF6-42EA-A3A3-16419402D449}" type="datetimeFigureOut">
              <a:rPr lang="en-US"/>
              <a:pPr>
                <a:defRPr/>
              </a:pPr>
              <a:t>11/22/21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3EC9CF-3F05-44A6-96DB-20806AC32E97}" type="datetimeFigureOut">
              <a:rPr lang="en-US"/>
              <a:pPr>
                <a:defRPr/>
              </a:pPr>
              <a:t>11/22/21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B6EBB1-65FE-4E8C-84AF-525C46DE6DFD}" type="datetimeFigureOut">
              <a:rPr lang="en-US"/>
              <a:pPr>
                <a:defRPr/>
              </a:pPr>
              <a:t>11/22/21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BADF15-2337-492C-AEDD-00D9B64BB6F5}" type="datetimeFigureOut">
              <a:rPr lang="en-US"/>
              <a:pPr>
                <a:defRPr/>
              </a:pPr>
              <a:t>11/22/21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E6B863-65AB-490A-BB95-C583584DF7D2}" type="datetimeFigureOut">
              <a:rPr lang="en-US"/>
              <a:pPr>
                <a:defRPr/>
              </a:pPr>
              <a:t>11/22/21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2F31FC7-8DC5-4522-8B5A-2EC5964FD409}" type="datetimeFigureOut">
              <a:rPr lang="en-US"/>
              <a:pPr>
                <a:defRPr/>
              </a:pPr>
              <a:t>11/22/21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FACDEED-9FA7-4045-AF8C-0026E12BC51E}" type="datetimeFigureOut">
              <a:rPr lang="en-US"/>
              <a:pPr>
                <a:defRPr/>
              </a:pPr>
              <a:t>11/22/21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204CBC-AEDB-42CE-AEE6-8E7E4B3C03DF}" type="datetimeFigureOut">
              <a:rPr lang="en-US"/>
              <a:pPr>
                <a:defRPr/>
              </a:pPr>
              <a:t>11/22/21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95640-D3F2-406D-8DFB-13EFBDA53E45}" type="datetimeFigureOut">
              <a:rPr lang="en-US"/>
              <a:pPr>
                <a:defRPr/>
              </a:pPr>
              <a:t>11/22/21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54624D-BAB1-4D03-961C-D0576B971BF5}" type="datetimeFigureOut">
              <a:rPr lang="en-US"/>
              <a:pPr>
                <a:defRPr/>
              </a:pPr>
              <a:t>11/22/21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1C634C-F34F-4D42-8019-F3D2D4D5877C}" type="datetimeFigureOut">
              <a:rPr lang="en-US"/>
              <a:pPr>
                <a:defRPr/>
              </a:pPr>
              <a:t>11/22/21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2.tiff"/><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tiff"/><Relationship Id="rId5" Type="http://schemas.openxmlformats.org/officeDocument/2006/relationships/image" Target="../media/image9.tif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1.tif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2"/>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3"/>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4"/>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1569660"/>
          </a:xfrm>
          <a:prstGeom prst="rect">
            <a:avLst/>
          </a:prstGeom>
          <a:noFill/>
          <a:ln w="9525">
            <a:noFill/>
            <a:miter lim="800000"/>
            <a:headEnd/>
            <a:tailEnd/>
          </a:ln>
        </p:spPr>
        <p:txBody>
          <a:bodyPr wrap="square">
            <a:spAutoFit/>
          </a:bodyPr>
          <a:lstStyle/>
          <a:p>
            <a:pPr algn="ctr"/>
            <a:r>
              <a:rPr lang="en-US" sz="3200" b="1" dirty="0">
                <a:solidFill>
                  <a:schemeClr val="bg1"/>
                </a:solidFill>
                <a:latin typeface="Times New Roman" pitchFamily="18" charset="0"/>
                <a:cs typeface="Times New Roman" pitchFamily="18" charset="0"/>
              </a:rPr>
              <a:t>Data Structure</a:t>
            </a:r>
          </a:p>
          <a:p>
            <a:pPr algn="ctr"/>
            <a:r>
              <a:rPr lang="en-US" sz="3200" b="1" dirty="0">
                <a:solidFill>
                  <a:schemeClr val="bg1"/>
                </a:solidFill>
                <a:latin typeface="Times New Roman" pitchFamily="18" charset="0"/>
                <a:cs typeface="Times New Roman" pitchFamily="18" charset="0"/>
              </a:rPr>
              <a:t> </a:t>
            </a:r>
          </a:p>
          <a:p>
            <a:pPr algn="ctr"/>
            <a:r>
              <a:rPr lang="en-US" sz="3200" b="1" dirty="0">
                <a:solidFill>
                  <a:schemeClr val="bg1"/>
                </a:solidFill>
                <a:latin typeface="Times New Roman" pitchFamily="18" charset="0"/>
                <a:cs typeface="Times New Roman" pitchFamily="18" charset="0"/>
              </a:rPr>
              <a:t>Stack</a:t>
            </a:r>
          </a:p>
        </p:txBody>
      </p:sp>
      <p:pic>
        <p:nvPicPr>
          <p:cNvPr id="8" name="Picture 2" descr="C:\Users\Jasim\Desktop\logo_uoit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a:t>
            </a:r>
            <a:r>
              <a:rPr lang="en-MY" sz="1400" dirty="0" err="1">
                <a:solidFill>
                  <a:schemeClr val="bg1"/>
                </a:solidFill>
                <a:latin typeface="Times New Roman" pitchFamily="18" charset="0"/>
                <a:cs typeface="Times New Roman" pitchFamily="18" charset="0"/>
              </a:rPr>
              <a:t>Dr.</a:t>
            </a:r>
            <a:r>
              <a:rPr lang="en-MY" sz="1400" dirty="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Alaa</a:t>
            </a:r>
            <a:r>
              <a:rPr lang="en-US" sz="1400" dirty="0">
                <a:solidFill>
                  <a:schemeClr val="bg1"/>
                </a:solidFill>
                <a:latin typeface="Times New Roman" pitchFamily="18" charset="0"/>
                <a:cs typeface="Times New Roman" pitchFamily="18" charset="0"/>
              </a:rPr>
              <a:t> Ahmed </a:t>
            </a:r>
            <a:r>
              <a:rPr lang="en-US" sz="1400" dirty="0" err="1">
                <a:solidFill>
                  <a:schemeClr val="bg1"/>
                </a:solidFill>
                <a:latin typeface="Times New Roman" pitchFamily="18" charset="0"/>
                <a:cs typeface="Times New Roman" pitchFamily="18" charset="0"/>
              </a:rPr>
              <a:t>Abbood</a:t>
            </a:r>
            <a:r>
              <a:rPr lang="en-US" sz="1400" dirty="0">
                <a:solidFill>
                  <a:schemeClr val="bg1"/>
                </a:solidFill>
                <a:latin typeface="Times New Roman" pitchFamily="18" charset="0"/>
                <a:cs typeface="Times New Roman" pitchFamily="18" charset="0"/>
              </a:rPr>
              <a:t>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Lecture 6.</a:t>
            </a:r>
          </a:p>
          <a:p>
            <a:r>
              <a:rPr lang="en-MY" sz="1400" dirty="0">
                <a:solidFill>
                  <a:schemeClr val="bg1"/>
                </a:solidFill>
                <a:latin typeface="Times New Roman" pitchFamily="18" charset="0"/>
                <a:cs typeface="Times New Roman" pitchFamily="18" charset="0"/>
              </a:rPr>
              <a:t>Class 2</a:t>
            </a:r>
            <a:r>
              <a:rPr lang="en-MY" sz="1400" baseline="30000" dirty="0">
                <a:solidFill>
                  <a:schemeClr val="bg1"/>
                </a:solidFill>
                <a:latin typeface="Times New Roman" pitchFamily="18" charset="0"/>
                <a:cs typeface="Times New Roman" pitchFamily="18" charset="0"/>
              </a:rPr>
              <a:t>nd</a:t>
            </a:r>
            <a:r>
              <a:rPr lang="en-MY" sz="1400" dirty="0">
                <a:solidFill>
                  <a:schemeClr val="bg1"/>
                </a:solidFill>
                <a:latin typeface="Times New Roman" pitchFamily="18" charset="0"/>
                <a:cs typeface="Times New Roman" pitchFamily="18" charset="0"/>
              </a:rPr>
              <a:t> .</a:t>
            </a:r>
          </a:p>
          <a:p>
            <a:r>
              <a:rPr lang="en-MY" sz="1400" dirty="0">
                <a:solidFill>
                  <a:schemeClr val="bg1"/>
                </a:solidFill>
                <a:latin typeface="Times New Roman" pitchFamily="18" charset="0"/>
                <a:cs typeface="Times New Roman" pitchFamily="18" charset="0"/>
              </a:rPr>
              <a:t>Time: 8:30-10:30 </a:t>
            </a:r>
          </a:p>
          <a:p>
            <a:r>
              <a:rPr lang="en-MY" sz="1400" dirty="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6"/>
          <a:srcRect/>
          <a:stretch>
            <a:fillRect/>
          </a:stretch>
        </p:blipFill>
        <p:spPr bwMode="auto">
          <a:xfrm>
            <a:off x="7467600" y="0"/>
            <a:ext cx="16764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191981"/>
          </a:xfrm>
          <a:prstGeom prst="rect">
            <a:avLst/>
          </a:prstGeom>
        </p:spPr>
        <p:txBody>
          <a:bodyPr wrap="square">
            <a:spAutoFit/>
          </a:bodyPr>
          <a:lstStyle/>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A stack represented using a linked list is also known as linked stack. </a:t>
            </a:r>
          </a:p>
          <a:p>
            <a:pPr algn="just"/>
            <a:r>
              <a:rPr lang="en-US" sz="2000" dirty="0">
                <a:latin typeface="Times New Roman" panose="02020603050405020304" pitchFamily="18" charset="0"/>
                <a:cs typeface="Times New Roman" panose="02020603050405020304" pitchFamily="18" charset="0"/>
              </a:rPr>
              <a:t>The array-based representation of stacks suffers from following limitations</a:t>
            </a:r>
          </a:p>
          <a:p>
            <a:pPr algn="just">
              <a:lnSpc>
                <a:spcPct val="150000"/>
              </a:lnSpc>
            </a:pPr>
            <a:r>
              <a:rPr lang="en-US" sz="2000" dirty="0">
                <a:latin typeface="Times New Roman" panose="02020603050405020304" pitchFamily="18" charset="0"/>
                <a:cs typeface="Times New Roman" panose="02020603050405020304" pitchFamily="18" charset="0"/>
              </a:rPr>
              <a:t>1. Size of stack most be known in advance.</a:t>
            </a:r>
          </a:p>
          <a:p>
            <a:pPr algn="just">
              <a:lnSpc>
                <a:spcPct val="150000"/>
              </a:lnSpc>
            </a:pPr>
            <a:r>
              <a:rPr lang="en-US" sz="2000" dirty="0">
                <a:latin typeface="Times New Roman" panose="02020603050405020304" pitchFamily="18" charset="0"/>
                <a:cs typeface="Times New Roman" panose="02020603050405020304" pitchFamily="18" charset="0"/>
              </a:rPr>
              <a:t>2. We may come across situations when an attempt to push an element causes overflow. However, stack, as an abstract data structure can not be full. Hence, abstractly, it is always possible to push an element onto stack. Therefore, representing stack as an array prohibits the growth of the stack beyond the finite number of elements.</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Representation A Stack Using a Linked List</a:t>
            </a:r>
          </a:p>
        </p:txBody>
      </p:sp>
    </p:spTree>
    <p:extLst>
      <p:ext uri="{BB962C8B-B14F-4D97-AF65-F5344CB8AC3E}">
        <p14:creationId xmlns:p14="http://schemas.microsoft.com/office/powerpoint/2010/main" val="7276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884205"/>
          </a:xfrm>
          <a:prstGeom prst="rect">
            <a:avLst/>
          </a:prstGeom>
        </p:spPr>
        <p:txBody>
          <a:bodyPr wrap="square">
            <a:spAutoFit/>
          </a:bodyPr>
          <a:lstStyle/>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A stack represented using a linked list is also known as linked stack.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linked list representation allows a stack to grow to a limit of the computer’s memory. We should defined our own data type (classed) i.e. named </a:t>
            </a:r>
            <a:r>
              <a:rPr lang="en-US" sz="2000" dirty="0" err="1">
                <a:latin typeface="Times New Roman" panose="02020603050405020304" pitchFamily="18" charset="0"/>
                <a:cs typeface="Times New Roman" panose="02020603050405020304" pitchFamily="18" charset="0"/>
              </a:rPr>
              <a:t>LinkedStack</a:t>
            </a:r>
            <a:r>
              <a:rPr lang="en-US" sz="2000" dirty="0">
                <a:latin typeface="Times New Roman" panose="02020603050405020304" pitchFamily="18" charset="0"/>
                <a:cs typeface="Times New Roman" panose="02020603050405020304" pitchFamily="18" charset="0"/>
              </a:rPr>
              <a:t>, which has a pointer to a self-referential class and whose first data member info hold the element of the stack and the second data member pointer-</a:t>
            </a:r>
            <a:r>
              <a:rPr lang="en-US" sz="2000" dirty="0" err="1">
                <a:latin typeface="Times New Roman" panose="02020603050405020304" pitchFamily="18" charset="0"/>
                <a:cs typeface="Times New Roman" panose="02020603050405020304" pitchFamily="18" charset="0"/>
              </a:rPr>
              <a:t>tonext</a:t>
            </a:r>
            <a:r>
              <a:rPr lang="en-US" sz="2000" dirty="0">
                <a:latin typeface="Times New Roman" panose="02020603050405020304" pitchFamily="18" charset="0"/>
                <a:cs typeface="Times New Roman" panose="02020603050405020304" pitchFamily="18" charset="0"/>
              </a:rPr>
              <a:t> hold the address of the element under it in the stack as in the figure below.</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Representation A Stack Using a Linked List</a:t>
            </a:r>
          </a:p>
        </p:txBody>
      </p:sp>
      <p:pic>
        <p:nvPicPr>
          <p:cNvPr id="3" name="Picture 2">
            <a:extLst>
              <a:ext uri="{FF2B5EF4-FFF2-40B4-BE49-F238E27FC236}">
                <a16:creationId xmlns:a16="http://schemas.microsoft.com/office/drawing/2014/main" id="{FDC8F143-E402-7F41-A371-F022B76AE06D}"/>
              </a:ext>
            </a:extLst>
          </p:cNvPr>
          <p:cNvPicPr>
            <a:picLocks noChangeAspect="1"/>
          </p:cNvPicPr>
          <p:nvPr/>
        </p:nvPicPr>
        <p:blipFill>
          <a:blip r:embed="rId5"/>
          <a:stretch>
            <a:fillRect/>
          </a:stretch>
        </p:blipFill>
        <p:spPr>
          <a:xfrm>
            <a:off x="1108504" y="4495801"/>
            <a:ext cx="7806895" cy="1600200"/>
          </a:xfrm>
          <a:prstGeom prst="rect">
            <a:avLst/>
          </a:prstGeom>
        </p:spPr>
      </p:pic>
    </p:spTree>
    <p:extLst>
      <p:ext uri="{BB962C8B-B14F-4D97-AF65-F5344CB8AC3E}">
        <p14:creationId xmlns:p14="http://schemas.microsoft.com/office/powerpoint/2010/main" val="325947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73031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mentioned earlier, stack is one of the most commonly used data structures. Some of its applications are: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Stacks are used to pass parameters between functions. On a call to function the parameters and local variable are stored on a stack.</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Stacks are used to solve enormous number of problems, because stack is supported by high-level language such as C, C++, python etc.</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spTree>
    <p:extLst>
      <p:ext uri="{BB962C8B-B14F-4D97-AF65-F5344CB8AC3E}">
        <p14:creationId xmlns:p14="http://schemas.microsoft.com/office/powerpoint/2010/main" val="322961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730317"/>
          </a:xfrm>
          <a:prstGeom prst="rect">
            <a:avLst/>
          </a:prstGeom>
        </p:spPr>
        <p:txBody>
          <a:bodyPr wrap="square">
            <a:spAutoFit/>
          </a:bodyPr>
          <a:lstStyle/>
          <a:p>
            <a:pPr marL="342900" indent="-342900"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Parenthesis Checker </a:t>
            </a:r>
          </a:p>
          <a:p>
            <a:pPr algn="just">
              <a:lnSpc>
                <a:spcPct val="150000"/>
              </a:lnSpc>
            </a:pPr>
            <a:r>
              <a:rPr lang="en-US" sz="2000" dirty="0">
                <a:latin typeface="Times New Roman" panose="02020603050405020304" pitchFamily="18" charset="0"/>
                <a:cs typeface="Times New Roman" panose="02020603050405020304" pitchFamily="18" charset="0"/>
              </a:rPr>
              <a:t>Parenthesis checker is a program that checks whether a mathematical expression is properly parenthesized. We will consider three sets of groups symbols: the standard parentheses “()”, braces “{}”, and brackets “[]”. For an input expression, its verifies that for each left parentheses there is corresponding closing symbol and the symbols are appropriately nested as in the example (see next slide).</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spTree>
    <p:extLst>
      <p:ext uri="{BB962C8B-B14F-4D97-AF65-F5344CB8AC3E}">
        <p14:creationId xmlns:p14="http://schemas.microsoft.com/office/powerpoint/2010/main" val="320771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pic>
        <p:nvPicPr>
          <p:cNvPr id="5" name="Picture 4">
            <a:extLst>
              <a:ext uri="{FF2B5EF4-FFF2-40B4-BE49-F238E27FC236}">
                <a16:creationId xmlns:a16="http://schemas.microsoft.com/office/drawing/2014/main" id="{67FBD453-3434-3E4B-84BF-018E6D36FFDB}"/>
              </a:ext>
            </a:extLst>
          </p:cNvPr>
          <p:cNvPicPr>
            <a:picLocks noChangeAspect="1"/>
          </p:cNvPicPr>
          <p:nvPr/>
        </p:nvPicPr>
        <p:blipFill rotWithShape="1">
          <a:blip r:embed="rId5"/>
          <a:srcRect r="63366"/>
          <a:stretch/>
        </p:blipFill>
        <p:spPr>
          <a:xfrm>
            <a:off x="1447800" y="1828800"/>
            <a:ext cx="3048000" cy="2819400"/>
          </a:xfrm>
          <a:prstGeom prst="rect">
            <a:avLst/>
          </a:prstGeom>
        </p:spPr>
      </p:pic>
      <p:pic>
        <p:nvPicPr>
          <p:cNvPr id="8" name="Picture 7">
            <a:extLst>
              <a:ext uri="{FF2B5EF4-FFF2-40B4-BE49-F238E27FC236}">
                <a16:creationId xmlns:a16="http://schemas.microsoft.com/office/drawing/2014/main" id="{570F1904-1789-8245-8B94-5BCF1AF6C2CC}"/>
              </a:ext>
            </a:extLst>
          </p:cNvPr>
          <p:cNvPicPr>
            <a:picLocks noChangeAspect="1"/>
          </p:cNvPicPr>
          <p:nvPr/>
        </p:nvPicPr>
        <p:blipFill rotWithShape="1">
          <a:blip r:embed="rId6"/>
          <a:srcRect l="5128" r="57692" b="14445"/>
          <a:stretch/>
        </p:blipFill>
        <p:spPr>
          <a:xfrm>
            <a:off x="5410200" y="1828800"/>
            <a:ext cx="2590800" cy="2819400"/>
          </a:xfrm>
          <a:prstGeom prst="rect">
            <a:avLst/>
          </a:prstGeom>
        </p:spPr>
      </p:pic>
    </p:spTree>
    <p:extLst>
      <p:ext uri="{BB962C8B-B14F-4D97-AF65-F5344CB8AC3E}">
        <p14:creationId xmlns:p14="http://schemas.microsoft.com/office/powerpoint/2010/main" val="371379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1883657"/>
          </a:xfrm>
          <a:prstGeom prst="rect">
            <a:avLst/>
          </a:prstGeom>
        </p:spPr>
        <p:txBody>
          <a:bodyPr wrap="square">
            <a:spAutoFit/>
          </a:bodyPr>
          <a:lstStyle/>
          <a:p>
            <a:pPr marL="342900" indent="-342900"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Mathematical Notation Translation </a:t>
            </a:r>
          </a:p>
          <a:p>
            <a:pPr algn="just">
              <a:lnSpc>
                <a:spcPct val="150000"/>
              </a:lnSpc>
            </a:pPr>
            <a:r>
              <a:rPr lang="en-US" sz="2000" dirty="0">
                <a:latin typeface="Times New Roman" panose="02020603050405020304" pitchFamily="18" charset="0"/>
                <a:cs typeface="Times New Roman" panose="02020603050405020304" pitchFamily="18" charset="0"/>
              </a:rPr>
              <a:t> Let us first consider various types of notations for writing mathematical expression in the table below.</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pic>
        <p:nvPicPr>
          <p:cNvPr id="4" name="Picture 3">
            <a:extLst>
              <a:ext uri="{FF2B5EF4-FFF2-40B4-BE49-F238E27FC236}">
                <a16:creationId xmlns:a16="http://schemas.microsoft.com/office/drawing/2014/main" id="{E3B63680-E086-F240-AC0D-2AF7FE83F195}"/>
              </a:ext>
            </a:extLst>
          </p:cNvPr>
          <p:cNvPicPr>
            <a:picLocks noChangeAspect="1"/>
          </p:cNvPicPr>
          <p:nvPr/>
        </p:nvPicPr>
        <p:blipFill rotWithShape="1">
          <a:blip r:embed="rId5"/>
          <a:srcRect l="2563" r="5129" b="15385"/>
          <a:stretch/>
        </p:blipFill>
        <p:spPr>
          <a:xfrm>
            <a:off x="1752600" y="2438400"/>
            <a:ext cx="5943600" cy="1981200"/>
          </a:xfrm>
          <a:prstGeom prst="rect">
            <a:avLst/>
          </a:prstGeom>
        </p:spPr>
      </p:pic>
    </p:spTree>
    <p:extLst>
      <p:ext uri="{BB962C8B-B14F-4D97-AF65-F5344CB8AC3E}">
        <p14:creationId xmlns:p14="http://schemas.microsoft.com/office/powerpoint/2010/main" val="84835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653646"/>
          </a:xfrm>
          <a:prstGeom prst="rect">
            <a:avLst/>
          </a:prstGeom>
        </p:spPr>
        <p:txBody>
          <a:bodyPr wrap="square">
            <a:spAutoFit/>
          </a:bodyPr>
          <a:lstStyle/>
          <a:p>
            <a:pPr marL="342900" indent="-342900"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Mathematical Notation Translation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Infix Notation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this notation, the operator symbol is placed between its two operands for example </a:t>
            </a:r>
          </a:p>
          <a:p>
            <a:pPr algn="just">
              <a:lnSpc>
                <a:spcPct val="150000"/>
              </a:lnSpc>
            </a:pPr>
            <a:r>
              <a:rPr lang="en-US" sz="2000" dirty="0">
                <a:latin typeface="Times New Roman" panose="02020603050405020304" pitchFamily="18" charset="0"/>
                <a:cs typeface="Times New Roman" panose="02020603050405020304" pitchFamily="18" charset="0"/>
              </a:rPr>
              <a:t>To add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B</a:t>
            </a:r>
            <a:r>
              <a:rPr lang="en-US" sz="2000" dirty="0">
                <a:latin typeface="Times New Roman" panose="02020603050405020304" pitchFamily="18" charset="0"/>
                <a:cs typeface="Times New Roman" panose="02020603050405020304" pitchFamily="18" charset="0"/>
              </a:rPr>
              <a:t>  we can write it as A+B or  B+A</a:t>
            </a:r>
          </a:p>
          <a:p>
            <a:pPr algn="just">
              <a:lnSpc>
                <a:spcPct val="150000"/>
              </a:lnSpc>
            </a:pPr>
            <a:r>
              <a:rPr lang="en-US" sz="2000" dirty="0">
                <a:latin typeface="Times New Roman" panose="02020603050405020304" pitchFamily="18" charset="0"/>
                <a:cs typeface="Times New Roman" panose="02020603050405020304" pitchFamily="18" charset="0"/>
              </a:rPr>
              <a:t>To subtract D from C we write as C-D, but we can’t write D-C as this operation is not commutative </a:t>
            </a:r>
          </a:p>
          <a:p>
            <a:pPr algn="just">
              <a:lnSpc>
                <a:spcPct val="150000"/>
              </a:lnSpc>
            </a:pPr>
            <a:r>
              <a:rPr lang="en-US" sz="2000" dirty="0">
                <a:latin typeface="Times New Roman" panose="02020603050405020304" pitchFamily="18" charset="0"/>
                <a:cs typeface="Times New Roman" panose="02020603050405020304" pitchFamily="18" charset="0"/>
              </a:rPr>
              <a:t>In this notation we most distinguish between </a:t>
            </a:r>
          </a:p>
          <a:p>
            <a:pPr algn="just">
              <a:lnSpc>
                <a:spcPct val="150000"/>
              </a:lnSpc>
            </a:pPr>
            <a:r>
              <a:rPr lang="en-US" sz="2000" dirty="0">
                <a:latin typeface="Times New Roman" panose="02020603050405020304" pitchFamily="18" charset="0"/>
                <a:cs typeface="Times New Roman" panose="02020603050405020304" pitchFamily="18" charset="0"/>
              </a:rPr>
              <a:t>(A+B)/C and A+(B/C)</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spTree>
    <p:extLst>
      <p:ext uri="{BB962C8B-B14F-4D97-AF65-F5344CB8AC3E}">
        <p14:creationId xmlns:p14="http://schemas.microsoft.com/office/powerpoint/2010/main" val="280529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653646"/>
          </a:xfrm>
          <a:prstGeom prst="rect">
            <a:avLst/>
          </a:prstGeom>
        </p:spPr>
        <p:txBody>
          <a:bodyPr wrap="square">
            <a:spAutoFit/>
          </a:bodyPr>
          <a:lstStyle/>
          <a:p>
            <a:pPr marL="342900" indent="-342900"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Mathematical Notation Translation </a:t>
            </a:r>
          </a:p>
          <a:p>
            <a:pPr marL="457200" indent="-457200" algn="just">
              <a:lnSpc>
                <a:spcPct val="150000"/>
              </a:lnSpc>
              <a:buFont typeface="+mj-lt"/>
              <a:buAutoNum type="arabicPeriod" startAt="2"/>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Prefix Notation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this notation, the operator symbol is placed before its two operands for example </a:t>
            </a:r>
          </a:p>
          <a:p>
            <a:pPr algn="just">
              <a:lnSpc>
                <a:spcPct val="150000"/>
              </a:lnSpc>
            </a:pPr>
            <a:r>
              <a:rPr lang="en-US" sz="2000" dirty="0">
                <a:latin typeface="Times New Roman" panose="02020603050405020304" pitchFamily="18" charset="0"/>
                <a:cs typeface="Times New Roman" panose="02020603050405020304" pitchFamily="18" charset="0"/>
              </a:rPr>
              <a:t>To add A to B  we can write it as +AB or  +BA</a:t>
            </a:r>
          </a:p>
          <a:p>
            <a:pPr algn="just">
              <a:lnSpc>
                <a:spcPct val="150000"/>
              </a:lnSpc>
            </a:pPr>
            <a:r>
              <a:rPr lang="en-US" sz="2000" dirty="0">
                <a:latin typeface="Times New Roman" panose="02020603050405020304" pitchFamily="18" charset="0"/>
                <a:cs typeface="Times New Roman" panose="02020603050405020304" pitchFamily="18" charset="0"/>
              </a:rPr>
              <a:t>To subtract D from C we write as -CD, but we can’t write -DC as this operation is not commutative </a:t>
            </a:r>
          </a:p>
          <a:p>
            <a:pPr algn="just">
              <a:lnSpc>
                <a:spcPct val="150000"/>
              </a:lnSpc>
            </a:pPr>
            <a:r>
              <a:rPr lang="en-US" sz="2000" dirty="0">
                <a:latin typeface="Times New Roman" panose="02020603050405020304" pitchFamily="18" charset="0"/>
                <a:cs typeface="Times New Roman" panose="02020603050405020304" pitchFamily="18" charset="0"/>
              </a:rPr>
              <a:t>In order to translate an arithmetic expression in infix notation to prefix notation, we do step by step using brackets ([]) to indicate the partial translation as in the example below. </a:t>
            </a:r>
            <a:endParaRPr lang="en-US" sz="3200" b="1"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spTree>
    <p:extLst>
      <p:ext uri="{BB962C8B-B14F-4D97-AF65-F5344CB8AC3E}">
        <p14:creationId xmlns:p14="http://schemas.microsoft.com/office/powerpoint/2010/main" val="290283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73031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Example: consider the following expression in infix notation:</a:t>
            </a:r>
          </a:p>
          <a:p>
            <a:pPr algn="ctr">
              <a:lnSpc>
                <a:spcPct val="150000"/>
              </a:lnSpc>
            </a:pPr>
            <a:r>
              <a:rPr lang="en-US" sz="2000" b="1" dirty="0">
                <a:latin typeface="Times New Roman" panose="02020603050405020304" pitchFamily="18" charset="0"/>
                <a:cs typeface="Times New Roman" panose="02020603050405020304" pitchFamily="18" charset="0"/>
              </a:rPr>
              <a:t>(A+B)* C- D + F</a:t>
            </a:r>
          </a:p>
          <a:p>
            <a:pPr>
              <a:lnSpc>
                <a:spcPct val="150000"/>
              </a:lnSpc>
            </a:pPr>
            <a:r>
              <a:rPr lang="en-US" sz="2000" b="1" dirty="0">
                <a:latin typeface="Times New Roman" panose="02020603050405020304" pitchFamily="18" charset="0"/>
                <a:cs typeface="Times New Roman" panose="02020603050405020304" pitchFamily="18" charset="0"/>
              </a:rPr>
              <a:t>Using stack convert it to prefix </a:t>
            </a:r>
          </a:p>
          <a:p>
            <a:pPr>
              <a:lnSpc>
                <a:spcPct val="150000"/>
              </a:lnSpc>
            </a:pPr>
            <a:r>
              <a:rPr lang="en-US" sz="2000" b="1" dirty="0">
                <a:latin typeface="Times New Roman" panose="02020603050405020304" pitchFamily="18" charset="0"/>
                <a:cs typeface="Times New Roman" panose="02020603050405020304" pitchFamily="18" charset="0"/>
              </a:rPr>
              <a:t>Solution:–</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rPr>
              <a:t>The given infix should be reverse, so in given example become:</a:t>
            </a:r>
          </a:p>
          <a:p>
            <a:pPr algn="ctr">
              <a:lnSpc>
                <a:spcPct val="150000"/>
              </a:lnSpc>
            </a:pPr>
            <a:r>
              <a:rPr lang="en-US" sz="2000" b="1" dirty="0">
                <a:latin typeface="Times New Roman" panose="02020603050405020304" pitchFamily="18" charset="0"/>
                <a:cs typeface="Times New Roman" panose="02020603050405020304" pitchFamily="18" charset="0"/>
              </a:rPr>
              <a:t>F + D – C *(A+B)</a:t>
            </a:r>
          </a:p>
          <a:p>
            <a:pPr marL="457200" indent="-457200">
              <a:lnSpc>
                <a:spcPct val="150000"/>
              </a:lnSpc>
              <a:buFont typeface="+mj-lt"/>
              <a:buAutoNum type="arabicPeriod" startAt="2"/>
            </a:pPr>
            <a:r>
              <a:rPr lang="en-US" sz="2000" dirty="0">
                <a:latin typeface="Times New Roman" panose="02020603050405020304" pitchFamily="18" charset="0"/>
                <a:cs typeface="Times New Roman" panose="02020603050405020304" pitchFamily="18" charset="0"/>
              </a:rPr>
              <a:t>Apply stack by considering mathematics rules priorities.  </a:t>
            </a: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spTree>
    <p:extLst>
      <p:ext uri="{BB962C8B-B14F-4D97-AF65-F5344CB8AC3E}">
        <p14:creationId xmlns:p14="http://schemas.microsoft.com/office/powerpoint/2010/main" val="169904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92028" y="702524"/>
            <a:ext cx="7828301" cy="960328"/>
          </a:xfrm>
          <a:prstGeom prst="rect">
            <a:avLst/>
          </a:prstGeom>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 + D – C *(B+A)</a:t>
            </a: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23220"/>
          </a:xfrm>
          <a:prstGeom prst="rect">
            <a:avLst/>
          </a:prstGeom>
          <a:noFill/>
          <a:ln w="9525">
            <a:noFill/>
            <a:miter lim="800000"/>
            <a:headEnd/>
            <a:tailEnd/>
          </a:ln>
        </p:spPr>
        <p:txBody>
          <a:bodyPr>
            <a:spAutoFit/>
          </a:bodyPr>
          <a:lstStyle/>
          <a:p>
            <a:pPr algn="ctr"/>
            <a:r>
              <a:rPr lang="en-US" sz="2800" b="1" dirty="0">
                <a:solidFill>
                  <a:schemeClr val="bg1"/>
                </a:solidFill>
                <a:latin typeface="Times New Roman" pitchFamily="18" charset="0"/>
                <a:cs typeface="Times New Roman" pitchFamily="18" charset="0"/>
              </a:rPr>
              <a:t>Application of stacks </a:t>
            </a:r>
          </a:p>
        </p:txBody>
      </p:sp>
      <p:graphicFrame>
        <p:nvGraphicFramePr>
          <p:cNvPr id="4" name="Table 3">
            <a:extLst>
              <a:ext uri="{FF2B5EF4-FFF2-40B4-BE49-F238E27FC236}">
                <a16:creationId xmlns:a16="http://schemas.microsoft.com/office/drawing/2014/main" id="{F05A2958-C368-2649-B7A0-83DEB3B91537}"/>
              </a:ext>
            </a:extLst>
          </p:cNvPr>
          <p:cNvGraphicFramePr>
            <a:graphicFrameLocks noGrp="1"/>
          </p:cNvGraphicFramePr>
          <p:nvPr>
            <p:extLst>
              <p:ext uri="{D42A27DB-BD31-4B8C-83A1-F6EECF244321}">
                <p14:modId xmlns:p14="http://schemas.microsoft.com/office/powerpoint/2010/main" val="1343713537"/>
              </p:ext>
            </p:extLst>
          </p:nvPr>
        </p:nvGraphicFramePr>
        <p:xfrm>
          <a:off x="1604491" y="1182688"/>
          <a:ext cx="6096000" cy="556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58253478"/>
                    </a:ext>
                  </a:extLst>
                </a:gridCol>
                <a:gridCol w="2032000">
                  <a:extLst>
                    <a:ext uri="{9D8B030D-6E8A-4147-A177-3AD203B41FA5}">
                      <a16:colId xmlns:a16="http://schemas.microsoft.com/office/drawing/2014/main" val="942239024"/>
                    </a:ext>
                  </a:extLst>
                </a:gridCol>
                <a:gridCol w="2032000">
                  <a:extLst>
                    <a:ext uri="{9D8B030D-6E8A-4147-A177-3AD203B41FA5}">
                      <a16:colId xmlns:a16="http://schemas.microsoft.com/office/drawing/2014/main" val="1850989898"/>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Expression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387746"/>
                  </a:ext>
                </a:extLst>
              </a:tr>
              <a:tr h="370840">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802424"/>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870311"/>
                  </a:ext>
                </a:extLst>
              </a:tr>
              <a:tr h="370840">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710147"/>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1143982"/>
                  </a:ext>
                </a:extLst>
              </a:tr>
              <a:tr h="370840">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352707"/>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700323"/>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0231983"/>
                  </a:ext>
                </a:extLst>
              </a:tr>
              <a:tr h="370840">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046970"/>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526775"/>
                  </a:ext>
                </a:extLst>
              </a:tr>
              <a:tr h="370840">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532887"/>
                  </a:ext>
                </a:extLst>
              </a:tr>
              <a:tr h="370840">
                <a:tc>
                  <a:txBody>
                    <a:bodyPr/>
                    <a:lstStyle/>
                    <a:p>
                      <a:pPr algn="ct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67793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447760"/>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FD+CBA+*-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165996"/>
                  </a:ext>
                </a:extLst>
              </a:tr>
              <a:tr h="370840">
                <a:tc gridSpan="2">
                  <a:txBody>
                    <a:bodyPr/>
                    <a:lstStyle/>
                    <a:p>
                      <a:pPr algn="ctr"/>
                      <a:r>
                        <a:rPr lang="en-US" dirty="0"/>
                        <a:t>Re-reverse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-*+ABC+DF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042536"/>
                  </a:ext>
                </a:extLst>
              </a:tr>
            </a:tbl>
          </a:graphicData>
        </a:graphic>
      </p:graphicFrame>
    </p:spTree>
    <p:extLst>
      <p:ext uri="{BB962C8B-B14F-4D97-AF65-F5344CB8AC3E}">
        <p14:creationId xmlns:p14="http://schemas.microsoft.com/office/powerpoint/2010/main" val="416323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90600"/>
            <a:ext cx="7772399"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Stack </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Representation Of A Stack In Memory</a:t>
            </a:r>
          </a:p>
          <a:p>
            <a:pPr marL="1257300" lvl="2"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Representation A Stack Using Array</a:t>
            </a:r>
          </a:p>
          <a:p>
            <a:pPr marL="1257300" lvl="2"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Representation A Stack Using linked list</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Application of stacks </a:t>
            </a:r>
          </a:p>
          <a:p>
            <a:pPr marL="1257300" lvl="2"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Parenthesis Checker</a:t>
            </a:r>
          </a:p>
          <a:p>
            <a:pPr marL="1257300" lvl="2"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Mathematical Notation Translation</a:t>
            </a:r>
          </a:p>
          <a:p>
            <a:pPr marL="800100" lvl="1" indent="-342900" algn="just">
              <a:buFont typeface="Arial" panose="020B0604020202020204" pitchFamily="34" charset="0"/>
              <a:buChar char="•"/>
            </a:pPr>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marL="1257300" lvl="2" indent="-3429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800100" lvl="1" indent="-342900" algn="just">
              <a:buFont typeface="Arial" panose="020B0604020202020204" pitchFamily="34" charset="0"/>
              <a:buChar char="•"/>
            </a:pPr>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marL="1257300" lvl="2" indent="-342900" algn="just">
              <a:buFont typeface="Arial" panose="020B0604020202020204" pitchFamily="34" charset="0"/>
              <a:buChar char="•"/>
            </a:pPr>
            <a:endParaRPr lang="en-US" sz="2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 Stacks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280698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stack is one of the most commonly used data structures. A stack, also called Last-In-First-Out (LIFO) system, is a linear list which insertions and deletion can take place only at one end called the top.</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insertion and deletion operations in stack terminology are known as push and pop operations. The  Figure (Next slide) illustrate a stack, which can accommodate maximum of 10 elements.</a:t>
            </a:r>
          </a:p>
        </p:txBody>
      </p:sp>
    </p:spTree>
    <p:extLst>
      <p:ext uri="{BB962C8B-B14F-4D97-AF65-F5344CB8AC3E}">
        <p14:creationId xmlns:p14="http://schemas.microsoft.com/office/powerpoint/2010/main" val="1500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 Stacks</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E1EB35C-F4F5-A140-AD04-8F01E138DB54}"/>
              </a:ext>
            </a:extLst>
          </p:cNvPr>
          <p:cNvPicPr>
            <a:picLocks noChangeAspect="1"/>
          </p:cNvPicPr>
          <p:nvPr/>
        </p:nvPicPr>
        <p:blipFill>
          <a:blip r:embed="rId5"/>
          <a:stretch>
            <a:fillRect/>
          </a:stretch>
        </p:blipFill>
        <p:spPr>
          <a:xfrm>
            <a:off x="1320800" y="1679574"/>
            <a:ext cx="3784600" cy="4683125"/>
          </a:xfrm>
          <a:prstGeom prst="rect">
            <a:avLst/>
          </a:prstGeom>
        </p:spPr>
      </p:pic>
      <p:pic>
        <p:nvPicPr>
          <p:cNvPr id="4" name="Picture 3">
            <a:extLst>
              <a:ext uri="{FF2B5EF4-FFF2-40B4-BE49-F238E27FC236}">
                <a16:creationId xmlns:a16="http://schemas.microsoft.com/office/drawing/2014/main" id="{13FAD6C5-06D1-CE40-9BC1-53F3D18C7DD7}"/>
              </a:ext>
            </a:extLst>
          </p:cNvPr>
          <p:cNvPicPr>
            <a:picLocks noChangeAspect="1"/>
          </p:cNvPicPr>
          <p:nvPr/>
        </p:nvPicPr>
        <p:blipFill>
          <a:blip r:embed="rId6"/>
          <a:stretch>
            <a:fillRect/>
          </a:stretch>
        </p:blipFill>
        <p:spPr>
          <a:xfrm>
            <a:off x="5340350" y="1824567"/>
            <a:ext cx="3352800" cy="4152900"/>
          </a:xfrm>
          <a:prstGeom prst="rect">
            <a:avLst/>
          </a:prstGeom>
        </p:spPr>
      </p:pic>
    </p:spTree>
    <p:extLst>
      <p:ext uri="{BB962C8B-B14F-4D97-AF65-F5344CB8AC3E}">
        <p14:creationId xmlns:p14="http://schemas.microsoft.com/office/powerpoint/2010/main" val="356501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Representation Of A Stack In Memory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102326" y="1064759"/>
            <a:ext cx="7828301" cy="4307398"/>
          </a:xfrm>
          <a:prstGeom prst="rect">
            <a:avLst/>
          </a:prstGeom>
        </p:spPr>
        <p:txBody>
          <a:bodyPr wrap="square">
            <a:spAutoFit/>
          </a:bodyPr>
          <a:lstStyle/>
          <a:p>
            <a:pPr marL="342900" indent="-342900" algn="just">
              <a:lnSpc>
                <a:spcPct val="200000"/>
              </a:lnSpc>
              <a:buFont typeface="Wingdings" pitchFamily="2" charset="2"/>
              <a:buChar char="v"/>
            </a:pPr>
            <a:r>
              <a:rPr lang="en-US" sz="2000" dirty="0">
                <a:latin typeface="Times New Roman" panose="02020603050405020304" pitchFamily="18" charset="0"/>
                <a:cs typeface="Times New Roman" panose="02020603050405020304" pitchFamily="18" charset="0"/>
              </a:rPr>
              <a:t> A stack can be represented in memory using linear array or a linear linked list. Let us first discuss array representation of stacks.</a:t>
            </a:r>
          </a:p>
          <a:p>
            <a:pPr marL="342900" indent="-342900" algn="just">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Representation A Stack Using Array</a:t>
            </a:r>
          </a:p>
          <a:p>
            <a:pPr marL="342900" indent="-342900" algn="just">
              <a:lnSpc>
                <a:spcPct val="200000"/>
              </a:lnSpc>
              <a:buFont typeface="Wingdings" pitchFamily="2" charset="2"/>
              <a:buChar char="q"/>
            </a:pPr>
            <a:r>
              <a:rPr lang="en-US" sz="2000" dirty="0">
                <a:latin typeface="Times New Roman" panose="02020603050405020304" pitchFamily="18" charset="0"/>
                <a:cs typeface="Times New Roman" panose="02020603050405020304" pitchFamily="18" charset="0"/>
              </a:rPr>
              <a:t>To implement a stack we need a variable, called top, that holds the index of the top element of the stack and an array named such as  (elements), to hold the elements of the stack as in the figure (next slide).</a:t>
            </a:r>
          </a:p>
        </p:txBody>
      </p:sp>
    </p:spTree>
    <p:extLst>
      <p:ext uri="{BB962C8B-B14F-4D97-AF65-F5344CB8AC3E}">
        <p14:creationId xmlns:p14="http://schemas.microsoft.com/office/powerpoint/2010/main" val="254705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Representation Of A Stack In Memory</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3FB7E04-E9B6-6941-B4FA-577CA879DB6F}"/>
              </a:ext>
            </a:extLst>
          </p:cNvPr>
          <p:cNvPicPr>
            <a:picLocks noChangeAspect="1"/>
          </p:cNvPicPr>
          <p:nvPr/>
        </p:nvPicPr>
        <p:blipFill>
          <a:blip r:embed="rId5"/>
          <a:stretch>
            <a:fillRect/>
          </a:stretch>
        </p:blipFill>
        <p:spPr>
          <a:xfrm>
            <a:off x="1371600" y="1143000"/>
            <a:ext cx="7245350" cy="5365750"/>
          </a:xfrm>
          <a:prstGeom prst="rect">
            <a:avLst/>
          </a:prstGeom>
        </p:spPr>
      </p:pic>
    </p:spTree>
    <p:extLst>
      <p:ext uri="{BB962C8B-B14F-4D97-AF65-F5344CB8AC3E}">
        <p14:creationId xmlns:p14="http://schemas.microsoft.com/office/powerpoint/2010/main" val="92917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016758"/>
          </a:xfrm>
          <a:prstGeom prst="rect">
            <a:avLst/>
          </a:prstGeom>
        </p:spPr>
        <p:txBody>
          <a:bodyPr wrap="square">
            <a:spAutoFit/>
          </a:bodyPr>
          <a:lstStyle/>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Create An Empty Stack</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we can use a stack, it is to be initialized. As the index of array elements can take any value in the range 0 to size-1, the purpose of initializing the stack is served by assigning value-1 to the top variable.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Test Stack For Underflow</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we remove an item from a stack, it is necessary to test whether stack still have some elements (to test whether the stack is empty or not). If it is not empty then the pop operation can be performed to remove the top element.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Test Stack For Overflow</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we insert new item into the stack, it is necessary to test whether stack still have some space to accommodate the incoming element (test whether the stack is full or not). If it is not full then the push operation can be performed to insert the element at top of the stack. </a:t>
            </a: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Representation Of A Stack In Memory</a:t>
            </a:r>
          </a:p>
        </p:txBody>
      </p:sp>
    </p:spTree>
    <p:extLst>
      <p:ext uri="{BB962C8B-B14F-4D97-AF65-F5344CB8AC3E}">
        <p14:creationId xmlns:p14="http://schemas.microsoft.com/office/powerpoint/2010/main" val="402562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423088"/>
          </a:xfrm>
          <a:prstGeom prst="rect">
            <a:avLst/>
          </a:prstGeom>
        </p:spPr>
        <p:txBody>
          <a:bodyPr wrap="square">
            <a:spAutoFit/>
          </a:bodyPr>
          <a:lstStyle/>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Push Operation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the push operation, if the stack is empty, then the value of the top will be -1 (sentinel value) and if the stack is not empty then the value of the top will be the index of the element currently on the top. Therefore, before we place value onto the stack, the top is incremented so that it points to the new top of stack where incoming element is placed. </a:t>
            </a:r>
          </a:p>
          <a:p>
            <a:pPr marL="342900" indent="-342900" algn="just">
              <a:lnSpc>
                <a:spcPct val="150000"/>
              </a:lnSpc>
              <a:buFont typeface="Wingdings" pitchFamily="2" charset="2"/>
              <a:buChar char="Ø"/>
            </a:pPr>
            <a:r>
              <a:rPr lang="en-US" sz="2000" b="1" dirty="0">
                <a:latin typeface="Times New Roman" panose="02020603050405020304" pitchFamily="18" charset="0"/>
                <a:cs typeface="Times New Roman" panose="02020603050405020304" pitchFamily="18" charset="0"/>
              </a:rPr>
              <a:t>Pop Operation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element on the top of the stack is assigned to a local variable, which later on will be returned via the return statement. After assigning the top element to a local variable, the variable top is decremented so that it point to new top.</a:t>
            </a: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Representation Of A Stack In Memory</a:t>
            </a:r>
          </a:p>
        </p:txBody>
      </p:sp>
    </p:spTree>
    <p:extLst>
      <p:ext uri="{BB962C8B-B14F-4D97-AF65-F5344CB8AC3E}">
        <p14:creationId xmlns:p14="http://schemas.microsoft.com/office/powerpoint/2010/main" val="240748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576428"/>
          </a:xfrm>
          <a:prstGeom prst="rect">
            <a:avLst/>
          </a:prstGeom>
        </p:spPr>
        <p:txBody>
          <a:bodyPr wrap="square">
            <a:spAutoFit/>
          </a:bodyPr>
          <a:lstStyle/>
          <a:p>
            <a:pPr marL="342900" indent="-342900" algn="just">
              <a:buFont typeface="Wingdings" pitchFamily="2" charset="2"/>
              <a:buChar char="Ø"/>
            </a:pPr>
            <a:r>
              <a:rPr lang="en-US" sz="2000" b="1" dirty="0">
                <a:latin typeface="Times New Roman" panose="02020603050405020304" pitchFamily="18" charset="0"/>
                <a:cs typeface="Times New Roman" panose="02020603050405020304" pitchFamily="18" charset="0"/>
              </a:rPr>
              <a:t>Accessing Top Element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may be instances we want to access the top element of the stack with out removing it from the stack (without popping it).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US" sz="2000" b="1" dirty="0">
                <a:latin typeface="Times New Roman" panose="02020603050405020304" pitchFamily="18" charset="0"/>
                <a:cs typeface="Times New Roman" panose="02020603050405020304" pitchFamily="18" charset="0"/>
              </a:rPr>
              <a:t>Removing Stack From The Memory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soon as the </a:t>
            </a:r>
            <a:r>
              <a:rPr lang="en-US" sz="2000" dirty="0" err="1">
                <a:latin typeface="Times New Roman" panose="02020603050405020304" pitchFamily="18" charset="0"/>
                <a:cs typeface="Times New Roman" panose="02020603050405020304" pitchFamily="18" charset="0"/>
              </a:rPr>
              <a:t>ArrayStack</a:t>
            </a:r>
            <a:r>
              <a:rPr lang="en-US" sz="2000" dirty="0">
                <a:latin typeface="Times New Roman" panose="02020603050405020304" pitchFamily="18" charset="0"/>
                <a:cs typeface="Times New Roman" panose="02020603050405020304" pitchFamily="18" charset="0"/>
              </a:rPr>
              <a:t> goes out of the scope, it needs to be removed from computer memory. </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ectangle 7">
            <a:extLst>
              <a:ext uri="{FF2B5EF4-FFF2-40B4-BE49-F238E27FC236}">
                <a16:creationId xmlns:a16="http://schemas.microsoft.com/office/drawing/2014/main" id="{EBA86960-3A6F-644A-B1FF-77CA9B430AD3}"/>
              </a:ext>
            </a:extLst>
          </p:cNvPr>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Representation Of A Stack In Memory</a:t>
            </a:r>
          </a:p>
        </p:txBody>
      </p:sp>
    </p:spTree>
    <p:extLst>
      <p:ext uri="{BB962C8B-B14F-4D97-AF65-F5344CB8AC3E}">
        <p14:creationId xmlns:p14="http://schemas.microsoft.com/office/powerpoint/2010/main" val="275143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19288</TotalTime>
  <Words>1297</Words>
  <Application>Microsoft Macintosh PowerPoint</Application>
  <PresentationFormat>On-screen Show (4:3)</PresentationFormat>
  <Paragraphs>136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Microsoft Office User</cp:lastModifiedBy>
  <cp:revision>873</cp:revision>
  <dcterms:created xsi:type="dcterms:W3CDTF">2011-03-14T07:23:11Z</dcterms:created>
  <dcterms:modified xsi:type="dcterms:W3CDTF">2021-11-22T20:41:06Z</dcterms:modified>
</cp:coreProperties>
</file>