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78" r:id="rId3"/>
    <p:sldId id="279" r:id="rId4"/>
    <p:sldId id="280" r:id="rId5"/>
    <p:sldId id="281" r:id="rId6"/>
    <p:sldId id="282" r:id="rId7"/>
    <p:sldId id="283" r:id="rId8"/>
    <p:sldId id="284" r:id="rId9"/>
    <p:sldId id="285" r:id="rId10"/>
    <p:sldId id="286" r:id="rId11"/>
    <p:sldId id="287" r:id="rId12"/>
    <p:sldId id="291" r:id="rId13"/>
    <p:sldId id="292" r:id="rId14"/>
    <p:sldId id="293" r:id="rId15"/>
    <p:sldId id="296" r:id="rId16"/>
    <p:sldId id="258" r:id="rId1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r" defTabSz="914400" rtl="1" eaLnBrk="1" latinLnBrk="0" hangingPunct="1">
      <a:defRPr kern="1200">
        <a:solidFill>
          <a:schemeClr val="tx1"/>
        </a:solidFill>
        <a:latin typeface="Calibri" pitchFamily="34" charset="0"/>
        <a:ea typeface="+mn-ea"/>
        <a:cs typeface="Arial" pitchFamily="34" charset="0"/>
      </a:defRPr>
    </a:lvl6pPr>
    <a:lvl7pPr marL="2743200" algn="r" defTabSz="914400" rtl="1" eaLnBrk="1" latinLnBrk="0" hangingPunct="1">
      <a:defRPr kern="1200">
        <a:solidFill>
          <a:schemeClr val="tx1"/>
        </a:solidFill>
        <a:latin typeface="Calibri" pitchFamily="34" charset="0"/>
        <a:ea typeface="+mn-ea"/>
        <a:cs typeface="Arial" pitchFamily="34" charset="0"/>
      </a:defRPr>
    </a:lvl7pPr>
    <a:lvl8pPr marL="3200400" algn="r" defTabSz="914400" rtl="1" eaLnBrk="1" latinLnBrk="0" hangingPunct="1">
      <a:defRPr kern="1200">
        <a:solidFill>
          <a:schemeClr val="tx1"/>
        </a:solidFill>
        <a:latin typeface="Calibri" pitchFamily="34" charset="0"/>
        <a:ea typeface="+mn-ea"/>
        <a:cs typeface="Arial" pitchFamily="34" charset="0"/>
      </a:defRPr>
    </a:lvl8pPr>
    <a:lvl9pPr marL="3657600" algn="r" defTabSz="914400" rtl="1"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FEE"/>
    <a:srgbClr val="FFFFCC"/>
    <a:srgbClr val="FFCC99"/>
    <a:srgbClr val="D0D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36" autoAdjust="0"/>
    <p:restoredTop sz="94610" autoAdjust="0"/>
  </p:normalViewPr>
  <p:slideViewPr>
    <p:cSldViewPr>
      <p:cViewPr varScale="1">
        <p:scale>
          <a:sx n="86" d="100"/>
          <a:sy n="86" d="100"/>
        </p:scale>
        <p:origin x="1280" y="20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3A1F99CF-35C3-43A7-86F1-43201A1D77F7}" type="datetimeFigureOut">
              <a:rPr lang="en-US"/>
              <a:pPr>
                <a:defRPr/>
              </a:pPr>
              <a:t>11/29/21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8F03ADD-8D9E-49E5-9D9D-0DF05CFE206A}"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FECB9BFB-F928-48BF-B2B2-6D10E6F79C76}" type="datetimeFigureOut">
              <a:rPr lang="en-US"/>
              <a:pPr>
                <a:defRPr/>
              </a:pPr>
              <a:t>11/29/21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FA08D6-CDF1-4737-80BC-0CA4AD34F12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E5097D02-BEF6-42EA-A3A3-16419402D449}" type="datetimeFigureOut">
              <a:rPr lang="en-US"/>
              <a:pPr>
                <a:defRPr/>
              </a:pPr>
              <a:t>11/29/21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EBF3FE1-237B-4EBE-B99D-50505478F60F}"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3EC9CF-3F05-44A6-96DB-20806AC32E97}" type="datetimeFigureOut">
              <a:rPr lang="en-US"/>
              <a:pPr>
                <a:defRPr/>
              </a:pPr>
              <a:t>11/29/21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A1A3D5F-F4B0-4E05-A1B4-5C00F0DC5C2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B6EBB1-65FE-4E8C-84AF-525C46DE6DFD}" type="datetimeFigureOut">
              <a:rPr lang="en-US"/>
              <a:pPr>
                <a:defRPr/>
              </a:pPr>
              <a:t>11/29/21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6AA145C-1451-4AF6-84B4-1EF777CE766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EBADF15-2337-492C-AEDD-00D9B64BB6F5}" type="datetimeFigureOut">
              <a:rPr lang="en-US"/>
              <a:pPr>
                <a:defRPr/>
              </a:pPr>
              <a:t>11/29/21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F32067-5346-4166-93E7-17B55DBE44E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12E6B863-65AB-490A-BB95-C583584DF7D2}" type="datetimeFigureOut">
              <a:rPr lang="en-US"/>
              <a:pPr>
                <a:defRPr/>
              </a:pPr>
              <a:t>11/29/21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82901A7-4016-4CFC-8068-2DEFFE67EF41}"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22F31FC7-8DC5-4522-8B5A-2EC5964FD409}" type="datetimeFigureOut">
              <a:rPr lang="en-US"/>
              <a:pPr>
                <a:defRPr/>
              </a:pPr>
              <a:t>11/29/21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79F28903-082E-4EED-B511-00A7E8784D8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FACDEED-9FA7-4045-AF8C-0026E12BC51E}" type="datetimeFigureOut">
              <a:rPr lang="en-US"/>
              <a:pPr>
                <a:defRPr/>
              </a:pPr>
              <a:t>11/29/21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A8D4E3C-2CFD-40AD-975C-1F49E27896B8}"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A204CBC-AEDB-42CE-AEE6-8E7E4B3C03DF}" type="datetimeFigureOut">
              <a:rPr lang="en-US"/>
              <a:pPr>
                <a:defRPr/>
              </a:pPr>
              <a:t>11/29/21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B0DF61B-AB8A-4BD8-A709-4370B1020ABB}"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4195640-D3F2-406D-8DFB-13EFBDA53E45}" type="datetimeFigureOut">
              <a:rPr lang="en-US"/>
              <a:pPr>
                <a:defRPr/>
              </a:pPr>
              <a:t>11/29/21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49A7F53-C78F-4964-BB8D-3B93CBA49A1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E54624D-BAB1-4D03-961C-D0576B971BF5}" type="datetimeFigureOut">
              <a:rPr lang="en-US"/>
              <a:pPr>
                <a:defRPr/>
              </a:pPr>
              <a:t>11/29/21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B2160781-EE29-4A0C-9E48-6B34408CBF8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1A1C634C-F34F-4D42-8019-F3D2D4D5877C}" type="datetimeFigureOut">
              <a:rPr lang="en-US"/>
              <a:pPr>
                <a:defRPr/>
              </a:pPr>
              <a:t>11/29/21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D34EB081-F196-4C9F-8493-CD29E3887543}"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9.tiff"/></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1" name="Picture 2" descr="C:\Users\fauzisukiman\Desktop\template pp USM\purple.jpg"/>
          <p:cNvPicPr>
            <a:picLocks noChangeAspect="1" noChangeArrowheads="1"/>
          </p:cNvPicPr>
          <p:nvPr/>
        </p:nvPicPr>
        <p:blipFill>
          <a:blip r:embed="rId2"/>
          <a:srcRect/>
          <a:stretch>
            <a:fillRect/>
          </a:stretch>
        </p:blipFill>
        <p:spPr bwMode="auto">
          <a:xfrm>
            <a:off x="0" y="1828800"/>
            <a:ext cx="9144000" cy="5029200"/>
          </a:xfrm>
          <a:prstGeom prst="rect">
            <a:avLst/>
          </a:prstGeom>
          <a:noFill/>
          <a:ln w="9525">
            <a:noFill/>
            <a:miter lim="800000"/>
            <a:headEnd/>
            <a:tailEnd/>
          </a:ln>
        </p:spPr>
      </p:pic>
      <p:pic>
        <p:nvPicPr>
          <p:cNvPr id="2052" name="Picture 3" descr="C:\Users\fauzisukiman\Desktop\template pp USM\Line.jpg"/>
          <p:cNvPicPr>
            <a:picLocks noChangeAspect="1" noChangeArrowheads="1"/>
          </p:cNvPicPr>
          <p:nvPr/>
        </p:nvPicPr>
        <p:blipFill>
          <a:blip r:embed="rId3"/>
          <a:srcRect l="833" t="10988"/>
          <a:stretch>
            <a:fillRect/>
          </a:stretch>
        </p:blipFill>
        <p:spPr bwMode="auto">
          <a:xfrm>
            <a:off x="0" y="1444625"/>
            <a:ext cx="9144000" cy="357188"/>
          </a:xfrm>
          <a:prstGeom prst="rect">
            <a:avLst/>
          </a:prstGeom>
          <a:noFill/>
          <a:ln w="9525">
            <a:noFill/>
            <a:miter lim="800000"/>
            <a:headEnd/>
            <a:tailEnd/>
          </a:ln>
        </p:spPr>
      </p:pic>
      <p:pic>
        <p:nvPicPr>
          <p:cNvPr id="2053" name="Picture 5" descr="C:\Users\fauzisukiman\Desktop\template pp USM\Bucu petak.jpg"/>
          <p:cNvPicPr>
            <a:picLocks noChangeAspect="1" noChangeArrowheads="1"/>
          </p:cNvPicPr>
          <p:nvPr/>
        </p:nvPicPr>
        <p:blipFill>
          <a:blip r:embed="rId4"/>
          <a:srcRect/>
          <a:stretch>
            <a:fillRect/>
          </a:stretch>
        </p:blipFill>
        <p:spPr bwMode="auto">
          <a:xfrm>
            <a:off x="6573838" y="4876800"/>
            <a:ext cx="2570162" cy="1981200"/>
          </a:xfrm>
          <a:prstGeom prst="rect">
            <a:avLst/>
          </a:prstGeom>
          <a:noFill/>
          <a:ln w="9525">
            <a:noFill/>
            <a:miter lim="800000"/>
            <a:headEnd/>
            <a:tailEnd/>
          </a:ln>
        </p:spPr>
      </p:pic>
      <p:sp>
        <p:nvSpPr>
          <p:cNvPr id="2055" name="Rectangle 3"/>
          <p:cNvSpPr>
            <a:spLocks noChangeArrowheads="1"/>
          </p:cNvSpPr>
          <p:nvPr/>
        </p:nvSpPr>
        <p:spPr bwMode="auto">
          <a:xfrm>
            <a:off x="0" y="2133600"/>
            <a:ext cx="9144000" cy="2062103"/>
          </a:xfrm>
          <a:prstGeom prst="rect">
            <a:avLst/>
          </a:prstGeom>
          <a:noFill/>
          <a:ln w="9525">
            <a:noFill/>
            <a:miter lim="800000"/>
            <a:headEnd/>
            <a:tailEnd/>
          </a:ln>
        </p:spPr>
        <p:txBody>
          <a:bodyPr wrap="square">
            <a:spAutoFit/>
          </a:bodyPr>
          <a:lstStyle/>
          <a:p>
            <a:pPr algn="ctr"/>
            <a:r>
              <a:rPr lang="en-US" sz="3200" b="1" dirty="0">
                <a:solidFill>
                  <a:schemeClr val="bg1"/>
                </a:solidFill>
                <a:latin typeface="Times New Roman" pitchFamily="18" charset="0"/>
                <a:cs typeface="Times New Roman" pitchFamily="18" charset="0"/>
              </a:rPr>
              <a:t>Data Structure</a:t>
            </a:r>
          </a:p>
          <a:p>
            <a:pPr algn="ctr"/>
            <a:r>
              <a:rPr lang="en-US" sz="3200" b="1" dirty="0">
                <a:solidFill>
                  <a:schemeClr val="bg1"/>
                </a:solidFill>
                <a:latin typeface="Times New Roman" pitchFamily="18" charset="0"/>
                <a:cs typeface="Times New Roman" pitchFamily="18" charset="0"/>
              </a:rPr>
              <a:t> </a:t>
            </a:r>
          </a:p>
          <a:p>
            <a:pPr algn="ctr"/>
            <a:r>
              <a:rPr lang="en-US" sz="3200" b="1" dirty="0">
                <a:solidFill>
                  <a:schemeClr val="bg1"/>
                </a:solidFill>
                <a:latin typeface="Times New Roman" pitchFamily="18" charset="0"/>
                <a:cs typeface="Times New Roman" pitchFamily="18" charset="0"/>
              </a:rPr>
              <a:t>Notations</a:t>
            </a:r>
          </a:p>
          <a:p>
            <a:pPr algn="ctr"/>
            <a:r>
              <a:rPr lang="en-US" sz="3200" b="1" dirty="0">
                <a:solidFill>
                  <a:schemeClr val="bg1"/>
                </a:solidFill>
                <a:latin typeface="Times New Roman" pitchFamily="18" charset="0"/>
                <a:cs typeface="Times New Roman" pitchFamily="18" charset="0"/>
              </a:rPr>
              <a:t>  </a:t>
            </a:r>
          </a:p>
        </p:txBody>
      </p:sp>
      <p:pic>
        <p:nvPicPr>
          <p:cNvPr id="8" name="Picture 2" descr="C:\Users\Jasim\Desktop\logo_uoit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52600" cy="1447800"/>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p:cNvSpPr txBox="1">
            <a:spLocks/>
          </p:cNvSpPr>
          <p:nvPr/>
        </p:nvSpPr>
        <p:spPr>
          <a:xfrm>
            <a:off x="6934200" y="0"/>
            <a:ext cx="2209800" cy="14478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endParaRPr lang="en-MY" sz="1500" b="1" dirty="0">
              <a:solidFill>
                <a:srgbClr val="0070C0"/>
              </a:solidFill>
              <a:latin typeface="Times New Roman" pitchFamily="18" charset="0"/>
              <a:cs typeface="Times New Roman" pitchFamily="18" charset="0"/>
            </a:endParaRPr>
          </a:p>
        </p:txBody>
      </p:sp>
      <p:sp>
        <p:nvSpPr>
          <p:cNvPr id="10" name="Rectangle 9"/>
          <p:cNvSpPr/>
          <p:nvPr/>
        </p:nvSpPr>
        <p:spPr>
          <a:xfrm>
            <a:off x="0" y="5688449"/>
            <a:ext cx="4343400" cy="1169551"/>
          </a:xfrm>
          <a:prstGeom prst="rect">
            <a:avLst/>
          </a:prstGeom>
        </p:spPr>
        <p:txBody>
          <a:bodyPr wrap="square">
            <a:spAutoFit/>
          </a:bodyPr>
          <a:lstStyle/>
          <a:p>
            <a:r>
              <a:rPr lang="en-MY" sz="1400" dirty="0" err="1">
                <a:solidFill>
                  <a:schemeClr val="bg1"/>
                </a:solidFill>
                <a:latin typeface="Times New Roman" pitchFamily="18" charset="0"/>
                <a:cs typeface="Times New Roman" pitchFamily="18" charset="0"/>
              </a:rPr>
              <a:t>Lecturer:Asst</a:t>
            </a:r>
            <a:r>
              <a:rPr lang="en-MY" sz="1400" dirty="0">
                <a:solidFill>
                  <a:schemeClr val="bg1"/>
                </a:solidFill>
                <a:latin typeface="Times New Roman" pitchFamily="18" charset="0"/>
                <a:cs typeface="Times New Roman" pitchFamily="18" charset="0"/>
              </a:rPr>
              <a:t> </a:t>
            </a:r>
            <a:r>
              <a:rPr lang="en-MY" sz="1400" dirty="0" err="1">
                <a:solidFill>
                  <a:schemeClr val="bg1"/>
                </a:solidFill>
                <a:latin typeface="Times New Roman" pitchFamily="18" charset="0"/>
                <a:cs typeface="Times New Roman" pitchFamily="18" charset="0"/>
              </a:rPr>
              <a:t>Prof.</a:t>
            </a:r>
            <a:r>
              <a:rPr lang="en-MY" sz="1400" dirty="0">
                <a:solidFill>
                  <a:schemeClr val="bg1"/>
                </a:solidFill>
                <a:latin typeface="Times New Roman" pitchFamily="18" charset="0"/>
                <a:cs typeface="Times New Roman" pitchFamily="18" charset="0"/>
              </a:rPr>
              <a:t> </a:t>
            </a:r>
            <a:r>
              <a:rPr lang="en-MY" sz="1400" dirty="0" err="1">
                <a:solidFill>
                  <a:schemeClr val="bg1"/>
                </a:solidFill>
                <a:latin typeface="Times New Roman" pitchFamily="18" charset="0"/>
                <a:cs typeface="Times New Roman" pitchFamily="18" charset="0"/>
              </a:rPr>
              <a:t>Dr.</a:t>
            </a:r>
            <a:r>
              <a:rPr lang="en-MY" sz="1400" dirty="0">
                <a:solidFill>
                  <a:schemeClr val="bg1"/>
                </a:solidFill>
                <a:latin typeface="Times New Roman" pitchFamily="18" charset="0"/>
                <a:cs typeface="Times New Roman" pitchFamily="18" charset="0"/>
              </a:rPr>
              <a:t> </a:t>
            </a:r>
            <a:r>
              <a:rPr lang="en-US" sz="1400" dirty="0" err="1">
                <a:solidFill>
                  <a:schemeClr val="bg1"/>
                </a:solidFill>
                <a:latin typeface="Times New Roman" pitchFamily="18" charset="0"/>
                <a:cs typeface="Times New Roman" pitchFamily="18" charset="0"/>
              </a:rPr>
              <a:t>Alaa</a:t>
            </a:r>
            <a:r>
              <a:rPr lang="en-US" sz="1400" dirty="0">
                <a:solidFill>
                  <a:schemeClr val="bg1"/>
                </a:solidFill>
                <a:latin typeface="Times New Roman" pitchFamily="18" charset="0"/>
                <a:cs typeface="Times New Roman" pitchFamily="18" charset="0"/>
              </a:rPr>
              <a:t> Ahmed </a:t>
            </a:r>
            <a:r>
              <a:rPr lang="en-US" sz="1400" dirty="0" err="1">
                <a:solidFill>
                  <a:schemeClr val="bg1"/>
                </a:solidFill>
                <a:latin typeface="Times New Roman" pitchFamily="18" charset="0"/>
                <a:cs typeface="Times New Roman" pitchFamily="18" charset="0"/>
              </a:rPr>
              <a:t>Abbood</a:t>
            </a:r>
            <a:r>
              <a:rPr lang="en-US" sz="1400" dirty="0">
                <a:solidFill>
                  <a:schemeClr val="bg1"/>
                </a:solidFill>
                <a:latin typeface="Times New Roman" pitchFamily="18" charset="0"/>
                <a:cs typeface="Times New Roman" pitchFamily="18" charset="0"/>
              </a:rPr>
              <a:t> </a:t>
            </a:r>
            <a:endParaRPr lang="en-MY" sz="1400" dirty="0">
              <a:solidFill>
                <a:schemeClr val="bg1"/>
              </a:solidFill>
              <a:latin typeface="Times New Roman" pitchFamily="18" charset="0"/>
              <a:cs typeface="Times New Roman" pitchFamily="18" charset="0"/>
            </a:endParaRPr>
          </a:p>
          <a:p>
            <a:r>
              <a:rPr lang="en-MY" sz="1400" dirty="0">
                <a:solidFill>
                  <a:schemeClr val="bg1"/>
                </a:solidFill>
                <a:latin typeface="Times New Roman" pitchFamily="18" charset="0"/>
                <a:cs typeface="Times New Roman" pitchFamily="18" charset="0"/>
              </a:rPr>
              <a:t>Lecture 7.</a:t>
            </a:r>
          </a:p>
          <a:p>
            <a:r>
              <a:rPr lang="en-MY" sz="1400" dirty="0">
                <a:solidFill>
                  <a:schemeClr val="bg1"/>
                </a:solidFill>
                <a:latin typeface="Times New Roman" pitchFamily="18" charset="0"/>
                <a:cs typeface="Times New Roman" pitchFamily="18" charset="0"/>
              </a:rPr>
              <a:t>Class 2</a:t>
            </a:r>
            <a:r>
              <a:rPr lang="en-MY" sz="1400" baseline="30000" dirty="0">
                <a:solidFill>
                  <a:schemeClr val="bg1"/>
                </a:solidFill>
                <a:latin typeface="Times New Roman" pitchFamily="18" charset="0"/>
                <a:cs typeface="Times New Roman" pitchFamily="18" charset="0"/>
              </a:rPr>
              <a:t>nd</a:t>
            </a:r>
            <a:r>
              <a:rPr lang="en-MY" sz="1400" dirty="0">
                <a:solidFill>
                  <a:schemeClr val="bg1"/>
                </a:solidFill>
                <a:latin typeface="Times New Roman" pitchFamily="18" charset="0"/>
                <a:cs typeface="Times New Roman" pitchFamily="18" charset="0"/>
              </a:rPr>
              <a:t> .</a:t>
            </a:r>
          </a:p>
          <a:p>
            <a:r>
              <a:rPr lang="en-MY" sz="1400" dirty="0">
                <a:solidFill>
                  <a:schemeClr val="bg1"/>
                </a:solidFill>
                <a:latin typeface="Times New Roman" pitchFamily="18" charset="0"/>
                <a:cs typeface="Times New Roman" pitchFamily="18" charset="0"/>
              </a:rPr>
              <a:t>Time: 12:30-2:30 </a:t>
            </a:r>
          </a:p>
          <a:p>
            <a:r>
              <a:rPr lang="en-MY" sz="1400" dirty="0">
                <a:solidFill>
                  <a:schemeClr val="bg1"/>
                </a:solidFill>
                <a:latin typeface="Times New Roman" pitchFamily="18" charset="0"/>
                <a:cs typeface="Times New Roman" pitchFamily="18" charset="0"/>
              </a:rPr>
              <a:t>Department:  Businesses Information Technology (BIT)</a:t>
            </a:r>
          </a:p>
        </p:txBody>
      </p:sp>
      <p:pic>
        <p:nvPicPr>
          <p:cNvPr id="1026" name="Picture 2" descr="C:\Users\atheer.akram\Desktop\download.png"/>
          <p:cNvPicPr>
            <a:picLocks noChangeAspect="1" noChangeArrowheads="1"/>
          </p:cNvPicPr>
          <p:nvPr/>
        </p:nvPicPr>
        <p:blipFill>
          <a:blip r:embed="rId6"/>
          <a:srcRect/>
          <a:stretch>
            <a:fillRect/>
          </a:stretch>
        </p:blipFill>
        <p:spPr bwMode="auto">
          <a:xfrm>
            <a:off x="7467600" y="0"/>
            <a:ext cx="1676400" cy="1447800"/>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Conversion from Infix to Postfix</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914400"/>
            <a:ext cx="7828301" cy="2460738"/>
          </a:xfrm>
          <a:prstGeom prst="rect">
            <a:avLst/>
          </a:prstGeom>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 Infix: ( ( ( A + B ) * C ) - ( ( D + E ) / F ) )</a:t>
            </a:r>
          </a:p>
          <a:p>
            <a:pPr algn="just">
              <a:lnSpc>
                <a:spcPct val="200000"/>
              </a:lnSpc>
            </a:pPr>
            <a:r>
              <a:rPr lang="en-US" sz="2000" dirty="0">
                <a:latin typeface="Times New Roman" panose="02020603050405020304" pitchFamily="18" charset="0"/>
                <a:cs typeface="Times New Roman" panose="02020603050405020304" pitchFamily="18" charset="0"/>
              </a:rPr>
              <a:t>• Postfix: A B + C * D E + F / -</a:t>
            </a:r>
          </a:p>
          <a:p>
            <a:pPr algn="just">
              <a:lnSpc>
                <a:spcPct val="200000"/>
              </a:lnSpc>
            </a:pPr>
            <a:r>
              <a:rPr lang="en-US" sz="2000" dirty="0">
                <a:latin typeface="Times New Roman" panose="02020603050405020304" pitchFamily="18" charset="0"/>
                <a:cs typeface="Times New Roman" panose="02020603050405020304" pitchFamily="18" charset="0"/>
              </a:rPr>
              <a:t>• Operand order does not change!</a:t>
            </a:r>
          </a:p>
          <a:p>
            <a:pPr algn="just">
              <a:lnSpc>
                <a:spcPct val="200000"/>
              </a:lnSpc>
            </a:pPr>
            <a:r>
              <a:rPr lang="en-US" sz="2000" dirty="0">
                <a:latin typeface="Times New Roman" panose="02020603050405020304" pitchFamily="18" charset="0"/>
                <a:cs typeface="Times New Roman" panose="02020603050405020304" pitchFamily="18" charset="0"/>
              </a:rPr>
              <a:t>• Operators are in order of evaluation!</a:t>
            </a:r>
          </a:p>
        </p:txBody>
      </p:sp>
    </p:spTree>
    <p:extLst>
      <p:ext uri="{BB962C8B-B14F-4D97-AF65-F5344CB8AC3E}">
        <p14:creationId xmlns:p14="http://schemas.microsoft.com/office/powerpoint/2010/main" val="363951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Conversion from Infix to Postfix</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914400"/>
            <a:ext cx="7828301" cy="4307398"/>
          </a:xfrm>
          <a:prstGeom prst="rect">
            <a:avLst/>
          </a:prstGeom>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Infix to Postfix - Algorithm</a:t>
            </a:r>
          </a:p>
          <a:p>
            <a:pPr algn="just">
              <a:lnSpc>
                <a:spcPct val="200000"/>
              </a:lnSpc>
            </a:pPr>
            <a:r>
              <a:rPr lang="en-US" sz="2000" dirty="0">
                <a:latin typeface="Times New Roman" panose="02020603050405020304" pitchFamily="18" charset="0"/>
                <a:cs typeface="Times New Roman" panose="02020603050405020304" pitchFamily="18" charset="0"/>
              </a:rPr>
              <a:t>• Initialize a Stack for operators, output list.</a:t>
            </a:r>
          </a:p>
          <a:p>
            <a:pPr algn="just">
              <a:lnSpc>
                <a:spcPct val="200000"/>
              </a:lnSpc>
            </a:pPr>
            <a:r>
              <a:rPr lang="en-US" sz="2000" dirty="0">
                <a:latin typeface="Times New Roman" panose="02020603050405020304" pitchFamily="18" charset="0"/>
                <a:cs typeface="Times New Roman" panose="02020603050405020304" pitchFamily="18" charset="0"/>
              </a:rPr>
              <a:t>• Split the input into a list of tokens.</a:t>
            </a:r>
          </a:p>
          <a:p>
            <a:pPr algn="just">
              <a:lnSpc>
                <a:spcPct val="200000"/>
              </a:lnSpc>
            </a:pPr>
            <a:r>
              <a:rPr lang="en-US" sz="2000" dirty="0">
                <a:latin typeface="Times New Roman" panose="02020603050405020304" pitchFamily="18" charset="0"/>
                <a:cs typeface="Times New Roman" panose="02020603050405020304" pitchFamily="18" charset="0"/>
              </a:rPr>
              <a:t>• for each token (left to right):</a:t>
            </a:r>
          </a:p>
          <a:p>
            <a:pPr lvl="1" algn="just">
              <a:lnSpc>
                <a:spcPct val="200000"/>
              </a:lnSpc>
            </a:pPr>
            <a:r>
              <a:rPr lang="en-US" sz="2000" b="1" dirty="0">
                <a:latin typeface="Times New Roman" panose="02020603050405020304" pitchFamily="18" charset="0"/>
                <a:cs typeface="Times New Roman" panose="02020603050405020304" pitchFamily="18" charset="0"/>
              </a:rPr>
              <a:t>▫ if it is operand: then append to output</a:t>
            </a:r>
          </a:p>
          <a:p>
            <a:pPr lvl="1" algn="just">
              <a:lnSpc>
                <a:spcPct val="200000"/>
              </a:lnSpc>
            </a:pPr>
            <a:r>
              <a:rPr lang="en-US" sz="2000" b="1" dirty="0">
                <a:latin typeface="Times New Roman" panose="02020603050405020304" pitchFamily="18" charset="0"/>
                <a:cs typeface="Times New Roman" panose="02020603050405020304" pitchFamily="18" charset="0"/>
              </a:rPr>
              <a:t>▫ if it is '(': push onto Stack</a:t>
            </a:r>
          </a:p>
          <a:p>
            <a:pPr lvl="1" algn="just">
              <a:lnSpc>
                <a:spcPct val="200000"/>
              </a:lnSpc>
            </a:pPr>
            <a:r>
              <a:rPr lang="en-US" sz="2000" b="1" dirty="0">
                <a:latin typeface="Times New Roman" panose="02020603050405020304" pitchFamily="18" charset="0"/>
                <a:cs typeface="Times New Roman" panose="02020603050405020304" pitchFamily="18" charset="0"/>
              </a:rPr>
              <a:t>▫ if it is ')': pop &amp; append till '('</a:t>
            </a:r>
          </a:p>
        </p:txBody>
      </p:sp>
    </p:spTree>
    <p:extLst>
      <p:ext uri="{BB962C8B-B14F-4D97-AF65-F5344CB8AC3E}">
        <p14:creationId xmlns:p14="http://schemas.microsoft.com/office/powerpoint/2010/main" val="1264066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Conversion from Infix to Postfix</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710EE01-69FC-9041-8977-FB92BFA4F143}"/>
              </a:ext>
            </a:extLst>
          </p:cNvPr>
          <p:cNvGraphicFramePr>
            <a:graphicFrameLocks noGrp="1"/>
          </p:cNvGraphicFramePr>
          <p:nvPr>
            <p:extLst>
              <p:ext uri="{D42A27DB-BD31-4B8C-83A1-F6EECF244321}">
                <p14:modId xmlns:p14="http://schemas.microsoft.com/office/powerpoint/2010/main" val="2988487422"/>
              </p:ext>
            </p:extLst>
          </p:nvPr>
        </p:nvGraphicFramePr>
        <p:xfrm>
          <a:off x="1085850" y="914400"/>
          <a:ext cx="8058150" cy="5867400"/>
        </p:xfrm>
        <a:graphic>
          <a:graphicData uri="http://schemas.openxmlformats.org/drawingml/2006/table">
            <a:tbl>
              <a:tblPr firstRow="1" bandRow="1">
                <a:tableStyleId>{5C22544A-7EE6-4342-B048-85BDC9FD1C3A}</a:tableStyleId>
              </a:tblPr>
              <a:tblGrid>
                <a:gridCol w="4174704">
                  <a:extLst>
                    <a:ext uri="{9D8B030D-6E8A-4147-A177-3AD203B41FA5}">
                      <a16:colId xmlns:a16="http://schemas.microsoft.com/office/drawing/2014/main" val="3794826590"/>
                    </a:ext>
                  </a:extLst>
                </a:gridCol>
                <a:gridCol w="3883446">
                  <a:extLst>
                    <a:ext uri="{9D8B030D-6E8A-4147-A177-3AD203B41FA5}">
                      <a16:colId xmlns:a16="http://schemas.microsoft.com/office/drawing/2014/main" val="2127002334"/>
                    </a:ext>
                  </a:extLst>
                </a:gridCol>
              </a:tblGrid>
              <a:tr h="5867400">
                <a:tc>
                  <a:txBody>
                    <a:bodyPr/>
                    <a:lstStyle/>
                    <a:p>
                      <a:pPr marL="457200" indent="-457200" algn="just">
                        <a:lnSpc>
                          <a:spcPct val="150000"/>
                        </a:lnSpc>
                        <a:buClr>
                          <a:schemeClr val="tx1"/>
                        </a:buClr>
                        <a:buFont typeface="+mj-lt"/>
                        <a:buAutoNum type="arabicPeriod"/>
                      </a:pPr>
                      <a:r>
                        <a:rPr lang="en-US" sz="1800" b="1" kern="1200" dirty="0">
                          <a:solidFill>
                            <a:srgbClr val="FF0000"/>
                          </a:solidFill>
                          <a:latin typeface="Times New Roman" panose="02020603050405020304" pitchFamily="18" charset="0"/>
                          <a:ea typeface="+mn-ea"/>
                          <a:cs typeface="Times New Roman" panose="02020603050405020304" pitchFamily="18" charset="0"/>
                        </a:rPr>
                        <a:t>(</a:t>
                      </a:r>
                      <a:r>
                        <a:rPr lang="en-US" sz="1800" dirty="0">
                          <a:solidFill>
                            <a:schemeClr val="tx1"/>
                          </a:solidFill>
                          <a:latin typeface="Times New Roman" panose="02020603050405020304" pitchFamily="18" charset="0"/>
                          <a:cs typeface="Times New Roman" panose="02020603050405020304" pitchFamily="18" charset="0"/>
                        </a:rPr>
                        <a:t> ( ( A + B ) * ( C - E ) ) / ( F + G )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stack: &lt;empty&gt;</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output: []</a:t>
                      </a:r>
                    </a:p>
                    <a:p>
                      <a:pPr marL="457200" indent="-457200" algn="just">
                        <a:lnSpc>
                          <a:spcPct val="150000"/>
                        </a:lnSpc>
                        <a:buFont typeface="+mj-lt"/>
                        <a:buAutoNum type="arabicPeriod" startAt="2"/>
                      </a:pPr>
                      <a:r>
                        <a:rPr lang="en-US" sz="1800" dirty="0">
                          <a:solidFill>
                            <a:schemeClr val="tx1"/>
                          </a:solidFill>
                          <a:latin typeface="Times New Roman" panose="02020603050405020304" pitchFamily="18" charset="0"/>
                          <a:cs typeface="Times New Roman" panose="02020603050405020304" pitchFamily="18" charset="0"/>
                        </a:rPr>
                        <a:t>( ( A + B ) * ( C - E ) ) / ( F + G )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stack: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output: []</a:t>
                      </a:r>
                    </a:p>
                    <a:p>
                      <a:pPr marL="457200" indent="-457200" algn="just">
                        <a:lnSpc>
                          <a:spcPct val="150000"/>
                        </a:lnSpc>
                        <a:buFont typeface="+mj-lt"/>
                        <a:buAutoNum type="arabicPeriod" startAt="3"/>
                      </a:pPr>
                      <a:r>
                        <a:rPr lang="en-US" sz="1800" dirty="0">
                          <a:solidFill>
                            <a:schemeClr val="tx1"/>
                          </a:solidFill>
                          <a:latin typeface="Times New Roman" panose="02020603050405020304" pitchFamily="18" charset="0"/>
                          <a:cs typeface="Times New Roman" panose="02020603050405020304" pitchFamily="18" charset="0"/>
                        </a:rPr>
                        <a:t>( A + B ) * ( C - E ) ) / ( F + G )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stack: (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output: []</a:t>
                      </a:r>
                    </a:p>
                    <a:p>
                      <a:pPr marL="457200" indent="-457200" algn="just">
                        <a:lnSpc>
                          <a:spcPct val="150000"/>
                        </a:lnSpc>
                        <a:buFont typeface="+mj-lt"/>
                        <a:buAutoNum type="arabicPeriod" startAt="4"/>
                      </a:pPr>
                      <a:r>
                        <a:rPr lang="en-US" sz="1800" dirty="0">
                          <a:solidFill>
                            <a:schemeClr val="tx1"/>
                          </a:solidFill>
                          <a:latin typeface="Times New Roman" panose="02020603050405020304" pitchFamily="18" charset="0"/>
                          <a:cs typeface="Times New Roman" panose="02020603050405020304" pitchFamily="18" charset="0"/>
                        </a:rPr>
                        <a:t>A + B ) * ( C - E ) ) / ( F + G )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stack: ( ( (</a:t>
                      </a:r>
                    </a:p>
                    <a:p>
                      <a:pPr algn="just">
                        <a:lnSpc>
                          <a:spcPct val="150000"/>
                        </a:lnSpc>
                      </a:pPr>
                      <a:r>
                        <a:rPr lang="en-US" sz="1800" dirty="0">
                          <a:solidFill>
                            <a:schemeClr val="tx1"/>
                          </a:solidFill>
                          <a:latin typeface="Times New Roman" panose="02020603050405020304" pitchFamily="18" charset="0"/>
                          <a:cs typeface="Times New Roman" panose="02020603050405020304" pitchFamily="18" charset="0"/>
                        </a:rPr>
                        <a:t>● output: []</a:t>
                      </a:r>
                    </a:p>
                    <a:p>
                      <a:pPr>
                        <a:lnSpc>
                          <a:spcPct val="150000"/>
                        </a:lnSpc>
                      </a:pPr>
                      <a:endParaRPr lang="en-US" dirty="0"/>
                    </a:p>
                  </a:txBody>
                  <a:tcPr>
                    <a:solidFill>
                      <a:schemeClr val="accent1">
                        <a:lumMod val="20000"/>
                        <a:lumOff val="80000"/>
                      </a:schemeClr>
                    </a:solidFill>
                  </a:tcPr>
                </a:tc>
                <a:tc>
                  <a:txBody>
                    <a:bodyPr/>
                    <a:lstStyle/>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5"/>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B ) * ( C -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stack: (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output: [A]</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6"/>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B ) * ( C -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stack: ( (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output: [A]</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7"/>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 ( C -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stack: ( (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output: [A B]</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8"/>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 C -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stack: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output: [A B + ]</a:t>
                      </a:r>
                    </a:p>
                    <a:p>
                      <a:pPr algn="just" defTabSz="914400" rtl="0" eaLnBrk="1" latinLnBrk="0" hangingPunct="1">
                        <a:lnSpc>
                          <a:spcPct val="150000"/>
                        </a:lnSpc>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2176007606"/>
                  </a:ext>
                </a:extLst>
              </a:tr>
            </a:tbl>
          </a:graphicData>
        </a:graphic>
      </p:graphicFrame>
      <p:sp>
        <p:nvSpPr>
          <p:cNvPr id="16" name="Up Arrow 15">
            <a:extLst>
              <a:ext uri="{FF2B5EF4-FFF2-40B4-BE49-F238E27FC236}">
                <a16:creationId xmlns:a16="http://schemas.microsoft.com/office/drawing/2014/main" id="{B2BCFEE9-CA18-D849-8E70-77235F64839C}"/>
              </a:ext>
            </a:extLst>
          </p:cNvPr>
          <p:cNvSpPr/>
          <p:nvPr/>
        </p:nvSpPr>
        <p:spPr>
          <a:xfrm>
            <a:off x="1483579" y="1328383"/>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5652741E-0961-F74C-B55B-4ACF028BA9AA}"/>
              </a:ext>
            </a:extLst>
          </p:cNvPr>
          <p:cNvSpPr/>
          <p:nvPr/>
        </p:nvSpPr>
        <p:spPr>
          <a:xfrm>
            <a:off x="1483579" y="2621141"/>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A2E0B6B9-CD99-F64B-9598-3D9C0DDF0DCE}"/>
              </a:ext>
            </a:extLst>
          </p:cNvPr>
          <p:cNvSpPr/>
          <p:nvPr/>
        </p:nvSpPr>
        <p:spPr>
          <a:xfrm>
            <a:off x="1483579" y="3799599"/>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CA580DCB-DCF4-6F43-8D3F-001D3F84F1A7}"/>
              </a:ext>
            </a:extLst>
          </p:cNvPr>
          <p:cNvSpPr/>
          <p:nvPr/>
        </p:nvSpPr>
        <p:spPr>
          <a:xfrm>
            <a:off x="1545336" y="5068875"/>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D62C5788-FCDA-1F47-8B19-E4222FBE49C2}"/>
              </a:ext>
            </a:extLst>
          </p:cNvPr>
          <p:cNvSpPr/>
          <p:nvPr/>
        </p:nvSpPr>
        <p:spPr>
          <a:xfrm>
            <a:off x="5663911" y="1328383"/>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FB8F32E0-4D09-8340-83AA-7452BBC1274C}"/>
              </a:ext>
            </a:extLst>
          </p:cNvPr>
          <p:cNvSpPr/>
          <p:nvPr/>
        </p:nvSpPr>
        <p:spPr>
          <a:xfrm>
            <a:off x="5663911" y="2621141"/>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a:extLst>
              <a:ext uri="{FF2B5EF4-FFF2-40B4-BE49-F238E27FC236}">
                <a16:creationId xmlns:a16="http://schemas.microsoft.com/office/drawing/2014/main" id="{34412A1A-B20D-B74B-B6FC-77F3D65800F6}"/>
              </a:ext>
            </a:extLst>
          </p:cNvPr>
          <p:cNvSpPr/>
          <p:nvPr/>
        </p:nvSpPr>
        <p:spPr>
          <a:xfrm>
            <a:off x="5663911" y="3799599"/>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a:extLst>
              <a:ext uri="{FF2B5EF4-FFF2-40B4-BE49-F238E27FC236}">
                <a16:creationId xmlns:a16="http://schemas.microsoft.com/office/drawing/2014/main" id="{26A99B44-512B-9641-B586-60F7056BB6BA}"/>
              </a:ext>
            </a:extLst>
          </p:cNvPr>
          <p:cNvSpPr/>
          <p:nvPr/>
        </p:nvSpPr>
        <p:spPr>
          <a:xfrm>
            <a:off x="5725668" y="5068875"/>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6348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Conversion from Infix to Postfix</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710EE01-69FC-9041-8977-FB92BFA4F143}"/>
              </a:ext>
            </a:extLst>
          </p:cNvPr>
          <p:cNvGraphicFramePr>
            <a:graphicFrameLocks noGrp="1"/>
          </p:cNvGraphicFramePr>
          <p:nvPr>
            <p:extLst>
              <p:ext uri="{D42A27DB-BD31-4B8C-83A1-F6EECF244321}">
                <p14:modId xmlns:p14="http://schemas.microsoft.com/office/powerpoint/2010/main" val="4265720562"/>
              </p:ext>
            </p:extLst>
          </p:nvPr>
        </p:nvGraphicFramePr>
        <p:xfrm>
          <a:off x="1085850" y="914400"/>
          <a:ext cx="8058150" cy="5867400"/>
        </p:xfrm>
        <a:graphic>
          <a:graphicData uri="http://schemas.openxmlformats.org/drawingml/2006/table">
            <a:tbl>
              <a:tblPr firstRow="1" bandRow="1">
                <a:tableStyleId>{5C22544A-7EE6-4342-B048-85BDC9FD1C3A}</a:tableStyleId>
              </a:tblPr>
              <a:tblGrid>
                <a:gridCol w="4174704">
                  <a:extLst>
                    <a:ext uri="{9D8B030D-6E8A-4147-A177-3AD203B41FA5}">
                      <a16:colId xmlns:a16="http://schemas.microsoft.com/office/drawing/2014/main" val="3794826590"/>
                    </a:ext>
                  </a:extLst>
                </a:gridCol>
                <a:gridCol w="3883446">
                  <a:extLst>
                    <a:ext uri="{9D8B030D-6E8A-4147-A177-3AD203B41FA5}">
                      <a16:colId xmlns:a16="http://schemas.microsoft.com/office/drawing/2014/main" val="2127002334"/>
                    </a:ext>
                  </a:extLst>
                </a:gridCol>
              </a:tblGrid>
              <a:tr h="5867400">
                <a:tc>
                  <a:txBody>
                    <a:bodyPr/>
                    <a:lstStyle/>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9"/>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C -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0"/>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C -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1"/>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E ) ) / ( F + G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 (</a:t>
                      </a:r>
                    </a:p>
                    <a:p>
                      <a:pPr marL="0" marR="0" lvl="0" indent="0" algn="just" defTabSz="914400" rtl="0" eaLnBrk="1" fontAlgn="base" latinLnBrk="0" hangingPunct="1">
                        <a:lnSpc>
                          <a:spcPct val="150000"/>
                        </a:lnSpc>
                        <a:spcBef>
                          <a:spcPct val="0"/>
                        </a:spcBef>
                        <a:spcAft>
                          <a:spcPct val="0"/>
                        </a:spcAft>
                        <a:buClrTx/>
                        <a:buSzTx/>
                        <a:buFontTx/>
                        <a:buNone/>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2"/>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E ) ) / ( F + G )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2"/>
                        <a:tabLst/>
                        <a:defRPr/>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p>
                      <a:r>
                        <a:rPr lang="en-US" sz="1800" b="1" kern="1200" dirty="0">
                          <a:solidFill>
                            <a:schemeClr val="tx1"/>
                          </a:solidFill>
                          <a:latin typeface="Times New Roman" panose="02020603050405020304" pitchFamily="18" charset="0"/>
                          <a:ea typeface="+mn-ea"/>
                          <a:cs typeface="Times New Roman" panose="02020603050405020304" pitchFamily="18" charset="0"/>
                        </a:rPr>
                        <a:t>●stack: ( ( * ( -</a:t>
                      </a:r>
                    </a:p>
                    <a:p>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a:t>
                      </a:r>
                    </a:p>
                  </a:txBody>
                  <a:tcPr>
                    <a:solidFill>
                      <a:schemeClr val="accent1">
                        <a:lumMod val="20000"/>
                        <a:lumOff val="80000"/>
                      </a:schemeClr>
                    </a:solidFill>
                  </a:tcPr>
                </a:tc>
                <a:tc>
                  <a:txBody>
                    <a:bodyPr/>
                    <a:lstStyle/>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13"/>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 / ( F + G ) )</a:t>
                      </a:r>
                    </a:p>
                    <a:p>
                      <a:pPr marL="457200" marR="0" lvl="0" indent="-4572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 stack: ( ( * ( -</a:t>
                      </a:r>
                    </a:p>
                    <a:p>
                      <a:pPr marL="457200" marR="0" lvl="0" indent="-4572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noProof="0" dirty="0">
                          <a:solidFill>
                            <a:schemeClr val="tx1"/>
                          </a:solidFill>
                          <a:latin typeface="Times New Roman" panose="02020603050405020304" pitchFamily="18" charset="0"/>
                          <a:ea typeface="+mn-ea"/>
                          <a:cs typeface="Times New Roman" panose="02020603050405020304" pitchFamily="18" charset="0"/>
                        </a:rPr>
                        <a:t>output: [A B + C E ]</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14"/>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 ( F + G ) )</a:t>
                      </a:r>
                    </a:p>
                    <a:p>
                      <a:pPr algn="just" defTabSz="914400" rtl="0" eaLnBrk="1" latinLnBrk="0" hangingPunct="1">
                        <a:lnSpc>
                          <a:spcPct val="150000"/>
                        </a:lnSpc>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a:t>
                      </a:r>
                    </a:p>
                    <a:p>
                      <a:pPr algn="just" defTabSz="914400" rtl="0" eaLnBrk="1" latinLnBrk="0" hangingPunct="1">
                        <a:lnSpc>
                          <a:spcPct val="150000"/>
                        </a:lnSpc>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15"/>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 F + G ) )</a:t>
                      </a:r>
                    </a:p>
                    <a:p>
                      <a:pPr algn="just" defTabSz="914400" rtl="0" eaLnBrk="1" latinLnBrk="0" hangingPunct="1">
                        <a:lnSpc>
                          <a:spcPct val="150000"/>
                        </a:lnSpc>
                      </a:pPr>
                      <a:r>
                        <a:rPr lang="en-US" sz="1800" b="1" kern="1200" dirty="0">
                          <a:solidFill>
                            <a:schemeClr val="tx1"/>
                          </a:solidFill>
                          <a:latin typeface="Times New Roman" panose="02020603050405020304" pitchFamily="18" charset="0"/>
                          <a:ea typeface="+mn-ea"/>
                          <a:cs typeface="Times New Roman" panose="02020603050405020304" pitchFamily="18" charset="0"/>
                        </a:rPr>
                        <a:t>● stack: (</a:t>
                      </a:r>
                    </a:p>
                    <a:p>
                      <a:pPr algn="just" defTabSz="914400" rtl="0" eaLnBrk="1" latinLnBrk="0" hangingPunct="1">
                        <a:lnSpc>
                          <a:spcPct val="150000"/>
                        </a:lnSpc>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16"/>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F + G ) )</a:t>
                      </a:r>
                    </a:p>
                    <a:p>
                      <a:pPr marL="0" algn="just" defTabSz="914400" rtl="0" eaLnBrk="1" latinLnBrk="0" hangingPunct="1">
                        <a:lnSpc>
                          <a:spcPct val="150000"/>
                        </a:lnSpc>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a:t>
                      </a:r>
                    </a:p>
                    <a:p>
                      <a:pPr marL="0" algn="just" defTabSz="914400" rtl="0" eaLnBrk="1" latinLnBrk="0" hangingPunct="1">
                        <a:lnSpc>
                          <a:spcPct val="150000"/>
                        </a:lnSpc>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a:t>
                      </a:r>
                    </a:p>
                    <a:p>
                      <a:pPr algn="just" defTabSz="914400" rtl="0" eaLnBrk="1" latinLnBrk="0" hangingPunct="1">
                        <a:lnSpc>
                          <a:spcPct val="150000"/>
                        </a:lnSpc>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2176007606"/>
                  </a:ext>
                </a:extLst>
              </a:tr>
            </a:tbl>
          </a:graphicData>
        </a:graphic>
      </p:graphicFrame>
      <p:sp>
        <p:nvSpPr>
          <p:cNvPr id="16" name="Up Arrow 15">
            <a:extLst>
              <a:ext uri="{FF2B5EF4-FFF2-40B4-BE49-F238E27FC236}">
                <a16:creationId xmlns:a16="http://schemas.microsoft.com/office/drawing/2014/main" id="{B2BCFEE9-CA18-D849-8E70-77235F64839C}"/>
              </a:ext>
            </a:extLst>
          </p:cNvPr>
          <p:cNvSpPr/>
          <p:nvPr/>
        </p:nvSpPr>
        <p:spPr>
          <a:xfrm>
            <a:off x="1483579" y="1328383"/>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5652741E-0961-F74C-B55B-4ACF028BA9AA}"/>
              </a:ext>
            </a:extLst>
          </p:cNvPr>
          <p:cNvSpPr/>
          <p:nvPr/>
        </p:nvSpPr>
        <p:spPr>
          <a:xfrm>
            <a:off x="1483579" y="2621141"/>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A2E0B6B9-CD99-F64B-9598-3D9C0DDF0DCE}"/>
              </a:ext>
            </a:extLst>
          </p:cNvPr>
          <p:cNvSpPr/>
          <p:nvPr/>
        </p:nvSpPr>
        <p:spPr>
          <a:xfrm>
            <a:off x="1483579" y="3799599"/>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CA580DCB-DCF4-6F43-8D3F-001D3F84F1A7}"/>
              </a:ext>
            </a:extLst>
          </p:cNvPr>
          <p:cNvSpPr/>
          <p:nvPr/>
        </p:nvSpPr>
        <p:spPr>
          <a:xfrm>
            <a:off x="1447800" y="5029200"/>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D62C5788-FCDA-1F47-8B19-E4222FBE49C2}"/>
              </a:ext>
            </a:extLst>
          </p:cNvPr>
          <p:cNvSpPr/>
          <p:nvPr/>
        </p:nvSpPr>
        <p:spPr>
          <a:xfrm>
            <a:off x="5663911" y="1328383"/>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FB8F32E0-4D09-8340-83AA-7452BBC1274C}"/>
              </a:ext>
            </a:extLst>
          </p:cNvPr>
          <p:cNvSpPr/>
          <p:nvPr/>
        </p:nvSpPr>
        <p:spPr>
          <a:xfrm>
            <a:off x="5663911" y="2621141"/>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a:extLst>
              <a:ext uri="{FF2B5EF4-FFF2-40B4-BE49-F238E27FC236}">
                <a16:creationId xmlns:a16="http://schemas.microsoft.com/office/drawing/2014/main" id="{34412A1A-B20D-B74B-B6FC-77F3D65800F6}"/>
              </a:ext>
            </a:extLst>
          </p:cNvPr>
          <p:cNvSpPr/>
          <p:nvPr/>
        </p:nvSpPr>
        <p:spPr>
          <a:xfrm>
            <a:off x="5663911" y="3799599"/>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a:extLst>
              <a:ext uri="{FF2B5EF4-FFF2-40B4-BE49-F238E27FC236}">
                <a16:creationId xmlns:a16="http://schemas.microsoft.com/office/drawing/2014/main" id="{26A99B44-512B-9641-B586-60F7056BB6BA}"/>
              </a:ext>
            </a:extLst>
          </p:cNvPr>
          <p:cNvSpPr/>
          <p:nvPr/>
        </p:nvSpPr>
        <p:spPr>
          <a:xfrm>
            <a:off x="5725668" y="5068875"/>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4142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Conversion from Infix to Postfix</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3710EE01-69FC-9041-8977-FB92BFA4F143}"/>
              </a:ext>
            </a:extLst>
          </p:cNvPr>
          <p:cNvGraphicFramePr>
            <a:graphicFrameLocks noGrp="1"/>
          </p:cNvGraphicFramePr>
          <p:nvPr>
            <p:extLst>
              <p:ext uri="{D42A27DB-BD31-4B8C-83A1-F6EECF244321}">
                <p14:modId xmlns:p14="http://schemas.microsoft.com/office/powerpoint/2010/main" val="1406273998"/>
              </p:ext>
            </p:extLst>
          </p:nvPr>
        </p:nvGraphicFramePr>
        <p:xfrm>
          <a:off x="1085850" y="914400"/>
          <a:ext cx="8058150" cy="5867400"/>
        </p:xfrm>
        <a:graphic>
          <a:graphicData uri="http://schemas.openxmlformats.org/drawingml/2006/table">
            <a:tbl>
              <a:tblPr firstRow="1" bandRow="1">
                <a:tableStyleId>{5C22544A-7EE6-4342-B048-85BDC9FD1C3A}</a:tableStyleId>
              </a:tblPr>
              <a:tblGrid>
                <a:gridCol w="4174704">
                  <a:extLst>
                    <a:ext uri="{9D8B030D-6E8A-4147-A177-3AD203B41FA5}">
                      <a16:colId xmlns:a16="http://schemas.microsoft.com/office/drawing/2014/main" val="3794826590"/>
                    </a:ext>
                  </a:extLst>
                </a:gridCol>
                <a:gridCol w="3883446">
                  <a:extLst>
                    <a:ext uri="{9D8B030D-6E8A-4147-A177-3AD203B41FA5}">
                      <a16:colId xmlns:a16="http://schemas.microsoft.com/office/drawing/2014/main" val="2127002334"/>
                    </a:ext>
                  </a:extLst>
                </a:gridCol>
              </a:tblGrid>
              <a:tr h="5867400">
                <a:tc>
                  <a:txBody>
                    <a:bodyPr/>
                    <a:lstStyle/>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7"/>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F + G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8"/>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G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F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19"/>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G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F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20"/>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 /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F G ]</a:t>
                      </a:r>
                    </a:p>
                  </a:txBody>
                  <a:tcPr>
                    <a:solidFill>
                      <a:schemeClr val="accent1">
                        <a:lumMod val="20000"/>
                        <a:lumOff val="80000"/>
                      </a:schemeClr>
                    </a:solidFill>
                  </a:tcPr>
                </a:tc>
                <a:tc>
                  <a:txBody>
                    <a:bodyPr/>
                    <a:lstStyle/>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21"/>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stack: ( /</a:t>
                      </a:r>
                    </a:p>
                    <a:p>
                      <a:pPr marL="342900" marR="0" lvl="0" indent="-3429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F G + ]</a:t>
                      </a:r>
                    </a:p>
                    <a:p>
                      <a:pPr marL="342900" marR="0" lvl="0" indent="-342900" algn="just" defTabSz="914400" rtl="0" eaLnBrk="1" fontAlgn="base" latinLnBrk="0" hangingPunct="1">
                        <a:lnSpc>
                          <a:spcPct val="150000"/>
                        </a:lnSpc>
                        <a:spcBef>
                          <a:spcPct val="0"/>
                        </a:spcBef>
                        <a:spcAft>
                          <a:spcPct val="0"/>
                        </a:spcAft>
                        <a:buClrTx/>
                        <a:buSzTx/>
                        <a:buFont typeface="+mj-lt"/>
                        <a:buAutoNum type="arabicPeriod" startAt="22"/>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stack: &lt;empty&gt;</a:t>
                      </a:r>
                    </a:p>
                    <a:p>
                      <a:pPr marL="457200" marR="0" lvl="0" indent="-457200" algn="just" defTabSz="914400" rtl="0" eaLnBrk="1" fontAlgn="base" latinLnBrk="0" hangingPunct="1">
                        <a:lnSpc>
                          <a:spcPct val="150000"/>
                        </a:lnSpc>
                        <a:spcBef>
                          <a:spcPct val="0"/>
                        </a:spcBef>
                        <a:spcAft>
                          <a:spcPct val="0"/>
                        </a:spcAft>
                        <a:buClrTx/>
                        <a:buSzTx/>
                        <a:buFont typeface="+mj-lt"/>
                        <a:buAutoNum type="arabicPeriod" startAt="21"/>
                        <a:tabLst/>
                        <a:defRPr/>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p>
                      <a:pPr marL="457200" marR="0" lvl="0" indent="-457200" algn="just" defTabSz="9144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sz="1800" b="1" kern="1200" dirty="0">
                          <a:solidFill>
                            <a:schemeClr val="tx1"/>
                          </a:solidFill>
                          <a:latin typeface="Times New Roman" panose="02020603050405020304" pitchFamily="18" charset="0"/>
                          <a:ea typeface="+mn-ea"/>
                          <a:cs typeface="Times New Roman" panose="02020603050405020304" pitchFamily="18" charset="0"/>
                        </a:rPr>
                        <a:t> output: [A B + C E - * F G + / ]</a:t>
                      </a:r>
                    </a:p>
                    <a:p>
                      <a:pPr algn="just" defTabSz="914400" rtl="0" eaLnBrk="1" latinLnBrk="0" hangingPunct="1">
                        <a:lnSpc>
                          <a:spcPct val="150000"/>
                        </a:lnSpc>
                      </a:pPr>
                      <a:endParaRPr lang="en-US" sz="1800" b="1" kern="1200" dirty="0">
                        <a:solidFill>
                          <a:schemeClr val="tx1"/>
                        </a:solidFill>
                        <a:latin typeface="Times New Roman" panose="02020603050405020304" pitchFamily="18" charset="0"/>
                        <a:ea typeface="+mn-ea"/>
                        <a:cs typeface="Times New Roman" panose="02020603050405020304" pitchFamily="18" charset="0"/>
                      </a:endParaRPr>
                    </a:p>
                  </a:txBody>
                  <a:tcPr>
                    <a:solidFill>
                      <a:schemeClr val="accent1">
                        <a:lumMod val="20000"/>
                        <a:lumOff val="80000"/>
                      </a:schemeClr>
                    </a:solidFill>
                  </a:tcPr>
                </a:tc>
                <a:extLst>
                  <a:ext uri="{0D108BD9-81ED-4DB2-BD59-A6C34878D82A}">
                    <a16:rowId xmlns:a16="http://schemas.microsoft.com/office/drawing/2014/main" val="2176007606"/>
                  </a:ext>
                </a:extLst>
              </a:tr>
            </a:tbl>
          </a:graphicData>
        </a:graphic>
      </p:graphicFrame>
      <p:sp>
        <p:nvSpPr>
          <p:cNvPr id="16" name="Up Arrow 15">
            <a:extLst>
              <a:ext uri="{FF2B5EF4-FFF2-40B4-BE49-F238E27FC236}">
                <a16:creationId xmlns:a16="http://schemas.microsoft.com/office/drawing/2014/main" id="{B2BCFEE9-CA18-D849-8E70-77235F64839C}"/>
              </a:ext>
            </a:extLst>
          </p:cNvPr>
          <p:cNvSpPr/>
          <p:nvPr/>
        </p:nvSpPr>
        <p:spPr>
          <a:xfrm>
            <a:off x="1483579" y="1328383"/>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a:extLst>
              <a:ext uri="{FF2B5EF4-FFF2-40B4-BE49-F238E27FC236}">
                <a16:creationId xmlns:a16="http://schemas.microsoft.com/office/drawing/2014/main" id="{5652741E-0961-F74C-B55B-4ACF028BA9AA}"/>
              </a:ext>
            </a:extLst>
          </p:cNvPr>
          <p:cNvSpPr/>
          <p:nvPr/>
        </p:nvSpPr>
        <p:spPr>
          <a:xfrm>
            <a:off x="1483579" y="2621141"/>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a:extLst>
              <a:ext uri="{FF2B5EF4-FFF2-40B4-BE49-F238E27FC236}">
                <a16:creationId xmlns:a16="http://schemas.microsoft.com/office/drawing/2014/main" id="{A2E0B6B9-CD99-F64B-9598-3D9C0DDF0DCE}"/>
              </a:ext>
            </a:extLst>
          </p:cNvPr>
          <p:cNvSpPr/>
          <p:nvPr/>
        </p:nvSpPr>
        <p:spPr>
          <a:xfrm>
            <a:off x="1483579" y="3799599"/>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CA580DCB-DCF4-6F43-8D3F-001D3F84F1A7}"/>
              </a:ext>
            </a:extLst>
          </p:cNvPr>
          <p:cNvSpPr/>
          <p:nvPr/>
        </p:nvSpPr>
        <p:spPr>
          <a:xfrm>
            <a:off x="1447800" y="5029200"/>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Up Arrow 19">
            <a:extLst>
              <a:ext uri="{FF2B5EF4-FFF2-40B4-BE49-F238E27FC236}">
                <a16:creationId xmlns:a16="http://schemas.microsoft.com/office/drawing/2014/main" id="{D62C5788-FCDA-1F47-8B19-E4222FBE49C2}"/>
              </a:ext>
            </a:extLst>
          </p:cNvPr>
          <p:cNvSpPr/>
          <p:nvPr/>
        </p:nvSpPr>
        <p:spPr>
          <a:xfrm>
            <a:off x="5663911" y="1328383"/>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Up Arrow 20">
            <a:extLst>
              <a:ext uri="{FF2B5EF4-FFF2-40B4-BE49-F238E27FC236}">
                <a16:creationId xmlns:a16="http://schemas.microsoft.com/office/drawing/2014/main" id="{FB8F32E0-4D09-8340-83AA-7452BBC1274C}"/>
              </a:ext>
            </a:extLst>
          </p:cNvPr>
          <p:cNvSpPr/>
          <p:nvPr/>
        </p:nvSpPr>
        <p:spPr>
          <a:xfrm>
            <a:off x="5663911" y="2621141"/>
            <a:ext cx="294132" cy="188925"/>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322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Conversion from Infix to Postfix</a:t>
            </a:r>
          </a:p>
        </p:txBody>
      </p:sp>
      <p:pic>
        <p:nvPicPr>
          <p:cNvPr id="7" name="Picture 2" descr="C:\Users\Jasim\Desktop\logo_uoit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BD4821A-EBC9-FF46-B795-754AE90ED986}"/>
              </a:ext>
            </a:extLst>
          </p:cNvPr>
          <p:cNvPicPr>
            <a:picLocks noChangeAspect="1"/>
          </p:cNvPicPr>
          <p:nvPr/>
        </p:nvPicPr>
        <p:blipFill>
          <a:blip r:embed="rId4"/>
          <a:stretch>
            <a:fillRect/>
          </a:stretch>
        </p:blipFill>
        <p:spPr>
          <a:xfrm>
            <a:off x="990600" y="914400"/>
            <a:ext cx="7772400" cy="5715000"/>
          </a:xfrm>
          <a:prstGeom prst="rect">
            <a:avLst/>
          </a:prstGeom>
        </p:spPr>
      </p:pic>
    </p:spTree>
    <p:extLst>
      <p:ext uri="{BB962C8B-B14F-4D97-AF65-F5344CB8AC3E}">
        <p14:creationId xmlns:p14="http://schemas.microsoft.com/office/powerpoint/2010/main" val="7945595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fauzisukiman\Desktop\template pp USM\Last page\purple.jpg"/>
          <p:cNvPicPr>
            <a:picLocks noChangeAspect="1" noChangeArrowheads="1"/>
          </p:cNvPicPr>
          <p:nvPr/>
        </p:nvPicPr>
        <p:blipFill>
          <a:blip r:embed="rId2"/>
          <a:srcRect t="3333"/>
          <a:stretch>
            <a:fillRect/>
          </a:stretch>
        </p:blipFill>
        <p:spPr bwMode="auto">
          <a:xfrm>
            <a:off x="0" y="0"/>
            <a:ext cx="9144000" cy="6858000"/>
          </a:xfrm>
          <a:prstGeom prst="rect">
            <a:avLst/>
          </a:prstGeom>
          <a:noFill/>
          <a:ln w="9525">
            <a:noFill/>
            <a:miter lim="800000"/>
            <a:headEnd/>
            <a:tailEnd/>
          </a:ln>
        </p:spPr>
      </p:pic>
      <p:pic>
        <p:nvPicPr>
          <p:cNvPr id="40963" name="Picture 5" descr="C:\Users\fauzisukiman\Desktop\template pp USM\Bucu petak.jpg"/>
          <p:cNvPicPr>
            <a:picLocks noChangeAspect="1" noChangeArrowheads="1"/>
          </p:cNvPicPr>
          <p:nvPr/>
        </p:nvPicPr>
        <p:blipFill>
          <a:blip r:embed="rId3"/>
          <a:srcRect/>
          <a:stretch>
            <a:fillRect/>
          </a:stretch>
        </p:blipFill>
        <p:spPr bwMode="auto">
          <a:xfrm>
            <a:off x="6573838" y="4876800"/>
            <a:ext cx="2570162" cy="1981200"/>
          </a:xfrm>
          <a:prstGeom prst="rect">
            <a:avLst/>
          </a:prstGeom>
          <a:noFill/>
          <a:ln w="9525">
            <a:noFill/>
            <a:miter lim="800000"/>
            <a:headEnd/>
            <a:tailEnd/>
          </a:ln>
        </p:spPr>
      </p:pic>
      <p:sp>
        <p:nvSpPr>
          <p:cNvPr id="2" name="Rectangle 1"/>
          <p:cNvSpPr/>
          <p:nvPr/>
        </p:nvSpPr>
        <p:spPr>
          <a:xfrm>
            <a:off x="1752600" y="2438400"/>
            <a:ext cx="5638800" cy="1905000"/>
          </a:xfrm>
          <a:prstGeom prst="rect">
            <a:avLst/>
          </a:prstGeom>
          <a:solidFill>
            <a:schemeClr val="bg1">
              <a:alpha val="73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6600" b="1" dirty="0">
                <a:solidFill>
                  <a:schemeClr val="tx1"/>
                </a:solidFill>
                <a:latin typeface="Times New Roman" pitchFamily="18" charset="0"/>
                <a:cs typeface="Times New Roman" pitchFamily="18" charset="0"/>
              </a:rPr>
              <a:t>THANK YOU </a:t>
            </a:r>
          </a:p>
        </p:txBody>
      </p:sp>
      <p:pic>
        <p:nvPicPr>
          <p:cNvPr id="6"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101600"/>
            <a:ext cx="2286000" cy="2032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atheer.akram\Desktop\download.png"/>
          <p:cNvPicPr>
            <a:picLocks noChangeAspect="1" noChangeArrowheads="1"/>
          </p:cNvPicPr>
          <p:nvPr/>
        </p:nvPicPr>
        <p:blipFill>
          <a:blip r:embed="rId5"/>
          <a:srcRect/>
          <a:stretch>
            <a:fillRect/>
          </a:stretch>
        </p:blipFill>
        <p:spPr bwMode="auto">
          <a:xfrm>
            <a:off x="6773779" y="76200"/>
            <a:ext cx="2294021" cy="2057400"/>
          </a:xfrm>
          <a:prstGeom prst="rect">
            <a:avLst/>
          </a:prstGeom>
          <a:noFill/>
        </p:spPr>
      </p:pic>
    </p:spTree>
  </p:cSld>
  <p:clrMapOvr>
    <a:masterClrMapping/>
  </p:clrMapOvr>
  <p:transition spd="slow">
    <p:newsfla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mph" presetSubtype="2" fill="hold" nodeType="clickEffect">
                                  <p:stCondLst>
                                    <p:cond delay="0"/>
                                  </p:stCondLst>
                                  <p:childTnLst>
                                    <p:animClr clrSpc="rgb" dir="cw">
                                      <p:cBhvr>
                                        <p:cTn id="6" dur="2000" fill="hold"/>
                                        <p:tgtEl>
                                          <p:spTgt spid="2050"/>
                                        </p:tgtEl>
                                        <p:attrNameLst>
                                          <p:attrName>fillcolor</p:attrName>
                                        </p:attrNameLst>
                                      </p:cBhvr>
                                      <p:to>
                                        <a:schemeClr val="accent2"/>
                                      </p:to>
                                    </p:animClr>
                                    <p:set>
                                      <p:cBhvr>
                                        <p:cTn id="7" dur="2000" fill="hold"/>
                                        <p:tgtEl>
                                          <p:spTgt spid="2050"/>
                                        </p:tgtEl>
                                        <p:attrNameLst>
                                          <p:attrName>fill.type</p:attrName>
                                        </p:attrNameLst>
                                      </p:cBhvr>
                                      <p:to>
                                        <p:strVal val="solid"/>
                                      </p:to>
                                    </p:set>
                                    <p:set>
                                      <p:cBhvr>
                                        <p:cTn id="8" dur="2000" fill="hold"/>
                                        <p:tgtEl>
                                          <p:spTgt spid="205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7" name="Rectangle 1"/>
          <p:cNvSpPr>
            <a:spLocks noChangeArrowheads="1"/>
          </p:cNvSpPr>
          <p:nvPr/>
        </p:nvSpPr>
        <p:spPr bwMode="auto">
          <a:xfrm>
            <a:off x="990601" y="990600"/>
            <a:ext cx="8153399" cy="280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Notations</a:t>
            </a:r>
          </a:p>
          <a:p>
            <a:pPr algn="just">
              <a:lnSpc>
                <a:spcPct val="150000"/>
              </a:lnSpc>
            </a:pPr>
            <a:r>
              <a:rPr lang="en-US" sz="2000" dirty="0">
                <a:latin typeface="Times New Roman" pitchFamily="18" charset="0"/>
                <a:cs typeface="Times New Roman" pitchFamily="18" charset="0"/>
              </a:rPr>
              <a:t> </a:t>
            </a:r>
          </a:p>
          <a:p>
            <a:pPr marL="800100" lvl="1"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Notations</a:t>
            </a:r>
          </a:p>
          <a:p>
            <a:pPr marL="800100" lvl="1"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Prefix, Infix and Postfix Notations</a:t>
            </a:r>
          </a:p>
          <a:p>
            <a:pPr marL="800100" lvl="1" indent="-342900" algn="just">
              <a:lnSpc>
                <a:spcPct val="150000"/>
              </a:lnSpc>
              <a:buFont typeface="Arial" panose="020B0604020202020204" pitchFamily="34" charset="0"/>
              <a:buChar char="•"/>
            </a:pPr>
            <a:r>
              <a:rPr lang="en-US" sz="2000" dirty="0">
                <a:latin typeface="Times New Roman" pitchFamily="18" charset="0"/>
                <a:cs typeface="Times New Roman" pitchFamily="18" charset="0"/>
              </a:rPr>
              <a:t>Conversion of one type expression to another</a:t>
            </a:r>
          </a:p>
          <a:p>
            <a:pPr lvl="2" algn="just">
              <a:lnSpc>
                <a:spcPct val="150000"/>
              </a:lnSpc>
            </a:pPr>
            <a:endParaRPr lang="en-US" sz="2000" dirty="0">
              <a:latin typeface="Times New Roman" pitchFamily="18" charset="0"/>
              <a:cs typeface="Times New Roman" pitchFamily="18" charset="0"/>
            </a:endParaRPr>
          </a:p>
        </p:txBody>
      </p:sp>
      <p:sp>
        <p:nvSpPr>
          <p:cNvPr id="3078" name="Rectangle 7"/>
          <p:cNvSpPr>
            <a:spLocks noChangeArrowheads="1"/>
          </p:cNvSpPr>
          <p:nvPr/>
        </p:nvSpPr>
        <p:spPr bwMode="auto">
          <a:xfrm>
            <a:off x="1606550" y="76200"/>
            <a:ext cx="7156450" cy="584200"/>
          </a:xfrm>
          <a:prstGeom prst="rect">
            <a:avLst/>
          </a:prstGeom>
          <a:noFill/>
          <a:ln w="9525">
            <a:noFill/>
            <a:miter lim="800000"/>
            <a:headEnd/>
            <a:tailEnd/>
          </a:ln>
        </p:spPr>
        <p:txBody>
          <a:bodyPr>
            <a:spAutoFit/>
          </a:bodyPr>
          <a:lstStyle/>
          <a:p>
            <a:pPr algn="ctr"/>
            <a:r>
              <a:rPr lang="en-US" sz="3200" dirty="0">
                <a:solidFill>
                  <a:srgbClr val="FFFFFF"/>
                </a:solidFill>
                <a:latin typeface="Times New Roman" pitchFamily="18" charset="0"/>
                <a:cs typeface="Times New Roman" pitchFamily="18" charset="0"/>
              </a:rPr>
              <a:t>Outline</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653646"/>
          </a:xfrm>
          <a:prstGeom prst="rect">
            <a:avLst/>
          </a:prstGeom>
        </p:spPr>
        <p:txBody>
          <a:bodyPr wrap="square">
            <a:spAutoFit/>
          </a:bodyPr>
          <a:lstStyle/>
          <a:p>
            <a:pPr marL="342900" indent="-342900" algn="just">
              <a:lnSpc>
                <a:spcPct val="150000"/>
              </a:lnSpc>
              <a:buFont typeface="Wingdings" pitchFamily="2" charset="2"/>
              <a:buChar char="v"/>
            </a:pPr>
            <a:r>
              <a:rPr lang="en-US" sz="2000" dirty="0">
                <a:latin typeface="Times New Roman" panose="02020603050405020304" pitchFamily="18" charset="0"/>
                <a:cs typeface="Times New Roman" panose="02020603050405020304" pitchFamily="18" charset="0"/>
              </a:rPr>
              <a:t>The way to write arithmetic expression is known as a notation. An arithmetic expression can be written in three different but equivalent notations, i.e., without changing the essence or output of an expression. These notations are:</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Infix Notation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Prefix Notation</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Postfix Notation</a:t>
            </a:r>
          </a:p>
          <a:p>
            <a:pPr algn="just">
              <a:lnSpc>
                <a:spcPct val="150000"/>
              </a:lnSpc>
            </a:pPr>
            <a:r>
              <a:rPr lang="en-US" sz="2000" dirty="0">
                <a:latin typeface="Times New Roman" panose="02020603050405020304" pitchFamily="18" charset="0"/>
                <a:cs typeface="Times New Roman" panose="02020603050405020304" pitchFamily="18" charset="0"/>
              </a:rPr>
              <a:t>These notations are named as how they use operator in expression. The terms infix, prefix, and postfix tell us whether the operators go between, before, or after the operands.</a:t>
            </a:r>
          </a:p>
        </p:txBody>
      </p:sp>
    </p:spTree>
    <p:extLst>
      <p:ext uri="{BB962C8B-B14F-4D97-AF65-F5344CB8AC3E}">
        <p14:creationId xmlns:p14="http://schemas.microsoft.com/office/powerpoint/2010/main" val="15003124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Infix 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2345322"/>
          </a:xfrm>
          <a:prstGeom prst="rect">
            <a:avLst/>
          </a:prstGeom>
        </p:spPr>
        <p:txBody>
          <a:bodyPr wrap="square">
            <a:spAutoFit/>
          </a:bodyPr>
          <a:lstStyle/>
          <a:p>
            <a:pPr marL="342900" indent="-342900" algn="just">
              <a:lnSpc>
                <a:spcPct val="150000"/>
              </a:lnSpc>
              <a:buFont typeface="Wingdings" pitchFamily="2" charset="2"/>
              <a:buChar char="v"/>
            </a:pPr>
            <a:r>
              <a:rPr lang="en-US" sz="2000" dirty="0">
                <a:latin typeface="Times New Roman" panose="02020603050405020304" pitchFamily="18" charset="0"/>
                <a:cs typeface="Times New Roman" panose="02020603050405020304" pitchFamily="18" charset="0"/>
              </a:rPr>
              <a:t>We write expression in infix notation, e.g. a - b + c, where operators are used in-between operands. It is easy for us humans to read, write, and speak in infix notation but the same does not go well with computing devices. An algorithm to process infix notation could be difficult and costly in terms of time and space consumption.</a:t>
            </a:r>
          </a:p>
        </p:txBody>
      </p:sp>
    </p:spTree>
    <p:extLst>
      <p:ext uri="{BB962C8B-B14F-4D97-AF65-F5344CB8AC3E}">
        <p14:creationId xmlns:p14="http://schemas.microsoft.com/office/powerpoint/2010/main" val="2382083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Infix 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7098" y="914400"/>
            <a:ext cx="7828301" cy="4307398"/>
          </a:xfrm>
          <a:prstGeom prst="rect">
            <a:avLst/>
          </a:prstGeom>
        </p:spPr>
        <p:txBody>
          <a:bodyPr wrap="square">
            <a:spAutoFit/>
          </a:bodyPr>
          <a:lstStyle/>
          <a:p>
            <a:pPr marL="342900" indent="-342900">
              <a:lnSpc>
                <a:spcPct val="200000"/>
              </a:lnSpc>
              <a:buFont typeface="Wingdings" pitchFamily="2" charset="2"/>
              <a:buChar char="v"/>
            </a:pPr>
            <a:r>
              <a:rPr lang="en-US" sz="2000" dirty="0">
                <a:latin typeface="Times New Roman" panose="02020603050405020304" pitchFamily="18" charset="0"/>
                <a:cs typeface="Times New Roman" panose="02020603050405020304" pitchFamily="18" charset="0"/>
              </a:rPr>
              <a:t>Parentheses</a:t>
            </a:r>
          </a:p>
          <a:p>
            <a:pPr>
              <a:lnSpc>
                <a:spcPct val="200000"/>
              </a:lnSpc>
            </a:pPr>
            <a:r>
              <a:rPr lang="en-US" sz="2000" dirty="0">
                <a:latin typeface="Times New Roman" panose="02020603050405020304" pitchFamily="18" charset="0"/>
                <a:cs typeface="Times New Roman" panose="02020603050405020304" pitchFamily="18" charset="0"/>
              </a:rPr>
              <a:t>• Evaluate 2+3*5.</a:t>
            </a:r>
          </a:p>
          <a:p>
            <a:pPr>
              <a:lnSpc>
                <a:spcPct val="200000"/>
              </a:lnSpc>
            </a:pPr>
            <a:r>
              <a:rPr lang="en-US" sz="2000" dirty="0">
                <a:latin typeface="Times New Roman" panose="02020603050405020304" pitchFamily="18" charset="0"/>
                <a:cs typeface="Times New Roman" panose="02020603050405020304" pitchFamily="18" charset="0"/>
              </a:rPr>
              <a:t>• + First:</a:t>
            </a:r>
          </a:p>
          <a:p>
            <a:pPr>
              <a:lnSpc>
                <a:spcPct val="200000"/>
              </a:lnSpc>
            </a:pPr>
            <a:r>
              <a:rPr lang="en-US" sz="2000" dirty="0">
                <a:latin typeface="Times New Roman" panose="02020603050405020304" pitchFamily="18" charset="0"/>
                <a:cs typeface="Times New Roman" panose="02020603050405020304" pitchFamily="18" charset="0"/>
              </a:rPr>
              <a:t>	 (2+3)*5 = 5*5 = 25</a:t>
            </a:r>
          </a:p>
          <a:p>
            <a:pPr>
              <a:lnSpc>
                <a:spcPct val="200000"/>
              </a:lnSpc>
            </a:pPr>
            <a:r>
              <a:rPr lang="en-US" sz="2000" dirty="0">
                <a:latin typeface="Times New Roman" panose="02020603050405020304" pitchFamily="18" charset="0"/>
                <a:cs typeface="Times New Roman" panose="02020603050405020304" pitchFamily="18" charset="0"/>
              </a:rPr>
              <a:t>• * First:</a:t>
            </a:r>
          </a:p>
          <a:p>
            <a:pPr>
              <a:lnSpc>
                <a:spcPct val="200000"/>
              </a:lnSpc>
            </a:pPr>
            <a:r>
              <a:rPr lang="en-US" sz="2000" dirty="0">
                <a:latin typeface="Times New Roman" panose="02020603050405020304" pitchFamily="18" charset="0"/>
                <a:cs typeface="Times New Roman" panose="02020603050405020304" pitchFamily="18" charset="0"/>
              </a:rPr>
              <a:t>▫	2+(3*5) = 2+15 = 17</a:t>
            </a:r>
          </a:p>
          <a:p>
            <a:pPr>
              <a:lnSpc>
                <a:spcPct val="200000"/>
              </a:lnSpc>
            </a:pPr>
            <a:r>
              <a:rPr lang="en-US" sz="2000" dirty="0">
                <a:latin typeface="Times New Roman" panose="02020603050405020304" pitchFamily="18" charset="0"/>
                <a:cs typeface="Times New Roman" panose="02020603050405020304" pitchFamily="18" charset="0"/>
              </a:rPr>
              <a:t>• Infix notation requires Parentheses.</a:t>
            </a:r>
          </a:p>
        </p:txBody>
      </p:sp>
    </p:spTree>
    <p:extLst>
      <p:ext uri="{BB962C8B-B14F-4D97-AF65-F5344CB8AC3E}">
        <p14:creationId xmlns:p14="http://schemas.microsoft.com/office/powerpoint/2010/main" val="423677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Prefix 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1295400"/>
            <a:ext cx="7828301" cy="1845185"/>
          </a:xfrm>
          <a:prstGeom prst="rect">
            <a:avLst/>
          </a:prstGeom>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 In this notation, operator is prefixed to operands, i.e. operator is written ahead of operands. For example, +ab. This is equivalent to its infix notation a + b. Prefix notation is also known as Polish Notation.</a:t>
            </a:r>
          </a:p>
        </p:txBody>
      </p:sp>
    </p:spTree>
    <p:extLst>
      <p:ext uri="{BB962C8B-B14F-4D97-AF65-F5344CB8AC3E}">
        <p14:creationId xmlns:p14="http://schemas.microsoft.com/office/powerpoint/2010/main" val="349027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Prefix 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990600"/>
            <a:ext cx="7828301" cy="5538504"/>
          </a:xfrm>
          <a:prstGeom prst="rect">
            <a:avLst/>
          </a:prstGeom>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Parentheses</a:t>
            </a:r>
          </a:p>
          <a:p>
            <a:pPr algn="just">
              <a:lnSpc>
                <a:spcPct val="200000"/>
              </a:lnSpc>
            </a:pPr>
            <a:r>
              <a:rPr lang="en-US" sz="2000" dirty="0">
                <a:latin typeface="Times New Roman" panose="02020603050405020304" pitchFamily="18" charset="0"/>
                <a:cs typeface="Times New Roman" panose="02020603050405020304" pitchFamily="18" charset="0"/>
              </a:rPr>
              <a:t>• Evaluate + 2 * 3 5</a:t>
            </a:r>
          </a:p>
          <a:p>
            <a:pPr algn="just">
              <a:lnSpc>
                <a:spcPct val="200000"/>
              </a:lnSpc>
            </a:pPr>
            <a:r>
              <a:rPr lang="en-US" sz="2000" dirty="0">
                <a:latin typeface="Times New Roman" panose="02020603050405020304" pitchFamily="18" charset="0"/>
                <a:cs typeface="Times New Roman" panose="02020603050405020304" pitchFamily="18" charset="0"/>
              </a:rPr>
              <a:t>• + 2 * 3 5 =</a:t>
            </a:r>
          </a:p>
          <a:p>
            <a:pPr algn="just">
              <a:lnSpc>
                <a:spcPct val="200000"/>
              </a:lnSpc>
            </a:pPr>
            <a:r>
              <a:rPr lang="en-US" sz="2000" dirty="0">
                <a:latin typeface="Times New Roman" panose="02020603050405020304" pitchFamily="18" charset="0"/>
                <a:cs typeface="Times New Roman" panose="02020603050405020304" pitchFamily="18" charset="0"/>
              </a:rPr>
              <a:t>	 = + 2 * 3 5</a:t>
            </a:r>
          </a:p>
          <a:p>
            <a:pPr algn="just">
              <a:lnSpc>
                <a:spcPct val="200000"/>
              </a:lnSpc>
            </a:pPr>
            <a:r>
              <a:rPr lang="en-US" sz="2000" dirty="0">
                <a:latin typeface="Times New Roman" panose="02020603050405020304" pitchFamily="18" charset="0"/>
                <a:cs typeface="Times New Roman" panose="02020603050405020304" pitchFamily="18" charset="0"/>
              </a:rPr>
              <a:t>	= + 2 15 = 17</a:t>
            </a:r>
          </a:p>
          <a:p>
            <a:pPr algn="just">
              <a:lnSpc>
                <a:spcPct val="200000"/>
              </a:lnSpc>
            </a:pPr>
            <a:r>
              <a:rPr lang="en-US" sz="2000" dirty="0">
                <a:latin typeface="Times New Roman" panose="02020603050405020304" pitchFamily="18" charset="0"/>
                <a:cs typeface="Times New Roman" panose="02020603050405020304" pitchFamily="18" charset="0"/>
              </a:rPr>
              <a:t>• * + 2 3 5 =</a:t>
            </a:r>
          </a:p>
          <a:p>
            <a:pPr algn="just">
              <a:lnSpc>
                <a:spcPct val="200000"/>
              </a:lnSpc>
            </a:pPr>
            <a:r>
              <a:rPr lang="en-US" sz="2000" dirty="0">
                <a:latin typeface="Times New Roman" panose="02020603050405020304" pitchFamily="18" charset="0"/>
                <a:cs typeface="Times New Roman" panose="02020603050405020304" pitchFamily="18" charset="0"/>
              </a:rPr>
              <a:t>	= * + 2 3 5 </a:t>
            </a:r>
          </a:p>
          <a:p>
            <a:pPr algn="just">
              <a:lnSpc>
                <a:spcPct val="200000"/>
              </a:lnSpc>
            </a:pPr>
            <a:r>
              <a:rPr lang="en-US" sz="2000" dirty="0">
                <a:latin typeface="Times New Roman" panose="02020603050405020304" pitchFamily="18" charset="0"/>
                <a:cs typeface="Times New Roman" panose="02020603050405020304" pitchFamily="18" charset="0"/>
              </a:rPr>
              <a:t>	 = * 5 5 = 25</a:t>
            </a:r>
          </a:p>
          <a:p>
            <a:pPr algn="just">
              <a:lnSpc>
                <a:spcPct val="200000"/>
              </a:lnSpc>
            </a:pPr>
            <a:r>
              <a:rPr lang="en-US" sz="2000" dirty="0">
                <a:latin typeface="Times New Roman" panose="02020603050405020304" pitchFamily="18" charset="0"/>
                <a:cs typeface="Times New Roman" panose="02020603050405020304" pitchFamily="18" charset="0"/>
              </a:rPr>
              <a:t>• No parentheses needed!</a:t>
            </a:r>
          </a:p>
        </p:txBody>
      </p:sp>
    </p:spTree>
    <p:extLst>
      <p:ext uri="{BB962C8B-B14F-4D97-AF65-F5344CB8AC3E}">
        <p14:creationId xmlns:p14="http://schemas.microsoft.com/office/powerpoint/2010/main" val="370281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Postfix 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1295400"/>
            <a:ext cx="7828301" cy="2460738"/>
          </a:xfrm>
          <a:prstGeom prst="rect">
            <a:avLst/>
          </a:prstGeom>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 This notation style is known as Reversed Polish Notation. In this notation style, the operator is </a:t>
            </a:r>
            <a:r>
              <a:rPr lang="en-US" sz="2000" dirty="0" err="1">
                <a:latin typeface="Times New Roman" panose="02020603050405020304" pitchFamily="18" charset="0"/>
                <a:cs typeface="Times New Roman" panose="02020603050405020304" pitchFamily="18" charset="0"/>
              </a:rPr>
              <a:t>postfixed</a:t>
            </a:r>
            <a:r>
              <a:rPr lang="en-US" sz="2000" dirty="0">
                <a:latin typeface="Times New Roman" panose="02020603050405020304" pitchFamily="18" charset="0"/>
                <a:cs typeface="Times New Roman" panose="02020603050405020304" pitchFamily="18" charset="0"/>
              </a:rPr>
              <a:t> to the operands i.e., the operator is written after the operands. For example, ab+. This is equivalent to its infix notation a + b.</a:t>
            </a:r>
          </a:p>
        </p:txBody>
      </p:sp>
    </p:spTree>
    <p:extLst>
      <p:ext uri="{BB962C8B-B14F-4D97-AF65-F5344CB8AC3E}">
        <p14:creationId xmlns:p14="http://schemas.microsoft.com/office/powerpoint/2010/main" val="1023749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fauzisukiman\Desktop\template pp USM\page 2 n seterusnya\Header.jpg"/>
          <p:cNvPicPr>
            <a:picLocks noChangeAspect="1" noChangeArrowheads="1"/>
          </p:cNvPicPr>
          <p:nvPr/>
        </p:nvPicPr>
        <p:blipFill>
          <a:blip r:embed="rId2"/>
          <a:srcRect/>
          <a:stretch>
            <a:fillRect/>
          </a:stretch>
        </p:blipFill>
        <p:spPr bwMode="auto">
          <a:xfrm>
            <a:off x="0" y="0"/>
            <a:ext cx="9144000" cy="838200"/>
          </a:xfrm>
          <a:prstGeom prst="rect">
            <a:avLst/>
          </a:prstGeom>
          <a:noFill/>
          <a:ln w="9525">
            <a:noFill/>
            <a:miter lim="800000"/>
            <a:headEnd/>
            <a:tailEnd/>
          </a:ln>
        </p:spPr>
      </p:pic>
      <p:pic>
        <p:nvPicPr>
          <p:cNvPr id="3076" name="Picture 4" descr="C:\Users\fauzisukiman\Desktop\template pp USM\page 2 n seterusnya\Vertical line.jpg"/>
          <p:cNvPicPr>
            <a:picLocks noChangeAspect="1" noChangeArrowheads="1"/>
          </p:cNvPicPr>
          <p:nvPr/>
        </p:nvPicPr>
        <p:blipFill>
          <a:blip r:embed="rId3"/>
          <a:srcRect/>
          <a:stretch>
            <a:fillRect/>
          </a:stretch>
        </p:blipFill>
        <p:spPr bwMode="auto">
          <a:xfrm>
            <a:off x="838200" y="1679575"/>
            <a:ext cx="247650" cy="4949825"/>
          </a:xfrm>
          <a:prstGeom prst="rect">
            <a:avLst/>
          </a:prstGeom>
          <a:noFill/>
          <a:ln w="9525">
            <a:noFill/>
            <a:miter lim="800000"/>
            <a:headEnd/>
            <a:tailEnd/>
          </a:ln>
        </p:spPr>
      </p:pic>
      <p:sp>
        <p:nvSpPr>
          <p:cNvPr id="3078" name="Rectangle 7"/>
          <p:cNvSpPr>
            <a:spLocks noChangeArrowheads="1"/>
          </p:cNvSpPr>
          <p:nvPr/>
        </p:nvSpPr>
        <p:spPr bwMode="auto">
          <a:xfrm>
            <a:off x="1606550" y="76200"/>
            <a:ext cx="7156450" cy="584775"/>
          </a:xfrm>
          <a:prstGeom prst="rect">
            <a:avLst/>
          </a:prstGeom>
          <a:noFill/>
          <a:ln w="9525">
            <a:noFill/>
            <a:miter lim="800000"/>
            <a:headEnd/>
            <a:tailEnd/>
          </a:ln>
        </p:spPr>
        <p:txBody>
          <a:bodyPr>
            <a:spAutoFit/>
          </a:bodyPr>
          <a:lstStyle/>
          <a:p>
            <a:pPr algn="ctr"/>
            <a:r>
              <a:rPr lang="en-US" sz="3200" b="1" dirty="0">
                <a:solidFill>
                  <a:schemeClr val="bg1"/>
                </a:solidFill>
                <a:latin typeface="Times New Roman" pitchFamily="18" charset="0"/>
                <a:cs typeface="Times New Roman" pitchFamily="18" charset="0"/>
              </a:rPr>
              <a:t>Postfix Notation</a:t>
            </a:r>
          </a:p>
        </p:txBody>
      </p:sp>
      <p:pic>
        <p:nvPicPr>
          <p:cNvPr id="7" name="Picture 2" descr="C:\Users\Jasim\Desktop\logo_uoitc.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0" y="5977467"/>
            <a:ext cx="990600" cy="88053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892DD2-16CC-354B-84A7-2A0D9B40BFD4}"/>
              </a:ext>
            </a:extLst>
          </p:cNvPr>
          <p:cNvSpPr/>
          <p:nvPr/>
        </p:nvSpPr>
        <p:spPr>
          <a:xfrm>
            <a:off x="1085850" y="914400"/>
            <a:ext cx="7828301" cy="5538504"/>
          </a:xfrm>
          <a:prstGeom prst="rect">
            <a:avLst/>
          </a:prstGeom>
        </p:spPr>
        <p:txBody>
          <a:bodyPr wrap="square">
            <a:spAutoFit/>
          </a:bodyPr>
          <a:lstStyle/>
          <a:p>
            <a:pPr algn="just">
              <a:lnSpc>
                <a:spcPct val="200000"/>
              </a:lnSpc>
            </a:pPr>
            <a:r>
              <a:rPr lang="en-US" sz="2000" dirty="0">
                <a:latin typeface="Times New Roman" panose="02020603050405020304" pitchFamily="18" charset="0"/>
                <a:cs typeface="Times New Roman" panose="02020603050405020304" pitchFamily="18" charset="0"/>
              </a:rPr>
              <a:t>Parentheses</a:t>
            </a:r>
          </a:p>
          <a:p>
            <a:pPr algn="just">
              <a:lnSpc>
                <a:spcPct val="200000"/>
              </a:lnSpc>
            </a:pPr>
            <a:r>
              <a:rPr lang="en-US" sz="2000" dirty="0">
                <a:latin typeface="Times New Roman" panose="02020603050405020304" pitchFamily="18" charset="0"/>
                <a:cs typeface="Times New Roman" panose="02020603050405020304" pitchFamily="18" charset="0"/>
              </a:rPr>
              <a:t>• Evaluate 2 3 5 * +</a:t>
            </a:r>
          </a:p>
          <a:p>
            <a:pPr algn="just">
              <a:lnSpc>
                <a:spcPct val="200000"/>
              </a:lnSpc>
            </a:pPr>
            <a:r>
              <a:rPr lang="en-US" sz="2000" dirty="0">
                <a:latin typeface="Times New Roman" panose="02020603050405020304" pitchFamily="18" charset="0"/>
                <a:cs typeface="Times New Roman" panose="02020603050405020304" pitchFamily="18" charset="0"/>
              </a:rPr>
              <a:t>• 2 3 5 * + =</a:t>
            </a:r>
          </a:p>
          <a:p>
            <a:pPr algn="just">
              <a:lnSpc>
                <a:spcPct val="200000"/>
              </a:lnSpc>
            </a:pPr>
            <a:r>
              <a:rPr lang="en-US" sz="2000" dirty="0">
                <a:latin typeface="Times New Roman" panose="02020603050405020304" pitchFamily="18" charset="0"/>
                <a:cs typeface="Times New Roman" panose="02020603050405020304" pitchFamily="18" charset="0"/>
              </a:rPr>
              <a:t>	 = 2 3 5 * +</a:t>
            </a:r>
          </a:p>
          <a:p>
            <a:pPr algn="just">
              <a:lnSpc>
                <a:spcPct val="200000"/>
              </a:lnSpc>
            </a:pPr>
            <a:r>
              <a:rPr lang="en-US" sz="2000" dirty="0">
                <a:latin typeface="Times New Roman" panose="02020603050405020304" pitchFamily="18" charset="0"/>
                <a:cs typeface="Times New Roman" panose="02020603050405020304" pitchFamily="18" charset="0"/>
              </a:rPr>
              <a:t>	 = 2 15 + = 17</a:t>
            </a:r>
          </a:p>
          <a:p>
            <a:pPr algn="just">
              <a:lnSpc>
                <a:spcPct val="200000"/>
              </a:lnSpc>
            </a:pPr>
            <a:r>
              <a:rPr lang="en-US" sz="2000" dirty="0">
                <a:latin typeface="Times New Roman" panose="02020603050405020304" pitchFamily="18" charset="0"/>
                <a:cs typeface="Times New Roman" panose="02020603050405020304" pitchFamily="18" charset="0"/>
              </a:rPr>
              <a:t>• 2 3 + 5 * =</a:t>
            </a:r>
          </a:p>
          <a:p>
            <a:pPr algn="just">
              <a:lnSpc>
                <a:spcPct val="200000"/>
              </a:lnSpc>
            </a:pPr>
            <a:r>
              <a:rPr lang="en-US" sz="2000" dirty="0">
                <a:latin typeface="Times New Roman" panose="02020603050405020304" pitchFamily="18" charset="0"/>
                <a:cs typeface="Times New Roman" panose="02020603050405020304" pitchFamily="18" charset="0"/>
              </a:rPr>
              <a:t>	= 2 3 + 5 *</a:t>
            </a:r>
          </a:p>
          <a:p>
            <a:pPr algn="just">
              <a:lnSpc>
                <a:spcPct val="200000"/>
              </a:lnSpc>
            </a:pPr>
            <a:r>
              <a:rPr lang="en-US" sz="2000" dirty="0">
                <a:latin typeface="Times New Roman" panose="02020603050405020304" pitchFamily="18" charset="0"/>
                <a:cs typeface="Times New Roman" panose="02020603050405020304" pitchFamily="18" charset="0"/>
              </a:rPr>
              <a:t>	= 5 5 * = 25</a:t>
            </a:r>
          </a:p>
          <a:p>
            <a:pPr algn="just">
              <a:lnSpc>
                <a:spcPct val="200000"/>
              </a:lnSpc>
            </a:pPr>
            <a:r>
              <a:rPr lang="en-US" sz="2000" dirty="0">
                <a:latin typeface="Times New Roman" panose="02020603050405020304" pitchFamily="18" charset="0"/>
                <a:cs typeface="Times New Roman" panose="02020603050405020304" pitchFamily="18" charset="0"/>
              </a:rPr>
              <a:t>• No parentheses needed here either!</a:t>
            </a:r>
          </a:p>
        </p:txBody>
      </p:sp>
    </p:spTree>
    <p:extLst>
      <p:ext uri="{BB962C8B-B14F-4D97-AF65-F5344CB8AC3E}">
        <p14:creationId xmlns:p14="http://schemas.microsoft.com/office/powerpoint/2010/main" val="3684187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19452</TotalTime>
  <Words>1186</Words>
  <Application>Microsoft Macintosh PowerPoint</Application>
  <PresentationFormat>On-screen Show (4:3)</PresentationFormat>
  <Paragraphs>140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Corporate Edition</dc:creator>
  <cp:lastModifiedBy>Microsoft Office User</cp:lastModifiedBy>
  <cp:revision>897</cp:revision>
  <dcterms:created xsi:type="dcterms:W3CDTF">2011-03-14T07:23:11Z</dcterms:created>
  <dcterms:modified xsi:type="dcterms:W3CDTF">2021-11-29T20:57:45Z</dcterms:modified>
</cp:coreProperties>
</file>