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handoutMasterIdLst>
    <p:handoutMasterId r:id="rId15"/>
  </p:handoutMasterIdLst>
  <p:sldIdLst>
    <p:sldId id="256" r:id="rId2"/>
    <p:sldId id="278" r:id="rId3"/>
    <p:sldId id="416" r:id="rId4"/>
    <p:sldId id="440" r:id="rId5"/>
    <p:sldId id="468" r:id="rId6"/>
    <p:sldId id="475" r:id="rId7"/>
    <p:sldId id="469" r:id="rId8"/>
    <p:sldId id="471" r:id="rId9"/>
    <p:sldId id="476" r:id="rId10"/>
    <p:sldId id="477" r:id="rId11"/>
    <p:sldId id="478" r:id="rId12"/>
    <p:sldId id="258"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r" defTabSz="914400" rtl="1" eaLnBrk="1" latinLnBrk="0" hangingPunct="1">
      <a:defRPr kern="1200">
        <a:solidFill>
          <a:schemeClr val="tx1"/>
        </a:solidFill>
        <a:latin typeface="Calibri" pitchFamily="34" charset="0"/>
        <a:ea typeface="+mn-ea"/>
        <a:cs typeface="Arial" pitchFamily="34" charset="0"/>
      </a:defRPr>
    </a:lvl6pPr>
    <a:lvl7pPr marL="2743200" algn="r" defTabSz="914400" rtl="1" eaLnBrk="1" latinLnBrk="0" hangingPunct="1">
      <a:defRPr kern="1200">
        <a:solidFill>
          <a:schemeClr val="tx1"/>
        </a:solidFill>
        <a:latin typeface="Calibri" pitchFamily="34" charset="0"/>
        <a:ea typeface="+mn-ea"/>
        <a:cs typeface="Arial" pitchFamily="34" charset="0"/>
      </a:defRPr>
    </a:lvl7pPr>
    <a:lvl8pPr marL="3200400" algn="r" defTabSz="914400" rtl="1" eaLnBrk="1" latinLnBrk="0" hangingPunct="1">
      <a:defRPr kern="1200">
        <a:solidFill>
          <a:schemeClr val="tx1"/>
        </a:solidFill>
        <a:latin typeface="Calibri" pitchFamily="34" charset="0"/>
        <a:ea typeface="+mn-ea"/>
        <a:cs typeface="Arial" pitchFamily="34" charset="0"/>
      </a:defRPr>
    </a:lvl8pPr>
    <a:lvl9pPr marL="3657600" algn="r" defTabSz="914400" rtl="1" eaLnBrk="1" latinLnBrk="0" hangingPunct="1">
      <a:defRPr kern="1200">
        <a:solidFill>
          <a:schemeClr val="tx1"/>
        </a:solidFill>
        <a:latin typeface="Calibri"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FEE"/>
    <a:srgbClr val="FFFFCC"/>
    <a:srgbClr val="FFCC99"/>
    <a:srgbClr val="D0D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5" autoAdjust="0"/>
    <p:restoredTop sz="94444" autoAdjust="0"/>
  </p:normalViewPr>
  <p:slideViewPr>
    <p:cSldViewPr>
      <p:cViewPr varScale="1">
        <p:scale>
          <a:sx n="78" d="100"/>
          <a:sy n="78" d="100"/>
        </p:scale>
        <p:origin x="1517"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1D6122-9D41-46C3-9025-5F14DBAC386C}" type="datetimeFigureOut">
              <a:rPr lang="en-US" smtClean="0"/>
              <a:pPr/>
              <a:t>4/8/2023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FA262A-840D-440C-A72F-5D154C94EB4D}" type="slidenum">
              <a:rPr lang="en-US" smtClean="0"/>
              <a:pPr/>
              <a:t>‹#›</a:t>
            </a:fld>
            <a:endParaRPr lang="en-US" dirty="0"/>
          </a:p>
        </p:txBody>
      </p:sp>
    </p:spTree>
    <p:extLst>
      <p:ext uri="{BB962C8B-B14F-4D97-AF65-F5344CB8AC3E}">
        <p14:creationId xmlns:p14="http://schemas.microsoft.com/office/powerpoint/2010/main" val="25847000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A1F99CF-35C3-43A7-86F1-43201A1D77F7}" type="datetimeFigureOut">
              <a:rPr lang="en-US"/>
              <a:pPr>
                <a:defRPr/>
              </a:pPr>
              <a:t>4/8/2023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8F03ADD-8D9E-49E5-9D9D-0DF05CFE206A}" type="slidenum">
              <a:rPr lang="en-US"/>
              <a:pPr>
                <a:defRPr/>
              </a:pPr>
              <a:t>‹#›</a:t>
            </a:fld>
            <a:endParaRPr lang="en-US" dirty="0"/>
          </a:p>
        </p:txBody>
      </p:sp>
    </p:spTree>
    <p:extLst>
      <p:ext uri="{BB962C8B-B14F-4D97-AF65-F5344CB8AC3E}">
        <p14:creationId xmlns:p14="http://schemas.microsoft.com/office/powerpoint/2010/main" val="364353708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a:t>
            </a:fld>
            <a:endParaRPr lang="en-US"/>
          </a:p>
        </p:txBody>
      </p:sp>
    </p:spTree>
    <p:extLst>
      <p:ext uri="{BB962C8B-B14F-4D97-AF65-F5344CB8AC3E}">
        <p14:creationId xmlns:p14="http://schemas.microsoft.com/office/powerpoint/2010/main" val="100157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10</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11</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a:t>
            </a:fld>
            <a:endParaRPr lang="en-US"/>
          </a:p>
        </p:txBody>
      </p:sp>
    </p:spTree>
    <p:extLst>
      <p:ext uri="{BB962C8B-B14F-4D97-AF65-F5344CB8AC3E}">
        <p14:creationId xmlns:p14="http://schemas.microsoft.com/office/powerpoint/2010/main" val="3491044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4</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5</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6</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7</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8</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9</a:t>
            </a:fld>
            <a:endParaRPr lang="en-US"/>
          </a:p>
        </p:txBody>
      </p:sp>
    </p:spTree>
    <p:extLst>
      <p:ext uri="{BB962C8B-B14F-4D97-AF65-F5344CB8AC3E}">
        <p14:creationId xmlns:p14="http://schemas.microsoft.com/office/powerpoint/2010/main" val="1007123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9FD7746-EAD3-4BD3-BFB4-2AD909AE9FAB}" type="datetime1">
              <a:rPr lang="en-US" smtClean="0"/>
              <a:pPr>
                <a:defRPr/>
              </a:pPr>
              <a:t>4/8/2023</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8EFA08D6-CDF1-4737-80BC-0CA4AD34F12E}"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0431B7E-D847-4805-BA2F-4E58505D2121}" type="datetime1">
              <a:rPr lang="en-US" smtClean="0"/>
              <a:pPr>
                <a:defRPr/>
              </a:pPr>
              <a:t>4/8/2023</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3EBF3FE1-237B-4EBE-B99D-50505478F60F}"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2D616E9-7A55-499F-B13C-1F4E127B5AE5}" type="datetime1">
              <a:rPr lang="en-US" smtClean="0"/>
              <a:pPr>
                <a:defRPr/>
              </a:pPr>
              <a:t>4/8/2023</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BA1A3D5F-F4B0-4E05-A1B4-5C00F0DC5C2B}"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58283B1-D172-462D-83E7-11559713F223}" type="datetime1">
              <a:rPr lang="en-US" smtClean="0"/>
              <a:pPr>
                <a:defRPr/>
              </a:pPr>
              <a:t>4/8/2023</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C6AA145C-1451-4AF6-84B4-1EF777CE7662}"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0198C94-B2C6-4671-99A9-5400192904C0}" type="datetime1">
              <a:rPr lang="en-US" smtClean="0"/>
              <a:pPr>
                <a:defRPr/>
              </a:pPr>
              <a:t>4/8/2023</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18F32067-5346-4166-93E7-17B55DBE44E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BFDB0078-E423-4779-8159-5D9B20016FB8}" type="datetime1">
              <a:rPr lang="en-US" smtClean="0"/>
              <a:pPr>
                <a:defRPr/>
              </a:pPr>
              <a:t>4/8/2023</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C++ Programming: From Problem Analysis to Program Design", Fifth Edition</a:t>
            </a:r>
          </a:p>
        </p:txBody>
      </p:sp>
      <p:sp>
        <p:nvSpPr>
          <p:cNvPr id="7" name="Slide Number Placeholder 5"/>
          <p:cNvSpPr>
            <a:spLocks noGrp="1"/>
          </p:cNvSpPr>
          <p:nvPr>
            <p:ph type="sldNum" sz="quarter" idx="12"/>
          </p:nvPr>
        </p:nvSpPr>
        <p:spPr/>
        <p:txBody>
          <a:bodyPr/>
          <a:lstStyle>
            <a:lvl1pPr>
              <a:defRPr/>
            </a:lvl1pPr>
          </a:lstStyle>
          <a:p>
            <a:pPr>
              <a:defRPr/>
            </a:pPr>
            <a:fld id="{B82901A7-4016-4CFC-8068-2DEFFE67EF41}"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488D721-51FF-4826-8B5B-CD75CD62C653}" type="datetime1">
              <a:rPr lang="en-US" smtClean="0"/>
              <a:pPr>
                <a:defRPr/>
              </a:pPr>
              <a:t>4/8/2023</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a:t>C++ Programming: From Problem Analysis to Program Design", Fifth Edition</a:t>
            </a:r>
          </a:p>
        </p:txBody>
      </p:sp>
      <p:sp>
        <p:nvSpPr>
          <p:cNvPr id="9" name="Slide Number Placeholder 5"/>
          <p:cNvSpPr>
            <a:spLocks noGrp="1"/>
          </p:cNvSpPr>
          <p:nvPr>
            <p:ph type="sldNum" sz="quarter" idx="12"/>
          </p:nvPr>
        </p:nvSpPr>
        <p:spPr/>
        <p:txBody>
          <a:bodyPr/>
          <a:lstStyle>
            <a:lvl1pPr>
              <a:defRPr/>
            </a:lvl1pPr>
          </a:lstStyle>
          <a:p>
            <a:pPr>
              <a:defRPr/>
            </a:pPr>
            <a:fld id="{79F28903-082E-4EED-B511-00A7E8784D8D}"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71A7FC6-1F0A-4960-9055-806B8C25C8F9}" type="datetime1">
              <a:rPr lang="en-US" smtClean="0"/>
              <a:pPr>
                <a:defRPr/>
              </a:pPr>
              <a:t>4/8/2023</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dirty="0"/>
              <a:t>C++ Programming: From Problem Analysis to Program Design", Fifth Edition</a:t>
            </a:r>
          </a:p>
        </p:txBody>
      </p:sp>
      <p:sp>
        <p:nvSpPr>
          <p:cNvPr id="5" name="Slide Number Placeholder 5"/>
          <p:cNvSpPr>
            <a:spLocks noGrp="1"/>
          </p:cNvSpPr>
          <p:nvPr>
            <p:ph type="sldNum" sz="quarter" idx="12"/>
          </p:nvPr>
        </p:nvSpPr>
        <p:spPr/>
        <p:txBody>
          <a:bodyPr/>
          <a:lstStyle>
            <a:lvl1pPr>
              <a:defRPr/>
            </a:lvl1pPr>
          </a:lstStyle>
          <a:p>
            <a:pPr>
              <a:defRPr/>
            </a:pPr>
            <a:fld id="{2A8D4E3C-2CFD-40AD-975C-1F49E27896B8}"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0C612B2-F597-45D2-827F-B69716F32D1F}" type="datetime1">
              <a:rPr lang="en-US" smtClean="0"/>
              <a:pPr>
                <a:defRPr/>
              </a:pPr>
              <a:t>4/8/2023</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dirty="0"/>
              <a:t>C++ Programming: From Problem Analysis to Program Design", Fifth Edition</a:t>
            </a:r>
          </a:p>
        </p:txBody>
      </p:sp>
      <p:sp>
        <p:nvSpPr>
          <p:cNvPr id="4" name="Slide Number Placeholder 5"/>
          <p:cNvSpPr>
            <a:spLocks noGrp="1"/>
          </p:cNvSpPr>
          <p:nvPr>
            <p:ph type="sldNum" sz="quarter" idx="12"/>
          </p:nvPr>
        </p:nvSpPr>
        <p:spPr/>
        <p:txBody>
          <a:bodyPr/>
          <a:lstStyle>
            <a:lvl1pPr>
              <a:defRPr/>
            </a:lvl1pPr>
          </a:lstStyle>
          <a:p>
            <a:pPr>
              <a:defRPr/>
            </a:pPr>
            <a:fld id="{BB0DF61B-AB8A-4BD8-A709-4370B1020ABB}"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3C0EF19-AB0E-447A-B707-7611F3C43651}" type="datetime1">
              <a:rPr lang="en-US" smtClean="0"/>
              <a:pPr>
                <a:defRPr/>
              </a:pPr>
              <a:t>4/8/2023</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C++ Programming: From Problem Analysis to Program Design", Fifth Edition</a:t>
            </a:r>
          </a:p>
        </p:txBody>
      </p:sp>
      <p:sp>
        <p:nvSpPr>
          <p:cNvPr id="7" name="Slide Number Placeholder 5"/>
          <p:cNvSpPr>
            <a:spLocks noGrp="1"/>
          </p:cNvSpPr>
          <p:nvPr>
            <p:ph type="sldNum" sz="quarter" idx="12"/>
          </p:nvPr>
        </p:nvSpPr>
        <p:spPr/>
        <p:txBody>
          <a:bodyPr/>
          <a:lstStyle>
            <a:lvl1pPr>
              <a:defRPr/>
            </a:lvl1pPr>
          </a:lstStyle>
          <a:p>
            <a:pPr>
              <a:defRPr/>
            </a:pPr>
            <a:fld id="{549A7F53-C78F-4964-BB8D-3B93CBA49A10}"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562CE18-D19F-45F9-804F-A5FBAA3FE0CB}" type="datetime1">
              <a:rPr lang="en-US" smtClean="0"/>
              <a:pPr>
                <a:defRPr/>
              </a:pPr>
              <a:t>4/8/2023</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C++ Programming: From Problem Analysis to Program Design", Fifth Edition</a:t>
            </a:r>
          </a:p>
        </p:txBody>
      </p:sp>
      <p:sp>
        <p:nvSpPr>
          <p:cNvPr id="7" name="Slide Number Placeholder 5"/>
          <p:cNvSpPr>
            <a:spLocks noGrp="1"/>
          </p:cNvSpPr>
          <p:nvPr>
            <p:ph type="sldNum" sz="quarter" idx="12"/>
          </p:nvPr>
        </p:nvSpPr>
        <p:spPr/>
        <p:txBody>
          <a:bodyPr/>
          <a:lstStyle>
            <a:lvl1pPr>
              <a:defRPr/>
            </a:lvl1pPr>
          </a:lstStyle>
          <a:p>
            <a:pPr>
              <a:defRPr/>
            </a:pPr>
            <a:fld id="{B2160781-EE29-4A0C-9E48-6B34408CBF81}"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34A4C40-F5D7-4B24-8D20-108514DF99BD}" type="datetime1">
              <a:rPr lang="en-US" smtClean="0"/>
              <a:pPr>
                <a:defRPr/>
              </a:pPr>
              <a:t>4/8/2023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dirty="0"/>
              <a:t>C++ Programming: From Problem Analysis to Program Design", Fifth Edition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34EB081-F196-4C9F-8493-CD29E3887543}"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descr="C:\Users\fauzisukiman\Desktop\template pp USM\purple.jpg"/>
          <p:cNvPicPr>
            <a:picLocks noChangeAspect="1" noChangeArrowheads="1"/>
          </p:cNvPicPr>
          <p:nvPr/>
        </p:nvPicPr>
        <p:blipFill>
          <a:blip r:embed="rId3">
            <a:duotone>
              <a:schemeClr val="accent1">
                <a:shade val="45000"/>
                <a:satMod val="135000"/>
              </a:schemeClr>
              <a:prstClr val="white"/>
            </a:duotone>
          </a:blip>
          <a:srcRect/>
          <a:stretch>
            <a:fillRect/>
          </a:stretch>
        </p:blipFill>
        <p:spPr bwMode="auto">
          <a:xfrm>
            <a:off x="0" y="1828800"/>
            <a:ext cx="9144000" cy="5029200"/>
          </a:xfrm>
          <a:prstGeom prst="rect">
            <a:avLst/>
          </a:prstGeom>
          <a:noFill/>
          <a:ln w="9525">
            <a:noFill/>
            <a:miter lim="800000"/>
            <a:headEnd/>
            <a:tailEnd/>
          </a:ln>
        </p:spPr>
      </p:pic>
      <p:pic>
        <p:nvPicPr>
          <p:cNvPr id="2052" name="Picture 3" descr="C:\Users\fauzisukiman\Desktop\template pp USM\Line.jpg"/>
          <p:cNvPicPr>
            <a:picLocks noChangeAspect="1" noChangeArrowheads="1"/>
          </p:cNvPicPr>
          <p:nvPr/>
        </p:nvPicPr>
        <p:blipFill>
          <a:blip r:embed="rId4">
            <a:duotone>
              <a:prstClr val="black"/>
              <a:schemeClr val="accent4">
                <a:tint val="45000"/>
                <a:satMod val="400000"/>
              </a:schemeClr>
            </a:duotone>
          </a:blip>
          <a:srcRect l="833" t="10988"/>
          <a:stretch>
            <a:fillRect/>
          </a:stretch>
        </p:blipFill>
        <p:spPr bwMode="auto">
          <a:xfrm>
            <a:off x="0" y="1444625"/>
            <a:ext cx="9144000" cy="357188"/>
          </a:xfrm>
          <a:prstGeom prst="rect">
            <a:avLst/>
          </a:prstGeom>
          <a:noFill/>
          <a:ln w="9525">
            <a:noFill/>
            <a:miter lim="800000"/>
            <a:headEnd/>
            <a:tailEnd/>
          </a:ln>
        </p:spPr>
      </p:pic>
      <p:pic>
        <p:nvPicPr>
          <p:cNvPr id="2053" name="Picture 5" descr="C:\Users\fauzisukiman\Desktop\template pp USM\Bucu petak.jpg"/>
          <p:cNvPicPr>
            <a:picLocks noChangeAspect="1" noChangeArrowheads="1"/>
          </p:cNvPicPr>
          <p:nvPr/>
        </p:nvPicPr>
        <p:blipFill>
          <a:blip r:embed="rId5">
            <a:duotone>
              <a:schemeClr val="accent1">
                <a:shade val="45000"/>
                <a:satMod val="135000"/>
              </a:schemeClr>
              <a:prstClr val="white"/>
            </a:duotone>
          </a:blip>
          <a:srcRect/>
          <a:stretch>
            <a:fillRect/>
          </a:stretch>
        </p:blipFill>
        <p:spPr bwMode="auto">
          <a:xfrm>
            <a:off x="6573838" y="4876800"/>
            <a:ext cx="2570162" cy="1981200"/>
          </a:xfrm>
          <a:prstGeom prst="rect">
            <a:avLst/>
          </a:prstGeom>
          <a:noFill/>
          <a:ln w="9525">
            <a:noFill/>
            <a:miter lim="800000"/>
            <a:headEnd/>
            <a:tailEnd/>
          </a:ln>
        </p:spPr>
      </p:pic>
      <p:sp>
        <p:nvSpPr>
          <p:cNvPr id="2055" name="Rectangle 3"/>
          <p:cNvSpPr>
            <a:spLocks noChangeArrowheads="1"/>
          </p:cNvSpPr>
          <p:nvPr/>
        </p:nvSpPr>
        <p:spPr bwMode="auto">
          <a:xfrm>
            <a:off x="0" y="2133600"/>
            <a:ext cx="9144000" cy="2246769"/>
          </a:xfrm>
          <a:prstGeom prst="rect">
            <a:avLst/>
          </a:prstGeom>
          <a:noFill/>
          <a:ln w="9525">
            <a:noFill/>
            <a:miter lim="800000"/>
            <a:headEnd/>
            <a:tailEnd/>
          </a:ln>
        </p:spPr>
        <p:txBody>
          <a:bodyPr wrap="square">
            <a:spAutoFit/>
          </a:bodyPr>
          <a:lstStyle/>
          <a:p>
            <a:pPr algn="ctr"/>
            <a:r>
              <a:rPr lang="en-GB" sz="3600" b="1" dirty="0">
                <a:solidFill>
                  <a:schemeClr val="bg1"/>
                </a:solidFill>
                <a:latin typeface="+mj-lt"/>
                <a:cs typeface="Times New Roman" pitchFamily="18" charset="0"/>
              </a:rPr>
              <a:t>Data Communication Concepts</a:t>
            </a:r>
          </a:p>
          <a:p>
            <a:pPr algn="ctr"/>
            <a:endParaRPr lang="en-US" sz="3600" b="1" dirty="0">
              <a:solidFill>
                <a:schemeClr val="bg1"/>
              </a:solidFill>
              <a:latin typeface="+mj-lt"/>
              <a:cs typeface="Times New Roman" pitchFamily="18" charset="0"/>
            </a:endParaRPr>
          </a:p>
          <a:p>
            <a:pPr algn="ctr"/>
            <a:r>
              <a:rPr lang="en-US" sz="3600" b="1" dirty="0">
                <a:solidFill>
                  <a:schemeClr val="bg1"/>
                </a:solidFill>
              </a:rPr>
              <a:t>Static and Dynamic IP Addressing</a:t>
            </a:r>
            <a:endParaRPr lang="en-US" sz="3600" dirty="0">
              <a:solidFill>
                <a:schemeClr val="bg1"/>
              </a:solidFill>
            </a:endParaRPr>
          </a:p>
          <a:p>
            <a:pPr algn="ctr"/>
            <a:endParaRPr lang="en-US" sz="3200" dirty="0">
              <a:solidFill>
                <a:schemeClr val="bg1"/>
              </a:solidFill>
              <a:latin typeface="Times New Roman" pitchFamily="18" charset="0"/>
              <a:ea typeface="Calibri" pitchFamily="34" charset="0"/>
              <a:cs typeface="Times New Roman" pitchFamily="18" charset="0"/>
            </a:endParaRPr>
          </a:p>
        </p:txBody>
      </p:sp>
      <p:pic>
        <p:nvPicPr>
          <p:cNvPr id="8" name="Picture 2" descr="C:\Users\Jasim\Desktop\logo_uoitc.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52600" cy="14478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6934200" y="0"/>
            <a:ext cx="2209800" cy="1447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MY" sz="1500" b="1" dirty="0">
              <a:solidFill>
                <a:srgbClr val="0070C0"/>
              </a:solidFill>
              <a:latin typeface="Times New Roman" pitchFamily="18" charset="0"/>
              <a:cs typeface="Times New Roman" pitchFamily="18" charset="0"/>
            </a:endParaRPr>
          </a:p>
        </p:txBody>
      </p:sp>
      <p:pic>
        <p:nvPicPr>
          <p:cNvPr id="1026" name="Picture 2" descr="C:\Users\atheer.akram\Desktop\download.png"/>
          <p:cNvPicPr>
            <a:picLocks noChangeAspect="1" noChangeArrowheads="1"/>
          </p:cNvPicPr>
          <p:nvPr/>
        </p:nvPicPr>
        <p:blipFill>
          <a:blip r:embed="rId7"/>
          <a:srcRect/>
          <a:stretch>
            <a:fillRect/>
          </a:stretch>
        </p:blipFill>
        <p:spPr bwMode="auto">
          <a:xfrm>
            <a:off x="7467600" y="0"/>
            <a:ext cx="1676400" cy="1447800"/>
          </a:xfrm>
          <a:prstGeom prst="rect">
            <a:avLst/>
          </a:prstGeom>
          <a:noFill/>
        </p:spPr>
      </p:pic>
      <p:sp>
        <p:nvSpPr>
          <p:cNvPr id="3" name="Slide Number Placeholder 2"/>
          <p:cNvSpPr>
            <a:spLocks noGrp="1"/>
          </p:cNvSpPr>
          <p:nvPr>
            <p:ph type="sldNum" sz="quarter" idx="12"/>
          </p:nvPr>
        </p:nvSpPr>
        <p:spPr/>
        <p:txBody>
          <a:bodyPr/>
          <a:lstStyle/>
          <a:p>
            <a:pPr>
              <a:defRPr/>
            </a:pPr>
            <a:fld id="{BB0DF61B-AB8A-4BD8-A709-4370B1020ABB}"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00100" y="1142984"/>
            <a:ext cx="8143900" cy="280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Ø"/>
            </a:pPr>
            <a:r>
              <a:rPr lang="en-US" sz="2400" b="1" u="sng" dirty="0"/>
              <a:t>The DHCP Lease Process</a:t>
            </a:r>
            <a:endParaRPr lang="en-US" sz="2400" dirty="0"/>
          </a:p>
          <a:p>
            <a:pPr algn="just">
              <a:lnSpc>
                <a:spcPct val="150000"/>
              </a:lnSpc>
            </a:pPr>
            <a:r>
              <a:rPr lang="en-US" sz="2400" dirty="0"/>
              <a:t>DHCP uses a four-phase process to lease IP addressing information to a DHCP client for a specific period: DHCPDISCOVER, DHCPOFFER, DHCPREQUEST, and DHCPACK.</a:t>
            </a:r>
          </a:p>
          <a:p>
            <a:pPr algn="just">
              <a:lnSpc>
                <a:spcPct val="150000"/>
              </a:lnSpc>
            </a:pPr>
            <a:endParaRPr lang="en-US" sz="2400"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731245" y="228605"/>
            <a:ext cx="7156450" cy="461665"/>
          </a:xfrm>
          <a:prstGeom prst="rect">
            <a:avLst/>
          </a:prstGeom>
          <a:noFill/>
          <a:ln w="9525">
            <a:noFill/>
            <a:miter lim="800000"/>
            <a:headEnd/>
            <a:tailEnd/>
          </a:ln>
        </p:spPr>
        <p:txBody>
          <a:bodyPr>
            <a:spAutoFit/>
          </a:bodyPr>
          <a:lstStyle/>
          <a:p>
            <a:r>
              <a:rPr lang="en-US" sz="2400" b="1" dirty="0">
                <a:solidFill>
                  <a:schemeClr val="bg1"/>
                </a:solidFill>
              </a:rPr>
              <a:t>DHCP (Dynamic Host Configuration Protocol) Service</a:t>
            </a:r>
            <a:endParaRPr lang="en-US" sz="2400" dirty="0">
              <a:solidFill>
                <a:schemeClr val="bg1"/>
              </a:solidFill>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10</a:t>
            </a:fld>
            <a:endParaRPr lang="en-US" dirty="0">
              <a:solidFill>
                <a:schemeClr val="tx1"/>
              </a:solidFill>
              <a:latin typeface="Times New Roman" panose="02020603050405020304" pitchFamily="18" charset="0"/>
              <a:cs typeface="Times New Roman" panose="02020603050405020304" pitchFamily="18" charset="0"/>
            </a:endParaRPr>
          </a:p>
        </p:txBody>
      </p:sp>
      <p:pic>
        <p:nvPicPr>
          <p:cNvPr id="11" name="Picture 10" descr="untitled"/>
          <p:cNvPicPr/>
          <p:nvPr/>
        </p:nvPicPr>
        <p:blipFill>
          <a:blip r:embed="rId6"/>
          <a:srcRect/>
          <a:stretch>
            <a:fillRect/>
          </a:stretch>
        </p:blipFill>
        <p:spPr bwMode="auto">
          <a:xfrm>
            <a:off x="1857356" y="3571876"/>
            <a:ext cx="5929354" cy="2714644"/>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00100" y="1142984"/>
            <a:ext cx="8143900"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400" dirty="0"/>
              <a:t>for the following network assign a TCP/IP configuration information for each needed device in packet tracer; </a:t>
            </a:r>
          </a:p>
          <a:p>
            <a:r>
              <a:rPr lang="en-US" sz="2400" dirty="0"/>
              <a:t>1. Using </a:t>
            </a:r>
            <a:r>
              <a:rPr lang="en-US" sz="2400" b="1" dirty="0"/>
              <a:t>static</a:t>
            </a:r>
            <a:r>
              <a:rPr lang="en-US" sz="2400" dirty="0"/>
              <a:t> IP addressing assignment</a:t>
            </a:r>
          </a:p>
          <a:p>
            <a:r>
              <a:rPr lang="en-US" sz="2400" dirty="0"/>
              <a:t>2. Using </a:t>
            </a:r>
            <a:r>
              <a:rPr lang="en-US" sz="2400" b="1" dirty="0"/>
              <a:t>dynamic </a:t>
            </a:r>
            <a:r>
              <a:rPr lang="en-US" sz="2400" dirty="0"/>
              <a:t>IP assignment, </a:t>
            </a:r>
            <a:r>
              <a:rPr lang="en-US" sz="2400" b="1" dirty="0"/>
              <a:t>DHCP server is not available</a:t>
            </a:r>
            <a:r>
              <a:rPr lang="en-US" sz="2400" dirty="0"/>
              <a:t>.</a:t>
            </a:r>
          </a:p>
          <a:p>
            <a:r>
              <a:rPr lang="en-US" sz="2400" dirty="0"/>
              <a:t>3. Using </a:t>
            </a:r>
            <a:r>
              <a:rPr lang="en-US" sz="2400" b="1" dirty="0"/>
              <a:t>dynamic</a:t>
            </a:r>
            <a:r>
              <a:rPr lang="en-US" sz="2400" dirty="0"/>
              <a:t> IP assignment with </a:t>
            </a:r>
            <a:r>
              <a:rPr lang="en-US" sz="2400" b="1" dirty="0"/>
              <a:t>existence of DHCP server</a:t>
            </a:r>
            <a:r>
              <a:rPr lang="en-US" sz="2400" dirty="0"/>
              <a:t>.</a:t>
            </a:r>
          </a:p>
          <a:p>
            <a:pPr algn="just">
              <a:lnSpc>
                <a:spcPct val="150000"/>
              </a:lnSpc>
            </a:pPr>
            <a:endParaRPr lang="en-US" sz="2400"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731245" y="228605"/>
            <a:ext cx="7156450" cy="523220"/>
          </a:xfrm>
          <a:prstGeom prst="rect">
            <a:avLst/>
          </a:prstGeom>
          <a:noFill/>
          <a:ln w="9525">
            <a:noFill/>
            <a:miter lim="800000"/>
            <a:headEnd/>
            <a:tailEnd/>
          </a:ln>
        </p:spPr>
        <p:txBody>
          <a:bodyPr>
            <a:spAutoFit/>
          </a:bodyPr>
          <a:lstStyle/>
          <a:p>
            <a:pPr algn="ctr"/>
            <a:r>
              <a:rPr lang="en-US" sz="2800" b="1" dirty="0">
                <a:solidFill>
                  <a:schemeClr val="bg1"/>
                </a:solidFill>
              </a:rPr>
              <a:t>Simulation of DHCP in Packet Tracer</a:t>
            </a:r>
            <a:endParaRPr lang="en-US" sz="2800" dirty="0">
              <a:solidFill>
                <a:schemeClr val="bg1"/>
              </a:solidFill>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11</a:t>
            </a:fld>
            <a:endParaRPr lang="en-US" dirty="0">
              <a:solidFill>
                <a:schemeClr val="tx1"/>
              </a:solidFill>
              <a:latin typeface="Times New Roman" panose="02020603050405020304" pitchFamily="18" charset="0"/>
              <a:cs typeface="Times New Roman" panose="02020603050405020304" pitchFamily="18" charset="0"/>
            </a:endParaRPr>
          </a:p>
        </p:txBody>
      </p:sp>
      <p:pic>
        <p:nvPicPr>
          <p:cNvPr id="12" name="Picture 11" descr="1.png"/>
          <p:cNvPicPr/>
          <p:nvPr/>
        </p:nvPicPr>
        <p:blipFill>
          <a:blip r:embed="rId6"/>
          <a:stretch>
            <a:fillRect/>
          </a:stretch>
        </p:blipFill>
        <p:spPr>
          <a:xfrm>
            <a:off x="2714612" y="3214686"/>
            <a:ext cx="4786346" cy="3357586"/>
          </a:xfrm>
          <a:prstGeom prst="rect">
            <a:avLst/>
          </a:prstGeom>
        </p:spPr>
      </p:pic>
    </p:spTree>
    <p:extLst>
      <p:ext uri="{BB962C8B-B14F-4D97-AF65-F5344CB8AC3E}">
        <p14:creationId xmlns:p14="http://schemas.microsoft.com/office/powerpoint/2010/main" val="348143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fauzisukiman\Desktop\template pp USM\Last page\purple.jpg"/>
          <p:cNvPicPr>
            <a:picLocks noChangeAspect="1" noChangeArrowheads="1"/>
          </p:cNvPicPr>
          <p:nvPr/>
        </p:nvPicPr>
        <p:blipFill>
          <a:blip r:embed="rId2">
            <a:duotone>
              <a:schemeClr val="accent1">
                <a:shade val="45000"/>
                <a:satMod val="135000"/>
              </a:schemeClr>
              <a:prstClr val="white"/>
            </a:duotone>
          </a:blip>
          <a:srcRect t="3333"/>
          <a:stretch>
            <a:fillRect/>
          </a:stretch>
        </p:blipFill>
        <p:spPr bwMode="auto">
          <a:xfrm>
            <a:off x="0" y="0"/>
            <a:ext cx="9144000" cy="6858000"/>
          </a:xfrm>
          <a:prstGeom prst="rect">
            <a:avLst/>
          </a:prstGeom>
          <a:noFill/>
          <a:ln w="9525">
            <a:noFill/>
            <a:miter lim="800000"/>
            <a:headEnd/>
            <a:tailEnd/>
          </a:ln>
        </p:spPr>
      </p:pic>
      <p:pic>
        <p:nvPicPr>
          <p:cNvPr id="40963" name="Picture 5" descr="C:\Users\fauzisukiman\Desktop\template pp USM\Bucu petak.jpg"/>
          <p:cNvPicPr>
            <a:picLocks noChangeAspect="1" noChangeArrowheads="1"/>
          </p:cNvPicPr>
          <p:nvPr/>
        </p:nvPicPr>
        <p:blipFill>
          <a:blip r:embed="rId3">
            <a:duotone>
              <a:schemeClr val="accent1">
                <a:shade val="45000"/>
                <a:satMod val="135000"/>
              </a:schemeClr>
              <a:prstClr val="white"/>
            </a:duotone>
          </a:blip>
          <a:srcRect/>
          <a:stretch>
            <a:fillRect/>
          </a:stretch>
        </p:blipFill>
        <p:spPr bwMode="auto">
          <a:xfrm>
            <a:off x="6573838" y="4876800"/>
            <a:ext cx="2570162" cy="1981200"/>
          </a:xfrm>
          <a:prstGeom prst="rect">
            <a:avLst/>
          </a:prstGeom>
          <a:noFill/>
          <a:ln w="9525">
            <a:noFill/>
            <a:miter lim="800000"/>
            <a:headEnd/>
            <a:tailEnd/>
          </a:ln>
        </p:spPr>
      </p:pic>
      <p:sp>
        <p:nvSpPr>
          <p:cNvPr id="2" name="Rectangle 1"/>
          <p:cNvSpPr/>
          <p:nvPr/>
        </p:nvSpPr>
        <p:spPr>
          <a:xfrm>
            <a:off x="1752600" y="2438400"/>
            <a:ext cx="5638800" cy="1905000"/>
          </a:xfrm>
          <a:prstGeom prst="rect">
            <a:avLst/>
          </a:prstGeom>
          <a:solidFill>
            <a:schemeClr val="bg1">
              <a:alpha val="7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6600" b="1" dirty="0">
                <a:solidFill>
                  <a:schemeClr val="tx1"/>
                </a:solidFill>
                <a:latin typeface="Times New Roman" pitchFamily="18" charset="0"/>
                <a:cs typeface="Times New Roman" pitchFamily="18" charset="0"/>
              </a:rPr>
              <a:t>THANK YOU </a:t>
            </a:r>
          </a:p>
        </p:txBody>
      </p:sp>
      <p:pic>
        <p:nvPicPr>
          <p:cNvPr id="6"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 y="101600"/>
            <a:ext cx="22860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atheer.akram\Desktop\download.png"/>
          <p:cNvPicPr>
            <a:picLocks noChangeAspect="1" noChangeArrowheads="1"/>
          </p:cNvPicPr>
          <p:nvPr/>
        </p:nvPicPr>
        <p:blipFill>
          <a:blip r:embed="rId5"/>
          <a:srcRect/>
          <a:stretch>
            <a:fillRect/>
          </a:stretch>
        </p:blipFill>
        <p:spPr bwMode="auto">
          <a:xfrm>
            <a:off x="6773779" y="76200"/>
            <a:ext cx="2294021" cy="2057400"/>
          </a:xfrm>
          <a:prstGeom prst="rect">
            <a:avLst/>
          </a:prstGeom>
          <a:noFill/>
        </p:spPr>
      </p:pic>
      <p:sp>
        <p:nvSpPr>
          <p:cNvPr id="4" name="Slide Number Placeholder 3"/>
          <p:cNvSpPr>
            <a:spLocks noGrp="1"/>
          </p:cNvSpPr>
          <p:nvPr>
            <p:ph type="sldNum" sz="quarter" idx="12"/>
          </p:nvPr>
        </p:nvSpPr>
        <p:spPr/>
        <p:txBody>
          <a:bodyPr/>
          <a:lstStyle/>
          <a:p>
            <a:pPr>
              <a:defRPr/>
            </a:pPr>
            <a:fld id="{BB0DF61B-AB8A-4BD8-A709-4370B1020ABB}" type="slidenum">
              <a:rPr lang="en-US" smtClean="0"/>
              <a:pPr>
                <a:defRPr/>
              </a:pPr>
              <a:t>12</a:t>
            </a:fld>
            <a:endParaRPr lang="en-US" dirty="0"/>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2000" fill="hold"/>
                                        <p:tgtEl>
                                          <p:spTgt spid="2050"/>
                                        </p:tgtEl>
                                        <p:attrNameLst>
                                          <p:attrName>fillcolor</p:attrName>
                                        </p:attrNameLst>
                                      </p:cBhvr>
                                      <p:to>
                                        <a:schemeClr val="accent2"/>
                                      </p:to>
                                    </p:animClr>
                                    <p:set>
                                      <p:cBhvr>
                                        <p:cTn id="7" dur="2000" fill="hold"/>
                                        <p:tgtEl>
                                          <p:spTgt spid="2050"/>
                                        </p:tgtEl>
                                        <p:attrNameLst>
                                          <p:attrName>fill.type</p:attrName>
                                        </p:attrNameLst>
                                      </p:cBhvr>
                                      <p:to>
                                        <p:strVal val="solid"/>
                                      </p:to>
                                    </p:set>
                                    <p:set>
                                      <p:cBhvr>
                                        <p:cTn id="8" dur="2000" fill="hold"/>
                                        <p:tgtEl>
                                          <p:spTgt spid="205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66801" y="1214422"/>
            <a:ext cx="8077199"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Ø"/>
            </a:pPr>
            <a:r>
              <a:rPr lang="en-GB" sz="2800" b="1" dirty="0"/>
              <a:t>Overview</a:t>
            </a:r>
          </a:p>
          <a:p>
            <a:pPr algn="just">
              <a:lnSpc>
                <a:spcPct val="150000"/>
              </a:lnSpc>
              <a:buFont typeface="Wingdings" pitchFamily="2" charset="2"/>
              <a:buChar char="Ø"/>
            </a:pPr>
            <a:r>
              <a:rPr lang="en-US" sz="2800" b="1" dirty="0"/>
              <a:t>Static IP Address Assignment</a:t>
            </a:r>
            <a:endParaRPr lang="en-GB" sz="2800" b="1" dirty="0"/>
          </a:p>
          <a:p>
            <a:pPr algn="just">
              <a:lnSpc>
                <a:spcPct val="150000"/>
              </a:lnSpc>
              <a:buFont typeface="Wingdings" pitchFamily="2" charset="2"/>
              <a:buChar char="Ø"/>
            </a:pPr>
            <a:r>
              <a:rPr lang="en-US" sz="2800" b="1" dirty="0"/>
              <a:t>Dynamic (Automatic) IP Address Assignment</a:t>
            </a:r>
          </a:p>
          <a:p>
            <a:pPr algn="just">
              <a:lnSpc>
                <a:spcPct val="150000"/>
              </a:lnSpc>
              <a:buFont typeface="Wingdings" pitchFamily="2" charset="2"/>
              <a:buChar char="Ø"/>
            </a:pPr>
            <a:r>
              <a:rPr lang="en-US" sz="2800" b="1" dirty="0"/>
              <a:t>Static (Manual) versus Dynamic (Automatic) IP Configuration</a:t>
            </a:r>
          </a:p>
          <a:p>
            <a:pPr algn="just">
              <a:lnSpc>
                <a:spcPct val="150000"/>
              </a:lnSpc>
              <a:buFont typeface="Wingdings" pitchFamily="2" charset="2"/>
              <a:buChar char="Ø"/>
            </a:pPr>
            <a:r>
              <a:rPr lang="en-US" sz="2800" b="1" dirty="0"/>
              <a:t>DHCP (Dynamic Host Configuration Protocol) Service</a:t>
            </a:r>
          </a:p>
          <a:p>
            <a:pPr algn="just">
              <a:lnSpc>
                <a:spcPct val="150000"/>
              </a:lnSpc>
              <a:buFont typeface="Wingdings" pitchFamily="2" charset="2"/>
              <a:buChar char="Ø"/>
            </a:pPr>
            <a:r>
              <a:rPr lang="en-GB" sz="2800" b="1" dirty="0"/>
              <a:t>Simulation in Packet tracer </a:t>
            </a:r>
            <a:endParaRPr lang="en-US" sz="2800" b="1"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551130" y="76200"/>
            <a:ext cx="7156450" cy="646331"/>
          </a:xfrm>
          <a:prstGeom prst="rect">
            <a:avLst/>
          </a:prstGeom>
          <a:noFill/>
          <a:ln w="9525">
            <a:noFill/>
            <a:miter lim="800000"/>
            <a:headEnd/>
            <a:tailEnd/>
          </a:ln>
        </p:spPr>
        <p:txBody>
          <a:bodyPr>
            <a:spAutoFit/>
          </a:bodyPr>
          <a:lstStyle/>
          <a:p>
            <a:pPr algn="ctr"/>
            <a:r>
              <a:rPr lang="en-US" sz="3600" b="1" dirty="0">
                <a:solidFill>
                  <a:srgbClr val="FFFFFF"/>
                </a:solidFill>
                <a:latin typeface="+mn-lt"/>
                <a:cs typeface="Times New Roman" pitchFamily="18" charset="0"/>
              </a:rPr>
              <a:t>Outline</a:t>
            </a: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a:t>
            </a:fld>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71538" y="2285992"/>
            <a:ext cx="8072462" cy="1954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en-US" sz="2800" dirty="0"/>
              <a:t>In this lab, we will learn about static and dynamic IP addressing.</a:t>
            </a:r>
          </a:p>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285852" y="76200"/>
            <a:ext cx="7156450" cy="646331"/>
          </a:xfrm>
          <a:prstGeom prst="rect">
            <a:avLst/>
          </a:prstGeom>
          <a:noFill/>
          <a:ln w="9525">
            <a:noFill/>
            <a:miter lim="800000"/>
            <a:headEnd/>
            <a:tailEnd/>
          </a:ln>
        </p:spPr>
        <p:txBody>
          <a:bodyPr>
            <a:spAutoFit/>
          </a:bodyPr>
          <a:lstStyle/>
          <a:p>
            <a:pPr algn="ctr"/>
            <a:r>
              <a:rPr lang="en-GB" sz="3600" b="1" dirty="0">
                <a:solidFill>
                  <a:srgbClr val="FFFFFF"/>
                </a:solidFill>
                <a:latin typeface="+mj-lt"/>
                <a:cs typeface="Times New Roman" pitchFamily="18" charset="0"/>
              </a:rPr>
              <a:t>Overview</a:t>
            </a: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a:t>
            </a:fld>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143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74553" y="1566000"/>
            <a:ext cx="8072462" cy="4661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Ø"/>
            </a:pPr>
            <a:r>
              <a:rPr lang="en-US" sz="2000" dirty="0"/>
              <a:t>By default, client computers obtain TCP/IP configuration information automatically from the Dynamic Host Configuration Protocol (DHCP) Service. However, even in a DHCP-enabled environment, you should assign a static IP address to selected network computers. </a:t>
            </a:r>
          </a:p>
          <a:p>
            <a:pPr algn="just">
              <a:lnSpc>
                <a:spcPct val="150000"/>
              </a:lnSpc>
              <a:buFont typeface="Wingdings" pitchFamily="2" charset="2"/>
              <a:buChar char="Ø"/>
            </a:pPr>
            <a:r>
              <a:rPr lang="en-US" sz="2000" dirty="0"/>
              <a:t>For example, a computer running the DHCP service cannot be a DHCP client, so it must have a static IP address.</a:t>
            </a:r>
          </a:p>
          <a:p>
            <a:pPr algn="just">
              <a:lnSpc>
                <a:spcPct val="150000"/>
              </a:lnSpc>
              <a:buFont typeface="Wingdings" pitchFamily="2" charset="2"/>
              <a:buChar char="Ø"/>
            </a:pPr>
            <a:r>
              <a:rPr lang="en-US" sz="2000" dirty="0"/>
              <a:t> If the DHCP Service is not available, you must also configure the computer to use a static IP address. For each network adapter card that uses TCP/IP in a computer, you can configure an </a:t>
            </a:r>
            <a:r>
              <a:rPr lang="en-US" sz="2000" b="1" dirty="0"/>
              <a:t>IP address</a:t>
            </a:r>
            <a:r>
              <a:rPr lang="en-US" sz="2000" dirty="0"/>
              <a:t>, </a:t>
            </a:r>
            <a:r>
              <a:rPr lang="en-US" sz="2000" b="1" dirty="0"/>
              <a:t>subnet mask</a:t>
            </a:r>
            <a:r>
              <a:rPr lang="en-US" sz="2000" dirty="0"/>
              <a:t>, and </a:t>
            </a:r>
            <a:r>
              <a:rPr lang="en-US" sz="2000" b="1" dirty="0"/>
              <a:t>default gateway</a:t>
            </a:r>
            <a:r>
              <a:rPr lang="en-US" sz="2000" dirty="0"/>
              <a:t>.</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4</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6385" name="Rectangle 1"/>
          <p:cNvSpPr>
            <a:spLocks noChangeArrowheads="1"/>
          </p:cNvSpPr>
          <p:nvPr/>
        </p:nvSpPr>
        <p:spPr bwMode="auto">
          <a:xfrm>
            <a:off x="2287738" y="61885"/>
            <a:ext cx="5711179"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a:ln>
                  <a:noFill/>
                </a:ln>
                <a:solidFill>
                  <a:schemeClr val="bg1"/>
                </a:solidFill>
                <a:effectLst/>
                <a:latin typeface="+mj-lt"/>
                <a:ea typeface="Times New Roman" pitchFamily="18" charset="0"/>
                <a:cs typeface="Traditional Arabic"/>
              </a:rPr>
              <a:t>Static IP Address Assignment</a:t>
            </a:r>
            <a:endParaRPr kumimoji="0" lang="en-US" sz="4000" b="0" i="0" u="none" strike="noStrike" cap="none" normalizeH="0" baseline="0" dirty="0">
              <a:ln>
                <a:noFill/>
              </a:ln>
              <a:solidFill>
                <a:schemeClr val="bg1"/>
              </a:solidFill>
              <a:effectLst/>
              <a:latin typeface="+mj-lt"/>
              <a:cs typeface="Arial" pitchFamily="34" charset="0"/>
            </a:endParaRPr>
          </a:p>
        </p:txBody>
      </p:sp>
    </p:spTree>
    <p:extLst>
      <p:ext uri="{BB962C8B-B14F-4D97-AF65-F5344CB8AC3E}">
        <p14:creationId xmlns:p14="http://schemas.microsoft.com/office/powerpoint/2010/main" val="348143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58535" y="1663394"/>
            <a:ext cx="8143900" cy="4199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Ø"/>
            </a:pPr>
            <a:r>
              <a:rPr lang="en-US" sz="2000" dirty="0"/>
              <a:t>If a server running the DHCP Service is available on the network, it can automatically assign the configuration information to the DHCP client. </a:t>
            </a:r>
          </a:p>
          <a:p>
            <a:pPr algn="just">
              <a:lnSpc>
                <a:spcPct val="150000"/>
              </a:lnSpc>
              <a:buFont typeface="Wingdings" pitchFamily="2" charset="2"/>
              <a:buChar char="Ø"/>
            </a:pPr>
            <a:r>
              <a:rPr lang="en-US" sz="2000" dirty="0"/>
              <a:t>Using DHCP to configure TCP/IP automatically on client computers can simplify administration and ensure correct configuration information. </a:t>
            </a:r>
          </a:p>
          <a:p>
            <a:pPr algn="just">
              <a:lnSpc>
                <a:spcPct val="150000"/>
              </a:lnSpc>
              <a:buFont typeface="Wingdings" pitchFamily="2" charset="2"/>
              <a:buChar char="Ø"/>
            </a:pPr>
            <a:r>
              <a:rPr lang="en-US" sz="2000" dirty="0"/>
              <a:t>To use the DHCP service to provide clients with the configuration information automatically, however, you must first configure a computer as a DHCP client. </a:t>
            </a:r>
          </a:p>
          <a:p>
            <a:pPr algn="just">
              <a:lnSpc>
                <a:spcPct val="150000"/>
              </a:lnSpc>
              <a:buFont typeface="Wingdings" pitchFamily="2" charset="2"/>
              <a:buChar char="Ø"/>
            </a:pPr>
            <a:r>
              <a:rPr lang="en-US" sz="2000" dirty="0"/>
              <a:t>To configure a DHCP client, open the TCP/IP properties dialog box and click obtain an IP address automatically (by DHCP).</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500166" y="159330"/>
            <a:ext cx="7442949" cy="553998"/>
          </a:xfrm>
          <a:prstGeom prst="rect">
            <a:avLst/>
          </a:prstGeom>
          <a:noFill/>
          <a:ln w="9525">
            <a:noFill/>
            <a:miter lim="800000"/>
            <a:headEnd/>
            <a:tailEnd/>
          </a:ln>
        </p:spPr>
        <p:txBody>
          <a:bodyPr wrap="square">
            <a:spAutoFit/>
          </a:bodyPr>
          <a:lstStyle/>
          <a:p>
            <a:r>
              <a:rPr lang="en-US" sz="3000" b="1" dirty="0">
                <a:solidFill>
                  <a:schemeClr val="bg1"/>
                </a:solidFill>
              </a:rPr>
              <a:t>Dynamic (Automatic) IP Address Assignment</a:t>
            </a: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5</a:t>
            </a:fld>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143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58535" y="1663394"/>
            <a:ext cx="8143900" cy="2352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Ø"/>
            </a:pPr>
            <a:r>
              <a:rPr lang="en-US" sz="2000" b="1" dirty="0"/>
              <a:t>NOTE</a:t>
            </a:r>
            <a:r>
              <a:rPr lang="en-US" sz="2000" dirty="0"/>
              <a:t>: In a small private network where a </a:t>
            </a:r>
            <a:r>
              <a:rPr lang="en-US" sz="2000" b="1" dirty="0"/>
              <a:t>DHCP server is not available</a:t>
            </a:r>
            <a:r>
              <a:rPr lang="en-US" sz="2000" dirty="0"/>
              <a:t>, you can use the Windows 2000 Server feature called</a:t>
            </a:r>
            <a:r>
              <a:rPr lang="en-US" sz="2000" b="1" dirty="0"/>
              <a:t> Automatic Private IP Addressing (APIPA) </a:t>
            </a:r>
            <a:r>
              <a:rPr lang="en-US" sz="2000" dirty="0"/>
              <a:t>to automatically assign IP addresses for you. </a:t>
            </a:r>
          </a:p>
          <a:p>
            <a:pPr algn="just">
              <a:lnSpc>
                <a:spcPct val="150000"/>
              </a:lnSpc>
              <a:buFont typeface="Wingdings" pitchFamily="2" charset="2"/>
              <a:buChar char="Ø"/>
            </a:pPr>
            <a:r>
              <a:rPr lang="en-US" sz="2000" dirty="0"/>
              <a:t>The Internet Assigned Numbers Authority (IANA) has reserved 169.254.0.0 through 169.254.255.255 for Automatic Private IP Addressing.</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500166" y="228605"/>
            <a:ext cx="7442949" cy="461665"/>
          </a:xfrm>
          <a:prstGeom prst="rect">
            <a:avLst/>
          </a:prstGeom>
          <a:noFill/>
          <a:ln w="9525">
            <a:noFill/>
            <a:miter lim="800000"/>
            <a:headEnd/>
            <a:tailEnd/>
          </a:ln>
        </p:spPr>
        <p:txBody>
          <a:bodyPr wrap="square">
            <a:spAutoFit/>
          </a:bodyPr>
          <a:lstStyle/>
          <a:p>
            <a:r>
              <a:rPr lang="en-US" sz="2400" b="1" dirty="0">
                <a:solidFill>
                  <a:schemeClr val="bg1"/>
                </a:solidFill>
              </a:rPr>
              <a:t>Dynamic (Automatic) IP Address Assignment (Continue…)</a:t>
            </a: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6</a:t>
            </a:fld>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143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75955" y="242460"/>
            <a:ext cx="7786710" cy="430887"/>
          </a:xfrm>
          <a:prstGeom prst="rect">
            <a:avLst/>
          </a:prstGeom>
          <a:noFill/>
          <a:ln w="9525">
            <a:noFill/>
            <a:miter lim="800000"/>
            <a:headEnd/>
            <a:tailEnd/>
          </a:ln>
        </p:spPr>
        <p:txBody>
          <a:bodyPr wrap="square">
            <a:spAutoFit/>
          </a:bodyPr>
          <a:lstStyle/>
          <a:p>
            <a:r>
              <a:rPr lang="en-US" sz="2200" b="1" dirty="0">
                <a:solidFill>
                  <a:schemeClr val="bg1"/>
                </a:solidFill>
              </a:rPr>
              <a:t>Static (Manual) versus Dynamic (Automatic) IP Configuration</a:t>
            </a:r>
            <a:endParaRPr lang="en-US" sz="2200" dirty="0">
              <a:solidFill>
                <a:schemeClr val="bg1"/>
              </a:solidFill>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7</a:t>
            </a:fld>
            <a:endParaRPr lang="en-US" dirty="0">
              <a:solidFill>
                <a:schemeClr val="tx1"/>
              </a:solidFill>
              <a:latin typeface="Times New Roman" panose="02020603050405020304" pitchFamily="18" charset="0"/>
              <a:cs typeface="Times New Roman" panose="02020603050405020304" pitchFamily="18" charset="0"/>
            </a:endParaRPr>
          </a:p>
        </p:txBody>
      </p:sp>
      <p:graphicFrame>
        <p:nvGraphicFramePr>
          <p:cNvPr id="11" name="Table 10"/>
          <p:cNvGraphicFramePr>
            <a:graphicFrameLocks noGrp="1"/>
          </p:cNvGraphicFramePr>
          <p:nvPr/>
        </p:nvGraphicFramePr>
        <p:xfrm>
          <a:off x="1357290" y="1071546"/>
          <a:ext cx="7429551" cy="5569699"/>
        </p:xfrm>
        <a:graphic>
          <a:graphicData uri="http://schemas.openxmlformats.org/drawingml/2006/table">
            <a:tbl>
              <a:tblPr/>
              <a:tblGrid>
                <a:gridCol w="3642084">
                  <a:extLst>
                    <a:ext uri="{9D8B030D-6E8A-4147-A177-3AD203B41FA5}">
                      <a16:colId xmlns:a16="http://schemas.microsoft.com/office/drawing/2014/main" val="20000"/>
                    </a:ext>
                  </a:extLst>
                </a:gridCol>
                <a:gridCol w="3787467">
                  <a:extLst>
                    <a:ext uri="{9D8B030D-6E8A-4147-A177-3AD203B41FA5}">
                      <a16:colId xmlns:a16="http://schemas.microsoft.com/office/drawing/2014/main" val="20001"/>
                    </a:ext>
                  </a:extLst>
                </a:gridCol>
              </a:tblGrid>
              <a:tr h="287194">
                <a:tc>
                  <a:txBody>
                    <a:bodyPr/>
                    <a:lstStyle/>
                    <a:p>
                      <a:pPr algn="ctr">
                        <a:lnSpc>
                          <a:spcPct val="115000"/>
                        </a:lnSpc>
                        <a:spcAft>
                          <a:spcPts val="0"/>
                        </a:spcAft>
                      </a:pPr>
                      <a:r>
                        <a:rPr lang="en-US" sz="1800" b="1" dirty="0">
                          <a:latin typeface="Times New Roman"/>
                          <a:ea typeface="Times New Roman"/>
                          <a:cs typeface="Times New Roman"/>
                        </a:rPr>
                        <a:t>Configuring TCP/IP manually</a:t>
                      </a:r>
                      <a:endParaRPr lang="en-US" sz="1600" dirty="0">
                        <a:latin typeface="Times New Roman"/>
                        <a:ea typeface="Times New Roman"/>
                        <a:cs typeface="Traditional Arabic"/>
                      </a:endParaRPr>
                    </a:p>
                  </a:txBody>
                  <a:tcPr marL="30870" marR="30870" marT="30870" marB="308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algn="ctr">
                        <a:lnSpc>
                          <a:spcPct val="115000"/>
                        </a:lnSpc>
                        <a:spcAft>
                          <a:spcPts val="0"/>
                        </a:spcAft>
                      </a:pPr>
                      <a:r>
                        <a:rPr lang="en-US" sz="1800" b="1" dirty="0">
                          <a:latin typeface="Times New Roman"/>
                          <a:ea typeface="Times New Roman"/>
                          <a:cs typeface="Times New Roman"/>
                        </a:rPr>
                        <a:t>Configuring TCP/IP using DHCP</a:t>
                      </a:r>
                      <a:endParaRPr lang="en-US" sz="1600" dirty="0">
                        <a:latin typeface="Times New Roman"/>
                        <a:ea typeface="Times New Roman"/>
                        <a:cs typeface="Traditional Arabic"/>
                      </a:endParaRPr>
                    </a:p>
                  </a:txBody>
                  <a:tcPr marL="30870" marR="30870" marT="30870" marB="308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extLst>
                  <a:ext uri="{0D108BD9-81ED-4DB2-BD59-A6C34878D82A}">
                    <a16:rowId xmlns:a16="http://schemas.microsoft.com/office/drawing/2014/main" val="10000"/>
                  </a:ext>
                </a:extLst>
              </a:tr>
              <a:tr h="1528485">
                <a:tc>
                  <a:txBody>
                    <a:bodyPr/>
                    <a:lstStyle/>
                    <a:p>
                      <a:pPr algn="just">
                        <a:lnSpc>
                          <a:spcPct val="115000"/>
                        </a:lnSpc>
                        <a:spcAft>
                          <a:spcPts val="0"/>
                        </a:spcAft>
                      </a:pPr>
                      <a:r>
                        <a:rPr lang="en-US" sz="1600" dirty="0">
                          <a:latin typeface="Times New Roman"/>
                          <a:ea typeface="Times New Roman"/>
                          <a:cs typeface="Times New Roman"/>
                        </a:rPr>
                        <a:t>Users can pick an IP address at random rather than obtaining a valid IP address from the network administrator. </a:t>
                      </a:r>
                      <a:endParaRPr lang="en-US" sz="1400" dirty="0">
                        <a:latin typeface="Times New Roman"/>
                        <a:ea typeface="Times New Roman"/>
                        <a:cs typeface="Traditional Arabic"/>
                      </a:endParaRPr>
                    </a:p>
                  </a:txBody>
                  <a:tcPr marL="30870" marR="30870" marT="30870" marB="308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600" dirty="0">
                          <a:latin typeface="Times New Roman"/>
                          <a:ea typeface="Times New Roman"/>
                          <a:cs typeface="Times New Roman"/>
                        </a:rPr>
                        <a:t>Users no longer need to acquire IP addressing information from an administrator to configure TCP/IP. </a:t>
                      </a:r>
                      <a:endParaRPr lang="en-US" sz="1400" dirty="0">
                        <a:latin typeface="Times New Roman"/>
                        <a:ea typeface="Times New Roman"/>
                        <a:cs typeface="Traditional Arabic"/>
                      </a:endParaRPr>
                    </a:p>
                  </a:txBody>
                  <a:tcPr marL="30870" marR="30870" marT="30870" marB="308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528485">
                <a:tc>
                  <a:txBody>
                    <a:bodyPr/>
                    <a:lstStyle/>
                    <a:p>
                      <a:pPr algn="just">
                        <a:lnSpc>
                          <a:spcPct val="115000"/>
                        </a:lnSpc>
                        <a:spcAft>
                          <a:spcPts val="0"/>
                        </a:spcAft>
                      </a:pPr>
                      <a:r>
                        <a:rPr lang="en-US" sz="1600">
                          <a:latin typeface="Times New Roman"/>
                          <a:ea typeface="Times New Roman"/>
                          <a:cs typeface="Times New Roman"/>
                        </a:rPr>
                        <a:t>Typing in the IP address, subnet mask, or default gateway can lead to problems ranging from difficulty communicating, if the default gateway or subnet mask is incorrect, to problems associated with a duplicate IP address.</a:t>
                      </a:r>
                      <a:endParaRPr lang="en-US" sz="1400">
                        <a:latin typeface="Times New Roman"/>
                        <a:ea typeface="Times New Roman"/>
                        <a:cs typeface="Traditional Arabic"/>
                      </a:endParaRPr>
                    </a:p>
                  </a:txBody>
                  <a:tcPr marL="30870" marR="30870" marT="30870" marB="308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600">
                          <a:latin typeface="Times New Roman"/>
                          <a:ea typeface="Times New Roman"/>
                          <a:cs typeface="Times New Roman"/>
                        </a:rPr>
                        <a:t>Valid IP addressing information ensures correct configuration, which eliminates most difficult-to-trace network problems.</a:t>
                      </a:r>
                      <a:endParaRPr lang="en-US" sz="1400">
                        <a:latin typeface="Times New Roman"/>
                        <a:ea typeface="Times New Roman"/>
                        <a:cs typeface="Traditional Arabic"/>
                      </a:endParaRPr>
                    </a:p>
                  </a:txBody>
                  <a:tcPr marL="30870" marR="30870" marT="30870" marB="308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42249">
                <a:tc>
                  <a:txBody>
                    <a:bodyPr/>
                    <a:lstStyle/>
                    <a:p>
                      <a:pPr algn="just">
                        <a:lnSpc>
                          <a:spcPct val="115000"/>
                        </a:lnSpc>
                        <a:spcAft>
                          <a:spcPts val="0"/>
                        </a:spcAft>
                      </a:pPr>
                      <a:r>
                        <a:rPr lang="en-US" sz="1600" dirty="0">
                          <a:latin typeface="Times New Roman"/>
                          <a:ea typeface="Times New Roman"/>
                          <a:cs typeface="Times New Roman"/>
                        </a:rPr>
                        <a:t>There is administrative overhead for networks if you frequently move computers from one subnet to another. </a:t>
                      </a:r>
                      <a:endParaRPr lang="en-US" sz="1400" dirty="0">
                        <a:latin typeface="Times New Roman"/>
                        <a:ea typeface="Times New Roman"/>
                        <a:cs typeface="Traditional Arabic"/>
                      </a:endParaRPr>
                    </a:p>
                  </a:txBody>
                  <a:tcPr marL="30870" marR="30870" marT="30870" marB="308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600" dirty="0">
                          <a:latin typeface="Times New Roman"/>
                          <a:ea typeface="Times New Roman"/>
                          <a:cs typeface="Times New Roman"/>
                        </a:rPr>
                        <a:t>Having servers running the DHCP Service on each subnet eliminates the overhead associated with having to manually reconfigure IP addresses, subnet masks, and default gateways when you move computers from one subnet to another. </a:t>
                      </a:r>
                      <a:endParaRPr lang="en-US" sz="1400" dirty="0">
                        <a:latin typeface="Times New Roman"/>
                        <a:ea typeface="Times New Roman"/>
                        <a:cs typeface="Traditional Arabic"/>
                      </a:endParaRPr>
                    </a:p>
                  </a:txBody>
                  <a:tcPr marL="30870" marR="30870" marT="30870" marB="308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8143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58535" y="1271128"/>
            <a:ext cx="8143900"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Ø"/>
            </a:pPr>
            <a:r>
              <a:rPr lang="en-US" sz="2400" dirty="0"/>
              <a:t>DHCP is a TCP/IP standard for simplifying the management of IP configuration. </a:t>
            </a:r>
          </a:p>
          <a:p>
            <a:pPr algn="just">
              <a:lnSpc>
                <a:spcPct val="150000"/>
              </a:lnSpc>
              <a:buFont typeface="Wingdings" pitchFamily="2" charset="2"/>
              <a:buChar char="Ø"/>
            </a:pPr>
            <a:r>
              <a:rPr lang="en-US" sz="2400" dirty="0"/>
              <a:t>Each time a DHCP client starts, it requests IP addressing information from a DHCP server. This addressing information includes the following:</a:t>
            </a:r>
          </a:p>
          <a:p>
            <a:pPr lvl="1" algn="just">
              <a:lnSpc>
                <a:spcPct val="150000"/>
              </a:lnSpc>
              <a:buFont typeface="Wingdings" pitchFamily="2" charset="2"/>
              <a:buChar char="q"/>
            </a:pPr>
            <a:r>
              <a:rPr lang="en-US" sz="2400" dirty="0"/>
              <a:t>An IP address </a:t>
            </a:r>
          </a:p>
          <a:p>
            <a:pPr lvl="1" algn="just">
              <a:lnSpc>
                <a:spcPct val="150000"/>
              </a:lnSpc>
              <a:buFont typeface="Wingdings" pitchFamily="2" charset="2"/>
              <a:buChar char="q"/>
            </a:pPr>
            <a:r>
              <a:rPr lang="en-US" sz="2400" dirty="0"/>
              <a:t>A subnet mask </a:t>
            </a:r>
          </a:p>
          <a:p>
            <a:pPr lvl="1" algn="just">
              <a:lnSpc>
                <a:spcPct val="150000"/>
              </a:lnSpc>
              <a:buFont typeface="Wingdings" pitchFamily="2" charset="2"/>
              <a:buChar char="q"/>
            </a:pPr>
            <a:r>
              <a:rPr lang="en-US" sz="2400" dirty="0"/>
              <a:t>Optional values, such as a default gateway address and a DNS server address.</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731245" y="228605"/>
            <a:ext cx="7156450" cy="461665"/>
          </a:xfrm>
          <a:prstGeom prst="rect">
            <a:avLst/>
          </a:prstGeom>
          <a:noFill/>
          <a:ln w="9525">
            <a:noFill/>
            <a:miter lim="800000"/>
            <a:headEnd/>
            <a:tailEnd/>
          </a:ln>
        </p:spPr>
        <p:txBody>
          <a:bodyPr>
            <a:spAutoFit/>
          </a:bodyPr>
          <a:lstStyle/>
          <a:p>
            <a:r>
              <a:rPr lang="en-US" sz="2400" b="1" dirty="0">
                <a:solidFill>
                  <a:schemeClr val="bg1"/>
                </a:solidFill>
              </a:rPr>
              <a:t>DHCP (Dynamic Host Configuration Protocol) Service</a:t>
            </a:r>
            <a:endParaRPr lang="en-US" sz="2400" dirty="0">
              <a:solidFill>
                <a:schemeClr val="bg1"/>
              </a:solidFill>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8</a:t>
            </a:fld>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143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00100" y="1415758"/>
            <a:ext cx="8143900" cy="3359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Ø"/>
            </a:pPr>
            <a:r>
              <a:rPr lang="en-US" sz="2400" dirty="0"/>
              <a:t>When a DHCP server receives a request for an IP address, it selects IP addressing information from a pool of addresses defined in its database and offers the IP addressing information to the DHCP client. </a:t>
            </a:r>
          </a:p>
          <a:p>
            <a:pPr algn="just">
              <a:lnSpc>
                <a:spcPct val="150000"/>
              </a:lnSpc>
              <a:buFont typeface="Wingdings" pitchFamily="2" charset="2"/>
              <a:buChar char="Ø"/>
            </a:pPr>
            <a:r>
              <a:rPr lang="en-US" sz="2400" dirty="0"/>
              <a:t>If the client accepts the offer, the DHCP server leases the IP addressing information to the client for a specified period.</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731245" y="228605"/>
            <a:ext cx="7156450" cy="461665"/>
          </a:xfrm>
          <a:prstGeom prst="rect">
            <a:avLst/>
          </a:prstGeom>
          <a:noFill/>
          <a:ln w="9525">
            <a:noFill/>
            <a:miter lim="800000"/>
            <a:headEnd/>
            <a:tailEnd/>
          </a:ln>
        </p:spPr>
        <p:txBody>
          <a:bodyPr>
            <a:spAutoFit/>
          </a:bodyPr>
          <a:lstStyle/>
          <a:p>
            <a:r>
              <a:rPr lang="en-US" sz="2400" b="1" dirty="0">
                <a:solidFill>
                  <a:schemeClr val="bg1"/>
                </a:solidFill>
              </a:rPr>
              <a:t>DHCP (Dynamic Host Configuration Protocol) Service</a:t>
            </a:r>
            <a:endParaRPr lang="en-US" sz="2400" dirty="0">
              <a:solidFill>
                <a:schemeClr val="bg1"/>
              </a:solidFill>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9</a:t>
            </a:fld>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143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23299</TotalTime>
  <Words>789</Words>
  <Application>Microsoft Office PowerPoint</Application>
  <PresentationFormat>On-screen Show (4:3)</PresentationFormat>
  <Paragraphs>84</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Corporate Edition</dc:creator>
  <cp:lastModifiedBy>ahmed alkhuzaie</cp:lastModifiedBy>
  <cp:revision>978</cp:revision>
  <dcterms:created xsi:type="dcterms:W3CDTF">2011-03-14T07:23:11Z</dcterms:created>
  <dcterms:modified xsi:type="dcterms:W3CDTF">2023-04-08T15:10:25Z</dcterms:modified>
</cp:coreProperties>
</file>