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78" r:id="rId3"/>
    <p:sldId id="416" r:id="rId4"/>
    <p:sldId id="440" r:id="rId5"/>
    <p:sldId id="445" r:id="rId6"/>
    <p:sldId id="417" r:id="rId7"/>
    <p:sldId id="441" r:id="rId8"/>
    <p:sldId id="449" r:id="rId9"/>
    <p:sldId id="443" r:id="rId10"/>
    <p:sldId id="446" r:id="rId11"/>
    <p:sldId id="450" r:id="rId12"/>
    <p:sldId id="451" r:id="rId13"/>
    <p:sldId id="452" r:id="rId14"/>
    <p:sldId id="460" r:id="rId15"/>
    <p:sldId id="454" r:id="rId16"/>
    <p:sldId id="453" r:id="rId17"/>
    <p:sldId id="459" r:id="rId18"/>
    <p:sldId id="458" r:id="rId19"/>
    <p:sldId id="455" r:id="rId20"/>
    <p:sldId id="463" r:id="rId21"/>
    <p:sldId id="461" r:id="rId22"/>
    <p:sldId id="456" r:id="rId23"/>
    <p:sldId id="25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434" autoAdjust="0"/>
  </p:normalViewPr>
  <p:slideViewPr>
    <p:cSldViewPr>
      <p:cViewPr>
        <p:scale>
          <a:sx n="100" d="100"/>
          <a:sy n="100" d="100"/>
        </p:scale>
        <p:origin x="1372"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3/25/2023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3/25/2023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381220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381220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3/25/2023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3/25/2023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3/25/2023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3/25/2023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3/25/2023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3/25/2023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3/25/2023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3/25/2023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3/25/2023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3/25/2023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3/25/2023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3/25/2023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170099"/>
          </a:xfrm>
          <a:prstGeom prst="rect">
            <a:avLst/>
          </a:prstGeom>
          <a:noFill/>
          <a:ln w="9525">
            <a:noFill/>
            <a:miter lim="800000"/>
            <a:headEnd/>
            <a:tailEnd/>
          </a:ln>
        </p:spPr>
        <p:txBody>
          <a:bodyPr wrap="square">
            <a:spAutoFit/>
          </a:bodyPr>
          <a:lstStyle/>
          <a:p>
            <a:pPr algn="ctr"/>
            <a:r>
              <a:rPr lang="en-GB" sz="3600" b="1" dirty="0">
                <a:solidFill>
                  <a:schemeClr val="bg1"/>
                </a:solidFill>
                <a:latin typeface="+mj-lt"/>
                <a:cs typeface="Times New Roman" pitchFamily="18" charset="0"/>
              </a:rPr>
              <a:t>Data Communication Concepts</a:t>
            </a:r>
          </a:p>
          <a:p>
            <a:pPr algn="ctr"/>
            <a:endParaRPr lang="en-US" sz="3600" b="1" dirty="0">
              <a:solidFill>
                <a:schemeClr val="bg1"/>
              </a:solidFill>
              <a:latin typeface="+mj-lt"/>
              <a:cs typeface="Times New Roman" pitchFamily="18" charset="0"/>
            </a:endParaRPr>
          </a:p>
          <a:p>
            <a:pPr algn="ctr"/>
            <a:r>
              <a:rPr lang="en-US" sz="3200" b="1" dirty="0">
                <a:solidFill>
                  <a:schemeClr val="bg1"/>
                </a:solidFill>
              </a:rPr>
              <a:t> Introduction to IPV4 Address</a:t>
            </a:r>
            <a:endParaRPr lang="en-US" sz="3200" dirty="0">
              <a:solidFill>
                <a:schemeClr val="bg1"/>
              </a:solidFill>
            </a:endParaRPr>
          </a:p>
          <a:p>
            <a:pPr algn="ctr"/>
            <a:endParaRPr lang="en-US" sz="3200" dirty="0">
              <a:solidFill>
                <a:schemeClr val="bg1"/>
              </a:solidFill>
            </a:endParaRPr>
          </a:p>
          <a:p>
            <a:pPr algn="ctr"/>
            <a:endParaRPr lang="en-US" sz="3200" dirty="0">
              <a:solidFill>
                <a:schemeClr val="bg1"/>
              </a:solidFill>
              <a:latin typeface="Times New Roman" pitchFamily="18" charset="0"/>
              <a:cs typeface="Times New Roman" pitchFamily="18" charset="0"/>
            </a:endParaRPr>
          </a:p>
          <a:p>
            <a:pPr algn="ct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738664"/>
          </a:xfrm>
          <a:prstGeom prst="rect">
            <a:avLst/>
          </a:prstGeom>
        </p:spPr>
        <p:txBody>
          <a:bodyPr wrap="square">
            <a:spAutoFit/>
          </a:bodyPr>
          <a:lstStyle/>
          <a:p>
            <a:endParaRPr lang="en-MY" sz="1400" dirty="0">
              <a:solidFill>
                <a:schemeClr val="bg1"/>
              </a:solidFill>
              <a:latin typeface="Times New Roman" pitchFamily="18" charset="0"/>
              <a:cs typeface="Times New Roman" pitchFamily="18" charset="0"/>
            </a:endParaRPr>
          </a:p>
          <a:p>
            <a:r>
              <a:rPr lang="en-MY" sz="1400" dirty="0">
                <a:solidFill>
                  <a:schemeClr val="bg1"/>
                </a:solidFill>
                <a:latin typeface="Times New Roman" pitchFamily="18" charset="0"/>
                <a:cs typeface="Times New Roman" pitchFamily="18" charset="0"/>
              </a:rPr>
              <a:t>Lab Three.</a:t>
            </a:r>
          </a:p>
          <a:p>
            <a:endParaRPr lang="en-MY" sz="1400" dirty="0">
              <a:solidFill>
                <a:schemeClr val="bg1"/>
              </a:solidFill>
              <a:latin typeface="Times New Roman" pitchFamily="18" charset="0"/>
              <a:cs typeface="Times New Roman" pitchFamily="18" charset="0"/>
            </a:endParaRP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571612"/>
            <a:ext cx="8077199"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76200"/>
            <a:ext cx="7537450" cy="1569660"/>
          </a:xfrm>
          <a:prstGeom prst="rect">
            <a:avLst/>
          </a:prstGeom>
          <a:noFill/>
          <a:ln w="9525">
            <a:noFill/>
            <a:miter lim="800000"/>
            <a:headEnd/>
            <a:tailEnd/>
          </a:ln>
        </p:spPr>
        <p:txBody>
          <a:bodyPr wrap="square">
            <a:spAutoFit/>
          </a:bodyPr>
          <a:lstStyle/>
          <a:p>
            <a:r>
              <a:rPr lang="en-US" sz="3200" b="1" dirty="0">
                <a:solidFill>
                  <a:schemeClr val="bg1"/>
                </a:solidFill>
              </a:rPr>
              <a:t>Internet Protocol Addressing (IPv4 address)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000232" y="4286256"/>
            <a:ext cx="5429288" cy="8572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000" b="1" dirty="0"/>
              <a:t>Network ID                                  Host ID</a:t>
            </a:r>
            <a:endParaRPr lang="en-US" sz="2000" b="1" dirty="0"/>
          </a:p>
        </p:txBody>
      </p:sp>
      <p:cxnSp>
        <p:nvCxnSpPr>
          <p:cNvPr id="13" name="Straight Connector 12"/>
          <p:cNvCxnSpPr>
            <a:endCxn id="11" idx="2"/>
          </p:cNvCxnSpPr>
          <p:nvPr/>
        </p:nvCxnSpPr>
        <p:spPr>
          <a:xfrm rot="5400000">
            <a:off x="4286248" y="4714884"/>
            <a:ext cx="857256" cy="1588"/>
          </a:xfrm>
          <a:prstGeom prst="line">
            <a:avLst/>
          </a:prstGeom>
        </p:spPr>
        <p:style>
          <a:lnRef idx="3">
            <a:schemeClr val="dk1"/>
          </a:lnRef>
          <a:fillRef idx="0">
            <a:schemeClr val="dk1"/>
          </a:fillRef>
          <a:effectRef idx="2">
            <a:schemeClr val="dk1"/>
          </a:effectRef>
          <a:fontRef idx="minor">
            <a:schemeClr val="tx1"/>
          </a:fontRef>
        </p:style>
      </p:cxnSp>
      <p:sp>
        <p:nvSpPr>
          <p:cNvPr id="16" name="Right Brace 15"/>
          <p:cNvSpPr/>
          <p:nvPr/>
        </p:nvSpPr>
        <p:spPr>
          <a:xfrm rot="16200000" flipH="1">
            <a:off x="4572000" y="2714620"/>
            <a:ext cx="285752" cy="5429288"/>
          </a:xfrm>
          <a:prstGeom prst="rightBrace">
            <a:avLst>
              <a:gd name="adj1" fmla="val 8333"/>
              <a:gd name="adj2" fmla="val 50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p:cNvSpPr/>
          <p:nvPr/>
        </p:nvSpPr>
        <p:spPr>
          <a:xfrm>
            <a:off x="2786050" y="5715016"/>
            <a:ext cx="3714776"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IPv4 Address</a:t>
            </a:r>
            <a:endParaRPr lang="en-US" sz="2000" b="1" dirty="0">
              <a:solidFill>
                <a:schemeClr val="tx1"/>
              </a:solidFill>
            </a:endParaRPr>
          </a:p>
        </p:txBody>
      </p:sp>
      <p:sp>
        <p:nvSpPr>
          <p:cNvPr id="14" name="Rectangle 13"/>
          <p:cNvSpPr/>
          <p:nvPr/>
        </p:nvSpPr>
        <p:spPr>
          <a:xfrm>
            <a:off x="1000100" y="1571612"/>
            <a:ext cx="8143900" cy="2428892"/>
          </a:xfrm>
          <a:prstGeom prst="rect">
            <a:avLst/>
          </a:prstGeom>
        </p:spPr>
        <p:txBody>
          <a:bodyPr wrap="square">
            <a:spAutoFit/>
          </a:bodyPr>
          <a:lstStyle/>
          <a:p>
            <a:pPr algn="just">
              <a:lnSpc>
                <a:spcPct val="150000"/>
              </a:lnSpc>
              <a:buFont typeface="Wingdings" pitchFamily="2" charset="2"/>
              <a:buChar char="Ø"/>
            </a:pPr>
            <a:r>
              <a:rPr lang="en-US" sz="2000" dirty="0"/>
              <a:t>The network ID identifies the TCP/IP hosts that are located on the same physical network. All hosts on the same physical network must be assigned the same network ID to communicate with each other. </a:t>
            </a:r>
          </a:p>
          <a:p>
            <a:pPr algn="just">
              <a:lnSpc>
                <a:spcPct val="150000"/>
              </a:lnSpc>
              <a:buFont typeface="Wingdings" pitchFamily="2" charset="2"/>
              <a:buChar char="Ø"/>
            </a:pPr>
            <a:r>
              <a:rPr lang="en-US" sz="2000" dirty="0"/>
              <a:t>The host ID identifies a host within a network. The host ID must be unique to the network designated by the network ID. </a:t>
            </a:r>
          </a:p>
        </p:txBody>
      </p:sp>
    </p:spTree>
    <p:extLst>
      <p:ext uri="{BB962C8B-B14F-4D97-AF65-F5344CB8AC3E}">
        <p14:creationId xmlns:p14="http://schemas.microsoft.com/office/powerpoint/2010/main" val="136023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571613"/>
            <a:ext cx="8077199" cy="697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2000" dirty="0"/>
              <a:t>These IPv4 addresses are divided into classes. The most common of these are Classes A, B, and C. Classes D and E exist, but are not generally used by end users. Each of the address classes has a different default subnet mask. You can identify the class of an IPv4 address by looking at its first octet. Following are the ranges of Class A, B, and C Internet addresses, each with an example address:</a:t>
            </a:r>
          </a:p>
          <a:p>
            <a:pPr lvl="0" algn="just">
              <a:lnSpc>
                <a:spcPct val="150000"/>
              </a:lnSpc>
              <a:buFont typeface="Wingdings" pitchFamily="2" charset="2"/>
              <a:buChar char="Ø"/>
            </a:pPr>
            <a:r>
              <a:rPr lang="en-US" sz="2000" b="1" u="sng" dirty="0"/>
              <a:t>Class A</a:t>
            </a:r>
            <a:r>
              <a:rPr lang="en-US" sz="2000" dirty="0"/>
              <a:t> addresses are assigned to networks with a very large number of hosts. Class A networks use a default subnet mask of 255.0.0.0 and have 0-127 as their first octet. The address 10.52.36.11 is a Class A address. Its first octet is 10, which is between 0 and 127, inclusive. </a:t>
            </a:r>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pPr lvl="0" algn="ctr"/>
            <a:r>
              <a:rPr lang="en-US" sz="3200" b="1" dirty="0">
                <a:solidFill>
                  <a:schemeClr val="bg1"/>
                </a:solidFill>
              </a:rPr>
              <a:t>Address Classes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3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571613"/>
            <a:ext cx="8077199" cy="6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lnSpc>
                <a:spcPct val="150000"/>
              </a:lnSpc>
              <a:buFont typeface="Wingdings" pitchFamily="2" charset="2"/>
              <a:buChar char="Ø"/>
            </a:pPr>
            <a:r>
              <a:rPr lang="en-US" sz="2000" b="1" u="sng" dirty="0"/>
              <a:t>Class B</a:t>
            </a:r>
            <a:r>
              <a:rPr lang="en-US" sz="2000" dirty="0"/>
              <a:t> addresses are assigned to medium-sized to large-sized networks. Class B networks use a default subnet mask of 255.255.0.0 and have 128-191 as their first octet. The address 172.16.52.63 is a Class B address. Its first octet is 172, which is between 128 and 191, inclusive. </a:t>
            </a:r>
          </a:p>
          <a:p>
            <a:pPr algn="just">
              <a:lnSpc>
                <a:spcPct val="150000"/>
              </a:lnSpc>
              <a:buFont typeface="Wingdings" pitchFamily="2" charset="2"/>
              <a:buChar char="Ø"/>
            </a:pPr>
            <a:r>
              <a:rPr lang="en-US" sz="2000" b="1" u="sng" dirty="0"/>
              <a:t>Class C</a:t>
            </a:r>
            <a:r>
              <a:rPr lang="en-US" sz="2000" dirty="0"/>
              <a:t> addresses are used for small LANs. Class C networks use a default subnet mask of 255.255.255.0 and have 192-223 as their first octet. The address 192.168.123.132 is a Class C address. Its first octet is 192, which is between 192 and 223, inclusive.</a:t>
            </a:r>
          </a:p>
          <a:p>
            <a:pPr lvl="0"/>
            <a:endParaRPr lang="en-US" sz="2000" dirty="0"/>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pPr lvl="0" algn="ctr"/>
            <a:r>
              <a:rPr lang="en-US" sz="3200" b="1" dirty="0">
                <a:solidFill>
                  <a:schemeClr val="bg1"/>
                </a:solidFill>
              </a:rPr>
              <a:t>Address Classes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3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571613"/>
            <a:ext cx="8077199"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pPr lvl="0" algn="ctr"/>
            <a:r>
              <a:rPr lang="en-US" sz="3200" b="1" dirty="0">
                <a:solidFill>
                  <a:schemeClr val="bg1"/>
                </a:solidFill>
              </a:rPr>
              <a:t>Address Classes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ip3"/>
          <p:cNvPicPr/>
          <p:nvPr/>
        </p:nvPicPr>
        <p:blipFill>
          <a:blip r:embed="rId6"/>
          <a:srcRect/>
          <a:stretch>
            <a:fillRect/>
          </a:stretch>
        </p:blipFill>
        <p:spPr bwMode="auto">
          <a:xfrm>
            <a:off x="1571604" y="1428736"/>
            <a:ext cx="6357982" cy="4500594"/>
          </a:xfrm>
          <a:prstGeom prst="rect">
            <a:avLst/>
          </a:prstGeom>
          <a:noFill/>
          <a:ln w="9525">
            <a:noFill/>
            <a:miter lim="800000"/>
            <a:headEnd/>
            <a:tailEnd/>
          </a:ln>
        </p:spPr>
      </p:pic>
    </p:spTree>
    <p:extLst>
      <p:ext uri="{BB962C8B-B14F-4D97-AF65-F5344CB8AC3E}">
        <p14:creationId xmlns:p14="http://schemas.microsoft.com/office/powerpoint/2010/main" val="1360231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571613"/>
            <a:ext cx="8077199"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pPr lvl="0" algn="ctr"/>
            <a:r>
              <a:rPr lang="en-US" sz="3200" b="1" dirty="0">
                <a:solidFill>
                  <a:schemeClr val="bg1"/>
                </a:solidFill>
              </a:rPr>
              <a:t>Address Classes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2" name="Picture 11" descr="xxx.png"/>
          <p:cNvPicPr>
            <a:picLocks noChangeAspect="1"/>
          </p:cNvPicPr>
          <p:nvPr/>
        </p:nvPicPr>
        <p:blipFill>
          <a:blip r:embed="rId6"/>
          <a:stretch>
            <a:fillRect/>
          </a:stretch>
        </p:blipFill>
        <p:spPr>
          <a:xfrm>
            <a:off x="1071538" y="1785926"/>
            <a:ext cx="7767474" cy="3286148"/>
          </a:xfrm>
          <a:prstGeom prst="rect">
            <a:avLst/>
          </a:prstGeom>
        </p:spPr>
      </p:pic>
      <p:sp>
        <p:nvSpPr>
          <p:cNvPr id="11" name="Rectangle 10"/>
          <p:cNvSpPr/>
          <p:nvPr/>
        </p:nvSpPr>
        <p:spPr>
          <a:xfrm>
            <a:off x="2000232" y="2928934"/>
            <a:ext cx="214314" cy="285752"/>
          </a:xfrm>
          <a:prstGeom prst="rect">
            <a:avLst/>
          </a:prstGeom>
          <a:solidFill>
            <a:schemeClr val="bg1">
              <a:lumMod val="85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a:solidFill>
                  <a:schemeClr val="tx1"/>
                </a:solidFill>
              </a:rPr>
              <a:t>0</a:t>
            </a:r>
            <a:endParaRPr lang="en-US" sz="1400" dirty="0">
              <a:solidFill>
                <a:schemeClr val="tx1"/>
              </a:solidFill>
            </a:endParaRPr>
          </a:p>
        </p:txBody>
      </p:sp>
    </p:spTree>
    <p:extLst>
      <p:ext uri="{BB962C8B-B14F-4D97-AF65-F5344CB8AC3E}">
        <p14:creationId xmlns:p14="http://schemas.microsoft.com/office/powerpoint/2010/main" val="1360231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71546"/>
            <a:ext cx="8077199" cy="820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A typical small business or home office is allocated a public address (or addresses) from its Internet service provider (ISP), who has received a range of public addresses.</a:t>
            </a:r>
          </a:p>
          <a:p>
            <a:pPr algn="just">
              <a:lnSpc>
                <a:spcPct val="150000"/>
              </a:lnSpc>
              <a:buFont typeface="Wingdings" pitchFamily="2" charset="2"/>
              <a:buChar char="Ø"/>
            </a:pPr>
            <a:r>
              <a:rPr lang="en-US" sz="2000" dirty="0"/>
              <a:t>To allow multiple computers in the small office or home office to communicate on the Internet, each computer must have its own public address. This requirement places great stress on the available pool of public addresses.</a:t>
            </a:r>
          </a:p>
          <a:p>
            <a:pPr algn="just">
              <a:lnSpc>
                <a:spcPct val="150000"/>
              </a:lnSpc>
              <a:buFont typeface="Wingdings" pitchFamily="2" charset="2"/>
              <a:buChar char="Ø"/>
            </a:pPr>
            <a:r>
              <a:rPr lang="en-US" sz="2000" dirty="0"/>
              <a:t>The range of private address are:</a:t>
            </a:r>
          </a:p>
          <a:p>
            <a:pPr lvl="0">
              <a:lnSpc>
                <a:spcPct val="150000"/>
              </a:lnSpc>
            </a:pPr>
            <a:r>
              <a:rPr lang="en-US" sz="2000" b="1" dirty="0"/>
              <a:t>                                           10.0.0.0  -10.255.255.255.255.</a:t>
            </a:r>
          </a:p>
          <a:p>
            <a:pPr lvl="0">
              <a:lnSpc>
                <a:spcPct val="150000"/>
              </a:lnSpc>
            </a:pPr>
            <a:r>
              <a:rPr lang="en-US" sz="2000" b="1" dirty="0"/>
              <a:t>                                           172.16.0.0 – 172.31.255.255.</a:t>
            </a:r>
          </a:p>
          <a:p>
            <a:pPr lvl="0">
              <a:lnSpc>
                <a:spcPct val="150000"/>
              </a:lnSpc>
            </a:pPr>
            <a:r>
              <a:rPr lang="en-US" sz="2000" b="1" dirty="0"/>
              <a:t>                                           192.168.0.0 – 192.168.255.255.</a:t>
            </a:r>
          </a:p>
          <a:p>
            <a:pPr algn="just">
              <a:lnSpc>
                <a:spcPct val="150000"/>
              </a:lnSpc>
              <a:buFont typeface="Wingdings" pitchFamily="2" charset="2"/>
              <a:buChar char="Ø"/>
            </a:pPr>
            <a:endParaRPr lang="en-US" sz="2000" dirty="0"/>
          </a:p>
          <a:p>
            <a:pPr lvl="0"/>
            <a:endParaRPr lang="en-US" sz="2000" dirty="0"/>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pPr lvl="0" algn="ctr"/>
            <a:r>
              <a:rPr lang="en-US" sz="3200" b="1" dirty="0">
                <a:solidFill>
                  <a:schemeClr val="bg1"/>
                </a:solidFill>
              </a:rPr>
              <a:t>Internet Private Addresses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3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71546"/>
            <a:ext cx="8077199" cy="774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Private addresses cannot receive traffic from Internet locations. Therefore, if an intranet is using private addresses and communicating with Internet locations, the private address must be translated to a public address. </a:t>
            </a:r>
          </a:p>
          <a:p>
            <a:pPr algn="just">
              <a:lnSpc>
                <a:spcPct val="150000"/>
              </a:lnSpc>
              <a:buFont typeface="Wingdings" pitchFamily="2" charset="2"/>
              <a:buChar char="Ø"/>
            </a:pPr>
            <a:endParaRPr lang="en-US" sz="2000" dirty="0"/>
          </a:p>
          <a:p>
            <a:pPr algn="just">
              <a:lnSpc>
                <a:spcPct val="150000"/>
              </a:lnSpc>
              <a:buFont typeface="Wingdings" pitchFamily="2" charset="2"/>
              <a:buChar char="Ø"/>
            </a:pPr>
            <a:r>
              <a:rPr lang="en-US" sz="2000" b="1" dirty="0">
                <a:highlight>
                  <a:srgbClr val="FFFF00"/>
                </a:highlight>
              </a:rPr>
              <a:t>A network address translator (NAT) </a:t>
            </a:r>
            <a:r>
              <a:rPr lang="en-US" sz="2000" dirty="0">
                <a:highlight>
                  <a:srgbClr val="FFFF00"/>
                </a:highlight>
              </a:rPr>
              <a:t>is placed between an intranet that uses private addresses and the Internet, which uses public addresses</a:t>
            </a:r>
            <a:r>
              <a:rPr lang="en-US" sz="2000" dirty="0"/>
              <a:t>.</a:t>
            </a:r>
          </a:p>
          <a:p>
            <a:pPr algn="just">
              <a:lnSpc>
                <a:spcPct val="150000"/>
              </a:lnSpc>
            </a:pPr>
            <a:endParaRPr lang="en-US" sz="2000" dirty="0"/>
          </a:p>
          <a:p>
            <a:pPr algn="just">
              <a:lnSpc>
                <a:spcPct val="150000"/>
              </a:lnSpc>
              <a:buFont typeface="Wingdings" pitchFamily="2" charset="2"/>
              <a:buChar char="Ø"/>
            </a:pPr>
            <a:r>
              <a:rPr lang="en-US" sz="2000" dirty="0"/>
              <a:t>Outgoing packets from the intranet have their private addresses translated by the NAT into public addresses. Incoming packets from the Internet have their public addresses translated by the NAT into private addresses. </a:t>
            </a:r>
          </a:p>
          <a:p>
            <a:pPr lvl="0"/>
            <a:endParaRPr lang="en-US" sz="2000" dirty="0"/>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pPr lvl="0" algn="ctr"/>
            <a:r>
              <a:rPr lang="en-US" sz="3200" b="1" dirty="0">
                <a:solidFill>
                  <a:schemeClr val="bg1"/>
                </a:solidFill>
              </a:rPr>
              <a:t>Internet Private Addresses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31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142984"/>
            <a:ext cx="7862917" cy="78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endParaRPr lang="en-US" dirty="0"/>
          </a:p>
          <a:p>
            <a:pPr algn="just">
              <a:lnSpc>
                <a:spcPct val="150000"/>
              </a:lnSpc>
              <a:buFont typeface="Wingdings" pitchFamily="2" charset="2"/>
              <a:buChar char="Ø"/>
            </a:pPr>
            <a:r>
              <a:rPr lang="en-US" b="1" u="sng" dirty="0"/>
              <a:t>Network Address </a:t>
            </a:r>
            <a:endParaRPr lang="en-US" dirty="0"/>
          </a:p>
          <a:p>
            <a:pPr algn="just">
              <a:lnSpc>
                <a:spcPct val="150000"/>
              </a:lnSpc>
            </a:pPr>
            <a:r>
              <a:rPr lang="en-US" dirty="0"/>
              <a:t>The network address is a standard way to refer to a network. All hosts in a network such as  10.0.0.0 network will have the same network bits. Within the IPv4 address range of a network, the lowest address is reserved for the network address. This address has a 0 for each host bit in the host portion of the address. </a:t>
            </a:r>
          </a:p>
          <a:p>
            <a:pPr algn="just">
              <a:lnSpc>
                <a:spcPct val="150000"/>
              </a:lnSpc>
              <a:buFont typeface="Wingdings" pitchFamily="2" charset="2"/>
              <a:buChar char="Ø"/>
            </a:pPr>
            <a:r>
              <a:rPr lang="en-US" b="1" u="sng" dirty="0"/>
              <a:t>Broadcast Address </a:t>
            </a:r>
            <a:endParaRPr lang="en-US" dirty="0"/>
          </a:p>
          <a:p>
            <a:pPr algn="just">
              <a:lnSpc>
                <a:spcPct val="150000"/>
              </a:lnSpc>
            </a:pPr>
            <a:r>
              <a:rPr lang="en-US" dirty="0"/>
              <a:t>The IPv4 broadcast address is a special address for each network that allows communication to all the hosts in that network. To send data to all hosts in a network, a host can send a single packet that is addressed to the broadcast address of the network.   The broadcast address uses the highest address in the network range. This is the address in which the bits in the host portion are all 1s. </a:t>
            </a:r>
          </a:p>
          <a:p>
            <a:endParaRPr lang="en-US" sz="2000" dirty="0"/>
          </a:p>
          <a:p>
            <a:pPr lvl="0"/>
            <a:endParaRPr lang="en-US" sz="2000" dirty="0"/>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pPr lvl="0"/>
            <a:r>
              <a:rPr lang="en-US" sz="3200" b="1" dirty="0">
                <a:solidFill>
                  <a:schemeClr val="bg1"/>
                </a:solidFill>
              </a:rPr>
              <a:t>Types of Addresses in an IPv4 Network </a:t>
            </a:r>
            <a:endParaRPr lang="en-US" sz="3200" dirty="0">
              <a:solidFill>
                <a:schemeClr val="bg1"/>
              </a:solidFill>
            </a:endParaRP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31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690972"/>
            <a:ext cx="8077199"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000" dirty="0"/>
          </a:p>
          <a:p>
            <a:r>
              <a:rPr lang="en-US" sz="2000" b="1" u="sng" dirty="0"/>
              <a:t>Host Addresses </a:t>
            </a:r>
            <a:endParaRPr lang="en-US" sz="2000" dirty="0"/>
          </a:p>
          <a:p>
            <a:pPr algn="just">
              <a:lnSpc>
                <a:spcPct val="150000"/>
              </a:lnSpc>
            </a:pPr>
            <a:r>
              <a:rPr lang="en-US" sz="2000" dirty="0"/>
              <a:t>As described previously, every end device requires a unique address to deliver a packet to that host. In IPv4 addresses, we assign the values between the network address and the broadcast address to the devices in that network. </a:t>
            </a:r>
          </a:p>
          <a:p>
            <a:pPr lvl="0"/>
            <a:endParaRPr lang="en-US" sz="2000" dirty="0"/>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pPr lvl="0"/>
            <a:r>
              <a:rPr lang="en-US" sz="3200" b="1" dirty="0">
                <a:solidFill>
                  <a:schemeClr val="bg1"/>
                </a:solidFill>
              </a:rPr>
              <a:t>Types of Addresses in an IPv4 Network </a:t>
            </a:r>
            <a:endParaRPr lang="en-US" sz="3200" dirty="0">
              <a:solidFill>
                <a:schemeClr val="bg1"/>
              </a:solidFill>
            </a:endParaRP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p:nvPr/>
        </p:nvPicPr>
        <p:blipFill>
          <a:blip r:embed="rId6"/>
          <a:srcRect/>
          <a:stretch>
            <a:fillRect/>
          </a:stretch>
        </p:blipFill>
        <p:spPr bwMode="auto">
          <a:xfrm>
            <a:off x="1785918" y="3117677"/>
            <a:ext cx="6072230" cy="3643338"/>
          </a:xfrm>
          <a:prstGeom prst="rect">
            <a:avLst/>
          </a:prstGeom>
          <a:noFill/>
          <a:ln w="9525">
            <a:noFill/>
            <a:miter lim="800000"/>
            <a:headEnd/>
            <a:tailEnd/>
          </a:ln>
        </p:spPr>
      </p:pic>
    </p:spTree>
    <p:extLst>
      <p:ext uri="{BB962C8B-B14F-4D97-AF65-F5344CB8AC3E}">
        <p14:creationId xmlns:p14="http://schemas.microsoft.com/office/powerpoint/2010/main" val="136023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71546"/>
            <a:ext cx="8077199" cy="835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GB" sz="2000" dirty="0"/>
              <a:t>We can assign IPv4 address statically to host as illustrated in the following steps:</a:t>
            </a:r>
          </a:p>
          <a:p>
            <a:pPr marL="457200" indent="-457200">
              <a:lnSpc>
                <a:spcPct val="150000"/>
              </a:lnSpc>
              <a:buAutoNum type="arabicPeriod"/>
            </a:pPr>
            <a:r>
              <a:rPr lang="en-GB" sz="2000" dirty="0"/>
              <a:t>Go to the Network icon and then to Network and</a:t>
            </a:r>
          </a:p>
          <a:p>
            <a:pPr marL="457200" indent="-457200">
              <a:lnSpc>
                <a:spcPct val="150000"/>
              </a:lnSpc>
            </a:pPr>
            <a:r>
              <a:rPr lang="en-GB" sz="2000" dirty="0"/>
              <a:t> Sharing </a:t>
            </a:r>
            <a:r>
              <a:rPr lang="en-GB" sz="2000" dirty="0" err="1"/>
              <a:t>Center</a:t>
            </a:r>
            <a:r>
              <a:rPr lang="en-GB" sz="2000" dirty="0"/>
              <a:t>.</a:t>
            </a:r>
          </a:p>
          <a:p>
            <a:pPr marL="457200" indent="-457200">
              <a:lnSpc>
                <a:spcPct val="150000"/>
              </a:lnSpc>
            </a:pPr>
            <a:r>
              <a:rPr lang="en-GB" sz="2000" dirty="0"/>
              <a:t>2. Select the Change Adapter Settings option.</a:t>
            </a:r>
          </a:p>
          <a:p>
            <a:pPr marL="457200" indent="-457200">
              <a:lnSpc>
                <a:spcPct val="150000"/>
              </a:lnSpc>
            </a:pPr>
            <a:endParaRPr lang="en-GB" sz="2000" dirty="0"/>
          </a:p>
          <a:p>
            <a:pPr marL="457200" indent="-457200">
              <a:lnSpc>
                <a:spcPct val="150000"/>
              </a:lnSpc>
              <a:buAutoNum type="arabicPeriod"/>
            </a:pPr>
            <a:endParaRPr lang="en-GB" sz="2000" dirty="0"/>
          </a:p>
          <a:p>
            <a:pPr marL="457200" indent="-457200">
              <a:lnSpc>
                <a:spcPct val="150000"/>
              </a:lnSpc>
            </a:pPr>
            <a:endParaRPr lang="en-GB" sz="2000" dirty="0"/>
          </a:p>
          <a:p>
            <a:pPr marL="457200" indent="-457200">
              <a:lnSpc>
                <a:spcPct val="150000"/>
              </a:lnSpc>
            </a:pPr>
            <a:endParaRPr lang="en-GB" sz="2000" dirty="0"/>
          </a:p>
          <a:p>
            <a:pPr marL="457200" indent="-457200">
              <a:lnSpc>
                <a:spcPct val="150000"/>
              </a:lnSpc>
            </a:pPr>
            <a:endParaRPr lang="en-GB" sz="2000" dirty="0"/>
          </a:p>
          <a:p>
            <a:pPr marL="457200" indent="-457200">
              <a:lnSpc>
                <a:spcPct val="150000"/>
              </a:lnSpc>
              <a:buAutoNum type="arabicPeriod"/>
            </a:pPr>
            <a:endParaRPr lang="en-GB" sz="2000" dirty="0"/>
          </a:p>
          <a:p>
            <a:pPr marL="457200" indent="-457200">
              <a:lnSpc>
                <a:spcPct val="150000"/>
              </a:lnSpc>
              <a:buAutoNum type="arabicPeriod"/>
            </a:pPr>
            <a:endParaRPr lang="en-GB" sz="2000" dirty="0"/>
          </a:p>
          <a:p>
            <a:pPr>
              <a:lnSpc>
                <a:spcPct val="150000"/>
              </a:lnSpc>
            </a:pPr>
            <a:endParaRPr lang="en-US" sz="2000" dirty="0"/>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64985" y="-62350"/>
            <a:ext cx="7156450" cy="1815882"/>
          </a:xfrm>
          <a:prstGeom prst="rect">
            <a:avLst/>
          </a:prstGeom>
          <a:noFill/>
          <a:ln w="9525">
            <a:noFill/>
            <a:miter lim="800000"/>
            <a:headEnd/>
            <a:tailEnd/>
          </a:ln>
        </p:spPr>
        <p:txBody>
          <a:bodyPr wrap="square">
            <a:spAutoFit/>
          </a:bodyPr>
          <a:lstStyle/>
          <a:p>
            <a:pPr algn="ctr">
              <a:lnSpc>
                <a:spcPct val="150000"/>
              </a:lnSpc>
            </a:pPr>
            <a:r>
              <a:rPr lang="en-GB" sz="3200" b="1" dirty="0">
                <a:solidFill>
                  <a:schemeClr val="bg1"/>
                </a:solidFill>
              </a:rPr>
              <a:t>Assigning IPv4 address to host</a:t>
            </a:r>
            <a:endParaRPr lang="en-US" sz="3200" b="1" dirty="0">
              <a:solidFill>
                <a:schemeClr val="bg1"/>
              </a:solidFill>
            </a:endParaRP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1111.png"/>
          <p:cNvPicPr>
            <a:picLocks noChangeAspect="1"/>
          </p:cNvPicPr>
          <p:nvPr/>
        </p:nvPicPr>
        <p:blipFill>
          <a:blip r:embed="rId6"/>
          <a:stretch>
            <a:fillRect/>
          </a:stretch>
        </p:blipFill>
        <p:spPr>
          <a:xfrm>
            <a:off x="7000891" y="1857364"/>
            <a:ext cx="1158709" cy="1285884"/>
          </a:xfrm>
          <a:prstGeom prst="rect">
            <a:avLst/>
          </a:prstGeom>
        </p:spPr>
      </p:pic>
      <p:pic>
        <p:nvPicPr>
          <p:cNvPr id="13" name="Picture 12" descr="windows-7-network-sharing-center.jpg"/>
          <p:cNvPicPr>
            <a:picLocks noChangeAspect="1"/>
          </p:cNvPicPr>
          <p:nvPr/>
        </p:nvPicPr>
        <p:blipFill>
          <a:blip r:embed="rId7"/>
          <a:stretch>
            <a:fillRect/>
          </a:stretch>
        </p:blipFill>
        <p:spPr>
          <a:xfrm>
            <a:off x="1714480" y="3500438"/>
            <a:ext cx="5905500" cy="2800350"/>
          </a:xfrm>
          <a:prstGeom prst="rect">
            <a:avLst/>
          </a:prstGeom>
        </p:spPr>
      </p:pic>
      <p:cxnSp>
        <p:nvCxnSpPr>
          <p:cNvPr id="15" name="Straight Arrow Connector 14"/>
          <p:cNvCxnSpPr/>
          <p:nvPr/>
        </p:nvCxnSpPr>
        <p:spPr>
          <a:xfrm rot="10800000">
            <a:off x="3000364" y="4429132"/>
            <a:ext cx="642942" cy="2857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6023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714488"/>
            <a:ext cx="8077199"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buFont typeface="Wingdings" pitchFamily="2" charset="2"/>
              <a:buChar char="Ø"/>
            </a:pPr>
            <a:r>
              <a:rPr lang="en-GB" sz="2400" b="1" dirty="0"/>
              <a:t>Overview</a:t>
            </a:r>
            <a:endParaRPr lang="en-US" sz="2400" b="1" dirty="0"/>
          </a:p>
          <a:p>
            <a:pPr>
              <a:lnSpc>
                <a:spcPct val="150000"/>
              </a:lnSpc>
              <a:buFont typeface="Wingdings" pitchFamily="2" charset="2"/>
              <a:buChar char="Ø"/>
            </a:pPr>
            <a:r>
              <a:rPr lang="en-US" sz="2400" b="1" dirty="0"/>
              <a:t>Physical Address (MAC address)</a:t>
            </a:r>
          </a:p>
          <a:p>
            <a:pPr>
              <a:lnSpc>
                <a:spcPct val="150000"/>
              </a:lnSpc>
              <a:buFont typeface="Wingdings" pitchFamily="2" charset="2"/>
              <a:buChar char="Ø"/>
            </a:pPr>
            <a:r>
              <a:rPr lang="en-US" sz="2400" b="1" dirty="0"/>
              <a:t>Internet Protocol Addressing (IPv4 address)</a:t>
            </a:r>
            <a:endParaRPr lang="en-GB" sz="2400" b="1" dirty="0"/>
          </a:p>
          <a:p>
            <a:pPr lvl="1">
              <a:lnSpc>
                <a:spcPct val="150000"/>
              </a:lnSpc>
              <a:buFont typeface="Wingdings" pitchFamily="2" charset="2"/>
              <a:buChar char="q"/>
            </a:pPr>
            <a:r>
              <a:rPr lang="en-GB" sz="2400" b="1" dirty="0"/>
              <a:t>Address Classes</a:t>
            </a:r>
          </a:p>
          <a:p>
            <a:pPr lvl="1">
              <a:lnSpc>
                <a:spcPct val="150000"/>
              </a:lnSpc>
              <a:buFont typeface="Wingdings" pitchFamily="2" charset="2"/>
              <a:buChar char="q"/>
            </a:pPr>
            <a:r>
              <a:rPr lang="en-GB" sz="2400" b="1" dirty="0"/>
              <a:t>Internet Private Address</a:t>
            </a:r>
          </a:p>
          <a:p>
            <a:pPr lvl="1">
              <a:lnSpc>
                <a:spcPct val="150000"/>
              </a:lnSpc>
              <a:buFont typeface="Wingdings" pitchFamily="2" charset="2"/>
              <a:buChar char="q"/>
            </a:pPr>
            <a:r>
              <a:rPr lang="en-US" sz="2400" b="1" dirty="0"/>
              <a:t>Types of Addresses in an IPv4 Network </a:t>
            </a:r>
          </a:p>
          <a:p>
            <a:pPr>
              <a:lnSpc>
                <a:spcPct val="150000"/>
              </a:lnSpc>
              <a:buFont typeface="Wingdings" pitchFamily="2" charset="2"/>
              <a:buChar char="Ø"/>
            </a:pPr>
            <a:r>
              <a:rPr lang="en-GB" sz="2400" b="1" dirty="0"/>
              <a:t>Assigning IPv4 address to host</a:t>
            </a:r>
            <a:endParaRPr lang="en-US" sz="2400" b="1" dirty="0"/>
          </a:p>
          <a:p>
            <a:pPr algn="just">
              <a:spcAft>
                <a:spcPts val="600"/>
              </a:spcAft>
              <a:buFont typeface="Wingdings" pitchFamily="2" charset="2"/>
              <a:buChar char="Ø"/>
            </a:pPr>
            <a:endParaRPr lang="en-US" sz="2400" dirty="0">
              <a:latin typeface="+mn-lt"/>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mn-lt"/>
                <a:cs typeface="Times New Roman" pitchFamily="18" charset="0"/>
              </a:rPr>
              <a:t>Outline</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928670"/>
            <a:ext cx="8077199" cy="697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endParaRPr lang="en-GB" sz="2000" dirty="0"/>
          </a:p>
          <a:p>
            <a:pPr marL="457200" indent="-457200">
              <a:lnSpc>
                <a:spcPct val="150000"/>
              </a:lnSpc>
              <a:buAutoNum type="arabicPeriod"/>
            </a:pPr>
            <a:endParaRPr lang="en-GB" sz="2000" dirty="0"/>
          </a:p>
          <a:p>
            <a:pPr marL="457200" indent="-457200"/>
            <a:r>
              <a:rPr lang="en-GB" sz="2000" dirty="0"/>
              <a:t>3. Select the connected network such as local area network.</a:t>
            </a:r>
          </a:p>
          <a:p>
            <a:pPr marL="457200" indent="-457200">
              <a:lnSpc>
                <a:spcPct val="150000"/>
              </a:lnSpc>
              <a:buAutoNum type="arabicPeriod"/>
            </a:pPr>
            <a:endParaRPr lang="en-GB" sz="2000" dirty="0"/>
          </a:p>
          <a:p>
            <a:pPr marL="457200" indent="-457200">
              <a:lnSpc>
                <a:spcPct val="150000"/>
              </a:lnSpc>
            </a:pPr>
            <a:endParaRPr lang="en-GB" sz="2000" dirty="0"/>
          </a:p>
          <a:p>
            <a:pPr marL="457200" indent="-457200">
              <a:lnSpc>
                <a:spcPct val="150000"/>
              </a:lnSpc>
            </a:pPr>
            <a:endParaRPr lang="en-GB" sz="2000" dirty="0"/>
          </a:p>
          <a:p>
            <a:pPr marL="457200" indent="-457200">
              <a:lnSpc>
                <a:spcPct val="150000"/>
              </a:lnSpc>
            </a:pPr>
            <a:endParaRPr lang="en-GB" sz="2000" dirty="0"/>
          </a:p>
          <a:p>
            <a:pPr marL="457200" indent="-457200">
              <a:lnSpc>
                <a:spcPct val="150000"/>
              </a:lnSpc>
              <a:buAutoNum type="arabicPeriod"/>
            </a:pPr>
            <a:endParaRPr lang="en-GB" sz="2000" dirty="0"/>
          </a:p>
          <a:p>
            <a:pPr marL="457200" indent="-457200">
              <a:lnSpc>
                <a:spcPct val="150000"/>
              </a:lnSpc>
              <a:buAutoNum type="arabicPeriod"/>
            </a:pPr>
            <a:endParaRPr lang="en-GB" sz="2000" dirty="0"/>
          </a:p>
          <a:p>
            <a:pPr>
              <a:lnSpc>
                <a:spcPct val="150000"/>
              </a:lnSpc>
            </a:pPr>
            <a:endParaRPr lang="en-US" sz="2000" dirty="0"/>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64985" y="-62350"/>
            <a:ext cx="7156450" cy="1815882"/>
          </a:xfrm>
          <a:prstGeom prst="rect">
            <a:avLst/>
          </a:prstGeom>
          <a:noFill/>
          <a:ln w="9525">
            <a:noFill/>
            <a:miter lim="800000"/>
            <a:headEnd/>
            <a:tailEnd/>
          </a:ln>
        </p:spPr>
        <p:txBody>
          <a:bodyPr wrap="square">
            <a:spAutoFit/>
          </a:bodyPr>
          <a:lstStyle/>
          <a:p>
            <a:pPr algn="ctr">
              <a:lnSpc>
                <a:spcPct val="150000"/>
              </a:lnSpc>
            </a:pPr>
            <a:r>
              <a:rPr lang="en-GB" sz="3200" b="1" dirty="0">
                <a:solidFill>
                  <a:schemeClr val="bg1"/>
                </a:solidFill>
              </a:rPr>
              <a:t>Assigning IPv4 address to host</a:t>
            </a:r>
            <a:endParaRPr lang="en-US" sz="3200" b="1" dirty="0">
              <a:solidFill>
                <a:schemeClr val="bg1"/>
              </a:solidFill>
            </a:endParaRP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2" name="Picture 11" descr="xsia_2.png.pagespeed.gp+jp+jw+pj+ws+js+rj+rp+rw+ri+cp+md.ic.uwIxA1pX44.png"/>
          <p:cNvPicPr>
            <a:picLocks noChangeAspect="1"/>
          </p:cNvPicPr>
          <p:nvPr/>
        </p:nvPicPr>
        <p:blipFill>
          <a:blip r:embed="rId6"/>
          <a:stretch>
            <a:fillRect/>
          </a:stretch>
        </p:blipFill>
        <p:spPr>
          <a:xfrm>
            <a:off x="1643042" y="2500306"/>
            <a:ext cx="5817647" cy="3571900"/>
          </a:xfrm>
          <a:prstGeom prst="rect">
            <a:avLst/>
          </a:prstGeom>
        </p:spPr>
      </p:pic>
    </p:spTree>
    <p:extLst>
      <p:ext uri="{BB962C8B-B14F-4D97-AF65-F5344CB8AC3E}">
        <p14:creationId xmlns:p14="http://schemas.microsoft.com/office/powerpoint/2010/main" val="136023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71546"/>
            <a:ext cx="8077199" cy="266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000" dirty="0"/>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2062103"/>
          </a:xfrm>
          <a:prstGeom prst="rect">
            <a:avLst/>
          </a:prstGeom>
          <a:noFill/>
          <a:ln w="9525">
            <a:noFill/>
            <a:miter lim="800000"/>
            <a:headEnd/>
            <a:tailEnd/>
          </a:ln>
        </p:spPr>
        <p:txBody>
          <a:bodyPr>
            <a:spAutoFit/>
          </a:bodyPr>
          <a:lstStyle/>
          <a:p>
            <a:pPr algn="ctr"/>
            <a:r>
              <a:rPr lang="en-GB" sz="3200" b="1" dirty="0">
                <a:solidFill>
                  <a:schemeClr val="bg1"/>
                </a:solidFill>
              </a:rPr>
              <a:t>Assigning IPv4 address to host</a:t>
            </a:r>
            <a:endParaRPr lang="en-US" sz="3200" b="1" dirty="0">
              <a:solidFill>
                <a:schemeClr val="bg1"/>
              </a:solidFill>
            </a:endParaRPr>
          </a:p>
          <a:p>
            <a:pPr lvl="0"/>
            <a:endParaRPr lang="en-US" sz="3200" dirty="0">
              <a:solidFill>
                <a:schemeClr val="bg1"/>
              </a:solidFill>
            </a:endParaRP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parametes.png"/>
          <p:cNvPicPr>
            <a:picLocks noChangeAspect="1"/>
          </p:cNvPicPr>
          <p:nvPr/>
        </p:nvPicPr>
        <p:blipFill>
          <a:blip r:embed="rId6"/>
          <a:stretch>
            <a:fillRect/>
          </a:stretch>
        </p:blipFill>
        <p:spPr>
          <a:xfrm>
            <a:off x="4901967" y="1285860"/>
            <a:ext cx="3808499" cy="4910131"/>
          </a:xfrm>
          <a:prstGeom prst="rect">
            <a:avLst/>
          </a:prstGeom>
        </p:spPr>
      </p:pic>
      <p:sp>
        <p:nvSpPr>
          <p:cNvPr id="12" name="Rectangle 11"/>
          <p:cNvSpPr/>
          <p:nvPr/>
        </p:nvSpPr>
        <p:spPr>
          <a:xfrm>
            <a:off x="1071538" y="1428736"/>
            <a:ext cx="3714776" cy="1477328"/>
          </a:xfrm>
          <a:prstGeom prst="rect">
            <a:avLst/>
          </a:prstGeom>
        </p:spPr>
        <p:txBody>
          <a:bodyPr wrap="square">
            <a:spAutoFit/>
          </a:bodyPr>
          <a:lstStyle/>
          <a:p>
            <a:pPr marL="457200" indent="-457200">
              <a:lnSpc>
                <a:spcPct val="150000"/>
              </a:lnSpc>
            </a:pPr>
            <a:r>
              <a:rPr lang="en-GB" sz="2000" dirty="0"/>
              <a:t>4.    Select the Internet Protocol Version 4 (TCP/IPv4) option and go to Properties icon.</a:t>
            </a:r>
          </a:p>
        </p:txBody>
      </p:sp>
    </p:spTree>
    <p:extLst>
      <p:ext uri="{BB962C8B-B14F-4D97-AF65-F5344CB8AC3E}">
        <p14:creationId xmlns:p14="http://schemas.microsoft.com/office/powerpoint/2010/main" val="136023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71546"/>
            <a:ext cx="8077199" cy="266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endParaRPr lang="en-US" sz="2000" dirty="0"/>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62350"/>
            <a:ext cx="7156450" cy="1815882"/>
          </a:xfrm>
          <a:prstGeom prst="rect">
            <a:avLst/>
          </a:prstGeom>
          <a:noFill/>
          <a:ln w="9525">
            <a:noFill/>
            <a:miter lim="800000"/>
            <a:headEnd/>
            <a:tailEnd/>
          </a:ln>
        </p:spPr>
        <p:txBody>
          <a:bodyPr>
            <a:spAutoFit/>
          </a:bodyPr>
          <a:lstStyle/>
          <a:p>
            <a:pPr algn="ctr">
              <a:lnSpc>
                <a:spcPct val="150000"/>
              </a:lnSpc>
            </a:pPr>
            <a:r>
              <a:rPr lang="en-GB" sz="3200" b="1" dirty="0">
                <a:solidFill>
                  <a:schemeClr val="bg1"/>
                </a:solidFill>
              </a:rPr>
              <a:t>Assigning IPv4 address to host</a:t>
            </a:r>
            <a:endParaRPr lang="en-US" sz="3200" b="1" dirty="0">
              <a:solidFill>
                <a:schemeClr val="bg1"/>
              </a:solidFill>
            </a:endParaRP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parametes.png"/>
          <p:cNvPicPr>
            <a:picLocks noChangeAspect="1"/>
          </p:cNvPicPr>
          <p:nvPr/>
        </p:nvPicPr>
        <p:blipFill>
          <a:blip r:embed="rId6"/>
          <a:stretch>
            <a:fillRect/>
          </a:stretch>
        </p:blipFill>
        <p:spPr>
          <a:xfrm>
            <a:off x="4929190" y="1571612"/>
            <a:ext cx="3763848" cy="4357718"/>
          </a:xfrm>
          <a:prstGeom prst="rect">
            <a:avLst/>
          </a:prstGeom>
        </p:spPr>
      </p:pic>
      <p:sp>
        <p:nvSpPr>
          <p:cNvPr id="12" name="Rectangle 11"/>
          <p:cNvSpPr/>
          <p:nvPr/>
        </p:nvSpPr>
        <p:spPr>
          <a:xfrm>
            <a:off x="1071538" y="1428736"/>
            <a:ext cx="3714776" cy="1891287"/>
          </a:xfrm>
          <a:prstGeom prst="rect">
            <a:avLst/>
          </a:prstGeom>
        </p:spPr>
        <p:txBody>
          <a:bodyPr wrap="square">
            <a:spAutoFit/>
          </a:bodyPr>
          <a:lstStyle/>
          <a:p>
            <a:pPr marL="457200" indent="-457200">
              <a:lnSpc>
                <a:spcPct val="150000"/>
              </a:lnSpc>
            </a:pPr>
            <a:r>
              <a:rPr lang="en-GB" sz="2000" dirty="0"/>
              <a:t>5.    Select the ‘Use the following IP address ‘ and filled the IP address, subnet mask and default gateway parameters.</a:t>
            </a:r>
          </a:p>
        </p:txBody>
      </p:sp>
      <p:cxnSp>
        <p:nvCxnSpPr>
          <p:cNvPr id="14" name="Straight Arrow Connector 13"/>
          <p:cNvCxnSpPr/>
          <p:nvPr/>
        </p:nvCxnSpPr>
        <p:spPr>
          <a:xfrm rot="10800000">
            <a:off x="6858016" y="3000372"/>
            <a:ext cx="1571636" cy="14287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rot="5400000">
            <a:off x="8108181" y="3250405"/>
            <a:ext cx="357190" cy="28575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60231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23</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71538" y="2285992"/>
            <a:ext cx="8072462" cy="260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sz="2800" dirty="0"/>
              <a:t>In this lab, we will learn about MAC ,IP addresses and how we can assign IP to host to be connected to the network.</a:t>
            </a:r>
          </a:p>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GB" sz="3200" b="1" dirty="0">
                <a:solidFill>
                  <a:srgbClr val="FFFFFF"/>
                </a:solidFill>
                <a:latin typeface="+mj-lt"/>
                <a:cs typeface="Times New Roman" pitchFamily="18" charset="0"/>
              </a:rPr>
              <a:t>Overview</a:t>
            </a: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71538" y="1617503"/>
            <a:ext cx="807246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Each device on a network that communicates with others has a unique physical address, sometimes called the hardware address. </a:t>
            </a:r>
          </a:p>
          <a:p>
            <a:pPr algn="just">
              <a:lnSpc>
                <a:spcPct val="150000"/>
              </a:lnSpc>
              <a:buFont typeface="Wingdings" pitchFamily="2" charset="2"/>
              <a:buChar char="Ø"/>
            </a:pPr>
            <a:r>
              <a:rPr lang="en-US" sz="2000" dirty="0"/>
              <a:t>On any given network, there is only one occurrence of each address. </a:t>
            </a:r>
          </a:p>
          <a:p>
            <a:pPr algn="just">
              <a:lnSpc>
                <a:spcPct val="150000"/>
              </a:lnSpc>
              <a:buFont typeface="Wingdings" pitchFamily="2" charset="2"/>
              <a:buChar char="Ø"/>
            </a:pPr>
            <a:r>
              <a:rPr lang="en-US" sz="2000" dirty="0"/>
              <a:t>For hardware, the addresses are usually encoded into a network interface card (NIC).</a:t>
            </a:r>
          </a:p>
          <a:p>
            <a:pPr algn="just">
              <a:lnSpc>
                <a:spcPct val="150000"/>
              </a:lnSpc>
              <a:buFont typeface="Wingdings" pitchFamily="2" charset="2"/>
              <a:buChar char="Ø"/>
            </a:pPr>
            <a:r>
              <a:rPr lang="en-US" sz="2000" dirty="0"/>
              <a:t>In the Data link layer, the analysis of each incoming datagram is performed. If the recipient's address matches the physical address of the device, the datagram can be passed up the layers. If the addresses don't match, the datagram is ignored.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Physical Address (MAC address)</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71538" y="1714488"/>
            <a:ext cx="8072462" cy="487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The length of the physical address varies depending on the networking system, but Ethernet and several others use 48 bits in each address. </a:t>
            </a:r>
          </a:p>
          <a:p>
            <a:pPr algn="just">
              <a:lnSpc>
                <a:spcPct val="150000"/>
              </a:lnSpc>
              <a:buFont typeface="Wingdings" pitchFamily="2" charset="2"/>
              <a:buChar char="Ø"/>
            </a:pPr>
            <a:r>
              <a:rPr lang="en-US" sz="2000" dirty="0"/>
              <a:t>For communication to occur, two addresses are required: one each for the sending and receiving devices. </a:t>
            </a:r>
          </a:p>
          <a:p>
            <a:pPr algn="just">
              <a:lnSpc>
                <a:spcPct val="150000"/>
              </a:lnSpc>
              <a:buFont typeface="Wingdings" pitchFamily="2" charset="2"/>
              <a:buChar char="Ø"/>
            </a:pPr>
            <a:r>
              <a:rPr lang="en-US" sz="2000" dirty="0"/>
              <a:t>The IEEE is now handling the task of assigning universal physical addresses for sub-networks. For each sub-network, the IEEE assigns an organization unique identifier (OUI) that is 24 bits long, enabling the organization to assign the other 24 bits however it wants.</a:t>
            </a:r>
          </a:p>
          <a:p>
            <a:pPr algn="just">
              <a:lnSpc>
                <a:spcPct val="150000"/>
              </a:lnSpc>
              <a:buFont typeface="Wingdings" pitchFamily="2" charset="2"/>
              <a:buChar char="Ø"/>
            </a:pPr>
            <a:r>
              <a:rPr lang="en-US" sz="2000" dirty="0"/>
              <a:t> This address is called </a:t>
            </a:r>
            <a:r>
              <a:rPr lang="en-US" sz="2000" b="1" dirty="0"/>
              <a:t>MAC</a:t>
            </a:r>
            <a:r>
              <a:rPr lang="en-US" sz="2000" dirty="0"/>
              <a:t> (media access control) address.</a:t>
            </a:r>
          </a:p>
          <a:p>
            <a:endParaRPr lang="en-US" sz="2400" b="1" dirty="0"/>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rPr>
              <a:t>Physical Address (MAC address)</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214422"/>
            <a:ext cx="8077199"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pPr algn="ctr"/>
            <a:r>
              <a:rPr lang="en-US" sz="3200" b="1" dirty="0">
                <a:solidFill>
                  <a:schemeClr val="bg1"/>
                </a:solidFill>
              </a:rPr>
              <a:t>Physical Address (MAC address)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2" name="Picture 11"/>
          <p:cNvPicPr/>
          <p:nvPr/>
        </p:nvPicPr>
        <p:blipFill>
          <a:blip r:embed="rId6"/>
          <a:srcRect/>
          <a:stretch>
            <a:fillRect/>
          </a:stretch>
        </p:blipFill>
        <p:spPr bwMode="auto">
          <a:xfrm>
            <a:off x="1500166" y="2214554"/>
            <a:ext cx="6357982" cy="3500462"/>
          </a:xfrm>
          <a:prstGeom prst="rect">
            <a:avLst/>
          </a:prstGeom>
          <a:noFill/>
          <a:ln w="9525">
            <a:noFill/>
            <a:miter lim="800000"/>
            <a:headEnd/>
            <a:tailEnd/>
          </a:ln>
        </p:spPr>
      </p:pic>
    </p:spTree>
    <p:extLst>
      <p:ext uri="{BB962C8B-B14F-4D97-AF65-F5344CB8AC3E}">
        <p14:creationId xmlns:p14="http://schemas.microsoft.com/office/powerpoint/2010/main" val="136023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569660"/>
          </a:xfrm>
          <a:prstGeom prst="rect">
            <a:avLst/>
          </a:prstGeom>
          <a:noFill/>
          <a:ln w="9525">
            <a:noFill/>
            <a:miter lim="800000"/>
            <a:headEnd/>
            <a:tailEnd/>
          </a:ln>
        </p:spPr>
        <p:txBody>
          <a:bodyPr>
            <a:spAutoFit/>
          </a:bodyPr>
          <a:lstStyle/>
          <a:p>
            <a:r>
              <a:rPr lang="en-US" sz="3200" b="1" dirty="0">
                <a:solidFill>
                  <a:srgbClr val="FF0000"/>
                </a:solidFill>
              </a:rPr>
              <a:t>Internet Protocol Addressing (IP address)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Rectangle 1"/>
          <p:cNvSpPr>
            <a:spLocks noChangeArrowheads="1"/>
          </p:cNvSpPr>
          <p:nvPr/>
        </p:nvSpPr>
        <p:spPr bwMode="auto">
          <a:xfrm>
            <a:off x="1071538" y="1214422"/>
            <a:ext cx="8072462" cy="672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A unique IP address is required for each host and network component that communicates using TCP/IP. </a:t>
            </a:r>
          </a:p>
          <a:p>
            <a:pPr algn="just">
              <a:lnSpc>
                <a:spcPct val="150000"/>
              </a:lnSpc>
              <a:buFont typeface="Wingdings" pitchFamily="2" charset="2"/>
              <a:buChar char="Ø"/>
            </a:pPr>
            <a:endParaRPr lang="en-US" sz="2000" dirty="0"/>
          </a:p>
          <a:p>
            <a:pPr algn="just">
              <a:lnSpc>
                <a:spcPct val="150000"/>
              </a:lnSpc>
              <a:buFont typeface="Wingdings" pitchFamily="2" charset="2"/>
              <a:buChar char="Ø"/>
            </a:pPr>
            <a:r>
              <a:rPr lang="en-US" sz="2000" dirty="0"/>
              <a:t>The IP address is a network layer address and has no dependence on the data-link layer address.</a:t>
            </a:r>
          </a:p>
          <a:p>
            <a:pPr algn="just">
              <a:lnSpc>
                <a:spcPct val="150000"/>
              </a:lnSpc>
              <a:buFont typeface="Wingdings" pitchFamily="2" charset="2"/>
              <a:buChar char="Ø"/>
            </a:pPr>
            <a:endParaRPr lang="en-US" sz="2000" dirty="0"/>
          </a:p>
          <a:p>
            <a:pPr algn="just">
              <a:lnSpc>
                <a:spcPct val="150000"/>
              </a:lnSpc>
              <a:buFont typeface="Wingdings" pitchFamily="2" charset="2"/>
              <a:buChar char="Ø"/>
            </a:pPr>
            <a:r>
              <a:rPr lang="en-US" sz="2000" dirty="0"/>
              <a:t>An IP address is a 32-bit number that uniquely identifies a host (computer or other device, such as a printer or router) on a TCP/IP network. </a:t>
            </a:r>
          </a:p>
          <a:p>
            <a:pPr algn="just">
              <a:lnSpc>
                <a:spcPct val="150000"/>
              </a:lnSpc>
              <a:buFont typeface="Wingdings" pitchFamily="2" charset="2"/>
              <a:buChar char="Ø"/>
            </a:pPr>
            <a:endParaRPr lang="en-US" sz="2000" dirty="0"/>
          </a:p>
          <a:p>
            <a:pPr algn="just">
              <a:lnSpc>
                <a:spcPct val="150000"/>
              </a:lnSpc>
              <a:buFont typeface="Wingdings" pitchFamily="2" charset="2"/>
              <a:buChar char="Ø"/>
            </a:pPr>
            <a:r>
              <a:rPr lang="en-US" sz="2000" dirty="0"/>
              <a:t>IP addresses are normally expressed in dotted-decimal format, with four numbers separated by periods, such as </a:t>
            </a:r>
            <a:r>
              <a:rPr lang="en-US" sz="2000" b="1" dirty="0"/>
              <a:t>“192.168.123.132”</a:t>
            </a:r>
            <a:r>
              <a:rPr lang="en-US" sz="2000" dirty="0"/>
              <a:t> .</a:t>
            </a:r>
          </a:p>
          <a:p>
            <a:pPr algn="just">
              <a:lnSpc>
                <a:spcPct val="150000"/>
              </a:lnSpc>
              <a:buFont typeface="Wingdings" pitchFamily="2" charset="2"/>
              <a:buChar char="Ø"/>
            </a:pPr>
            <a:endParaRPr lang="en-US" sz="2000" dirty="0"/>
          </a:p>
          <a:p>
            <a:pPr algn="just">
              <a:lnSpc>
                <a:spcPct val="150000"/>
              </a:lnSpc>
              <a:buFont typeface="Wingdings" pitchFamily="2" charset="2"/>
              <a:buChar char="Ø"/>
            </a:pPr>
            <a:endParaRPr lang="en-US" sz="2000" dirty="0"/>
          </a:p>
          <a:p>
            <a:endParaRPr lang="en-US" sz="2400" b="1" dirty="0"/>
          </a:p>
          <a:p>
            <a:endParaRPr lang="en-US" sz="1700" dirty="0">
              <a:latin typeface="Times New Roman" pitchFamily="18" charset="0"/>
              <a:cs typeface="Times New Roman" pitchFamily="18" charset="0"/>
            </a:endParaRPr>
          </a:p>
        </p:txBody>
      </p:sp>
    </p:spTree>
    <p:extLst>
      <p:ext uri="{BB962C8B-B14F-4D97-AF65-F5344CB8AC3E}">
        <p14:creationId xmlns:p14="http://schemas.microsoft.com/office/powerpoint/2010/main" val="1360231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571613"/>
            <a:ext cx="8077199" cy="697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There are two formats for referencing an IPv4 address—binary and dotted decimal notation. </a:t>
            </a:r>
            <a:r>
              <a:rPr lang="en-US" sz="2000" dirty="0">
                <a:solidFill>
                  <a:srgbClr val="FF0000"/>
                </a:solidFill>
              </a:rPr>
              <a:t>Each IPv4 address is 32 bits long and is composed of four 8-bit sections. These 8-bit sections are known as octets.</a:t>
            </a:r>
            <a:r>
              <a:rPr lang="en-US" sz="2000" dirty="0"/>
              <a:t> The IPv4 address     </a:t>
            </a:r>
            <a:r>
              <a:rPr lang="en-US" sz="2000" b="1" dirty="0"/>
              <a:t>192.168.123.132</a:t>
            </a:r>
            <a:r>
              <a:rPr lang="en-US" sz="2000" dirty="0"/>
              <a:t> becomes: </a:t>
            </a:r>
            <a:r>
              <a:rPr lang="en-US" sz="2000" b="1" dirty="0"/>
              <a:t>11000000.10101000.01111011.10000100</a:t>
            </a:r>
            <a:r>
              <a:rPr lang="en-US" sz="2000" dirty="0"/>
              <a:t> in binary format. </a:t>
            </a:r>
          </a:p>
          <a:p>
            <a:pPr algn="just">
              <a:lnSpc>
                <a:spcPct val="150000"/>
              </a:lnSpc>
              <a:buFont typeface="Wingdings" pitchFamily="2" charset="2"/>
              <a:buChar char="Ø"/>
            </a:pPr>
            <a:endParaRPr lang="en-US" sz="2000" dirty="0"/>
          </a:p>
          <a:p>
            <a:pPr algn="just">
              <a:lnSpc>
                <a:spcPct val="150000"/>
              </a:lnSpc>
              <a:buFont typeface="Wingdings" pitchFamily="2" charset="2"/>
              <a:buChar char="Ø"/>
            </a:pPr>
            <a:r>
              <a:rPr lang="en-US" sz="2000" dirty="0"/>
              <a:t>The decimal numbers separated by periods in the dotted decimal notation are the octets converted from binary to decimal notation. The octets represent a decimal number ranging from zero to 255, and the entire 32 bits of the IP address are allocated to the network and host IDs.</a:t>
            </a:r>
          </a:p>
          <a:p>
            <a:pPr>
              <a:lnSpc>
                <a:spcPct val="150000"/>
              </a:lnSpc>
              <a:buFont typeface="Wingdings" pitchFamily="2" charset="2"/>
              <a:buChar char="Ø"/>
            </a:pPr>
            <a:endParaRPr lang="en-US" sz="2400" dirty="0"/>
          </a:p>
          <a:p>
            <a:pPr>
              <a:lnSpc>
                <a:spcPct val="150000"/>
              </a:lnSpc>
            </a:pPr>
            <a:endParaRPr lang="en-US" sz="2400" dirty="0"/>
          </a:p>
          <a:p>
            <a:pPr lvl="0" algn="just">
              <a:spcAft>
                <a:spcPts val="600"/>
              </a:spcAft>
              <a:buFont typeface="Wingdings" pitchFamily="2" charset="2"/>
              <a:buChar char="Ø"/>
            </a:pPr>
            <a:endParaRPr lang="en-US" sz="2400" i="1" dirty="0">
              <a:latin typeface="Times New Roman" pitchFamily="18" charset="0"/>
              <a:cs typeface="Times New Roman" pitchFamily="18" charset="0"/>
            </a:endParaRPr>
          </a:p>
          <a:p>
            <a:pPr lvl="0" algn="just">
              <a:spcAft>
                <a:spcPts val="600"/>
              </a:spcAft>
            </a:pPr>
            <a:r>
              <a:rPr lang="en-US" sz="2400" dirty="0">
                <a:latin typeface="Times New Roman" pitchFamily="18" charset="0"/>
                <a:cs typeface="Times New Roman" pitchFamily="18" charset="0"/>
              </a:rPr>
              <a:t> </a:t>
            </a:r>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81855" y="76200"/>
            <a:ext cx="7537450" cy="1077218"/>
          </a:xfrm>
          <a:prstGeom prst="rect">
            <a:avLst/>
          </a:prstGeom>
          <a:noFill/>
          <a:ln w="9525">
            <a:noFill/>
            <a:miter lim="800000"/>
            <a:headEnd/>
            <a:tailEnd/>
          </a:ln>
        </p:spPr>
        <p:txBody>
          <a:bodyPr wrap="square">
            <a:spAutoFit/>
          </a:bodyPr>
          <a:lstStyle/>
          <a:p>
            <a:r>
              <a:rPr lang="en-US" sz="3200" b="1" dirty="0">
                <a:solidFill>
                  <a:srgbClr val="FF0000"/>
                </a:solidFill>
                <a:highlight>
                  <a:srgbClr val="FFFF00"/>
                </a:highlight>
              </a:rPr>
              <a:t>Internet Protocol Addressing (IPv4 address)</a:t>
            </a:r>
            <a:endParaRPr lang="en-US" sz="3200" dirty="0">
              <a:solidFill>
                <a:srgbClr val="FF0000"/>
              </a:solidFill>
              <a:highlight>
                <a:srgbClr val="FFFF00"/>
              </a:highlight>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3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643050"/>
            <a:ext cx="8077199" cy="510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t>For a TCP/IP WAN to work efficiently as a collection of networks, the routers that pass packets of data between networks do not need to know the exact location of a host for which a packet of information is destined. </a:t>
            </a:r>
          </a:p>
          <a:p>
            <a:pPr algn="just">
              <a:lnSpc>
                <a:spcPct val="150000"/>
              </a:lnSpc>
              <a:buFont typeface="Wingdings" pitchFamily="2" charset="2"/>
              <a:buChar char="Ø"/>
            </a:pPr>
            <a:endParaRPr lang="en-US" sz="2000" dirty="0"/>
          </a:p>
          <a:p>
            <a:pPr algn="just">
              <a:lnSpc>
                <a:spcPct val="150000"/>
              </a:lnSpc>
              <a:buFont typeface="Wingdings" pitchFamily="2" charset="2"/>
              <a:buChar char="Ø"/>
            </a:pPr>
            <a:r>
              <a:rPr lang="en-US" sz="2000" dirty="0"/>
              <a:t>Routers only know what network the host is a member of and use information stored in their route table to determine how to get the packet to the destination host's network. After the packet is delivered to the destination's network, the packet is delivered to the appropriate host. For this process to work, an IPv4 address has two parts: </a:t>
            </a:r>
            <a:r>
              <a:rPr lang="en-US" sz="2000" b="1" dirty="0"/>
              <a:t>a network ID </a:t>
            </a:r>
            <a:r>
              <a:rPr lang="en-US" sz="2000" dirty="0"/>
              <a:t>and </a:t>
            </a:r>
            <a:r>
              <a:rPr lang="en-US" sz="2000" b="1" dirty="0"/>
              <a:t>a host ID.</a:t>
            </a:r>
          </a:p>
          <a:p>
            <a:pPr algn="just">
              <a:lnSpc>
                <a:spcPct val="150000"/>
              </a:lnSpc>
              <a:buFont typeface="Wingdings" pitchFamily="2" charset="2"/>
              <a:buChar char="Ø"/>
            </a:pPr>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68000" y="76200"/>
            <a:ext cx="7537450" cy="1569660"/>
          </a:xfrm>
          <a:prstGeom prst="rect">
            <a:avLst/>
          </a:prstGeom>
          <a:noFill/>
          <a:ln w="9525">
            <a:noFill/>
            <a:miter lim="800000"/>
            <a:headEnd/>
            <a:tailEnd/>
          </a:ln>
        </p:spPr>
        <p:txBody>
          <a:bodyPr wrap="square">
            <a:spAutoFit/>
          </a:bodyPr>
          <a:lstStyle/>
          <a:p>
            <a:r>
              <a:rPr lang="en-US" sz="3200" b="1" dirty="0">
                <a:solidFill>
                  <a:schemeClr val="bg1"/>
                </a:solidFill>
              </a:rPr>
              <a:t>Internet Protocol Addressing (IPv4 address)</a:t>
            </a:r>
          </a:p>
          <a:p>
            <a:pPr algn="ctr"/>
            <a:endParaRPr lang="en-US" sz="3200" dirty="0">
              <a:solidFill>
                <a:schemeClr val="bg1"/>
              </a:solidFill>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31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23090</TotalTime>
  <Words>1549</Words>
  <Application>Microsoft Office PowerPoint</Application>
  <PresentationFormat>On-screen Show (4:3)</PresentationFormat>
  <Paragraphs>245</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amongus</cp:lastModifiedBy>
  <cp:revision>947</cp:revision>
  <dcterms:created xsi:type="dcterms:W3CDTF">2011-03-14T07:23:11Z</dcterms:created>
  <dcterms:modified xsi:type="dcterms:W3CDTF">2023-03-25T23:50:58Z</dcterms:modified>
</cp:coreProperties>
</file>