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8" r:id="rId3"/>
    <p:sldId id="416" r:id="rId4"/>
    <p:sldId id="440" r:id="rId5"/>
    <p:sldId id="445" r:id="rId6"/>
    <p:sldId id="464" r:id="rId7"/>
    <p:sldId id="441" r:id="rId8"/>
    <p:sldId id="466" r:id="rId9"/>
    <p:sldId id="467" r:id="rId10"/>
    <p:sldId id="449" r:id="rId11"/>
    <p:sldId id="465" r:id="rId12"/>
    <p:sldId id="443" r:id="rId13"/>
    <p:sldId id="446" r:id="rId14"/>
    <p:sldId id="450" r:id="rId15"/>
    <p:sldId id="451" r:id="rId16"/>
    <p:sldId id="452" r:id="rId17"/>
    <p:sldId id="25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EE"/>
    <a:srgbClr val="FFFFCC"/>
    <a:srgbClr val="FFCC99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444" autoAdjust="0"/>
  </p:normalViewPr>
  <p:slideViewPr>
    <p:cSldViewPr>
      <p:cViewPr varScale="1">
        <p:scale>
          <a:sx n="78" d="100"/>
          <a:sy n="78" d="100"/>
        </p:scale>
        <p:origin x="151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D6122-9D41-46C3-9025-5F14DBAC386C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A262A-840D-440C-A72F-5D154C94EB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00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A1F99CF-35C3-43A7-86F1-43201A1D77F7}" type="datetimeFigureOut">
              <a:rPr lang="en-US"/>
              <a:pPr>
                <a:defRPr/>
              </a:pPr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F03ADD-8D9E-49E5-9D9D-0DF05CFE2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37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7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D7746-EAD3-4BD3-BFB4-2AD909AE9FAB}" type="datetime1">
              <a:rPr lang="en-US" smtClean="0"/>
              <a:pPr>
                <a:defRPr/>
              </a:pPr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A08D6-CDF1-4737-80BC-0CA4AD34F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31B7E-D847-4805-BA2F-4E58505D2121}" type="datetime1">
              <a:rPr lang="en-US" smtClean="0"/>
              <a:pPr>
                <a:defRPr/>
              </a:pPr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F3FE1-237B-4EBE-B99D-50505478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16E9-7A55-499F-B13C-1F4E127B5AE5}" type="datetime1">
              <a:rPr lang="en-US" smtClean="0"/>
              <a:pPr>
                <a:defRPr/>
              </a:pPr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A3D5F-F4B0-4E05-A1B4-5C00F0DC5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283B1-D172-462D-83E7-11559713F223}" type="datetime1">
              <a:rPr lang="en-US" smtClean="0"/>
              <a:pPr>
                <a:defRPr/>
              </a:pPr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A145C-1451-4AF6-84B4-1EF777CE7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98C94-B2C6-4671-99A9-5400192904C0}" type="datetime1">
              <a:rPr lang="en-US" smtClean="0"/>
              <a:pPr>
                <a:defRPr/>
              </a:pPr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32067-5346-4166-93E7-17B55DBE44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B0078-E423-4779-8159-5D9B20016FB8}" type="datetime1">
              <a:rPr lang="en-US" smtClean="0"/>
              <a:pPr>
                <a:defRPr/>
              </a:pPr>
              <a:t>3/12/2023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Design",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901A7-4016-4CFC-8068-2DEFFE67E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D721-51FF-4826-8B5B-CD75CD62C653}" type="datetime1">
              <a:rPr lang="en-US" smtClean="0"/>
              <a:pPr>
                <a:defRPr/>
              </a:pPr>
              <a:t>3/12/2023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Design", Fifth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28903-082E-4EED-B511-00A7E8784D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A7FC6-1F0A-4960-9055-806B8C25C8F9}" type="datetime1">
              <a:rPr lang="en-US" smtClean="0"/>
              <a:pPr>
                <a:defRPr/>
              </a:pPr>
              <a:t>3/12/2023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Design", Fifth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D4E3C-2CFD-40AD-975C-1F49E2789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612B2-F597-45D2-827F-B69716F32D1F}" type="datetime1">
              <a:rPr lang="en-US" smtClean="0"/>
              <a:pPr>
                <a:defRPr/>
              </a:pPr>
              <a:t>3/12/2023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Design", Fifth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DF61B-AB8A-4BD8-A709-4370B1020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0EF19-AB0E-447A-B707-7611F3C43651}" type="datetime1">
              <a:rPr lang="en-US" smtClean="0"/>
              <a:pPr>
                <a:defRPr/>
              </a:pPr>
              <a:t>3/12/2023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Design",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A7F53-C78F-4964-BB8D-3B93CBA49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2CE18-D19F-45F9-804F-A5FBAA3FE0CB}" type="datetime1">
              <a:rPr lang="en-US" smtClean="0"/>
              <a:pPr>
                <a:defRPr/>
              </a:pPr>
              <a:t>3/12/2023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Design",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60781-EE29-4A0C-9E48-6B34408CB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4A4C40-F5D7-4B24-8D20-108514DF99BD}" type="datetime1">
              <a:rPr lang="en-US" smtClean="0"/>
              <a:pPr>
                <a:defRPr/>
              </a:pPr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4EB081-F196-4C9F-8493-CD29E3887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" descr="C:\Users\fauzisukiman\Desktop\template pp USM\purple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3" descr="C:\Users\fauzisukiman\Desktop\template pp USM\Line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833" t="10988"/>
          <a:stretch>
            <a:fillRect/>
          </a:stretch>
        </p:blipFill>
        <p:spPr bwMode="auto">
          <a:xfrm>
            <a:off x="0" y="1444625"/>
            <a:ext cx="9144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73838" y="4876800"/>
            <a:ext cx="2570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3"/>
          <p:cNvSpPr>
            <a:spLocks noChangeArrowheads="1"/>
          </p:cNvSpPr>
          <p:nvPr/>
        </p:nvSpPr>
        <p:spPr bwMode="auto">
          <a:xfrm>
            <a:off x="0" y="2133600"/>
            <a:ext cx="914400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Data Communication Concepts</a:t>
            </a:r>
          </a:p>
          <a:p>
            <a:pPr algn="ctr"/>
            <a:endParaRPr lang="en-US" sz="36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pPr algn="ctr"/>
            <a:r>
              <a:rPr lang="en-US" sz="3200" b="1">
                <a:solidFill>
                  <a:schemeClr val="bg1"/>
                </a:solidFill>
              </a:rPr>
              <a:t>Troubleshooting IPv4 </a:t>
            </a:r>
            <a:r>
              <a:rPr lang="en-US" sz="3200" b="1" dirty="0">
                <a:solidFill>
                  <a:schemeClr val="bg1"/>
                </a:solidFill>
              </a:rPr>
              <a:t>Network Connectivity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dirty="0">
              <a:solidFill>
                <a:schemeClr val="bg1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8" name="Picture 2" descr="C:\Users\Jasim\Desktop\logo_uoit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34200" y="0"/>
            <a:ext cx="2209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MY" sz="15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688449"/>
            <a:ext cx="52863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Lab Four</a:t>
            </a:r>
          </a:p>
        </p:txBody>
      </p:sp>
      <p:pic>
        <p:nvPicPr>
          <p:cNvPr id="1026" name="Picture 2" descr="C:\Users\atheer.akram\Desktop\downloa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67600" y="0"/>
            <a:ext cx="1676400" cy="14478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481855" y="76200"/>
            <a:ext cx="75374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Ping Command (Continue…)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 l="2196" t="2929" r="25878" b="30664"/>
          <a:stretch>
            <a:fillRect/>
          </a:stretch>
        </p:blipFill>
        <p:spPr bwMode="auto">
          <a:xfrm>
            <a:off x="198492" y="1000108"/>
            <a:ext cx="894550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Ping Command (Continue…)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071538" y="1214422"/>
            <a:ext cx="8072462" cy="694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/>
              <a:t>ping</a:t>
            </a:r>
            <a:r>
              <a:rPr lang="en-US" sz="2400" dirty="0"/>
              <a:t> [</a:t>
            </a:r>
            <a:r>
              <a:rPr lang="en-US" sz="2400" b="1" dirty="0"/>
              <a:t>-t</a:t>
            </a:r>
            <a:r>
              <a:rPr lang="en-US" sz="2400" dirty="0"/>
              <a:t>] [</a:t>
            </a:r>
            <a:r>
              <a:rPr lang="en-US" sz="2400" b="1" dirty="0"/>
              <a:t>-a</a:t>
            </a:r>
            <a:r>
              <a:rPr lang="en-US" sz="2400" dirty="0"/>
              <a:t>] [</a:t>
            </a:r>
            <a:r>
              <a:rPr lang="en-US" sz="2400" b="1" dirty="0"/>
              <a:t>-n</a:t>
            </a:r>
            <a:r>
              <a:rPr lang="en-US" sz="2400" dirty="0"/>
              <a:t> </a:t>
            </a:r>
            <a:r>
              <a:rPr lang="en-US" sz="2400" i="1" dirty="0"/>
              <a:t>count</a:t>
            </a:r>
            <a:r>
              <a:rPr lang="en-US" sz="2400" dirty="0"/>
              <a:t>] [</a:t>
            </a:r>
            <a:r>
              <a:rPr lang="en-US" sz="2400" b="1" dirty="0"/>
              <a:t>-l </a:t>
            </a:r>
            <a:r>
              <a:rPr lang="en-US" sz="2400" i="1" dirty="0"/>
              <a:t>length</a:t>
            </a:r>
            <a:r>
              <a:rPr lang="en-US" sz="2400" dirty="0"/>
              <a:t>] </a:t>
            </a:r>
            <a:r>
              <a:rPr lang="en-US" sz="2400" b="1" i="1" dirty="0"/>
              <a:t>&lt;</a:t>
            </a:r>
            <a:r>
              <a:rPr lang="en-US" sz="2400" b="1" i="1" dirty="0" err="1"/>
              <a:t>IP_address</a:t>
            </a:r>
            <a:r>
              <a:rPr lang="en-US" sz="2400" b="1" i="1" dirty="0"/>
              <a:t>&gt;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b="1" dirty="0"/>
              <a:t>         Parameters</a:t>
            </a:r>
            <a:endParaRPr lang="en-US" sz="2400" dirty="0"/>
          </a:p>
          <a:p>
            <a:pPr lvl="2" algn="just">
              <a:lnSpc>
                <a:spcPct val="150000"/>
              </a:lnSpc>
            </a:pPr>
            <a:r>
              <a:rPr lang="en-US" sz="2400" b="1" dirty="0"/>
              <a:t>-t</a:t>
            </a:r>
            <a:r>
              <a:rPr lang="en-US" sz="2400" dirty="0"/>
              <a:t> : Pings the specified computer until interrupted.</a:t>
            </a:r>
          </a:p>
          <a:p>
            <a:pPr lvl="2" algn="just">
              <a:lnSpc>
                <a:spcPct val="150000"/>
              </a:lnSpc>
            </a:pPr>
            <a:r>
              <a:rPr lang="en-US" sz="2400" b="1" dirty="0"/>
              <a:t>-a</a:t>
            </a:r>
            <a:r>
              <a:rPr lang="en-US" sz="2400" dirty="0"/>
              <a:t> : Resolves addresses to computer names.</a:t>
            </a:r>
          </a:p>
          <a:p>
            <a:pPr lvl="2" algn="just">
              <a:lnSpc>
                <a:spcPct val="150000"/>
              </a:lnSpc>
            </a:pPr>
            <a:r>
              <a:rPr lang="en-US" sz="2400" b="1" dirty="0"/>
              <a:t>-n</a:t>
            </a:r>
            <a:r>
              <a:rPr lang="en-US" sz="2400" dirty="0"/>
              <a:t> </a:t>
            </a:r>
            <a:r>
              <a:rPr lang="en-US" sz="2400" i="1" dirty="0"/>
              <a:t>count</a:t>
            </a:r>
            <a:r>
              <a:rPr lang="en-US" sz="2400" dirty="0"/>
              <a:t> : Sends the number of ECHO packets specified by </a:t>
            </a:r>
            <a:r>
              <a:rPr lang="en-US" sz="2400" i="1" dirty="0"/>
              <a:t>count.</a:t>
            </a:r>
            <a:r>
              <a:rPr lang="en-US" sz="2400" dirty="0"/>
              <a:t> The default is 4.</a:t>
            </a:r>
          </a:p>
          <a:p>
            <a:pPr lvl="2" algn="just">
              <a:lnSpc>
                <a:spcPct val="150000"/>
              </a:lnSpc>
            </a:pPr>
            <a:r>
              <a:rPr lang="en-US" sz="2400" b="1" dirty="0"/>
              <a:t>-l </a:t>
            </a:r>
            <a:r>
              <a:rPr lang="en-US" sz="2400" i="1" dirty="0"/>
              <a:t>length</a:t>
            </a:r>
            <a:r>
              <a:rPr lang="en-US" sz="2400" dirty="0"/>
              <a:t> : Sends ECHO packets containing the amount of data specified by </a:t>
            </a:r>
            <a:r>
              <a:rPr lang="en-US" sz="2400" i="1" dirty="0"/>
              <a:t>length</a:t>
            </a:r>
            <a:r>
              <a:rPr lang="en-US" sz="2400" dirty="0"/>
              <a:t>. The default is 32 bytes; the maximum is 65,527.</a:t>
            </a:r>
          </a:p>
          <a:p>
            <a:r>
              <a:rPr lang="en-US" sz="2000" dirty="0"/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  <a:p>
            <a:endParaRPr lang="en-US" sz="2400" b="1" dirty="0"/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66801" y="1643050"/>
            <a:ext cx="8077199" cy="500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The following example illustrates how to send two pings, each 1450 bytes in size, to address 10.99.99.2: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C:\&gt;ping -n 2 -l 1450 10.99.99.2</a:t>
            </a:r>
          </a:p>
          <a:p>
            <a:pPr>
              <a:lnSpc>
                <a:spcPct val="150000"/>
              </a:lnSpc>
            </a:pPr>
            <a:r>
              <a:rPr lang="en-US" dirty="0"/>
              <a:t>Pinging 10.99.99.2 with 1450 bytes of data: </a:t>
            </a:r>
          </a:p>
          <a:p>
            <a:pPr>
              <a:lnSpc>
                <a:spcPct val="150000"/>
              </a:lnSpc>
            </a:pPr>
            <a:r>
              <a:rPr lang="en-US" dirty="0"/>
              <a:t>Reply from 10.99.99.2: bytes=1450 time&lt;10ms TTL=32</a:t>
            </a:r>
          </a:p>
          <a:p>
            <a:pPr>
              <a:lnSpc>
                <a:spcPct val="150000"/>
              </a:lnSpc>
            </a:pPr>
            <a:r>
              <a:rPr lang="en-US" dirty="0"/>
              <a:t>Reply from 10.99.99.2: bytes=1450 time&lt;10ms TTL=32</a:t>
            </a:r>
          </a:p>
          <a:p>
            <a:pPr>
              <a:lnSpc>
                <a:spcPct val="150000"/>
              </a:lnSpc>
            </a:pPr>
            <a:r>
              <a:rPr lang="en-US" dirty="0"/>
              <a:t>Ping statistics for 10.99.99.2: </a:t>
            </a:r>
          </a:p>
          <a:p>
            <a:pPr>
              <a:lnSpc>
                <a:spcPct val="150000"/>
              </a:lnSpc>
            </a:pPr>
            <a:r>
              <a:rPr lang="en-US" dirty="0"/>
              <a:t>Packets: Sent = 2, Received = 2, Lost = 0 (0% loss),</a:t>
            </a:r>
          </a:p>
          <a:p>
            <a:pPr>
              <a:lnSpc>
                <a:spcPct val="150000"/>
              </a:lnSpc>
            </a:pPr>
            <a:r>
              <a:rPr lang="en-US" dirty="0"/>
              <a:t>Approximate round trip times in milliseconds: </a:t>
            </a:r>
          </a:p>
          <a:p>
            <a:pPr>
              <a:lnSpc>
                <a:spcPct val="150000"/>
              </a:lnSpc>
            </a:pPr>
            <a:r>
              <a:rPr lang="en-US" dirty="0"/>
              <a:t>Minimum = 0ms, Maximum = 0ms, Average = 0ms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468000" y="76200"/>
            <a:ext cx="75374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Ping Command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66801" y="1571612"/>
            <a:ext cx="8077199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495710" y="76200"/>
            <a:ext cx="75374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Ping Command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0100" y="1571612"/>
            <a:ext cx="81439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/>
              <a:t>The following real example illustrates how to send a two pings command to IP 127.0.0.1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 l="4392" t="6836" r="24231" b="52149"/>
          <a:stretch>
            <a:fillRect/>
          </a:stretch>
        </p:blipFill>
        <p:spPr bwMode="auto">
          <a:xfrm>
            <a:off x="741531" y="2571744"/>
            <a:ext cx="8402469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66801" y="1571613"/>
            <a:ext cx="8077199" cy="55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The goal behind the trace route command is to help you troubleshoot and determine the path a packet is taking to get to a destination device. The syntax of trace route in host is:</a:t>
            </a:r>
          </a:p>
          <a:p>
            <a:pPr algn="just">
              <a:lnSpc>
                <a:spcPct val="150000"/>
              </a:lnSpc>
            </a:pPr>
            <a:r>
              <a:rPr lang="en-US" sz="2800" b="1" i="1" dirty="0" err="1"/>
              <a:t>tracert</a:t>
            </a:r>
            <a:r>
              <a:rPr lang="en-US" sz="2800" b="1" i="1" dirty="0"/>
              <a:t> </a:t>
            </a:r>
            <a:r>
              <a:rPr lang="en-US" sz="2800" b="1" i="1" dirty="0" err="1"/>
              <a:t>ip</a:t>
            </a:r>
            <a:r>
              <a:rPr lang="en-US" sz="2800" b="1" i="1" dirty="0"/>
              <a:t>-address</a:t>
            </a:r>
            <a:endParaRPr lang="en-US" sz="28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Trace Route Command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66801" y="1571613"/>
            <a:ext cx="8077199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The following example illustrate </a:t>
            </a:r>
            <a:r>
              <a:rPr lang="en-US" sz="2000" dirty="0" err="1"/>
              <a:t>tracert</a:t>
            </a:r>
            <a:r>
              <a:rPr lang="en-US" sz="2000" dirty="0"/>
              <a:t> command</a:t>
            </a:r>
          </a:p>
          <a:p>
            <a:pPr lvl="0"/>
            <a:endParaRPr lang="en-US" sz="20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Trace Route Command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/>
          <a:srcRect l="6588" t="10742" r="22584" b="23828"/>
          <a:stretch>
            <a:fillRect/>
          </a:stretch>
        </p:blipFill>
        <p:spPr bwMode="auto">
          <a:xfrm>
            <a:off x="714348" y="1643050"/>
            <a:ext cx="825268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857224" y="1214422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following  example illustrates the trace route command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66801" y="1571613"/>
            <a:ext cx="8077199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The Difference between Ping and </a:t>
            </a:r>
            <a:r>
              <a:rPr lang="en-US" sz="3200" b="1" dirty="0" err="1">
                <a:solidFill>
                  <a:schemeClr val="bg1"/>
                </a:solidFill>
              </a:rPr>
              <a:t>Tracert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/>
          <a:srcRect l="8235" t="13672" r="44546" b="51172"/>
          <a:stretch>
            <a:fillRect/>
          </a:stretch>
        </p:blipFill>
        <p:spPr bwMode="auto">
          <a:xfrm>
            <a:off x="1857356" y="928670"/>
            <a:ext cx="5786478" cy="242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/>
          <a:srcRect l="6588" t="10742" r="44363" b="32552"/>
          <a:stretch>
            <a:fillRect/>
          </a:stretch>
        </p:blipFill>
        <p:spPr bwMode="auto">
          <a:xfrm>
            <a:off x="1857356" y="3286124"/>
            <a:ext cx="5786478" cy="338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rot="16200000" flipV="1">
            <a:off x="7822429" y="2536025"/>
            <a:ext cx="92869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7786710" y="4000504"/>
            <a:ext cx="857256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01024" y="221455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Ping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072462" y="4429132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Tracert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auzisukiman\Desktop\template pp USM\Last page\purple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3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73838" y="4876800"/>
            <a:ext cx="2570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752600" y="2438400"/>
            <a:ext cx="5638800" cy="1905000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 </a:t>
            </a:r>
          </a:p>
        </p:txBody>
      </p:sp>
      <p:pic>
        <p:nvPicPr>
          <p:cNvPr id="6" name="Picture 2" descr="C:\Users\Jasim\Desktop\logo_uoit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1600"/>
            <a:ext cx="2286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73779" y="76200"/>
            <a:ext cx="2294021" cy="20574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66801" y="1714488"/>
            <a:ext cx="807719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b="1" dirty="0"/>
              <a:t>Overview</a:t>
            </a:r>
            <a:endParaRPr lang="en-US" sz="2400" b="1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b="1" dirty="0" err="1"/>
              <a:t>Ipconfig</a:t>
            </a:r>
            <a:r>
              <a:rPr lang="en-GB" sz="2400" b="1" dirty="0"/>
              <a:t> Command</a:t>
            </a:r>
            <a:endParaRPr lang="en-US" sz="2400" b="1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b="1" dirty="0"/>
              <a:t>Ping Command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400" b="1" dirty="0"/>
              <a:t>Trace Route Command</a:t>
            </a:r>
            <a:endParaRPr lang="en-US" sz="2400" b="1" dirty="0"/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+mn-lt"/>
                <a:cs typeface="Times New Roman" pitchFamily="18" charset="0"/>
              </a:rPr>
              <a:t>Outline</a:t>
            </a:r>
            <a:endParaRPr lang="en-US" sz="3200" b="1" dirty="0">
              <a:solidFill>
                <a:srgbClr val="FFFFFF"/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71538" y="2285992"/>
            <a:ext cx="8072462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In this lab, we will learn about troubleshooting and testing command .</a:t>
            </a:r>
          </a:p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Overview</a:t>
            </a:r>
            <a:endParaRPr lang="en-US" sz="3200" b="1" dirty="0">
              <a:solidFill>
                <a:srgbClr val="FFFFFF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71538" y="1617503"/>
            <a:ext cx="8072462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You can use the </a:t>
            </a:r>
            <a:r>
              <a:rPr lang="en-US" sz="2400" dirty="0" err="1"/>
              <a:t>ipconfig</a:t>
            </a:r>
            <a:r>
              <a:rPr lang="en-US" sz="2400" dirty="0"/>
              <a:t> utility to verify the TCP/IP configuration parameters on a host. This helps to determine whether the configuration is initialized or whether a duplicate IP address exists. To use this tool enter to the command window (</a:t>
            </a:r>
            <a:r>
              <a:rPr lang="en-US" sz="2400" dirty="0" err="1"/>
              <a:t>cmd</a:t>
            </a:r>
            <a:r>
              <a:rPr lang="en-US" sz="2400" dirty="0"/>
              <a:t>) in each host and write the following syntax: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b="1" dirty="0" err="1"/>
              <a:t>ipconfig</a:t>
            </a:r>
            <a:endParaRPr lang="en-US" sz="2800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Ipconfig</a:t>
            </a:r>
            <a:r>
              <a:rPr lang="en-US" sz="3200" b="1" dirty="0">
                <a:solidFill>
                  <a:schemeClr val="bg1"/>
                </a:solidFill>
              </a:rPr>
              <a:t> Command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Ipconfig</a:t>
            </a:r>
            <a:r>
              <a:rPr lang="en-US" sz="3200" b="1" dirty="0">
                <a:solidFill>
                  <a:schemeClr val="bg1"/>
                </a:solidFill>
              </a:rPr>
              <a:t> Command</a:t>
            </a: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 t="10742" r="70351" b="390"/>
          <a:stretch>
            <a:fillRect/>
          </a:stretch>
        </p:blipFill>
        <p:spPr bwMode="auto">
          <a:xfrm>
            <a:off x="2857488" y="1000107"/>
            <a:ext cx="4000528" cy="5537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 rot="10800000" flipV="1">
            <a:off x="4786314" y="4857760"/>
            <a:ext cx="2857520" cy="13573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6000760" y="2071678"/>
            <a:ext cx="1714512" cy="1143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86446" y="51435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29454" y="250030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Ipconfig</a:t>
            </a:r>
            <a:r>
              <a:rPr lang="en-US" sz="3200" b="1" dirty="0">
                <a:solidFill>
                  <a:schemeClr val="bg1"/>
                </a:solidFill>
              </a:rPr>
              <a:t> Command</a:t>
            </a: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4929190" y="2714620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 l="11530" t="20508" r="16544" b="14063"/>
          <a:stretch>
            <a:fillRect/>
          </a:stretch>
        </p:blipFill>
        <p:spPr bwMode="auto">
          <a:xfrm>
            <a:off x="857224" y="1428736"/>
            <a:ext cx="8101283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0800000">
            <a:off x="3143240" y="2143116"/>
            <a:ext cx="3500462" cy="7858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5143504" y="2928934"/>
            <a:ext cx="1500198" cy="1285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43702" y="2743138"/>
            <a:ext cx="714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3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Ping Command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071538" y="1214422"/>
            <a:ext cx="8072462" cy="669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PING, the Packet Inter Net Groper, allows a user to test basic connectivity.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The ping utility is a diagnostic tool you can use to test TCP/IP configurations and diagnose connection failures. Use the ping utility to determine whether a particular TCP/IP host is available and functional. To test connectivity, use the ping command with the following syntax:</a:t>
            </a:r>
          </a:p>
          <a:p>
            <a:pPr algn="just">
              <a:lnSpc>
                <a:spcPct val="150000"/>
              </a:lnSpc>
            </a:pPr>
            <a:r>
              <a:rPr lang="en-US" sz="2400" b="1" i="1" dirty="0"/>
              <a:t>ping   &lt;</a:t>
            </a:r>
            <a:r>
              <a:rPr lang="en-US" sz="2400" b="1" i="1" dirty="0" err="1"/>
              <a:t>IP_address</a:t>
            </a:r>
            <a:r>
              <a:rPr lang="en-US" sz="2400" b="1" i="1" dirty="0"/>
              <a:t>&gt;</a:t>
            </a:r>
            <a:endParaRPr lang="en-US" sz="2400" b="1" dirty="0"/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        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  <a:p>
            <a:endParaRPr lang="en-US" sz="2400" b="1" dirty="0"/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Ping Command (Continue…)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071538" y="1214422"/>
            <a:ext cx="8072462" cy="5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/>
              <a:t>A successful ping:</a:t>
            </a:r>
            <a:endParaRPr lang="en-US" sz="2000" dirty="0"/>
          </a:p>
          <a:p>
            <a:r>
              <a:rPr lang="en-US" sz="2000" dirty="0"/>
              <a:t>PC&gt;ping 10.0.0.1</a:t>
            </a:r>
          </a:p>
          <a:p>
            <a:r>
              <a:rPr lang="en-US" sz="2000" dirty="0"/>
              <a:t>Pinging 10.0.0.1 with 32 bytes of data:</a:t>
            </a:r>
          </a:p>
          <a:p>
            <a:r>
              <a:rPr lang="en-US" sz="2000" dirty="0"/>
              <a:t>Reply from 10.0.0.1: bytes=32 time=49ms TTL=128</a:t>
            </a:r>
          </a:p>
          <a:p>
            <a:r>
              <a:rPr lang="en-US" sz="2000" dirty="0"/>
              <a:t>Reply from 10.0.0.1: bytes=32 time=7ms TTL=128</a:t>
            </a:r>
          </a:p>
          <a:p>
            <a:r>
              <a:rPr lang="en-US" sz="2000" dirty="0"/>
              <a:t>Reply from 10.0.0.1: bytes=32 time=7ms TTL=128</a:t>
            </a:r>
          </a:p>
          <a:p>
            <a:r>
              <a:rPr lang="en-US" sz="2000" dirty="0"/>
              <a:t>Reply from 10.0.0.1: bytes=32 time=8ms TTL=128</a:t>
            </a:r>
          </a:p>
          <a:p>
            <a:r>
              <a:rPr lang="en-US" sz="2000" dirty="0"/>
              <a:t>Ping statistics for 10.0.0.1:</a:t>
            </a:r>
          </a:p>
          <a:p>
            <a:r>
              <a:rPr lang="en-US" sz="2000" dirty="0"/>
              <a:t>    Packets: Sent = 4, Received = 4, Lost = 0 (0% loss),</a:t>
            </a:r>
          </a:p>
          <a:p>
            <a:r>
              <a:rPr lang="en-US" sz="2000" dirty="0"/>
              <a:t>    Approximate round trip times in </a:t>
            </a:r>
            <a:r>
              <a:rPr lang="en-US" sz="2000" dirty="0" err="1"/>
              <a:t>milli</a:t>
            </a:r>
            <a:r>
              <a:rPr lang="en-US" sz="2000" dirty="0"/>
              <a:t>-seconds:</a:t>
            </a:r>
          </a:p>
          <a:p>
            <a:r>
              <a:rPr lang="en-US" sz="2000" dirty="0"/>
              <a:t>    Minimum = 7ms, Maximum = 49ms, Average = 17ms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  <a:p>
            <a:endParaRPr lang="en-US" sz="2400" b="1" dirty="0"/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Ping Command (Continue…)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071538" y="1214422"/>
            <a:ext cx="8072462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/>
              <a:t>A failed ping:	</a:t>
            </a:r>
            <a:endParaRPr lang="en-US" sz="2000" dirty="0"/>
          </a:p>
          <a:p>
            <a:r>
              <a:rPr lang="en-US" sz="2000" dirty="0"/>
              <a:t>PC&gt;ping 10.0.0.3</a:t>
            </a:r>
          </a:p>
          <a:p>
            <a:r>
              <a:rPr lang="en-US" sz="2000" dirty="0"/>
              <a:t>Pinging 10.0.0.3 with 32 bytes of data:</a:t>
            </a:r>
          </a:p>
          <a:p>
            <a:r>
              <a:rPr lang="en-US" sz="2000" dirty="0"/>
              <a:t>Request timed out.</a:t>
            </a:r>
          </a:p>
          <a:p>
            <a:r>
              <a:rPr lang="en-US" sz="2000" dirty="0"/>
              <a:t>Request timed out.</a:t>
            </a:r>
          </a:p>
          <a:p>
            <a:r>
              <a:rPr lang="en-US" sz="2000" dirty="0"/>
              <a:t>Request timed out.</a:t>
            </a:r>
          </a:p>
          <a:p>
            <a:r>
              <a:rPr lang="en-US" sz="2000" dirty="0"/>
              <a:t>Request timed out.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    Ping statistics for 10.0.0.3:</a:t>
            </a:r>
          </a:p>
          <a:p>
            <a:r>
              <a:rPr lang="en-US" sz="2000" dirty="0"/>
              <a:t>    Packets: Sent = 4, Received = 0, Lost = 4 (100% loss)</a:t>
            </a:r>
          </a:p>
          <a:p>
            <a:r>
              <a:rPr lang="en-US" sz="2000" dirty="0"/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  <a:p>
            <a:endParaRPr lang="en-US" sz="2400" b="1" dirty="0"/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22791</TotalTime>
  <Words>702</Words>
  <Application>Microsoft Office PowerPoint</Application>
  <PresentationFormat>On-screen Show (4:3)</PresentationFormat>
  <Paragraphs>157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Corporate Edition</dc:creator>
  <cp:lastModifiedBy>ahmed alkhuzaie</cp:lastModifiedBy>
  <cp:revision>956</cp:revision>
  <dcterms:created xsi:type="dcterms:W3CDTF">2011-03-14T07:23:11Z</dcterms:created>
  <dcterms:modified xsi:type="dcterms:W3CDTF">2023-03-12T04:32:19Z</dcterms:modified>
</cp:coreProperties>
</file>