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78" r:id="rId3"/>
    <p:sldId id="416" r:id="rId4"/>
    <p:sldId id="440" r:id="rId5"/>
    <p:sldId id="468" r:id="rId6"/>
    <p:sldId id="445" r:id="rId7"/>
    <p:sldId id="441" r:id="rId8"/>
    <p:sldId id="466" r:id="rId9"/>
    <p:sldId id="467" r:id="rId10"/>
    <p:sldId id="465" r:id="rId11"/>
    <p:sldId id="443" r:id="rId12"/>
    <p:sldId id="446" r:id="rId13"/>
    <p:sldId id="451" r:id="rId14"/>
    <p:sldId id="478" r:id="rId15"/>
    <p:sldId id="477" r:id="rId16"/>
    <p:sldId id="476" r:id="rId17"/>
    <p:sldId id="475" r:id="rId18"/>
    <p:sldId id="474" r:id="rId19"/>
    <p:sldId id="473" r:id="rId20"/>
    <p:sldId id="472" r:id="rId21"/>
    <p:sldId id="471" r:id="rId22"/>
    <p:sldId id="470" r:id="rId23"/>
    <p:sldId id="469" r:id="rId24"/>
    <p:sldId id="479" r:id="rId25"/>
    <p:sldId id="480" r:id="rId26"/>
    <p:sldId id="258" r:id="rId2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5pPr>
    <a:lvl6pPr marL="2286000" algn="r" defTabSz="914400" rtl="1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6pPr>
    <a:lvl7pPr marL="2743200" algn="r" defTabSz="914400" rtl="1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7pPr>
    <a:lvl8pPr marL="3200400" algn="r" defTabSz="914400" rtl="1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8pPr>
    <a:lvl9pPr marL="3657600" algn="r" defTabSz="914400" rtl="1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FEE"/>
    <a:srgbClr val="FFFFCC"/>
    <a:srgbClr val="FFCC99"/>
    <a:srgbClr val="D0D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35" autoAdjust="0"/>
    <p:restoredTop sz="94444" autoAdjust="0"/>
  </p:normalViewPr>
  <p:slideViewPr>
    <p:cSldViewPr>
      <p:cViewPr varScale="1">
        <p:scale>
          <a:sx n="78" d="100"/>
          <a:sy n="78" d="100"/>
        </p:scale>
        <p:origin x="1517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85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D6122-9D41-46C3-9025-5F14DBAC386C}" type="datetimeFigureOut">
              <a:rPr lang="en-US" smtClean="0"/>
              <a:pPr/>
              <a:t>5/31/2021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FA262A-840D-440C-A72F-5D154C94EB4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7000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A1F99CF-35C3-43A7-86F1-43201A1D77F7}" type="datetimeFigureOut">
              <a:rPr lang="en-US"/>
              <a:pPr>
                <a:defRPr/>
              </a:pPr>
              <a:t>5/31/2021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8F03ADD-8D9E-49E5-9D9D-0DF05CFE206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53708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F03ADD-8D9E-49E5-9D9D-0DF05CFE206A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573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F03ADD-8D9E-49E5-9D9D-0DF05CFE206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2066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F03ADD-8D9E-49E5-9D9D-0DF05CFE206A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2066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F03ADD-8D9E-49E5-9D9D-0DF05CFE206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2066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F03ADD-8D9E-49E5-9D9D-0DF05CFE206A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2066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F03ADD-8D9E-49E5-9D9D-0DF05CFE206A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2066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F03ADD-8D9E-49E5-9D9D-0DF05CFE206A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2066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F03ADD-8D9E-49E5-9D9D-0DF05CFE206A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2066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F03ADD-8D9E-49E5-9D9D-0DF05CFE206A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2066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F03ADD-8D9E-49E5-9D9D-0DF05CFE206A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2066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F03ADD-8D9E-49E5-9D9D-0DF05CFE206A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206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F03ADD-8D9E-49E5-9D9D-0DF05CFE206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0448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F03ADD-8D9E-49E5-9D9D-0DF05CFE206A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2066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F03ADD-8D9E-49E5-9D9D-0DF05CFE206A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2066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F03ADD-8D9E-49E5-9D9D-0DF05CFE206A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2066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F03ADD-8D9E-49E5-9D9D-0DF05CFE206A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2066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F03ADD-8D9E-49E5-9D9D-0DF05CFE206A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2066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F03ADD-8D9E-49E5-9D9D-0DF05CFE206A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2066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F03ADD-8D9E-49E5-9D9D-0DF05CFE206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1230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F03ADD-8D9E-49E5-9D9D-0DF05CFE206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1230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F03ADD-8D9E-49E5-9D9D-0DF05CFE206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1230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F03ADD-8D9E-49E5-9D9D-0DF05CFE206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1230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F03ADD-8D9E-49E5-9D9D-0DF05CFE206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2066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F03ADD-8D9E-49E5-9D9D-0DF05CFE206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2066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F03ADD-8D9E-49E5-9D9D-0DF05CFE206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206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FD7746-EAD3-4BD3-BFB4-2AD909AE9FAB}" type="datetime1">
              <a:rPr lang="en-US" smtClean="0"/>
              <a:pPr>
                <a:defRPr/>
              </a:pPr>
              <a:t>5/31/2021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C++ Programming: From Problem Analysis to Program Design", Fifth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FA08D6-CDF1-4737-80BC-0CA4AD34F12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431B7E-D847-4805-BA2F-4E58505D2121}" type="datetime1">
              <a:rPr lang="en-US" smtClean="0"/>
              <a:pPr>
                <a:defRPr/>
              </a:pPr>
              <a:t>5/31/2021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C++ Programming: From Problem Analysis to Program Design", Fifth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BF3FE1-237B-4EBE-B99D-50505478F60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D616E9-7A55-499F-B13C-1F4E127B5AE5}" type="datetime1">
              <a:rPr lang="en-US" smtClean="0"/>
              <a:pPr>
                <a:defRPr/>
              </a:pPr>
              <a:t>5/31/2021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C++ Programming: From Problem Analysis to Program Design", Fifth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1A3D5F-F4B0-4E05-A1B4-5C00F0DC5C2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8283B1-D172-462D-83E7-11559713F223}" type="datetime1">
              <a:rPr lang="en-US" smtClean="0"/>
              <a:pPr>
                <a:defRPr/>
              </a:pPr>
              <a:t>5/31/2021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C++ Programming: From Problem Analysis to Program Design", Fifth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AA145C-1451-4AF6-84B4-1EF777CE766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198C94-B2C6-4671-99A9-5400192904C0}" type="datetime1">
              <a:rPr lang="en-US" smtClean="0"/>
              <a:pPr>
                <a:defRPr/>
              </a:pPr>
              <a:t>5/31/2021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C++ Programming: From Problem Analysis to Program Design", Fifth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F32067-5346-4166-93E7-17B55DBE44E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DB0078-E423-4779-8159-5D9B20016FB8}" type="datetime1">
              <a:rPr lang="en-US" smtClean="0"/>
              <a:pPr>
                <a:defRPr/>
              </a:pPr>
              <a:t>5/31/2021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C++ Programming: From Problem Analysis to Program Design", Fifth Edition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2901A7-4016-4CFC-8068-2DEFFE67EF4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88D721-51FF-4826-8B5B-CD75CD62C653}" type="datetime1">
              <a:rPr lang="en-US" smtClean="0"/>
              <a:pPr>
                <a:defRPr/>
              </a:pPr>
              <a:t>5/31/2021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C++ Programming: From Problem Analysis to Program Design", Fifth Edition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28903-082E-4EED-B511-00A7E8784D8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1A7FC6-1F0A-4960-9055-806B8C25C8F9}" type="datetime1">
              <a:rPr lang="en-US" smtClean="0"/>
              <a:pPr>
                <a:defRPr/>
              </a:pPr>
              <a:t>5/31/2021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C++ Programming: From Problem Analysis to Program Design", Fifth Edition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8D4E3C-2CFD-40AD-975C-1F49E27896B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C612B2-F597-45D2-827F-B69716F32D1F}" type="datetime1">
              <a:rPr lang="en-US" smtClean="0"/>
              <a:pPr>
                <a:defRPr/>
              </a:pPr>
              <a:t>5/31/2021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C++ Programming: From Problem Analysis to Program Design", Fifth Edition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0DF61B-AB8A-4BD8-A709-4370B1020A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C0EF19-AB0E-447A-B707-7611F3C43651}" type="datetime1">
              <a:rPr lang="en-US" smtClean="0"/>
              <a:pPr>
                <a:defRPr/>
              </a:pPr>
              <a:t>5/31/2021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C++ Programming: From Problem Analysis to Program Design", Fifth Edition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9A7F53-C78F-4964-BB8D-3B93CBA49A1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62CE18-D19F-45F9-804F-A5FBAA3FE0CB}" type="datetime1">
              <a:rPr lang="en-US" smtClean="0"/>
              <a:pPr>
                <a:defRPr/>
              </a:pPr>
              <a:t>5/31/2021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C++ Programming: From Problem Analysis to Program Design", Fifth Edition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160781-EE29-4A0C-9E48-6B34408CBF8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34A4C40-F5D7-4B24-8D20-108514DF99BD}" type="datetime1">
              <a:rPr lang="en-US" smtClean="0"/>
              <a:pPr>
                <a:defRPr/>
              </a:pPr>
              <a:t>5/31/2021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C++ Programming: From Problem Analysis to Program Design", Fifth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34EB081-F196-4C9F-8493-CD29E38875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2" descr="C:\Users\fauzisukiman\Desktop\template pp USM\purple.jpg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1828800"/>
            <a:ext cx="91440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3" descr="C:\Users\fauzisukiman\Desktop\template pp USM\Line.jpg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 l="833" t="10988"/>
          <a:stretch>
            <a:fillRect/>
          </a:stretch>
        </p:blipFill>
        <p:spPr bwMode="auto">
          <a:xfrm>
            <a:off x="0" y="1444625"/>
            <a:ext cx="91440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 descr="C:\Users\fauzisukiman\Desktop\template pp USM\Bucu petak.jpg"/>
          <p:cNvPicPr>
            <a:picLocks noChangeAspect="1" noChangeArrowheads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6573838" y="4876800"/>
            <a:ext cx="2570162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5" name="Rectangle 3"/>
          <p:cNvSpPr>
            <a:spLocks noChangeArrowheads="1"/>
          </p:cNvSpPr>
          <p:nvPr/>
        </p:nvSpPr>
        <p:spPr bwMode="auto">
          <a:xfrm>
            <a:off x="0" y="2133600"/>
            <a:ext cx="9144000" cy="2739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sz="3600" b="1" dirty="0">
                <a:solidFill>
                  <a:schemeClr val="bg1"/>
                </a:solidFill>
                <a:latin typeface="+mj-lt"/>
                <a:cs typeface="Times New Roman" pitchFamily="18" charset="0"/>
              </a:rPr>
              <a:t>Data Communication Concepts</a:t>
            </a:r>
          </a:p>
          <a:p>
            <a:pPr algn="ctr"/>
            <a:endParaRPr lang="en-US" sz="3600" b="1" dirty="0">
              <a:solidFill>
                <a:schemeClr val="bg1"/>
              </a:solidFill>
              <a:latin typeface="+mj-lt"/>
              <a:cs typeface="Times New Roman" pitchFamily="18" charset="0"/>
            </a:endParaRPr>
          </a:p>
          <a:p>
            <a:pPr algn="ctr"/>
            <a:r>
              <a:rPr lang="en-US" sz="3600" b="1" dirty="0">
                <a:solidFill>
                  <a:schemeClr val="bg1"/>
                </a:solidFill>
              </a:rPr>
              <a:t>How to Start Using Packet Tracer Simulation</a:t>
            </a:r>
          </a:p>
          <a:p>
            <a:pPr algn="ctr"/>
            <a:endParaRPr lang="en-US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3200" dirty="0">
              <a:solidFill>
                <a:schemeClr val="bg1"/>
              </a:solidFill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pic>
        <p:nvPicPr>
          <p:cNvPr id="8" name="Picture 2" descr="C:\Users\Jasim\Desktop\logo_uoitc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526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6934200" y="0"/>
            <a:ext cx="2209800" cy="1447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MY" sz="15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Users\atheer.akram\Desktop\download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467600" y="0"/>
            <a:ext cx="1676400" cy="1447800"/>
          </a:xfrm>
          <a:prstGeom prst="rect">
            <a:avLst/>
          </a:prstGeom>
          <a:noFill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0DF61B-AB8A-4BD8-A709-4370B1020ABB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fauzisukiman\Desktop\template pp USM\page 2 n seterusnya\Vertical line.jpg"/>
          <p:cNvPicPr>
            <a:picLocks noChangeAspect="1" noChangeArrowheads="1"/>
          </p:cNvPicPr>
          <p:nvPr/>
        </p:nvPicPr>
        <p:blipFill>
          <a:blip r:embed="rId3">
            <a:grayscl/>
          </a:blip>
          <a:srcRect/>
          <a:stretch>
            <a:fillRect/>
          </a:stretch>
        </p:blipFill>
        <p:spPr bwMode="auto">
          <a:xfrm>
            <a:off x="838200" y="1679575"/>
            <a:ext cx="247650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8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Outline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905577"/>
          </a:xfrm>
          <a:prstGeom prst="rect">
            <a:avLst/>
          </a:prstGeom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Interface (Continue…)</a:t>
            </a:r>
            <a:endParaRPr lang="en-US" sz="3200" dirty="0">
              <a:solidFill>
                <a:schemeClr val="bg1"/>
              </a:solidFill>
            </a:endParaRPr>
          </a:p>
          <a:p>
            <a:pPr algn="ctr"/>
            <a:endParaRPr lang="en-US" sz="3200" dirty="0">
              <a:solidFill>
                <a:schemeClr val="bg1"/>
              </a:solidFill>
            </a:endParaRPr>
          </a:p>
          <a:p>
            <a:pPr algn="ctr"/>
            <a:endParaRPr lang="en-US" sz="3200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2" descr="C:\Users\atheer.akram\Desktop\download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5977468"/>
            <a:ext cx="908050" cy="880532"/>
          </a:xfrm>
          <a:prstGeom prst="rect">
            <a:avLst/>
          </a:prstGeo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0DF61B-AB8A-4BD8-A709-4370B1020ABB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10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1071538" y="1571612"/>
            <a:ext cx="8072462" cy="607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/>
              <a:t>Workspace Type Bar - 4</a:t>
            </a:r>
          </a:p>
          <a:p>
            <a:pPr lvl="1" algn="just">
              <a:lnSpc>
                <a:spcPct val="150000"/>
              </a:lnSpc>
            </a:pPr>
            <a:r>
              <a:rPr lang="en-US" sz="2400" dirty="0"/>
              <a:t>• You can toggle between the Physical Workspace and the Logical Workspace with the tabs on this bar.</a:t>
            </a:r>
          </a:p>
          <a:p>
            <a:pPr lvl="1" algn="just">
              <a:lnSpc>
                <a:spcPct val="150000"/>
              </a:lnSpc>
            </a:pPr>
            <a:endParaRPr lang="en-US" sz="2400" dirty="0"/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/>
              <a:t>Workspace - 5</a:t>
            </a:r>
          </a:p>
          <a:p>
            <a:pPr lvl="1" algn="just">
              <a:lnSpc>
                <a:spcPct val="150000"/>
              </a:lnSpc>
            </a:pPr>
            <a:r>
              <a:rPr lang="en-US" sz="2400" dirty="0"/>
              <a:t>• This area is where you will create your network, watch simulations, and view many kinds of information and statistics.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endParaRPr lang="en-US" sz="2000" dirty="0"/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endParaRPr lang="en-US" sz="2000" dirty="0"/>
          </a:p>
          <a:p>
            <a:endParaRPr lang="en-US" sz="2400" b="1" dirty="0"/>
          </a:p>
          <a:p>
            <a:endParaRPr lang="en-US" sz="17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231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fauzisukiman\Desktop\template pp USM\page 2 n seterusnya\Vertical line.jpg"/>
          <p:cNvPicPr>
            <a:picLocks noChangeAspect="1" noChangeArrowheads="1"/>
          </p:cNvPicPr>
          <p:nvPr/>
        </p:nvPicPr>
        <p:blipFill>
          <a:blip r:embed="rId3">
            <a:grayscl/>
          </a:blip>
          <a:srcRect/>
          <a:stretch>
            <a:fillRect/>
          </a:stretch>
        </p:blipFill>
        <p:spPr bwMode="auto">
          <a:xfrm>
            <a:off x="838200" y="1679575"/>
            <a:ext cx="247650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7" name="Rectangle 1"/>
          <p:cNvSpPr>
            <a:spLocks noChangeArrowheads="1"/>
          </p:cNvSpPr>
          <p:nvPr/>
        </p:nvSpPr>
        <p:spPr bwMode="auto">
          <a:xfrm>
            <a:off x="1066801" y="1643050"/>
            <a:ext cx="8077199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>
                <a:latin typeface="+mn-lt"/>
              </a:rPr>
              <a:t>Real-time or Simulation Bar - 6</a:t>
            </a:r>
          </a:p>
          <a:p>
            <a:pPr lvl="1" algn="just">
              <a:lnSpc>
                <a:spcPct val="150000"/>
              </a:lnSpc>
            </a:pPr>
            <a:r>
              <a:rPr lang="en-US" sz="2400" dirty="0">
                <a:latin typeface="+mn-lt"/>
              </a:rPr>
              <a:t>• You can toggle between Real-time Mode and Simulation Mode with the tabs on this bar.</a:t>
            </a:r>
            <a:endParaRPr lang="en-GB" sz="2400" dirty="0">
              <a:latin typeface="+mn-lt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>
                <a:latin typeface="+mn-lt"/>
              </a:rPr>
              <a:t>Network Component Box - 7</a:t>
            </a:r>
          </a:p>
          <a:p>
            <a:pPr lvl="1" algn="just">
              <a:lnSpc>
                <a:spcPct val="150000"/>
              </a:lnSpc>
            </a:pPr>
            <a:r>
              <a:rPr lang="en-US" sz="2400" dirty="0">
                <a:latin typeface="+mn-lt"/>
              </a:rPr>
              <a:t>• This box is where you choose devices and connections to put onto the workspace.</a:t>
            </a:r>
          </a:p>
          <a:p>
            <a:pPr lvl="1" algn="just">
              <a:lnSpc>
                <a:spcPct val="150000"/>
              </a:lnSpc>
            </a:pPr>
            <a:r>
              <a:rPr lang="en-US" sz="2400" dirty="0">
                <a:latin typeface="+mn-lt"/>
              </a:rPr>
              <a:t>• It contains the Device-Type Selection Box and the Device-Specific Selection Box.</a:t>
            </a:r>
            <a:endParaRPr lang="en-US" sz="2400" dirty="0">
              <a:latin typeface="+mn-lt"/>
              <a:cs typeface="Times New Roman" pitchFamily="18" charset="0"/>
            </a:endParaRPr>
          </a:p>
        </p:txBody>
      </p:sp>
      <p:sp>
        <p:nvSpPr>
          <p:cNvPr id="3078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Outline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905577"/>
          </a:xfrm>
          <a:prstGeom prst="rect">
            <a:avLst/>
          </a:prstGeom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468000" y="76200"/>
            <a:ext cx="753745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Interface (Continue…)</a:t>
            </a:r>
            <a:endParaRPr lang="en-US" sz="3200" dirty="0">
              <a:solidFill>
                <a:schemeClr val="bg1"/>
              </a:solidFill>
            </a:endParaRPr>
          </a:p>
          <a:p>
            <a:pPr algn="ctr"/>
            <a:endParaRPr lang="en-US" sz="3200" dirty="0">
              <a:solidFill>
                <a:schemeClr val="bg1"/>
              </a:solidFill>
            </a:endParaRPr>
          </a:p>
          <a:p>
            <a:pPr algn="ctr"/>
            <a:endParaRPr lang="en-US" sz="3200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2" descr="C:\Users\atheer.akram\Desktop\download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5977468"/>
            <a:ext cx="908050" cy="880532"/>
          </a:xfrm>
          <a:prstGeom prst="rect">
            <a:avLst/>
          </a:prstGeo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0DF61B-AB8A-4BD8-A709-4370B1020ABB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11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231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fauzisukiman\Desktop\template pp USM\page 2 n seterusnya\Vertical line.jpg"/>
          <p:cNvPicPr>
            <a:picLocks noChangeAspect="1" noChangeArrowheads="1"/>
          </p:cNvPicPr>
          <p:nvPr/>
        </p:nvPicPr>
        <p:blipFill>
          <a:blip r:embed="rId3">
            <a:grayscl/>
          </a:blip>
          <a:srcRect/>
          <a:stretch>
            <a:fillRect/>
          </a:stretch>
        </p:blipFill>
        <p:spPr bwMode="auto">
          <a:xfrm>
            <a:off x="838200" y="1679575"/>
            <a:ext cx="247650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7" name="Rectangle 1"/>
          <p:cNvSpPr>
            <a:spLocks noChangeArrowheads="1"/>
          </p:cNvSpPr>
          <p:nvPr/>
        </p:nvSpPr>
        <p:spPr bwMode="auto">
          <a:xfrm>
            <a:off x="1066801" y="1571612"/>
            <a:ext cx="8077199" cy="2354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sz="2400" dirty="0"/>
          </a:p>
          <a:p>
            <a:pPr>
              <a:lnSpc>
                <a:spcPct val="150000"/>
              </a:lnSpc>
            </a:pPr>
            <a:endParaRPr lang="en-US" sz="2400" dirty="0"/>
          </a:p>
          <a:p>
            <a:pPr lvl="0" algn="just">
              <a:spcAft>
                <a:spcPts val="600"/>
              </a:spcAft>
              <a:buFont typeface="Wingdings" pitchFamily="2" charset="2"/>
              <a:buChar char="Ø"/>
            </a:pPr>
            <a:endParaRPr lang="en-US" sz="2400" i="1" dirty="0">
              <a:latin typeface="Times New Roman" pitchFamily="18" charset="0"/>
              <a:cs typeface="Times New Roman" pitchFamily="18" charset="0"/>
            </a:endParaRPr>
          </a:p>
          <a:p>
            <a:pPr lvl="0" algn="just">
              <a:spcAft>
                <a:spcPts val="600"/>
              </a:spcAft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000" dirty="0">
              <a:latin typeface="Times New Roman" panose="02020603050405020304" pitchFamily="18" charset="0"/>
              <a:cs typeface="Times New Roman" pitchFamily="18" charset="0"/>
            </a:endParaRPr>
          </a:p>
          <a:p>
            <a:endParaRPr lang="en-US" sz="17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8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Outline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905577"/>
          </a:xfrm>
          <a:prstGeom prst="rect">
            <a:avLst/>
          </a:prstGeom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495710" y="76200"/>
            <a:ext cx="753745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Interface (Continue…)</a:t>
            </a:r>
            <a:endParaRPr lang="en-US" sz="3200" dirty="0">
              <a:solidFill>
                <a:schemeClr val="bg1"/>
              </a:solidFill>
            </a:endParaRPr>
          </a:p>
          <a:p>
            <a:pPr algn="ctr"/>
            <a:endParaRPr lang="en-US" sz="3200" dirty="0">
              <a:solidFill>
                <a:schemeClr val="bg1"/>
              </a:solidFill>
            </a:endParaRPr>
          </a:p>
          <a:p>
            <a:pPr algn="ctr"/>
            <a:endParaRPr lang="en-US" sz="3200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2" descr="C:\Users\atheer.akram\Desktop\download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5977468"/>
            <a:ext cx="908050" cy="880532"/>
          </a:xfrm>
          <a:prstGeom prst="rect">
            <a:avLst/>
          </a:prstGeo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0DF61B-AB8A-4BD8-A709-4370B1020ABB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12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00100" y="1142984"/>
            <a:ext cx="814390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/>
              <a:t>Device Type Selection Box - 8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• This box contains the type of devices and connections available in Packet Tracer.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• The Device-Specific Selection Box will change depending on which type of devices you clicked.</a:t>
            </a:r>
            <a:endParaRPr lang="en-GB" sz="2000" dirty="0"/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/>
              <a:t>Device Selection Box - 9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• This box is where you choose specifically which devices you want to put in your network and which connections to make.</a:t>
            </a:r>
            <a:endParaRPr lang="en-GB" sz="2000" dirty="0"/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/>
              <a:t>Created Packet Window -10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• This window manages the packets you put in the network during simulation scenarios.</a:t>
            </a:r>
          </a:p>
        </p:txBody>
      </p:sp>
    </p:spTree>
    <p:extLst>
      <p:ext uri="{BB962C8B-B14F-4D97-AF65-F5344CB8AC3E}">
        <p14:creationId xmlns:p14="http://schemas.microsoft.com/office/powerpoint/2010/main" val="1360231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fauzisukiman\Desktop\template pp USM\page 2 n seterusnya\Vertical line.jpg"/>
          <p:cNvPicPr>
            <a:picLocks noChangeAspect="1" noChangeArrowheads="1"/>
          </p:cNvPicPr>
          <p:nvPr/>
        </p:nvPicPr>
        <p:blipFill>
          <a:blip r:embed="rId3">
            <a:grayscl/>
          </a:blip>
          <a:srcRect/>
          <a:stretch>
            <a:fillRect/>
          </a:stretch>
        </p:blipFill>
        <p:spPr bwMode="auto">
          <a:xfrm>
            <a:off x="838200" y="1679575"/>
            <a:ext cx="247650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7" name="Rectangle 1"/>
          <p:cNvSpPr>
            <a:spLocks noChangeArrowheads="1"/>
          </p:cNvSpPr>
          <p:nvPr/>
        </p:nvSpPr>
        <p:spPr bwMode="auto">
          <a:xfrm>
            <a:off x="1066801" y="1488483"/>
            <a:ext cx="8077199" cy="3093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/>
              <a:t>Start creating your network by loading a background grid using the Set Tiled Background button and Select for example, the grid_25x25.png.</a:t>
            </a:r>
          </a:p>
          <a:p>
            <a:pPr>
              <a:buFont typeface="Wingdings" pitchFamily="2" charset="2"/>
              <a:buChar char="Ø"/>
            </a:pPr>
            <a:endParaRPr lang="en-GB" sz="2000" dirty="0"/>
          </a:p>
          <a:p>
            <a:pPr>
              <a:buFont typeface="Wingdings" pitchFamily="2" charset="2"/>
              <a:buChar char="Ø"/>
            </a:pPr>
            <a:endParaRPr lang="en-US" sz="2400" dirty="0"/>
          </a:p>
          <a:p>
            <a:pPr>
              <a:lnSpc>
                <a:spcPct val="150000"/>
              </a:lnSpc>
            </a:pPr>
            <a:endParaRPr lang="en-US" sz="2400" dirty="0"/>
          </a:p>
          <a:p>
            <a:pPr lvl="0" algn="just">
              <a:spcAft>
                <a:spcPts val="600"/>
              </a:spcAft>
              <a:buFont typeface="Wingdings" pitchFamily="2" charset="2"/>
              <a:buChar char="Ø"/>
            </a:pPr>
            <a:endParaRPr lang="en-US" sz="2400" i="1" dirty="0">
              <a:latin typeface="Times New Roman" pitchFamily="18" charset="0"/>
              <a:cs typeface="Times New Roman" pitchFamily="18" charset="0"/>
            </a:endParaRPr>
          </a:p>
          <a:p>
            <a:pPr lvl="0" algn="just">
              <a:spcAft>
                <a:spcPts val="600"/>
              </a:spcAft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000" dirty="0">
              <a:latin typeface="Times New Roman" panose="02020603050405020304" pitchFamily="18" charset="0"/>
              <a:cs typeface="Times New Roman" pitchFamily="18" charset="0"/>
            </a:endParaRPr>
          </a:p>
          <a:p>
            <a:endParaRPr lang="en-US" sz="17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8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Outline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905577"/>
          </a:xfrm>
          <a:prstGeom prst="rect">
            <a:avLst/>
          </a:prstGeom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/>
            <a:r>
              <a:rPr lang="en-US" sz="3200" b="1" dirty="0">
                <a:solidFill>
                  <a:schemeClr val="bg1"/>
                </a:solidFill>
              </a:rPr>
              <a:t>Sample Network Simulation</a:t>
            </a:r>
          </a:p>
          <a:p>
            <a:pPr algn="ctr"/>
            <a:endParaRPr lang="en-US" sz="3200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2" descr="C:\Users\atheer.akram\Desktop\download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5977468"/>
            <a:ext cx="908050" cy="880532"/>
          </a:xfrm>
          <a:prstGeom prst="rect">
            <a:avLst/>
          </a:prstGeo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0DF61B-AB8A-4BD8-A709-4370B1020ABB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13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142976" y="2285992"/>
            <a:ext cx="7674551" cy="4314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3" name="Straight Arrow Connector 12"/>
          <p:cNvCxnSpPr/>
          <p:nvPr/>
        </p:nvCxnSpPr>
        <p:spPr>
          <a:xfrm rot="16200000" flipV="1">
            <a:off x="6572264" y="3071810"/>
            <a:ext cx="857256" cy="5715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02315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fauzisukiman\Desktop\template pp USM\page 2 n seterusnya\Vertical line.jpg"/>
          <p:cNvPicPr>
            <a:picLocks noChangeAspect="1" noChangeArrowheads="1"/>
          </p:cNvPicPr>
          <p:nvPr/>
        </p:nvPicPr>
        <p:blipFill>
          <a:blip r:embed="rId3">
            <a:grayscl/>
          </a:blip>
          <a:srcRect/>
          <a:stretch>
            <a:fillRect/>
          </a:stretch>
        </p:blipFill>
        <p:spPr bwMode="auto">
          <a:xfrm>
            <a:off x="838200" y="1679575"/>
            <a:ext cx="247650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7" name="Rectangle 1"/>
          <p:cNvSpPr>
            <a:spLocks noChangeArrowheads="1"/>
          </p:cNvSpPr>
          <p:nvPr/>
        </p:nvSpPr>
        <p:spPr bwMode="auto">
          <a:xfrm>
            <a:off x="1066801" y="1488483"/>
            <a:ext cx="8077199" cy="2908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400" dirty="0"/>
              <a:t>Select the Generic PC under End Devices and drag it as the first PC onto the workspace.</a:t>
            </a:r>
            <a:endParaRPr lang="en-GB" sz="2000" dirty="0"/>
          </a:p>
          <a:p>
            <a:pPr>
              <a:buFont typeface="Wingdings" pitchFamily="2" charset="2"/>
              <a:buChar char="Ø"/>
            </a:pPr>
            <a:endParaRPr lang="en-US" sz="2400" dirty="0"/>
          </a:p>
          <a:p>
            <a:pPr>
              <a:lnSpc>
                <a:spcPct val="150000"/>
              </a:lnSpc>
            </a:pPr>
            <a:endParaRPr lang="en-US" sz="2400" dirty="0"/>
          </a:p>
          <a:p>
            <a:pPr lvl="0" algn="just">
              <a:spcAft>
                <a:spcPts val="600"/>
              </a:spcAft>
              <a:buFont typeface="Wingdings" pitchFamily="2" charset="2"/>
              <a:buChar char="Ø"/>
            </a:pPr>
            <a:endParaRPr lang="en-US" sz="2400" i="1" dirty="0">
              <a:latin typeface="Times New Roman" pitchFamily="18" charset="0"/>
              <a:cs typeface="Times New Roman" pitchFamily="18" charset="0"/>
            </a:endParaRPr>
          </a:p>
          <a:p>
            <a:pPr lvl="0" algn="just">
              <a:spcAft>
                <a:spcPts val="600"/>
              </a:spcAft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000" dirty="0">
              <a:latin typeface="Times New Roman" panose="02020603050405020304" pitchFamily="18" charset="0"/>
              <a:cs typeface="Times New Roman" pitchFamily="18" charset="0"/>
            </a:endParaRPr>
          </a:p>
          <a:p>
            <a:endParaRPr lang="en-US" sz="17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8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Outline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905577"/>
          </a:xfrm>
          <a:prstGeom prst="rect">
            <a:avLst/>
          </a:prstGeom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/>
            <a:r>
              <a:rPr lang="en-US" sz="3200" b="1" dirty="0">
                <a:solidFill>
                  <a:schemeClr val="bg1"/>
                </a:solidFill>
              </a:rPr>
              <a:t>Sample Network Simulation (Continue…)</a:t>
            </a:r>
          </a:p>
          <a:p>
            <a:pPr algn="ctr"/>
            <a:endParaRPr lang="en-US" sz="3200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2" descr="C:\Users\atheer.akram\Desktop\download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5977468"/>
            <a:ext cx="908050" cy="880532"/>
          </a:xfrm>
          <a:prstGeom prst="rect">
            <a:avLst/>
          </a:prstGeo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0DF61B-AB8A-4BD8-A709-4370B1020ABB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14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6"/>
          <a:srcRect r="960" b="5693"/>
          <a:stretch>
            <a:fillRect/>
          </a:stretch>
        </p:blipFill>
        <p:spPr bwMode="auto">
          <a:xfrm>
            <a:off x="1142976" y="2428868"/>
            <a:ext cx="7072362" cy="378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5" name="Straight Arrow Connector 14"/>
          <p:cNvCxnSpPr/>
          <p:nvPr/>
        </p:nvCxnSpPr>
        <p:spPr>
          <a:xfrm rot="5400000">
            <a:off x="1250133" y="5179231"/>
            <a:ext cx="857256" cy="64294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02315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fauzisukiman\Desktop\template pp USM\page 2 n seterusnya\Vertical line.jpg"/>
          <p:cNvPicPr>
            <a:picLocks noChangeAspect="1" noChangeArrowheads="1"/>
          </p:cNvPicPr>
          <p:nvPr/>
        </p:nvPicPr>
        <p:blipFill>
          <a:blip r:embed="rId3">
            <a:grayscl/>
          </a:blip>
          <a:srcRect/>
          <a:stretch>
            <a:fillRect/>
          </a:stretch>
        </p:blipFill>
        <p:spPr bwMode="auto">
          <a:xfrm>
            <a:off x="838200" y="1679575"/>
            <a:ext cx="247650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7" name="Rectangle 1"/>
          <p:cNvSpPr>
            <a:spLocks noChangeArrowheads="1"/>
          </p:cNvSpPr>
          <p:nvPr/>
        </p:nvSpPr>
        <p:spPr bwMode="auto">
          <a:xfrm>
            <a:off x="1066801" y="1488483"/>
            <a:ext cx="8077199" cy="2908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400" dirty="0"/>
              <a:t>Open the PC's configuration window and change its settings by going to the </a:t>
            </a:r>
            <a:r>
              <a:rPr lang="en-US" sz="2400" dirty="0" err="1"/>
              <a:t>Config</a:t>
            </a:r>
            <a:r>
              <a:rPr lang="en-US" sz="2400" dirty="0"/>
              <a:t> Tab.</a:t>
            </a:r>
            <a:endParaRPr lang="en-GB" sz="2000" dirty="0"/>
          </a:p>
          <a:p>
            <a:pPr>
              <a:buFont typeface="Wingdings" pitchFamily="2" charset="2"/>
              <a:buChar char="Ø"/>
            </a:pPr>
            <a:endParaRPr lang="en-US" sz="2400" dirty="0"/>
          </a:p>
          <a:p>
            <a:pPr>
              <a:lnSpc>
                <a:spcPct val="150000"/>
              </a:lnSpc>
            </a:pPr>
            <a:endParaRPr lang="en-US" sz="2400" dirty="0"/>
          </a:p>
          <a:p>
            <a:pPr lvl="0" algn="just">
              <a:spcAft>
                <a:spcPts val="600"/>
              </a:spcAft>
              <a:buFont typeface="Wingdings" pitchFamily="2" charset="2"/>
              <a:buChar char="Ø"/>
            </a:pPr>
            <a:endParaRPr lang="en-US" sz="2400" i="1" dirty="0">
              <a:latin typeface="Times New Roman" pitchFamily="18" charset="0"/>
              <a:cs typeface="Times New Roman" pitchFamily="18" charset="0"/>
            </a:endParaRPr>
          </a:p>
          <a:p>
            <a:pPr lvl="0" algn="just">
              <a:spcAft>
                <a:spcPts val="600"/>
              </a:spcAft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000" dirty="0">
              <a:latin typeface="Times New Roman" panose="02020603050405020304" pitchFamily="18" charset="0"/>
              <a:cs typeface="Times New Roman" pitchFamily="18" charset="0"/>
            </a:endParaRPr>
          </a:p>
          <a:p>
            <a:endParaRPr lang="en-US" sz="17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8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Outline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905577"/>
          </a:xfrm>
          <a:prstGeom prst="rect">
            <a:avLst/>
          </a:prstGeom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/>
            <a:r>
              <a:rPr lang="en-US" sz="3200" b="1" dirty="0">
                <a:solidFill>
                  <a:schemeClr val="bg1"/>
                </a:solidFill>
              </a:rPr>
              <a:t>Sample Network Simulation (Continue…)</a:t>
            </a:r>
          </a:p>
          <a:p>
            <a:pPr algn="ctr"/>
            <a:endParaRPr lang="en-US" sz="3200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2" descr="C:\Users\atheer.akram\Desktop\download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5977468"/>
            <a:ext cx="908050" cy="880532"/>
          </a:xfrm>
          <a:prstGeom prst="rect">
            <a:avLst/>
          </a:prstGeo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0DF61B-AB8A-4BD8-A709-4370B1020ABB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15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6"/>
          <a:srcRect r="73" b="6250"/>
          <a:stretch>
            <a:fillRect/>
          </a:stretch>
        </p:blipFill>
        <p:spPr bwMode="auto">
          <a:xfrm>
            <a:off x="1000100" y="2357430"/>
            <a:ext cx="7643834" cy="4031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4" name="Straight Arrow Connector 13"/>
          <p:cNvCxnSpPr/>
          <p:nvPr/>
        </p:nvCxnSpPr>
        <p:spPr>
          <a:xfrm flipV="1">
            <a:off x="2786050" y="3286124"/>
            <a:ext cx="1143008" cy="28575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02315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fauzisukiman\Desktop\template pp USM\page 2 n seterusnya\Vertical line.jpg"/>
          <p:cNvPicPr>
            <a:picLocks noChangeAspect="1" noChangeArrowheads="1"/>
          </p:cNvPicPr>
          <p:nvPr/>
        </p:nvPicPr>
        <p:blipFill>
          <a:blip r:embed="rId3">
            <a:grayscl/>
          </a:blip>
          <a:srcRect/>
          <a:stretch>
            <a:fillRect/>
          </a:stretch>
        </p:blipFill>
        <p:spPr bwMode="auto">
          <a:xfrm>
            <a:off x="838200" y="1679575"/>
            <a:ext cx="247650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7" name="Rectangle 1"/>
          <p:cNvSpPr>
            <a:spLocks noChangeArrowheads="1"/>
          </p:cNvSpPr>
          <p:nvPr/>
        </p:nvSpPr>
        <p:spPr bwMode="auto">
          <a:xfrm>
            <a:off x="1066801" y="1488483"/>
            <a:ext cx="8077199" cy="6909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/>
              <a:t>Change the PC's name to Tokyo and under Interface, click on </a:t>
            </a:r>
            <a:r>
              <a:rPr lang="en-US" sz="2400" dirty="0" err="1"/>
              <a:t>FastEthernet</a:t>
            </a:r>
            <a:r>
              <a:rPr lang="en-US" sz="2400" dirty="0"/>
              <a:t> and set the IP address as 192.168.1.1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/>
              <a:t>It will assume other settings for you.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/>
              <a:t> Make sure that the Port Status is on.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/>
              <a:t>Note for future reference that you could modify other Ethernet interface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settings, such as bandwidth, duplex, MAC address, and subnet mask in this window.</a:t>
            </a:r>
          </a:p>
          <a:p>
            <a:endParaRPr lang="en-GB" sz="2000" dirty="0"/>
          </a:p>
          <a:p>
            <a:pPr>
              <a:buFont typeface="Wingdings" pitchFamily="2" charset="2"/>
              <a:buChar char="Ø"/>
            </a:pPr>
            <a:endParaRPr lang="en-US" sz="2400" dirty="0"/>
          </a:p>
          <a:p>
            <a:pPr>
              <a:lnSpc>
                <a:spcPct val="150000"/>
              </a:lnSpc>
            </a:pPr>
            <a:endParaRPr lang="en-US" sz="2400" dirty="0"/>
          </a:p>
          <a:p>
            <a:pPr lvl="0" algn="just">
              <a:spcAft>
                <a:spcPts val="600"/>
              </a:spcAft>
              <a:buFont typeface="Wingdings" pitchFamily="2" charset="2"/>
              <a:buChar char="Ø"/>
            </a:pPr>
            <a:endParaRPr lang="en-US" sz="2400" i="1" dirty="0">
              <a:latin typeface="Times New Roman" pitchFamily="18" charset="0"/>
              <a:cs typeface="Times New Roman" pitchFamily="18" charset="0"/>
            </a:endParaRPr>
          </a:p>
          <a:p>
            <a:pPr lvl="0" algn="just">
              <a:spcAft>
                <a:spcPts val="600"/>
              </a:spcAft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000" dirty="0">
              <a:latin typeface="Times New Roman" panose="02020603050405020304" pitchFamily="18" charset="0"/>
              <a:cs typeface="Times New Roman" pitchFamily="18" charset="0"/>
            </a:endParaRPr>
          </a:p>
          <a:p>
            <a:endParaRPr lang="en-US" sz="17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8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Outline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905577"/>
          </a:xfrm>
          <a:prstGeom prst="rect">
            <a:avLst/>
          </a:prstGeom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/>
            <a:r>
              <a:rPr lang="en-US" sz="3200" b="1" dirty="0">
                <a:solidFill>
                  <a:schemeClr val="bg1"/>
                </a:solidFill>
              </a:rPr>
              <a:t>Sample Network Simulation (Continue…)</a:t>
            </a:r>
          </a:p>
          <a:p>
            <a:pPr algn="ctr"/>
            <a:endParaRPr lang="en-US" sz="3200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2" descr="C:\Users\atheer.akram\Desktop\download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5977468"/>
            <a:ext cx="908050" cy="880532"/>
          </a:xfrm>
          <a:prstGeom prst="rect">
            <a:avLst/>
          </a:prstGeo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0DF61B-AB8A-4BD8-A709-4370B1020ABB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16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2315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fauzisukiman\Desktop\template pp USM\page 2 n seterusnya\Vertical line.jpg"/>
          <p:cNvPicPr>
            <a:picLocks noChangeAspect="1" noChangeArrowheads="1"/>
          </p:cNvPicPr>
          <p:nvPr/>
        </p:nvPicPr>
        <p:blipFill>
          <a:blip r:embed="rId3">
            <a:grayscl/>
          </a:blip>
          <a:srcRect/>
          <a:stretch>
            <a:fillRect/>
          </a:stretch>
        </p:blipFill>
        <p:spPr bwMode="auto">
          <a:xfrm>
            <a:off x="838200" y="1679575"/>
            <a:ext cx="247650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7" name="Rectangle 1"/>
          <p:cNvSpPr>
            <a:spLocks noChangeArrowheads="1"/>
          </p:cNvSpPr>
          <p:nvPr/>
        </p:nvSpPr>
        <p:spPr bwMode="auto">
          <a:xfrm>
            <a:off x="1066801" y="1488483"/>
            <a:ext cx="8077199" cy="623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/>
              <a:t>Drag another PC to the workspace, name it Paris and set its IP address as 192.168.1.2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Make sure that the Port Status is on.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Under Connections, select the Copper Straight-through cable, the solid black line, and make a connection between the devices with it.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The red lights on the link indicate that the connection is not working.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 The point is the simulator will do what you tell it, whether that is right or wrong.</a:t>
            </a:r>
            <a:r>
              <a:rPr lang="en-GB" sz="2400" dirty="0"/>
              <a:t> 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Now, using the Delete tool, remove the Copper Straight-through cable, and use a Copper Cross-over cable instead.</a:t>
            </a:r>
          </a:p>
          <a:p>
            <a:pPr>
              <a:lnSpc>
                <a:spcPct val="150000"/>
              </a:lnSpc>
            </a:pPr>
            <a:endParaRPr lang="en-US" sz="2400" dirty="0"/>
          </a:p>
          <a:p>
            <a:pPr lvl="0" algn="just">
              <a:spcAft>
                <a:spcPts val="600"/>
              </a:spcAft>
              <a:buFont typeface="Wingdings" pitchFamily="2" charset="2"/>
              <a:buChar char="Ø"/>
            </a:pPr>
            <a:endParaRPr lang="en-US" sz="2400" i="1" dirty="0">
              <a:latin typeface="Times New Roman" pitchFamily="18" charset="0"/>
              <a:cs typeface="Times New Roman" pitchFamily="18" charset="0"/>
            </a:endParaRPr>
          </a:p>
          <a:p>
            <a:pPr lvl="0" algn="just">
              <a:spcAft>
                <a:spcPts val="600"/>
              </a:spcAft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000" dirty="0">
              <a:latin typeface="Times New Roman" panose="02020603050405020304" pitchFamily="18" charset="0"/>
              <a:cs typeface="Times New Roman" pitchFamily="18" charset="0"/>
            </a:endParaRPr>
          </a:p>
          <a:p>
            <a:endParaRPr lang="en-US" sz="17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8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Outline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905577"/>
          </a:xfrm>
          <a:prstGeom prst="rect">
            <a:avLst/>
          </a:prstGeom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/>
            <a:r>
              <a:rPr lang="en-US" sz="3200" b="1" dirty="0">
                <a:solidFill>
                  <a:schemeClr val="bg1"/>
                </a:solidFill>
              </a:rPr>
              <a:t>Sample Network Simulation (Continue…)</a:t>
            </a:r>
          </a:p>
          <a:p>
            <a:pPr algn="ctr"/>
            <a:endParaRPr lang="en-US" sz="3200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2" descr="C:\Users\atheer.akram\Desktop\download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5977468"/>
            <a:ext cx="908050" cy="880532"/>
          </a:xfrm>
          <a:prstGeom prst="rect">
            <a:avLst/>
          </a:prstGeo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0DF61B-AB8A-4BD8-A709-4370B1020ABB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17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2315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fauzisukiman\Desktop\template pp USM\page 2 n seterusnya\Vertical line.jpg"/>
          <p:cNvPicPr>
            <a:picLocks noChangeAspect="1" noChangeArrowheads="1"/>
          </p:cNvPicPr>
          <p:nvPr/>
        </p:nvPicPr>
        <p:blipFill>
          <a:blip r:embed="rId3">
            <a:grayscl/>
          </a:blip>
          <a:srcRect/>
          <a:stretch>
            <a:fillRect/>
          </a:stretch>
        </p:blipFill>
        <p:spPr bwMode="auto">
          <a:xfrm>
            <a:off x="838200" y="1679575"/>
            <a:ext cx="247650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8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Outline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905577"/>
          </a:xfrm>
          <a:prstGeom prst="rect">
            <a:avLst/>
          </a:prstGeom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/>
            <a:r>
              <a:rPr lang="en-US" sz="3200" b="1" dirty="0">
                <a:solidFill>
                  <a:schemeClr val="bg1"/>
                </a:solidFill>
              </a:rPr>
              <a:t>Sample Network Simulation (Continue…)</a:t>
            </a:r>
          </a:p>
          <a:p>
            <a:pPr algn="ctr"/>
            <a:endParaRPr lang="en-US" sz="3200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2" descr="C:\Users\atheer.akram\Desktop\download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5977468"/>
            <a:ext cx="908050" cy="880532"/>
          </a:xfrm>
          <a:prstGeom prst="rect">
            <a:avLst/>
          </a:prstGeo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0DF61B-AB8A-4BD8-A709-4370B1020ABB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18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6"/>
          <a:srcRect r="73" b="6250"/>
          <a:stretch>
            <a:fillRect/>
          </a:stretch>
        </p:blipFill>
        <p:spPr bwMode="auto">
          <a:xfrm>
            <a:off x="642910" y="1214422"/>
            <a:ext cx="8286808" cy="4371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6" name="Straight Arrow Connector 15"/>
          <p:cNvCxnSpPr/>
          <p:nvPr/>
        </p:nvCxnSpPr>
        <p:spPr>
          <a:xfrm flipV="1">
            <a:off x="7072330" y="2500306"/>
            <a:ext cx="1357322" cy="121444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02315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fauzisukiman\Desktop\template pp USM\page 2 n seterusnya\Vertical line.jpg"/>
          <p:cNvPicPr>
            <a:picLocks noChangeAspect="1" noChangeArrowheads="1"/>
          </p:cNvPicPr>
          <p:nvPr/>
        </p:nvPicPr>
        <p:blipFill>
          <a:blip r:embed="rId3">
            <a:grayscl/>
          </a:blip>
          <a:srcRect/>
          <a:stretch>
            <a:fillRect/>
          </a:stretch>
        </p:blipFill>
        <p:spPr bwMode="auto">
          <a:xfrm>
            <a:off x="838200" y="1679575"/>
            <a:ext cx="247650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7" name="Rectangle 1"/>
          <p:cNvSpPr>
            <a:spLocks noChangeArrowheads="1"/>
          </p:cNvSpPr>
          <p:nvPr/>
        </p:nvSpPr>
        <p:spPr bwMode="auto">
          <a:xfrm>
            <a:off x="1066801" y="1488483"/>
            <a:ext cx="8077199" cy="2785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dirty="0"/>
              <a:t>The lights should turn green at this point, and if you mouse over or hover over either PC, you'll see the link status indicated as up.</a:t>
            </a:r>
            <a:endParaRPr lang="en-GB" sz="2000" dirty="0"/>
          </a:p>
          <a:p>
            <a:pPr>
              <a:buFont typeface="Wingdings" pitchFamily="2" charset="2"/>
              <a:buChar char="Ø"/>
            </a:pPr>
            <a:endParaRPr lang="en-US" sz="2400" dirty="0"/>
          </a:p>
          <a:p>
            <a:pPr>
              <a:lnSpc>
                <a:spcPct val="150000"/>
              </a:lnSpc>
            </a:pPr>
            <a:endParaRPr lang="en-US" sz="2400" dirty="0"/>
          </a:p>
          <a:p>
            <a:pPr lvl="0" algn="just">
              <a:spcAft>
                <a:spcPts val="600"/>
              </a:spcAft>
              <a:buFont typeface="Wingdings" pitchFamily="2" charset="2"/>
              <a:buChar char="Ø"/>
            </a:pPr>
            <a:endParaRPr lang="en-US" sz="2400" i="1" dirty="0">
              <a:latin typeface="Times New Roman" pitchFamily="18" charset="0"/>
              <a:cs typeface="Times New Roman" pitchFamily="18" charset="0"/>
            </a:endParaRPr>
          </a:p>
          <a:p>
            <a:pPr lvl="0" algn="just">
              <a:spcAft>
                <a:spcPts val="600"/>
              </a:spcAft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000" dirty="0">
              <a:latin typeface="Times New Roman" panose="02020603050405020304" pitchFamily="18" charset="0"/>
              <a:cs typeface="Times New Roman" pitchFamily="18" charset="0"/>
            </a:endParaRPr>
          </a:p>
          <a:p>
            <a:endParaRPr lang="en-US" sz="17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8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Outline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905577"/>
          </a:xfrm>
          <a:prstGeom prst="rect">
            <a:avLst/>
          </a:prstGeom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/>
            <a:r>
              <a:rPr lang="en-US" sz="3200" b="1" dirty="0">
                <a:solidFill>
                  <a:schemeClr val="bg1"/>
                </a:solidFill>
              </a:rPr>
              <a:t>Sample Network Simulation (Continue…)</a:t>
            </a:r>
          </a:p>
          <a:p>
            <a:pPr algn="ctr"/>
            <a:endParaRPr lang="en-US" sz="3200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2" descr="C:\Users\atheer.akram\Desktop\download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5977468"/>
            <a:ext cx="908050" cy="880532"/>
          </a:xfrm>
          <a:prstGeom prst="rect">
            <a:avLst/>
          </a:prstGeo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0DF61B-AB8A-4BD8-A709-4370B1020ABB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19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6"/>
          <a:srcRect r="73" b="4297"/>
          <a:stretch>
            <a:fillRect/>
          </a:stretch>
        </p:blipFill>
        <p:spPr bwMode="auto">
          <a:xfrm>
            <a:off x="1000100" y="2214554"/>
            <a:ext cx="7807153" cy="4203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360231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fauzisukiman\Desktop\template pp USM\page 2 n seterusnya\Vertical line.jpg"/>
          <p:cNvPicPr>
            <a:picLocks noChangeAspect="1" noChangeArrowheads="1"/>
          </p:cNvPicPr>
          <p:nvPr/>
        </p:nvPicPr>
        <p:blipFill>
          <a:blip r:embed="rId3">
            <a:grayscl/>
          </a:blip>
          <a:srcRect/>
          <a:stretch>
            <a:fillRect/>
          </a:stretch>
        </p:blipFill>
        <p:spPr bwMode="auto">
          <a:xfrm>
            <a:off x="838200" y="1679575"/>
            <a:ext cx="247650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7" name="Rectangle 1"/>
          <p:cNvSpPr>
            <a:spLocks noChangeArrowheads="1"/>
          </p:cNvSpPr>
          <p:nvPr/>
        </p:nvSpPr>
        <p:spPr bwMode="auto">
          <a:xfrm>
            <a:off x="1066801" y="1714488"/>
            <a:ext cx="8077199" cy="369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GB" sz="2800" b="1" dirty="0"/>
              <a:t>Overview</a:t>
            </a:r>
            <a:endParaRPr lang="en-US" sz="2800" b="1" dirty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b="1" dirty="0"/>
              <a:t>What is Packet Tracer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b="1" dirty="0"/>
              <a:t>Organization of Packet Tracer</a:t>
            </a:r>
            <a:endParaRPr lang="en-GB" sz="2800" b="1" dirty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b="1" dirty="0"/>
              <a:t>Interface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b="1" dirty="0"/>
              <a:t>Sample Network Simulation</a:t>
            </a:r>
          </a:p>
          <a:p>
            <a:pPr algn="just">
              <a:spcAft>
                <a:spcPts val="600"/>
              </a:spcAft>
              <a:buFont typeface="Wingdings" pitchFamily="2" charset="2"/>
              <a:buChar char="Ø"/>
            </a:pPr>
            <a:endParaRPr lang="en-US" sz="2400" dirty="0">
              <a:latin typeface="+mn-lt"/>
              <a:cs typeface="Times New Roman" pitchFamily="18" charset="0"/>
            </a:endParaRPr>
          </a:p>
        </p:txBody>
      </p:sp>
      <p:sp>
        <p:nvSpPr>
          <p:cNvPr id="3078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Outline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905577"/>
          </a:xfrm>
          <a:prstGeom prst="rect">
            <a:avLst/>
          </a:prstGeom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551130" y="76200"/>
            <a:ext cx="715645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600" b="1" dirty="0">
                <a:solidFill>
                  <a:srgbClr val="FFFFFF"/>
                </a:solidFill>
                <a:latin typeface="+mn-lt"/>
                <a:cs typeface="Times New Roman" pitchFamily="18" charset="0"/>
              </a:rPr>
              <a:t>Outline</a:t>
            </a:r>
          </a:p>
        </p:txBody>
      </p:sp>
      <p:pic>
        <p:nvPicPr>
          <p:cNvPr id="9" name="Picture 2" descr="C:\Users\atheer.akram\Desktop\download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5977468"/>
            <a:ext cx="908050" cy="880532"/>
          </a:xfrm>
          <a:prstGeom prst="rect">
            <a:avLst/>
          </a:prstGeo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0DF61B-AB8A-4BD8-A709-4370B1020ABB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2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fauzisukiman\Desktop\template pp USM\page 2 n seterusnya\Vertical line.jpg"/>
          <p:cNvPicPr>
            <a:picLocks noChangeAspect="1" noChangeArrowheads="1"/>
          </p:cNvPicPr>
          <p:nvPr/>
        </p:nvPicPr>
        <p:blipFill>
          <a:blip r:embed="rId3">
            <a:grayscl/>
          </a:blip>
          <a:srcRect/>
          <a:stretch>
            <a:fillRect/>
          </a:stretch>
        </p:blipFill>
        <p:spPr bwMode="auto">
          <a:xfrm>
            <a:off x="838200" y="1679575"/>
            <a:ext cx="247650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7" name="Rectangle 1"/>
          <p:cNvSpPr>
            <a:spLocks noChangeArrowheads="1"/>
          </p:cNvSpPr>
          <p:nvPr/>
        </p:nvSpPr>
        <p:spPr bwMode="auto">
          <a:xfrm>
            <a:off x="1066801" y="1488483"/>
            <a:ext cx="8077199" cy="6047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/>
              <a:t>Single click on the Tokyo PC and turn the PC on and off and on again, while paying attention to the link lights.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/>
              <a:t>Do the same step for the Paris PC.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/>
              <a:t>Turning devices off will result in red link lights meaning that the link is down.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/>
              <a:t> Save your work by using the File -&gt; Save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As option.</a:t>
            </a:r>
            <a:endParaRPr lang="en-GB" sz="2400" dirty="0"/>
          </a:p>
          <a:p>
            <a:pPr>
              <a:buFont typeface="Wingdings" pitchFamily="2" charset="2"/>
              <a:buChar char="Ø"/>
            </a:pPr>
            <a:endParaRPr lang="en-US" sz="2400" dirty="0"/>
          </a:p>
          <a:p>
            <a:pPr>
              <a:lnSpc>
                <a:spcPct val="150000"/>
              </a:lnSpc>
            </a:pPr>
            <a:endParaRPr lang="en-US" sz="2400" dirty="0"/>
          </a:p>
          <a:p>
            <a:pPr lvl="0" algn="just">
              <a:spcAft>
                <a:spcPts val="600"/>
              </a:spcAft>
              <a:buFont typeface="Wingdings" pitchFamily="2" charset="2"/>
              <a:buChar char="Ø"/>
            </a:pPr>
            <a:endParaRPr lang="en-US" sz="2400" i="1" dirty="0">
              <a:latin typeface="Times New Roman" pitchFamily="18" charset="0"/>
              <a:cs typeface="Times New Roman" pitchFamily="18" charset="0"/>
            </a:endParaRPr>
          </a:p>
          <a:p>
            <a:pPr lvl="0" algn="just">
              <a:spcAft>
                <a:spcPts val="600"/>
              </a:spcAft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000" dirty="0">
              <a:latin typeface="Times New Roman" panose="02020603050405020304" pitchFamily="18" charset="0"/>
              <a:cs typeface="Times New Roman" pitchFamily="18" charset="0"/>
            </a:endParaRPr>
          </a:p>
          <a:p>
            <a:endParaRPr lang="en-US" sz="17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8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Outline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905577"/>
          </a:xfrm>
          <a:prstGeom prst="rect">
            <a:avLst/>
          </a:prstGeom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/>
            <a:r>
              <a:rPr lang="en-US" sz="3200" b="1" dirty="0">
                <a:solidFill>
                  <a:schemeClr val="bg1"/>
                </a:solidFill>
              </a:rPr>
              <a:t>Sample Network Simulation (Continue…)</a:t>
            </a:r>
          </a:p>
          <a:p>
            <a:pPr algn="ctr"/>
            <a:endParaRPr lang="en-US" sz="3200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2" descr="C:\Users\atheer.akram\Desktop\download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5977468"/>
            <a:ext cx="908050" cy="880532"/>
          </a:xfrm>
          <a:prstGeom prst="rect">
            <a:avLst/>
          </a:prstGeo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0DF61B-AB8A-4BD8-A709-4370B1020ABB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20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2315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fauzisukiman\Desktop\template pp USM\page 2 n seterusnya\Vertical line.jpg"/>
          <p:cNvPicPr>
            <a:picLocks noChangeAspect="1" noChangeArrowheads="1"/>
          </p:cNvPicPr>
          <p:nvPr/>
        </p:nvPicPr>
        <p:blipFill>
          <a:blip r:embed="rId3">
            <a:grayscl/>
          </a:blip>
          <a:srcRect/>
          <a:stretch>
            <a:fillRect/>
          </a:stretch>
        </p:blipFill>
        <p:spPr bwMode="auto">
          <a:xfrm>
            <a:off x="838200" y="1679575"/>
            <a:ext cx="247650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7" name="Rectangle 1"/>
          <p:cNvSpPr>
            <a:spLocks noChangeArrowheads="1"/>
          </p:cNvSpPr>
          <p:nvPr/>
        </p:nvSpPr>
        <p:spPr bwMode="auto">
          <a:xfrm>
            <a:off x="1066801" y="1543903"/>
            <a:ext cx="8077199" cy="6047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/>
              <a:t>Start with your original saved file open.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/>
              <a:t>Notice you are in </a:t>
            </a:r>
            <a:r>
              <a:rPr lang="en-US" sz="2800" dirty="0" err="1"/>
              <a:t>Realtime</a:t>
            </a:r>
            <a:r>
              <a:rPr lang="en-US" sz="2800" dirty="0"/>
              <a:t> Mode.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/>
              <a:t>Use the Add Simple PDU tool to send a simple 1-time ping message called an echo request, to the other PC, which responds with an echo reply because you have properly configured their IP address settings.</a:t>
            </a:r>
            <a:endParaRPr lang="en-GB" sz="2800" dirty="0"/>
          </a:p>
          <a:p>
            <a:pPr>
              <a:buFont typeface="Wingdings" pitchFamily="2" charset="2"/>
              <a:buChar char="Ø"/>
            </a:pPr>
            <a:endParaRPr lang="en-US" sz="2400" dirty="0"/>
          </a:p>
          <a:p>
            <a:pPr>
              <a:lnSpc>
                <a:spcPct val="150000"/>
              </a:lnSpc>
            </a:pPr>
            <a:endParaRPr lang="en-US" sz="2400" dirty="0"/>
          </a:p>
          <a:p>
            <a:pPr lvl="0" algn="just">
              <a:spcAft>
                <a:spcPts val="600"/>
              </a:spcAft>
              <a:buFont typeface="Wingdings" pitchFamily="2" charset="2"/>
              <a:buChar char="Ø"/>
            </a:pPr>
            <a:endParaRPr lang="en-US" sz="2400" i="1" dirty="0">
              <a:latin typeface="Times New Roman" pitchFamily="18" charset="0"/>
              <a:cs typeface="Times New Roman" pitchFamily="18" charset="0"/>
            </a:endParaRPr>
          </a:p>
          <a:p>
            <a:pPr lvl="0" algn="just">
              <a:spcAft>
                <a:spcPts val="600"/>
              </a:spcAft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000" dirty="0">
              <a:latin typeface="Times New Roman" panose="02020603050405020304" pitchFamily="18" charset="0"/>
              <a:cs typeface="Times New Roman" pitchFamily="18" charset="0"/>
            </a:endParaRPr>
          </a:p>
          <a:p>
            <a:endParaRPr lang="en-US" sz="17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8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Outline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905577"/>
          </a:xfrm>
          <a:prstGeom prst="rect">
            <a:avLst/>
          </a:prstGeom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/>
            <a:r>
              <a:rPr lang="en-US" sz="3200" b="1" dirty="0">
                <a:solidFill>
                  <a:schemeClr val="bg1"/>
                </a:solidFill>
              </a:rPr>
              <a:t>Sample Network Simulation (Continue…)</a:t>
            </a:r>
          </a:p>
          <a:p>
            <a:pPr algn="ctr"/>
            <a:endParaRPr lang="en-US" sz="3200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2" descr="C:\Users\atheer.akram\Desktop\download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5977468"/>
            <a:ext cx="908050" cy="880532"/>
          </a:xfrm>
          <a:prstGeom prst="rect">
            <a:avLst/>
          </a:prstGeo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0DF61B-AB8A-4BD8-A709-4370B1020ABB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21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2315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fauzisukiman\Desktop\template pp USM\page 2 n seterusnya\Vertical line.jpg"/>
          <p:cNvPicPr>
            <a:picLocks noChangeAspect="1" noChangeArrowheads="1"/>
          </p:cNvPicPr>
          <p:nvPr/>
        </p:nvPicPr>
        <p:blipFill>
          <a:blip r:embed="rId3">
            <a:grayscl/>
          </a:blip>
          <a:srcRect/>
          <a:stretch>
            <a:fillRect/>
          </a:stretch>
        </p:blipFill>
        <p:spPr bwMode="auto">
          <a:xfrm>
            <a:off x="838200" y="1679575"/>
            <a:ext cx="247650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7" name="Rectangle 1"/>
          <p:cNvSpPr>
            <a:spLocks noChangeArrowheads="1"/>
          </p:cNvSpPr>
          <p:nvPr/>
        </p:nvSpPr>
        <p:spPr bwMode="auto">
          <a:xfrm>
            <a:off x="1066801" y="1488483"/>
            <a:ext cx="8077199" cy="2477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endParaRPr lang="en-GB" sz="2000" dirty="0"/>
          </a:p>
          <a:p>
            <a:pPr>
              <a:buFont typeface="Wingdings" pitchFamily="2" charset="2"/>
              <a:buChar char="Ø"/>
            </a:pPr>
            <a:endParaRPr lang="en-US" sz="2400" dirty="0"/>
          </a:p>
          <a:p>
            <a:pPr>
              <a:lnSpc>
                <a:spcPct val="150000"/>
              </a:lnSpc>
            </a:pPr>
            <a:endParaRPr lang="en-US" sz="2400" dirty="0"/>
          </a:p>
          <a:p>
            <a:pPr lvl="0" algn="just">
              <a:spcAft>
                <a:spcPts val="600"/>
              </a:spcAft>
              <a:buFont typeface="Wingdings" pitchFamily="2" charset="2"/>
              <a:buChar char="Ø"/>
            </a:pPr>
            <a:endParaRPr lang="en-US" sz="2400" i="1" dirty="0">
              <a:latin typeface="Times New Roman" pitchFamily="18" charset="0"/>
              <a:cs typeface="Times New Roman" pitchFamily="18" charset="0"/>
            </a:endParaRPr>
          </a:p>
          <a:p>
            <a:pPr lvl="0" algn="just">
              <a:spcAft>
                <a:spcPts val="600"/>
              </a:spcAft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000" dirty="0">
              <a:latin typeface="Times New Roman" panose="02020603050405020304" pitchFamily="18" charset="0"/>
              <a:cs typeface="Times New Roman" pitchFamily="18" charset="0"/>
            </a:endParaRPr>
          </a:p>
          <a:p>
            <a:endParaRPr lang="en-US" sz="17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8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Outline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905577"/>
          </a:xfrm>
          <a:prstGeom prst="rect">
            <a:avLst/>
          </a:prstGeom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/>
            <a:r>
              <a:rPr lang="en-US" sz="3200" b="1" dirty="0">
                <a:solidFill>
                  <a:schemeClr val="bg1"/>
                </a:solidFill>
              </a:rPr>
              <a:t>Sample Network Simulation (Continue…)</a:t>
            </a:r>
          </a:p>
          <a:p>
            <a:pPr algn="ctr"/>
            <a:endParaRPr lang="en-US" sz="3200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2" descr="C:\Users\atheer.akram\Desktop\download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5977468"/>
            <a:ext cx="908050" cy="880532"/>
          </a:xfrm>
          <a:prstGeom prst="rect">
            <a:avLst/>
          </a:prstGeo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0DF61B-AB8A-4BD8-A709-4370B1020ABB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22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6"/>
          <a:srcRect r="73" b="4297"/>
          <a:stretch>
            <a:fillRect/>
          </a:stretch>
        </p:blipFill>
        <p:spPr bwMode="auto">
          <a:xfrm>
            <a:off x="1071538" y="1285860"/>
            <a:ext cx="7786742" cy="4192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4" name="Straight Arrow Connector 13"/>
          <p:cNvCxnSpPr/>
          <p:nvPr/>
        </p:nvCxnSpPr>
        <p:spPr>
          <a:xfrm flipV="1">
            <a:off x="7572396" y="3357562"/>
            <a:ext cx="857256" cy="71438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02315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fauzisukiman\Desktop\template pp USM\page 2 n seterusnya\Vertical line.jpg"/>
          <p:cNvPicPr>
            <a:picLocks noChangeAspect="1" noChangeArrowheads="1"/>
          </p:cNvPicPr>
          <p:nvPr/>
        </p:nvPicPr>
        <p:blipFill>
          <a:blip r:embed="rId3">
            <a:grayscl/>
          </a:blip>
          <a:srcRect/>
          <a:stretch>
            <a:fillRect/>
          </a:stretch>
        </p:blipFill>
        <p:spPr bwMode="auto">
          <a:xfrm>
            <a:off x="838200" y="1679575"/>
            <a:ext cx="247650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7" name="Rectangle 1"/>
          <p:cNvSpPr>
            <a:spLocks noChangeArrowheads="1"/>
          </p:cNvSpPr>
          <p:nvPr/>
        </p:nvSpPr>
        <p:spPr bwMode="auto">
          <a:xfrm>
            <a:off x="1066801" y="1488483"/>
            <a:ext cx="8077199" cy="6047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/>
              <a:t>To use the Add Simple PDU tool</a:t>
            </a:r>
          </a:p>
          <a:p>
            <a:pPr lvl="1">
              <a:lnSpc>
                <a:spcPct val="150000"/>
              </a:lnSpc>
            </a:pPr>
            <a:r>
              <a:rPr lang="en-US" sz="2800" dirty="0"/>
              <a:t>– Click on it</a:t>
            </a:r>
          </a:p>
          <a:p>
            <a:pPr lvl="1">
              <a:lnSpc>
                <a:spcPct val="150000"/>
              </a:lnSpc>
            </a:pPr>
            <a:r>
              <a:rPr lang="en-US" sz="2800" dirty="0"/>
              <a:t>– Click on the first PC </a:t>
            </a:r>
          </a:p>
          <a:p>
            <a:pPr lvl="1">
              <a:lnSpc>
                <a:spcPct val="150000"/>
              </a:lnSpc>
            </a:pPr>
            <a:r>
              <a:rPr lang="en-US" sz="2800" dirty="0"/>
              <a:t>– Click on the second PC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800" dirty="0"/>
              <a:t>Then look down in the bottom right corner to see if the ping was successful.</a:t>
            </a:r>
            <a:endParaRPr lang="en-GB" sz="2800" dirty="0"/>
          </a:p>
          <a:p>
            <a:pPr>
              <a:buFont typeface="Wingdings" pitchFamily="2" charset="2"/>
              <a:buChar char="Ø"/>
            </a:pPr>
            <a:endParaRPr lang="en-US" sz="2400" dirty="0"/>
          </a:p>
          <a:p>
            <a:pPr>
              <a:lnSpc>
                <a:spcPct val="150000"/>
              </a:lnSpc>
            </a:pPr>
            <a:endParaRPr lang="en-US" sz="2400" dirty="0"/>
          </a:p>
          <a:p>
            <a:pPr lvl="0" algn="just">
              <a:spcAft>
                <a:spcPts val="600"/>
              </a:spcAft>
              <a:buFont typeface="Wingdings" pitchFamily="2" charset="2"/>
              <a:buChar char="Ø"/>
            </a:pPr>
            <a:endParaRPr lang="en-US" sz="2400" i="1" dirty="0">
              <a:latin typeface="Times New Roman" pitchFamily="18" charset="0"/>
              <a:cs typeface="Times New Roman" pitchFamily="18" charset="0"/>
            </a:endParaRPr>
          </a:p>
          <a:p>
            <a:pPr lvl="0" algn="just">
              <a:spcAft>
                <a:spcPts val="600"/>
              </a:spcAft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000" dirty="0">
              <a:latin typeface="Times New Roman" panose="02020603050405020304" pitchFamily="18" charset="0"/>
              <a:cs typeface="Times New Roman" pitchFamily="18" charset="0"/>
            </a:endParaRPr>
          </a:p>
          <a:p>
            <a:endParaRPr lang="en-US" sz="17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8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Outline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905577"/>
          </a:xfrm>
          <a:prstGeom prst="rect">
            <a:avLst/>
          </a:prstGeom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/>
            <a:r>
              <a:rPr lang="en-US" sz="3200" b="1" dirty="0">
                <a:solidFill>
                  <a:schemeClr val="bg1"/>
                </a:solidFill>
              </a:rPr>
              <a:t>Sample Network Simulation (Continue…)</a:t>
            </a:r>
          </a:p>
          <a:p>
            <a:pPr algn="ctr"/>
            <a:endParaRPr lang="en-US" sz="3200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2" descr="C:\Users\atheer.akram\Desktop\download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5977468"/>
            <a:ext cx="908050" cy="880532"/>
          </a:xfrm>
          <a:prstGeom prst="rect">
            <a:avLst/>
          </a:prstGeo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0DF61B-AB8A-4BD8-A709-4370B1020ABB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23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2315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fauzisukiman\Desktop\template pp USM\page 2 n seterusnya\Vertical line.jpg"/>
          <p:cNvPicPr>
            <a:picLocks noChangeAspect="1" noChangeArrowheads="1"/>
          </p:cNvPicPr>
          <p:nvPr/>
        </p:nvPicPr>
        <p:blipFill>
          <a:blip r:embed="rId3">
            <a:grayscl/>
          </a:blip>
          <a:srcRect/>
          <a:stretch>
            <a:fillRect/>
          </a:stretch>
        </p:blipFill>
        <p:spPr bwMode="auto">
          <a:xfrm>
            <a:off x="838200" y="1679575"/>
            <a:ext cx="247650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8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Outline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905577"/>
          </a:xfrm>
          <a:prstGeom prst="rect">
            <a:avLst/>
          </a:prstGeom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/>
            <a:r>
              <a:rPr lang="en-US" sz="3200" b="1" dirty="0">
                <a:solidFill>
                  <a:schemeClr val="bg1"/>
                </a:solidFill>
              </a:rPr>
              <a:t>Sample Network Simulation (Continue…)</a:t>
            </a:r>
          </a:p>
          <a:p>
            <a:pPr algn="ctr"/>
            <a:endParaRPr lang="en-US" sz="3200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2" descr="C:\Users\atheer.akram\Desktop\download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5977468"/>
            <a:ext cx="908050" cy="880532"/>
          </a:xfrm>
          <a:prstGeom prst="rect">
            <a:avLst/>
          </a:prstGeo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0DF61B-AB8A-4BD8-A709-4370B1020ABB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24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6"/>
          <a:srcRect r="73" b="6250"/>
          <a:stretch>
            <a:fillRect/>
          </a:stretch>
        </p:blipFill>
        <p:spPr bwMode="auto">
          <a:xfrm>
            <a:off x="1214414" y="1643050"/>
            <a:ext cx="7584324" cy="4000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2" name="Straight Arrow Connector 11"/>
          <p:cNvCxnSpPr/>
          <p:nvPr/>
        </p:nvCxnSpPr>
        <p:spPr>
          <a:xfrm rot="5400000" flipH="1" flipV="1">
            <a:off x="5464975" y="5464983"/>
            <a:ext cx="857256" cy="64294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02315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fauzisukiman\Desktop\template pp USM\page 2 n seterusnya\Vertical line.jpg"/>
          <p:cNvPicPr>
            <a:picLocks noChangeAspect="1" noChangeArrowheads="1"/>
          </p:cNvPicPr>
          <p:nvPr/>
        </p:nvPicPr>
        <p:blipFill>
          <a:blip r:embed="rId3">
            <a:grayscl/>
          </a:blip>
          <a:srcRect/>
          <a:stretch>
            <a:fillRect/>
          </a:stretch>
        </p:blipFill>
        <p:spPr bwMode="auto">
          <a:xfrm>
            <a:off x="838200" y="1679575"/>
            <a:ext cx="247650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7" name="Rectangle 1"/>
          <p:cNvSpPr>
            <a:spLocks noChangeArrowheads="1"/>
          </p:cNvSpPr>
          <p:nvPr/>
        </p:nvSpPr>
        <p:spPr bwMode="auto">
          <a:xfrm>
            <a:off x="1066801" y="2071678"/>
            <a:ext cx="8077199" cy="2908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GB" sz="2400" dirty="0"/>
              <a:t>Another way to check the connectivity between the two PCs through ping command???</a:t>
            </a:r>
            <a:endParaRPr lang="en-GB" sz="2000" dirty="0"/>
          </a:p>
          <a:p>
            <a:pPr>
              <a:buFont typeface="Wingdings" pitchFamily="2" charset="2"/>
              <a:buChar char="Ø"/>
            </a:pPr>
            <a:endParaRPr lang="en-US" sz="2400" dirty="0"/>
          </a:p>
          <a:p>
            <a:pPr>
              <a:lnSpc>
                <a:spcPct val="150000"/>
              </a:lnSpc>
            </a:pPr>
            <a:endParaRPr lang="en-US" sz="2400" dirty="0"/>
          </a:p>
          <a:p>
            <a:pPr lvl="0" algn="just">
              <a:spcAft>
                <a:spcPts val="600"/>
              </a:spcAft>
              <a:buFont typeface="Wingdings" pitchFamily="2" charset="2"/>
              <a:buChar char="Ø"/>
            </a:pPr>
            <a:endParaRPr lang="en-US" sz="2400" i="1" dirty="0">
              <a:latin typeface="Times New Roman" pitchFamily="18" charset="0"/>
              <a:cs typeface="Times New Roman" pitchFamily="18" charset="0"/>
            </a:endParaRPr>
          </a:p>
          <a:p>
            <a:pPr lvl="0" algn="just">
              <a:spcAft>
                <a:spcPts val="600"/>
              </a:spcAft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000" dirty="0">
              <a:latin typeface="Times New Roman" panose="02020603050405020304" pitchFamily="18" charset="0"/>
              <a:cs typeface="Times New Roman" pitchFamily="18" charset="0"/>
            </a:endParaRPr>
          </a:p>
          <a:p>
            <a:endParaRPr lang="en-US" sz="17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8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Outline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905577"/>
          </a:xfrm>
          <a:prstGeom prst="rect">
            <a:avLst/>
          </a:prstGeom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/>
            <a:r>
              <a:rPr lang="en-US" sz="3200" b="1">
                <a:solidFill>
                  <a:schemeClr val="bg1"/>
                </a:solidFill>
              </a:rPr>
              <a:t>Sample Network Simulation (Continue…)</a:t>
            </a:r>
          </a:p>
          <a:p>
            <a:pPr algn="ctr"/>
            <a:endParaRPr lang="en-US" sz="3200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2" descr="C:\Users\atheer.akram\Desktop\download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5977468"/>
            <a:ext cx="908050" cy="880532"/>
          </a:xfrm>
          <a:prstGeom prst="rect">
            <a:avLst/>
          </a:prstGeo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0DF61B-AB8A-4BD8-A709-4370B1020ABB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25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2315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fauzisukiman\Desktop\template pp USM\Last page\purple.jpg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t="3333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3" name="Picture 5" descr="C:\Users\fauzisukiman\Desktop\template pp USM\Bucu petak.jpg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6573838" y="4876800"/>
            <a:ext cx="2570162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1752600" y="2438400"/>
            <a:ext cx="5638800" cy="1905000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THANK YOU </a:t>
            </a:r>
          </a:p>
        </p:txBody>
      </p:sp>
      <p:pic>
        <p:nvPicPr>
          <p:cNvPr id="6" name="Picture 2" descr="C:\Users\Jasim\Desktop\logo_uoitc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01600"/>
            <a:ext cx="2286000" cy="20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atheer.akram\Desktop\download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773779" y="76200"/>
            <a:ext cx="2294021" cy="2057400"/>
          </a:xfrm>
          <a:prstGeom prst="rect">
            <a:avLst/>
          </a:prstGeom>
          <a:noFill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0DF61B-AB8A-4BD8-A709-4370B1020ABB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</p:cSld>
  <p:clrMapOvr>
    <a:masterClrMapping/>
  </p:clrMapOvr>
  <p:transition spd="slow"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fauzisukiman\Desktop\template pp USM\page 2 n seterusnya\Vertical line.jpg"/>
          <p:cNvPicPr>
            <a:picLocks noChangeAspect="1" noChangeArrowheads="1"/>
          </p:cNvPicPr>
          <p:nvPr/>
        </p:nvPicPr>
        <p:blipFill>
          <a:blip r:embed="rId3">
            <a:grayscl/>
          </a:blip>
          <a:srcRect/>
          <a:stretch>
            <a:fillRect/>
          </a:stretch>
        </p:blipFill>
        <p:spPr bwMode="auto">
          <a:xfrm>
            <a:off x="838200" y="1679575"/>
            <a:ext cx="247650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7" name="Rectangle 1"/>
          <p:cNvSpPr>
            <a:spLocks noChangeArrowheads="1"/>
          </p:cNvSpPr>
          <p:nvPr/>
        </p:nvSpPr>
        <p:spPr bwMode="auto">
          <a:xfrm>
            <a:off x="1071538" y="2285992"/>
            <a:ext cx="8072462" cy="1954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dirty="0"/>
              <a:t>In this lab, we will learn how to use a packet tracer network simulation .</a:t>
            </a:r>
          </a:p>
          <a:p>
            <a:endParaRPr lang="en-US" sz="2000" dirty="0">
              <a:latin typeface="Times New Roman" panose="02020603050405020304" pitchFamily="18" charset="0"/>
              <a:cs typeface="Times New Roman" pitchFamily="18" charset="0"/>
            </a:endParaRPr>
          </a:p>
          <a:p>
            <a:endParaRPr lang="en-US" sz="17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8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Outline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905577"/>
          </a:xfrm>
          <a:prstGeom prst="rect">
            <a:avLst/>
          </a:prstGeom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285852" y="76200"/>
            <a:ext cx="715645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sz="3600" b="1" dirty="0">
                <a:solidFill>
                  <a:srgbClr val="FFFFFF"/>
                </a:solidFill>
                <a:latin typeface="+mj-lt"/>
                <a:cs typeface="Times New Roman" pitchFamily="18" charset="0"/>
              </a:rPr>
              <a:t>Overview</a:t>
            </a:r>
            <a:endParaRPr lang="en-US" sz="3200" b="1" dirty="0">
              <a:solidFill>
                <a:srgbClr val="FFFFFF"/>
              </a:solidFill>
              <a:latin typeface="+mj-lt"/>
              <a:cs typeface="Times New Roman" pitchFamily="18" charset="0"/>
            </a:endParaRPr>
          </a:p>
        </p:txBody>
      </p:sp>
      <p:pic>
        <p:nvPicPr>
          <p:cNvPr id="9" name="Picture 2" descr="C:\Users\atheer.akram\Desktop\download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5977468"/>
            <a:ext cx="908050" cy="880532"/>
          </a:xfrm>
          <a:prstGeom prst="rect">
            <a:avLst/>
          </a:prstGeo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0DF61B-AB8A-4BD8-A709-4370B1020ABB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3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143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fauzisukiman\Desktop\template pp USM\page 2 n seterusnya\Vertical line.jpg"/>
          <p:cNvPicPr>
            <a:picLocks noChangeAspect="1" noChangeArrowheads="1"/>
          </p:cNvPicPr>
          <p:nvPr/>
        </p:nvPicPr>
        <p:blipFill>
          <a:blip r:embed="rId3">
            <a:grayscl/>
          </a:blip>
          <a:srcRect/>
          <a:stretch>
            <a:fillRect/>
          </a:stretch>
        </p:blipFill>
        <p:spPr bwMode="auto">
          <a:xfrm>
            <a:off x="838200" y="1679575"/>
            <a:ext cx="247650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7" name="Rectangle 1"/>
          <p:cNvSpPr>
            <a:spLocks noChangeArrowheads="1"/>
          </p:cNvSpPr>
          <p:nvPr/>
        </p:nvSpPr>
        <p:spPr bwMode="auto">
          <a:xfrm>
            <a:off x="1071538" y="2285992"/>
            <a:ext cx="8072462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3600" dirty="0"/>
              <a:t>Packet Tracer is a program used to illustrate at a basic level how networks work.</a:t>
            </a:r>
            <a:endParaRPr lang="en-US" sz="4000" dirty="0"/>
          </a:p>
        </p:txBody>
      </p:sp>
      <p:sp>
        <p:nvSpPr>
          <p:cNvPr id="3078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Outline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905577"/>
          </a:xfrm>
          <a:prstGeom prst="rect">
            <a:avLst/>
          </a:prstGeom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What is Packet Tracer</a:t>
            </a:r>
          </a:p>
        </p:txBody>
      </p:sp>
      <p:pic>
        <p:nvPicPr>
          <p:cNvPr id="9" name="Picture 2" descr="C:\Users\atheer.akram\Desktop\download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5977468"/>
            <a:ext cx="908050" cy="880532"/>
          </a:xfrm>
          <a:prstGeom prst="rect">
            <a:avLst/>
          </a:prstGeo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0DF61B-AB8A-4BD8-A709-4370B1020ABB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4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143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fauzisukiman\Desktop\template pp USM\page 2 n seterusnya\Vertical line.jpg"/>
          <p:cNvPicPr>
            <a:picLocks noChangeAspect="1" noChangeArrowheads="1"/>
          </p:cNvPicPr>
          <p:nvPr/>
        </p:nvPicPr>
        <p:blipFill>
          <a:blip r:embed="rId3">
            <a:grayscl/>
          </a:blip>
          <a:srcRect/>
          <a:stretch>
            <a:fillRect/>
          </a:stretch>
        </p:blipFill>
        <p:spPr bwMode="auto">
          <a:xfrm>
            <a:off x="838200" y="1679575"/>
            <a:ext cx="247650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7" name="Rectangle 1"/>
          <p:cNvSpPr>
            <a:spLocks noChangeArrowheads="1"/>
          </p:cNvSpPr>
          <p:nvPr/>
        </p:nvSpPr>
        <p:spPr bwMode="auto">
          <a:xfrm>
            <a:off x="905278" y="1795455"/>
            <a:ext cx="8286808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3200" dirty="0"/>
              <a:t>Packet Tracer has two different views</a:t>
            </a:r>
          </a:p>
          <a:p>
            <a:r>
              <a:rPr lang="en-US" sz="3200" dirty="0"/>
              <a:t>        – Logical Workspace</a:t>
            </a:r>
          </a:p>
          <a:p>
            <a:r>
              <a:rPr lang="en-US" sz="3200" dirty="0"/>
              <a:t>        – Physical Workspace</a:t>
            </a:r>
          </a:p>
          <a:p>
            <a:pPr>
              <a:buFont typeface="Wingdings" pitchFamily="2" charset="2"/>
              <a:buChar char="Ø"/>
            </a:pPr>
            <a:r>
              <a:rPr lang="en-US" sz="3200" dirty="0"/>
              <a:t> Packet Tracer also has two modes of operation</a:t>
            </a:r>
          </a:p>
          <a:p>
            <a:r>
              <a:rPr lang="en-US" sz="3200" dirty="0"/>
              <a:t>        – </a:t>
            </a:r>
            <a:r>
              <a:rPr lang="en-US" sz="3200" dirty="0" err="1"/>
              <a:t>Realtime</a:t>
            </a:r>
            <a:r>
              <a:rPr lang="en-US" sz="3200" dirty="0"/>
              <a:t> Mode</a:t>
            </a:r>
          </a:p>
          <a:p>
            <a:r>
              <a:rPr lang="en-US" sz="3200" dirty="0"/>
              <a:t>        – Simulation Mode</a:t>
            </a:r>
            <a:endParaRPr lang="en-US" sz="3600" dirty="0"/>
          </a:p>
        </p:txBody>
      </p:sp>
      <p:sp>
        <p:nvSpPr>
          <p:cNvPr id="3078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Outline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905577"/>
          </a:xfrm>
          <a:prstGeom prst="rect">
            <a:avLst/>
          </a:prstGeom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Organization of Packet Tracer</a:t>
            </a:r>
            <a:endParaRPr lang="en-US" sz="3600" b="1" dirty="0">
              <a:solidFill>
                <a:schemeClr val="bg1"/>
              </a:solidFill>
            </a:endParaRPr>
          </a:p>
        </p:txBody>
      </p:sp>
      <p:pic>
        <p:nvPicPr>
          <p:cNvPr id="9" name="Picture 2" descr="C:\Users\atheer.akram\Desktop\download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5977468"/>
            <a:ext cx="908050" cy="880532"/>
          </a:xfrm>
          <a:prstGeom prst="rect">
            <a:avLst/>
          </a:prstGeo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0DF61B-AB8A-4BD8-A709-4370B1020ABB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5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143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fauzisukiman\Desktop\template pp USM\page 2 n seterusnya\Vertical line.jpg"/>
          <p:cNvPicPr>
            <a:picLocks noChangeAspect="1" noChangeArrowheads="1"/>
          </p:cNvPicPr>
          <p:nvPr/>
        </p:nvPicPr>
        <p:blipFill>
          <a:blip r:embed="rId3">
            <a:grayscl/>
          </a:blip>
          <a:srcRect/>
          <a:stretch>
            <a:fillRect/>
          </a:stretch>
        </p:blipFill>
        <p:spPr bwMode="auto">
          <a:xfrm>
            <a:off x="838200" y="1679575"/>
            <a:ext cx="247650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8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Outline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1470" y="0"/>
            <a:ext cx="9144000" cy="905577"/>
          </a:xfrm>
          <a:prstGeom prst="rect">
            <a:avLst/>
          </a:prstGeom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273202" y="76200"/>
            <a:ext cx="715645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Interface</a:t>
            </a:r>
          </a:p>
        </p:txBody>
      </p:sp>
      <p:pic>
        <p:nvPicPr>
          <p:cNvPr id="9" name="Picture 2" descr="C:\Users\atheer.akram\Desktop\download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5977468"/>
            <a:ext cx="908050" cy="880532"/>
          </a:xfrm>
          <a:prstGeom prst="rect">
            <a:avLst/>
          </a:prstGeo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0DF61B-AB8A-4BD8-A709-4370B1020ABB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6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325254" y="928670"/>
            <a:ext cx="6848475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48143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fauzisukiman\Desktop\template pp USM\page 2 n seterusnya\Vertical line.jpg"/>
          <p:cNvPicPr>
            <a:picLocks noChangeAspect="1" noChangeArrowheads="1"/>
          </p:cNvPicPr>
          <p:nvPr/>
        </p:nvPicPr>
        <p:blipFill>
          <a:blip r:embed="rId3">
            <a:grayscl/>
          </a:blip>
          <a:srcRect/>
          <a:stretch>
            <a:fillRect/>
          </a:stretch>
        </p:blipFill>
        <p:spPr bwMode="auto">
          <a:xfrm>
            <a:off x="838200" y="1679575"/>
            <a:ext cx="247650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8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Outline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905577"/>
          </a:xfrm>
          <a:prstGeom prst="rect">
            <a:avLst/>
          </a:prstGeom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Interface (Continue…)</a:t>
            </a:r>
            <a:endParaRPr lang="en-US" sz="3200" dirty="0">
              <a:solidFill>
                <a:schemeClr val="bg1"/>
              </a:solidFill>
            </a:endParaRPr>
          </a:p>
          <a:p>
            <a:pPr algn="ctr"/>
            <a:endParaRPr lang="en-US" sz="3200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2" descr="C:\Users\atheer.akram\Desktop\download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5977468"/>
            <a:ext cx="908050" cy="880532"/>
          </a:xfrm>
          <a:prstGeom prst="rect">
            <a:avLst/>
          </a:prstGeo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0DF61B-AB8A-4BD8-A709-4370B1020ABB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7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1071538" y="1214422"/>
            <a:ext cx="8072462" cy="5278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/>
              <a:t>The areas show on the screenshot are:</a:t>
            </a:r>
          </a:p>
          <a:p>
            <a:pPr algn="just">
              <a:lnSpc>
                <a:spcPct val="150000"/>
              </a:lnSpc>
            </a:pPr>
            <a:endParaRPr lang="en-US" sz="2400" dirty="0"/>
          </a:p>
          <a:p>
            <a:pPr algn="just">
              <a:buFont typeface="Wingdings" pitchFamily="2" charset="2"/>
              <a:buChar char="q"/>
            </a:pPr>
            <a:r>
              <a:rPr lang="en-US" sz="2400" dirty="0"/>
              <a:t>Menu Bar - 1</a:t>
            </a:r>
          </a:p>
          <a:p>
            <a:pPr lvl="1" algn="just">
              <a:buFont typeface="Wingdings" pitchFamily="2" charset="2"/>
              <a:buChar char="§"/>
            </a:pPr>
            <a:r>
              <a:rPr lang="en-US" sz="2400" dirty="0"/>
              <a:t> This bar provides the File, Options, and Help menus.</a:t>
            </a:r>
          </a:p>
          <a:p>
            <a:pPr lvl="1" algn="just">
              <a:buFont typeface="Wingdings" pitchFamily="2" charset="2"/>
              <a:buChar char="§"/>
            </a:pPr>
            <a:r>
              <a:rPr lang="en-US" sz="2400" dirty="0"/>
              <a:t>You will find basic commands such as Open, Save, Print, and Preferences in these menus.</a:t>
            </a:r>
          </a:p>
          <a:p>
            <a:pPr lvl="1" algn="just">
              <a:buFont typeface="Wingdings" pitchFamily="2" charset="2"/>
              <a:buChar char="§"/>
            </a:pPr>
            <a:r>
              <a:rPr lang="en-US" sz="2400" dirty="0"/>
              <a:t> You will also be able to access the Activity Wizard from the File menu .</a:t>
            </a:r>
          </a:p>
          <a:p>
            <a:r>
              <a:rPr lang="en-US" sz="2000" dirty="0"/>
              <a:t>         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endParaRPr lang="en-US" sz="2000" dirty="0"/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endParaRPr lang="en-US" sz="2000" dirty="0"/>
          </a:p>
          <a:p>
            <a:endParaRPr lang="en-US" sz="2400" b="1" dirty="0"/>
          </a:p>
          <a:p>
            <a:endParaRPr lang="en-US" sz="17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231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fauzisukiman\Desktop\template pp USM\page 2 n seterusnya\Vertical line.jpg"/>
          <p:cNvPicPr>
            <a:picLocks noChangeAspect="1" noChangeArrowheads="1"/>
          </p:cNvPicPr>
          <p:nvPr/>
        </p:nvPicPr>
        <p:blipFill>
          <a:blip r:embed="rId3">
            <a:grayscl/>
          </a:blip>
          <a:srcRect/>
          <a:stretch>
            <a:fillRect/>
          </a:stretch>
        </p:blipFill>
        <p:spPr bwMode="auto">
          <a:xfrm>
            <a:off x="838200" y="1679575"/>
            <a:ext cx="247650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8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Outline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905577"/>
          </a:xfrm>
          <a:prstGeom prst="rect">
            <a:avLst/>
          </a:prstGeom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Interface (Continue…)</a:t>
            </a:r>
            <a:endParaRPr lang="en-US" sz="3200" dirty="0">
              <a:solidFill>
                <a:schemeClr val="bg1"/>
              </a:solidFill>
            </a:endParaRPr>
          </a:p>
          <a:p>
            <a:pPr algn="ctr"/>
            <a:endParaRPr lang="en-US" sz="3200" dirty="0">
              <a:solidFill>
                <a:schemeClr val="bg1"/>
              </a:solidFill>
            </a:endParaRPr>
          </a:p>
          <a:p>
            <a:pPr algn="ctr"/>
            <a:endParaRPr lang="en-US" sz="3200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2" descr="C:\Users\atheer.akram\Desktop\download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5977468"/>
            <a:ext cx="908050" cy="880532"/>
          </a:xfrm>
          <a:prstGeom prst="rect">
            <a:avLst/>
          </a:prstGeo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0DF61B-AB8A-4BD8-A709-4370B1020ABB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8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1071538" y="1464169"/>
            <a:ext cx="8072462" cy="5893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/>
              <a:t>Main Tool Bar - 2</a:t>
            </a:r>
          </a:p>
          <a:p>
            <a:pPr lvl="1" algn="just">
              <a:lnSpc>
                <a:spcPct val="150000"/>
              </a:lnSpc>
            </a:pPr>
            <a:r>
              <a:rPr lang="en-US" sz="2400" dirty="0"/>
              <a:t>• This bar provides shortcut icons to the File menu commands, including the Activity Wizard.</a:t>
            </a:r>
          </a:p>
          <a:p>
            <a:pPr lvl="1" algn="just">
              <a:lnSpc>
                <a:spcPct val="150000"/>
              </a:lnSpc>
            </a:pPr>
            <a:r>
              <a:rPr lang="en-US" sz="2400" dirty="0"/>
              <a:t>On the right, you will also find the Network Information button, which you can use to enter a description for the current network or any text you wish to include.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 </a:t>
            </a:r>
          </a:p>
          <a:p>
            <a:r>
              <a:rPr lang="en-US" sz="2000" dirty="0"/>
              <a:t>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endParaRPr lang="en-US" sz="2000" dirty="0"/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endParaRPr lang="en-US" sz="2000" dirty="0"/>
          </a:p>
          <a:p>
            <a:endParaRPr lang="en-US" sz="2400" b="1" dirty="0"/>
          </a:p>
          <a:p>
            <a:endParaRPr lang="en-US" sz="17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231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fauzisukiman\Desktop\template pp USM\page 2 n seterusnya\Vertical line.jpg"/>
          <p:cNvPicPr>
            <a:picLocks noChangeAspect="1" noChangeArrowheads="1"/>
          </p:cNvPicPr>
          <p:nvPr/>
        </p:nvPicPr>
        <p:blipFill>
          <a:blip r:embed="rId3">
            <a:grayscl/>
          </a:blip>
          <a:srcRect/>
          <a:stretch>
            <a:fillRect/>
          </a:stretch>
        </p:blipFill>
        <p:spPr bwMode="auto">
          <a:xfrm>
            <a:off x="838200" y="1679575"/>
            <a:ext cx="247650" cy="494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8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Outline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905577"/>
          </a:xfrm>
          <a:prstGeom prst="rect">
            <a:avLst/>
          </a:prstGeom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606550" y="76200"/>
            <a:ext cx="715645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Interface (Continue…)</a:t>
            </a:r>
            <a:endParaRPr lang="en-US" sz="3200" dirty="0">
              <a:solidFill>
                <a:schemeClr val="bg1"/>
              </a:solidFill>
            </a:endParaRPr>
          </a:p>
          <a:p>
            <a:pPr algn="ctr"/>
            <a:endParaRPr lang="en-US" sz="3200" dirty="0">
              <a:solidFill>
                <a:schemeClr val="bg1"/>
              </a:solidFill>
            </a:endParaRPr>
          </a:p>
          <a:p>
            <a:pPr algn="ctr"/>
            <a:endParaRPr lang="en-US" sz="3200" dirty="0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2" descr="C:\Users\atheer.akram\Desktop\download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5977468"/>
            <a:ext cx="908050" cy="880532"/>
          </a:xfrm>
          <a:prstGeom prst="rect">
            <a:avLst/>
          </a:prstGeo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0DF61B-AB8A-4BD8-A709-4370B1020ABB}" type="slidenum">
              <a:rPr lang="en-US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9</a:t>
            </a:fld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928662" y="1214422"/>
            <a:ext cx="8072462" cy="7186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/>
              <a:t>Common Tools Bar - 3</a:t>
            </a:r>
          </a:p>
          <a:p>
            <a:pPr lvl="1">
              <a:lnSpc>
                <a:spcPct val="150000"/>
              </a:lnSpc>
            </a:pPr>
            <a:r>
              <a:rPr lang="en-US" sz="2400" dirty="0"/>
              <a:t>• This bar provides access to these commonly used. workspace tools:</a:t>
            </a:r>
          </a:p>
          <a:p>
            <a:pPr lvl="2">
              <a:lnSpc>
                <a:spcPct val="150000"/>
              </a:lnSpc>
            </a:pPr>
            <a:r>
              <a:rPr lang="en-US" sz="2400" dirty="0"/>
              <a:t>– Select</a:t>
            </a:r>
          </a:p>
          <a:p>
            <a:pPr lvl="2">
              <a:lnSpc>
                <a:spcPct val="150000"/>
              </a:lnSpc>
            </a:pPr>
            <a:r>
              <a:rPr lang="en-US" sz="2400" dirty="0"/>
              <a:t>– Move Layout</a:t>
            </a:r>
          </a:p>
          <a:p>
            <a:pPr lvl="2">
              <a:lnSpc>
                <a:spcPct val="150000"/>
              </a:lnSpc>
            </a:pPr>
            <a:r>
              <a:rPr lang="en-US" sz="2400" dirty="0"/>
              <a:t>– Place Note</a:t>
            </a:r>
          </a:p>
          <a:p>
            <a:pPr lvl="2">
              <a:lnSpc>
                <a:spcPct val="150000"/>
              </a:lnSpc>
            </a:pPr>
            <a:r>
              <a:rPr lang="en-US" sz="2400" dirty="0"/>
              <a:t>– Delete</a:t>
            </a:r>
          </a:p>
          <a:p>
            <a:pPr lvl="2">
              <a:lnSpc>
                <a:spcPct val="150000"/>
              </a:lnSpc>
            </a:pPr>
            <a:r>
              <a:rPr lang="en-US" sz="2400" dirty="0"/>
              <a:t>– Inspect</a:t>
            </a:r>
          </a:p>
          <a:p>
            <a:pPr lvl="2">
              <a:lnSpc>
                <a:spcPct val="150000"/>
              </a:lnSpc>
            </a:pPr>
            <a:r>
              <a:rPr lang="en-US" sz="2400" dirty="0"/>
              <a:t>– Add Simple PDU</a:t>
            </a:r>
          </a:p>
          <a:p>
            <a:pPr lvl="2">
              <a:lnSpc>
                <a:spcPct val="150000"/>
              </a:lnSpc>
            </a:pPr>
            <a:r>
              <a:rPr lang="en-US" sz="2400" dirty="0"/>
              <a:t>– Add Complex PDU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endParaRPr lang="en-US" sz="2000" dirty="0"/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endParaRPr lang="en-US" sz="2000" dirty="0"/>
          </a:p>
          <a:p>
            <a:endParaRPr lang="en-US" sz="2400" b="1" dirty="0"/>
          </a:p>
          <a:p>
            <a:endParaRPr lang="en-US" sz="17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231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23351</TotalTime>
  <Words>1065</Words>
  <Application>Microsoft Office PowerPoint</Application>
  <PresentationFormat>On-screen Show (4:3)</PresentationFormat>
  <Paragraphs>242</Paragraphs>
  <Slides>26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Corporate Edition</dc:creator>
  <cp:lastModifiedBy>ahmed alkhuzaie</cp:lastModifiedBy>
  <cp:revision>967</cp:revision>
  <dcterms:created xsi:type="dcterms:W3CDTF">2011-03-14T07:23:11Z</dcterms:created>
  <dcterms:modified xsi:type="dcterms:W3CDTF">2021-05-31T09:09:45Z</dcterms:modified>
</cp:coreProperties>
</file>