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8" r:id="rId3"/>
    <p:sldId id="416" r:id="rId4"/>
    <p:sldId id="440" r:id="rId5"/>
    <p:sldId id="468" r:id="rId6"/>
    <p:sldId id="469" r:id="rId7"/>
    <p:sldId id="470" r:id="rId8"/>
    <p:sldId id="471" r:id="rId9"/>
    <p:sldId id="472" r:id="rId10"/>
    <p:sldId id="473" r:id="rId11"/>
    <p:sldId id="258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EE"/>
    <a:srgbClr val="FFFFCC"/>
    <a:srgbClr val="FFCC99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444" autoAdjust="0"/>
  </p:normalViewPr>
  <p:slideViewPr>
    <p:cSldViewPr>
      <p:cViewPr varScale="1">
        <p:scale>
          <a:sx n="100" d="100"/>
          <a:sy n="100" d="100"/>
        </p:scale>
        <p:origin x="137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D6122-9D41-46C3-9025-5F14DBAC386C}" type="datetimeFigureOut">
              <a:rPr lang="en-US" smtClean="0"/>
              <a:pPr/>
              <a:t>5/6/2023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A262A-840D-440C-A72F-5D154C94EB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000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A1F99CF-35C3-43A7-86F1-43201A1D77F7}" type="datetimeFigureOut">
              <a:rPr lang="en-US"/>
              <a:pPr>
                <a:defRPr/>
              </a:pPr>
              <a:t>5/6/2023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F03ADD-8D9E-49E5-9D9D-0DF05CFE20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37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7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23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44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23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23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23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23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23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23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23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D7746-EAD3-4BD3-BFB4-2AD909AE9FAB}" type="datetime1">
              <a:rPr lang="en-US" smtClean="0"/>
              <a:pPr>
                <a:defRPr/>
              </a:pPr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C++ Programming: From Problem Analysis to Program Design",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A08D6-CDF1-4737-80BC-0CA4AD34F1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31B7E-D847-4805-BA2F-4E58505D2121}" type="datetime1">
              <a:rPr lang="en-US" smtClean="0"/>
              <a:pPr>
                <a:defRPr/>
              </a:pPr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C++ Programming: From Problem Analysis to Program Design",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F3FE1-237B-4EBE-B99D-50505478F6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616E9-7A55-499F-B13C-1F4E127B5AE5}" type="datetime1">
              <a:rPr lang="en-US" smtClean="0"/>
              <a:pPr>
                <a:defRPr/>
              </a:pPr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C++ Programming: From Problem Analysis to Program Design",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A3D5F-F4B0-4E05-A1B4-5C00F0DC5C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283B1-D172-462D-83E7-11559713F223}" type="datetime1">
              <a:rPr lang="en-US" smtClean="0"/>
              <a:pPr>
                <a:defRPr/>
              </a:pPr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C++ Programming: From Problem Analysis to Program Design",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A145C-1451-4AF6-84B4-1EF777CE76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98C94-B2C6-4671-99A9-5400192904C0}" type="datetime1">
              <a:rPr lang="en-US" smtClean="0"/>
              <a:pPr>
                <a:defRPr/>
              </a:pPr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C++ Programming: From Problem Analysis to Program Design",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32067-5346-4166-93E7-17B55DBE44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B0078-E423-4779-8159-5D9B20016FB8}" type="datetime1">
              <a:rPr lang="en-US" smtClean="0"/>
              <a:pPr>
                <a:defRPr/>
              </a:pPr>
              <a:t>5/6/2023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C++ Programming: From Problem Analysis to Program Design",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901A7-4016-4CFC-8068-2DEFFE67EF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8D721-51FF-4826-8B5B-CD75CD62C653}" type="datetime1">
              <a:rPr lang="en-US" smtClean="0"/>
              <a:pPr>
                <a:defRPr/>
              </a:pPr>
              <a:t>5/6/2023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C++ Programming: From Problem Analysis to Program Design", Fifth Edition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28903-082E-4EED-B511-00A7E8784D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A7FC6-1F0A-4960-9055-806B8C25C8F9}" type="datetime1">
              <a:rPr lang="en-US" smtClean="0"/>
              <a:pPr>
                <a:defRPr/>
              </a:pPr>
              <a:t>5/6/2023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C++ Programming: From Problem Analysis to Program Design", Fifth Edition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D4E3C-2CFD-40AD-975C-1F49E27896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612B2-F597-45D2-827F-B69716F32D1F}" type="datetime1">
              <a:rPr lang="en-US" smtClean="0"/>
              <a:pPr>
                <a:defRPr/>
              </a:pPr>
              <a:t>5/6/2023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C++ Programming: From Problem Analysis to Program Design", Fifth Edition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DF61B-AB8A-4BD8-A709-4370B1020A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0EF19-AB0E-447A-B707-7611F3C43651}" type="datetime1">
              <a:rPr lang="en-US" smtClean="0"/>
              <a:pPr>
                <a:defRPr/>
              </a:pPr>
              <a:t>5/6/2023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C++ Programming: From Problem Analysis to Program Design",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A7F53-C78F-4964-BB8D-3B93CBA49A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2CE18-D19F-45F9-804F-A5FBAA3FE0CB}" type="datetime1">
              <a:rPr lang="en-US" smtClean="0"/>
              <a:pPr>
                <a:defRPr/>
              </a:pPr>
              <a:t>5/6/2023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C++ Programming: From Problem Analysis to Program Design",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60781-EE29-4A0C-9E48-6B34408CBF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4A4C40-F5D7-4B24-8D20-108514DF99BD}" type="datetime1">
              <a:rPr lang="en-US" smtClean="0"/>
              <a:pPr>
                <a:defRPr/>
              </a:pPr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C++ Programming: From Problem Analysis to Program Design",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4EB081-F196-4C9F-8493-CD29E38875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2" descr="C:\Users\fauzisukiman\Desktop\template pp USM\purple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828800"/>
            <a:ext cx="9144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3" descr="C:\Users\fauzisukiman\Desktop\template pp USM\Line.jp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833" t="10988"/>
          <a:stretch>
            <a:fillRect/>
          </a:stretch>
        </p:blipFill>
        <p:spPr bwMode="auto">
          <a:xfrm>
            <a:off x="0" y="1444625"/>
            <a:ext cx="91440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 descr="C:\Users\fauzisukiman\Desktop\template pp USM\Bucu petak.jp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573838" y="4876800"/>
            <a:ext cx="257016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5" name="Rectangle 3"/>
          <p:cNvSpPr>
            <a:spLocks noChangeArrowheads="1"/>
          </p:cNvSpPr>
          <p:nvPr/>
        </p:nvSpPr>
        <p:spPr bwMode="auto">
          <a:xfrm>
            <a:off x="0" y="2133600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Data Communication Concepts</a:t>
            </a:r>
          </a:p>
          <a:p>
            <a:pPr algn="ctr"/>
            <a:endParaRPr lang="en-US" sz="36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Network Topologies</a:t>
            </a:r>
            <a:endParaRPr lang="en-US" sz="3600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  <a:p>
            <a:pPr algn="ctr"/>
            <a:endParaRPr lang="en-US" sz="3200" dirty="0">
              <a:solidFill>
                <a:schemeClr val="bg1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8" name="Picture 2" descr="C:\Users\Jasim\Desktop\logo_uoitc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526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934200" y="0"/>
            <a:ext cx="22098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MY" sz="15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atheer.akram\Desktop\download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467600" y="0"/>
            <a:ext cx="1676400" cy="144780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16970" y="1552554"/>
            <a:ext cx="8143900" cy="114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dirty="0"/>
              <a:t>Draw the six types of physical topologies in packet tracer. </a:t>
            </a:r>
            <a:endParaRPr lang="en-US" sz="2400" dirty="0"/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366819" y="242460"/>
            <a:ext cx="75485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Simulation of Physical Topologies in Packet tracer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10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43834" y="2428868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14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fauzisukiman\Desktop\template pp USM\Last page\purple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33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5" descr="C:\Users\fauzisukiman\Desktop\template pp USM\Bucu petak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573838" y="4876800"/>
            <a:ext cx="257016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752600" y="2438400"/>
            <a:ext cx="5638800" cy="1905000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 </a:t>
            </a:r>
          </a:p>
        </p:txBody>
      </p:sp>
      <p:pic>
        <p:nvPicPr>
          <p:cNvPr id="6" name="Picture 2" descr="C:\Users\Jasim\Desktop\logo_uoit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1600"/>
            <a:ext cx="2286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73779" y="76200"/>
            <a:ext cx="2294021" cy="20574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1066801" y="2000240"/>
            <a:ext cx="8077199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800" b="1" dirty="0"/>
              <a:t>Overview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800" b="1" dirty="0"/>
              <a:t>Network Topologies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800" b="1" dirty="0"/>
              <a:t>Physical Topologies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800" b="1" dirty="0"/>
              <a:t>Logical Topologies</a:t>
            </a:r>
            <a:endParaRPr lang="en-US" sz="2800" b="1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800" b="1" dirty="0"/>
              <a:t>Simulation of Physical Topologies in Packet tracer </a:t>
            </a:r>
            <a:endParaRPr lang="en-US" sz="2800" b="1" dirty="0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51130" y="76200"/>
            <a:ext cx="71564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+mn-lt"/>
                <a:cs typeface="Times New Roman" pitchFamily="18" charset="0"/>
              </a:rPr>
              <a:t>Outline</a:t>
            </a: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1071538" y="2285992"/>
            <a:ext cx="8072462" cy="195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/>
              <a:t>In this lab, we will learn about network topologies and how we can draw it in packet tracer simulation .</a:t>
            </a:r>
          </a:p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285852" y="76200"/>
            <a:ext cx="71564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3600" b="1" dirty="0">
                <a:solidFill>
                  <a:srgbClr val="FFFFFF"/>
                </a:solidFill>
                <a:latin typeface="+mj-lt"/>
                <a:cs typeface="Times New Roman" pitchFamily="18" charset="0"/>
              </a:rPr>
              <a:t>Overview</a:t>
            </a:r>
            <a:endParaRPr lang="en-US" sz="3200" b="1" dirty="0">
              <a:solidFill>
                <a:srgbClr val="FFFFFF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4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60698" y="1534373"/>
            <a:ext cx="8072462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Network topology defines the structure of the network.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One part of the topology definition is the </a:t>
            </a:r>
            <a:r>
              <a:rPr lang="en-US" sz="2800" b="1" dirty="0"/>
              <a:t>physical topology</a:t>
            </a:r>
            <a:r>
              <a:rPr lang="en-US" sz="2800" dirty="0"/>
              <a:t>, which is the actual layout of the wire or media.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The other part is the </a:t>
            </a:r>
            <a:r>
              <a:rPr lang="en-US" sz="2800" b="1" dirty="0"/>
              <a:t>logical topology</a:t>
            </a:r>
            <a:r>
              <a:rPr lang="en-US" sz="2800" dirty="0"/>
              <a:t>, which defines how the hosts access the media to send data.</a:t>
            </a:r>
            <a:endParaRPr lang="en-US" sz="3200" dirty="0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Network Topologies</a:t>
            </a: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4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4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1000100" y="1857364"/>
            <a:ext cx="81439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 </a:t>
            </a:r>
            <a:r>
              <a:rPr lang="en-US" sz="2400" b="1" dirty="0"/>
              <a:t>physical topologies </a:t>
            </a:r>
            <a:r>
              <a:rPr lang="en-US" sz="2400" dirty="0"/>
              <a:t>that are commonly used are as follows: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A </a:t>
            </a:r>
            <a:r>
              <a:rPr lang="en-US" sz="2400" b="1" dirty="0"/>
              <a:t>bus topology </a:t>
            </a:r>
            <a:r>
              <a:rPr lang="en-US" sz="2400" dirty="0"/>
              <a:t>uses a single backbone cable that is terminated at both ends. All the hosts connect directly to this backbone.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A </a:t>
            </a:r>
            <a:r>
              <a:rPr lang="en-US" sz="2400" b="1" dirty="0"/>
              <a:t>ring topology </a:t>
            </a:r>
            <a:r>
              <a:rPr lang="en-US" sz="2400" dirty="0"/>
              <a:t>connects one host to the next and the last host to the first. This creates a physical ring of cable.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A </a:t>
            </a:r>
            <a:r>
              <a:rPr lang="en-US" sz="2400" b="1" dirty="0"/>
              <a:t>star topology </a:t>
            </a:r>
            <a:r>
              <a:rPr lang="en-US" sz="2400" dirty="0"/>
              <a:t>connects all cables to a central point. </a:t>
            </a: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Physical Topologies</a:t>
            </a: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5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4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16970" y="1400149"/>
            <a:ext cx="81439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An </a:t>
            </a:r>
            <a:r>
              <a:rPr lang="en-US" sz="2400" b="1" dirty="0"/>
              <a:t>extended star topology </a:t>
            </a:r>
            <a:r>
              <a:rPr lang="en-US" sz="2400" dirty="0"/>
              <a:t>links individual stars together by connecting the hubs or switches.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A </a:t>
            </a:r>
            <a:r>
              <a:rPr lang="en-US" sz="2400" b="1" dirty="0"/>
              <a:t>hierarchical topology </a:t>
            </a:r>
            <a:r>
              <a:rPr lang="en-US" sz="2400" dirty="0"/>
              <a:t>is similar to an extended star. However, instead of linking the hubs or switches together, the system is linked to a computer that controls the traffic on the topology.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A </a:t>
            </a:r>
            <a:r>
              <a:rPr lang="en-US" sz="2400" b="1" dirty="0"/>
              <a:t>mesh topology </a:t>
            </a:r>
            <a:r>
              <a:rPr lang="en-US" sz="2400" dirty="0"/>
              <a:t>is implemented to provide as much protection as possible from interruption of service. Here, each host has its own connections to all other hosts.</a:t>
            </a: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Physical Topologies (Continue…)</a:t>
            </a: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6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4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Physical Topologies (Continue…)</a:t>
            </a: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7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57290" y="1357298"/>
            <a:ext cx="733595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14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16970" y="1469424"/>
            <a:ext cx="8143900" cy="483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 </a:t>
            </a:r>
            <a:r>
              <a:rPr lang="en-US" sz="2400" b="1" dirty="0"/>
              <a:t>logical topology </a:t>
            </a:r>
            <a:r>
              <a:rPr lang="en-US" sz="2400" dirty="0"/>
              <a:t>of a network determines how the hosts communicate across the medium. The two most common types of logical topologies are </a:t>
            </a:r>
            <a:r>
              <a:rPr lang="en-US" sz="2400" b="1" dirty="0"/>
              <a:t>broadcast </a:t>
            </a:r>
            <a:r>
              <a:rPr lang="en-US" sz="2400" dirty="0"/>
              <a:t>and </a:t>
            </a:r>
            <a:r>
              <a:rPr lang="en-US" sz="2400" b="1" dirty="0"/>
              <a:t>token passing</a:t>
            </a:r>
            <a:r>
              <a:rPr lang="en-US" sz="2400" dirty="0"/>
              <a:t>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highlight>
                  <a:srgbClr val="FFFF00"/>
                </a:highlight>
              </a:rPr>
              <a:t>The use of a </a:t>
            </a:r>
            <a:r>
              <a:rPr lang="en-US" sz="2400" b="1" dirty="0">
                <a:highlight>
                  <a:srgbClr val="FFFF00"/>
                </a:highlight>
              </a:rPr>
              <a:t>broadcast topology </a:t>
            </a:r>
            <a:r>
              <a:rPr lang="en-US" sz="2400" dirty="0">
                <a:highlight>
                  <a:srgbClr val="FFFF00"/>
                </a:highlight>
              </a:rPr>
              <a:t>indicates that each host sends its data to all other hosts on the network medium.</a:t>
            </a:r>
            <a:r>
              <a:rPr lang="en-US" sz="2400" dirty="0"/>
              <a:t> There is no order that the stations must follow to use the network. It is first come, first serve. The Ethernet works this way. </a:t>
            </a:r>
          </a:p>
          <a:p>
            <a:pPr lvl="0"/>
            <a:r>
              <a:rPr lang="en-US" sz="2400" dirty="0"/>
              <a:t>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Logical Topologies</a:t>
            </a: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8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4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16970" y="1552554"/>
            <a:ext cx="8143900" cy="4467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The second logical topology is </a:t>
            </a:r>
            <a:r>
              <a:rPr lang="en-US" sz="2400" b="1" dirty="0"/>
              <a:t>token passing</a:t>
            </a:r>
            <a:r>
              <a:rPr lang="en-US" sz="2400" dirty="0"/>
              <a:t>. In this type of topology, </a:t>
            </a:r>
            <a:r>
              <a:rPr lang="en-US" sz="2400" dirty="0">
                <a:highlight>
                  <a:srgbClr val="FFFF00"/>
                </a:highlight>
              </a:rPr>
              <a:t>an electronic token is passed sequentially to each host. When a host receives the token, that host can send data on the network. </a:t>
            </a:r>
            <a:r>
              <a:rPr lang="en-US" sz="2400" dirty="0"/>
              <a:t>If the host has no data to send, it passes the token to the next host and the process repeats itself. </a:t>
            </a:r>
            <a:r>
              <a:rPr lang="en-US" sz="2400" dirty="0">
                <a:highlight>
                  <a:srgbClr val="FFFF00"/>
                </a:highlight>
              </a:rPr>
              <a:t>Two examples of networks that use token passing are </a:t>
            </a:r>
            <a:r>
              <a:rPr lang="en-US" sz="2400" dirty="0">
                <a:highlight>
                  <a:srgbClr val="FF0000"/>
                </a:highlight>
              </a:rPr>
              <a:t>Token Ring </a:t>
            </a:r>
            <a:r>
              <a:rPr lang="en-US" sz="2400" dirty="0">
                <a:highlight>
                  <a:srgbClr val="FFFF00"/>
                </a:highlight>
              </a:rPr>
              <a:t>and Fiber Distributed Data Interface (FDDI).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Logical Topologies (Continue…)</a:t>
            </a: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9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4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23249</TotalTime>
  <Words>478</Words>
  <Application>Microsoft Office PowerPoint</Application>
  <PresentationFormat>On-screen Show (4:3)</PresentationFormat>
  <Paragraphs>64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Corporate Edition</dc:creator>
  <cp:lastModifiedBy>amongus</cp:lastModifiedBy>
  <cp:revision>972</cp:revision>
  <dcterms:created xsi:type="dcterms:W3CDTF">2011-03-14T07:23:11Z</dcterms:created>
  <dcterms:modified xsi:type="dcterms:W3CDTF">2023-05-06T17:53:28Z</dcterms:modified>
</cp:coreProperties>
</file>