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78" r:id="rId3"/>
    <p:sldId id="416" r:id="rId4"/>
    <p:sldId id="417" r:id="rId5"/>
    <p:sldId id="418" r:id="rId6"/>
    <p:sldId id="419" r:id="rId7"/>
    <p:sldId id="421" r:id="rId8"/>
    <p:sldId id="422" r:id="rId9"/>
    <p:sldId id="432" r:id="rId10"/>
    <p:sldId id="433" r:id="rId11"/>
    <p:sldId id="434" r:id="rId12"/>
    <p:sldId id="435" r:id="rId13"/>
    <p:sldId id="436" r:id="rId14"/>
    <p:sldId id="437" r:id="rId15"/>
    <p:sldId id="438" r:id="rId16"/>
    <p:sldId id="439" r:id="rId17"/>
    <p:sldId id="440" r:id="rId18"/>
    <p:sldId id="441" r:id="rId19"/>
    <p:sldId id="442" r:id="rId20"/>
    <p:sldId id="443" r:id="rId21"/>
    <p:sldId id="445" r:id="rId22"/>
    <p:sldId id="446" r:id="rId23"/>
    <p:sldId id="447" r:id="rId24"/>
    <p:sldId id="448" r:id="rId25"/>
    <p:sldId id="449" r:id="rId26"/>
    <p:sldId id="450" r:id="rId27"/>
    <p:sldId id="454" r:id="rId28"/>
    <p:sldId id="258"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8" autoAdjust="0"/>
    <p:restoredTop sz="94436" autoAdjust="0"/>
  </p:normalViewPr>
  <p:slideViewPr>
    <p:cSldViewPr>
      <p:cViewPr varScale="1">
        <p:scale>
          <a:sx n="112" d="100"/>
          <a:sy n="112" d="100"/>
        </p:scale>
        <p:origin x="98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12/1/24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12/1/24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dirty="0"/>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12/1/24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12/1/24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12/1/24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12/1/24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12/1/24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12/1/24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12/1/24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12/1/24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12/1/24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12/1/24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12/1/24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12/1/24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GB" sz="3200" b="1" dirty="0">
                <a:solidFill>
                  <a:schemeClr val="bg1"/>
                </a:solidFill>
                <a:latin typeface="+mn-lt"/>
                <a:cs typeface="Times New Roman" pitchFamily="18" charset="0"/>
              </a:rPr>
              <a:t>Computer Networks</a:t>
            </a:r>
            <a:endParaRPr lang="en-US" sz="3200" dirty="0"/>
          </a:p>
          <a:p>
            <a:endParaRPr lang="en-US" sz="3200" dirty="0"/>
          </a:p>
          <a:p>
            <a:endParaRPr lang="en-US" sz="3200" dirty="0"/>
          </a:p>
          <a:p>
            <a:pPr algn="ctr"/>
            <a:r>
              <a:rPr lang="en-US" sz="3200" b="1" dirty="0">
                <a:solidFill>
                  <a:schemeClr val="bg1"/>
                </a:solidFill>
              </a:rPr>
              <a:t>Addressing the Network: IPv4</a:t>
            </a:r>
            <a:endParaRPr lang="en-US" sz="3200" dirty="0">
              <a:solidFill>
                <a:schemeClr val="bg1"/>
              </a:solidFill>
            </a:endParaRPr>
          </a:p>
          <a:p>
            <a:pPr algn="ctr"/>
            <a:endParaRPr lang="en-US" sz="3200" dirty="0">
              <a:solidFill>
                <a:schemeClr val="bg1"/>
              </a:solidFill>
            </a:endParaRPr>
          </a:p>
          <a:p>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Sura F. Ismail</a:t>
            </a:r>
          </a:p>
          <a:p>
            <a:r>
              <a:rPr lang="en-MY" sz="1400" dirty="0">
                <a:solidFill>
                  <a:schemeClr val="bg1"/>
                </a:solidFill>
                <a:latin typeface="Times New Roman" pitchFamily="18" charset="0"/>
                <a:cs typeface="Times New Roman" pitchFamily="18" charset="0"/>
              </a:rPr>
              <a:t>Lecture  Nine</a:t>
            </a:r>
          </a:p>
          <a:p>
            <a:r>
              <a:rPr lang="en-MY" sz="1400" dirty="0">
                <a:solidFill>
                  <a:schemeClr val="bg1"/>
                </a:solidFill>
                <a:latin typeface="Times New Roman" pitchFamily="18" charset="0"/>
                <a:cs typeface="Times New Roman" pitchFamily="18" charset="0"/>
              </a:rPr>
              <a:t>Second Class.</a:t>
            </a:r>
          </a:p>
          <a:p>
            <a:r>
              <a:rPr lang="en-MY" sz="1400" dirty="0">
                <a:solidFill>
                  <a:schemeClr val="bg1"/>
                </a:solidFill>
                <a:latin typeface="Times New Roman" pitchFamily="18" charset="0"/>
                <a:cs typeface="Times New Roman" pitchFamily="18" charset="0"/>
              </a:rPr>
              <a:t>Time: 9: 30- 11:30 </a:t>
            </a:r>
          </a:p>
          <a:p>
            <a:r>
              <a:rPr lang="en-MY" sz="1400" dirty="0">
                <a:solidFill>
                  <a:schemeClr val="bg1"/>
                </a:solidFill>
                <a:latin typeface="Times New Roman" pitchFamily="18" charset="0"/>
                <a:cs typeface="Times New Roman" pitchFamily="18" charset="0"/>
              </a:rPr>
              <a:t>Department:  Informatics Systems Management (ISM)</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4098" name="Picture 2" descr="9"/>
          <p:cNvPicPr>
            <a:picLocks noChangeAspect="1" noChangeArrowheads="1"/>
          </p:cNvPicPr>
          <p:nvPr/>
        </p:nvPicPr>
        <p:blipFill>
          <a:blip r:embed="rId6"/>
          <a:srcRect/>
          <a:stretch>
            <a:fillRect/>
          </a:stretch>
        </p:blipFill>
        <p:spPr bwMode="auto">
          <a:xfrm>
            <a:off x="1142944" y="1785926"/>
            <a:ext cx="8001056" cy="307694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08550"/>
            <a:ext cx="8072494" cy="361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Network Prefixes</a:t>
            </a:r>
            <a:endParaRPr lang="en-US" sz="1400" dirty="0"/>
          </a:p>
          <a:p>
            <a:pPr algn="just">
              <a:lnSpc>
                <a:spcPct val="150000"/>
              </a:lnSpc>
              <a:buFont typeface="Wingdings" pitchFamily="2" charset="2"/>
              <a:buChar char="Ø"/>
            </a:pPr>
            <a:r>
              <a:rPr lang="en-US" sz="1400" dirty="0"/>
              <a:t>When you examine a network address, you might ask, “How do you know how many bits of this address represent the network portion and how many bits represent the host portion?” The answer is the prefix mask. When an IPv4 network address is expressed, you add a </a:t>
            </a:r>
            <a:r>
              <a:rPr lang="en-US" sz="1400" b="1" i="1" dirty="0"/>
              <a:t>prefix length </a:t>
            </a:r>
            <a:r>
              <a:rPr lang="en-US" sz="1400" dirty="0"/>
              <a:t>to the network address. This prefix length is the number of bits in the address that gives the network portion. This prefix length is written in </a:t>
            </a:r>
            <a:r>
              <a:rPr lang="en-US" sz="1400" b="1" i="1" dirty="0"/>
              <a:t>slash format</a:t>
            </a:r>
            <a:r>
              <a:rPr lang="en-US" sz="1400" dirty="0"/>
              <a:t>. That is a forward slash (/) followed by the number of network bits. For example, in 172.16.4.0 /24, the /24 is the prefix length. This tells you that the first 24 bits are the network address. The remaining 8 bits, the last octet, are the host portion.</a:t>
            </a:r>
          </a:p>
          <a:p>
            <a:pPr algn="just">
              <a:lnSpc>
                <a:spcPct val="150000"/>
              </a:lnSpc>
              <a:buFont typeface="Wingdings" pitchFamily="2" charset="2"/>
              <a:buChar char="Ø"/>
            </a:pPr>
            <a:r>
              <a:rPr lang="en-US" sz="1400" dirty="0"/>
              <a:t> Networks are not always assigned a /24 prefix. Depending on the number of hosts on the network, the prefix assigned can be different. Having a different prefix number changes the host range and broadcast address for each network.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5122" name="Picture 2" descr="t9"/>
          <p:cNvPicPr>
            <a:picLocks noChangeAspect="1" noChangeArrowheads="1"/>
          </p:cNvPicPr>
          <p:nvPr/>
        </p:nvPicPr>
        <p:blipFill>
          <a:blip r:embed="rId6"/>
          <a:srcRect/>
          <a:stretch>
            <a:fillRect/>
          </a:stretch>
        </p:blipFill>
        <p:spPr bwMode="auto">
          <a:xfrm>
            <a:off x="1428728" y="4429132"/>
            <a:ext cx="6555263" cy="192882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08550"/>
            <a:ext cx="8072494" cy="503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Subnet Mask: Defining the Network and Host Portions of the Address</a:t>
            </a:r>
            <a:endParaRPr lang="en-US" dirty="0"/>
          </a:p>
          <a:p>
            <a:pPr algn="just">
              <a:lnSpc>
                <a:spcPct val="150000"/>
              </a:lnSpc>
              <a:buFont typeface="Wingdings" pitchFamily="2" charset="2"/>
              <a:buChar char="Ø"/>
            </a:pPr>
            <a:r>
              <a:rPr lang="en-US" dirty="0"/>
              <a:t>Another question you might ask is, “How do the network devices know how many bits are the network portion and how many bits are the host portion?” The answer to this question is the subnet mask. The prefix and the subnet mask are different ways of representing the same information: the network portion of an address. The prefix length tells you the number of bits in the address that are the network portion in a way that is easier to communicate to humans. The subnet mask is used in data networks to define this network portion for the devices. The subnet mask is a 32-bit value used with the IPv4 address that specifies the network portion of the address to the network devices. The subnet mask uses 1s and 0s to indicate which bits of the IPv4 address are network bits and which bits are hosts bits. The subnet mask is expressed in the same dotted decimal format as the IPv4 address.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08550"/>
            <a:ext cx="8072494" cy="254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The subnet mask is created by placing a binary 1 in each appropriate bit position that represents a network bit of the address and placing a binary 0 in the remaining bit positions that represent the host portion of the address. A /24 prefix represents a subnet mask of 255.255.255.0 (11111111.11111111.11111111.00000000). The first three octets, the higher-order 24 bits, are all 1s. The remaining low-order bits of the subnet mask are 0s, indicating the host address within the network.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6146" name="Picture 2" descr="t10"/>
          <p:cNvPicPr>
            <a:picLocks noChangeAspect="1" noChangeArrowheads="1"/>
          </p:cNvPicPr>
          <p:nvPr/>
        </p:nvPicPr>
        <p:blipFill>
          <a:blip r:embed="rId6"/>
          <a:srcRect/>
          <a:stretch>
            <a:fillRect/>
          </a:stretch>
        </p:blipFill>
        <p:spPr bwMode="auto">
          <a:xfrm>
            <a:off x="1030261" y="3357562"/>
            <a:ext cx="8113739" cy="185738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16862"/>
            <a:ext cx="8072494" cy="595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dirty="0"/>
              <a:t>IPv4 Experimental Address Range</a:t>
            </a:r>
            <a:endParaRPr lang="en-US" dirty="0"/>
          </a:p>
          <a:p>
            <a:pPr algn="just">
              <a:lnSpc>
                <a:spcPct val="150000"/>
              </a:lnSpc>
              <a:buFont typeface="Wingdings" pitchFamily="2" charset="2"/>
              <a:buChar char="Ø"/>
            </a:pPr>
            <a:r>
              <a:rPr lang="en-US" sz="1600" dirty="0"/>
              <a:t>Expressed in dotted decimal format, the IPv4 address range is 0.0.0.0 to 255.255.255.255. As you have already seen, not all these addresses can be used as </a:t>
            </a:r>
            <a:r>
              <a:rPr lang="en-US" sz="1600" dirty="0" err="1"/>
              <a:t>unicast</a:t>
            </a:r>
            <a:r>
              <a:rPr lang="en-US" sz="1600" dirty="0"/>
              <a:t> host addresses for </a:t>
            </a:r>
            <a:r>
              <a:rPr lang="en-US" sz="1600" dirty="0" err="1"/>
              <a:t>unicast</a:t>
            </a:r>
            <a:r>
              <a:rPr lang="en-US" sz="1600" dirty="0"/>
              <a:t> communication. Recall that the block of addresses from 224.0.0.0 to 239.255.255.255 is reserved for the addressing of multicast groups. All the IPv4 addresses higher than the multicast range are also reserved for special purposes. Except for the limited broadcast address of 255.255.255.255, the address range of 240.0.0.0 to 255.255.255.254 is the IPv4 experimental addresses. Currently, these addresses are listed as </a:t>
            </a:r>
            <a:r>
              <a:rPr lang="en-US" sz="1600" i="1" dirty="0"/>
              <a:t>reserved for future use </a:t>
            </a:r>
            <a:r>
              <a:rPr lang="en-US" sz="1600" dirty="0"/>
              <a:t>(RFC 3330). This suggests that they could be converted to usable addresses. Currently, they cannot be used in IPv4 networks. However, these addresses are used for research or experimentation. </a:t>
            </a:r>
          </a:p>
          <a:p>
            <a:pPr algn="just">
              <a:lnSpc>
                <a:spcPct val="150000"/>
              </a:lnSpc>
              <a:buFont typeface="Wingdings" pitchFamily="2" charset="2"/>
              <a:buChar char="Ø"/>
            </a:pPr>
            <a:r>
              <a:rPr lang="en-US" sz="1600" dirty="0"/>
              <a:t>After accounting for the ranges reserved for experimental addresses and multicast addresses, this leaves an address range of 0.0.0.0 to 223.255.255.255 that could be used for IPv4 hosts. However, this range includes many addresses that are already reserved for special purposes. Although some of these addresses have been previously presented, the major reserved addresses are discussed in the next sections.</a:t>
            </a:r>
          </a:p>
          <a:p>
            <a:pPr algn="just">
              <a:lnSpc>
                <a:spcPct val="150000"/>
              </a:lnSpc>
              <a:buFont typeface="Wingdings" pitchFamily="2" charset="2"/>
              <a:buChar char="Ø"/>
            </a:pPr>
            <a:endParaRPr lang="en-US"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19987"/>
            <a:ext cx="8072494" cy="558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700" b="1" dirty="0"/>
              <a:t>Public and Private Addresses</a:t>
            </a:r>
            <a:endParaRPr lang="en-US" sz="1700" dirty="0"/>
          </a:p>
          <a:p>
            <a:pPr algn="just">
              <a:lnSpc>
                <a:spcPct val="150000"/>
              </a:lnSpc>
              <a:buFont typeface="Wingdings" pitchFamily="2" charset="2"/>
              <a:buChar char="Ø"/>
            </a:pPr>
            <a:r>
              <a:rPr lang="en-US" sz="1700" dirty="0"/>
              <a:t>Although most IPv4 host addresses are </a:t>
            </a:r>
            <a:r>
              <a:rPr lang="en-US" sz="1700" b="1" i="1" dirty="0"/>
              <a:t>public addresses </a:t>
            </a:r>
            <a:r>
              <a:rPr lang="en-US" sz="1700" dirty="0"/>
              <a:t>designated for use in networks that are accessible on the Internet, there are blocks of addresses used in networks that require limited or no Internet access. These addresses are called </a:t>
            </a:r>
            <a:r>
              <a:rPr lang="en-US" sz="1700" b="1" i="1" dirty="0"/>
              <a:t>private addresses</a:t>
            </a:r>
            <a:r>
              <a:rPr lang="en-US" sz="1700" dirty="0"/>
              <a:t>. The private address blocks are</a:t>
            </a:r>
          </a:p>
          <a:p>
            <a:pPr lvl="0" algn="just">
              <a:lnSpc>
                <a:spcPct val="150000"/>
              </a:lnSpc>
              <a:buFont typeface="Wingdings" pitchFamily="2" charset="2"/>
              <a:buChar char="§"/>
            </a:pPr>
            <a:r>
              <a:rPr lang="en-US" sz="1700" dirty="0"/>
              <a:t>10.0.0.0 /8 (10.0.0.0 to 10.255.255.255)</a:t>
            </a:r>
          </a:p>
          <a:p>
            <a:pPr lvl="0" algn="just">
              <a:lnSpc>
                <a:spcPct val="150000"/>
              </a:lnSpc>
              <a:buFont typeface="Wingdings" pitchFamily="2" charset="2"/>
              <a:buChar char="§"/>
            </a:pPr>
            <a:r>
              <a:rPr lang="en-US" sz="1700" dirty="0"/>
              <a:t>172.16.0.0 /12 (172.16.0.0 to 172.31.255.255)</a:t>
            </a:r>
          </a:p>
          <a:p>
            <a:pPr lvl="0" algn="just">
              <a:lnSpc>
                <a:spcPct val="150000"/>
              </a:lnSpc>
              <a:buFont typeface="Wingdings" pitchFamily="2" charset="2"/>
              <a:buChar char="§"/>
            </a:pPr>
            <a:r>
              <a:rPr lang="en-US" sz="1700" dirty="0"/>
              <a:t>192.168.0.0 /16 (192.168.0.0 to 192.168.255.255)</a:t>
            </a:r>
          </a:p>
          <a:p>
            <a:pPr algn="just">
              <a:lnSpc>
                <a:spcPct val="150000"/>
              </a:lnSpc>
              <a:buFont typeface="Wingdings" pitchFamily="2" charset="2"/>
              <a:buChar char="Ø"/>
            </a:pPr>
            <a:r>
              <a:rPr lang="en-US" sz="1700" dirty="0"/>
              <a:t>Private space address blocks are set aside for use in private networks. The use of these addresses need not be unique among outside networks. Hosts that do not require access to the Internet at large can make unrestricted use of private addresses. However, the internal networks still must design network address schemes to ensure that the hosts in the private networks use IP addresses that are unique within their networking environment. Many hosts in different networks can use the same private space addresses.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84362"/>
            <a:ext cx="8072494" cy="337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600" dirty="0"/>
              <a:t>Packets using these addresses as the source or destination should not appear on the public Internet. The router or firewall device at the perimeter of these private networks must block or translate these addresses. Even if these packets were to make their way to the Internet, the routers would not have routes to forward them to the appropriate private network. Because packets with private space destination addresses are not routable across the Internet, services to translate packets from hosts using private addresses are required. These services, called </a:t>
            </a:r>
            <a:r>
              <a:rPr lang="en-US" sz="1600" b="1" i="1" dirty="0"/>
              <a:t>Network Address Translation (NAT)</a:t>
            </a:r>
            <a:r>
              <a:rPr lang="en-US" sz="1600" dirty="0"/>
              <a:t>, can be implemented on a device at the edge of the private network. At the perimeter router, NAT changes the private space addresses in the IPv4 packet header to a public space address.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7170" name="Picture 2" descr="10"/>
          <p:cNvPicPr>
            <a:picLocks noChangeAspect="1" noChangeArrowheads="1"/>
          </p:cNvPicPr>
          <p:nvPr/>
        </p:nvPicPr>
        <p:blipFill>
          <a:blip r:embed="rId6"/>
          <a:srcRect/>
          <a:stretch>
            <a:fillRect/>
          </a:stretch>
        </p:blipFill>
        <p:spPr bwMode="auto">
          <a:xfrm>
            <a:off x="2000231" y="4102288"/>
            <a:ext cx="5429289" cy="252126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86237"/>
            <a:ext cx="8072494"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Special </a:t>
            </a:r>
            <a:r>
              <a:rPr lang="en-US" b="1" dirty="0" err="1"/>
              <a:t>Unicast</a:t>
            </a:r>
            <a:r>
              <a:rPr lang="en-US" b="1" dirty="0"/>
              <a:t> IPv4 Addresses</a:t>
            </a:r>
            <a:endParaRPr lang="en-US" dirty="0"/>
          </a:p>
          <a:p>
            <a:pPr algn="just">
              <a:lnSpc>
                <a:spcPct val="150000"/>
              </a:lnSpc>
              <a:buFont typeface="Wingdings" pitchFamily="2" charset="2"/>
              <a:buChar char="Ø"/>
            </a:pPr>
            <a:r>
              <a:rPr lang="en-US" dirty="0"/>
              <a:t>In addition to the addresses that cannot be assigned to hosts, special addresses can also be assigned to hosts but with restrictions on how those hosts can interact within the network. These special addresses include the following:</a:t>
            </a:r>
          </a:p>
          <a:p>
            <a:pPr lvl="0" algn="just">
              <a:lnSpc>
                <a:spcPct val="150000"/>
              </a:lnSpc>
              <a:buFont typeface="Wingdings" pitchFamily="2" charset="2"/>
              <a:buChar char="q"/>
            </a:pPr>
            <a:r>
              <a:rPr lang="en-US" dirty="0"/>
              <a:t>Default route</a:t>
            </a:r>
          </a:p>
          <a:p>
            <a:pPr lvl="0" algn="just">
              <a:lnSpc>
                <a:spcPct val="150000"/>
              </a:lnSpc>
              <a:buFont typeface="Wingdings" pitchFamily="2" charset="2"/>
              <a:buChar char="q"/>
            </a:pPr>
            <a:r>
              <a:rPr lang="en-US" dirty="0"/>
              <a:t>Loopback address</a:t>
            </a:r>
          </a:p>
          <a:p>
            <a:pPr lvl="0" algn="just">
              <a:lnSpc>
                <a:spcPct val="150000"/>
              </a:lnSpc>
              <a:buFont typeface="Wingdings" pitchFamily="2" charset="2"/>
              <a:buChar char="q"/>
            </a:pPr>
            <a:r>
              <a:rPr lang="en-US" dirty="0"/>
              <a:t>Link-local address</a:t>
            </a:r>
          </a:p>
          <a:p>
            <a:pPr lvl="0" algn="just">
              <a:lnSpc>
                <a:spcPct val="150000"/>
              </a:lnSpc>
              <a:buFont typeface="Wingdings" pitchFamily="2" charset="2"/>
              <a:buChar char="q"/>
            </a:pPr>
            <a:r>
              <a:rPr lang="en-US" dirty="0"/>
              <a:t>Test-net addresses</a:t>
            </a:r>
          </a:p>
          <a:p>
            <a:pPr algn="just">
              <a:lnSpc>
                <a:spcPct val="150000"/>
              </a:lnSpc>
            </a:pPr>
            <a:r>
              <a:rPr lang="en-US" dirty="0"/>
              <a:t>The following sections summarize these special IPv4 addresses.</a:t>
            </a:r>
          </a:p>
          <a:p>
            <a:pPr lvl="0" algn="just">
              <a:lnSpc>
                <a:spcPct val="150000"/>
              </a:lnSpc>
              <a:buFont typeface="Wingdings" pitchFamily="2" charset="2"/>
              <a:buChar char="q"/>
            </a:pPr>
            <a:r>
              <a:rPr lang="en-US" b="1" dirty="0"/>
              <a:t>Default Route</a:t>
            </a:r>
          </a:p>
          <a:p>
            <a:pPr algn="just">
              <a:lnSpc>
                <a:spcPct val="150000"/>
              </a:lnSpc>
            </a:pPr>
            <a:r>
              <a:rPr lang="en-US" dirty="0"/>
              <a:t>The IPv4 default route is 0.0.0.0. This default route is a “catch all” route to route packets when a more specific route is not available. The use of this address also reserves all addresses in the 0.0.0.0 /8 address block (0.0.0.0–0.255.255.255).</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69362"/>
            <a:ext cx="8072494"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lnSpc>
                <a:spcPct val="150000"/>
              </a:lnSpc>
            </a:pPr>
            <a:r>
              <a:rPr lang="en-US" sz="1600" b="1" dirty="0"/>
              <a:t>Loopback</a:t>
            </a:r>
            <a:endParaRPr lang="en-US" sz="1600" dirty="0"/>
          </a:p>
          <a:p>
            <a:pPr algn="just">
              <a:lnSpc>
                <a:spcPct val="150000"/>
              </a:lnSpc>
              <a:buFont typeface="Wingdings" pitchFamily="2" charset="2"/>
              <a:buChar char="Ø"/>
            </a:pPr>
            <a:r>
              <a:rPr lang="en-US" sz="1600" dirty="0"/>
              <a:t>Another reserved address block is 127.0.0.0 /8 (127.0.0.0 to 127.255.255.255). This is reserved in the IPv4 hosts for the 127.0.0.1 </a:t>
            </a:r>
            <a:r>
              <a:rPr lang="en-US" sz="1600" b="1" i="1" dirty="0"/>
              <a:t>loopback</a:t>
            </a:r>
            <a:r>
              <a:rPr lang="en-US" sz="1600" dirty="0"/>
              <a:t>. The loopback is a special address that hosts use to direct traffic to themselves. Any address within this block will loop back within the local host. No address within this block should ever appear on any network.</a:t>
            </a:r>
          </a:p>
          <a:p>
            <a:pPr lvl="0" algn="just">
              <a:lnSpc>
                <a:spcPct val="150000"/>
              </a:lnSpc>
            </a:pPr>
            <a:r>
              <a:rPr lang="en-US" sz="1600" b="1" dirty="0"/>
              <a:t>Link-Local Addresses</a:t>
            </a:r>
            <a:endParaRPr lang="en-US" sz="1600" dirty="0"/>
          </a:p>
          <a:p>
            <a:pPr algn="just">
              <a:lnSpc>
                <a:spcPct val="150000"/>
              </a:lnSpc>
              <a:buFont typeface="Wingdings" pitchFamily="2" charset="2"/>
              <a:buChar char="Ø"/>
            </a:pPr>
            <a:r>
              <a:rPr lang="en-US" sz="1600" dirty="0"/>
              <a:t>IPv4 addresses in the 169.254.0.0 /16 address blocks (169.254.0.0 to 169.254.255.255) are designated as </a:t>
            </a:r>
            <a:r>
              <a:rPr lang="en-US" sz="1600" b="1" i="1" dirty="0"/>
              <a:t>link-local addresses</a:t>
            </a:r>
            <a:r>
              <a:rPr lang="en-US" sz="1600" dirty="0"/>
              <a:t>. These addresses can be automatically assigned to the local host by the operating system in environments where no IP configuration is available. These might be used in a small peer-to-peer network or for a host that could not automatically obtain an address from a Dynamic Host Configuration Protocol (DHCP) server. Communication using IPv4 link-local addresses is only suitable for communication with other devices connected to the same network.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67487"/>
            <a:ext cx="8072494" cy="172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lnSpc>
                <a:spcPct val="150000"/>
              </a:lnSpc>
            </a:pPr>
            <a:r>
              <a:rPr lang="en-US" sz="1200" b="1" dirty="0"/>
              <a:t>Test-Net Addresses</a:t>
            </a:r>
            <a:endParaRPr lang="en-US" sz="1200" dirty="0"/>
          </a:p>
          <a:p>
            <a:pPr algn="just">
              <a:lnSpc>
                <a:spcPct val="150000"/>
              </a:lnSpc>
              <a:buFont typeface="Wingdings" pitchFamily="2" charset="2"/>
              <a:buChar char="Ø"/>
            </a:pPr>
            <a:r>
              <a:rPr lang="en-US" sz="1200" dirty="0"/>
              <a:t>The </a:t>
            </a:r>
            <a:r>
              <a:rPr lang="en-US" sz="1200" b="1" i="1" dirty="0"/>
              <a:t>test-net addresses </a:t>
            </a:r>
            <a:r>
              <a:rPr lang="en-US" sz="1200" dirty="0"/>
              <a:t>are set aside for teaching and learning purposes. This is the address block 192.0.2.0 /24 (192.0.2.0 to 192.0.2.255). These addresses can be used in documentation and network examples. Unlike the experimental addresses, network devices </a:t>
            </a:r>
            <a:r>
              <a:rPr lang="en-US" sz="1200" i="1" dirty="0"/>
              <a:t>will </a:t>
            </a:r>
            <a:r>
              <a:rPr lang="en-US" sz="1200" dirty="0"/>
              <a:t>accept the test-net addresses in their configurations. You can often find these addresses used with the domain names example.com or example.net in RFCs and vendor and protocol documentation. Addresses within this block should not appear on the Internet.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8194" name="Picture 2" descr="t12"/>
          <p:cNvPicPr>
            <a:picLocks noChangeAspect="1" noChangeArrowheads="1"/>
          </p:cNvPicPr>
          <p:nvPr/>
        </p:nvPicPr>
        <p:blipFill>
          <a:blip r:embed="rId6"/>
          <a:srcRect/>
          <a:stretch>
            <a:fillRect/>
          </a:stretch>
        </p:blipFill>
        <p:spPr bwMode="auto">
          <a:xfrm>
            <a:off x="1785918" y="2574089"/>
            <a:ext cx="5715008" cy="410578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60611"/>
            <a:ext cx="8077199" cy="8827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dirty="0">
                <a:latin typeface="+mn-lt"/>
                <a:cs typeface="Times New Roman" pitchFamily="18" charset="0"/>
              </a:rPr>
              <a:t> </a:t>
            </a:r>
            <a:endParaRPr lang="en-US" sz="2800" dirty="0">
              <a:latin typeface="+mn-lt"/>
            </a:endParaRPr>
          </a:p>
          <a:p>
            <a:pPr lvl="0">
              <a:buFont typeface="Wingdings" pitchFamily="2" charset="2"/>
              <a:buChar char="Ø"/>
            </a:pPr>
            <a:r>
              <a:rPr lang="en-US" sz="2800" b="1" dirty="0"/>
              <a:t>Overview</a:t>
            </a:r>
            <a:endParaRPr lang="en-US" sz="2800" dirty="0"/>
          </a:p>
          <a:p>
            <a:pPr algn="just">
              <a:lnSpc>
                <a:spcPct val="150000"/>
              </a:lnSpc>
              <a:buFont typeface="Wingdings" pitchFamily="2" charset="2"/>
              <a:buChar char="Ø"/>
            </a:pPr>
            <a:r>
              <a:rPr lang="en-US" sz="2400" b="1" dirty="0"/>
              <a:t>IPv4 Addresses</a:t>
            </a:r>
          </a:p>
          <a:p>
            <a:pPr lvl="0" algn="just">
              <a:lnSpc>
                <a:spcPct val="150000"/>
              </a:lnSpc>
              <a:buFont typeface="Wingdings" pitchFamily="2" charset="2"/>
              <a:buChar char="Ø"/>
            </a:pPr>
            <a:r>
              <a:rPr lang="en-US" sz="2400" b="1" dirty="0"/>
              <a:t>Addressing Types of Communication: </a:t>
            </a:r>
            <a:r>
              <a:rPr lang="en-US" sz="2400" b="1" dirty="0" err="1"/>
              <a:t>Unicast</a:t>
            </a:r>
            <a:r>
              <a:rPr lang="en-US" sz="2400" b="1" dirty="0"/>
              <a:t>, Broadcast, Multicast</a:t>
            </a:r>
          </a:p>
          <a:p>
            <a:pPr algn="just">
              <a:lnSpc>
                <a:spcPct val="150000"/>
              </a:lnSpc>
              <a:buFont typeface="Wingdings" pitchFamily="2" charset="2"/>
              <a:buChar char="Ø"/>
            </a:pPr>
            <a:r>
              <a:rPr lang="en-US" sz="2400" b="1" dirty="0"/>
              <a:t>IPv4 Addresses for Different Purposes</a:t>
            </a:r>
          </a:p>
          <a:p>
            <a:pPr lvl="0" algn="just">
              <a:lnSpc>
                <a:spcPct val="150000"/>
              </a:lnSpc>
              <a:buFont typeface="Wingdings" pitchFamily="2" charset="2"/>
              <a:buChar char="Ø"/>
            </a:pPr>
            <a:r>
              <a:rPr lang="en-US" sz="2400" b="1" dirty="0"/>
              <a:t>Assigning Addresses</a:t>
            </a:r>
            <a:endParaRPr lang="en-US" sz="2400" dirty="0"/>
          </a:p>
          <a:p>
            <a:pPr lvl="0" algn="just">
              <a:lnSpc>
                <a:spcPct val="150000"/>
              </a:lnSpc>
              <a:buFont typeface="Wingdings" pitchFamily="2" charset="2"/>
              <a:buChar char="Ø"/>
            </a:pPr>
            <a:endParaRPr lang="en-US" sz="2400" dirty="0"/>
          </a:p>
          <a:p>
            <a:pPr algn="just">
              <a:lnSpc>
                <a:spcPct val="150000"/>
              </a:lnSpc>
              <a:buFont typeface="Wingdings" pitchFamily="2" charset="2"/>
              <a:buChar char="Ø"/>
            </a:pPr>
            <a:endParaRPr lang="en-US" sz="2400" dirty="0"/>
          </a:p>
          <a:p>
            <a:pPr lvl="0" algn="just">
              <a:lnSpc>
                <a:spcPct val="150000"/>
              </a:lnSpc>
              <a:buFont typeface="Wingdings" pitchFamily="2" charset="2"/>
              <a:buChar char="Ø"/>
            </a:pPr>
            <a:endParaRPr lang="en-US" sz="2400" dirty="0"/>
          </a:p>
          <a:p>
            <a:pPr algn="just">
              <a:lnSpc>
                <a:spcPct val="150000"/>
              </a:lnSpc>
              <a:buFont typeface="Wingdings" pitchFamily="2" charset="2"/>
              <a:buChar char="Ø"/>
            </a:pPr>
            <a:endParaRPr lang="en-US" sz="2400" b="1" dirty="0"/>
          </a:p>
          <a:p>
            <a:pPr algn="just">
              <a:lnSpc>
                <a:spcPct val="150000"/>
              </a:lnSpc>
              <a:buFont typeface="Wingdings" pitchFamily="2" charset="2"/>
              <a:buChar char="Ø"/>
            </a:pPr>
            <a:endParaRPr lang="en-US" sz="2400" dirty="0"/>
          </a:p>
          <a:p>
            <a:pPr>
              <a:lnSpc>
                <a:spcPct val="150000"/>
              </a:lnSpc>
              <a:buFont typeface="Wingdings" pitchFamily="2" charset="2"/>
              <a:buChar char="Ø"/>
            </a:pPr>
            <a:endParaRPr lang="en-US" sz="2400" dirty="0"/>
          </a:p>
          <a:p>
            <a:pPr>
              <a:lnSpc>
                <a:spcPct val="150000"/>
              </a:lnSpc>
              <a:buFont typeface="Wingdings" pitchFamily="2" charset="2"/>
              <a:buChar char="Ø"/>
            </a:pPr>
            <a:endParaRPr lang="en-US" sz="2400" dirty="0"/>
          </a:p>
          <a:p>
            <a:pPr>
              <a:lnSpc>
                <a:spcPct val="150000"/>
              </a:lnSpc>
            </a:pPr>
            <a:endParaRPr lang="en-US" sz="2800" b="1" dirty="0"/>
          </a:p>
          <a:p>
            <a:pPr>
              <a:lnSpc>
                <a:spcPct val="150000"/>
              </a:lnSpc>
              <a:buFont typeface="Wingdings" pitchFamily="2" charset="2"/>
              <a:buChar char="Ø"/>
            </a:pPr>
            <a:endParaRPr lang="en-US" sz="28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rgbClr val="FFFFFF"/>
                </a:solidFill>
                <a:latin typeface="+mn-lt"/>
                <a:cs typeface="Times New Roman" pitchFamily="18" charset="0"/>
              </a:rPr>
              <a:t>Outline</a:t>
            </a: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shutterstock_82279873_blog_rm.jpg"/>
          <p:cNvPicPr>
            <a:picLocks noChangeAspect="1"/>
          </p:cNvPicPr>
          <p:nvPr/>
        </p:nvPicPr>
        <p:blipFill>
          <a:blip r:embed="rId6">
            <a:clrChange>
              <a:clrFrom>
                <a:srgbClr val="FFFFFF"/>
              </a:clrFrom>
              <a:clrTo>
                <a:srgbClr val="FFFFFF">
                  <a:alpha val="0"/>
                </a:srgbClr>
              </a:clrTo>
            </a:clrChange>
          </a:blip>
          <a:stretch>
            <a:fillRect/>
          </a:stretch>
        </p:blipFill>
        <p:spPr>
          <a:xfrm>
            <a:off x="6143636" y="3143248"/>
            <a:ext cx="2714644" cy="1809763"/>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67487"/>
            <a:ext cx="8072494" cy="171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Legacy IPv4 Addressing</a:t>
            </a:r>
            <a:endParaRPr lang="en-US" dirty="0"/>
          </a:p>
          <a:p>
            <a:pPr algn="just">
              <a:lnSpc>
                <a:spcPct val="150000"/>
              </a:lnSpc>
              <a:buFont typeface="Wingdings" pitchFamily="2" charset="2"/>
              <a:buChar char="Ø"/>
            </a:pPr>
            <a:r>
              <a:rPr lang="en-US" dirty="0"/>
              <a:t>In the early 1980s, the IPv4 addressing range was divided into three different classes: class A, class B, and class C. Each class of addresses represented networks of a specific fixed size.</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9218" name="Picture 2" descr="t13"/>
          <p:cNvPicPr>
            <a:picLocks noChangeAspect="1" noChangeArrowheads="1"/>
          </p:cNvPicPr>
          <p:nvPr/>
        </p:nvPicPr>
        <p:blipFill>
          <a:blip r:embed="rId6"/>
          <a:srcRect/>
          <a:stretch>
            <a:fillRect/>
          </a:stretch>
        </p:blipFill>
        <p:spPr bwMode="auto">
          <a:xfrm>
            <a:off x="1000100" y="2786058"/>
            <a:ext cx="7594106" cy="257174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79362"/>
            <a:ext cx="807249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Limits to the </a:t>
            </a:r>
            <a:r>
              <a:rPr lang="en-US" sz="1600" b="1" dirty="0" err="1"/>
              <a:t>Classful</a:t>
            </a:r>
            <a:r>
              <a:rPr lang="en-US" sz="1600" b="1" dirty="0"/>
              <a:t> Addressing System</a:t>
            </a:r>
            <a:endParaRPr lang="en-US" sz="1600" dirty="0"/>
          </a:p>
          <a:p>
            <a:pPr algn="just">
              <a:lnSpc>
                <a:spcPct val="150000"/>
              </a:lnSpc>
              <a:buFont typeface="Wingdings" pitchFamily="2" charset="2"/>
              <a:buChar char="Ø"/>
            </a:pPr>
            <a:r>
              <a:rPr lang="en-US" sz="1400" dirty="0"/>
              <a:t>Not all organizations’ addressing requirements fit well into one of these three classes. </a:t>
            </a:r>
            <a:r>
              <a:rPr lang="en-US" sz="1400" dirty="0" err="1"/>
              <a:t>Classful</a:t>
            </a:r>
            <a:r>
              <a:rPr lang="en-US" sz="1400" dirty="0"/>
              <a:t> allocation of address space often wasted many addresses, which exhausted the availability of IPv4 addresses. For example, a company that had a network with 260 hosts would need to be given a class B address with more than 65,000 addresses. Even though this </a:t>
            </a:r>
            <a:r>
              <a:rPr lang="en-US" sz="1400" dirty="0" err="1"/>
              <a:t>classful</a:t>
            </a:r>
            <a:r>
              <a:rPr lang="en-US" sz="1400" dirty="0"/>
              <a:t> system was all but abandoned in the late 1990s, the remnants of it are in effect in networks today. For example, when you assign an IPv4 address to a computer, the operating system examines the address being assigned to determine whether it is a class A, class B, or class C address.</a:t>
            </a:r>
          </a:p>
          <a:p>
            <a:pPr algn="just">
              <a:lnSpc>
                <a:spcPct val="150000"/>
              </a:lnSpc>
              <a:buFont typeface="Wingdings" pitchFamily="2" charset="2"/>
              <a:buChar char="Ø"/>
            </a:pPr>
            <a:r>
              <a:rPr lang="en-US" sz="1400" dirty="0"/>
              <a:t> The operating system then assumes the prefix used by that class and makes the appropriate subnet mask assignment. Another example is the assumption of the mask by some routing protocols. When some routing protocols receive an advertised route, it can assume the prefix length based on the class of the address.</a:t>
            </a:r>
          </a:p>
          <a:p>
            <a:pPr algn="just">
              <a:lnSpc>
                <a:spcPct val="150000"/>
              </a:lnSpc>
            </a:pPr>
            <a:r>
              <a:rPr lang="en-US" sz="1400" b="1" dirty="0"/>
              <a:t>Classless Addressing</a:t>
            </a:r>
            <a:endParaRPr lang="en-US" sz="1400" dirty="0"/>
          </a:p>
          <a:p>
            <a:pPr algn="just">
              <a:lnSpc>
                <a:spcPct val="150000"/>
              </a:lnSpc>
              <a:buFont typeface="Wingdings" pitchFamily="2" charset="2"/>
              <a:buChar char="Ø"/>
            </a:pPr>
            <a:r>
              <a:rPr lang="en-US" sz="1400" dirty="0"/>
              <a:t>The system that is currently in use is referred to as </a:t>
            </a:r>
            <a:r>
              <a:rPr lang="en-US" sz="1400" b="1" i="1" dirty="0"/>
              <a:t>classless addressing</a:t>
            </a:r>
            <a:r>
              <a:rPr lang="en-US" sz="1400" dirty="0"/>
              <a:t>. With the classless system, address blocks appropriate to the number of hosts are assigned to companies or organizations without regard to the </a:t>
            </a:r>
            <a:r>
              <a:rPr lang="en-US" sz="1400" dirty="0" err="1"/>
              <a:t>unicast</a:t>
            </a:r>
            <a:r>
              <a:rPr lang="en-US" sz="1400" dirty="0"/>
              <a:t> class. Associated with this classless addressing system are other practices, such as using networks of fixed sized, that have made IPv4 addressing more viable.</a:t>
            </a:r>
          </a:p>
          <a:p>
            <a:pPr algn="just">
              <a:lnSpc>
                <a:spcPct val="150000"/>
              </a:lnSpc>
              <a:buFont typeface="Wingdings" pitchFamily="2" charset="2"/>
              <a:buChar char="Ø"/>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8670"/>
            <a:ext cx="8072494"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Network personnel must design the addresses scheme for the network. The following sections present the practices and processes of providing addresses for networks.</a:t>
            </a:r>
          </a:p>
          <a:p>
            <a:pPr algn="just">
              <a:lnSpc>
                <a:spcPct val="150000"/>
              </a:lnSpc>
            </a:pPr>
            <a:r>
              <a:rPr lang="en-US" b="1" dirty="0"/>
              <a:t>Planning to Address the Network</a:t>
            </a:r>
            <a:endParaRPr lang="en-US" dirty="0"/>
          </a:p>
          <a:p>
            <a:pPr algn="just">
              <a:lnSpc>
                <a:spcPct val="150000"/>
              </a:lnSpc>
              <a:buFont typeface="Wingdings" pitchFamily="2" charset="2"/>
              <a:buChar char="Ø"/>
            </a:pPr>
            <a:r>
              <a:rPr lang="en-US" dirty="0"/>
              <a:t>The allocation of network layer address space within the corporate network needs to be well designed. Network administrators should not randomly select the addresses used in the networks. Network administrators should plan and document the allocation of these addresses inside the networks for the following purposes:</a:t>
            </a:r>
          </a:p>
          <a:p>
            <a:pPr lvl="0" algn="just">
              <a:lnSpc>
                <a:spcPct val="150000"/>
              </a:lnSpc>
              <a:buFont typeface="Wingdings" pitchFamily="2" charset="2"/>
              <a:buChar char="q"/>
            </a:pPr>
            <a:r>
              <a:rPr lang="en-US" dirty="0"/>
              <a:t>Preventing duplication of addresses</a:t>
            </a:r>
          </a:p>
          <a:p>
            <a:pPr lvl="0" algn="just">
              <a:lnSpc>
                <a:spcPct val="150000"/>
              </a:lnSpc>
              <a:buFont typeface="Wingdings" pitchFamily="2" charset="2"/>
              <a:buChar char="q"/>
            </a:pPr>
            <a:r>
              <a:rPr lang="en-US" dirty="0"/>
              <a:t>Providing and controlling access</a:t>
            </a:r>
          </a:p>
          <a:p>
            <a:pPr lvl="0" algn="just">
              <a:lnSpc>
                <a:spcPct val="150000"/>
              </a:lnSpc>
              <a:buFont typeface="Wingdings" pitchFamily="2" charset="2"/>
              <a:buChar char="q"/>
            </a:pPr>
            <a:r>
              <a:rPr lang="en-US" dirty="0"/>
              <a:t>Monitoring security and performance</a:t>
            </a:r>
          </a:p>
          <a:p>
            <a:pPr algn="just">
              <a:lnSpc>
                <a:spcPct val="150000"/>
              </a:lnSpc>
              <a:buFont typeface="Wingdings" pitchFamily="2" charset="2"/>
              <a:buChar char="Ø"/>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23093"/>
            <a:ext cx="9144000" cy="905577"/>
          </a:xfrm>
          <a:prstGeom prst="rect">
            <a:avLst/>
          </a:prstGeom>
        </p:spPr>
      </p:pic>
      <p:sp>
        <p:nvSpPr>
          <p:cNvPr id="10" name="Rectangle 7"/>
          <p:cNvSpPr>
            <a:spLocks noChangeArrowheads="1"/>
          </p:cNvSpPr>
          <p:nvPr/>
        </p:nvSpPr>
        <p:spPr bwMode="auto">
          <a:xfrm>
            <a:off x="1495710" y="62345"/>
            <a:ext cx="7156450" cy="1508105"/>
          </a:xfrm>
          <a:prstGeom prst="rect">
            <a:avLst/>
          </a:prstGeom>
          <a:noFill/>
          <a:ln w="9525">
            <a:noFill/>
            <a:miter lim="800000"/>
            <a:headEnd/>
            <a:tailEnd/>
          </a:ln>
        </p:spPr>
        <p:txBody>
          <a:bodyPr>
            <a:spAutoFit/>
          </a:bodyPr>
          <a:lstStyle/>
          <a:p>
            <a:pPr lvl="0" algn="ctr"/>
            <a:r>
              <a:rPr lang="en-US" sz="3200" b="1" dirty="0">
                <a:solidFill>
                  <a:schemeClr val="bg1"/>
                </a:solidFill>
              </a:rPr>
              <a:t>5. Assigning Addresses</a:t>
            </a:r>
            <a:endParaRPr lang="en-US" sz="32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8670"/>
            <a:ext cx="8072494" cy="587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Assigning Addresses Within a Network</a:t>
            </a:r>
            <a:endParaRPr lang="en-US" sz="1400" dirty="0"/>
          </a:p>
          <a:p>
            <a:pPr algn="just">
              <a:lnSpc>
                <a:spcPct val="150000"/>
              </a:lnSpc>
              <a:buFont typeface="Wingdings" pitchFamily="2" charset="2"/>
              <a:buChar char="Ø"/>
            </a:pPr>
            <a:r>
              <a:rPr lang="en-US" sz="1400" dirty="0"/>
              <a:t>As you have already learned, hosts are associated with an IPv4 network by a common network portion of the address. Within a network, there are different types of hosts, such as the following:</a:t>
            </a:r>
          </a:p>
          <a:p>
            <a:pPr lvl="0" algn="just">
              <a:lnSpc>
                <a:spcPct val="150000"/>
              </a:lnSpc>
              <a:buFont typeface="Wingdings" pitchFamily="2" charset="2"/>
              <a:buChar char="q"/>
            </a:pPr>
            <a:r>
              <a:rPr lang="en-US" sz="1400" dirty="0"/>
              <a:t>End devices for users</a:t>
            </a:r>
          </a:p>
          <a:p>
            <a:pPr lvl="0" algn="just">
              <a:lnSpc>
                <a:spcPct val="150000"/>
              </a:lnSpc>
              <a:buFont typeface="Wingdings" pitchFamily="2" charset="2"/>
              <a:buChar char="q"/>
            </a:pPr>
            <a:r>
              <a:rPr lang="en-US" sz="1400" dirty="0"/>
              <a:t>Servers and peripherals</a:t>
            </a:r>
          </a:p>
          <a:p>
            <a:pPr lvl="0" algn="just">
              <a:lnSpc>
                <a:spcPct val="150000"/>
              </a:lnSpc>
              <a:buFont typeface="Wingdings" pitchFamily="2" charset="2"/>
              <a:buChar char="q"/>
            </a:pPr>
            <a:r>
              <a:rPr lang="en-US" sz="1400" dirty="0"/>
              <a:t>Hosts that are accessible from the Internet</a:t>
            </a:r>
          </a:p>
          <a:p>
            <a:pPr lvl="0" algn="just">
              <a:lnSpc>
                <a:spcPct val="150000"/>
              </a:lnSpc>
              <a:buFont typeface="Wingdings" pitchFamily="2" charset="2"/>
              <a:buChar char="q"/>
            </a:pPr>
            <a:r>
              <a:rPr lang="en-US" sz="1400" dirty="0"/>
              <a:t>Intermediary devices</a:t>
            </a:r>
          </a:p>
          <a:p>
            <a:pPr algn="just">
              <a:lnSpc>
                <a:spcPct val="150000"/>
              </a:lnSpc>
              <a:buFont typeface="Wingdings" pitchFamily="2" charset="2"/>
              <a:buChar char="Ø"/>
            </a:pPr>
            <a:r>
              <a:rPr lang="en-US" sz="1400" dirty="0"/>
              <a:t>Each of these different device types should be allocated to a logical block of addresses </a:t>
            </a:r>
            <a:r>
              <a:rPr lang="en-US" sz="1400" i="1" dirty="0"/>
              <a:t>within </a:t>
            </a:r>
            <a:r>
              <a:rPr lang="en-US" sz="1400" dirty="0"/>
              <a:t>the address range of the network. An important part of planning an IPv4 addressing scheme is deciding when private addresses are to be used and where they are to be applied. Considerations include the following:</a:t>
            </a:r>
          </a:p>
          <a:p>
            <a:pPr lvl="0" algn="just">
              <a:lnSpc>
                <a:spcPct val="150000"/>
              </a:lnSpc>
              <a:buFont typeface="Wingdings" pitchFamily="2" charset="2"/>
              <a:buChar char="q"/>
            </a:pPr>
            <a:r>
              <a:rPr lang="en-US" sz="1400" dirty="0"/>
              <a:t>Will there be more devices connected to the network than public addresses allocated by the network ISP?</a:t>
            </a:r>
          </a:p>
          <a:p>
            <a:pPr lvl="0" algn="just">
              <a:lnSpc>
                <a:spcPct val="150000"/>
              </a:lnSpc>
              <a:buFont typeface="Wingdings" pitchFamily="2" charset="2"/>
              <a:buChar char="q"/>
            </a:pPr>
            <a:r>
              <a:rPr lang="en-US" sz="1400" dirty="0"/>
              <a:t>Will the devices need to be accessed from outside the local network?</a:t>
            </a:r>
          </a:p>
          <a:p>
            <a:pPr lvl="0" algn="just">
              <a:lnSpc>
                <a:spcPct val="150000"/>
              </a:lnSpc>
              <a:buFont typeface="Wingdings" pitchFamily="2" charset="2"/>
              <a:buChar char="q"/>
            </a:pPr>
            <a:r>
              <a:rPr lang="en-US" sz="1400" dirty="0"/>
              <a:t>If devices that can be assigned private addresses require access to the Internet, is the network capable of providing a Network Address Translation (NAT) service?</a:t>
            </a:r>
          </a:p>
          <a:p>
            <a:pPr algn="just">
              <a:lnSpc>
                <a:spcPct val="150000"/>
              </a:lnSpc>
              <a:buFont typeface="Wingdings" pitchFamily="2" charset="2"/>
              <a:buChar char="Ø"/>
            </a:pPr>
            <a:r>
              <a:rPr lang="en-US" sz="1400" dirty="0"/>
              <a:t>If there are more devices than available public addresses, only those devices that will directly access the Internet, such as web servers, require a public address. A NAT service would allow those devices with private addresses to effectively share the remaining public addresses.</a:t>
            </a:r>
          </a:p>
          <a:p>
            <a:pPr algn="just">
              <a:lnSpc>
                <a:spcPct val="150000"/>
              </a:lnSpc>
              <a:buFont typeface="Wingdings" pitchFamily="2" charset="2"/>
              <a:buChar char="Ø"/>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23093"/>
            <a:ext cx="9144000" cy="905577"/>
          </a:xfrm>
          <a:prstGeom prst="rect">
            <a:avLst/>
          </a:prstGeom>
        </p:spPr>
      </p:pic>
      <p:sp>
        <p:nvSpPr>
          <p:cNvPr id="10" name="Rectangle 7"/>
          <p:cNvSpPr>
            <a:spLocks noChangeArrowheads="1"/>
          </p:cNvSpPr>
          <p:nvPr/>
        </p:nvSpPr>
        <p:spPr bwMode="auto">
          <a:xfrm>
            <a:off x="1495710" y="62345"/>
            <a:ext cx="7156450" cy="1508105"/>
          </a:xfrm>
          <a:prstGeom prst="rect">
            <a:avLst/>
          </a:prstGeom>
          <a:noFill/>
          <a:ln w="9525">
            <a:noFill/>
            <a:miter lim="800000"/>
            <a:headEnd/>
            <a:tailEnd/>
          </a:ln>
        </p:spPr>
        <p:txBody>
          <a:bodyPr>
            <a:spAutoFit/>
          </a:bodyPr>
          <a:lstStyle/>
          <a:p>
            <a:pPr lvl="0" algn="ctr"/>
            <a:r>
              <a:rPr lang="en-US" sz="3200" b="1" dirty="0">
                <a:solidFill>
                  <a:schemeClr val="bg1"/>
                </a:solidFill>
              </a:rPr>
              <a:t>5. Assigning Addresses</a:t>
            </a:r>
            <a:endParaRPr lang="en-US" sz="32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8670"/>
            <a:ext cx="8072494" cy="624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500" b="1" dirty="0"/>
              <a:t>Static or Dynamic Addressing for End-User Devices</a:t>
            </a:r>
            <a:endParaRPr lang="en-US" sz="1500" dirty="0"/>
          </a:p>
          <a:p>
            <a:pPr algn="just">
              <a:lnSpc>
                <a:spcPct val="150000"/>
              </a:lnSpc>
              <a:buFont typeface="Wingdings" pitchFamily="2" charset="2"/>
              <a:buChar char="Ø"/>
            </a:pPr>
            <a:r>
              <a:rPr lang="en-US" sz="1500" dirty="0"/>
              <a:t>Addresses in the network can be assigned to hosts statically or dynamically. </a:t>
            </a:r>
          </a:p>
          <a:p>
            <a:pPr lvl="0" algn="just">
              <a:lnSpc>
                <a:spcPct val="150000"/>
              </a:lnSpc>
            </a:pPr>
            <a:r>
              <a:rPr lang="en-US" sz="1500" b="1" dirty="0"/>
              <a:t>Addresses for User Devices</a:t>
            </a:r>
            <a:endParaRPr lang="en-US" sz="1500" dirty="0"/>
          </a:p>
          <a:p>
            <a:pPr algn="just">
              <a:lnSpc>
                <a:spcPct val="150000"/>
              </a:lnSpc>
              <a:buFont typeface="Wingdings" pitchFamily="2" charset="2"/>
              <a:buChar char="Ø"/>
            </a:pPr>
            <a:r>
              <a:rPr lang="en-US" sz="1500" dirty="0"/>
              <a:t>In most data networks, the largest population of hosts includes the end devices such as PCs, IP phones, printers, and PDAs. Because this population represents the largest number of devices within a network, the largest number of addresses should be allocated to these hosts. IP addresses can be assigned either statically or dynamically.</a:t>
            </a:r>
          </a:p>
          <a:p>
            <a:pPr lvl="0" algn="just">
              <a:lnSpc>
                <a:spcPct val="150000"/>
              </a:lnSpc>
            </a:pPr>
            <a:r>
              <a:rPr lang="en-US" sz="1500" b="1" dirty="0"/>
              <a:t>Static Assignment of Addresses</a:t>
            </a:r>
            <a:endParaRPr lang="en-US" sz="1500" dirty="0"/>
          </a:p>
          <a:p>
            <a:pPr algn="just">
              <a:lnSpc>
                <a:spcPct val="150000"/>
              </a:lnSpc>
              <a:buFont typeface="Wingdings" pitchFamily="2" charset="2"/>
              <a:buChar char="Ø"/>
            </a:pPr>
            <a:r>
              <a:rPr lang="en-US" sz="1500" dirty="0"/>
              <a:t>With a static assignment, the network administrator must manually configure the network information for a host. At a minimum, this includes entering the host IP address, subnet mask, and default gateway.. Static addresses have some advantages over dynamic addresses. For example, they are useful for printers, servers, and other networking devices that need to be accessible to clients on the network. If hosts normally access a server at a particular IP address, it would cause problems if that address changed. Additionally, static assignment of addressing information can provide increased control of network resources. However, it can be time consuming to enter the information on each host.</a:t>
            </a:r>
          </a:p>
          <a:p>
            <a:pPr algn="just">
              <a:lnSpc>
                <a:spcPct val="150000"/>
              </a:lnSpc>
            </a:pPr>
            <a:endParaRPr lang="en-US" sz="1400" dirty="0"/>
          </a:p>
          <a:p>
            <a:pPr algn="just">
              <a:lnSpc>
                <a:spcPct val="150000"/>
              </a:lnSpc>
              <a:buFont typeface="Wingdings" pitchFamily="2" charset="2"/>
              <a:buChar char="Ø"/>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23093"/>
            <a:ext cx="9144000" cy="905577"/>
          </a:xfrm>
          <a:prstGeom prst="rect">
            <a:avLst/>
          </a:prstGeom>
        </p:spPr>
      </p:pic>
      <p:sp>
        <p:nvSpPr>
          <p:cNvPr id="10" name="Rectangle 7"/>
          <p:cNvSpPr>
            <a:spLocks noChangeArrowheads="1"/>
          </p:cNvSpPr>
          <p:nvPr/>
        </p:nvSpPr>
        <p:spPr bwMode="auto">
          <a:xfrm>
            <a:off x="1495710" y="62345"/>
            <a:ext cx="7156450" cy="1508105"/>
          </a:xfrm>
          <a:prstGeom prst="rect">
            <a:avLst/>
          </a:prstGeom>
          <a:noFill/>
          <a:ln w="9525">
            <a:noFill/>
            <a:miter lim="800000"/>
            <a:headEnd/>
            <a:tailEnd/>
          </a:ln>
        </p:spPr>
        <p:txBody>
          <a:bodyPr>
            <a:spAutoFit/>
          </a:bodyPr>
          <a:lstStyle/>
          <a:p>
            <a:pPr lvl="0" algn="ctr"/>
            <a:r>
              <a:rPr lang="en-US" sz="3200" b="1" dirty="0">
                <a:solidFill>
                  <a:schemeClr val="bg1"/>
                </a:solidFill>
              </a:rPr>
              <a:t>5. Assigning Addresses</a:t>
            </a:r>
            <a:endParaRPr lang="en-US" sz="32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8670"/>
            <a:ext cx="8072494" cy="215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600" dirty="0"/>
              <a:t>Because a duplicated address affects the host operation, care must be taken not to reuse an address. When using static IP addressing, it is necessary to maintain an accurate list of the IP address assigned to each device.</a:t>
            </a:r>
          </a:p>
          <a:p>
            <a:pPr algn="just">
              <a:lnSpc>
                <a:spcPct val="150000"/>
              </a:lnSpc>
            </a:pPr>
            <a:endParaRPr lang="en-US" sz="1500" dirty="0"/>
          </a:p>
          <a:p>
            <a:pPr algn="just">
              <a:lnSpc>
                <a:spcPct val="150000"/>
              </a:lnSpc>
            </a:pPr>
            <a:endParaRPr lang="en-US" sz="1400" dirty="0"/>
          </a:p>
          <a:p>
            <a:pPr algn="just">
              <a:lnSpc>
                <a:spcPct val="150000"/>
              </a:lnSpc>
              <a:buFont typeface="Wingdings" pitchFamily="2" charset="2"/>
              <a:buChar char="Ø"/>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23093"/>
            <a:ext cx="9144000" cy="905577"/>
          </a:xfrm>
          <a:prstGeom prst="rect">
            <a:avLst/>
          </a:prstGeom>
        </p:spPr>
      </p:pic>
      <p:sp>
        <p:nvSpPr>
          <p:cNvPr id="10" name="Rectangle 7"/>
          <p:cNvSpPr>
            <a:spLocks noChangeArrowheads="1"/>
          </p:cNvSpPr>
          <p:nvPr/>
        </p:nvSpPr>
        <p:spPr bwMode="auto">
          <a:xfrm>
            <a:off x="1495710" y="62345"/>
            <a:ext cx="7156450" cy="1508105"/>
          </a:xfrm>
          <a:prstGeom prst="rect">
            <a:avLst/>
          </a:prstGeom>
          <a:noFill/>
          <a:ln w="9525">
            <a:noFill/>
            <a:miter lim="800000"/>
            <a:headEnd/>
            <a:tailEnd/>
          </a:ln>
        </p:spPr>
        <p:txBody>
          <a:bodyPr>
            <a:spAutoFit/>
          </a:bodyPr>
          <a:lstStyle/>
          <a:p>
            <a:pPr lvl="0" algn="ctr"/>
            <a:r>
              <a:rPr lang="en-US" sz="3200" b="1" dirty="0">
                <a:solidFill>
                  <a:schemeClr val="bg1"/>
                </a:solidFill>
              </a:rPr>
              <a:t>5. Assigning Addresses</a:t>
            </a:r>
            <a:endParaRPr lang="en-US" sz="32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42" name="Picture 2" descr="11"/>
          <p:cNvPicPr>
            <a:picLocks noChangeAspect="1" noChangeArrowheads="1"/>
          </p:cNvPicPr>
          <p:nvPr/>
        </p:nvPicPr>
        <p:blipFill>
          <a:blip r:embed="rId6"/>
          <a:srcRect/>
          <a:stretch>
            <a:fillRect/>
          </a:stretch>
        </p:blipFill>
        <p:spPr bwMode="auto">
          <a:xfrm>
            <a:off x="4143372" y="1785926"/>
            <a:ext cx="4429124" cy="431823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8670"/>
            <a:ext cx="8072494" cy="587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Dynamic Assignment of Addresses</a:t>
            </a:r>
            <a:endParaRPr lang="en-US" sz="1600" dirty="0"/>
          </a:p>
          <a:p>
            <a:pPr algn="just">
              <a:lnSpc>
                <a:spcPct val="150000"/>
              </a:lnSpc>
              <a:buFont typeface="Wingdings" pitchFamily="2" charset="2"/>
              <a:buChar char="Ø"/>
            </a:pPr>
            <a:r>
              <a:rPr lang="en-US" sz="1600" dirty="0"/>
              <a:t>Because of the challenges associated with static address management, end-user devices often have addresses dynamically assigned, using DHCP. DHCP enables the automatic assignment of addressing information such as IP address, subnet mask, default gateway, and other configuration information. The configuration of the DHCP server requires that a block of addresses, called an </a:t>
            </a:r>
            <a:r>
              <a:rPr lang="en-US" sz="1600" b="1" i="1" dirty="0"/>
              <a:t>address pool</a:t>
            </a:r>
            <a:r>
              <a:rPr lang="en-US" sz="1600" dirty="0"/>
              <a:t>, be defined to be assigned to the DHCP clients on a network. Addresses assigned to this pool should be planned so that they exclude any addresses used for the other types of devices.</a:t>
            </a:r>
          </a:p>
          <a:p>
            <a:pPr algn="just">
              <a:lnSpc>
                <a:spcPct val="150000"/>
              </a:lnSpc>
              <a:buFont typeface="Wingdings" pitchFamily="2" charset="2"/>
              <a:buChar char="Ø"/>
            </a:pPr>
            <a:r>
              <a:rPr lang="en-US" sz="1600" dirty="0"/>
              <a:t> DHCP is generally the preferred method of assigning IP addresses to hosts on large networks because it reduces the burden on network support staff and virtually eliminates entry errors.</a:t>
            </a:r>
          </a:p>
          <a:p>
            <a:pPr algn="just">
              <a:lnSpc>
                <a:spcPct val="150000"/>
              </a:lnSpc>
              <a:buFont typeface="Wingdings" pitchFamily="2" charset="2"/>
              <a:buChar char="Ø"/>
            </a:pPr>
            <a:r>
              <a:rPr lang="en-US" sz="1600" dirty="0"/>
              <a:t> Another benefit of DHCP is that an address is not permanently assigned to a host but is only “leased” for a period of time. If the host is powered down or taken off the network, the address is returned to the pool for reuse. This feature is especially helpful for mobile users who come and go on a network.</a:t>
            </a:r>
          </a:p>
          <a:p>
            <a:pPr algn="just">
              <a:lnSpc>
                <a:spcPct val="150000"/>
              </a:lnSpc>
            </a:pPr>
            <a:endParaRPr lang="en-US" sz="1400" dirty="0"/>
          </a:p>
          <a:p>
            <a:pPr algn="just">
              <a:lnSpc>
                <a:spcPct val="150000"/>
              </a:lnSpc>
              <a:buFont typeface="Wingdings" pitchFamily="2" charset="2"/>
              <a:buChar char="Ø"/>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23093"/>
            <a:ext cx="9144000" cy="905577"/>
          </a:xfrm>
          <a:prstGeom prst="rect">
            <a:avLst/>
          </a:prstGeom>
        </p:spPr>
      </p:pic>
      <p:sp>
        <p:nvSpPr>
          <p:cNvPr id="10" name="Rectangle 7"/>
          <p:cNvSpPr>
            <a:spLocks noChangeArrowheads="1"/>
          </p:cNvSpPr>
          <p:nvPr/>
        </p:nvSpPr>
        <p:spPr bwMode="auto">
          <a:xfrm>
            <a:off x="1495710" y="62345"/>
            <a:ext cx="7156450" cy="1508105"/>
          </a:xfrm>
          <a:prstGeom prst="rect">
            <a:avLst/>
          </a:prstGeom>
          <a:noFill/>
          <a:ln w="9525">
            <a:noFill/>
            <a:miter lim="800000"/>
            <a:headEnd/>
            <a:tailEnd/>
          </a:ln>
        </p:spPr>
        <p:txBody>
          <a:bodyPr>
            <a:spAutoFit/>
          </a:bodyPr>
          <a:lstStyle/>
          <a:p>
            <a:pPr lvl="0" algn="ctr"/>
            <a:r>
              <a:rPr lang="en-US" sz="3200" b="1" dirty="0">
                <a:solidFill>
                  <a:schemeClr val="bg1"/>
                </a:solidFill>
              </a:rPr>
              <a:t>5. Assigning Addresses</a:t>
            </a:r>
            <a:endParaRPr lang="en-US" sz="32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8670"/>
            <a:ext cx="8072494"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Selecting Device Addresses</a:t>
            </a:r>
            <a:endParaRPr lang="en-US" sz="1600" dirty="0"/>
          </a:p>
          <a:p>
            <a:pPr algn="just">
              <a:lnSpc>
                <a:spcPct val="150000"/>
              </a:lnSpc>
              <a:buFont typeface="Wingdings" pitchFamily="2" charset="2"/>
              <a:buChar char="Ø"/>
            </a:pPr>
            <a:r>
              <a:rPr lang="en-US" sz="1600" dirty="0"/>
              <a:t>When determining the addresses to be assigned </a:t>
            </a:r>
            <a:r>
              <a:rPr lang="en-US" sz="1600" i="1" dirty="0"/>
              <a:t>within </a:t>
            </a:r>
            <a:r>
              <a:rPr lang="en-US" sz="1600" dirty="0"/>
              <a:t>the network, similar devices should be grouped into address ranges. These address ranges should be distinguishable. By examining an address, you should be able to determine what kind of device originates the packet.</a:t>
            </a:r>
          </a:p>
          <a:p>
            <a:pPr lvl="0" algn="just">
              <a:lnSpc>
                <a:spcPct val="150000"/>
              </a:lnSpc>
              <a:buFont typeface="Wingdings" pitchFamily="2" charset="2"/>
              <a:buChar char="q"/>
            </a:pPr>
            <a:r>
              <a:rPr lang="en-US" sz="1600" b="1" dirty="0"/>
              <a:t>Addresses for Servers and Peripherals</a:t>
            </a:r>
          </a:p>
          <a:p>
            <a:pPr lvl="0" algn="just">
              <a:lnSpc>
                <a:spcPct val="150000"/>
              </a:lnSpc>
              <a:buFont typeface="Wingdings" pitchFamily="2" charset="2"/>
              <a:buChar char="q"/>
            </a:pPr>
            <a:r>
              <a:rPr lang="en-US" sz="1600" b="1" dirty="0"/>
              <a:t>Addresses for Hosts That Are Accessible from the Internet</a:t>
            </a:r>
          </a:p>
          <a:p>
            <a:pPr lvl="0" algn="just">
              <a:lnSpc>
                <a:spcPct val="150000"/>
              </a:lnSpc>
              <a:buFont typeface="Wingdings" pitchFamily="2" charset="2"/>
              <a:buChar char="q"/>
            </a:pPr>
            <a:r>
              <a:rPr lang="en-US" sz="1600" b="1" dirty="0"/>
              <a:t>Addresses for Intermediary Devices</a:t>
            </a:r>
          </a:p>
          <a:p>
            <a:pPr lvl="0" algn="just">
              <a:lnSpc>
                <a:spcPct val="150000"/>
              </a:lnSpc>
              <a:buFont typeface="Wingdings" pitchFamily="2" charset="2"/>
              <a:buChar char="q"/>
            </a:pPr>
            <a:r>
              <a:rPr lang="en-US" sz="1600" b="1" dirty="0"/>
              <a:t>Addresses for Routers and Firewalls</a:t>
            </a:r>
            <a:endParaRPr lang="en-US" sz="1600" dirty="0"/>
          </a:p>
          <a:p>
            <a:pPr algn="just">
              <a:lnSpc>
                <a:spcPct val="150000"/>
              </a:lnSpc>
            </a:pPr>
            <a:endParaRPr lang="en-US" sz="1400" dirty="0"/>
          </a:p>
          <a:p>
            <a:pPr algn="just">
              <a:lnSpc>
                <a:spcPct val="150000"/>
              </a:lnSpc>
              <a:buFont typeface="Wingdings" pitchFamily="2" charset="2"/>
              <a:buChar char="Ø"/>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23093"/>
            <a:ext cx="9144000" cy="905577"/>
          </a:xfrm>
          <a:prstGeom prst="rect">
            <a:avLst/>
          </a:prstGeom>
        </p:spPr>
      </p:pic>
      <p:sp>
        <p:nvSpPr>
          <p:cNvPr id="10" name="Rectangle 7"/>
          <p:cNvSpPr>
            <a:spLocks noChangeArrowheads="1"/>
          </p:cNvSpPr>
          <p:nvPr/>
        </p:nvSpPr>
        <p:spPr bwMode="auto">
          <a:xfrm>
            <a:off x="1495710" y="62345"/>
            <a:ext cx="7156450" cy="1508105"/>
          </a:xfrm>
          <a:prstGeom prst="rect">
            <a:avLst/>
          </a:prstGeom>
          <a:noFill/>
          <a:ln w="9525">
            <a:noFill/>
            <a:miter lim="800000"/>
            <a:headEnd/>
            <a:tailEnd/>
          </a:ln>
        </p:spPr>
        <p:txBody>
          <a:bodyPr>
            <a:spAutoFit/>
          </a:bodyPr>
          <a:lstStyle/>
          <a:p>
            <a:pPr lvl="0" algn="ctr"/>
            <a:r>
              <a:rPr lang="en-US" sz="3200" b="1" dirty="0">
                <a:solidFill>
                  <a:schemeClr val="bg1"/>
                </a:solidFill>
              </a:rPr>
              <a:t>5. Assigning Addresses</a:t>
            </a:r>
            <a:endParaRPr lang="en-US" sz="32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t14"/>
          <p:cNvPicPr>
            <a:picLocks noChangeAspect="1" noChangeArrowheads="1"/>
          </p:cNvPicPr>
          <p:nvPr/>
        </p:nvPicPr>
        <p:blipFill>
          <a:blip r:embed="rId6"/>
          <a:srcRect/>
          <a:stretch>
            <a:fillRect/>
          </a:stretch>
        </p:blipFill>
        <p:spPr bwMode="auto">
          <a:xfrm>
            <a:off x="1214414" y="3929066"/>
            <a:ext cx="7371354" cy="242886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28</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79800"/>
            <a:ext cx="7929650"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Addressing is a key function of network layer protocols. Addressing enables data communication between hosts on the same network or on different networks. Internet Protocol version 4 (IPv4) provides hierarchical addressing for packets that carry your data. Designing, implementing, and managing an effective IPv4 addressing plan ensures that networks can operate effectively and efficiently. This lecture and the next lecture examine in detail the structure of IPv4 addresses and their application to the construction and testing of IP networks and </a:t>
            </a:r>
            <a:r>
              <a:rPr lang="en-US" sz="2000" dirty="0" err="1"/>
              <a:t>subnetworks</a:t>
            </a:r>
            <a:r>
              <a:rPr lang="en-US" sz="2000" dirty="0"/>
              <a:t>.</a:t>
            </a:r>
          </a:p>
          <a:p>
            <a:pPr lvl="0"/>
            <a:endParaRPr lang="en-US" dirty="0"/>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lgn="ctr"/>
            <a:r>
              <a:rPr lang="en-US" sz="2800" b="1" dirty="0">
                <a:solidFill>
                  <a:schemeClr val="bg1"/>
                </a:solidFill>
              </a:rPr>
              <a:t>1. Overview</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5425"/>
            <a:ext cx="7929650" cy="518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600" dirty="0"/>
              <a:t>For communication to take place between hosts, the appropriate addresses must be applied to these devices. Managing the addressing of the devices and understanding the IPv4 address structure and its representation are essential.</a:t>
            </a:r>
          </a:p>
          <a:p>
            <a:pPr algn="just">
              <a:lnSpc>
                <a:spcPct val="150000"/>
              </a:lnSpc>
            </a:pPr>
            <a:r>
              <a:rPr lang="en-US" sz="1600" b="1" dirty="0"/>
              <a:t>Anatomy of an IPv4 Address</a:t>
            </a:r>
            <a:endParaRPr lang="en-US" sz="1600" dirty="0"/>
          </a:p>
          <a:p>
            <a:pPr algn="just">
              <a:lnSpc>
                <a:spcPct val="150000"/>
              </a:lnSpc>
              <a:buFont typeface="Wingdings" pitchFamily="2" charset="2"/>
              <a:buChar char="Ø"/>
            </a:pPr>
            <a:r>
              <a:rPr lang="en-US" sz="1600" dirty="0"/>
              <a:t>Each device on a network must be uniquely defined by a network layer address. At this layer, the packets of the communication are also identified with the source and destination addresses of the two end systems. With IPv4, each packet uses a 32-bit source address and a 32-bit destination address in the Layer 3 header. These addresses are represented in the data network as binary patterns. Inside the devices, </a:t>
            </a:r>
            <a:r>
              <a:rPr lang="en-US" sz="1600" b="1" i="1" dirty="0"/>
              <a:t>digital logic </a:t>
            </a:r>
            <a:r>
              <a:rPr lang="en-US" sz="1600" dirty="0"/>
              <a:t>is applied for the interpretation of these addresses. For the human network, a string of 32 bits is difficult to interpret and even more difficult to remember. For this reason, IPv4 addresses are represented using </a:t>
            </a:r>
            <a:r>
              <a:rPr lang="en-US" sz="1600" b="1" i="1" dirty="0"/>
              <a:t>dotted decimal </a:t>
            </a:r>
            <a:r>
              <a:rPr lang="en-US" sz="1600" dirty="0"/>
              <a:t>format.</a:t>
            </a:r>
          </a:p>
          <a:p>
            <a:pPr algn="just">
              <a:lnSpc>
                <a:spcPct val="150000"/>
              </a:lnSpc>
              <a:buFont typeface="Wingdings" pitchFamily="2" charset="2"/>
              <a:buChar char="Ø"/>
            </a:pPr>
            <a:endParaRPr lang="en-US" dirty="0"/>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algn="ctr"/>
            <a:r>
              <a:rPr lang="en-US" sz="2800" b="1" dirty="0">
                <a:solidFill>
                  <a:schemeClr val="bg1"/>
                </a:solidFill>
              </a:rPr>
              <a:t>2. IPv4 Addresses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5425"/>
            <a:ext cx="792965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Dotted Decimal</a:t>
            </a:r>
            <a:endParaRPr lang="en-US" dirty="0"/>
          </a:p>
          <a:p>
            <a:pPr algn="just">
              <a:lnSpc>
                <a:spcPct val="150000"/>
              </a:lnSpc>
              <a:buFont typeface="Wingdings" pitchFamily="2" charset="2"/>
              <a:buChar char="Ø"/>
            </a:pPr>
            <a:r>
              <a:rPr lang="en-US" dirty="0"/>
              <a:t>IPv4 addresses are easier to remember, write, and verbally communicate than strings of 32 bits. Representing IPv4 addresses as dotted decimals begins by separating the 32 bits of the address into bytes. Each byte of the binary pattern, called an </a:t>
            </a:r>
            <a:r>
              <a:rPr lang="en-US" i="1" dirty="0"/>
              <a:t>octet</a:t>
            </a:r>
            <a:r>
              <a:rPr lang="en-US" dirty="0"/>
              <a:t>, is separated with a dot. The bytes are called an octet, because each of the decimal numbers represents 1 byte, or 8 bits. For example, the following address: 10101100000100000000010000010100</a:t>
            </a:r>
          </a:p>
          <a:p>
            <a:pPr algn="just">
              <a:lnSpc>
                <a:spcPct val="150000"/>
              </a:lnSpc>
            </a:pPr>
            <a:r>
              <a:rPr lang="en-US" dirty="0"/>
              <a:t> is expressed in dotted decimal as 172.16.4.20</a:t>
            </a:r>
          </a:p>
          <a:p>
            <a:pPr algn="just">
              <a:lnSpc>
                <a:spcPct val="150000"/>
              </a:lnSpc>
              <a:buFont typeface="Wingdings" pitchFamily="2" charset="2"/>
              <a:buChar char="Ø"/>
            </a:pPr>
            <a:r>
              <a:rPr lang="en-US" dirty="0"/>
              <a:t>Keep in mind that devices use binary logic. The dotted decimal format makes it easier for people to use and remember addresses.</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algn="ctr"/>
            <a:r>
              <a:rPr lang="en-US" sz="2800" b="1" dirty="0">
                <a:solidFill>
                  <a:schemeClr val="bg1"/>
                </a:solidFill>
              </a:rPr>
              <a:t>2. IPv4 Addresses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5425"/>
            <a:ext cx="7929650" cy="5122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IPv4 addresses have two parts: the network portion and the host portion. For each IPv4 address, some portion of the most significant bits, or </a:t>
            </a:r>
            <a:r>
              <a:rPr lang="en-US" sz="2000" b="1" i="1" dirty="0"/>
              <a:t>high-order bits</a:t>
            </a:r>
            <a:r>
              <a:rPr lang="en-US" sz="2000" dirty="0"/>
              <a:t>, represents the network address. At Layer 3, a </a:t>
            </a:r>
            <a:r>
              <a:rPr lang="en-US" sz="2000" i="1" dirty="0"/>
              <a:t>network </a:t>
            </a:r>
            <a:r>
              <a:rPr lang="en-US" sz="2000" dirty="0"/>
              <a:t>is defined as a group of hosts that have identical bit patterns in the network address portion of their addresses. That is, all the bits in the network portion of their addresses are identical. In the following example, the two addresses have identical network portions. Therefore, hosts assigned these two addresses would be on the same logical network:</a:t>
            </a:r>
          </a:p>
          <a:p>
            <a:pPr algn="just">
              <a:lnSpc>
                <a:spcPct val="150000"/>
              </a:lnSpc>
            </a:pPr>
            <a:r>
              <a:rPr lang="en-US" sz="2000" b="1" dirty="0"/>
              <a:t>172.16.4.</a:t>
            </a:r>
            <a:r>
              <a:rPr lang="en-US" sz="2000" dirty="0"/>
              <a:t>20                       </a:t>
            </a:r>
            <a:r>
              <a:rPr lang="en-US" sz="2000" b="1" dirty="0"/>
              <a:t>172.16.4.</a:t>
            </a:r>
            <a:r>
              <a:rPr lang="en-US" sz="2000" dirty="0"/>
              <a:t>32</a:t>
            </a:r>
          </a:p>
          <a:p>
            <a:pPr algn="just">
              <a:lnSpc>
                <a:spcPct val="150000"/>
              </a:lnSpc>
            </a:pPr>
            <a:r>
              <a:rPr lang="en-US" sz="2000" b="1" dirty="0"/>
              <a:t>network </a:t>
            </a:r>
            <a:r>
              <a:rPr lang="en-US" sz="2000" dirty="0"/>
              <a:t>host                    </a:t>
            </a:r>
            <a:r>
              <a:rPr lang="en-US" sz="2000" b="1" dirty="0"/>
              <a:t>network</a:t>
            </a:r>
            <a:r>
              <a:rPr lang="en-US" sz="2000" dirty="0"/>
              <a:t> host</a:t>
            </a:r>
          </a:p>
          <a:p>
            <a:pPr algn="just">
              <a:lnSpc>
                <a:spcPct val="150000"/>
              </a:lnSpc>
            </a:pPr>
            <a:r>
              <a:rPr lang="en-US" sz="2000" b="1" dirty="0"/>
              <a:t>portion</a:t>
            </a:r>
            <a:r>
              <a:rPr lang="en-US" sz="2000" dirty="0"/>
              <a:t> </a:t>
            </a:r>
            <a:r>
              <a:rPr lang="en-US" sz="2000" dirty="0" err="1"/>
              <a:t>portion</a:t>
            </a:r>
            <a:r>
              <a:rPr lang="en-US" sz="2000" dirty="0"/>
              <a:t>                 </a:t>
            </a:r>
            <a:r>
              <a:rPr lang="en-US" sz="2000" b="1" dirty="0" err="1"/>
              <a:t>portion</a:t>
            </a:r>
            <a:r>
              <a:rPr lang="en-US" sz="2000" dirty="0"/>
              <a:t> </a:t>
            </a:r>
            <a:r>
              <a:rPr lang="en-US" sz="2000" dirty="0" err="1"/>
              <a:t>portion</a:t>
            </a: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algn="ctr"/>
            <a:r>
              <a:rPr lang="en-US" sz="2800" b="1" dirty="0">
                <a:solidFill>
                  <a:schemeClr val="bg1"/>
                </a:solidFill>
              </a:rPr>
              <a:t>2. IPv4 Addresses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5425"/>
            <a:ext cx="792965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Although all 32 bits define the IPv4 host address, a variable number of bits represent the host portion of the address. The number of bits used in this host portion determines the number of hosts within the network. In the previous example, the last octet, the lowest 8 bits, are the host portion. This means that the bits for the upper three octets represent the network portion.</a:t>
            </a:r>
          </a:p>
          <a:p>
            <a:pPr algn="just">
              <a:lnSpc>
                <a:spcPct val="150000"/>
              </a:lnSpc>
              <a:buFont typeface="Wingdings" pitchFamily="2" charset="2"/>
              <a:buChar char="Ø"/>
            </a:pPr>
            <a:r>
              <a:rPr lang="en-US" dirty="0"/>
              <a:t>You determine how many bits are required for the host portion based on the number of hosts that a network requires. If a particular network requires at least 200 hosts, you would need to use enough bits in the host portion to be able to represent at least 200 different bit patterns. To assign a unique address to 200 hosts, you would use the entire last octet. With 8 bits, a total of 256 different bit patterns can be achieved. As with the previous example, this means that the bits for the upper three octets represent the network portion. </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algn="ctr"/>
            <a:r>
              <a:rPr lang="en-US" sz="2800" b="1" dirty="0">
                <a:solidFill>
                  <a:schemeClr val="bg1"/>
                </a:solidFill>
              </a:rPr>
              <a:t>2. IPv4 Addresses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5425"/>
            <a:ext cx="7929650"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lnSpc>
                <a:spcPct val="150000"/>
              </a:lnSpc>
            </a:pPr>
            <a:r>
              <a:rPr lang="en-US" b="1" dirty="0"/>
              <a:t>Addressing Types of Communication: </a:t>
            </a:r>
            <a:r>
              <a:rPr lang="en-US" b="1" dirty="0" err="1"/>
              <a:t>Unicast</a:t>
            </a:r>
            <a:r>
              <a:rPr lang="en-US" b="1" dirty="0"/>
              <a:t>, Broadcast, Multicast</a:t>
            </a:r>
            <a:endParaRPr lang="en-US" dirty="0"/>
          </a:p>
          <a:p>
            <a:pPr algn="just">
              <a:lnSpc>
                <a:spcPct val="150000"/>
              </a:lnSpc>
            </a:pPr>
            <a:r>
              <a:rPr lang="en-US" dirty="0"/>
              <a:t>In an IPv4 network, the hosts can communicate in one of three different ways:</a:t>
            </a:r>
          </a:p>
          <a:p>
            <a:pPr algn="just">
              <a:lnSpc>
                <a:spcPct val="150000"/>
              </a:lnSpc>
              <a:buFont typeface="Wingdings" pitchFamily="2" charset="2"/>
              <a:buChar char="q"/>
            </a:pPr>
            <a:r>
              <a:rPr lang="en-US" dirty="0"/>
              <a:t> </a:t>
            </a:r>
            <a:r>
              <a:rPr lang="en-US" b="1" dirty="0" err="1"/>
              <a:t>Unicast</a:t>
            </a:r>
            <a:r>
              <a:rPr lang="en-US" b="1" dirty="0"/>
              <a:t>: </a:t>
            </a:r>
            <a:r>
              <a:rPr lang="en-US" dirty="0"/>
              <a:t>The process of sending a packet from one host to an individual host</a:t>
            </a:r>
          </a:p>
          <a:p>
            <a:pPr algn="just">
              <a:lnSpc>
                <a:spcPct val="150000"/>
              </a:lnSpc>
              <a:buFont typeface="Wingdings" pitchFamily="2" charset="2"/>
              <a:buChar char="q"/>
            </a:pPr>
            <a:r>
              <a:rPr lang="en-US" b="1" dirty="0"/>
              <a:t>Broadcast: </a:t>
            </a:r>
            <a:r>
              <a:rPr lang="en-US" dirty="0"/>
              <a:t>The process of sending a packet from one host to all hosts in the network</a:t>
            </a:r>
          </a:p>
          <a:p>
            <a:pPr algn="just">
              <a:lnSpc>
                <a:spcPct val="150000"/>
              </a:lnSpc>
              <a:buFont typeface="Wingdings" pitchFamily="2" charset="2"/>
              <a:buChar char="q"/>
            </a:pPr>
            <a:r>
              <a:rPr lang="en-US" b="1" dirty="0"/>
              <a:t>Multicast: </a:t>
            </a:r>
            <a:r>
              <a:rPr lang="en-US" dirty="0"/>
              <a:t>The process of sending a packet from one host to a selected group of hosts</a:t>
            </a:r>
          </a:p>
          <a:p>
            <a:pPr algn="just">
              <a:lnSpc>
                <a:spcPct val="150000"/>
              </a:lnSpc>
              <a:buFont typeface="Wingdings" pitchFamily="2" charset="2"/>
              <a:buChar char="Ø"/>
            </a:pPr>
            <a:r>
              <a:rPr lang="en-US" dirty="0"/>
              <a:t>Each of these three types supports different types of communication in the data networks and uses different IPv4 destination addresses. In all three cases, the IPv4 address of the originating host is placed in the packet header as the source address.</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631216"/>
          </a:xfrm>
          <a:prstGeom prst="rect">
            <a:avLst/>
          </a:prstGeom>
          <a:noFill/>
          <a:ln w="9525">
            <a:noFill/>
            <a:miter lim="800000"/>
            <a:headEnd/>
            <a:tailEnd/>
          </a:ln>
        </p:spPr>
        <p:txBody>
          <a:bodyPr>
            <a:spAutoFit/>
          </a:bodyPr>
          <a:lstStyle/>
          <a:p>
            <a:pPr lvl="0" algn="ctr"/>
            <a:r>
              <a:rPr lang="en-US" sz="2000" b="1" dirty="0">
                <a:solidFill>
                  <a:schemeClr val="bg1"/>
                </a:solidFill>
              </a:rPr>
              <a:t>3. Addressing Types of Communication: </a:t>
            </a:r>
            <a:r>
              <a:rPr lang="en-US" sz="2000" b="1" dirty="0" err="1">
                <a:solidFill>
                  <a:schemeClr val="bg1"/>
                </a:solidFill>
              </a:rPr>
              <a:t>Unicast</a:t>
            </a:r>
            <a:r>
              <a:rPr lang="en-US" sz="2000" b="1" dirty="0">
                <a:solidFill>
                  <a:schemeClr val="bg1"/>
                </a:solidFill>
              </a:rPr>
              <a:t>, Broadcast, Multicast</a:t>
            </a:r>
            <a:endParaRPr lang="en-US" sz="20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74800"/>
            <a:ext cx="8072494"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Besides the addresses in the IPv4 address range that are reserved for multicast, many of the IPv4 </a:t>
            </a:r>
            <a:r>
              <a:rPr lang="en-US" dirty="0" err="1"/>
              <a:t>unicast</a:t>
            </a:r>
            <a:r>
              <a:rPr lang="en-US" dirty="0"/>
              <a:t> addresses have been reserved for special purposes. Some of these addresses limit the scope or functionality of the hosts to which they are assigned. Other reserved addresses cannot be assigned to hosts. In the next sections, some of these reserved addresses will be presented.</a:t>
            </a:r>
          </a:p>
          <a:p>
            <a:pPr algn="just">
              <a:lnSpc>
                <a:spcPct val="150000"/>
              </a:lnSpc>
            </a:pPr>
            <a:r>
              <a:rPr lang="en-US" b="1" dirty="0"/>
              <a:t>Types of Addresses in an IPv4 Network Range</a:t>
            </a:r>
            <a:endParaRPr lang="en-US" dirty="0"/>
          </a:p>
          <a:p>
            <a:pPr algn="just">
              <a:lnSpc>
                <a:spcPct val="150000"/>
              </a:lnSpc>
            </a:pPr>
            <a:r>
              <a:rPr lang="en-US" dirty="0"/>
              <a:t>Within each IPv4 network, there are three types of addresses:</a:t>
            </a:r>
          </a:p>
          <a:p>
            <a:pPr lvl="0" algn="just">
              <a:lnSpc>
                <a:spcPct val="150000"/>
              </a:lnSpc>
              <a:buFont typeface="Wingdings" pitchFamily="2" charset="2"/>
              <a:buChar char="q"/>
            </a:pPr>
            <a:r>
              <a:rPr lang="en-US" b="1" dirty="0"/>
              <a:t>Network address: </a:t>
            </a:r>
            <a:r>
              <a:rPr lang="en-US" dirty="0"/>
              <a:t>A special address that refers to the network</a:t>
            </a:r>
          </a:p>
          <a:p>
            <a:pPr lvl="0" algn="just">
              <a:lnSpc>
                <a:spcPct val="150000"/>
              </a:lnSpc>
              <a:buFont typeface="Wingdings" pitchFamily="2" charset="2"/>
              <a:buChar char="q"/>
            </a:pPr>
            <a:r>
              <a:rPr lang="en-US" b="1" dirty="0"/>
              <a:t>Broadcast address: </a:t>
            </a:r>
            <a:r>
              <a:rPr lang="en-US" dirty="0"/>
              <a:t>A special address used to send data to all hosts in the network</a:t>
            </a:r>
          </a:p>
          <a:p>
            <a:pPr lvl="0" algn="just">
              <a:lnSpc>
                <a:spcPct val="150000"/>
              </a:lnSpc>
              <a:buFont typeface="Wingdings" pitchFamily="2" charset="2"/>
              <a:buChar char="q"/>
            </a:pPr>
            <a:r>
              <a:rPr lang="en-US" b="1" dirty="0"/>
              <a:t>Host addresses: </a:t>
            </a:r>
            <a:r>
              <a:rPr lang="en-US" dirty="0"/>
              <a:t>The </a:t>
            </a:r>
            <a:r>
              <a:rPr lang="en-US" dirty="0" err="1"/>
              <a:t>unicast</a:t>
            </a:r>
            <a:r>
              <a:rPr lang="en-US" dirty="0"/>
              <a:t> addresses assigned to the end devices in the network</a:t>
            </a:r>
          </a:p>
          <a:p>
            <a:pPr algn="just">
              <a:lnSpc>
                <a:spcPct val="150000"/>
              </a:lnSpc>
              <a:buFont typeface="Wingdings" pitchFamily="2" charset="2"/>
              <a:buChar char="Ø"/>
            </a:pPr>
            <a:r>
              <a:rPr lang="en-US" dirty="0"/>
              <a:t>Within each network, there are two addresses that cannot be assigned to devices: network address and broadcast address. The other addresses allocated to a network are the host addresses to be assigned to the individual devices.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446550"/>
          </a:xfrm>
          <a:prstGeom prst="rect">
            <a:avLst/>
          </a:prstGeom>
          <a:noFill/>
          <a:ln w="9525">
            <a:noFill/>
            <a:miter lim="800000"/>
            <a:headEnd/>
            <a:tailEnd/>
          </a:ln>
        </p:spPr>
        <p:txBody>
          <a:bodyPr>
            <a:spAutoFit/>
          </a:bodyPr>
          <a:lstStyle/>
          <a:p>
            <a:pPr lvl="0" algn="ctr"/>
            <a:r>
              <a:rPr lang="en-US" sz="2800" b="1" dirty="0">
                <a:solidFill>
                  <a:schemeClr val="bg1"/>
                </a:solidFill>
              </a:rPr>
              <a:t>4. IPv4 Addresses for Different Purposes</a:t>
            </a:r>
            <a:endParaRPr lang="en-US" sz="2800" dirty="0">
              <a:solidFill>
                <a:schemeClr val="bg1"/>
              </a:solidFill>
            </a:endParaRPr>
          </a:p>
          <a:p>
            <a:pPr lvl="0"/>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77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26098</TotalTime>
  <Words>4201</Words>
  <Application>Microsoft Macintosh PowerPoint</Application>
  <PresentationFormat>On-screen Show (4:3)</PresentationFormat>
  <Paragraphs>256</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Sura Fawzi</cp:lastModifiedBy>
  <cp:revision>1152</cp:revision>
  <dcterms:created xsi:type="dcterms:W3CDTF">2011-03-14T07:23:11Z</dcterms:created>
  <dcterms:modified xsi:type="dcterms:W3CDTF">2024-11-30T22:46:14Z</dcterms:modified>
</cp:coreProperties>
</file>