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handoutMasterIdLst>
    <p:handoutMasterId r:id="rId29"/>
  </p:handoutMasterIdLst>
  <p:sldIdLst>
    <p:sldId id="256" r:id="rId2"/>
    <p:sldId id="278" r:id="rId3"/>
    <p:sldId id="416" r:id="rId4"/>
    <p:sldId id="417" r:id="rId5"/>
    <p:sldId id="418" r:id="rId6"/>
    <p:sldId id="419" r:id="rId7"/>
    <p:sldId id="420" r:id="rId8"/>
    <p:sldId id="421" r:id="rId9"/>
    <p:sldId id="422" r:id="rId10"/>
    <p:sldId id="423" r:id="rId11"/>
    <p:sldId id="424" r:id="rId12"/>
    <p:sldId id="425" r:id="rId13"/>
    <p:sldId id="426" r:id="rId14"/>
    <p:sldId id="427" r:id="rId15"/>
    <p:sldId id="428" r:id="rId16"/>
    <p:sldId id="430" r:id="rId17"/>
    <p:sldId id="431" r:id="rId18"/>
    <p:sldId id="432" r:id="rId19"/>
    <p:sldId id="433" r:id="rId20"/>
    <p:sldId id="434" r:id="rId21"/>
    <p:sldId id="435" r:id="rId22"/>
    <p:sldId id="436" r:id="rId23"/>
    <p:sldId id="437" r:id="rId24"/>
    <p:sldId id="438" r:id="rId25"/>
    <p:sldId id="449" r:id="rId26"/>
    <p:sldId id="258"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r" defTabSz="914400" rtl="1" eaLnBrk="1" latinLnBrk="0" hangingPunct="1">
      <a:defRPr kern="1200">
        <a:solidFill>
          <a:schemeClr val="tx1"/>
        </a:solidFill>
        <a:latin typeface="Calibri" pitchFamily="34" charset="0"/>
        <a:ea typeface="+mn-ea"/>
        <a:cs typeface="Arial" pitchFamily="34" charset="0"/>
      </a:defRPr>
    </a:lvl6pPr>
    <a:lvl7pPr marL="2743200" algn="r" defTabSz="914400" rtl="1" eaLnBrk="1" latinLnBrk="0" hangingPunct="1">
      <a:defRPr kern="1200">
        <a:solidFill>
          <a:schemeClr val="tx1"/>
        </a:solidFill>
        <a:latin typeface="Calibri" pitchFamily="34" charset="0"/>
        <a:ea typeface="+mn-ea"/>
        <a:cs typeface="Arial" pitchFamily="34" charset="0"/>
      </a:defRPr>
    </a:lvl7pPr>
    <a:lvl8pPr marL="3200400" algn="r" defTabSz="914400" rtl="1" eaLnBrk="1" latinLnBrk="0" hangingPunct="1">
      <a:defRPr kern="1200">
        <a:solidFill>
          <a:schemeClr val="tx1"/>
        </a:solidFill>
        <a:latin typeface="Calibri" pitchFamily="34" charset="0"/>
        <a:ea typeface="+mn-ea"/>
        <a:cs typeface="Arial" pitchFamily="34" charset="0"/>
      </a:defRPr>
    </a:lvl8pPr>
    <a:lvl9pPr marL="3657600" algn="r" defTabSz="914400" rtl="1" eaLnBrk="1" latinLnBrk="0" hangingPunct="1">
      <a:defRPr kern="1200">
        <a:solidFill>
          <a:schemeClr val="tx1"/>
        </a:solidFill>
        <a:latin typeface="Calibri"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FEE"/>
    <a:srgbClr val="FFFFCC"/>
    <a:srgbClr val="FFCC99"/>
    <a:srgbClr val="D0D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8" autoAdjust="0"/>
    <p:restoredTop sz="94453" autoAdjust="0"/>
  </p:normalViewPr>
  <p:slideViewPr>
    <p:cSldViewPr>
      <p:cViewPr varScale="1">
        <p:scale>
          <a:sx n="112" d="100"/>
          <a:sy n="112" d="100"/>
        </p:scale>
        <p:origin x="984"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1D6122-9D41-46C3-9025-5F14DBAC386C}" type="datetimeFigureOut">
              <a:rPr lang="en-US" smtClean="0"/>
              <a:pPr/>
              <a:t>9/21/24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FA262A-840D-440C-A72F-5D154C94EB4D}" type="slidenum">
              <a:rPr lang="en-US" smtClean="0"/>
              <a:pPr/>
              <a:t>‹#›</a:t>
            </a:fld>
            <a:endParaRPr lang="en-US"/>
          </a:p>
        </p:txBody>
      </p:sp>
    </p:spTree>
    <p:extLst>
      <p:ext uri="{BB962C8B-B14F-4D97-AF65-F5344CB8AC3E}">
        <p14:creationId xmlns:p14="http://schemas.microsoft.com/office/powerpoint/2010/main" val="25847000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A1F99CF-35C3-43A7-86F1-43201A1D77F7}" type="datetimeFigureOut">
              <a:rPr lang="en-US"/>
              <a:pPr>
                <a:defRPr/>
              </a:pPr>
              <a:t>9/21/24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8F03ADD-8D9E-49E5-9D9D-0DF05CFE206A}" type="slidenum">
              <a:rPr lang="en-US"/>
              <a:pPr>
                <a:defRPr/>
              </a:pPr>
              <a:t>‹#›</a:t>
            </a:fld>
            <a:endParaRPr lang="en-US"/>
          </a:p>
        </p:txBody>
      </p:sp>
    </p:spTree>
    <p:extLst>
      <p:ext uri="{BB962C8B-B14F-4D97-AF65-F5344CB8AC3E}">
        <p14:creationId xmlns:p14="http://schemas.microsoft.com/office/powerpoint/2010/main" val="364353708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a:t>
            </a:fld>
            <a:endParaRPr lang="en-US"/>
          </a:p>
        </p:txBody>
      </p:sp>
    </p:spTree>
    <p:extLst>
      <p:ext uri="{BB962C8B-B14F-4D97-AF65-F5344CB8AC3E}">
        <p14:creationId xmlns:p14="http://schemas.microsoft.com/office/powerpoint/2010/main" val="100157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10</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11</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12</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13</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14</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15</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16</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17</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18</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19</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a:t>
            </a:fld>
            <a:endParaRPr lang="en-US"/>
          </a:p>
        </p:txBody>
      </p:sp>
    </p:spTree>
    <p:extLst>
      <p:ext uri="{BB962C8B-B14F-4D97-AF65-F5344CB8AC3E}">
        <p14:creationId xmlns:p14="http://schemas.microsoft.com/office/powerpoint/2010/main" val="34910448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20</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21</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22</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23</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24</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25</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4</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5</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6</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7</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8</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9</a:t>
            </a:fld>
            <a:endParaRPr lang="en-US"/>
          </a:p>
        </p:txBody>
      </p:sp>
    </p:spTree>
    <p:extLst>
      <p:ext uri="{BB962C8B-B14F-4D97-AF65-F5344CB8AC3E}">
        <p14:creationId xmlns:p14="http://schemas.microsoft.com/office/powerpoint/2010/main" val="1007123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9FD7746-EAD3-4BD3-BFB4-2AD909AE9FAB}" type="datetime1">
              <a:rPr lang="en-US" smtClean="0"/>
              <a:pPr>
                <a:defRPr/>
              </a:pPr>
              <a:t>9/21/24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8EFA08D6-CDF1-4737-80BC-0CA4AD34F12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0431B7E-D847-4805-BA2F-4E58505D2121}" type="datetime1">
              <a:rPr lang="en-US" smtClean="0"/>
              <a:pPr>
                <a:defRPr/>
              </a:pPr>
              <a:t>9/21/24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3EBF3FE1-237B-4EBE-B99D-50505478F60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2D616E9-7A55-499F-B13C-1F4E127B5AE5}" type="datetime1">
              <a:rPr lang="en-US" smtClean="0"/>
              <a:pPr>
                <a:defRPr/>
              </a:pPr>
              <a:t>9/21/24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BA1A3D5F-F4B0-4E05-A1B4-5C00F0DC5C2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58283B1-D172-462D-83E7-11559713F223}" type="datetime1">
              <a:rPr lang="en-US" smtClean="0"/>
              <a:pPr>
                <a:defRPr/>
              </a:pPr>
              <a:t>9/21/24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C6AA145C-1451-4AF6-84B4-1EF777CE766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0198C94-B2C6-4671-99A9-5400192904C0}" type="datetime1">
              <a:rPr lang="en-US" smtClean="0"/>
              <a:pPr>
                <a:defRPr/>
              </a:pPr>
              <a:t>9/21/24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18F32067-5346-4166-93E7-17B55DBE44E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BFDB0078-E423-4779-8159-5D9B20016FB8}" type="datetime1">
              <a:rPr lang="en-US" smtClean="0"/>
              <a:pPr>
                <a:defRPr/>
              </a:pPr>
              <a:t>9/21/24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7" name="Slide Number Placeholder 5"/>
          <p:cNvSpPr>
            <a:spLocks noGrp="1"/>
          </p:cNvSpPr>
          <p:nvPr>
            <p:ph type="sldNum" sz="quarter" idx="12"/>
          </p:nvPr>
        </p:nvSpPr>
        <p:spPr/>
        <p:txBody>
          <a:bodyPr/>
          <a:lstStyle>
            <a:lvl1pPr>
              <a:defRPr/>
            </a:lvl1pPr>
          </a:lstStyle>
          <a:p>
            <a:pPr>
              <a:defRPr/>
            </a:pPr>
            <a:fld id="{B82901A7-4016-4CFC-8068-2DEFFE67EF4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488D721-51FF-4826-8B5B-CD75CD62C653}" type="datetime1">
              <a:rPr lang="en-US" smtClean="0"/>
              <a:pPr>
                <a:defRPr/>
              </a:pPr>
              <a:t>9/21/24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9" name="Slide Number Placeholder 5"/>
          <p:cNvSpPr>
            <a:spLocks noGrp="1"/>
          </p:cNvSpPr>
          <p:nvPr>
            <p:ph type="sldNum" sz="quarter" idx="12"/>
          </p:nvPr>
        </p:nvSpPr>
        <p:spPr/>
        <p:txBody>
          <a:bodyPr/>
          <a:lstStyle>
            <a:lvl1pPr>
              <a:defRPr/>
            </a:lvl1pPr>
          </a:lstStyle>
          <a:p>
            <a:pPr>
              <a:defRPr/>
            </a:pPr>
            <a:fld id="{79F28903-082E-4EED-B511-00A7E8784D8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71A7FC6-1F0A-4960-9055-806B8C25C8F9}" type="datetime1">
              <a:rPr lang="en-US" smtClean="0"/>
              <a:pPr>
                <a:defRPr/>
              </a:pPr>
              <a:t>9/21/24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5" name="Slide Number Placeholder 5"/>
          <p:cNvSpPr>
            <a:spLocks noGrp="1"/>
          </p:cNvSpPr>
          <p:nvPr>
            <p:ph type="sldNum" sz="quarter" idx="12"/>
          </p:nvPr>
        </p:nvSpPr>
        <p:spPr/>
        <p:txBody>
          <a:bodyPr/>
          <a:lstStyle>
            <a:lvl1pPr>
              <a:defRPr/>
            </a:lvl1pPr>
          </a:lstStyle>
          <a:p>
            <a:pPr>
              <a:defRPr/>
            </a:pPr>
            <a:fld id="{2A8D4E3C-2CFD-40AD-975C-1F49E27896B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0C612B2-F597-45D2-827F-B69716F32D1F}" type="datetime1">
              <a:rPr lang="en-US" smtClean="0"/>
              <a:pPr>
                <a:defRPr/>
              </a:pPr>
              <a:t>9/21/24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4" name="Slide Number Placeholder 5"/>
          <p:cNvSpPr>
            <a:spLocks noGrp="1"/>
          </p:cNvSpPr>
          <p:nvPr>
            <p:ph type="sldNum" sz="quarter" idx="12"/>
          </p:nvPr>
        </p:nvSpPr>
        <p:spPr/>
        <p:txBody>
          <a:bodyPr/>
          <a:lstStyle>
            <a:lvl1pPr>
              <a:defRPr/>
            </a:lvl1pPr>
          </a:lstStyle>
          <a:p>
            <a:pPr>
              <a:defRPr/>
            </a:pPr>
            <a:fld id="{BB0DF61B-AB8A-4BD8-A709-4370B1020AB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3C0EF19-AB0E-447A-B707-7611F3C43651}" type="datetime1">
              <a:rPr lang="en-US" smtClean="0"/>
              <a:pPr>
                <a:defRPr/>
              </a:pPr>
              <a:t>9/21/24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7" name="Slide Number Placeholder 5"/>
          <p:cNvSpPr>
            <a:spLocks noGrp="1"/>
          </p:cNvSpPr>
          <p:nvPr>
            <p:ph type="sldNum" sz="quarter" idx="12"/>
          </p:nvPr>
        </p:nvSpPr>
        <p:spPr/>
        <p:txBody>
          <a:bodyPr/>
          <a:lstStyle>
            <a:lvl1pPr>
              <a:defRPr/>
            </a:lvl1pPr>
          </a:lstStyle>
          <a:p>
            <a:pPr>
              <a:defRPr/>
            </a:pPr>
            <a:fld id="{549A7F53-C78F-4964-BB8D-3B93CBA49A1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562CE18-D19F-45F9-804F-A5FBAA3FE0CB}" type="datetime1">
              <a:rPr lang="en-US" smtClean="0"/>
              <a:pPr>
                <a:defRPr/>
              </a:pPr>
              <a:t>9/21/24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7" name="Slide Number Placeholder 5"/>
          <p:cNvSpPr>
            <a:spLocks noGrp="1"/>
          </p:cNvSpPr>
          <p:nvPr>
            <p:ph type="sldNum" sz="quarter" idx="12"/>
          </p:nvPr>
        </p:nvSpPr>
        <p:spPr/>
        <p:txBody>
          <a:bodyPr/>
          <a:lstStyle>
            <a:lvl1pPr>
              <a:defRPr/>
            </a:lvl1pPr>
          </a:lstStyle>
          <a:p>
            <a:pPr>
              <a:defRPr/>
            </a:pPr>
            <a:fld id="{B2160781-EE29-4A0C-9E48-6B34408CBF8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34A4C40-F5D7-4B24-8D20-108514DF99BD}" type="datetime1">
              <a:rPr lang="en-US" smtClean="0"/>
              <a:pPr>
                <a:defRPr/>
              </a:pPr>
              <a:t>9/21/24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C++ Programming: From Problem Analysis to Program Design", Fifth Edition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34EB081-F196-4C9F-8493-CD29E388754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5.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6.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descr="C:\Users\fauzisukiman\Desktop\template pp USM\purple.jpg"/>
          <p:cNvPicPr>
            <a:picLocks noChangeAspect="1" noChangeArrowheads="1"/>
          </p:cNvPicPr>
          <p:nvPr/>
        </p:nvPicPr>
        <p:blipFill>
          <a:blip r:embed="rId3">
            <a:duotone>
              <a:schemeClr val="accent1">
                <a:shade val="45000"/>
                <a:satMod val="135000"/>
              </a:schemeClr>
              <a:prstClr val="white"/>
            </a:duotone>
          </a:blip>
          <a:srcRect/>
          <a:stretch>
            <a:fillRect/>
          </a:stretch>
        </p:blipFill>
        <p:spPr bwMode="auto">
          <a:xfrm>
            <a:off x="0" y="1828800"/>
            <a:ext cx="9144000" cy="5029200"/>
          </a:xfrm>
          <a:prstGeom prst="rect">
            <a:avLst/>
          </a:prstGeom>
          <a:noFill/>
          <a:ln w="9525">
            <a:noFill/>
            <a:miter lim="800000"/>
            <a:headEnd/>
            <a:tailEnd/>
          </a:ln>
        </p:spPr>
      </p:pic>
      <p:pic>
        <p:nvPicPr>
          <p:cNvPr id="2052" name="Picture 3" descr="C:\Users\fauzisukiman\Desktop\template pp USM\Line.jpg"/>
          <p:cNvPicPr>
            <a:picLocks noChangeAspect="1" noChangeArrowheads="1"/>
          </p:cNvPicPr>
          <p:nvPr/>
        </p:nvPicPr>
        <p:blipFill>
          <a:blip r:embed="rId4">
            <a:duotone>
              <a:prstClr val="black"/>
              <a:schemeClr val="accent4">
                <a:tint val="45000"/>
                <a:satMod val="400000"/>
              </a:schemeClr>
            </a:duotone>
          </a:blip>
          <a:srcRect l="833" t="10988"/>
          <a:stretch>
            <a:fillRect/>
          </a:stretch>
        </p:blipFill>
        <p:spPr bwMode="auto">
          <a:xfrm>
            <a:off x="0" y="1444625"/>
            <a:ext cx="9144000" cy="357188"/>
          </a:xfrm>
          <a:prstGeom prst="rect">
            <a:avLst/>
          </a:prstGeom>
          <a:noFill/>
          <a:ln w="9525">
            <a:noFill/>
            <a:miter lim="800000"/>
            <a:headEnd/>
            <a:tailEnd/>
          </a:ln>
        </p:spPr>
      </p:pic>
      <p:pic>
        <p:nvPicPr>
          <p:cNvPr id="2053" name="Picture 5" descr="C:\Users\fauzisukiman\Desktop\template pp USM\Bucu petak.jpg"/>
          <p:cNvPicPr>
            <a:picLocks noChangeAspect="1" noChangeArrowheads="1"/>
          </p:cNvPicPr>
          <p:nvPr/>
        </p:nvPicPr>
        <p:blipFill>
          <a:blip r:embed="rId5">
            <a:duotone>
              <a:schemeClr val="accent1">
                <a:shade val="45000"/>
                <a:satMod val="135000"/>
              </a:schemeClr>
              <a:prstClr val="white"/>
            </a:duotone>
          </a:blip>
          <a:srcRect/>
          <a:stretch>
            <a:fillRect/>
          </a:stretch>
        </p:blipFill>
        <p:spPr bwMode="auto">
          <a:xfrm>
            <a:off x="6573838" y="4876800"/>
            <a:ext cx="2570162" cy="1981200"/>
          </a:xfrm>
          <a:prstGeom prst="rect">
            <a:avLst/>
          </a:prstGeom>
          <a:noFill/>
          <a:ln w="9525">
            <a:noFill/>
            <a:miter lim="800000"/>
            <a:headEnd/>
            <a:tailEnd/>
          </a:ln>
        </p:spPr>
      </p:pic>
      <p:sp>
        <p:nvSpPr>
          <p:cNvPr id="2055" name="Rectangle 3"/>
          <p:cNvSpPr>
            <a:spLocks noChangeArrowheads="1"/>
          </p:cNvSpPr>
          <p:nvPr/>
        </p:nvSpPr>
        <p:spPr bwMode="auto">
          <a:xfrm>
            <a:off x="0" y="2133600"/>
            <a:ext cx="9144000" cy="3046988"/>
          </a:xfrm>
          <a:prstGeom prst="rect">
            <a:avLst/>
          </a:prstGeom>
          <a:noFill/>
          <a:ln w="9525">
            <a:noFill/>
            <a:miter lim="800000"/>
            <a:headEnd/>
            <a:tailEnd/>
          </a:ln>
        </p:spPr>
        <p:txBody>
          <a:bodyPr wrap="square">
            <a:spAutoFit/>
          </a:bodyPr>
          <a:lstStyle/>
          <a:p>
            <a:pPr algn="ctr"/>
            <a:r>
              <a:rPr lang="en-GB" sz="3200" b="1" dirty="0">
                <a:solidFill>
                  <a:schemeClr val="bg1"/>
                </a:solidFill>
                <a:latin typeface="+mn-lt"/>
                <a:cs typeface="Times New Roman" pitchFamily="18" charset="0"/>
              </a:rPr>
              <a:t>Computer Networks</a:t>
            </a:r>
            <a:endParaRPr lang="en-US" sz="3200" dirty="0"/>
          </a:p>
          <a:p>
            <a:endParaRPr lang="en-US" sz="3200" dirty="0"/>
          </a:p>
          <a:p>
            <a:endParaRPr lang="en-US" sz="3200" dirty="0"/>
          </a:p>
          <a:p>
            <a:pPr algn="ctr"/>
            <a:r>
              <a:rPr lang="en-US" sz="3200" b="1" dirty="0">
                <a:solidFill>
                  <a:schemeClr val="bg1"/>
                </a:solidFill>
              </a:rPr>
              <a:t>Living in a Network-Centric World</a:t>
            </a:r>
            <a:endParaRPr lang="en-US" sz="3200" dirty="0">
              <a:solidFill>
                <a:schemeClr val="bg1"/>
              </a:solidFill>
            </a:endParaRPr>
          </a:p>
          <a:p>
            <a:pPr algn="ctr"/>
            <a:endParaRPr lang="en-US" sz="3200" dirty="0">
              <a:solidFill>
                <a:schemeClr val="bg1"/>
              </a:solidFill>
            </a:endParaRPr>
          </a:p>
          <a:p>
            <a:endParaRPr lang="en-US" sz="3200" dirty="0">
              <a:solidFill>
                <a:schemeClr val="bg1"/>
              </a:solidFill>
              <a:latin typeface="Times New Roman" pitchFamily="18" charset="0"/>
              <a:ea typeface="Calibri" pitchFamily="34" charset="0"/>
              <a:cs typeface="Times New Roman" pitchFamily="18" charset="0"/>
            </a:endParaRPr>
          </a:p>
        </p:txBody>
      </p:sp>
      <p:pic>
        <p:nvPicPr>
          <p:cNvPr id="8" name="Picture 2" descr="C:\Users\Jasim\Desktop\logo_uoitc.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52600" cy="14478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6934200" y="0"/>
            <a:ext cx="2209800" cy="1447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MY" sz="1500" b="1" dirty="0">
              <a:solidFill>
                <a:srgbClr val="0070C0"/>
              </a:solidFill>
              <a:latin typeface="Times New Roman" pitchFamily="18" charset="0"/>
              <a:cs typeface="Times New Roman" pitchFamily="18" charset="0"/>
            </a:endParaRPr>
          </a:p>
        </p:txBody>
      </p:sp>
      <p:sp>
        <p:nvSpPr>
          <p:cNvPr id="10" name="Rectangle 9"/>
          <p:cNvSpPr/>
          <p:nvPr/>
        </p:nvSpPr>
        <p:spPr>
          <a:xfrm>
            <a:off x="0" y="5688449"/>
            <a:ext cx="5286380" cy="1169551"/>
          </a:xfrm>
          <a:prstGeom prst="rect">
            <a:avLst/>
          </a:prstGeom>
        </p:spPr>
        <p:txBody>
          <a:bodyPr wrap="square">
            <a:spAutoFit/>
          </a:bodyPr>
          <a:lstStyle/>
          <a:p>
            <a:r>
              <a:rPr lang="en-MY" sz="1400" dirty="0">
                <a:solidFill>
                  <a:schemeClr val="bg1"/>
                </a:solidFill>
                <a:latin typeface="Times New Roman" pitchFamily="18" charset="0"/>
                <a:cs typeface="Times New Roman" pitchFamily="18" charset="0"/>
              </a:rPr>
              <a:t>Lecturer: Sura F. Ismail</a:t>
            </a:r>
          </a:p>
          <a:p>
            <a:r>
              <a:rPr lang="en-MY" sz="1400" dirty="0">
                <a:solidFill>
                  <a:schemeClr val="bg1"/>
                </a:solidFill>
                <a:latin typeface="Times New Roman" pitchFamily="18" charset="0"/>
                <a:cs typeface="Times New Roman" pitchFamily="18" charset="0"/>
              </a:rPr>
              <a:t>Lecture  One.</a:t>
            </a:r>
          </a:p>
          <a:p>
            <a:r>
              <a:rPr lang="en-MY" sz="1400" dirty="0">
                <a:solidFill>
                  <a:schemeClr val="bg1"/>
                </a:solidFill>
                <a:latin typeface="Times New Roman" pitchFamily="18" charset="0"/>
                <a:cs typeface="Times New Roman" pitchFamily="18" charset="0"/>
              </a:rPr>
              <a:t>Second Class.</a:t>
            </a:r>
          </a:p>
          <a:p>
            <a:r>
              <a:rPr lang="en-MY" sz="1400" dirty="0">
                <a:solidFill>
                  <a:schemeClr val="bg1"/>
                </a:solidFill>
                <a:latin typeface="Times New Roman" pitchFamily="18" charset="0"/>
                <a:cs typeface="Times New Roman" pitchFamily="18" charset="0"/>
              </a:rPr>
              <a:t>Time: 9: 30- 11:30 </a:t>
            </a:r>
          </a:p>
          <a:p>
            <a:r>
              <a:rPr lang="en-MY" sz="1400" dirty="0">
                <a:solidFill>
                  <a:schemeClr val="bg1"/>
                </a:solidFill>
                <a:latin typeface="Times New Roman" pitchFamily="18" charset="0"/>
                <a:cs typeface="Times New Roman" pitchFamily="18" charset="0"/>
              </a:rPr>
              <a:t>Department:  Informatics Systems Management (ISM)</a:t>
            </a:r>
          </a:p>
        </p:txBody>
      </p:sp>
      <p:pic>
        <p:nvPicPr>
          <p:cNvPr id="1026" name="Picture 2" descr="C:\Users\atheer.akram\Desktop\download.png"/>
          <p:cNvPicPr>
            <a:picLocks noChangeAspect="1" noChangeArrowheads="1"/>
          </p:cNvPicPr>
          <p:nvPr/>
        </p:nvPicPr>
        <p:blipFill>
          <a:blip r:embed="rId7"/>
          <a:srcRect/>
          <a:stretch>
            <a:fillRect/>
          </a:stretch>
        </p:blipFill>
        <p:spPr bwMode="auto">
          <a:xfrm>
            <a:off x="7467600" y="0"/>
            <a:ext cx="1676400" cy="1447800"/>
          </a:xfrm>
          <a:prstGeom prst="rect">
            <a:avLst/>
          </a:prstGeom>
          <a:noFill/>
        </p:spPr>
      </p:pic>
      <p:sp>
        <p:nvSpPr>
          <p:cNvPr id="3" name="Slide Number Placeholder 2"/>
          <p:cNvSpPr>
            <a:spLocks noGrp="1"/>
          </p:cNvSpPr>
          <p:nvPr>
            <p:ph type="sldNum" sz="quarter" idx="12"/>
          </p:nvPr>
        </p:nvSpPr>
        <p:spPr/>
        <p:txBody>
          <a:bodyPr/>
          <a:lstStyle/>
          <a:p>
            <a:pPr>
              <a:defRPr/>
            </a:pPr>
            <a:fld id="{BB0DF61B-AB8A-4BD8-A709-4370B1020ABB}"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00100" y="1226861"/>
            <a:ext cx="7929650" cy="5892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q"/>
            </a:pPr>
            <a:r>
              <a:rPr lang="en-US" sz="2000" dirty="0"/>
              <a:t>The webs of data or information networks vary in size and capabilities, but all networks have four basic elements in common:</a:t>
            </a:r>
          </a:p>
          <a:p>
            <a:pPr lvl="1" algn="just">
              <a:lnSpc>
                <a:spcPct val="150000"/>
              </a:lnSpc>
              <a:buFont typeface="Wingdings" pitchFamily="2" charset="2"/>
              <a:buChar char="Ø"/>
            </a:pPr>
            <a:r>
              <a:rPr lang="en-US" sz="2000" dirty="0"/>
              <a:t> </a:t>
            </a:r>
            <a:r>
              <a:rPr lang="en-US" sz="2000" b="1" dirty="0"/>
              <a:t>Rules or agreements: </a:t>
            </a:r>
            <a:r>
              <a:rPr lang="en-US" sz="2000" dirty="0"/>
              <a:t>Rules or agreements (protocols) govern how the messages are sent, directed, received, and interpreted.</a:t>
            </a:r>
          </a:p>
          <a:p>
            <a:pPr lvl="1" algn="just">
              <a:lnSpc>
                <a:spcPct val="150000"/>
              </a:lnSpc>
              <a:buFont typeface="Wingdings" pitchFamily="2" charset="2"/>
              <a:buChar char="Ø"/>
            </a:pPr>
            <a:r>
              <a:rPr lang="en-US" sz="2000" b="1" dirty="0"/>
              <a:t>Messages: </a:t>
            </a:r>
            <a:r>
              <a:rPr lang="en-US" sz="2000" dirty="0"/>
              <a:t>The messages or units of information travel from one device to another.</a:t>
            </a:r>
          </a:p>
          <a:p>
            <a:pPr lvl="1" algn="just">
              <a:lnSpc>
                <a:spcPct val="150000"/>
              </a:lnSpc>
              <a:buFont typeface="Wingdings" pitchFamily="2" charset="2"/>
              <a:buChar char="Ø"/>
            </a:pPr>
            <a:r>
              <a:rPr lang="en-US" sz="2000" dirty="0"/>
              <a:t> </a:t>
            </a:r>
            <a:r>
              <a:rPr lang="en-US" sz="2000" b="1" dirty="0"/>
              <a:t>Medium: </a:t>
            </a:r>
            <a:r>
              <a:rPr lang="en-US" sz="2000" dirty="0"/>
              <a:t>A medium is a means of interconnecting these devices, that is, a medium can transport the messages from one device to another.</a:t>
            </a:r>
          </a:p>
          <a:p>
            <a:pPr lvl="1" algn="just">
              <a:lnSpc>
                <a:spcPct val="150000"/>
              </a:lnSpc>
              <a:buFont typeface="Wingdings" pitchFamily="2" charset="2"/>
              <a:buChar char="Ø"/>
            </a:pPr>
            <a:r>
              <a:rPr lang="en-US" sz="2000" dirty="0"/>
              <a:t> </a:t>
            </a:r>
            <a:r>
              <a:rPr lang="en-US" sz="2000" b="1" dirty="0"/>
              <a:t>Devices: </a:t>
            </a:r>
            <a:r>
              <a:rPr lang="en-US" sz="2000" dirty="0"/>
              <a:t>Devices on the network exchange messages with each other.</a:t>
            </a:r>
          </a:p>
          <a:p>
            <a:endParaRPr lang="en-US" sz="2000" dirty="0"/>
          </a:p>
          <a:p>
            <a:pPr algn="just">
              <a:lnSpc>
                <a:spcPct val="150000"/>
              </a:lnSpc>
            </a:pPr>
            <a:endParaRPr lang="en-US" sz="2000"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317585" y="62345"/>
            <a:ext cx="7648290" cy="1077218"/>
          </a:xfrm>
          <a:prstGeom prst="rect">
            <a:avLst/>
          </a:prstGeom>
          <a:noFill/>
          <a:ln w="9525">
            <a:noFill/>
            <a:miter lim="800000"/>
            <a:headEnd/>
            <a:tailEnd/>
          </a:ln>
        </p:spPr>
        <p:txBody>
          <a:bodyPr wrap="square">
            <a:spAutoFit/>
          </a:bodyPr>
          <a:lstStyle/>
          <a:p>
            <a:pPr algn="ctr"/>
            <a:r>
              <a:rPr lang="en-US" sz="3200" b="1" dirty="0">
                <a:solidFill>
                  <a:schemeClr val="bg1"/>
                </a:solidFill>
              </a:rPr>
              <a:t>4. The Network as a Platform</a:t>
            </a:r>
            <a:endParaRPr lang="en-US" sz="32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10</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33291"/>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3084625"/>
            <a:ext cx="7929650" cy="2660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q"/>
            </a:pPr>
            <a:r>
              <a:rPr lang="en-US" sz="2000" dirty="0"/>
              <a:t>Early networks had varying </a:t>
            </a:r>
            <a:r>
              <a:rPr lang="en-US" sz="2000" b="1" i="1" dirty="0"/>
              <a:t>standards </a:t>
            </a:r>
            <a:r>
              <a:rPr lang="en-US" sz="2000" dirty="0"/>
              <a:t>and, as a result, could not communicate easily with each other. Now global standardization of these elements enables easy communication between networks regardless of the equipment manufacturer. </a:t>
            </a:r>
          </a:p>
          <a:p>
            <a:endParaRPr lang="en-US" sz="2000" dirty="0"/>
          </a:p>
          <a:p>
            <a:pPr algn="just">
              <a:lnSpc>
                <a:spcPct val="150000"/>
              </a:lnSpc>
            </a:pPr>
            <a:endParaRPr lang="en-US" sz="2000"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317585" y="62345"/>
            <a:ext cx="7648290" cy="1077218"/>
          </a:xfrm>
          <a:prstGeom prst="rect">
            <a:avLst/>
          </a:prstGeom>
          <a:noFill/>
          <a:ln w="9525">
            <a:noFill/>
            <a:miter lim="800000"/>
            <a:headEnd/>
            <a:tailEnd/>
          </a:ln>
        </p:spPr>
        <p:txBody>
          <a:bodyPr wrap="square">
            <a:spAutoFit/>
          </a:bodyPr>
          <a:lstStyle/>
          <a:p>
            <a:pPr algn="ctr"/>
            <a:r>
              <a:rPr lang="en-US" sz="3200" b="1" dirty="0">
                <a:solidFill>
                  <a:schemeClr val="bg1"/>
                </a:solidFill>
              </a:rPr>
              <a:t>4. The Network as a Platform</a:t>
            </a:r>
            <a:endParaRPr lang="en-US" sz="32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33291"/>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1026" name="Picture 2" descr="1"/>
          <p:cNvPicPr>
            <a:picLocks noChangeAspect="1" noChangeArrowheads="1"/>
          </p:cNvPicPr>
          <p:nvPr/>
        </p:nvPicPr>
        <p:blipFill>
          <a:blip r:embed="rId6"/>
          <a:srcRect/>
          <a:stretch>
            <a:fillRect/>
          </a:stretch>
        </p:blipFill>
        <p:spPr bwMode="auto">
          <a:xfrm>
            <a:off x="1500166" y="1500174"/>
            <a:ext cx="6654005" cy="1500198"/>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2274493"/>
            <a:ext cx="792965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2000" b="1" dirty="0"/>
              <a:t>Message</a:t>
            </a:r>
            <a:endParaRPr lang="en-US" sz="2000" dirty="0"/>
          </a:p>
          <a:p>
            <a:pPr algn="just">
              <a:lnSpc>
                <a:spcPct val="150000"/>
              </a:lnSpc>
              <a:buFont typeface="Wingdings" pitchFamily="2" charset="2"/>
              <a:buChar char="q"/>
            </a:pPr>
            <a:r>
              <a:rPr lang="en-US" sz="2000" i="1" dirty="0"/>
              <a:t>Message </a:t>
            </a:r>
            <a:r>
              <a:rPr lang="en-US" sz="2000" dirty="0"/>
              <a:t>is a generic term that encompasses web pages, e-mail, instant messages, telephone calls, and other forms of communication enabled by the Internet. </a:t>
            </a:r>
            <a:endParaRPr lang="en-GB" sz="2000" dirty="0"/>
          </a:p>
          <a:p>
            <a:pPr algn="just">
              <a:lnSpc>
                <a:spcPct val="150000"/>
              </a:lnSpc>
            </a:pPr>
            <a:r>
              <a:rPr lang="en-US" sz="2000" b="1" dirty="0"/>
              <a:t>Medium</a:t>
            </a:r>
            <a:endParaRPr lang="en-US" sz="2000" dirty="0"/>
          </a:p>
          <a:p>
            <a:pPr algn="just">
              <a:lnSpc>
                <a:spcPct val="150000"/>
              </a:lnSpc>
              <a:buFont typeface="Wingdings" pitchFamily="2" charset="2"/>
              <a:buChar char="q"/>
            </a:pPr>
            <a:r>
              <a:rPr lang="en-US" sz="2000" dirty="0"/>
              <a:t>The medium that physically carries the message can change several times between the sender and the receiver. Network connections can be wired or wireless.</a:t>
            </a:r>
          </a:p>
          <a:p>
            <a:pPr algn="just">
              <a:lnSpc>
                <a:spcPct val="150000"/>
              </a:lnSpc>
            </a:pPr>
            <a:endParaRPr lang="en-US" sz="2000"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317585" y="62345"/>
            <a:ext cx="7648290" cy="1077218"/>
          </a:xfrm>
          <a:prstGeom prst="rect">
            <a:avLst/>
          </a:prstGeom>
          <a:noFill/>
          <a:ln w="9525">
            <a:noFill/>
            <a:miter lim="800000"/>
            <a:headEnd/>
            <a:tailEnd/>
          </a:ln>
        </p:spPr>
        <p:txBody>
          <a:bodyPr wrap="square">
            <a:spAutoFit/>
          </a:bodyPr>
          <a:lstStyle/>
          <a:p>
            <a:pPr algn="ctr"/>
            <a:r>
              <a:rPr lang="en-US" sz="3200" b="1" dirty="0">
                <a:solidFill>
                  <a:schemeClr val="bg1"/>
                </a:solidFill>
              </a:rPr>
              <a:t>4. The Network as a Platform</a:t>
            </a:r>
            <a:endParaRPr lang="en-US" sz="32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33291"/>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1026" name="Picture 2" descr="1"/>
          <p:cNvPicPr>
            <a:picLocks noChangeAspect="1" noChangeArrowheads="1"/>
          </p:cNvPicPr>
          <p:nvPr/>
        </p:nvPicPr>
        <p:blipFill>
          <a:blip r:embed="rId6"/>
          <a:srcRect/>
          <a:stretch>
            <a:fillRect/>
          </a:stretch>
        </p:blipFill>
        <p:spPr bwMode="auto">
          <a:xfrm>
            <a:off x="1571604" y="857232"/>
            <a:ext cx="6654005" cy="1500198"/>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1142984"/>
            <a:ext cx="7929650" cy="2352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2000" b="1" dirty="0"/>
              <a:t>Devices</a:t>
            </a:r>
            <a:endParaRPr lang="en-US" sz="2000" dirty="0"/>
          </a:p>
          <a:p>
            <a:pPr algn="just">
              <a:lnSpc>
                <a:spcPct val="150000"/>
              </a:lnSpc>
              <a:buFont typeface="Wingdings" pitchFamily="2" charset="2"/>
              <a:buChar char="q"/>
            </a:pPr>
            <a:r>
              <a:rPr lang="en-US" sz="2000" dirty="0"/>
              <a:t>Several devices, such as switches and routers, work to see that the message is properly directed from the </a:t>
            </a:r>
            <a:r>
              <a:rPr lang="en-US" sz="2000" b="1" i="1" dirty="0"/>
              <a:t>source</a:t>
            </a:r>
            <a:r>
              <a:rPr lang="en-US" sz="2000" dirty="0"/>
              <a:t>, or originating device, to the destination device. </a:t>
            </a:r>
          </a:p>
          <a:p>
            <a:pPr algn="just">
              <a:lnSpc>
                <a:spcPct val="150000"/>
              </a:lnSpc>
            </a:pPr>
            <a:endParaRPr lang="en-US" sz="2000"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317585" y="62345"/>
            <a:ext cx="7648290" cy="1077218"/>
          </a:xfrm>
          <a:prstGeom prst="rect">
            <a:avLst/>
          </a:prstGeom>
          <a:noFill/>
          <a:ln w="9525">
            <a:noFill/>
            <a:miter lim="800000"/>
            <a:headEnd/>
            <a:tailEnd/>
          </a:ln>
        </p:spPr>
        <p:txBody>
          <a:bodyPr wrap="square">
            <a:spAutoFit/>
          </a:bodyPr>
          <a:lstStyle/>
          <a:p>
            <a:pPr algn="ctr"/>
            <a:r>
              <a:rPr lang="en-US" sz="3200" b="1" dirty="0">
                <a:solidFill>
                  <a:schemeClr val="bg1"/>
                </a:solidFill>
              </a:rPr>
              <a:t>4. The Network as a Platform</a:t>
            </a:r>
            <a:endParaRPr lang="en-US" sz="32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33291"/>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3" name="Picture 2" descr="2"/>
          <p:cNvPicPr>
            <a:picLocks noChangeAspect="1" noChangeArrowheads="1"/>
          </p:cNvPicPr>
          <p:nvPr/>
        </p:nvPicPr>
        <p:blipFill>
          <a:blip r:embed="rId6"/>
          <a:srcRect/>
          <a:stretch>
            <a:fillRect/>
          </a:stretch>
        </p:blipFill>
        <p:spPr bwMode="auto">
          <a:xfrm>
            <a:off x="3071802" y="2786058"/>
            <a:ext cx="4000528" cy="3637504"/>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317585" y="62345"/>
            <a:ext cx="7648290" cy="1077218"/>
          </a:xfrm>
          <a:prstGeom prst="rect">
            <a:avLst/>
          </a:prstGeom>
          <a:noFill/>
          <a:ln w="9525">
            <a:noFill/>
            <a:miter lim="800000"/>
            <a:headEnd/>
            <a:tailEnd/>
          </a:ln>
        </p:spPr>
        <p:txBody>
          <a:bodyPr wrap="square">
            <a:spAutoFit/>
          </a:bodyPr>
          <a:lstStyle/>
          <a:p>
            <a:pPr algn="ctr"/>
            <a:r>
              <a:rPr lang="en-US" sz="3200" b="1" dirty="0">
                <a:solidFill>
                  <a:schemeClr val="bg1"/>
                </a:solidFill>
              </a:rPr>
              <a:t>4. The Network as a Platform</a:t>
            </a:r>
            <a:endParaRPr lang="en-US" sz="32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14</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33291"/>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2050" name="Picture 2" descr="t1"/>
          <p:cNvPicPr>
            <a:picLocks noChangeAspect="1" noChangeArrowheads="1"/>
          </p:cNvPicPr>
          <p:nvPr/>
        </p:nvPicPr>
        <p:blipFill>
          <a:blip r:embed="rId6"/>
          <a:srcRect/>
          <a:stretch>
            <a:fillRect/>
          </a:stretch>
        </p:blipFill>
        <p:spPr bwMode="auto">
          <a:xfrm>
            <a:off x="1643042" y="1357298"/>
            <a:ext cx="6072230" cy="4834863"/>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00100" y="2500306"/>
            <a:ext cx="792965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600" b="1" dirty="0"/>
              <a:t>Rules</a:t>
            </a:r>
            <a:endParaRPr lang="en-US" sz="1600" dirty="0"/>
          </a:p>
          <a:p>
            <a:pPr algn="just">
              <a:lnSpc>
                <a:spcPct val="150000"/>
              </a:lnSpc>
              <a:buFont typeface="Wingdings" pitchFamily="2" charset="2"/>
              <a:buChar char="q"/>
            </a:pPr>
            <a:r>
              <a:rPr lang="en-US" sz="1600" dirty="0"/>
              <a:t>All communication processes happen, as far as humans can tell, in an instant, and tens of thousands of processes can happen in a single second. To work properly, the network processes must be tightly controlled. Rules govern every step of the process, from the way cables are designed to the way the digital signals are sent. These rules are called protocols, and the communications industry has standardized most of them to allow people in different places with different equipment to communicate. The most common protocols are </a:t>
            </a:r>
            <a:r>
              <a:rPr lang="en-US" sz="1600" b="1" i="1" dirty="0"/>
              <a:t>IP</a:t>
            </a:r>
            <a:r>
              <a:rPr lang="en-US" sz="1600" dirty="0"/>
              <a:t> </a:t>
            </a:r>
            <a:r>
              <a:rPr lang="en-US" sz="1600" b="1" i="1" dirty="0"/>
              <a:t>(Internet Protocol) </a:t>
            </a:r>
            <a:r>
              <a:rPr lang="en-US" sz="1600" dirty="0"/>
              <a:t>and </a:t>
            </a:r>
            <a:r>
              <a:rPr lang="en-US" sz="1600" b="1" i="1" dirty="0"/>
              <a:t>TCP (Transmission Control Protocol)</a:t>
            </a:r>
            <a:r>
              <a:rPr lang="en-US" sz="1600" dirty="0"/>
              <a:t>. These protocols work together and are usually known as the TCP/IP protocol stack.</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317585" y="62345"/>
            <a:ext cx="7648290" cy="1077218"/>
          </a:xfrm>
          <a:prstGeom prst="rect">
            <a:avLst/>
          </a:prstGeom>
          <a:noFill/>
          <a:ln w="9525">
            <a:noFill/>
            <a:miter lim="800000"/>
            <a:headEnd/>
            <a:tailEnd/>
          </a:ln>
        </p:spPr>
        <p:txBody>
          <a:bodyPr wrap="square">
            <a:spAutoFit/>
          </a:bodyPr>
          <a:lstStyle/>
          <a:p>
            <a:pPr algn="ctr"/>
            <a:r>
              <a:rPr lang="en-US" sz="3200" b="1" dirty="0">
                <a:solidFill>
                  <a:schemeClr val="bg1"/>
                </a:solidFill>
              </a:rPr>
              <a:t>4. The Network as a Platform</a:t>
            </a:r>
            <a:endParaRPr lang="en-US" sz="32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15</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33291"/>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1026" name="Picture 2" descr="1"/>
          <p:cNvPicPr>
            <a:picLocks noChangeAspect="1" noChangeArrowheads="1"/>
          </p:cNvPicPr>
          <p:nvPr/>
        </p:nvPicPr>
        <p:blipFill>
          <a:blip r:embed="rId6"/>
          <a:srcRect/>
          <a:stretch>
            <a:fillRect/>
          </a:stretch>
        </p:blipFill>
        <p:spPr bwMode="auto">
          <a:xfrm>
            <a:off x="1571604" y="857232"/>
            <a:ext cx="6654005" cy="1500198"/>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317585" y="62345"/>
            <a:ext cx="7648290" cy="1077218"/>
          </a:xfrm>
          <a:prstGeom prst="rect">
            <a:avLst/>
          </a:prstGeom>
          <a:noFill/>
          <a:ln w="9525">
            <a:noFill/>
            <a:miter lim="800000"/>
            <a:headEnd/>
            <a:tailEnd/>
          </a:ln>
        </p:spPr>
        <p:txBody>
          <a:bodyPr wrap="square">
            <a:spAutoFit/>
          </a:bodyPr>
          <a:lstStyle/>
          <a:p>
            <a:pPr algn="ctr"/>
            <a:r>
              <a:rPr lang="en-US" sz="3200" b="1" dirty="0">
                <a:solidFill>
                  <a:schemeClr val="bg1"/>
                </a:solidFill>
              </a:rPr>
              <a:t>4. The Network as a Platform</a:t>
            </a:r>
            <a:endParaRPr lang="en-US" sz="32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16</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33291"/>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3074" name="Picture 2" descr="t2"/>
          <p:cNvPicPr>
            <a:picLocks noChangeAspect="1" noChangeArrowheads="1"/>
          </p:cNvPicPr>
          <p:nvPr/>
        </p:nvPicPr>
        <p:blipFill>
          <a:blip r:embed="rId6"/>
          <a:srcRect/>
          <a:stretch>
            <a:fillRect/>
          </a:stretch>
        </p:blipFill>
        <p:spPr bwMode="auto">
          <a:xfrm>
            <a:off x="1142976" y="1285860"/>
            <a:ext cx="7587989" cy="2571768"/>
          </a:xfrm>
          <a:prstGeom prst="rect">
            <a:avLst/>
          </a:prstGeom>
          <a:noFill/>
          <a:ln w="9525">
            <a:noFill/>
            <a:miter lim="800000"/>
            <a:headEnd/>
            <a:tailEnd/>
          </a:ln>
        </p:spPr>
      </p:pic>
      <p:sp>
        <p:nvSpPr>
          <p:cNvPr id="13" name="Rectangle 1"/>
          <p:cNvSpPr>
            <a:spLocks noChangeArrowheads="1"/>
          </p:cNvSpPr>
          <p:nvPr/>
        </p:nvSpPr>
        <p:spPr bwMode="auto">
          <a:xfrm>
            <a:off x="1000100" y="4000504"/>
            <a:ext cx="7929650" cy="1900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q"/>
            </a:pPr>
            <a:r>
              <a:rPr lang="en-US" sz="1600" dirty="0"/>
              <a:t>People often only picture networks in the abstract sense: We create and send a text message, and it almost immediately shows up on the destination device. Although we know that between our sending device and the receiving device there is a network over which our message travels, we rarely think about all the parts and pieces that make up that infrastructure.</a:t>
            </a:r>
          </a:p>
        </p:txBody>
      </p:sp>
    </p:spTree>
    <p:extLst>
      <p:ext uri="{BB962C8B-B14F-4D97-AF65-F5344CB8AC3E}">
        <p14:creationId xmlns:p14="http://schemas.microsoft.com/office/powerpoint/2010/main" val="348143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317585" y="62345"/>
            <a:ext cx="7648290" cy="1077218"/>
          </a:xfrm>
          <a:prstGeom prst="rect">
            <a:avLst/>
          </a:prstGeom>
          <a:noFill/>
          <a:ln w="9525">
            <a:noFill/>
            <a:miter lim="800000"/>
            <a:headEnd/>
            <a:tailEnd/>
          </a:ln>
        </p:spPr>
        <p:txBody>
          <a:bodyPr wrap="square">
            <a:spAutoFit/>
          </a:bodyPr>
          <a:lstStyle/>
          <a:p>
            <a:pPr algn="ctr"/>
            <a:r>
              <a:rPr lang="en-US" sz="3200" b="1" dirty="0">
                <a:solidFill>
                  <a:schemeClr val="bg1"/>
                </a:solidFill>
              </a:rPr>
              <a:t>4. The Network as a Platform</a:t>
            </a:r>
            <a:endParaRPr lang="en-US" sz="32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17</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33291"/>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
        <p:nvSpPr>
          <p:cNvPr id="13" name="Rectangle 1"/>
          <p:cNvSpPr>
            <a:spLocks noChangeArrowheads="1"/>
          </p:cNvSpPr>
          <p:nvPr/>
        </p:nvSpPr>
        <p:spPr bwMode="auto">
          <a:xfrm>
            <a:off x="1071538" y="1285860"/>
            <a:ext cx="7929650" cy="5035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dirty="0"/>
              <a:t>The following list ties together how the elements of networks—devices, media, and services—are connected by rules to deliver a message:</a:t>
            </a:r>
          </a:p>
          <a:p>
            <a:pPr algn="just">
              <a:lnSpc>
                <a:spcPct val="150000"/>
              </a:lnSpc>
            </a:pPr>
            <a:r>
              <a:rPr lang="en-US" b="1" dirty="0"/>
              <a:t>1. </a:t>
            </a:r>
            <a:r>
              <a:rPr lang="en-US" dirty="0"/>
              <a:t>An end user types an instant message to a friend using an application on a PC.</a:t>
            </a:r>
          </a:p>
          <a:p>
            <a:pPr algn="just">
              <a:lnSpc>
                <a:spcPct val="150000"/>
              </a:lnSpc>
            </a:pPr>
            <a:r>
              <a:rPr lang="en-US" b="1" dirty="0"/>
              <a:t>2. </a:t>
            </a:r>
            <a:r>
              <a:rPr lang="en-US" dirty="0"/>
              <a:t>The instant message gets converted into a format that can be transmitted on the network.</a:t>
            </a:r>
          </a:p>
          <a:p>
            <a:pPr algn="just">
              <a:lnSpc>
                <a:spcPct val="150000"/>
              </a:lnSpc>
            </a:pPr>
            <a:r>
              <a:rPr lang="en-US" dirty="0"/>
              <a:t>All types of message format—text, video, voice, or data—must be converted to bits before being sent to their destinations. After the instant message is converted to bits, it is ready to be sent onto the network for delivery.</a:t>
            </a:r>
          </a:p>
          <a:p>
            <a:pPr algn="just">
              <a:lnSpc>
                <a:spcPct val="150000"/>
              </a:lnSpc>
            </a:pPr>
            <a:r>
              <a:rPr lang="en-US" b="1" dirty="0"/>
              <a:t>3. </a:t>
            </a:r>
            <a:r>
              <a:rPr lang="en-US" dirty="0"/>
              <a:t>The network interface card (NIC) inside the PC generates electrical signals to represent the bits and places the bits on the medium so that they can travel to the first network device.</a:t>
            </a:r>
          </a:p>
          <a:p>
            <a:pPr algn="just">
              <a:lnSpc>
                <a:spcPct val="150000"/>
              </a:lnSpc>
            </a:pPr>
            <a:r>
              <a:rPr lang="en-US" b="1" dirty="0"/>
              <a:t>4. </a:t>
            </a:r>
            <a:r>
              <a:rPr lang="en-US" dirty="0"/>
              <a:t>The bits are passed from device to device in the local network.</a:t>
            </a:r>
          </a:p>
        </p:txBody>
      </p:sp>
    </p:spTree>
    <p:extLst>
      <p:ext uri="{BB962C8B-B14F-4D97-AF65-F5344CB8AC3E}">
        <p14:creationId xmlns:p14="http://schemas.microsoft.com/office/powerpoint/2010/main" val="348143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317585" y="62345"/>
            <a:ext cx="7648290" cy="1077218"/>
          </a:xfrm>
          <a:prstGeom prst="rect">
            <a:avLst/>
          </a:prstGeom>
          <a:noFill/>
          <a:ln w="9525">
            <a:noFill/>
            <a:miter lim="800000"/>
            <a:headEnd/>
            <a:tailEnd/>
          </a:ln>
        </p:spPr>
        <p:txBody>
          <a:bodyPr wrap="square">
            <a:spAutoFit/>
          </a:bodyPr>
          <a:lstStyle/>
          <a:p>
            <a:pPr algn="ctr"/>
            <a:r>
              <a:rPr lang="en-US" sz="3200" b="1" dirty="0">
                <a:solidFill>
                  <a:schemeClr val="bg1"/>
                </a:solidFill>
              </a:rPr>
              <a:t>4. The Network as a Platform</a:t>
            </a:r>
            <a:endParaRPr lang="en-US" sz="32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18</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33291"/>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
        <p:nvSpPr>
          <p:cNvPr id="13" name="Rectangle 1"/>
          <p:cNvSpPr>
            <a:spLocks noChangeArrowheads="1"/>
          </p:cNvSpPr>
          <p:nvPr/>
        </p:nvSpPr>
        <p:spPr bwMode="auto">
          <a:xfrm>
            <a:off x="1071538" y="1857364"/>
            <a:ext cx="7929650" cy="3276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2000" b="1" dirty="0"/>
              <a:t>5. </a:t>
            </a:r>
            <a:r>
              <a:rPr lang="en-US" sz="2000" dirty="0"/>
              <a:t>If the bits need to leave the local network, they leave through a router connecting to a different network. There can be dozens, even hundreds, of devices handling the bits as they are routed to their destination.</a:t>
            </a:r>
          </a:p>
          <a:p>
            <a:pPr algn="just">
              <a:lnSpc>
                <a:spcPct val="150000"/>
              </a:lnSpc>
            </a:pPr>
            <a:r>
              <a:rPr lang="en-US" sz="2000" b="1" dirty="0"/>
              <a:t>6. </a:t>
            </a:r>
            <a:r>
              <a:rPr lang="en-US" sz="2000" dirty="0"/>
              <a:t>As the bits get close to their destination, they once again get passed through local devices.</a:t>
            </a:r>
          </a:p>
          <a:p>
            <a:pPr algn="just">
              <a:lnSpc>
                <a:spcPct val="150000"/>
              </a:lnSpc>
            </a:pPr>
            <a:r>
              <a:rPr lang="en-US" sz="2000" b="1" dirty="0"/>
              <a:t>7. </a:t>
            </a:r>
            <a:r>
              <a:rPr lang="en-US" sz="2000" dirty="0"/>
              <a:t>Finally, the NIC on the destination device accepts the bits and converts them back into a readable text message.</a:t>
            </a:r>
          </a:p>
        </p:txBody>
      </p:sp>
    </p:spTree>
    <p:extLst>
      <p:ext uri="{BB962C8B-B14F-4D97-AF65-F5344CB8AC3E}">
        <p14:creationId xmlns:p14="http://schemas.microsoft.com/office/powerpoint/2010/main" val="348143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317585" y="62345"/>
            <a:ext cx="7648290" cy="1077218"/>
          </a:xfrm>
          <a:prstGeom prst="rect">
            <a:avLst/>
          </a:prstGeom>
          <a:noFill/>
          <a:ln w="9525">
            <a:noFill/>
            <a:miter lim="800000"/>
            <a:headEnd/>
            <a:tailEnd/>
          </a:ln>
        </p:spPr>
        <p:txBody>
          <a:bodyPr wrap="square">
            <a:spAutoFit/>
          </a:bodyPr>
          <a:lstStyle/>
          <a:p>
            <a:pPr algn="ctr"/>
            <a:r>
              <a:rPr lang="en-US" sz="3200" b="1" dirty="0">
                <a:solidFill>
                  <a:schemeClr val="bg1"/>
                </a:solidFill>
              </a:rPr>
              <a:t>4. The Network as a Platform</a:t>
            </a:r>
            <a:endParaRPr lang="en-US" sz="32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19</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33291"/>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
        <p:nvSpPr>
          <p:cNvPr id="13" name="Rectangle 1"/>
          <p:cNvSpPr>
            <a:spLocks noChangeArrowheads="1"/>
          </p:cNvSpPr>
          <p:nvPr/>
        </p:nvSpPr>
        <p:spPr bwMode="auto">
          <a:xfrm>
            <a:off x="1071538" y="1071546"/>
            <a:ext cx="7929650" cy="5035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b="1" dirty="0"/>
              <a:t>Converged Networks</a:t>
            </a:r>
            <a:endParaRPr lang="en-US" dirty="0"/>
          </a:p>
          <a:p>
            <a:pPr algn="just">
              <a:lnSpc>
                <a:spcPct val="150000"/>
              </a:lnSpc>
              <a:buFont typeface="Wingdings" pitchFamily="2" charset="2"/>
              <a:buChar char="q"/>
            </a:pPr>
            <a:r>
              <a:rPr lang="en-US" dirty="0"/>
              <a:t>Communication technologies evolved at different times and in different places in the twentieth century. Many developments in radio broadcast technology were driven by military necessity, yet developments in broadcast television grew to answer a market demand. The telephone evolved as a wired technology and then as a wireless technology.</a:t>
            </a:r>
          </a:p>
          <a:p>
            <a:pPr algn="just">
              <a:lnSpc>
                <a:spcPct val="150000"/>
              </a:lnSpc>
              <a:buFont typeface="Wingdings" pitchFamily="2" charset="2"/>
              <a:buChar char="q"/>
            </a:pPr>
            <a:r>
              <a:rPr lang="en-US" dirty="0"/>
              <a:t>The technology and protocols of each of these communication methods developed largely independent of each other, and most users of TV, telephone, and computer services pay different providers for each service. But recent developments in each area have driven broadcast and telephony to the digital technology already used by computers. This coming together of technologies onto a digital platform is called </a:t>
            </a:r>
            <a:r>
              <a:rPr lang="en-US" b="1" i="1" dirty="0"/>
              <a:t>convergence</a:t>
            </a:r>
            <a:r>
              <a:rPr lang="en-US" dirty="0"/>
              <a:t>.</a:t>
            </a:r>
          </a:p>
        </p:txBody>
      </p:sp>
    </p:spTree>
    <p:extLst>
      <p:ext uri="{BB962C8B-B14F-4D97-AF65-F5344CB8AC3E}">
        <p14:creationId xmlns:p14="http://schemas.microsoft.com/office/powerpoint/2010/main" val="34814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66801" y="799361"/>
            <a:ext cx="8077199" cy="7078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800" dirty="0">
                <a:latin typeface="+mn-lt"/>
                <a:cs typeface="Times New Roman" pitchFamily="18" charset="0"/>
              </a:rPr>
              <a:t> </a:t>
            </a:r>
            <a:endParaRPr lang="en-US" sz="2800" dirty="0">
              <a:latin typeface="+mn-lt"/>
            </a:endParaRPr>
          </a:p>
          <a:p>
            <a:pPr>
              <a:lnSpc>
                <a:spcPct val="150000"/>
              </a:lnSpc>
              <a:buFont typeface="Wingdings" pitchFamily="2" charset="2"/>
              <a:buChar char="Ø"/>
            </a:pPr>
            <a:r>
              <a:rPr lang="en-US" sz="2800" b="1" dirty="0">
                <a:latin typeface="+mn-lt"/>
              </a:rPr>
              <a:t> Overview</a:t>
            </a:r>
            <a:r>
              <a:rPr lang="en-US" sz="2800" b="1" dirty="0">
                <a:latin typeface="+mn-lt"/>
                <a:cs typeface="Times New Roman" pitchFamily="18" charset="0"/>
              </a:rPr>
              <a:t> </a:t>
            </a:r>
          </a:p>
          <a:p>
            <a:pPr>
              <a:lnSpc>
                <a:spcPct val="150000"/>
              </a:lnSpc>
              <a:buFont typeface="Wingdings" pitchFamily="2" charset="2"/>
              <a:buChar char="Ø"/>
            </a:pPr>
            <a:r>
              <a:rPr lang="en-US" sz="2800" b="1" dirty="0"/>
              <a:t>Communicating in a Network-Centric World</a:t>
            </a:r>
          </a:p>
          <a:p>
            <a:pPr>
              <a:lnSpc>
                <a:spcPct val="150000"/>
              </a:lnSpc>
              <a:buFont typeface="Wingdings" pitchFamily="2" charset="2"/>
              <a:buChar char="Ø"/>
            </a:pPr>
            <a:r>
              <a:rPr lang="en-US" sz="2800" b="1" dirty="0"/>
              <a:t>Communication: An Essential Part of Our Lives</a:t>
            </a:r>
          </a:p>
          <a:p>
            <a:pPr>
              <a:lnSpc>
                <a:spcPct val="150000"/>
              </a:lnSpc>
              <a:buFont typeface="Wingdings" pitchFamily="2" charset="2"/>
              <a:buChar char="Ø"/>
            </a:pPr>
            <a:r>
              <a:rPr lang="en-US" sz="2800" b="1" dirty="0"/>
              <a:t>The Network as a Platform</a:t>
            </a:r>
          </a:p>
          <a:p>
            <a:pPr>
              <a:lnSpc>
                <a:spcPct val="150000"/>
              </a:lnSpc>
              <a:buFont typeface="Wingdings" pitchFamily="2" charset="2"/>
              <a:buChar char="Ø"/>
            </a:pPr>
            <a:r>
              <a:rPr lang="en-US" sz="2800" b="1" dirty="0"/>
              <a:t>The Architecture of the Internet</a:t>
            </a:r>
          </a:p>
          <a:p>
            <a:pPr>
              <a:lnSpc>
                <a:spcPct val="150000"/>
              </a:lnSpc>
              <a:buFont typeface="Wingdings" pitchFamily="2" charset="2"/>
              <a:buChar char="Ø"/>
            </a:pPr>
            <a:r>
              <a:rPr lang="en-US" sz="2800" b="1" dirty="0"/>
              <a:t>Trends in Networking</a:t>
            </a:r>
            <a:endParaRPr lang="en-US" sz="2800" dirty="0"/>
          </a:p>
          <a:p>
            <a:pPr>
              <a:lnSpc>
                <a:spcPct val="150000"/>
              </a:lnSpc>
              <a:buFont typeface="Wingdings" pitchFamily="2" charset="2"/>
              <a:buChar char="Ø"/>
            </a:pPr>
            <a:endParaRPr lang="en-US" sz="2800" b="1" dirty="0"/>
          </a:p>
          <a:p>
            <a:pPr>
              <a:lnSpc>
                <a:spcPct val="150000"/>
              </a:lnSpc>
              <a:buFont typeface="Wingdings" pitchFamily="2" charset="2"/>
              <a:buChar char="Ø"/>
            </a:pPr>
            <a:r>
              <a:rPr lang="en-US" sz="2800" b="1" dirty="0">
                <a:solidFill>
                  <a:schemeClr val="bg1"/>
                </a:solidFill>
              </a:rPr>
              <a:t>6. Trends in Networking</a:t>
            </a:r>
            <a:endParaRPr lang="en-US" sz="2800" dirty="0">
              <a:solidFill>
                <a:schemeClr val="bg1"/>
              </a:solidFill>
            </a:endParaRPr>
          </a:p>
          <a:p>
            <a:pPr>
              <a:lnSpc>
                <a:spcPct val="150000"/>
              </a:lnSpc>
              <a:buFont typeface="Wingdings" pitchFamily="2" charset="2"/>
              <a:buChar char="Ø"/>
            </a:pPr>
            <a:endParaRPr lang="en-US" sz="2800" b="1" dirty="0"/>
          </a:p>
          <a:p>
            <a:pPr>
              <a:lnSpc>
                <a:spcPct val="150000"/>
              </a:lnSpc>
              <a:buFont typeface="Wingdings" pitchFamily="2" charset="2"/>
              <a:buChar char="Ø"/>
            </a:pPr>
            <a:endParaRPr lang="en-US" sz="2800"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b="1" dirty="0">
                <a:solidFill>
                  <a:srgbClr val="FFFFFF"/>
                </a:solidFill>
                <a:latin typeface="+mn-lt"/>
                <a:cs typeface="Times New Roman" pitchFamily="18" charset="0"/>
              </a:rPr>
              <a:t>Outline</a:t>
            </a: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a:t>
            </a:fld>
            <a:endParaRPr lang="en-US" dirty="0">
              <a:solidFill>
                <a:schemeClr val="tx1"/>
              </a:solidFill>
              <a:latin typeface="Times New Roman" panose="02020603050405020304" pitchFamily="18" charset="0"/>
              <a:cs typeface="Times New Roman" panose="02020603050405020304" pitchFamily="18" charset="0"/>
            </a:endParaRPr>
          </a:p>
        </p:txBody>
      </p:sp>
      <p:pic>
        <p:nvPicPr>
          <p:cNvPr id="11" name="Picture 10" descr="shutterstock_82279873_blog_rm.jpg"/>
          <p:cNvPicPr>
            <a:picLocks noChangeAspect="1"/>
          </p:cNvPicPr>
          <p:nvPr/>
        </p:nvPicPr>
        <p:blipFill>
          <a:blip r:embed="rId6">
            <a:clrChange>
              <a:clrFrom>
                <a:srgbClr val="FFFFFF"/>
              </a:clrFrom>
              <a:clrTo>
                <a:srgbClr val="FFFFFF">
                  <a:alpha val="0"/>
                </a:srgbClr>
              </a:clrTo>
            </a:clrChange>
          </a:blip>
          <a:stretch>
            <a:fillRect/>
          </a:stretch>
        </p:blipFill>
        <p:spPr>
          <a:xfrm>
            <a:off x="6000760" y="3143248"/>
            <a:ext cx="3321867" cy="2214578"/>
          </a:xfrm>
          <a:prstGeom prst="rect">
            <a:avLst/>
          </a:prstGeom>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317585" y="62345"/>
            <a:ext cx="7648290" cy="1077218"/>
          </a:xfrm>
          <a:prstGeom prst="rect">
            <a:avLst/>
          </a:prstGeom>
          <a:noFill/>
          <a:ln w="9525">
            <a:noFill/>
            <a:miter lim="800000"/>
            <a:headEnd/>
            <a:tailEnd/>
          </a:ln>
        </p:spPr>
        <p:txBody>
          <a:bodyPr wrap="square">
            <a:spAutoFit/>
          </a:bodyPr>
          <a:lstStyle/>
          <a:p>
            <a:pPr algn="ctr"/>
            <a:r>
              <a:rPr lang="en-US" sz="3200" b="1" dirty="0">
                <a:solidFill>
                  <a:schemeClr val="bg1"/>
                </a:solidFill>
              </a:rPr>
              <a:t>4. The Network as a Platform</a:t>
            </a:r>
            <a:endParaRPr lang="en-US" sz="32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20</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33291"/>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
        <p:nvSpPr>
          <p:cNvPr id="13" name="Rectangle 1"/>
          <p:cNvSpPr>
            <a:spLocks noChangeArrowheads="1"/>
          </p:cNvSpPr>
          <p:nvPr/>
        </p:nvSpPr>
        <p:spPr bwMode="auto">
          <a:xfrm>
            <a:off x="1071538" y="964671"/>
            <a:ext cx="7929650" cy="254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b="1" dirty="0"/>
              <a:t>Converged Networks</a:t>
            </a:r>
            <a:endParaRPr lang="en-US" dirty="0"/>
          </a:p>
          <a:p>
            <a:pPr algn="just">
              <a:lnSpc>
                <a:spcPct val="150000"/>
              </a:lnSpc>
              <a:buFont typeface="Wingdings" pitchFamily="2" charset="2"/>
              <a:buChar char="q"/>
            </a:pPr>
            <a:r>
              <a:rPr lang="en-US" dirty="0"/>
              <a:t>Convergence occurs when telephones, broadcasts, and computer communications all use the same rules, devices, and media to transport their messages. On a converged network, or platform, different devices, such as televisions or cell phones, will use a common network infrastructure to communicate. </a:t>
            </a:r>
          </a:p>
        </p:txBody>
      </p:sp>
      <p:pic>
        <p:nvPicPr>
          <p:cNvPr id="4098" name="Picture 2" descr="3"/>
          <p:cNvPicPr>
            <a:picLocks noChangeAspect="1" noChangeArrowheads="1"/>
          </p:cNvPicPr>
          <p:nvPr/>
        </p:nvPicPr>
        <p:blipFill>
          <a:blip r:embed="rId6"/>
          <a:srcRect/>
          <a:stretch>
            <a:fillRect/>
          </a:stretch>
        </p:blipFill>
        <p:spPr bwMode="auto">
          <a:xfrm>
            <a:off x="1785918" y="3500438"/>
            <a:ext cx="6357982" cy="2885628"/>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317585" y="62345"/>
            <a:ext cx="7648290" cy="1077218"/>
          </a:xfrm>
          <a:prstGeom prst="rect">
            <a:avLst/>
          </a:prstGeom>
          <a:noFill/>
          <a:ln w="9525">
            <a:noFill/>
            <a:miter lim="800000"/>
            <a:headEnd/>
            <a:tailEnd/>
          </a:ln>
        </p:spPr>
        <p:txBody>
          <a:bodyPr wrap="square">
            <a:spAutoFit/>
          </a:bodyPr>
          <a:lstStyle/>
          <a:p>
            <a:pPr algn="ctr"/>
            <a:r>
              <a:rPr lang="en-US" sz="3200" b="1" dirty="0">
                <a:solidFill>
                  <a:schemeClr val="bg1"/>
                </a:solidFill>
              </a:rPr>
              <a:t>5. The Architecture of the Internet</a:t>
            </a:r>
            <a:endParaRPr lang="en-US" sz="32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33291"/>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
        <p:nvSpPr>
          <p:cNvPr id="13" name="Rectangle 1"/>
          <p:cNvSpPr>
            <a:spLocks noChangeArrowheads="1"/>
          </p:cNvSpPr>
          <p:nvPr/>
        </p:nvSpPr>
        <p:spPr bwMode="auto">
          <a:xfrm>
            <a:off x="1071538" y="964671"/>
            <a:ext cx="792965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q"/>
            </a:pPr>
            <a:r>
              <a:rPr lang="en-US" sz="2000" dirty="0"/>
              <a:t>The term </a:t>
            </a:r>
            <a:r>
              <a:rPr lang="en-US" sz="2000" i="1" dirty="0"/>
              <a:t>network architecture </a:t>
            </a:r>
            <a:r>
              <a:rPr lang="en-US" sz="2000" dirty="0"/>
              <a:t>refers to the conceptual plans on which a physical network is built. Just as a building’s architect must consider the function of the building and the expected needs of a building’s users, so too must network architects design the Internet to accommodate the needs of the web and its users. The Internet has far exceeded the original expectations of size and use, which is a testament to how strong the foundations of the Internet were planned and implemented.</a:t>
            </a:r>
          </a:p>
          <a:p>
            <a:pPr algn="just">
              <a:lnSpc>
                <a:spcPct val="150000"/>
              </a:lnSpc>
              <a:buFont typeface="Wingdings" pitchFamily="2" charset="2"/>
              <a:buChar char="q"/>
            </a:pPr>
            <a:r>
              <a:rPr lang="en-US" sz="2000" dirty="0"/>
              <a:t>The Internet’s design meets four fundamental expectations: fault tolerance, scalability, quality of service (</a:t>
            </a:r>
            <a:r>
              <a:rPr lang="en-US" sz="2000" dirty="0" err="1"/>
              <a:t>QoS</a:t>
            </a:r>
            <a:r>
              <a:rPr lang="en-US" sz="2000" dirty="0"/>
              <a:t>), and security.</a:t>
            </a:r>
          </a:p>
        </p:txBody>
      </p:sp>
    </p:spTree>
    <p:extLst>
      <p:ext uri="{BB962C8B-B14F-4D97-AF65-F5344CB8AC3E}">
        <p14:creationId xmlns:p14="http://schemas.microsoft.com/office/powerpoint/2010/main" val="348143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317585" y="62345"/>
            <a:ext cx="7648290" cy="1077218"/>
          </a:xfrm>
          <a:prstGeom prst="rect">
            <a:avLst/>
          </a:prstGeom>
          <a:noFill/>
          <a:ln w="9525">
            <a:noFill/>
            <a:miter lim="800000"/>
            <a:headEnd/>
            <a:tailEnd/>
          </a:ln>
        </p:spPr>
        <p:txBody>
          <a:bodyPr wrap="square">
            <a:spAutoFit/>
          </a:bodyPr>
          <a:lstStyle/>
          <a:p>
            <a:pPr algn="ctr"/>
            <a:r>
              <a:rPr lang="en-US" sz="3200" b="1" dirty="0">
                <a:solidFill>
                  <a:schemeClr val="bg1"/>
                </a:solidFill>
              </a:rPr>
              <a:t>5. The Architecture of the Internet</a:t>
            </a:r>
            <a:endParaRPr lang="en-US" sz="32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33291"/>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
        <p:nvSpPr>
          <p:cNvPr id="13" name="Rectangle 1"/>
          <p:cNvSpPr>
            <a:spLocks noChangeArrowheads="1"/>
          </p:cNvSpPr>
          <p:nvPr/>
        </p:nvSpPr>
        <p:spPr bwMode="auto">
          <a:xfrm>
            <a:off x="1071538" y="929046"/>
            <a:ext cx="7929650" cy="254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q"/>
            </a:pPr>
            <a:r>
              <a:rPr lang="en-US" b="1" i="1" dirty="0"/>
              <a:t>Fault tolerance</a:t>
            </a:r>
            <a:r>
              <a:rPr lang="en-US" dirty="0"/>
              <a:t>, simply stated, means that the Internet will continue to function normally even when some of the components of the network fail. </a:t>
            </a:r>
            <a:r>
              <a:rPr lang="en-US" b="1" i="1" dirty="0"/>
              <a:t>Redundancy</a:t>
            </a:r>
            <a:r>
              <a:rPr lang="en-US" dirty="0"/>
              <a:t>, or the duplication of equipment and media, is a key factor in fault tolerance. If a server fails, a redundant server performing the same functions should be able to pick up the work until repairs are made. If a data link fails on a fault-tolerant network, messages will be routed to the destination on a duplicate route.</a:t>
            </a:r>
          </a:p>
        </p:txBody>
      </p:sp>
      <p:pic>
        <p:nvPicPr>
          <p:cNvPr id="5122" name="Picture 2" descr="4"/>
          <p:cNvPicPr>
            <a:picLocks noChangeAspect="1" noChangeArrowheads="1"/>
          </p:cNvPicPr>
          <p:nvPr/>
        </p:nvPicPr>
        <p:blipFill>
          <a:blip r:embed="rId6"/>
          <a:srcRect/>
          <a:stretch>
            <a:fillRect/>
          </a:stretch>
        </p:blipFill>
        <p:spPr bwMode="auto">
          <a:xfrm>
            <a:off x="1785918" y="3357562"/>
            <a:ext cx="5924550" cy="3005138"/>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317585" y="62345"/>
            <a:ext cx="7648290" cy="1077218"/>
          </a:xfrm>
          <a:prstGeom prst="rect">
            <a:avLst/>
          </a:prstGeom>
          <a:noFill/>
          <a:ln w="9525">
            <a:noFill/>
            <a:miter lim="800000"/>
            <a:headEnd/>
            <a:tailEnd/>
          </a:ln>
        </p:spPr>
        <p:txBody>
          <a:bodyPr wrap="square">
            <a:spAutoFit/>
          </a:bodyPr>
          <a:lstStyle/>
          <a:p>
            <a:pPr algn="ctr"/>
            <a:r>
              <a:rPr lang="en-US" sz="3200" b="1" dirty="0">
                <a:solidFill>
                  <a:schemeClr val="bg1"/>
                </a:solidFill>
              </a:rPr>
              <a:t>5. The Architecture of the Internet</a:t>
            </a:r>
            <a:endParaRPr lang="en-US" sz="32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33291"/>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
        <p:nvSpPr>
          <p:cNvPr id="13" name="Rectangle 1"/>
          <p:cNvSpPr>
            <a:spLocks noChangeArrowheads="1"/>
          </p:cNvSpPr>
          <p:nvPr/>
        </p:nvSpPr>
        <p:spPr bwMode="auto">
          <a:xfrm>
            <a:off x="1071538" y="929046"/>
            <a:ext cx="7929650" cy="4662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q"/>
            </a:pPr>
            <a:r>
              <a:rPr lang="en-US" b="1" i="1" dirty="0"/>
              <a:t>Scalability </a:t>
            </a:r>
            <a:r>
              <a:rPr lang="en-US" dirty="0"/>
              <a:t>describes the network’s ability to grow and react to future changes. A scalable network can accept new users and equipment without having to start over on the design. </a:t>
            </a:r>
          </a:p>
          <a:p>
            <a:pPr algn="just">
              <a:lnSpc>
                <a:spcPct val="150000"/>
              </a:lnSpc>
              <a:buFont typeface="Wingdings" pitchFamily="2" charset="2"/>
              <a:buChar char="q"/>
            </a:pPr>
            <a:r>
              <a:rPr lang="en-US" b="1" dirty="0" err="1"/>
              <a:t>QoS</a:t>
            </a:r>
            <a:r>
              <a:rPr lang="en-US" dirty="0"/>
              <a:t> indicates the performance level of services offered through the network. Services such as live video or voice can require more resources than services such as e-mail. </a:t>
            </a:r>
          </a:p>
          <a:p>
            <a:pPr algn="just">
              <a:lnSpc>
                <a:spcPct val="150000"/>
              </a:lnSpc>
              <a:buFont typeface="Wingdings" pitchFamily="2" charset="2"/>
              <a:buChar char="q"/>
            </a:pPr>
            <a:r>
              <a:rPr lang="en-US" b="1" dirty="0"/>
              <a:t>Network security </a:t>
            </a:r>
            <a:r>
              <a:rPr lang="en-US" dirty="0"/>
              <a:t>is essential if the public is to have confidence when using the Internet. People using the Internet to do business demand security for their financial transactions, and government and businesses that require personal information (for example, a hospital or doctor’s office) must provide the protection of their clients’ privacy. </a:t>
            </a:r>
          </a:p>
        </p:txBody>
      </p:sp>
    </p:spTree>
    <p:extLst>
      <p:ext uri="{BB962C8B-B14F-4D97-AF65-F5344CB8AC3E}">
        <p14:creationId xmlns:p14="http://schemas.microsoft.com/office/powerpoint/2010/main" val="348143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317585" y="62345"/>
            <a:ext cx="7648290" cy="1077218"/>
          </a:xfrm>
          <a:prstGeom prst="rect">
            <a:avLst/>
          </a:prstGeom>
          <a:noFill/>
          <a:ln w="9525">
            <a:noFill/>
            <a:miter lim="800000"/>
            <a:headEnd/>
            <a:tailEnd/>
          </a:ln>
        </p:spPr>
        <p:txBody>
          <a:bodyPr wrap="square">
            <a:spAutoFit/>
          </a:bodyPr>
          <a:lstStyle/>
          <a:p>
            <a:pPr algn="ctr"/>
            <a:r>
              <a:rPr lang="en-US" sz="3200" b="1" dirty="0">
                <a:solidFill>
                  <a:schemeClr val="bg1"/>
                </a:solidFill>
              </a:rPr>
              <a:t>5. The Architecture of the Internet</a:t>
            </a:r>
            <a:endParaRPr lang="en-US" sz="32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24</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33291"/>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
        <p:nvSpPr>
          <p:cNvPr id="13" name="Rectangle 1"/>
          <p:cNvSpPr>
            <a:spLocks noChangeArrowheads="1"/>
          </p:cNvSpPr>
          <p:nvPr/>
        </p:nvSpPr>
        <p:spPr bwMode="auto">
          <a:xfrm>
            <a:off x="1071538" y="929046"/>
            <a:ext cx="7929650" cy="1711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q"/>
            </a:pPr>
            <a:r>
              <a:rPr lang="en-US" dirty="0"/>
              <a:t>Encryption and firewalls are not necessarily enough to protect a network, however. The security and privacy expectations that result from the use of internetworks to exchange confidential and business-critical information exceed what the current architecture can deliver. </a:t>
            </a:r>
          </a:p>
        </p:txBody>
      </p:sp>
      <p:pic>
        <p:nvPicPr>
          <p:cNvPr id="6146" name="Picture 2" descr="5"/>
          <p:cNvPicPr>
            <a:picLocks noChangeAspect="1" noChangeArrowheads="1"/>
          </p:cNvPicPr>
          <p:nvPr/>
        </p:nvPicPr>
        <p:blipFill>
          <a:blip r:embed="rId6"/>
          <a:srcRect/>
          <a:stretch>
            <a:fillRect/>
          </a:stretch>
        </p:blipFill>
        <p:spPr bwMode="auto">
          <a:xfrm>
            <a:off x="2000232" y="2714620"/>
            <a:ext cx="5851529" cy="3791082"/>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317585" y="62345"/>
            <a:ext cx="7648290" cy="1077218"/>
          </a:xfrm>
          <a:prstGeom prst="rect">
            <a:avLst/>
          </a:prstGeom>
          <a:noFill/>
          <a:ln w="9525">
            <a:noFill/>
            <a:miter lim="800000"/>
            <a:headEnd/>
            <a:tailEnd/>
          </a:ln>
        </p:spPr>
        <p:txBody>
          <a:bodyPr wrap="square">
            <a:spAutoFit/>
          </a:bodyPr>
          <a:lstStyle/>
          <a:p>
            <a:pPr algn="ctr"/>
            <a:r>
              <a:rPr lang="en-US" sz="3200" b="1" dirty="0">
                <a:solidFill>
                  <a:schemeClr val="bg1"/>
                </a:solidFill>
              </a:rPr>
              <a:t>6. Trends in Networking</a:t>
            </a:r>
            <a:endParaRPr lang="en-US" sz="32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25</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33291"/>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
        <p:nvSpPr>
          <p:cNvPr id="13" name="Rectangle 1"/>
          <p:cNvSpPr>
            <a:spLocks noChangeArrowheads="1"/>
          </p:cNvSpPr>
          <p:nvPr/>
        </p:nvSpPr>
        <p:spPr bwMode="auto">
          <a:xfrm>
            <a:off x="1000100" y="1300918"/>
            <a:ext cx="7929650" cy="4619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dirty="0"/>
              <a:t>Making precise predictions about the distant future of technology is a difficult task. Looking at current trends can show near-term developments that are on the horizon and the career opportunities that can be available to you.</a:t>
            </a:r>
          </a:p>
          <a:p>
            <a:pPr algn="just">
              <a:lnSpc>
                <a:spcPct val="150000"/>
              </a:lnSpc>
            </a:pPr>
            <a:r>
              <a:rPr lang="en-US" b="1" dirty="0"/>
              <a:t>Where Is It All Going?</a:t>
            </a:r>
            <a:endParaRPr lang="en-US" dirty="0"/>
          </a:p>
          <a:p>
            <a:pPr algn="just">
              <a:lnSpc>
                <a:spcPct val="150000"/>
              </a:lnSpc>
            </a:pPr>
            <a:r>
              <a:rPr lang="en-US" dirty="0"/>
              <a:t>The convergence of the many different communication media onto a single network platform is fueling exponential growth in network capabilities. Three major trends are contributing to the future shape of complex information networks:</a:t>
            </a:r>
          </a:p>
          <a:p>
            <a:pPr lvl="1" algn="just">
              <a:lnSpc>
                <a:spcPct val="150000"/>
              </a:lnSpc>
              <a:buFont typeface="Wingdings" pitchFamily="2" charset="2"/>
              <a:buChar char="Ø"/>
            </a:pPr>
            <a:r>
              <a:rPr lang="en-US" dirty="0"/>
              <a:t>Increasing number of mobile users</a:t>
            </a:r>
          </a:p>
          <a:p>
            <a:pPr lvl="1" algn="just">
              <a:lnSpc>
                <a:spcPct val="150000"/>
              </a:lnSpc>
              <a:buFont typeface="Wingdings" pitchFamily="2" charset="2"/>
              <a:buChar char="Ø"/>
            </a:pPr>
            <a:r>
              <a:rPr lang="en-US" dirty="0"/>
              <a:t>Rapid increasing in a network-capable devices</a:t>
            </a:r>
          </a:p>
          <a:p>
            <a:pPr lvl="1" algn="just">
              <a:lnSpc>
                <a:spcPct val="150000"/>
              </a:lnSpc>
              <a:buFont typeface="Wingdings" pitchFamily="2" charset="2"/>
              <a:buChar char="Ø"/>
            </a:pPr>
            <a:r>
              <a:rPr lang="en-US" dirty="0"/>
              <a:t>Expanding range of services</a:t>
            </a:r>
          </a:p>
        </p:txBody>
      </p:sp>
    </p:spTree>
    <p:extLst>
      <p:ext uri="{BB962C8B-B14F-4D97-AF65-F5344CB8AC3E}">
        <p14:creationId xmlns:p14="http://schemas.microsoft.com/office/powerpoint/2010/main" val="348143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fauzisukiman\Desktop\template pp USM\Last page\purple.jpg"/>
          <p:cNvPicPr>
            <a:picLocks noChangeAspect="1" noChangeArrowheads="1"/>
          </p:cNvPicPr>
          <p:nvPr/>
        </p:nvPicPr>
        <p:blipFill>
          <a:blip r:embed="rId2">
            <a:duotone>
              <a:schemeClr val="accent1">
                <a:shade val="45000"/>
                <a:satMod val="135000"/>
              </a:schemeClr>
              <a:prstClr val="white"/>
            </a:duotone>
          </a:blip>
          <a:srcRect t="3333"/>
          <a:stretch>
            <a:fillRect/>
          </a:stretch>
        </p:blipFill>
        <p:spPr bwMode="auto">
          <a:xfrm>
            <a:off x="0" y="0"/>
            <a:ext cx="9144000" cy="6858000"/>
          </a:xfrm>
          <a:prstGeom prst="rect">
            <a:avLst/>
          </a:prstGeom>
          <a:noFill/>
          <a:ln w="9525">
            <a:noFill/>
            <a:miter lim="800000"/>
            <a:headEnd/>
            <a:tailEnd/>
          </a:ln>
        </p:spPr>
      </p:pic>
      <p:pic>
        <p:nvPicPr>
          <p:cNvPr id="40963" name="Picture 5" descr="C:\Users\fauzisukiman\Desktop\template pp USM\Bucu petak.jpg"/>
          <p:cNvPicPr>
            <a:picLocks noChangeAspect="1" noChangeArrowheads="1"/>
          </p:cNvPicPr>
          <p:nvPr/>
        </p:nvPicPr>
        <p:blipFill>
          <a:blip r:embed="rId3">
            <a:duotone>
              <a:schemeClr val="accent1">
                <a:shade val="45000"/>
                <a:satMod val="135000"/>
              </a:schemeClr>
              <a:prstClr val="white"/>
            </a:duotone>
          </a:blip>
          <a:srcRect/>
          <a:stretch>
            <a:fillRect/>
          </a:stretch>
        </p:blipFill>
        <p:spPr bwMode="auto">
          <a:xfrm>
            <a:off x="6573838" y="4876800"/>
            <a:ext cx="2570162" cy="1981200"/>
          </a:xfrm>
          <a:prstGeom prst="rect">
            <a:avLst/>
          </a:prstGeom>
          <a:noFill/>
          <a:ln w="9525">
            <a:noFill/>
            <a:miter lim="800000"/>
            <a:headEnd/>
            <a:tailEnd/>
          </a:ln>
        </p:spPr>
      </p:pic>
      <p:sp>
        <p:nvSpPr>
          <p:cNvPr id="2" name="Rectangle 1"/>
          <p:cNvSpPr/>
          <p:nvPr/>
        </p:nvSpPr>
        <p:spPr>
          <a:xfrm>
            <a:off x="1752600" y="2438400"/>
            <a:ext cx="5638800" cy="1905000"/>
          </a:xfrm>
          <a:prstGeom prst="rect">
            <a:avLst/>
          </a:prstGeom>
          <a:solidFill>
            <a:schemeClr val="bg1">
              <a:alpha val="7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6600" b="1" dirty="0">
                <a:solidFill>
                  <a:schemeClr val="tx1"/>
                </a:solidFill>
                <a:latin typeface="Times New Roman" pitchFamily="18" charset="0"/>
                <a:cs typeface="Times New Roman" pitchFamily="18" charset="0"/>
              </a:rPr>
              <a:t>THANK YOU </a:t>
            </a:r>
          </a:p>
        </p:txBody>
      </p:sp>
      <p:pic>
        <p:nvPicPr>
          <p:cNvPr id="6"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 y="101600"/>
            <a:ext cx="22860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atheer.akram\Desktop\download.png"/>
          <p:cNvPicPr>
            <a:picLocks noChangeAspect="1" noChangeArrowheads="1"/>
          </p:cNvPicPr>
          <p:nvPr/>
        </p:nvPicPr>
        <p:blipFill>
          <a:blip r:embed="rId5"/>
          <a:srcRect/>
          <a:stretch>
            <a:fillRect/>
          </a:stretch>
        </p:blipFill>
        <p:spPr bwMode="auto">
          <a:xfrm>
            <a:off x="6773779" y="76200"/>
            <a:ext cx="2294021" cy="2057400"/>
          </a:xfrm>
          <a:prstGeom prst="rect">
            <a:avLst/>
          </a:prstGeom>
          <a:noFill/>
        </p:spPr>
      </p:pic>
      <p:sp>
        <p:nvSpPr>
          <p:cNvPr id="4" name="Slide Number Placeholder 3"/>
          <p:cNvSpPr>
            <a:spLocks noGrp="1"/>
          </p:cNvSpPr>
          <p:nvPr>
            <p:ph type="sldNum" sz="quarter" idx="12"/>
          </p:nvPr>
        </p:nvSpPr>
        <p:spPr/>
        <p:txBody>
          <a:bodyPr/>
          <a:lstStyle/>
          <a:p>
            <a:pPr>
              <a:defRPr/>
            </a:pPr>
            <a:fld id="{BB0DF61B-AB8A-4BD8-A709-4370B1020ABB}" type="slidenum">
              <a:rPr lang="en-US" smtClean="0"/>
              <a:pPr>
                <a:defRPr/>
              </a:pPr>
              <a:t>26</a:t>
            </a:fld>
            <a:endParaRPr lang="en-US"/>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2000" fill="hold"/>
                                        <p:tgtEl>
                                          <p:spTgt spid="2050"/>
                                        </p:tgtEl>
                                        <p:attrNameLst>
                                          <p:attrName>fillcolor</p:attrName>
                                        </p:attrNameLst>
                                      </p:cBhvr>
                                      <p:to>
                                        <a:schemeClr val="accent2"/>
                                      </p:to>
                                    </p:animClr>
                                    <p:set>
                                      <p:cBhvr>
                                        <p:cTn id="7" dur="2000" fill="hold"/>
                                        <p:tgtEl>
                                          <p:spTgt spid="2050"/>
                                        </p:tgtEl>
                                        <p:attrNameLst>
                                          <p:attrName>fill.type</p:attrName>
                                        </p:attrNameLst>
                                      </p:cBhvr>
                                      <p:to>
                                        <p:strVal val="solid"/>
                                      </p:to>
                                    </p:set>
                                    <p:set>
                                      <p:cBhvr>
                                        <p:cTn id="8" dur="2000" fill="hold"/>
                                        <p:tgtEl>
                                          <p:spTgt spid="205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917171"/>
            <a:ext cx="792965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800" dirty="0"/>
          </a:p>
          <a:p>
            <a:pPr algn="just">
              <a:lnSpc>
                <a:spcPct val="150000"/>
              </a:lnSpc>
              <a:buFont typeface="Wingdings" pitchFamily="2" charset="2"/>
              <a:buChar char="q"/>
            </a:pPr>
            <a:r>
              <a:rPr lang="en-US" sz="2000" dirty="0"/>
              <a:t>We now stand at a critical turning point in the use of technology to extend and empower the human network. </a:t>
            </a:r>
          </a:p>
          <a:p>
            <a:pPr algn="just">
              <a:lnSpc>
                <a:spcPct val="150000"/>
              </a:lnSpc>
              <a:buFont typeface="Wingdings" pitchFamily="2" charset="2"/>
              <a:buChar char="q"/>
            </a:pPr>
            <a:r>
              <a:rPr lang="en-US" sz="2000" dirty="0"/>
              <a:t>The globalization of the Internet has succeeded faster than anyone could have imagined</a:t>
            </a:r>
          </a:p>
          <a:p>
            <a:pPr algn="just">
              <a:lnSpc>
                <a:spcPct val="150000"/>
              </a:lnSpc>
              <a:buFont typeface="Wingdings" pitchFamily="2" charset="2"/>
              <a:buChar char="q"/>
            </a:pPr>
            <a:r>
              <a:rPr lang="en-US" sz="2000" dirty="0"/>
              <a:t>In the next stage of our development, innovators will use the Internet as a starting point for their efforts—creating new products and services specifically designed to take advantage of the network capabilities. </a:t>
            </a:r>
          </a:p>
          <a:p>
            <a:pPr algn="just">
              <a:lnSpc>
                <a:spcPct val="150000"/>
              </a:lnSpc>
              <a:buFont typeface="Wingdings" pitchFamily="2" charset="2"/>
              <a:buChar char="q"/>
            </a:pPr>
            <a:r>
              <a:rPr lang="en-US" sz="2000" dirty="0"/>
              <a:t>This lecture introduces the platform of data networks upon which social and business relationships increasingly depend.  </a:t>
            </a:r>
          </a:p>
          <a:p>
            <a:pPr algn="just">
              <a:buFont typeface="Wingdings" pitchFamily="2" charset="2"/>
              <a:buChar char="q"/>
            </a:pPr>
            <a:endParaRPr lang="en-US" sz="16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584775"/>
          </a:xfrm>
          <a:prstGeom prst="rect">
            <a:avLst/>
          </a:prstGeom>
          <a:noFill/>
          <a:ln w="9525">
            <a:noFill/>
            <a:miter lim="800000"/>
            <a:headEnd/>
            <a:tailEnd/>
          </a:ln>
        </p:spPr>
        <p:txBody>
          <a:bodyPr>
            <a:spAutoFit/>
          </a:bodyPr>
          <a:lstStyle/>
          <a:p>
            <a:pPr algn="ctr"/>
            <a:r>
              <a:rPr lang="en-GB" sz="3200" b="1" dirty="0">
                <a:solidFill>
                  <a:srgbClr val="FFFFFF"/>
                </a:solidFill>
                <a:latin typeface="+mj-lt"/>
                <a:cs typeface="Times New Roman" pitchFamily="18" charset="0"/>
              </a:rPr>
              <a:t>1. Overview</a:t>
            </a: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93421"/>
            <a:ext cx="7929650" cy="5386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800" dirty="0"/>
          </a:p>
          <a:p>
            <a:pPr algn="just">
              <a:lnSpc>
                <a:spcPct val="150000"/>
              </a:lnSpc>
              <a:buFont typeface="Wingdings" pitchFamily="2" charset="2"/>
              <a:buChar char="q"/>
            </a:pPr>
            <a:r>
              <a:rPr lang="en-US" sz="2000" dirty="0"/>
              <a:t>Humans are social animals who depend on the interaction with others for daily needs. </a:t>
            </a:r>
          </a:p>
          <a:p>
            <a:pPr algn="just">
              <a:lnSpc>
                <a:spcPct val="150000"/>
              </a:lnSpc>
              <a:buFont typeface="Wingdings" pitchFamily="2" charset="2"/>
              <a:buChar char="q"/>
            </a:pPr>
            <a:r>
              <a:rPr lang="en-US" sz="2000" dirty="0"/>
              <a:t>The ways in which humans interact are constantly changing. As technical developments throughout history have come about, the methods of human communication have developed as well.</a:t>
            </a:r>
          </a:p>
          <a:p>
            <a:pPr algn="just">
              <a:lnSpc>
                <a:spcPct val="150000"/>
              </a:lnSpc>
              <a:buFont typeface="Wingdings" pitchFamily="2" charset="2"/>
              <a:buChar char="q"/>
            </a:pPr>
            <a:r>
              <a:rPr lang="en-US" sz="2000" dirty="0"/>
              <a:t> At one time, sounds and gestures were all humans used to communicate, but now the Internet allows people to instantaneously share all types of communication—documents, pictures, sound, and video—with thousands of people near and far away using computers.</a:t>
            </a:r>
          </a:p>
          <a:p>
            <a:pPr algn="just">
              <a:lnSpc>
                <a:spcPct val="150000"/>
              </a:lnSpc>
              <a:buFont typeface="Wingdings" pitchFamily="2" charset="2"/>
              <a:buChar char="q"/>
            </a:pPr>
            <a:r>
              <a:rPr lang="en-US" sz="2000" dirty="0"/>
              <a:t>Networks supporting the way we live, learn, work, and play.</a:t>
            </a:r>
          </a:p>
          <a:p>
            <a:pPr algn="just">
              <a:buFont typeface="Wingdings" pitchFamily="2" charset="2"/>
              <a:buChar char="q"/>
            </a:pPr>
            <a:endParaRPr lang="en-US" sz="16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317585" y="62345"/>
            <a:ext cx="7648290" cy="1046440"/>
          </a:xfrm>
          <a:prstGeom prst="rect">
            <a:avLst/>
          </a:prstGeom>
          <a:noFill/>
          <a:ln w="9525">
            <a:noFill/>
            <a:miter lim="800000"/>
            <a:headEnd/>
            <a:tailEnd/>
          </a:ln>
        </p:spPr>
        <p:txBody>
          <a:bodyPr wrap="square">
            <a:spAutoFit/>
          </a:bodyPr>
          <a:lstStyle/>
          <a:p>
            <a:pPr algn="ctr"/>
            <a:r>
              <a:rPr lang="en-GB" sz="3000" b="1" dirty="0">
                <a:solidFill>
                  <a:schemeClr val="bg1"/>
                </a:solidFill>
                <a:latin typeface="+mj-lt"/>
                <a:cs typeface="Times New Roman" pitchFamily="18" charset="0"/>
              </a:rPr>
              <a:t>2. </a:t>
            </a:r>
            <a:r>
              <a:rPr lang="en-US" sz="3000" b="1" dirty="0">
                <a:solidFill>
                  <a:schemeClr val="bg1"/>
                </a:solidFill>
                <a:latin typeface="+mj-lt"/>
              </a:rPr>
              <a:t>Communicating in a Network-Centric World</a:t>
            </a:r>
            <a:endParaRPr lang="en-US" sz="3000" dirty="0">
              <a:solidFill>
                <a:schemeClr val="bg1"/>
              </a:solidFill>
              <a:latin typeface="+mj-lt"/>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4</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00100" y="1428736"/>
            <a:ext cx="7929650" cy="375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800" dirty="0"/>
          </a:p>
          <a:p>
            <a:pPr algn="just">
              <a:lnSpc>
                <a:spcPct val="150000"/>
              </a:lnSpc>
              <a:buFont typeface="Wingdings" pitchFamily="2" charset="2"/>
              <a:buChar char="q"/>
            </a:pPr>
            <a:r>
              <a:rPr lang="en-US" sz="2000" dirty="0"/>
              <a:t>Communication in our daily lives takes many forms and occurs in many environments. We have different expectations depending on whether we are chatting through the Internet or participating in a job interview. Each situation has its corresponding expected behaviors and styles.</a:t>
            </a:r>
          </a:p>
          <a:p>
            <a:pPr algn="just">
              <a:lnSpc>
                <a:spcPct val="150000"/>
              </a:lnSpc>
              <a:buFont typeface="Wingdings" pitchFamily="2" charset="2"/>
              <a:buChar char="q"/>
            </a:pPr>
            <a:r>
              <a:rPr lang="en-US" sz="2000" dirty="0"/>
              <a:t>These expectations are the rules of communication, and some of the elements are universal.</a:t>
            </a:r>
          </a:p>
          <a:p>
            <a:pPr algn="just">
              <a:lnSpc>
                <a:spcPct val="150000"/>
              </a:lnSpc>
              <a:buFont typeface="Wingdings" pitchFamily="2" charset="2"/>
              <a:buChar char="q"/>
            </a:pPr>
            <a:r>
              <a:rPr lang="en-US" sz="2000" dirty="0"/>
              <a:t>People have many ways of communicating with each other.</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317585" y="62345"/>
            <a:ext cx="7648290" cy="1015663"/>
          </a:xfrm>
          <a:prstGeom prst="rect">
            <a:avLst/>
          </a:prstGeom>
          <a:noFill/>
          <a:ln w="9525">
            <a:noFill/>
            <a:miter lim="800000"/>
            <a:headEnd/>
            <a:tailEnd/>
          </a:ln>
        </p:spPr>
        <p:txBody>
          <a:bodyPr wrap="square">
            <a:spAutoFit/>
          </a:bodyPr>
          <a:lstStyle/>
          <a:p>
            <a:r>
              <a:rPr lang="en-US" sz="2800" b="1" dirty="0">
                <a:solidFill>
                  <a:schemeClr val="bg1"/>
                </a:solidFill>
              </a:rPr>
              <a:t>3. Communication: An Essential Part of Our Lives</a:t>
            </a:r>
            <a:endParaRPr lang="en-US" sz="28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5</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00100" y="1428736"/>
            <a:ext cx="7929650"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q"/>
            </a:pPr>
            <a:r>
              <a:rPr lang="en-US" sz="2000" dirty="0"/>
              <a:t>The rules of communication are also known as protocols. Some of the protocols required for communication to occur include the presence of</a:t>
            </a:r>
          </a:p>
          <a:p>
            <a:pPr lvl="1" algn="just">
              <a:lnSpc>
                <a:spcPct val="150000"/>
              </a:lnSpc>
              <a:buFont typeface="Wingdings" pitchFamily="2" charset="2"/>
              <a:buChar char="Ø"/>
            </a:pPr>
            <a:r>
              <a:rPr lang="en-US" sz="2000" dirty="0"/>
              <a:t>An identified sender and receiver.</a:t>
            </a:r>
          </a:p>
          <a:p>
            <a:pPr lvl="1" algn="just">
              <a:lnSpc>
                <a:spcPct val="150000"/>
              </a:lnSpc>
              <a:buFont typeface="Wingdings" pitchFamily="2" charset="2"/>
              <a:buChar char="Ø"/>
            </a:pPr>
            <a:r>
              <a:rPr lang="en-US" sz="2000" dirty="0"/>
              <a:t>An agreed-upon method of communicating (face-to-face, telephone, letter, photograph, and so on).</a:t>
            </a:r>
          </a:p>
          <a:p>
            <a:pPr lvl="1" algn="just">
              <a:lnSpc>
                <a:spcPct val="150000"/>
              </a:lnSpc>
              <a:buFont typeface="Wingdings" pitchFamily="2" charset="2"/>
              <a:buChar char="Ø"/>
            </a:pPr>
            <a:r>
              <a:rPr lang="en-US" sz="2000" dirty="0"/>
              <a:t>Common language and grammar.</a:t>
            </a:r>
          </a:p>
          <a:p>
            <a:pPr lvl="1" algn="just">
              <a:lnSpc>
                <a:spcPct val="150000"/>
              </a:lnSpc>
              <a:buFont typeface="Wingdings" pitchFamily="2" charset="2"/>
              <a:buChar char="Ø"/>
            </a:pPr>
            <a:r>
              <a:rPr lang="en-US" sz="2000" dirty="0"/>
              <a:t>An agreed-upon speed and timing of delivery (for example, “Please slow down so that I can understand you.”).</a:t>
            </a:r>
          </a:p>
          <a:p>
            <a:pPr lvl="1" algn="just">
              <a:lnSpc>
                <a:spcPct val="150000"/>
              </a:lnSpc>
              <a:buFont typeface="Wingdings" pitchFamily="2" charset="2"/>
              <a:buChar char="Ø"/>
            </a:pPr>
            <a:r>
              <a:rPr lang="en-US" sz="2000" dirty="0"/>
              <a:t>Confirmation or acknowledgment requirements (for example, “Is that clear?” “Yes, thank you.”)</a:t>
            </a:r>
          </a:p>
          <a:p>
            <a:pPr algn="just">
              <a:lnSpc>
                <a:spcPct val="150000"/>
              </a:lnSpc>
            </a:pPr>
            <a:endParaRPr lang="en-US" sz="2000"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317585" y="62345"/>
            <a:ext cx="7648290" cy="1015663"/>
          </a:xfrm>
          <a:prstGeom prst="rect">
            <a:avLst/>
          </a:prstGeom>
          <a:noFill/>
          <a:ln w="9525">
            <a:noFill/>
            <a:miter lim="800000"/>
            <a:headEnd/>
            <a:tailEnd/>
          </a:ln>
        </p:spPr>
        <p:txBody>
          <a:bodyPr wrap="square">
            <a:spAutoFit/>
          </a:bodyPr>
          <a:lstStyle/>
          <a:p>
            <a:r>
              <a:rPr lang="en-US" sz="2800" b="1" dirty="0">
                <a:solidFill>
                  <a:schemeClr val="bg1"/>
                </a:solidFill>
              </a:rPr>
              <a:t>3. Communication: An Essential Part of Our Lives</a:t>
            </a:r>
            <a:endParaRPr lang="en-US" sz="28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6</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00100" y="1226861"/>
            <a:ext cx="7929650" cy="5800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q"/>
            </a:pPr>
            <a:r>
              <a:rPr lang="en-US" dirty="0"/>
              <a:t>Computers and computer networks have no such ingrained communication knowledge, but similar protocols are still required for network devices to communicate. Successful communication between computer networks devices, just as is true with communication between people, occurs when the meaning of the message understood by the recipient matches the meaning intended by the sender.</a:t>
            </a:r>
          </a:p>
          <a:p>
            <a:pPr algn="just">
              <a:lnSpc>
                <a:spcPct val="150000"/>
              </a:lnSpc>
              <a:buFont typeface="Wingdings" pitchFamily="2" charset="2"/>
              <a:buChar char="q"/>
            </a:pPr>
            <a:r>
              <a:rPr lang="en-US" dirty="0"/>
              <a:t>There are many potential barriers to successful communication between computers on a network. The process of sending a message on a computer network can be complex and have many steps and conditions, and any step poorly performed or condition not properly met can potentially ruin the message. The steps and conditions, or factors, can be separated into internal and external groups.</a:t>
            </a:r>
          </a:p>
          <a:p>
            <a:endParaRPr lang="en-US" sz="2000" dirty="0"/>
          </a:p>
          <a:p>
            <a:pPr algn="just">
              <a:lnSpc>
                <a:spcPct val="150000"/>
              </a:lnSpc>
            </a:pPr>
            <a:endParaRPr lang="en-US" sz="2000"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317585" y="62345"/>
            <a:ext cx="7648290" cy="1015663"/>
          </a:xfrm>
          <a:prstGeom prst="rect">
            <a:avLst/>
          </a:prstGeom>
          <a:noFill/>
          <a:ln w="9525">
            <a:noFill/>
            <a:miter lim="800000"/>
            <a:headEnd/>
            <a:tailEnd/>
          </a:ln>
        </p:spPr>
        <p:txBody>
          <a:bodyPr wrap="square">
            <a:spAutoFit/>
          </a:bodyPr>
          <a:lstStyle/>
          <a:p>
            <a:r>
              <a:rPr lang="en-US" sz="2800" b="1" dirty="0">
                <a:solidFill>
                  <a:schemeClr val="bg1"/>
                </a:solidFill>
              </a:rPr>
              <a:t>3. Communication: An Essential Part of Our Lives</a:t>
            </a:r>
            <a:endParaRPr lang="en-US" sz="28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7</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24493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00100" y="1001236"/>
            <a:ext cx="7929650" cy="663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q"/>
            </a:pPr>
            <a:r>
              <a:rPr lang="en-US" sz="2000" dirty="0"/>
              <a:t>Examples of external factors include the following:</a:t>
            </a:r>
          </a:p>
          <a:p>
            <a:pPr lvl="1" algn="just">
              <a:lnSpc>
                <a:spcPct val="150000"/>
              </a:lnSpc>
              <a:buFont typeface="Wingdings" pitchFamily="2" charset="2"/>
              <a:buChar char="Ø"/>
            </a:pPr>
            <a:r>
              <a:rPr lang="en-US" sz="2000" dirty="0"/>
              <a:t>The quality of the pathway between the sender and the recipient.</a:t>
            </a:r>
          </a:p>
          <a:p>
            <a:pPr lvl="1" algn="just">
              <a:lnSpc>
                <a:spcPct val="150000"/>
              </a:lnSpc>
              <a:buFont typeface="Wingdings" pitchFamily="2" charset="2"/>
              <a:buChar char="Ø"/>
            </a:pPr>
            <a:r>
              <a:rPr lang="en-US" sz="2000" dirty="0"/>
              <a:t>The number of times the message has to change form.</a:t>
            </a:r>
          </a:p>
          <a:p>
            <a:pPr lvl="1" algn="just">
              <a:lnSpc>
                <a:spcPct val="150000"/>
              </a:lnSpc>
              <a:buFont typeface="Wingdings" pitchFamily="2" charset="2"/>
              <a:buChar char="Ø"/>
            </a:pPr>
            <a:r>
              <a:rPr lang="en-US" sz="2000" dirty="0"/>
              <a:t>The number of times the message has to be redirected or readdressed.</a:t>
            </a:r>
          </a:p>
          <a:p>
            <a:pPr lvl="1" algn="just">
              <a:lnSpc>
                <a:spcPct val="150000"/>
              </a:lnSpc>
              <a:buFont typeface="Wingdings" pitchFamily="2" charset="2"/>
              <a:buChar char="Ø"/>
            </a:pPr>
            <a:r>
              <a:rPr lang="en-US" sz="2000" dirty="0"/>
              <a:t> The number of other messages being transmitted simultaneously on the communication network.</a:t>
            </a:r>
          </a:p>
          <a:p>
            <a:pPr lvl="1" algn="just">
              <a:lnSpc>
                <a:spcPct val="150000"/>
              </a:lnSpc>
              <a:buFont typeface="Wingdings" pitchFamily="2" charset="2"/>
              <a:buChar char="Ø"/>
            </a:pPr>
            <a:r>
              <a:rPr lang="en-US" sz="2000" dirty="0"/>
              <a:t>The amount of time allotted for successful communication.</a:t>
            </a:r>
          </a:p>
          <a:p>
            <a:pPr algn="just">
              <a:lnSpc>
                <a:spcPct val="150000"/>
              </a:lnSpc>
              <a:buFont typeface="Wingdings" pitchFamily="2" charset="2"/>
              <a:buChar char="q"/>
            </a:pPr>
            <a:r>
              <a:rPr lang="en-US" sz="2000" dirty="0"/>
              <a:t>Internal factors include the following:</a:t>
            </a:r>
          </a:p>
          <a:p>
            <a:pPr lvl="1" algn="just">
              <a:lnSpc>
                <a:spcPct val="150000"/>
              </a:lnSpc>
              <a:buFont typeface="Wingdings" pitchFamily="2" charset="2"/>
              <a:buChar char="Ø"/>
            </a:pPr>
            <a:r>
              <a:rPr lang="en-US" sz="2000" dirty="0"/>
              <a:t>The size of the message.</a:t>
            </a:r>
          </a:p>
          <a:p>
            <a:pPr lvl="1" algn="just">
              <a:lnSpc>
                <a:spcPct val="150000"/>
              </a:lnSpc>
              <a:buFont typeface="Wingdings" pitchFamily="2" charset="2"/>
              <a:buChar char="Ø"/>
            </a:pPr>
            <a:r>
              <a:rPr lang="en-US" sz="2000" dirty="0"/>
              <a:t> The complexity of the message.</a:t>
            </a:r>
          </a:p>
          <a:p>
            <a:pPr lvl="1" algn="just">
              <a:lnSpc>
                <a:spcPct val="150000"/>
              </a:lnSpc>
              <a:buFont typeface="Wingdings" pitchFamily="2" charset="2"/>
              <a:buChar char="Ø"/>
            </a:pPr>
            <a:r>
              <a:rPr lang="en-US" sz="2000" dirty="0"/>
              <a:t>The importance of the message.</a:t>
            </a:r>
          </a:p>
          <a:p>
            <a:endParaRPr lang="en-US" dirty="0"/>
          </a:p>
          <a:p>
            <a:endParaRPr lang="en-US" sz="2000" dirty="0"/>
          </a:p>
          <a:p>
            <a:pPr algn="just">
              <a:lnSpc>
                <a:spcPct val="150000"/>
              </a:lnSpc>
            </a:pPr>
            <a:endParaRPr lang="en-US" sz="2000"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317585" y="62345"/>
            <a:ext cx="7648290" cy="1015663"/>
          </a:xfrm>
          <a:prstGeom prst="rect">
            <a:avLst/>
          </a:prstGeom>
          <a:noFill/>
          <a:ln w="9525">
            <a:noFill/>
            <a:miter lim="800000"/>
            <a:headEnd/>
            <a:tailEnd/>
          </a:ln>
        </p:spPr>
        <p:txBody>
          <a:bodyPr wrap="square">
            <a:spAutoFit/>
          </a:bodyPr>
          <a:lstStyle/>
          <a:p>
            <a:r>
              <a:rPr lang="en-US" sz="2800" b="1" dirty="0">
                <a:solidFill>
                  <a:schemeClr val="bg1"/>
                </a:solidFill>
              </a:rPr>
              <a:t>3. Communication: An Essential Part of Our Lives</a:t>
            </a:r>
            <a:endParaRPr lang="en-US" sz="28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8</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8243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00100" y="1499986"/>
            <a:ext cx="792965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q"/>
            </a:pPr>
            <a:r>
              <a:rPr lang="en-US" sz="2000" dirty="0"/>
              <a:t>The ability to reliably communicate to anyone, anywhere, is becoming increasingly important to our personal and business lives. </a:t>
            </a:r>
          </a:p>
          <a:p>
            <a:pPr algn="just">
              <a:lnSpc>
                <a:spcPct val="150000"/>
              </a:lnSpc>
              <a:buFont typeface="Wingdings" pitchFamily="2" charset="2"/>
              <a:buChar char="q"/>
            </a:pPr>
            <a:r>
              <a:rPr lang="en-US" sz="2000" dirty="0"/>
              <a:t>To support the immediate delivery of the millions of various messages being exchanged among people all over the world, we rely on a web of interconnected networks. </a:t>
            </a:r>
          </a:p>
          <a:p>
            <a:pPr algn="just">
              <a:lnSpc>
                <a:spcPct val="150000"/>
              </a:lnSpc>
              <a:buFont typeface="Wingdings" pitchFamily="2" charset="2"/>
              <a:buChar char="q"/>
            </a:pPr>
            <a:r>
              <a:rPr lang="en-US" sz="2000" dirty="0"/>
              <a:t>The following sections describe communication over networks, different elements that make up a network, and convergence.</a:t>
            </a:r>
          </a:p>
          <a:p>
            <a:endParaRPr lang="en-US" sz="2000" dirty="0"/>
          </a:p>
          <a:p>
            <a:pPr algn="just">
              <a:lnSpc>
                <a:spcPct val="150000"/>
              </a:lnSpc>
            </a:pPr>
            <a:endParaRPr lang="en-US" sz="2000"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317585" y="62345"/>
            <a:ext cx="7648290" cy="1077218"/>
          </a:xfrm>
          <a:prstGeom prst="rect">
            <a:avLst/>
          </a:prstGeom>
          <a:noFill/>
          <a:ln w="9525">
            <a:noFill/>
            <a:miter lim="800000"/>
            <a:headEnd/>
            <a:tailEnd/>
          </a:ln>
        </p:spPr>
        <p:txBody>
          <a:bodyPr wrap="square">
            <a:spAutoFit/>
          </a:bodyPr>
          <a:lstStyle/>
          <a:p>
            <a:pPr algn="ctr"/>
            <a:r>
              <a:rPr lang="en-US" sz="3200" b="1" dirty="0">
                <a:solidFill>
                  <a:schemeClr val="bg1"/>
                </a:solidFill>
              </a:rPr>
              <a:t>4. The Network as a Platform</a:t>
            </a:r>
            <a:endParaRPr lang="en-US" sz="32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9</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24493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23757</TotalTime>
  <Words>2710</Words>
  <Application>Microsoft Macintosh PowerPoint</Application>
  <PresentationFormat>On-screen Show (4:3)</PresentationFormat>
  <Paragraphs>220</Paragraphs>
  <Slides>26</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Corporate Edition</dc:creator>
  <cp:lastModifiedBy>Sura Fawzi</cp:lastModifiedBy>
  <cp:revision>1022</cp:revision>
  <dcterms:created xsi:type="dcterms:W3CDTF">2011-03-14T07:23:11Z</dcterms:created>
  <dcterms:modified xsi:type="dcterms:W3CDTF">2024-09-21T09:42:02Z</dcterms:modified>
</cp:coreProperties>
</file>