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256" r:id="rId2"/>
    <p:sldId id="278" r:id="rId3"/>
    <p:sldId id="416" r:id="rId4"/>
    <p:sldId id="455" r:id="rId5"/>
    <p:sldId id="417" r:id="rId6"/>
    <p:sldId id="456" r:id="rId7"/>
    <p:sldId id="457" r:id="rId8"/>
    <p:sldId id="418" r:id="rId9"/>
    <p:sldId id="458" r:id="rId10"/>
    <p:sldId id="459" r:id="rId11"/>
    <p:sldId id="463" r:id="rId12"/>
    <p:sldId id="464" r:id="rId13"/>
    <p:sldId id="465" r:id="rId14"/>
    <p:sldId id="466" r:id="rId15"/>
    <p:sldId id="467" r:id="rId16"/>
    <p:sldId id="468" r:id="rId17"/>
    <p:sldId id="469" r:id="rId18"/>
    <p:sldId id="258"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r" defTabSz="914400" rtl="1" eaLnBrk="1" latinLnBrk="0" hangingPunct="1">
      <a:defRPr kern="1200">
        <a:solidFill>
          <a:schemeClr val="tx1"/>
        </a:solidFill>
        <a:latin typeface="Calibri" pitchFamily="34" charset="0"/>
        <a:ea typeface="+mn-ea"/>
        <a:cs typeface="Arial" pitchFamily="34" charset="0"/>
      </a:defRPr>
    </a:lvl6pPr>
    <a:lvl7pPr marL="2743200" algn="r" defTabSz="914400" rtl="1" eaLnBrk="1" latinLnBrk="0" hangingPunct="1">
      <a:defRPr kern="1200">
        <a:solidFill>
          <a:schemeClr val="tx1"/>
        </a:solidFill>
        <a:latin typeface="Calibri" pitchFamily="34" charset="0"/>
        <a:ea typeface="+mn-ea"/>
        <a:cs typeface="Arial" pitchFamily="34" charset="0"/>
      </a:defRPr>
    </a:lvl7pPr>
    <a:lvl8pPr marL="3200400" algn="r" defTabSz="914400" rtl="1" eaLnBrk="1" latinLnBrk="0" hangingPunct="1">
      <a:defRPr kern="1200">
        <a:solidFill>
          <a:schemeClr val="tx1"/>
        </a:solidFill>
        <a:latin typeface="Calibri" pitchFamily="34" charset="0"/>
        <a:ea typeface="+mn-ea"/>
        <a:cs typeface="Arial" pitchFamily="34" charset="0"/>
      </a:defRPr>
    </a:lvl8pPr>
    <a:lvl9pPr marL="3657600" algn="r" defTabSz="914400" rtl="1" eaLnBrk="1" latinLnBrk="0" hangingPunct="1">
      <a:defRPr kern="1200">
        <a:solidFill>
          <a:schemeClr val="tx1"/>
        </a:solidFill>
        <a:latin typeface="Calibri"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FEE"/>
    <a:srgbClr val="FFFFCC"/>
    <a:srgbClr val="FFCC99"/>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8" autoAdjust="0"/>
    <p:restoredTop sz="94469" autoAdjust="0"/>
  </p:normalViewPr>
  <p:slideViewPr>
    <p:cSldViewPr>
      <p:cViewPr varScale="1">
        <p:scale>
          <a:sx n="112" d="100"/>
          <a:sy n="112" d="100"/>
        </p:scale>
        <p:origin x="984"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1D6122-9D41-46C3-9025-5F14DBAC386C}" type="datetimeFigureOut">
              <a:rPr lang="en-US" smtClean="0"/>
              <a:pPr/>
              <a:t>10/5/24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FA262A-840D-440C-A72F-5D154C94EB4D}" type="slidenum">
              <a:rPr lang="en-US" smtClean="0"/>
              <a:pPr/>
              <a:t>‹#›</a:t>
            </a:fld>
            <a:endParaRPr lang="en-US"/>
          </a:p>
        </p:txBody>
      </p:sp>
    </p:spTree>
    <p:extLst>
      <p:ext uri="{BB962C8B-B14F-4D97-AF65-F5344CB8AC3E}">
        <p14:creationId xmlns:p14="http://schemas.microsoft.com/office/powerpoint/2010/main" val="25847000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A1F99CF-35C3-43A7-86F1-43201A1D77F7}" type="datetimeFigureOut">
              <a:rPr lang="en-US"/>
              <a:pPr>
                <a:defRPr/>
              </a:pPr>
              <a:t>10/5/24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8F03ADD-8D9E-49E5-9D9D-0DF05CFE206A}" type="slidenum">
              <a:rPr lang="en-US"/>
              <a:pPr>
                <a:defRPr/>
              </a:pPr>
              <a:t>‹#›</a:t>
            </a:fld>
            <a:endParaRPr lang="en-US"/>
          </a:p>
        </p:txBody>
      </p:sp>
    </p:spTree>
    <p:extLst>
      <p:ext uri="{BB962C8B-B14F-4D97-AF65-F5344CB8AC3E}">
        <p14:creationId xmlns:p14="http://schemas.microsoft.com/office/powerpoint/2010/main" val="364353708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a:t>
            </a:fld>
            <a:endParaRPr lang="en-US"/>
          </a:p>
        </p:txBody>
      </p:sp>
    </p:spTree>
    <p:extLst>
      <p:ext uri="{BB962C8B-B14F-4D97-AF65-F5344CB8AC3E}">
        <p14:creationId xmlns:p14="http://schemas.microsoft.com/office/powerpoint/2010/main" val="100157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10</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11</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12</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13</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14</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15</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16</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17</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a:t>
            </a:fld>
            <a:endParaRPr lang="en-US"/>
          </a:p>
        </p:txBody>
      </p:sp>
    </p:spTree>
    <p:extLst>
      <p:ext uri="{BB962C8B-B14F-4D97-AF65-F5344CB8AC3E}">
        <p14:creationId xmlns:p14="http://schemas.microsoft.com/office/powerpoint/2010/main" val="3491044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4</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5</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6</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7</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8</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9</a:t>
            </a:fld>
            <a:endParaRPr lang="en-US"/>
          </a:p>
        </p:txBody>
      </p:sp>
    </p:spTree>
    <p:extLst>
      <p:ext uri="{BB962C8B-B14F-4D97-AF65-F5344CB8AC3E}">
        <p14:creationId xmlns:p14="http://schemas.microsoft.com/office/powerpoint/2010/main" val="1007123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9FD7746-EAD3-4BD3-BFB4-2AD909AE9FAB}" type="datetime1">
              <a:rPr lang="en-US" smtClean="0"/>
              <a:pPr>
                <a:defRPr/>
              </a:pPr>
              <a:t>10/5/24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8EFA08D6-CDF1-4737-80BC-0CA4AD34F12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0431B7E-D847-4805-BA2F-4E58505D2121}" type="datetime1">
              <a:rPr lang="en-US" smtClean="0"/>
              <a:pPr>
                <a:defRPr/>
              </a:pPr>
              <a:t>10/5/24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3EBF3FE1-237B-4EBE-B99D-50505478F60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2D616E9-7A55-499F-B13C-1F4E127B5AE5}" type="datetime1">
              <a:rPr lang="en-US" smtClean="0"/>
              <a:pPr>
                <a:defRPr/>
              </a:pPr>
              <a:t>10/5/24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BA1A3D5F-F4B0-4E05-A1B4-5C00F0DC5C2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58283B1-D172-462D-83E7-11559713F223}" type="datetime1">
              <a:rPr lang="en-US" smtClean="0"/>
              <a:pPr>
                <a:defRPr/>
              </a:pPr>
              <a:t>10/5/24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C6AA145C-1451-4AF6-84B4-1EF777CE766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0198C94-B2C6-4671-99A9-5400192904C0}" type="datetime1">
              <a:rPr lang="en-US" smtClean="0"/>
              <a:pPr>
                <a:defRPr/>
              </a:pPr>
              <a:t>10/5/24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18F32067-5346-4166-93E7-17B55DBE44E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FDB0078-E423-4779-8159-5D9B20016FB8}" type="datetime1">
              <a:rPr lang="en-US" smtClean="0"/>
              <a:pPr>
                <a:defRPr/>
              </a:pPr>
              <a:t>10/5/24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B82901A7-4016-4CFC-8068-2DEFFE67EF4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488D721-51FF-4826-8B5B-CD75CD62C653}" type="datetime1">
              <a:rPr lang="en-US" smtClean="0"/>
              <a:pPr>
                <a:defRPr/>
              </a:pPr>
              <a:t>10/5/24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9" name="Slide Number Placeholder 5"/>
          <p:cNvSpPr>
            <a:spLocks noGrp="1"/>
          </p:cNvSpPr>
          <p:nvPr>
            <p:ph type="sldNum" sz="quarter" idx="12"/>
          </p:nvPr>
        </p:nvSpPr>
        <p:spPr/>
        <p:txBody>
          <a:bodyPr/>
          <a:lstStyle>
            <a:lvl1pPr>
              <a:defRPr/>
            </a:lvl1pPr>
          </a:lstStyle>
          <a:p>
            <a:pPr>
              <a:defRPr/>
            </a:pPr>
            <a:fld id="{79F28903-082E-4EED-B511-00A7E8784D8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71A7FC6-1F0A-4960-9055-806B8C25C8F9}" type="datetime1">
              <a:rPr lang="en-US" smtClean="0"/>
              <a:pPr>
                <a:defRPr/>
              </a:pPr>
              <a:t>10/5/24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5" name="Slide Number Placeholder 5"/>
          <p:cNvSpPr>
            <a:spLocks noGrp="1"/>
          </p:cNvSpPr>
          <p:nvPr>
            <p:ph type="sldNum" sz="quarter" idx="12"/>
          </p:nvPr>
        </p:nvSpPr>
        <p:spPr/>
        <p:txBody>
          <a:bodyPr/>
          <a:lstStyle>
            <a:lvl1pPr>
              <a:defRPr/>
            </a:lvl1pPr>
          </a:lstStyle>
          <a:p>
            <a:pPr>
              <a:defRPr/>
            </a:pPr>
            <a:fld id="{2A8D4E3C-2CFD-40AD-975C-1F49E27896B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0C612B2-F597-45D2-827F-B69716F32D1F}" type="datetime1">
              <a:rPr lang="en-US" smtClean="0"/>
              <a:pPr>
                <a:defRPr/>
              </a:pPr>
              <a:t>10/5/24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4" name="Slide Number Placeholder 5"/>
          <p:cNvSpPr>
            <a:spLocks noGrp="1"/>
          </p:cNvSpPr>
          <p:nvPr>
            <p:ph type="sldNum" sz="quarter" idx="12"/>
          </p:nvPr>
        </p:nvSpPr>
        <p:spPr/>
        <p:txBody>
          <a:bodyPr/>
          <a:lstStyle>
            <a:lvl1pPr>
              <a:defRPr/>
            </a:lvl1pPr>
          </a:lstStyle>
          <a:p>
            <a:pPr>
              <a:defRPr/>
            </a:pPr>
            <a:fld id="{BB0DF61B-AB8A-4BD8-A709-4370B1020AB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3C0EF19-AB0E-447A-B707-7611F3C43651}" type="datetime1">
              <a:rPr lang="en-US" smtClean="0"/>
              <a:pPr>
                <a:defRPr/>
              </a:pPr>
              <a:t>10/5/24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549A7F53-C78F-4964-BB8D-3B93CBA49A1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62CE18-D19F-45F9-804F-A5FBAA3FE0CB}" type="datetime1">
              <a:rPr lang="en-US" smtClean="0"/>
              <a:pPr>
                <a:defRPr/>
              </a:pPr>
              <a:t>10/5/24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B2160781-EE29-4A0C-9E48-6B34408CBF8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34A4C40-F5D7-4B24-8D20-108514DF99BD}" type="datetime1">
              <a:rPr lang="en-US" smtClean="0"/>
              <a:pPr>
                <a:defRPr/>
              </a:pPr>
              <a:t>10/5/24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C++ Programming: From Problem Analysis to Program Design", Fifth Edition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34EB081-F196-4C9F-8493-CD29E388754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5.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descr="C:\Users\fauzisukiman\Desktop\template pp USM\purple.jpg"/>
          <p:cNvPicPr>
            <a:picLocks noChangeAspect="1" noChangeArrowheads="1"/>
          </p:cNvPicPr>
          <p:nvPr/>
        </p:nvPicPr>
        <p:blipFill>
          <a:blip r:embed="rId3">
            <a:duotone>
              <a:schemeClr val="accent1">
                <a:shade val="45000"/>
                <a:satMod val="135000"/>
              </a:schemeClr>
              <a:prstClr val="white"/>
            </a:duotone>
          </a:blip>
          <a:srcRect/>
          <a:stretch>
            <a:fillRect/>
          </a:stretch>
        </p:blipFill>
        <p:spPr bwMode="auto">
          <a:xfrm>
            <a:off x="0" y="1828800"/>
            <a:ext cx="9144000" cy="5029200"/>
          </a:xfrm>
          <a:prstGeom prst="rect">
            <a:avLst/>
          </a:prstGeom>
          <a:noFill/>
          <a:ln w="9525">
            <a:noFill/>
            <a:miter lim="800000"/>
            <a:headEnd/>
            <a:tailEnd/>
          </a:ln>
        </p:spPr>
      </p:pic>
      <p:pic>
        <p:nvPicPr>
          <p:cNvPr id="2052" name="Picture 3" descr="C:\Users\fauzisukiman\Desktop\template pp USM\Line.jpg"/>
          <p:cNvPicPr>
            <a:picLocks noChangeAspect="1" noChangeArrowheads="1"/>
          </p:cNvPicPr>
          <p:nvPr/>
        </p:nvPicPr>
        <p:blipFill>
          <a:blip r:embed="rId4">
            <a:duotone>
              <a:prstClr val="black"/>
              <a:schemeClr val="accent4">
                <a:tint val="45000"/>
                <a:satMod val="400000"/>
              </a:schemeClr>
            </a:duotone>
          </a:blip>
          <a:srcRect l="833" t="10988"/>
          <a:stretch>
            <a:fillRect/>
          </a:stretch>
        </p:blipFill>
        <p:spPr bwMode="auto">
          <a:xfrm>
            <a:off x="0" y="1444625"/>
            <a:ext cx="9144000" cy="357188"/>
          </a:xfrm>
          <a:prstGeom prst="rect">
            <a:avLst/>
          </a:prstGeom>
          <a:noFill/>
          <a:ln w="9525">
            <a:noFill/>
            <a:miter lim="800000"/>
            <a:headEnd/>
            <a:tailEnd/>
          </a:ln>
        </p:spPr>
      </p:pic>
      <p:pic>
        <p:nvPicPr>
          <p:cNvPr id="2053" name="Picture 5" descr="C:\Users\fauzisukiman\Desktop\template pp USM\Bucu petak.jpg"/>
          <p:cNvPicPr>
            <a:picLocks noChangeAspect="1" noChangeArrowheads="1"/>
          </p:cNvPicPr>
          <p:nvPr/>
        </p:nvPicPr>
        <p:blipFill>
          <a:blip r:embed="rId5">
            <a:duotone>
              <a:schemeClr val="accent1">
                <a:shade val="45000"/>
                <a:satMod val="135000"/>
              </a:schemeClr>
              <a:prstClr val="white"/>
            </a:duotone>
          </a:blip>
          <a:srcRect/>
          <a:stretch>
            <a:fillRect/>
          </a:stretch>
        </p:blipFill>
        <p:spPr bwMode="auto">
          <a:xfrm>
            <a:off x="6573838" y="4876800"/>
            <a:ext cx="2570162" cy="1981200"/>
          </a:xfrm>
          <a:prstGeom prst="rect">
            <a:avLst/>
          </a:prstGeom>
          <a:noFill/>
          <a:ln w="9525">
            <a:noFill/>
            <a:miter lim="800000"/>
            <a:headEnd/>
            <a:tailEnd/>
          </a:ln>
        </p:spPr>
      </p:pic>
      <p:sp>
        <p:nvSpPr>
          <p:cNvPr id="2055" name="Rectangle 3"/>
          <p:cNvSpPr>
            <a:spLocks noChangeArrowheads="1"/>
          </p:cNvSpPr>
          <p:nvPr/>
        </p:nvSpPr>
        <p:spPr bwMode="auto">
          <a:xfrm>
            <a:off x="0" y="2133600"/>
            <a:ext cx="9144000" cy="3046988"/>
          </a:xfrm>
          <a:prstGeom prst="rect">
            <a:avLst/>
          </a:prstGeom>
          <a:noFill/>
          <a:ln w="9525">
            <a:noFill/>
            <a:miter lim="800000"/>
            <a:headEnd/>
            <a:tailEnd/>
          </a:ln>
        </p:spPr>
        <p:txBody>
          <a:bodyPr wrap="square">
            <a:spAutoFit/>
          </a:bodyPr>
          <a:lstStyle/>
          <a:p>
            <a:pPr algn="ctr"/>
            <a:r>
              <a:rPr lang="en-GB" sz="3200" b="1" dirty="0">
                <a:solidFill>
                  <a:schemeClr val="bg1"/>
                </a:solidFill>
                <a:latin typeface="+mn-lt"/>
                <a:cs typeface="Times New Roman" pitchFamily="18" charset="0"/>
              </a:rPr>
              <a:t>Computer Networks</a:t>
            </a:r>
            <a:endParaRPr lang="en-US" sz="3200" dirty="0"/>
          </a:p>
          <a:p>
            <a:endParaRPr lang="en-US" sz="3200" dirty="0"/>
          </a:p>
          <a:p>
            <a:endParaRPr lang="en-US" sz="3200" dirty="0"/>
          </a:p>
          <a:p>
            <a:pPr algn="ctr"/>
            <a:r>
              <a:rPr lang="en-US" sz="3200" b="1" dirty="0">
                <a:solidFill>
                  <a:schemeClr val="bg1"/>
                </a:solidFill>
              </a:rPr>
              <a:t>Application Layer Functionality and Protocols</a:t>
            </a:r>
            <a:endParaRPr lang="en-US" sz="3200" dirty="0">
              <a:solidFill>
                <a:schemeClr val="bg1"/>
              </a:solidFill>
            </a:endParaRPr>
          </a:p>
          <a:p>
            <a:pPr algn="ctr"/>
            <a:endParaRPr lang="en-US" sz="3200" dirty="0">
              <a:solidFill>
                <a:schemeClr val="bg1"/>
              </a:solidFill>
            </a:endParaRPr>
          </a:p>
          <a:p>
            <a:endParaRPr lang="en-US" sz="3200" dirty="0">
              <a:solidFill>
                <a:schemeClr val="bg1"/>
              </a:solidFill>
              <a:latin typeface="Times New Roman" pitchFamily="18" charset="0"/>
              <a:ea typeface="Calibri" pitchFamily="34" charset="0"/>
              <a:cs typeface="Times New Roman" pitchFamily="18" charset="0"/>
            </a:endParaRPr>
          </a:p>
        </p:txBody>
      </p:sp>
      <p:pic>
        <p:nvPicPr>
          <p:cNvPr id="8" name="Picture 2" descr="C:\Users\Jasim\Desktop\logo_uoitc.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2600" cy="14478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6934200" y="0"/>
            <a:ext cx="2209800" cy="1447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MY" sz="1500" b="1" dirty="0">
              <a:solidFill>
                <a:srgbClr val="0070C0"/>
              </a:solidFill>
              <a:latin typeface="Times New Roman" pitchFamily="18" charset="0"/>
              <a:cs typeface="Times New Roman" pitchFamily="18" charset="0"/>
            </a:endParaRPr>
          </a:p>
        </p:txBody>
      </p:sp>
      <p:sp>
        <p:nvSpPr>
          <p:cNvPr id="10" name="Rectangle 9"/>
          <p:cNvSpPr/>
          <p:nvPr/>
        </p:nvSpPr>
        <p:spPr>
          <a:xfrm>
            <a:off x="0" y="5688449"/>
            <a:ext cx="5286380" cy="1169551"/>
          </a:xfrm>
          <a:prstGeom prst="rect">
            <a:avLst/>
          </a:prstGeom>
        </p:spPr>
        <p:txBody>
          <a:bodyPr wrap="square">
            <a:spAutoFit/>
          </a:bodyPr>
          <a:lstStyle/>
          <a:p>
            <a:r>
              <a:rPr lang="en-MY" sz="1400" dirty="0">
                <a:solidFill>
                  <a:schemeClr val="bg1"/>
                </a:solidFill>
                <a:latin typeface="Times New Roman" pitchFamily="18" charset="0"/>
                <a:cs typeface="Times New Roman" pitchFamily="18" charset="0"/>
              </a:rPr>
              <a:t>Lecturer: Sura F. Ismail</a:t>
            </a:r>
          </a:p>
          <a:p>
            <a:r>
              <a:rPr lang="en-MY" sz="1400" dirty="0">
                <a:solidFill>
                  <a:schemeClr val="bg1"/>
                </a:solidFill>
                <a:latin typeface="Times New Roman" pitchFamily="18" charset="0"/>
                <a:cs typeface="Times New Roman" pitchFamily="18" charset="0"/>
              </a:rPr>
              <a:t>Lecture  Three.</a:t>
            </a:r>
          </a:p>
          <a:p>
            <a:r>
              <a:rPr lang="en-MY" sz="1400" dirty="0">
                <a:solidFill>
                  <a:schemeClr val="bg1"/>
                </a:solidFill>
                <a:latin typeface="Times New Roman" pitchFamily="18" charset="0"/>
                <a:cs typeface="Times New Roman" pitchFamily="18" charset="0"/>
              </a:rPr>
              <a:t>Second Class.</a:t>
            </a:r>
          </a:p>
          <a:p>
            <a:r>
              <a:rPr lang="en-MY" sz="1400" dirty="0">
                <a:solidFill>
                  <a:schemeClr val="bg1"/>
                </a:solidFill>
                <a:latin typeface="Times New Roman" pitchFamily="18" charset="0"/>
                <a:cs typeface="Times New Roman" pitchFamily="18" charset="0"/>
              </a:rPr>
              <a:t>Time: 9: 30- 11:30 </a:t>
            </a:r>
          </a:p>
          <a:p>
            <a:r>
              <a:rPr lang="en-MY" sz="1400" dirty="0">
                <a:solidFill>
                  <a:schemeClr val="bg1"/>
                </a:solidFill>
                <a:latin typeface="Times New Roman" pitchFamily="18" charset="0"/>
                <a:cs typeface="Times New Roman" pitchFamily="18" charset="0"/>
              </a:rPr>
              <a:t>Department:  Informatics Systems Management (ISM)</a:t>
            </a:r>
          </a:p>
        </p:txBody>
      </p:sp>
      <p:pic>
        <p:nvPicPr>
          <p:cNvPr id="1026" name="Picture 2" descr="C:\Users\atheer.akram\Desktop\download.png"/>
          <p:cNvPicPr>
            <a:picLocks noChangeAspect="1" noChangeArrowheads="1"/>
          </p:cNvPicPr>
          <p:nvPr/>
        </p:nvPicPr>
        <p:blipFill>
          <a:blip r:embed="rId7"/>
          <a:srcRect/>
          <a:stretch>
            <a:fillRect/>
          </a:stretch>
        </p:blipFill>
        <p:spPr bwMode="auto">
          <a:xfrm>
            <a:off x="7467600" y="0"/>
            <a:ext cx="1676400" cy="1447800"/>
          </a:xfrm>
          <a:prstGeom prst="rect">
            <a:avLst/>
          </a:prstGeom>
          <a:noFill/>
        </p:spPr>
      </p:pic>
      <p:sp>
        <p:nvSpPr>
          <p:cNvPr id="3" name="Slide Number Placeholder 2"/>
          <p:cNvSpPr>
            <a:spLocks noGrp="1"/>
          </p:cNvSpPr>
          <p:nvPr>
            <p:ph type="sldNum" sz="quarter" idx="12"/>
          </p:nvPr>
        </p:nvSpPr>
        <p:spPr/>
        <p:txBody>
          <a:bodyPr/>
          <a:lstStyle/>
          <a:p>
            <a:pPr>
              <a:defRPr/>
            </a:pPr>
            <a:fld id="{BB0DF61B-AB8A-4BD8-A709-4370B1020ABB}"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70452"/>
            <a:ext cx="8215338"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600" b="1" dirty="0"/>
              <a:t>Application Layer Software</a:t>
            </a:r>
            <a:endParaRPr lang="en-US" sz="1600" dirty="0"/>
          </a:p>
          <a:p>
            <a:pPr algn="just">
              <a:lnSpc>
                <a:spcPct val="150000"/>
              </a:lnSpc>
              <a:buFont typeface="Wingdings" pitchFamily="2" charset="2"/>
              <a:buChar char="q"/>
            </a:pPr>
            <a:r>
              <a:rPr lang="en-US" sz="1600" dirty="0"/>
              <a:t>The functions associated with the application layer protocols in both the OSI and the TCP/IP models enable the human network to interface with the underlying data network. When you open a web browser or an instant message window, an application is started, and the program is put into the device memory, where it is executed. Each executing program loaded on a device is referred to as a </a:t>
            </a:r>
            <a:r>
              <a:rPr lang="en-US" sz="1600" i="1" dirty="0"/>
              <a:t>process</a:t>
            </a:r>
            <a:r>
              <a:rPr lang="en-US" sz="1600" dirty="0"/>
              <a:t>. Within the application layer, there are two forms of software programs or processes that provide access to the network: applications and services. </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954107"/>
          </a:xfrm>
          <a:prstGeom prst="rect">
            <a:avLst/>
          </a:prstGeom>
          <a:noFill/>
          <a:ln w="9525">
            <a:noFill/>
            <a:miter lim="800000"/>
            <a:headEnd/>
            <a:tailEnd/>
          </a:ln>
        </p:spPr>
        <p:txBody>
          <a:bodyPr>
            <a:spAutoFit/>
          </a:bodyPr>
          <a:lstStyle/>
          <a:p>
            <a:pPr algn="ctr"/>
            <a:r>
              <a:rPr lang="en-US" sz="2400" b="1" dirty="0">
                <a:solidFill>
                  <a:schemeClr val="bg1"/>
                </a:solidFill>
              </a:rPr>
              <a:t>2. Applications: The Interface Between the Networks</a:t>
            </a:r>
            <a:endParaRPr lang="en-US" sz="2400" b="1" dirty="0">
              <a:solidFill>
                <a:schemeClr val="bg1"/>
              </a:solidFill>
              <a:cs typeface="Times New Roman" pitchFamily="18" charset="0"/>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10</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3074" name="Picture 2" descr="4"/>
          <p:cNvPicPr>
            <a:picLocks noChangeAspect="1" noChangeArrowheads="1"/>
          </p:cNvPicPr>
          <p:nvPr/>
        </p:nvPicPr>
        <p:blipFill>
          <a:blip r:embed="rId6"/>
          <a:srcRect/>
          <a:stretch>
            <a:fillRect/>
          </a:stretch>
        </p:blipFill>
        <p:spPr bwMode="auto">
          <a:xfrm>
            <a:off x="2357422" y="3548314"/>
            <a:ext cx="4359275" cy="2692400"/>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1283216"/>
            <a:ext cx="8215338"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sz="2000" dirty="0"/>
              <a:t>When people attempt to access information on their device, whether it is a PC, laptop, PDA, cell phone, or some other device connected to a network, the data might not be physically stored on their device. If that is the case, a request to access that information must be made to the device where the data resides. The following sections cover three topics that will help you understand how the request for data can occur and how the request is filled:</a:t>
            </a:r>
          </a:p>
          <a:p>
            <a:pPr lvl="0" algn="just">
              <a:lnSpc>
                <a:spcPct val="150000"/>
              </a:lnSpc>
              <a:buFont typeface="Wingdings" pitchFamily="2" charset="2"/>
              <a:buChar char="Ø"/>
            </a:pPr>
            <a:r>
              <a:rPr lang="en-US" sz="2000" dirty="0"/>
              <a:t>Client/server model</a:t>
            </a:r>
          </a:p>
          <a:p>
            <a:pPr lvl="0" algn="just">
              <a:lnSpc>
                <a:spcPct val="150000"/>
              </a:lnSpc>
              <a:buFont typeface="Wingdings" pitchFamily="2" charset="2"/>
              <a:buChar char="Ø"/>
            </a:pPr>
            <a:r>
              <a:rPr lang="en-US" sz="2000" dirty="0"/>
              <a:t>Application layer services and protocols</a:t>
            </a:r>
          </a:p>
          <a:p>
            <a:pPr lvl="0" algn="just">
              <a:lnSpc>
                <a:spcPct val="150000"/>
              </a:lnSpc>
              <a:buFont typeface="Wingdings" pitchFamily="2" charset="2"/>
              <a:buChar char="Ø"/>
            </a:pPr>
            <a:r>
              <a:rPr lang="en-US" sz="2000" dirty="0"/>
              <a:t>Peer-to-peer networking and applications</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954107"/>
          </a:xfrm>
          <a:prstGeom prst="rect">
            <a:avLst/>
          </a:prstGeom>
          <a:noFill/>
          <a:ln w="9525">
            <a:noFill/>
            <a:miter lim="800000"/>
            <a:headEnd/>
            <a:tailEnd/>
          </a:ln>
        </p:spPr>
        <p:txBody>
          <a:bodyPr>
            <a:spAutoFit/>
          </a:bodyPr>
          <a:lstStyle/>
          <a:p>
            <a:pPr algn="ctr"/>
            <a:r>
              <a:rPr lang="en-US" sz="2400" b="1" dirty="0">
                <a:solidFill>
                  <a:schemeClr val="bg1"/>
                </a:solidFill>
              </a:rPr>
              <a:t>3. Making Provisions for Applications and Services</a:t>
            </a:r>
            <a:endParaRPr lang="en-US" sz="24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20091"/>
            <a:ext cx="8215338"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600" b="1" dirty="0"/>
              <a:t>Client/Server Model</a:t>
            </a:r>
            <a:endParaRPr lang="en-US" sz="1600" dirty="0"/>
          </a:p>
          <a:p>
            <a:pPr algn="just">
              <a:lnSpc>
                <a:spcPct val="150000"/>
              </a:lnSpc>
              <a:buFont typeface="Wingdings" pitchFamily="2" charset="2"/>
              <a:buChar char="q"/>
            </a:pPr>
            <a:r>
              <a:rPr lang="en-US" sz="1600" dirty="0"/>
              <a:t>In the client/server model, the device requesting the information is called a </a:t>
            </a:r>
            <a:r>
              <a:rPr lang="en-US" sz="1600" b="1" i="1" dirty="0"/>
              <a:t>client </a:t>
            </a:r>
            <a:r>
              <a:rPr lang="en-US" sz="1600" dirty="0"/>
              <a:t>and the device responding to the request is called a server. Client and </a:t>
            </a:r>
            <a:r>
              <a:rPr lang="en-US" sz="1600" b="1" i="1" dirty="0"/>
              <a:t>server </a:t>
            </a:r>
            <a:r>
              <a:rPr lang="en-US" sz="1600" dirty="0"/>
              <a:t>processes are considered to be in the application layer. The client begins the exchange by requesting data from the server, which responds by sending one or more streams of data to the client. Application layer protocols describe the design of the requests and responses between clients and servers. In addition to the actual data transfer, this exchange can require control information, such as user authentication and the identification of a data file to be transferred.</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954107"/>
          </a:xfrm>
          <a:prstGeom prst="rect">
            <a:avLst/>
          </a:prstGeom>
          <a:noFill/>
          <a:ln w="9525">
            <a:noFill/>
            <a:miter lim="800000"/>
            <a:headEnd/>
            <a:tailEnd/>
          </a:ln>
        </p:spPr>
        <p:txBody>
          <a:bodyPr>
            <a:spAutoFit/>
          </a:bodyPr>
          <a:lstStyle/>
          <a:p>
            <a:pPr algn="ctr"/>
            <a:r>
              <a:rPr lang="en-US" sz="2400" b="1" dirty="0">
                <a:solidFill>
                  <a:schemeClr val="bg1"/>
                </a:solidFill>
              </a:rPr>
              <a:t>3. Making Provisions for Applications and Services</a:t>
            </a:r>
            <a:endParaRPr lang="en-US" sz="24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5122" name="Picture 2" descr="6"/>
          <p:cNvPicPr>
            <a:picLocks noChangeAspect="1" noChangeArrowheads="1"/>
          </p:cNvPicPr>
          <p:nvPr/>
        </p:nvPicPr>
        <p:blipFill>
          <a:blip r:embed="rId6"/>
          <a:srcRect/>
          <a:stretch>
            <a:fillRect/>
          </a:stretch>
        </p:blipFill>
        <p:spPr bwMode="auto">
          <a:xfrm>
            <a:off x="2643175" y="3929067"/>
            <a:ext cx="3786213" cy="2267986"/>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20091"/>
            <a:ext cx="8215338" cy="3613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400" b="1" dirty="0"/>
              <a:t>Servers</a:t>
            </a:r>
            <a:endParaRPr lang="en-US" sz="1400" dirty="0"/>
          </a:p>
          <a:p>
            <a:pPr algn="just">
              <a:lnSpc>
                <a:spcPct val="150000"/>
              </a:lnSpc>
              <a:buFont typeface="Wingdings" pitchFamily="2" charset="2"/>
              <a:buChar char="q"/>
            </a:pPr>
            <a:r>
              <a:rPr lang="en-US" sz="1400" dirty="0"/>
              <a:t>In a general networking context, any device that responds to requests from client applications is functioning as a server. A server is usually a computer that contains information to be shared with many client systems. For example, web pages, documents, databases, pictures, video, and audio files can all be stored on a server and delivered to requesting clients.</a:t>
            </a:r>
          </a:p>
          <a:p>
            <a:pPr algn="just">
              <a:lnSpc>
                <a:spcPct val="150000"/>
              </a:lnSpc>
              <a:buFont typeface="Wingdings" pitchFamily="2" charset="2"/>
              <a:buChar char="q"/>
            </a:pPr>
            <a:r>
              <a:rPr lang="en-US" sz="1400" dirty="0"/>
              <a:t>In a client/server network, the server runs a service, or process, sometimes called a server </a:t>
            </a:r>
            <a:r>
              <a:rPr lang="en-US" sz="1400" b="1" i="1" dirty="0"/>
              <a:t>daemon</a:t>
            </a:r>
            <a:r>
              <a:rPr lang="en-US" sz="1400" dirty="0"/>
              <a:t>. Like most services, daemons typically run in the background and are not under an end user’s direct control. Daemons are described as “listening” for a request from a client, because they are programmed to respond whenever the server receives a request for the service provided by the daemon. When a daemon “hears” a request from a client, it exchanges appropriate messages with the client, as required by its protocol, and proceeds to send the requested data to the client in the proper format.</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954107"/>
          </a:xfrm>
          <a:prstGeom prst="rect">
            <a:avLst/>
          </a:prstGeom>
          <a:noFill/>
          <a:ln w="9525">
            <a:noFill/>
            <a:miter lim="800000"/>
            <a:headEnd/>
            <a:tailEnd/>
          </a:ln>
        </p:spPr>
        <p:txBody>
          <a:bodyPr>
            <a:spAutoFit/>
          </a:bodyPr>
          <a:lstStyle/>
          <a:p>
            <a:pPr algn="ctr"/>
            <a:r>
              <a:rPr lang="en-US" sz="2400" b="1" dirty="0">
                <a:solidFill>
                  <a:schemeClr val="bg1"/>
                </a:solidFill>
              </a:rPr>
              <a:t>3. Making Provisions for Applications and Services</a:t>
            </a:r>
            <a:endParaRPr lang="en-US" sz="24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6146" name="Picture 2" descr="7"/>
          <p:cNvPicPr>
            <a:picLocks noChangeAspect="1" noChangeArrowheads="1"/>
          </p:cNvPicPr>
          <p:nvPr/>
        </p:nvPicPr>
        <p:blipFill>
          <a:blip r:embed="rId6"/>
          <a:srcRect/>
          <a:stretch>
            <a:fillRect/>
          </a:stretch>
        </p:blipFill>
        <p:spPr bwMode="auto">
          <a:xfrm>
            <a:off x="2571737" y="4429132"/>
            <a:ext cx="4214842" cy="1787105"/>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1010091"/>
            <a:ext cx="821533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600" b="1" dirty="0"/>
              <a:t>Application Layer Services and Protocols</a:t>
            </a:r>
            <a:endParaRPr lang="en-US" sz="1600" dirty="0"/>
          </a:p>
          <a:p>
            <a:pPr algn="just">
              <a:lnSpc>
                <a:spcPct val="150000"/>
              </a:lnSpc>
              <a:buFont typeface="Wingdings" pitchFamily="2" charset="2"/>
              <a:buChar char="q"/>
            </a:pPr>
            <a:r>
              <a:rPr lang="en-US" sz="1600" dirty="0"/>
              <a:t>A single application can employ many different supporting application layer services. Thus, what appears to the user as one request for a web page might, in fact, amount to dozens of individual requests. For each request, multiple processes can be executed. </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954107"/>
          </a:xfrm>
          <a:prstGeom prst="rect">
            <a:avLst/>
          </a:prstGeom>
          <a:noFill/>
          <a:ln w="9525">
            <a:noFill/>
            <a:miter lim="800000"/>
            <a:headEnd/>
            <a:tailEnd/>
          </a:ln>
        </p:spPr>
        <p:txBody>
          <a:bodyPr>
            <a:spAutoFit/>
          </a:bodyPr>
          <a:lstStyle/>
          <a:p>
            <a:pPr algn="ctr"/>
            <a:r>
              <a:rPr lang="en-US" sz="2400" b="1" dirty="0">
                <a:solidFill>
                  <a:schemeClr val="bg1"/>
                </a:solidFill>
              </a:rPr>
              <a:t>3. Making Provisions for Applications and Services</a:t>
            </a:r>
            <a:endParaRPr lang="en-US" sz="24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7170" name="Picture 2" descr="8"/>
          <p:cNvPicPr>
            <a:picLocks noChangeAspect="1" noChangeArrowheads="1"/>
          </p:cNvPicPr>
          <p:nvPr/>
        </p:nvPicPr>
        <p:blipFill>
          <a:blip r:embed="rId6"/>
          <a:srcRect/>
          <a:stretch>
            <a:fillRect/>
          </a:stretch>
        </p:blipFill>
        <p:spPr bwMode="auto">
          <a:xfrm>
            <a:off x="1928794" y="2643182"/>
            <a:ext cx="6000792" cy="3355419"/>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1010091"/>
            <a:ext cx="8072494" cy="5035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b="1" dirty="0"/>
              <a:t>Peer-to-Peer (P2P) Networking and Applications</a:t>
            </a:r>
            <a:endParaRPr lang="en-US" dirty="0"/>
          </a:p>
          <a:p>
            <a:pPr algn="just">
              <a:lnSpc>
                <a:spcPct val="150000"/>
              </a:lnSpc>
              <a:buFont typeface="Wingdings" pitchFamily="2" charset="2"/>
              <a:buChar char="q"/>
            </a:pPr>
            <a:r>
              <a:rPr lang="en-US" dirty="0"/>
              <a:t>In addition to the client/server model for networking, there is a peer-to-peer (P2P) model. P2P networking involves two distinct forms: peer-to-peer network design and peer-to-peer applications. Both forms have similar features but in practice work very differently.</a:t>
            </a:r>
          </a:p>
          <a:p>
            <a:pPr algn="just">
              <a:lnSpc>
                <a:spcPct val="150000"/>
              </a:lnSpc>
            </a:pPr>
            <a:r>
              <a:rPr lang="en-US" b="1" dirty="0"/>
              <a:t>P2P Networks</a:t>
            </a:r>
            <a:endParaRPr lang="en-US" dirty="0"/>
          </a:p>
          <a:p>
            <a:pPr algn="just">
              <a:lnSpc>
                <a:spcPct val="150000"/>
              </a:lnSpc>
              <a:buFont typeface="Wingdings" pitchFamily="2" charset="2"/>
              <a:buChar char="q"/>
            </a:pPr>
            <a:r>
              <a:rPr lang="en-US" dirty="0"/>
              <a:t>In a peer-to-peer network, two or more computers are connected through a network and can share resources such as printers and files without having a dedicated server. Every connected end device, known as a peer, can function as either a server or a client. One computer might assume the role of server for one transaction while simultaneously serves as a client for another. The roles of client and server are set on a per-request basis.</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954107"/>
          </a:xfrm>
          <a:prstGeom prst="rect">
            <a:avLst/>
          </a:prstGeom>
          <a:noFill/>
          <a:ln w="9525">
            <a:noFill/>
            <a:miter lim="800000"/>
            <a:headEnd/>
            <a:tailEnd/>
          </a:ln>
        </p:spPr>
        <p:txBody>
          <a:bodyPr>
            <a:spAutoFit/>
          </a:bodyPr>
          <a:lstStyle/>
          <a:p>
            <a:pPr algn="ctr"/>
            <a:r>
              <a:rPr lang="en-US" sz="2400" b="1" dirty="0">
                <a:solidFill>
                  <a:schemeClr val="bg1"/>
                </a:solidFill>
              </a:rPr>
              <a:t>3. Making Provisions for Applications and Services</a:t>
            </a:r>
            <a:endParaRPr lang="en-US" sz="24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954107"/>
          </a:xfrm>
          <a:prstGeom prst="rect">
            <a:avLst/>
          </a:prstGeom>
          <a:noFill/>
          <a:ln w="9525">
            <a:noFill/>
            <a:miter lim="800000"/>
            <a:headEnd/>
            <a:tailEnd/>
          </a:ln>
        </p:spPr>
        <p:txBody>
          <a:bodyPr>
            <a:spAutoFit/>
          </a:bodyPr>
          <a:lstStyle/>
          <a:p>
            <a:pPr algn="ctr"/>
            <a:r>
              <a:rPr lang="en-US" sz="2400" b="1" dirty="0">
                <a:solidFill>
                  <a:schemeClr val="bg1"/>
                </a:solidFill>
              </a:rPr>
              <a:t>3. Making Provisions for Applications and Services</a:t>
            </a:r>
            <a:endParaRPr lang="en-US" sz="24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8194" name="Picture 2" descr="9"/>
          <p:cNvPicPr>
            <a:picLocks noChangeAspect="1" noChangeArrowheads="1"/>
          </p:cNvPicPr>
          <p:nvPr/>
        </p:nvPicPr>
        <p:blipFill>
          <a:blip r:embed="rId6"/>
          <a:srcRect/>
          <a:stretch>
            <a:fillRect/>
          </a:stretch>
        </p:blipFill>
        <p:spPr bwMode="auto">
          <a:xfrm>
            <a:off x="1428728" y="1428736"/>
            <a:ext cx="7059811" cy="3643338"/>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1010091"/>
            <a:ext cx="8072494" cy="2967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400" b="1" dirty="0"/>
              <a:t>P2P Applications</a:t>
            </a:r>
            <a:endParaRPr lang="en-US" sz="1400" dirty="0"/>
          </a:p>
          <a:p>
            <a:pPr algn="just">
              <a:lnSpc>
                <a:spcPct val="150000"/>
              </a:lnSpc>
              <a:buFont typeface="Wingdings" pitchFamily="2" charset="2"/>
              <a:buChar char="q"/>
            </a:pPr>
            <a:r>
              <a:rPr lang="en-US" sz="1400" dirty="0"/>
              <a:t>A P2P application, unlike a peer-to-peer network, allows a device to act as both a client and a server within the same communication session. In this model, every client is a server and every server a client.</a:t>
            </a:r>
          </a:p>
          <a:p>
            <a:pPr algn="just">
              <a:lnSpc>
                <a:spcPct val="150000"/>
              </a:lnSpc>
              <a:buFont typeface="Wingdings" pitchFamily="2" charset="2"/>
              <a:buChar char="q"/>
            </a:pPr>
            <a:r>
              <a:rPr lang="en-US" sz="1400" dirty="0"/>
              <a:t> A type of peer-to-peer application is the P2P hybrid system, which utilizes a centralized directory called an index server even though the files being shared are on the individual host machines. Each peer accesses the index server to get the location of a resource stored on another peer. The index server can also help connect two peers, but after they are connected, the communication takes place between the two peers without additional communication to the index server. Peer-to-peer applications can be used on peer-to-peer networks, in client/server networks, and across the Internet.</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954107"/>
          </a:xfrm>
          <a:prstGeom prst="rect">
            <a:avLst/>
          </a:prstGeom>
          <a:noFill/>
          <a:ln w="9525">
            <a:noFill/>
            <a:miter lim="800000"/>
            <a:headEnd/>
            <a:tailEnd/>
          </a:ln>
        </p:spPr>
        <p:txBody>
          <a:bodyPr>
            <a:spAutoFit/>
          </a:bodyPr>
          <a:lstStyle/>
          <a:p>
            <a:pPr algn="ctr"/>
            <a:r>
              <a:rPr lang="en-US" sz="2400" b="1" dirty="0">
                <a:solidFill>
                  <a:schemeClr val="bg1"/>
                </a:solidFill>
              </a:rPr>
              <a:t>3. Making Provisions for Applications and Services</a:t>
            </a:r>
            <a:endParaRPr lang="en-US" sz="24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9218" name="Picture 2" descr="10"/>
          <p:cNvPicPr>
            <a:picLocks noChangeAspect="1" noChangeArrowheads="1"/>
          </p:cNvPicPr>
          <p:nvPr/>
        </p:nvPicPr>
        <p:blipFill>
          <a:blip r:embed="rId6"/>
          <a:srcRect/>
          <a:stretch>
            <a:fillRect/>
          </a:stretch>
        </p:blipFill>
        <p:spPr bwMode="auto">
          <a:xfrm>
            <a:off x="2928926" y="3929066"/>
            <a:ext cx="3832225" cy="2224088"/>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fauzisukiman\Desktop\template pp USM\Last page\purple.jpg"/>
          <p:cNvPicPr>
            <a:picLocks noChangeAspect="1" noChangeArrowheads="1"/>
          </p:cNvPicPr>
          <p:nvPr/>
        </p:nvPicPr>
        <p:blipFill>
          <a:blip r:embed="rId2">
            <a:duotone>
              <a:schemeClr val="accent1">
                <a:shade val="45000"/>
                <a:satMod val="135000"/>
              </a:schemeClr>
              <a:prstClr val="white"/>
            </a:duotone>
          </a:blip>
          <a:srcRect t="3333"/>
          <a:stretch>
            <a:fillRect/>
          </a:stretch>
        </p:blipFill>
        <p:spPr bwMode="auto">
          <a:xfrm>
            <a:off x="0" y="0"/>
            <a:ext cx="9144000" cy="6858000"/>
          </a:xfrm>
          <a:prstGeom prst="rect">
            <a:avLst/>
          </a:prstGeom>
          <a:noFill/>
          <a:ln w="9525">
            <a:noFill/>
            <a:miter lim="800000"/>
            <a:headEnd/>
            <a:tailEnd/>
          </a:ln>
        </p:spPr>
      </p:pic>
      <p:pic>
        <p:nvPicPr>
          <p:cNvPr id="40963" name="Picture 5" descr="C:\Users\fauzisukiman\Desktop\template pp USM\Bucu petak.jpg"/>
          <p:cNvPicPr>
            <a:picLocks noChangeAspect="1" noChangeArrowheads="1"/>
          </p:cNvPicPr>
          <p:nvPr/>
        </p:nvPicPr>
        <p:blipFill>
          <a:blip r:embed="rId3">
            <a:duotone>
              <a:schemeClr val="accent1">
                <a:shade val="45000"/>
                <a:satMod val="135000"/>
              </a:schemeClr>
              <a:prstClr val="white"/>
            </a:duotone>
          </a:blip>
          <a:srcRect/>
          <a:stretch>
            <a:fillRect/>
          </a:stretch>
        </p:blipFill>
        <p:spPr bwMode="auto">
          <a:xfrm>
            <a:off x="6573838" y="4876800"/>
            <a:ext cx="2570162" cy="1981200"/>
          </a:xfrm>
          <a:prstGeom prst="rect">
            <a:avLst/>
          </a:prstGeom>
          <a:noFill/>
          <a:ln w="9525">
            <a:noFill/>
            <a:miter lim="800000"/>
            <a:headEnd/>
            <a:tailEnd/>
          </a:ln>
        </p:spPr>
      </p:pic>
      <p:sp>
        <p:nvSpPr>
          <p:cNvPr id="2" name="Rectangle 1"/>
          <p:cNvSpPr/>
          <p:nvPr/>
        </p:nvSpPr>
        <p:spPr>
          <a:xfrm>
            <a:off x="1752600" y="2438400"/>
            <a:ext cx="5638800" cy="1905000"/>
          </a:xfrm>
          <a:prstGeom prst="rect">
            <a:avLst/>
          </a:prstGeom>
          <a:solidFill>
            <a:schemeClr val="bg1">
              <a:alpha val="7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6600" b="1" dirty="0">
                <a:solidFill>
                  <a:schemeClr val="tx1"/>
                </a:solidFill>
                <a:latin typeface="Times New Roman" pitchFamily="18" charset="0"/>
                <a:cs typeface="Times New Roman" pitchFamily="18" charset="0"/>
              </a:rPr>
              <a:t>THANK YOU </a:t>
            </a:r>
          </a:p>
        </p:txBody>
      </p:sp>
      <p:pic>
        <p:nvPicPr>
          <p:cNvPr id="6"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101600"/>
            <a:ext cx="22860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atheer.akram\Desktop\download.png"/>
          <p:cNvPicPr>
            <a:picLocks noChangeAspect="1" noChangeArrowheads="1"/>
          </p:cNvPicPr>
          <p:nvPr/>
        </p:nvPicPr>
        <p:blipFill>
          <a:blip r:embed="rId5"/>
          <a:srcRect/>
          <a:stretch>
            <a:fillRect/>
          </a:stretch>
        </p:blipFill>
        <p:spPr bwMode="auto">
          <a:xfrm>
            <a:off x="6773779" y="76200"/>
            <a:ext cx="2294021" cy="2057400"/>
          </a:xfrm>
          <a:prstGeom prst="rect">
            <a:avLst/>
          </a:prstGeom>
          <a:noFill/>
        </p:spPr>
      </p:pic>
      <p:sp>
        <p:nvSpPr>
          <p:cNvPr id="4" name="Slide Number Placeholder 3"/>
          <p:cNvSpPr>
            <a:spLocks noGrp="1"/>
          </p:cNvSpPr>
          <p:nvPr>
            <p:ph type="sldNum" sz="quarter" idx="12"/>
          </p:nvPr>
        </p:nvSpPr>
        <p:spPr/>
        <p:txBody>
          <a:bodyPr/>
          <a:lstStyle/>
          <a:p>
            <a:pPr>
              <a:defRPr/>
            </a:pPr>
            <a:fld id="{BB0DF61B-AB8A-4BD8-A709-4370B1020ABB}" type="slidenum">
              <a:rPr lang="en-US" smtClean="0"/>
              <a:pPr>
                <a:defRPr/>
              </a:pPr>
              <a:t>18</a:t>
            </a:fld>
            <a:endParaRPr lang="en-US"/>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2000" fill="hold"/>
                                        <p:tgtEl>
                                          <p:spTgt spid="2050"/>
                                        </p:tgtEl>
                                        <p:attrNameLst>
                                          <p:attrName>fillcolor</p:attrName>
                                        </p:attrNameLst>
                                      </p:cBhvr>
                                      <p:to>
                                        <a:schemeClr val="accent2"/>
                                      </p:to>
                                    </p:animClr>
                                    <p:set>
                                      <p:cBhvr>
                                        <p:cTn id="7" dur="2000" fill="hold"/>
                                        <p:tgtEl>
                                          <p:spTgt spid="2050"/>
                                        </p:tgtEl>
                                        <p:attrNameLst>
                                          <p:attrName>fill.type</p:attrName>
                                        </p:attrNameLst>
                                      </p:cBhvr>
                                      <p:to>
                                        <p:strVal val="solid"/>
                                      </p:to>
                                    </p:set>
                                    <p:set>
                                      <p:cBhvr>
                                        <p:cTn id="8" dur="2000" fill="hold"/>
                                        <p:tgtEl>
                                          <p:spTgt spid="205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13099" y="1196752"/>
            <a:ext cx="8077199" cy="6273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800" dirty="0">
                <a:latin typeface="+mn-lt"/>
                <a:cs typeface="Times New Roman" pitchFamily="18" charset="0"/>
              </a:rPr>
              <a:t> </a:t>
            </a:r>
            <a:endParaRPr lang="en-US" sz="2800" dirty="0">
              <a:latin typeface="+mn-lt"/>
            </a:endParaRPr>
          </a:p>
          <a:p>
            <a:pPr>
              <a:lnSpc>
                <a:spcPct val="150000"/>
              </a:lnSpc>
              <a:buFont typeface="Wingdings" pitchFamily="2" charset="2"/>
              <a:buChar char="Ø"/>
            </a:pPr>
            <a:r>
              <a:rPr lang="en-US" sz="2800" b="1" dirty="0">
                <a:latin typeface="+mn-lt"/>
              </a:rPr>
              <a:t> Overview</a:t>
            </a:r>
            <a:r>
              <a:rPr lang="en-US" sz="2800" b="1" dirty="0">
                <a:latin typeface="+mn-lt"/>
                <a:cs typeface="Times New Roman" pitchFamily="18" charset="0"/>
              </a:rPr>
              <a:t> </a:t>
            </a:r>
          </a:p>
          <a:p>
            <a:pPr>
              <a:lnSpc>
                <a:spcPct val="150000"/>
              </a:lnSpc>
              <a:buFont typeface="Wingdings" pitchFamily="2" charset="2"/>
              <a:buChar char="Ø"/>
            </a:pPr>
            <a:r>
              <a:rPr lang="en-US" sz="2800" b="1" dirty="0">
                <a:latin typeface="+mn-lt"/>
              </a:rPr>
              <a:t>Applications: The Interface Between the Networks</a:t>
            </a:r>
          </a:p>
          <a:p>
            <a:pPr>
              <a:lnSpc>
                <a:spcPct val="150000"/>
              </a:lnSpc>
              <a:buFont typeface="Wingdings" pitchFamily="2" charset="2"/>
              <a:buChar char="Ø"/>
            </a:pPr>
            <a:r>
              <a:rPr lang="en-US" sz="2800" b="1" dirty="0">
                <a:latin typeface="+mn-lt"/>
              </a:rPr>
              <a:t>Making Provisions for Applications and Services</a:t>
            </a:r>
            <a:endParaRPr lang="en-US" sz="2800" dirty="0">
              <a:latin typeface="+mn-lt"/>
            </a:endParaRPr>
          </a:p>
          <a:p>
            <a:pPr>
              <a:lnSpc>
                <a:spcPct val="150000"/>
              </a:lnSpc>
            </a:pPr>
            <a:endParaRPr lang="en-US" sz="2800" dirty="0"/>
          </a:p>
          <a:p>
            <a:pPr>
              <a:lnSpc>
                <a:spcPct val="150000"/>
              </a:lnSpc>
              <a:buFont typeface="Wingdings" pitchFamily="2" charset="2"/>
              <a:buChar char="Ø"/>
            </a:pPr>
            <a:endParaRPr lang="en-US" sz="2800" dirty="0"/>
          </a:p>
          <a:p>
            <a:pPr>
              <a:lnSpc>
                <a:spcPct val="150000"/>
              </a:lnSpc>
              <a:buFont typeface="Wingdings" pitchFamily="2" charset="2"/>
              <a:buChar char="Ø"/>
            </a:pPr>
            <a:endParaRPr lang="en-US" sz="2800" b="1" dirty="0"/>
          </a:p>
          <a:p>
            <a:pPr>
              <a:lnSpc>
                <a:spcPct val="150000"/>
              </a:lnSpc>
              <a:buFont typeface="Wingdings" pitchFamily="2" charset="2"/>
              <a:buChar char="Ø"/>
            </a:pPr>
            <a:r>
              <a:rPr lang="en-US" sz="2800" b="1" dirty="0">
                <a:solidFill>
                  <a:schemeClr val="bg1"/>
                </a:solidFill>
              </a:rPr>
              <a:t>6. Trends in Networking</a:t>
            </a:r>
            <a:endParaRPr lang="en-US" sz="2800" dirty="0">
              <a:solidFill>
                <a:schemeClr val="bg1"/>
              </a:solidFill>
            </a:endParaRPr>
          </a:p>
          <a:p>
            <a:pPr>
              <a:lnSpc>
                <a:spcPct val="150000"/>
              </a:lnSpc>
              <a:buFont typeface="Wingdings" pitchFamily="2" charset="2"/>
              <a:buChar char="Ø"/>
            </a:pPr>
            <a:endParaRPr lang="en-US" sz="2800" b="1" dirty="0"/>
          </a:p>
          <a:p>
            <a:pPr>
              <a:lnSpc>
                <a:spcPct val="150000"/>
              </a:lnSpc>
              <a:buFont typeface="Wingdings" pitchFamily="2" charset="2"/>
              <a:buChar char="Ø"/>
            </a:pPr>
            <a:endParaRPr lang="en-US" sz="28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b="1" dirty="0">
                <a:solidFill>
                  <a:srgbClr val="FFFFFF"/>
                </a:solidFill>
                <a:latin typeface="+mn-lt"/>
                <a:cs typeface="Times New Roman" pitchFamily="18" charset="0"/>
              </a:rPr>
              <a:t>Outline</a:t>
            </a: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a:t>
            </a:fld>
            <a:endParaRPr lang="en-US" dirty="0">
              <a:solidFill>
                <a:schemeClr val="tx1"/>
              </a:solidFill>
              <a:latin typeface="Times New Roman" panose="02020603050405020304" pitchFamily="18" charset="0"/>
              <a:cs typeface="Times New Roman" panose="02020603050405020304" pitchFamily="18" charset="0"/>
            </a:endParaRPr>
          </a:p>
        </p:txBody>
      </p:sp>
      <p:pic>
        <p:nvPicPr>
          <p:cNvPr id="11" name="Picture 10" descr="shutterstock_82279873_blog_rm.jpg"/>
          <p:cNvPicPr>
            <a:picLocks noChangeAspect="1"/>
          </p:cNvPicPr>
          <p:nvPr/>
        </p:nvPicPr>
        <p:blipFill>
          <a:blip r:embed="rId6">
            <a:clrChange>
              <a:clrFrom>
                <a:srgbClr val="FFFFFF"/>
              </a:clrFrom>
              <a:clrTo>
                <a:srgbClr val="FFFFFF">
                  <a:alpha val="0"/>
                </a:srgbClr>
              </a:clrTo>
            </a:clrChange>
          </a:blip>
          <a:stretch>
            <a:fillRect/>
          </a:stretch>
        </p:blipFill>
        <p:spPr>
          <a:xfrm>
            <a:off x="5572132" y="3833502"/>
            <a:ext cx="3321867" cy="2214578"/>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917171"/>
            <a:ext cx="7929650" cy="4197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sz="2000" dirty="0"/>
              <a:t>The world experiences the Internet through the use of the World Wide Web, e-mail, and file-sharing programs. These applications, as well as others, provide the human interface to the underlying network, allowing you to send and receive information with relative ease. Most of the applications are intuitive; they can be accessed and used without the need to know how they work.</a:t>
            </a:r>
          </a:p>
          <a:p>
            <a:pPr algn="just">
              <a:lnSpc>
                <a:spcPct val="150000"/>
              </a:lnSpc>
              <a:buFont typeface="Wingdings" pitchFamily="2" charset="2"/>
              <a:buChar char="q"/>
            </a:pPr>
            <a:r>
              <a:rPr lang="en-US" sz="2000" dirty="0"/>
              <a:t> The OSI model is a seven-layer model, designed to help explain the flow of information from layer to layer. This lecture focuses on the role of Layer 7, the application layer. </a:t>
            </a:r>
            <a:endParaRPr lang="en-US" sz="16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584775"/>
          </a:xfrm>
          <a:prstGeom prst="rect">
            <a:avLst/>
          </a:prstGeom>
          <a:noFill/>
          <a:ln w="9525">
            <a:noFill/>
            <a:miter lim="800000"/>
            <a:headEnd/>
            <a:tailEnd/>
          </a:ln>
        </p:spPr>
        <p:txBody>
          <a:bodyPr>
            <a:spAutoFit/>
          </a:bodyPr>
          <a:lstStyle/>
          <a:p>
            <a:pPr algn="ctr"/>
            <a:r>
              <a:rPr lang="en-GB" sz="3200" b="1" dirty="0">
                <a:solidFill>
                  <a:srgbClr val="FFFFFF"/>
                </a:solidFill>
                <a:latin typeface="+mj-lt"/>
                <a:cs typeface="Times New Roman" pitchFamily="18" charset="0"/>
              </a:rPr>
              <a:t>1. Overview</a:t>
            </a: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584775"/>
          </a:xfrm>
          <a:prstGeom prst="rect">
            <a:avLst/>
          </a:prstGeom>
          <a:noFill/>
          <a:ln w="9525">
            <a:noFill/>
            <a:miter lim="800000"/>
            <a:headEnd/>
            <a:tailEnd/>
          </a:ln>
        </p:spPr>
        <p:txBody>
          <a:bodyPr>
            <a:spAutoFit/>
          </a:bodyPr>
          <a:lstStyle/>
          <a:p>
            <a:pPr algn="ctr"/>
            <a:r>
              <a:rPr lang="en-GB" sz="3200" b="1" dirty="0">
                <a:solidFill>
                  <a:srgbClr val="FFFFFF"/>
                </a:solidFill>
                <a:latin typeface="+mj-lt"/>
                <a:cs typeface="Times New Roman" pitchFamily="18" charset="0"/>
              </a:rPr>
              <a:t>1. Overview</a:t>
            </a: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1026" name="Picture 2" descr="1"/>
          <p:cNvPicPr>
            <a:picLocks noChangeAspect="1" noChangeArrowheads="1"/>
          </p:cNvPicPr>
          <p:nvPr/>
        </p:nvPicPr>
        <p:blipFill>
          <a:blip r:embed="rId6"/>
          <a:srcRect/>
          <a:stretch>
            <a:fillRect/>
          </a:stretch>
        </p:blipFill>
        <p:spPr bwMode="auto">
          <a:xfrm>
            <a:off x="1500166" y="1357298"/>
            <a:ext cx="6871460" cy="4143404"/>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917171"/>
            <a:ext cx="7929650"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sz="1600" dirty="0"/>
              <a:t>This section introduces two important concepts:</a:t>
            </a:r>
          </a:p>
          <a:p>
            <a:pPr lvl="1" algn="just">
              <a:lnSpc>
                <a:spcPct val="150000"/>
              </a:lnSpc>
              <a:buFont typeface="Wingdings" pitchFamily="2" charset="2"/>
              <a:buChar char="Ø"/>
            </a:pPr>
            <a:r>
              <a:rPr lang="en-US" sz="1600" b="1" dirty="0"/>
              <a:t>Application layer: </a:t>
            </a:r>
            <a:r>
              <a:rPr lang="en-US" sz="1600" dirty="0"/>
              <a:t>The application layer of the OSI model provides the first step of getting data onto the network.</a:t>
            </a:r>
          </a:p>
          <a:p>
            <a:pPr lvl="1" algn="just">
              <a:lnSpc>
                <a:spcPct val="150000"/>
              </a:lnSpc>
              <a:buFont typeface="Wingdings" pitchFamily="2" charset="2"/>
              <a:buChar char="Ø"/>
            </a:pPr>
            <a:r>
              <a:rPr lang="en-US" sz="1600" b="1" dirty="0"/>
              <a:t>Application software: </a:t>
            </a:r>
            <a:r>
              <a:rPr lang="en-US" sz="1600" dirty="0"/>
              <a:t>Applications are the software programs used by people to communicate over the network. Examples of application software, including HTTP, FTP, e-mail, and others, are used to explain the differences between these two concepts.</a:t>
            </a:r>
          </a:p>
          <a:p>
            <a:pPr algn="just">
              <a:lnSpc>
                <a:spcPct val="150000"/>
              </a:lnSpc>
              <a:buFont typeface="Wingdings" pitchFamily="2" charset="2"/>
              <a:buChar char="q"/>
            </a:pPr>
            <a:r>
              <a:rPr lang="en-US" sz="1600" dirty="0"/>
              <a:t>The application layer, Layer 7, is the top layer of both the OSI and TCP/IP models.</a:t>
            </a:r>
          </a:p>
          <a:p>
            <a:pPr algn="just">
              <a:lnSpc>
                <a:spcPct val="150000"/>
              </a:lnSpc>
              <a:buFont typeface="Wingdings" pitchFamily="2" charset="2"/>
              <a:buChar char="q"/>
            </a:pPr>
            <a:r>
              <a:rPr lang="en-US" sz="1600" dirty="0"/>
              <a:t>Layer 7 provides the interface between the applications you use to communicate and the underlying network over which your messages are transmitted.</a:t>
            </a:r>
          </a:p>
          <a:p>
            <a:pPr algn="just">
              <a:lnSpc>
                <a:spcPct val="150000"/>
              </a:lnSpc>
              <a:buFont typeface="Wingdings" pitchFamily="2" charset="2"/>
              <a:buChar char="q"/>
            </a:pPr>
            <a:r>
              <a:rPr lang="en-US" sz="1600" dirty="0"/>
              <a:t> Application layer protocols are used to exchange </a:t>
            </a:r>
            <a:r>
              <a:rPr lang="en-US" sz="1600" b="1" i="1" dirty="0"/>
              <a:t>data</a:t>
            </a:r>
            <a:r>
              <a:rPr lang="en-US" sz="1600" dirty="0"/>
              <a:t> between programs running on the source and destination hosts. </a:t>
            </a:r>
          </a:p>
          <a:p>
            <a:pPr algn="just">
              <a:lnSpc>
                <a:spcPct val="150000"/>
              </a:lnSpc>
              <a:buFont typeface="Wingdings" pitchFamily="2" charset="2"/>
              <a:buChar char="q"/>
            </a:pPr>
            <a:r>
              <a:rPr lang="en-US" sz="1600" dirty="0"/>
              <a:t>Although the TCP/IP protocol suite was developed prior to the definition of the OSI model, the functionality of the TCP/IP application layer protocols fits roughly into the framework of the top three layers of the OSI model: application, presentation, and session. </a:t>
            </a:r>
          </a:p>
          <a:p>
            <a:pPr algn="just"/>
            <a:endParaRPr lang="en-US" sz="16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505446" cy="461665"/>
          </a:xfrm>
          <a:prstGeom prst="rect">
            <a:avLst/>
          </a:prstGeom>
          <a:noFill/>
          <a:ln w="9525">
            <a:noFill/>
            <a:miter lim="800000"/>
            <a:headEnd/>
            <a:tailEnd/>
          </a:ln>
        </p:spPr>
        <p:txBody>
          <a:bodyPr wrap="square">
            <a:spAutoFit/>
          </a:bodyPr>
          <a:lstStyle/>
          <a:p>
            <a:pPr algn="ctr"/>
            <a:r>
              <a:rPr lang="en-US" sz="2400" b="1" dirty="0">
                <a:solidFill>
                  <a:schemeClr val="bg1"/>
                </a:solidFill>
              </a:rPr>
              <a:t>2. Applications: The Interface Between the Networks</a:t>
            </a:r>
            <a:endParaRPr lang="en-US" sz="2400" b="1" dirty="0">
              <a:solidFill>
                <a:schemeClr val="bg1"/>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505446" cy="461665"/>
          </a:xfrm>
          <a:prstGeom prst="rect">
            <a:avLst/>
          </a:prstGeom>
          <a:noFill/>
          <a:ln w="9525">
            <a:noFill/>
            <a:miter lim="800000"/>
            <a:headEnd/>
            <a:tailEnd/>
          </a:ln>
        </p:spPr>
        <p:txBody>
          <a:bodyPr wrap="square">
            <a:spAutoFit/>
          </a:bodyPr>
          <a:lstStyle/>
          <a:p>
            <a:pPr algn="ctr"/>
            <a:r>
              <a:rPr lang="en-US" sz="2400" b="1" dirty="0">
                <a:solidFill>
                  <a:schemeClr val="bg1"/>
                </a:solidFill>
              </a:rPr>
              <a:t>2. Applications: The Interface Between the Networks</a:t>
            </a:r>
            <a:endParaRPr lang="en-US" sz="2400" b="1" dirty="0">
              <a:solidFill>
                <a:schemeClr val="bg1"/>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2050" name="Picture 2" descr="3"/>
          <p:cNvPicPr>
            <a:picLocks noChangeAspect="1" noChangeArrowheads="1"/>
          </p:cNvPicPr>
          <p:nvPr/>
        </p:nvPicPr>
        <p:blipFill>
          <a:blip r:embed="rId6"/>
          <a:srcRect/>
          <a:stretch>
            <a:fillRect/>
          </a:stretch>
        </p:blipFill>
        <p:spPr bwMode="auto">
          <a:xfrm>
            <a:off x="1214413" y="1285860"/>
            <a:ext cx="7759617" cy="4000528"/>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917171"/>
            <a:ext cx="7929650" cy="4199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sz="2000" b="1" dirty="0"/>
              <a:t>Presentation Layer</a:t>
            </a:r>
            <a:endParaRPr lang="en-US" sz="2000" dirty="0"/>
          </a:p>
          <a:p>
            <a:pPr algn="just">
              <a:lnSpc>
                <a:spcPct val="150000"/>
              </a:lnSpc>
            </a:pPr>
            <a:r>
              <a:rPr lang="en-US" sz="2000" dirty="0"/>
              <a:t>The presentation layer has three primary functions:</a:t>
            </a:r>
          </a:p>
          <a:p>
            <a:pPr lvl="1" algn="just">
              <a:lnSpc>
                <a:spcPct val="150000"/>
              </a:lnSpc>
              <a:buFont typeface="Wingdings" pitchFamily="2" charset="2"/>
              <a:buChar char="Ø"/>
            </a:pPr>
            <a:r>
              <a:rPr lang="en-US" sz="2000" dirty="0"/>
              <a:t>Coding and conversion of application layer data to ensure that data from the </a:t>
            </a:r>
            <a:r>
              <a:rPr lang="en-US" sz="2000" b="1" i="1" dirty="0"/>
              <a:t>source device </a:t>
            </a:r>
            <a:r>
              <a:rPr lang="en-US" sz="2000" dirty="0"/>
              <a:t>can be interpreted by the appropriate application on the destination device</a:t>
            </a:r>
          </a:p>
          <a:p>
            <a:pPr lvl="1" algn="just">
              <a:lnSpc>
                <a:spcPct val="150000"/>
              </a:lnSpc>
              <a:buFont typeface="Wingdings" pitchFamily="2" charset="2"/>
              <a:buChar char="Ø"/>
            </a:pPr>
            <a:r>
              <a:rPr lang="en-US" sz="2000" dirty="0"/>
              <a:t>Compression of the data in a manner that can be decompressed by the destination</a:t>
            </a:r>
            <a:r>
              <a:rPr lang="en-US" sz="2000" b="1" i="1" dirty="0"/>
              <a:t> </a:t>
            </a:r>
            <a:r>
              <a:rPr lang="en-US" sz="2000" dirty="0"/>
              <a:t>device</a:t>
            </a:r>
          </a:p>
          <a:p>
            <a:pPr lvl="1" algn="just">
              <a:lnSpc>
                <a:spcPct val="150000"/>
              </a:lnSpc>
              <a:buFont typeface="Wingdings" pitchFamily="2" charset="2"/>
              <a:buChar char="Ø"/>
            </a:pPr>
            <a:r>
              <a:rPr lang="en-US" sz="2000" dirty="0"/>
              <a:t>Encryption of the data for transmission and decryption of data upon receipt by the destination</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954107"/>
          </a:xfrm>
          <a:prstGeom prst="rect">
            <a:avLst/>
          </a:prstGeom>
          <a:noFill/>
          <a:ln w="9525">
            <a:noFill/>
            <a:miter lim="800000"/>
            <a:headEnd/>
            <a:tailEnd/>
          </a:ln>
        </p:spPr>
        <p:txBody>
          <a:bodyPr>
            <a:spAutoFit/>
          </a:bodyPr>
          <a:lstStyle/>
          <a:p>
            <a:pPr algn="ctr"/>
            <a:r>
              <a:rPr lang="en-US" sz="2400" b="1" dirty="0">
                <a:solidFill>
                  <a:schemeClr val="bg1"/>
                </a:solidFill>
              </a:rPr>
              <a:t>2. Applications: The Interface Between the Networks</a:t>
            </a:r>
            <a:endParaRPr lang="en-US" sz="2400" b="1" dirty="0">
              <a:solidFill>
                <a:schemeClr val="bg1"/>
              </a:solidFill>
              <a:cs typeface="Times New Roman" pitchFamily="18" charset="0"/>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1333577"/>
            <a:ext cx="792965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sz="1600" dirty="0"/>
              <a:t>Presentation layer implementations are not typically associated with a particular protocol stack. The standards for video and graphics are examples. Some well-known standards for video include QuickTime and Motion Picture Experts Group (MPEG). QuickTime is an Apple Computer specification for video and audio, and MPEG is a standard for video compression and coding. Among the well-known graphic image formats are Graphics Interchange Format (GIF), Joint Photographic Experts Group (JPEG), and Tagged Image File Format (TIFF). GIF and JPEG are compression and coding standards for graphic images, and TIFF is a standard coding format for graphic images.</a:t>
            </a:r>
          </a:p>
          <a:p>
            <a:pPr algn="just">
              <a:lnSpc>
                <a:spcPct val="150000"/>
              </a:lnSpc>
              <a:buFont typeface="Wingdings" pitchFamily="2" charset="2"/>
              <a:buChar char="q"/>
            </a:pPr>
            <a:r>
              <a:rPr lang="en-US" sz="1600" b="1" dirty="0"/>
              <a:t>Session Layer</a:t>
            </a:r>
            <a:endParaRPr lang="en-US" sz="1600" dirty="0"/>
          </a:p>
          <a:p>
            <a:pPr algn="just">
              <a:lnSpc>
                <a:spcPct val="150000"/>
              </a:lnSpc>
            </a:pPr>
            <a:r>
              <a:rPr lang="en-US" sz="1600" dirty="0"/>
              <a:t>Functions at the session layer create and maintain dialogs between source and destination applications. The session layer handles the exchange of information to initiate dialogs and keep them active, and to restart sessions that are disrupted or idle for a long period of time.</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954107"/>
          </a:xfrm>
          <a:prstGeom prst="rect">
            <a:avLst/>
          </a:prstGeom>
          <a:noFill/>
          <a:ln w="9525">
            <a:noFill/>
            <a:miter lim="800000"/>
            <a:headEnd/>
            <a:tailEnd/>
          </a:ln>
        </p:spPr>
        <p:txBody>
          <a:bodyPr>
            <a:spAutoFit/>
          </a:bodyPr>
          <a:lstStyle/>
          <a:p>
            <a:pPr algn="ctr"/>
            <a:r>
              <a:rPr lang="en-US" sz="2400" b="1" dirty="0">
                <a:solidFill>
                  <a:schemeClr val="bg1"/>
                </a:solidFill>
              </a:rPr>
              <a:t>2. Applications: The Interface Between the Networks</a:t>
            </a:r>
            <a:endParaRPr lang="en-US" sz="2400" b="1" dirty="0">
              <a:solidFill>
                <a:schemeClr val="bg1"/>
              </a:solidFill>
              <a:cs typeface="Times New Roman" pitchFamily="18" charset="0"/>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8</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977327"/>
            <a:ext cx="7929650" cy="5224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600" b="1" dirty="0"/>
              <a:t>TCP/IP Application Layer Protocols</a:t>
            </a:r>
            <a:endParaRPr lang="en-US" sz="1600" dirty="0"/>
          </a:p>
          <a:p>
            <a:pPr algn="just">
              <a:lnSpc>
                <a:spcPct val="150000"/>
              </a:lnSpc>
              <a:buFont typeface="Wingdings" pitchFamily="2" charset="2"/>
              <a:buChar char="q"/>
            </a:pPr>
            <a:r>
              <a:rPr lang="en-US" sz="1600" dirty="0"/>
              <a:t>The most widely known TCP/IP application layer protocols are those that provide the exchange of user information. Among these TCP/IP protocols are the following:</a:t>
            </a:r>
          </a:p>
          <a:p>
            <a:pPr lvl="1" algn="just">
              <a:lnSpc>
                <a:spcPct val="150000"/>
              </a:lnSpc>
              <a:buFont typeface="Wingdings" pitchFamily="2" charset="2"/>
              <a:buChar char="Ø"/>
            </a:pPr>
            <a:r>
              <a:rPr lang="en-US" sz="1600" b="1" i="1" dirty="0"/>
              <a:t>Domain Name System (DNS) </a:t>
            </a:r>
            <a:r>
              <a:rPr lang="en-US" sz="1600" dirty="0"/>
              <a:t>is used to resolve Internet names to IP addresses.</a:t>
            </a:r>
          </a:p>
          <a:p>
            <a:pPr lvl="1" algn="just">
              <a:lnSpc>
                <a:spcPct val="150000"/>
              </a:lnSpc>
              <a:buFont typeface="Wingdings" pitchFamily="2" charset="2"/>
              <a:buChar char="Ø"/>
            </a:pPr>
            <a:r>
              <a:rPr lang="en-US" sz="1600" b="1" dirty="0"/>
              <a:t>Hypertext Transfer Protocol (HTTP)</a:t>
            </a:r>
            <a:r>
              <a:rPr lang="en-US" sz="1600" dirty="0"/>
              <a:t> is used to transfer files that make up the web pages of the World Wide Web.</a:t>
            </a:r>
          </a:p>
          <a:p>
            <a:pPr lvl="1" algn="just">
              <a:lnSpc>
                <a:spcPct val="150000"/>
              </a:lnSpc>
              <a:buFont typeface="Wingdings" pitchFamily="2" charset="2"/>
              <a:buChar char="Ø"/>
            </a:pPr>
            <a:r>
              <a:rPr lang="en-US" sz="1600" dirty="0"/>
              <a:t> </a:t>
            </a:r>
            <a:r>
              <a:rPr lang="en-US" sz="1600" b="1" dirty="0"/>
              <a:t>Simple Mail Transfer Protocol (SMTP)</a:t>
            </a:r>
            <a:r>
              <a:rPr lang="en-US" sz="1600" dirty="0"/>
              <a:t> is used for the transfer of mail messages and attachments.</a:t>
            </a:r>
          </a:p>
          <a:p>
            <a:pPr lvl="1" algn="just">
              <a:lnSpc>
                <a:spcPct val="150000"/>
              </a:lnSpc>
              <a:buFont typeface="Wingdings" pitchFamily="2" charset="2"/>
              <a:buChar char="Ø"/>
            </a:pPr>
            <a:r>
              <a:rPr lang="en-US" sz="1600" b="1" dirty="0"/>
              <a:t>Telnet,</a:t>
            </a:r>
            <a:r>
              <a:rPr lang="en-US" sz="1600" dirty="0"/>
              <a:t> a terminal emulation protocol, is used to provide remote access to servers and networking devices.</a:t>
            </a:r>
          </a:p>
          <a:p>
            <a:pPr lvl="1" algn="just">
              <a:lnSpc>
                <a:spcPct val="150000"/>
              </a:lnSpc>
              <a:buFont typeface="Wingdings" pitchFamily="2" charset="2"/>
              <a:buChar char="Ø"/>
            </a:pPr>
            <a:r>
              <a:rPr lang="en-US" sz="1600" b="1" dirty="0"/>
              <a:t>File Transfer Protocol (FTP)</a:t>
            </a:r>
            <a:r>
              <a:rPr lang="en-US" sz="1600" dirty="0"/>
              <a:t> is used for interactive file transfer between systems.</a:t>
            </a:r>
          </a:p>
          <a:p>
            <a:pPr algn="just">
              <a:lnSpc>
                <a:spcPct val="150000"/>
              </a:lnSpc>
              <a:buFont typeface="Wingdings" pitchFamily="2" charset="2"/>
              <a:buChar char="q"/>
            </a:pPr>
            <a:r>
              <a:rPr lang="en-US" sz="1600" dirty="0"/>
              <a:t>The protocols in the TCP/IP suite are generally defined by </a:t>
            </a:r>
            <a:r>
              <a:rPr lang="en-US" sz="1600" b="1" i="1" dirty="0"/>
              <a:t>Requests for Comments (RFC)</a:t>
            </a:r>
            <a:r>
              <a:rPr lang="en-US" sz="1600" dirty="0"/>
              <a:t>. The Internet Engineering Task Force (IETF) maintains the RFCs as the standards for the TCP/IP suite.</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954107"/>
          </a:xfrm>
          <a:prstGeom prst="rect">
            <a:avLst/>
          </a:prstGeom>
          <a:noFill/>
          <a:ln w="9525">
            <a:noFill/>
            <a:miter lim="800000"/>
            <a:headEnd/>
            <a:tailEnd/>
          </a:ln>
        </p:spPr>
        <p:txBody>
          <a:bodyPr>
            <a:spAutoFit/>
          </a:bodyPr>
          <a:lstStyle/>
          <a:p>
            <a:pPr algn="ctr"/>
            <a:r>
              <a:rPr lang="en-US" sz="2400" b="1" dirty="0">
                <a:solidFill>
                  <a:schemeClr val="bg1"/>
                </a:solidFill>
              </a:rPr>
              <a:t>2. Applications: The Interface Between the Networks</a:t>
            </a:r>
            <a:endParaRPr lang="en-US" sz="2400" b="1" dirty="0">
              <a:solidFill>
                <a:schemeClr val="bg1"/>
              </a:solidFill>
              <a:cs typeface="Times New Roman" pitchFamily="18" charset="0"/>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9</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27505</TotalTime>
  <Words>2059</Words>
  <Application>Microsoft Macintosh PowerPoint</Application>
  <PresentationFormat>On-screen Show (4:3)</PresentationFormat>
  <Paragraphs>146</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Corporate Edition</dc:creator>
  <cp:lastModifiedBy>Sura Fawzi</cp:lastModifiedBy>
  <cp:revision>1046</cp:revision>
  <dcterms:created xsi:type="dcterms:W3CDTF">2011-03-14T07:23:11Z</dcterms:created>
  <dcterms:modified xsi:type="dcterms:W3CDTF">2024-10-07T08:44:43Z</dcterms:modified>
</cp:coreProperties>
</file>