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4" r:id="rId21"/>
    <p:sldId id="433" r:id="rId22"/>
    <p:sldId id="435" r:id="rId23"/>
    <p:sldId id="436" r:id="rId24"/>
    <p:sldId id="437" r:id="rId25"/>
    <p:sldId id="438" r:id="rId26"/>
    <p:sldId id="439" r:id="rId27"/>
    <p:sldId id="440" r:id="rId28"/>
    <p:sldId id="441" r:id="rId29"/>
    <p:sldId id="442" r:id="rId30"/>
    <p:sldId id="443" r:id="rId31"/>
    <p:sldId id="444" r:id="rId32"/>
    <p:sldId id="446" r:id="rId33"/>
    <p:sldId id="445" r:id="rId34"/>
    <p:sldId id="447" r:id="rId35"/>
    <p:sldId id="448" r:id="rId36"/>
    <p:sldId id="449" r:id="rId37"/>
    <p:sldId id="450" r:id="rId38"/>
    <p:sldId id="451" r:id="rId39"/>
    <p:sldId id="452" r:id="rId40"/>
    <p:sldId id="453" r:id="rId41"/>
    <p:sldId id="454" r:id="rId42"/>
    <p:sldId id="258"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94412" autoAdjust="0"/>
  </p:normalViewPr>
  <p:slideViewPr>
    <p:cSldViewPr>
      <p:cViewPr varScale="1">
        <p:scale>
          <a:sx n="111" d="100"/>
          <a:sy n="111" d="100"/>
        </p:scale>
        <p:origin x="102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10/23/23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10/23/23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dirty="0"/>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10/23/23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10/23/23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10/23/23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10/23/23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10/23/23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10/23/23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10/23/23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10/23/23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10/23/23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10/23/23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10/23/23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10/23/23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US" sz="3200" b="1" dirty="0">
                <a:solidFill>
                  <a:schemeClr val="bg1"/>
                </a:solidFill>
              </a:rPr>
              <a:t>Communicating Over the Network </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Two.</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8: 30- 10:30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7887"/>
            <a:ext cx="800105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Intermediary Devices and Their Role on the Network</a:t>
            </a:r>
            <a:endParaRPr lang="en-US" sz="1600"/>
          </a:p>
          <a:p>
            <a:pPr algn="just">
              <a:lnSpc>
                <a:spcPct val="150000"/>
              </a:lnSpc>
              <a:buFont typeface="Wingdings" pitchFamily="2" charset="2"/>
              <a:buChar char="q"/>
            </a:pPr>
            <a:r>
              <a:rPr lang="en-US" sz="1600"/>
              <a:t>End devices are the hosts that initiate communications and are the ones that people are most familiar with. But getting a message from the source to the destination can be a complex task involving several </a:t>
            </a:r>
            <a:r>
              <a:rPr lang="en-US" sz="1600" b="1" i="1"/>
              <a:t>intermediary devices </a:t>
            </a:r>
            <a:r>
              <a:rPr lang="en-US" sz="1600"/>
              <a:t>along the way. Intermediary devices connect the individual hosts to the network and can connect multiple individual networks to form an internetwork. Intermediary devices are not all the same. Some work inside the LAN performing switching functions, and others help route messages between networks.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3074" name="Picture 2" descr="t1"/>
          <p:cNvPicPr>
            <a:picLocks noChangeAspect="1" noChangeArrowheads="1"/>
          </p:cNvPicPr>
          <p:nvPr/>
        </p:nvPicPr>
        <p:blipFill>
          <a:blip r:embed="rId6"/>
          <a:srcRect/>
          <a:stretch>
            <a:fillRect/>
          </a:stretch>
        </p:blipFill>
        <p:spPr bwMode="auto">
          <a:xfrm>
            <a:off x="2000232" y="3571876"/>
            <a:ext cx="5603875" cy="250825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7887"/>
            <a:ext cx="8001056" cy="540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a:t>The management of data as it flows through the network is also a role of the intermediary devices. These devices use the destination host address, in conjunction with information about the network interconnections, to determine the path that messages should take through the network. Processes running on the intermediary network devices perform these functions:</a:t>
            </a:r>
          </a:p>
          <a:p>
            <a:pPr lvl="1" algn="just">
              <a:lnSpc>
                <a:spcPct val="150000"/>
              </a:lnSpc>
              <a:buFont typeface="Wingdings" pitchFamily="2" charset="2"/>
              <a:buChar char="Ø"/>
            </a:pPr>
            <a:r>
              <a:rPr lang="en-US"/>
              <a:t>Regenerate and retransmit data signals</a:t>
            </a:r>
          </a:p>
          <a:p>
            <a:pPr lvl="1" algn="just">
              <a:lnSpc>
                <a:spcPct val="150000"/>
              </a:lnSpc>
              <a:buFont typeface="Wingdings" pitchFamily="2" charset="2"/>
              <a:buChar char="Ø"/>
            </a:pPr>
            <a:r>
              <a:rPr lang="en-US"/>
              <a:t>Maintain information about what pathways exist through the network and internetwork</a:t>
            </a:r>
          </a:p>
          <a:p>
            <a:pPr lvl="1" algn="just">
              <a:lnSpc>
                <a:spcPct val="150000"/>
              </a:lnSpc>
              <a:buFont typeface="Wingdings" pitchFamily="2" charset="2"/>
              <a:buChar char="Ø"/>
            </a:pPr>
            <a:r>
              <a:rPr lang="en-US"/>
              <a:t>Notify other devices of errors and communication failures</a:t>
            </a:r>
          </a:p>
          <a:p>
            <a:pPr lvl="1" algn="just">
              <a:lnSpc>
                <a:spcPct val="150000"/>
              </a:lnSpc>
              <a:buFont typeface="Wingdings" pitchFamily="2" charset="2"/>
              <a:buChar char="Ø"/>
            </a:pPr>
            <a:r>
              <a:rPr lang="en-US"/>
              <a:t>Direct data along alternate pathways when there is a link failure</a:t>
            </a:r>
          </a:p>
          <a:p>
            <a:pPr lvl="1" algn="just">
              <a:lnSpc>
                <a:spcPct val="150000"/>
              </a:lnSpc>
              <a:buFont typeface="Wingdings" pitchFamily="2" charset="2"/>
              <a:buChar char="Ø"/>
            </a:pPr>
            <a:r>
              <a:rPr lang="en-US"/>
              <a:t>Classify and direct messages according to quality of service (</a:t>
            </a:r>
            <a:r>
              <a:rPr lang="en-US" err="1"/>
              <a:t>QoS</a:t>
            </a:r>
            <a:r>
              <a:rPr lang="en-US"/>
              <a:t>) priorities</a:t>
            </a:r>
          </a:p>
          <a:p>
            <a:pPr lvl="1" algn="just">
              <a:lnSpc>
                <a:spcPct val="150000"/>
              </a:lnSpc>
              <a:buFont typeface="Wingdings" pitchFamily="2" charset="2"/>
              <a:buChar char="Ø"/>
            </a:pPr>
            <a:r>
              <a:rPr lang="en-US"/>
              <a:t>Permit or deny the flow of data, based on security settings</a:t>
            </a:r>
          </a:p>
          <a:p>
            <a:pPr algn="just">
              <a:lnSpc>
                <a:spcPct val="150000"/>
              </a:lnSpc>
            </a:pPr>
            <a:endParaRPr lang="en-US" sz="160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4098" name="Picture 2" descr="3"/>
          <p:cNvPicPr>
            <a:picLocks noChangeAspect="1" noChangeArrowheads="1"/>
          </p:cNvPicPr>
          <p:nvPr/>
        </p:nvPicPr>
        <p:blipFill>
          <a:blip r:embed="rId6"/>
          <a:srcRect/>
          <a:stretch>
            <a:fillRect/>
          </a:stretch>
        </p:blipFill>
        <p:spPr bwMode="auto">
          <a:xfrm>
            <a:off x="1131665" y="1571612"/>
            <a:ext cx="7615472" cy="328614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242262"/>
            <a:ext cx="8001056"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a:t>Network Media</a:t>
            </a:r>
            <a:endParaRPr lang="en-US"/>
          </a:p>
          <a:p>
            <a:pPr algn="just">
              <a:lnSpc>
                <a:spcPct val="150000"/>
              </a:lnSpc>
              <a:buFont typeface="Wingdings" pitchFamily="2" charset="2"/>
              <a:buChar char="q"/>
            </a:pPr>
            <a:r>
              <a:rPr lang="en-US"/>
              <a:t>Communication across a network is carried on a medium. The medium provides the channel over which the message travels from source to destination. The three main types of media in use in a network are</a:t>
            </a:r>
          </a:p>
          <a:p>
            <a:pPr lvl="1" algn="just">
              <a:lnSpc>
                <a:spcPct val="150000"/>
              </a:lnSpc>
              <a:buFont typeface="Wingdings" pitchFamily="2" charset="2"/>
              <a:buChar char="Ø"/>
            </a:pPr>
            <a:r>
              <a:rPr lang="en-US"/>
              <a:t>Copper</a:t>
            </a:r>
          </a:p>
          <a:p>
            <a:pPr lvl="1" algn="just">
              <a:lnSpc>
                <a:spcPct val="150000"/>
              </a:lnSpc>
              <a:buFont typeface="Wingdings" pitchFamily="2" charset="2"/>
              <a:buChar char="Ø"/>
            </a:pPr>
            <a:r>
              <a:rPr lang="en-US"/>
              <a:t>Fiber-optic cable</a:t>
            </a:r>
          </a:p>
          <a:p>
            <a:pPr lvl="1" algn="just">
              <a:lnSpc>
                <a:spcPct val="150000"/>
              </a:lnSpc>
              <a:buFont typeface="Wingdings" pitchFamily="2" charset="2"/>
              <a:buChar char="Ø"/>
            </a:pPr>
            <a:r>
              <a:rPr lang="en-US"/>
              <a:t>Wireless</a:t>
            </a:r>
          </a:p>
          <a:p>
            <a:pPr algn="just">
              <a:lnSpc>
                <a:spcPct val="150000"/>
              </a:lnSpc>
              <a:buFont typeface="Wingdings" pitchFamily="2" charset="2"/>
              <a:buChar char="q"/>
            </a:pPr>
            <a:r>
              <a:rPr lang="en-US"/>
              <a:t>Each of these media has vastly different physical properties and uses different methods to encode messages. </a:t>
            </a:r>
            <a:r>
              <a:rPr lang="en-US" b="1" i="1"/>
              <a:t>Encoding </a:t>
            </a:r>
            <a:r>
              <a:rPr lang="en-US"/>
              <a:t>messages refers to the way data is converted to patterns of electrical, light, or electromagnetic energy and carried on the medium. </a:t>
            </a:r>
            <a:endParaRPr lang="en-US" sz="160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2835626"/>
            <a:ext cx="8001056" cy="33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a:t>The differences in the media make each one ideal for different roles in networking situations. When choosing network media, administrators must consider the following:</a:t>
            </a:r>
          </a:p>
          <a:p>
            <a:pPr lvl="1" algn="just">
              <a:lnSpc>
                <a:spcPct val="150000"/>
              </a:lnSpc>
              <a:buFont typeface="Wingdings" pitchFamily="2" charset="2"/>
              <a:buChar char="Ø"/>
            </a:pPr>
            <a:r>
              <a:rPr lang="en-US"/>
              <a:t>The distance the media can carry the signal</a:t>
            </a:r>
          </a:p>
          <a:p>
            <a:pPr lvl="1" algn="just">
              <a:lnSpc>
                <a:spcPct val="150000"/>
              </a:lnSpc>
              <a:buFont typeface="Wingdings" pitchFamily="2" charset="2"/>
              <a:buChar char="Ø"/>
            </a:pPr>
            <a:r>
              <a:rPr lang="en-US"/>
              <a:t>The environment in which the media works</a:t>
            </a:r>
          </a:p>
          <a:p>
            <a:pPr lvl="1" algn="just">
              <a:lnSpc>
                <a:spcPct val="150000"/>
              </a:lnSpc>
              <a:buFont typeface="Wingdings" pitchFamily="2" charset="2"/>
              <a:buChar char="Ø"/>
            </a:pPr>
            <a:r>
              <a:rPr lang="en-US"/>
              <a:t>The bandwidth requirements for users</a:t>
            </a:r>
          </a:p>
          <a:p>
            <a:pPr lvl="1" algn="just">
              <a:lnSpc>
                <a:spcPct val="150000"/>
              </a:lnSpc>
              <a:buFont typeface="Wingdings" pitchFamily="2" charset="2"/>
              <a:buChar char="Ø"/>
            </a:pPr>
            <a:r>
              <a:rPr lang="en-US"/>
              <a:t>The cost of installation</a:t>
            </a:r>
          </a:p>
          <a:p>
            <a:pPr lvl="1" algn="just">
              <a:lnSpc>
                <a:spcPct val="150000"/>
              </a:lnSpc>
              <a:buFont typeface="Wingdings" pitchFamily="2" charset="2"/>
              <a:buChar char="Ø"/>
            </a:pPr>
            <a:r>
              <a:rPr lang="en-US"/>
              <a:t>The cost of connectors and compatible equipment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1026" name="Picture 2" descr="t2"/>
          <p:cNvPicPr>
            <a:picLocks noChangeAspect="1" noChangeArrowheads="1"/>
          </p:cNvPicPr>
          <p:nvPr/>
        </p:nvPicPr>
        <p:blipFill>
          <a:blip r:embed="rId6"/>
          <a:srcRect/>
          <a:stretch>
            <a:fillRect/>
          </a:stretch>
        </p:blipFill>
        <p:spPr bwMode="auto">
          <a:xfrm>
            <a:off x="1857356" y="1142984"/>
            <a:ext cx="5113338" cy="163195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643050"/>
            <a:ext cx="800105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a:t>Networks come in many sizes and serve a wide variety of functions. Following are some of the basic differences:</a:t>
            </a:r>
          </a:p>
          <a:p>
            <a:pPr lvl="1" algn="just">
              <a:lnSpc>
                <a:spcPct val="150000"/>
              </a:lnSpc>
              <a:buFont typeface="Wingdings" pitchFamily="2" charset="2"/>
              <a:buChar char="Ø"/>
            </a:pPr>
            <a:r>
              <a:rPr lang="en-US" sz="2000"/>
              <a:t>The size of the area covered</a:t>
            </a:r>
          </a:p>
          <a:p>
            <a:pPr lvl="1" algn="just">
              <a:lnSpc>
                <a:spcPct val="150000"/>
              </a:lnSpc>
              <a:buFont typeface="Wingdings" pitchFamily="2" charset="2"/>
              <a:buChar char="Ø"/>
            </a:pPr>
            <a:r>
              <a:rPr lang="en-US" sz="2000"/>
              <a:t>The number of users connected</a:t>
            </a:r>
          </a:p>
          <a:p>
            <a:pPr lvl="1" algn="just">
              <a:lnSpc>
                <a:spcPct val="150000"/>
              </a:lnSpc>
              <a:buFont typeface="Wingdings" pitchFamily="2" charset="2"/>
              <a:buChar char="Ø"/>
            </a:pPr>
            <a:r>
              <a:rPr lang="en-US" sz="2000"/>
              <a:t>The number and types of services available</a:t>
            </a:r>
          </a:p>
          <a:p>
            <a:pPr algn="just">
              <a:lnSpc>
                <a:spcPct val="150000"/>
              </a:lnSpc>
              <a:buFont typeface="Wingdings" pitchFamily="2" charset="2"/>
              <a:buChar char="q"/>
            </a:pPr>
            <a:r>
              <a:rPr lang="en-US" sz="2000"/>
              <a:t>Three distinct groups of networks accommodate different groups and extend geographic boundaries: local-area networks (LANs), wide-area networks (WANs), and internetworks.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71546"/>
            <a:ext cx="8001056"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b="1"/>
              <a:t>Local-Area Networks</a:t>
            </a:r>
            <a:endParaRPr lang="en-US"/>
          </a:p>
          <a:p>
            <a:pPr algn="just">
              <a:lnSpc>
                <a:spcPct val="150000"/>
              </a:lnSpc>
            </a:pPr>
            <a:r>
              <a:rPr lang="en-US"/>
              <a:t>A </a:t>
            </a:r>
            <a:r>
              <a:rPr lang="en-US" i="1"/>
              <a:t>local-area network (LAN) </a:t>
            </a:r>
            <a:r>
              <a:rPr lang="en-US"/>
              <a:t>is a group of end devices and users under the control of a common administration. The term </a:t>
            </a:r>
            <a:r>
              <a:rPr lang="en-US" i="1"/>
              <a:t>local </a:t>
            </a:r>
            <a:r>
              <a:rPr lang="en-US"/>
              <a:t>first meant that the computers were grouped geographically close together and had the same purpose in an organization. </a:t>
            </a:r>
          </a:p>
          <a:p>
            <a:pPr algn="just">
              <a:lnSpc>
                <a:spcPct val="150000"/>
              </a:lnSpc>
              <a:buFont typeface="Wingdings" pitchFamily="2" charset="2"/>
              <a:buChar char="q"/>
            </a:pPr>
            <a:r>
              <a:rPr lang="en-US" b="1"/>
              <a:t>Wide-Area Networks</a:t>
            </a:r>
            <a:endParaRPr lang="en-US"/>
          </a:p>
          <a:p>
            <a:pPr algn="just">
              <a:lnSpc>
                <a:spcPct val="150000"/>
              </a:lnSpc>
            </a:pPr>
            <a:r>
              <a:rPr lang="en-US"/>
              <a:t>A wide-area network (WAN) is a network that is used to connect LANs that are located geographically far apart. If a company has offices in different cities, it will contract with a telecommunications service provider (TSP) to provide data lines between LANs in each city. The leased lines will vary in service and bandwidth, depending on the terms of the contract.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1026" name="Picture 2" descr="5"/>
          <p:cNvPicPr>
            <a:picLocks noChangeAspect="1" noChangeArrowheads="1"/>
          </p:cNvPicPr>
          <p:nvPr/>
        </p:nvPicPr>
        <p:blipFill>
          <a:blip r:embed="rId6"/>
          <a:srcRect/>
          <a:stretch>
            <a:fillRect/>
          </a:stretch>
        </p:blipFill>
        <p:spPr bwMode="auto">
          <a:xfrm>
            <a:off x="1357290" y="2000240"/>
            <a:ext cx="7037728" cy="292895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88594"/>
            <a:ext cx="800105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b="1"/>
              <a:t>The Internet: A Network of Networks</a:t>
            </a:r>
            <a:endParaRPr lang="en-US" sz="1600"/>
          </a:p>
          <a:p>
            <a:pPr algn="just">
              <a:lnSpc>
                <a:spcPct val="150000"/>
              </a:lnSpc>
            </a:pPr>
            <a:r>
              <a:rPr lang="en-US" sz="1600"/>
              <a:t>In years past, LANs changed the way people worked, but they were limited to the resources within each network. Now workers who are not restricted to their own LAN can access other LANs on an internetwork. An </a:t>
            </a:r>
            <a:r>
              <a:rPr lang="en-US" sz="1600" i="1"/>
              <a:t>internetwork </a:t>
            </a:r>
            <a:r>
              <a:rPr lang="en-US" sz="1600"/>
              <a:t>is a collection of two or more LANs connected by WANs. Internetworks are referred to interchangeably as </a:t>
            </a:r>
            <a:r>
              <a:rPr lang="en-US" sz="1600" i="1"/>
              <a:t>data networks </a:t>
            </a:r>
            <a:r>
              <a:rPr lang="en-US" sz="1600"/>
              <a:t>or simply </a:t>
            </a:r>
            <a:r>
              <a:rPr lang="en-US" sz="1600" i="1"/>
              <a:t>networks</a:t>
            </a:r>
            <a:r>
              <a:rPr lang="en-US" sz="1600"/>
              <a:t>. The most popular internetwork is the Internet, which is open to public use. With LANs able to communicate with other LANs using WANs, many organizations developed intranets. A term often confused with the Internet, an </a:t>
            </a:r>
            <a:r>
              <a:rPr lang="en-US" sz="1600" i="1"/>
              <a:t>intranet </a:t>
            </a:r>
            <a:r>
              <a:rPr lang="en-US" sz="1600"/>
              <a:t>is a private web of networks closed to the public but open for employees to browse. For example, many companies use intranets to share company information and training across the globe to far-away employees. Documents are shared and projects are managed securely over great distances on an intranet.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49219"/>
            <a:ext cx="800105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b="1" i="1"/>
              <a:t>Internet service providers (ISP)</a:t>
            </a:r>
            <a:r>
              <a:rPr lang="en-US"/>
              <a:t>, which are often also TSPs, connect their customers to the Internet.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1026" name="Picture 2" descr="6"/>
          <p:cNvPicPr>
            <a:picLocks noChangeAspect="1" noChangeArrowheads="1"/>
          </p:cNvPicPr>
          <p:nvPr/>
        </p:nvPicPr>
        <p:blipFill>
          <a:blip r:embed="rId6"/>
          <a:srcRect/>
          <a:stretch>
            <a:fillRect/>
          </a:stretch>
        </p:blipFill>
        <p:spPr bwMode="auto">
          <a:xfrm>
            <a:off x="1857356" y="1917491"/>
            <a:ext cx="6347874" cy="428625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799361"/>
            <a:ext cx="8077199" cy="763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800" b="1" dirty="0">
                <a:latin typeface="+mn-lt"/>
              </a:rPr>
              <a:t> Overview</a:t>
            </a:r>
            <a:r>
              <a:rPr lang="en-US" sz="2800" b="1" dirty="0">
                <a:latin typeface="+mn-lt"/>
                <a:cs typeface="Times New Roman" pitchFamily="18" charset="0"/>
              </a:rPr>
              <a:t> </a:t>
            </a:r>
          </a:p>
          <a:p>
            <a:pPr>
              <a:lnSpc>
                <a:spcPct val="150000"/>
              </a:lnSpc>
              <a:buFont typeface="Wingdings" pitchFamily="2" charset="2"/>
              <a:buChar char="Ø"/>
            </a:pPr>
            <a:r>
              <a:rPr lang="en-US" sz="2800" b="1" dirty="0"/>
              <a:t>The Platform for Communications</a:t>
            </a:r>
          </a:p>
          <a:p>
            <a:pPr>
              <a:lnSpc>
                <a:spcPct val="150000"/>
              </a:lnSpc>
              <a:buFont typeface="Wingdings" pitchFamily="2" charset="2"/>
              <a:buChar char="Ø"/>
            </a:pPr>
            <a:r>
              <a:rPr lang="en-US" sz="2800" b="1" dirty="0"/>
              <a:t>LANs, WANs, and Internetworks</a:t>
            </a:r>
          </a:p>
          <a:p>
            <a:pPr>
              <a:lnSpc>
                <a:spcPct val="150000"/>
              </a:lnSpc>
              <a:buFont typeface="Wingdings" pitchFamily="2" charset="2"/>
              <a:buChar char="Ø"/>
            </a:pPr>
            <a:r>
              <a:rPr lang="en-US" sz="2800" b="1" dirty="0"/>
              <a:t>Network Protocols</a:t>
            </a:r>
          </a:p>
          <a:p>
            <a:pPr>
              <a:lnSpc>
                <a:spcPct val="150000"/>
              </a:lnSpc>
              <a:buFont typeface="Wingdings" pitchFamily="2" charset="2"/>
              <a:buChar char="Ø"/>
            </a:pPr>
            <a:r>
              <a:rPr lang="en-US" sz="2800" b="1" dirty="0"/>
              <a:t>Using Layered Models</a:t>
            </a:r>
          </a:p>
          <a:p>
            <a:pPr>
              <a:lnSpc>
                <a:spcPct val="150000"/>
              </a:lnSpc>
              <a:buFont typeface="Wingdings" pitchFamily="2" charset="2"/>
              <a:buChar char="Ø"/>
            </a:pPr>
            <a:r>
              <a:rPr lang="en-US" sz="2800" b="1" dirty="0"/>
              <a:t>Network Addressing</a:t>
            </a:r>
            <a:endParaRPr lang="en-US" sz="2800" dirty="0"/>
          </a:p>
          <a:p>
            <a:pPr>
              <a:lnSpc>
                <a:spcPct val="150000"/>
              </a:lnSpc>
              <a:buFont typeface="Wingdings" pitchFamily="2" charset="2"/>
              <a:buChar char="Ø"/>
            </a:pPr>
            <a:endParaRPr lang="en-US" sz="2800" dirty="0"/>
          </a:p>
          <a:p>
            <a:pPr>
              <a:lnSpc>
                <a:spcPct val="150000"/>
              </a:lnSpc>
              <a:buFont typeface="Wingdings" pitchFamily="2" charset="2"/>
              <a:buChar char="Ø"/>
            </a:pPr>
            <a:endParaRPr lang="en-US" sz="2800" b="1" dirty="0"/>
          </a:p>
          <a:p>
            <a:pPr>
              <a:lnSpc>
                <a:spcPct val="150000"/>
              </a:lnSpc>
              <a:buFont typeface="Wingdings" pitchFamily="2" charset="2"/>
              <a:buChar char="Ø"/>
            </a:pPr>
            <a:r>
              <a:rPr lang="en-US" sz="2800" b="1" dirty="0">
                <a:solidFill>
                  <a:schemeClr val="bg1"/>
                </a:solidFill>
              </a:rPr>
              <a:t>6. Trends in Networking</a:t>
            </a:r>
            <a:endParaRPr lang="en-US" sz="2800" dirty="0">
              <a:solidFill>
                <a:schemeClr val="bg1"/>
              </a:solidFill>
            </a:endParaRPr>
          </a:p>
          <a:p>
            <a:pPr>
              <a:lnSpc>
                <a:spcPct val="150000"/>
              </a:lnSpc>
              <a:buFont typeface="Wingdings" pitchFamily="2" charset="2"/>
              <a:buChar char="Ø"/>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a:t> W. </a:t>
            </a:r>
            <a:r>
              <a:rPr lang="en-US" err="1"/>
              <a:t>Rufi</a:t>
            </a:r>
            <a:endParaRPr lang="en-US"/>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5357818" y="3000372"/>
            <a:ext cx="3321867" cy="2214578"/>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203594"/>
            <a:ext cx="80010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itchFamily="2" charset="2"/>
              <a:buChar char="q"/>
            </a:pPr>
            <a:r>
              <a:rPr lang="en-US" sz="1600" b="1"/>
              <a:t>Network Representations</a:t>
            </a:r>
            <a:endParaRPr lang="en-US" sz="1600"/>
          </a:p>
          <a:p>
            <a:pPr algn="just">
              <a:lnSpc>
                <a:spcPct val="150000"/>
              </a:lnSpc>
            </a:pPr>
            <a:r>
              <a:rPr lang="en-US" sz="1600"/>
              <a:t>Lecture one, “Living in a Network-Centric World,” introduced many common data network symbols as shown below:</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2050" name="Picture 2" descr="7"/>
          <p:cNvPicPr>
            <a:picLocks noChangeAspect="1" noChangeArrowheads="1"/>
          </p:cNvPicPr>
          <p:nvPr/>
        </p:nvPicPr>
        <p:blipFill>
          <a:blip r:embed="rId6"/>
          <a:srcRect/>
          <a:stretch>
            <a:fillRect/>
          </a:stretch>
        </p:blipFill>
        <p:spPr bwMode="auto">
          <a:xfrm>
            <a:off x="2857488" y="2297679"/>
            <a:ext cx="3500462" cy="380437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203594"/>
            <a:ext cx="8001056"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Wingdings" pitchFamily="2" charset="2"/>
              <a:buChar char="q"/>
            </a:pPr>
            <a:r>
              <a:rPr lang="en-US" sz="1600" b="1"/>
              <a:t>Network Representations</a:t>
            </a:r>
            <a:endParaRPr lang="en-US" sz="1600"/>
          </a:p>
          <a:p>
            <a:pPr algn="just">
              <a:lnSpc>
                <a:spcPct val="150000"/>
              </a:lnSpc>
            </a:pPr>
            <a:r>
              <a:rPr lang="en-US" sz="1600"/>
              <a:t>When discussing how devices and media connect to each other, remember these important terms:</a:t>
            </a:r>
          </a:p>
          <a:p>
            <a:pPr algn="just">
              <a:lnSpc>
                <a:spcPct val="150000"/>
              </a:lnSpc>
              <a:buFont typeface="Wingdings" pitchFamily="2" charset="2"/>
              <a:buChar char="q"/>
            </a:pPr>
            <a:r>
              <a:rPr lang="en-US" sz="1600" b="1"/>
              <a:t>Network interface card (NIC): </a:t>
            </a:r>
            <a:r>
              <a:rPr lang="en-US" sz="1600"/>
              <a:t>A </a:t>
            </a:r>
            <a:r>
              <a:rPr lang="en-US" sz="1600" i="1"/>
              <a:t>NIC</a:t>
            </a:r>
            <a:r>
              <a:rPr lang="en-US" sz="1600"/>
              <a:t>, or </a:t>
            </a:r>
            <a:r>
              <a:rPr lang="en-US" sz="1600" i="1"/>
              <a:t>LAN adapter</a:t>
            </a:r>
            <a:r>
              <a:rPr lang="en-US" sz="1600"/>
              <a:t>, provides the physical connection to the network at the PC or other host device. The media connecting the PC to the networking device plugs directly into the NIC. Each NIC has a unique physical address that identifies it on the LAN.</a:t>
            </a:r>
          </a:p>
          <a:p>
            <a:pPr algn="just">
              <a:lnSpc>
                <a:spcPct val="150000"/>
              </a:lnSpc>
              <a:buFont typeface="Wingdings" pitchFamily="2" charset="2"/>
              <a:buChar char="q"/>
            </a:pPr>
            <a:r>
              <a:rPr lang="en-US" sz="1600" b="1"/>
              <a:t>Physical port: </a:t>
            </a:r>
            <a:r>
              <a:rPr lang="en-US" sz="1600"/>
              <a:t>A </a:t>
            </a:r>
            <a:r>
              <a:rPr lang="en-US" sz="1600" i="1"/>
              <a:t>physical port </a:t>
            </a:r>
            <a:r>
              <a:rPr lang="en-US" sz="1600"/>
              <a:t>is a connector or outlet on a networking device where the media is connected to a host or other networking device. You can assume that all network host devices used in this book have a physical port that allows a connection to the network.</a:t>
            </a:r>
          </a:p>
          <a:p>
            <a:pPr algn="just">
              <a:lnSpc>
                <a:spcPct val="150000"/>
              </a:lnSpc>
              <a:buFont typeface="Wingdings" pitchFamily="2" charset="2"/>
              <a:buChar char="q"/>
            </a:pPr>
            <a:r>
              <a:rPr lang="en-US" sz="1600" b="1"/>
              <a:t>Interface: </a:t>
            </a:r>
            <a:r>
              <a:rPr lang="en-US" sz="1600"/>
              <a:t>The term </a:t>
            </a:r>
            <a:r>
              <a:rPr lang="en-US" sz="1600" i="1"/>
              <a:t>interface </a:t>
            </a:r>
            <a:r>
              <a:rPr lang="en-US" sz="1600"/>
              <a:t>refers to how the device can allow two different networks to communicate. Routers connect to different networks, and the specialized NICs on routers are simply called interfaces. The interface on a router device has a unique physical address and appears as a host on the local network.</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3. LANs, WANs, and Internetworks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96719"/>
            <a:ext cx="8001056"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a:t>For devices to communicate on a network, they must follow different protocols that perform the many tasks to be completed. The protocols define the following:</a:t>
            </a:r>
          </a:p>
          <a:p>
            <a:pPr lvl="1" algn="just">
              <a:lnSpc>
                <a:spcPct val="150000"/>
              </a:lnSpc>
              <a:buFont typeface="Wingdings" pitchFamily="2" charset="2"/>
              <a:buChar char="Ø"/>
            </a:pPr>
            <a:r>
              <a:rPr lang="en-US"/>
              <a:t>The format of the message, such as how much data to put into each segment</a:t>
            </a:r>
          </a:p>
          <a:p>
            <a:pPr lvl="1" algn="just">
              <a:lnSpc>
                <a:spcPct val="150000"/>
              </a:lnSpc>
              <a:buFont typeface="Wingdings" pitchFamily="2" charset="2"/>
              <a:buChar char="Ø"/>
            </a:pPr>
            <a:r>
              <a:rPr lang="en-US"/>
              <a:t>The way intermediary devices share information about the path to the destination</a:t>
            </a:r>
          </a:p>
          <a:p>
            <a:pPr lvl="1" algn="just">
              <a:lnSpc>
                <a:spcPct val="150000"/>
              </a:lnSpc>
              <a:buFont typeface="Wingdings" pitchFamily="2" charset="2"/>
              <a:buChar char="Ø"/>
            </a:pPr>
            <a:r>
              <a:rPr lang="en-US"/>
              <a:t>The method to handle update messages between intermediary devices</a:t>
            </a:r>
          </a:p>
          <a:p>
            <a:pPr lvl="1" algn="just">
              <a:lnSpc>
                <a:spcPct val="150000"/>
              </a:lnSpc>
              <a:buFont typeface="Wingdings" pitchFamily="2" charset="2"/>
              <a:buChar char="Ø"/>
            </a:pPr>
            <a:r>
              <a:rPr lang="en-US"/>
              <a:t>The process to initiate and terminate communications between hosts</a:t>
            </a:r>
          </a:p>
          <a:p>
            <a:pPr algn="just">
              <a:lnSpc>
                <a:spcPct val="150000"/>
              </a:lnSpc>
              <a:buFont typeface="Wingdings" pitchFamily="2" charset="2"/>
              <a:buChar char="q"/>
            </a:pPr>
            <a:r>
              <a:rPr lang="en-US"/>
              <a:t>The authors of the protocols might be writing them for a specific company that will own the protocol. The protocol is treated like a copyright and can be licensed to other companies to use. Protocols controlled by a company and not for public use are considered proprietary. Other protocols are written for public use at no charge and are considered open source protocols.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4. Network Protocols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96719"/>
            <a:ext cx="8001056"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a:t>The IT industry uses </a:t>
            </a:r>
            <a:r>
              <a:rPr lang="en-US" sz="1600" b="1" i="1"/>
              <a:t>layered models </a:t>
            </a:r>
            <a:r>
              <a:rPr lang="en-US" sz="1600"/>
              <a:t>to describe the complex process of network communication. </a:t>
            </a:r>
          </a:p>
          <a:p>
            <a:pPr algn="just">
              <a:lnSpc>
                <a:spcPct val="150000"/>
              </a:lnSpc>
              <a:buFont typeface="Wingdings" pitchFamily="2" charset="2"/>
              <a:buChar char="q"/>
            </a:pPr>
            <a:r>
              <a:rPr lang="en-US" sz="1600" b="1"/>
              <a:t>The Benefits of a Layered Model</a:t>
            </a:r>
            <a:endParaRPr lang="en-US" sz="1600"/>
          </a:p>
          <a:p>
            <a:pPr algn="just">
              <a:lnSpc>
                <a:spcPct val="150000"/>
              </a:lnSpc>
            </a:pPr>
            <a:r>
              <a:rPr lang="en-US" sz="1600"/>
              <a:t>By breaking the network communication process into manageable layers, the industry can benefit in the following ways:</a:t>
            </a:r>
          </a:p>
          <a:p>
            <a:pPr lvl="1" algn="just">
              <a:lnSpc>
                <a:spcPct val="150000"/>
              </a:lnSpc>
              <a:buFont typeface="Wingdings" pitchFamily="2" charset="2"/>
              <a:buChar char="Ø"/>
            </a:pPr>
            <a:r>
              <a:rPr lang="en-US" sz="1600"/>
              <a:t>Defines common terms that describe the network functions to those working in the industry and allows greater understanding and cooperation.</a:t>
            </a:r>
          </a:p>
          <a:p>
            <a:pPr lvl="1" algn="just">
              <a:lnSpc>
                <a:spcPct val="150000"/>
              </a:lnSpc>
              <a:buFont typeface="Wingdings" pitchFamily="2" charset="2"/>
              <a:buChar char="Ø"/>
            </a:pPr>
            <a:r>
              <a:rPr lang="en-US" sz="1600"/>
              <a:t>Segments the process to allow technologies performing one function to evolve independently of technologies performing other functions. </a:t>
            </a:r>
          </a:p>
          <a:p>
            <a:pPr lvl="1" algn="just">
              <a:lnSpc>
                <a:spcPct val="150000"/>
              </a:lnSpc>
              <a:buFont typeface="Wingdings" pitchFamily="2" charset="2"/>
              <a:buChar char="Ø"/>
            </a:pPr>
            <a:r>
              <a:rPr lang="en-US" sz="1600"/>
              <a:t>Fosters competition because products from different vendors can work together.</a:t>
            </a:r>
          </a:p>
          <a:p>
            <a:pPr lvl="1" algn="just">
              <a:lnSpc>
                <a:spcPct val="150000"/>
              </a:lnSpc>
              <a:buFont typeface="Wingdings" pitchFamily="2" charset="2"/>
              <a:buChar char="Ø"/>
            </a:pPr>
            <a:r>
              <a:rPr lang="en-US" sz="1600"/>
              <a:t>Provides a common language to describe networking functions and capabilities.</a:t>
            </a:r>
          </a:p>
          <a:p>
            <a:pPr lvl="1" algn="just">
              <a:lnSpc>
                <a:spcPct val="150000"/>
              </a:lnSpc>
              <a:buFont typeface="Wingdings" pitchFamily="2" charset="2"/>
              <a:buChar char="Ø"/>
            </a:pPr>
            <a:r>
              <a:rPr lang="en-US" sz="1600"/>
              <a:t>Assists in protocol design, because protocols that operate at a specific layer have defined information that they act upon and a defined interface to the layers above and below.</a:t>
            </a:r>
          </a:p>
          <a:p>
            <a:pPr algn="just">
              <a:lnSpc>
                <a:spcPct val="150000"/>
              </a:lnSpc>
              <a:buFont typeface="Wingdings" pitchFamily="2" charset="2"/>
              <a:buChar char="q"/>
            </a:pPr>
            <a:endParaRPr lang="en-US"/>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966094"/>
            <a:ext cx="8001056"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Wingdings" pitchFamily="2" charset="2"/>
              <a:buChar char="q"/>
            </a:pPr>
            <a:r>
              <a:rPr lang="en-US" sz="1600" b="1"/>
              <a:t>Protocol and Reference Models</a:t>
            </a:r>
            <a:endParaRPr lang="en-US" sz="1600"/>
          </a:p>
          <a:p>
            <a:pPr algn="just">
              <a:lnSpc>
                <a:spcPct val="150000"/>
              </a:lnSpc>
            </a:pPr>
            <a:endParaRPr lang="en-US"/>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3074" name="Picture 2" descr="8"/>
          <p:cNvPicPr>
            <a:picLocks noChangeAspect="1" noChangeArrowheads="1"/>
          </p:cNvPicPr>
          <p:nvPr/>
        </p:nvPicPr>
        <p:blipFill>
          <a:blip r:embed="rId6"/>
          <a:srcRect/>
          <a:stretch>
            <a:fillRect/>
          </a:stretch>
        </p:blipFill>
        <p:spPr bwMode="auto">
          <a:xfrm>
            <a:off x="1714480" y="1285860"/>
            <a:ext cx="5572132" cy="487067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96719"/>
            <a:ext cx="800105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TCP/IP Model</a:t>
            </a:r>
            <a:endParaRPr lang="en-US" sz="1600"/>
          </a:p>
          <a:p>
            <a:pPr algn="just">
              <a:lnSpc>
                <a:spcPct val="150000"/>
              </a:lnSpc>
              <a:buFont typeface="Wingdings" pitchFamily="2" charset="2"/>
              <a:buChar char="q"/>
            </a:pPr>
            <a:r>
              <a:rPr lang="en-US" sz="1600"/>
              <a:t>The TCP/IP model defines the four communication functions that protocols perform. TCP/IP is an open standard, which means that one company does not control it. The rules and implementations of the TCP/IP model were cooperatively developed by members of the industry using Request for Comments (RFC) documents.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4098" name="Picture 2" descr="t3"/>
          <p:cNvPicPr>
            <a:picLocks noChangeAspect="1" noChangeArrowheads="1"/>
          </p:cNvPicPr>
          <p:nvPr/>
        </p:nvPicPr>
        <p:blipFill>
          <a:blip r:embed="rId6"/>
          <a:srcRect/>
          <a:stretch>
            <a:fillRect/>
          </a:stretch>
        </p:blipFill>
        <p:spPr bwMode="auto">
          <a:xfrm>
            <a:off x="1428728" y="3071810"/>
            <a:ext cx="7052062" cy="250033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262969"/>
            <a:ext cx="8001056"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 </a:t>
            </a:r>
            <a:r>
              <a:rPr lang="en-US" b="1"/>
              <a:t>Communication Process</a:t>
            </a:r>
            <a:endParaRPr lang="en-US"/>
          </a:p>
          <a:p>
            <a:pPr algn="just">
              <a:lnSpc>
                <a:spcPct val="150000"/>
              </a:lnSpc>
              <a:buFont typeface="Wingdings" pitchFamily="2" charset="2"/>
              <a:buChar char="q"/>
            </a:pPr>
            <a:r>
              <a:rPr lang="en-US"/>
              <a:t>The TCP/IP model describes the functionality of the protocols that make up the TCP/IP protocol suite. These protocols, which are implemented on both the sending and receiving hosts, interact to provide end-to-end delivery of applications over a network. A complete communication process includes these steps:</a:t>
            </a:r>
          </a:p>
          <a:p>
            <a:pPr algn="just">
              <a:lnSpc>
                <a:spcPct val="150000"/>
              </a:lnSpc>
            </a:pPr>
            <a:r>
              <a:rPr lang="en-US" b="1"/>
              <a:t>1. </a:t>
            </a:r>
            <a:r>
              <a:rPr lang="en-US"/>
              <a:t>Creation of data at the application layer of the originating source end device.</a:t>
            </a:r>
          </a:p>
          <a:p>
            <a:pPr algn="just">
              <a:lnSpc>
                <a:spcPct val="150000"/>
              </a:lnSpc>
            </a:pPr>
            <a:r>
              <a:rPr lang="en-US" b="1"/>
              <a:t>2. </a:t>
            </a:r>
            <a:r>
              <a:rPr lang="en-US"/>
              <a:t>Segmentation and encapsulation of data as it passes down the protocol stack in the source end device.</a:t>
            </a:r>
          </a:p>
          <a:p>
            <a:pPr algn="just">
              <a:lnSpc>
                <a:spcPct val="150000"/>
              </a:lnSpc>
            </a:pPr>
            <a:r>
              <a:rPr lang="en-US" b="1"/>
              <a:t>3. </a:t>
            </a:r>
            <a:r>
              <a:rPr lang="en-US"/>
              <a:t>Generation of the data onto the media at the network access layer of the stack.</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512878"/>
            <a:ext cx="800105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 Communication Process</a:t>
            </a:r>
            <a:endParaRPr lang="en-US" sz="1600"/>
          </a:p>
          <a:p>
            <a:pPr algn="just">
              <a:lnSpc>
                <a:spcPct val="150000"/>
              </a:lnSpc>
            </a:pPr>
            <a:r>
              <a:rPr lang="en-US" sz="1600" b="1"/>
              <a:t>4. </a:t>
            </a:r>
            <a:r>
              <a:rPr lang="en-US" sz="1600"/>
              <a:t>Transportation of the data through the internetwork, which consists of media and any intermediary devices.</a:t>
            </a:r>
          </a:p>
          <a:p>
            <a:pPr algn="just">
              <a:lnSpc>
                <a:spcPct val="150000"/>
              </a:lnSpc>
            </a:pPr>
            <a:r>
              <a:rPr lang="en-US" sz="1600" b="1"/>
              <a:t>5. </a:t>
            </a:r>
            <a:r>
              <a:rPr lang="en-US" sz="1600"/>
              <a:t>Reception of the data at the network access layer of the destination end device.</a:t>
            </a:r>
          </a:p>
          <a:p>
            <a:pPr algn="just">
              <a:lnSpc>
                <a:spcPct val="150000"/>
              </a:lnSpc>
            </a:pPr>
            <a:r>
              <a:rPr lang="en-US" sz="1600" b="1"/>
              <a:t>6. </a:t>
            </a:r>
            <a:r>
              <a:rPr lang="en-US" sz="1600" err="1"/>
              <a:t>Decapsulation</a:t>
            </a:r>
            <a:r>
              <a:rPr lang="en-US" sz="1600"/>
              <a:t> and reassembly of the data as it passes up the stack in the destination device. You learn more about the encapsulation and </a:t>
            </a:r>
            <a:r>
              <a:rPr lang="en-US" sz="1600" err="1"/>
              <a:t>decapsulation</a:t>
            </a:r>
            <a:r>
              <a:rPr lang="en-US" sz="1600"/>
              <a:t> processes in the next section.</a:t>
            </a:r>
          </a:p>
          <a:p>
            <a:pPr algn="just">
              <a:lnSpc>
                <a:spcPct val="150000"/>
              </a:lnSpc>
            </a:pPr>
            <a:r>
              <a:rPr lang="en-US" sz="1600" b="1"/>
              <a:t>7. </a:t>
            </a:r>
            <a:r>
              <a:rPr lang="en-US" sz="1600"/>
              <a:t>Passing this data to the destination application at the application layer of the destination end device.</a:t>
            </a:r>
          </a:p>
          <a:p>
            <a:pPr algn="just">
              <a:lnSpc>
                <a:spcPct val="150000"/>
              </a:lnSpc>
            </a:pPr>
            <a:endParaRPr lang="en-US" sz="160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89128"/>
            <a:ext cx="8001056"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 </a:t>
            </a:r>
            <a:r>
              <a:rPr lang="en-US" b="1"/>
              <a:t>Protocol Data Units and Encapsulation</a:t>
            </a:r>
            <a:endParaRPr lang="en-US"/>
          </a:p>
          <a:p>
            <a:pPr algn="just">
              <a:lnSpc>
                <a:spcPct val="150000"/>
              </a:lnSpc>
              <a:buFont typeface="Wingdings" pitchFamily="2" charset="2"/>
              <a:buChar char="q"/>
            </a:pPr>
            <a:r>
              <a:rPr lang="en-US"/>
              <a:t>For application data to travel uncorrupted from one host to another, header (or control data), which contains control and addressing information, is added to the data as it moves down the layers. The process of adding control information as it passes through the layered model is called </a:t>
            </a:r>
            <a:r>
              <a:rPr lang="en-US" b="1" i="1"/>
              <a:t>encapsulation</a:t>
            </a:r>
            <a:r>
              <a:rPr lang="en-US"/>
              <a:t>.</a:t>
            </a:r>
          </a:p>
          <a:p>
            <a:pPr algn="just">
              <a:lnSpc>
                <a:spcPct val="150000"/>
              </a:lnSpc>
              <a:buFont typeface="Wingdings" pitchFamily="2" charset="2"/>
              <a:buChar char="q"/>
            </a:pPr>
            <a:r>
              <a:rPr lang="en-US"/>
              <a:t> </a:t>
            </a:r>
            <a:r>
              <a:rPr lang="en-US" b="1" i="1" err="1"/>
              <a:t>Decapsulation</a:t>
            </a:r>
            <a:r>
              <a:rPr lang="en-US" b="1" i="1"/>
              <a:t> </a:t>
            </a:r>
            <a:r>
              <a:rPr lang="en-US"/>
              <a:t>is the process of removing the extra information and sending only the original application data up to the destination application layer. </a:t>
            </a:r>
          </a:p>
          <a:p>
            <a:pPr algn="just">
              <a:lnSpc>
                <a:spcPct val="150000"/>
              </a:lnSpc>
              <a:buFont typeface="Wingdings" pitchFamily="2" charset="2"/>
              <a:buChar char="q"/>
            </a:pPr>
            <a:r>
              <a:rPr lang="en-US"/>
              <a:t>Each layer adds control information at each step. The generic term for data at each level is </a:t>
            </a:r>
            <a:r>
              <a:rPr lang="en-US" b="1" i="1"/>
              <a:t>protocol data unit (PDU).</a:t>
            </a:r>
            <a:endParaRPr lang="en-US"/>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28</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29</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5122" name="Picture 2" descr="t4"/>
          <p:cNvPicPr>
            <a:picLocks noChangeAspect="1" noChangeArrowheads="1"/>
          </p:cNvPicPr>
          <p:nvPr/>
        </p:nvPicPr>
        <p:blipFill>
          <a:blip r:embed="rId6"/>
          <a:srcRect/>
          <a:stretch>
            <a:fillRect/>
          </a:stretch>
        </p:blipFill>
        <p:spPr bwMode="auto">
          <a:xfrm>
            <a:off x="1193134" y="2071678"/>
            <a:ext cx="7950866" cy="264320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800"/>
          </a:p>
          <a:p>
            <a:pPr algn="just">
              <a:lnSpc>
                <a:spcPct val="150000"/>
              </a:lnSpc>
              <a:buFont typeface="Wingdings" pitchFamily="2" charset="2"/>
              <a:buChar char="q"/>
            </a:pPr>
            <a:r>
              <a:rPr lang="en-US" sz="2000"/>
              <a:t>In this lecture, you explore the fundamentals of communication and learn how they apply to communication in and between data networks. You also learn about two important models that describe the process of network communication and the devices used to achieve communication between network hosts.</a:t>
            </a:r>
          </a:p>
          <a:p>
            <a:pPr algn="just">
              <a:buFont typeface="Wingdings" pitchFamily="2" charset="2"/>
              <a:buChar char="q"/>
            </a:pPr>
            <a:endParaRPr lang="en-US" sz="160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a:solidFill>
                  <a:srgbClr val="FFFFFF"/>
                </a:solidFill>
                <a:latin typeface="+mj-lt"/>
                <a:cs typeface="Times New Roman" pitchFamily="18" charset="0"/>
              </a:rPr>
              <a:t>1. Overview</a:t>
            </a: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30</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6146" name="Picture 2" descr="9"/>
          <p:cNvPicPr>
            <a:picLocks noChangeAspect="1" noChangeArrowheads="1"/>
          </p:cNvPicPr>
          <p:nvPr/>
        </p:nvPicPr>
        <p:blipFill>
          <a:blip r:embed="rId6"/>
          <a:srcRect/>
          <a:stretch>
            <a:fillRect/>
          </a:stretch>
        </p:blipFill>
        <p:spPr bwMode="auto">
          <a:xfrm>
            <a:off x="1714480" y="1571612"/>
            <a:ext cx="6710354" cy="364333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357298"/>
            <a:ext cx="8001056"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Sending and Receiving Process</a:t>
            </a:r>
            <a:endParaRPr lang="en-US" sz="1600"/>
          </a:p>
          <a:p>
            <a:pPr algn="just">
              <a:lnSpc>
                <a:spcPct val="150000"/>
              </a:lnSpc>
              <a:buFont typeface="Wingdings" pitchFamily="2" charset="2"/>
              <a:buChar char="q"/>
            </a:pPr>
            <a:r>
              <a:rPr lang="en-US" sz="1600"/>
              <a:t>The common task of sending an e-mail has many steps in the process. Using the proper terms for PDUs and the TCP/IP model, the process of sending the e-mail is as follows:</a:t>
            </a:r>
          </a:p>
          <a:p>
            <a:pPr algn="just">
              <a:lnSpc>
                <a:spcPct val="150000"/>
              </a:lnSpc>
            </a:pPr>
            <a:r>
              <a:rPr lang="en-US" sz="1600" b="1"/>
              <a:t>1. </a:t>
            </a:r>
            <a:r>
              <a:rPr lang="en-US" sz="1600"/>
              <a:t>An end user, using an e-mail application, creates data. The application layer codes the data as e-mail and sends the data to the transport layer.</a:t>
            </a:r>
          </a:p>
          <a:p>
            <a:pPr algn="just">
              <a:lnSpc>
                <a:spcPct val="150000"/>
              </a:lnSpc>
            </a:pPr>
            <a:r>
              <a:rPr lang="en-US" sz="1600" b="1"/>
              <a:t>2. </a:t>
            </a:r>
            <a:r>
              <a:rPr lang="en-US" sz="1600"/>
              <a:t>The message is segmented, or broken into pieces, for transport. The transport layer adds control information in a header so that it can be assigned to the correct process and all segments put into proper order at the destination. The segment is sent down to the internetwork layer.</a:t>
            </a:r>
          </a:p>
          <a:p>
            <a:pPr algn="just">
              <a:lnSpc>
                <a:spcPct val="150000"/>
              </a:lnSpc>
            </a:pPr>
            <a:r>
              <a:rPr lang="en-US" sz="1600" b="1"/>
              <a:t>3. </a:t>
            </a:r>
            <a:r>
              <a:rPr lang="en-US" sz="1600"/>
              <a:t>The internetwork layer adds IP addressing information in an IP header. The segment is now an addressed packet that can be handled by routers en route to the destination. The internetwork layer sends the packet down to the network access layer.</a:t>
            </a:r>
          </a:p>
          <a:p>
            <a:endParaRPr lang="en-US" sz="160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31</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75108"/>
            <a:ext cx="8001056"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Sending and Receiving Process</a:t>
            </a:r>
            <a:endParaRPr lang="en-US" sz="1600"/>
          </a:p>
          <a:p>
            <a:pPr algn="just">
              <a:lnSpc>
                <a:spcPct val="150000"/>
              </a:lnSpc>
            </a:pPr>
            <a:r>
              <a:rPr lang="en-US" sz="1600" b="1"/>
              <a:t>4. </a:t>
            </a:r>
            <a:r>
              <a:rPr lang="en-US" sz="1600"/>
              <a:t>The network access layer creates an Ethernet frame with local network physical address information in the header. This enables the packet to get to the local router and out to the web. The frame also contains a trailer with error-checking information. After the frame is created, it is encoded into bits and sent onto the media to the destination.</a:t>
            </a:r>
          </a:p>
          <a:p>
            <a:pPr algn="just">
              <a:lnSpc>
                <a:spcPct val="150000"/>
              </a:lnSpc>
            </a:pPr>
            <a:r>
              <a:rPr lang="en-US" sz="1600" b="1"/>
              <a:t>5. </a:t>
            </a:r>
            <a:r>
              <a:rPr lang="en-US" sz="1600"/>
              <a:t>At the destination host, the process is reversed. The frame is </a:t>
            </a:r>
            <a:r>
              <a:rPr lang="en-US" sz="1600" err="1"/>
              <a:t>decapsulated</a:t>
            </a:r>
            <a:r>
              <a:rPr lang="en-US" sz="1600"/>
              <a:t> to a packet, then to a segment, and then the transport layer puts all segments into the proper order.</a:t>
            </a:r>
          </a:p>
          <a:p>
            <a:pPr algn="just">
              <a:lnSpc>
                <a:spcPct val="150000"/>
              </a:lnSpc>
            </a:pPr>
            <a:r>
              <a:rPr lang="en-US" sz="1600" b="1"/>
              <a:t>6. </a:t>
            </a:r>
            <a:r>
              <a:rPr lang="en-US" sz="1600"/>
              <a:t>When all data has arrived and is ready, it is sent to the application layer, and then the original application data goes to the receiver’s e-mail application. The message is successful.</a:t>
            </a:r>
          </a:p>
          <a:p>
            <a:endParaRPr lang="en-US" sz="160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32</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33</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7170" name="Picture 2" descr="10"/>
          <p:cNvPicPr>
            <a:picLocks noChangeAspect="1" noChangeArrowheads="1"/>
          </p:cNvPicPr>
          <p:nvPr/>
        </p:nvPicPr>
        <p:blipFill>
          <a:blip r:embed="rId6"/>
          <a:srcRect/>
          <a:stretch>
            <a:fillRect/>
          </a:stretch>
        </p:blipFill>
        <p:spPr bwMode="auto">
          <a:xfrm>
            <a:off x="1714480" y="1500174"/>
            <a:ext cx="5786478" cy="4357521"/>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833670"/>
            <a:ext cx="8001056" cy="190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OSI Model</a:t>
            </a:r>
            <a:endParaRPr lang="en-US" sz="1600"/>
          </a:p>
          <a:p>
            <a:pPr algn="just">
              <a:lnSpc>
                <a:spcPct val="150000"/>
              </a:lnSpc>
              <a:buFont typeface="Wingdings" pitchFamily="2" charset="2"/>
              <a:buChar char="q"/>
            </a:pPr>
            <a:r>
              <a:rPr lang="en-US" sz="1600"/>
              <a:t>The </a:t>
            </a:r>
            <a:r>
              <a:rPr lang="en-US" sz="1600" b="1" i="1"/>
              <a:t>Open Systems Interconnection (OSI) </a:t>
            </a:r>
            <a:r>
              <a:rPr lang="en-US" sz="1600"/>
              <a:t>model, known as the OSI model, provides an abstract description of the network communication process. Developed by the </a:t>
            </a:r>
            <a:r>
              <a:rPr lang="en-US" sz="1600" b="1" i="1"/>
              <a:t>International</a:t>
            </a:r>
            <a:r>
              <a:rPr lang="en-US" sz="1600"/>
              <a:t> </a:t>
            </a:r>
            <a:r>
              <a:rPr lang="en-US" sz="1600" b="1" i="1"/>
              <a:t>Organization for Standardization (ISO) </a:t>
            </a:r>
            <a:r>
              <a:rPr lang="en-US" sz="1600"/>
              <a:t>to provide a road map for nonproprietary protocol development, the OSI model did not evolve as readily as the TCP/IP model.</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34</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1026" name="Picture 2" descr="t5"/>
          <p:cNvPicPr>
            <a:picLocks noChangeAspect="1" noChangeArrowheads="1"/>
          </p:cNvPicPr>
          <p:nvPr/>
        </p:nvPicPr>
        <p:blipFill>
          <a:blip r:embed="rId6"/>
          <a:srcRect/>
          <a:stretch>
            <a:fillRect/>
          </a:stretch>
        </p:blipFill>
        <p:spPr bwMode="auto">
          <a:xfrm>
            <a:off x="1928794" y="2714620"/>
            <a:ext cx="5143536" cy="3468091"/>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106795"/>
            <a:ext cx="8001056"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Comparing the OSI Model to the TCP/IP Model</a:t>
            </a:r>
            <a:endParaRPr lang="en-US" sz="1600"/>
          </a:p>
          <a:p>
            <a:pPr algn="just">
              <a:lnSpc>
                <a:spcPct val="150000"/>
              </a:lnSpc>
              <a:buFont typeface="Wingdings" pitchFamily="2" charset="2"/>
              <a:buChar char="q"/>
            </a:pPr>
            <a:r>
              <a:rPr lang="en-US" sz="1600"/>
              <a:t>The TCP/IP model evolved faster than the OSI model and is now more practical in describing network communication functions. The OSI model describes in detail functions that occur at the upper layers on the hosts, while networking is largely a function of the lower layers.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5. Using Layered Models</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35</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2050" name="Picture 2" descr="11"/>
          <p:cNvPicPr>
            <a:picLocks noChangeAspect="1" noChangeArrowheads="1"/>
          </p:cNvPicPr>
          <p:nvPr/>
        </p:nvPicPr>
        <p:blipFill>
          <a:blip r:embed="rId6"/>
          <a:srcRect/>
          <a:stretch>
            <a:fillRect/>
          </a:stretch>
        </p:blipFill>
        <p:spPr bwMode="auto">
          <a:xfrm>
            <a:off x="2714611" y="2786058"/>
            <a:ext cx="4697765" cy="347466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999920"/>
            <a:ext cx="8001056" cy="374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a:t>Successful communication requires that a sender and a receiver know how to get messages to each other. With the Internet, computers can communicate regardless of physical location. Instead of using a geographical addressing scheme for computers, engineers devised a logical addressing scheme using numeric network addresses.</a:t>
            </a:r>
          </a:p>
          <a:p>
            <a:pPr algn="just">
              <a:lnSpc>
                <a:spcPct val="150000"/>
              </a:lnSpc>
            </a:pPr>
            <a:r>
              <a:rPr lang="en-US" sz="1600" b="1"/>
              <a:t>Addressing in the Network</a:t>
            </a:r>
            <a:endParaRPr lang="en-US" sz="1600"/>
          </a:p>
          <a:p>
            <a:pPr algn="just">
              <a:lnSpc>
                <a:spcPct val="150000"/>
              </a:lnSpc>
              <a:buFont typeface="Wingdings" pitchFamily="2" charset="2"/>
              <a:buChar char="q"/>
            </a:pPr>
            <a:r>
              <a:rPr lang="en-US" sz="1600"/>
              <a:t>There are millions of computers in use on the web and billions of messages traversing networks at any given time, so proper addressing is essential to make sure that the sent message arrives intact at the proper destination. Addressing of data happens in three different layers of the OSI model. The PDU at each layer adds address information for use by the peer layer at the destination.</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6. Network Addressing</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36</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3074" name="Picture 2" descr="12"/>
          <p:cNvPicPr>
            <a:picLocks noChangeAspect="1" noChangeArrowheads="1"/>
          </p:cNvPicPr>
          <p:nvPr/>
        </p:nvPicPr>
        <p:blipFill>
          <a:blip r:embed="rId6"/>
          <a:srcRect/>
          <a:stretch>
            <a:fillRect/>
          </a:stretch>
        </p:blipFill>
        <p:spPr bwMode="auto">
          <a:xfrm>
            <a:off x="2143108" y="4643447"/>
            <a:ext cx="5786478" cy="161598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999920"/>
            <a:ext cx="800105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Getting Data to the End Device</a:t>
            </a:r>
            <a:endParaRPr lang="en-US" sz="1600" dirty="0"/>
          </a:p>
          <a:p>
            <a:pPr algn="just">
              <a:lnSpc>
                <a:spcPct val="150000"/>
              </a:lnSpc>
              <a:buFont typeface="Wingdings" pitchFamily="2" charset="2"/>
              <a:buChar char="q"/>
            </a:pPr>
            <a:r>
              <a:rPr lang="en-US" sz="1600" dirty="0"/>
              <a:t>During the process of encapsulation, address identifiers are added to the data as it travels down the protocol stack on the source host. There are two layers of addressing added to ensure that data is delivered to the destination.</a:t>
            </a:r>
          </a:p>
          <a:p>
            <a:pPr algn="just">
              <a:lnSpc>
                <a:spcPct val="150000"/>
              </a:lnSpc>
              <a:buFont typeface="Wingdings" pitchFamily="2" charset="2"/>
              <a:buChar char="q"/>
            </a:pPr>
            <a:r>
              <a:rPr lang="en-US" sz="1600" dirty="0"/>
              <a:t>The first identifier, the host physical address, is contained in the header of the Layer 2 PDU, called a frame. Layer 2 is concerned with the delivery of messages on a single local network.</a:t>
            </a:r>
          </a:p>
          <a:p>
            <a:pPr algn="just">
              <a:lnSpc>
                <a:spcPct val="150000"/>
              </a:lnSpc>
              <a:buFont typeface="Wingdings" pitchFamily="2" charset="2"/>
              <a:buChar char="q"/>
            </a:pPr>
            <a:r>
              <a:rPr lang="en-US" sz="1600" dirty="0"/>
              <a:t>The Layer 2 address is unique on the local network and represents the address of the end device on the physical media. The physical address comes from codes placed on the NIC by the manufacturer. In a LAN using Ethernet, this address is called the MAC address. The terms </a:t>
            </a:r>
            <a:r>
              <a:rPr lang="en-US" sz="1600" i="1" dirty="0"/>
              <a:t>physical address </a:t>
            </a:r>
            <a:r>
              <a:rPr lang="en-US" sz="1600" dirty="0"/>
              <a:t>and </a:t>
            </a:r>
            <a:r>
              <a:rPr lang="en-US" sz="1600" i="1" dirty="0"/>
              <a:t>MAC address </a:t>
            </a:r>
            <a:r>
              <a:rPr lang="en-US" sz="1600" dirty="0"/>
              <a:t>are often used interchangeably. </a:t>
            </a:r>
          </a:p>
          <a:p>
            <a:pPr algn="just">
              <a:lnSpc>
                <a:spcPct val="150000"/>
              </a:lnSpc>
              <a:buFont typeface="Wingdings" pitchFamily="2" charset="2"/>
              <a:buChar char="q"/>
            </a:pPr>
            <a:r>
              <a:rPr lang="en-US" sz="1600" dirty="0"/>
              <a:t>When two end devices communicate on the local Ethernet network, the frames that are exchanged between them contain the destination and source MAC addresses.</a:t>
            </a:r>
          </a:p>
          <a:p>
            <a:pPr algn="just">
              <a:lnSpc>
                <a:spcPct val="150000"/>
              </a:lnSpc>
              <a:buFont typeface="Wingdings" pitchFamily="2" charset="2"/>
              <a:buChar char="q"/>
            </a:pPr>
            <a:r>
              <a:rPr lang="en-US" sz="1600" dirty="0"/>
              <a:t> After a frame is successfully received by the destination host, the Layer 2 address information is removed as the data is decapsulated.</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dirty="0">
                <a:solidFill>
                  <a:schemeClr val="bg1"/>
                </a:solidFill>
              </a:rPr>
              <a:t>6. Network Addressing</a:t>
            </a:r>
            <a:endParaRPr lang="en-US" sz="3200" dirty="0">
              <a:solidFill>
                <a:schemeClr val="bg1"/>
              </a:solidFill>
            </a:endParaRPr>
          </a:p>
          <a:p>
            <a:pPr algn="ct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999920"/>
            <a:ext cx="8001056" cy="485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a:t>Getting Data Through the Internetwork</a:t>
            </a:r>
            <a:endParaRPr lang="en-US" sz="1600"/>
          </a:p>
          <a:p>
            <a:pPr algn="just">
              <a:lnSpc>
                <a:spcPct val="150000"/>
              </a:lnSpc>
              <a:buFont typeface="Wingdings" pitchFamily="2" charset="2"/>
              <a:buChar char="q"/>
            </a:pPr>
            <a:r>
              <a:rPr lang="en-US" sz="1600"/>
              <a:t>Layer 3 protocols are primarily designed to move data from one local network to another local network within an internetwork. Whereas Layer 2 addresses are only used to communicate between devices on a single local network, Layer 3 addresses must include identifiers that enable intermediary network devices to locate hosts on different networks. </a:t>
            </a:r>
          </a:p>
          <a:p>
            <a:pPr algn="just">
              <a:lnSpc>
                <a:spcPct val="150000"/>
              </a:lnSpc>
              <a:buFont typeface="Wingdings" pitchFamily="2" charset="2"/>
              <a:buChar char="q"/>
            </a:pPr>
            <a:r>
              <a:rPr lang="en-US" sz="1600"/>
              <a:t>In the TCP/IP protocol suite, every IP host address contains information about the network where the host is located.</a:t>
            </a:r>
          </a:p>
          <a:p>
            <a:pPr algn="just">
              <a:lnSpc>
                <a:spcPct val="150000"/>
              </a:lnSpc>
              <a:buFont typeface="Wingdings" pitchFamily="2" charset="2"/>
              <a:buChar char="q"/>
            </a:pPr>
            <a:r>
              <a:rPr lang="en-US" sz="1600"/>
              <a:t> At the boundary of each local network, an intermediary network device, usually a router, </a:t>
            </a:r>
            <a:r>
              <a:rPr lang="en-US" sz="1600" err="1"/>
              <a:t>decapsulates</a:t>
            </a:r>
            <a:r>
              <a:rPr lang="en-US" sz="1600"/>
              <a:t> the frame to read the destination host address contained in the header of the packet, the Layer 3 PDU. Routers use the network identifier portion of this address to determine which path to use to reach the destination host. When the path is determined, the router encapsulates the packet in a new frame and sends it on its way toward the destination end device.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a:solidFill>
                  <a:schemeClr val="bg1"/>
                </a:solidFill>
              </a:rPr>
              <a:t>6. Network Addressing</a:t>
            </a:r>
            <a:endParaRPr lang="en-US" sz="3200">
              <a:solidFill>
                <a:schemeClr val="bg1"/>
              </a:solidFill>
            </a:endParaRPr>
          </a:p>
          <a:p>
            <a:pPr algn="ct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38</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dirty="0">
                <a:solidFill>
                  <a:schemeClr val="bg1"/>
                </a:solidFill>
              </a:rPr>
              <a:t>6. Network Addressing</a:t>
            </a:r>
            <a:endParaRPr lang="en-US" sz="3200" dirty="0">
              <a:solidFill>
                <a:schemeClr val="bg1"/>
              </a:solidFill>
            </a:endParaRPr>
          </a:p>
          <a:p>
            <a:pPr algn="ct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13"/>
          <p:cNvPicPr>
            <a:picLocks noChangeAspect="1" noChangeArrowheads="1"/>
          </p:cNvPicPr>
          <p:nvPr/>
        </p:nvPicPr>
        <p:blipFill>
          <a:blip r:embed="rId6"/>
          <a:srcRect/>
          <a:stretch>
            <a:fillRect/>
          </a:stretch>
        </p:blipFill>
        <p:spPr bwMode="auto">
          <a:xfrm>
            <a:off x="1142976" y="1500174"/>
            <a:ext cx="7845086" cy="371477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407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b="1"/>
              <a:t>The Elements of Communication</a:t>
            </a:r>
            <a:endParaRPr lang="en-US"/>
          </a:p>
          <a:p>
            <a:pPr algn="just">
              <a:lnSpc>
                <a:spcPct val="150000"/>
              </a:lnSpc>
            </a:pPr>
            <a:r>
              <a:rPr lang="en-US"/>
              <a:t>People exchange ideas using many different communication methods. All of these methods have three elements in common:</a:t>
            </a:r>
          </a:p>
          <a:p>
            <a:pPr lvl="1" algn="just">
              <a:lnSpc>
                <a:spcPct val="150000"/>
              </a:lnSpc>
              <a:buFont typeface="Wingdings" pitchFamily="2" charset="2"/>
              <a:buChar char="Ø"/>
            </a:pPr>
            <a:r>
              <a:rPr lang="en-US" b="1"/>
              <a:t>Message source or sender: </a:t>
            </a:r>
            <a:r>
              <a:rPr lang="en-US"/>
              <a:t>Message sources are people, or electronic devices, that need to send a message to other individuals or devices.</a:t>
            </a:r>
          </a:p>
          <a:p>
            <a:pPr lvl="1" algn="just">
              <a:lnSpc>
                <a:spcPct val="150000"/>
              </a:lnSpc>
              <a:buFont typeface="Wingdings" pitchFamily="2" charset="2"/>
              <a:buChar char="Ø"/>
            </a:pPr>
            <a:r>
              <a:rPr lang="en-US" b="1"/>
              <a:t>Destination or receiver of the message: </a:t>
            </a:r>
            <a:r>
              <a:rPr lang="en-US"/>
              <a:t>The destination receives the message and interprets it.</a:t>
            </a:r>
          </a:p>
          <a:p>
            <a:pPr lvl="1" algn="just">
              <a:lnSpc>
                <a:spcPct val="150000"/>
              </a:lnSpc>
              <a:buFont typeface="Wingdings" pitchFamily="2" charset="2"/>
              <a:buChar char="Ø"/>
            </a:pPr>
            <a:r>
              <a:rPr lang="en-US" b="1" i="1"/>
              <a:t>Channel</a:t>
            </a:r>
            <a:r>
              <a:rPr lang="en-US" b="1"/>
              <a:t>: </a:t>
            </a:r>
            <a:r>
              <a:rPr lang="en-US"/>
              <a:t>A channel consists of the media that provides the pathway over which the message can travel from source to destination.</a:t>
            </a:r>
          </a:p>
          <a:p>
            <a:pPr algn="just"/>
            <a:endParaRPr lang="en-US" sz="160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1026" name="Picture 2" descr="1"/>
          <p:cNvPicPr>
            <a:picLocks noChangeAspect="1" noChangeArrowheads="1"/>
          </p:cNvPicPr>
          <p:nvPr/>
        </p:nvPicPr>
        <p:blipFill>
          <a:blip r:embed="rId6"/>
          <a:srcRect/>
          <a:stretch>
            <a:fillRect/>
          </a:stretch>
        </p:blipFill>
        <p:spPr bwMode="auto">
          <a:xfrm>
            <a:off x="1071538" y="4714884"/>
            <a:ext cx="7886469" cy="135732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999920"/>
            <a:ext cx="8001056" cy="52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Getting Data to the Right Application</a:t>
            </a:r>
            <a:endParaRPr lang="en-US" sz="1600" dirty="0"/>
          </a:p>
          <a:p>
            <a:pPr algn="just">
              <a:lnSpc>
                <a:spcPct val="150000"/>
              </a:lnSpc>
              <a:buFont typeface="Wingdings" pitchFamily="2" charset="2"/>
              <a:buChar char="q"/>
            </a:pPr>
            <a:r>
              <a:rPr lang="en-US" sz="1600" dirty="0"/>
              <a:t>At Layer 4, information contained in the PDU header does not identify a destination host or a destination network. What it does identify is the specific process or service running on the destination host device that will act on the data being delivered. </a:t>
            </a:r>
          </a:p>
          <a:p>
            <a:pPr algn="just">
              <a:lnSpc>
                <a:spcPct val="150000"/>
              </a:lnSpc>
              <a:buFont typeface="Wingdings" pitchFamily="2" charset="2"/>
              <a:buChar char="q"/>
            </a:pPr>
            <a:r>
              <a:rPr lang="en-US" sz="1600" dirty="0"/>
              <a:t>Hosts, whether they are clients or servers on the Internet, can run multiple network applications simultaneously. People using PCs often have an e-mail client running at the same time as a web browser, an instant messaging program, some streaming media, and perhaps even a game. All these separately running programs are examples of individual processes.</a:t>
            </a:r>
          </a:p>
          <a:p>
            <a:pPr algn="just">
              <a:lnSpc>
                <a:spcPct val="150000"/>
              </a:lnSpc>
              <a:buFont typeface="Wingdings" pitchFamily="2" charset="2"/>
              <a:buChar char="q"/>
            </a:pPr>
            <a:r>
              <a:rPr lang="en-US" sz="1600" dirty="0"/>
              <a:t>The transport layer adds </a:t>
            </a:r>
            <a:r>
              <a:rPr lang="en-US" sz="1600" b="1" i="1" dirty="0"/>
              <a:t>port </a:t>
            </a:r>
            <a:r>
              <a:rPr lang="en-US" sz="1600" dirty="0"/>
              <a:t>numbers to its segment header information to ensure that the destination host knows which application process is to receive the packet.</a:t>
            </a:r>
          </a:p>
          <a:p>
            <a:pPr algn="just">
              <a:lnSpc>
                <a:spcPct val="150000"/>
              </a:lnSpc>
              <a:buFont typeface="Wingdings" pitchFamily="2" charset="2"/>
              <a:buChar char="q"/>
            </a:pPr>
            <a:r>
              <a:rPr lang="en-US" sz="1600" dirty="0"/>
              <a:t>The end host assigns a port number to each type of traffic going in and out. A user can send and receive many types of traffic over a single network interface, and using port numbers for each segment keeps traffic for web pages separate from e-mail traffic and so on. The segment contains both source and destination ports in case the receiver needs to contact the sender.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dirty="0">
                <a:solidFill>
                  <a:schemeClr val="bg1"/>
                </a:solidFill>
              </a:rPr>
              <a:t>6. Network Addressing</a:t>
            </a:r>
            <a:endParaRPr lang="en-US" sz="3200" dirty="0">
              <a:solidFill>
                <a:schemeClr val="bg1"/>
              </a:solidFill>
            </a:endParaRPr>
          </a:p>
          <a:p>
            <a:pPr algn="ct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11875"/>
            <a:ext cx="9144000" cy="905577"/>
          </a:xfrm>
          <a:prstGeom prst="rect">
            <a:avLst/>
          </a:prstGeom>
        </p:spPr>
      </p:pic>
      <p:sp>
        <p:nvSpPr>
          <p:cNvPr id="10" name="Rectangle 7"/>
          <p:cNvSpPr>
            <a:spLocks noChangeArrowheads="1"/>
          </p:cNvSpPr>
          <p:nvPr/>
        </p:nvSpPr>
        <p:spPr bwMode="auto">
          <a:xfrm>
            <a:off x="1495710" y="62345"/>
            <a:ext cx="7156450" cy="1569660"/>
          </a:xfrm>
          <a:prstGeom prst="rect">
            <a:avLst/>
          </a:prstGeom>
          <a:noFill/>
          <a:ln w="9525">
            <a:noFill/>
            <a:miter lim="800000"/>
            <a:headEnd/>
            <a:tailEnd/>
          </a:ln>
        </p:spPr>
        <p:txBody>
          <a:bodyPr>
            <a:spAutoFit/>
          </a:bodyPr>
          <a:lstStyle/>
          <a:p>
            <a:pPr algn="ctr"/>
            <a:r>
              <a:rPr lang="en-US" sz="3200" b="1" dirty="0">
                <a:solidFill>
                  <a:schemeClr val="bg1"/>
                </a:solidFill>
              </a:rPr>
              <a:t>6. Network Addressing</a:t>
            </a:r>
            <a:endParaRPr lang="en-US" sz="3200" dirty="0">
              <a:solidFill>
                <a:schemeClr val="bg1"/>
              </a:solidFill>
            </a:endParaRPr>
          </a:p>
          <a:p>
            <a:pPr algn="ct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14"/>
          <p:cNvPicPr>
            <a:picLocks noChangeAspect="1" noChangeArrowheads="1"/>
          </p:cNvPicPr>
          <p:nvPr/>
        </p:nvPicPr>
        <p:blipFill>
          <a:blip r:embed="rId6"/>
          <a:srcRect/>
          <a:stretch>
            <a:fillRect/>
          </a:stretch>
        </p:blipFill>
        <p:spPr bwMode="auto">
          <a:xfrm>
            <a:off x="1500166" y="1428736"/>
            <a:ext cx="6752635" cy="342902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42</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512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b="1"/>
              <a:t>Communicating the Messages</a:t>
            </a:r>
            <a:endParaRPr lang="en-US" sz="2000"/>
          </a:p>
          <a:p>
            <a:pPr algn="just">
              <a:lnSpc>
                <a:spcPct val="150000"/>
              </a:lnSpc>
              <a:buFont typeface="Wingdings" pitchFamily="2" charset="2"/>
              <a:buChar char="q"/>
            </a:pPr>
            <a:r>
              <a:rPr lang="en-US" sz="2000"/>
              <a:t>Computer networks carry messages large and small. Devices often exchange updates that are small and require very little bandwidth, yet are very important. Other messages, for example, high-quality photos, can be very large and consume a lot of network resources. Sending a large photograph in one continuous stream of data might mean that a device misses an important update or other communication that will need to be re-sent, using even more bandwidth.</a:t>
            </a:r>
          </a:p>
          <a:p>
            <a:pPr algn="just">
              <a:lnSpc>
                <a:spcPct val="150000"/>
              </a:lnSpc>
              <a:buFont typeface="Wingdings" pitchFamily="2" charset="2"/>
              <a:buChar char="q"/>
            </a:pPr>
            <a:r>
              <a:rPr lang="en-US" sz="2000"/>
              <a:t>The answer to this problem is a process called </a:t>
            </a:r>
            <a:r>
              <a:rPr lang="en-US" sz="2000" b="1" i="1"/>
              <a:t>segmentation</a:t>
            </a:r>
            <a:r>
              <a:rPr lang="en-US" sz="2000"/>
              <a:t>, in which all messages are broken into smaller pieces that can be easily transported together across a medium.</a:t>
            </a:r>
            <a:endParaRPr lang="en-US">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a:t>Segmenting messages has two primary benefits:</a:t>
            </a:r>
          </a:p>
          <a:p>
            <a:pPr lvl="1" algn="just">
              <a:lnSpc>
                <a:spcPct val="150000"/>
              </a:lnSpc>
              <a:buFont typeface="Wingdings" pitchFamily="2" charset="2"/>
              <a:buChar char="Ø"/>
            </a:pPr>
            <a:r>
              <a:rPr lang="en-US"/>
              <a:t>Multiplexing</a:t>
            </a:r>
          </a:p>
          <a:p>
            <a:pPr lvl="1" algn="just">
              <a:lnSpc>
                <a:spcPct val="150000"/>
              </a:lnSpc>
              <a:buFont typeface="Wingdings" pitchFamily="2" charset="2"/>
              <a:buChar char="Ø"/>
            </a:pPr>
            <a:r>
              <a:rPr lang="en-US"/>
              <a:t>Increased efficiency of network communications</a:t>
            </a:r>
            <a:endParaRPr lang="en-US" b="1" i="1"/>
          </a:p>
          <a:p>
            <a:pPr algn="just">
              <a:lnSpc>
                <a:spcPct val="150000"/>
              </a:lnSpc>
            </a:pPr>
            <a:r>
              <a:rPr lang="en-US" b="1" i="1"/>
              <a:t>Multiplexing </a:t>
            </a:r>
            <a:r>
              <a:rPr lang="en-US"/>
              <a:t>occurs when the segments of two or more messages can shuffle into each other and share the medium. Figure below depicts how messages can be broken into smaller pieces and multiplexed onto a single medium.</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pic>
        <p:nvPicPr>
          <p:cNvPr id="2050" name="Picture 2" descr="2"/>
          <p:cNvPicPr>
            <a:picLocks noChangeAspect="1" noChangeArrowheads="1"/>
          </p:cNvPicPr>
          <p:nvPr/>
        </p:nvPicPr>
        <p:blipFill>
          <a:blip r:embed="rId6"/>
          <a:srcRect/>
          <a:stretch>
            <a:fillRect/>
          </a:stretch>
        </p:blipFill>
        <p:spPr bwMode="auto">
          <a:xfrm>
            <a:off x="2428860" y="3429000"/>
            <a:ext cx="3880848" cy="278608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539137"/>
            <a:ext cx="800105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a:t>A second benefit of segmentation is that networks can more efficiently send the message through different routes if necessary. This can happen because the Internet is always adjusting routes for efficiency. </a:t>
            </a:r>
          </a:p>
          <a:p>
            <a:pPr algn="just">
              <a:lnSpc>
                <a:spcPct val="150000"/>
              </a:lnSpc>
              <a:buFont typeface="Wingdings" pitchFamily="2" charset="2"/>
              <a:buChar char="q"/>
            </a:pPr>
            <a:r>
              <a:rPr lang="en-US"/>
              <a:t>The downside to using segmentation and multiplexing to transmit messages across a network is the level of complexity that is added to the process. </a:t>
            </a:r>
          </a:p>
          <a:p>
            <a:pPr algn="just">
              <a:lnSpc>
                <a:spcPct val="150000"/>
              </a:lnSpc>
              <a:buFont typeface="Wingdings" pitchFamily="2" charset="2"/>
              <a:buChar char="q"/>
            </a:pPr>
            <a:r>
              <a:rPr lang="en-US"/>
              <a:t>In network communications, each segment of the message must go through a similar process to ensure that it gets to the correct destination and can be reassembled into the content of the original message. Various types of devices throughout the network participate in ensuring that the pieces of the message arrive reliably at their destination.</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7887"/>
            <a:ext cx="8001056"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a:t>Components of the Network</a:t>
            </a:r>
            <a:endParaRPr lang="en-US"/>
          </a:p>
          <a:p>
            <a:pPr algn="just">
              <a:lnSpc>
                <a:spcPct val="150000"/>
              </a:lnSpc>
              <a:buFont typeface="Wingdings" pitchFamily="2" charset="2"/>
              <a:buChar char="q"/>
            </a:pPr>
            <a:r>
              <a:rPr lang="en-US"/>
              <a:t>The path that a message takes from source to destination can be as simple as a single cable connecting one computer to another or as complex as a network that literally spans the globe. </a:t>
            </a:r>
          </a:p>
          <a:p>
            <a:pPr algn="just">
              <a:lnSpc>
                <a:spcPct val="150000"/>
              </a:lnSpc>
              <a:buFont typeface="Wingdings" pitchFamily="2" charset="2"/>
              <a:buChar char="q"/>
            </a:pPr>
            <a:r>
              <a:rPr lang="en-US"/>
              <a:t>Devices and media are the physical elements or hardware of the network. Hardware is often the visible components of the network platform such as a laptop, a PC, a </a:t>
            </a:r>
            <a:r>
              <a:rPr lang="en-US" b="1" i="1"/>
              <a:t>switch</a:t>
            </a:r>
            <a:r>
              <a:rPr lang="en-US"/>
              <a:t>, or the cabling used to connect the devices. </a:t>
            </a:r>
          </a:p>
          <a:p>
            <a:pPr algn="just">
              <a:lnSpc>
                <a:spcPct val="150000"/>
              </a:lnSpc>
              <a:buFont typeface="Wingdings" pitchFamily="2" charset="2"/>
              <a:buChar char="q"/>
            </a:pPr>
            <a:r>
              <a:rPr lang="en-US"/>
              <a:t>Services and processes are the communication programs, called software, that run on the networked devices. A network service provides information in response to a request. Services include many of the common network applications people use every day, like e-mail hosting services and web hosting services. Processes provide the functionality that directs and moves the messages through the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7887"/>
            <a:ext cx="8001056"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a:t>End Devices and Their Role on the Network</a:t>
            </a:r>
            <a:endParaRPr lang="en-US"/>
          </a:p>
          <a:p>
            <a:pPr algn="just">
              <a:lnSpc>
                <a:spcPct val="150000"/>
              </a:lnSpc>
              <a:buFont typeface="Wingdings" pitchFamily="2" charset="2"/>
              <a:buChar char="q"/>
            </a:pPr>
            <a:r>
              <a:rPr lang="en-US"/>
              <a:t>An </a:t>
            </a:r>
            <a:r>
              <a:rPr lang="en-US" b="1" i="1"/>
              <a:t>end device </a:t>
            </a:r>
            <a:r>
              <a:rPr lang="en-US"/>
              <a:t>refers to a piece of equipment that is either the source or the destination of a message on a network. Network users usually only see and touch an end device, which is most often a computer. Another generic term for an end device that sends or receives messages is a </a:t>
            </a:r>
            <a:r>
              <a:rPr lang="en-US" b="1" i="1"/>
              <a:t>host</a:t>
            </a:r>
            <a:r>
              <a:rPr lang="en-US"/>
              <a:t>. A host can be one of several pieces of equipment performing a wide variety of functions. Examples of hosts and end devices are as follows:</a:t>
            </a:r>
          </a:p>
          <a:p>
            <a:pPr lvl="1" algn="just">
              <a:buFont typeface="Wingdings" pitchFamily="2" charset="2"/>
              <a:buChar char="Ø"/>
            </a:pPr>
            <a:r>
              <a:rPr lang="en-US"/>
              <a:t>Computers, including workstations, laptops, and servers connected to a network</a:t>
            </a:r>
          </a:p>
          <a:p>
            <a:pPr lvl="1" algn="just">
              <a:buFont typeface="Wingdings" pitchFamily="2" charset="2"/>
              <a:buChar char="Ø"/>
            </a:pPr>
            <a:r>
              <a:rPr lang="en-US"/>
              <a:t>Network printers</a:t>
            </a:r>
          </a:p>
          <a:p>
            <a:pPr lvl="1" algn="just">
              <a:buFont typeface="Wingdings" pitchFamily="2" charset="2"/>
              <a:buChar char="Ø"/>
            </a:pPr>
            <a:r>
              <a:rPr lang="en-US"/>
              <a:t>Voice over Internet Protocol (VoIP) phones</a:t>
            </a:r>
          </a:p>
          <a:p>
            <a:pPr lvl="1" algn="just">
              <a:buFont typeface="Wingdings" pitchFamily="2" charset="2"/>
              <a:buChar char="Ø"/>
            </a:pPr>
            <a:r>
              <a:rPr lang="en-US"/>
              <a:t> Cameras on a network, including webcams and security cameras</a:t>
            </a:r>
          </a:p>
          <a:p>
            <a:pPr lvl="1" algn="just">
              <a:buFont typeface="Wingdings" pitchFamily="2" charset="2"/>
              <a:buChar char="Ø"/>
            </a:pPr>
            <a:r>
              <a:rPr lang="en-US"/>
              <a:t>Handheld devices such as PDAs and handheld scanners</a:t>
            </a:r>
          </a:p>
          <a:p>
            <a:pPr lvl="1" algn="just">
              <a:buFont typeface="Wingdings" pitchFamily="2" charset="2"/>
              <a:buChar char="Ø"/>
            </a:pPr>
            <a:r>
              <a:rPr lang="en-US"/>
              <a:t>Remote monitoring stations for weather observation</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a:solidFill>
                  <a:schemeClr val="bg1"/>
                </a:solidFill>
              </a:rPr>
              <a:t>2. The Platform for Communications</a:t>
            </a:r>
            <a:endParaRPr lang="en-US" sz="3200">
              <a:solidFill>
                <a:schemeClr val="bg1"/>
              </a:solidFill>
            </a:endParaRPr>
          </a:p>
          <a:p>
            <a:pPr algn="ctr"/>
            <a:endParaRPr lang="en-US" sz="3200" b="1">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a:t>Network Fundamentals CCNA Exploration Companion Guide by </a:t>
            </a:r>
            <a:r>
              <a:rPr lang="en-US"/>
              <a:t>Mark A. Dye, Rick McDonald and </a:t>
            </a:r>
            <a:r>
              <a:rPr lang="en-US" err="1"/>
              <a:t>Antoon</a:t>
            </a:r>
            <a:r>
              <a:rPr lang="en-US"/>
              <a:t> W. </a:t>
            </a:r>
            <a:r>
              <a:rPr lang="en-US" err="1"/>
              <a:t>Rufi</a:t>
            </a:r>
            <a:endParaRPr lang="en-US"/>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23813</TotalTime>
  <Words>4598</Words>
  <Application>Microsoft Macintosh PowerPoint</Application>
  <PresentationFormat>On-screen Show (4:3)</PresentationFormat>
  <Paragraphs>354</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1033</cp:revision>
  <dcterms:created xsi:type="dcterms:W3CDTF">2011-03-14T07:23:11Z</dcterms:created>
  <dcterms:modified xsi:type="dcterms:W3CDTF">2023-10-23T17:38:39Z</dcterms:modified>
</cp:coreProperties>
</file>