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78" r:id="rId3"/>
    <p:sldId id="436" r:id="rId4"/>
    <p:sldId id="437" r:id="rId5"/>
    <p:sldId id="438" r:id="rId6"/>
    <p:sldId id="439" r:id="rId7"/>
    <p:sldId id="440" r:id="rId8"/>
    <p:sldId id="441" r:id="rId9"/>
    <p:sldId id="442" r:id="rId10"/>
    <p:sldId id="443" r:id="rId11"/>
    <p:sldId id="444" r:id="rId12"/>
    <p:sldId id="445"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35" r:id="rId26"/>
    <p:sldId id="480" r:id="rId27"/>
    <p:sldId id="258"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434" autoAdjust="0"/>
  </p:normalViewPr>
  <p:slideViewPr>
    <p:cSldViewPr>
      <p:cViewPr>
        <p:scale>
          <a:sx n="80" d="100"/>
          <a:sy n="80" d="100"/>
        </p:scale>
        <p:origin x="-782" y="-23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t>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319095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894029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347776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2444607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66193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342230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418787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836643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31350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262684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548167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3485256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2931669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564352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37971164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3374352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326581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374346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2852615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350179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2983815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274941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44988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229154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t>1/7/2024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t>1/7/2024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t>1/7/2024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US" sz="3200" b="1" dirty="0" smtClean="0">
                <a:solidFill>
                  <a:schemeClr val="bg1"/>
                </a:solidFill>
                <a:latin typeface="Times New Roman" pitchFamily="18" charset="0"/>
                <a:cs typeface="Times New Roman" pitchFamily="18" charset="0"/>
              </a:rPr>
              <a:t>WEB PAGES DESIGN</a:t>
            </a:r>
          </a:p>
          <a:p>
            <a:pPr algn="ctr"/>
            <a:endParaRPr lang="en-US" sz="3200" b="1" dirty="0" smtClean="0">
              <a:solidFill>
                <a:schemeClr val="bg1"/>
              </a:solidFill>
              <a:latin typeface="Times New Roman" pitchFamily="18" charset="0"/>
              <a:cs typeface="Times New Roman" pitchFamily="18" charset="0"/>
            </a:endParaRPr>
          </a:p>
          <a:p>
            <a:pPr algn="ctr"/>
            <a:endParaRPr lang="en-US" sz="3200" b="1" dirty="0" smtClean="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Introduction </a:t>
            </a:r>
            <a:r>
              <a:rPr lang="en-US" sz="3200" b="1" dirty="0" smtClean="0">
                <a:solidFill>
                  <a:schemeClr val="bg1"/>
                </a:solidFill>
                <a:latin typeface="Times New Roman" pitchFamily="18" charset="0"/>
                <a:cs typeface="Times New Roman" pitchFamily="18" charset="0"/>
              </a:rPr>
              <a:t>to JavaScript</a:t>
            </a:r>
            <a:r>
              <a:rPr lang="en-US" sz="3200" b="1" dirty="0">
                <a:solidFill>
                  <a:schemeClr val="bg1"/>
                </a:solidFill>
                <a:latin typeface="Times New Roman" pitchFamily="18" charset="0"/>
                <a:cs typeface="Times New Roman" pitchFamily="18" charset="0"/>
              </a:rPr>
              <a:t>: Functions,</a:t>
            </a:r>
          </a:p>
          <a:p>
            <a:pPr algn="ctr"/>
            <a:r>
              <a:rPr lang="en-US" sz="3200" b="1" dirty="0">
                <a:solidFill>
                  <a:schemeClr val="bg1"/>
                </a:solidFill>
                <a:latin typeface="Times New Roman" pitchFamily="18" charset="0"/>
                <a:cs typeface="Times New Roman" pitchFamily="18" charset="0"/>
              </a:rPr>
              <a:t>DOM, Forms, and </a:t>
            </a:r>
            <a:r>
              <a:rPr lang="en-US" sz="3200" b="1" dirty="0" smtClean="0">
                <a:solidFill>
                  <a:schemeClr val="bg1"/>
                </a:solidFill>
                <a:latin typeface="Times New Roman" pitchFamily="18" charset="0"/>
                <a:cs typeface="Times New Roman" pitchFamily="18" charset="0"/>
              </a:rPr>
              <a:t>Event Handlers </a:t>
            </a:r>
          </a:p>
          <a:p>
            <a:pPr algn="ctr"/>
            <a:r>
              <a:rPr lang="en-US" sz="3200" b="1" dirty="0" smtClean="0">
                <a:solidFill>
                  <a:schemeClr val="bg1"/>
                </a:solidFill>
                <a:latin typeface="Times New Roman" pitchFamily="18" charset="0"/>
                <a:cs typeface="Times New Roman" pitchFamily="18" charset="0"/>
              </a:rPr>
              <a:t>Part (1)</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smtClean="0">
                <a:solidFill>
                  <a:schemeClr val="bg1"/>
                </a:solidFill>
                <a:latin typeface="Times New Roman" pitchFamily="18" charset="0"/>
                <a:cs typeface="Times New Roman" pitchFamily="18" charset="0"/>
              </a:rPr>
              <a:t>Lecturer: </a:t>
            </a:r>
            <a:r>
              <a:rPr lang="en-MY" sz="1400" dirty="0" err="1" smtClean="0">
                <a:solidFill>
                  <a:schemeClr val="bg1"/>
                </a:solidFill>
                <a:latin typeface="Times New Roman" pitchFamily="18" charset="0"/>
                <a:cs typeface="Times New Roman" pitchFamily="18" charset="0"/>
              </a:rPr>
              <a:t>Dr.</a:t>
            </a:r>
            <a:r>
              <a:rPr lang="en-MY" sz="1400" dirty="0" smtClean="0">
                <a:solidFill>
                  <a:schemeClr val="bg1"/>
                </a:solidFill>
                <a:latin typeface="Times New Roman" pitchFamily="18" charset="0"/>
                <a:cs typeface="Times New Roman" pitchFamily="18" charset="0"/>
              </a:rPr>
              <a:t> Atheer</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Akram</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AbdulRazzaq</a:t>
            </a:r>
            <a:r>
              <a:rPr lang="en-US" sz="1400" dirty="0" smtClean="0">
                <a:solidFill>
                  <a:schemeClr val="bg1"/>
                </a:solidFill>
                <a:latin typeface="Times New Roman" pitchFamily="18" charset="0"/>
                <a:cs typeface="Times New Roman" pitchFamily="18" charset="0"/>
              </a:rPr>
              <a:t>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Lecture 10.</a:t>
            </a:r>
          </a:p>
          <a:p>
            <a:r>
              <a:rPr lang="en-MY" sz="1400" dirty="0" smtClean="0">
                <a:solidFill>
                  <a:schemeClr val="bg1"/>
                </a:solidFill>
                <a:latin typeface="Times New Roman" pitchFamily="18" charset="0"/>
                <a:cs typeface="Times New Roman" pitchFamily="18" charset="0"/>
              </a:rPr>
              <a:t>Class 2.</a:t>
            </a:r>
          </a:p>
          <a:p>
            <a:r>
              <a:rPr lang="en-MY" sz="1400" dirty="0" smtClean="0">
                <a:solidFill>
                  <a:schemeClr val="bg1"/>
                </a:solidFill>
                <a:latin typeface="Times New Roman" pitchFamily="18" charset="0"/>
                <a:cs typeface="Times New Roman" pitchFamily="18" charset="0"/>
              </a:rPr>
              <a:t>Time</a:t>
            </a:r>
            <a:r>
              <a:rPr lang="en-MY" sz="1400" smtClean="0">
                <a:solidFill>
                  <a:schemeClr val="bg1"/>
                </a:solidFill>
                <a:latin typeface="Times New Roman" pitchFamily="18" charset="0"/>
                <a:cs typeface="Times New Roman" pitchFamily="18" charset="0"/>
              </a:rPr>
              <a:t>: 10:30 - 12:30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Variables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Here’s the function’s </a:t>
            </a:r>
            <a:r>
              <a:rPr lang="en-US" sz="1900" dirty="0">
                <a:latin typeface="Times New Roman" pitchFamily="18" charset="0"/>
                <a:cs typeface="Times New Roman" pitchFamily="18" charset="0"/>
              </a:rPr>
              <a:t>first statement:</a:t>
            </a:r>
          </a:p>
          <a:p>
            <a:pPr lvl="2" algn="just">
              <a:spcBef>
                <a:spcPts val="0"/>
              </a:spcBef>
              <a:spcAft>
                <a:spcPts val="0"/>
              </a:spcAft>
            </a:pPr>
            <a:r>
              <a:rPr lang="en-US" sz="1900" dirty="0" err="1">
                <a:solidFill>
                  <a:srgbClr val="FF0000"/>
                </a:solidFill>
                <a:latin typeface="Times New Roman" pitchFamily="18" charset="0"/>
                <a:cs typeface="Times New Roman" pitchFamily="18" charset="0"/>
              </a:rPr>
              <a:t>var</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msg</a:t>
            </a:r>
            <a:r>
              <a:rPr lang="en-US" sz="1900" dirty="0">
                <a:solidFill>
                  <a:srgbClr val="FF0000"/>
                </a:solidFill>
                <a:latin typeface="Times New Roman" pitchFamily="18" charset="0"/>
                <a:cs typeface="Times New Roman" pitchFamily="18" charset="0"/>
              </a:rPr>
              <a:t>;</a:t>
            </a:r>
          </a:p>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 </a:t>
            </a:r>
            <a:r>
              <a:rPr lang="en-US" sz="1900" dirty="0" err="1">
                <a:latin typeface="Times New Roman" pitchFamily="18" charset="0"/>
                <a:cs typeface="Times New Roman" pitchFamily="18" charset="0"/>
              </a:rPr>
              <a:t>msg</a:t>
            </a:r>
            <a:r>
              <a:rPr lang="en-US" sz="1900" dirty="0">
                <a:latin typeface="Times New Roman" pitchFamily="18" charset="0"/>
                <a:cs typeface="Times New Roman" pitchFamily="18" charset="0"/>
              </a:rPr>
              <a:t> thing is a variable. You should already be familiar with variables in algebra. You can </a:t>
            </a:r>
            <a:r>
              <a:rPr lang="en-US" sz="1900" dirty="0" smtClean="0">
                <a:latin typeface="Times New Roman" pitchFamily="18" charset="0"/>
                <a:cs typeface="Times New Roman" pitchFamily="18" charset="0"/>
              </a:rPr>
              <a:t>think of </a:t>
            </a:r>
            <a:r>
              <a:rPr lang="en-US" sz="1900" dirty="0">
                <a:latin typeface="Times New Roman" pitchFamily="18" charset="0"/>
                <a:cs typeface="Times New Roman" pitchFamily="18" charset="0"/>
              </a:rPr>
              <a:t>a variable as a box that holds a value. In this case, the </a:t>
            </a:r>
            <a:r>
              <a:rPr lang="en-US" sz="1900" dirty="0" err="1">
                <a:latin typeface="Times New Roman" pitchFamily="18" charset="0"/>
                <a:cs typeface="Times New Roman" pitchFamily="18" charset="0"/>
              </a:rPr>
              <a:t>msg</a:t>
            </a:r>
            <a:r>
              <a:rPr lang="en-US" sz="1900" dirty="0">
                <a:latin typeface="Times New Roman" pitchFamily="18" charset="0"/>
                <a:cs typeface="Times New Roman" pitchFamily="18" charset="0"/>
              </a:rPr>
              <a:t> variable will hold a string that </a:t>
            </a:r>
            <a:r>
              <a:rPr lang="en-US" sz="1900" dirty="0" smtClean="0">
                <a:latin typeface="Times New Roman" pitchFamily="18" charset="0"/>
                <a:cs typeface="Times New Roman" pitchFamily="18" charset="0"/>
              </a:rPr>
              <a:t>forms a </a:t>
            </a:r>
            <a:r>
              <a:rPr lang="en-US" sz="1900" dirty="0">
                <a:latin typeface="Times New Roman" pitchFamily="18" charset="0"/>
                <a:cs typeface="Times New Roman" pitchFamily="18" charset="0"/>
              </a:rPr>
              <a:t>message</a:t>
            </a:r>
            <a:r>
              <a:rPr lang="en-US" sz="1900" dirty="0" smtClean="0">
                <a:latin typeface="Times New Roman" pitchFamily="18" charset="0"/>
                <a:cs typeface="Times New Roman" pitchFamily="18" charset="0"/>
              </a:rPr>
              <a:t>. Before </a:t>
            </a:r>
            <a:r>
              <a:rPr lang="en-US" sz="1900" dirty="0">
                <a:latin typeface="Times New Roman" pitchFamily="18" charset="0"/>
                <a:cs typeface="Times New Roman" pitchFamily="18" charset="0"/>
              </a:rPr>
              <a:t>you use a variable in JavaScript code, you should use </a:t>
            </a:r>
            <a:r>
              <a:rPr lang="en-US" sz="1900" dirty="0" err="1">
                <a:latin typeface="Times New Roman" pitchFamily="18" charset="0"/>
                <a:cs typeface="Times New Roman" pitchFamily="18" charset="0"/>
              </a:rPr>
              <a:t>var</a:t>
            </a:r>
            <a:r>
              <a:rPr lang="en-US" sz="1900" dirty="0">
                <a:latin typeface="Times New Roman" pitchFamily="18" charset="0"/>
                <a:cs typeface="Times New Roman" pitchFamily="18" charset="0"/>
              </a:rPr>
              <a:t> to declare the variable in </a:t>
            </a:r>
            <a:r>
              <a:rPr lang="en-US" sz="1900" dirty="0" smtClean="0">
                <a:latin typeface="Times New Roman" pitchFamily="18" charset="0"/>
                <a:cs typeface="Times New Roman" pitchFamily="18" charset="0"/>
              </a:rPr>
              <a:t>a declaration </a:t>
            </a:r>
            <a:r>
              <a:rPr lang="en-US" sz="1900" dirty="0">
                <a:latin typeface="Times New Roman" pitchFamily="18" charset="0"/>
                <a:cs typeface="Times New Roman" pitchFamily="18" charset="0"/>
              </a:rPr>
              <a:t>statement. For example:</a:t>
            </a:r>
          </a:p>
          <a:p>
            <a:pPr lvl="1" algn="just">
              <a:spcBef>
                <a:spcPts val="0"/>
              </a:spcBef>
              <a:spcAft>
                <a:spcPts val="0"/>
              </a:spcAft>
            </a:pPr>
            <a:r>
              <a:rPr lang="en-US" sz="1900" dirty="0" err="1">
                <a:solidFill>
                  <a:srgbClr val="FF0000"/>
                </a:solidFill>
                <a:latin typeface="Times New Roman" pitchFamily="18" charset="0"/>
                <a:cs typeface="Times New Roman" pitchFamily="18" charset="0"/>
              </a:rPr>
              <a:t>var</a:t>
            </a:r>
            <a:r>
              <a:rPr lang="en-US" sz="1900" dirty="0">
                <a:solidFill>
                  <a:srgbClr val="FF0000"/>
                </a:solidFill>
                <a:latin typeface="Times New Roman" pitchFamily="18" charset="0"/>
                <a:cs typeface="Times New Roman" pitchFamily="18" charset="0"/>
              </a:rPr>
              <a:t> name;</a:t>
            </a:r>
          </a:p>
          <a:p>
            <a:pPr lvl="1" algn="just">
              <a:spcBef>
                <a:spcPts val="0"/>
              </a:spcBef>
              <a:spcAft>
                <a:spcPts val="0"/>
              </a:spcAft>
            </a:pPr>
            <a:r>
              <a:rPr lang="en-US" sz="1900" dirty="0" err="1">
                <a:solidFill>
                  <a:srgbClr val="FF0000"/>
                </a:solidFill>
                <a:latin typeface="Times New Roman" pitchFamily="18" charset="0"/>
                <a:cs typeface="Times New Roman" pitchFamily="18" charset="0"/>
              </a:rPr>
              <a:t>var</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careerGoals</a:t>
            </a:r>
            <a:r>
              <a:rPr lang="en-US" sz="1900" dirty="0" smtClean="0">
                <a:solidFill>
                  <a:srgbClr val="FF0000"/>
                </a:solidFill>
                <a:latin typeface="Times New Roman" pitchFamily="18" charset="0"/>
                <a:cs typeface="Times New Roman" pitchFamily="18" charset="0"/>
              </a:rPr>
              <a:t>; </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Words </a:t>
            </a:r>
            <a:r>
              <a:rPr lang="en-US" sz="1900" dirty="0">
                <a:latin typeface="Times New Roman" pitchFamily="18" charset="0"/>
                <a:cs typeface="Times New Roman" pitchFamily="18" charset="0"/>
              </a:rPr>
              <a:t>that are part of the JavaScript language are known as keywords. The word </a:t>
            </a:r>
            <a:r>
              <a:rPr lang="en-US" sz="1900" dirty="0" err="1" smtClean="0">
                <a:latin typeface="Times New Roman" pitchFamily="18" charset="0"/>
                <a:cs typeface="Times New Roman" pitchFamily="18" charset="0"/>
              </a:rPr>
              <a:t>var</a:t>
            </a:r>
            <a:r>
              <a:rPr lang="en-US" sz="1900" dirty="0" smtClean="0">
                <a:latin typeface="Times New Roman" pitchFamily="18" charset="0"/>
                <a:cs typeface="Times New Roman" pitchFamily="18" charset="0"/>
              </a:rPr>
              <a:t> is </a:t>
            </a:r>
            <a:r>
              <a:rPr lang="en-US" sz="1900" dirty="0">
                <a:latin typeface="Times New Roman" pitchFamily="18" charset="0"/>
                <a:cs typeface="Times New Roman" pitchFamily="18" charset="0"/>
              </a:rPr>
              <a:t>a keyword. On the other hand, name and </a:t>
            </a:r>
            <a:r>
              <a:rPr lang="en-US" sz="1900" dirty="0" err="1">
                <a:latin typeface="Times New Roman" pitchFamily="18" charset="0"/>
                <a:cs typeface="Times New Roman" pitchFamily="18" charset="0"/>
              </a:rPr>
              <a:t>careerGoals</a:t>
            </a:r>
            <a:r>
              <a:rPr lang="en-US" sz="1900" dirty="0">
                <a:latin typeface="Times New Roman" pitchFamily="18" charset="0"/>
                <a:cs typeface="Times New Roman" pitchFamily="18" charset="0"/>
              </a:rPr>
              <a:t> are not keywords because </a:t>
            </a:r>
            <a:r>
              <a:rPr lang="en-US" sz="1900" dirty="0" smtClean="0">
                <a:latin typeface="Times New Roman" pitchFamily="18" charset="0"/>
                <a:cs typeface="Times New Roman" pitchFamily="18" charset="0"/>
              </a:rPr>
              <a:t>they are </a:t>
            </a:r>
            <a:r>
              <a:rPr lang="en-US" sz="1900" dirty="0">
                <a:latin typeface="Times New Roman" pitchFamily="18" charset="0"/>
                <a:cs typeface="Times New Roman" pitchFamily="18" charset="0"/>
              </a:rPr>
              <a:t>specific to a particular web page’s code and not to the JavaScript language in general</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We </a:t>
            </a:r>
            <a:r>
              <a:rPr lang="en-US" sz="1900" dirty="0">
                <a:latin typeface="Times New Roman" pitchFamily="18" charset="0"/>
                <a:cs typeface="Times New Roman" pitchFamily="18" charset="0"/>
              </a:rPr>
              <a:t>showed the </a:t>
            </a:r>
            <a:r>
              <a:rPr lang="en-US" sz="1900" dirty="0" err="1">
                <a:latin typeface="Times New Roman" pitchFamily="18" charset="0"/>
                <a:cs typeface="Times New Roman" pitchFamily="18" charset="0"/>
              </a:rPr>
              <a:t>displayHello</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function and in </a:t>
            </a:r>
            <a:r>
              <a:rPr lang="en-US" sz="1900" dirty="0">
                <a:latin typeface="Times New Roman" pitchFamily="18" charset="0"/>
                <a:cs typeface="Times New Roman" pitchFamily="18" charset="0"/>
              </a:rPr>
              <a:t>that function, </a:t>
            </a:r>
            <a:r>
              <a:rPr lang="en-US" sz="1900" dirty="0" smtClean="0">
                <a:latin typeface="Times New Roman" pitchFamily="18" charset="0"/>
                <a:cs typeface="Times New Roman" pitchFamily="18" charset="0"/>
              </a:rPr>
              <a:t>besides </a:t>
            </a:r>
            <a:r>
              <a:rPr lang="en-US" sz="1900" dirty="0" err="1" smtClean="0">
                <a:latin typeface="Times New Roman" pitchFamily="18" charset="0"/>
                <a:cs typeface="Times New Roman" pitchFamily="18" charset="0"/>
              </a:rPr>
              <a:t>var</a:t>
            </a:r>
            <a:r>
              <a:rPr lang="en-US" sz="1900" dirty="0">
                <a:latin typeface="Times New Roman" pitchFamily="18" charset="0"/>
                <a:cs typeface="Times New Roman" pitchFamily="18" charset="0"/>
              </a:rPr>
              <a:t>, can you identify another keyword? The function heading uses the word function </a:t>
            </a:r>
            <a:r>
              <a:rPr lang="en-US" sz="1900" dirty="0" smtClean="0">
                <a:latin typeface="Times New Roman" pitchFamily="18" charset="0"/>
                <a:cs typeface="Times New Roman" pitchFamily="18" charset="0"/>
              </a:rPr>
              <a:t>and Function is </a:t>
            </a:r>
            <a:r>
              <a:rPr lang="en-US" sz="1900" dirty="0">
                <a:latin typeface="Times New Roman" pitchFamily="18" charset="0"/>
                <a:cs typeface="Times New Roman" pitchFamily="18" charset="0"/>
              </a:rPr>
              <a:t>a keyword.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600" b="1" dirty="0">
                <a:latin typeface="+mj-lt"/>
                <a:cs typeface="Times New Roman" pitchFamily="18" charset="0"/>
              </a:rPr>
              <a:t> So you cannot use “function” as the name </a:t>
            </a:r>
            <a:r>
              <a:rPr lang="en-US" sz="1600" b="1" dirty="0" smtClean="0">
                <a:latin typeface="+mj-lt"/>
                <a:cs typeface="Times New Roman" pitchFamily="18" charset="0"/>
              </a:rPr>
              <a:t>of a </a:t>
            </a:r>
            <a:r>
              <a:rPr lang="en-US" sz="1600" b="1" dirty="0">
                <a:latin typeface="+mj-lt"/>
                <a:cs typeface="Times New Roman" pitchFamily="18" charset="0"/>
              </a:rPr>
              <a:t>variable. Those keywords are “reserved” for the JavaScript language, and they are </a:t>
            </a:r>
            <a:r>
              <a:rPr lang="en-US" sz="1600" b="1" dirty="0" smtClean="0">
                <a:latin typeface="+mj-lt"/>
                <a:cs typeface="Times New Roman" pitchFamily="18" charset="0"/>
              </a:rPr>
              <a:t>known as </a:t>
            </a:r>
            <a:r>
              <a:rPr lang="en-US" sz="1600" b="1" dirty="0">
                <a:latin typeface="+mj-lt"/>
                <a:cs typeface="Times New Roman" pitchFamily="18" charset="0"/>
              </a:rPr>
              <a:t>reserved words</a:t>
            </a:r>
            <a:r>
              <a:rPr lang="en-US" sz="1600" b="1" dirty="0" smtClean="0">
                <a:latin typeface="+mj-lt"/>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When </a:t>
            </a:r>
            <a:r>
              <a:rPr lang="en-US" sz="1900" dirty="0">
                <a:latin typeface="Times New Roman" pitchFamily="18" charset="0"/>
                <a:cs typeface="Times New Roman" pitchFamily="18" charset="0"/>
              </a:rPr>
              <a:t>you declare a variable, you specify the type of </a:t>
            </a:r>
            <a:r>
              <a:rPr lang="en-US" sz="1900" dirty="0" smtClean="0">
                <a:latin typeface="Times New Roman" pitchFamily="18" charset="0"/>
                <a:cs typeface="Times New Roman" pitchFamily="18" charset="0"/>
              </a:rPr>
              <a:t>values that </a:t>
            </a:r>
            <a:r>
              <a:rPr lang="en-US" sz="1900" dirty="0">
                <a:latin typeface="Times New Roman" pitchFamily="18" charset="0"/>
                <a:cs typeface="Times New Roman" pitchFamily="18" charset="0"/>
              </a:rPr>
              <a:t>the variable will be allowed to hold—numbers, strings, and so on. However, with JavaScript</a:t>
            </a:r>
            <a:r>
              <a:rPr lang="en-US" sz="1900" dirty="0" smtClean="0">
                <a:latin typeface="Times New Roman" pitchFamily="18" charset="0"/>
                <a:cs typeface="Times New Roman" pitchFamily="18" charset="0"/>
              </a:rPr>
              <a:t>, you </a:t>
            </a:r>
            <a:r>
              <a:rPr lang="en-US" sz="1900" dirty="0">
                <a:latin typeface="Times New Roman" pitchFamily="18" charset="0"/>
                <a:cs typeface="Times New Roman" pitchFamily="18" charset="0"/>
              </a:rPr>
              <a:t>do not specify the variable’s type as part of the declaration.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32020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Variables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variable’s type is </a:t>
            </a:r>
            <a:r>
              <a:rPr lang="en-US" sz="1900" dirty="0" smtClean="0">
                <a:latin typeface="Times New Roman" pitchFamily="18" charset="0"/>
                <a:cs typeface="Times New Roman" pitchFamily="18" charset="0"/>
              </a:rPr>
              <a:t>determined dynamically </a:t>
            </a:r>
            <a:r>
              <a:rPr lang="en-US" sz="1900" dirty="0">
                <a:latin typeface="Times New Roman" pitchFamily="18" charset="0"/>
                <a:cs typeface="Times New Roman" pitchFamily="18" charset="0"/>
              </a:rPr>
              <a:t>by the type of the value that’s assigned into the variable. For example:</a:t>
            </a:r>
          </a:p>
          <a:p>
            <a:pPr lvl="1" algn="just">
              <a:spcBef>
                <a:spcPts val="0"/>
              </a:spcBef>
              <a:spcAft>
                <a:spcPts val="0"/>
              </a:spcAft>
            </a:pPr>
            <a:r>
              <a:rPr lang="en-US" sz="1900" dirty="0">
                <a:solidFill>
                  <a:srgbClr val="FF0000"/>
                </a:solidFill>
                <a:latin typeface="Times New Roman" pitchFamily="18" charset="0"/>
                <a:cs typeface="Times New Roman" pitchFamily="18" charset="0"/>
              </a:rPr>
              <a:t>name = "Mia Hamm";</a:t>
            </a:r>
          </a:p>
          <a:p>
            <a:pPr lvl="1" algn="just">
              <a:spcBef>
                <a:spcPts val="0"/>
              </a:spcBef>
              <a:spcAft>
                <a:spcPts val="0"/>
              </a:spcAft>
            </a:pPr>
            <a:r>
              <a:rPr lang="en-US" sz="1900" dirty="0" err="1">
                <a:solidFill>
                  <a:srgbClr val="FF0000"/>
                </a:solidFill>
                <a:latin typeface="Times New Roman" pitchFamily="18" charset="0"/>
                <a:cs typeface="Times New Roman" pitchFamily="18" charset="0"/>
              </a:rPr>
              <a:t>careerGoals</a:t>
            </a:r>
            <a:r>
              <a:rPr lang="en-US" sz="1900" dirty="0">
                <a:solidFill>
                  <a:srgbClr val="FF0000"/>
                </a:solidFill>
                <a:latin typeface="Times New Roman" pitchFamily="18" charset="0"/>
                <a:cs typeface="Times New Roman" pitchFamily="18" charset="0"/>
              </a:rPr>
              <a:t> = 158; </a:t>
            </a:r>
            <a:endParaRPr lang="en-US" sz="1900" dirty="0" smtClean="0">
              <a:solidFill>
                <a:srgbClr val="FF0000"/>
              </a:solidFill>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a:t>
            </a:r>
            <a:r>
              <a:rPr lang="en-US" sz="1900" dirty="0">
                <a:latin typeface="Times New Roman" pitchFamily="18" charset="0"/>
                <a:cs typeface="Times New Roman" pitchFamily="18" charset="0"/>
              </a:rPr>
              <a:t>Mia </a:t>
            </a:r>
            <a:r>
              <a:rPr lang="en-US" sz="1900" dirty="0" smtClean="0">
                <a:latin typeface="Times New Roman" pitchFamily="18" charset="0"/>
                <a:cs typeface="Times New Roman" pitchFamily="18" charset="0"/>
              </a:rPr>
              <a:t>Hamm“, is a </a:t>
            </a:r>
            <a:r>
              <a:rPr lang="en-US" sz="1900" dirty="0">
                <a:latin typeface="Times New Roman" pitchFamily="18" charset="0"/>
                <a:cs typeface="Times New Roman" pitchFamily="18" charset="0"/>
              </a:rPr>
              <a:t>string, since a string consists of zero or more </a:t>
            </a:r>
            <a:r>
              <a:rPr lang="en-US" sz="1900" dirty="0" smtClean="0">
                <a:latin typeface="Times New Roman" pitchFamily="18" charset="0"/>
                <a:cs typeface="Times New Roman" pitchFamily="18" charset="0"/>
              </a:rPr>
              <a:t>characters surrounded </a:t>
            </a:r>
            <a:r>
              <a:rPr lang="en-US" sz="1900" dirty="0">
                <a:latin typeface="Times New Roman" pitchFamily="18" charset="0"/>
                <a:cs typeface="Times New Roman" pitchFamily="18" charset="0"/>
              </a:rPr>
              <a:t>by a pair of double quotes (") or a pair of single quotes ('). </a:t>
            </a:r>
            <a:r>
              <a:rPr lang="en-US" sz="1900" dirty="0" smtClean="0">
                <a:latin typeface="Times New Roman" pitchFamily="18" charset="0"/>
                <a:cs typeface="Times New Roman" pitchFamily="18" charset="0"/>
              </a:rPr>
              <a:t>158 , is a number</a:t>
            </a:r>
            <a:r>
              <a:rPr lang="en-US" sz="1900" dirty="0">
                <a:latin typeface="Times New Roman" pitchFamily="18" charset="0"/>
                <a:cs typeface="Times New Roman" pitchFamily="18" charset="0"/>
              </a:rPr>
              <a:t>, since a number consists of digits with an optional decimal point</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JavaScript </a:t>
            </a:r>
            <a:r>
              <a:rPr lang="en-US" sz="1900" dirty="0">
                <a:latin typeface="Times New Roman" pitchFamily="18" charset="0"/>
                <a:cs typeface="Times New Roman" pitchFamily="18" charset="0"/>
              </a:rPr>
              <a:t>is </a:t>
            </a:r>
            <a:r>
              <a:rPr lang="en-US" sz="1900" dirty="0" smtClean="0">
                <a:latin typeface="Times New Roman" pitchFamily="18" charset="0"/>
                <a:cs typeface="Times New Roman" pitchFamily="18" charset="0"/>
              </a:rPr>
              <a:t>known as </a:t>
            </a:r>
            <a:r>
              <a:rPr lang="en-US" sz="1900" dirty="0">
                <a:latin typeface="Times New Roman" pitchFamily="18" charset="0"/>
                <a:cs typeface="Times New Roman" pitchFamily="18" charset="0"/>
              </a:rPr>
              <a:t>a loosely typed language, or a dynamically typed language, which means that you do not </a:t>
            </a:r>
            <a:r>
              <a:rPr lang="en-US" sz="1900" dirty="0" smtClean="0">
                <a:latin typeface="Times New Roman" pitchFamily="18" charset="0"/>
                <a:cs typeface="Times New Roman" pitchFamily="18" charset="0"/>
              </a:rPr>
              <a:t>declare a </a:t>
            </a:r>
            <a:r>
              <a:rPr lang="en-US" sz="1900" dirty="0">
                <a:latin typeface="Times New Roman" pitchFamily="18" charset="0"/>
                <a:cs typeface="Times New Roman" pitchFamily="18" charset="0"/>
              </a:rPr>
              <a:t>variable’s data type explicitly, and you can assign different types of values into a variable </a:t>
            </a:r>
            <a:r>
              <a:rPr lang="en-US" sz="1900" dirty="0" smtClean="0">
                <a:latin typeface="Times New Roman" pitchFamily="18" charset="0"/>
                <a:cs typeface="Times New Roman" pitchFamily="18" charset="0"/>
              </a:rPr>
              <a:t>at </a:t>
            </a:r>
            <a:r>
              <a:rPr lang="en-US" sz="1900" dirty="0">
                <a:latin typeface="Times New Roman" panose="02020603050405020304" pitchFamily="18" charset="0"/>
                <a:cs typeface="Times New Roman" panose="02020603050405020304" pitchFamily="18" charset="0"/>
              </a:rPr>
              <a:t>different times during the execution of a program</a:t>
            </a:r>
            <a:r>
              <a:rPr lang="en-US" sz="19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For </a:t>
            </a:r>
            <a:r>
              <a:rPr lang="en-US" sz="1900" dirty="0">
                <a:latin typeface="Times New Roman" panose="02020603050405020304" pitchFamily="18" charset="0"/>
                <a:cs typeface="Times New Roman" panose="02020603050405020304" pitchFamily="18" charset="0"/>
              </a:rPr>
              <a:t>example, it would be legal to assign a </a:t>
            </a:r>
            <a:r>
              <a:rPr lang="en-US" sz="1900" dirty="0" smtClean="0">
                <a:latin typeface="Times New Roman" panose="02020603050405020304" pitchFamily="18" charset="0"/>
                <a:cs typeface="Times New Roman" panose="02020603050405020304" pitchFamily="18" charset="0"/>
              </a:rPr>
              <a:t>string to </a:t>
            </a:r>
            <a:r>
              <a:rPr lang="en-US" sz="1900" dirty="0">
                <a:latin typeface="Times New Roman" panose="02020603050405020304" pitchFamily="18" charset="0"/>
                <a:cs typeface="Times New Roman" panose="02020603050405020304" pitchFamily="18" charset="0"/>
              </a:rPr>
              <a:t>name and then </a:t>
            </a:r>
            <a:r>
              <a:rPr lang="en-US" sz="1900" dirty="0" smtClean="0">
                <a:latin typeface="Times New Roman" panose="02020603050405020304" pitchFamily="18" charset="0"/>
                <a:cs typeface="Times New Roman" panose="02020603050405020304" pitchFamily="18" charset="0"/>
              </a:rPr>
              <a:t>later  assign </a:t>
            </a:r>
            <a:r>
              <a:rPr lang="en-US" sz="1900" dirty="0">
                <a:latin typeface="Times New Roman" panose="02020603050405020304" pitchFamily="18" charset="0"/>
                <a:cs typeface="Times New Roman" panose="02020603050405020304" pitchFamily="18" charset="0"/>
              </a:rPr>
              <a:t>a number to name. But proper coding conventions dictate that </a:t>
            </a:r>
            <a:r>
              <a:rPr lang="en-US" sz="1900" dirty="0" smtClean="0">
                <a:latin typeface="Times New Roman" panose="02020603050405020304" pitchFamily="18" charset="0"/>
                <a:cs typeface="Times New Roman" panose="02020603050405020304" pitchFamily="18" charset="0"/>
              </a:rPr>
              <a:t>you don’t </a:t>
            </a:r>
            <a:r>
              <a:rPr lang="en-US" sz="1900" dirty="0">
                <a:latin typeface="Times New Roman" panose="02020603050405020304" pitchFamily="18" charset="0"/>
                <a:cs typeface="Times New Roman" panose="02020603050405020304" pitchFamily="18" charset="0"/>
              </a:rPr>
              <a:t>do that, because it can lead to code that’s difficult to understand</a:t>
            </a:r>
            <a:r>
              <a:rPr lang="en-US" sz="1900" dirty="0" smtClean="0">
                <a:latin typeface="Times New Roman" panose="02020603050405020304" pitchFamily="18" charset="0"/>
                <a:cs typeface="Times New Roman" panose="02020603050405020304" pitchFamily="18" charset="0"/>
              </a:rPr>
              <a:t>. </a:t>
            </a:r>
          </a:p>
          <a:p>
            <a:pPr marL="342900" indent="-342900" algn="ctr">
              <a:buFont typeface="Wingdings" panose="05000000000000000000" pitchFamily="2" charset="2"/>
              <a:buChar char="Ø"/>
            </a:pPr>
            <a:r>
              <a:rPr lang="en-US" sz="2000" b="1" dirty="0" smtClean="0">
                <a:solidFill>
                  <a:srgbClr val="FF0000"/>
                </a:solidFill>
                <a:latin typeface="Times New Roman" panose="02020603050405020304" pitchFamily="18" charset="0"/>
                <a:cs typeface="Times New Roman" panose="02020603050405020304" pitchFamily="18" charset="0"/>
              </a:rPr>
              <a:t> Identifiers</a:t>
            </a:r>
          </a:p>
          <a:p>
            <a:pPr marL="342900" indent="-342900" algn="just">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the </a:t>
            </a:r>
            <a:r>
              <a:rPr lang="en-US" sz="1900" dirty="0" smtClean="0">
                <a:latin typeface="Times New Roman" panose="02020603050405020304" pitchFamily="18" charset="0"/>
                <a:cs typeface="Times New Roman" panose="02020603050405020304" pitchFamily="18" charset="0"/>
              </a:rPr>
              <a:t>Hello web </a:t>
            </a:r>
            <a:r>
              <a:rPr lang="en-US" sz="1900" dirty="0">
                <a:latin typeface="Times New Roman" panose="02020603050405020304" pitchFamily="18" charset="0"/>
                <a:cs typeface="Times New Roman" panose="02020603050405020304" pitchFamily="18" charset="0"/>
              </a:rPr>
              <a:t>page, </a:t>
            </a:r>
            <a:r>
              <a:rPr lang="en-US" sz="1900" dirty="0" err="1">
                <a:latin typeface="Times New Roman" panose="02020603050405020304" pitchFamily="18" charset="0"/>
                <a:cs typeface="Times New Roman" panose="02020603050405020304" pitchFamily="18" charset="0"/>
              </a:rPr>
              <a:t>displayHello</a:t>
            </a:r>
            <a:r>
              <a:rPr lang="en-US" sz="1900" dirty="0">
                <a:latin typeface="Times New Roman" panose="02020603050405020304" pitchFamily="18" charset="0"/>
                <a:cs typeface="Times New Roman" panose="02020603050405020304" pitchFamily="18" charset="0"/>
              </a:rPr>
              <a:t> was the identifier for the function name, and </a:t>
            </a:r>
            <a:r>
              <a:rPr lang="en-US" sz="1900" dirty="0" err="1">
                <a:latin typeface="Times New Roman" panose="02020603050405020304" pitchFamily="18" charset="0"/>
                <a:cs typeface="Times New Roman" panose="02020603050405020304" pitchFamily="18" charset="0"/>
              </a:rPr>
              <a:t>msg</a:t>
            </a:r>
            <a:r>
              <a:rPr lang="en-US" sz="1900" dirty="0">
                <a:latin typeface="Times New Roman" panose="02020603050405020304" pitchFamily="18" charset="0"/>
                <a:cs typeface="Times New Roman" panose="02020603050405020304" pitchFamily="18" charset="0"/>
              </a:rPr>
              <a:t> was the identifier </a:t>
            </a:r>
            <a:r>
              <a:rPr lang="en-US" sz="1900" dirty="0" smtClean="0">
                <a:latin typeface="Times New Roman" panose="02020603050405020304" pitchFamily="18" charset="0"/>
                <a:cs typeface="Times New Roman" panose="02020603050405020304" pitchFamily="18" charset="0"/>
              </a:rPr>
              <a:t>for a </a:t>
            </a:r>
            <a:r>
              <a:rPr lang="en-US" sz="1900" dirty="0">
                <a:latin typeface="Times New Roman" panose="02020603050405020304" pitchFamily="18" charset="0"/>
                <a:cs typeface="Times New Roman" panose="02020603050405020304" pitchFamily="18" charset="0"/>
              </a:rPr>
              <a:t>variable</a:t>
            </a:r>
            <a:r>
              <a:rPr lang="en-US" sz="19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naming your variables and functions, the JavaScript engine requires that you </a:t>
            </a:r>
            <a:r>
              <a:rPr lang="en-US" sz="1900" dirty="0" smtClean="0">
                <a:latin typeface="Times New Roman" panose="02020603050405020304" pitchFamily="18" charset="0"/>
                <a:cs typeface="Times New Roman" panose="02020603050405020304" pitchFamily="18" charset="0"/>
              </a:rPr>
              <a:t>follow certain </a:t>
            </a:r>
            <a:r>
              <a:rPr lang="en-US" sz="1900" dirty="0">
                <a:latin typeface="Times New Roman" panose="02020603050405020304" pitchFamily="18" charset="0"/>
                <a:cs typeface="Times New Roman" panose="02020603050405020304" pitchFamily="18" charset="0"/>
              </a:rPr>
              <a:t>rules. Identifiers must consist entirely of letters, digits, dollar signs ($), and/or </a:t>
            </a:r>
            <a:r>
              <a:rPr lang="en-US" sz="1900" dirty="0" smtClean="0">
                <a:latin typeface="Times New Roman" panose="02020603050405020304" pitchFamily="18" charset="0"/>
                <a:cs typeface="Times New Roman" panose="02020603050405020304" pitchFamily="18" charset="0"/>
              </a:rPr>
              <a:t>underscore (_) </a:t>
            </a:r>
            <a:r>
              <a:rPr lang="en-US" sz="1900" dirty="0">
                <a:latin typeface="Times New Roman" panose="02020603050405020304" pitchFamily="18" charset="0"/>
                <a:cs typeface="Times New Roman" panose="02020603050405020304" pitchFamily="18" charset="0"/>
              </a:rPr>
              <a:t>characters.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802780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Identifiers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27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Coding-convention </a:t>
            </a:r>
            <a:r>
              <a:rPr lang="en-US" sz="1900" dirty="0">
                <a:latin typeface="Times New Roman" panose="02020603050405020304" pitchFamily="18" charset="0"/>
                <a:cs typeface="Times New Roman" panose="02020603050405020304" pitchFamily="18" charset="0"/>
              </a:rPr>
              <a:t>rules are narrower than the preceding rules. Coding conventions </a:t>
            </a:r>
            <a:r>
              <a:rPr lang="en-US" sz="1900" dirty="0" smtClean="0">
                <a:latin typeface="Times New Roman" panose="02020603050405020304" pitchFamily="18" charset="0"/>
                <a:cs typeface="Times New Roman" panose="02020603050405020304" pitchFamily="18" charset="0"/>
              </a:rPr>
              <a:t>suggest that </a:t>
            </a:r>
            <a:r>
              <a:rPr lang="en-US" sz="1900" dirty="0">
                <a:latin typeface="Times New Roman" panose="02020603050405020304" pitchFamily="18" charset="0"/>
                <a:cs typeface="Times New Roman" panose="02020603050405020304" pitchFamily="18" charset="0"/>
              </a:rPr>
              <a:t>you use letters and digits only, not dollar signs or underscores. They also suggest that </a:t>
            </a:r>
            <a:r>
              <a:rPr lang="en-US" sz="1900" dirty="0" smtClean="0">
                <a:latin typeface="Times New Roman" panose="02020603050405020304" pitchFamily="18" charset="0"/>
                <a:cs typeface="Times New Roman" panose="02020603050405020304" pitchFamily="18" charset="0"/>
              </a:rPr>
              <a:t>all letters </a:t>
            </a:r>
            <a:r>
              <a:rPr lang="en-US" sz="1900" dirty="0">
                <a:latin typeface="Times New Roman" panose="02020603050405020304" pitchFamily="18" charset="0"/>
                <a:cs typeface="Times New Roman" panose="02020603050405020304" pitchFamily="18" charset="0"/>
              </a:rPr>
              <a:t>should be lowercase except the first letter in the second word, third word, and so on. </a:t>
            </a:r>
            <a:endParaRPr lang="en-US" sz="1900" dirty="0" smtClean="0">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Notice that the identifiers’ words are descriptive. Coding conventions suggest that you </a:t>
            </a:r>
            <a:r>
              <a:rPr lang="en-US" sz="1900" dirty="0" smtClean="0">
                <a:latin typeface="Times New Roman" panose="02020603050405020304" pitchFamily="18" charset="0"/>
                <a:cs typeface="Times New Roman" panose="02020603050405020304" pitchFamily="18" charset="0"/>
              </a:rPr>
              <a:t>use descriptive </a:t>
            </a:r>
            <a:r>
              <a:rPr lang="en-US" sz="1900" dirty="0">
                <a:latin typeface="Times New Roman" panose="02020603050405020304" pitchFamily="18" charset="0"/>
                <a:cs typeface="Times New Roman" panose="02020603050405020304" pitchFamily="18" charset="0"/>
              </a:rPr>
              <a:t>words for your identifiers. Beginning programmers have a tendency to use names </a:t>
            </a:r>
            <a:r>
              <a:rPr lang="en-US" sz="1900" dirty="0" smtClean="0">
                <a:latin typeface="Times New Roman" panose="02020603050405020304" pitchFamily="18" charset="0"/>
                <a:cs typeface="Times New Roman" panose="02020603050405020304" pitchFamily="18" charset="0"/>
              </a:rPr>
              <a:t>like x</a:t>
            </a:r>
            <a:r>
              <a:rPr lang="en-US" sz="1900" dirty="0">
                <a:latin typeface="Times New Roman" panose="02020603050405020304" pitchFamily="18" charset="0"/>
                <a:cs typeface="Times New Roman" panose="02020603050405020304" pitchFamily="18" charset="0"/>
              </a:rPr>
              <a:t>, y, and num. </a:t>
            </a:r>
            <a:endParaRPr lang="en-US" sz="1900" dirty="0" smtClean="0">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Those </a:t>
            </a:r>
            <a:r>
              <a:rPr lang="en-US" sz="1900" dirty="0">
                <a:latin typeface="Times New Roman" panose="02020603050405020304" pitchFamily="18" charset="0"/>
                <a:cs typeface="Times New Roman" panose="02020603050405020304" pitchFamily="18" charset="0"/>
              </a:rPr>
              <a:t>are bad variable names. However, if you have a situation in </a:t>
            </a:r>
            <a:r>
              <a:rPr lang="en-US" sz="1900" dirty="0" smtClean="0">
                <a:latin typeface="Times New Roman" panose="02020603050405020304" pitchFamily="18" charset="0"/>
                <a:cs typeface="Times New Roman" panose="02020603050405020304" pitchFamily="18" charset="0"/>
              </a:rPr>
              <a:t>which you’re </a:t>
            </a:r>
            <a:r>
              <a:rPr lang="en-US" sz="1900" dirty="0">
                <a:latin typeface="Times New Roman" panose="02020603050405020304" pitchFamily="18" charset="0"/>
                <a:cs typeface="Times New Roman" panose="02020603050405020304" pitchFamily="18" charset="0"/>
              </a:rPr>
              <a:t>supposed to read in a number and the number doesn’t represent anything special, then </a:t>
            </a:r>
            <a:r>
              <a:rPr lang="en-US" sz="1900" dirty="0" smtClean="0">
                <a:latin typeface="Times New Roman" panose="02020603050405020304" pitchFamily="18" charset="0"/>
                <a:cs typeface="Times New Roman" panose="02020603050405020304" pitchFamily="18" charset="0"/>
              </a:rPr>
              <a:t>x or </a:t>
            </a:r>
            <a:r>
              <a:rPr lang="en-US" sz="1900" dirty="0" err="1">
                <a:latin typeface="Times New Roman" panose="02020603050405020304" pitchFamily="18" charset="0"/>
                <a:cs typeface="Times New Roman" panose="02020603050405020304" pitchFamily="18" charset="0"/>
              </a:rPr>
              <a:t>num</a:t>
            </a:r>
            <a:r>
              <a:rPr lang="en-US" sz="1900" dirty="0">
                <a:latin typeface="Times New Roman" panose="02020603050405020304" pitchFamily="18" charset="0"/>
                <a:cs typeface="Times New Roman" panose="02020603050405020304" pitchFamily="18" charset="0"/>
              </a:rPr>
              <a:t> is OK</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342900" indent="-342900" algn="ctr">
              <a:lnSpc>
                <a:spcPct val="85000"/>
              </a:lnSpc>
              <a:buFont typeface="Wingdings" panose="05000000000000000000" pitchFamily="2" charset="2"/>
              <a:buChar char="Ø"/>
            </a:pPr>
            <a:r>
              <a:rPr lang="en-US" sz="1900" b="1" dirty="0" smtClean="0">
                <a:solidFill>
                  <a:srgbClr val="FF0000"/>
                </a:solidFill>
                <a:latin typeface="Times New Roman" panose="02020603050405020304" pitchFamily="18" charset="0"/>
                <a:cs typeface="Times New Roman" panose="02020603050405020304" pitchFamily="18" charset="0"/>
              </a:rPr>
              <a:t>Assignment Statements and Objects </a:t>
            </a: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We need to talk about assignment statements and objects. Once again, here’s the Hello web page’s </a:t>
            </a:r>
            <a:r>
              <a:rPr lang="en-US" sz="1900" dirty="0" err="1" smtClean="0">
                <a:latin typeface="Times New Roman" panose="02020603050405020304" pitchFamily="18" charset="0"/>
                <a:cs typeface="Times New Roman" panose="02020603050405020304" pitchFamily="18" charset="0"/>
              </a:rPr>
              <a:t>displayHello</a:t>
            </a:r>
            <a:r>
              <a:rPr lang="en-US" sz="1900" dirty="0" smtClean="0">
                <a:latin typeface="Times New Roman" panose="02020603050405020304" pitchFamily="18" charset="0"/>
                <a:cs typeface="Times New Roman" panose="02020603050405020304" pitchFamily="18" charset="0"/>
              </a:rPr>
              <a:t> function:</a:t>
            </a:r>
          </a:p>
          <a:p>
            <a:pPr marL="342900" indent="-34290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lvl="1" algn="just"/>
            <a:r>
              <a:rPr lang="en-US" sz="1900" dirty="0" smtClean="0">
                <a:solidFill>
                  <a:srgbClr val="FF0000"/>
                </a:solidFill>
                <a:latin typeface="Times New Roman" panose="02020603050405020304" pitchFamily="18" charset="0"/>
                <a:cs typeface="Times New Roman" panose="02020603050405020304" pitchFamily="18" charset="0"/>
              </a:rPr>
              <a:t>function </a:t>
            </a:r>
            <a:r>
              <a:rPr lang="en-US" sz="1900" dirty="0" err="1" smtClean="0">
                <a:solidFill>
                  <a:srgbClr val="FF0000"/>
                </a:solidFill>
                <a:latin typeface="Times New Roman" panose="02020603050405020304" pitchFamily="18" charset="0"/>
                <a:cs typeface="Times New Roman" panose="02020603050405020304" pitchFamily="18" charset="0"/>
              </a:rPr>
              <a:t>displayHello</a:t>
            </a:r>
            <a:r>
              <a:rPr lang="en-US" sz="1900" dirty="0" smtClean="0">
                <a:solidFill>
                  <a:srgbClr val="FF0000"/>
                </a:solidFill>
                <a:latin typeface="Times New Roman" panose="02020603050405020304" pitchFamily="18" charset="0"/>
                <a:cs typeface="Times New Roman" panose="02020603050405020304" pitchFamily="18" charset="0"/>
              </a:rPr>
              <a:t>() {</a:t>
            </a:r>
          </a:p>
          <a:p>
            <a:pPr lvl="2" algn="just"/>
            <a:r>
              <a:rPr lang="en-US" sz="1900" dirty="0" err="1" smtClean="0">
                <a:solidFill>
                  <a:srgbClr val="FF0000"/>
                </a:solidFill>
                <a:latin typeface="Times New Roman" panose="02020603050405020304" pitchFamily="18" charset="0"/>
                <a:cs typeface="Times New Roman" panose="02020603050405020304" pitchFamily="18" charset="0"/>
              </a:rPr>
              <a:t>var</a:t>
            </a:r>
            <a:r>
              <a:rPr lang="en-US" sz="1900" dirty="0" smtClean="0">
                <a:solidFill>
                  <a:srgbClr val="FF0000"/>
                </a:solidFill>
                <a:latin typeface="Times New Roman" panose="02020603050405020304" pitchFamily="18" charset="0"/>
                <a:cs typeface="Times New Roman" panose="02020603050405020304" pitchFamily="18" charset="0"/>
              </a:rPr>
              <a:t> </a:t>
            </a:r>
            <a:r>
              <a:rPr lang="en-US" sz="1900" dirty="0" err="1" smtClean="0">
                <a:solidFill>
                  <a:srgbClr val="FF0000"/>
                </a:solidFill>
                <a:latin typeface="Times New Roman" panose="02020603050405020304" pitchFamily="18" charset="0"/>
                <a:cs typeface="Times New Roman" panose="02020603050405020304" pitchFamily="18" charset="0"/>
              </a:rPr>
              <a:t>msg</a:t>
            </a:r>
            <a:r>
              <a:rPr lang="en-US" sz="1900" dirty="0" smtClean="0">
                <a:solidFill>
                  <a:srgbClr val="FF0000"/>
                </a:solidFill>
                <a:latin typeface="Times New Roman" panose="02020603050405020304" pitchFamily="18" charset="0"/>
                <a:cs typeface="Times New Roman" panose="02020603050405020304" pitchFamily="18" charset="0"/>
              </a:rPr>
              <a:t>;</a:t>
            </a:r>
          </a:p>
          <a:p>
            <a:pPr lvl="2" algn="just"/>
            <a:r>
              <a:rPr lang="en-US" sz="1900" dirty="0" err="1" smtClean="0">
                <a:solidFill>
                  <a:srgbClr val="FF0000"/>
                </a:solidFill>
                <a:latin typeface="Times New Roman" panose="02020603050405020304" pitchFamily="18" charset="0"/>
                <a:cs typeface="Times New Roman" panose="02020603050405020304" pitchFamily="18" charset="0"/>
              </a:rPr>
              <a:t>msg</a:t>
            </a:r>
            <a:r>
              <a:rPr lang="en-US" sz="1900" dirty="0" smtClean="0">
                <a:solidFill>
                  <a:srgbClr val="FF0000"/>
                </a:solidFill>
                <a:latin typeface="Times New Roman" panose="02020603050405020304" pitchFamily="18" charset="0"/>
                <a:cs typeface="Times New Roman" panose="02020603050405020304" pitchFamily="18" charset="0"/>
              </a:rPr>
              <a:t> = </a:t>
            </a:r>
            <a:r>
              <a:rPr lang="en-US" sz="1900" dirty="0" err="1" smtClean="0">
                <a:solidFill>
                  <a:srgbClr val="FF0000"/>
                </a:solidFill>
                <a:latin typeface="Times New Roman" panose="02020603050405020304" pitchFamily="18" charset="0"/>
                <a:cs typeface="Times New Roman" panose="02020603050405020304" pitchFamily="18" charset="0"/>
              </a:rPr>
              <a:t>document.getElementById</a:t>
            </a:r>
            <a:r>
              <a:rPr lang="en-US" sz="1900" dirty="0" smtClean="0">
                <a:solidFill>
                  <a:srgbClr val="FF0000"/>
                </a:solidFill>
                <a:latin typeface="Times New Roman" panose="02020603050405020304" pitchFamily="18" charset="0"/>
                <a:cs typeface="Times New Roman" panose="02020603050405020304" pitchFamily="18" charset="0"/>
              </a:rPr>
              <a:t>("message");</a:t>
            </a:r>
          </a:p>
          <a:p>
            <a:pPr lvl="2" algn="just"/>
            <a:r>
              <a:rPr lang="en-US" sz="1900" dirty="0" err="1" smtClean="0">
                <a:solidFill>
                  <a:srgbClr val="FF0000"/>
                </a:solidFill>
                <a:latin typeface="Times New Roman" panose="02020603050405020304" pitchFamily="18" charset="0"/>
                <a:cs typeface="Times New Roman" panose="02020603050405020304" pitchFamily="18" charset="0"/>
              </a:rPr>
              <a:t>msg.outerHTML</a:t>
            </a:r>
            <a:r>
              <a:rPr lang="en-US" sz="1900" dirty="0" smtClean="0">
                <a:solidFill>
                  <a:srgbClr val="FF0000"/>
                </a:solidFill>
                <a:latin typeface="Times New Roman" panose="02020603050405020304" pitchFamily="18" charset="0"/>
                <a:cs typeface="Times New Roman" panose="02020603050405020304" pitchFamily="18" charset="0"/>
              </a:rPr>
              <a:t> = "&lt;h1&gt;Hello, world!&lt;/h1&gt;"</a:t>
            </a:r>
            <a:r>
              <a:rPr lang="en-US" sz="1850" dirty="0" smtClean="0">
                <a:solidFill>
                  <a:srgbClr val="FF0000"/>
                </a:solidFill>
                <a:latin typeface="Times New Roman" panose="02020603050405020304" pitchFamily="18" charset="0"/>
                <a:cs typeface="Times New Roman" panose="02020603050405020304" pitchFamily="18" charset="0"/>
              </a:rPr>
              <a:t>;</a:t>
            </a:r>
          </a:p>
          <a:p>
            <a:pPr lvl="1" algn="just"/>
            <a:r>
              <a:rPr lang="en-US" sz="1850" dirty="0" smtClean="0">
                <a:solidFill>
                  <a:srgbClr val="FF0000"/>
                </a:solidFill>
                <a:latin typeface="Times New Roman" panose="02020603050405020304" pitchFamily="18" charset="0"/>
                <a:cs typeface="Times New Roman" panose="02020603050405020304" pitchFamily="18" charset="0"/>
              </a:rPr>
              <a:t>}</a:t>
            </a:r>
            <a:endParaRPr lang="en-US" sz="185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5257800" y="4724400"/>
            <a:ext cx="2038700"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variable declaration</a:t>
            </a:r>
          </a:p>
        </p:txBody>
      </p:sp>
      <p:sp>
        <p:nvSpPr>
          <p:cNvPr id="4" name="Rectangle 3"/>
          <p:cNvSpPr/>
          <p:nvPr/>
        </p:nvSpPr>
        <p:spPr>
          <a:xfrm>
            <a:off x="6812054" y="5334000"/>
            <a:ext cx="2255746"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assignment statements</a:t>
            </a:r>
          </a:p>
        </p:txBody>
      </p:sp>
      <p:cxnSp>
        <p:nvCxnSpPr>
          <p:cNvPr id="6" name="Straight Arrow Connector 5"/>
          <p:cNvCxnSpPr/>
          <p:nvPr/>
        </p:nvCxnSpPr>
        <p:spPr>
          <a:xfrm flipH="1">
            <a:off x="3657600" y="5017532"/>
            <a:ext cx="16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467884" y="5550932"/>
            <a:ext cx="3356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249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121860"/>
            <a:ext cx="7537450" cy="1569660"/>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Assignment Statements and </a:t>
            </a:r>
            <a:r>
              <a:rPr lang="en-US" sz="3200" dirty="0" smtClean="0">
                <a:solidFill>
                  <a:srgbClr val="FFFFFF"/>
                </a:solidFill>
                <a:latin typeface="Times New Roman" pitchFamily="18" charset="0"/>
                <a:cs typeface="Times New Roman" pitchFamily="18" charset="0"/>
              </a:rPr>
              <a:t>Objects (continue…) </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2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a:t>
            </a:r>
            <a:r>
              <a:rPr lang="en-US" sz="1900" dirty="0" smtClean="0">
                <a:latin typeface="Times New Roman" panose="02020603050405020304" pitchFamily="18" charset="0"/>
                <a:cs typeface="Times New Roman" panose="02020603050405020304" pitchFamily="18" charset="0"/>
              </a:rPr>
              <a:t>function’s </a:t>
            </a:r>
            <a:r>
              <a:rPr lang="en-US" sz="1900" dirty="0">
                <a:latin typeface="Times New Roman" panose="02020603050405020304" pitchFamily="18" charset="0"/>
                <a:cs typeface="Times New Roman" panose="02020603050405020304" pitchFamily="18" charset="0"/>
              </a:rPr>
              <a:t>body, </a:t>
            </a:r>
            <a:r>
              <a:rPr lang="en-US" sz="1900" dirty="0" smtClean="0">
                <a:latin typeface="Times New Roman" panose="02020603050405020304" pitchFamily="18" charset="0"/>
                <a:cs typeface="Times New Roman" panose="02020603050405020304" pitchFamily="18" charset="0"/>
              </a:rPr>
              <a:t>first </a:t>
            </a:r>
            <a:r>
              <a:rPr lang="en-US" sz="1900" dirty="0">
                <a:latin typeface="Times New Roman" panose="02020603050405020304" pitchFamily="18" charset="0"/>
                <a:cs typeface="Times New Roman" panose="02020603050405020304" pitchFamily="18" charset="0"/>
              </a:rPr>
              <a:t>statement is a variable declaration for </a:t>
            </a:r>
            <a:r>
              <a:rPr lang="en-US" sz="1900" dirty="0" err="1" smtClean="0">
                <a:latin typeface="Times New Roman" panose="02020603050405020304" pitchFamily="18" charset="0"/>
                <a:cs typeface="Times New Roman" panose="02020603050405020304" pitchFamily="18" charset="0"/>
              </a:rPr>
              <a:t>msg</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variable</a:t>
            </a:r>
            <a:r>
              <a:rPr lang="en-US" sz="19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After you </a:t>
            </a:r>
            <a:r>
              <a:rPr lang="en-US" sz="1900" dirty="0">
                <a:latin typeface="Times New Roman" panose="02020603050405020304" pitchFamily="18" charset="0"/>
                <a:cs typeface="Times New Roman" panose="02020603050405020304" pitchFamily="18" charset="0"/>
              </a:rPr>
              <a:t>declare a variable, you’ll want to use it, and the first step in using a variable is to put a </a:t>
            </a:r>
            <a:r>
              <a:rPr lang="en-US" sz="1900" dirty="0" smtClean="0">
                <a:latin typeface="Times New Roman" panose="02020603050405020304" pitchFamily="18" charset="0"/>
                <a:cs typeface="Times New Roman" panose="02020603050405020304" pitchFamily="18" charset="0"/>
              </a:rPr>
              <a:t>value inside </a:t>
            </a:r>
            <a:r>
              <a:rPr lang="en-US" sz="1900" dirty="0">
                <a:latin typeface="Times New Roman" panose="02020603050405020304" pitchFamily="18" charset="0"/>
                <a:cs typeface="Times New Roman" panose="02020603050405020304" pitchFamily="18" charset="0"/>
              </a:rPr>
              <a:t>it</a:t>
            </a:r>
            <a:r>
              <a:rPr lang="en-US" sz="19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As you can see in </a:t>
            </a:r>
            <a:r>
              <a:rPr lang="en-US" sz="1900" dirty="0" smtClean="0">
                <a:latin typeface="Times New Roman" panose="02020603050405020304" pitchFamily="18" charset="0"/>
                <a:cs typeface="Times New Roman" panose="02020603050405020304" pitchFamily="18" charset="0"/>
              </a:rPr>
              <a:t>the preceding </a:t>
            </a:r>
            <a:r>
              <a:rPr lang="en-US" sz="1900" dirty="0">
                <a:latin typeface="Times New Roman" panose="02020603050405020304" pitchFamily="18" charset="0"/>
                <a:cs typeface="Times New Roman" panose="02020603050405020304" pitchFamily="18" charset="0"/>
              </a:rPr>
              <a:t>example, the function body’s second and third statements are assignment statements</a:t>
            </a:r>
            <a:r>
              <a:rPr lang="en-US" sz="1900" dirty="0" smtClean="0">
                <a:latin typeface="Times New Roman" panose="02020603050405020304" pitchFamily="18" charset="0"/>
                <a:cs typeface="Times New Roman" panose="02020603050405020304" pitchFamily="18" charset="0"/>
              </a:rPr>
              <a:t>. The </a:t>
            </a:r>
            <a:r>
              <a:rPr lang="en-US" sz="1900" dirty="0">
                <a:latin typeface="Times New Roman" panose="02020603050405020304" pitchFamily="18" charset="0"/>
                <a:cs typeface="Times New Roman" panose="02020603050405020304" pitchFamily="18" charset="0"/>
              </a:rPr>
              <a:t>assignment operator </a:t>
            </a:r>
            <a:r>
              <a:rPr lang="en-US" sz="1900" dirty="0">
                <a:solidFill>
                  <a:srgbClr val="FF0000"/>
                </a:solidFill>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assigns the value at the right into a variable at the left. </a:t>
            </a:r>
            <a:endParaRPr lang="en-US" sz="19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So in </a:t>
            </a:r>
            <a:r>
              <a:rPr lang="en-US" sz="1900" dirty="0" smtClean="0">
                <a:latin typeface="Times New Roman" panose="02020603050405020304" pitchFamily="18" charset="0"/>
                <a:cs typeface="Times New Roman" panose="02020603050405020304" pitchFamily="18" charset="0"/>
              </a:rPr>
              <a:t>first assignment </a:t>
            </a:r>
            <a:r>
              <a:rPr lang="en-US" sz="1900" dirty="0">
                <a:latin typeface="Times New Roman" panose="02020603050405020304" pitchFamily="18" charset="0"/>
                <a:cs typeface="Times New Roman" panose="02020603050405020304" pitchFamily="18" charset="0"/>
              </a:rPr>
              <a:t>statement, the </a:t>
            </a:r>
            <a:r>
              <a:rPr lang="en-US" sz="1900" dirty="0" err="1" smtClean="0">
                <a:solidFill>
                  <a:srgbClr val="FF0000"/>
                </a:solidFill>
                <a:latin typeface="Times New Roman" panose="02020603050405020304" pitchFamily="18" charset="0"/>
                <a:cs typeface="Times New Roman" panose="02020603050405020304" pitchFamily="18" charset="0"/>
              </a:rPr>
              <a:t>document.getElementById</a:t>
            </a:r>
            <a:r>
              <a:rPr lang="en-US" sz="1900" dirty="0" smtClean="0">
                <a:solidFill>
                  <a:srgbClr val="FF0000"/>
                </a:solidFill>
                <a:latin typeface="Times New Roman" panose="02020603050405020304" pitchFamily="18" charset="0"/>
                <a:cs typeface="Times New Roman" panose="02020603050405020304" pitchFamily="18" charset="0"/>
              </a:rPr>
              <a:t> ("</a:t>
            </a:r>
            <a:r>
              <a:rPr lang="en-US" sz="1900" dirty="0">
                <a:solidFill>
                  <a:srgbClr val="FF0000"/>
                </a:solidFill>
                <a:latin typeface="Times New Roman" panose="02020603050405020304" pitchFamily="18" charset="0"/>
                <a:cs typeface="Times New Roman" panose="02020603050405020304" pitchFamily="18" charset="0"/>
              </a:rPr>
              <a:t>message") </a:t>
            </a:r>
            <a:r>
              <a:rPr lang="en-US" sz="1900" dirty="0">
                <a:latin typeface="Times New Roman" panose="02020603050405020304" pitchFamily="18" charset="0"/>
                <a:cs typeface="Times New Roman" panose="02020603050405020304" pitchFamily="18" charset="0"/>
              </a:rPr>
              <a:t>thing gets assigned </a:t>
            </a:r>
            <a:r>
              <a:rPr lang="en-US" sz="1900" dirty="0" smtClean="0">
                <a:latin typeface="Times New Roman" panose="02020603050405020304" pitchFamily="18" charset="0"/>
                <a:cs typeface="Times New Roman" panose="02020603050405020304" pitchFamily="18" charset="0"/>
              </a:rPr>
              <a:t>into the </a:t>
            </a:r>
            <a:r>
              <a:rPr lang="en-US" sz="1900" dirty="0" err="1">
                <a:solidFill>
                  <a:srgbClr val="FF0000"/>
                </a:solidFill>
                <a:latin typeface="Times New Roman" panose="02020603050405020304" pitchFamily="18" charset="0"/>
                <a:cs typeface="Times New Roman" panose="02020603050405020304" pitchFamily="18" charset="0"/>
              </a:rPr>
              <a:t>msg</a:t>
            </a:r>
            <a:r>
              <a:rPr lang="en-US" sz="1900" dirty="0">
                <a:latin typeface="Times New Roman" panose="02020603050405020304" pitchFamily="18" charset="0"/>
                <a:cs typeface="Times New Roman" panose="02020603050405020304" pitchFamily="18" charset="0"/>
              </a:rPr>
              <a:t> variable. In the second assignment statement, </a:t>
            </a:r>
            <a:r>
              <a:rPr lang="en-US" sz="1900" dirty="0" smtClean="0">
                <a:solidFill>
                  <a:srgbClr val="FF0000"/>
                </a:solidFill>
                <a:latin typeface="Times New Roman" panose="02020603050405020304" pitchFamily="18" charset="0"/>
                <a:cs typeface="Times New Roman" panose="02020603050405020304" pitchFamily="18" charset="0"/>
              </a:rPr>
              <a:t>"&lt;</a:t>
            </a:r>
            <a:r>
              <a:rPr lang="en-US" sz="1900" dirty="0">
                <a:solidFill>
                  <a:srgbClr val="FF0000"/>
                </a:solidFill>
                <a:latin typeface="Times New Roman" panose="02020603050405020304" pitchFamily="18" charset="0"/>
                <a:cs typeface="Times New Roman" panose="02020603050405020304" pitchFamily="18" charset="0"/>
              </a:rPr>
              <a:t>h1&gt;Hello, world!&lt;/h1&gt;" </a:t>
            </a:r>
            <a:r>
              <a:rPr lang="en-US" sz="1900" dirty="0" smtClean="0">
                <a:latin typeface="Times New Roman" panose="02020603050405020304" pitchFamily="18" charset="0"/>
                <a:cs typeface="Times New Roman" panose="02020603050405020304" pitchFamily="18" charset="0"/>
              </a:rPr>
              <a:t>thing gets </a:t>
            </a:r>
            <a:r>
              <a:rPr lang="en-US" sz="1900" dirty="0">
                <a:latin typeface="Times New Roman" panose="02020603050405020304" pitchFamily="18" charset="0"/>
                <a:cs typeface="Times New Roman" panose="02020603050405020304" pitchFamily="18" charset="0"/>
              </a:rPr>
              <a:t>assigned into </a:t>
            </a:r>
            <a:r>
              <a:rPr lang="en-US" sz="1900" dirty="0" err="1" smtClean="0">
                <a:solidFill>
                  <a:srgbClr val="FF0000"/>
                </a:solidFill>
                <a:latin typeface="Times New Roman" panose="02020603050405020304" pitchFamily="18" charset="0"/>
                <a:cs typeface="Times New Roman" panose="02020603050405020304" pitchFamily="18" charset="0"/>
              </a:rPr>
              <a:t>msg.outerHTML</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variable. </a:t>
            </a:r>
            <a:endParaRPr lang="en-US" sz="19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To </a:t>
            </a:r>
            <a:r>
              <a:rPr lang="en-US" sz="1900" dirty="0">
                <a:latin typeface="Times New Roman" panose="02020603050405020304" pitchFamily="18" charset="0"/>
                <a:cs typeface="Times New Roman" panose="02020603050405020304" pitchFamily="18" charset="0"/>
              </a:rPr>
              <a:t>understand the syntax requires </a:t>
            </a:r>
            <a:r>
              <a:rPr lang="en-US" sz="1900" dirty="0" smtClean="0">
                <a:latin typeface="Times New Roman" panose="02020603050405020304" pitchFamily="18" charset="0"/>
                <a:cs typeface="Times New Roman" panose="02020603050405020304" pitchFamily="18" charset="0"/>
              </a:rPr>
              <a:t>an understanding </a:t>
            </a:r>
            <a:r>
              <a:rPr lang="en-US" sz="1900" dirty="0">
                <a:latin typeface="Times New Roman" panose="02020603050405020304" pitchFamily="18" charset="0"/>
                <a:cs typeface="Times New Roman" panose="02020603050405020304" pitchFamily="18" charset="0"/>
              </a:rPr>
              <a:t>of objects. An object is a software entity that represents something tangible. </a:t>
            </a:r>
            <a:r>
              <a:rPr lang="en-US" sz="1900" dirty="0" smtClean="0">
                <a:latin typeface="Times New Roman" panose="02020603050405020304" pitchFamily="18" charset="0"/>
                <a:cs typeface="Times New Roman" panose="02020603050405020304" pitchFamily="18" charset="0"/>
              </a:rPr>
              <a:t>The fact </a:t>
            </a:r>
            <a:r>
              <a:rPr lang="en-US" sz="1900" dirty="0">
                <a:latin typeface="Times New Roman" panose="02020603050405020304" pitchFamily="18" charset="0"/>
                <a:cs typeface="Times New Roman" panose="02020603050405020304" pitchFamily="18" charset="0"/>
              </a:rPr>
              <a:t>that it’s software means that it can be manipulated with JavaScript code, which provides you</a:t>
            </a:r>
            <a:r>
              <a:rPr lang="en-US" sz="1900" dirty="0" smtClean="0">
                <a:latin typeface="Times New Roman" panose="02020603050405020304" pitchFamily="18" charset="0"/>
                <a:cs typeface="Times New Roman" panose="02020603050405020304" pitchFamily="18" charset="0"/>
              </a:rPr>
              <a:t>, the </a:t>
            </a:r>
            <a:r>
              <a:rPr lang="en-US" sz="1900" dirty="0">
                <a:latin typeface="Times New Roman" panose="02020603050405020304" pitchFamily="18" charset="0"/>
                <a:cs typeface="Times New Roman" panose="02020603050405020304" pitchFamily="18" charset="0"/>
              </a:rPr>
              <a:t>programmer, with great power</a:t>
            </a:r>
            <a:r>
              <a:rPr lang="en-US" sz="19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All </a:t>
            </a:r>
            <a:r>
              <a:rPr lang="en-US" sz="1900" dirty="0">
                <a:latin typeface="Times New Roman" panose="02020603050405020304" pitchFamily="18" charset="0"/>
                <a:cs typeface="Times New Roman" panose="02020603050405020304" pitchFamily="18" charset="0"/>
              </a:rPr>
              <a:t>of the elements in a web page are represented as objects. When </a:t>
            </a:r>
            <a:r>
              <a:rPr lang="en-US" sz="1900" dirty="0" smtClean="0">
                <a:latin typeface="Times New Roman" panose="02020603050405020304" pitchFamily="18" charset="0"/>
                <a:cs typeface="Times New Roman" panose="02020603050405020304" pitchFamily="18" charset="0"/>
              </a:rPr>
              <a:t>a browser </a:t>
            </a:r>
            <a:r>
              <a:rPr lang="en-US" sz="1900" dirty="0">
                <a:latin typeface="Times New Roman" panose="02020603050405020304" pitchFamily="18" charset="0"/>
                <a:cs typeface="Times New Roman" panose="02020603050405020304" pitchFamily="18" charset="0"/>
              </a:rPr>
              <a:t>loads the Hello web page, the browser software generates objects for the </a:t>
            </a:r>
            <a:r>
              <a:rPr lang="en-US" sz="1900" dirty="0">
                <a:solidFill>
                  <a:srgbClr val="FF0000"/>
                </a:solidFill>
                <a:latin typeface="Times New Roman" panose="02020603050405020304" pitchFamily="18" charset="0"/>
                <a:cs typeface="Times New Roman" panose="02020603050405020304" pitchFamily="18" charset="0"/>
              </a:rPr>
              <a:t>head</a:t>
            </a:r>
            <a:r>
              <a:rPr lang="en-US" sz="1900" dirty="0">
                <a:latin typeface="Times New Roman" panose="02020603050405020304" pitchFamily="18" charset="0"/>
                <a:cs typeface="Times New Roman" panose="02020603050405020304" pitchFamily="18" charset="0"/>
              </a:rPr>
              <a:t> element</a:t>
            </a:r>
            <a:r>
              <a:rPr lang="en-US" sz="1900" dirty="0" smtClean="0">
                <a:latin typeface="Times New Roman" panose="02020603050405020304" pitchFamily="18" charset="0"/>
                <a:cs typeface="Times New Roman" panose="02020603050405020304" pitchFamily="18" charset="0"/>
              </a:rPr>
              <a:t>, the </a:t>
            </a:r>
            <a:r>
              <a:rPr lang="en-US" sz="1900" dirty="0">
                <a:solidFill>
                  <a:srgbClr val="FF0000"/>
                </a:solidFill>
                <a:latin typeface="Times New Roman" panose="02020603050405020304" pitchFamily="18" charset="0"/>
                <a:cs typeface="Times New Roman" panose="02020603050405020304" pitchFamily="18" charset="0"/>
              </a:rPr>
              <a:t>body</a:t>
            </a:r>
            <a:r>
              <a:rPr lang="en-US" sz="1900" dirty="0">
                <a:latin typeface="Times New Roman" panose="02020603050405020304" pitchFamily="18" charset="0"/>
                <a:cs typeface="Times New Roman" panose="02020603050405020304" pitchFamily="18" charset="0"/>
              </a:rPr>
              <a:t> element, the </a:t>
            </a:r>
            <a:r>
              <a:rPr lang="en-US" sz="1900" dirty="0">
                <a:solidFill>
                  <a:srgbClr val="FF0000"/>
                </a:solidFill>
                <a:latin typeface="Times New Roman" panose="02020603050405020304" pitchFamily="18" charset="0"/>
                <a:cs typeface="Times New Roman" panose="02020603050405020304" pitchFamily="18" charset="0"/>
              </a:rPr>
              <a:t>h3</a:t>
            </a:r>
            <a:r>
              <a:rPr lang="en-US" sz="1900" dirty="0">
                <a:latin typeface="Times New Roman" panose="02020603050405020304" pitchFamily="18" charset="0"/>
                <a:cs typeface="Times New Roman" panose="02020603050405020304" pitchFamily="18" charset="0"/>
              </a:rPr>
              <a:t> element, and so on. </a:t>
            </a:r>
            <a:endParaRPr lang="en-US" sz="19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smtClean="0">
                <a:latin typeface="Times New Roman" panose="02020603050405020304" pitchFamily="18" charset="0"/>
                <a:cs typeface="Times New Roman" panose="02020603050405020304" pitchFamily="18" charset="0"/>
              </a:rPr>
              <a:t>There’s </a:t>
            </a:r>
            <a:r>
              <a:rPr lang="en-US" sz="1900" b="1" dirty="0">
                <a:latin typeface="Times New Roman" panose="02020603050405020304" pitchFamily="18" charset="0"/>
                <a:cs typeface="Times New Roman" panose="02020603050405020304" pitchFamily="18" charset="0"/>
              </a:rPr>
              <a:t>also an object associated with the </a:t>
            </a:r>
            <a:r>
              <a:rPr lang="en-US" sz="1900" b="1" dirty="0" smtClean="0">
                <a:latin typeface="Times New Roman" panose="02020603050405020304" pitchFamily="18" charset="0"/>
                <a:cs typeface="Times New Roman" panose="02020603050405020304" pitchFamily="18" charset="0"/>
              </a:rPr>
              <a:t>entire web </a:t>
            </a:r>
            <a:r>
              <a:rPr lang="en-US" sz="1900" b="1" dirty="0">
                <a:latin typeface="Times New Roman" panose="02020603050405020304" pitchFamily="18" charset="0"/>
                <a:cs typeface="Times New Roman" panose="02020603050405020304" pitchFamily="18" charset="0"/>
              </a:rPr>
              <a:t>page, and that object’s name is</a:t>
            </a:r>
            <a:r>
              <a:rPr lang="en-US" sz="1900" b="1" dirty="0">
                <a:solidFill>
                  <a:srgbClr val="FF0000"/>
                </a:solidFill>
                <a:latin typeface="Times New Roman" panose="02020603050405020304" pitchFamily="18" charset="0"/>
                <a:cs typeface="Times New Roman" panose="02020603050405020304" pitchFamily="18" charset="0"/>
              </a:rPr>
              <a:t> document</a:t>
            </a:r>
            <a:r>
              <a:rPr lang="en-US" sz="1900" b="1" dirty="0">
                <a:latin typeface="Times New Roman" panose="02020603050405020304" pitchFamily="18" charset="0"/>
                <a:cs typeface="Times New Roman" panose="02020603050405020304" pitchFamily="18" charset="0"/>
              </a:rPr>
              <a:t>. </a:t>
            </a:r>
            <a:endParaRPr lang="en-US" sz="19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A </a:t>
            </a:r>
            <a:r>
              <a:rPr lang="en-US" sz="1900" b="1" dirty="0">
                <a:solidFill>
                  <a:srgbClr val="FF0000"/>
                </a:solidFill>
                <a:latin typeface="Times New Roman" panose="02020603050405020304" pitchFamily="18" charset="0"/>
                <a:cs typeface="Times New Roman" panose="02020603050405020304" pitchFamily="18" charset="0"/>
              </a:rPr>
              <a:t>property</a:t>
            </a:r>
            <a:r>
              <a:rPr lang="en-US" sz="1900" b="1" dirty="0">
                <a:latin typeface="Times New Roman" panose="02020603050405020304" pitchFamily="18" charset="0"/>
                <a:cs typeface="Times New Roman" panose="02020603050405020304" pitchFamily="18" charset="0"/>
              </a:rPr>
              <a:t> is an attribute of an object</a:t>
            </a:r>
            <a:r>
              <a:rPr lang="en-US" sz="1900" b="1" dirty="0" smtClean="0">
                <a:latin typeface="Times New Roman" panose="02020603050405020304" pitchFamily="18" charset="0"/>
                <a:cs typeface="Times New Roman" panose="02020603050405020304" pitchFamily="18" charset="0"/>
              </a:rPr>
              <a:t>. A </a:t>
            </a:r>
            <a:r>
              <a:rPr lang="en-US" sz="1900" b="1" dirty="0">
                <a:solidFill>
                  <a:srgbClr val="FF0000"/>
                </a:solidFill>
                <a:latin typeface="Times New Roman" panose="02020603050405020304" pitchFamily="18" charset="0"/>
                <a:cs typeface="Times New Roman" panose="02020603050405020304" pitchFamily="18" charset="0"/>
              </a:rPr>
              <a:t>behavior</a:t>
            </a:r>
            <a:r>
              <a:rPr lang="en-US" sz="1900" b="1" dirty="0">
                <a:latin typeface="Times New Roman" panose="02020603050405020304" pitchFamily="18" charset="0"/>
                <a:cs typeface="Times New Roman" panose="02020603050405020304" pitchFamily="18" charset="0"/>
              </a:rPr>
              <a:t> is a task that the object </a:t>
            </a:r>
            <a:r>
              <a:rPr lang="en-US" sz="1900" b="1" dirty="0" smtClean="0">
                <a:latin typeface="Times New Roman" panose="02020603050405020304" pitchFamily="18" charset="0"/>
                <a:cs typeface="Times New Roman" panose="02020603050405020304" pitchFamily="18" charset="0"/>
              </a:rPr>
              <a:t>can perform</a:t>
            </a:r>
            <a:r>
              <a:rPr lang="en-US" sz="1900" b="1" dirty="0">
                <a:latin typeface="Times New Roman" panose="02020603050405020304" pitchFamily="18" charset="0"/>
                <a:cs typeface="Times New Roman" panose="02020603050405020304" pitchFamily="18" charset="0"/>
              </a:rPr>
              <a:t>. </a:t>
            </a:r>
            <a:endParaRPr lang="en-US" sz="1900" b="1"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171837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121860"/>
            <a:ext cx="7537450" cy="1569660"/>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Assignment Statements and </a:t>
            </a:r>
            <a:r>
              <a:rPr lang="en-US" sz="3200" dirty="0" smtClean="0">
                <a:solidFill>
                  <a:srgbClr val="FFFFFF"/>
                </a:solidFill>
                <a:latin typeface="Times New Roman" pitchFamily="18" charset="0"/>
                <a:cs typeface="Times New Roman" pitchFamily="18" charset="0"/>
              </a:rPr>
              <a:t>Objects (continue…) </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Most </a:t>
            </a:r>
            <a:r>
              <a:rPr lang="en-US" sz="1900" dirty="0">
                <a:latin typeface="Times New Roman" panose="02020603050405020304" pitchFamily="18" charset="0"/>
                <a:cs typeface="Times New Roman" panose="02020603050405020304" pitchFamily="18" charset="0"/>
              </a:rPr>
              <a:t>web pages </a:t>
            </a:r>
            <a:r>
              <a:rPr lang="en-US" sz="1900" dirty="0" smtClean="0">
                <a:latin typeface="Times New Roman" panose="02020603050405020304" pitchFamily="18" charset="0"/>
                <a:cs typeface="Times New Roman" panose="02020603050405020304" pitchFamily="18" charset="0"/>
              </a:rPr>
              <a:t>these days have </a:t>
            </a:r>
            <a:r>
              <a:rPr lang="en-US" sz="1900" dirty="0">
                <a:latin typeface="Times New Roman" panose="02020603050405020304" pitchFamily="18" charset="0"/>
                <a:cs typeface="Times New Roman" panose="02020603050405020304" pitchFamily="18" charset="0"/>
              </a:rPr>
              <a:t>a value of HTML5 for the document object’s </a:t>
            </a:r>
            <a:r>
              <a:rPr lang="en-US" sz="1900" dirty="0" smtClean="0">
                <a:latin typeface="Times New Roman" panose="02020603050405020304" pitchFamily="18" charset="0"/>
                <a:cs typeface="Times New Roman" panose="02020603050405020304" pitchFamily="18" charset="0"/>
              </a:rPr>
              <a:t>type property</a:t>
            </a:r>
            <a:r>
              <a:rPr lang="en-US" sz="1900" dirty="0">
                <a:latin typeface="Times New Roman" panose="02020603050405020304" pitchFamily="18" charset="0"/>
                <a:cs typeface="Times New Roman" panose="02020603050405020304" pitchFamily="18" charset="0"/>
              </a:rPr>
              <a:t>. The </a:t>
            </a:r>
            <a:r>
              <a:rPr lang="en-US" sz="1900" dirty="0" smtClean="0">
                <a:solidFill>
                  <a:srgbClr val="FF0000"/>
                </a:solidFill>
                <a:latin typeface="Times New Roman" panose="02020603050405020304" pitchFamily="18" charset="0"/>
                <a:cs typeface="Times New Roman" panose="02020603050405020304" pitchFamily="18" charset="0"/>
              </a:rPr>
              <a:t>type</a:t>
            </a:r>
            <a:r>
              <a:rPr lang="en-US" sz="1900" dirty="0" smtClean="0">
                <a:latin typeface="Times New Roman" panose="02020603050405020304" pitchFamily="18" charset="0"/>
                <a:cs typeface="Times New Roman" panose="02020603050405020304" pitchFamily="18" charset="0"/>
              </a:rPr>
              <a:t> property’s </a:t>
            </a:r>
            <a:r>
              <a:rPr lang="en-US" sz="1900" dirty="0">
                <a:latin typeface="Times New Roman" panose="02020603050405020304" pitchFamily="18" charset="0"/>
                <a:cs typeface="Times New Roman" panose="02020603050405020304" pitchFamily="18" charset="0"/>
              </a:rPr>
              <a:t>value comes from the </a:t>
            </a:r>
            <a:r>
              <a:rPr lang="en-US" sz="1900" dirty="0" err="1">
                <a:solidFill>
                  <a:srgbClr val="FF0000"/>
                </a:solidFill>
                <a:latin typeface="Times New Roman" panose="02020603050405020304" pitchFamily="18" charset="0"/>
                <a:cs typeface="Times New Roman" panose="02020603050405020304" pitchFamily="18" charset="0"/>
              </a:rPr>
              <a:t>doctype</a:t>
            </a:r>
            <a:r>
              <a:rPr lang="en-US" sz="1900" dirty="0">
                <a:latin typeface="Times New Roman" panose="02020603050405020304" pitchFamily="18" charset="0"/>
                <a:cs typeface="Times New Roman" panose="02020603050405020304" pitchFamily="18" charset="0"/>
              </a:rPr>
              <a:t> instruction, which should appear at the top of every </a:t>
            </a:r>
            <a:r>
              <a:rPr lang="en-US" sz="1900" dirty="0" smtClean="0">
                <a:latin typeface="Times New Roman" panose="02020603050405020304" pitchFamily="18" charset="0"/>
                <a:cs typeface="Times New Roman" panose="02020603050405020304" pitchFamily="18" charset="0"/>
              </a:rPr>
              <a:t>web page</a:t>
            </a:r>
            <a:r>
              <a:rPr lang="en-US" sz="1900" dirty="0">
                <a:latin typeface="Times New Roman" panose="02020603050405020304" pitchFamily="18" charset="0"/>
                <a:cs typeface="Times New Roman" panose="02020603050405020304" pitchFamily="18" charset="0"/>
              </a:rPr>
              <a:t>. Here’s the Hello web page’s </a:t>
            </a:r>
            <a:r>
              <a:rPr lang="en-US" sz="1900" dirty="0" err="1">
                <a:latin typeface="Times New Roman" panose="02020603050405020304" pitchFamily="18" charset="0"/>
                <a:cs typeface="Times New Roman" panose="02020603050405020304" pitchFamily="18" charset="0"/>
              </a:rPr>
              <a:t>doctype</a:t>
            </a:r>
            <a:r>
              <a:rPr lang="en-US" sz="1900" dirty="0">
                <a:latin typeface="Times New Roman" panose="02020603050405020304" pitchFamily="18" charset="0"/>
                <a:cs typeface="Times New Roman" panose="02020603050405020304" pitchFamily="18" charset="0"/>
              </a:rPr>
              <a:t> instruction:</a:t>
            </a:r>
          </a:p>
          <a:p>
            <a:pPr lvl="1"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&lt;!DOCTYPE html</a:t>
            </a:r>
            <a:r>
              <a:rPr lang="en-US" sz="1900" dirty="0" smtClean="0">
                <a:solidFill>
                  <a:srgbClr val="FF0000"/>
                </a:solidFill>
                <a:latin typeface="Times New Roman" panose="02020603050405020304" pitchFamily="18" charset="0"/>
                <a:cs typeface="Times New Roman" panose="02020603050405020304" pitchFamily="18" charset="0"/>
              </a:rPr>
              <a:t>&gt;</a:t>
            </a:r>
          </a:p>
          <a:p>
            <a:pPr marL="342900" indent="-342900" algn="just">
              <a:lnSpc>
                <a:spcPct val="90000"/>
              </a:lnSpc>
              <a:buFont typeface="Arial" panose="020B0604020202020204" pitchFamily="34" charset="0"/>
              <a:buChar char="•"/>
            </a:pPr>
            <a:r>
              <a:rPr lang="en-US" sz="1900" dirty="0">
                <a:latin typeface="Times New Roman" pitchFamily="18" charset="0"/>
                <a:cs typeface="Times New Roman" pitchFamily="18" charset="0"/>
              </a:rPr>
              <a:t>The html value indicates that the document object’s type is </a:t>
            </a:r>
            <a:r>
              <a:rPr lang="en-US" sz="1900" dirty="0" smtClean="0">
                <a:latin typeface="Times New Roman" pitchFamily="18" charset="0"/>
                <a:cs typeface="Times New Roman" pitchFamily="18" charset="0"/>
              </a:rPr>
              <a:t>HTML5. To </a:t>
            </a:r>
            <a:r>
              <a:rPr lang="en-US" sz="1900" dirty="0">
                <a:latin typeface="Times New Roman" pitchFamily="18" charset="0"/>
                <a:cs typeface="Times New Roman" pitchFamily="18" charset="0"/>
              </a:rPr>
              <a:t>access an object’s property</a:t>
            </a:r>
            <a:r>
              <a:rPr lang="en-US" sz="1900" dirty="0" smtClean="0">
                <a:latin typeface="Times New Roman" pitchFamily="18" charset="0"/>
                <a:cs typeface="Times New Roman" pitchFamily="18" charset="0"/>
              </a:rPr>
              <a:t>, you </a:t>
            </a:r>
            <a:r>
              <a:rPr lang="en-US" sz="1900" dirty="0">
                <a:latin typeface="Times New Roman" pitchFamily="18" charset="0"/>
                <a:cs typeface="Times New Roman" pitchFamily="18" charset="0"/>
              </a:rPr>
              <a:t>specify the object name, a dot, and then the property name. </a:t>
            </a:r>
            <a:endParaRPr lang="en-US" sz="1900" dirty="0" smtClean="0">
              <a:latin typeface="Times New Roman" pitchFamily="18" charset="0"/>
              <a:cs typeface="Times New Roman" pitchFamily="18" charset="0"/>
            </a:endParaRPr>
          </a:p>
          <a:p>
            <a:pPr marL="342900" indent="-342900" algn="just">
              <a:lnSpc>
                <a:spcPct val="90000"/>
              </a:lnSpc>
              <a:buFont typeface="Arial" panose="020B0604020202020204" pitchFamily="34" charset="0"/>
              <a:buChar char="•"/>
            </a:pPr>
            <a:r>
              <a:rPr lang="en-US" sz="1900" dirty="0" smtClean="0">
                <a:latin typeface="Times New Roman" pitchFamily="18" charset="0"/>
                <a:cs typeface="Times New Roman" pitchFamily="18" charset="0"/>
              </a:rPr>
              <a:t>So </a:t>
            </a:r>
            <a:r>
              <a:rPr lang="en-US" sz="1900" dirty="0">
                <a:latin typeface="Times New Roman" pitchFamily="18" charset="0"/>
                <a:cs typeface="Times New Roman" pitchFamily="18" charset="0"/>
              </a:rPr>
              <a:t>to access the </a:t>
            </a:r>
            <a:r>
              <a:rPr lang="en-US" sz="1900" dirty="0" smtClean="0">
                <a:latin typeface="Times New Roman" pitchFamily="18" charset="0"/>
                <a:cs typeface="Times New Roman" pitchFamily="18" charset="0"/>
              </a:rPr>
              <a:t>current web </a:t>
            </a:r>
            <a:r>
              <a:rPr lang="en-US" sz="1900" dirty="0">
                <a:latin typeface="Times New Roman" pitchFamily="18" charset="0"/>
                <a:cs typeface="Times New Roman" pitchFamily="18" charset="0"/>
              </a:rPr>
              <a:t>page’s document type, use document for the object name, . for dot, and </a:t>
            </a:r>
            <a:r>
              <a:rPr lang="en-US" sz="1900" dirty="0" err="1">
                <a:latin typeface="Times New Roman" pitchFamily="18" charset="0"/>
                <a:cs typeface="Times New Roman" pitchFamily="18" charset="0"/>
              </a:rPr>
              <a:t>doctype</a:t>
            </a:r>
            <a:r>
              <a:rPr lang="en-US" sz="1900" dirty="0">
                <a:latin typeface="Times New Roman" pitchFamily="18" charset="0"/>
                <a:cs typeface="Times New Roman" pitchFamily="18" charset="0"/>
              </a:rPr>
              <a:t> for </a:t>
            </a:r>
            <a:r>
              <a:rPr lang="en-US" sz="1900" dirty="0" smtClean="0">
                <a:latin typeface="Times New Roman" pitchFamily="18" charset="0"/>
                <a:cs typeface="Times New Roman" pitchFamily="18" charset="0"/>
              </a:rPr>
              <a:t>the property</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342900" indent="-342900" algn="just">
              <a:lnSpc>
                <a:spcPct val="90000"/>
              </a:lnSpc>
              <a:buFont typeface="Arial" panose="020B0604020202020204" pitchFamily="34" charset="0"/>
              <a:buChar char="•"/>
            </a:pPr>
            <a:r>
              <a:rPr lang="en-US" sz="1900" dirty="0" smtClean="0">
                <a:latin typeface="Times New Roman" pitchFamily="18" charset="0"/>
                <a:cs typeface="Times New Roman" pitchFamily="18" charset="0"/>
              </a:rPr>
              <a:t>Here’s </a:t>
            </a:r>
            <a:r>
              <a:rPr lang="en-US" sz="1900" dirty="0">
                <a:latin typeface="Times New Roman" pitchFamily="18" charset="0"/>
                <a:cs typeface="Times New Roman" pitchFamily="18" charset="0"/>
              </a:rPr>
              <a:t>the JavaScript code:</a:t>
            </a:r>
          </a:p>
          <a:p>
            <a:pPr lvl="1" algn="just">
              <a:lnSpc>
                <a:spcPct val="90000"/>
              </a:lnSpc>
            </a:pPr>
            <a:r>
              <a:rPr lang="en-US" sz="1900" dirty="0" err="1" smtClean="0">
                <a:solidFill>
                  <a:srgbClr val="FF0000"/>
                </a:solidFill>
                <a:latin typeface="Times New Roman" pitchFamily="18" charset="0"/>
                <a:cs typeface="Times New Roman" pitchFamily="18" charset="0"/>
              </a:rPr>
              <a:t>document.doctype</a:t>
            </a:r>
            <a:endParaRPr lang="en-US" sz="1900" dirty="0" smtClean="0">
              <a:solidFill>
                <a:srgbClr val="FF0000"/>
              </a:solidFill>
              <a:latin typeface="Times New Roman" pitchFamily="18" charset="0"/>
              <a:cs typeface="Times New Roman" pitchFamily="18" charset="0"/>
            </a:endParaRPr>
          </a:p>
          <a:p>
            <a:pPr marL="342900" indent="-342900" algn="just">
              <a:lnSpc>
                <a:spcPct val="90000"/>
              </a:lnSpc>
              <a:buFont typeface="Arial" panose="020B0604020202020204" pitchFamily="34" charset="0"/>
              <a:buChar char="•"/>
            </a:pPr>
            <a:r>
              <a:rPr lang="en-US" sz="1900" dirty="0" smtClean="0">
                <a:latin typeface="Times New Roman" pitchFamily="18" charset="0"/>
                <a:cs typeface="Times New Roman" pitchFamily="18" charset="0"/>
              </a:rPr>
              <a:t>Object </a:t>
            </a:r>
            <a:r>
              <a:rPr lang="en-US" sz="1900" dirty="0">
                <a:latin typeface="Times New Roman" pitchFamily="18" charset="0"/>
                <a:cs typeface="Times New Roman" pitchFamily="18" charset="0"/>
              </a:rPr>
              <a:t>is not only a set of properties, but also a set of behaviors. </a:t>
            </a:r>
            <a:r>
              <a:rPr lang="en-US" sz="1900" dirty="0" smtClean="0">
                <a:latin typeface="Times New Roman" pitchFamily="18" charset="0"/>
                <a:cs typeface="Times New Roman" pitchFamily="18" charset="0"/>
              </a:rPr>
              <a:t>One of </a:t>
            </a:r>
            <a:r>
              <a:rPr lang="en-US" sz="1900" dirty="0">
                <a:latin typeface="Times New Roman" pitchFamily="18" charset="0"/>
                <a:cs typeface="Times New Roman" pitchFamily="18" charset="0"/>
              </a:rPr>
              <a:t>the document object’s behaviors is its ability to retrieve an element using the element’s </a:t>
            </a:r>
            <a:r>
              <a:rPr lang="en-US" sz="1900" dirty="0" smtClean="0">
                <a:latin typeface="Times New Roman" pitchFamily="18" charset="0"/>
                <a:cs typeface="Times New Roman" pitchFamily="18" charset="0"/>
              </a:rPr>
              <a:t>id value.</a:t>
            </a:r>
          </a:p>
          <a:p>
            <a:pPr marL="342900" indent="-342900" algn="just">
              <a:lnSpc>
                <a:spcPct val="90000"/>
              </a:lnSpc>
              <a:buFont typeface="Arial" panose="020B0604020202020204" pitchFamily="34" charset="0"/>
              <a:buChar char="•"/>
            </a:pPr>
            <a:r>
              <a:rPr lang="en-US" sz="1900" dirty="0">
                <a:latin typeface="Times New Roman" pitchFamily="18" charset="0"/>
                <a:cs typeface="Times New Roman" pitchFamily="18" charset="0"/>
              </a:rPr>
              <a:t> In JavaScript </a:t>
            </a:r>
            <a:r>
              <a:rPr lang="en-US" sz="1900" dirty="0" smtClean="0">
                <a:latin typeface="Times New Roman" pitchFamily="18" charset="0"/>
                <a:cs typeface="Times New Roman" pitchFamily="18" charset="0"/>
              </a:rPr>
              <a:t>, an </a:t>
            </a:r>
            <a:r>
              <a:rPr lang="en-US" sz="1900" dirty="0">
                <a:latin typeface="Times New Roman" pitchFamily="18" charset="0"/>
                <a:cs typeface="Times New Roman" pitchFamily="18" charset="0"/>
              </a:rPr>
              <a:t>object’s behaviors </a:t>
            </a:r>
            <a:r>
              <a:rPr lang="en-US" sz="1900" dirty="0" smtClean="0">
                <a:latin typeface="Times New Roman" pitchFamily="18" charset="0"/>
                <a:cs typeface="Times New Roman" pitchFamily="18" charset="0"/>
              </a:rPr>
              <a:t>are referred </a:t>
            </a:r>
            <a:r>
              <a:rPr lang="en-US" sz="1900" dirty="0">
                <a:latin typeface="Times New Roman" pitchFamily="18" charset="0"/>
                <a:cs typeface="Times New Roman" pitchFamily="18" charset="0"/>
              </a:rPr>
              <a:t>to as </a:t>
            </a:r>
            <a:r>
              <a:rPr lang="en-US" sz="1900" dirty="0">
                <a:solidFill>
                  <a:srgbClr val="FF0000"/>
                </a:solidFill>
                <a:latin typeface="Times New Roman" pitchFamily="18" charset="0"/>
                <a:cs typeface="Times New Roman" pitchFamily="18" charset="0"/>
              </a:rPr>
              <a:t>methods</a:t>
            </a:r>
            <a:r>
              <a:rPr lang="en-US" sz="1900" dirty="0">
                <a:latin typeface="Times New Roman" pitchFamily="18" charset="0"/>
                <a:cs typeface="Times New Roman" pitchFamily="18" charset="0"/>
              </a:rPr>
              <a:t>. To retrieve an element, the </a:t>
            </a:r>
            <a:r>
              <a:rPr lang="en-US" sz="1900" dirty="0">
                <a:solidFill>
                  <a:srgbClr val="FF0000"/>
                </a:solidFill>
                <a:latin typeface="Times New Roman" pitchFamily="18" charset="0"/>
                <a:cs typeface="Times New Roman" pitchFamily="18" charset="0"/>
              </a:rPr>
              <a:t>document</a:t>
            </a:r>
            <a:r>
              <a:rPr lang="en-US" sz="1900" dirty="0">
                <a:latin typeface="Times New Roman" pitchFamily="18" charset="0"/>
                <a:cs typeface="Times New Roman" pitchFamily="18" charset="0"/>
              </a:rPr>
              <a:t> object uses its </a:t>
            </a:r>
            <a:r>
              <a:rPr lang="en-US" sz="1900" dirty="0" err="1" smtClean="0">
                <a:solidFill>
                  <a:srgbClr val="FF0000"/>
                </a:solidFill>
                <a:latin typeface="Times New Roman" pitchFamily="18" charset="0"/>
                <a:cs typeface="Times New Roman" pitchFamily="18" charset="0"/>
              </a:rPr>
              <a:t>getElemementById</a:t>
            </a:r>
            <a:r>
              <a:rPr lang="en-US" sz="1900" dirty="0" smtClean="0">
                <a:solidFill>
                  <a:srgbClr val="FF0000"/>
                </a:solidFill>
                <a:latin typeface="Times New Roman" pitchFamily="18" charset="0"/>
                <a:cs typeface="Times New Roman" pitchFamily="18" charset="0"/>
              </a:rPr>
              <a:t> </a:t>
            </a:r>
            <a:r>
              <a:rPr lang="en-US" sz="1900" dirty="0" smtClean="0">
                <a:latin typeface="Times New Roman" pitchFamily="18" charset="0"/>
                <a:cs typeface="Times New Roman" pitchFamily="18" charset="0"/>
              </a:rPr>
              <a:t>method</a:t>
            </a:r>
            <a:r>
              <a:rPr lang="en-US" sz="1900" dirty="0">
                <a:latin typeface="Times New Roman" pitchFamily="18" charset="0"/>
                <a:cs typeface="Times New Roman" pitchFamily="18" charset="0"/>
              </a:rPr>
              <a:t>. To call an object’s method, you specify the object name, a dot, the method name, and then parentheses around any arguments you want to pass to the method</a:t>
            </a:r>
            <a:r>
              <a:rPr lang="en-US" sz="1900" dirty="0" smtClean="0">
                <a:latin typeface="Times New Roman" pitchFamily="18" charset="0"/>
                <a:cs typeface="Times New Roman" pitchFamily="18" charset="0"/>
              </a:rPr>
              <a:t>.</a:t>
            </a:r>
          </a:p>
          <a:p>
            <a:pPr marL="342900" indent="-342900" algn="just">
              <a:lnSpc>
                <a:spcPct val="90000"/>
              </a:lnSpc>
              <a:buFont typeface="Arial" panose="020B0604020202020204" pitchFamily="34" charset="0"/>
              <a:buChar char="•"/>
            </a:pPr>
            <a:r>
              <a:rPr lang="en-US" sz="1900" dirty="0" smtClean="0">
                <a:latin typeface="Times New Roman" pitchFamily="18" charset="0"/>
                <a:cs typeface="Times New Roman" pitchFamily="18" charset="0"/>
              </a:rPr>
              <a:t>For </a:t>
            </a:r>
            <a:r>
              <a:rPr lang="en-US" sz="1900" dirty="0">
                <a:latin typeface="Times New Roman" pitchFamily="18" charset="0"/>
                <a:cs typeface="Times New Roman" pitchFamily="18" charset="0"/>
              </a:rPr>
              <a:t>example, here’s </a:t>
            </a:r>
            <a:r>
              <a:rPr lang="en-US" sz="1900" dirty="0" smtClean="0">
                <a:latin typeface="Times New Roman" pitchFamily="18" charset="0"/>
                <a:cs typeface="Times New Roman" pitchFamily="18" charset="0"/>
              </a:rPr>
              <a:t>the </a:t>
            </a:r>
            <a:r>
              <a:rPr lang="en-US" sz="1900" dirty="0" err="1" smtClean="0">
                <a:latin typeface="Times New Roman" pitchFamily="18" charset="0"/>
                <a:cs typeface="Times New Roman" pitchFamily="18" charset="0"/>
              </a:rPr>
              <a:t>getElemementById</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method call from the Hello web page’s </a:t>
            </a:r>
            <a:r>
              <a:rPr lang="en-US" sz="1900" dirty="0" err="1">
                <a:latin typeface="Times New Roman" pitchFamily="18" charset="0"/>
                <a:cs typeface="Times New Roman" pitchFamily="18" charset="0"/>
              </a:rPr>
              <a:t>displayHello</a:t>
            </a:r>
            <a:r>
              <a:rPr lang="en-US" sz="1900" dirty="0">
                <a:latin typeface="Times New Roman" pitchFamily="18" charset="0"/>
                <a:cs typeface="Times New Roman" pitchFamily="18" charset="0"/>
              </a:rPr>
              <a:t> function</a:t>
            </a:r>
            <a:r>
              <a:rPr lang="en-US" sz="1900" dirty="0" smtClean="0">
                <a:latin typeface="Times New Roman" pitchFamily="18" charset="0"/>
                <a:cs typeface="Times New Roman" pitchFamily="18" charset="0"/>
              </a:rPr>
              <a:t>: </a:t>
            </a:r>
          </a:p>
          <a:p>
            <a:pPr lvl="1" algn="just">
              <a:lnSpc>
                <a:spcPct val="90000"/>
              </a:lnSpc>
            </a:pPr>
            <a:r>
              <a:rPr lang="en-US" sz="1900" dirty="0" err="1" smtClean="0">
                <a:solidFill>
                  <a:srgbClr val="FF0000"/>
                </a:solidFill>
                <a:latin typeface="Times New Roman" pitchFamily="18" charset="0"/>
                <a:cs typeface="Times New Roman" pitchFamily="18" charset="0"/>
              </a:rPr>
              <a:t>document.getElementById</a:t>
            </a:r>
            <a:r>
              <a:rPr lang="en-US" sz="1900" dirty="0">
                <a:solidFill>
                  <a:srgbClr val="FF0000"/>
                </a:solidFill>
                <a:latin typeface="Times New Roman" pitchFamily="18" charset="0"/>
                <a:cs typeface="Times New Roman" pitchFamily="18" charset="0"/>
              </a:rPr>
              <a:t>("message")</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733806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12186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Assignment Statements and </a:t>
            </a:r>
            <a:r>
              <a:rPr lang="en-US" sz="3200" dirty="0" smtClean="0">
                <a:solidFill>
                  <a:srgbClr val="FFFFFF"/>
                </a:solidFill>
                <a:latin typeface="Times New Roman" pitchFamily="18" charset="0"/>
                <a:cs typeface="Times New Roman" pitchFamily="18" charset="0"/>
              </a:rPr>
              <a:t>Objects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8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The JavaScript </a:t>
            </a:r>
            <a:r>
              <a:rPr lang="en-US" sz="1850" dirty="0">
                <a:latin typeface="Times New Roman" panose="02020603050405020304" pitchFamily="18" charset="0"/>
                <a:cs typeface="Times New Roman" panose="02020603050405020304" pitchFamily="18" charset="0"/>
              </a:rPr>
              <a:t>engine searches for an element with </a:t>
            </a:r>
            <a:r>
              <a:rPr lang="en-US" sz="1850" dirty="0">
                <a:solidFill>
                  <a:srgbClr val="FF0000"/>
                </a:solidFill>
                <a:latin typeface="Times New Roman" panose="02020603050405020304" pitchFamily="18" charset="0"/>
                <a:cs typeface="Times New Roman" panose="02020603050405020304" pitchFamily="18" charset="0"/>
              </a:rPr>
              <a:t>id="message". </a:t>
            </a:r>
            <a:r>
              <a:rPr lang="en-US" sz="1850" dirty="0">
                <a:latin typeface="Times New Roman" panose="02020603050405020304" pitchFamily="18" charset="0"/>
                <a:cs typeface="Times New Roman" panose="02020603050405020304" pitchFamily="18" charset="0"/>
              </a:rPr>
              <a:t>There is such an element in </a:t>
            </a:r>
            <a:r>
              <a:rPr lang="en-US" sz="1850" dirty="0" smtClean="0">
                <a:latin typeface="Times New Roman" panose="02020603050405020304" pitchFamily="18" charset="0"/>
                <a:cs typeface="Times New Roman" panose="02020603050405020304" pitchFamily="18" charset="0"/>
              </a:rPr>
              <a:t>the Hello </a:t>
            </a:r>
            <a:r>
              <a:rPr lang="en-US" sz="1850" dirty="0">
                <a:latin typeface="Times New Roman" panose="02020603050405020304" pitchFamily="18" charset="0"/>
                <a:cs typeface="Times New Roman" panose="02020603050405020304" pitchFamily="18" charset="0"/>
              </a:rPr>
              <a:t>web page, and here it is:</a:t>
            </a:r>
          </a:p>
          <a:p>
            <a:pPr lvl="1" algn="just">
              <a:lnSpc>
                <a:spcPct val="90000"/>
              </a:lnSpc>
            </a:pPr>
            <a:r>
              <a:rPr lang="en-US" sz="1850" dirty="0">
                <a:solidFill>
                  <a:srgbClr val="FF0000"/>
                </a:solidFill>
                <a:latin typeface="Times New Roman" panose="02020603050405020304" pitchFamily="18" charset="0"/>
                <a:cs typeface="Times New Roman" panose="02020603050405020304" pitchFamily="18" charset="0"/>
              </a:rPr>
              <a:t>&lt;h3 id="message"&gt;</a:t>
            </a:r>
          </a:p>
          <a:p>
            <a:pPr lvl="1" algn="just">
              <a:lnSpc>
                <a:spcPct val="90000"/>
              </a:lnSpc>
            </a:pPr>
            <a:r>
              <a:rPr lang="en-US" sz="1850" dirty="0" smtClean="0">
                <a:solidFill>
                  <a:srgbClr val="FF0000"/>
                </a:solidFill>
                <a:latin typeface="Times New Roman" panose="02020603050405020304" pitchFamily="18" charset="0"/>
                <a:cs typeface="Times New Roman" panose="02020603050405020304" pitchFamily="18" charset="0"/>
              </a:rPr>
              <a:t>           To </a:t>
            </a:r>
            <a:r>
              <a:rPr lang="en-US" sz="1850" dirty="0">
                <a:solidFill>
                  <a:srgbClr val="FF0000"/>
                </a:solidFill>
                <a:latin typeface="Times New Roman" panose="02020603050405020304" pitchFamily="18" charset="0"/>
                <a:cs typeface="Times New Roman" panose="02020603050405020304" pitchFamily="18" charset="0"/>
              </a:rPr>
              <a:t>see the traditional first-program greeting, click below.</a:t>
            </a:r>
          </a:p>
          <a:p>
            <a:pPr lvl="1" algn="just">
              <a:lnSpc>
                <a:spcPct val="90000"/>
              </a:lnSpc>
            </a:pPr>
            <a:r>
              <a:rPr lang="en-US" sz="1850" dirty="0">
                <a:solidFill>
                  <a:srgbClr val="FF0000"/>
                </a:solidFill>
                <a:latin typeface="Times New Roman" panose="02020603050405020304" pitchFamily="18" charset="0"/>
                <a:cs typeface="Times New Roman" panose="02020603050405020304" pitchFamily="18" charset="0"/>
              </a:rPr>
              <a:t>&lt;/h3</a:t>
            </a:r>
            <a:r>
              <a:rPr lang="en-US" sz="1850" dirty="0" smtClean="0">
                <a:solidFill>
                  <a:srgbClr val="FF0000"/>
                </a:solidFill>
                <a:latin typeface="Times New Roman" panose="02020603050405020304" pitchFamily="18" charset="0"/>
                <a:cs typeface="Times New Roman" panose="02020603050405020304" pitchFamily="18" charset="0"/>
              </a:rPr>
              <a:t>&gt;</a:t>
            </a:r>
          </a:p>
          <a:p>
            <a:pPr marL="342900" indent="-342900" algn="just">
              <a:lnSpc>
                <a:spcPct val="90000"/>
              </a:lnSpc>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HTML5 standard says that an </a:t>
            </a:r>
            <a:r>
              <a:rPr lang="en-US" sz="1850" dirty="0">
                <a:solidFill>
                  <a:srgbClr val="FF0000"/>
                </a:solidFill>
                <a:latin typeface="Times New Roman" panose="02020603050405020304" pitchFamily="18" charset="0"/>
                <a:cs typeface="Times New Roman" panose="02020603050405020304" pitchFamily="18" charset="0"/>
              </a:rPr>
              <a:t>id attribute’s </a:t>
            </a:r>
            <a:r>
              <a:rPr lang="en-US" sz="1850" dirty="0">
                <a:latin typeface="Times New Roman" panose="02020603050405020304" pitchFamily="18" charset="0"/>
                <a:cs typeface="Times New Roman" panose="02020603050405020304" pitchFamily="18" charset="0"/>
              </a:rPr>
              <a:t>value must be unique for a particular web </a:t>
            </a:r>
            <a:r>
              <a:rPr lang="en-US" sz="1850" dirty="0" smtClean="0">
                <a:latin typeface="Times New Roman" panose="02020603050405020304" pitchFamily="18" charset="0"/>
                <a:cs typeface="Times New Roman" panose="02020603050405020304" pitchFamily="18" charset="0"/>
              </a:rPr>
              <a:t>page. Using </a:t>
            </a:r>
            <a:r>
              <a:rPr lang="en-US" sz="1850" dirty="0">
                <a:latin typeface="Times New Roman" panose="02020603050405020304" pitchFamily="18" charset="0"/>
                <a:cs typeface="Times New Roman" panose="02020603050405020304" pitchFamily="18" charset="0"/>
              </a:rPr>
              <a:t>an </a:t>
            </a:r>
            <a:r>
              <a:rPr lang="en-US" sz="1850" dirty="0">
                <a:solidFill>
                  <a:srgbClr val="FF0000"/>
                </a:solidFill>
                <a:latin typeface="Times New Roman" panose="02020603050405020304" pitchFamily="18" charset="0"/>
                <a:cs typeface="Times New Roman" panose="02020603050405020304" pitchFamily="18" charset="0"/>
              </a:rPr>
              <a:t>id attribute </a:t>
            </a:r>
            <a:r>
              <a:rPr lang="en-US" sz="1850" dirty="0">
                <a:latin typeface="Times New Roman" panose="02020603050405020304" pitchFamily="18" charset="0"/>
                <a:cs typeface="Times New Roman" panose="02020603050405020304" pitchFamily="18" charset="0"/>
              </a:rPr>
              <a:t>is necessary in that situation because we need a link’s target to be </a:t>
            </a:r>
            <a:r>
              <a:rPr lang="en-US" sz="1850" dirty="0" smtClean="0">
                <a:latin typeface="Times New Roman" panose="02020603050405020304" pitchFamily="18" charset="0"/>
                <a:cs typeface="Times New Roman" panose="02020603050405020304" pitchFamily="18" charset="0"/>
              </a:rPr>
              <a:t>unique. Likewise, we use an </a:t>
            </a:r>
            <a:r>
              <a:rPr lang="en-US" sz="1850" b="1" dirty="0" smtClean="0">
                <a:latin typeface="Times New Roman" panose="02020603050405020304" pitchFamily="18" charset="0"/>
                <a:cs typeface="Times New Roman" panose="02020603050405020304" pitchFamily="18" charset="0"/>
              </a:rPr>
              <a:t>id attribute to retrieve an element (with getElementById)</a:t>
            </a:r>
            <a:r>
              <a:rPr lang="en-US" sz="1850" dirty="0" smtClean="0">
                <a:latin typeface="Times New Roman" panose="02020603050405020304" pitchFamily="18" charset="0"/>
                <a:cs typeface="Times New Roman" panose="02020603050405020304" pitchFamily="18" charset="0"/>
              </a:rPr>
              <a:t> so there won’t be any confusion in terms of which element to retrieve. Let’s get back to explaining </a:t>
            </a:r>
            <a:r>
              <a:rPr lang="en-US" sz="1850" dirty="0" err="1" smtClean="0">
                <a:latin typeface="Times New Roman" panose="02020603050405020304" pitchFamily="18" charset="0"/>
                <a:cs typeface="Times New Roman" panose="02020603050405020304" pitchFamily="18" charset="0"/>
              </a:rPr>
              <a:t>displayHello</a:t>
            </a:r>
            <a:r>
              <a:rPr lang="en-US" sz="1850" dirty="0" smtClean="0">
                <a:latin typeface="Times New Roman" panose="02020603050405020304" pitchFamily="18" charset="0"/>
                <a:cs typeface="Times New Roman" panose="02020603050405020304" pitchFamily="18" charset="0"/>
              </a:rPr>
              <a:t> function.</a:t>
            </a:r>
          </a:p>
          <a:p>
            <a:pPr marL="342900" indent="-342900" algn="just">
              <a:lnSpc>
                <a:spcPct val="90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 Here it is again:</a:t>
            </a:r>
          </a:p>
          <a:p>
            <a:pPr lvl="1" algn="just">
              <a:lnSpc>
                <a:spcPct val="90000"/>
              </a:lnSpc>
            </a:pPr>
            <a:r>
              <a:rPr lang="en-US" sz="1850" dirty="0" smtClean="0">
                <a:solidFill>
                  <a:srgbClr val="FF0000"/>
                </a:solidFill>
                <a:latin typeface="Times New Roman" panose="02020603050405020304" pitchFamily="18" charset="0"/>
                <a:cs typeface="Times New Roman" panose="02020603050405020304" pitchFamily="18" charset="0"/>
              </a:rPr>
              <a:t>function </a:t>
            </a:r>
            <a:r>
              <a:rPr lang="en-US" sz="1850" dirty="0" err="1">
                <a:solidFill>
                  <a:srgbClr val="FF0000"/>
                </a:solidFill>
                <a:latin typeface="Times New Roman" panose="02020603050405020304" pitchFamily="18" charset="0"/>
                <a:cs typeface="Times New Roman" panose="02020603050405020304" pitchFamily="18" charset="0"/>
              </a:rPr>
              <a:t>displayHello</a:t>
            </a:r>
            <a:r>
              <a:rPr lang="en-US" sz="1850" dirty="0">
                <a:solidFill>
                  <a:srgbClr val="FF0000"/>
                </a:solidFill>
                <a:latin typeface="Times New Roman" panose="02020603050405020304" pitchFamily="18" charset="0"/>
                <a:cs typeface="Times New Roman" panose="02020603050405020304" pitchFamily="18" charset="0"/>
              </a:rPr>
              <a:t>() {</a:t>
            </a:r>
          </a:p>
          <a:p>
            <a:pPr lvl="2" algn="just">
              <a:lnSpc>
                <a:spcPct val="90000"/>
              </a:lnSpc>
            </a:pPr>
            <a:r>
              <a:rPr lang="en-US" sz="1850" dirty="0" err="1">
                <a:solidFill>
                  <a:srgbClr val="FF0000"/>
                </a:solidFill>
                <a:latin typeface="Times New Roman" panose="02020603050405020304" pitchFamily="18" charset="0"/>
                <a:cs typeface="Times New Roman" panose="02020603050405020304" pitchFamily="18" charset="0"/>
              </a:rPr>
              <a:t>var</a:t>
            </a:r>
            <a:r>
              <a:rPr lang="en-US" sz="1850" dirty="0">
                <a:solidFill>
                  <a:srgbClr val="FF0000"/>
                </a:solidFill>
                <a:latin typeface="Times New Roman" panose="02020603050405020304" pitchFamily="18" charset="0"/>
                <a:cs typeface="Times New Roman" panose="02020603050405020304" pitchFamily="18" charset="0"/>
              </a:rPr>
              <a:t> </a:t>
            </a:r>
            <a:r>
              <a:rPr lang="en-US" sz="1850" dirty="0" err="1">
                <a:solidFill>
                  <a:srgbClr val="FF0000"/>
                </a:solidFill>
                <a:latin typeface="Times New Roman" panose="02020603050405020304" pitchFamily="18" charset="0"/>
                <a:cs typeface="Times New Roman" panose="02020603050405020304" pitchFamily="18" charset="0"/>
              </a:rPr>
              <a:t>msg</a:t>
            </a:r>
            <a:r>
              <a:rPr lang="en-US" sz="1850" dirty="0">
                <a:solidFill>
                  <a:srgbClr val="FF0000"/>
                </a:solidFill>
                <a:latin typeface="Times New Roman" panose="02020603050405020304" pitchFamily="18" charset="0"/>
                <a:cs typeface="Times New Roman" panose="02020603050405020304" pitchFamily="18" charset="0"/>
              </a:rPr>
              <a:t>;</a:t>
            </a:r>
          </a:p>
          <a:p>
            <a:pPr lvl="2" algn="just">
              <a:lnSpc>
                <a:spcPct val="90000"/>
              </a:lnSpc>
            </a:pPr>
            <a:r>
              <a:rPr lang="en-US" sz="1850" dirty="0" err="1">
                <a:solidFill>
                  <a:srgbClr val="FF0000"/>
                </a:solidFill>
                <a:latin typeface="Times New Roman" panose="02020603050405020304" pitchFamily="18" charset="0"/>
                <a:cs typeface="Times New Roman" panose="02020603050405020304" pitchFamily="18" charset="0"/>
              </a:rPr>
              <a:t>msg</a:t>
            </a:r>
            <a:r>
              <a:rPr lang="en-US" sz="1850" dirty="0">
                <a:solidFill>
                  <a:srgbClr val="FF0000"/>
                </a:solidFill>
                <a:latin typeface="Times New Roman" panose="02020603050405020304" pitchFamily="18" charset="0"/>
                <a:cs typeface="Times New Roman" panose="02020603050405020304" pitchFamily="18" charset="0"/>
              </a:rPr>
              <a:t> = </a:t>
            </a:r>
            <a:r>
              <a:rPr lang="en-US" sz="1850" dirty="0" err="1">
                <a:solidFill>
                  <a:srgbClr val="FF0000"/>
                </a:solidFill>
                <a:latin typeface="Times New Roman" panose="02020603050405020304" pitchFamily="18" charset="0"/>
                <a:cs typeface="Times New Roman" panose="02020603050405020304" pitchFamily="18" charset="0"/>
              </a:rPr>
              <a:t>document.getElementById</a:t>
            </a:r>
            <a:r>
              <a:rPr lang="en-US" sz="1850" dirty="0">
                <a:solidFill>
                  <a:srgbClr val="FF0000"/>
                </a:solidFill>
                <a:latin typeface="Times New Roman" panose="02020603050405020304" pitchFamily="18" charset="0"/>
                <a:cs typeface="Times New Roman" panose="02020603050405020304" pitchFamily="18" charset="0"/>
              </a:rPr>
              <a:t>("message");</a:t>
            </a:r>
          </a:p>
          <a:p>
            <a:pPr lvl="2" algn="just">
              <a:lnSpc>
                <a:spcPct val="90000"/>
              </a:lnSpc>
            </a:pPr>
            <a:r>
              <a:rPr lang="en-US" sz="1850" dirty="0" err="1">
                <a:solidFill>
                  <a:srgbClr val="FF0000"/>
                </a:solidFill>
                <a:latin typeface="Times New Roman" panose="02020603050405020304" pitchFamily="18" charset="0"/>
                <a:cs typeface="Times New Roman" panose="02020603050405020304" pitchFamily="18" charset="0"/>
              </a:rPr>
              <a:t>msg.outerHTML</a:t>
            </a:r>
            <a:r>
              <a:rPr lang="en-US" sz="1850" dirty="0">
                <a:solidFill>
                  <a:srgbClr val="FF0000"/>
                </a:solidFill>
                <a:latin typeface="Times New Roman" panose="02020603050405020304" pitchFamily="18" charset="0"/>
                <a:cs typeface="Times New Roman" panose="02020603050405020304" pitchFamily="18" charset="0"/>
              </a:rPr>
              <a:t> = "&lt;h1&gt;Hello, world!&lt;/h1&gt;";</a:t>
            </a:r>
          </a:p>
          <a:p>
            <a:pPr lvl="1" algn="just">
              <a:lnSpc>
                <a:spcPct val="90000"/>
              </a:lnSpc>
            </a:pPr>
            <a:r>
              <a:rPr lang="en-US" sz="1850" dirty="0">
                <a:solidFill>
                  <a:srgbClr val="FF0000"/>
                </a:solidFill>
                <a:latin typeface="Times New Roman" panose="02020603050405020304" pitchFamily="18" charset="0"/>
                <a:cs typeface="Times New Roman" panose="02020603050405020304" pitchFamily="18" charset="0"/>
              </a:rPr>
              <a:t>}</a:t>
            </a:r>
            <a:endParaRPr lang="en-US" sz="1850" dirty="0" smtClean="0">
              <a:solidFill>
                <a:srgbClr val="FF0000"/>
              </a:solidFill>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So getElementById </a:t>
            </a:r>
            <a:r>
              <a:rPr lang="en-US" sz="1850" dirty="0">
                <a:latin typeface="Times New Roman" panose="02020603050405020304" pitchFamily="18" charset="0"/>
                <a:cs typeface="Times New Roman" panose="02020603050405020304" pitchFamily="18" charset="0"/>
              </a:rPr>
              <a:t>method call retrieves that h3 </a:t>
            </a:r>
            <a:r>
              <a:rPr lang="en-US" sz="1850" dirty="0" smtClean="0">
                <a:latin typeface="Times New Roman" panose="02020603050405020304" pitchFamily="18" charset="0"/>
                <a:cs typeface="Times New Roman" panose="02020603050405020304" pitchFamily="18" charset="0"/>
              </a:rPr>
              <a:t>element. The </a:t>
            </a:r>
            <a:r>
              <a:rPr lang="en-US" sz="1850" dirty="0">
                <a:latin typeface="Times New Roman" panose="02020603050405020304" pitchFamily="18" charset="0"/>
                <a:cs typeface="Times New Roman" panose="02020603050405020304" pitchFamily="18" charset="0"/>
              </a:rPr>
              <a:t>getElementById method retrieves the object associated with the h3 element. </a:t>
            </a:r>
            <a:r>
              <a:rPr lang="en-US" sz="1850" dirty="0" smtClean="0">
                <a:latin typeface="Times New Roman" panose="02020603050405020304" pitchFamily="18" charset="0"/>
                <a:cs typeface="Times New Roman" panose="02020603050405020304" pitchFamily="18" charset="0"/>
              </a:rPr>
              <a:t>In the </a:t>
            </a:r>
            <a:r>
              <a:rPr lang="en-US" sz="1850" dirty="0" err="1">
                <a:latin typeface="Times New Roman" panose="02020603050405020304" pitchFamily="18" charset="0"/>
                <a:cs typeface="Times New Roman" panose="02020603050405020304" pitchFamily="18" charset="0"/>
              </a:rPr>
              <a:t>displayHello</a:t>
            </a:r>
            <a:r>
              <a:rPr lang="en-US" sz="1850" dirty="0">
                <a:latin typeface="Times New Roman" panose="02020603050405020304" pitchFamily="18" charset="0"/>
                <a:cs typeface="Times New Roman" panose="02020603050405020304" pitchFamily="18" charset="0"/>
              </a:rPr>
              <a:t> function, you can see that the getElementById method call is on the </a:t>
            </a:r>
            <a:r>
              <a:rPr lang="en-US" sz="1850" dirty="0" smtClean="0">
                <a:latin typeface="Times New Roman" panose="02020603050405020304" pitchFamily="18" charset="0"/>
                <a:cs typeface="Times New Roman" panose="02020603050405020304" pitchFamily="18" charset="0"/>
              </a:rPr>
              <a:t>right hand side </a:t>
            </a:r>
            <a:r>
              <a:rPr lang="en-US" sz="1850" dirty="0">
                <a:latin typeface="Times New Roman" panose="02020603050405020304" pitchFamily="18" charset="0"/>
                <a:cs typeface="Times New Roman" panose="02020603050405020304" pitchFamily="18" charset="0"/>
              </a:rPr>
              <a:t>of an assignment statement, so the method’s returned value (the h3 element’s object</a:t>
            </a:r>
            <a:r>
              <a:rPr lang="en-US" sz="1850" dirty="0" smtClean="0">
                <a:latin typeface="Times New Roman" panose="02020603050405020304" pitchFamily="18" charset="0"/>
                <a:cs typeface="Times New Roman" panose="02020603050405020304" pitchFamily="18" charset="0"/>
              </a:rPr>
              <a:t>) gets </a:t>
            </a:r>
            <a:r>
              <a:rPr lang="en-US" sz="1850" dirty="0">
                <a:latin typeface="Times New Roman" panose="02020603050405020304" pitchFamily="18" charset="0"/>
                <a:cs typeface="Times New Roman" panose="02020603050405020304" pitchFamily="18" charset="0"/>
              </a:rPr>
              <a:t>assigned into the variable at the left of the assignment statement. After </a:t>
            </a:r>
            <a:r>
              <a:rPr lang="en-US" sz="1850" dirty="0" err="1">
                <a:latin typeface="Times New Roman" panose="02020603050405020304" pitchFamily="18" charset="0"/>
                <a:cs typeface="Times New Roman" panose="02020603050405020304" pitchFamily="18" charset="0"/>
              </a:rPr>
              <a:t>msg</a:t>
            </a:r>
            <a:r>
              <a:rPr lang="en-US" sz="1850" dirty="0">
                <a:latin typeface="Times New Roman" panose="02020603050405020304" pitchFamily="18" charset="0"/>
                <a:cs typeface="Times New Roman" panose="02020603050405020304" pitchFamily="18" charset="0"/>
              </a:rPr>
              <a:t> gets the h3 </a:t>
            </a:r>
            <a:r>
              <a:rPr lang="en-US" sz="1850" dirty="0" smtClean="0">
                <a:latin typeface="Times New Roman" panose="02020603050405020304" pitchFamily="18" charset="0"/>
                <a:cs typeface="Times New Roman" panose="02020603050405020304" pitchFamily="18" charset="0"/>
              </a:rPr>
              <a:t>element’s object</a:t>
            </a:r>
            <a:r>
              <a:rPr lang="en-US" sz="1850" dirty="0">
                <a:latin typeface="Times New Roman" panose="02020603050405020304" pitchFamily="18" charset="0"/>
                <a:cs typeface="Times New Roman" panose="02020603050405020304" pitchFamily="18" charset="0"/>
              </a:rPr>
              <a:t>, that object gets updated with this assignment statement</a:t>
            </a:r>
            <a:r>
              <a:rPr lang="en-US" sz="1850" dirty="0" smtClean="0">
                <a:latin typeface="Times New Roman" panose="02020603050405020304" pitchFamily="18" charset="0"/>
                <a:cs typeface="Times New Roman" panose="02020603050405020304" pitchFamily="18" charset="0"/>
              </a:rPr>
              <a:t>:  </a:t>
            </a:r>
            <a:r>
              <a:rPr lang="en-US" sz="1850" dirty="0" err="1" smtClean="0">
                <a:solidFill>
                  <a:srgbClr val="FF0000"/>
                </a:solidFill>
                <a:latin typeface="Times New Roman" panose="02020603050405020304" pitchFamily="18" charset="0"/>
                <a:cs typeface="Times New Roman" panose="02020603050405020304" pitchFamily="18" charset="0"/>
              </a:rPr>
              <a:t>msg.outerHTML</a:t>
            </a:r>
            <a:r>
              <a:rPr lang="en-US" sz="1850" dirty="0" smtClean="0">
                <a:solidFill>
                  <a:srgbClr val="FF0000"/>
                </a:solidFill>
                <a:latin typeface="Times New Roman" panose="02020603050405020304" pitchFamily="18" charset="0"/>
                <a:cs typeface="Times New Roman" panose="02020603050405020304" pitchFamily="18" charset="0"/>
              </a:rPr>
              <a:t> </a:t>
            </a:r>
            <a:r>
              <a:rPr lang="en-US" sz="1850" dirty="0">
                <a:solidFill>
                  <a:srgbClr val="FF0000"/>
                </a:solidFill>
                <a:latin typeface="Times New Roman" panose="02020603050405020304" pitchFamily="18" charset="0"/>
                <a:cs typeface="Times New Roman" panose="02020603050405020304" pitchFamily="18" charset="0"/>
              </a:rPr>
              <a:t>= "&lt;h1&gt;Hello, world!&lt;/h1&gt;</a:t>
            </a:r>
            <a:r>
              <a:rPr lang="en-US" sz="1850" dirty="0">
                <a:latin typeface="Times New Roman" panose="02020603050405020304" pitchFamily="18" charset="0"/>
                <a:cs typeface="Times New Roman" panose="02020603050405020304" pitchFamily="18" charset="0"/>
              </a:rPr>
              <a: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544026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47800" y="1010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Document Object </a:t>
            </a:r>
            <a:r>
              <a:rPr lang="en-US" sz="3200" dirty="0" smtClean="0">
                <a:solidFill>
                  <a:srgbClr val="FFFFFF"/>
                </a:solidFill>
                <a:latin typeface="Times New Roman" pitchFamily="18" charset="0"/>
                <a:cs typeface="Times New Roman" pitchFamily="18" charset="0"/>
              </a:rPr>
              <a:t>Model</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2654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The </a:t>
            </a:r>
            <a:r>
              <a:rPr lang="en-US" sz="1850" dirty="0">
                <a:latin typeface="Times New Roman" panose="02020603050405020304" pitchFamily="18" charset="0"/>
                <a:cs typeface="Times New Roman" panose="02020603050405020304" pitchFamily="18" charset="0"/>
              </a:rPr>
              <a:t>Document Object Model, which is normally referred to as the </a:t>
            </a:r>
            <a:r>
              <a:rPr lang="en-US" sz="1850" dirty="0">
                <a:solidFill>
                  <a:srgbClr val="FF0000"/>
                </a:solidFill>
                <a:latin typeface="Times New Roman" panose="02020603050405020304" pitchFamily="18" charset="0"/>
                <a:cs typeface="Times New Roman" panose="02020603050405020304" pitchFamily="18" charset="0"/>
              </a:rPr>
              <a:t>DOM</a:t>
            </a:r>
            <a:r>
              <a:rPr lang="en-US" sz="1850" dirty="0">
                <a:latin typeface="Times New Roman" panose="02020603050405020304" pitchFamily="18" charset="0"/>
                <a:cs typeface="Times New Roman" panose="02020603050405020304" pitchFamily="18" charset="0"/>
              </a:rPr>
              <a:t>, models all of the parts </a:t>
            </a:r>
            <a:r>
              <a:rPr lang="en-US" sz="1850" dirty="0" smtClean="0">
                <a:latin typeface="Times New Roman" panose="02020603050405020304" pitchFamily="18" charset="0"/>
                <a:cs typeface="Times New Roman" panose="02020603050405020304" pitchFamily="18" charset="0"/>
              </a:rPr>
              <a:t>of a </a:t>
            </a:r>
            <a:r>
              <a:rPr lang="en-US" sz="1850" dirty="0">
                <a:latin typeface="Times New Roman" panose="02020603050405020304" pitchFamily="18" charset="0"/>
                <a:cs typeface="Times New Roman" panose="02020603050405020304" pitchFamily="18" charset="0"/>
              </a:rPr>
              <a:t>web page document as nodes in a node tree. A node tree is similar to a directory tree, except </a:t>
            </a:r>
            <a:r>
              <a:rPr lang="en-US" sz="1850" dirty="0" smtClean="0">
                <a:latin typeface="Times New Roman" panose="02020603050405020304" pitchFamily="18" charset="0"/>
                <a:cs typeface="Times New Roman" panose="02020603050405020304" pitchFamily="18" charset="0"/>
              </a:rPr>
              <a:t>instead of </a:t>
            </a:r>
            <a:r>
              <a:rPr lang="en-US" sz="1850" dirty="0">
                <a:latin typeface="Times New Roman" panose="02020603050405020304" pitchFamily="18" charset="0"/>
                <a:cs typeface="Times New Roman" panose="02020603050405020304" pitchFamily="18" charset="0"/>
              </a:rPr>
              <a:t>showing directories that include other directories (and files), </a:t>
            </a:r>
            <a:r>
              <a:rPr lang="en-US" sz="1850" dirty="0" smtClean="0">
                <a:latin typeface="Times New Roman" panose="02020603050405020304" pitchFamily="18" charset="0"/>
                <a:cs typeface="Times New Roman" panose="02020603050405020304" pitchFamily="18" charset="0"/>
              </a:rPr>
              <a:t>figure 1., shows </a:t>
            </a:r>
            <a:r>
              <a:rPr lang="en-US" sz="1850" dirty="0">
                <a:latin typeface="Times New Roman" panose="02020603050405020304" pitchFamily="18" charset="0"/>
                <a:cs typeface="Times New Roman" panose="02020603050405020304" pitchFamily="18" charset="0"/>
              </a:rPr>
              <a:t>web page elements that </a:t>
            </a:r>
            <a:r>
              <a:rPr lang="en-US" sz="1850" dirty="0" smtClean="0">
                <a:latin typeface="Times New Roman" panose="02020603050405020304" pitchFamily="18" charset="0"/>
                <a:cs typeface="Times New Roman" panose="02020603050405020304" pitchFamily="18" charset="0"/>
              </a:rPr>
              <a:t>include other </a:t>
            </a:r>
            <a:r>
              <a:rPr lang="en-US" sz="1850" dirty="0">
                <a:latin typeface="Times New Roman" panose="02020603050405020304" pitchFamily="18" charset="0"/>
                <a:cs typeface="Times New Roman" panose="02020603050405020304" pitchFamily="18" charset="0"/>
              </a:rPr>
              <a:t>elements (and text and attributes). </a:t>
            </a: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Each </a:t>
            </a:r>
            <a:r>
              <a:rPr lang="en-US" sz="1850" dirty="0">
                <a:latin typeface="Times New Roman" panose="02020603050405020304" pitchFamily="18" charset="0"/>
                <a:cs typeface="Times New Roman" panose="02020603050405020304" pitchFamily="18" charset="0"/>
              </a:rPr>
              <a:t>node represents either (1) an element, (2) a text item </a:t>
            </a:r>
            <a:r>
              <a:rPr lang="en-US" sz="1850" dirty="0" smtClean="0">
                <a:latin typeface="Times New Roman" panose="02020603050405020304" pitchFamily="18" charset="0"/>
                <a:cs typeface="Times New Roman" panose="02020603050405020304" pitchFamily="18" charset="0"/>
              </a:rPr>
              <a:t>that appears </a:t>
            </a:r>
            <a:r>
              <a:rPr lang="en-US" sz="1850" dirty="0">
                <a:latin typeface="Times New Roman" panose="02020603050405020304" pitchFamily="18" charset="0"/>
                <a:cs typeface="Times New Roman" panose="02020603050405020304" pitchFamily="18" charset="0"/>
              </a:rPr>
              <a:t>between an element’s start and end tags, or (3) an attribute within one of the elements</a:t>
            </a:r>
            <a:r>
              <a:rPr lang="en-US" sz="1850" dirty="0" smtClean="0">
                <a:latin typeface="Times New Roman" panose="02020603050405020304" pitchFamily="18" charset="0"/>
                <a:cs typeface="Times New Roman" panose="02020603050405020304" pitchFamily="18" charset="0"/>
              </a:rPr>
              <a:t>. </a:t>
            </a:r>
          </a:p>
          <a:p>
            <a:pPr marL="342900" indent="-342900" algn="just">
              <a:lnSpc>
                <a:spcPct val="90000"/>
              </a:lnSpc>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It shows </a:t>
            </a:r>
            <a:r>
              <a:rPr lang="en-US" sz="1850" dirty="0" smtClean="0">
                <a:latin typeface="Times New Roman" panose="02020603050405020304" pitchFamily="18" charset="0"/>
                <a:cs typeface="Times New Roman" panose="02020603050405020304" pitchFamily="18" charset="0"/>
              </a:rPr>
              <a:t>yellow nodes </a:t>
            </a:r>
            <a:r>
              <a:rPr lang="en-US" sz="1850" dirty="0">
                <a:latin typeface="Times New Roman" panose="02020603050405020304" pitchFamily="18" charset="0"/>
                <a:cs typeface="Times New Roman" panose="02020603050405020304" pitchFamily="18" charset="0"/>
              </a:rPr>
              <a:t>for each text item that appears between an element’s start and end tags (e.g., “Hello”). And </a:t>
            </a:r>
            <a:r>
              <a:rPr lang="en-US" sz="1850" dirty="0" smtClean="0">
                <a:latin typeface="Times New Roman" panose="02020603050405020304" pitchFamily="18" charset="0"/>
                <a:cs typeface="Times New Roman" panose="02020603050405020304" pitchFamily="18" charset="0"/>
              </a:rPr>
              <a:t>it shows </a:t>
            </a:r>
            <a:r>
              <a:rPr lang="en-US" sz="1850" dirty="0">
                <a:latin typeface="Times New Roman" panose="02020603050405020304" pitchFamily="18" charset="0"/>
                <a:cs typeface="Times New Roman" panose="02020603050405020304" pitchFamily="18" charset="0"/>
              </a:rPr>
              <a:t>green nodes for each attribute in the web page document’s elements (e.g., h3’s id attribute).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7800" y="3429000"/>
            <a:ext cx="7537450" cy="2921927"/>
          </a:xfrm>
          <a:prstGeom prst="rect">
            <a:avLst/>
          </a:prstGeom>
        </p:spPr>
      </p:pic>
      <p:sp>
        <p:nvSpPr>
          <p:cNvPr id="4" name="Rectangle 3"/>
          <p:cNvSpPr/>
          <p:nvPr/>
        </p:nvSpPr>
        <p:spPr>
          <a:xfrm>
            <a:off x="2615266" y="6351535"/>
            <a:ext cx="5461934"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1. Node </a:t>
            </a:r>
            <a:r>
              <a:rPr lang="en-US" dirty="0">
                <a:solidFill>
                  <a:srgbClr val="FF0000"/>
                </a:solidFill>
                <a:latin typeface="Times New Roman" panose="02020603050405020304" pitchFamily="18" charset="0"/>
                <a:cs typeface="Times New Roman" panose="02020603050405020304" pitchFamily="18" charset="0"/>
              </a:rPr>
              <a:t>tree for simplified Hello web page</a:t>
            </a:r>
          </a:p>
        </p:txBody>
      </p:sp>
    </p:spTree>
    <p:extLst>
      <p:ext uri="{BB962C8B-B14F-4D97-AF65-F5344CB8AC3E}">
        <p14:creationId xmlns:p14="http://schemas.microsoft.com/office/powerpoint/2010/main" val="3089993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1010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Document Object </a:t>
            </a:r>
            <a:r>
              <a:rPr lang="en-US" sz="3200" dirty="0" smtClean="0">
                <a:solidFill>
                  <a:srgbClr val="FFFFFF"/>
                </a:solidFill>
                <a:latin typeface="Times New Roman" pitchFamily="18" charset="0"/>
                <a:cs typeface="Times New Roman" pitchFamily="18" charset="0"/>
              </a:rPr>
              <a:t>Model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nodes are arranged in a hierarchical fashion, where nodes at the top contain </a:t>
            </a:r>
            <a:r>
              <a:rPr lang="en-US" sz="1900" dirty="0" smtClean="0">
                <a:latin typeface="Times New Roman" panose="02020603050405020304" pitchFamily="18" charset="0"/>
                <a:cs typeface="Times New Roman" panose="02020603050405020304" pitchFamily="18" charset="0"/>
              </a:rPr>
              <a:t>the nodes </a:t>
            </a:r>
            <a:r>
              <a:rPr lang="en-US" sz="1900" dirty="0">
                <a:latin typeface="Times New Roman" panose="02020603050405020304" pitchFamily="18" charset="0"/>
                <a:cs typeface="Times New Roman" panose="02020603050405020304" pitchFamily="18" charset="0"/>
              </a:rPr>
              <a:t>below them (e.g., the head node contains the title node). The node at the top of the </a:t>
            </a:r>
            <a:r>
              <a:rPr lang="en-US" sz="1900" dirty="0" smtClean="0">
                <a:latin typeface="Times New Roman" panose="02020603050405020304" pitchFamily="18" charset="0"/>
                <a:cs typeface="Times New Roman" panose="02020603050405020304" pitchFamily="18" charset="0"/>
              </a:rPr>
              <a:t>node tree </a:t>
            </a:r>
            <a:r>
              <a:rPr lang="en-US" sz="1900" dirty="0">
                <a:latin typeface="Times New Roman" panose="02020603050405020304" pitchFamily="18" charset="0"/>
                <a:cs typeface="Times New Roman" panose="02020603050405020304" pitchFamily="18" charset="0"/>
              </a:rPr>
              <a:t>is the </a:t>
            </a:r>
            <a:r>
              <a:rPr lang="en-US" sz="1900" dirty="0">
                <a:solidFill>
                  <a:srgbClr val="FF0000"/>
                </a:solidFill>
                <a:latin typeface="Times New Roman" panose="02020603050405020304" pitchFamily="18" charset="0"/>
                <a:cs typeface="Times New Roman" panose="02020603050405020304" pitchFamily="18" charset="0"/>
              </a:rPr>
              <a:t>document </a:t>
            </a:r>
            <a:r>
              <a:rPr lang="en-US" sz="1900" dirty="0" smtClean="0">
                <a:solidFill>
                  <a:srgbClr val="FF0000"/>
                </a:solidFill>
                <a:latin typeface="Times New Roman" panose="02020603050405020304" pitchFamily="18" charset="0"/>
                <a:cs typeface="Times New Roman" panose="02020603050405020304" pitchFamily="18" charset="0"/>
              </a:rPr>
              <a:t>object</a:t>
            </a:r>
            <a:r>
              <a:rPr lang="en-US" sz="1900" dirty="0" smtClean="0">
                <a:latin typeface="Times New Roman" panose="02020603050405020304" pitchFamily="18" charset="0"/>
                <a:cs typeface="Times New Roman" panose="02020603050405020304" pitchFamily="18" charset="0"/>
              </a:rPr>
              <a:t>. </a:t>
            </a:r>
          </a:p>
          <a:p>
            <a:pPr marL="342900" indent="-342900" algn="just">
              <a:lnSpc>
                <a:spcPct val="9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term dynamic HTML refers to updating the web page’s content by manipulating </a:t>
            </a:r>
            <a:r>
              <a:rPr lang="en-US" sz="1900" dirty="0" smtClean="0">
                <a:latin typeface="Times New Roman" panose="02020603050405020304" pitchFamily="18" charset="0"/>
                <a:cs typeface="Times New Roman" panose="02020603050405020304" pitchFamily="18" charset="0"/>
              </a:rPr>
              <a:t>the DOM’s </a:t>
            </a:r>
            <a:r>
              <a:rPr lang="en-US" sz="1900" dirty="0">
                <a:latin typeface="Times New Roman" panose="02020603050405020304" pitchFamily="18" charset="0"/>
                <a:cs typeface="Times New Roman" panose="02020603050405020304" pitchFamily="18" charset="0"/>
              </a:rPr>
              <a:t>nodes.</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DOM provides </a:t>
            </a:r>
            <a:r>
              <a:rPr lang="en-US" sz="1900" dirty="0">
                <a:latin typeface="Times New Roman" panose="02020603050405020304" pitchFamily="18" charset="0"/>
                <a:cs typeface="Times New Roman" panose="02020603050405020304" pitchFamily="18" charset="0"/>
              </a:rPr>
              <a:t>different ways to access the nodes in the node tree. Here are three common techniques:</a:t>
            </a:r>
          </a:p>
          <a:p>
            <a:pPr marL="342900" indent="-342900" algn="just">
              <a:lnSpc>
                <a:spcPct val="9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1</a:t>
            </a:r>
            <a:r>
              <a:rPr lang="en-US" sz="1900" dirty="0">
                <a:latin typeface="Times New Roman" panose="02020603050405020304" pitchFamily="18" charset="0"/>
                <a:cs typeface="Times New Roman" panose="02020603050405020304" pitchFamily="18" charset="0"/>
              </a:rPr>
              <a:t>. You can retrieve the node tree’s root by using document (for the document object) </a:t>
            </a:r>
            <a:r>
              <a:rPr lang="en-US" sz="1900" dirty="0" smtClean="0">
                <a:latin typeface="Times New Roman" panose="02020603050405020304" pitchFamily="18" charset="0"/>
                <a:cs typeface="Times New Roman" panose="02020603050405020304" pitchFamily="18" charset="0"/>
              </a:rPr>
              <a:t>in your </a:t>
            </a:r>
            <a:r>
              <a:rPr lang="en-US" sz="1900" dirty="0">
                <a:latin typeface="Times New Roman" panose="02020603050405020304" pitchFamily="18" charset="0"/>
                <a:cs typeface="Times New Roman" panose="02020603050405020304" pitchFamily="18" charset="0"/>
              </a:rPr>
              <a:t>code and then use the root object as a starting point in traversing down the tree.</a:t>
            </a:r>
          </a:p>
          <a:p>
            <a:pPr marL="342900" indent="-342900" algn="just">
              <a:lnSpc>
                <a:spcPct val="9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2</a:t>
            </a:r>
            <a:r>
              <a:rPr lang="en-US" sz="1900" dirty="0">
                <a:latin typeface="Times New Roman" panose="02020603050405020304" pitchFamily="18" charset="0"/>
                <a:cs typeface="Times New Roman" panose="02020603050405020304" pitchFamily="18" charset="0"/>
              </a:rPr>
              <a:t>. You can retrieve the node that the user just interacted with (e.g. a button that was clicked</a:t>
            </a:r>
            <a:r>
              <a:rPr lang="en-US" sz="1900" dirty="0" smtClean="0">
                <a:latin typeface="Times New Roman" panose="02020603050405020304" pitchFamily="18" charset="0"/>
                <a:cs typeface="Times New Roman" panose="02020603050405020304" pitchFamily="18" charset="0"/>
              </a:rPr>
              <a:t>) and </a:t>
            </a:r>
            <a:r>
              <a:rPr lang="en-US" sz="1900" dirty="0">
                <a:latin typeface="Times New Roman" panose="02020603050405020304" pitchFamily="18" charset="0"/>
                <a:cs typeface="Times New Roman" panose="02020603050405020304" pitchFamily="18" charset="0"/>
              </a:rPr>
              <a:t>use that node object as a starting point in traversing up or down the tree.</a:t>
            </a:r>
          </a:p>
          <a:p>
            <a:pPr marL="342900" indent="-342900" algn="just">
              <a:lnSpc>
                <a:spcPct val="9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3</a:t>
            </a:r>
            <a:r>
              <a:rPr lang="en-US" sz="1900" dirty="0">
                <a:latin typeface="Times New Roman" panose="02020603050405020304" pitchFamily="18" charset="0"/>
                <a:cs typeface="Times New Roman" panose="02020603050405020304" pitchFamily="18" charset="0"/>
              </a:rPr>
              <a:t>. You can retrieve a particular element node by calling the document </a:t>
            </a:r>
            <a:r>
              <a:rPr lang="en-US" sz="1900" dirty="0" smtClean="0">
                <a:latin typeface="Times New Roman" panose="02020603050405020304" pitchFamily="18" charset="0"/>
                <a:cs typeface="Times New Roman" panose="02020603050405020304" pitchFamily="18" charset="0"/>
              </a:rPr>
              <a:t>object’s getElementById </a:t>
            </a:r>
            <a:r>
              <a:rPr lang="en-US" sz="1900" dirty="0">
                <a:latin typeface="Times New Roman" panose="02020603050405020304" pitchFamily="18" charset="0"/>
                <a:cs typeface="Times New Roman" panose="02020603050405020304" pitchFamily="18" charset="0"/>
              </a:rPr>
              <a:t>method with the element’s id value as an argument. </a:t>
            </a:r>
            <a:endParaRPr lang="en-US" sz="190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342900" indent="-342900" algn="just">
              <a:lnSpc>
                <a:spcPct val="90000"/>
              </a:lnSpc>
              <a:buFont typeface="Wingdings" panose="05000000000000000000" pitchFamily="2" charset="2"/>
              <a:buChar char="Ø"/>
            </a:pPr>
            <a:r>
              <a:rPr lang="en-US" sz="1900" dirty="0">
                <a:solidFill>
                  <a:srgbClr val="FF0000"/>
                </a:solidFill>
                <a:latin typeface="Times New Roman" panose="02020603050405020304" pitchFamily="18" charset="0"/>
                <a:cs typeface="Times New Roman" panose="02020603050405020304" pitchFamily="18" charset="0"/>
              </a:rPr>
              <a:t> Forms and How They’re Processed: </a:t>
            </a:r>
            <a:r>
              <a:rPr lang="en-US" sz="1900" b="1" dirty="0" smtClean="0">
                <a:solidFill>
                  <a:srgbClr val="FF0000"/>
                </a:solidFill>
                <a:latin typeface="Times New Roman" panose="02020603050405020304" pitchFamily="18" charset="0"/>
                <a:cs typeface="Times New Roman" panose="02020603050405020304" pitchFamily="18" charset="0"/>
              </a:rPr>
              <a:t>Client-Side</a:t>
            </a:r>
            <a:r>
              <a:rPr lang="en-US" sz="1900" dirty="0" smtClean="0">
                <a:solidFill>
                  <a:srgbClr val="FF0000"/>
                </a:solidFill>
                <a:latin typeface="Times New Roman" panose="02020603050405020304" pitchFamily="18" charset="0"/>
                <a:cs typeface="Times New Roman" panose="02020603050405020304" pitchFamily="18" charset="0"/>
              </a:rPr>
              <a:t> Versus </a:t>
            </a:r>
            <a:r>
              <a:rPr lang="en-US" sz="1900" b="1" dirty="0" smtClean="0">
                <a:solidFill>
                  <a:srgbClr val="FF0000"/>
                </a:solidFill>
                <a:latin typeface="Times New Roman" panose="02020603050405020304" pitchFamily="18" charset="0"/>
                <a:cs typeface="Times New Roman" panose="02020603050405020304" pitchFamily="18" charset="0"/>
              </a:rPr>
              <a:t>Server-Side</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 </a:t>
            </a:r>
            <a:r>
              <a:rPr lang="en-US" sz="1900" dirty="0">
                <a:latin typeface="Times New Roman" panose="02020603050405020304" pitchFamily="18" charset="0"/>
                <a:cs typeface="Times New Roman" panose="02020603050405020304" pitchFamily="18" charset="0"/>
              </a:rPr>
              <a:t>form is a mechanism for grouping input controls (e.g., buttons, text controls, and checkboxes</a:t>
            </a:r>
            <a:r>
              <a:rPr lang="en-US" sz="1900" dirty="0" smtClean="0">
                <a:latin typeface="Times New Roman" panose="02020603050405020304" pitchFamily="18" charset="0"/>
                <a:cs typeface="Times New Roman" panose="02020603050405020304" pitchFamily="18" charset="0"/>
              </a:rPr>
              <a:t>) within </a:t>
            </a:r>
            <a:r>
              <a:rPr lang="en-US" sz="1900" dirty="0">
                <a:latin typeface="Times New Roman" panose="02020603050405020304" pitchFamily="18" charset="0"/>
                <a:cs typeface="Times New Roman" panose="02020603050405020304" pitchFamily="18" charset="0"/>
              </a:rPr>
              <a:t>a web page</a:t>
            </a:r>
            <a:r>
              <a:rPr lang="en-US" sz="1900" dirty="0" smtClean="0">
                <a:latin typeface="Times New Roman" panose="02020603050405020304" pitchFamily="18" charset="0"/>
                <a:cs typeface="Times New Roman" panose="02020603050405020304" pitchFamily="18" charset="0"/>
              </a:rPr>
              <a:t>. </a:t>
            </a:r>
          </a:p>
          <a:p>
            <a:pPr marL="342900" indent="-342900" algn="just">
              <a:lnSpc>
                <a:spcPct val="9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Before we dig into the details of how to implement a form with HTML and how to process </a:t>
            </a:r>
            <a:r>
              <a:rPr lang="en-US" sz="1900" dirty="0" smtClean="0">
                <a:latin typeface="Times New Roman" panose="02020603050405020304" pitchFamily="18" charset="0"/>
                <a:cs typeface="Times New Roman" panose="02020603050405020304" pitchFamily="18" charset="0"/>
              </a:rPr>
              <a:t>the input </a:t>
            </a:r>
            <a:r>
              <a:rPr lang="en-US" sz="1900" dirty="0">
                <a:latin typeface="Times New Roman" panose="02020603050405020304" pitchFamily="18" charset="0"/>
                <a:cs typeface="Times New Roman" panose="02020603050405020304" pitchFamily="18" charset="0"/>
              </a:rPr>
              <a:t>with JavaScript, let’s look at an example web page that uses a form. </a:t>
            </a:r>
            <a:r>
              <a:rPr lang="en-US" sz="1900" dirty="0" smtClean="0">
                <a:latin typeface="Times New Roman" panose="02020603050405020304" pitchFamily="18" charset="0"/>
                <a:cs typeface="Times New Roman" panose="02020603050405020304" pitchFamily="18" charset="0"/>
              </a:rPr>
              <a:t>Figure 2., shows </a:t>
            </a:r>
            <a:r>
              <a:rPr lang="en-US" sz="1900" dirty="0">
                <a:latin typeface="Times New Roman" panose="02020603050405020304" pitchFamily="18" charset="0"/>
                <a:cs typeface="Times New Roman" panose="02020603050405020304" pitchFamily="18" charset="0"/>
              </a:rPr>
              <a:t>a </a:t>
            </a:r>
            <a:r>
              <a:rPr lang="en-US" sz="1900" dirty="0" smtClean="0">
                <a:latin typeface="Times New Roman" panose="02020603050405020304" pitchFamily="18" charset="0"/>
                <a:cs typeface="Times New Roman" panose="02020603050405020304" pitchFamily="18" charset="0"/>
              </a:rPr>
              <a:t>temperature conversion </a:t>
            </a:r>
            <a:r>
              <a:rPr lang="en-US" sz="1900" dirty="0">
                <a:latin typeface="Times New Roman" panose="02020603050405020304" pitchFamily="18" charset="0"/>
                <a:cs typeface="Times New Roman" panose="02020603050405020304" pitchFamily="18" charset="0"/>
              </a:rPr>
              <a:t>calculator.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804622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Forms and How They’re Processed: Client-Side Versus </a:t>
            </a:r>
            <a:r>
              <a:rPr lang="en-US" sz="3200" dirty="0" smtClean="0">
                <a:solidFill>
                  <a:srgbClr val="FFFFFF"/>
                </a:solidFill>
                <a:latin typeface="Times New Roman" pitchFamily="18" charset="0"/>
                <a:cs typeface="Times New Roman" pitchFamily="18" charset="0"/>
              </a:rPr>
              <a:t>Server-Side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9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Note </a:t>
            </a:r>
            <a:r>
              <a:rPr lang="en-US" sz="1900" dirty="0">
                <a:latin typeface="Times New Roman" panose="02020603050405020304" pitchFamily="18" charset="0"/>
                <a:cs typeface="Times New Roman" panose="02020603050405020304" pitchFamily="18" charset="0"/>
              </a:rPr>
              <a:t>the quantity text control at the top, the result text control </a:t>
            </a:r>
            <a:r>
              <a:rPr lang="en-US" sz="1900" dirty="0" smtClean="0">
                <a:latin typeface="Times New Roman" panose="02020603050405020304" pitchFamily="18" charset="0"/>
                <a:cs typeface="Times New Roman" panose="02020603050405020304" pitchFamily="18" charset="0"/>
              </a:rPr>
              <a:t>at the </a:t>
            </a:r>
            <a:r>
              <a:rPr lang="en-US" sz="1900" dirty="0">
                <a:latin typeface="Times New Roman" panose="02020603050405020304" pitchFamily="18" charset="0"/>
                <a:cs typeface="Times New Roman" panose="02020603050405020304" pitchFamily="18" charset="0"/>
              </a:rPr>
              <a:t>bottom, the two list boxes at the sides, and the convert button in the center. All those </a:t>
            </a:r>
            <a:r>
              <a:rPr lang="en-US" sz="1900" dirty="0" smtClean="0">
                <a:latin typeface="Times New Roman" panose="02020603050405020304" pitchFamily="18" charset="0"/>
                <a:cs typeface="Times New Roman" panose="02020603050405020304" pitchFamily="18" charset="0"/>
              </a:rPr>
              <a:t>controls are </a:t>
            </a:r>
            <a:r>
              <a:rPr lang="en-US" sz="1900" dirty="0">
                <a:latin typeface="Times New Roman" panose="02020603050405020304" pitchFamily="18" charset="0"/>
                <a:cs typeface="Times New Roman" panose="02020603050405020304" pitchFamily="18" charset="0"/>
              </a:rPr>
              <a:t>inside a form. </a:t>
            </a:r>
            <a:endParaRPr lang="en-US" sz="190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Behind </a:t>
            </a:r>
            <a:r>
              <a:rPr lang="en-US" sz="1900" dirty="0">
                <a:latin typeface="Times New Roman" panose="02020603050405020304" pitchFamily="18" charset="0"/>
                <a:cs typeface="Times New Roman" panose="02020603050405020304" pitchFamily="18" charset="0"/>
              </a:rPr>
              <a:t>the scenes, the convert button has a JavaScript event handler. When </a:t>
            </a:r>
            <a:r>
              <a:rPr lang="en-US" sz="1900" dirty="0" smtClean="0">
                <a:latin typeface="Times New Roman" panose="02020603050405020304" pitchFamily="18" charset="0"/>
                <a:cs typeface="Times New Roman" panose="02020603050405020304" pitchFamily="18" charset="0"/>
              </a:rPr>
              <a:t>the user </a:t>
            </a:r>
            <a:r>
              <a:rPr lang="en-US" sz="1900" dirty="0">
                <a:latin typeface="Times New Roman" panose="02020603050405020304" pitchFamily="18" charset="0"/>
                <a:cs typeface="Times New Roman" panose="02020603050405020304" pitchFamily="18" charset="0"/>
              </a:rPr>
              <a:t>clicks the button and submits the form, the event handler code reads the form’s input values</a:t>
            </a:r>
            <a:r>
              <a:rPr lang="en-US" sz="1900" dirty="0" smtClean="0">
                <a:latin typeface="Times New Roman" panose="02020603050405020304" pitchFamily="18" charset="0"/>
                <a:cs typeface="Times New Roman" panose="02020603050405020304" pitchFamily="18" charset="0"/>
              </a:rPr>
              <a:t>, does </a:t>
            </a:r>
            <a:r>
              <a:rPr lang="en-US" sz="1900" dirty="0">
                <a:latin typeface="Times New Roman" panose="02020603050405020304" pitchFamily="18" charset="0"/>
                <a:cs typeface="Times New Roman" panose="02020603050405020304" pitchFamily="18" charset="0"/>
              </a:rPr>
              <a:t>the calculation, and displays the result</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There </a:t>
            </a:r>
            <a:r>
              <a:rPr lang="en-US" sz="1900" dirty="0">
                <a:latin typeface="Times New Roman" panose="02020603050405020304" pitchFamily="18" charset="0"/>
                <a:cs typeface="Times New Roman" panose="02020603050405020304" pitchFamily="18" charset="0"/>
              </a:rPr>
              <a:t>are two basic strategies for processing a form’s input data. The calculations may </a:t>
            </a:r>
            <a:r>
              <a:rPr lang="en-US" sz="1900" dirty="0" smtClean="0">
                <a:latin typeface="Times New Roman" panose="02020603050405020304" pitchFamily="18" charset="0"/>
                <a:cs typeface="Times New Roman" panose="02020603050405020304" pitchFamily="18" charset="0"/>
              </a:rPr>
              <a:t>occur on </a:t>
            </a:r>
            <a:r>
              <a:rPr lang="en-US" sz="1900" dirty="0">
                <a:latin typeface="Times New Roman" panose="02020603050405020304" pitchFamily="18" charset="0"/>
                <a:cs typeface="Times New Roman" panose="02020603050405020304" pitchFamily="18" charset="0"/>
              </a:rPr>
              <a:t>the client side (on the browser’s computer) or on the server side (on the web server’s computer</a:t>
            </a:r>
            <a:r>
              <a:rPr lang="en-US" sz="1900" dirty="0" smtClean="0">
                <a:latin typeface="Times New Roman" panose="02020603050405020304" pitchFamily="18" charset="0"/>
                <a:cs typeface="Times New Roman" panose="02020603050405020304" pitchFamily="18" charset="0"/>
              </a:rPr>
              <a:t>). With </a:t>
            </a:r>
            <a:r>
              <a:rPr lang="en-US" sz="1900" dirty="0">
                <a:latin typeface="Times New Roman" panose="02020603050405020304" pitchFamily="18" charset="0"/>
                <a:cs typeface="Times New Roman" panose="02020603050405020304" pitchFamily="18" charset="0"/>
              </a:rPr>
              <a:t>server-side processing, the form input values are transmitted across the </a:t>
            </a:r>
            <a:r>
              <a:rPr lang="en-US" sz="1900" dirty="0" smtClean="0">
                <a:latin typeface="Times New Roman" panose="02020603050405020304" pitchFamily="18" charset="0"/>
                <a:cs typeface="Times New Roman" panose="02020603050405020304" pitchFamily="18" charset="0"/>
              </a:rPr>
              <a:t>Internet to server </a:t>
            </a:r>
            <a:r>
              <a:rPr lang="en-US" sz="1900" dirty="0">
                <a:latin typeface="Times New Roman" panose="02020603050405020304" pitchFamily="18" charset="0"/>
                <a:cs typeface="Times New Roman" panose="02020603050405020304" pitchFamily="18" charset="0"/>
              </a:rPr>
              <a:t>computer.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1984375" y="5154762"/>
            <a:ext cx="64008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2. </a:t>
            </a:r>
            <a:r>
              <a:rPr lang="en-US" dirty="0">
                <a:solidFill>
                  <a:srgbClr val="FF0000"/>
                </a:solidFill>
                <a:latin typeface="Times New Roman" panose="02020603050405020304" pitchFamily="18" charset="0"/>
                <a:cs typeface="Times New Roman" panose="02020603050405020304" pitchFamily="18" charset="0"/>
              </a:rPr>
              <a:t>Web page that performs temperature </a:t>
            </a:r>
            <a:r>
              <a:rPr lang="en-US" dirty="0" smtClean="0">
                <a:solidFill>
                  <a:srgbClr val="FF0000"/>
                </a:solidFill>
                <a:latin typeface="Times New Roman" panose="02020603050405020304" pitchFamily="18" charset="0"/>
                <a:cs typeface="Times New Roman" panose="02020603050405020304" pitchFamily="18" charset="0"/>
              </a:rPr>
              <a:t>conversions </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3628" y="2438006"/>
            <a:ext cx="7239372" cy="2819794"/>
          </a:xfrm>
          <a:prstGeom prst="rect">
            <a:avLst/>
          </a:prstGeom>
        </p:spPr>
      </p:pic>
    </p:spTree>
    <p:extLst>
      <p:ext uri="{BB962C8B-B14F-4D97-AF65-F5344CB8AC3E}">
        <p14:creationId xmlns:p14="http://schemas.microsoft.com/office/powerpoint/2010/main" val="25502571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Forms and How They’re Processed: Client-Side Versus </a:t>
            </a:r>
            <a:r>
              <a:rPr lang="en-US" sz="3200" dirty="0" smtClean="0">
                <a:solidFill>
                  <a:srgbClr val="FFFFFF"/>
                </a:solidFill>
                <a:latin typeface="Times New Roman" pitchFamily="18" charset="0"/>
                <a:cs typeface="Times New Roman" pitchFamily="18" charset="0"/>
              </a:rPr>
              <a:t>Server-Side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8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The server then does the calculations and transmits the answers back </a:t>
            </a:r>
            <a:r>
              <a:rPr lang="en-US" sz="1850" dirty="0" smtClean="0">
                <a:latin typeface="Times New Roman" panose="02020603050405020304" pitchFamily="18" charset="0"/>
                <a:cs typeface="Times New Roman" panose="02020603050405020304" pitchFamily="18" charset="0"/>
              </a:rPr>
              <a:t>to the </a:t>
            </a:r>
            <a:r>
              <a:rPr lang="en-US" sz="1850" dirty="0">
                <a:latin typeface="Times New Roman" panose="02020603050405020304" pitchFamily="18" charset="0"/>
                <a:cs typeface="Times New Roman" panose="02020603050405020304" pitchFamily="18" charset="0"/>
              </a:rPr>
              <a:t>client computer. The answers are in the form of a new web page or an updated version of </a:t>
            </a:r>
            <a:r>
              <a:rPr lang="en-US" sz="1850" dirty="0" smtClean="0">
                <a:latin typeface="Times New Roman" panose="02020603050405020304" pitchFamily="18" charset="0"/>
                <a:cs typeface="Times New Roman" panose="02020603050405020304" pitchFamily="18" charset="0"/>
              </a:rPr>
              <a:t>the original </a:t>
            </a:r>
            <a:r>
              <a:rPr lang="en-US" sz="1850" dirty="0">
                <a:latin typeface="Times New Roman" panose="02020603050405020304" pitchFamily="18" charset="0"/>
                <a:cs typeface="Times New Roman" panose="02020603050405020304" pitchFamily="18" charset="0"/>
              </a:rPr>
              <a:t>web page. </a:t>
            </a: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With </a:t>
            </a:r>
            <a:r>
              <a:rPr lang="en-US" sz="1850" dirty="0">
                <a:latin typeface="Times New Roman" panose="02020603050405020304" pitchFamily="18" charset="0"/>
                <a:cs typeface="Times New Roman" panose="02020603050405020304" pitchFamily="18" charset="0"/>
              </a:rPr>
              <a:t>client-side processing, there’s no need to go back and forth across </a:t>
            </a:r>
            <a:r>
              <a:rPr lang="en-US" sz="1850" dirty="0" smtClean="0">
                <a:latin typeface="Times New Roman" panose="02020603050405020304" pitchFamily="18" charset="0"/>
                <a:cs typeface="Times New Roman" panose="02020603050405020304" pitchFamily="18" charset="0"/>
              </a:rPr>
              <a:t>the Internet </a:t>
            </a:r>
            <a:r>
              <a:rPr lang="en-US" sz="1850" dirty="0">
                <a:latin typeface="Times New Roman" panose="02020603050405020304" pitchFamily="18" charset="0"/>
                <a:cs typeface="Times New Roman" panose="02020603050405020304" pitchFamily="18" charset="0"/>
              </a:rPr>
              <a:t>with user input and generated results. After the web page downloads, the client </a:t>
            </a:r>
            <a:r>
              <a:rPr lang="en-US" sz="1850" dirty="0" smtClean="0">
                <a:latin typeface="Times New Roman" panose="02020603050405020304" pitchFamily="18" charset="0"/>
                <a:cs typeface="Times New Roman" panose="02020603050405020304" pitchFamily="18" charset="0"/>
              </a:rPr>
              <a:t>computer does </a:t>
            </a:r>
            <a:r>
              <a:rPr lang="en-US" sz="1850" dirty="0">
                <a:latin typeface="Times New Roman" panose="02020603050405020304" pitchFamily="18" charset="0"/>
                <a:cs typeface="Times New Roman" panose="02020603050405020304" pitchFamily="18" charset="0"/>
              </a:rPr>
              <a:t>all the work. </a:t>
            </a: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50" b="1" dirty="0" smtClean="0">
                <a:latin typeface="Times New Roman" panose="02020603050405020304" pitchFamily="18" charset="0"/>
                <a:cs typeface="Times New Roman" panose="02020603050405020304" pitchFamily="18" charset="0"/>
              </a:rPr>
              <a:t>Therefore</a:t>
            </a:r>
            <a:r>
              <a:rPr lang="en-US" sz="1850" b="1" dirty="0">
                <a:latin typeface="Times New Roman" panose="02020603050405020304" pitchFamily="18" charset="0"/>
                <a:cs typeface="Times New Roman" panose="02020603050405020304" pitchFamily="18" charset="0"/>
              </a:rPr>
              <a:t>, client-side processing tends to be faster</a:t>
            </a:r>
            <a:r>
              <a:rPr lang="en-US" sz="1850" dirty="0">
                <a:latin typeface="Times New Roman" panose="02020603050405020304" pitchFamily="18" charset="0"/>
                <a:cs typeface="Times New Roman" panose="02020603050405020304" pitchFamily="18" charset="0"/>
              </a:rPr>
              <a:t>. So normally, you should </a:t>
            </a:r>
            <a:r>
              <a:rPr lang="en-US" sz="1850" dirty="0" smtClean="0">
                <a:latin typeface="Times New Roman" panose="02020603050405020304" pitchFamily="18" charset="0"/>
                <a:cs typeface="Times New Roman" panose="02020603050405020304" pitchFamily="18" charset="0"/>
              </a:rPr>
              <a:t>use client-side </a:t>
            </a:r>
            <a:r>
              <a:rPr lang="en-US" sz="1850" dirty="0">
                <a:latin typeface="Times New Roman" panose="02020603050405020304" pitchFamily="18" charset="0"/>
                <a:cs typeface="Times New Roman" panose="02020603050405020304" pitchFamily="18" charset="0"/>
              </a:rPr>
              <a:t>processing for relatively simple web pages. </a:t>
            </a: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The calculations are simple enough that all the programming can be done on the client side</a:t>
            </a:r>
            <a:r>
              <a:rPr lang="en-US" sz="1850" dirty="0" smtClean="0">
                <a:latin typeface="Times New Roman" panose="02020603050405020304" pitchFamily="18" charset="0"/>
                <a:cs typeface="Times New Roman" panose="02020603050405020304" pitchFamily="18" charset="0"/>
              </a:rPr>
              <a:t>, and </a:t>
            </a:r>
            <a:r>
              <a:rPr lang="en-US" sz="1850" dirty="0">
                <a:latin typeface="Times New Roman" panose="02020603050405020304" pitchFamily="18" charset="0"/>
                <a:cs typeface="Times New Roman" panose="02020603050405020304" pitchFamily="18" charset="0"/>
              </a:rPr>
              <a:t>client-side would lead to a slightly faster experience, so </a:t>
            </a:r>
            <a:r>
              <a:rPr lang="en-US" sz="1850" dirty="0" smtClean="0">
                <a:latin typeface="Times New Roman" panose="02020603050405020304" pitchFamily="18" charset="0"/>
                <a:cs typeface="Times New Roman" panose="02020603050405020304" pitchFamily="18" charset="0"/>
              </a:rPr>
              <a:t> </a:t>
            </a:r>
            <a:r>
              <a:rPr lang="en-US" sz="1850" b="1" dirty="0" smtClean="0">
                <a:latin typeface="Times New Roman" panose="02020603050405020304" pitchFamily="18" charset="0"/>
                <a:cs typeface="Times New Roman" panose="02020603050405020304" pitchFamily="18" charset="0"/>
              </a:rPr>
              <a:t>client-side processing is preferred.</a:t>
            </a:r>
          </a:p>
          <a:p>
            <a:pPr marL="342900" indent="-342900" algn="just">
              <a:lnSpc>
                <a:spcPct val="90000"/>
              </a:lnSpc>
              <a:buFont typeface="Arial" panose="020B0604020202020204" pitchFamily="34" charset="0"/>
              <a:buChar char="•"/>
            </a:pPr>
            <a:r>
              <a:rPr lang="en-US" sz="1850" dirty="0" smtClean="0">
                <a:latin typeface="Times New Roman" panose="02020603050405020304" pitchFamily="18" charset="0"/>
                <a:cs typeface="Times New Roman" panose="02020603050405020304" pitchFamily="18" charset="0"/>
              </a:rPr>
              <a:t>Figure </a:t>
            </a:r>
            <a:r>
              <a:rPr lang="en-US" sz="1850" dirty="0" smtClean="0">
                <a:latin typeface="Times New Roman" panose="02020603050405020304" pitchFamily="18" charset="0"/>
                <a:cs typeface="Times New Roman" panose="02020603050405020304" pitchFamily="18" charset="0"/>
              </a:rPr>
              <a:t>3., </a:t>
            </a:r>
            <a:r>
              <a:rPr lang="en-US" sz="1850" dirty="0">
                <a:latin typeface="Times New Roman" panose="02020603050405020304" pitchFamily="18" charset="0"/>
                <a:cs typeface="Times New Roman" panose="02020603050405020304" pitchFamily="18" charset="0"/>
              </a:rPr>
              <a:t>shows a web page </a:t>
            </a:r>
            <a:r>
              <a:rPr lang="en-US" sz="1850" dirty="0" smtClean="0">
                <a:latin typeface="Times New Roman" panose="02020603050405020304" pitchFamily="18" charset="0"/>
                <a:cs typeface="Times New Roman" panose="02020603050405020304" pitchFamily="18" charset="0"/>
              </a:rPr>
              <a:t>that manages </a:t>
            </a:r>
            <a:r>
              <a:rPr lang="en-US" sz="1850" dirty="0">
                <a:latin typeface="Times New Roman" panose="02020603050405020304" pitchFamily="18" charset="0"/>
                <a:cs typeface="Times New Roman" panose="02020603050405020304" pitchFamily="18" charset="0"/>
              </a:rPr>
              <a:t>the phone numbers for employees at a company. Once again, should processing take </a:t>
            </a: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1850"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6250" y="4191000"/>
            <a:ext cx="6559549" cy="2282076"/>
          </a:xfrm>
          <a:prstGeom prst="rect">
            <a:avLst/>
          </a:prstGeom>
        </p:spPr>
      </p:pic>
      <p:sp>
        <p:nvSpPr>
          <p:cNvPr id="6" name="Rectangle 5"/>
          <p:cNvSpPr/>
          <p:nvPr/>
        </p:nvSpPr>
        <p:spPr>
          <a:xfrm>
            <a:off x="1352175" y="6369517"/>
            <a:ext cx="8096624"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3. </a:t>
            </a:r>
            <a:r>
              <a:rPr lang="en-US" dirty="0">
                <a:solidFill>
                  <a:srgbClr val="FF0000"/>
                </a:solidFill>
                <a:latin typeface="Times New Roman" panose="02020603050405020304" pitchFamily="18" charset="0"/>
                <a:cs typeface="Times New Roman" panose="02020603050405020304" pitchFamily="18" charset="0"/>
              </a:rPr>
              <a:t>Web page that manages the phone numbers for a company’s employees</a:t>
            </a:r>
          </a:p>
        </p:txBody>
      </p:sp>
    </p:spTree>
    <p:extLst>
      <p:ext uri="{BB962C8B-B14F-4D97-AF65-F5344CB8AC3E}">
        <p14:creationId xmlns:p14="http://schemas.microsoft.com/office/powerpoint/2010/main" val="3781739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History </a:t>
            </a:r>
            <a:r>
              <a:rPr lang="en-US" sz="2000" dirty="0">
                <a:latin typeface="Times New Roman" pitchFamily="18" charset="0"/>
                <a:cs typeface="Times New Roman" pitchFamily="18" charset="0"/>
              </a:rPr>
              <a:t>of JavaScript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Buttons</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Functions</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Variables </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Identifiers</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Assignment </a:t>
            </a:r>
            <a:r>
              <a:rPr lang="en-US" sz="2000" dirty="0">
                <a:latin typeface="Times New Roman" pitchFamily="18" charset="0"/>
                <a:cs typeface="Times New Roman" pitchFamily="18" charset="0"/>
              </a:rPr>
              <a:t>Statements and Objects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Document </a:t>
            </a:r>
            <a:r>
              <a:rPr lang="en-US" sz="2000" dirty="0">
                <a:latin typeface="Times New Roman" pitchFamily="18" charset="0"/>
                <a:cs typeface="Times New Roman" pitchFamily="18" charset="0"/>
              </a:rPr>
              <a:t>Object Model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Forms </a:t>
            </a:r>
            <a:r>
              <a:rPr lang="en-US" sz="2000" dirty="0">
                <a:latin typeface="Times New Roman" pitchFamily="18" charset="0"/>
                <a:cs typeface="Times New Roman" pitchFamily="18" charset="0"/>
              </a:rPr>
              <a:t>and How They’re Processed: </a:t>
            </a:r>
            <a:r>
              <a:rPr lang="en-US" sz="2000" dirty="0" smtClean="0">
                <a:latin typeface="Times New Roman" pitchFamily="18" charset="0"/>
                <a:cs typeface="Times New Roman" pitchFamily="18" charset="0"/>
              </a:rPr>
              <a:t>Client- Side </a:t>
            </a:r>
            <a:r>
              <a:rPr lang="en-US" sz="2000" dirty="0">
                <a:latin typeface="Times New Roman" pitchFamily="18" charset="0"/>
                <a:cs typeface="Times New Roman" pitchFamily="18" charset="0"/>
              </a:rPr>
              <a:t>Versus Server-Side</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form </a:t>
            </a:r>
            <a:r>
              <a:rPr lang="en-US" sz="2000" dirty="0">
                <a:latin typeface="Times New Roman" pitchFamily="18" charset="0"/>
                <a:cs typeface="Times New Roman" pitchFamily="18" charset="0"/>
              </a:rPr>
              <a:t>Element</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Controls </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Summary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1524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Forms and How They’re Processed: Client-Side Versus </a:t>
            </a:r>
            <a:r>
              <a:rPr lang="en-US" sz="3200" dirty="0" smtClean="0">
                <a:solidFill>
                  <a:srgbClr val="FFFFFF"/>
                </a:solidFill>
                <a:latin typeface="Times New Roman" pitchFamily="18" charset="0"/>
                <a:cs typeface="Times New Roman" pitchFamily="18" charset="0"/>
              </a:rPr>
              <a:t>Server-Side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9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buFont typeface="Arial" panose="020B0604020202020204" pitchFamily="34" charset="0"/>
              <a:buChar char="•"/>
            </a:pP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Should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processing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take place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 the client side or the server side? With a large company, there would be a large number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employees</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large amount of data, and a database would be appropriate, so server-side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processing is way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go</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With </a:t>
            </a:r>
            <a:r>
              <a:rPr lang="en-US" sz="1900" dirty="0">
                <a:latin typeface="Times New Roman" panose="02020603050405020304" pitchFamily="18" charset="0"/>
                <a:cs typeface="Times New Roman" panose="02020603050405020304" pitchFamily="18" charset="0"/>
              </a:rPr>
              <a:t>a small company, there wouldn’t be a large amount of data, but, regardless</a:t>
            </a:r>
            <a:r>
              <a:rPr lang="en-US" sz="1900" dirty="0" smtClean="0">
                <a:latin typeface="Times New Roman" panose="02020603050405020304" pitchFamily="18" charset="0"/>
                <a:cs typeface="Times New Roman" panose="02020603050405020304" pitchFamily="18" charset="0"/>
              </a:rPr>
              <a:t>, you </a:t>
            </a:r>
            <a:r>
              <a:rPr lang="en-US" sz="1900" dirty="0">
                <a:latin typeface="Times New Roman" panose="02020603050405020304" pitchFamily="18" charset="0"/>
                <a:cs typeface="Times New Roman" panose="02020603050405020304" pitchFamily="18" charset="0"/>
              </a:rPr>
              <a:t>need to save the data permanently on the server side, so the updated employee phone </a:t>
            </a:r>
            <a:r>
              <a:rPr lang="en-US" sz="1900" dirty="0" smtClean="0">
                <a:latin typeface="Times New Roman" panose="02020603050405020304" pitchFamily="18" charset="0"/>
                <a:cs typeface="Times New Roman" panose="02020603050405020304" pitchFamily="18" charset="0"/>
              </a:rPr>
              <a:t>data can </a:t>
            </a:r>
            <a:r>
              <a:rPr lang="en-US" sz="1900" dirty="0">
                <a:latin typeface="Times New Roman" panose="02020603050405020304" pitchFamily="18" charset="0"/>
                <a:cs typeface="Times New Roman" panose="02020603050405020304" pitchFamily="18" charset="0"/>
              </a:rPr>
              <a:t>be viewed later by other users.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 with a small company, server-side processing is still the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way to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  </a:t>
            </a:r>
            <a:endPar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ctr">
              <a:lnSpc>
                <a:spcPct val="90000"/>
              </a:lnSpc>
              <a:buFont typeface="Wingdings" panose="05000000000000000000" pitchFamily="2" charset="2"/>
              <a:buChar char="Ø"/>
            </a:pP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form </a:t>
            </a:r>
            <a:r>
              <a:rPr lang="en-US" sz="2000" b="1" dirty="0" smtClean="0">
                <a:solidFill>
                  <a:srgbClr val="FF0000"/>
                </a:solidFill>
                <a:latin typeface="Times New Roman" panose="02020603050405020304" pitchFamily="18" charset="0"/>
                <a:cs typeface="Times New Roman" panose="02020603050405020304" pitchFamily="18" charset="0"/>
              </a:rPr>
              <a:t>Element</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form element, </a:t>
            </a:r>
            <a:r>
              <a:rPr lang="en-US" sz="1900" b="1" dirty="0">
                <a:latin typeface="Times New Roman" panose="02020603050405020304" pitchFamily="18" charset="0"/>
                <a:cs typeface="Times New Roman" panose="02020603050405020304" pitchFamily="18" charset="0"/>
              </a:rPr>
              <a:t>which is in charge of grouping a form’s controls</a:t>
            </a:r>
            <a:r>
              <a:rPr lang="en-US" sz="1900" dirty="0">
                <a:latin typeface="Times New Roman" panose="02020603050405020304" pitchFamily="18" charset="0"/>
                <a:cs typeface="Times New Roman" panose="02020603050405020304" pitchFamily="18" charset="0"/>
              </a:rPr>
              <a:t>. Here’s </a:t>
            </a:r>
            <a:r>
              <a:rPr lang="en-US" sz="1900" dirty="0" smtClean="0">
                <a:latin typeface="Times New Roman" panose="02020603050405020304" pitchFamily="18" charset="0"/>
                <a:cs typeface="Times New Roman" panose="02020603050405020304" pitchFamily="18" charset="0"/>
              </a:rPr>
              <a:t>a template </a:t>
            </a:r>
            <a:r>
              <a:rPr lang="en-US" sz="1900" dirty="0">
                <a:latin typeface="Times New Roman" panose="02020603050405020304" pitchFamily="18" charset="0"/>
                <a:cs typeface="Times New Roman" panose="02020603050405020304" pitchFamily="18" charset="0"/>
              </a:rPr>
              <a:t>for the form element’s syntax:</a:t>
            </a:r>
          </a:p>
          <a:p>
            <a:pPr lvl="1"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&lt;form&gt;</a:t>
            </a:r>
          </a:p>
          <a:p>
            <a:pPr lvl="2"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label</a:t>
            </a:r>
          </a:p>
          <a:p>
            <a:pPr lvl="2"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text-box, list-box, check-box, etc.</a:t>
            </a:r>
          </a:p>
          <a:p>
            <a:pPr lvl="2"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label</a:t>
            </a:r>
          </a:p>
          <a:p>
            <a:pPr lvl="2"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text-box, list-box, check-box, etc.</a:t>
            </a:r>
          </a:p>
          <a:p>
            <a:pPr lvl="2"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a:t>
            </a:r>
          </a:p>
          <a:p>
            <a:pPr lvl="2"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submit-button</a:t>
            </a:r>
          </a:p>
          <a:p>
            <a:pPr lvl="1" algn="just">
              <a:lnSpc>
                <a:spcPct val="90000"/>
              </a:lnSpc>
            </a:pPr>
            <a:r>
              <a:rPr lang="en-US" sz="1900" dirty="0">
                <a:solidFill>
                  <a:srgbClr val="FF0000"/>
                </a:solidFill>
                <a:latin typeface="Times New Roman" panose="02020603050405020304" pitchFamily="18" charset="0"/>
                <a:cs typeface="Times New Roman" panose="02020603050405020304" pitchFamily="18" charset="0"/>
              </a:rPr>
              <a:t>&lt;/form</a:t>
            </a:r>
            <a:r>
              <a:rPr lang="en-US" sz="1900" dirty="0" smtClean="0">
                <a:solidFill>
                  <a:srgbClr val="FF0000"/>
                </a:solidFill>
                <a:latin typeface="Times New Roman" panose="02020603050405020304" pitchFamily="18" charset="0"/>
                <a:cs typeface="Times New Roman" panose="02020603050405020304" pitchFamily="18" charset="0"/>
              </a:rPr>
              <a:t>&gt;</a:t>
            </a:r>
          </a:p>
          <a:p>
            <a:pPr marL="342900" indent="-342900" algn="just">
              <a:lnSpc>
                <a:spcPct val="9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Note </a:t>
            </a:r>
            <a:r>
              <a:rPr lang="en-US" sz="1900" dirty="0">
                <a:latin typeface="Times New Roman" panose="02020603050405020304" pitchFamily="18" charset="0"/>
                <a:cs typeface="Times New Roman" panose="02020603050405020304" pitchFamily="18" charset="0"/>
              </a:rPr>
              <a:t>how there’s a submit button control at the bottom and other controls above it. </a:t>
            </a:r>
            <a:r>
              <a:rPr lang="en-US" sz="1900" dirty="0" smtClean="0">
                <a:latin typeface="Times New Roman" panose="02020603050405020304" pitchFamily="18" charset="0"/>
                <a:cs typeface="Times New Roman" panose="02020603050405020304" pitchFamily="18" charset="0"/>
              </a:rPr>
              <a:t>That’s probably </a:t>
            </a:r>
            <a:r>
              <a:rPr lang="en-US" sz="1900" dirty="0">
                <a:latin typeface="Times New Roman" panose="02020603050405020304" pitchFamily="18" charset="0"/>
                <a:cs typeface="Times New Roman" panose="02020603050405020304" pitchFamily="18" charset="0"/>
              </a:rPr>
              <a:t>the most common layout because it encourages the user to first provide input for </a:t>
            </a:r>
            <a:r>
              <a:rPr lang="en-US" sz="1900" dirty="0" smtClean="0">
                <a:latin typeface="Times New Roman" panose="02020603050405020304" pitchFamily="18" charset="0"/>
                <a:cs typeface="Times New Roman" panose="02020603050405020304" pitchFamily="18" charset="0"/>
              </a:rPr>
              <a:t>the controls </a:t>
            </a:r>
            <a:r>
              <a:rPr lang="en-US" sz="1900" dirty="0">
                <a:latin typeface="Times New Roman" panose="02020603050405020304" pitchFamily="18" charset="0"/>
                <a:cs typeface="Times New Roman" panose="02020603050405020304" pitchFamily="18" charset="0"/>
              </a:rPr>
              <a:t>at the top before clicking the button at </a:t>
            </a:r>
            <a:r>
              <a:rPr lang="en-US" sz="1900" dirty="0" smtClean="0">
                <a:latin typeface="Times New Roman" panose="02020603050405020304" pitchFamily="18" charset="0"/>
                <a:cs typeface="Times New Roman" panose="02020603050405020304" pitchFamily="18" charset="0"/>
              </a:rPr>
              <a:t>bottom</a:t>
            </a:r>
            <a:r>
              <a:rPr lang="en-US" sz="1900" dirty="0" smtClean="0">
                <a:latin typeface="Times New Roman" panose="02020603050405020304" pitchFamily="18" charset="0"/>
                <a:cs typeface="Times New Roman" panose="02020603050405020304" pitchFamily="18" charset="0"/>
              </a:rPr>
              <a:t>.</a:t>
            </a:r>
            <a:endParaRPr lang="en-US" sz="1850"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411134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248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If </a:t>
            </a:r>
            <a:r>
              <a:rPr lang="en-US" sz="1900" dirty="0">
                <a:latin typeface="Times New Roman" panose="02020603050405020304" pitchFamily="18" charset="0"/>
                <a:cs typeface="Times New Roman" panose="02020603050405020304" pitchFamily="18" charset="0"/>
              </a:rPr>
              <a:t>it’s more appropriate to </a:t>
            </a:r>
            <a:r>
              <a:rPr lang="en-US" sz="1900" dirty="0" smtClean="0">
                <a:latin typeface="Times New Roman" panose="02020603050405020304" pitchFamily="18" charset="0"/>
                <a:cs typeface="Times New Roman" panose="02020603050405020304" pitchFamily="18" charset="0"/>
              </a:rPr>
              <a:t>have our </a:t>
            </a:r>
            <a:r>
              <a:rPr lang="en-US" sz="1900" dirty="0">
                <a:latin typeface="Times New Roman" panose="02020603050405020304" pitchFamily="18" charset="0"/>
                <a:cs typeface="Times New Roman" panose="02020603050405020304" pitchFamily="18" charset="0"/>
              </a:rPr>
              <a:t>submit button at the top or in the middle, then </a:t>
            </a:r>
            <a:r>
              <a:rPr lang="en-US" sz="1900" dirty="0" smtClean="0">
                <a:latin typeface="Times New Roman" panose="02020603050405020304" pitchFamily="18" charset="0"/>
                <a:cs typeface="Times New Roman" panose="02020603050405020304" pitchFamily="18" charset="0"/>
              </a:rPr>
              <a:t>we </a:t>
            </a:r>
            <a:r>
              <a:rPr lang="en-US" sz="1900" dirty="0">
                <a:latin typeface="Times New Roman" panose="02020603050405020304" pitchFamily="18" charset="0"/>
                <a:cs typeface="Times New Roman" panose="02020603050405020304" pitchFamily="18" charset="0"/>
              </a:rPr>
              <a:t>should put </a:t>
            </a:r>
            <a:r>
              <a:rPr lang="en-US" sz="1900" dirty="0" smtClean="0">
                <a:latin typeface="Times New Roman" panose="02020603050405020304" pitchFamily="18" charset="0"/>
                <a:cs typeface="Times New Roman" panose="02020603050405020304" pitchFamily="18" charset="0"/>
              </a:rPr>
              <a:t>our </a:t>
            </a:r>
            <a:r>
              <a:rPr lang="en-US" sz="1900" dirty="0">
                <a:latin typeface="Times New Roman" panose="02020603050405020304" pitchFamily="18" charset="0"/>
                <a:cs typeface="Times New Roman" panose="02020603050405020304" pitchFamily="18" charset="0"/>
              </a:rPr>
              <a:t>submit button at the </a:t>
            </a:r>
            <a:r>
              <a:rPr lang="en-US" sz="1900" dirty="0" smtClean="0">
                <a:latin typeface="Times New Roman" panose="02020603050405020304" pitchFamily="18" charset="0"/>
                <a:cs typeface="Times New Roman" panose="02020603050405020304" pitchFamily="18" charset="0"/>
              </a:rPr>
              <a:t>top or </a:t>
            </a:r>
            <a:r>
              <a:rPr lang="en-US" sz="1900" dirty="0">
                <a:latin typeface="Times New Roman" panose="02020603050405020304" pitchFamily="18" charset="0"/>
                <a:cs typeface="Times New Roman" panose="02020603050405020304" pitchFamily="18" charset="0"/>
              </a:rPr>
              <a:t>in the middle. One other thing to note in the template is the labels. The labels are text </a:t>
            </a:r>
            <a:r>
              <a:rPr lang="en-US" sz="1900" dirty="0" smtClean="0">
                <a:latin typeface="Times New Roman" panose="02020603050405020304" pitchFamily="18" charset="0"/>
                <a:cs typeface="Times New Roman" panose="02020603050405020304" pitchFamily="18" charset="0"/>
              </a:rPr>
              <a:t>prompts that </a:t>
            </a:r>
            <a:r>
              <a:rPr lang="en-US" sz="1900" dirty="0">
                <a:latin typeface="Times New Roman" panose="02020603050405020304" pitchFamily="18" charset="0"/>
                <a:cs typeface="Times New Roman" panose="02020603050405020304" pitchFamily="18" charset="0"/>
              </a:rPr>
              <a:t>tell the user what to enter in the subsequent controls</a:t>
            </a:r>
            <a:r>
              <a:rPr lang="en-US" sz="1900" dirty="0" smtClean="0">
                <a:latin typeface="Times New Roman" panose="02020603050405020304" pitchFamily="18" charset="0"/>
                <a:cs typeface="Times New Roman" panose="02020603050405020304" pitchFamily="18" charset="0"/>
              </a:rPr>
              <a:t>. The </a:t>
            </a:r>
            <a:r>
              <a:rPr lang="en-US" sz="1900" dirty="0">
                <a:latin typeface="Times New Roman" panose="02020603050405020304" pitchFamily="18" charset="0"/>
                <a:cs typeface="Times New Roman" panose="02020603050405020304" pitchFamily="18" charset="0"/>
              </a:rPr>
              <a:t>following code implements a form with two text controls and a submit button</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lvl="1"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      &lt;</a:t>
            </a:r>
            <a:r>
              <a:rPr lang="en-US" sz="1900" dirty="0">
                <a:solidFill>
                  <a:srgbClr val="FF0000"/>
                </a:solidFill>
                <a:latin typeface="Times New Roman" panose="02020603050405020304" pitchFamily="18" charset="0"/>
                <a:cs typeface="Times New Roman" panose="02020603050405020304" pitchFamily="18" charset="0"/>
              </a:rPr>
              <a:t>form&gt;</a:t>
            </a:r>
          </a:p>
          <a:p>
            <a:pPr lvl="3"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First Name:</a:t>
            </a:r>
          </a:p>
          <a:p>
            <a:pPr lvl="3"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&lt;input type="text" id="first" size="15"&gt;&lt;</a:t>
            </a:r>
            <a:r>
              <a:rPr lang="en-US" sz="1900" dirty="0" err="1">
                <a:solidFill>
                  <a:srgbClr val="FF0000"/>
                </a:solidFill>
                <a:latin typeface="Times New Roman" panose="02020603050405020304" pitchFamily="18" charset="0"/>
                <a:cs typeface="Times New Roman" panose="02020603050405020304" pitchFamily="18" charset="0"/>
              </a:rPr>
              <a:t>br</a:t>
            </a:r>
            <a:r>
              <a:rPr lang="en-US" sz="1900" dirty="0" smtClean="0">
                <a:solidFill>
                  <a:srgbClr val="FF0000"/>
                </a:solidFill>
                <a:latin typeface="Times New Roman" panose="02020603050405020304" pitchFamily="18" charset="0"/>
                <a:cs typeface="Times New Roman" panose="02020603050405020304" pitchFamily="18" charset="0"/>
              </a:rPr>
              <a:t>&gt;</a:t>
            </a:r>
          </a:p>
          <a:p>
            <a:pPr lvl="3"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Last Name:</a:t>
            </a:r>
          </a:p>
          <a:p>
            <a:pPr lvl="3"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&lt;input type="text" id="last" size="15"&gt;&lt;</a:t>
            </a:r>
            <a:r>
              <a:rPr lang="en-US" sz="1900" dirty="0" err="1">
                <a:solidFill>
                  <a:srgbClr val="FF0000"/>
                </a:solidFill>
                <a:latin typeface="Times New Roman" panose="02020603050405020304" pitchFamily="18" charset="0"/>
                <a:cs typeface="Times New Roman" panose="02020603050405020304" pitchFamily="18" charset="0"/>
              </a:rPr>
              <a:t>br</a:t>
            </a:r>
            <a:r>
              <a:rPr lang="en-US" sz="1900" dirty="0">
                <a:solidFill>
                  <a:srgbClr val="FF0000"/>
                </a:solidFill>
                <a:latin typeface="Times New Roman" panose="02020603050405020304" pitchFamily="18" charset="0"/>
                <a:cs typeface="Times New Roman" panose="02020603050405020304" pitchFamily="18" charset="0"/>
              </a:rPr>
              <a:t>&gt;&lt;</a:t>
            </a:r>
            <a:r>
              <a:rPr lang="en-US" sz="1900" dirty="0" err="1">
                <a:solidFill>
                  <a:srgbClr val="FF0000"/>
                </a:solidFill>
                <a:latin typeface="Times New Roman" panose="02020603050405020304" pitchFamily="18" charset="0"/>
                <a:cs typeface="Times New Roman" panose="02020603050405020304" pitchFamily="18" charset="0"/>
              </a:rPr>
              <a:t>br</a:t>
            </a:r>
            <a:r>
              <a:rPr lang="en-US" sz="1900" dirty="0">
                <a:solidFill>
                  <a:srgbClr val="FF0000"/>
                </a:solidFill>
                <a:latin typeface="Times New Roman" panose="02020603050405020304" pitchFamily="18" charset="0"/>
                <a:cs typeface="Times New Roman" panose="02020603050405020304" pitchFamily="18" charset="0"/>
              </a:rPr>
              <a:t>&gt;</a:t>
            </a:r>
          </a:p>
          <a:p>
            <a:pPr lvl="3"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&lt;input type="button" value="Generate Email"</a:t>
            </a:r>
          </a:p>
          <a:p>
            <a:pPr lvl="3"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   </a:t>
            </a:r>
            <a:r>
              <a:rPr lang="en-US" sz="1900" dirty="0" err="1">
                <a:solidFill>
                  <a:srgbClr val="FF0000"/>
                </a:solidFill>
                <a:latin typeface="Times New Roman" panose="02020603050405020304" pitchFamily="18" charset="0"/>
                <a:cs typeface="Times New Roman" panose="02020603050405020304" pitchFamily="18" charset="0"/>
              </a:rPr>
              <a:t>onclick</a:t>
            </a:r>
            <a:r>
              <a:rPr lang="en-US" sz="1900" dirty="0">
                <a:solidFill>
                  <a:srgbClr val="FF0000"/>
                </a:solidFill>
                <a:latin typeface="Times New Roman" panose="02020603050405020304" pitchFamily="18" charset="0"/>
                <a:cs typeface="Times New Roman" panose="02020603050405020304" pitchFamily="18" charset="0"/>
              </a:rPr>
              <a:t>="</a:t>
            </a:r>
            <a:r>
              <a:rPr lang="en-US" sz="1900" dirty="0" err="1">
                <a:solidFill>
                  <a:srgbClr val="FF0000"/>
                </a:solidFill>
                <a:latin typeface="Times New Roman" panose="02020603050405020304" pitchFamily="18" charset="0"/>
                <a:cs typeface="Times New Roman" panose="02020603050405020304" pitchFamily="18" charset="0"/>
              </a:rPr>
              <a:t>generateEmail</a:t>
            </a:r>
            <a:r>
              <a:rPr lang="en-US" sz="1900" dirty="0">
                <a:solidFill>
                  <a:srgbClr val="FF0000"/>
                </a:solidFill>
                <a:latin typeface="Times New Roman" panose="02020603050405020304" pitchFamily="18" charset="0"/>
                <a:cs typeface="Times New Roman" panose="02020603050405020304" pitchFamily="18" charset="0"/>
              </a:rPr>
              <a:t>(</a:t>
            </a:r>
            <a:r>
              <a:rPr lang="en-US" sz="1900" dirty="0" err="1">
                <a:solidFill>
                  <a:srgbClr val="FF0000"/>
                </a:solidFill>
                <a:latin typeface="Times New Roman" panose="02020603050405020304" pitchFamily="18" charset="0"/>
                <a:cs typeface="Times New Roman" panose="02020603050405020304" pitchFamily="18" charset="0"/>
              </a:rPr>
              <a:t>this.form</a:t>
            </a:r>
            <a:r>
              <a:rPr lang="en-US" sz="1900" dirty="0" smtClean="0">
                <a:solidFill>
                  <a:srgbClr val="FF0000"/>
                </a:solidFill>
                <a:latin typeface="Times New Roman" panose="02020603050405020304" pitchFamily="18" charset="0"/>
                <a:cs typeface="Times New Roman" panose="02020603050405020304" pitchFamily="18" charset="0"/>
              </a:rPr>
              <a:t>);"&gt;</a:t>
            </a:r>
          </a:p>
          <a:p>
            <a:pPr lvl="2" algn="just">
              <a:lnSpc>
                <a:spcPct val="85000"/>
              </a:lnSpc>
            </a:pPr>
            <a:r>
              <a:rPr lang="en-US" sz="1900" dirty="0" smtClean="0">
                <a:solidFill>
                  <a:srgbClr val="FF0000"/>
                </a:solidFill>
                <a:latin typeface="Times New Roman" panose="02020603050405020304" pitchFamily="18" charset="0"/>
                <a:cs typeface="Times New Roman" panose="02020603050405020304" pitchFamily="18" charset="0"/>
              </a:rPr>
              <a:t>&lt;/form&gt;  </a:t>
            </a:r>
          </a:p>
          <a:p>
            <a:pPr lvl="2" algn="just">
              <a:lnSpc>
                <a:spcPct val="85000"/>
              </a:lnSpc>
            </a:pPr>
            <a:endParaRPr lang="en-US" sz="19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Notice </a:t>
            </a:r>
            <a:r>
              <a:rPr lang="en-US" sz="1900" dirty="0">
                <a:latin typeface="Times New Roman" panose="02020603050405020304" pitchFamily="18" charset="0"/>
                <a:cs typeface="Times New Roman" panose="02020603050405020304" pitchFamily="18" charset="0"/>
              </a:rPr>
              <a:t>how this code matches the template provided earlier. The first two controls are text controls that hold first name and last name user entries.</a:t>
            </a: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bottom control is a button. When the button is clicked, its </a:t>
            </a:r>
            <a:r>
              <a:rPr lang="en-US" sz="1900" dirty="0" err="1">
                <a:latin typeface="Times New Roman" panose="02020603050405020304" pitchFamily="18" charset="0"/>
                <a:cs typeface="Times New Roman" panose="02020603050405020304" pitchFamily="18" charset="0"/>
              </a:rPr>
              <a:t>onclick</a:t>
            </a:r>
            <a:r>
              <a:rPr lang="en-US" sz="1900" dirty="0">
                <a:latin typeface="Times New Roman" panose="02020603050405020304" pitchFamily="18" charset="0"/>
                <a:cs typeface="Times New Roman" panose="02020603050405020304" pitchFamily="18" charset="0"/>
              </a:rPr>
              <a:t> event handler calls </a:t>
            </a:r>
            <a:r>
              <a:rPr lang="en-US" sz="1900" dirty="0" err="1">
                <a:latin typeface="Times New Roman" panose="02020603050405020304" pitchFamily="18" charset="0"/>
                <a:cs typeface="Times New Roman" panose="02020603050405020304" pitchFamily="18" charset="0"/>
              </a:rPr>
              <a:t>generateEmail</a:t>
            </a:r>
            <a:r>
              <a:rPr lang="en-US" sz="1900" dirty="0">
                <a:latin typeface="Times New Roman" panose="02020603050405020304" pitchFamily="18" charset="0"/>
                <a:cs typeface="Times New Roman" panose="02020603050405020304" pitchFamily="18" charset="0"/>
              </a:rPr>
              <a:t> function that combines entered first and last names to form an email address.</a:t>
            </a:r>
          </a:p>
          <a:p>
            <a:pPr marL="342900" indent="-34290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Although </a:t>
            </a:r>
            <a:r>
              <a:rPr lang="en-US" sz="1900" dirty="0">
                <a:latin typeface="Times New Roman" panose="02020603050405020304" pitchFamily="18" charset="0"/>
                <a:cs typeface="Times New Roman" panose="02020603050405020304" pitchFamily="18" charset="0"/>
              </a:rPr>
              <a:t>it’s legal to use input elements—like text controls and buttons—without surrounding them with a form element. </a:t>
            </a:r>
          </a:p>
          <a:p>
            <a:pPr lvl="2" algn="just">
              <a:lnSpc>
                <a:spcPct val="85000"/>
              </a:lnSpc>
            </a:pPr>
            <a:endParaRPr lang="en-US" sz="1900"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852091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24825"/>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form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14401" y="838200"/>
            <a:ext cx="8153399" cy="557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ctr">
              <a:lnSpc>
                <a:spcPct val="85000"/>
              </a:lnSpc>
              <a:buFont typeface="Arial" panose="020B0604020202020204" pitchFamily="34" charset="0"/>
              <a:buChar char="•"/>
            </a:pPr>
            <a:r>
              <a:rPr lang="en-US" sz="2000" b="1" dirty="0" smtClean="0">
                <a:solidFill>
                  <a:srgbClr val="FF0000"/>
                </a:solidFill>
                <a:latin typeface="Times New Roman" panose="02020603050405020304" pitchFamily="18" charset="0"/>
                <a:cs typeface="Times New Roman" panose="02020603050405020304" pitchFamily="18" charset="0"/>
              </a:rPr>
              <a:t>Here </a:t>
            </a:r>
            <a:r>
              <a:rPr lang="en-US" sz="2000" b="1" dirty="0">
                <a:solidFill>
                  <a:srgbClr val="FF0000"/>
                </a:solidFill>
                <a:latin typeface="Times New Roman" panose="02020603050405020304" pitchFamily="18" charset="0"/>
                <a:cs typeface="Times New Roman" panose="02020603050405020304" pitchFamily="18" charset="0"/>
              </a:rPr>
              <a:t>are some reasons for doing so</a:t>
            </a:r>
            <a:r>
              <a:rPr lang="en-US" sz="2000" b="1" dirty="0" smtClean="0">
                <a:solidFill>
                  <a:srgbClr val="FF0000"/>
                </a:solidFill>
                <a:latin typeface="Times New Roman" panose="02020603050405020304" pitchFamily="18" charset="0"/>
                <a:cs typeface="Times New Roman" panose="02020603050405020304" pitchFamily="18" charset="0"/>
              </a:rPr>
              <a:t>:</a:t>
            </a:r>
          </a:p>
          <a:p>
            <a:pPr marL="342900" indent="-342900" algn="just">
              <a:lnSpc>
                <a:spcPct val="85000"/>
              </a:lnSpc>
              <a:buFont typeface="+mj-lt"/>
              <a:buAutoNum type="arabicPeriod"/>
            </a:pPr>
            <a:r>
              <a:rPr lang="en-US" sz="1900" dirty="0" smtClean="0">
                <a:latin typeface="Times New Roman" panose="02020603050405020304" pitchFamily="18" charset="0"/>
                <a:cs typeface="Times New Roman" panose="02020603050405020304" pitchFamily="18" charset="0"/>
              </a:rPr>
              <a:t>Forms </a:t>
            </a:r>
            <a:r>
              <a:rPr lang="en-US" sz="1900" dirty="0">
                <a:latin typeface="Times New Roman" panose="02020603050405020304" pitchFamily="18" charset="0"/>
                <a:cs typeface="Times New Roman" panose="02020603050405020304" pitchFamily="18" charset="0"/>
              </a:rPr>
              <a:t>can lead to faster JavaScript processing of the input elements</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85000"/>
              </a:lnSpc>
              <a:buFont typeface="+mj-lt"/>
              <a:buAutoNum type="arabicPeriod"/>
            </a:pPr>
            <a:r>
              <a:rPr lang="en-US" sz="1900" dirty="0" smtClean="0">
                <a:latin typeface="Times New Roman" panose="02020603050405020304" pitchFamily="18" charset="0"/>
                <a:cs typeface="Times New Roman" panose="02020603050405020304" pitchFamily="18" charset="0"/>
              </a:rPr>
              <a:t>Forms </a:t>
            </a:r>
            <a:r>
              <a:rPr lang="en-US" sz="1900" dirty="0">
                <a:latin typeface="Times New Roman" panose="02020603050405020304" pitchFamily="18" charset="0"/>
                <a:cs typeface="Times New Roman" panose="02020603050405020304" pitchFamily="18" charset="0"/>
              </a:rPr>
              <a:t>provide support for being able to check user input to make sure it follows </a:t>
            </a:r>
            <a:r>
              <a:rPr lang="en-US" sz="1900" dirty="0" smtClean="0">
                <a:latin typeface="Times New Roman" panose="02020603050405020304" pitchFamily="18" charset="0"/>
                <a:cs typeface="Times New Roman" panose="02020603050405020304" pitchFamily="18" charset="0"/>
              </a:rPr>
              <a:t>a  particular </a:t>
            </a:r>
            <a:r>
              <a:rPr lang="en-US" sz="1900" dirty="0">
                <a:latin typeface="Times New Roman" panose="02020603050405020304" pitchFamily="18" charset="0"/>
                <a:cs typeface="Times New Roman" panose="02020603050405020304" pitchFamily="18" charset="0"/>
              </a:rPr>
              <a:t>format. </a:t>
            </a:r>
            <a:r>
              <a:rPr lang="en-US" sz="19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That’s called input </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validation</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85000"/>
              </a:lnSpc>
              <a:buFont typeface="+mj-lt"/>
              <a:buAutoNum type="arabicPeriod"/>
            </a:pPr>
            <a:r>
              <a:rPr lang="en-US" sz="1900" dirty="0" smtClean="0">
                <a:latin typeface="Times New Roman" panose="02020603050405020304" pitchFamily="18" charset="0"/>
                <a:cs typeface="Times New Roman" panose="02020603050405020304" pitchFamily="18" charset="0"/>
              </a:rPr>
              <a:t>Forms </a:t>
            </a:r>
            <a:r>
              <a:rPr lang="en-US" sz="1900" dirty="0">
                <a:latin typeface="Times New Roman" panose="02020603050405020304" pitchFamily="18" charset="0"/>
                <a:cs typeface="Times New Roman" panose="02020603050405020304" pitchFamily="18" charset="0"/>
              </a:rPr>
              <a:t>provide the ability to add a reset button to assign all the form controls to </a:t>
            </a:r>
            <a:r>
              <a:rPr lang="en-US" sz="1900" dirty="0" smtClean="0">
                <a:latin typeface="Times New Roman" panose="02020603050405020304" pitchFamily="18" charset="0"/>
                <a:cs typeface="Times New Roman" panose="02020603050405020304" pitchFamily="18" charset="0"/>
              </a:rPr>
              <a:t>their original </a:t>
            </a:r>
            <a:r>
              <a:rPr lang="en-US" sz="1900" dirty="0">
                <a:latin typeface="Times New Roman" panose="02020603050405020304" pitchFamily="18" charset="0"/>
                <a:cs typeface="Times New Roman" panose="02020603050405020304" pitchFamily="18" charset="0"/>
              </a:rPr>
              <a:t>values. To implement a reset button, specify reset for </a:t>
            </a:r>
            <a:r>
              <a:rPr lang="en-US" sz="1900" dirty="0" smtClean="0">
                <a:latin typeface="Times New Roman" panose="02020603050405020304" pitchFamily="18" charset="0"/>
                <a:cs typeface="Times New Roman" panose="02020603050405020304" pitchFamily="18" charset="0"/>
              </a:rPr>
              <a:t>type </a:t>
            </a:r>
            <a:r>
              <a:rPr lang="en-US" sz="1900" dirty="0">
                <a:latin typeface="Times New Roman" panose="02020603050405020304" pitchFamily="18" charset="0"/>
                <a:cs typeface="Times New Roman" panose="02020603050405020304" pitchFamily="18" charset="0"/>
              </a:rPr>
              <a:t>attribute, like this</a:t>
            </a:r>
            <a:r>
              <a:rPr lang="en-US" sz="1900" dirty="0" smtClean="0">
                <a:latin typeface="Times New Roman" panose="02020603050405020304" pitchFamily="18" charset="0"/>
                <a:cs typeface="Times New Roman" panose="02020603050405020304" pitchFamily="18" charset="0"/>
              </a:rPr>
              <a:t>:</a:t>
            </a:r>
          </a:p>
          <a:p>
            <a:pPr marL="342900" indent="-342900" algn="just">
              <a:lnSpc>
                <a:spcPct val="85000"/>
              </a:lnSpc>
              <a:buFont typeface="+mj-lt"/>
              <a:buAutoNum type="arabicPeriod"/>
            </a:pPr>
            <a:endParaRPr lang="en-US" sz="1900" dirty="0">
              <a:latin typeface="Times New Roman" panose="02020603050405020304" pitchFamily="18" charset="0"/>
              <a:cs typeface="Times New Roman" panose="02020603050405020304" pitchFamily="18" charset="0"/>
            </a:endParaRPr>
          </a:p>
          <a:p>
            <a:pPr lvl="1" algn="just">
              <a:lnSpc>
                <a:spcPct val="85000"/>
              </a:lnSpc>
            </a:pPr>
            <a:r>
              <a:rPr lang="en-US" sz="1900" dirty="0">
                <a:solidFill>
                  <a:srgbClr val="FF0000"/>
                </a:solidFill>
                <a:latin typeface="Times New Roman" panose="02020603050405020304" pitchFamily="18" charset="0"/>
                <a:cs typeface="Times New Roman" panose="02020603050405020304" pitchFamily="18" charset="0"/>
              </a:rPr>
              <a:t>&lt;input type="reset" value="Reset</a:t>
            </a:r>
            <a:r>
              <a:rPr lang="en-US" sz="1900"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pPr>
            <a:endParaRPr lang="en-US" sz="1900" dirty="0" smtClean="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sz="1900" dirty="0" smtClean="0">
              <a:solidFill>
                <a:srgbClr val="FF0000"/>
              </a:solidFill>
              <a:latin typeface="Times New Roman" panose="02020603050405020304" pitchFamily="18" charset="0"/>
              <a:cs typeface="Times New Roman" panose="02020603050405020304" pitchFamily="18" charset="0"/>
            </a:endParaRPr>
          </a:p>
          <a:p>
            <a:pPr marL="800100" lvl="1" indent="-342900" algn="ctr">
              <a:lnSpc>
                <a:spcPct val="85000"/>
              </a:lnSpc>
              <a:buFont typeface="Wingdings" panose="05000000000000000000" pitchFamily="2" charset="2"/>
              <a:buChar char="Ø"/>
            </a:pPr>
            <a:r>
              <a:rPr lang="en-US" sz="2400" b="1" dirty="0" smtClean="0">
                <a:solidFill>
                  <a:srgbClr val="FF0000"/>
                </a:solidFill>
                <a:latin typeface="Times New Roman" panose="02020603050405020304" pitchFamily="18" charset="0"/>
                <a:cs typeface="Times New Roman" panose="02020603050405020304" pitchFamily="18" charset="0"/>
              </a:rPr>
              <a:t>Controls</a:t>
            </a:r>
            <a:endParaRPr lang="en-US" sz="2400" b="1" dirty="0">
              <a:solidFill>
                <a:srgbClr val="FF0000"/>
              </a:solidFill>
              <a:latin typeface="Times New Roman" panose="02020603050405020304" pitchFamily="18" charset="0"/>
              <a:cs typeface="Times New Roman" panose="02020603050405020304" pitchFamily="18" charset="0"/>
            </a:endParaRPr>
          </a:p>
          <a:p>
            <a:pPr lvl="1" algn="just">
              <a:lnSpc>
                <a:spcPct val="85000"/>
              </a:lnSpc>
            </a:pPr>
            <a:endParaRPr lang="en-US" sz="1900" dirty="0">
              <a:solidFill>
                <a:srgbClr val="FF0000"/>
              </a:solidFill>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Figure 4.,  shows some of the more popular controls and the elements used to implement them. As you can see, most of the controls use the input element for their implementation. But just to make things difficult, not all controls use the input element. Some important controls use the select and </a:t>
            </a:r>
            <a:r>
              <a:rPr lang="en-US" sz="1900" dirty="0" err="1" smtClean="0">
                <a:latin typeface="Times New Roman" panose="02020603050405020304" pitchFamily="18" charset="0"/>
                <a:cs typeface="Times New Roman" panose="02020603050405020304" pitchFamily="18" charset="0"/>
              </a:rPr>
              <a:t>textarea</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elements</a:t>
            </a:r>
            <a:r>
              <a:rPr lang="en-US" sz="1900" dirty="0" smtClean="0">
                <a:latin typeface="Times New Roman" panose="02020603050405020304" pitchFamily="18" charset="0"/>
                <a:cs typeface="Times New Roman" panose="02020603050405020304" pitchFamily="18" charset="0"/>
              </a:rPr>
              <a:t>.</a:t>
            </a:r>
          </a:p>
          <a:p>
            <a:pPr algn="just">
              <a:lnSpc>
                <a:spcPct val="85000"/>
              </a:lnSpc>
            </a:pPr>
            <a:endParaRPr lang="en-US" sz="1900" dirty="0">
              <a:latin typeface="Times New Roman" panose="02020603050405020304" pitchFamily="18" charset="0"/>
              <a:cs typeface="Times New Roman" panose="02020603050405020304" pitchFamily="18" charset="0"/>
            </a:endParaRPr>
          </a:p>
          <a:p>
            <a:pPr marL="342900" indent="-342900" algn="just">
              <a:lnSpc>
                <a:spcPct val="85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the figure, note the controls in the first table that use the input element.</a:t>
            </a:r>
          </a:p>
          <a:p>
            <a:pPr lvl="1" algn="just">
              <a:lnSpc>
                <a:spcPct val="85000"/>
              </a:lnSpc>
            </a:pPr>
            <a:endParaRPr lang="en-US" sz="1900"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Wingdings" panose="05000000000000000000" pitchFamily="2" charset="2"/>
              <a:buChar char="Ø"/>
            </a:pPr>
            <a:endParaRPr lang="en-US" sz="1700"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700"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288034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01025"/>
            <a:ext cx="7537450" cy="584775"/>
          </a:xfrm>
          <a:prstGeom prst="rect">
            <a:avLst/>
          </a:prstGeom>
          <a:noFill/>
          <a:ln w="9525">
            <a:noFill/>
            <a:miter lim="800000"/>
            <a:headEnd/>
            <a:tailEnd/>
          </a:ln>
        </p:spPr>
        <p:txBody>
          <a:bodyPr wrap="square">
            <a:spAutoFit/>
          </a:bodyPr>
          <a:lstStyle/>
          <a:p>
            <a:pPr algn="ctr"/>
            <a:r>
              <a:rPr lang="en-US" sz="3200" dirty="0" smtClean="0">
                <a:solidFill>
                  <a:srgbClr val="FFFFFF"/>
                </a:solidFill>
                <a:latin typeface="Times New Roman" pitchFamily="18" charset="0"/>
                <a:cs typeface="Times New Roman" pitchFamily="18" charset="0"/>
              </a:rPr>
              <a:t>Controls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7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solidFill>
                  <a:srgbClr val="FF0000"/>
                </a:solidFill>
                <a:latin typeface="Times New Roman" panose="02020603050405020304" pitchFamily="18" charset="0"/>
                <a:cs typeface="Times New Roman" panose="02020603050405020304" pitchFamily="18" charset="0"/>
              </a:rPr>
              <a:t>Note: </a:t>
            </a:r>
            <a:r>
              <a:rPr lang="en-US" sz="1900" dirty="0" smtClean="0">
                <a:latin typeface="Times New Roman" panose="02020603050405020304" pitchFamily="18" charset="0"/>
                <a:cs typeface="Times New Roman" panose="02020603050405020304" pitchFamily="18" charset="0"/>
              </a:rPr>
              <a:t>number </a:t>
            </a:r>
            <a:r>
              <a:rPr lang="en-US" sz="1900" dirty="0">
                <a:latin typeface="Times New Roman" panose="02020603050405020304" pitchFamily="18" charset="0"/>
                <a:cs typeface="Times New Roman" panose="02020603050405020304" pitchFamily="18" charset="0"/>
              </a:rPr>
              <a:t>control provides a mechanism for users to enter a number for input</a:t>
            </a:r>
            <a:r>
              <a:rPr lang="en-US" sz="1900" dirty="0" smtClean="0">
                <a:latin typeface="Times New Roman" panose="02020603050405020304" pitchFamily="18" charset="0"/>
                <a:cs typeface="Times New Roman" panose="02020603050405020304" pitchFamily="18" charset="0"/>
              </a:rPr>
              <a:t>, and </a:t>
            </a:r>
            <a:r>
              <a:rPr lang="en-US" sz="1900" dirty="0">
                <a:latin typeface="Times New Roman" panose="02020603050405020304" pitchFamily="18" charset="0"/>
                <a:cs typeface="Times New Roman" panose="02020603050405020304" pitchFamily="18" charset="0"/>
              </a:rPr>
              <a:t>it has built-in checking to make sure the input is a properly formatted number</a:t>
            </a:r>
            <a:r>
              <a:rPr lang="en-US" sz="1900" dirty="0" smtClean="0">
                <a:latin typeface="Times New Roman" panose="02020603050405020304" pitchFamily="18" charset="0"/>
                <a:cs typeface="Times New Roman" panose="02020603050405020304" pitchFamily="18" charset="0"/>
              </a:rPr>
              <a:t>.</a:t>
            </a: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password control allows the user to enter text </a:t>
            </a:r>
            <a:r>
              <a:rPr lang="en-US" sz="1900" dirty="0" smtClean="0">
                <a:latin typeface="Times New Roman" panose="02020603050405020304" pitchFamily="18" charset="0"/>
                <a:cs typeface="Times New Roman" panose="02020603050405020304" pitchFamily="18" charset="0"/>
              </a:rPr>
              <a:t>into a </a:t>
            </a:r>
            <a:r>
              <a:rPr lang="en-US" sz="1900" dirty="0">
                <a:latin typeface="Times New Roman" panose="02020603050405020304" pitchFamily="18" charset="0"/>
                <a:cs typeface="Times New Roman" panose="02020603050405020304" pitchFamily="18" charset="0"/>
              </a:rPr>
              <a:t>box where, to help with privacy, the entered characters are obscured. Typically, that means </a:t>
            </a:r>
            <a:r>
              <a:rPr lang="en-US" sz="1900" dirty="0" smtClean="0">
                <a:latin typeface="Times New Roman" panose="02020603050405020304" pitchFamily="18" charset="0"/>
                <a:cs typeface="Times New Roman" panose="02020603050405020304" pitchFamily="18" charset="0"/>
              </a:rPr>
              <a:t>the characters </a:t>
            </a:r>
            <a:r>
              <a:rPr lang="en-US" sz="1900" dirty="0">
                <a:latin typeface="Times New Roman" panose="02020603050405020304" pitchFamily="18" charset="0"/>
                <a:cs typeface="Times New Roman" panose="02020603050405020304" pitchFamily="18" charset="0"/>
              </a:rPr>
              <a:t>display as bullets. The date control allows the user to enter a month-day-year value </a:t>
            </a:r>
            <a:r>
              <a:rPr lang="en-US" sz="1900" dirty="0" smtClean="0">
                <a:latin typeface="Times New Roman" panose="02020603050405020304" pitchFamily="18" charset="0"/>
                <a:cs typeface="Times New Roman" panose="02020603050405020304" pitchFamily="18" charset="0"/>
              </a:rPr>
              <a:t>for a </a:t>
            </a:r>
            <a:r>
              <a:rPr lang="en-US" sz="1900" dirty="0">
                <a:latin typeface="Times New Roman" panose="02020603050405020304" pitchFamily="18" charset="0"/>
                <a:cs typeface="Times New Roman" panose="02020603050405020304" pitchFamily="18" charset="0"/>
              </a:rPr>
              <a:t>date. Most browsers implement the date control with a drop-down calendar where the user </a:t>
            </a:r>
            <a:r>
              <a:rPr lang="en-US" sz="1900" dirty="0" smtClean="0">
                <a:latin typeface="Times New Roman" panose="02020603050405020304" pitchFamily="18" charset="0"/>
                <a:cs typeface="Times New Roman" panose="02020603050405020304" pitchFamily="18" charset="0"/>
              </a:rPr>
              <a:t>picks a </a:t>
            </a:r>
            <a:r>
              <a:rPr lang="en-US" sz="1900" dirty="0">
                <a:latin typeface="Times New Roman" panose="02020603050405020304" pitchFamily="18" charset="0"/>
                <a:cs typeface="Times New Roman" panose="02020603050405020304" pitchFamily="18" charset="0"/>
              </a:rPr>
              <a:t>date from it</a:t>
            </a:r>
            <a:r>
              <a:rPr lang="en-US" sz="1900" dirty="0" smtClean="0">
                <a:latin typeface="Times New Roman" panose="02020603050405020304" pitchFamily="18" charset="0"/>
                <a:cs typeface="Times New Roman" panose="02020603050405020304" pitchFamily="18" charset="0"/>
              </a:rPr>
              <a:t>.</a:t>
            </a:r>
          </a:p>
          <a:p>
            <a:pPr algn="just">
              <a:lnSpc>
                <a:spcPct val="85000"/>
              </a:lnSpc>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Note: Figure 5., which shows a calendar displayed after the user clicks the down arrow on the date control’s top-right corner. The color control enables the user to select a color from a color picker tool. Figure 5., shows a color picker displayed after the user clicks the color control’s black button. </a:t>
            </a: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751" y="990600"/>
            <a:ext cx="6546849" cy="2095792"/>
          </a:xfrm>
          <a:prstGeom prst="rect">
            <a:avLst/>
          </a:prstGeom>
        </p:spPr>
      </p:pic>
      <p:sp>
        <p:nvSpPr>
          <p:cNvPr id="14" name="Rectangle 13"/>
          <p:cNvSpPr/>
          <p:nvPr/>
        </p:nvSpPr>
        <p:spPr>
          <a:xfrm>
            <a:off x="990600" y="2993200"/>
            <a:ext cx="82296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4., </a:t>
            </a:r>
            <a:r>
              <a:rPr lang="en-US" dirty="0">
                <a:solidFill>
                  <a:srgbClr val="FF0000"/>
                </a:solidFill>
                <a:latin typeface="Times New Roman" panose="02020603050405020304" pitchFamily="18" charset="0"/>
                <a:cs typeface="Times New Roman" panose="02020603050405020304" pitchFamily="18" charset="0"/>
              </a:rPr>
              <a:t>Some of the more popular controls and the elements used to implement them</a:t>
            </a:r>
          </a:p>
        </p:txBody>
      </p:sp>
    </p:spTree>
    <p:extLst>
      <p:ext uri="{BB962C8B-B14F-4D97-AF65-F5344CB8AC3E}">
        <p14:creationId xmlns:p14="http://schemas.microsoft.com/office/powerpoint/2010/main" val="3931275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524000" y="101025"/>
            <a:ext cx="7537450" cy="584775"/>
          </a:xfrm>
          <a:prstGeom prst="rect">
            <a:avLst/>
          </a:prstGeom>
          <a:noFill/>
          <a:ln w="9525">
            <a:noFill/>
            <a:miter lim="800000"/>
            <a:headEnd/>
            <a:tailEnd/>
          </a:ln>
        </p:spPr>
        <p:txBody>
          <a:bodyPr wrap="square">
            <a:spAutoFit/>
          </a:bodyPr>
          <a:lstStyle/>
          <a:p>
            <a:pPr algn="ctr"/>
            <a:r>
              <a:rPr lang="en-US" sz="3200" dirty="0" smtClean="0">
                <a:solidFill>
                  <a:srgbClr val="FFFFFF"/>
                </a:solidFill>
                <a:latin typeface="Times New Roman" pitchFamily="18" charset="0"/>
                <a:cs typeface="Times New Roman" pitchFamily="18" charset="0"/>
              </a:rPr>
              <a:t>Controls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7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p>
          <a:p>
            <a:pPr algn="just">
              <a:lnSpc>
                <a:spcPct val="85000"/>
              </a:lnSpc>
            </a:pPr>
            <a:endParaRPr lang="en-US" dirty="0" smtClean="0">
              <a:latin typeface="Times New Roman" panose="02020603050405020304" pitchFamily="18" charset="0"/>
              <a:cs typeface="Times New Roman" panose="02020603050405020304" pitchFamily="18" charset="0"/>
            </a:endParaRPr>
          </a:p>
          <a:p>
            <a:pPr algn="just">
              <a:lnSpc>
                <a:spcPct val="85000"/>
              </a:lnSpc>
            </a:pPr>
            <a:r>
              <a:rPr lang="en-US" dirty="0" smtClean="0">
                <a:latin typeface="Times New Roman" panose="02020603050405020304" pitchFamily="18" charset="0"/>
                <a:cs typeface="Times New Roman" panose="02020603050405020304" pitchFamily="18" charset="0"/>
              </a:rPr>
              <a:t> </a:t>
            </a: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endParaRPr lang="en-US" sz="1900" dirty="0">
              <a:latin typeface="Times New Roman" panose="02020603050405020304" pitchFamily="18" charset="0"/>
              <a:cs typeface="Times New Roman" panose="02020603050405020304" pitchFamily="18" charset="0"/>
            </a:endParaRPr>
          </a:p>
          <a:p>
            <a:pPr marL="285750" indent="-285750" algn="just">
              <a:lnSpc>
                <a:spcPct val="85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Figure </a:t>
            </a:r>
            <a:r>
              <a:rPr lang="en-US" sz="1900" dirty="0" smtClean="0">
                <a:latin typeface="Times New Roman" panose="02020603050405020304" pitchFamily="18" charset="0"/>
                <a:cs typeface="Times New Roman" panose="02020603050405020304" pitchFamily="18" charset="0"/>
              </a:rPr>
              <a:t>4., note </a:t>
            </a:r>
            <a:r>
              <a:rPr lang="en-US" sz="1900" dirty="0">
                <a:latin typeface="Times New Roman" panose="02020603050405020304" pitchFamily="18" charset="0"/>
                <a:cs typeface="Times New Roman" panose="02020603050405020304" pitchFamily="18" charset="0"/>
              </a:rPr>
              <a:t>the two controls that use the </a:t>
            </a:r>
            <a:r>
              <a:rPr lang="en-US" sz="1900" dirty="0">
                <a:solidFill>
                  <a:srgbClr val="FF0000"/>
                </a:solidFill>
                <a:latin typeface="Times New Roman" panose="02020603050405020304" pitchFamily="18" charset="0"/>
                <a:cs typeface="Times New Roman" panose="02020603050405020304" pitchFamily="18" charset="0"/>
              </a:rPr>
              <a:t>select element</a:t>
            </a:r>
            <a:r>
              <a:rPr lang="en-US" sz="1900" dirty="0">
                <a:latin typeface="Times New Roman" panose="02020603050405020304" pitchFamily="18" charset="0"/>
                <a:cs typeface="Times New Roman" panose="02020603050405020304" pitchFamily="18" charset="0"/>
              </a:rPr>
              <a:t>—the </a:t>
            </a:r>
            <a:r>
              <a:rPr lang="en-US" sz="1900" dirty="0">
                <a:solidFill>
                  <a:srgbClr val="FF0000"/>
                </a:solidFill>
                <a:latin typeface="Times New Roman" panose="02020603050405020304" pitchFamily="18" charset="0"/>
                <a:cs typeface="Times New Roman" panose="02020603050405020304" pitchFamily="18" charset="0"/>
              </a:rPr>
              <a:t>pull-down</a:t>
            </a:r>
            <a:r>
              <a:rPr lang="en-US" sz="1900" dirty="0">
                <a:latin typeface="Times New Roman" panose="02020603050405020304" pitchFamily="18" charset="0"/>
                <a:cs typeface="Times New Roman" panose="02020603050405020304" pitchFamily="18" charset="0"/>
              </a:rPr>
              <a:t> menu </a:t>
            </a:r>
            <a:r>
              <a:rPr lang="en-US" sz="1900" dirty="0" smtClean="0">
                <a:latin typeface="Times New Roman" panose="02020603050405020304" pitchFamily="18" charset="0"/>
                <a:cs typeface="Times New Roman" panose="02020603050405020304" pitchFamily="18" charset="0"/>
              </a:rPr>
              <a:t>and </a:t>
            </a:r>
            <a:r>
              <a:rPr lang="en-US" sz="1900" dirty="0" smtClean="0">
                <a:solidFill>
                  <a:srgbClr val="FF0000"/>
                </a:solidFill>
                <a:latin typeface="Times New Roman" panose="02020603050405020304" pitchFamily="18" charset="0"/>
                <a:cs typeface="Times New Roman" panose="02020603050405020304" pitchFamily="18" charset="0"/>
              </a:rPr>
              <a:t>list </a:t>
            </a:r>
            <a:r>
              <a:rPr lang="en-US" sz="1900" dirty="0">
                <a:solidFill>
                  <a:srgbClr val="FF0000"/>
                </a:solidFill>
                <a:latin typeface="Times New Roman" panose="02020603050405020304" pitchFamily="18" charset="0"/>
                <a:cs typeface="Times New Roman" panose="02020603050405020304" pitchFamily="18" charset="0"/>
              </a:rPr>
              <a:t>box </a:t>
            </a:r>
            <a:r>
              <a:rPr lang="en-US" sz="1900" dirty="0">
                <a:latin typeface="Times New Roman" panose="02020603050405020304" pitchFamily="18" charset="0"/>
                <a:cs typeface="Times New Roman" panose="02020603050405020304" pitchFamily="18" charset="0"/>
              </a:rPr>
              <a:t>controls</a:t>
            </a:r>
            <a:r>
              <a:rPr lang="en-US" sz="1900" dirty="0" smtClean="0">
                <a:latin typeface="Times New Roman" panose="02020603050405020304" pitchFamily="18" charset="0"/>
                <a:cs typeface="Times New Roman" panose="02020603050405020304" pitchFamily="18" charset="0"/>
              </a:rPr>
              <a:t>. The </a:t>
            </a:r>
            <a:r>
              <a:rPr lang="en-US" sz="1900" dirty="0">
                <a:latin typeface="Times New Roman" panose="02020603050405020304" pitchFamily="18" charset="0"/>
                <a:cs typeface="Times New Roman" panose="02020603050405020304" pitchFamily="18" charset="0"/>
              </a:rPr>
              <a:t>pull-down menu control normally displays just one </a:t>
            </a:r>
            <a:r>
              <a:rPr lang="en-US" sz="1900" dirty="0" smtClean="0">
                <a:latin typeface="Times New Roman" panose="02020603050405020304" pitchFamily="18" charset="0"/>
                <a:cs typeface="Times New Roman" panose="02020603050405020304" pitchFamily="18" charset="0"/>
              </a:rPr>
              <a:t>item at </a:t>
            </a:r>
            <a:r>
              <a:rPr lang="en-US" sz="1900" dirty="0">
                <a:latin typeface="Times New Roman" panose="02020603050405020304" pitchFamily="18" charset="0"/>
                <a:cs typeface="Times New Roman" panose="02020603050405020304" pitchFamily="18" charset="0"/>
              </a:rPr>
              <a:t>a time from the list and displays the rest of the list only after the user clicks the control’s </a:t>
            </a:r>
            <a:r>
              <a:rPr lang="en-US" sz="1900" dirty="0" smtClean="0">
                <a:latin typeface="Times New Roman" panose="02020603050405020304" pitchFamily="18" charset="0"/>
                <a:cs typeface="Times New Roman" panose="02020603050405020304" pitchFamily="18" charset="0"/>
              </a:rPr>
              <a:t>down arrow</a:t>
            </a:r>
            <a:r>
              <a:rPr lang="en-US" sz="1900" dirty="0">
                <a:latin typeface="Times New Roman" panose="02020603050405020304" pitchFamily="18" charset="0"/>
                <a:cs typeface="Times New Roman" panose="02020603050405020304" pitchFamily="18" charset="0"/>
              </a:rPr>
              <a:t>. On the other hand, the list box control displays multiple list items simultaneously </a:t>
            </a:r>
            <a:r>
              <a:rPr lang="en-US" sz="1900" dirty="0" smtClean="0">
                <a:latin typeface="Times New Roman" panose="02020603050405020304" pitchFamily="18" charset="0"/>
                <a:cs typeface="Times New Roman" panose="02020603050405020304" pitchFamily="18" charset="0"/>
              </a:rPr>
              <a:t>without requiring </a:t>
            </a:r>
            <a:r>
              <a:rPr lang="en-US" sz="1900" dirty="0">
                <a:latin typeface="Times New Roman" panose="02020603050405020304" pitchFamily="18" charset="0"/>
                <a:cs typeface="Times New Roman" panose="02020603050405020304" pitchFamily="18" charset="0"/>
              </a:rPr>
              <a:t>the user to click a down arrow. </a:t>
            </a:r>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figure 4., note the control that uses the </a:t>
            </a:r>
            <a:r>
              <a:rPr lang="en-US" sz="1900" dirty="0" err="1">
                <a:latin typeface="Times New Roman" panose="02020603050405020304" pitchFamily="18" charset="0"/>
                <a:cs typeface="Times New Roman" panose="02020603050405020304" pitchFamily="18" charset="0"/>
              </a:rPr>
              <a:t>textarea</a:t>
            </a:r>
            <a:r>
              <a:rPr lang="en-US" sz="1900" dirty="0">
                <a:latin typeface="Times New Roman" panose="02020603050405020304" pitchFamily="18" charset="0"/>
                <a:cs typeface="Times New Roman" panose="02020603050405020304" pitchFamily="18" charset="0"/>
              </a:rPr>
              <a:t> element—the </a:t>
            </a:r>
            <a:r>
              <a:rPr lang="en-US" sz="1900" dirty="0" err="1" smtClean="0">
                <a:solidFill>
                  <a:srgbClr val="FF0000"/>
                </a:solidFill>
                <a:latin typeface="Times New Roman" panose="02020603050405020304" pitchFamily="18" charset="0"/>
                <a:cs typeface="Times New Roman" panose="02020603050405020304" pitchFamily="18" charset="0"/>
              </a:rPr>
              <a:t>textarea</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control. it allows </a:t>
            </a:r>
            <a:r>
              <a:rPr lang="en-US" sz="1900" dirty="0" smtClean="0">
                <a:latin typeface="Times New Roman" panose="02020603050405020304" pitchFamily="18" charset="0"/>
                <a:cs typeface="Times New Roman" panose="02020603050405020304" pitchFamily="18" charset="0"/>
              </a:rPr>
              <a:t>the user </a:t>
            </a:r>
            <a:r>
              <a:rPr lang="en-US" sz="1900" dirty="0">
                <a:latin typeface="Times New Roman" panose="02020603050405020304" pitchFamily="18" charset="0"/>
                <a:cs typeface="Times New Roman" panose="02020603050405020304" pitchFamily="18" charset="0"/>
              </a:rPr>
              <a:t>to enter text into a multiline box. So it’s the same as the text control except for the height </a:t>
            </a:r>
            <a:r>
              <a:rPr lang="en-US" sz="1900" dirty="0" smtClean="0">
                <a:latin typeface="Times New Roman" panose="02020603050405020304" pitchFamily="18" charset="0"/>
                <a:cs typeface="Times New Roman" panose="02020603050405020304" pitchFamily="18" charset="0"/>
              </a:rPr>
              <a:t>of the </a:t>
            </a:r>
            <a:r>
              <a:rPr lang="en-US" sz="1900" dirty="0">
                <a:latin typeface="Times New Roman" panose="02020603050405020304" pitchFamily="18" charset="0"/>
                <a:cs typeface="Times New Roman" panose="02020603050405020304" pitchFamily="18" charset="0"/>
              </a:rPr>
              <a:t>box</a:t>
            </a:r>
            <a:r>
              <a:rPr lang="en-US" sz="1900" dirty="0" smtClean="0">
                <a:latin typeface="Times New Roman" panose="02020603050405020304" pitchFamily="18" charset="0"/>
                <a:cs typeface="Times New Roman" panose="02020603050405020304" pitchFamily="18" charset="0"/>
              </a:rPr>
              <a: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5425" y="914400"/>
            <a:ext cx="7239000" cy="3396734"/>
          </a:xfrm>
          <a:prstGeom prst="rect">
            <a:avLst/>
          </a:prstGeom>
        </p:spPr>
      </p:pic>
      <p:sp>
        <p:nvSpPr>
          <p:cNvPr id="6" name="Rectangle 5"/>
          <p:cNvSpPr/>
          <p:nvPr/>
        </p:nvSpPr>
        <p:spPr>
          <a:xfrm>
            <a:off x="2189256" y="4202668"/>
            <a:ext cx="5991038"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5. </a:t>
            </a:r>
            <a:r>
              <a:rPr lang="en-US" dirty="0">
                <a:solidFill>
                  <a:srgbClr val="FF0000"/>
                </a:solidFill>
                <a:latin typeface="Times New Roman" panose="02020603050405020304" pitchFamily="18" charset="0"/>
                <a:cs typeface="Times New Roman" panose="02020603050405020304" pitchFamily="18" charset="0"/>
              </a:rPr>
              <a:t>Web page that illustrates the date and color controls</a:t>
            </a:r>
          </a:p>
        </p:txBody>
      </p:sp>
    </p:spTree>
    <p:extLst>
      <p:ext uri="{BB962C8B-B14F-4D97-AF65-F5344CB8AC3E}">
        <p14:creationId xmlns:p14="http://schemas.microsoft.com/office/powerpoint/2010/main" val="1143598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Summary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0" y="838200"/>
            <a:ext cx="8153400" cy="635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In this lecture </a:t>
            </a:r>
            <a:r>
              <a:rPr lang="en-US" dirty="0" smtClean="0">
                <a:latin typeface="Times New Roman" panose="02020603050405020304" pitchFamily="18" charset="0"/>
                <a:cs typeface="Times New Roman" pitchFamily="18" charset="0"/>
              </a:rPr>
              <a:t>we started with a brief </a:t>
            </a:r>
            <a:r>
              <a:rPr lang="en-US" dirty="0">
                <a:latin typeface="Times New Roman" panose="02020603050405020304" pitchFamily="18" charset="0"/>
                <a:cs typeface="Times New Roman" pitchFamily="18" charset="0"/>
              </a:rPr>
              <a:t>history of the JavaScript </a:t>
            </a:r>
            <a:r>
              <a:rPr lang="en-US" dirty="0" smtClean="0">
                <a:latin typeface="Times New Roman" panose="02020603050405020304" pitchFamily="18" charset="0"/>
                <a:cs typeface="Times New Roman" pitchFamily="18" charset="0"/>
              </a:rPr>
              <a:t>language, And  </a:t>
            </a:r>
            <a:r>
              <a:rPr lang="en-US" dirty="0">
                <a:latin typeface="Times New Roman" panose="02020603050405020304" pitchFamily="18" charset="0"/>
                <a:cs typeface="Times New Roman" pitchFamily="18" charset="0"/>
              </a:rPr>
              <a:t>quickly </a:t>
            </a:r>
            <a:r>
              <a:rPr lang="en-US" dirty="0" smtClean="0">
                <a:latin typeface="Times New Roman" panose="02020603050405020304" pitchFamily="18" charset="0"/>
                <a:cs typeface="Times New Roman" pitchFamily="18" charset="0"/>
              </a:rPr>
              <a:t>moved to </a:t>
            </a:r>
            <a:r>
              <a:rPr lang="en-US" dirty="0">
                <a:latin typeface="Times New Roman" panose="02020603050405020304" pitchFamily="18" charset="0"/>
                <a:cs typeface="Times New Roman" pitchFamily="18" charset="0"/>
              </a:rPr>
              <a:t>an example web page where we </a:t>
            </a:r>
            <a:r>
              <a:rPr lang="en-US" dirty="0" smtClean="0">
                <a:latin typeface="Times New Roman" panose="02020603050405020304" pitchFamily="18" charset="0"/>
                <a:cs typeface="Times New Roman" pitchFamily="18" charset="0"/>
              </a:rPr>
              <a:t>used </a:t>
            </a:r>
            <a:r>
              <a:rPr lang="en-US" dirty="0">
                <a:latin typeface="Times New Roman" panose="02020603050405020304" pitchFamily="18" charset="0"/>
                <a:cs typeface="Times New Roman" pitchFamily="18" charset="0"/>
              </a:rPr>
              <a:t>JavaScript to display a message when the user clicks </a:t>
            </a:r>
            <a:r>
              <a:rPr lang="en-US" dirty="0" smtClean="0">
                <a:latin typeface="Times New Roman" panose="02020603050405020304" pitchFamily="18" charset="0"/>
                <a:cs typeface="Times New Roman" pitchFamily="18" charset="0"/>
              </a:rPr>
              <a:t>a button</a:t>
            </a:r>
            <a:r>
              <a:rPr lang="en-US" dirty="0">
                <a:latin typeface="Times New Roman" panose="02020603050405020304" pitchFamily="18" charset="0"/>
                <a:cs typeface="Times New Roman" pitchFamily="18" charset="0"/>
              </a:rPr>
              <a:t>.</a:t>
            </a:r>
            <a:endParaRPr lang="en-US" dirty="0" smtClean="0">
              <a:latin typeface="Times New Roman" panose="02020603050405020304" pitchFamily="18" charset="0"/>
              <a:cs typeface="Times New Roman" pitchFamily="18" charset="0"/>
            </a:endParaRPr>
          </a:p>
          <a:p>
            <a:pPr marL="342900" lvl="0" indent="-342900" algn="just">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We clarified the JavaScript button effects were created using images. When the user moves the mouse over the image, the image was switched to the 'active' image. When the user clicks the image, the image was switched to 'clicked' image. This in effect creates the feeling of a button</a:t>
            </a:r>
            <a:r>
              <a:rPr lang="en-US" dirty="0" smtClean="0">
                <a:latin typeface="Times New Roman" panose="02020603050405020304" pitchFamily="18" charset="0"/>
                <a:cs typeface="Times New Roman" pitchFamily="18" charset="0"/>
              </a:rPr>
              <a:t>.</a:t>
            </a:r>
          </a:p>
          <a:p>
            <a:pPr marL="342900" lvl="0" indent="-342900" algn="just">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Also </a:t>
            </a:r>
            <a:r>
              <a:rPr lang="en-US" dirty="0">
                <a:latin typeface="Times New Roman" panose="02020603050405020304" pitchFamily="18" charset="0"/>
                <a:cs typeface="Times New Roman" pitchFamily="18" charset="0"/>
              </a:rPr>
              <a:t>explained briefly </a:t>
            </a:r>
            <a:r>
              <a:rPr lang="en-US" dirty="0" smtClean="0">
                <a:latin typeface="Times New Roman" panose="02020603050405020304" pitchFamily="18" charset="0"/>
                <a:cs typeface="Times New Roman" pitchFamily="18" charset="0"/>
              </a:rPr>
              <a:t>a </a:t>
            </a:r>
            <a:r>
              <a:rPr lang="en-US" dirty="0">
                <a:latin typeface="Times New Roman" panose="02020603050405020304" pitchFamily="18" charset="0"/>
                <a:cs typeface="Times New Roman" pitchFamily="18" charset="0"/>
              </a:rPr>
              <a:t>function in JavaScript that was similar to a procedure—a set of statements that performs a task or calculates a value, but for a procedure to qualify as a function, it should take some input and return an output where there was some obvious relationship between the input and the </a:t>
            </a:r>
            <a:r>
              <a:rPr lang="en-US" dirty="0" smtClean="0">
                <a:latin typeface="Times New Roman" panose="02020603050405020304" pitchFamily="18" charset="0"/>
                <a:cs typeface="Times New Roman" pitchFamily="18" charset="0"/>
              </a:rPr>
              <a:t>output.</a:t>
            </a:r>
          </a:p>
          <a:p>
            <a:pPr marL="342900" lvl="0" indent="-342900" algn="just">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We </a:t>
            </a:r>
            <a:r>
              <a:rPr lang="en-US" dirty="0" smtClean="0">
                <a:latin typeface="Times New Roman" panose="02020603050405020304" pitchFamily="18" charset="0"/>
                <a:cs typeface="Times New Roman" pitchFamily="18" charset="0"/>
              </a:rPr>
              <a:t>explained </a:t>
            </a:r>
            <a:r>
              <a:rPr lang="en-US" dirty="0">
                <a:latin typeface="Times New Roman" panose="02020603050405020304" pitchFamily="18" charset="0"/>
                <a:cs typeface="Times New Roman" pitchFamily="18" charset="0"/>
              </a:rPr>
              <a:t>the  JavaScript variable that was simply a name of storage location. There were two types of variables in JavaScript : local variable and global variable. </a:t>
            </a:r>
            <a:endParaRPr lang="en-US" dirty="0" smtClean="0">
              <a:latin typeface="Times New Roman" panose="02020603050405020304" pitchFamily="18" charset="0"/>
              <a:cs typeface="Times New Roman" pitchFamily="18" charset="0"/>
            </a:endParaRPr>
          </a:p>
          <a:p>
            <a:pPr marL="342900" lvl="0" indent="-342900" algn="just">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In </a:t>
            </a:r>
            <a:r>
              <a:rPr lang="en-US" dirty="0">
                <a:latin typeface="Times New Roman" panose="02020603050405020304" pitchFamily="18" charset="0"/>
                <a:cs typeface="Times New Roman" pitchFamily="18" charset="0"/>
              </a:rPr>
              <a:t>this lecture we highlighted the meaning of An identifier which was a sequence of characters in the code that identifies a variable, function, or property. In JavaScript, identifiers are case-sensitive and can contain Unicode letters, $ , _ , and digits (0-9), but may not start with a digit</a:t>
            </a:r>
            <a:r>
              <a:rPr lang="en-US" dirty="0" smtClean="0">
                <a:latin typeface="Times New Roman" panose="02020603050405020304" pitchFamily="18" charset="0"/>
                <a:cs typeface="Times New Roman" pitchFamily="18" charset="0"/>
              </a:rPr>
              <a:t>.</a:t>
            </a:r>
          </a:p>
          <a:p>
            <a:pPr marL="342900" lvl="0" indent="-342900" algn="just">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a:t>
            </a:r>
            <a:r>
              <a:rPr lang="en-US" dirty="0" smtClean="0">
                <a:latin typeface="Times New Roman" panose="02020603050405020304" pitchFamily="18" charset="0"/>
                <a:cs typeface="Times New Roman" pitchFamily="18" charset="0"/>
              </a:rPr>
              <a:t>Also </a:t>
            </a:r>
            <a:r>
              <a:rPr lang="en-US" dirty="0">
                <a:latin typeface="Times New Roman" panose="02020603050405020304" pitchFamily="18" charset="0"/>
                <a:cs typeface="Times New Roman" pitchFamily="18" charset="0"/>
              </a:rPr>
              <a:t>we clarified the  Assignment Statements and Objects, that were  sets and/or re-sets the value stored in the storage location(s) denoted by a variable name; in other words, it copies a value into the variable. </a:t>
            </a:r>
            <a:endParaRPr lang="en-US" dirty="0" smtClean="0">
              <a:latin typeface="Times New Roman" panose="02020603050405020304" pitchFamily="18" charset="0"/>
              <a:cs typeface="Times New Roman" pitchFamily="18" charset="0"/>
            </a:endParaRPr>
          </a:p>
          <a:p>
            <a:pPr lvl="0" algn="just">
              <a:lnSpc>
                <a:spcPct val="83000"/>
              </a:lnSpc>
              <a:spcBef>
                <a:spcPts val="0"/>
              </a:spcBef>
            </a:pPr>
            <a:endParaRPr lang="en-US" sz="1750" dirty="0">
              <a:solidFill>
                <a:srgbClr val="FF0000"/>
              </a:solidFill>
              <a:latin typeface="Times New Roman" panose="02020603050405020304" pitchFamily="18" charset="0"/>
              <a:cs typeface="Times New Roman" pitchFamily="18" charset="0"/>
            </a:endParaRPr>
          </a:p>
          <a:p>
            <a:pPr lvl="0" algn="just">
              <a:lnSpc>
                <a:spcPct val="85000"/>
              </a:lnSpc>
              <a:spcBef>
                <a:spcPts val="0"/>
              </a:spcBef>
            </a:pPr>
            <a:r>
              <a:rPr lang="en-US" sz="1700" dirty="0" smtClean="0">
                <a:latin typeface="Times New Roman" panose="02020603050405020304" pitchFamily="18" charset="0"/>
                <a:cs typeface="Times New Roman" pitchFamily="18" charset="0"/>
              </a:rPr>
              <a:t> </a:t>
            </a:r>
          </a:p>
        </p:txBody>
      </p:sp>
      <p:sp>
        <p:nvSpPr>
          <p:cNvPr id="12" name="Footer Placeholder 4"/>
          <p:cNvSpPr>
            <a:spLocks noGrp="1"/>
          </p:cNvSpPr>
          <p:nvPr>
            <p:ph type="ftr" sz="quarter" idx="11"/>
          </p:nvPr>
        </p:nvSpPr>
        <p:spPr>
          <a:xfrm>
            <a:off x="1295400" y="6629400"/>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46064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Summary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0" y="838200"/>
            <a:ext cx="8153400" cy="469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The </a:t>
            </a:r>
            <a:r>
              <a:rPr lang="en-US" dirty="0">
                <a:latin typeface="Times New Roman" panose="02020603050405020304" pitchFamily="18" charset="0"/>
                <a:cs typeface="Times New Roman" pitchFamily="18" charset="0"/>
              </a:rPr>
              <a:t>Document Object Model (DOM) was explained in this lecture which was a programming interface for HTML documents. It represents the page so that programs can change the document structure, style, and content.  The DOM was an object-oriented representation of the web page, which can be modified with a scripting language such as JavaScript</a:t>
            </a:r>
            <a:r>
              <a:rPr lang="en-US" dirty="0" smtClean="0">
                <a:latin typeface="Times New Roman" panose="02020603050405020304" pitchFamily="18" charset="0"/>
                <a:cs typeface="Times New Roman" pitchFamily="18" charset="0"/>
              </a:rPr>
              <a:t>.</a:t>
            </a:r>
          </a:p>
          <a:p>
            <a:pPr marL="342900" lvl="0" indent="-342900" algn="just">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We </a:t>
            </a:r>
            <a:r>
              <a:rPr lang="en-US" dirty="0">
                <a:latin typeface="Times New Roman" panose="02020603050405020304" pitchFamily="18" charset="0"/>
                <a:cs typeface="Times New Roman" pitchFamily="18" charset="0"/>
              </a:rPr>
              <a:t>highlighted also what is the Forms and How </a:t>
            </a:r>
            <a:r>
              <a:rPr lang="en-US" dirty="0" err="1" smtClean="0">
                <a:latin typeface="Times New Roman" panose="02020603050405020304" pitchFamily="18" charset="0"/>
                <a:cs typeface="Times New Roman" pitchFamily="18" charset="0"/>
              </a:rPr>
              <a:t>They’were</a:t>
            </a:r>
            <a:r>
              <a:rPr lang="en-US" dirty="0" smtClean="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Processed: Client-Side Versus </a:t>
            </a:r>
            <a:r>
              <a:rPr lang="en-US" dirty="0" smtClean="0">
                <a:latin typeface="Times New Roman" panose="02020603050405020304" pitchFamily="18" charset="0"/>
                <a:cs typeface="Times New Roman" pitchFamily="18" charset="0"/>
              </a:rPr>
              <a:t>Server-Side</a:t>
            </a:r>
          </a:p>
          <a:p>
            <a:pPr marL="342900" lvl="0" indent="-342900" algn="just">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Also we highlighted  of the </a:t>
            </a:r>
            <a:r>
              <a:rPr lang="en-US" dirty="0" err="1">
                <a:latin typeface="Times New Roman" panose="02020603050405020304" pitchFamily="18" charset="0"/>
                <a:cs typeface="Times New Roman" pitchFamily="18" charset="0"/>
              </a:rPr>
              <a:t>HTMLForm</a:t>
            </a:r>
            <a:r>
              <a:rPr lang="en-US" dirty="0">
                <a:latin typeface="Times New Roman" panose="02020603050405020304" pitchFamily="18" charset="0"/>
                <a:cs typeface="Times New Roman" pitchFamily="18" charset="0"/>
              </a:rPr>
              <a:t> Element property elements returns an </a:t>
            </a:r>
            <a:r>
              <a:rPr lang="en-US" dirty="0" err="1">
                <a:latin typeface="Times New Roman" panose="02020603050405020304" pitchFamily="18" charset="0"/>
                <a:cs typeface="Times New Roman" pitchFamily="18" charset="0"/>
              </a:rPr>
              <a:t>HTMLForm</a:t>
            </a:r>
            <a:r>
              <a:rPr lang="en-US" dirty="0">
                <a:latin typeface="Times New Roman" panose="02020603050405020304" pitchFamily="18" charset="0"/>
                <a:cs typeface="Times New Roman" pitchFamily="18" charset="0"/>
              </a:rPr>
              <a:t> Controls Collection listing all the form controls contained in the &lt;form&gt; element. The &lt;form&gt; element is a container for different types of input elements, such as: text fields, checkboxes, radio buttons, submit buttons, etc. </a:t>
            </a:r>
            <a:endParaRPr lang="en-US" dirty="0" smtClean="0">
              <a:latin typeface="Times New Roman" panose="02020603050405020304" pitchFamily="18" charset="0"/>
              <a:cs typeface="Times New Roman" pitchFamily="18" charset="0"/>
            </a:endParaRPr>
          </a:p>
          <a:p>
            <a:pPr marL="342900" lvl="0" indent="-342900" algn="just">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We </a:t>
            </a:r>
            <a:r>
              <a:rPr lang="en-US" dirty="0">
                <a:latin typeface="Times New Roman" panose="02020603050405020304" pitchFamily="18" charset="0"/>
                <a:cs typeface="Times New Roman" pitchFamily="18" charset="0"/>
              </a:rPr>
              <a:t>clarified and described the meaning of the control structures within JavaScript, that allow the program flow to change within a unit of code or function. These statements can determine whether or not given statements were executed - and provide the basis for the repeated execution of a block of code.</a:t>
            </a:r>
            <a:endParaRPr lang="en-US" dirty="0" smtClean="0">
              <a:latin typeface="Times New Roman" panose="02020603050405020304" pitchFamily="18" charset="0"/>
              <a:cs typeface="Times New Roman" pitchFamily="18" charset="0"/>
            </a:endParaRPr>
          </a:p>
          <a:p>
            <a:pPr lvl="0" algn="just">
              <a:lnSpc>
                <a:spcPct val="83000"/>
              </a:lnSpc>
              <a:spcBef>
                <a:spcPts val="0"/>
              </a:spcBef>
            </a:pPr>
            <a:endParaRPr lang="en-US" sz="1750" dirty="0">
              <a:solidFill>
                <a:srgbClr val="FF0000"/>
              </a:solidFill>
              <a:latin typeface="Times New Roman" panose="02020603050405020304" pitchFamily="18" charset="0"/>
              <a:cs typeface="Times New Roman" pitchFamily="18" charset="0"/>
            </a:endParaRPr>
          </a:p>
          <a:p>
            <a:pPr lvl="0" algn="just">
              <a:lnSpc>
                <a:spcPct val="85000"/>
              </a:lnSpc>
              <a:spcBef>
                <a:spcPts val="0"/>
              </a:spcBef>
            </a:pPr>
            <a:r>
              <a:rPr lang="en-US" sz="1700" dirty="0" smtClean="0">
                <a:latin typeface="Times New Roman" panose="02020603050405020304" pitchFamily="18" charset="0"/>
                <a:cs typeface="Times New Roman" pitchFamily="18" charset="0"/>
              </a:rPr>
              <a:t> </a:t>
            </a:r>
          </a:p>
        </p:txBody>
      </p:sp>
      <p:sp>
        <p:nvSpPr>
          <p:cNvPr id="12" name="Footer Placeholder 4"/>
          <p:cNvSpPr>
            <a:spLocks noGrp="1"/>
          </p:cNvSpPr>
          <p:nvPr>
            <p:ph type="ftr" sz="quarter" idx="11"/>
          </p:nvPr>
        </p:nvSpPr>
        <p:spPr>
          <a:xfrm>
            <a:off x="1295400" y="6629400"/>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3862409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27</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History of </a:t>
            </a:r>
            <a:r>
              <a:rPr lang="en-US" sz="3200" dirty="0" smtClean="0">
                <a:solidFill>
                  <a:srgbClr val="FFFFFF"/>
                </a:solidFill>
                <a:latin typeface="Times New Roman" pitchFamily="18" charset="0"/>
                <a:cs typeface="Times New Roman" pitchFamily="18" charset="0"/>
              </a:rPr>
              <a:t>JavaScript</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1995, the dominant browser manufacturer was Netscape, and one of its employees</a:t>
            </a:r>
            <a:r>
              <a:rPr lang="en-US" sz="1900" dirty="0" smtClean="0">
                <a:latin typeface="Times New Roman" pitchFamily="18" charset="0"/>
                <a:cs typeface="Times New Roman" pitchFamily="18" charset="0"/>
              </a:rPr>
              <a:t>, </a:t>
            </a:r>
            <a:r>
              <a:rPr lang="en-US" sz="1900" dirty="0" smtClean="0">
                <a:solidFill>
                  <a:srgbClr val="FF0000"/>
                </a:solidFill>
                <a:latin typeface="Times New Roman" pitchFamily="18" charset="0"/>
                <a:cs typeface="Times New Roman" pitchFamily="18" charset="0"/>
              </a:rPr>
              <a:t>Brendan </a:t>
            </a:r>
            <a:r>
              <a:rPr lang="en-US" sz="1900" dirty="0" err="1">
                <a:solidFill>
                  <a:srgbClr val="FF0000"/>
                </a:solidFill>
                <a:latin typeface="Times New Roman" pitchFamily="18" charset="0"/>
                <a:cs typeface="Times New Roman" pitchFamily="18" charset="0"/>
              </a:rPr>
              <a:t>Eich</a:t>
            </a:r>
            <a:r>
              <a:rPr lang="en-US" sz="1900" dirty="0">
                <a:latin typeface="Times New Roman" pitchFamily="18" charset="0"/>
                <a:cs typeface="Times New Roman" pitchFamily="18" charset="0"/>
              </a:rPr>
              <a:t>, thought that it would be useful to add dynamic functionality to web pages. So </a:t>
            </a:r>
            <a:r>
              <a:rPr lang="en-US" sz="1900" dirty="0" smtClean="0">
                <a:latin typeface="Times New Roman" pitchFamily="18" charset="0"/>
                <a:cs typeface="Times New Roman" pitchFamily="18" charset="0"/>
              </a:rPr>
              <a:t>he designed </a:t>
            </a:r>
            <a:r>
              <a:rPr lang="en-US" sz="1900" dirty="0">
                <a:latin typeface="Times New Roman" pitchFamily="18" charset="0"/>
                <a:cs typeface="Times New Roman" pitchFamily="18" charset="0"/>
              </a:rPr>
              <a:t>the JavaScript programming language, which adds dynamic functionality to web </a:t>
            </a:r>
            <a:r>
              <a:rPr lang="en-US" sz="1900" dirty="0" smtClean="0">
                <a:latin typeface="Times New Roman" pitchFamily="18" charset="0"/>
                <a:cs typeface="Times New Roman" pitchFamily="18" charset="0"/>
              </a:rPr>
              <a:t>pages when </a:t>
            </a:r>
            <a:r>
              <a:rPr lang="en-US" sz="1900" dirty="0">
                <a:latin typeface="Times New Roman" pitchFamily="18" charset="0"/>
                <a:cs typeface="Times New Roman" pitchFamily="18" charset="0"/>
              </a:rPr>
              <a:t>used in conjunction with </a:t>
            </a:r>
            <a:r>
              <a:rPr lang="en-US" sz="1900" dirty="0" smtClean="0">
                <a:latin typeface="Times New Roman" pitchFamily="18" charset="0"/>
                <a:cs typeface="Times New Roman" pitchFamily="18" charset="0"/>
              </a:rPr>
              <a:t>HTML. </a:t>
            </a: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For example, JavaScript provides the ability to update </a:t>
            </a:r>
            <a:r>
              <a:rPr lang="en-US" sz="1900" dirty="0" smtClean="0">
                <a:latin typeface="Times New Roman" pitchFamily="18" charset="0"/>
                <a:cs typeface="Times New Roman" pitchFamily="18" charset="0"/>
              </a:rPr>
              <a:t>a web </a:t>
            </a:r>
            <a:r>
              <a:rPr lang="en-US" sz="1900" dirty="0">
                <a:latin typeface="Times New Roman" pitchFamily="18" charset="0"/>
                <a:cs typeface="Times New Roman" pitchFamily="18" charset="0"/>
              </a:rPr>
              <a:t>page’s content when an event occurs, such as when a user clicks a button. It also provides </a:t>
            </a:r>
            <a:r>
              <a:rPr lang="en-US" sz="1900" dirty="0" smtClean="0">
                <a:latin typeface="Times New Roman" pitchFamily="18" charset="0"/>
                <a:cs typeface="Times New Roman" pitchFamily="18" charset="0"/>
              </a:rPr>
              <a:t>the ability </a:t>
            </a:r>
            <a:r>
              <a:rPr lang="en-US" sz="1900" dirty="0">
                <a:latin typeface="Times New Roman" pitchFamily="18" charset="0"/>
                <a:cs typeface="Times New Roman" pitchFamily="18" charset="0"/>
              </a:rPr>
              <a:t>to retrieve a user’s input and process that input.</a:t>
            </a:r>
          </a:p>
          <a:p>
            <a:pPr marL="342900" lvl="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Note.</a:t>
            </a:r>
            <a:r>
              <a:rPr lang="en-US" sz="1900" dirty="0" smtClean="0">
                <a:latin typeface="Times New Roman" pitchFamily="18" charset="0"/>
                <a:cs typeface="Times New Roman" pitchFamily="18" charset="0"/>
              </a:rPr>
              <a:t> the JavaScript </a:t>
            </a:r>
            <a:r>
              <a:rPr lang="en-US" sz="1900" dirty="0">
                <a:latin typeface="Times New Roman" pitchFamily="18" charset="0"/>
                <a:cs typeface="Times New Roman" pitchFamily="18" charset="0"/>
              </a:rPr>
              <a:t>is not all that similar to Java. Actually, C++ and </a:t>
            </a:r>
            <a:r>
              <a:rPr lang="en-US" sz="1900" dirty="0" smtClean="0">
                <a:latin typeface="Times New Roman" pitchFamily="18" charset="0"/>
                <a:cs typeface="Times New Roman" pitchFamily="18" charset="0"/>
              </a:rPr>
              <a:t>other popular </a:t>
            </a:r>
            <a:r>
              <a:rPr lang="en-US" sz="1900" dirty="0">
                <a:latin typeface="Times New Roman" pitchFamily="18" charset="0"/>
                <a:cs typeface="Times New Roman" pitchFamily="18" charset="0"/>
              </a:rPr>
              <a:t>programming languages are closer to Java than JavaScript is</a:t>
            </a:r>
            <a:r>
              <a:rPr lang="en-US" sz="1900" dirty="0" smtClean="0">
                <a:latin typeface="Times New Roman" pitchFamily="18" charset="0"/>
                <a:cs typeface="Times New Roman" pitchFamily="18" charset="0"/>
              </a:rPr>
              <a:t>.</a:t>
            </a: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1996, Netscape submitted JavaScript to the Ecma International standards organization to promote JavaScript’s influence on all browsers (not just Netscape’s browser).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Ecma </a:t>
            </a:r>
            <a:r>
              <a:rPr lang="en-US" sz="1900" dirty="0">
                <a:latin typeface="Times New Roman" pitchFamily="18" charset="0"/>
                <a:cs typeface="Times New Roman" pitchFamily="18" charset="0"/>
              </a:rPr>
              <a:t>International used JavaScript as the basis for creating the ECMAScript standard. As hoped, ECMAScript now serves as </a:t>
            </a:r>
            <a:r>
              <a:rPr lang="en-US" sz="1900" dirty="0" smtClean="0">
                <a:latin typeface="Times New Roman" pitchFamily="18" charset="0"/>
                <a:cs typeface="Times New Roman" pitchFamily="18" charset="0"/>
              </a:rPr>
              <a:t>standard </a:t>
            </a:r>
            <a:r>
              <a:rPr lang="en-US" sz="1900" dirty="0">
                <a:latin typeface="Times New Roman" pitchFamily="18" charset="0"/>
                <a:cs typeface="Times New Roman" pitchFamily="18" charset="0"/>
              </a:rPr>
              <a:t>for the interactive programming languages embedded in all of today’s popular browsers.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1998, Netscape formed the Mozilla free-software community, which eventually implemented Firefox, one of today’s premier browsers. Brendan </a:t>
            </a:r>
            <a:r>
              <a:rPr lang="en-US" sz="1900" dirty="0" err="1">
                <a:latin typeface="Times New Roman" pitchFamily="18" charset="0"/>
                <a:cs typeface="Times New Roman" pitchFamily="18" charset="0"/>
              </a:rPr>
              <a:t>Eich</a:t>
            </a:r>
            <a:r>
              <a:rPr lang="en-US" sz="1900" dirty="0">
                <a:latin typeface="Times New Roman" pitchFamily="18" charset="0"/>
                <a:cs typeface="Times New Roman" pitchFamily="18" charset="0"/>
              </a:rPr>
              <a:t> moved to Mozilla, where he and others have continued to update JavaScript over the years, following the ECMAScript standard as set forth by Ecma International.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191484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History of </a:t>
            </a:r>
            <a:r>
              <a:rPr lang="en-US" sz="3200" dirty="0" smtClean="0">
                <a:solidFill>
                  <a:srgbClr val="FFFFFF"/>
                </a:solidFill>
                <a:latin typeface="Times New Roman" pitchFamily="18" charset="0"/>
                <a:cs typeface="Times New Roman" pitchFamily="18" charset="0"/>
              </a:rPr>
              <a:t>JavaScript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Internet Explorer </a:t>
            </a:r>
            <a:r>
              <a:rPr lang="en-US" sz="1900" dirty="0">
                <a:latin typeface="Times New Roman" pitchFamily="18" charset="0"/>
                <a:cs typeface="Times New Roman" pitchFamily="18" charset="0"/>
              </a:rPr>
              <a:t>and Edge browsers, Microsoft uses JScript. For their Chrome browser, Google uses the </a:t>
            </a:r>
            <a:r>
              <a:rPr lang="en-US" sz="1900" dirty="0" smtClean="0">
                <a:latin typeface="Times New Roman" pitchFamily="18" charset="0"/>
                <a:cs typeface="Times New Roman" pitchFamily="18" charset="0"/>
              </a:rPr>
              <a:t>V8 JavaScript </a:t>
            </a:r>
            <a:r>
              <a:rPr lang="en-US" sz="1900" dirty="0">
                <a:latin typeface="Times New Roman" pitchFamily="18" charset="0"/>
                <a:cs typeface="Times New Roman" pitchFamily="18" charset="0"/>
              </a:rPr>
              <a:t>Engine. Fortunately, all the browser manufacturers attempt to follow the </a:t>
            </a:r>
            <a:r>
              <a:rPr lang="en-US" sz="1900" dirty="0" smtClean="0">
                <a:latin typeface="Times New Roman" pitchFamily="18" charset="0"/>
                <a:cs typeface="Times New Roman" pitchFamily="18" charset="0"/>
              </a:rPr>
              <a:t>ECMAScript.</a:t>
            </a: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As with almost everyone in the web-programming community, we refer to our code as JavaScript, even though JavaScript is just one of several ECMAScript implementations (JavaScript is the implementation used in Mozilla’s Firefox</a:t>
            </a:r>
            <a:r>
              <a:rPr lang="en-US" sz="1900" dirty="0" smtClean="0">
                <a:latin typeface="Times New Roman" pitchFamily="18" charset="0"/>
                <a:cs typeface="Times New Roman" pitchFamily="18" charset="0"/>
              </a:rPr>
              <a:t>).</a:t>
            </a:r>
          </a:p>
          <a:p>
            <a:pPr marL="342900" lvl="0" indent="-342900" algn="just">
              <a:lnSpc>
                <a:spcPct val="90000"/>
              </a:lnSpc>
              <a:spcBef>
                <a:spcPts val="0"/>
              </a:spcBef>
              <a:spcAft>
                <a:spcPts val="0"/>
              </a:spcAft>
              <a:buFont typeface="Arial" panose="020B0604020202020204" pitchFamily="34" charset="0"/>
              <a:buChar char="•"/>
            </a:pP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Wingdings" panose="05000000000000000000" pitchFamily="2" charset="2"/>
              <a:buChar char="Ø"/>
            </a:pPr>
            <a:r>
              <a:rPr lang="en-US" sz="1900" dirty="0" smtClean="0">
                <a:solidFill>
                  <a:srgbClr val="FF0000"/>
                </a:solidFill>
                <a:latin typeface="Times New Roman" pitchFamily="18" charset="0"/>
                <a:cs typeface="Times New Roman" pitchFamily="18" charset="0"/>
              </a:rPr>
              <a:t>Hello </a:t>
            </a:r>
            <a:r>
              <a:rPr lang="en-US" sz="1900" dirty="0">
                <a:solidFill>
                  <a:srgbClr val="FF0000"/>
                </a:solidFill>
                <a:latin typeface="Times New Roman" pitchFamily="18" charset="0"/>
                <a:cs typeface="Times New Roman" pitchFamily="18" charset="0"/>
              </a:rPr>
              <a:t>World Web Page </a:t>
            </a:r>
            <a:endParaRPr lang="en-US" sz="1900" dirty="0" smtClean="0">
              <a:solidFill>
                <a:srgbClr val="FF0000"/>
              </a:solidFill>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Our first </a:t>
            </a:r>
            <a:r>
              <a:rPr lang="en-US" sz="1900" dirty="0">
                <a:latin typeface="Times New Roman" pitchFamily="18" charset="0"/>
                <a:cs typeface="Times New Roman" pitchFamily="18" charset="0"/>
              </a:rPr>
              <a:t>JavaScript “program” </a:t>
            </a:r>
            <a:r>
              <a:rPr lang="en-US" sz="1900" dirty="0" smtClean="0">
                <a:latin typeface="Times New Roman" pitchFamily="18" charset="0"/>
                <a:cs typeface="Times New Roman" pitchFamily="18" charset="0"/>
              </a:rPr>
              <a:t>in example 1., </a:t>
            </a:r>
            <a:r>
              <a:rPr lang="en-US" sz="1900" dirty="0">
                <a:latin typeface="Times New Roman" pitchFamily="18" charset="0"/>
                <a:cs typeface="Times New Roman" pitchFamily="18" charset="0"/>
              </a:rPr>
              <a:t>Hello web page, which displays “Hello, world!” when the user clicks the button.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Now take a look at the Hello web page’s source code in </a:t>
            </a:r>
            <a:r>
              <a:rPr lang="en-US" sz="1900" dirty="0" smtClean="0">
                <a:latin typeface="Times New Roman" pitchFamily="18" charset="0"/>
                <a:cs typeface="Times New Roman" pitchFamily="18" charset="0"/>
              </a:rPr>
              <a:t>example1., we can </a:t>
            </a:r>
            <a:r>
              <a:rPr lang="en-US" sz="1900" dirty="0">
                <a:latin typeface="Times New Roman" pitchFamily="18" charset="0"/>
                <a:cs typeface="Times New Roman" pitchFamily="18" charset="0"/>
              </a:rPr>
              <a:t>see that </a:t>
            </a:r>
            <a:r>
              <a:rPr lang="en-US" sz="1900" dirty="0" smtClean="0">
                <a:latin typeface="Times New Roman" pitchFamily="18" charset="0"/>
                <a:cs typeface="Times New Roman" pitchFamily="18" charset="0"/>
              </a:rPr>
              <a:t>there’s not </a:t>
            </a:r>
            <a:r>
              <a:rPr lang="en-US" sz="1900" dirty="0">
                <a:latin typeface="Times New Roman" pitchFamily="18" charset="0"/>
                <a:cs typeface="Times New Roman" pitchFamily="18" charset="0"/>
              </a:rPr>
              <a:t>much JavaScript—it’s just the code in the script container and the code that follows </a:t>
            </a:r>
            <a:r>
              <a:rPr lang="en-US" sz="1900" dirty="0" smtClean="0">
                <a:latin typeface="Times New Roman" pitchFamily="18" charset="0"/>
                <a:cs typeface="Times New Roman" pitchFamily="18" charset="0"/>
              </a:rPr>
              <a:t>the </a:t>
            </a:r>
            <a:r>
              <a:rPr lang="en-US" sz="1900" dirty="0" err="1" smtClean="0">
                <a:latin typeface="Times New Roman" pitchFamily="18" charset="0"/>
                <a:cs typeface="Times New Roman" pitchFamily="18" charset="0"/>
              </a:rPr>
              <a:t>onclick</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attribute.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1.</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&lt;html </a:t>
            </a:r>
            <a:r>
              <a:rPr lang="en-US" sz="1900" dirty="0" err="1">
                <a:solidFill>
                  <a:srgbClr val="FF0000"/>
                </a:solidFill>
                <a:latin typeface="Times New Roman" pitchFamily="18" charset="0"/>
                <a:cs typeface="Times New Roman" pitchFamily="18" charset="0"/>
              </a:rPr>
              <a:t>lang</a:t>
            </a:r>
            <a:r>
              <a:rPr lang="en-US" sz="1900" dirty="0">
                <a:solidFill>
                  <a:srgbClr val="FF0000"/>
                </a:solidFill>
                <a:latin typeface="Times New Roman" pitchFamily="18" charset="0"/>
                <a:cs typeface="Times New Roman" pitchFamily="18" charset="0"/>
              </a:rPr>
              <a:t>="</a:t>
            </a:r>
            <a:r>
              <a:rPr lang="en-US" sz="1900" dirty="0" err="1">
                <a:solidFill>
                  <a:srgbClr val="FF0000"/>
                </a:solidFill>
                <a:latin typeface="Times New Roman" pitchFamily="18" charset="0"/>
                <a:cs typeface="Times New Roman" pitchFamily="18" charset="0"/>
              </a:rPr>
              <a:t>en</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&lt;meta name="author" content</a:t>
            </a:r>
            <a:r>
              <a:rPr lang="en-US" sz="1900" dirty="0" smtClean="0">
                <a:solidFill>
                  <a:srgbClr val="FF0000"/>
                </a:solidFill>
                <a:latin typeface="Times New Roman" pitchFamily="18" charset="0"/>
                <a:cs typeface="Times New Roman" pitchFamily="18" charset="0"/>
              </a:rPr>
              <a:t>=“AAA"&gt;</a:t>
            </a:r>
            <a:endParaRPr lang="en-US" sz="19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&lt;title&gt;Hello&lt;/title&gt;</a:t>
            </a:r>
          </a:p>
          <a:p>
            <a:pPr lvl="1" algn="just">
              <a:lnSpc>
                <a:spcPct val="90000"/>
              </a:lnSpc>
              <a:spcBef>
                <a:spcPts val="0"/>
              </a:spcBef>
              <a:spcAft>
                <a:spcPts val="0"/>
              </a:spcAft>
            </a:pPr>
            <a:endParaRPr lang="en-US" sz="19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310573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Hello World Web </a:t>
            </a:r>
            <a:r>
              <a:rPr lang="en-US" sz="3200" dirty="0" smtClean="0">
                <a:solidFill>
                  <a:srgbClr val="FFFFFF"/>
                </a:solidFill>
                <a:latin typeface="Times New Roman" pitchFamily="18" charset="0"/>
                <a:cs typeface="Times New Roman" pitchFamily="18" charset="0"/>
              </a:rPr>
              <a:t>Page (continue…) </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5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1., (continue…)</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a:solidFill>
                  <a:srgbClr val="FF0000"/>
                </a:solidFill>
                <a:latin typeface="Times New Roman" pitchFamily="18" charset="0"/>
                <a:cs typeface="Times New Roman" pitchFamily="18" charset="0"/>
              </a:rPr>
              <a:t>script&gt;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function </a:t>
            </a:r>
            <a:r>
              <a:rPr lang="en-US" sz="1900" dirty="0" err="1">
                <a:solidFill>
                  <a:srgbClr val="FF0000"/>
                </a:solidFill>
                <a:latin typeface="Times New Roman" pitchFamily="18" charset="0"/>
                <a:cs typeface="Times New Roman" pitchFamily="18" charset="0"/>
              </a:rPr>
              <a:t>displayHello</a:t>
            </a:r>
            <a:r>
              <a:rPr lang="en-US" sz="1900" dirty="0">
                <a:solidFill>
                  <a:srgbClr val="FF0000"/>
                </a:solidFill>
                <a:latin typeface="Times New Roman" pitchFamily="18" charset="0"/>
                <a:cs typeface="Times New Roman" pitchFamily="18" charset="0"/>
              </a:rPr>
              <a:t>() {</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var</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msg</a:t>
            </a:r>
            <a:r>
              <a:rPr lang="en-US" sz="1900"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msg</a:t>
            </a:r>
            <a:r>
              <a:rPr lang="en-US" sz="1900" dirty="0">
                <a:solidFill>
                  <a:srgbClr val="FF0000"/>
                </a:solidFill>
                <a:latin typeface="Times New Roman" pitchFamily="18" charset="0"/>
                <a:cs typeface="Times New Roman" pitchFamily="18" charset="0"/>
              </a:rPr>
              <a:t> = </a:t>
            </a:r>
            <a:r>
              <a:rPr lang="en-US" sz="1900" dirty="0" err="1">
                <a:solidFill>
                  <a:srgbClr val="FF0000"/>
                </a:solidFill>
                <a:latin typeface="Times New Roman" pitchFamily="18" charset="0"/>
                <a:cs typeface="Times New Roman" pitchFamily="18" charset="0"/>
              </a:rPr>
              <a:t>document.getElementById</a:t>
            </a:r>
            <a:r>
              <a:rPr lang="en-US" sz="1900" dirty="0">
                <a:solidFill>
                  <a:srgbClr val="FF0000"/>
                </a:solidFill>
                <a:latin typeface="Times New Roman" pitchFamily="18" charset="0"/>
                <a:cs typeface="Times New Roman" pitchFamily="18" charset="0"/>
              </a:rPr>
              <a:t>("message");</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msg.outerHTML</a:t>
            </a:r>
            <a:r>
              <a:rPr lang="en-US" sz="1900" dirty="0">
                <a:solidFill>
                  <a:srgbClr val="FF0000"/>
                </a:solidFill>
                <a:latin typeface="Times New Roman" pitchFamily="18" charset="0"/>
                <a:cs typeface="Times New Roman" pitchFamily="18" charset="0"/>
              </a:rPr>
              <a:t> = "&lt;h1&gt;Hello, world!&lt;/h1&gt;";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&lt;/script&gt;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&lt;h3 id="message"&gt;</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        To </a:t>
            </a:r>
            <a:r>
              <a:rPr lang="en-US" sz="1900" dirty="0">
                <a:solidFill>
                  <a:srgbClr val="FF0000"/>
                </a:solidFill>
                <a:latin typeface="Times New Roman" pitchFamily="18" charset="0"/>
                <a:cs typeface="Times New Roman" pitchFamily="18" charset="0"/>
              </a:rPr>
              <a:t>see the traditional first-program greeting, click below.</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&lt;/h3&gt;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&lt;input type="button" value="Click Me!" </a:t>
            </a:r>
            <a:r>
              <a:rPr lang="en-US" sz="1900" dirty="0" err="1">
                <a:solidFill>
                  <a:srgbClr val="FF0000"/>
                </a:solidFill>
                <a:latin typeface="Times New Roman" pitchFamily="18" charset="0"/>
                <a:cs typeface="Times New Roman" pitchFamily="18" charset="0"/>
              </a:rPr>
              <a:t>onclick</a:t>
            </a:r>
            <a:r>
              <a:rPr lang="en-US" sz="1900" dirty="0">
                <a:solidFill>
                  <a:srgbClr val="FF0000"/>
                </a:solidFill>
                <a:latin typeface="Times New Roman" pitchFamily="18" charset="0"/>
                <a:cs typeface="Times New Roman" pitchFamily="18" charset="0"/>
              </a:rPr>
              <a:t>="</a:t>
            </a:r>
            <a:r>
              <a:rPr lang="en-US" sz="1900" dirty="0" err="1">
                <a:solidFill>
                  <a:srgbClr val="FF0000"/>
                </a:solidFill>
                <a:latin typeface="Times New Roman" pitchFamily="18" charset="0"/>
                <a:cs typeface="Times New Roman" pitchFamily="18" charset="0"/>
              </a:rPr>
              <a:t>displayHello</a:t>
            </a:r>
            <a:r>
              <a:rPr lang="en-US" sz="1900" dirty="0" smtClean="0">
                <a:solidFill>
                  <a:srgbClr val="FF0000"/>
                </a:solidFill>
                <a:latin typeface="Times New Roman" pitchFamily="18" charset="0"/>
                <a:cs typeface="Times New Roman" pitchFamily="18" charset="0"/>
              </a:rPr>
              <a:t>(); "&gt;</a:t>
            </a:r>
            <a:endParaRPr lang="en-US" sz="19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&lt;/html</a:t>
            </a:r>
            <a:r>
              <a:rPr lang="en-US" sz="1900"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smtClean="0">
                <a:latin typeface="Times New Roman" pitchFamily="18" charset="0"/>
                <a:cs typeface="Times New Roman" pitchFamily="18" charset="0"/>
              </a:rPr>
              <a:t>Output:</a:t>
            </a: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1905000" y="1422400"/>
            <a:ext cx="4876800" cy="132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77000" y="4191000"/>
            <a:ext cx="1524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44224" y="2962119"/>
            <a:ext cx="1640193"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JavaScript code</a:t>
            </a:r>
          </a:p>
        </p:txBody>
      </p:sp>
      <p:cxnSp>
        <p:nvCxnSpPr>
          <p:cNvPr id="7" name="Straight Arrow Connector 6"/>
          <p:cNvCxnSpPr/>
          <p:nvPr/>
        </p:nvCxnSpPr>
        <p:spPr>
          <a:xfrm flipH="1" flipV="1">
            <a:off x="6781800" y="2438400"/>
            <a:ext cx="990600" cy="523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7620000" y="3331451"/>
            <a:ext cx="381001" cy="82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95718" y="5224537"/>
            <a:ext cx="3156394" cy="1428949"/>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9639" y="5404064"/>
            <a:ext cx="4041962" cy="1225335"/>
          </a:xfrm>
          <a:prstGeom prst="rect">
            <a:avLst/>
          </a:prstGeom>
        </p:spPr>
      </p:pic>
    </p:spTree>
    <p:extLst>
      <p:ext uri="{BB962C8B-B14F-4D97-AF65-F5344CB8AC3E}">
        <p14:creationId xmlns:p14="http://schemas.microsoft.com/office/powerpoint/2010/main" val="2614156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Buttons </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2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There are different types of buttons, each with its own syntax. To keep things simple, we’ll </a:t>
            </a:r>
            <a:r>
              <a:rPr lang="en-US" sz="1900" dirty="0" smtClean="0">
                <a:latin typeface="Times New Roman" pitchFamily="18" charset="0"/>
                <a:cs typeface="Times New Roman" pitchFamily="18" charset="0"/>
              </a:rPr>
              <a:t>start with </a:t>
            </a:r>
            <a:r>
              <a:rPr lang="en-US" sz="1900" dirty="0">
                <a:latin typeface="Times New Roman" pitchFamily="18" charset="0"/>
                <a:cs typeface="Times New Roman" pitchFamily="18" charset="0"/>
              </a:rPr>
              <a:t>just one type of button, and here’s its syntax:</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&lt;input type="button"</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value</a:t>
            </a:r>
            <a:r>
              <a:rPr lang="en-US" sz="1900" dirty="0">
                <a:solidFill>
                  <a:srgbClr val="FF0000"/>
                </a:solidFill>
                <a:latin typeface="Times New Roman" pitchFamily="18" charset="0"/>
                <a:cs typeface="Times New Roman" pitchFamily="18" charset="0"/>
              </a:rPr>
              <a:t>="button-label"</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a:t>
            </a:r>
            <a:r>
              <a:rPr lang="en-US" sz="1900" dirty="0" err="1" smtClean="0">
                <a:solidFill>
                  <a:srgbClr val="FF0000"/>
                </a:solidFill>
                <a:latin typeface="Times New Roman" pitchFamily="18" charset="0"/>
                <a:cs typeface="Times New Roman" pitchFamily="18" charset="0"/>
              </a:rPr>
              <a:t>onclick</a:t>
            </a:r>
            <a:r>
              <a:rPr lang="en-US" sz="1900" dirty="0">
                <a:solidFill>
                  <a:srgbClr val="FF0000"/>
                </a:solidFill>
                <a:latin typeface="Times New Roman" pitchFamily="18" charset="0"/>
                <a:cs typeface="Times New Roman" pitchFamily="18" charset="0"/>
              </a:rPr>
              <a:t>="click-event-handler</a:t>
            </a:r>
            <a:r>
              <a:rPr lang="en-US" sz="1900" dirty="0" smtClean="0">
                <a:solidFill>
                  <a:srgbClr val="FF0000"/>
                </a:solidFill>
                <a:latin typeface="Times New Roman" pitchFamily="18" charset="0"/>
                <a:cs typeface="Times New Roman" pitchFamily="18" charset="0"/>
              </a:rPr>
              <a:t>"&gt;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Note </a:t>
            </a:r>
            <a:r>
              <a:rPr lang="en-US" sz="1900" dirty="0">
                <a:latin typeface="Times New Roman" pitchFamily="18" charset="0"/>
                <a:cs typeface="Times New Roman" pitchFamily="18" charset="0"/>
              </a:rPr>
              <a:t>that the code is a void element that uses the input tag. As its name suggests, the </a:t>
            </a:r>
            <a:r>
              <a:rPr lang="en-US" sz="1900" dirty="0" smtClean="0">
                <a:latin typeface="Times New Roman" pitchFamily="18" charset="0"/>
                <a:cs typeface="Times New Roman" pitchFamily="18" charset="0"/>
              </a:rPr>
              <a:t>input tag </a:t>
            </a:r>
            <a:r>
              <a:rPr lang="en-US" sz="1900" dirty="0">
                <a:latin typeface="Times New Roman" pitchFamily="18" charset="0"/>
                <a:cs typeface="Times New Roman" pitchFamily="18" charset="0"/>
              </a:rPr>
              <a:t>implements elements that handle user input. We’re showing </a:t>
            </a:r>
            <a:r>
              <a:rPr lang="en-US" sz="1900" dirty="0" smtClean="0">
                <a:latin typeface="Times New Roman" pitchFamily="18" charset="0"/>
                <a:cs typeface="Times New Roman" pitchFamily="18" charset="0"/>
              </a:rPr>
              <a:t>input </a:t>
            </a:r>
            <a:r>
              <a:rPr lang="en-US" sz="1900" dirty="0">
                <a:latin typeface="Times New Roman" pitchFamily="18" charset="0"/>
                <a:cs typeface="Times New Roman" pitchFamily="18" charset="0"/>
              </a:rPr>
              <a:t>element’s most common </a:t>
            </a:r>
            <a:r>
              <a:rPr lang="en-US" sz="1900" dirty="0" smtClean="0">
                <a:latin typeface="Times New Roman" pitchFamily="18" charset="0"/>
                <a:cs typeface="Times New Roman" pitchFamily="18" charset="0"/>
              </a:rPr>
              <a:t>attributes—</a:t>
            </a:r>
            <a:r>
              <a:rPr lang="en-US" sz="1900" dirty="0" smtClean="0">
                <a:solidFill>
                  <a:srgbClr val="FF0000"/>
                </a:solidFill>
                <a:latin typeface="Times New Roman" pitchFamily="18" charset="0"/>
                <a:cs typeface="Times New Roman" pitchFamily="18" charset="0"/>
              </a:rPr>
              <a:t>type</a:t>
            </a:r>
            <a:r>
              <a:rPr lang="en-US" sz="1900" dirty="0">
                <a:latin typeface="Times New Roman" pitchFamily="18" charset="0"/>
                <a:cs typeface="Times New Roman" pitchFamily="18" charset="0"/>
              </a:rPr>
              <a:t>, </a:t>
            </a:r>
            <a:r>
              <a:rPr lang="en-US" sz="1900" dirty="0">
                <a:solidFill>
                  <a:srgbClr val="FF0000"/>
                </a:solidFill>
                <a:latin typeface="Times New Roman" pitchFamily="18" charset="0"/>
                <a:cs typeface="Times New Roman" pitchFamily="18" charset="0"/>
              </a:rPr>
              <a:t>value</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and </a:t>
            </a:r>
            <a:r>
              <a:rPr lang="en-US" sz="1900" dirty="0" err="1" smtClean="0">
                <a:solidFill>
                  <a:srgbClr val="FF0000"/>
                </a:solidFill>
                <a:latin typeface="Times New Roman" pitchFamily="18" charset="0"/>
                <a:cs typeface="Times New Roman" pitchFamily="18" charset="0"/>
              </a:rPr>
              <a:t>onclick</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solidFill>
                  <a:srgbClr val="FF0000"/>
                </a:solidFill>
                <a:latin typeface="Times New Roman" pitchFamily="18" charset="0"/>
                <a:cs typeface="Times New Roman" pitchFamily="18" charset="0"/>
              </a:rPr>
              <a:t>input</a:t>
            </a:r>
            <a:r>
              <a:rPr lang="en-US" sz="1900" dirty="0">
                <a:latin typeface="Times New Roman" pitchFamily="18" charset="0"/>
                <a:cs typeface="Times New Roman" pitchFamily="18" charset="0"/>
              </a:rPr>
              <a:t> element is used for different types of user input, and its </a:t>
            </a:r>
            <a:r>
              <a:rPr lang="en-US" sz="1900" dirty="0">
                <a:solidFill>
                  <a:srgbClr val="FF0000"/>
                </a:solidFill>
                <a:latin typeface="Times New Roman" pitchFamily="18" charset="0"/>
                <a:cs typeface="Times New Roman" pitchFamily="18" charset="0"/>
              </a:rPr>
              <a:t>type</a:t>
            </a:r>
            <a:r>
              <a:rPr lang="en-US" sz="1900" dirty="0">
                <a:latin typeface="Times New Roman" pitchFamily="18" charset="0"/>
                <a:cs typeface="Times New Roman" pitchFamily="18" charset="0"/>
              </a:rPr>
              <a:t> attribute </a:t>
            </a:r>
            <a:r>
              <a:rPr lang="en-US" sz="1900" dirty="0" smtClean="0">
                <a:latin typeface="Times New Roman" pitchFamily="18" charset="0"/>
                <a:cs typeface="Times New Roman" pitchFamily="18" charset="0"/>
              </a:rPr>
              <a:t>specifies which </a:t>
            </a:r>
            <a:r>
              <a:rPr lang="en-US" sz="1900" dirty="0">
                <a:latin typeface="Times New Roman" pitchFamily="18" charset="0"/>
                <a:cs typeface="Times New Roman" pitchFamily="18" charset="0"/>
              </a:rPr>
              <a:t>type of user input. </a:t>
            </a:r>
            <a:endParaRPr lang="en-US" sz="19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More </a:t>
            </a:r>
            <a:r>
              <a:rPr lang="en-US" sz="1900" dirty="0">
                <a:latin typeface="Times New Roman" pitchFamily="18" charset="0"/>
                <a:cs typeface="Times New Roman" pitchFamily="18" charset="0"/>
              </a:rPr>
              <a:t>formally, the </a:t>
            </a:r>
            <a:r>
              <a:rPr lang="en-US" sz="1900" dirty="0">
                <a:solidFill>
                  <a:srgbClr val="FF0000"/>
                </a:solidFill>
                <a:latin typeface="Times New Roman" pitchFamily="18" charset="0"/>
                <a:cs typeface="Times New Roman" pitchFamily="18" charset="0"/>
              </a:rPr>
              <a:t>type</a:t>
            </a:r>
            <a:r>
              <a:rPr lang="en-US" sz="1900" dirty="0">
                <a:latin typeface="Times New Roman" pitchFamily="18" charset="0"/>
                <a:cs typeface="Times New Roman" pitchFamily="18" charset="0"/>
              </a:rPr>
              <a:t> attribute specifies the type of control </a:t>
            </a:r>
            <a:r>
              <a:rPr lang="en-US" sz="1900" dirty="0" smtClean="0">
                <a:latin typeface="Times New Roman" pitchFamily="18" charset="0"/>
                <a:cs typeface="Times New Roman" pitchFamily="18" charset="0"/>
              </a:rPr>
              <a:t>that’s being </a:t>
            </a:r>
            <a:r>
              <a:rPr lang="en-US" sz="1900" dirty="0">
                <a:latin typeface="Times New Roman" pitchFamily="18" charset="0"/>
                <a:cs typeface="Times New Roman" pitchFamily="18" charset="0"/>
              </a:rPr>
              <a:t>implemented, where a control is a user input entity such as a button, text control, or checkbox</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the Hello web page source code, note that the type attribute gets the value button, </a:t>
            </a:r>
            <a:r>
              <a:rPr lang="en-US" sz="1900" dirty="0" smtClean="0">
                <a:latin typeface="Times New Roman" pitchFamily="18" charset="0"/>
                <a:cs typeface="Times New Roman" pitchFamily="18" charset="0"/>
              </a:rPr>
              <a:t>which tells </a:t>
            </a:r>
            <a:r>
              <a:rPr lang="en-US" sz="1900" dirty="0">
                <a:latin typeface="Times New Roman" pitchFamily="18" charset="0"/>
                <a:cs typeface="Times New Roman" pitchFamily="18" charset="0"/>
              </a:rPr>
              <a:t>the browser to display a button. If you don’t provide a type attribute, the browser will </a:t>
            </a:r>
            <a:r>
              <a:rPr lang="en-US" sz="1900" dirty="0" smtClean="0">
                <a:latin typeface="Times New Roman" pitchFamily="18" charset="0"/>
                <a:cs typeface="Times New Roman" pitchFamily="18" charset="0"/>
              </a:rPr>
              <a:t>display a </a:t>
            </a:r>
            <a:r>
              <a:rPr lang="en-US" sz="1900" dirty="0">
                <a:solidFill>
                  <a:srgbClr val="FF0000"/>
                </a:solidFill>
                <a:latin typeface="Times New Roman" pitchFamily="18" charset="0"/>
                <a:cs typeface="Times New Roman" pitchFamily="18" charset="0"/>
              </a:rPr>
              <a:t>text control</a:t>
            </a:r>
            <a:r>
              <a:rPr lang="en-US" sz="1900" dirty="0">
                <a:latin typeface="Times New Roman" pitchFamily="18" charset="0"/>
                <a:cs typeface="Times New Roman" pitchFamily="18" charset="0"/>
              </a:rPr>
              <a:t>, because that’s the default type of control for the input element</a:t>
            </a:r>
            <a:r>
              <a:rPr lang="en-US" sz="1900" dirty="0" smtClean="0">
                <a:latin typeface="Times New Roman" pitchFamily="18" charset="0"/>
                <a:cs typeface="Times New Roman" pitchFamily="18" charset="0"/>
              </a:rPr>
              <a:t>. A text </a:t>
            </a:r>
            <a:r>
              <a:rPr lang="en-US" sz="1900" dirty="0">
                <a:latin typeface="Times New Roman" pitchFamily="18" charset="0"/>
                <a:cs typeface="Times New Roman" pitchFamily="18" charset="0"/>
              </a:rPr>
              <a:t>control is a box that a user can </a:t>
            </a:r>
            <a:r>
              <a:rPr lang="en-US" sz="1900" dirty="0" smtClean="0">
                <a:latin typeface="Times New Roman" pitchFamily="18" charset="0"/>
                <a:cs typeface="Times New Roman" pitchFamily="18" charset="0"/>
              </a:rPr>
              <a:t>enter text </a:t>
            </a:r>
            <a:r>
              <a:rPr lang="en-US" sz="1900" dirty="0">
                <a:latin typeface="Times New Roman" pitchFamily="18" charset="0"/>
                <a:cs typeface="Times New Roman" pitchFamily="18" charset="0"/>
              </a:rPr>
              <a:t>into, and this is what a (filled-in) text control </a:t>
            </a:r>
            <a:r>
              <a:rPr lang="en-US" sz="1900" dirty="0" smtClean="0">
                <a:latin typeface="Times New Roman" pitchFamily="18" charset="0"/>
                <a:cs typeface="Times New Roman" pitchFamily="18" charset="0"/>
              </a:rPr>
              <a:t>looks </a:t>
            </a:r>
            <a:r>
              <a:rPr lang="en-US" sz="1900" dirty="0">
                <a:latin typeface="Times New Roman" pitchFamily="18" charset="0"/>
                <a:cs typeface="Times New Roman" pitchFamily="18" charset="0"/>
              </a:rPr>
              <a:t>like</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Name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Ahmed</a:t>
            </a:r>
          </a:p>
          <a:p>
            <a:pPr marL="342900" indent="-342900" algn="just">
              <a:lnSpc>
                <a:spcPct val="90000"/>
              </a:lnSpc>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6" name="Rectangle 5"/>
          <p:cNvSpPr/>
          <p:nvPr/>
        </p:nvSpPr>
        <p:spPr>
          <a:xfrm>
            <a:off x="2841625" y="6093093"/>
            <a:ext cx="1600200" cy="369332"/>
          </a:xfrm>
          <a:prstGeom prst="rect">
            <a:avLst/>
          </a:prstGeom>
          <a:ln>
            <a:solidFill>
              <a:srgbClr val="FF0000"/>
            </a:solidFill>
          </a:ln>
        </p:spPr>
        <p:txBody>
          <a:bodyPr wrap="square">
            <a:sp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936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Buttons (continue…) </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solidFill>
                  <a:srgbClr val="FF0000"/>
                </a:solidFill>
                <a:latin typeface="Times New Roman" pitchFamily="18" charset="0"/>
                <a:cs typeface="Times New Roman" pitchFamily="18" charset="0"/>
              </a:rPr>
              <a:t>input</a:t>
            </a:r>
            <a:r>
              <a:rPr lang="en-US" sz="1900" dirty="0">
                <a:latin typeface="Times New Roman" pitchFamily="18" charset="0"/>
                <a:cs typeface="Times New Roman" pitchFamily="18" charset="0"/>
              </a:rPr>
              <a:t> element’s </a:t>
            </a:r>
            <a:r>
              <a:rPr lang="en-US" sz="1900" dirty="0">
                <a:solidFill>
                  <a:srgbClr val="FF0000"/>
                </a:solidFill>
                <a:latin typeface="Times New Roman" pitchFamily="18" charset="0"/>
                <a:cs typeface="Times New Roman" pitchFamily="18" charset="0"/>
              </a:rPr>
              <a:t>value</a:t>
            </a:r>
            <a:r>
              <a:rPr lang="en-US" sz="1900" dirty="0">
                <a:latin typeface="Times New Roman" pitchFamily="18" charset="0"/>
                <a:cs typeface="Times New Roman" pitchFamily="18" charset="0"/>
              </a:rPr>
              <a:t> attribute specifies the button’s label. If you don’t provide a </a:t>
            </a:r>
            <a:r>
              <a:rPr lang="en-US" sz="1900" dirty="0" smtClean="0">
                <a:latin typeface="Times New Roman" pitchFamily="18" charset="0"/>
                <a:cs typeface="Times New Roman" pitchFamily="18" charset="0"/>
              </a:rPr>
              <a:t>value attribute</a:t>
            </a:r>
            <a:r>
              <a:rPr lang="en-US" sz="1900" dirty="0">
                <a:latin typeface="Times New Roman" pitchFamily="18" charset="0"/>
                <a:cs typeface="Times New Roman" pitchFamily="18" charset="0"/>
              </a:rPr>
              <a:t>, the button will have no label. If you want a button with no label, rather than just </a:t>
            </a:r>
            <a:r>
              <a:rPr lang="en-US" sz="1900" dirty="0" smtClean="0">
                <a:latin typeface="Times New Roman" pitchFamily="18" charset="0"/>
                <a:cs typeface="Times New Roman" pitchFamily="18" charset="0"/>
              </a:rPr>
              <a:t>omitting the </a:t>
            </a:r>
            <a:r>
              <a:rPr lang="en-US" sz="1900" dirty="0">
                <a:latin typeface="Times New Roman" pitchFamily="18" charset="0"/>
                <a:cs typeface="Times New Roman" pitchFamily="18" charset="0"/>
              </a:rPr>
              <a:t>value attribute, we recommend that you specify </a:t>
            </a:r>
            <a:r>
              <a:rPr lang="en-US" sz="1900" dirty="0">
                <a:solidFill>
                  <a:srgbClr val="FF0000"/>
                </a:solidFill>
                <a:latin typeface="Times New Roman" pitchFamily="18" charset="0"/>
                <a:cs typeface="Times New Roman" pitchFamily="18" charset="0"/>
              </a:rPr>
              <a:t>value="". </a:t>
            </a:r>
            <a:endParaRPr lang="en-US" sz="1900" dirty="0" smtClean="0">
              <a:solidFill>
                <a:srgbClr val="FF0000"/>
              </a:solidFill>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input element’s </a:t>
            </a:r>
            <a:r>
              <a:rPr lang="en-US" sz="1900" dirty="0" err="1">
                <a:solidFill>
                  <a:srgbClr val="FF0000"/>
                </a:solidFill>
                <a:latin typeface="Times New Roman" pitchFamily="18" charset="0"/>
                <a:cs typeface="Times New Roman" pitchFamily="18" charset="0"/>
              </a:rPr>
              <a:t>onclick</a:t>
            </a:r>
            <a:r>
              <a:rPr lang="en-US" sz="1900" dirty="0">
                <a:latin typeface="Times New Roman" pitchFamily="18" charset="0"/>
                <a:cs typeface="Times New Roman" pitchFamily="18" charset="0"/>
              </a:rPr>
              <a:t> attribute specifies the JavaScript instructions that the JavaScript engine executes when the user clicks the button. What’s a JavaScript engine, you ask? A JavaScript engine is the part of the browser software that runs a web page’s </a:t>
            </a:r>
            <a:r>
              <a:rPr lang="en-US" sz="1900" dirty="0" smtClean="0">
                <a:latin typeface="Times New Roman" pitchFamily="18" charset="0"/>
                <a:cs typeface="Times New Roman" pitchFamily="18" charset="0"/>
              </a:rPr>
              <a:t>JavaScript.</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what’s supposed to happen when </a:t>
            </a:r>
            <a:r>
              <a:rPr lang="en-US" sz="1900" dirty="0" smtClean="0">
                <a:latin typeface="Times New Roman" pitchFamily="18" charset="0"/>
                <a:cs typeface="Times New Roman" pitchFamily="18" charset="0"/>
              </a:rPr>
              <a:t>the user </a:t>
            </a:r>
            <a:r>
              <a:rPr lang="en-US" sz="1900" dirty="0">
                <a:latin typeface="Times New Roman" pitchFamily="18" charset="0"/>
                <a:cs typeface="Times New Roman" pitchFamily="18" charset="0"/>
              </a:rPr>
              <a:t>clicks the button. Clicking the button is considered to be an event, so the </a:t>
            </a:r>
            <a:r>
              <a:rPr lang="en-US" sz="1900" dirty="0" err="1">
                <a:solidFill>
                  <a:srgbClr val="FF0000"/>
                </a:solidFill>
                <a:latin typeface="Times New Roman" pitchFamily="18" charset="0"/>
                <a:cs typeface="Times New Roman" pitchFamily="18" charset="0"/>
              </a:rPr>
              <a:t>onclick</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attribute’s JavaScript </a:t>
            </a:r>
            <a:r>
              <a:rPr lang="en-US" sz="1900" dirty="0">
                <a:latin typeface="Times New Roman" pitchFamily="18" charset="0"/>
                <a:cs typeface="Times New Roman" pitchFamily="18" charset="0"/>
              </a:rPr>
              <a:t>code is known as an event handler. </a:t>
            </a:r>
            <a:endParaRPr lang="en-US" sz="19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Note </a:t>
            </a:r>
            <a:r>
              <a:rPr lang="en-US" sz="1900" dirty="0">
                <a:latin typeface="Times New Roman" pitchFamily="18" charset="0"/>
                <a:cs typeface="Times New Roman" pitchFamily="18" charset="0"/>
              </a:rPr>
              <a:t>that the </a:t>
            </a:r>
            <a:r>
              <a:rPr lang="en-US" sz="1900" dirty="0" err="1">
                <a:solidFill>
                  <a:srgbClr val="FF0000"/>
                </a:solidFill>
                <a:latin typeface="Times New Roman" pitchFamily="18" charset="0"/>
                <a:cs typeface="Times New Roman" pitchFamily="18" charset="0"/>
              </a:rPr>
              <a:t>onclick</a:t>
            </a:r>
            <a:r>
              <a:rPr lang="en-US" sz="1900" dirty="0">
                <a:latin typeface="Times New Roman" pitchFamily="18" charset="0"/>
                <a:cs typeface="Times New Roman" pitchFamily="18" charset="0"/>
              </a:rPr>
              <a:t> attribute’s value is </a:t>
            </a:r>
            <a:r>
              <a:rPr lang="en-US" sz="1900" dirty="0" smtClean="0">
                <a:latin typeface="Times New Roman" pitchFamily="18" charset="0"/>
                <a:cs typeface="Times New Roman" pitchFamily="18" charset="0"/>
              </a:rPr>
              <a:t>simply </a:t>
            </a:r>
            <a:r>
              <a:rPr lang="en-US" sz="1900" dirty="0" err="1" smtClean="0">
                <a:solidFill>
                  <a:srgbClr val="FF0000"/>
                </a:solidFill>
                <a:latin typeface="Times New Roman" pitchFamily="18" charset="0"/>
                <a:cs typeface="Times New Roman" pitchFamily="18" charset="0"/>
              </a:rPr>
              <a:t>displayHello</a:t>
            </a:r>
            <a:r>
              <a:rPr lang="en-US" sz="1900" dirty="0">
                <a:solidFill>
                  <a:srgbClr val="FF0000"/>
                </a:solidFill>
                <a:latin typeface="Times New Roman" pitchFamily="18" charset="0"/>
                <a:cs typeface="Times New Roman" pitchFamily="18" charset="0"/>
              </a:rPr>
              <a:t>();. </a:t>
            </a:r>
            <a:r>
              <a:rPr lang="en-US" sz="1900" dirty="0">
                <a:latin typeface="Times New Roman" pitchFamily="18" charset="0"/>
                <a:cs typeface="Times New Roman" pitchFamily="18" charset="0"/>
              </a:rPr>
              <a:t>That calls the </a:t>
            </a:r>
            <a:r>
              <a:rPr lang="en-US" sz="1900" dirty="0" err="1">
                <a:latin typeface="Times New Roman" pitchFamily="18" charset="0"/>
                <a:cs typeface="Times New Roman" pitchFamily="18" charset="0"/>
              </a:rPr>
              <a:t>displayHello</a:t>
            </a:r>
            <a:r>
              <a:rPr lang="en-US" sz="1900" dirty="0">
                <a:latin typeface="Times New Roman" pitchFamily="18" charset="0"/>
                <a:cs typeface="Times New Roman" pitchFamily="18" charset="0"/>
              </a:rPr>
              <a:t> function, which is defined in the web </a:t>
            </a:r>
            <a:r>
              <a:rPr lang="en-US" sz="1900" dirty="0" smtClean="0">
                <a:latin typeface="Times New Roman" pitchFamily="18" charset="0"/>
                <a:cs typeface="Times New Roman" pitchFamily="18" charset="0"/>
              </a:rPr>
              <a:t>page’s script </a:t>
            </a:r>
            <a:r>
              <a:rPr lang="en-US" sz="1900" dirty="0">
                <a:latin typeface="Times New Roman" pitchFamily="18" charset="0"/>
                <a:cs typeface="Times New Roman" pitchFamily="18" charset="0"/>
              </a:rPr>
              <a:t>block. </a:t>
            </a:r>
            <a:endParaRPr lang="en-US" sz="19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a:p>
            <a:pPr marL="342900" indent="-342900" algn="ctr">
              <a:spcBef>
                <a:spcPts val="0"/>
              </a:spcBef>
              <a:spcAft>
                <a:spcPts val="0"/>
              </a:spcAft>
              <a:buFont typeface="Wingdings" panose="05000000000000000000" pitchFamily="2" charset="2"/>
              <a:buChar char="Ø"/>
            </a:pPr>
            <a:r>
              <a:rPr lang="en-US" sz="2800" b="1" dirty="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Functions</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A </a:t>
            </a:r>
            <a:r>
              <a:rPr lang="en-US" sz="1900" dirty="0">
                <a:latin typeface="Times New Roman" pitchFamily="18" charset="0"/>
                <a:cs typeface="Times New Roman" pitchFamily="18" charset="0"/>
              </a:rPr>
              <a:t>JavaScript function might receive arguments, will perform a calculation</a:t>
            </a:r>
            <a:r>
              <a:rPr lang="en-US" sz="1900" dirty="0" smtClean="0">
                <a:latin typeface="Times New Roman" pitchFamily="18" charset="0"/>
                <a:cs typeface="Times New Roman" pitchFamily="18" charset="0"/>
              </a:rPr>
              <a:t>, and </a:t>
            </a:r>
            <a:r>
              <a:rPr lang="en-US" sz="1900" dirty="0">
                <a:latin typeface="Times New Roman" pitchFamily="18" charset="0"/>
                <a:cs typeface="Times New Roman" pitchFamily="18" charset="0"/>
              </a:rPr>
              <a:t>might return an answer. Here’s the syntax for calling a function:</a:t>
            </a:r>
          </a:p>
          <a:p>
            <a:pPr lvl="1" algn="just">
              <a:spcBef>
                <a:spcPts val="0"/>
              </a:spcBef>
              <a:spcAft>
                <a:spcPts val="0"/>
              </a:spcAft>
            </a:pPr>
            <a:r>
              <a:rPr lang="en-US" sz="1900" dirty="0">
                <a:solidFill>
                  <a:srgbClr val="FF0000"/>
                </a:solidFill>
                <a:latin typeface="Times New Roman" pitchFamily="18" charset="0"/>
                <a:cs typeface="Times New Roman" pitchFamily="18" charset="0"/>
              </a:rPr>
              <a:t>function-name(zero-or-more-arguments-separated-by-commas</a:t>
            </a:r>
            <a:r>
              <a:rPr lang="en-US" sz="1900" dirty="0" smtClean="0">
                <a:solidFill>
                  <a:srgbClr val="FF0000"/>
                </a:solidFill>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endParaRPr lang="en-US" sz="1900"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594753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Functions (continue…) </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14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 Hello web page button has an </a:t>
            </a:r>
            <a:r>
              <a:rPr lang="en-US" sz="1900" dirty="0" err="1">
                <a:latin typeface="Times New Roman" pitchFamily="18" charset="0"/>
                <a:cs typeface="Times New Roman" pitchFamily="18" charset="0"/>
              </a:rPr>
              <a:t>onclick</a:t>
            </a:r>
            <a:r>
              <a:rPr lang="en-US" sz="1900" dirty="0">
                <a:latin typeface="Times New Roman" pitchFamily="18" charset="0"/>
                <a:cs typeface="Times New Roman" pitchFamily="18" charset="0"/>
              </a:rPr>
              <a:t> attribute with a value of </a:t>
            </a:r>
            <a:r>
              <a:rPr lang="en-US" sz="1900" dirty="0" err="1">
                <a:latin typeface="Times New Roman" pitchFamily="18" charset="0"/>
                <a:cs typeface="Times New Roman" pitchFamily="18" charset="0"/>
              </a:rPr>
              <a:t>displayHello</a:t>
            </a:r>
            <a:r>
              <a:rPr lang="en-US" sz="1900" dirty="0">
                <a:latin typeface="Times New Roman" pitchFamily="18" charset="0"/>
                <a:cs typeface="Times New Roman" pitchFamily="18" charset="0"/>
              </a:rPr>
              <a:t>();. That’s a JavaScript function call, and its syntax matches the preceding syntax. </a:t>
            </a:r>
          </a:p>
          <a:p>
            <a:pPr marL="342900" lvl="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Note</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parentheses are empty because there’s no need to pass any argument values to </a:t>
            </a:r>
            <a:r>
              <a:rPr lang="en-US" sz="1900" dirty="0" smtClean="0">
                <a:latin typeface="Times New Roman" pitchFamily="18" charset="0"/>
                <a:cs typeface="Times New Roman" pitchFamily="18" charset="0"/>
              </a:rPr>
              <a:t>the </a:t>
            </a:r>
            <a:r>
              <a:rPr lang="en-US" sz="1900" dirty="0" err="1" smtClean="0">
                <a:latin typeface="Times New Roman" pitchFamily="18" charset="0"/>
                <a:cs typeface="Times New Roman" pitchFamily="18" charset="0"/>
              </a:rPr>
              <a:t>displayHello</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function. If there were arguments, they would need to be separated by commas</a:t>
            </a:r>
            <a:r>
              <a:rPr lang="en-US" sz="1900" dirty="0" smtClean="0">
                <a:latin typeface="Times New Roman" pitchFamily="18" charset="0"/>
                <a:cs typeface="Times New Roman" pitchFamily="18" charset="0"/>
              </a:rPr>
              <a:t>, and </a:t>
            </a:r>
            <a:r>
              <a:rPr lang="en-US" sz="1900" dirty="0">
                <a:latin typeface="Times New Roman" pitchFamily="18" charset="0"/>
                <a:cs typeface="Times New Roman" pitchFamily="18" charset="0"/>
              </a:rPr>
              <a:t>proper style suggests that you insert a space after each comma</a:t>
            </a:r>
            <a:r>
              <a:rPr lang="en-US" sz="1900" dirty="0" smtClean="0">
                <a:latin typeface="Times New Roman" pitchFamily="18" charset="0"/>
                <a:cs typeface="Times New Roman" pitchFamily="18" charset="0"/>
              </a:rPr>
              <a:t>. </a:t>
            </a: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Here’s the syntax for a function definition:</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function function-name(zero-or-more-parameters-separated-by-commas) {</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statement-1;</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statement-2;</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last-statement;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 </a:t>
            </a:r>
            <a:endParaRPr lang="en-US" sz="1900"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endParaRPr lang="en-US" sz="1900" dirty="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And here’s the </a:t>
            </a:r>
            <a:r>
              <a:rPr lang="en-US" sz="1900" dirty="0" err="1">
                <a:latin typeface="Times New Roman" pitchFamily="18" charset="0"/>
                <a:cs typeface="Times New Roman" pitchFamily="18" charset="0"/>
              </a:rPr>
              <a:t>displayHello</a:t>
            </a:r>
            <a:r>
              <a:rPr lang="en-US" sz="1900" dirty="0">
                <a:latin typeface="Times New Roman" pitchFamily="18" charset="0"/>
                <a:cs typeface="Times New Roman" pitchFamily="18" charset="0"/>
              </a:rPr>
              <a:t> function definition from the Hello web page</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function </a:t>
            </a:r>
            <a:r>
              <a:rPr lang="en-US" sz="1900" dirty="0" err="1">
                <a:solidFill>
                  <a:srgbClr val="FF0000"/>
                </a:solidFill>
                <a:latin typeface="Times New Roman" pitchFamily="18" charset="0"/>
                <a:cs typeface="Times New Roman" pitchFamily="18" charset="0"/>
              </a:rPr>
              <a:t>displayHello</a:t>
            </a:r>
            <a:r>
              <a:rPr lang="en-US" sz="1900" dirty="0">
                <a:solidFill>
                  <a:srgbClr val="FF0000"/>
                </a:solidFill>
                <a:latin typeface="Times New Roman" pitchFamily="18" charset="0"/>
                <a:cs typeface="Times New Roman" pitchFamily="18" charset="0"/>
              </a:rPr>
              <a:t>() </a:t>
            </a:r>
            <a:endParaRPr lang="en-US" sz="1900"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a:t>
            </a:r>
            <a:endParaRPr lang="en-US" sz="1900" dirty="0">
              <a:solidFill>
                <a:srgbClr val="FF0000"/>
              </a:solidFill>
              <a:latin typeface="Times New Roman" pitchFamily="18" charset="0"/>
              <a:cs typeface="Times New Roman" pitchFamily="18" charset="0"/>
            </a:endParaRP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var</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msg</a:t>
            </a:r>
            <a:r>
              <a:rPr lang="en-US" sz="1900"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msg</a:t>
            </a:r>
            <a:r>
              <a:rPr lang="en-US" sz="1900" dirty="0">
                <a:solidFill>
                  <a:srgbClr val="FF0000"/>
                </a:solidFill>
                <a:latin typeface="Times New Roman" pitchFamily="18" charset="0"/>
                <a:cs typeface="Times New Roman" pitchFamily="18" charset="0"/>
              </a:rPr>
              <a:t> = </a:t>
            </a:r>
            <a:r>
              <a:rPr lang="en-US" sz="1900" dirty="0" err="1">
                <a:solidFill>
                  <a:srgbClr val="FF0000"/>
                </a:solidFill>
                <a:latin typeface="Times New Roman" pitchFamily="18" charset="0"/>
                <a:cs typeface="Times New Roman" pitchFamily="18" charset="0"/>
              </a:rPr>
              <a:t>document.getElementById</a:t>
            </a:r>
            <a:r>
              <a:rPr lang="en-US" sz="1900" dirty="0">
                <a:solidFill>
                  <a:srgbClr val="FF0000"/>
                </a:solidFill>
                <a:latin typeface="Times New Roman" pitchFamily="18" charset="0"/>
                <a:cs typeface="Times New Roman" pitchFamily="18" charset="0"/>
              </a:rPr>
              <a:t>("message");</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msg.outerHTML</a:t>
            </a:r>
            <a:r>
              <a:rPr lang="en-US" sz="1900" dirty="0">
                <a:solidFill>
                  <a:srgbClr val="FF0000"/>
                </a:solidFill>
                <a:latin typeface="Times New Roman" pitchFamily="18" charset="0"/>
                <a:cs typeface="Times New Roman" pitchFamily="18" charset="0"/>
              </a:rPr>
              <a:t> = "&lt;h1&gt;Hello, world!&lt;/h1&gt;";</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4800600" y="5029200"/>
            <a:ext cx="1742785"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function heading</a:t>
            </a:r>
          </a:p>
        </p:txBody>
      </p:sp>
      <p:cxnSp>
        <p:nvCxnSpPr>
          <p:cNvPr id="5" name="Straight Arrow Connector 4"/>
          <p:cNvCxnSpPr/>
          <p:nvPr/>
        </p:nvCxnSpPr>
        <p:spPr>
          <a:xfrm flipH="1" flipV="1">
            <a:off x="4038600" y="5213866"/>
            <a:ext cx="775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924050" y="5562600"/>
            <a:ext cx="4857750" cy="88159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43800" y="5791200"/>
            <a:ext cx="1473480"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function </a:t>
            </a:r>
            <a:r>
              <a:rPr lang="en-US" dirty="0" smtClean="0">
                <a:solidFill>
                  <a:srgbClr val="00B050"/>
                </a:solidFill>
                <a:latin typeface="Times New Roman" panose="02020603050405020304" pitchFamily="18" charset="0"/>
                <a:cs typeface="Times New Roman" panose="02020603050405020304" pitchFamily="18" charset="0"/>
              </a:rPr>
              <a:t>body</a:t>
            </a:r>
            <a:endParaRPr lang="en-US" dirty="0">
              <a:solidFill>
                <a:srgbClr val="00B050"/>
              </a:solidFill>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flipH="1" flipV="1">
            <a:off x="6781800" y="5975866"/>
            <a:ext cx="7754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556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Functions (continue…) </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 parentheses in the function heading are empty because the function call’s parentheses are empty (the function call was </a:t>
            </a:r>
            <a:r>
              <a:rPr lang="en-US" sz="1900" dirty="0" err="1">
                <a:latin typeface="Times New Roman" pitchFamily="18" charset="0"/>
                <a:cs typeface="Times New Roman" pitchFamily="18" charset="0"/>
              </a:rPr>
              <a:t>displayHello</a:t>
            </a:r>
            <a:r>
              <a:rPr lang="en-US" sz="1900" dirty="0">
                <a:latin typeface="Times New Roman" pitchFamily="18" charset="0"/>
                <a:cs typeface="Times New Roman" pitchFamily="18" charset="0"/>
              </a:rPr>
              <a:t>();). </a:t>
            </a:r>
          </a:p>
          <a:p>
            <a:pPr marL="342900" lvl="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If </a:t>
            </a:r>
            <a:r>
              <a:rPr lang="en-US" sz="1900" dirty="0">
                <a:latin typeface="Times New Roman" pitchFamily="18" charset="0"/>
                <a:cs typeface="Times New Roman" pitchFamily="18" charset="0"/>
              </a:rPr>
              <a:t>there are arguments in the function call</a:t>
            </a:r>
            <a:r>
              <a:rPr lang="en-US" sz="1900" dirty="0" smtClean="0">
                <a:latin typeface="Times New Roman" pitchFamily="18" charset="0"/>
                <a:cs typeface="Times New Roman" pitchFamily="18" charset="0"/>
              </a:rPr>
              <a:t>, then </a:t>
            </a:r>
            <a:r>
              <a:rPr lang="en-US" sz="1900" dirty="0">
                <a:latin typeface="Times New Roman" pitchFamily="18" charset="0"/>
                <a:cs typeface="Times New Roman" pitchFamily="18" charset="0"/>
              </a:rPr>
              <a:t>you’ll normally have the same number of parameters in the function heading—one </a:t>
            </a:r>
            <a:r>
              <a:rPr lang="en-US" sz="1900" dirty="0" smtClean="0">
                <a:latin typeface="Times New Roman" pitchFamily="18" charset="0"/>
                <a:cs typeface="Times New Roman" pitchFamily="18" charset="0"/>
              </a:rPr>
              <a:t>parameter to </a:t>
            </a:r>
            <a:r>
              <a:rPr lang="en-US" sz="1900" dirty="0">
                <a:latin typeface="Times New Roman" pitchFamily="18" charset="0"/>
                <a:cs typeface="Times New Roman" pitchFamily="18" charset="0"/>
              </a:rPr>
              <a:t>receive each argument’s value</a:t>
            </a:r>
            <a:r>
              <a:rPr lang="en-US" sz="1900" dirty="0" smtClean="0">
                <a:latin typeface="Times New Roman" pitchFamily="18" charset="0"/>
                <a:cs typeface="Times New Roman" pitchFamily="18" charset="0"/>
              </a:rPr>
              <a:t>.</a:t>
            </a:r>
          </a:p>
          <a:p>
            <a:pPr marL="342900" lvl="0" indent="-342900" algn="just">
              <a:spcBef>
                <a:spcPts val="0"/>
              </a:spcBef>
              <a:spcAft>
                <a:spcPts val="0"/>
              </a:spcAft>
              <a:buFont typeface="Arial" panose="020B0604020202020204" pitchFamily="34" charset="0"/>
              <a:buChar char="•"/>
            </a:pPr>
            <a:r>
              <a:rPr lang="en-US" sz="1900" b="1" dirty="0">
                <a:latin typeface="Times New Roman" pitchFamily="18" charset="0"/>
                <a:cs typeface="Times New Roman" pitchFamily="18" charset="0"/>
              </a:rPr>
              <a:t> </a:t>
            </a:r>
            <a:r>
              <a:rPr lang="en-US" sz="1900" b="1" dirty="0" smtClean="0">
                <a:latin typeface="Times New Roman" pitchFamily="18" charset="0"/>
                <a:cs typeface="Times New Roman" pitchFamily="18" charset="0"/>
              </a:rPr>
              <a:t>The function </a:t>
            </a:r>
            <a:r>
              <a:rPr lang="en-US" sz="1900" b="1" dirty="0">
                <a:latin typeface="Times New Roman" pitchFamily="18" charset="0"/>
                <a:cs typeface="Times New Roman" pitchFamily="18" charset="0"/>
              </a:rPr>
              <a:t>definitions should be placed (1) in a script container in the web </a:t>
            </a:r>
            <a:r>
              <a:rPr lang="en-US" sz="1900" b="1" dirty="0" smtClean="0">
                <a:latin typeface="Times New Roman" pitchFamily="18" charset="0"/>
                <a:cs typeface="Times New Roman" pitchFamily="18" charset="0"/>
              </a:rPr>
              <a:t>page’s head </a:t>
            </a:r>
            <a:r>
              <a:rPr lang="en-US" sz="1900" b="1" dirty="0">
                <a:latin typeface="Times New Roman" pitchFamily="18" charset="0"/>
                <a:cs typeface="Times New Roman" pitchFamily="18" charset="0"/>
              </a:rPr>
              <a:t>container or (2) in an external JavaScript file. </a:t>
            </a:r>
            <a:r>
              <a:rPr lang="en-US" sz="1900" b="1" dirty="0" smtClean="0">
                <a:latin typeface="Times New Roman" pitchFamily="18" charset="0"/>
                <a:cs typeface="Times New Roman" pitchFamily="18" charset="0"/>
              </a:rPr>
              <a:t>We’ll want </a:t>
            </a:r>
            <a:r>
              <a:rPr lang="en-US" sz="1900" b="1" dirty="0">
                <a:latin typeface="Times New Roman" pitchFamily="18" charset="0"/>
                <a:cs typeface="Times New Roman" pitchFamily="18" charset="0"/>
              </a:rPr>
              <a:t>to use an external JavaScript file if </a:t>
            </a:r>
            <a:r>
              <a:rPr lang="en-US" sz="1900" b="1" dirty="0" smtClean="0">
                <a:latin typeface="Times New Roman" pitchFamily="18" charset="0"/>
                <a:cs typeface="Times New Roman" pitchFamily="18" charset="0"/>
              </a:rPr>
              <a:t>we </a:t>
            </a:r>
            <a:r>
              <a:rPr lang="en-US" sz="1900" b="1" dirty="0">
                <a:latin typeface="Times New Roman" pitchFamily="18" charset="0"/>
                <a:cs typeface="Times New Roman" pitchFamily="18" charset="0"/>
              </a:rPr>
              <a:t>have lots of JavaScript code</a:t>
            </a:r>
            <a:r>
              <a:rPr lang="en-US" sz="1900" b="1" dirty="0" smtClean="0">
                <a:latin typeface="Times New Roman" pitchFamily="18" charset="0"/>
                <a:cs typeface="Times New Roman" pitchFamily="18" charset="0"/>
              </a:rPr>
              <a:t>.</a:t>
            </a:r>
          </a:p>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We </a:t>
            </a:r>
            <a:r>
              <a:rPr lang="en-US" sz="1900" dirty="0">
                <a:latin typeface="Times New Roman" pitchFamily="18" charset="0"/>
                <a:cs typeface="Times New Roman" pitchFamily="18" charset="0"/>
              </a:rPr>
              <a:t>can see three lines in the function’s </a:t>
            </a:r>
            <a:r>
              <a:rPr lang="en-US" sz="1900" dirty="0" smtClean="0">
                <a:latin typeface="Times New Roman" pitchFamily="18" charset="0"/>
                <a:cs typeface="Times New Roman" pitchFamily="18" charset="0"/>
              </a:rPr>
              <a:t>body in the </a:t>
            </a:r>
            <a:r>
              <a:rPr lang="en-US" sz="1900" dirty="0">
                <a:latin typeface="Times New Roman" pitchFamily="18" charset="0"/>
                <a:cs typeface="Times New Roman" pitchFamily="18" charset="0"/>
              </a:rPr>
              <a:t>previous code fragment, . </a:t>
            </a:r>
            <a:r>
              <a:rPr lang="en-US" sz="1900" dirty="0" smtClean="0">
                <a:latin typeface="Times New Roman" pitchFamily="18" charset="0"/>
                <a:cs typeface="Times New Roman" pitchFamily="18" charset="0"/>
              </a:rPr>
              <a:t>Each line </a:t>
            </a:r>
            <a:r>
              <a:rPr lang="en-US" sz="1900" dirty="0">
                <a:latin typeface="Times New Roman" pitchFamily="18" charset="0"/>
                <a:cs typeface="Times New Roman" pitchFamily="18" charset="0"/>
              </a:rPr>
              <a:t>is a JavaScript statement, where a statement performs a task. </a:t>
            </a:r>
            <a:endParaRPr lang="en-US" sz="1900" dirty="0" smtClean="0">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Note </a:t>
            </a:r>
            <a:r>
              <a:rPr lang="en-US" sz="1900" dirty="0">
                <a:latin typeface="Times New Roman" pitchFamily="18" charset="0"/>
                <a:cs typeface="Times New Roman" pitchFamily="18" charset="0"/>
              </a:rPr>
              <a:t>the </a:t>
            </a:r>
            <a:r>
              <a:rPr lang="en-US" sz="1900" b="1" dirty="0">
                <a:latin typeface="Times New Roman" pitchFamily="18" charset="0"/>
                <a:cs typeface="Times New Roman" pitchFamily="18" charset="0"/>
              </a:rPr>
              <a:t>semicolons</a:t>
            </a:r>
            <a:r>
              <a:rPr lang="en-US" sz="1900" dirty="0">
                <a:latin typeface="Times New Roman" pitchFamily="18" charset="0"/>
                <a:cs typeface="Times New Roman" pitchFamily="18" charset="0"/>
              </a:rPr>
              <a:t> at the </a:t>
            </a:r>
            <a:r>
              <a:rPr lang="en-US" sz="1900" dirty="0" smtClean="0">
                <a:latin typeface="Times New Roman" pitchFamily="18" charset="0"/>
                <a:cs typeface="Times New Roman" pitchFamily="18" charset="0"/>
              </a:rPr>
              <a:t>end of </a:t>
            </a:r>
            <a:r>
              <a:rPr lang="en-US" sz="1900" dirty="0">
                <a:latin typeface="Times New Roman" pitchFamily="18" charset="0"/>
                <a:cs typeface="Times New Roman" pitchFamily="18" charset="0"/>
              </a:rPr>
              <a:t>all three statements. Semicolons are required at the end of a JavaScript statement only if </a:t>
            </a:r>
            <a:r>
              <a:rPr lang="en-US" sz="1900" dirty="0" smtClean="0">
                <a:latin typeface="Times New Roman" pitchFamily="18" charset="0"/>
                <a:cs typeface="Times New Roman" pitchFamily="18" charset="0"/>
              </a:rPr>
              <a:t>the JavaScript </a:t>
            </a:r>
            <a:r>
              <a:rPr lang="en-US" sz="1900" dirty="0">
                <a:latin typeface="Times New Roman" pitchFamily="18" charset="0"/>
                <a:cs typeface="Times New Roman" pitchFamily="18" charset="0"/>
              </a:rPr>
              <a:t>statement is followed by another JavaScript </a:t>
            </a:r>
            <a:r>
              <a:rPr lang="en-US" sz="1900" dirty="0" smtClean="0">
                <a:latin typeface="Times New Roman" pitchFamily="18" charset="0"/>
                <a:cs typeface="Times New Roman" pitchFamily="18" charset="0"/>
              </a:rPr>
              <a:t>statement, </a:t>
            </a:r>
            <a:r>
              <a:rPr lang="en-US" sz="1900" dirty="0">
                <a:latin typeface="Times New Roman" pitchFamily="18" charset="0"/>
                <a:cs typeface="Times New Roman" pitchFamily="18" charset="0"/>
              </a:rPr>
              <a:t>so it would have been legal </a:t>
            </a:r>
            <a:r>
              <a:rPr lang="en-US" sz="1900" dirty="0" smtClean="0">
                <a:latin typeface="Times New Roman" pitchFamily="18" charset="0"/>
                <a:cs typeface="Times New Roman" pitchFamily="18" charset="0"/>
              </a:rPr>
              <a:t>to omit </a:t>
            </a:r>
            <a:r>
              <a:rPr lang="en-US" sz="1900" dirty="0">
                <a:latin typeface="Times New Roman" pitchFamily="18" charset="0"/>
                <a:cs typeface="Times New Roman" pitchFamily="18" charset="0"/>
              </a:rPr>
              <a:t>the semicolon after the last statement</a:t>
            </a:r>
            <a:r>
              <a:rPr lang="en-US" sz="1900" dirty="0" smtClean="0">
                <a:latin typeface="Times New Roman" pitchFamily="18" charset="0"/>
                <a:cs typeface="Times New Roman" pitchFamily="18" charset="0"/>
              </a:rPr>
              <a:t>.</a:t>
            </a:r>
          </a:p>
          <a:p>
            <a:pPr marL="342900" lvl="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Suppose there’s no semicolon </a:t>
            </a:r>
            <a:r>
              <a:rPr lang="en-US" sz="1900" dirty="0" smtClean="0">
                <a:latin typeface="Times New Roman" pitchFamily="18" charset="0"/>
                <a:cs typeface="Times New Roman" pitchFamily="18" charset="0"/>
              </a:rPr>
              <a:t>at the </a:t>
            </a:r>
            <a:r>
              <a:rPr lang="en-US" sz="1900" dirty="0">
                <a:latin typeface="Times New Roman" pitchFamily="18" charset="0"/>
                <a:cs typeface="Times New Roman" pitchFamily="18" charset="0"/>
              </a:rPr>
              <a:t>end of the last statement and someone later adds a new statement after the last statement. </a:t>
            </a:r>
            <a:r>
              <a:rPr lang="en-US" sz="1900" dirty="0" smtClean="0">
                <a:latin typeface="Times New Roman" pitchFamily="18" charset="0"/>
                <a:cs typeface="Times New Roman" pitchFamily="18" charset="0"/>
              </a:rPr>
              <a:t>If they </a:t>
            </a:r>
            <a:r>
              <a:rPr lang="en-US" sz="1900" dirty="0">
                <a:latin typeface="Times New Roman" pitchFamily="18" charset="0"/>
                <a:cs typeface="Times New Roman" pitchFamily="18" charset="0"/>
              </a:rPr>
              <a:t>forget to insert a semicolon between the two statements, that creates a bug.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Also if </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you don’t do it, the JavaScript engine does it for you behind the scenes, and that slows things down slightly</a:t>
            </a:r>
            <a:r>
              <a:rPr lang="en-US" sz="1900" dirty="0" smtClean="0">
                <a:latin typeface="Times New Roman" pitchFamily="18" charset="0"/>
                <a:cs typeface="Times New Roman" pitchFamily="18" charset="0"/>
              </a:rPr>
              <a: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a:t>
            </a:r>
            <a:r>
              <a:rPr lang="en-US" dirty="0" smtClean="0">
                <a:solidFill>
                  <a:schemeClr val="tx1"/>
                </a:solidFill>
                <a:latin typeface="Times New Roman" pitchFamily="18" charset="0"/>
                <a:cs typeface="Times New Roman" pitchFamily="18" charset="0"/>
              </a:rPr>
              <a:t>HTML5</a:t>
            </a:r>
            <a:r>
              <a:rPr lang="en-US" dirty="0">
                <a:solidFill>
                  <a:schemeClr val="tx1"/>
                </a:solidFill>
                <a:latin typeface="Times New Roman" pitchFamily="18" charset="0"/>
                <a:cs typeface="Times New Roman" pitchFamily="18" charset="0"/>
              </a:rPr>
              <a:t>,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058078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87016</TotalTime>
  <Words>5622</Words>
  <Application>Microsoft Office PowerPoint</Application>
  <PresentationFormat>عرض على الشاشة (3:4)‏</PresentationFormat>
  <Paragraphs>426</Paragraphs>
  <Slides>27</Slides>
  <Notes>26</Notes>
  <HiddenSlides>0</HiddenSlides>
  <MMClips>0</MMClips>
  <ScaleCrop>false</ScaleCrop>
  <HeadingPairs>
    <vt:vector size="4" baseType="variant">
      <vt:variant>
        <vt:lpstr>نسق</vt:lpstr>
      </vt:variant>
      <vt:variant>
        <vt:i4>1</vt:i4>
      </vt:variant>
      <vt:variant>
        <vt:lpstr>عناوين الشرائح</vt:lpstr>
      </vt:variant>
      <vt:variant>
        <vt:i4>27</vt:i4>
      </vt:variant>
    </vt:vector>
  </HeadingPairs>
  <TitlesOfParts>
    <vt:vector size="28"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as</cp:lastModifiedBy>
  <cp:revision>2010</cp:revision>
  <dcterms:created xsi:type="dcterms:W3CDTF">2011-03-14T07:23:11Z</dcterms:created>
  <dcterms:modified xsi:type="dcterms:W3CDTF">2024-01-07T18:47:46Z</dcterms:modified>
</cp:coreProperties>
</file>