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78" r:id="rId3"/>
    <p:sldId id="459" r:id="rId4"/>
    <p:sldId id="460" r:id="rId5"/>
    <p:sldId id="461" r:id="rId6"/>
    <p:sldId id="462" r:id="rId7"/>
    <p:sldId id="463" r:id="rId8"/>
    <p:sldId id="464" r:id="rId9"/>
    <p:sldId id="465" r:id="rId10"/>
    <p:sldId id="466" r:id="rId11"/>
    <p:sldId id="467" r:id="rId12"/>
    <p:sldId id="468" r:id="rId13"/>
    <p:sldId id="469" r:id="rId14"/>
    <p:sldId id="470" r:id="rId15"/>
    <p:sldId id="471" r:id="rId16"/>
    <p:sldId id="472" r:id="rId17"/>
    <p:sldId id="474" r:id="rId18"/>
    <p:sldId id="475" r:id="rId19"/>
    <p:sldId id="476" r:id="rId20"/>
    <p:sldId id="477" r:id="rId21"/>
    <p:sldId id="478" r:id="rId22"/>
    <p:sldId id="479" r:id="rId23"/>
    <p:sldId id="435" r:id="rId24"/>
    <p:sldId id="258"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434" autoAdjust="0"/>
  </p:normalViewPr>
  <p:slideViewPr>
    <p:cSldViewPr>
      <p:cViewPr>
        <p:scale>
          <a:sx n="90" d="100"/>
          <a:sy n="90" d="100"/>
        </p:scale>
        <p:origin x="-494" y="-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t>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2142053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387178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270949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344125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76107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76649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234432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2759212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4003952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363363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3352121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1503030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194228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337435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3972316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310996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399045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418536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340217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303495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371810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t>1/7/2024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t>1/7/2024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t>1/7/2024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US" sz="3200" b="1" dirty="0" smtClean="0">
                <a:solidFill>
                  <a:schemeClr val="bg1"/>
                </a:solidFill>
                <a:latin typeface="Times New Roman" pitchFamily="18" charset="0"/>
                <a:cs typeface="Times New Roman" pitchFamily="18" charset="0"/>
              </a:rPr>
              <a:t>WEB PAGES DESIGN</a:t>
            </a:r>
          </a:p>
          <a:p>
            <a:pPr algn="ctr"/>
            <a:endParaRPr lang="en-US" sz="3200" b="1" dirty="0" smtClean="0">
              <a:solidFill>
                <a:schemeClr val="bg1"/>
              </a:solidFill>
              <a:latin typeface="Times New Roman" pitchFamily="18" charset="0"/>
              <a:cs typeface="Times New Roman" pitchFamily="18" charset="0"/>
            </a:endParaRPr>
          </a:p>
          <a:p>
            <a:pPr algn="ctr"/>
            <a:endParaRPr lang="en-US" sz="3200" b="1" dirty="0" smtClean="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Introduction </a:t>
            </a:r>
            <a:r>
              <a:rPr lang="en-US" sz="3200" b="1" dirty="0" smtClean="0">
                <a:solidFill>
                  <a:schemeClr val="bg1"/>
                </a:solidFill>
                <a:latin typeface="Times New Roman" pitchFamily="18" charset="0"/>
                <a:cs typeface="Times New Roman" pitchFamily="18" charset="0"/>
              </a:rPr>
              <a:t>to JavaScript</a:t>
            </a:r>
            <a:r>
              <a:rPr lang="en-US" sz="3200" b="1" dirty="0">
                <a:solidFill>
                  <a:schemeClr val="bg1"/>
                </a:solidFill>
                <a:latin typeface="Times New Roman" pitchFamily="18" charset="0"/>
                <a:cs typeface="Times New Roman" pitchFamily="18" charset="0"/>
              </a:rPr>
              <a:t>: Functions,</a:t>
            </a:r>
          </a:p>
          <a:p>
            <a:pPr algn="ctr"/>
            <a:r>
              <a:rPr lang="en-US" sz="3200" b="1" dirty="0">
                <a:solidFill>
                  <a:schemeClr val="bg1"/>
                </a:solidFill>
                <a:latin typeface="Times New Roman" pitchFamily="18" charset="0"/>
                <a:cs typeface="Times New Roman" pitchFamily="18" charset="0"/>
              </a:rPr>
              <a:t>DOM, Forms, and </a:t>
            </a:r>
            <a:r>
              <a:rPr lang="en-US" sz="3200" b="1" dirty="0" smtClean="0">
                <a:solidFill>
                  <a:schemeClr val="bg1"/>
                </a:solidFill>
                <a:latin typeface="Times New Roman" pitchFamily="18" charset="0"/>
                <a:cs typeface="Times New Roman" pitchFamily="18" charset="0"/>
              </a:rPr>
              <a:t>Event Handlers</a:t>
            </a:r>
          </a:p>
          <a:p>
            <a:pPr algn="ctr"/>
            <a:r>
              <a:rPr lang="en-US" sz="3200" b="1" dirty="0" smtClean="0">
                <a:solidFill>
                  <a:schemeClr val="bg1"/>
                </a:solidFill>
                <a:latin typeface="Times New Roman" pitchFamily="18" charset="0"/>
                <a:ea typeface="Calibri" pitchFamily="34" charset="0"/>
                <a:cs typeface="Times New Roman" pitchFamily="18" charset="0"/>
              </a:rPr>
              <a:t>Part (2)</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smtClean="0">
                <a:solidFill>
                  <a:schemeClr val="bg1"/>
                </a:solidFill>
                <a:latin typeface="Times New Roman" pitchFamily="18" charset="0"/>
                <a:cs typeface="Times New Roman" pitchFamily="18" charset="0"/>
              </a:rPr>
              <a:t>Lecturer: </a:t>
            </a:r>
            <a:r>
              <a:rPr lang="en-MY" sz="1400" dirty="0" err="1" smtClean="0">
                <a:solidFill>
                  <a:schemeClr val="bg1"/>
                </a:solidFill>
                <a:latin typeface="Times New Roman" pitchFamily="18" charset="0"/>
                <a:cs typeface="Times New Roman" pitchFamily="18" charset="0"/>
              </a:rPr>
              <a:t>Dr.</a:t>
            </a:r>
            <a:r>
              <a:rPr lang="en-MY" sz="1400" dirty="0" smtClean="0">
                <a:solidFill>
                  <a:schemeClr val="bg1"/>
                </a:solidFill>
                <a:latin typeface="Times New Roman" pitchFamily="18" charset="0"/>
                <a:cs typeface="Times New Roman" pitchFamily="18" charset="0"/>
              </a:rPr>
              <a:t> Atheer</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Akram</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AbdulRazzaq</a:t>
            </a:r>
            <a:r>
              <a:rPr lang="en-US" sz="1400" dirty="0" smtClean="0">
                <a:solidFill>
                  <a:schemeClr val="bg1"/>
                </a:solidFill>
                <a:latin typeface="Times New Roman" pitchFamily="18" charset="0"/>
                <a:cs typeface="Times New Roman" pitchFamily="18" charset="0"/>
              </a:rPr>
              <a:t>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Lecture 11.</a:t>
            </a:r>
          </a:p>
          <a:p>
            <a:r>
              <a:rPr lang="en-MY" sz="1400" dirty="0" smtClean="0">
                <a:solidFill>
                  <a:schemeClr val="bg1"/>
                </a:solidFill>
                <a:latin typeface="Times New Roman" pitchFamily="18" charset="0"/>
                <a:cs typeface="Times New Roman" pitchFamily="18" charset="0"/>
              </a:rPr>
              <a:t>Class 2.</a:t>
            </a:r>
          </a:p>
          <a:p>
            <a:r>
              <a:rPr lang="en-MY" sz="1400" dirty="0" smtClean="0">
                <a:solidFill>
                  <a:schemeClr val="bg1"/>
                </a:solidFill>
                <a:latin typeface="Times New Roman" pitchFamily="18" charset="0"/>
                <a:cs typeface="Times New Roman" pitchFamily="18" charset="0"/>
              </a:rPr>
              <a:t>Time</a:t>
            </a:r>
            <a:r>
              <a:rPr lang="en-MY" sz="1400" smtClean="0">
                <a:solidFill>
                  <a:schemeClr val="bg1"/>
                </a:solidFill>
                <a:latin typeface="Times New Roman" pitchFamily="18" charset="0"/>
                <a:cs typeface="Times New Roman" pitchFamily="18" charset="0"/>
              </a:rPr>
              <a:t>: 10:30 - 12:30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Accessing a Form’s Control </a:t>
            </a:r>
            <a:r>
              <a:rPr lang="en-US" sz="3200" dirty="0" smtClean="0">
                <a:solidFill>
                  <a:srgbClr val="FFFFFF"/>
                </a:solidFill>
                <a:latin typeface="Times New Roman" pitchFamily="18" charset="0"/>
                <a:cs typeface="Times New Roman" pitchFamily="18" charset="0"/>
              </a:rPr>
              <a:t>Values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673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a:solidFill>
                  <a:srgbClr val="FF0000"/>
                </a:solidFill>
                <a:latin typeface="Times New Roman" panose="02020603050405020304" pitchFamily="18" charset="0"/>
                <a:cs typeface="Times New Roman" panose="02020603050405020304" pitchFamily="18" charset="0"/>
              </a:rPr>
              <a:t>Note</a:t>
            </a:r>
            <a:r>
              <a:rPr lang="en-US" sz="1900" dirty="0">
                <a:latin typeface="Times New Roman" panose="02020603050405020304" pitchFamily="18" charset="0"/>
                <a:cs typeface="Times New Roman" panose="02020603050405020304" pitchFamily="18" charset="0"/>
              </a:rPr>
              <a:t> that HTML attributes use all lowercase, whereas JavaScript properties use camel case, which means the two-word properties are spelled </a:t>
            </a:r>
            <a:r>
              <a:rPr lang="en-US" sz="1900" dirty="0" err="1">
                <a:latin typeface="Times New Roman" panose="02020603050405020304" pitchFamily="18" charset="0"/>
                <a:cs typeface="Times New Roman" panose="02020603050405020304" pitchFamily="18" charset="0"/>
              </a:rPr>
              <a:t>maxLength</a:t>
            </a:r>
            <a:r>
              <a:rPr lang="en-US" sz="1900" dirty="0">
                <a:latin typeface="Times New Roman" panose="02020603050405020304" pitchFamily="18" charset="0"/>
                <a:cs typeface="Times New Roman" panose="02020603050405020304" pitchFamily="18" charset="0"/>
              </a:rPr>
              <a:t> and </a:t>
            </a:r>
            <a:r>
              <a:rPr lang="en-US" sz="1900" dirty="0" err="1">
                <a:latin typeface="Times New Roman" panose="02020603050405020304" pitchFamily="18" charset="0"/>
                <a:cs typeface="Times New Roman" panose="02020603050405020304" pitchFamily="18" charset="0"/>
              </a:rPr>
              <a:t>readOnly</a:t>
            </a:r>
            <a:r>
              <a:rPr lang="en-US" sz="1900" dirty="0">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JavaScript is case sensitive, </a:t>
            </a:r>
            <a:r>
              <a:rPr lang="en-US" sz="1900" dirty="0">
                <a:latin typeface="Times New Roman" panose="02020603050405020304" pitchFamily="18" charset="0"/>
                <a:cs typeface="Times New Roman" panose="02020603050405020304" pitchFamily="18" charset="0"/>
              </a:rPr>
              <a:t>so</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you must use camel case for your code to work. </a:t>
            </a:r>
            <a:r>
              <a:rPr lang="en-US" sz="1900" b="1" dirty="0">
                <a:latin typeface="Times New Roman" panose="02020603050405020304" pitchFamily="18" charset="0"/>
                <a:cs typeface="Times New Roman" panose="02020603050405020304" pitchFamily="18" charset="0"/>
              </a:rPr>
              <a:t>HTML is not case sensitive</a:t>
            </a:r>
            <a:r>
              <a:rPr lang="en-US" sz="1900" dirty="0">
                <a:latin typeface="Times New Roman" panose="02020603050405020304" pitchFamily="18" charset="0"/>
                <a:cs typeface="Times New Roman" panose="02020603050405020304" pitchFamily="18" charset="0"/>
              </a:rPr>
              <a:t>, but you should use all lowercase in order to exhibit proper style</a:t>
            </a:r>
            <a:r>
              <a:rPr lang="en-US" dirty="0">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solidFill>
                  <a:srgbClr val="FF0000"/>
                </a:solidFill>
                <a:latin typeface="Times New Roman" panose="02020603050405020304" pitchFamily="18" charset="0"/>
                <a:cs typeface="Times New Roman" panose="02020603050405020304" pitchFamily="18" charset="0"/>
              </a:rPr>
              <a:t>Control </a:t>
            </a:r>
            <a:r>
              <a:rPr lang="en-US" sz="1900" dirty="0">
                <a:solidFill>
                  <a:srgbClr val="FF0000"/>
                </a:solidFill>
                <a:latin typeface="Times New Roman" panose="02020603050405020304" pitchFamily="18" charset="0"/>
                <a:cs typeface="Times New Roman" panose="02020603050405020304" pitchFamily="18" charset="0"/>
              </a:rPr>
              <a:t>Elements’ innerHTML </a:t>
            </a:r>
            <a:r>
              <a:rPr lang="en-US" sz="1900" dirty="0" smtClean="0">
                <a:solidFill>
                  <a:srgbClr val="FF0000"/>
                </a:solidFill>
                <a:latin typeface="Times New Roman" panose="02020603050405020304" pitchFamily="18" charset="0"/>
                <a:cs typeface="Times New Roman" panose="02020603050405020304" pitchFamily="18" charset="0"/>
              </a:rPr>
              <a:t>Property</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following </a:t>
            </a:r>
            <a:r>
              <a:rPr lang="en-US" sz="1900" dirty="0">
                <a:latin typeface="Times New Roman" panose="02020603050405020304" pitchFamily="18" charset="0"/>
                <a:cs typeface="Times New Roman" panose="02020603050405020304" pitchFamily="18" charset="0"/>
              </a:rPr>
              <a:t>p element by replacing its empty content with a generated email address:</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&lt;p id="email"&gt;&lt;/p&gt;</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 do that, we retrieve the p element’s object and then </a:t>
            </a:r>
            <a:r>
              <a:rPr lang="en-US" sz="1900" b="1" dirty="0">
                <a:latin typeface="+mj-lt"/>
                <a:cs typeface="Times New Roman" panose="02020603050405020304" pitchFamily="18" charset="0"/>
              </a:rPr>
              <a:t>use its innerHTML property</a:t>
            </a:r>
            <a:r>
              <a:rPr lang="en-US" sz="1900" dirty="0">
                <a:latin typeface="Times New Roman" panose="02020603050405020304" pitchFamily="18" charset="0"/>
                <a:cs typeface="Times New Roman" panose="02020603050405020304" pitchFamily="18" charset="0"/>
              </a:rPr>
              <a:t>, like this</a:t>
            </a:r>
            <a:r>
              <a:rPr lang="en-US" sz="1900" dirty="0" smtClean="0">
                <a:latin typeface="Times New Roman" panose="02020603050405020304" pitchFamily="18" charset="0"/>
                <a:cs typeface="Times New Roman" panose="02020603050405020304" pitchFamily="18" charset="0"/>
              </a:rPr>
              <a:t>:       </a:t>
            </a:r>
            <a:r>
              <a:rPr lang="en-US" sz="1900" dirty="0" smtClean="0">
                <a:solidFill>
                  <a:srgbClr val="FF0000"/>
                </a:solidFill>
                <a:latin typeface="Times New Roman" panose="02020603050405020304" pitchFamily="18" charset="0"/>
                <a:cs typeface="Times New Roman" panose="02020603050405020304" pitchFamily="18" charset="0"/>
              </a:rPr>
              <a:t>document.getElementById</a:t>
            </a:r>
            <a:r>
              <a:rPr lang="en-US" sz="1900" dirty="0">
                <a:solidFill>
                  <a:srgbClr val="FF0000"/>
                </a:solidFill>
                <a:latin typeface="Times New Roman" panose="02020603050405020304" pitchFamily="18" charset="0"/>
                <a:cs typeface="Times New Roman" panose="02020603050405020304" pitchFamily="18" charset="0"/>
              </a:rPr>
              <a:t>("email").</a:t>
            </a:r>
            <a:r>
              <a:rPr lang="en-US" sz="1900" dirty="0" smtClean="0">
                <a:solidFill>
                  <a:srgbClr val="FF0000"/>
                </a:solidFill>
                <a:latin typeface="Times New Roman" panose="02020603050405020304" pitchFamily="18" charset="0"/>
                <a:cs typeface="Times New Roman" panose="02020603050405020304" pitchFamily="18" charset="0"/>
              </a:rPr>
              <a:t>innerHTML</a:t>
            </a:r>
          </a:p>
          <a:p>
            <a:pPr marL="285750" indent="-285750" algn="just">
              <a:lnSpc>
                <a:spcPct val="85000"/>
              </a:lnSpc>
              <a:buFont typeface="Arial" panose="020B0604020202020204" pitchFamily="34" charset="0"/>
              <a:buChar char="•"/>
            </a:pP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outerHTML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property</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It accesses the control element’s code, including its </a:t>
            </a:r>
            <a:r>
              <a:rPr lang="en-US" sz="1900" dirty="0" smtClean="0">
                <a:latin typeface="Times New Roman" panose="02020603050405020304" pitchFamily="18" charset="0"/>
                <a:cs typeface="Times New Roman" panose="02020603050405020304" pitchFamily="18" charset="0"/>
              </a:rPr>
              <a:t>start and </a:t>
            </a:r>
            <a:r>
              <a:rPr lang="en-US" sz="1900" dirty="0">
                <a:latin typeface="Times New Roman" panose="02020603050405020304" pitchFamily="18" charset="0"/>
                <a:cs typeface="Times New Roman" panose="02020603050405020304" pitchFamily="18" charset="0"/>
              </a:rPr>
              <a:t>end tags. The innerHTML property accesses the content within the control element’s code</a:t>
            </a:r>
            <a:r>
              <a:rPr lang="en-US" sz="1900" dirty="0" smtClean="0">
                <a:latin typeface="Times New Roman" panose="02020603050405020304" pitchFamily="18" charset="0"/>
                <a:cs typeface="Times New Roman" panose="02020603050405020304" pitchFamily="18" charset="0"/>
              </a:rPr>
              <a:t>, not </a:t>
            </a:r>
            <a:r>
              <a:rPr lang="en-US" sz="1900" dirty="0">
                <a:latin typeface="Times New Roman" panose="02020603050405020304" pitchFamily="18" charset="0"/>
                <a:cs typeface="Times New Roman" panose="02020603050405020304" pitchFamily="18" charset="0"/>
              </a:rPr>
              <a:t>including its start and end tags</a:t>
            </a:r>
            <a:r>
              <a:rPr lang="en-US" sz="1900" dirty="0" smtClean="0">
                <a:latin typeface="Times New Roman" panose="02020603050405020304" pitchFamily="18" charset="0"/>
                <a:cs typeface="Times New Roman" panose="02020603050405020304" pitchFamily="18" charset="0"/>
              </a:rPr>
              <a:t>. In generateEmail </a:t>
            </a:r>
            <a:r>
              <a:rPr lang="en-US" sz="1900" dirty="0">
                <a:latin typeface="Times New Roman" panose="02020603050405020304" pitchFamily="18" charset="0"/>
                <a:cs typeface="Times New Roman" panose="02020603050405020304" pitchFamily="18" charset="0"/>
              </a:rPr>
              <a:t>function, here’s the assignment statement that uses innerHTML </a:t>
            </a:r>
            <a:r>
              <a:rPr lang="en-US" sz="1900" dirty="0" smtClean="0">
                <a:latin typeface="Times New Roman" panose="02020603050405020304" pitchFamily="18" charset="0"/>
                <a:cs typeface="Times New Roman" panose="02020603050405020304" pitchFamily="18" charset="0"/>
              </a:rPr>
              <a:t>to update </a:t>
            </a:r>
            <a:r>
              <a:rPr lang="en-US" sz="1900" dirty="0">
                <a:latin typeface="Times New Roman" panose="02020603050405020304" pitchFamily="18" charset="0"/>
                <a:cs typeface="Times New Roman" panose="02020603050405020304" pitchFamily="18" charset="0"/>
              </a:rPr>
              <a:t>the p element with a generated email address</a:t>
            </a:r>
            <a:r>
              <a:rPr lang="en-US" sz="1900" dirty="0" smtClean="0">
                <a:latin typeface="Times New Roman" panose="02020603050405020304" pitchFamily="18" charset="0"/>
                <a:cs typeface="Times New Roman" panose="02020603050405020304" pitchFamily="18" charset="0"/>
              </a:rPr>
              <a:t>:</a:t>
            </a:r>
          </a:p>
          <a:p>
            <a:pPr lvl="1"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document.getElementById</a:t>
            </a:r>
            <a:r>
              <a:rPr lang="en-US" sz="1900" dirty="0">
                <a:solidFill>
                  <a:srgbClr val="FF0000"/>
                </a:solidFill>
                <a:latin typeface="Times New Roman" panose="02020603050405020304" pitchFamily="18" charset="0"/>
                <a:cs typeface="Times New Roman" panose="02020603050405020304" pitchFamily="18" charset="0"/>
              </a:rPr>
              <a:t>("email").innerHTML =</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form.elements["first"].value + "." +</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form.elements["last"].value + </a:t>
            </a:r>
            <a:r>
              <a:rPr lang="en-US" sz="1900" dirty="0" smtClean="0">
                <a:solidFill>
                  <a:srgbClr val="FF0000"/>
                </a:solidFill>
                <a:latin typeface="Times New Roman" panose="02020603050405020304" pitchFamily="18" charset="0"/>
                <a:cs typeface="Times New Roman" panose="02020603050405020304" pitchFamily="18" charset="0"/>
              </a:rPr>
              <a:t>"@uoitc.edu";</a:t>
            </a:r>
          </a:p>
          <a:p>
            <a:pPr lvl="1" algn="just">
              <a:lnSpc>
                <a:spcPct val="85000"/>
              </a:lnSpc>
            </a:pPr>
            <a:endParaRPr lang="en-US" sz="1900"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dirty="0" smtClean="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2819400" y="6282190"/>
            <a:ext cx="2975686"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string concatenation operator</a:t>
            </a:r>
          </a:p>
        </p:txBody>
      </p:sp>
      <p:cxnSp>
        <p:nvCxnSpPr>
          <p:cNvPr id="5" name="Straight Arrow Connector 4"/>
          <p:cNvCxnSpPr/>
          <p:nvPr/>
        </p:nvCxnSpPr>
        <p:spPr>
          <a:xfrm flipV="1">
            <a:off x="4343400" y="6019800"/>
            <a:ext cx="0" cy="26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321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248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reset and focus </a:t>
            </a:r>
            <a:r>
              <a:rPr lang="en-US" sz="3200" dirty="0" smtClean="0">
                <a:solidFill>
                  <a:srgbClr val="FFFFFF"/>
                </a:solidFill>
                <a:latin typeface="Times New Roman" pitchFamily="18" charset="0"/>
                <a:cs typeface="Times New Roman" pitchFamily="18" charset="0"/>
              </a:rPr>
              <a:t>Methods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516"/>
            <a:ext cx="8153399" cy="621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Wingdings" panose="05000000000000000000" pitchFamily="2" charset="2"/>
              <a:buChar char="Ø"/>
            </a:pPr>
            <a:r>
              <a:rPr lang="en-US" dirty="0">
                <a:solidFill>
                  <a:srgbClr val="FF0000"/>
                </a:solidFill>
                <a:latin typeface="Times New Roman" panose="02020603050405020304" pitchFamily="18" charset="0"/>
                <a:cs typeface="Times New Roman" panose="02020603050405020304" pitchFamily="18" charset="0"/>
              </a:rPr>
              <a:t>Accessing a Form’s Control Values (continue…)</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connect a string to something else (e.g., another string, a number), you need to use the concatenation operator, +. The resulting connected value forms a string. So in the preceding assignment statement, three concatenation operations form a single string, and that string gets assigned into innerHTML part of retrieved p element.</a:t>
            </a:r>
          </a:p>
          <a:p>
            <a:pPr marL="285750" indent="-285750" algn="just">
              <a:lnSpc>
                <a:spcPct val="90000"/>
              </a:lnSpc>
              <a:spcBef>
                <a:spcPts val="0"/>
              </a:spcBef>
              <a:spcAft>
                <a:spcPts val="1200"/>
              </a:spcAft>
              <a:buFont typeface="Arial" panose="020B0604020202020204" pitchFamily="34" charset="0"/>
              <a:buChar char="•"/>
            </a:pPr>
            <a:r>
              <a:rPr lang="en-US" dirty="0">
                <a:latin typeface="+mj-lt"/>
                <a:cs typeface="Times New Roman" panose="02020603050405020304" pitchFamily="18" charset="0"/>
              </a:rPr>
              <a:t>In the generateEmail function, we use form.elements to retrieve  two text controls. </a:t>
            </a:r>
            <a:r>
              <a:rPr lang="en-US" dirty="0">
                <a:solidFill>
                  <a:srgbClr val="FF0000"/>
                </a:solidFill>
                <a:latin typeface="+mj-lt"/>
                <a:cs typeface="Times New Roman" panose="02020603050405020304" pitchFamily="18" charset="0"/>
              </a:rPr>
              <a:t>form.elements</a:t>
            </a:r>
            <a:r>
              <a:rPr lang="en-US" dirty="0">
                <a:latin typeface="+mj-lt"/>
                <a:cs typeface="Times New Roman" panose="02020603050405020304" pitchFamily="18" charset="0"/>
              </a:rPr>
              <a:t> is better to use Because </a:t>
            </a:r>
            <a:r>
              <a:rPr lang="en-US" dirty="0">
                <a:solidFill>
                  <a:srgbClr val="FF0000"/>
                </a:solidFill>
                <a:latin typeface="+mj-lt"/>
                <a:cs typeface="Times New Roman" panose="02020603050405020304" pitchFamily="18" charset="0"/>
              </a:rPr>
              <a:t>document.getElementById</a:t>
            </a:r>
            <a:r>
              <a:rPr lang="en-US" dirty="0">
                <a:latin typeface="+mj-lt"/>
                <a:cs typeface="Times New Roman" panose="02020603050405020304" pitchFamily="18" charset="0"/>
              </a:rPr>
              <a:t> has to search through all the element nodes in the web page’s entire node tree, whereas form.elements has to search through only the control nodes in the form part of the web page’s node tree. </a:t>
            </a:r>
          </a:p>
          <a:p>
            <a:pPr marL="285750" indent="-285750" algn="ctr">
              <a:lnSpc>
                <a:spcPct val="90000"/>
              </a:lnSpc>
              <a:buFont typeface="Wingdings" panose="05000000000000000000" pitchFamily="2" charset="2"/>
              <a:buChar char="Ø"/>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reset and focus </a:t>
            </a:r>
            <a:r>
              <a:rPr lang="en-US" b="1" dirty="0" smtClean="0">
                <a:solidFill>
                  <a:srgbClr val="FF0000"/>
                </a:solidFill>
                <a:latin typeface="Times New Roman" panose="02020603050405020304" pitchFamily="18" charset="0"/>
                <a:cs typeface="Times New Roman" panose="02020603050405020304" pitchFamily="18" charset="0"/>
              </a:rPr>
              <a:t>Methods</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see that we still haven’t talked about the last two lines in </a:t>
            </a:r>
            <a:r>
              <a:rPr lang="en-US" dirty="0" smtClean="0">
                <a:latin typeface="Times New Roman" panose="02020603050405020304" pitchFamily="18" charset="0"/>
                <a:cs typeface="Times New Roman" panose="02020603050405020304" pitchFamily="18" charset="0"/>
              </a:rPr>
              <a:t>the generateEmail </a:t>
            </a:r>
            <a:r>
              <a:rPr lang="en-US" dirty="0">
                <a:latin typeface="Times New Roman" panose="02020603050405020304" pitchFamily="18" charset="0"/>
                <a:cs typeface="Times New Roman" panose="02020603050405020304" pitchFamily="18" charset="0"/>
              </a:rPr>
              <a:t>function. Here are those lines:</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form.</a:t>
            </a:r>
            <a:r>
              <a:rPr lang="en-US" b="1" dirty="0">
                <a:solidFill>
                  <a:srgbClr val="FF0000"/>
                </a:solidFill>
                <a:latin typeface="Times New Roman" panose="02020603050405020304" pitchFamily="18" charset="0"/>
                <a:cs typeface="Times New Roman" panose="02020603050405020304" pitchFamily="18" charset="0"/>
              </a:rPr>
              <a:t>reset</a:t>
            </a: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form.elements["first"].</a:t>
            </a:r>
            <a:r>
              <a:rPr lang="en-US" b="1" dirty="0">
                <a:solidFill>
                  <a:srgbClr val="FF0000"/>
                </a:solidFill>
                <a:latin typeface="Times New Roman" panose="02020603050405020304" pitchFamily="18" charset="0"/>
                <a:cs typeface="Times New Roman" panose="02020603050405020304" pitchFamily="18" charset="0"/>
              </a:rPr>
              <a:t>focus</a:t>
            </a:r>
            <a:r>
              <a:rPr lang="en-US" dirty="0">
                <a:solidFill>
                  <a:srgbClr val="FF0000"/>
                </a:solidFill>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form object’s reset method reassigns the form’s controls to their original values. </a:t>
            </a:r>
            <a:r>
              <a:rPr lang="en-US" dirty="0" smtClean="0">
                <a:latin typeface="Times New Roman" panose="02020603050405020304" pitchFamily="18" charset="0"/>
                <a:cs typeface="Times New Roman" panose="02020603050405020304" pitchFamily="18" charset="0"/>
              </a:rPr>
              <a:t>Because the </a:t>
            </a:r>
            <a:r>
              <a:rPr lang="en-US" dirty="0">
                <a:latin typeface="Times New Roman" panose="02020603050405020304" pitchFamily="18" charset="0"/>
                <a:cs typeface="Times New Roman" panose="02020603050405020304" pitchFamily="18" charset="0"/>
              </a:rPr>
              <a:t>Email Address Generator web page has no value attributes for its text controls, </a:t>
            </a:r>
            <a:r>
              <a:rPr lang="en-US" dirty="0">
                <a:effectLst>
                  <a:outerShdw blurRad="38100" dist="38100" dir="2700000" algn="tl">
                    <a:srgbClr val="000000">
                      <a:alpha val="43137"/>
                    </a:srgbClr>
                  </a:outerShdw>
                </a:effectLst>
                <a:latin typeface="+mj-lt"/>
                <a:cs typeface="Times New Roman" panose="02020603050405020304" pitchFamily="18" charset="0"/>
              </a:rPr>
              <a:t>the </a:t>
            </a:r>
            <a:r>
              <a:rPr lang="en-US" dirty="0" smtClean="0">
                <a:effectLst>
                  <a:outerShdw blurRad="38100" dist="38100" dir="2700000" algn="tl">
                    <a:srgbClr val="000000">
                      <a:alpha val="43137"/>
                    </a:srgbClr>
                  </a:outerShdw>
                </a:effectLst>
                <a:latin typeface="+mj-lt"/>
                <a:cs typeface="Times New Roman" panose="02020603050405020304" pitchFamily="18" charset="0"/>
              </a:rPr>
              <a:t>reset method </a:t>
            </a:r>
            <a:r>
              <a:rPr lang="en-US" dirty="0">
                <a:effectLst>
                  <a:outerShdw blurRad="38100" dist="38100" dir="2700000" algn="tl">
                    <a:srgbClr val="000000">
                      <a:alpha val="43137"/>
                    </a:srgbClr>
                  </a:outerShdw>
                </a:effectLst>
                <a:latin typeface="+mj-lt"/>
                <a:cs typeface="Times New Roman" panose="02020603050405020304" pitchFamily="18" charset="0"/>
              </a:rPr>
              <a:t>call assigns empty strings to the text controls, thereby blanking them out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an element object calls the focus method, the browser puts the focus on the </a:t>
            </a:r>
            <a:r>
              <a:rPr lang="en-US" dirty="0" smtClean="0">
                <a:latin typeface="Times New Roman" panose="02020603050405020304" pitchFamily="18" charset="0"/>
                <a:cs typeface="Times New Roman" panose="02020603050405020304" pitchFamily="18" charset="0"/>
              </a:rPr>
              <a:t>element’s control </a:t>
            </a:r>
            <a:r>
              <a:rPr lang="en-US" dirty="0">
                <a:latin typeface="Times New Roman" panose="02020603050405020304" pitchFamily="18" charset="0"/>
                <a:cs typeface="Times New Roman" panose="02020603050405020304" pitchFamily="18" charset="0"/>
              </a:rPr>
              <a:t>if it’s possible to do so.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text control elements, like the first-name text control retrieved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preceding code, putting the focus on it means the browser positions </a:t>
            </a:r>
            <a:r>
              <a:rPr lang="en-US" dirty="0" smtClean="0">
                <a:latin typeface="Times New Roman" panose="02020603050405020304" pitchFamily="18" charset="0"/>
                <a:cs typeface="Times New Roman" panose="02020603050405020304" pitchFamily="18" charset="0"/>
              </a:rPr>
              <a:t>cursor </a:t>
            </a:r>
            <a:r>
              <a:rPr lang="en-US" dirty="0">
                <a:latin typeface="Times New Roman" panose="02020603050405020304" pitchFamily="18" charset="0"/>
                <a:cs typeface="Times New Roman" panose="02020603050405020304" pitchFamily="18" charset="0"/>
              </a:rPr>
              <a:t>in the text control</a:t>
            </a:r>
            <a:r>
              <a:rPr lang="en-US" dirty="0" smtClean="0">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859910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248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Comments and Coding </a:t>
            </a:r>
            <a:r>
              <a:rPr lang="en-US" sz="3200" dirty="0" smtClean="0">
                <a:solidFill>
                  <a:srgbClr val="FFFFFF"/>
                </a:solidFill>
                <a:latin typeface="Times New Roman" pitchFamily="18" charset="0"/>
                <a:cs typeface="Times New Roman" pitchFamily="18" charset="0"/>
              </a:rPr>
              <a:t>Conventions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621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Comments</a:t>
            </a: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JavaScript has two types of comments: one type for short comments and one type for longer comments. The syntax for short comments is simply two forward slashes (//) at the left of the descriptive text. Here’s an example:</a:t>
            </a:r>
          </a:p>
          <a:p>
            <a:pPr marL="285750" indent="-285750" algn="just">
              <a:lnSpc>
                <a:spcPct val="85000"/>
              </a:lnSpc>
              <a:buFont typeface="Arial" panose="020B0604020202020204" pitchFamily="34" charset="0"/>
              <a:buChar char="•"/>
            </a:pPr>
            <a:r>
              <a:rPr lang="en-US" dirty="0">
                <a:solidFill>
                  <a:srgbClr val="00B050"/>
                </a:solidFill>
                <a:latin typeface="Times New Roman" panose="02020603050405020304" pitchFamily="18" charset="0"/>
                <a:cs typeface="Times New Roman" panose="02020603050405020304" pitchFamily="18" charset="0"/>
              </a:rPr>
              <a:t>// An "admin" user can create and edit accounts.</a:t>
            </a:r>
          </a:p>
          <a:p>
            <a:pPr marL="285750" indent="-285750" algn="just">
              <a:lnSpc>
                <a:spcPct val="85000"/>
              </a:lnSpc>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form.elements["username"].value = "admin";</a:t>
            </a: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primary purposes of comments is to explain tricky code so programmers can understand the code more easily. </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programmers might find the preceding focus method call confusing, and the comment attempts to alleviate some of that confusion</a:t>
            </a:r>
            <a:r>
              <a:rPr lang="en-US" dirty="0">
                <a:solidFill>
                  <a:srgbClr val="FF0000"/>
                </a:solidFill>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 have a comment that spans multiple lines, you can preface each line of the comment </a:t>
            </a:r>
            <a:r>
              <a:rPr lang="en-US" dirty="0" smtClean="0">
                <a:latin typeface="Times New Roman" panose="02020603050405020304" pitchFamily="18" charset="0"/>
                <a:cs typeface="Times New Roman" panose="02020603050405020304" pitchFamily="18" charset="0"/>
              </a:rPr>
              <a:t>with its </a:t>
            </a:r>
            <a:r>
              <a:rPr lang="en-US" dirty="0">
                <a:latin typeface="Times New Roman" panose="02020603050405020304" pitchFamily="18" charset="0"/>
                <a:cs typeface="Times New Roman" panose="02020603050405020304" pitchFamily="18" charset="0"/>
              </a:rPr>
              <a:t>own //, but that can get cumbersome for long comments. For long comments, you’ll </a:t>
            </a:r>
            <a:r>
              <a:rPr lang="en-US" dirty="0" smtClean="0">
                <a:latin typeface="Times New Roman" panose="02020603050405020304" pitchFamily="18" charset="0"/>
                <a:cs typeface="Times New Roman" panose="02020603050405020304" pitchFamily="18" charset="0"/>
              </a:rPr>
              <a:t>normally want </a:t>
            </a:r>
            <a:r>
              <a:rPr lang="en-US" dirty="0">
                <a:latin typeface="Times New Roman" panose="02020603050405020304" pitchFamily="18" charset="0"/>
                <a:cs typeface="Times New Roman" panose="02020603050405020304" pitchFamily="18" charset="0"/>
              </a:rPr>
              <a:t>to use the other JavaScript comment syntax. Here’s the syntax for the other type of comment:</a:t>
            </a:r>
          </a:p>
          <a:p>
            <a:pPr lvl="1" algn="just">
              <a:lnSpc>
                <a:spcPct val="85000"/>
              </a:lnSpc>
            </a:pPr>
            <a:r>
              <a:rPr lang="en-US" dirty="0">
                <a:solidFill>
                  <a:srgbClr val="00B050"/>
                </a:solidFill>
                <a:latin typeface="Times New Roman" panose="02020603050405020304" pitchFamily="18" charset="0"/>
                <a:cs typeface="Times New Roman" panose="02020603050405020304" pitchFamily="18" charset="0"/>
              </a:rPr>
              <a:t>/* descriptive-text-goes-here </a:t>
            </a:r>
            <a:r>
              <a:rPr lang="en-US" dirty="0" smtClean="0">
                <a:solidFill>
                  <a:srgbClr val="00B050"/>
                </a:solidFill>
                <a:latin typeface="Times New Roman" panose="02020603050405020304" pitchFamily="18" charset="0"/>
                <a:cs typeface="Times New Roman" panose="02020603050405020304" pitchFamily="18" charset="0"/>
              </a:rPr>
              <a:t>*/</a:t>
            </a: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syntax is used for comments that span multiple lines, but it’s legal to use it </a:t>
            </a:r>
            <a:r>
              <a:rPr lang="en-US" dirty="0" smtClean="0">
                <a:latin typeface="Times New Roman" panose="02020603050405020304" pitchFamily="18" charset="0"/>
                <a:cs typeface="Times New Roman" panose="02020603050405020304" pitchFamily="18" charset="0"/>
              </a:rPr>
              <a:t>for single-line </a:t>
            </a:r>
            <a:r>
              <a:rPr lang="en-US" dirty="0">
                <a:latin typeface="Times New Roman" panose="02020603050405020304" pitchFamily="18" charset="0"/>
                <a:cs typeface="Times New Roman" panose="02020603050405020304" pitchFamily="18" charset="0"/>
              </a:rPr>
              <a:t>comments as well</a:t>
            </a:r>
            <a:r>
              <a:rPr lang="en-US" dirty="0" smtClean="0">
                <a:latin typeface="Times New Roman" panose="02020603050405020304" pitchFamily="18" charset="0"/>
                <a:cs typeface="Times New Roman" panose="02020603050405020304" pitchFamily="18" charset="0"/>
              </a:rPr>
              <a:t>. Here’s </a:t>
            </a:r>
            <a:r>
              <a:rPr lang="en-US" dirty="0">
                <a:latin typeface="Times New Roman" panose="02020603050405020304" pitchFamily="18" charset="0"/>
                <a:cs typeface="Times New Roman" panose="02020603050405020304" pitchFamily="18" charset="0"/>
              </a:rPr>
              <a:t>an example comment that spans multiple lines:</a:t>
            </a:r>
          </a:p>
          <a:p>
            <a:pPr lvl="1" algn="just">
              <a:lnSpc>
                <a:spcPct val="85000"/>
              </a:lnSpc>
            </a:pPr>
            <a:r>
              <a:rPr lang="en-US" dirty="0">
                <a:solidFill>
                  <a:srgbClr val="00B050"/>
                </a:solidFill>
                <a:latin typeface="Times New Roman" panose="02020603050405020304" pitchFamily="18" charset="0"/>
                <a:cs typeface="Times New Roman" panose="02020603050405020304" pitchFamily="18" charset="0"/>
              </a:rPr>
              <a:t>/* After entering an invalid password 3 times, disable the</a:t>
            </a:r>
          </a:p>
          <a:p>
            <a:pPr lvl="1" algn="just">
              <a:lnSpc>
                <a:spcPct val="85000"/>
              </a:lnSpc>
            </a:pPr>
            <a:r>
              <a:rPr lang="en-US" dirty="0">
                <a:solidFill>
                  <a:srgbClr val="00B050"/>
                </a:solidFill>
                <a:latin typeface="Times New Roman" panose="02020603050405020304" pitchFamily="18" charset="0"/>
                <a:cs typeface="Times New Roman" panose="02020603050405020304" pitchFamily="18" charset="0"/>
              </a:rPr>
              <a:t>password control so the user cannot try again this session.*/</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form.elements["password"].</a:t>
            </a:r>
            <a:r>
              <a:rPr lang="en-US" dirty="0" err="1">
                <a:solidFill>
                  <a:srgbClr val="FF0000"/>
                </a:solidFill>
                <a:latin typeface="Times New Roman" panose="02020603050405020304" pitchFamily="18" charset="0"/>
                <a:cs typeface="Times New Roman" panose="02020603050405020304" pitchFamily="18" charset="0"/>
              </a:rPr>
              <a:t>readOnly</a:t>
            </a:r>
            <a:r>
              <a:rPr lang="en-US" dirty="0">
                <a:solidFill>
                  <a:srgbClr val="FF0000"/>
                </a:solidFill>
                <a:latin typeface="Times New Roman" panose="02020603050405020304" pitchFamily="18" charset="0"/>
                <a:cs typeface="Times New Roman" panose="02020603050405020304" pitchFamily="18" charset="0"/>
              </a:rPr>
              <a:t> = true</a:t>
            </a:r>
            <a:r>
              <a:rPr lang="en-US" dirty="0" smtClean="0">
                <a:solidFill>
                  <a:srgbClr val="FF0000"/>
                </a:solidFill>
                <a:latin typeface="Times New Roman" panose="02020603050405020304" pitchFamily="18" charset="0"/>
                <a:cs typeface="Times New Roman" panose="02020603050405020304" pitchFamily="18" charset="0"/>
              </a:rPr>
              <a:t>;</a:t>
            </a: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949324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Comments and Coding </a:t>
            </a:r>
            <a:r>
              <a:rPr lang="en-US" sz="3200" dirty="0" smtClean="0">
                <a:solidFill>
                  <a:srgbClr val="FFFFFF"/>
                </a:solidFill>
                <a:latin typeface="Times New Roman" pitchFamily="18" charset="0"/>
                <a:cs typeface="Times New Roman" pitchFamily="18" charset="0"/>
              </a:rPr>
              <a:t>Conventions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554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a:solidFill>
                  <a:srgbClr val="FF0000"/>
                </a:solidFill>
                <a:latin typeface="Times New Roman" panose="02020603050405020304" pitchFamily="18" charset="0"/>
                <a:cs typeface="Times New Roman" panose="02020603050405020304" pitchFamily="18" charset="0"/>
              </a:rPr>
              <a:t>Code Skeleton That Illustrates Coding Conventions</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We should use comments to explain tricky code. In addition, you should include a comment above every function to describe the function’s purpose. To make a function’s preliminary comment and its subsequent function heading stand out, you should insert a blank line between them.</a:t>
            </a: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Figure 6., note the two functions and the comments with blank lines above them. As you read the following coding conventions, for each convention, go to Figure 6., and verify that the code skeleton follows that convention</a:t>
            </a:r>
            <a:r>
              <a:rPr lang="en-US" sz="1900" dirty="0" smtClean="0">
                <a:latin typeface="Times New Roman" panose="02020603050405020304" pitchFamily="18" charset="0"/>
                <a:cs typeface="Times New Roman" panose="02020603050405020304" pitchFamily="18" charset="0"/>
              </a:rPr>
              <a:t>:</a:t>
            </a:r>
          </a:p>
          <a:p>
            <a:pPr algn="just">
              <a:lnSpc>
                <a:spcPct val="85000"/>
              </a:lnSpc>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If </a:t>
            </a:r>
            <a:r>
              <a:rPr lang="en-US" sz="1900" dirty="0">
                <a:latin typeface="Times New Roman" panose="02020603050405020304" pitchFamily="18" charset="0"/>
                <a:cs typeface="Times New Roman" panose="02020603050405020304" pitchFamily="18" charset="0"/>
              </a:rPr>
              <a:t>there are two or more functions, separate each adjacent pair of functions with a line of *</a:t>
            </a:r>
            <a:r>
              <a:rPr lang="en-US" sz="1900" dirty="0" smtClean="0">
                <a:latin typeface="Times New Roman" panose="02020603050405020304" pitchFamily="18" charset="0"/>
                <a:cs typeface="Times New Roman" panose="02020603050405020304" pitchFamily="18" charset="0"/>
              </a:rPr>
              <a:t>’s surrounded </a:t>
            </a:r>
            <a:r>
              <a:rPr lang="en-US" sz="1900" dirty="0">
                <a:latin typeface="Times New Roman" panose="02020603050405020304" pitchFamily="18" charset="0"/>
                <a:cs typeface="Times New Roman" panose="02020603050405020304" pitchFamily="18" charset="0"/>
              </a:rPr>
              <a:t>by blank lines</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Put all variable declarations at the top of a function’s body, and for each </a:t>
            </a:r>
            <a:r>
              <a:rPr lang="en-US" sz="1900" dirty="0" smtClean="0">
                <a:latin typeface="Times New Roman" panose="02020603050405020304" pitchFamily="18" charset="0"/>
                <a:cs typeface="Times New Roman" panose="02020603050405020304" pitchFamily="18" charset="0"/>
              </a:rPr>
              <a:t>variable declaration</a:t>
            </a:r>
            <a:r>
              <a:rPr lang="en-US" sz="1900" dirty="0">
                <a:latin typeface="Times New Roman" panose="02020603050405020304" pitchFamily="18" charset="0"/>
                <a:cs typeface="Times New Roman" panose="02020603050405020304" pitchFamily="18" charset="0"/>
              </a:rPr>
              <a:t>, provide a comment that describes the variable.</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Provide </a:t>
            </a:r>
            <a:r>
              <a:rPr lang="en-US" sz="1900" dirty="0">
                <a:latin typeface="Times New Roman" panose="02020603050405020304" pitchFamily="18" charset="0"/>
                <a:cs typeface="Times New Roman" panose="02020603050405020304" pitchFamily="18" charset="0"/>
              </a:rPr>
              <a:t>an “end …” comment for each function’s closing brace.</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Position </a:t>
            </a:r>
            <a:r>
              <a:rPr lang="en-US" sz="1900" dirty="0">
                <a:latin typeface="Times New Roman" panose="02020603050405020304" pitchFamily="18" charset="0"/>
                <a:cs typeface="Times New Roman" panose="02020603050405020304" pitchFamily="18" charset="0"/>
              </a:rPr>
              <a:t>a function’s opening brace ({) at the right of the function heading, separated by </a:t>
            </a:r>
            <a:r>
              <a:rPr lang="en-US" sz="1900" dirty="0" smtClean="0">
                <a:latin typeface="Times New Roman" panose="02020603050405020304" pitchFamily="18" charset="0"/>
                <a:cs typeface="Times New Roman" panose="02020603050405020304" pitchFamily="18" charset="0"/>
              </a:rPr>
              <a:t>a space</a:t>
            </a:r>
            <a:r>
              <a:rPr lang="en-US" sz="1900" dirty="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Position </a:t>
            </a:r>
            <a:r>
              <a:rPr lang="en-US" sz="1900" dirty="0">
                <a:latin typeface="Times New Roman" panose="02020603050405020304" pitchFamily="18" charset="0"/>
                <a:cs typeface="Times New Roman" panose="02020603050405020304" pitchFamily="18" charset="0"/>
              </a:rPr>
              <a:t>a function’s closing brace (}) in the same column as the function heading’s </a:t>
            </a:r>
            <a:r>
              <a:rPr lang="en-US" sz="1900" dirty="0" smtClean="0">
                <a:latin typeface="Times New Roman" panose="02020603050405020304" pitchFamily="18" charset="0"/>
                <a:cs typeface="Times New Roman" panose="02020603050405020304" pitchFamily="18" charset="0"/>
              </a:rPr>
              <a:t>first character</a:t>
            </a:r>
            <a:r>
              <a:rPr lang="en-US" sz="1900" dirty="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Between </a:t>
            </a:r>
            <a:r>
              <a:rPr lang="en-US" sz="1900" dirty="0">
                <a:latin typeface="Times New Roman" panose="02020603050405020304" pitchFamily="18" charset="0"/>
                <a:cs typeface="Times New Roman" panose="02020603050405020304" pitchFamily="18" charset="0"/>
              </a:rPr>
              <a:t>a function’s opening and closing braces, indent each statement with two spaces. </a:t>
            </a: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83225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Comments and Coding </a:t>
            </a:r>
            <a:r>
              <a:rPr lang="en-US" sz="3200" dirty="0" smtClean="0">
                <a:solidFill>
                  <a:srgbClr val="FFFFFF"/>
                </a:solidFill>
                <a:latin typeface="Times New Roman" pitchFamily="18" charset="0"/>
                <a:cs typeface="Times New Roman" pitchFamily="18" charset="0"/>
              </a:rPr>
              <a:t>Conventions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6449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Code </a:t>
            </a:r>
            <a:r>
              <a:rPr lang="en-US" dirty="0">
                <a:solidFill>
                  <a:srgbClr val="FF0000"/>
                </a:solidFill>
                <a:latin typeface="Times New Roman" panose="02020603050405020304" pitchFamily="18" charset="0"/>
                <a:cs typeface="Times New Roman" panose="02020603050405020304" pitchFamily="18" charset="0"/>
              </a:rPr>
              <a:t>Skeleton That Illustrates Coding </a:t>
            </a:r>
            <a:r>
              <a:rPr lang="en-US" dirty="0" smtClean="0">
                <a:solidFill>
                  <a:srgbClr val="FF0000"/>
                </a:solidFill>
                <a:latin typeface="Times New Roman" panose="02020603050405020304" pitchFamily="18" charset="0"/>
                <a:cs typeface="Times New Roman" panose="02020603050405020304" pitchFamily="18" charset="0"/>
              </a:rPr>
              <a:t>Conventions (continue…)</a:t>
            </a: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Why </a:t>
            </a:r>
            <a:r>
              <a:rPr lang="en-US" dirty="0">
                <a:solidFill>
                  <a:srgbClr val="FF0000"/>
                </a:solidFill>
                <a:latin typeface="Times New Roman" panose="02020603050405020304" pitchFamily="18" charset="0"/>
                <a:cs typeface="Times New Roman" panose="02020603050405020304" pitchFamily="18" charset="0"/>
              </a:rPr>
              <a:t>You Should Use var for Variable Declarations</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should use var to declare the variable in a declaration statement. Unfortunately, many JavaScript programmers do not use var, and you should understand why it’s better to use var.</a:t>
            </a:r>
          </a:p>
          <a:p>
            <a:pPr marL="285750" indent="-285750" algn="just">
              <a:lnSpc>
                <a:spcPct val="85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Using var helps programmers to identify the variables in a function quickly, and that makes the function easier to understand and maintain.</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var is not used for a variable, then the JavaScript engine creates a </a:t>
            </a:r>
            <a:r>
              <a:rPr lang="en-US" dirty="0">
                <a:solidFill>
                  <a:srgbClr val="FF0000"/>
                </a:solidFill>
                <a:latin typeface="Times New Roman" panose="02020603050405020304" pitchFamily="18" charset="0"/>
                <a:cs typeface="Times New Roman" panose="02020603050405020304" pitchFamily="18" charset="0"/>
              </a:rPr>
              <a:t>global variable</a:t>
            </a:r>
            <a:r>
              <a:rPr lang="en-US" dirty="0">
                <a:latin typeface="Times New Roman" panose="02020603050405020304" pitchFamily="18" charset="0"/>
                <a:cs typeface="Times New Roman" panose="02020603050405020304" pitchFamily="18" charset="0"/>
              </a:rPr>
              <a:t>. A global variable is a variable that’s shared between all the functions for a particular web page.</a:t>
            </a: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85000"/>
              </a:lnSpc>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0064" y="1181092"/>
            <a:ext cx="6788148" cy="2555627"/>
          </a:xfrm>
          <a:prstGeom prst="rect">
            <a:avLst/>
          </a:prstGeom>
        </p:spPr>
      </p:pic>
      <p:sp>
        <p:nvSpPr>
          <p:cNvPr id="4" name="Rectangle 3"/>
          <p:cNvSpPr/>
          <p:nvPr/>
        </p:nvSpPr>
        <p:spPr>
          <a:xfrm>
            <a:off x="2168525" y="3683929"/>
            <a:ext cx="62484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Figure6. </a:t>
            </a:r>
            <a:r>
              <a:rPr lang="en-US" dirty="0">
                <a:solidFill>
                  <a:srgbClr val="FF0000"/>
                </a:solidFill>
                <a:latin typeface="Times New Roman" panose="02020603050405020304" pitchFamily="18" charset="0"/>
                <a:cs typeface="Times New Roman" panose="02020603050405020304" pitchFamily="18" charset="0"/>
              </a:rPr>
              <a:t>Code skeleton that illustrates coding conventions</a:t>
            </a:r>
          </a:p>
        </p:txBody>
      </p:sp>
    </p:spTree>
    <p:extLst>
      <p:ext uri="{BB962C8B-B14F-4D97-AF65-F5344CB8AC3E}">
        <p14:creationId xmlns:p14="http://schemas.microsoft.com/office/powerpoint/2010/main" val="4041715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Comments and Coding </a:t>
            </a:r>
            <a:r>
              <a:rPr lang="en-US" sz="3200" dirty="0" smtClean="0">
                <a:solidFill>
                  <a:srgbClr val="FFFFFF"/>
                </a:solidFill>
                <a:latin typeface="Times New Roman" pitchFamily="18" charset="0"/>
                <a:cs typeface="Times New Roman" pitchFamily="18" charset="0"/>
              </a:rPr>
              <a:t>Conventions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605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Such </a:t>
            </a:r>
            <a:r>
              <a:rPr lang="en-US" sz="1900" dirty="0">
                <a:latin typeface="Times New Roman" panose="02020603050405020304" pitchFamily="18" charset="0"/>
                <a:cs typeface="Times New Roman" panose="02020603050405020304" pitchFamily="18" charset="0"/>
              </a:rPr>
              <a:t>sharing can be dangerous in that if you </a:t>
            </a:r>
            <a:r>
              <a:rPr lang="en-US" sz="1900" dirty="0" smtClean="0">
                <a:latin typeface="Times New Roman" panose="02020603050405020304" pitchFamily="18" charset="0"/>
                <a:cs typeface="Times New Roman" panose="02020603050405020304" pitchFamily="18" charset="0"/>
              </a:rPr>
              <a:t>coincidentally use </a:t>
            </a:r>
            <a:r>
              <a:rPr lang="en-US" sz="1900" dirty="0">
                <a:latin typeface="Times New Roman" panose="02020603050405020304" pitchFamily="18" charset="0"/>
                <a:cs typeface="Times New Roman" panose="02020603050405020304" pitchFamily="18" charset="0"/>
              </a:rPr>
              <a:t>same-named variables in different functions, changing the variable’s value in one </a:t>
            </a:r>
            <a:r>
              <a:rPr lang="en-US" sz="1900" dirty="0" smtClean="0">
                <a:latin typeface="Times New Roman" panose="02020603050405020304" pitchFamily="18" charset="0"/>
                <a:cs typeface="Times New Roman" panose="02020603050405020304" pitchFamily="18" charset="0"/>
              </a:rPr>
              <a:t>function affects </a:t>
            </a:r>
            <a:r>
              <a:rPr lang="en-US" sz="1900" dirty="0">
                <a:latin typeface="Times New Roman" panose="02020603050405020304" pitchFamily="18" charset="0"/>
                <a:cs typeface="Times New Roman" panose="02020603050405020304" pitchFamily="18" charset="0"/>
              </a:rPr>
              <a:t>the variable in the other function.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By using var, you can use same-named variables in different functions, and the </a:t>
            </a:r>
            <a:r>
              <a:rPr lang="en-US" sz="1900" dirty="0" smtClean="0">
                <a:latin typeface="Times New Roman" panose="02020603050405020304" pitchFamily="18" charset="0"/>
                <a:cs typeface="Times New Roman" panose="02020603050405020304" pitchFamily="18" charset="0"/>
              </a:rPr>
              <a:t>JavaScript engine </a:t>
            </a:r>
            <a:r>
              <a:rPr lang="en-US" sz="1900" dirty="0">
                <a:latin typeface="Times New Roman" panose="02020603050405020304" pitchFamily="18" charset="0"/>
                <a:cs typeface="Times New Roman" panose="02020603050405020304" pitchFamily="18" charset="0"/>
              </a:rPr>
              <a:t>creates separate local variables. A local variable is a variable that can be used only </a:t>
            </a:r>
            <a:r>
              <a:rPr lang="en-US" sz="1900" dirty="0" smtClean="0">
                <a:latin typeface="Times New Roman" panose="02020603050405020304" pitchFamily="18" charset="0"/>
                <a:cs typeface="Times New Roman" panose="02020603050405020304" pitchFamily="18" charset="0"/>
              </a:rPr>
              <a:t>within the </a:t>
            </a:r>
            <a:r>
              <a:rPr lang="en-US" sz="1900" dirty="0">
                <a:latin typeface="Times New Roman" panose="02020603050405020304" pitchFamily="18" charset="0"/>
                <a:cs typeface="Times New Roman" panose="02020603050405020304" pitchFamily="18" charset="0"/>
              </a:rPr>
              <a:t>function in which it is declared (with var).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scope of a variable refers to where the variable can be used, so the scope of a function’s local variables is limited to the function’s body. If you </a:t>
            </a:r>
            <a:r>
              <a:rPr lang="en-US" sz="1900" dirty="0" smtClean="0">
                <a:latin typeface="Times New Roman" panose="02020603050405020304" pitchFamily="18" charset="0"/>
                <a:cs typeface="Times New Roman" panose="02020603050405020304" pitchFamily="18" charset="0"/>
              </a:rPr>
              <a:t>have same-named </a:t>
            </a:r>
            <a:r>
              <a:rPr lang="en-US" sz="1900" dirty="0">
                <a:latin typeface="Times New Roman" panose="02020603050405020304" pitchFamily="18" charset="0"/>
                <a:cs typeface="Times New Roman" panose="02020603050405020304" pitchFamily="18" charset="0"/>
              </a:rPr>
              <a:t>local variables in different functions, changing one of the variables won’t affect </a:t>
            </a:r>
            <a:r>
              <a:rPr lang="en-US" sz="1900" dirty="0" smtClean="0">
                <a:latin typeface="Times New Roman" panose="02020603050405020304" pitchFamily="18" charset="0"/>
                <a:cs typeface="Times New Roman" panose="02020603050405020304" pitchFamily="18" charset="0"/>
              </a:rPr>
              <a:t>the other </a:t>
            </a:r>
            <a:r>
              <a:rPr lang="en-US" sz="1900" dirty="0">
                <a:latin typeface="Times New Roman" panose="02020603050405020304" pitchFamily="18" charset="0"/>
                <a:cs typeface="Times New Roman" panose="02020603050405020304" pitchFamily="18" charset="0"/>
              </a:rPr>
              <a:t>variable because each variable is a separate entity.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342900" indent="-342900" algn="just">
              <a:lnSpc>
                <a:spcPct val="85000"/>
              </a:lnSpc>
              <a:buFont typeface="Wingdings" panose="05000000000000000000" pitchFamily="2" charset="2"/>
              <a:buChar char="Ø"/>
            </a:pPr>
            <a:r>
              <a:rPr lang="en-US" sz="1900" dirty="0">
                <a:solidFill>
                  <a:srgbClr val="FF0000"/>
                </a:solidFill>
                <a:latin typeface="Times New Roman" panose="02020603050405020304" pitchFamily="18" charset="0"/>
                <a:cs typeface="Times New Roman" panose="02020603050405020304" pitchFamily="18" charset="0"/>
              </a:rPr>
              <a:t> Event-Handler </a:t>
            </a:r>
            <a:r>
              <a:rPr lang="en-US" sz="1900" dirty="0" smtClean="0">
                <a:solidFill>
                  <a:srgbClr val="FF0000"/>
                </a:solidFill>
                <a:latin typeface="Times New Roman" panose="02020603050405020304" pitchFamily="18" charset="0"/>
                <a:cs typeface="Times New Roman" panose="02020603050405020304" pitchFamily="18" charset="0"/>
              </a:rPr>
              <a:t>Attributes</a:t>
            </a: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onclick </a:t>
            </a:r>
            <a:r>
              <a:rPr lang="en-US" sz="1900" dirty="0" err="1">
                <a:latin typeface="Times New Roman" panose="02020603050405020304" pitchFamily="18" charset="0"/>
                <a:cs typeface="Times New Roman" panose="02020603050405020304" pitchFamily="18" charset="0"/>
              </a:rPr>
              <a:t>attributeis</a:t>
            </a:r>
            <a:r>
              <a:rPr lang="en-US" sz="1900" dirty="0">
                <a:latin typeface="Times New Roman" panose="02020603050405020304" pitchFamily="18" charset="0"/>
                <a:cs typeface="Times New Roman" panose="02020603050405020304" pitchFamily="18" charset="0"/>
              </a:rPr>
              <a:t> known as an event-handler attribute because its value is an event handler. </a:t>
            </a: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As you know, an event handler is JavaScript code that tells the JavaScript engine what to do when a particular event takes place. When an event takes place, we say that the event fires.</a:t>
            </a: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In Figure7., We’ll provide a brief overview of the event-handler attributes and put them to use in web page examples later on.</a:t>
            </a: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first event-handler attribute is </a:t>
            </a:r>
            <a:r>
              <a:rPr lang="en-US" sz="1900" dirty="0">
                <a:solidFill>
                  <a:srgbClr val="FF0000"/>
                </a:solidFill>
                <a:latin typeface="Times New Roman" panose="02020603050405020304" pitchFamily="18" charset="0"/>
                <a:cs typeface="Times New Roman" panose="02020603050405020304" pitchFamily="18" charset="0"/>
              </a:rPr>
              <a:t>onclick.</a:t>
            </a:r>
            <a:r>
              <a:rPr lang="en-US" sz="1900" dirty="0">
                <a:latin typeface="Times New Roman" panose="02020603050405020304" pitchFamily="18" charset="0"/>
                <a:cs typeface="Times New Roman" panose="02020603050405020304" pitchFamily="18" charset="0"/>
              </a:rPr>
              <a:t> It’s very common to use onclick with a button, but the HTML5 standard indicates that you can use it with any element.</a:t>
            </a: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691721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248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Event-Handler </a:t>
            </a:r>
            <a:r>
              <a:rPr lang="en-US" sz="3200" dirty="0" smtClean="0">
                <a:solidFill>
                  <a:srgbClr val="FFFFFF"/>
                </a:solidFill>
                <a:latin typeface="Times New Roman" pitchFamily="18" charset="0"/>
                <a:cs typeface="Times New Roman" pitchFamily="18" charset="0"/>
              </a:rPr>
              <a:t>Attributes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605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next event-handler attribute is </a:t>
            </a:r>
            <a:r>
              <a:rPr lang="en-US" sz="1900" dirty="0" err="1">
                <a:solidFill>
                  <a:srgbClr val="FF0000"/>
                </a:solidFill>
                <a:latin typeface="Times New Roman" panose="02020603050405020304" pitchFamily="18" charset="0"/>
                <a:cs typeface="Times New Roman" panose="02020603050405020304" pitchFamily="18" charset="0"/>
              </a:rPr>
              <a:t>onfocus</a:t>
            </a:r>
            <a:r>
              <a:rPr lang="en-US" sz="1900" dirty="0">
                <a:latin typeface="Times New Roman" panose="02020603050405020304" pitchFamily="18" charset="0"/>
                <a:cs typeface="Times New Roman" panose="02020603050405020304" pitchFamily="18" charset="0"/>
              </a:rPr>
              <a:t>. You can use </a:t>
            </a:r>
            <a:r>
              <a:rPr lang="en-US" sz="1900" dirty="0" err="1">
                <a:latin typeface="Times New Roman" panose="02020603050405020304" pitchFamily="18" charset="0"/>
                <a:cs typeface="Times New Roman" panose="02020603050405020304" pitchFamily="18" charset="0"/>
              </a:rPr>
              <a:t>onfocus</a:t>
            </a:r>
            <a:r>
              <a:rPr lang="en-US" sz="1900" dirty="0">
                <a:latin typeface="Times New Roman" panose="02020603050405020304" pitchFamily="18" charset="0"/>
                <a:cs typeface="Times New Roman" panose="02020603050405020304" pitchFamily="18" charset="0"/>
              </a:rPr>
              <a:t> to do something </a:t>
            </a:r>
            <a:r>
              <a:rPr lang="en-US" sz="1900" dirty="0" smtClean="0">
                <a:latin typeface="Times New Roman" panose="02020603050405020304" pitchFamily="18" charset="0"/>
                <a:cs typeface="Times New Roman" panose="02020603050405020304" pitchFamily="18" charset="0"/>
              </a:rPr>
              <a:t>special when </a:t>
            </a:r>
            <a:r>
              <a:rPr lang="en-US" sz="1900" dirty="0">
                <a:latin typeface="Times New Roman" panose="02020603050405020304" pitchFamily="18" charset="0"/>
                <a:cs typeface="Times New Roman" panose="02020603050405020304" pitchFamily="18" charset="0"/>
              </a:rPr>
              <a:t>a control gains focus.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next event-handler attribute is </a:t>
            </a:r>
            <a:r>
              <a:rPr lang="en-US" sz="1900" dirty="0">
                <a:solidFill>
                  <a:srgbClr val="FF0000"/>
                </a:solidFill>
                <a:latin typeface="Times New Roman" panose="02020603050405020304" pitchFamily="18" charset="0"/>
                <a:cs typeface="Times New Roman" panose="02020603050405020304" pitchFamily="18" charset="0"/>
              </a:rPr>
              <a:t>onchange.</a:t>
            </a:r>
            <a:r>
              <a:rPr lang="en-US" sz="1900" dirty="0">
                <a:latin typeface="Times New Roman" panose="02020603050405020304" pitchFamily="18" charset="0"/>
                <a:cs typeface="Times New Roman" panose="02020603050405020304" pitchFamily="18" charset="0"/>
              </a:rPr>
              <a:t> You can use onchange to do something </a:t>
            </a:r>
            <a:r>
              <a:rPr lang="en-US" sz="1900" dirty="0" smtClean="0">
                <a:latin typeface="Times New Roman" panose="02020603050405020304" pitchFamily="18" charset="0"/>
                <a:cs typeface="Times New Roman" panose="02020603050405020304" pitchFamily="18" charset="0"/>
              </a:rPr>
              <a:t>special when </a:t>
            </a:r>
            <a:r>
              <a:rPr lang="en-US" sz="1900" dirty="0">
                <a:latin typeface="Times New Roman" panose="02020603050405020304" pitchFamily="18" charset="0"/>
                <a:cs typeface="Times New Roman" panose="02020603050405020304" pitchFamily="18" charset="0"/>
              </a:rPr>
              <a:t>a control’s value changes. For example, when the user clicks a radio button, you </a:t>
            </a:r>
            <a:r>
              <a:rPr lang="en-US" sz="1900" dirty="0" smtClean="0">
                <a:latin typeface="Times New Roman" panose="02020603050405020304" pitchFamily="18" charset="0"/>
                <a:cs typeface="Times New Roman" panose="02020603050405020304" pitchFamily="18" charset="0"/>
              </a:rPr>
              <a:t>could implement </a:t>
            </a:r>
            <a:r>
              <a:rPr lang="en-US" sz="1900" dirty="0">
                <a:latin typeface="Times New Roman" panose="02020603050405020304" pitchFamily="18" charset="0"/>
                <a:cs typeface="Times New Roman" panose="02020603050405020304" pitchFamily="18" charset="0"/>
              </a:rPr>
              <a:t>an onchange event handler that displays an “Are you sure you want to change </a:t>
            </a:r>
            <a:r>
              <a:rPr lang="en-US" sz="1900" dirty="0" smtClean="0">
                <a:latin typeface="Times New Roman" panose="02020603050405020304" pitchFamily="18" charset="0"/>
                <a:cs typeface="Times New Roman" panose="02020603050405020304" pitchFamily="18" charset="0"/>
              </a:rPr>
              <a:t>your selection</a:t>
            </a:r>
            <a:r>
              <a:rPr lang="en-US" sz="1900" dirty="0">
                <a:latin typeface="Times New Roman" panose="02020603050405020304" pitchFamily="18" charset="0"/>
                <a:cs typeface="Times New Roman" panose="02020603050405020304" pitchFamily="18" charset="0"/>
              </a:rPr>
              <a:t>?” message</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next event-handler attributes, </a:t>
            </a:r>
            <a:r>
              <a:rPr lang="en-US" sz="1900" dirty="0">
                <a:solidFill>
                  <a:srgbClr val="FF0000"/>
                </a:solidFill>
                <a:latin typeface="Times New Roman" panose="02020603050405020304" pitchFamily="18" charset="0"/>
                <a:cs typeface="Times New Roman" panose="02020603050405020304" pitchFamily="18" charset="0"/>
              </a:rPr>
              <a:t>onmouseover</a:t>
            </a:r>
            <a:r>
              <a:rPr lang="en-US" sz="1900" dirty="0">
                <a:latin typeface="Times New Roman" panose="02020603050405020304" pitchFamily="18" charset="0"/>
                <a:cs typeface="Times New Roman" panose="02020603050405020304" pitchFamily="18" charset="0"/>
              </a:rPr>
              <a:t> and </a:t>
            </a:r>
            <a:r>
              <a:rPr lang="en-US" sz="1900" dirty="0">
                <a:solidFill>
                  <a:srgbClr val="FF0000"/>
                </a:solidFill>
                <a:latin typeface="Times New Roman" panose="02020603050405020304" pitchFamily="18" charset="0"/>
                <a:cs typeface="Times New Roman" panose="02020603050405020304" pitchFamily="18" charset="0"/>
              </a:rPr>
              <a:t>onmouseout</a:t>
            </a:r>
            <a:r>
              <a:rPr lang="en-US" sz="1900" dirty="0">
                <a:latin typeface="Times New Roman" panose="02020603050405020304" pitchFamily="18" charset="0"/>
                <a:cs typeface="Times New Roman" panose="02020603050405020304" pitchFamily="18" charset="0"/>
              </a:rPr>
              <a:t>, are often used to implement rollovers </a:t>
            </a:r>
            <a:r>
              <a:rPr lang="en-US" sz="1900" b="1" dirty="0">
                <a:solidFill>
                  <a:srgbClr val="FF0000"/>
                </a:solidFill>
                <a:latin typeface="Times New Roman" panose="02020603050405020304" pitchFamily="18" charset="0"/>
                <a:cs typeface="Times New Roman" panose="02020603050405020304" pitchFamily="18" charset="0"/>
              </a:rPr>
              <a:t>for </a:t>
            </a:r>
            <a:r>
              <a:rPr lang="en-US" sz="1900" b="1" dirty="0" err="1">
                <a:solidFill>
                  <a:srgbClr val="FF0000"/>
                </a:solidFill>
                <a:latin typeface="Times New Roman" panose="02020603050405020304" pitchFamily="18" charset="0"/>
                <a:cs typeface="Times New Roman" panose="02020603050405020304" pitchFamily="18" charset="0"/>
              </a:rPr>
              <a:t>img</a:t>
            </a:r>
            <a:r>
              <a:rPr lang="en-US" sz="1900" b="1" dirty="0">
                <a:solidFill>
                  <a:srgbClr val="FF0000"/>
                </a:solidFill>
                <a:latin typeface="Times New Roman" panose="02020603050405020304" pitchFamily="18" charset="0"/>
                <a:cs typeface="Times New Roman" panose="02020603050405020304" pitchFamily="18" charset="0"/>
              </a:rPr>
              <a:t> elements</a:t>
            </a:r>
            <a:r>
              <a:rPr lang="en-US" sz="1900" dirty="0">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last event-handler attributes is </a:t>
            </a:r>
            <a:r>
              <a:rPr lang="en-US" sz="1900" dirty="0" err="1">
                <a:solidFill>
                  <a:srgbClr val="FF0000"/>
                </a:solidFill>
                <a:latin typeface="Times New Roman" panose="02020603050405020304" pitchFamily="18" charset="0"/>
                <a:cs typeface="Times New Roman" panose="02020603050405020304" pitchFamily="18" charset="0"/>
              </a:rPr>
              <a:t>onload</a:t>
            </a:r>
            <a:r>
              <a:rPr lang="en-US" sz="1900" dirty="0">
                <a:latin typeface="Times New Roman" panose="02020603050405020304" pitchFamily="18" charset="0"/>
                <a:cs typeface="Times New Roman" panose="02020603050405020304" pitchFamily="18" charset="0"/>
              </a:rPr>
              <a:t>. The load event is triggered when the browser finishes loading an element. It’s common to use the </a:t>
            </a:r>
            <a:r>
              <a:rPr lang="en-US" sz="1900" dirty="0" err="1">
                <a:latin typeface="Times New Roman" panose="02020603050405020304" pitchFamily="18" charset="0"/>
                <a:cs typeface="Times New Roman" panose="02020603050405020304" pitchFamily="18" charset="0"/>
              </a:rPr>
              <a:t>onload</a:t>
            </a:r>
            <a:r>
              <a:rPr lang="en-US" sz="1900" dirty="0">
                <a:latin typeface="Times New Roman" panose="02020603050405020304" pitchFamily="18" charset="0"/>
                <a:cs typeface="Times New Roman" panose="02020603050405020304" pitchFamily="18" charset="0"/>
              </a:rPr>
              <a:t> attribute with the body element so you can do something special after the entire web page loads.</a:t>
            </a:r>
          </a:p>
          <a:p>
            <a:pPr algn="just">
              <a:lnSpc>
                <a:spcPct val="85000"/>
              </a:lnSpc>
            </a:pPr>
            <a:r>
              <a:rPr lang="en-US" sz="1900" dirty="0" smtClean="0">
                <a:latin typeface="Times New Roman" panose="02020603050405020304" pitchFamily="18" charset="0"/>
                <a:cs typeface="Times New Roman" panose="02020603050405020304" pitchFamily="18" charset="0"/>
              </a:rPr>
              <a: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8191" y="2446036"/>
            <a:ext cx="6330949" cy="2278363"/>
          </a:xfrm>
          <a:prstGeom prst="rect">
            <a:avLst/>
          </a:prstGeom>
        </p:spPr>
      </p:pic>
      <p:sp>
        <p:nvSpPr>
          <p:cNvPr id="4" name="Rectangle 3"/>
          <p:cNvSpPr/>
          <p:nvPr/>
        </p:nvSpPr>
        <p:spPr>
          <a:xfrm>
            <a:off x="1085850" y="4659868"/>
            <a:ext cx="84328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Figure7.  </a:t>
            </a:r>
            <a:r>
              <a:rPr lang="en-US" dirty="0">
                <a:solidFill>
                  <a:srgbClr val="FF0000"/>
                </a:solidFill>
                <a:latin typeface="Times New Roman" panose="02020603050405020304" pitchFamily="18" charset="0"/>
                <a:cs typeface="Times New Roman" panose="02020603050405020304" pitchFamily="18" charset="0"/>
              </a:rPr>
              <a:t>Some of the more popular event-handler attributes and their associated events</a:t>
            </a:r>
          </a:p>
        </p:txBody>
      </p:sp>
    </p:spTree>
    <p:extLst>
      <p:ext uri="{BB962C8B-B14F-4D97-AF65-F5344CB8AC3E}">
        <p14:creationId xmlns:p14="http://schemas.microsoft.com/office/powerpoint/2010/main" val="281278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24825"/>
            <a:ext cx="7537450" cy="584775"/>
          </a:xfrm>
          <a:prstGeom prst="rect">
            <a:avLst/>
          </a:prstGeom>
          <a:noFill/>
          <a:ln w="9525">
            <a:noFill/>
            <a:miter lim="800000"/>
            <a:headEnd/>
            <a:tailEnd/>
          </a:ln>
        </p:spPr>
        <p:txBody>
          <a:bodyPr wrap="square">
            <a:spAutoFit/>
          </a:bodyPr>
          <a:lstStyle/>
          <a:p>
            <a:pPr algn="ctr"/>
            <a:r>
              <a:rPr lang="en-US" sz="3200" dirty="0" smtClean="0">
                <a:solidFill>
                  <a:srgbClr val="FFFFFF"/>
                </a:solidFill>
                <a:latin typeface="Times New Roman" pitchFamily="18" charset="0"/>
                <a:cs typeface="Times New Roman" pitchFamily="18" charset="0"/>
              </a:rPr>
              <a:t>onchange</a:t>
            </a:r>
            <a:r>
              <a:rPr lang="en-US" sz="3200" dirty="0">
                <a:solidFill>
                  <a:srgbClr val="FFFFFF"/>
                </a:solidFill>
                <a:latin typeface="Times New Roman" pitchFamily="18" charset="0"/>
                <a:cs typeface="Times New Roman" pitchFamily="18" charset="0"/>
              </a:rPr>
              <a:t>, onmouseover, </a:t>
            </a:r>
            <a:r>
              <a:rPr lang="en-US" sz="3200" dirty="0" smtClean="0">
                <a:solidFill>
                  <a:srgbClr val="FFFFFF"/>
                </a:solidFill>
                <a:latin typeface="Times New Roman" pitchFamily="18" charset="0"/>
                <a:cs typeface="Times New Roman" pitchFamily="18" charset="0"/>
              </a:rPr>
              <a:t>onmouseout</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478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850" dirty="0" smtClean="0">
                <a:solidFill>
                  <a:srgbClr val="FF0000"/>
                </a:solidFill>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Improving the Email Address Generator Web Page </a:t>
            </a:r>
            <a:r>
              <a:rPr lang="en-US" sz="1900" dirty="0" smtClean="0">
                <a:solidFill>
                  <a:srgbClr val="FF0000"/>
                </a:solidFill>
                <a:latin typeface="Times New Roman" panose="02020603050405020304" pitchFamily="18" charset="0"/>
                <a:cs typeface="Times New Roman" panose="02020603050405020304" pitchFamily="18" charset="0"/>
              </a:rPr>
              <a:t>with onchange</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the Email Address Generator web page, suppose you want to force the user to enter the </a:t>
            </a:r>
            <a:r>
              <a:rPr lang="en-US" sz="1900" dirty="0" smtClean="0">
                <a:latin typeface="Times New Roman" panose="02020603050405020304" pitchFamily="18" charset="0"/>
                <a:cs typeface="Times New Roman" panose="02020603050405020304" pitchFamily="18" charset="0"/>
              </a:rPr>
              <a:t>first name </a:t>
            </a:r>
            <a:r>
              <a:rPr lang="en-US" sz="1900" dirty="0">
                <a:latin typeface="Times New Roman" panose="02020603050405020304" pitchFamily="18" charset="0"/>
                <a:cs typeface="Times New Roman" panose="02020603050405020304" pitchFamily="18" charset="0"/>
              </a:rPr>
              <a:t>before the last name. To do that, you can disable the last-name text control initially </a:t>
            </a:r>
            <a:r>
              <a:rPr lang="en-US" sz="1900" dirty="0" smtClean="0">
                <a:latin typeface="Times New Roman" panose="02020603050405020304" pitchFamily="18" charset="0"/>
                <a:cs typeface="Times New Roman" panose="02020603050405020304" pitchFamily="18" charset="0"/>
              </a:rPr>
              <a:t>and remove </a:t>
            </a:r>
            <a:r>
              <a:rPr lang="en-US" sz="1900" dirty="0">
                <a:latin typeface="Times New Roman" panose="02020603050405020304" pitchFamily="18" charset="0"/>
                <a:cs typeface="Times New Roman" panose="02020603050405020304" pitchFamily="18" charset="0"/>
              </a:rPr>
              <a:t>that restriction after the first-name text control has been filled in. To determine </a:t>
            </a:r>
            <a:r>
              <a:rPr lang="en-US" sz="1900" dirty="0" smtClean="0">
                <a:latin typeface="Times New Roman" panose="02020603050405020304" pitchFamily="18" charset="0"/>
                <a:cs typeface="Times New Roman" panose="02020603050405020304" pitchFamily="18" charset="0"/>
              </a:rPr>
              <a:t>whether the </a:t>
            </a:r>
            <a:r>
              <a:rPr lang="en-US" sz="1900" dirty="0">
                <a:latin typeface="Times New Roman" panose="02020603050405020304" pitchFamily="18" charset="0"/>
                <a:cs typeface="Times New Roman" panose="02020603050405020304" pitchFamily="18" charset="0"/>
              </a:rPr>
              <a:t>first-name text control has been filled in, you can rely on the text control’s change event firing</a:t>
            </a:r>
            <a:r>
              <a:rPr lang="en-US" sz="1900" dirty="0" smtClean="0">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In implementing the improvements to the Email Address Generator web page, the first step </a:t>
            </a:r>
            <a:r>
              <a:rPr lang="en-US" sz="1900" dirty="0" smtClean="0">
                <a:latin typeface="Times New Roman" panose="02020603050405020304" pitchFamily="18" charset="0"/>
                <a:cs typeface="Times New Roman" panose="02020603050405020304" pitchFamily="18" charset="0"/>
              </a:rPr>
              <a:t>is to </a:t>
            </a:r>
            <a:r>
              <a:rPr lang="en-US" sz="1900" dirty="0">
                <a:latin typeface="Times New Roman" panose="02020603050405020304" pitchFamily="18" charset="0"/>
                <a:cs typeface="Times New Roman" panose="02020603050405020304" pitchFamily="18" charset="0"/>
              </a:rPr>
              <a:t>disable the last-name text control when the web page first loads. Note the </a:t>
            </a:r>
            <a:r>
              <a:rPr lang="en-US" sz="1900" dirty="0" smtClean="0">
                <a:latin typeface="Times New Roman" panose="02020603050405020304" pitchFamily="18" charset="0"/>
                <a:cs typeface="Times New Roman" panose="02020603050405020304" pitchFamily="18" charset="0"/>
              </a:rPr>
              <a:t>disabled attribute:</a:t>
            </a:r>
            <a:endParaRPr lang="en-US" sz="1900" dirty="0">
              <a:latin typeface="Times New Roman" panose="02020603050405020304" pitchFamily="18" charset="0"/>
              <a:cs typeface="Times New Roman" panose="02020603050405020304" pitchFamily="18" charset="0"/>
            </a:endParaRP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Last Name:</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&lt;input type="text" id="last" size="15" </a:t>
            </a:r>
            <a:r>
              <a:rPr lang="en-US" sz="1900" b="1" dirty="0">
                <a:solidFill>
                  <a:srgbClr val="FF0000"/>
                </a:solidFill>
                <a:latin typeface="Times New Roman" panose="02020603050405020304" pitchFamily="18" charset="0"/>
                <a:cs typeface="Times New Roman" panose="02020603050405020304" pitchFamily="18" charset="0"/>
              </a:rPr>
              <a:t>disabled</a:t>
            </a:r>
            <a:r>
              <a:rPr lang="en-US" sz="1900"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endParaRPr lang="en-US" sz="19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next step involves adding an onchange event handler to the first-name text control’s input element. Note the onchange event handler:</a:t>
            </a:r>
          </a:p>
          <a:p>
            <a:pPr lvl="1" algn="just">
              <a:lnSpc>
                <a:spcPct val="85000"/>
              </a:lnSpc>
            </a:pPr>
            <a:r>
              <a:rPr lang="en-US" sz="1850" dirty="0">
                <a:solidFill>
                  <a:srgbClr val="FF0000"/>
                </a:solidFill>
                <a:latin typeface="Times New Roman" panose="02020603050405020304" pitchFamily="18" charset="0"/>
                <a:cs typeface="Times New Roman" panose="02020603050405020304" pitchFamily="18" charset="0"/>
              </a:rPr>
              <a:t>First Name:</a:t>
            </a:r>
          </a:p>
          <a:p>
            <a:pPr lvl="1" algn="just">
              <a:lnSpc>
                <a:spcPct val="85000"/>
              </a:lnSpc>
            </a:pPr>
            <a:r>
              <a:rPr lang="en-US" sz="1850" dirty="0">
                <a:solidFill>
                  <a:srgbClr val="FF0000"/>
                </a:solidFill>
                <a:latin typeface="Times New Roman" panose="02020603050405020304" pitchFamily="18" charset="0"/>
                <a:cs typeface="Times New Roman" panose="02020603050405020304" pitchFamily="18" charset="0"/>
              </a:rPr>
              <a:t>&lt;input type="text" id="first" size="15" autofocus</a:t>
            </a:r>
          </a:p>
          <a:p>
            <a:pPr lvl="1" algn="just">
              <a:lnSpc>
                <a:spcPct val="85000"/>
              </a:lnSpc>
            </a:pPr>
            <a:r>
              <a:rPr lang="en-US" sz="1850" dirty="0">
                <a:solidFill>
                  <a:srgbClr val="FF0000"/>
                </a:solidFill>
                <a:latin typeface="Times New Roman" panose="02020603050405020304" pitchFamily="18" charset="0"/>
                <a:cs typeface="Times New Roman" panose="02020603050405020304" pitchFamily="18" charset="0"/>
              </a:rPr>
              <a:t>onchange =  "</a:t>
            </a:r>
            <a:r>
              <a:rPr lang="en-US" sz="1850" dirty="0" err="1">
                <a:solidFill>
                  <a:srgbClr val="FF0000"/>
                </a:solidFill>
                <a:latin typeface="Times New Roman" panose="02020603050405020304" pitchFamily="18" charset="0"/>
                <a:cs typeface="Times New Roman" panose="02020603050405020304" pitchFamily="18" charset="0"/>
              </a:rPr>
              <a:t>this.form.elements</a:t>
            </a:r>
            <a:r>
              <a:rPr lang="en-US" sz="1850" dirty="0">
                <a:solidFill>
                  <a:srgbClr val="FF0000"/>
                </a:solidFill>
                <a:latin typeface="Times New Roman" panose="02020603050405020304" pitchFamily="18" charset="0"/>
                <a:cs typeface="Times New Roman" panose="02020603050405020304" pitchFamily="18" charset="0"/>
              </a:rPr>
              <a:t>['last'].disabled=false</a:t>
            </a:r>
            <a:r>
              <a:rPr lang="en-US" sz="1850"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endParaRPr lang="en-US" sz="1850"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sz="1850"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2" name="Rectangle 11"/>
          <p:cNvSpPr/>
          <p:nvPr/>
        </p:nvSpPr>
        <p:spPr>
          <a:xfrm>
            <a:off x="1792193" y="5462826"/>
            <a:ext cx="1235075" cy="510909"/>
          </a:xfrm>
          <a:prstGeom prst="rect">
            <a:avLst/>
          </a:prstGeom>
          <a:ln>
            <a:solidFill>
              <a:srgbClr val="00B050"/>
            </a:solidFill>
          </a:ln>
        </p:spPr>
        <p:txBody>
          <a:bodyPr wrap="square">
            <a:spAutoFit/>
          </a:bodyPr>
          <a:lstStyle/>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1. Spaces</a:t>
            </a:r>
          </a:p>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around = .</a:t>
            </a:r>
          </a:p>
        </p:txBody>
      </p:sp>
      <p:sp>
        <p:nvSpPr>
          <p:cNvPr id="14" name="Rectangle 13"/>
          <p:cNvSpPr/>
          <p:nvPr/>
        </p:nvSpPr>
        <p:spPr>
          <a:xfrm>
            <a:off x="3115771" y="5462826"/>
            <a:ext cx="1289470" cy="720197"/>
          </a:xfrm>
          <a:prstGeom prst="rect">
            <a:avLst/>
          </a:prstGeom>
          <a:ln>
            <a:solidFill>
              <a:srgbClr val="00B050"/>
            </a:solidFill>
          </a:ln>
        </p:spPr>
        <p:txBody>
          <a:bodyPr wrap="square">
            <a:spAutoFit/>
          </a:bodyPr>
          <a:lstStyle/>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2. Retrieve </a:t>
            </a:r>
            <a:r>
              <a:rPr lang="en-US" sz="1600" dirty="0" smtClean="0">
                <a:solidFill>
                  <a:srgbClr val="00B050"/>
                </a:solidFill>
                <a:latin typeface="Times New Roman" panose="02020603050405020304" pitchFamily="18" charset="0"/>
                <a:cs typeface="Times New Roman" panose="02020603050405020304" pitchFamily="18" charset="0"/>
              </a:rPr>
              <a:t>the form </a:t>
            </a:r>
            <a:r>
              <a:rPr lang="en-US" sz="1600" dirty="0">
                <a:solidFill>
                  <a:srgbClr val="00B050"/>
                </a:solidFill>
                <a:latin typeface="Times New Roman" panose="02020603050405020304" pitchFamily="18" charset="0"/>
                <a:cs typeface="Times New Roman" panose="02020603050405020304" pitchFamily="18" charset="0"/>
              </a:rPr>
              <a:t>object.</a:t>
            </a:r>
          </a:p>
        </p:txBody>
      </p:sp>
      <p:sp>
        <p:nvSpPr>
          <p:cNvPr id="15" name="Rectangle 14"/>
          <p:cNvSpPr/>
          <p:nvPr/>
        </p:nvSpPr>
        <p:spPr>
          <a:xfrm>
            <a:off x="4511674" y="5478468"/>
            <a:ext cx="1471520" cy="746358"/>
          </a:xfrm>
          <a:prstGeom prst="rect">
            <a:avLst/>
          </a:prstGeom>
          <a:ln>
            <a:solidFill>
              <a:srgbClr val="00B050"/>
            </a:solidFill>
          </a:ln>
        </p:spPr>
        <p:txBody>
          <a:bodyPr wrap="square">
            <a:spAutoFit/>
          </a:bodyPr>
          <a:lstStyle/>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3. Retrieve the</a:t>
            </a:r>
          </a:p>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last-name text</a:t>
            </a:r>
          </a:p>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control object.</a:t>
            </a:r>
          </a:p>
        </p:txBody>
      </p:sp>
      <p:sp>
        <p:nvSpPr>
          <p:cNvPr id="16" name="Rectangle 15"/>
          <p:cNvSpPr/>
          <p:nvPr/>
        </p:nvSpPr>
        <p:spPr>
          <a:xfrm>
            <a:off x="6089627" y="5462826"/>
            <a:ext cx="1377973" cy="861774"/>
          </a:xfrm>
          <a:prstGeom prst="rect">
            <a:avLst/>
          </a:prstGeom>
          <a:ln>
            <a:solidFill>
              <a:srgbClr val="00B050"/>
            </a:solidFill>
          </a:ln>
        </p:spPr>
        <p:txBody>
          <a:bodyPr wrap="square">
            <a:spAutoFit/>
          </a:bodyPr>
          <a:lstStyle/>
          <a:p>
            <a:r>
              <a:rPr lang="en-US" sz="1600" dirty="0">
                <a:solidFill>
                  <a:srgbClr val="00B050"/>
                </a:solidFill>
                <a:latin typeface="Times New Roman" panose="02020603050405020304" pitchFamily="18" charset="0"/>
                <a:cs typeface="Times New Roman" panose="02020603050405020304" pitchFamily="18" charset="0"/>
              </a:rPr>
              <a:t>4. Make the</a:t>
            </a:r>
          </a:p>
          <a:p>
            <a:r>
              <a:rPr lang="en-US" sz="1600" dirty="0">
                <a:solidFill>
                  <a:srgbClr val="00B050"/>
                </a:solidFill>
                <a:latin typeface="Times New Roman" panose="02020603050405020304" pitchFamily="18" charset="0"/>
                <a:cs typeface="Times New Roman" panose="02020603050405020304" pitchFamily="18" charset="0"/>
              </a:rPr>
              <a:t>control active</a:t>
            </a:r>
          </a:p>
          <a:p>
            <a:r>
              <a:rPr lang="en-US" sz="1600" dirty="0">
                <a:solidFill>
                  <a:srgbClr val="00B050"/>
                </a:solidFill>
                <a:latin typeface="Times New Roman" panose="02020603050405020304" pitchFamily="18" charset="0"/>
                <a:cs typeface="Times New Roman" panose="02020603050405020304" pitchFamily="18" charset="0"/>
              </a:rPr>
              <a:t>(not disabled).</a:t>
            </a:r>
          </a:p>
        </p:txBody>
      </p:sp>
      <p:cxnSp>
        <p:nvCxnSpPr>
          <p:cNvPr id="17" name="Straight Arrow Connector 16"/>
          <p:cNvCxnSpPr/>
          <p:nvPr/>
        </p:nvCxnSpPr>
        <p:spPr>
          <a:xfrm flipV="1">
            <a:off x="2554193" y="5005626"/>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620993" y="5005626"/>
            <a:ext cx="0" cy="40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763993" y="5059335"/>
            <a:ext cx="0" cy="40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730874" y="5059335"/>
            <a:ext cx="709519" cy="41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772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onchange, onmouseover, </a:t>
            </a:r>
            <a:r>
              <a:rPr lang="en-US" sz="3200" dirty="0" smtClean="0">
                <a:solidFill>
                  <a:srgbClr val="FFFFFF"/>
                </a:solidFill>
                <a:latin typeface="Times New Roman" pitchFamily="18" charset="0"/>
                <a:cs typeface="Times New Roman" pitchFamily="18" charset="0"/>
              </a:rPr>
              <a:t>onmouseout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58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our previous event-handler examples, the event handler has always </a:t>
            </a:r>
            <a:r>
              <a:rPr lang="en-US" sz="1900" dirty="0" smtClean="0">
                <a:latin typeface="Times New Roman" panose="02020603050405020304" pitchFamily="18" charset="0"/>
                <a:cs typeface="Times New Roman" panose="02020603050405020304" pitchFamily="18" charset="0"/>
              </a:rPr>
              <a:t>been a </a:t>
            </a:r>
            <a:r>
              <a:rPr lang="en-US" sz="1900" dirty="0">
                <a:latin typeface="Times New Roman" panose="02020603050405020304" pitchFamily="18" charset="0"/>
                <a:cs typeface="Times New Roman" panose="02020603050405020304" pitchFamily="18" charset="0"/>
              </a:rPr>
              <a:t>function call, like this:</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onclick="generateEmail(this.form</a:t>
            </a:r>
            <a:r>
              <a:rPr lang="en-US" sz="1900" dirty="0" smtClean="0">
                <a:solidFill>
                  <a:srgbClr val="FF0000"/>
                </a:solidFill>
                <a:latin typeface="Times New Roman" panose="02020603050405020304" pitchFamily="18" charset="0"/>
                <a:cs typeface="Times New Roman" panose="02020603050405020304" pitchFamily="18" charset="0"/>
              </a:rPr>
              <a:t>)";</a:t>
            </a: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With </a:t>
            </a:r>
            <a:r>
              <a:rPr lang="en-US" sz="1900" dirty="0">
                <a:latin typeface="Times New Roman" panose="02020603050405020304" pitchFamily="18" charset="0"/>
                <a:cs typeface="Times New Roman" panose="02020603050405020304" pitchFamily="18" charset="0"/>
              </a:rPr>
              <a:t>a function call, the work is done in the function’s body. In the onchange event </a:t>
            </a:r>
            <a:r>
              <a:rPr lang="en-US" sz="1900" dirty="0" smtClean="0">
                <a:latin typeface="Times New Roman" panose="02020603050405020304" pitchFamily="18" charset="0"/>
                <a:cs typeface="Times New Roman" panose="02020603050405020304" pitchFamily="18" charset="0"/>
              </a:rPr>
              <a:t>handler shown </a:t>
            </a:r>
            <a:r>
              <a:rPr lang="en-US" sz="1900" dirty="0">
                <a:latin typeface="Times New Roman" panose="02020603050405020304" pitchFamily="18" charset="0"/>
                <a:cs typeface="Times New Roman" panose="02020603050405020304" pitchFamily="18" charset="0"/>
              </a:rPr>
              <a:t>earlier, the event handler contains code that does the work “inline.” Inline JavaScript </a:t>
            </a:r>
            <a:r>
              <a:rPr lang="en-US" sz="1900" dirty="0" smtClean="0">
                <a:latin typeface="Times New Roman" panose="02020603050405020304" pitchFamily="18" charset="0"/>
                <a:cs typeface="Times New Roman" panose="02020603050405020304" pitchFamily="18" charset="0"/>
              </a:rPr>
              <a:t>is appropriate </a:t>
            </a:r>
            <a:r>
              <a:rPr lang="en-US" sz="1900" dirty="0">
                <a:latin typeface="Times New Roman" panose="02020603050405020304" pitchFamily="18" charset="0"/>
                <a:cs typeface="Times New Roman" panose="02020603050405020304" pitchFamily="18" charset="0"/>
              </a:rPr>
              <a:t>when there is just one statement and there is only one place on the web page </a:t>
            </a:r>
            <a:r>
              <a:rPr lang="en-US" sz="1900" dirty="0" smtClean="0">
                <a:latin typeface="Times New Roman" panose="02020603050405020304" pitchFamily="18" charset="0"/>
                <a:cs typeface="Times New Roman" panose="02020603050405020304" pitchFamily="18" charset="0"/>
              </a:rPr>
              <a:t>where the </a:t>
            </a:r>
            <a:r>
              <a:rPr lang="en-US" sz="1900" dirty="0">
                <a:latin typeface="Times New Roman" panose="02020603050405020304" pitchFamily="18" charset="0"/>
                <a:cs typeface="Times New Roman" panose="02020603050405020304" pitchFamily="18" charset="0"/>
              </a:rPr>
              <a:t>code is used</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following four </a:t>
            </a:r>
            <a:r>
              <a:rPr lang="en-US" sz="1900" dirty="0">
                <a:latin typeface="Times New Roman" panose="02020603050405020304" pitchFamily="18" charset="0"/>
                <a:cs typeface="Times New Roman" panose="02020603050405020304" pitchFamily="18" charset="0"/>
              </a:rPr>
              <a:t>items refer to four noteworthy details from the onchange event </a:t>
            </a:r>
            <a:r>
              <a:rPr lang="en-US" sz="1900" dirty="0" smtClean="0">
                <a:latin typeface="Times New Roman" panose="02020603050405020304" pitchFamily="18" charset="0"/>
                <a:cs typeface="Times New Roman" panose="02020603050405020304" pitchFamily="18" charset="0"/>
              </a:rPr>
              <a:t>handler:-</a:t>
            </a:r>
          </a:p>
          <a:p>
            <a:pPr marL="457200" indent="-457200" algn="just">
              <a:lnSpc>
                <a:spcPct val="85000"/>
              </a:lnSpc>
              <a:buFont typeface="+mj-lt"/>
              <a:buAutoNum type="arabicPeriod"/>
            </a:pPr>
            <a:r>
              <a:rPr lang="en-US" sz="1900" dirty="0" smtClean="0">
                <a:latin typeface="Times New Roman" panose="02020603050405020304" pitchFamily="18" charset="0"/>
                <a:cs typeface="Times New Roman" panose="02020603050405020304" pitchFamily="18" charset="0"/>
              </a:rPr>
              <a:t>For </a:t>
            </a:r>
            <a:r>
              <a:rPr lang="en-US" sz="1900" dirty="0">
                <a:latin typeface="Times New Roman" panose="02020603050405020304" pitchFamily="18" charset="0"/>
                <a:cs typeface="Times New Roman" panose="02020603050405020304" pitchFamily="18" charset="0"/>
              </a:rPr>
              <a:t>the onchange event handler, we </a:t>
            </a:r>
            <a:r>
              <a:rPr lang="en-US" sz="1900" dirty="0" smtClean="0">
                <a:latin typeface="Times New Roman" panose="02020603050405020304" pitchFamily="18" charset="0"/>
                <a:cs typeface="Times New Roman" panose="02020603050405020304" pitchFamily="18" charset="0"/>
              </a:rPr>
              <a:t>have inline </a:t>
            </a:r>
            <a:r>
              <a:rPr lang="en-US" sz="1900" dirty="0">
                <a:latin typeface="Times New Roman" panose="02020603050405020304" pitchFamily="18" charset="0"/>
                <a:cs typeface="Times New Roman" panose="02020603050405020304" pitchFamily="18" charset="0"/>
              </a:rPr>
              <a:t>JavaScript code and the event handler is not short, so spaces around the = </a:t>
            </a:r>
            <a:r>
              <a:rPr lang="en-US" sz="1900" dirty="0" smtClean="0">
                <a:latin typeface="Times New Roman" panose="02020603050405020304" pitchFamily="18" charset="0"/>
                <a:cs typeface="Times New Roman" panose="02020603050405020304" pitchFamily="18" charset="0"/>
              </a:rPr>
              <a:t>are appropriate.</a:t>
            </a:r>
          </a:p>
          <a:p>
            <a:pPr marL="457200" indent="-457200" algn="just">
              <a:lnSpc>
                <a:spcPct val="85000"/>
              </a:lnSpc>
              <a:buFont typeface="+mj-lt"/>
              <a:buAutoNum type="arabicPeriod"/>
            </a:pPr>
            <a:r>
              <a:rPr lang="en-US" sz="1900" dirty="0">
                <a:latin typeface="Times New Roman" panose="02020603050405020304" pitchFamily="18" charset="0"/>
                <a:cs typeface="Times New Roman" panose="02020603050405020304" pitchFamily="18" charset="0"/>
              </a:rPr>
              <a:t>If you’re inside a form control, to retrieve the form element’s object, use </a:t>
            </a:r>
            <a:r>
              <a:rPr lang="en-US" sz="1900" dirty="0">
                <a:solidFill>
                  <a:srgbClr val="FF0000"/>
                </a:solidFill>
                <a:latin typeface="Times New Roman" panose="02020603050405020304" pitchFamily="18" charset="0"/>
                <a:cs typeface="Times New Roman" panose="02020603050405020304" pitchFamily="18" charset="0"/>
              </a:rPr>
              <a:t>this.form.</a:t>
            </a:r>
            <a:r>
              <a:rPr lang="en-US" sz="1900" dirty="0">
                <a:latin typeface="Times New Roman" panose="02020603050405020304" pitchFamily="18" charset="0"/>
                <a:cs typeface="Times New Roman" panose="02020603050405020304" pitchFamily="18" charset="0"/>
              </a:rPr>
              <a:t>  </a:t>
            </a:r>
          </a:p>
          <a:p>
            <a:pPr marL="457200" indent="-457200" algn="just">
              <a:lnSpc>
                <a:spcPct val="85000"/>
              </a:lnSpc>
              <a:buFont typeface="+mj-lt"/>
              <a:buAutoNum type="arabicPeriod"/>
            </a:pPr>
            <a:r>
              <a:rPr lang="en-US" sz="1900" dirty="0">
                <a:latin typeface="Times New Roman" panose="02020603050405020304" pitchFamily="18" charset="0"/>
                <a:cs typeface="Times New Roman" panose="02020603050405020304" pitchFamily="18" charset="0"/>
              </a:rPr>
              <a:t>To retrieve the last-name text control object, specify elements['last'] with single quotes around 'last' to avoid terminating the prior opening double quote.</a:t>
            </a:r>
          </a:p>
          <a:p>
            <a:pPr marL="457200" indent="-457200" algn="just">
              <a:lnSpc>
                <a:spcPct val="85000"/>
              </a:lnSpc>
              <a:buFont typeface="+mj-lt"/>
              <a:buAutoNum type="arabicPeriod"/>
            </a:pPr>
            <a:r>
              <a:rPr lang="en-US" sz="1900" dirty="0">
                <a:latin typeface="Times New Roman" panose="02020603050405020304" pitchFamily="18" charset="0"/>
                <a:cs typeface="Times New Roman" panose="02020603050405020304" pitchFamily="18" charset="0"/>
              </a:rPr>
              <a:t>To make the retrieved text control active (not disabled), assign false to the text control object’s disabled property.</a:t>
            </a: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onchange event handler activates the last-name text control, and it remains active after that. So, what’s the solution? After clicking the button, you need to disable the last-name text control. To do that, you should add this code at the bottom of the generateEmail function:</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form.elements["last"].disabled = true</a:t>
            </a:r>
            <a:r>
              <a:rPr lang="en-US" sz="1900" dirty="0" smtClean="0">
                <a:solidFill>
                  <a:srgbClr val="FF0000"/>
                </a:solidFill>
                <a:latin typeface="Times New Roman" panose="02020603050405020304" pitchFamily="18" charset="0"/>
                <a:cs typeface="Times New Roman" panose="02020603050405020304" pitchFamily="18" charset="0"/>
              </a:rPr>
              <a:t>;</a:t>
            </a:r>
            <a:r>
              <a:rPr lang="en-US" sz="1900" dirty="0" smtClean="0">
                <a:latin typeface="Times New Roman" panose="02020603050405020304" pitchFamily="18" charset="0"/>
                <a:cs typeface="Times New Roman" panose="02020603050405020304" pitchFamily="18" charset="0"/>
              </a:rPr>
              <a: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182633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569660"/>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onchange, onmouseover, </a:t>
            </a:r>
            <a:r>
              <a:rPr lang="en-US" sz="3200" dirty="0" smtClean="0">
                <a:solidFill>
                  <a:srgbClr val="FFFFFF"/>
                </a:solidFill>
                <a:latin typeface="Times New Roman" pitchFamily="18" charset="0"/>
                <a:cs typeface="Times New Roman" pitchFamily="18" charset="0"/>
              </a:rPr>
              <a:t>onmouseout (continue…)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524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85000"/>
              </a:lnSpc>
              <a:buFont typeface="Arial" panose="020B0604020202020204" pitchFamily="34" charset="0"/>
              <a:buChar char="•"/>
            </a:pPr>
            <a:r>
              <a:rPr lang="en-US" sz="1850" dirty="0" smtClean="0">
                <a:solidFill>
                  <a:srgbClr val="FF0000"/>
                </a:solidFill>
                <a:latin typeface="Times New Roman" panose="02020603050405020304" pitchFamily="18" charset="0"/>
                <a:cs typeface="Times New Roman" panose="02020603050405020304" pitchFamily="18" charset="0"/>
              </a:rPr>
              <a:t>Implementing </a:t>
            </a:r>
            <a:r>
              <a:rPr lang="en-US" sz="1850" dirty="0">
                <a:solidFill>
                  <a:srgbClr val="FF0000"/>
                </a:solidFill>
                <a:latin typeface="Times New Roman" panose="02020603050405020304" pitchFamily="18" charset="0"/>
                <a:cs typeface="Times New Roman" panose="02020603050405020304" pitchFamily="18" charset="0"/>
              </a:rPr>
              <a:t>a Rollover with onmouseover </a:t>
            </a:r>
            <a:r>
              <a:rPr lang="en-US" sz="1850" dirty="0" smtClean="0">
                <a:solidFill>
                  <a:srgbClr val="FF0000"/>
                </a:solidFill>
                <a:latin typeface="Times New Roman" panose="02020603050405020304" pitchFamily="18" charset="0"/>
                <a:cs typeface="Times New Roman" panose="02020603050405020304" pitchFamily="18" charset="0"/>
              </a:rPr>
              <a:t>and onmouseout</a:t>
            </a:r>
          </a:p>
          <a:p>
            <a:pPr algn="just">
              <a:lnSpc>
                <a:spcPct val="85000"/>
              </a:lnSpc>
            </a:pPr>
            <a:endParaRPr lang="en-US" sz="185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 rollover is when an image file changes due to the user rolling the mouse over the image.</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Scraps the birthday web page in example 3., If the user moves the mouse over the image, the browser swaps out the original picture and displays a picture of Scraps. </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If the mouse moves off of the image, the browser swaps out the picture and displays the original picture.</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 Example 3., shows the source code for the Scraps web page. With that in mind, </a:t>
            </a:r>
            <a:r>
              <a:rPr lang="en-US" sz="1900" dirty="0" err="1" smtClean="0">
                <a:latin typeface="Times New Roman" panose="02020603050405020304" pitchFamily="18" charset="0"/>
                <a:cs typeface="Times New Roman" panose="02020603050405020304" pitchFamily="18" charset="0"/>
              </a:rPr>
              <a:t>this.src</a:t>
            </a:r>
            <a:r>
              <a:rPr lang="en-US" sz="1900" dirty="0" smtClean="0">
                <a:latin typeface="Times New Roman" panose="02020603050405020304" pitchFamily="18" charset="0"/>
                <a:cs typeface="Times New Roman" panose="02020603050405020304" pitchFamily="18" charset="0"/>
              </a:rPr>
              <a:t> refers to the </a:t>
            </a:r>
            <a:r>
              <a:rPr lang="en-US" sz="1900" dirty="0" err="1" smtClean="0">
                <a:latin typeface="Times New Roman" panose="02020603050405020304" pitchFamily="18" charset="0"/>
                <a:cs typeface="Times New Roman" panose="02020603050405020304" pitchFamily="18" charset="0"/>
              </a:rPr>
              <a:t>img</a:t>
            </a:r>
            <a:r>
              <a:rPr lang="en-US" sz="1900" dirty="0" smtClean="0">
                <a:latin typeface="Times New Roman" panose="02020603050405020304" pitchFamily="18" charset="0"/>
                <a:cs typeface="Times New Roman" panose="02020603050405020304" pitchFamily="18" charset="0"/>
              </a:rPr>
              <a:t> element’s </a:t>
            </a:r>
            <a:r>
              <a:rPr lang="en-US" sz="1900" dirty="0" err="1" smtClean="0">
                <a:latin typeface="Times New Roman" panose="02020603050405020304" pitchFamily="18" charset="0"/>
                <a:cs typeface="Times New Roman" panose="02020603050405020304" pitchFamily="18" charset="0"/>
              </a:rPr>
              <a:t>src</a:t>
            </a:r>
            <a:r>
              <a:rPr lang="en-US" sz="1900" dirty="0" smtClean="0">
                <a:latin typeface="Times New Roman" panose="02020603050405020304" pitchFamily="18" charset="0"/>
                <a:cs typeface="Times New Roman" panose="02020603050405020304" pitchFamily="18" charset="0"/>
              </a:rPr>
              <a:t> attribute, which is in charge of specifying the </a:t>
            </a:r>
            <a:r>
              <a:rPr lang="en-US" sz="1900" dirty="0" err="1" smtClean="0">
                <a:latin typeface="Times New Roman" panose="02020603050405020304" pitchFamily="18" charset="0"/>
                <a:cs typeface="Times New Roman" panose="02020603050405020304" pitchFamily="18" charset="0"/>
              </a:rPr>
              <a:t>img</a:t>
            </a:r>
            <a:r>
              <a:rPr lang="en-US" sz="1900" dirty="0" smtClean="0">
                <a:latin typeface="Times New Roman" panose="02020603050405020304" pitchFamily="18" charset="0"/>
                <a:cs typeface="Times New Roman" panose="02020603050405020304" pitchFamily="18" charset="0"/>
              </a:rPr>
              <a:t> element’s image file. So it’s the event handlers’ assignment of files to the </a:t>
            </a:r>
            <a:r>
              <a:rPr lang="en-US" sz="1900" dirty="0" err="1" smtClean="0">
                <a:latin typeface="Times New Roman" panose="02020603050405020304" pitchFamily="18" charset="0"/>
                <a:cs typeface="Times New Roman" panose="02020603050405020304" pitchFamily="18" charset="0"/>
              </a:rPr>
              <a:t>src</a:t>
            </a:r>
            <a:r>
              <a:rPr lang="en-US" sz="1900" dirty="0" smtClean="0">
                <a:latin typeface="Times New Roman" panose="02020603050405020304" pitchFamily="18" charset="0"/>
                <a:cs typeface="Times New Roman" panose="02020603050405020304" pitchFamily="18" charset="0"/>
              </a:rPr>
              <a:t> attribute that implements the rollover functionality. </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Note the line break in the source code after onmouseover =. The line break is necessary because the event-handler code is long enough to run the risk of bumping against the edge of a printer’s right margin. If that happens, then line wrap occurs</a:t>
            </a:r>
            <a:r>
              <a:rPr lang="en-US" sz="1850" dirty="0" smtClean="0">
                <a:latin typeface="Times New Roman" panose="02020603050405020304" pitchFamily="18" charset="0"/>
                <a:cs typeface="Times New Roman" panose="02020603050405020304" pitchFamily="18" charset="0"/>
              </a:rPr>
              <a:t>. </a:t>
            </a:r>
          </a:p>
          <a:p>
            <a:pPr marL="342900" indent="-342900" algn="just">
              <a:lnSpc>
                <a:spcPct val="85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endParaRPr lang="en-US" sz="1850"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sz="1850"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606617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Text Control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Email </a:t>
            </a:r>
            <a:r>
              <a:rPr lang="en-US" sz="2000" dirty="0">
                <a:latin typeface="Times New Roman" pitchFamily="18" charset="0"/>
                <a:cs typeface="Times New Roman" pitchFamily="18" charset="0"/>
              </a:rPr>
              <a:t>Address Generator Web Page </a:t>
            </a:r>
            <a:endParaRPr lang="en-US" sz="2000" dirty="0" smtClean="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Accessing </a:t>
            </a:r>
            <a:r>
              <a:rPr lang="en-US" sz="2000" dirty="0">
                <a:latin typeface="Times New Roman" pitchFamily="18" charset="0"/>
                <a:cs typeface="Times New Roman" pitchFamily="18" charset="0"/>
              </a:rPr>
              <a:t>a Form’s Control Values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reset </a:t>
            </a:r>
            <a:r>
              <a:rPr lang="en-US" sz="2000" dirty="0">
                <a:latin typeface="Times New Roman" pitchFamily="18" charset="0"/>
                <a:cs typeface="Times New Roman" pitchFamily="18" charset="0"/>
              </a:rPr>
              <a:t>and focus Methods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Comments </a:t>
            </a:r>
            <a:r>
              <a:rPr lang="en-US" sz="2000" dirty="0">
                <a:latin typeface="Times New Roman" pitchFamily="18" charset="0"/>
                <a:cs typeface="Times New Roman" pitchFamily="18" charset="0"/>
              </a:rPr>
              <a:t>and Coding Conventions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Event-Handler </a:t>
            </a:r>
            <a:r>
              <a:rPr lang="en-US" sz="2000" dirty="0">
                <a:latin typeface="Times New Roman" pitchFamily="18" charset="0"/>
                <a:cs typeface="Times New Roman" pitchFamily="18" charset="0"/>
              </a:rPr>
              <a:t>Attributes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onchange</a:t>
            </a:r>
            <a:r>
              <a:rPr lang="en-US" sz="2000" dirty="0">
                <a:latin typeface="Times New Roman" pitchFamily="18" charset="0"/>
                <a:cs typeface="Times New Roman" pitchFamily="18" charset="0"/>
              </a:rPr>
              <a:t>, onmouseover, onmouseout</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Using </a:t>
            </a:r>
            <a:r>
              <a:rPr lang="en-US" sz="2000" dirty="0" err="1">
                <a:latin typeface="Times New Roman" pitchFamily="18" charset="0"/>
                <a:cs typeface="Times New Roman" pitchFamily="18" charset="0"/>
              </a:rPr>
              <a:t>noscript</a:t>
            </a:r>
            <a:r>
              <a:rPr lang="en-US" sz="2000" dirty="0">
                <a:latin typeface="Times New Roman" pitchFamily="18" charset="0"/>
                <a:cs typeface="Times New Roman" pitchFamily="18" charset="0"/>
              </a:rPr>
              <a:t> to Accommodate Disabled </a:t>
            </a:r>
            <a:r>
              <a:rPr lang="en-US" sz="2000" dirty="0" smtClean="0">
                <a:latin typeface="Times New Roman" pitchFamily="18" charset="0"/>
                <a:cs typeface="Times New Roman" pitchFamily="18" charset="0"/>
              </a:rPr>
              <a:t>JavaScript</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569660"/>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onchange, onmouseover, </a:t>
            </a:r>
            <a:r>
              <a:rPr lang="en-US" sz="3200" dirty="0" smtClean="0">
                <a:solidFill>
                  <a:srgbClr val="FFFFFF"/>
                </a:solidFill>
                <a:latin typeface="Times New Roman" pitchFamily="18" charset="0"/>
                <a:cs typeface="Times New Roman" pitchFamily="18" charset="0"/>
              </a:rPr>
              <a:t>onmouseout (continue…)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8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85000"/>
              </a:lnSpc>
              <a:buFont typeface="Arial" panose="020B0604020202020204" pitchFamily="34" charset="0"/>
              <a:buChar char="•"/>
            </a:pPr>
            <a:r>
              <a:rPr lang="en-US" sz="1850" dirty="0" smtClean="0">
                <a:solidFill>
                  <a:srgbClr val="FF0000"/>
                </a:solidFill>
                <a:latin typeface="Times New Roman" panose="02020603050405020304" pitchFamily="18" charset="0"/>
                <a:cs typeface="Times New Roman" panose="02020603050405020304" pitchFamily="18" charset="0"/>
              </a:rPr>
              <a:t>Implementing </a:t>
            </a:r>
            <a:r>
              <a:rPr lang="en-US" sz="1850" dirty="0">
                <a:solidFill>
                  <a:srgbClr val="FF0000"/>
                </a:solidFill>
                <a:latin typeface="Times New Roman" panose="02020603050405020304" pitchFamily="18" charset="0"/>
                <a:cs typeface="Times New Roman" panose="02020603050405020304" pitchFamily="18" charset="0"/>
              </a:rPr>
              <a:t>a Rollover with onmouseover </a:t>
            </a:r>
            <a:r>
              <a:rPr lang="en-US" sz="1850" dirty="0" smtClean="0">
                <a:solidFill>
                  <a:srgbClr val="FF0000"/>
                </a:solidFill>
                <a:latin typeface="Times New Roman" panose="02020603050405020304" pitchFamily="18" charset="0"/>
                <a:cs typeface="Times New Roman" panose="02020603050405020304" pitchFamily="18" charset="0"/>
              </a:rPr>
              <a:t>and onmouseout (continue…)</a:t>
            </a:r>
          </a:p>
          <a:p>
            <a:pPr marL="342900" indent="-342900" algn="just">
              <a:lnSpc>
                <a:spcPct val="85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Example 3., </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&lt;!DOCTYPE html&gt;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&lt;html </a:t>
            </a:r>
            <a:r>
              <a:rPr lang="en-US" sz="1900" dirty="0" err="1">
                <a:solidFill>
                  <a:srgbClr val="FF0000"/>
                </a:solidFill>
                <a:latin typeface="Times New Roman" panose="02020603050405020304" pitchFamily="18" charset="0"/>
                <a:cs typeface="Times New Roman" panose="02020603050405020304" pitchFamily="18" charset="0"/>
              </a:rPr>
              <a:t>lang</a:t>
            </a:r>
            <a:r>
              <a:rPr lang="en-US" sz="1900" dirty="0">
                <a:solidFill>
                  <a:srgbClr val="FF0000"/>
                </a:solidFill>
                <a:latin typeface="Times New Roman" panose="02020603050405020304" pitchFamily="18" charset="0"/>
                <a:cs typeface="Times New Roman" panose="02020603050405020304" pitchFamily="18" charset="0"/>
              </a:rPr>
              <a:t>="</a:t>
            </a:r>
            <a:r>
              <a:rPr lang="en-US" sz="1900" dirty="0" err="1">
                <a:solidFill>
                  <a:srgbClr val="FF0000"/>
                </a:solidFill>
                <a:latin typeface="Times New Roman" panose="02020603050405020304" pitchFamily="18" charset="0"/>
                <a:cs typeface="Times New Roman" panose="02020603050405020304" pitchFamily="18" charset="0"/>
              </a:rPr>
              <a:t>en</a:t>
            </a:r>
            <a:r>
              <a:rPr lang="en-US" sz="1900" dirty="0">
                <a:solidFill>
                  <a:srgbClr val="FF0000"/>
                </a:solidFill>
                <a:latin typeface="Times New Roman" panose="02020603050405020304" pitchFamily="18" charset="0"/>
                <a:cs typeface="Times New Roman" panose="02020603050405020304" pitchFamily="18" charset="0"/>
              </a:rPr>
              <a:t>"&gt;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&lt;head&gt;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&lt;meta charset="utf-8"&gt;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&lt;meta name="author" content="AAA"&gt;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&lt;title&gt;Scraps&lt;/title&gt;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&lt;/head&gt;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&lt;body&gt;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&lt;h1&gt;My Best Friend&lt;/h1&gt;</a:t>
            </a:r>
          </a:p>
          <a:p>
            <a:pPr lvl="1"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&lt;p&gt;</a:t>
            </a:r>
          </a:p>
          <a:p>
            <a:pPr lvl="1"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      Move </a:t>
            </a:r>
            <a:r>
              <a:rPr lang="en-US" sz="1900" dirty="0">
                <a:solidFill>
                  <a:srgbClr val="FF0000"/>
                </a:solidFill>
                <a:latin typeface="Times New Roman" panose="02020603050405020304" pitchFamily="18" charset="0"/>
                <a:cs typeface="Times New Roman" panose="02020603050405020304" pitchFamily="18" charset="0"/>
              </a:rPr>
              <a:t>your mouse over the picture to see  the  birthday scrapbook page.</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&lt;/p</a:t>
            </a:r>
            <a:r>
              <a:rPr lang="en-US" sz="1900"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a:t>
            </a:r>
            <a:r>
              <a:rPr lang="en-US" sz="1900" dirty="0" err="1">
                <a:solidFill>
                  <a:srgbClr val="FF0000"/>
                </a:solidFill>
                <a:latin typeface="Times New Roman" panose="02020603050405020304" pitchFamily="18" charset="0"/>
                <a:cs typeface="Times New Roman" panose="02020603050405020304" pitchFamily="18" charset="0"/>
              </a:rPr>
              <a:t>img</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scr</a:t>
            </a:r>
            <a:r>
              <a:rPr lang="en-US" sz="1900" dirty="0">
                <a:solidFill>
                  <a:srgbClr val="FF0000"/>
                </a:solidFill>
                <a:latin typeface="Times New Roman" panose="02020603050405020304" pitchFamily="18" charset="0"/>
                <a:cs typeface="Times New Roman" panose="02020603050405020304" pitchFamily="18" charset="0"/>
              </a:rPr>
              <a:t>="../images/scrapsAtWork.jpg"</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          width="130" height="90" alt="Scraps"</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          onmouseover =</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this.src</a:t>
            </a:r>
            <a:r>
              <a:rPr lang="en-US" sz="1900" dirty="0">
                <a:solidFill>
                  <a:srgbClr val="FF0000"/>
                </a:solidFill>
                <a:latin typeface="Times New Roman" panose="02020603050405020304" pitchFamily="18" charset="0"/>
                <a:cs typeface="Times New Roman" panose="02020603050405020304" pitchFamily="18" charset="0"/>
              </a:rPr>
              <a:t>='../images/scrapsThirdBirthday.jpg';"</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 onmouseout = "</a:t>
            </a:r>
            <a:r>
              <a:rPr lang="en-US" sz="1900" dirty="0" err="1">
                <a:solidFill>
                  <a:srgbClr val="FF0000"/>
                </a:solidFill>
                <a:latin typeface="Times New Roman" panose="02020603050405020304" pitchFamily="18" charset="0"/>
                <a:cs typeface="Times New Roman" panose="02020603050405020304" pitchFamily="18" charset="0"/>
              </a:rPr>
              <a:t>this.src</a:t>
            </a:r>
            <a:r>
              <a:rPr lang="en-US" sz="1900" dirty="0">
                <a:solidFill>
                  <a:srgbClr val="FF0000"/>
                </a:solidFill>
                <a:latin typeface="Times New Roman" panose="02020603050405020304" pitchFamily="18" charset="0"/>
                <a:cs typeface="Times New Roman" panose="02020603050405020304" pitchFamily="18" charset="0"/>
              </a:rPr>
              <a:t>='../images/scrapsAtWork.jpg';"&gt;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&lt;/body&gt;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&lt;/html&gt; </a:t>
            </a:r>
            <a:endParaRPr lang="en-US" sz="1900" dirty="0" smtClean="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sz="1850" dirty="0" smtClean="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sz="1850"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2" name="Rectangle 11"/>
          <p:cNvSpPr/>
          <p:nvPr/>
        </p:nvSpPr>
        <p:spPr>
          <a:xfrm>
            <a:off x="2362200" y="5715000"/>
            <a:ext cx="3352800" cy="929485"/>
          </a:xfrm>
          <a:prstGeom prst="rect">
            <a:avLst/>
          </a:prstGeom>
          <a:ln>
            <a:solidFill>
              <a:srgbClr val="00B050"/>
            </a:solidFill>
          </a:ln>
        </p:spPr>
        <p:txBody>
          <a:bodyPr wrap="square">
            <a:spAutoFit/>
          </a:bodyPr>
          <a:lstStyle/>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The this keyword refers </a:t>
            </a:r>
            <a:r>
              <a:rPr lang="en-US" sz="1600" dirty="0" smtClean="0">
                <a:solidFill>
                  <a:srgbClr val="00B050"/>
                </a:solidFill>
                <a:latin typeface="Times New Roman" panose="02020603050405020304" pitchFamily="18" charset="0"/>
                <a:cs typeface="Times New Roman" panose="02020603050405020304" pitchFamily="18" charset="0"/>
              </a:rPr>
              <a:t>to the </a:t>
            </a:r>
            <a:r>
              <a:rPr lang="en-US" sz="1600" dirty="0">
                <a:solidFill>
                  <a:srgbClr val="00B050"/>
                </a:solidFill>
                <a:latin typeface="Times New Roman" panose="02020603050405020304" pitchFamily="18" charset="0"/>
                <a:cs typeface="Times New Roman" panose="02020603050405020304" pitchFamily="18" charset="0"/>
              </a:rPr>
              <a:t>object that contains </a:t>
            </a:r>
            <a:r>
              <a:rPr lang="en-US" sz="1600" dirty="0" smtClean="0">
                <a:solidFill>
                  <a:srgbClr val="00B050"/>
                </a:solidFill>
                <a:latin typeface="Times New Roman" panose="02020603050405020304" pitchFamily="18" charset="0"/>
                <a:cs typeface="Times New Roman" panose="02020603050405020304" pitchFamily="18" charset="0"/>
              </a:rPr>
              <a:t>the script </a:t>
            </a:r>
            <a:r>
              <a:rPr lang="en-US" sz="1600" dirty="0">
                <a:solidFill>
                  <a:srgbClr val="00B050"/>
                </a:solidFill>
                <a:latin typeface="Times New Roman" panose="02020603050405020304" pitchFamily="18" charset="0"/>
                <a:cs typeface="Times New Roman" panose="02020603050405020304" pitchFamily="18" charset="0"/>
              </a:rPr>
              <a:t>in which this is used</a:t>
            </a:r>
            <a:r>
              <a:rPr lang="en-US" sz="1600" dirty="0" smtClean="0">
                <a:solidFill>
                  <a:srgbClr val="00B050"/>
                </a:solidFill>
                <a:latin typeface="Times New Roman" panose="02020603050405020304" pitchFamily="18" charset="0"/>
                <a:cs typeface="Times New Roman" panose="02020603050405020304" pitchFamily="18" charset="0"/>
              </a:rPr>
              <a:t>. In </a:t>
            </a:r>
            <a:r>
              <a:rPr lang="en-US" sz="1600" dirty="0">
                <a:solidFill>
                  <a:srgbClr val="00B050"/>
                </a:solidFill>
                <a:latin typeface="Times New Roman" panose="02020603050405020304" pitchFamily="18" charset="0"/>
                <a:cs typeface="Times New Roman" panose="02020603050405020304" pitchFamily="18" charset="0"/>
              </a:rPr>
              <a:t>this example, the enclosing</a:t>
            </a:r>
          </a:p>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object is the </a:t>
            </a:r>
            <a:r>
              <a:rPr lang="en-US" sz="1600" dirty="0" err="1">
                <a:solidFill>
                  <a:srgbClr val="00B050"/>
                </a:solidFill>
                <a:latin typeface="Times New Roman" panose="02020603050405020304" pitchFamily="18" charset="0"/>
                <a:cs typeface="Times New Roman" panose="02020603050405020304" pitchFamily="18" charset="0"/>
              </a:rPr>
              <a:t>img</a:t>
            </a:r>
            <a:r>
              <a:rPr lang="en-US" sz="1600" dirty="0">
                <a:solidFill>
                  <a:srgbClr val="00B050"/>
                </a:solidFill>
                <a:latin typeface="Times New Roman" panose="02020603050405020304" pitchFamily="18" charset="0"/>
                <a:cs typeface="Times New Roman" panose="02020603050405020304" pitchFamily="18" charset="0"/>
              </a:rPr>
              <a:t> </a:t>
            </a:r>
            <a:r>
              <a:rPr lang="en-US" sz="1600" dirty="0" smtClean="0">
                <a:solidFill>
                  <a:srgbClr val="00B050"/>
                </a:solidFill>
                <a:latin typeface="Times New Roman" panose="02020603050405020304" pitchFamily="18" charset="0"/>
                <a:cs typeface="Times New Roman" panose="02020603050405020304" pitchFamily="18" charset="0"/>
              </a:rPr>
              <a:t>element's object</a:t>
            </a:r>
            <a:r>
              <a:rPr lang="en-US" sz="1600" dirty="0">
                <a:solidFill>
                  <a:srgbClr val="00B050"/>
                </a:solidFill>
                <a:latin typeface="Times New Roman" panose="02020603050405020304" pitchFamily="18" charset="0"/>
                <a:cs typeface="Times New Roman" panose="02020603050405020304" pitchFamily="18" charset="0"/>
              </a:rPr>
              <a:t>.</a:t>
            </a:r>
          </a:p>
        </p:txBody>
      </p:sp>
      <p:cxnSp>
        <p:nvCxnSpPr>
          <p:cNvPr id="14" name="Straight Arrow Connector 13"/>
          <p:cNvCxnSpPr/>
          <p:nvPr/>
        </p:nvCxnSpPr>
        <p:spPr>
          <a:xfrm flipV="1">
            <a:off x="3505200" y="5543033"/>
            <a:ext cx="0" cy="17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867400" y="5715000"/>
            <a:ext cx="2552700" cy="929485"/>
          </a:xfrm>
          <a:prstGeom prst="rect">
            <a:avLst/>
          </a:prstGeom>
          <a:ln>
            <a:solidFill>
              <a:srgbClr val="00B050"/>
            </a:solidFill>
          </a:ln>
        </p:spPr>
        <p:txBody>
          <a:bodyPr wrap="square">
            <a:spAutoFit/>
          </a:bodyPr>
          <a:lstStyle/>
          <a:p>
            <a:pPr>
              <a:lnSpc>
                <a:spcPct val="85000"/>
              </a:lnSpc>
            </a:pPr>
            <a:r>
              <a:rPr lang="en-US" sz="1600" dirty="0">
                <a:solidFill>
                  <a:srgbClr val="00B050"/>
                </a:solidFill>
                <a:latin typeface="Times New Roman" panose="02020603050405020304" pitchFamily="18" charset="0"/>
                <a:cs typeface="Times New Roman" panose="02020603050405020304" pitchFamily="18" charset="0"/>
              </a:rPr>
              <a:t>For statements that </a:t>
            </a:r>
            <a:r>
              <a:rPr lang="en-US" sz="1600" dirty="0" smtClean="0">
                <a:solidFill>
                  <a:srgbClr val="00B050"/>
                </a:solidFill>
                <a:latin typeface="Times New Roman" panose="02020603050405020304" pitchFamily="18" charset="0"/>
                <a:cs typeface="Times New Roman" panose="02020603050405020304" pitchFamily="18" charset="0"/>
              </a:rPr>
              <a:t>are too </a:t>
            </a:r>
            <a:r>
              <a:rPr lang="en-US" sz="1600" dirty="0">
                <a:solidFill>
                  <a:srgbClr val="00B050"/>
                </a:solidFill>
                <a:latin typeface="Times New Roman" panose="02020603050405020304" pitchFamily="18" charset="0"/>
                <a:cs typeface="Times New Roman" panose="02020603050405020304" pitchFamily="18" charset="0"/>
              </a:rPr>
              <a:t>long to fit on </a:t>
            </a:r>
            <a:r>
              <a:rPr lang="en-US" sz="1600" dirty="0" smtClean="0">
                <a:solidFill>
                  <a:srgbClr val="00B050"/>
                </a:solidFill>
                <a:latin typeface="Times New Roman" panose="02020603050405020304" pitchFamily="18" charset="0"/>
                <a:cs typeface="Times New Roman" panose="02020603050405020304" pitchFamily="18" charset="0"/>
              </a:rPr>
              <a:t>one line</a:t>
            </a:r>
            <a:r>
              <a:rPr lang="en-US" sz="1600" dirty="0">
                <a:solidFill>
                  <a:srgbClr val="00B050"/>
                </a:solidFill>
                <a:latin typeface="Times New Roman" panose="02020603050405020304" pitchFamily="18" charset="0"/>
                <a:cs typeface="Times New Roman" panose="02020603050405020304" pitchFamily="18" charset="0"/>
              </a:rPr>
              <a:t>, press enter at </a:t>
            </a:r>
            <a:r>
              <a:rPr lang="en-US" sz="1600" dirty="0" smtClean="0">
                <a:solidFill>
                  <a:srgbClr val="00B050"/>
                </a:solidFill>
                <a:latin typeface="Times New Roman" panose="02020603050405020304" pitchFamily="18" charset="0"/>
                <a:cs typeface="Times New Roman" panose="02020603050405020304" pitchFamily="18" charset="0"/>
              </a:rPr>
              <a:t>an appropriate breaking point</a:t>
            </a:r>
            <a:r>
              <a:rPr lang="en-US" sz="1600" dirty="0">
                <a:solidFill>
                  <a:srgbClr val="00B050"/>
                </a:solidFill>
                <a:latin typeface="Times New Roman" panose="02020603050405020304" pitchFamily="18" charset="0"/>
                <a:cs typeface="Times New Roman" panose="02020603050405020304" pitchFamily="18" charset="0"/>
              </a:rPr>
              <a:t>, and indent.</a:t>
            </a:r>
          </a:p>
        </p:txBody>
      </p:sp>
      <p:cxnSp>
        <p:nvCxnSpPr>
          <p:cNvPr id="16" name="Straight Arrow Connector 15"/>
          <p:cNvCxnSpPr/>
          <p:nvPr/>
        </p:nvCxnSpPr>
        <p:spPr>
          <a:xfrm flipV="1">
            <a:off x="7315201" y="4953001"/>
            <a:ext cx="1" cy="7619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10000" y="4953000"/>
            <a:ext cx="3505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279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569660"/>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onchange, onmouseover, </a:t>
            </a:r>
            <a:r>
              <a:rPr lang="en-US" sz="3200" dirty="0" smtClean="0">
                <a:solidFill>
                  <a:srgbClr val="FFFFFF"/>
                </a:solidFill>
                <a:latin typeface="Times New Roman" pitchFamily="18" charset="0"/>
                <a:cs typeface="Times New Roman" pitchFamily="18" charset="0"/>
              </a:rPr>
              <a:t>onmouseout (continue…)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1544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85000"/>
              </a:lnSpc>
              <a:buFont typeface="Arial" panose="020B0604020202020204" pitchFamily="34" charset="0"/>
              <a:buChar char="•"/>
            </a:pPr>
            <a:r>
              <a:rPr lang="en-US" sz="1850" dirty="0" smtClean="0">
                <a:solidFill>
                  <a:srgbClr val="FF0000"/>
                </a:solidFill>
                <a:latin typeface="Times New Roman" panose="02020603050405020304" pitchFamily="18" charset="0"/>
                <a:cs typeface="Times New Roman" panose="02020603050405020304" pitchFamily="18" charset="0"/>
              </a:rPr>
              <a:t>Implementing </a:t>
            </a:r>
            <a:r>
              <a:rPr lang="en-US" sz="1850" dirty="0">
                <a:solidFill>
                  <a:srgbClr val="FF0000"/>
                </a:solidFill>
                <a:latin typeface="Times New Roman" panose="02020603050405020304" pitchFamily="18" charset="0"/>
                <a:cs typeface="Times New Roman" panose="02020603050405020304" pitchFamily="18" charset="0"/>
              </a:rPr>
              <a:t>a Rollover with onmouseover </a:t>
            </a:r>
            <a:r>
              <a:rPr lang="en-US" sz="1850" dirty="0" smtClean="0">
                <a:solidFill>
                  <a:srgbClr val="FF0000"/>
                </a:solidFill>
                <a:latin typeface="Times New Roman" panose="02020603050405020304" pitchFamily="18" charset="0"/>
                <a:cs typeface="Times New Roman" panose="02020603050405020304" pitchFamily="18" charset="0"/>
              </a:rPr>
              <a:t>and onmouseout (continue…)</a:t>
            </a:r>
          </a:p>
          <a:p>
            <a:pPr algn="just">
              <a:lnSpc>
                <a:spcPct val="85000"/>
              </a:lnSpc>
            </a:pPr>
            <a:endParaRPr lang="en-US" sz="185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Example 3.,  (continue…)</a:t>
            </a:r>
          </a:p>
          <a:p>
            <a:pPr lvl="1" algn="just">
              <a:lnSpc>
                <a:spcPct val="85000"/>
              </a:lnSpc>
            </a:pPr>
            <a:r>
              <a:rPr lang="en-US" sz="1850" dirty="0" smtClean="0">
                <a:latin typeface="Times New Roman" panose="02020603050405020304" pitchFamily="18" charset="0"/>
                <a:cs typeface="Times New Roman" panose="02020603050405020304" pitchFamily="18" charset="0"/>
              </a:rPr>
              <a:t>Output:</a:t>
            </a:r>
          </a:p>
          <a:p>
            <a:pPr lvl="1" algn="just">
              <a:lnSpc>
                <a:spcPct val="85000"/>
              </a:lnSpc>
            </a:pPr>
            <a:endParaRPr lang="en-US" sz="1850" dirty="0" smtClean="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sz="1850"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1719669"/>
            <a:ext cx="6324600" cy="244540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3600" y="4276397"/>
            <a:ext cx="6553200" cy="2353003"/>
          </a:xfrm>
          <a:prstGeom prst="rect">
            <a:avLst/>
          </a:prstGeom>
        </p:spPr>
      </p:pic>
    </p:spTree>
    <p:extLst>
      <p:ext uri="{BB962C8B-B14F-4D97-AF65-F5344CB8AC3E}">
        <p14:creationId xmlns:p14="http://schemas.microsoft.com/office/powerpoint/2010/main" val="104489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Using </a:t>
            </a:r>
            <a:r>
              <a:rPr lang="en-US" sz="3200" dirty="0" err="1">
                <a:solidFill>
                  <a:srgbClr val="FFFFFF"/>
                </a:solidFill>
                <a:latin typeface="Times New Roman" pitchFamily="18" charset="0"/>
                <a:cs typeface="Times New Roman" pitchFamily="18" charset="0"/>
              </a:rPr>
              <a:t>noscript</a:t>
            </a:r>
            <a:r>
              <a:rPr lang="en-US" sz="3200" dirty="0">
                <a:solidFill>
                  <a:srgbClr val="FFFFFF"/>
                </a:solidFill>
                <a:latin typeface="Times New Roman" pitchFamily="18" charset="0"/>
                <a:cs typeface="Times New Roman" pitchFamily="18" charset="0"/>
              </a:rPr>
              <a:t> to Accommodate Disabled</a:t>
            </a:r>
          </a:p>
          <a:p>
            <a:pPr algn="ctr"/>
            <a:r>
              <a:rPr lang="en-US" sz="3200" dirty="0" smtClean="0">
                <a:solidFill>
                  <a:srgbClr val="FFFFFF"/>
                </a:solidFill>
                <a:latin typeface="Times New Roman" pitchFamily="18" charset="0"/>
                <a:cs typeface="Times New Roman" pitchFamily="18" charset="0"/>
              </a:rPr>
              <a:t>JavaScript</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Older browsers don’t support JavaScript, but the bigger roadblock is that some users </a:t>
            </a:r>
            <a:r>
              <a:rPr lang="en-US" sz="1900" dirty="0" smtClean="0">
                <a:latin typeface="Times New Roman" panose="02020603050405020304" pitchFamily="18" charset="0"/>
                <a:cs typeface="Times New Roman" panose="02020603050405020304" pitchFamily="18" charset="0"/>
              </a:rPr>
              <a:t>intentionally disable </a:t>
            </a:r>
            <a:r>
              <a:rPr lang="en-US" sz="1900" dirty="0">
                <a:latin typeface="Times New Roman" panose="02020603050405020304" pitchFamily="18" charset="0"/>
                <a:cs typeface="Times New Roman" panose="02020603050405020304" pitchFamily="18" charset="0"/>
              </a:rPr>
              <a:t>JavaScript on their browsers. Typically, they do that because they’re </a:t>
            </a:r>
            <a:r>
              <a:rPr lang="en-US" sz="1900" dirty="0" smtClean="0">
                <a:latin typeface="Times New Roman" panose="02020603050405020304" pitchFamily="18" charset="0"/>
                <a:cs typeface="Times New Roman" panose="02020603050405020304" pitchFamily="18" charset="0"/>
              </a:rPr>
              <a:t>concerned that </a:t>
            </a:r>
            <a:r>
              <a:rPr lang="en-US" sz="1900" dirty="0">
                <a:latin typeface="Times New Roman" panose="02020603050405020304" pitchFamily="18" charset="0"/>
                <a:cs typeface="Times New Roman" panose="02020603050405020304" pitchFamily="18" charset="0"/>
              </a:rPr>
              <a:t>executing JavaScript code can be a security risk. However, most security experts agree </a:t>
            </a:r>
            <a:r>
              <a:rPr lang="en-US" sz="1900" dirty="0" smtClean="0">
                <a:latin typeface="Times New Roman" panose="02020603050405020304" pitchFamily="18" charset="0"/>
                <a:cs typeface="Times New Roman" panose="02020603050405020304" pitchFamily="18" charset="0"/>
              </a:rPr>
              <a:t>that JavaScript </a:t>
            </a:r>
            <a:r>
              <a:rPr lang="en-US" sz="1900" dirty="0">
                <a:latin typeface="Times New Roman" panose="02020603050405020304" pitchFamily="18" charset="0"/>
                <a:cs typeface="Times New Roman" panose="02020603050405020304" pitchFamily="18" charset="0"/>
              </a:rPr>
              <a:t>is relatively safe. After all, it was/is designed to have limited capabilities. </a:t>
            </a:r>
            <a:endParaRPr lang="en-US" sz="190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For </a:t>
            </a:r>
            <a:r>
              <a:rPr lang="en-US" sz="1900" dirty="0">
                <a:latin typeface="Times New Roman" panose="02020603050405020304" pitchFamily="18" charset="0"/>
                <a:cs typeface="Times New Roman" panose="02020603050405020304" pitchFamily="18" charset="0"/>
              </a:rPr>
              <a:t>example</a:t>
            </a:r>
            <a:r>
              <a:rPr lang="en-US" sz="1900" dirty="0" smtClean="0">
                <a:latin typeface="Times New Roman" panose="02020603050405020304" pitchFamily="18" charset="0"/>
                <a:cs typeface="Times New Roman" panose="02020603050405020304" pitchFamily="18" charset="0"/>
              </a:rPr>
              <a:t>, JavaScript </a:t>
            </a:r>
            <a:r>
              <a:rPr lang="en-US" sz="1900" dirty="0">
                <a:latin typeface="Times New Roman" panose="02020603050405020304" pitchFamily="18" charset="0"/>
                <a:cs typeface="Times New Roman" panose="02020603050405020304" pitchFamily="18" charset="0"/>
              </a:rPr>
              <a:t>is unable to access a user’s computer in terms of the computer’s files and what’s in </a:t>
            </a:r>
            <a:r>
              <a:rPr lang="en-US" sz="1900" dirty="0" smtClean="0">
                <a:latin typeface="Times New Roman" panose="02020603050405020304" pitchFamily="18" charset="0"/>
                <a:cs typeface="Times New Roman" panose="02020603050405020304" pitchFamily="18" charset="0"/>
              </a:rPr>
              <a:t>the computer’s </a:t>
            </a:r>
            <a:r>
              <a:rPr lang="en-US" sz="1900" dirty="0">
                <a:latin typeface="Times New Roman" panose="02020603050405020304" pitchFamily="18" charset="0"/>
                <a:cs typeface="Times New Roman" panose="02020603050405020304" pitchFamily="18" charset="0"/>
              </a:rPr>
              <a:t>memory. Also, JavaScript can send requests to web servers only in a constrained (</a:t>
            </a:r>
            <a:r>
              <a:rPr lang="en-US" sz="1900" dirty="0" smtClean="0">
                <a:latin typeface="Times New Roman" panose="02020603050405020304" pitchFamily="18" charset="0"/>
                <a:cs typeface="Times New Roman" panose="02020603050405020304" pitchFamily="18" charset="0"/>
              </a:rPr>
              <a:t>and safe</a:t>
            </a:r>
            <a:r>
              <a:rPr lang="en-US" sz="1900" dirty="0">
                <a:latin typeface="Times New Roman" panose="02020603050405020304" pitchFamily="18" charset="0"/>
                <a:cs typeface="Times New Roman" panose="02020603050405020304" pitchFamily="18" charset="0"/>
              </a:rPr>
              <a:t>) manner</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9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Despite JavaScript’s built-in security measures, some users will continue to disable </a:t>
            </a:r>
            <a:r>
              <a:rPr lang="en-US" sz="1900" dirty="0" smtClean="0">
                <a:latin typeface="Times New Roman" panose="02020603050405020304" pitchFamily="18" charset="0"/>
                <a:cs typeface="Times New Roman" panose="02020603050405020304" pitchFamily="18" charset="0"/>
              </a:rPr>
              <a:t>JavaScript on </a:t>
            </a:r>
            <a:r>
              <a:rPr lang="en-US" sz="1900" dirty="0">
                <a:latin typeface="Times New Roman" panose="02020603050405020304" pitchFamily="18" charset="0"/>
                <a:cs typeface="Times New Roman" panose="02020603050405020304" pitchFamily="18" charset="0"/>
              </a:rPr>
              <a:t>their browsers. For your web pages that use JavaScript, it’s good practice to display a </a:t>
            </a:r>
            <a:r>
              <a:rPr lang="en-US" sz="1900" dirty="0" smtClean="0">
                <a:latin typeface="Times New Roman" panose="02020603050405020304" pitchFamily="18" charset="0"/>
                <a:cs typeface="Times New Roman" panose="02020603050405020304" pitchFamily="18" charset="0"/>
              </a:rPr>
              <a:t>warning message </a:t>
            </a:r>
            <a:r>
              <a:rPr lang="en-US" sz="1900" dirty="0">
                <a:latin typeface="Times New Roman" panose="02020603050405020304" pitchFamily="18" charset="0"/>
                <a:cs typeface="Times New Roman" panose="02020603050405020304" pitchFamily="18" charset="0"/>
              </a:rPr>
              <a:t>on browsers that have JavaScript disabled. To display such a message on only </a:t>
            </a:r>
            <a:r>
              <a:rPr lang="en-US" sz="1900" dirty="0" smtClean="0">
                <a:latin typeface="Times New Roman" panose="02020603050405020304" pitchFamily="18" charset="0"/>
                <a:cs typeface="Times New Roman" panose="02020603050405020304" pitchFamily="18" charset="0"/>
              </a:rPr>
              <a:t>those browsers </a:t>
            </a:r>
            <a:r>
              <a:rPr lang="en-US" sz="1900" dirty="0">
                <a:latin typeface="Times New Roman" panose="02020603050405020304" pitchFamily="18" charset="0"/>
                <a:cs typeface="Times New Roman" panose="02020603050405020304" pitchFamily="18" charset="0"/>
              </a:rPr>
              <a:t>and not on browsers that have JavaScript enabled, use the </a:t>
            </a:r>
            <a:r>
              <a:rPr lang="en-US" sz="1900" dirty="0" err="1">
                <a:solidFill>
                  <a:srgbClr val="FF0000"/>
                </a:solidFill>
                <a:latin typeface="Times New Roman" panose="02020603050405020304" pitchFamily="18" charset="0"/>
                <a:cs typeface="Times New Roman" panose="02020603050405020304" pitchFamily="18" charset="0"/>
              </a:rPr>
              <a:t>noscript</a:t>
            </a:r>
            <a:r>
              <a:rPr lang="en-US" sz="1900" dirty="0">
                <a:latin typeface="Times New Roman" panose="02020603050405020304" pitchFamily="18" charset="0"/>
                <a:cs typeface="Times New Roman" panose="02020603050405020304" pitchFamily="18" charset="0"/>
              </a:rPr>
              <a:t> element. </a:t>
            </a:r>
          </a:p>
          <a:p>
            <a:pPr marL="342900" indent="-342900" algn="just">
              <a:lnSpc>
                <a:spcPct val="9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Specifically</a:t>
            </a:r>
            <a:r>
              <a:rPr lang="en-US" sz="1900" dirty="0" smtClean="0">
                <a:latin typeface="Times New Roman" panose="02020603050405020304" pitchFamily="18" charset="0"/>
                <a:cs typeface="Times New Roman" panose="02020603050405020304" pitchFamily="18" charset="0"/>
              </a:rPr>
              <a:t>, add </a:t>
            </a:r>
            <a:r>
              <a:rPr lang="en-US" sz="1900" dirty="0">
                <a:latin typeface="Times New Roman" panose="02020603050405020304" pitchFamily="18" charset="0"/>
                <a:cs typeface="Times New Roman" panose="02020603050405020304" pitchFamily="18" charset="0"/>
              </a:rPr>
              <a:t>a </a:t>
            </a:r>
            <a:r>
              <a:rPr lang="en-US" sz="1900" dirty="0" err="1">
                <a:latin typeface="Times New Roman" panose="02020603050405020304" pitchFamily="18" charset="0"/>
                <a:cs typeface="Times New Roman" panose="02020603050405020304" pitchFamily="18" charset="0"/>
              </a:rPr>
              <a:t>noscript</a:t>
            </a:r>
            <a:r>
              <a:rPr lang="en-US" sz="1900" dirty="0">
                <a:latin typeface="Times New Roman" panose="02020603050405020304" pitchFamily="18" charset="0"/>
                <a:cs typeface="Times New Roman" panose="02020603050405020304" pitchFamily="18" charset="0"/>
              </a:rPr>
              <a:t> container to the top of your body container, and insert explanatory </a:t>
            </a:r>
            <a:r>
              <a:rPr lang="en-US" sz="1900" dirty="0" smtClean="0">
                <a:latin typeface="Times New Roman" panose="02020603050405020304" pitchFamily="18" charset="0"/>
                <a:cs typeface="Times New Roman" panose="02020603050405020304" pitchFamily="18" charset="0"/>
              </a:rPr>
              <a:t>text inside </a:t>
            </a:r>
            <a:r>
              <a:rPr lang="en-US" sz="1900" dirty="0">
                <a:latin typeface="Times New Roman" panose="02020603050405020304" pitchFamily="18" charset="0"/>
                <a:cs typeface="Times New Roman" panose="02020603050405020304" pitchFamily="18" charset="0"/>
              </a:rPr>
              <a:t>the </a:t>
            </a:r>
            <a:r>
              <a:rPr lang="en-US" sz="1900" dirty="0" err="1">
                <a:latin typeface="Times New Roman" panose="02020603050405020304" pitchFamily="18" charset="0"/>
                <a:cs typeface="Times New Roman" panose="02020603050405020304" pitchFamily="18" charset="0"/>
              </a:rPr>
              <a:t>noscript</a:t>
            </a:r>
            <a:r>
              <a:rPr lang="en-US" sz="1900" dirty="0">
                <a:latin typeface="Times New Roman" panose="02020603050405020304" pitchFamily="18" charset="0"/>
                <a:cs typeface="Times New Roman" panose="02020603050405020304" pitchFamily="18" charset="0"/>
              </a:rPr>
              <a:t> container. Here’s an example:</a:t>
            </a:r>
          </a:p>
          <a:p>
            <a:pPr lvl="1"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&lt;</a:t>
            </a:r>
            <a:r>
              <a:rPr lang="en-US" sz="1900" dirty="0" err="1">
                <a:solidFill>
                  <a:srgbClr val="FF0000"/>
                </a:solidFill>
                <a:latin typeface="Times New Roman" panose="02020603050405020304" pitchFamily="18" charset="0"/>
                <a:cs typeface="Times New Roman" panose="02020603050405020304" pitchFamily="18" charset="0"/>
              </a:rPr>
              <a:t>noscript</a:t>
            </a:r>
            <a:r>
              <a:rPr lang="en-US" sz="1900" dirty="0">
                <a:solidFill>
                  <a:srgbClr val="FF0000"/>
                </a:solidFill>
                <a:latin typeface="Times New Roman" panose="02020603050405020304" pitchFamily="18" charset="0"/>
                <a:cs typeface="Times New Roman" panose="02020603050405020304" pitchFamily="18" charset="0"/>
              </a:rPr>
              <a:t>&gt;</a:t>
            </a:r>
          </a:p>
          <a:p>
            <a:pPr lvl="1" algn="just">
              <a:lnSpc>
                <a:spcPct val="90000"/>
              </a:lnSpc>
            </a:pPr>
            <a:r>
              <a:rPr lang="en-US" sz="1900" dirty="0" smtClean="0">
                <a:solidFill>
                  <a:srgbClr val="FF0000"/>
                </a:solidFill>
                <a:latin typeface="Times New Roman" panose="02020603050405020304" pitchFamily="18" charset="0"/>
                <a:cs typeface="Times New Roman" panose="02020603050405020304" pitchFamily="18" charset="0"/>
              </a:rPr>
              <a:t>   &lt;</a:t>
            </a:r>
            <a:r>
              <a:rPr lang="en-US" sz="1900" dirty="0">
                <a:solidFill>
                  <a:srgbClr val="FF0000"/>
                </a:solidFill>
                <a:latin typeface="Times New Roman" panose="02020603050405020304" pitchFamily="18" charset="0"/>
                <a:cs typeface="Times New Roman" panose="02020603050405020304" pitchFamily="18" charset="0"/>
              </a:rPr>
              <a:t>p&gt;</a:t>
            </a:r>
          </a:p>
          <a:p>
            <a:pPr lvl="3"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This web page uses JavaScript. For proper results,</a:t>
            </a:r>
          </a:p>
          <a:p>
            <a:pPr lvl="3"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you must use a web browser with JavaScript enabled.</a:t>
            </a:r>
          </a:p>
          <a:p>
            <a:pPr lvl="1" algn="just">
              <a:lnSpc>
                <a:spcPct val="90000"/>
              </a:lnSpc>
            </a:pPr>
            <a:r>
              <a:rPr lang="en-US" sz="1900" dirty="0" smtClean="0">
                <a:solidFill>
                  <a:srgbClr val="FF0000"/>
                </a:solidFill>
                <a:latin typeface="Times New Roman" panose="02020603050405020304" pitchFamily="18" charset="0"/>
                <a:cs typeface="Times New Roman" panose="02020603050405020304" pitchFamily="18" charset="0"/>
              </a:rPr>
              <a:t>   &lt;/</a:t>
            </a:r>
            <a:r>
              <a:rPr lang="en-US" sz="1900" dirty="0">
                <a:solidFill>
                  <a:srgbClr val="FF0000"/>
                </a:solidFill>
                <a:latin typeface="Times New Roman" panose="02020603050405020304" pitchFamily="18" charset="0"/>
                <a:cs typeface="Times New Roman" panose="02020603050405020304" pitchFamily="18" charset="0"/>
              </a:rPr>
              <a:t>p&gt;</a:t>
            </a:r>
          </a:p>
          <a:p>
            <a:pPr lvl="1"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&lt;/</a:t>
            </a:r>
            <a:r>
              <a:rPr lang="en-US" sz="1900" dirty="0" err="1">
                <a:solidFill>
                  <a:srgbClr val="FF0000"/>
                </a:solidFill>
                <a:latin typeface="Times New Roman" panose="02020603050405020304" pitchFamily="18" charset="0"/>
                <a:cs typeface="Times New Roman" panose="02020603050405020304" pitchFamily="18" charset="0"/>
              </a:rPr>
              <a:t>noscript</a:t>
            </a:r>
            <a:r>
              <a:rPr lang="en-US" sz="1900" dirty="0" smtClean="0">
                <a:solidFill>
                  <a:srgbClr val="FF0000"/>
                </a:solidFill>
                <a:latin typeface="Times New Roman" panose="02020603050405020304" pitchFamily="18" charset="0"/>
                <a:cs typeface="Times New Roman" panose="02020603050405020304" pitchFamily="18" charset="0"/>
              </a:rPr>
              <a:t>&gt;</a:t>
            </a:r>
            <a:endParaRPr lang="en-US" sz="1850"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761461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Summary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0" y="838200"/>
            <a:ext cx="8153400" cy="670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In </a:t>
            </a:r>
            <a:r>
              <a:rPr lang="en-US" dirty="0">
                <a:latin typeface="Times New Roman" panose="02020603050405020304" pitchFamily="18" charset="0"/>
                <a:cs typeface="Times New Roman" pitchFamily="18" charset="0"/>
              </a:rPr>
              <a:t>this </a:t>
            </a:r>
            <a:r>
              <a:rPr lang="en-US" dirty="0" smtClean="0">
                <a:latin typeface="Times New Roman" panose="02020603050405020304" pitchFamily="18" charset="0"/>
                <a:cs typeface="Times New Roman" pitchFamily="18" charset="0"/>
              </a:rPr>
              <a:t>lecture </a:t>
            </a:r>
            <a:r>
              <a:rPr lang="en-US" dirty="0">
                <a:latin typeface="Times New Roman" panose="02020603050405020304" pitchFamily="18" charset="0"/>
                <a:cs typeface="Times New Roman" pitchFamily="18" charset="0"/>
              </a:rPr>
              <a:t>we </a:t>
            </a:r>
            <a:r>
              <a:rPr lang="en-US" dirty="0" smtClean="0">
                <a:latin typeface="Times New Roman" panose="02020603050405020304" pitchFamily="18" charset="0"/>
                <a:cs typeface="Times New Roman" pitchFamily="18" charset="0"/>
              </a:rPr>
              <a:t>explained </a:t>
            </a:r>
            <a:r>
              <a:rPr lang="en-US" dirty="0">
                <a:latin typeface="Times New Roman" panose="02020603050405020304" pitchFamily="18" charset="0"/>
                <a:cs typeface="Times New Roman" pitchFamily="18" charset="0"/>
              </a:rPr>
              <a:t>the text control meaning and we </a:t>
            </a:r>
            <a:r>
              <a:rPr lang="en-US" dirty="0" smtClean="0">
                <a:latin typeface="Times New Roman" panose="02020603050405020304" pitchFamily="18" charset="0"/>
                <a:cs typeface="Times New Roman" pitchFamily="18" charset="0"/>
              </a:rPr>
              <a:t>highlighted </a:t>
            </a:r>
            <a:r>
              <a:rPr lang="en-US" dirty="0">
                <a:latin typeface="Times New Roman" panose="02020603050405020304" pitchFamily="18" charset="0"/>
                <a:cs typeface="Times New Roman" pitchFamily="18" charset="0"/>
              </a:rPr>
              <a:t>the difference between the text control’s size attribute and its maxlength attribute. The size attribute specifies the text control’s width, whereas the maxlength attribute specifies the maximum number of characters that can be entered in the box</a:t>
            </a:r>
            <a:r>
              <a:rPr lang="en-US" dirty="0" smtClean="0">
                <a:latin typeface="Times New Roman" panose="02020603050405020304" pitchFamily="18" charset="0"/>
                <a:cs typeface="Times New Roman" pitchFamily="18" charset="0"/>
              </a:rPr>
              <a:t>.</a:t>
            </a: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Also we clarified  the email address generator web page with it </a:t>
            </a:r>
            <a:r>
              <a:rPr lang="en-US" dirty="0" smtClean="0">
                <a:latin typeface="Times New Roman" panose="02020603050405020304" pitchFamily="18" charset="0"/>
                <a:cs typeface="Times New Roman" pitchFamily="18" charset="0"/>
              </a:rPr>
              <a:t>details. </a:t>
            </a:r>
            <a:endParaRPr lang="en-US" dirty="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We explained the </a:t>
            </a:r>
            <a:r>
              <a:rPr lang="en-US" dirty="0" smtClean="0">
                <a:latin typeface="Times New Roman" panose="02020603050405020304" pitchFamily="18" charset="0"/>
                <a:cs typeface="Times New Roman" pitchFamily="18" charset="0"/>
              </a:rPr>
              <a:t>meaning </a:t>
            </a:r>
            <a:r>
              <a:rPr lang="en-US" dirty="0">
                <a:latin typeface="Times New Roman" panose="02020603050405020304" pitchFamily="18" charset="0"/>
                <a:cs typeface="Times New Roman" pitchFamily="18" charset="0"/>
              </a:rPr>
              <a:t>of Accessing a Form’s Control Values and  examined the function itself and learned how to use the form object to access control values within the form</a:t>
            </a:r>
            <a:r>
              <a:rPr lang="en-US" dirty="0" smtClean="0">
                <a:latin typeface="Times New Roman" panose="02020603050405020304" pitchFamily="18" charset="0"/>
                <a:cs typeface="Times New Roman" pitchFamily="18" charset="0"/>
              </a:rPr>
              <a:t>.</a:t>
            </a:r>
          </a:p>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Also clarified </a:t>
            </a:r>
            <a:r>
              <a:rPr lang="en-US" dirty="0">
                <a:latin typeface="Times New Roman" panose="02020603050405020304" pitchFamily="18" charset="0"/>
                <a:cs typeface="Times New Roman" pitchFamily="18" charset="0"/>
              </a:rPr>
              <a:t>the focus() and Reset methods, the focus() </a:t>
            </a:r>
            <a:r>
              <a:rPr lang="en-US" dirty="0" smtClean="0">
                <a:latin typeface="Times New Roman" panose="02020603050405020304" pitchFamily="18" charset="0"/>
                <a:cs typeface="Times New Roman" pitchFamily="18" charset="0"/>
              </a:rPr>
              <a:t>helps </a:t>
            </a:r>
            <a:r>
              <a:rPr lang="en-US" dirty="0">
                <a:latin typeface="Times New Roman" panose="02020603050405020304" pitchFamily="18" charset="0"/>
                <a:cs typeface="Times New Roman" pitchFamily="18" charset="0"/>
              </a:rPr>
              <a:t>to highlight a HTML form element. It sets the element as an active element in the current document. The reset method sets the values of all elements in a form like clicking the reset button.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Also this lecture highlighted on the Comments and Coding Conventions, that clarified rules for the use of comments and Naming and declaration rules for variables and functions</a:t>
            </a:r>
            <a:r>
              <a:rPr lang="en-US" dirty="0" smtClean="0">
                <a:latin typeface="Times New Roman" panose="02020603050405020304" pitchFamily="18" charset="0"/>
                <a:cs typeface="Times New Roman" pitchFamily="18" charset="0"/>
              </a:rPr>
              <a:t>.</a:t>
            </a:r>
          </a:p>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This </a:t>
            </a:r>
            <a:r>
              <a:rPr lang="en-US" dirty="0">
                <a:latin typeface="Times New Roman" panose="02020603050405020304" pitchFamily="18" charset="0"/>
                <a:cs typeface="Times New Roman" pitchFamily="18" charset="0"/>
              </a:rPr>
              <a:t>lecture </a:t>
            </a:r>
            <a:r>
              <a:rPr lang="en-US" dirty="0" smtClean="0">
                <a:latin typeface="Times New Roman" panose="02020603050405020304" pitchFamily="18" charset="0"/>
                <a:cs typeface="Times New Roman" pitchFamily="18" charset="0"/>
              </a:rPr>
              <a:t>explained briefly </a:t>
            </a:r>
            <a:r>
              <a:rPr lang="en-US" dirty="0">
                <a:latin typeface="Times New Roman" panose="02020603050405020304" pitchFamily="18" charset="0"/>
                <a:cs typeface="Times New Roman" pitchFamily="18" charset="0"/>
              </a:rPr>
              <a:t>the event handler, which was a block of code (usually a JavaScript function that you as a programmer create) that runs when the event fires.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Also We clarified and described the </a:t>
            </a:r>
            <a:r>
              <a:rPr lang="en-US" dirty="0" smtClean="0">
                <a:latin typeface="Times New Roman" panose="02020603050405020304" pitchFamily="18" charset="0"/>
                <a:cs typeface="Times New Roman" pitchFamily="18" charset="0"/>
              </a:rPr>
              <a:t>meaning the </a:t>
            </a:r>
            <a:r>
              <a:rPr lang="en-US" dirty="0">
                <a:latin typeface="Times New Roman" panose="02020603050405020304" pitchFamily="18" charset="0"/>
                <a:cs typeface="Times New Roman" pitchFamily="18" charset="0"/>
              </a:rPr>
              <a:t>onmouseout event that </a:t>
            </a:r>
            <a:r>
              <a:rPr lang="en-US" dirty="0" smtClean="0">
                <a:latin typeface="Times New Roman" panose="02020603050405020304" pitchFamily="18" charset="0"/>
                <a:cs typeface="Times New Roman" pitchFamily="18" charset="0"/>
              </a:rPr>
              <a:t>occurred </a:t>
            </a:r>
            <a:r>
              <a:rPr lang="en-US" dirty="0">
                <a:latin typeface="Times New Roman" panose="02020603050405020304" pitchFamily="18" charset="0"/>
                <a:cs typeface="Times New Roman" pitchFamily="18" charset="0"/>
              </a:rPr>
              <a:t>when the mouse pointer is moved out of an element, or out of one of its children. </a:t>
            </a:r>
            <a:r>
              <a:rPr lang="en-US" dirty="0" smtClean="0">
                <a:latin typeface="Times New Roman" panose="02020603050405020304" pitchFamily="18" charset="0"/>
                <a:cs typeface="Times New Roman" pitchFamily="18" charset="0"/>
              </a:rPr>
              <a:t>And the </a:t>
            </a:r>
            <a:r>
              <a:rPr lang="en-US" dirty="0">
                <a:latin typeface="Times New Roman" panose="02020603050405020304" pitchFamily="18" charset="0"/>
                <a:cs typeface="Times New Roman" pitchFamily="18" charset="0"/>
              </a:rPr>
              <a:t>onmouseout used together with the onmouseover event, which </a:t>
            </a:r>
            <a:r>
              <a:rPr lang="en-US" dirty="0" smtClean="0">
                <a:latin typeface="Times New Roman" panose="02020603050405020304" pitchFamily="18" charset="0"/>
                <a:cs typeface="Times New Roman" pitchFamily="18" charset="0"/>
              </a:rPr>
              <a:t>occurred </a:t>
            </a:r>
            <a:r>
              <a:rPr lang="en-US" dirty="0">
                <a:latin typeface="Times New Roman" panose="02020603050405020304" pitchFamily="18" charset="0"/>
                <a:cs typeface="Times New Roman" pitchFamily="18" charset="0"/>
              </a:rPr>
              <a:t>when the pointer was moved onto an element, or onto one of its children</a:t>
            </a:r>
            <a:r>
              <a:rPr lang="en-US" dirty="0" smtClean="0">
                <a:latin typeface="Times New Roman" panose="02020603050405020304" pitchFamily="18" charset="0"/>
                <a:cs typeface="Times New Roman" pitchFamily="18" charset="0"/>
              </a:rPr>
              <a:t>.</a:t>
            </a:r>
          </a:p>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We explained briefly the </a:t>
            </a:r>
            <a:r>
              <a:rPr lang="en-US" dirty="0" err="1">
                <a:latin typeface="Times New Roman" panose="02020603050405020304" pitchFamily="18" charset="0"/>
                <a:cs typeface="Times New Roman" pitchFamily="18" charset="0"/>
              </a:rPr>
              <a:t>noscript</a:t>
            </a:r>
            <a:r>
              <a:rPr lang="en-US" dirty="0">
                <a:latin typeface="Times New Roman" panose="02020603050405020304" pitchFamily="18" charset="0"/>
                <a:cs typeface="Times New Roman" pitchFamily="18" charset="0"/>
              </a:rPr>
              <a:t> tag that defines an alternate content to be displayed to users that have disabled scripts in their browser or have a browser that doesn't support script.</a:t>
            </a:r>
            <a:endParaRPr lang="en-US" dirty="0" smtClean="0">
              <a:latin typeface="Times New Roman" panose="02020603050405020304" pitchFamily="18" charset="0"/>
              <a:cs typeface="Times New Roman" pitchFamily="18" charset="0"/>
            </a:endParaRPr>
          </a:p>
          <a:p>
            <a:pPr marL="342900" lvl="0" indent="-342900" algn="just">
              <a:spcBef>
                <a:spcPts val="0"/>
              </a:spcBef>
              <a:buFont typeface="Wingdings" panose="05000000000000000000" pitchFamily="2" charset="2"/>
              <a:buChar char="Ø"/>
            </a:pPr>
            <a:endParaRPr lang="en-US" dirty="0">
              <a:latin typeface="Times New Roman" panose="02020603050405020304" pitchFamily="18" charset="0"/>
              <a:cs typeface="Times New Roman" pitchFamily="18" charset="0"/>
            </a:endParaRPr>
          </a:p>
          <a:p>
            <a:pPr lvl="0" algn="just">
              <a:lnSpc>
                <a:spcPct val="83000"/>
              </a:lnSpc>
              <a:spcBef>
                <a:spcPts val="0"/>
              </a:spcBef>
            </a:pPr>
            <a:endParaRPr lang="en-US" sz="1750" dirty="0">
              <a:solidFill>
                <a:srgbClr val="FF0000"/>
              </a:solidFill>
              <a:latin typeface="Times New Roman" panose="02020603050405020304" pitchFamily="18" charset="0"/>
              <a:cs typeface="Times New Roman" pitchFamily="18" charset="0"/>
            </a:endParaRPr>
          </a:p>
          <a:p>
            <a:pPr lvl="0" algn="just">
              <a:lnSpc>
                <a:spcPct val="85000"/>
              </a:lnSpc>
              <a:spcBef>
                <a:spcPts val="0"/>
              </a:spcBef>
            </a:pPr>
            <a:r>
              <a:rPr lang="en-US" sz="1700" dirty="0" smtClean="0">
                <a:latin typeface="Times New Roman" panose="02020603050405020304" pitchFamily="18" charset="0"/>
                <a:cs typeface="Times New Roman" pitchFamily="18" charset="0"/>
              </a:rPr>
              <a:t> </a:t>
            </a:r>
          </a:p>
        </p:txBody>
      </p:sp>
      <p:sp>
        <p:nvSpPr>
          <p:cNvPr id="12" name="Footer Placeholder 4"/>
          <p:cNvSpPr>
            <a:spLocks noGrp="1"/>
          </p:cNvSpPr>
          <p:nvPr>
            <p:ph type="ftr" sz="quarter" idx="11"/>
          </p:nvPr>
        </p:nvSpPr>
        <p:spPr>
          <a:xfrm>
            <a:off x="1295400" y="6629400"/>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46064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24</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47800" y="1010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Text </a:t>
            </a:r>
            <a:r>
              <a:rPr lang="en-US" sz="3200" dirty="0" smtClean="0">
                <a:solidFill>
                  <a:srgbClr val="FFFFFF"/>
                </a:solidFill>
                <a:latin typeface="Times New Roman" pitchFamily="18" charset="0"/>
                <a:cs typeface="Times New Roman" pitchFamily="18" charset="0"/>
              </a:rPr>
              <a:t>Control</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46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85000"/>
              </a:lnSpc>
            </a:pPr>
            <a:r>
              <a:rPr lang="en-US"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Here’s </a:t>
            </a:r>
            <a:r>
              <a:rPr lang="en-US" sz="1900" dirty="0">
                <a:latin typeface="Times New Roman" panose="02020603050405020304" pitchFamily="18" charset="0"/>
                <a:cs typeface="Times New Roman" panose="02020603050405020304" pitchFamily="18" charset="0"/>
              </a:rPr>
              <a:t>a template for the text control’s syntax:</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&lt;input </a:t>
            </a:r>
            <a:r>
              <a:rPr lang="en-US" sz="1900" b="1" dirty="0">
                <a:solidFill>
                  <a:srgbClr val="FF0000"/>
                </a:solidFill>
                <a:latin typeface="Times New Roman" panose="02020603050405020304" pitchFamily="18" charset="0"/>
                <a:cs typeface="Times New Roman" panose="02020603050405020304" pitchFamily="18" charset="0"/>
              </a:rPr>
              <a:t>type</a:t>
            </a:r>
            <a:r>
              <a:rPr lang="en-US" sz="1900" dirty="0">
                <a:solidFill>
                  <a:srgbClr val="FF0000"/>
                </a:solidFill>
                <a:latin typeface="Times New Roman" panose="02020603050405020304" pitchFamily="18" charset="0"/>
                <a:cs typeface="Times New Roman" panose="02020603050405020304" pitchFamily="18" charset="0"/>
              </a:rPr>
              <a:t>="text" </a:t>
            </a:r>
            <a:r>
              <a:rPr lang="en-US" sz="1900" b="1" dirty="0">
                <a:solidFill>
                  <a:srgbClr val="FF0000"/>
                </a:solidFill>
                <a:latin typeface="Times New Roman" panose="02020603050405020304" pitchFamily="18" charset="0"/>
                <a:cs typeface="Times New Roman" panose="02020603050405020304" pitchFamily="18" charset="0"/>
              </a:rPr>
              <a:t>id</a:t>
            </a:r>
            <a:r>
              <a:rPr lang="en-US" sz="1900" dirty="0">
                <a:solidFill>
                  <a:srgbClr val="FF0000"/>
                </a:solidFill>
                <a:latin typeface="Times New Roman" panose="02020603050405020304" pitchFamily="18" charset="0"/>
                <a:cs typeface="Times New Roman" panose="02020603050405020304" pitchFamily="18" charset="0"/>
              </a:rPr>
              <a:t>="text-box-identifier"</a:t>
            </a:r>
          </a:p>
          <a:p>
            <a:pPr lvl="1"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      </a:t>
            </a:r>
            <a:r>
              <a:rPr lang="en-US" sz="1900" b="1" dirty="0" smtClean="0">
                <a:solidFill>
                  <a:srgbClr val="FF0000"/>
                </a:solidFill>
                <a:latin typeface="Times New Roman" panose="02020603050405020304" pitchFamily="18" charset="0"/>
                <a:cs typeface="Times New Roman" panose="02020603050405020304" pitchFamily="18" charset="0"/>
              </a:rPr>
              <a:t>placeholder</a:t>
            </a:r>
            <a:r>
              <a:rPr lang="en-US" sz="1900" dirty="0">
                <a:solidFill>
                  <a:srgbClr val="FF0000"/>
                </a:solidFill>
                <a:latin typeface="Times New Roman" panose="02020603050405020304" pitchFamily="18" charset="0"/>
                <a:cs typeface="Times New Roman" panose="02020603050405020304" pitchFamily="18" charset="0"/>
              </a:rPr>
              <a:t>="user-entry-description"</a:t>
            </a:r>
          </a:p>
          <a:p>
            <a:pPr lvl="1"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     </a:t>
            </a:r>
            <a:r>
              <a:rPr lang="en-US" sz="1900" b="1" dirty="0" smtClean="0">
                <a:solidFill>
                  <a:srgbClr val="FF0000"/>
                </a:solidFill>
                <a:latin typeface="Times New Roman" panose="02020603050405020304" pitchFamily="18" charset="0"/>
                <a:cs typeface="Times New Roman" panose="02020603050405020304" pitchFamily="18" charset="0"/>
              </a:rPr>
              <a:t>size</a:t>
            </a:r>
            <a:r>
              <a:rPr lang="en-US" sz="1900" dirty="0">
                <a:solidFill>
                  <a:srgbClr val="FF0000"/>
                </a:solidFill>
                <a:latin typeface="Times New Roman" panose="02020603050405020304" pitchFamily="18" charset="0"/>
                <a:cs typeface="Times New Roman" panose="02020603050405020304" pitchFamily="18" charset="0"/>
              </a:rPr>
              <a:t>="box-width" </a:t>
            </a:r>
            <a:r>
              <a:rPr lang="en-US" sz="1900" b="1" dirty="0">
                <a:solidFill>
                  <a:srgbClr val="FF0000"/>
                </a:solidFill>
                <a:latin typeface="Times New Roman" panose="02020603050405020304" pitchFamily="18" charset="0"/>
                <a:cs typeface="Times New Roman" panose="02020603050405020304" pitchFamily="18" charset="0"/>
              </a:rPr>
              <a:t>maxlength</a:t>
            </a:r>
            <a:r>
              <a:rPr lang="en-US" sz="1900" dirty="0">
                <a:solidFill>
                  <a:srgbClr val="FF0000"/>
                </a:solidFill>
                <a:latin typeface="Times New Roman" panose="02020603050405020304" pitchFamily="18" charset="0"/>
                <a:cs typeface="Times New Roman" panose="02020603050405020304" pitchFamily="18" charset="0"/>
              </a:rPr>
              <a:t>="maximum-typed-characters"&gt;</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As you can see, and as you might recall from our description of the button control,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 element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 void element, so there’s just one tag and no end tag.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r>
              <a:rPr lang="en-US" sz="1900" b="1" dirty="0" smtClean="0">
                <a:latin typeface="+mj-lt"/>
                <a:cs typeface="Times New Roman" panose="02020603050405020304" pitchFamily="18" charset="0"/>
              </a:rPr>
              <a:t>The </a:t>
            </a:r>
            <a:r>
              <a:rPr lang="en-US" sz="1900" b="1" dirty="0">
                <a:latin typeface="+mj-lt"/>
                <a:cs typeface="Times New Roman" panose="02020603050405020304" pitchFamily="18" charset="0"/>
              </a:rPr>
              <a:t>preceding text control template does not include all the attributes for a text </a:t>
            </a:r>
            <a:r>
              <a:rPr lang="en-US" sz="1900" b="1" dirty="0" smtClean="0">
                <a:latin typeface="+mj-lt"/>
                <a:cs typeface="Times New Roman" panose="02020603050405020304" pitchFamily="18" charset="0"/>
              </a:rPr>
              <a:t>control—just the </a:t>
            </a:r>
            <a:r>
              <a:rPr lang="en-US" sz="1900" b="1" dirty="0">
                <a:latin typeface="+mj-lt"/>
                <a:cs typeface="Times New Roman" panose="02020603050405020304" pitchFamily="18" charset="0"/>
              </a:rPr>
              <a:t>more important ones</a:t>
            </a:r>
            <a:r>
              <a:rPr lang="en-US" sz="1900" b="1" dirty="0" smtClean="0">
                <a:latin typeface="+mj-lt"/>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let’s first </a:t>
            </a:r>
            <a:r>
              <a:rPr lang="en-US" sz="1900" dirty="0">
                <a:latin typeface="Times New Roman" panose="02020603050405020304" pitchFamily="18" charset="0"/>
                <a:cs typeface="Times New Roman" panose="02020603050405020304" pitchFamily="18" charset="0"/>
              </a:rPr>
              <a:t>look at an example text control code fragment: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&lt;input type="text" id="</a:t>
            </a:r>
            <a:r>
              <a:rPr lang="en-US" sz="1900" dirty="0" err="1">
                <a:solidFill>
                  <a:srgbClr val="FF0000"/>
                </a:solidFill>
                <a:latin typeface="Times New Roman" panose="02020603050405020304" pitchFamily="18" charset="0"/>
                <a:cs typeface="Times New Roman" panose="02020603050405020304" pitchFamily="18" charset="0"/>
              </a:rPr>
              <a:t>ssn</a:t>
            </a:r>
            <a:r>
              <a:rPr lang="en-US" sz="1900" dirty="0">
                <a:solidFill>
                  <a:srgbClr val="FF0000"/>
                </a:solidFill>
                <a:latin typeface="Times New Roman" panose="02020603050405020304" pitchFamily="18" charset="0"/>
                <a:cs typeface="Times New Roman" panose="02020603050405020304" pitchFamily="18" charset="0"/>
              </a:rPr>
              <a: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placeholder="#########" size="9" maxlength="9</a:t>
            </a:r>
            <a:r>
              <a:rPr lang="en-US" sz="1900" dirty="0" smtClean="0">
                <a:solidFill>
                  <a:srgbClr val="FF0000"/>
                </a:solidFill>
                <a:latin typeface="Times New Roman" panose="02020603050405020304" pitchFamily="18" charset="0"/>
                <a:cs typeface="Times New Roman" panose="02020603050405020304" pitchFamily="18" charset="0"/>
              </a:rPr>
              <a:t>"&gt;</a:t>
            </a:r>
          </a:p>
          <a:p>
            <a:pPr marL="285750" indent="-285750" algn="just">
              <a:lnSpc>
                <a:spcPct val="85000"/>
              </a:lnSpc>
              <a:buFont typeface="Arial" panose="020B0604020202020204" pitchFamily="34" charset="0"/>
              <a:buChar char="•"/>
            </a:pPr>
            <a:r>
              <a:rPr lang="en-US" sz="1700" dirty="0" smtClean="0">
                <a:latin typeface="Bahnschrift" pitchFamily="34" charset="0"/>
                <a:cs typeface="Times New Roman" panose="02020603050405020304" pitchFamily="18" charset="0"/>
              </a:rPr>
              <a:t>The </a:t>
            </a:r>
            <a:r>
              <a:rPr lang="en-US" sz="1700" dirty="0">
                <a:latin typeface="Bahnschrift" pitchFamily="34" charset="0"/>
                <a:cs typeface="Times New Roman" panose="02020603050405020304" pitchFamily="18" charset="0"/>
              </a:rPr>
              <a:t>text control is for </a:t>
            </a:r>
            <a:r>
              <a:rPr lang="en-US" sz="1700" dirty="0" smtClean="0">
                <a:latin typeface="Bahnschrift" pitchFamily="34" charset="0"/>
                <a:cs typeface="Times New Roman" panose="02020603050405020304" pitchFamily="18" charset="0"/>
              </a:rPr>
              <a:t>storing a </a:t>
            </a:r>
            <a:r>
              <a:rPr lang="en-US" sz="1700" dirty="0">
                <a:latin typeface="Bahnschrift" pitchFamily="34" charset="0"/>
                <a:cs typeface="Times New Roman" panose="02020603050405020304" pitchFamily="18" charset="0"/>
              </a:rPr>
              <a:t>Social Security number, so the id attribute’s </a:t>
            </a:r>
            <a:r>
              <a:rPr lang="en-US" sz="1700" dirty="0" err="1">
                <a:latin typeface="Bahnschrift" pitchFamily="34" charset="0"/>
                <a:cs typeface="Times New Roman" panose="02020603050405020304" pitchFamily="18" charset="0"/>
              </a:rPr>
              <a:t>ssn</a:t>
            </a:r>
            <a:r>
              <a:rPr lang="en-US" sz="1700" dirty="0">
                <a:latin typeface="Bahnschrift" pitchFamily="34" charset="0"/>
                <a:cs typeface="Times New Roman" panose="02020603050405020304" pitchFamily="18" charset="0"/>
              </a:rPr>
              <a:t> value is an abbreviation for Social </a:t>
            </a:r>
            <a:r>
              <a:rPr lang="en-US" sz="1700" dirty="0" smtClean="0">
                <a:latin typeface="Bahnschrift" pitchFamily="34" charset="0"/>
                <a:cs typeface="Times New Roman" panose="02020603050405020304" pitchFamily="18" charset="0"/>
              </a:rPr>
              <a:t>Security number</a:t>
            </a:r>
            <a:r>
              <a:rPr lang="en-US" sz="1700" dirty="0">
                <a:latin typeface="Bahnschrift" pitchFamily="34" charset="0"/>
                <a:cs typeface="Times New Roman" panose="02020603050405020304" pitchFamily="18" charset="0"/>
              </a:rPr>
              <a:t>. What’s the purpose of the nine #’s for the placeholder attribute? Social </a:t>
            </a:r>
            <a:r>
              <a:rPr lang="en-US" sz="1700" dirty="0" smtClean="0">
                <a:latin typeface="Bahnschrift" pitchFamily="34" charset="0"/>
                <a:cs typeface="Times New Roman" panose="02020603050405020304" pitchFamily="18" charset="0"/>
              </a:rPr>
              <a:t>Security numbers </a:t>
            </a:r>
            <a:r>
              <a:rPr lang="en-US" sz="1700" dirty="0">
                <a:latin typeface="Bahnschrift" pitchFamily="34" charset="0"/>
                <a:cs typeface="Times New Roman" panose="02020603050405020304" pitchFamily="18" charset="0"/>
              </a:rPr>
              <a:t>have nine digits, so the nine #’s implicitly tell the user to enter nine digits with </a:t>
            </a:r>
            <a:r>
              <a:rPr lang="en-US" sz="1700" dirty="0" smtClean="0">
                <a:latin typeface="Bahnschrift" pitchFamily="34" charset="0"/>
                <a:cs typeface="Times New Roman" panose="02020603050405020304" pitchFamily="18" charset="0"/>
              </a:rPr>
              <a:t>no hyphens.</a:t>
            </a:r>
          </a:p>
          <a:p>
            <a:pPr algn="just">
              <a:lnSpc>
                <a:spcPct val="85000"/>
              </a:lnSpc>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a:solidFill>
                  <a:srgbClr val="FF0000"/>
                </a:solidFill>
                <a:latin typeface="Times New Roman" panose="02020603050405020304" pitchFamily="18" charset="0"/>
                <a:cs typeface="Times New Roman" panose="02020603050405020304" pitchFamily="18" charset="0"/>
              </a:rPr>
              <a:t>Attributes</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Here are the text control attributes we’ll talk about in this subsection:</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7812" y="5404065"/>
            <a:ext cx="7743638" cy="1225335"/>
          </a:xfrm>
          <a:prstGeom prst="rect">
            <a:avLst/>
          </a:prstGeom>
        </p:spPr>
      </p:pic>
    </p:spTree>
    <p:extLst>
      <p:ext uri="{BB962C8B-B14F-4D97-AF65-F5344CB8AC3E}">
        <p14:creationId xmlns:p14="http://schemas.microsoft.com/office/powerpoint/2010/main" val="1737877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010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Text </a:t>
            </a:r>
            <a:r>
              <a:rPr lang="en-US" sz="3200" dirty="0" smtClean="0">
                <a:solidFill>
                  <a:srgbClr val="FFFFFF"/>
                </a:solidFill>
                <a:latin typeface="Times New Roman" pitchFamily="18" charset="0"/>
                <a:cs typeface="Times New Roman" pitchFamily="18" charset="0"/>
              </a:rPr>
              <a:t>Control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smtClean="0">
                <a:solidFill>
                  <a:srgbClr val="FF0000"/>
                </a:solidFill>
                <a:latin typeface="Times New Roman" panose="02020603050405020304" pitchFamily="18" charset="0"/>
                <a:cs typeface="Times New Roman" panose="02020603050405020304" pitchFamily="18" charset="0"/>
              </a:rPr>
              <a:t>  Attributes (continue…)</a:t>
            </a:r>
            <a:endParaRPr lang="en-US" sz="1900"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smtClean="0">
                <a:solidFill>
                  <a:srgbClr val="FF0000"/>
                </a:solidFill>
                <a:latin typeface="Times New Roman" panose="02020603050405020304" pitchFamily="18" charset="0"/>
                <a:cs typeface="Times New Roman" panose="02020603050405020304" pitchFamily="18" charset="0"/>
              </a:rPr>
              <a:t>type attribute </a:t>
            </a:r>
            <a:r>
              <a:rPr lang="en-US" sz="1900" dirty="0">
                <a:latin typeface="Times New Roman" panose="02020603050405020304" pitchFamily="18" charset="0"/>
                <a:cs typeface="Times New Roman" panose="02020603050405020304" pitchFamily="18" charset="0"/>
              </a:rPr>
              <a:t>specifies the type of control. For a text control, use type="text". The default </a:t>
            </a:r>
            <a:r>
              <a:rPr lang="en-US" sz="1900" dirty="0" smtClean="0">
                <a:latin typeface="Times New Roman" panose="02020603050405020304" pitchFamily="18" charset="0"/>
                <a:cs typeface="Times New Roman" panose="02020603050405020304" pitchFamily="18" charset="0"/>
              </a:rPr>
              <a:t>value for </a:t>
            </a:r>
            <a:r>
              <a:rPr lang="en-US" sz="1900" dirty="0">
                <a:latin typeface="Times New Roman" panose="02020603050405020304" pitchFamily="18" charset="0"/>
                <a:cs typeface="Times New Roman" panose="02020603050405020304" pitchFamily="18" charset="0"/>
              </a:rPr>
              <a:t>the type attribute is text, so if you omit the type attribute, you’ll get a text control</a:t>
            </a:r>
            <a:r>
              <a:rPr lang="en-US" sz="1900" dirty="0" smtClean="0">
                <a:latin typeface="Times New Roman" panose="02020603050405020304" pitchFamily="18" charset="0"/>
                <a:cs typeface="Times New Roman" panose="02020603050405020304" pitchFamily="18" charset="0"/>
              </a:rPr>
              <a:t>. For the </a:t>
            </a:r>
            <a:r>
              <a:rPr lang="en-US" sz="1900" dirty="0" smtClean="0">
                <a:solidFill>
                  <a:srgbClr val="FF0000"/>
                </a:solidFill>
                <a:latin typeface="Times New Roman" panose="02020603050405020304" pitchFamily="18" charset="0"/>
                <a:cs typeface="Times New Roman" panose="02020603050405020304" pitchFamily="18" charset="0"/>
              </a:rPr>
              <a:t>self-documentation</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purposes, we recommend that you always include type="text" for </a:t>
            </a:r>
            <a:r>
              <a:rPr lang="en-US" sz="1900" dirty="0" smtClean="0">
                <a:latin typeface="Times New Roman" panose="02020603050405020304" pitchFamily="18" charset="0"/>
                <a:cs typeface="Times New Roman" panose="02020603050405020304" pitchFamily="18" charset="0"/>
              </a:rPr>
              <a:t>your text </a:t>
            </a:r>
            <a:r>
              <a:rPr lang="en-US" sz="1900" dirty="0">
                <a:latin typeface="Times New Roman" panose="02020603050405020304" pitchFamily="18" charset="0"/>
                <a:cs typeface="Times New Roman" panose="02020603050405020304" pitchFamily="18" charset="0"/>
              </a:rPr>
              <a:t>controls</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id attribute’s</a:t>
            </a:r>
            <a:r>
              <a:rPr lang="en-US" sz="1900" dirty="0">
                <a:latin typeface="Times New Roman" panose="02020603050405020304" pitchFamily="18" charset="0"/>
                <a:cs typeface="Times New Roman" panose="02020603050405020304" pitchFamily="18" charset="0"/>
              </a:rPr>
              <a:t> value serves as an identifier for the text control, so it can be </a:t>
            </a:r>
            <a:r>
              <a:rPr lang="en-US" sz="1900" dirty="0" smtClean="0">
                <a:latin typeface="Times New Roman" panose="02020603050405020304" pitchFamily="18" charset="0"/>
                <a:cs typeface="Times New Roman" panose="02020603050405020304" pitchFamily="18" charset="0"/>
              </a:rPr>
              <a:t>accessed with </a:t>
            </a:r>
            <a:r>
              <a:rPr lang="en-US" sz="1900" dirty="0">
                <a:latin typeface="Times New Roman" panose="02020603050405020304" pitchFamily="18" charset="0"/>
                <a:cs typeface="Times New Roman" panose="02020603050405020304" pitchFamily="18" charset="0"/>
              </a:rPr>
              <a:t>JavaScript.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placeholder attribute </a:t>
            </a:r>
            <a:r>
              <a:rPr lang="en-US" sz="1900" dirty="0">
                <a:latin typeface="Times New Roman" panose="02020603050405020304" pitchFamily="18" charset="0"/>
                <a:cs typeface="Times New Roman" panose="02020603050405020304" pitchFamily="18" charset="0"/>
              </a:rPr>
              <a:t>provides a word or a short description that helps the user to </a:t>
            </a:r>
            <a:r>
              <a:rPr lang="en-US" sz="1900" dirty="0" smtClean="0">
                <a:latin typeface="Times New Roman" panose="02020603050405020304" pitchFamily="18" charset="0"/>
                <a:cs typeface="Times New Roman" panose="02020603050405020304" pitchFamily="18" charset="0"/>
              </a:rPr>
              <a:t>know what </a:t>
            </a:r>
            <a:r>
              <a:rPr lang="en-US" sz="1900" dirty="0">
                <a:latin typeface="Times New Roman" panose="02020603050405020304" pitchFamily="18" charset="0"/>
                <a:cs typeface="Times New Roman" panose="02020603050405020304" pitchFamily="18" charset="0"/>
              </a:rPr>
              <a:t>to enter into the text control. </a:t>
            </a:r>
            <a:r>
              <a:rPr lang="en-US" sz="1900" dirty="0" smtClean="0">
                <a:latin typeface="Times New Roman" panose="02020603050405020304" pitchFamily="18" charset="0"/>
                <a:cs typeface="Times New Roman" panose="02020603050405020304" pitchFamily="18" charset="0"/>
              </a:rPr>
              <a:t>When </a:t>
            </a:r>
            <a:r>
              <a:rPr lang="en-US" sz="1900" dirty="0">
                <a:latin typeface="Times New Roman" panose="02020603050405020304" pitchFamily="18" charset="0"/>
                <a:cs typeface="Times New Roman" panose="02020603050405020304" pitchFamily="18" charset="0"/>
              </a:rPr>
              <a:t>the page loads, the browser puts the </a:t>
            </a:r>
            <a:r>
              <a:rPr lang="en-US" sz="1900" dirty="0" smtClean="0">
                <a:latin typeface="Times New Roman" panose="02020603050405020304" pitchFamily="18" charset="0"/>
                <a:cs typeface="Times New Roman" panose="02020603050405020304" pitchFamily="18" charset="0"/>
              </a:rPr>
              <a:t>placeholder’s value </a:t>
            </a:r>
            <a:r>
              <a:rPr lang="en-US" sz="1900" dirty="0">
                <a:latin typeface="Times New Roman" panose="02020603050405020304" pitchFamily="18" charset="0"/>
                <a:cs typeface="Times New Roman" panose="02020603050405020304" pitchFamily="18" charset="0"/>
              </a:rPr>
              <a:t>in the text control</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size attribute </a:t>
            </a:r>
            <a:r>
              <a:rPr lang="en-US" sz="1900" dirty="0">
                <a:latin typeface="Times New Roman" panose="02020603050405020304" pitchFamily="18" charset="0"/>
                <a:cs typeface="Times New Roman" panose="02020603050405020304" pitchFamily="18" charset="0"/>
              </a:rPr>
              <a:t>specifies the text control’s width, where the width value is an integer </a:t>
            </a:r>
            <a:r>
              <a:rPr lang="en-US" sz="1900" dirty="0" smtClean="0">
                <a:latin typeface="Times New Roman" panose="02020603050405020304" pitchFamily="18" charset="0"/>
                <a:cs typeface="Times New Roman" panose="02020603050405020304" pitchFamily="18" charset="0"/>
              </a:rPr>
              <a:t>that approximates </a:t>
            </a:r>
            <a:r>
              <a:rPr lang="en-US" sz="1900" dirty="0">
                <a:latin typeface="Times New Roman" panose="02020603050405020304" pitchFamily="18" charset="0"/>
                <a:cs typeface="Times New Roman" panose="02020603050405020304" pitchFamily="18" charset="0"/>
              </a:rPr>
              <a:t>number of average-size characters that can fit in </a:t>
            </a:r>
            <a:r>
              <a:rPr lang="en-US" sz="1900" dirty="0" smtClean="0">
                <a:latin typeface="Times New Roman" panose="02020603050405020304" pitchFamily="18" charset="0"/>
                <a:cs typeface="Times New Roman" panose="02020603050405020304" pitchFamily="18" charset="0"/>
              </a:rPr>
              <a:t>box.</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maxlength attribute</a:t>
            </a:r>
            <a:r>
              <a:rPr lang="en-US" sz="1900" dirty="0">
                <a:latin typeface="Times New Roman" panose="02020603050405020304" pitchFamily="18" charset="0"/>
                <a:cs typeface="Times New Roman" panose="02020603050405020304" pitchFamily="18" charset="0"/>
              </a:rPr>
              <a:t> specifies the maximum number of characters that can be </a:t>
            </a:r>
            <a:r>
              <a:rPr lang="en-US" sz="1900" dirty="0" smtClean="0">
                <a:latin typeface="Times New Roman" panose="02020603050405020304" pitchFamily="18" charset="0"/>
                <a:cs typeface="Times New Roman" panose="02020603050405020304" pitchFamily="18" charset="0"/>
              </a:rPr>
              <a:t>entered in </a:t>
            </a:r>
            <a:r>
              <a:rPr lang="en-US" sz="1900" dirty="0">
                <a:latin typeface="Times New Roman" panose="02020603050405020304" pitchFamily="18" charset="0"/>
                <a:cs typeface="Times New Roman" panose="02020603050405020304" pitchFamily="18" charset="0"/>
              </a:rPr>
              <a:t>the box.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next four attributes are </a:t>
            </a:r>
            <a:r>
              <a:rPr lang="en-US" sz="1900" dirty="0" smtClean="0">
                <a:latin typeface="Times New Roman" panose="02020603050405020304" pitchFamily="18" charset="0"/>
                <a:cs typeface="Times New Roman" panose="02020603050405020304" pitchFamily="18" charset="0"/>
              </a:rPr>
              <a:t>popular:-</a:t>
            </a:r>
          </a:p>
          <a:p>
            <a:pPr marL="285750" indent="-285750" algn="just">
              <a:lnSpc>
                <a:spcPct val="85000"/>
              </a:lnSpc>
              <a:buFont typeface="Arial" panose="020B0604020202020204" pitchFamily="34" charset="0"/>
              <a:buChar char="•"/>
            </a:pPr>
            <a:r>
              <a:rPr lang="en-US" sz="1900" dirty="0" smtClean="0">
                <a:solidFill>
                  <a:srgbClr val="FF0000"/>
                </a:solidFill>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value </a:t>
            </a:r>
            <a:r>
              <a:rPr lang="en-US" sz="1900" dirty="0">
                <a:latin typeface="Times New Roman" panose="02020603050405020304" pitchFamily="18" charset="0"/>
                <a:cs typeface="Times New Roman" panose="02020603050405020304" pitchFamily="18" charset="0"/>
              </a:rPr>
              <a:t>attribute specifies an initial value for the text control. The value attribute’s </a:t>
            </a:r>
            <a:r>
              <a:rPr lang="en-US" sz="1900" dirty="0" smtClean="0">
                <a:latin typeface="Times New Roman" panose="02020603050405020304" pitchFamily="18" charset="0"/>
                <a:cs typeface="Times New Roman" panose="02020603050405020304" pitchFamily="18" charset="0"/>
              </a:rPr>
              <a:t>value is </a:t>
            </a:r>
            <a:r>
              <a:rPr lang="en-US" sz="1900" dirty="0">
                <a:latin typeface="Times New Roman" panose="02020603050405020304" pitchFamily="18" charset="0"/>
                <a:cs typeface="Times New Roman" panose="02020603050405020304" pitchFamily="18" charset="0"/>
              </a:rPr>
              <a:t>treated as user input</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autofocus attribute </a:t>
            </a:r>
            <a:r>
              <a:rPr lang="en-US" sz="1900" dirty="0">
                <a:latin typeface="Times New Roman" panose="02020603050405020304" pitchFamily="18" charset="0"/>
                <a:cs typeface="Times New Roman" panose="02020603050405020304" pitchFamily="18" charset="0"/>
              </a:rPr>
              <a:t>specifies that after the page has loaded, the browser engine </a:t>
            </a:r>
            <a:r>
              <a:rPr lang="en-US" sz="1900" dirty="0" smtClean="0">
                <a:latin typeface="Times New Roman" panose="02020603050405020304" pitchFamily="18" charset="0"/>
                <a:cs typeface="Times New Roman" panose="02020603050405020304" pitchFamily="18" charset="0"/>
              </a:rPr>
              <a:t>positions the </a:t>
            </a:r>
            <a:r>
              <a:rPr lang="en-US" sz="1900" dirty="0">
                <a:latin typeface="Times New Roman" panose="02020603050405020304" pitchFamily="18" charset="0"/>
                <a:cs typeface="Times New Roman" panose="02020603050405020304" pitchFamily="18" charset="0"/>
              </a:rPr>
              <a:t>cursor in the text control</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disabled attribute </a:t>
            </a:r>
            <a:r>
              <a:rPr lang="en-US" sz="1900" dirty="0">
                <a:latin typeface="Times New Roman" panose="02020603050405020304" pitchFamily="18" charset="0"/>
                <a:cs typeface="Times New Roman" panose="02020603050405020304" pitchFamily="18" charset="0"/>
              </a:rPr>
              <a:t>specifies that the text control cannot receive the focus, and, therefore</a:t>
            </a:r>
            <a:r>
              <a:rPr lang="en-US" sz="1900" dirty="0" smtClean="0">
                <a:latin typeface="Times New Roman" panose="02020603050405020304" pitchFamily="18" charset="0"/>
                <a:cs typeface="Times New Roman" panose="02020603050405020304" pitchFamily="18" charset="0"/>
              </a:rPr>
              <a:t>, the </a:t>
            </a:r>
            <a:r>
              <a:rPr lang="en-US" sz="1900" dirty="0">
                <a:latin typeface="Times New Roman" panose="02020603050405020304" pitchFamily="18" charset="0"/>
                <a:cs typeface="Times New Roman" panose="02020603050405020304" pitchFamily="18" charset="0"/>
              </a:rPr>
              <a:t>user cannot copy or edit the text control’s value</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a:t>
            </a:r>
            <a:r>
              <a:rPr lang="en-US" sz="1900" dirty="0" err="1">
                <a:solidFill>
                  <a:srgbClr val="FF0000"/>
                </a:solidFill>
                <a:latin typeface="Times New Roman" panose="02020603050405020304" pitchFamily="18" charset="0"/>
                <a:cs typeface="Times New Roman" panose="02020603050405020304" pitchFamily="18" charset="0"/>
              </a:rPr>
              <a:t>readonly</a:t>
            </a:r>
            <a:r>
              <a:rPr lang="en-US" sz="1900" dirty="0">
                <a:solidFill>
                  <a:srgbClr val="FF0000"/>
                </a:solidFill>
                <a:latin typeface="Times New Roman" panose="02020603050405020304" pitchFamily="18" charset="0"/>
                <a:cs typeface="Times New Roman" panose="02020603050405020304" pitchFamily="18" charset="0"/>
              </a:rPr>
              <a:t> attribute </a:t>
            </a:r>
            <a:r>
              <a:rPr lang="en-US" sz="1900" dirty="0">
                <a:latin typeface="Times New Roman" panose="02020603050405020304" pitchFamily="18" charset="0"/>
                <a:cs typeface="Times New Roman" panose="02020603050405020304" pitchFamily="18" charset="0"/>
              </a:rPr>
              <a:t>specifies that the user can highlight the control’s value and </a:t>
            </a:r>
            <a:r>
              <a:rPr lang="en-US" sz="1900" dirty="0" smtClean="0">
                <a:latin typeface="Times New Roman" panose="02020603050405020304" pitchFamily="18" charset="0"/>
                <a:cs typeface="Times New Roman" panose="02020603050405020304" pitchFamily="18" charset="0"/>
              </a:rPr>
              <a:t>copy it</a:t>
            </a:r>
            <a:r>
              <a:rPr lang="en-US" sz="1900" dirty="0">
                <a:latin typeface="Times New Roman" panose="02020603050405020304" pitchFamily="18" charset="0"/>
                <a:cs typeface="Times New Roman" panose="02020603050405020304" pitchFamily="18" charset="0"/>
              </a:rPr>
              <a:t>, but the user cannot edit it.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091664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010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Email Address Generator Web </a:t>
            </a:r>
            <a:r>
              <a:rPr lang="en-US" sz="3200" dirty="0" smtClean="0">
                <a:solidFill>
                  <a:srgbClr val="FFFFFF"/>
                </a:solidFill>
                <a:latin typeface="Times New Roman" pitchFamily="18" charset="0"/>
                <a:cs typeface="Times New Roman" pitchFamily="18" charset="0"/>
              </a:rPr>
              <a:t>Page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956876"/>
            <a:ext cx="8153399" cy="506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We </a:t>
            </a:r>
            <a:r>
              <a:rPr lang="en-US" sz="1900" dirty="0">
                <a:latin typeface="Times New Roman" panose="02020603050405020304" pitchFamily="18" charset="0"/>
                <a:cs typeface="Times New Roman" panose="02020603050405020304" pitchFamily="18" charset="0"/>
              </a:rPr>
              <a:t>examine a web page that uses text controls for a person’s first and last names</a:t>
            </a:r>
            <a:r>
              <a:rPr lang="en-US" sz="1900" dirty="0" smtClean="0">
                <a:latin typeface="Times New Roman" panose="02020603050405020304" pitchFamily="18" charset="0"/>
                <a:cs typeface="Times New Roman" panose="02020603050405020304" pitchFamily="18" charset="0"/>
              </a:rPr>
              <a:t>. In example 2A and 2B., we </a:t>
            </a:r>
            <a:r>
              <a:rPr lang="en-US" sz="1900" dirty="0">
                <a:latin typeface="Times New Roman" panose="02020603050405020304" pitchFamily="18" charset="0"/>
                <a:cs typeface="Times New Roman" panose="02020603050405020304" pitchFamily="18" charset="0"/>
              </a:rPr>
              <a:t>can see what happens on that web page when the user clicks the </a:t>
            </a:r>
            <a:r>
              <a:rPr lang="en-US" sz="1900" dirty="0" smtClean="0">
                <a:latin typeface="Times New Roman" panose="02020603050405020304" pitchFamily="18" charset="0"/>
                <a:cs typeface="Times New Roman" panose="02020603050405020304" pitchFamily="18" charset="0"/>
              </a:rPr>
              <a:t>Generate Email </a:t>
            </a:r>
            <a:r>
              <a:rPr lang="en-US" sz="1900" dirty="0">
                <a:latin typeface="Times New Roman" panose="02020603050405020304" pitchFamily="18" charset="0"/>
                <a:cs typeface="Times New Roman" panose="02020603050405020304" pitchFamily="18" charset="0"/>
              </a:rPr>
              <a:t>button.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underlying JavaScript code retrieves the text controls’ user-entered values </a:t>
            </a:r>
            <a:r>
              <a:rPr lang="en-US" sz="1900" dirty="0" smtClean="0">
                <a:latin typeface="Times New Roman" panose="02020603050405020304" pitchFamily="18" charset="0"/>
                <a:cs typeface="Times New Roman" panose="02020603050405020304" pitchFamily="18" charset="0"/>
              </a:rPr>
              <a:t>and displays </a:t>
            </a:r>
            <a:r>
              <a:rPr lang="en-US" sz="1900" dirty="0">
                <a:latin typeface="Times New Roman" panose="02020603050405020304" pitchFamily="18" charset="0"/>
                <a:cs typeface="Times New Roman" panose="02020603050405020304" pitchFamily="18" charset="0"/>
              </a:rPr>
              <a:t>an email address that’s built with those values.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let’s </a:t>
            </a:r>
            <a:r>
              <a:rPr lang="en-US" sz="1900" dirty="0">
                <a:latin typeface="Times New Roman" panose="02020603050405020304" pitchFamily="18" charset="0"/>
                <a:cs typeface="Times New Roman" panose="02020603050405020304" pitchFamily="18" charset="0"/>
              </a:rPr>
              <a:t>start with </a:t>
            </a:r>
            <a:r>
              <a:rPr lang="en-US" sz="1900" dirty="0" smtClean="0">
                <a:latin typeface="Times New Roman" panose="02020603050405020304" pitchFamily="18" charset="0"/>
                <a:cs typeface="Times New Roman" panose="02020603050405020304" pitchFamily="18" charset="0"/>
              </a:rPr>
              <a:t>the body </a:t>
            </a:r>
            <a:r>
              <a:rPr lang="en-US" sz="1900" dirty="0">
                <a:latin typeface="Times New Roman" panose="02020603050405020304" pitchFamily="18" charset="0"/>
                <a:cs typeface="Times New Roman" panose="02020603050405020304" pitchFamily="18" charset="0"/>
              </a:rPr>
              <a:t>container, which you can see in </a:t>
            </a:r>
            <a:r>
              <a:rPr lang="en-US" sz="1900" dirty="0" smtClean="0">
                <a:latin typeface="Times New Roman" panose="02020603050405020304" pitchFamily="18" charset="0"/>
                <a:cs typeface="Times New Roman" panose="02020603050405020304" pitchFamily="18" charset="0"/>
              </a:rPr>
              <a:t>example 2A., </a:t>
            </a:r>
            <a:r>
              <a:rPr lang="en-US" sz="1900" dirty="0">
                <a:latin typeface="Times New Roman" panose="02020603050405020304" pitchFamily="18" charset="0"/>
                <a:cs typeface="Times New Roman" panose="02020603050405020304" pitchFamily="18" charset="0"/>
              </a:rPr>
              <a:t>Note the form container and the h3 element above the form. It would be legal to move the h3 element inside the form, but we </a:t>
            </a:r>
            <a:r>
              <a:rPr lang="en-US" sz="1900" dirty="0" smtClean="0">
                <a:latin typeface="Times New Roman" panose="02020603050405020304" pitchFamily="18" charset="0"/>
                <a:cs typeface="Times New Roman" panose="02020603050405020304" pitchFamily="18" charset="0"/>
              </a:rPr>
              <a:t>recommend not </a:t>
            </a:r>
            <a:r>
              <a:rPr lang="en-US" sz="1900" dirty="0">
                <a:latin typeface="Times New Roman" panose="02020603050405020304" pitchFamily="18" charset="0"/>
                <a:cs typeface="Times New Roman" panose="02020603050405020304" pitchFamily="18" charset="0"/>
              </a:rPr>
              <a:t>doing so. It’s good to keep the form clean, with just control elements and </a:t>
            </a:r>
            <a:r>
              <a:rPr lang="en-US" sz="1900" dirty="0" smtClean="0">
                <a:latin typeface="Times New Roman" panose="02020603050405020304" pitchFamily="18" charset="0"/>
                <a:cs typeface="Times New Roman" panose="02020603050405020304" pitchFamily="18" charset="0"/>
              </a:rPr>
              <a:t>their labels </a:t>
            </a:r>
            <a:r>
              <a:rPr lang="en-US" sz="1900" dirty="0">
                <a:latin typeface="Times New Roman" panose="02020603050405020304" pitchFamily="18" charset="0"/>
                <a:cs typeface="Times New Roman" panose="02020603050405020304" pitchFamily="18" charset="0"/>
              </a:rPr>
              <a:t>inside </a:t>
            </a:r>
            <a:r>
              <a:rPr lang="en-US" sz="1900" dirty="0" smtClean="0">
                <a:latin typeface="Times New Roman" panose="02020603050405020304" pitchFamily="18" charset="0"/>
                <a:cs typeface="Times New Roman" panose="02020603050405020304" pitchFamily="18" charset="0"/>
              </a:rPr>
              <a:t>it.</a:t>
            </a:r>
          </a:p>
          <a:p>
            <a:pPr marL="285750" indent="-285750" algn="just">
              <a:lnSpc>
                <a:spcPct val="85000"/>
              </a:lnSpc>
              <a:buFont typeface="Arial" panose="020B0604020202020204" pitchFamily="34" charset="0"/>
              <a:buChar char="•"/>
            </a:pPr>
            <a:r>
              <a:rPr lang="en-US" sz="1900" b="1" dirty="0" smtClean="0">
                <a:solidFill>
                  <a:srgbClr val="FF0000"/>
                </a:solidFill>
                <a:ea typeface="Calibri" pitchFamily="34" charset="0"/>
                <a:cs typeface="Calibri" pitchFamily="34" charset="0"/>
              </a:rPr>
              <a:t>Note:</a:t>
            </a:r>
            <a:r>
              <a:rPr lang="en-US" sz="1900" b="1" dirty="0" smtClean="0">
                <a:ea typeface="Calibri" pitchFamily="34" charset="0"/>
                <a:cs typeface="Calibri" pitchFamily="34" charset="0"/>
              </a:rPr>
              <a:t> </a:t>
            </a:r>
            <a:r>
              <a:rPr lang="en-US" sz="1900" b="1" dirty="0">
                <a:ea typeface="Calibri" pitchFamily="34" charset="0"/>
                <a:cs typeface="Calibri" pitchFamily="34" charset="0"/>
              </a:rPr>
              <a:t>the two text controls with size="15". So are the user entries limited to 15 </a:t>
            </a:r>
            <a:r>
              <a:rPr lang="en-US" sz="1900" b="1" dirty="0" smtClean="0">
                <a:ea typeface="Calibri" pitchFamily="34" charset="0"/>
                <a:cs typeface="Calibri" pitchFamily="34" charset="0"/>
              </a:rPr>
              <a:t>characters each</a:t>
            </a:r>
            <a:r>
              <a:rPr lang="en-US" sz="1900" b="1" dirty="0">
                <a:ea typeface="Calibri" pitchFamily="34" charset="0"/>
                <a:cs typeface="Calibri" pitchFamily="34" charset="0"/>
              </a:rPr>
              <a:t>? No. The boxes are 15 characters wide, but the user can enter as many characters as desired</a:t>
            </a:r>
            <a:r>
              <a:rPr lang="en-US" sz="1900" b="1" dirty="0" smtClean="0">
                <a:ea typeface="Calibri" pitchFamily="34" charset="0"/>
                <a:cs typeface="Calibri" pitchFamily="34" charset="0"/>
              </a:rPr>
              <a:t>.</a:t>
            </a:r>
          </a:p>
          <a:p>
            <a:pPr marL="285750" indent="-285750" algn="just">
              <a:lnSpc>
                <a:spcPct val="85000"/>
              </a:lnSpc>
              <a:buFont typeface="Arial" panose="020B0604020202020204" pitchFamily="34" charset="0"/>
              <a:buChar char="•"/>
            </a:pPr>
            <a:r>
              <a:rPr lang="en-US" sz="1900" dirty="0" smtClean="0">
                <a:solidFill>
                  <a:srgbClr val="FF0000"/>
                </a:solidFill>
                <a:latin typeface="Times New Roman" panose="02020603050405020304" pitchFamily="18" charset="0"/>
                <a:cs typeface="Times New Roman" panose="02020603050405020304" pitchFamily="18" charset="0"/>
              </a:rPr>
              <a:t>Note: </a:t>
            </a:r>
            <a:r>
              <a:rPr lang="en-US" sz="1900" dirty="0">
                <a:latin typeface="Times New Roman" panose="02020603050405020304" pitchFamily="18" charset="0"/>
                <a:cs typeface="Times New Roman" panose="02020603050405020304" pitchFamily="18" charset="0"/>
              </a:rPr>
              <a:t>the first-name text control’s autofocus attribute. That causes the browser to load the </a:t>
            </a:r>
            <a:r>
              <a:rPr lang="en-US" sz="1900" dirty="0" smtClean="0">
                <a:latin typeface="Times New Roman" panose="02020603050405020304" pitchFamily="18" charset="0"/>
                <a:cs typeface="Times New Roman" panose="02020603050405020304" pitchFamily="18" charset="0"/>
              </a:rPr>
              <a:t>web page </a:t>
            </a:r>
            <a:r>
              <a:rPr lang="en-US" sz="1900" dirty="0">
                <a:latin typeface="Times New Roman" panose="02020603050405020304" pitchFamily="18" charset="0"/>
                <a:cs typeface="Times New Roman" panose="02020603050405020304" pitchFamily="18" charset="0"/>
              </a:rPr>
              <a:t>with the cursor in that text control.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2000" b="1" dirty="0" smtClean="0">
                <a:solidFill>
                  <a:srgbClr val="FF0000"/>
                </a:solidFill>
                <a:latin typeface="MS Reference Sans Serif" pitchFamily="34" charset="0"/>
                <a:cs typeface="Times New Roman" panose="02020603050405020304" pitchFamily="18" charset="0"/>
              </a:rPr>
              <a:t>Note:</a:t>
            </a:r>
            <a:r>
              <a:rPr lang="en-US" sz="2000" b="1" dirty="0" smtClean="0">
                <a:latin typeface="MS Reference Sans Serif" pitchFamily="34" charset="0"/>
                <a:cs typeface="Times New Roman" panose="02020603050405020304" pitchFamily="18" charset="0"/>
              </a:rPr>
              <a:t> </a:t>
            </a:r>
            <a:r>
              <a:rPr lang="en-US" sz="2000" b="1" dirty="0">
                <a:latin typeface="MS Reference Sans Serif" pitchFamily="34" charset="0"/>
                <a:cs typeface="Times New Roman" panose="02020603050405020304" pitchFamily="18" charset="0"/>
              </a:rPr>
              <a:t>the p element below </a:t>
            </a:r>
            <a:r>
              <a:rPr lang="en-US" sz="2000" b="1" dirty="0" smtClean="0">
                <a:latin typeface="MS Reference Sans Serif" pitchFamily="34" charset="0"/>
                <a:cs typeface="Times New Roman" panose="02020603050405020304" pitchFamily="18" charset="0"/>
              </a:rPr>
              <a:t>form</a:t>
            </a:r>
            <a:r>
              <a:rPr lang="en-US" sz="2000" b="1" dirty="0">
                <a:latin typeface="MS Reference Sans Serif" pitchFamily="34" charset="0"/>
                <a:cs typeface="Times New Roman" panose="02020603050405020304" pitchFamily="18" charset="0"/>
              </a:rPr>
              <a:t>. It’s a placeholder for </a:t>
            </a:r>
            <a:r>
              <a:rPr lang="en-US" sz="2000" b="1" dirty="0" smtClean="0">
                <a:latin typeface="MS Reference Sans Serif" pitchFamily="34" charset="0"/>
                <a:cs typeface="Times New Roman" panose="02020603050405020304" pitchFamily="18" charset="0"/>
              </a:rPr>
              <a:t>generated </a:t>
            </a:r>
            <a:r>
              <a:rPr lang="en-US" sz="2000" b="1" dirty="0">
                <a:latin typeface="MS Reference Sans Serif" pitchFamily="34" charset="0"/>
                <a:cs typeface="Times New Roman" panose="02020603050405020304" pitchFamily="18" charset="0"/>
              </a:rPr>
              <a:t>email address</a:t>
            </a:r>
            <a:r>
              <a:rPr lang="en-US" sz="2000" b="1" dirty="0" smtClean="0">
                <a:latin typeface="MS Reference Sans Serif" pitchFamily="34"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When the user clicks the button, the JavaScript engine calls the generateEmail function</a:t>
            </a:r>
            <a:r>
              <a:rPr lang="en-US" sz="1900" dirty="0" smtClean="0">
                <a:latin typeface="Times New Roman" panose="02020603050405020304" pitchFamily="18" charset="0"/>
                <a:cs typeface="Times New Roman" panose="02020603050405020304" pitchFamily="18" charset="0"/>
              </a:rPr>
              <a:t>, which </a:t>
            </a:r>
            <a:r>
              <a:rPr lang="en-US" sz="1900" dirty="0">
                <a:latin typeface="Times New Roman" panose="02020603050405020304" pitchFamily="18" charset="0"/>
                <a:cs typeface="Times New Roman" panose="02020603050405020304" pitchFamily="18" charset="0"/>
              </a:rPr>
              <a:t>assigns the generated email address to the empty area between the </a:t>
            </a:r>
            <a:r>
              <a:rPr lang="en-US" sz="1900" dirty="0">
                <a:solidFill>
                  <a:srgbClr val="FF0000"/>
                </a:solidFill>
                <a:latin typeface="Times New Roman" panose="02020603050405020304" pitchFamily="18" charset="0"/>
                <a:cs typeface="Times New Roman" panose="02020603050405020304" pitchFamily="18" charset="0"/>
              </a:rPr>
              <a:t>p element’s </a:t>
            </a:r>
            <a:r>
              <a:rPr lang="en-US" sz="1900" dirty="0">
                <a:latin typeface="Times New Roman" panose="02020603050405020304" pitchFamily="18" charset="0"/>
                <a:cs typeface="Times New Roman" panose="02020603050405020304" pitchFamily="18" charset="0"/>
              </a:rPr>
              <a:t>start </a:t>
            </a:r>
            <a:r>
              <a:rPr lang="en-US" sz="1900" dirty="0" smtClean="0">
                <a:latin typeface="Times New Roman" panose="02020603050405020304" pitchFamily="18" charset="0"/>
                <a:cs typeface="Times New Roman" panose="02020603050405020304" pitchFamily="18" charset="0"/>
              </a:rPr>
              <a:t>and end </a:t>
            </a:r>
            <a:r>
              <a:rPr lang="en-US" sz="1900" dirty="0">
                <a:latin typeface="Times New Roman" panose="02020603050405020304" pitchFamily="18" charset="0"/>
                <a:cs typeface="Times New Roman" panose="02020603050405020304" pitchFamily="18" charset="0"/>
              </a:rPr>
              <a:t>tags. </a:t>
            </a:r>
            <a:r>
              <a:rPr lang="en-US" sz="1900" dirty="0" smtClean="0">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942985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Email Address Generator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0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2A., (continue…)  </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Example 2A.,   </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&lt;body&gt;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&lt;h3&gt;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        Enter your first and last names and then click the button.</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&lt;/h3&gt;</a:t>
            </a:r>
          </a:p>
          <a:p>
            <a:pPr lvl="1"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&lt;form&gt;</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First Name:</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&lt;input type="text" id="first" size="15" autofocus&gt;</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a:t>
            </a:r>
            <a:r>
              <a:rPr lang="en-US" dirty="0" err="1" smtClean="0">
                <a:solidFill>
                  <a:srgbClr val="FF0000"/>
                </a:solidFill>
                <a:latin typeface="Times New Roman" panose="02020603050405020304" pitchFamily="18" charset="0"/>
                <a:cs typeface="Times New Roman" panose="02020603050405020304" pitchFamily="18" charset="0"/>
              </a:rPr>
              <a:t>br</a:t>
            </a:r>
            <a:r>
              <a:rPr lang="en-US" dirty="0" smtClean="0">
                <a:solidFill>
                  <a:srgbClr val="FF0000"/>
                </a:solidFill>
                <a:latin typeface="Times New Roman" panose="02020603050405020304" pitchFamily="18" charset="0"/>
                <a:cs typeface="Times New Roman" panose="02020603050405020304" pitchFamily="18" charset="0"/>
              </a:rPr>
              <a:t>&gt;</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Last Name:</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&lt;input type="text" id="last" size="15"&gt;</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a:t>
            </a:r>
            <a:r>
              <a:rPr lang="en-US" dirty="0" err="1" smtClean="0">
                <a:solidFill>
                  <a:srgbClr val="FF0000"/>
                </a:solidFill>
                <a:latin typeface="Times New Roman" panose="02020603050405020304" pitchFamily="18" charset="0"/>
                <a:cs typeface="Times New Roman" panose="02020603050405020304" pitchFamily="18" charset="0"/>
              </a:rPr>
              <a:t>br</a:t>
            </a:r>
            <a:r>
              <a:rPr lang="en-US" dirty="0" smtClean="0">
                <a:solidFill>
                  <a:srgbClr val="FF0000"/>
                </a:solidFill>
                <a:latin typeface="Times New Roman" panose="02020603050405020304" pitchFamily="18" charset="0"/>
                <a:cs typeface="Times New Roman" panose="02020603050405020304" pitchFamily="18" charset="0"/>
              </a:rPr>
              <a:t>&gt;&lt;</a:t>
            </a:r>
            <a:r>
              <a:rPr lang="en-US" dirty="0" err="1" smtClean="0">
                <a:solidFill>
                  <a:srgbClr val="FF0000"/>
                </a:solidFill>
                <a:latin typeface="Times New Roman" panose="02020603050405020304" pitchFamily="18" charset="0"/>
                <a:cs typeface="Times New Roman" panose="02020603050405020304" pitchFamily="18" charset="0"/>
              </a:rPr>
              <a:t>br</a:t>
            </a:r>
            <a:r>
              <a:rPr lang="en-US" dirty="0" smtClean="0">
                <a:solidFill>
                  <a:srgbClr val="FF0000"/>
                </a:solidFill>
                <a:latin typeface="Times New Roman" panose="02020603050405020304" pitchFamily="18" charset="0"/>
                <a:cs typeface="Times New Roman" panose="02020603050405020304" pitchFamily="18" charset="0"/>
              </a:rPr>
              <a:t>&gt;</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&lt;input type="button" value="Generate Email"</a:t>
            </a:r>
          </a:p>
          <a:p>
            <a:pPr lvl="2"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         onclick="generateEmail(this.form);"&gt;</a:t>
            </a:r>
          </a:p>
          <a:p>
            <a:pPr lvl="1"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&lt;/form&gt;</a:t>
            </a:r>
          </a:p>
          <a:p>
            <a:pPr lvl="1"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&lt;p id="email"&gt;&lt;/p&gt;</a:t>
            </a:r>
          </a:p>
          <a:p>
            <a:pPr lvl="1"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&lt;/body&gt;</a:t>
            </a:r>
          </a:p>
          <a:p>
            <a:pPr lvl="1"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&lt;/html</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spcBef>
                <a:spcPts val="1200"/>
              </a:spcBef>
              <a:buFont typeface="Arial" panose="020B0604020202020204" pitchFamily="34" charset="0"/>
              <a:buChar char="•"/>
            </a:pPr>
            <a:r>
              <a:rPr lang="en-US" sz="1900" dirty="0" smtClean="0">
                <a:solidFill>
                  <a:srgbClr val="FF0000"/>
                </a:solidFill>
                <a:latin typeface="Times New Roman" panose="02020603050405020304" pitchFamily="18" charset="0"/>
                <a:cs typeface="Times New Roman" panose="02020603050405020304" pitchFamily="18" charset="0"/>
              </a:rPr>
              <a:t>Note</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this.form argument in the button event handler’s generateEmail </a:t>
            </a:r>
            <a:r>
              <a:rPr lang="en-US" sz="1900" dirty="0" smtClean="0">
                <a:latin typeface="Times New Roman" panose="02020603050405020304" pitchFamily="18" charset="0"/>
                <a:cs typeface="Times New Roman" panose="02020603050405020304" pitchFamily="18" charset="0"/>
              </a:rPr>
              <a:t>function call. In </a:t>
            </a:r>
            <a:r>
              <a:rPr lang="en-US" sz="1900" dirty="0" smtClean="0">
                <a:solidFill>
                  <a:srgbClr val="FF0000"/>
                </a:solidFill>
                <a:latin typeface="Times New Roman" panose="02020603050405020304" pitchFamily="18" charset="0"/>
                <a:cs typeface="Times New Roman" panose="02020603050405020304" pitchFamily="18" charset="0"/>
              </a:rPr>
              <a:t>generateEmail</a:t>
            </a:r>
            <a:r>
              <a:rPr lang="en-US" sz="1900" dirty="0" smtClean="0">
                <a:latin typeface="Times New Roman" panose="02020603050405020304" pitchFamily="18" charset="0"/>
                <a:cs typeface="Times New Roman" panose="02020603050405020304" pitchFamily="18" charset="0"/>
              </a:rPr>
              <a:t> function, we’ll </a:t>
            </a:r>
            <a:r>
              <a:rPr lang="en-US" sz="1900" dirty="0">
                <a:latin typeface="Times New Roman" panose="02020603050405020304" pitchFamily="18" charset="0"/>
                <a:cs typeface="Times New Roman" panose="02020603050405020304" pitchFamily="18" charset="0"/>
              </a:rPr>
              <a:t>need to retrieve the user inputs from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form. </a:t>
            </a:r>
            <a:endParaRPr lang="en-US" dirty="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6477000" y="3475369"/>
            <a:ext cx="2514601" cy="563231"/>
          </a:xfrm>
          <a:prstGeom prst="rect">
            <a:avLst/>
          </a:prstGeom>
          <a:ln>
            <a:solidFill>
              <a:srgbClr val="00B050"/>
            </a:solidFill>
          </a:ln>
        </p:spPr>
        <p:txBody>
          <a:bodyPr wrap="square">
            <a:spAutoFit/>
          </a:bodyPr>
          <a:lstStyle/>
          <a:p>
            <a:pPr algn="just">
              <a:lnSpc>
                <a:spcPct val="90000"/>
              </a:lnSpc>
            </a:pPr>
            <a:r>
              <a:rPr lang="en-US" sz="1700" dirty="0">
                <a:solidFill>
                  <a:srgbClr val="00B050"/>
                </a:solidFill>
                <a:latin typeface="Times New Roman" panose="02020603050405020304" pitchFamily="18" charset="0"/>
                <a:cs typeface="Times New Roman" panose="02020603050405020304" pitchFamily="18" charset="0"/>
              </a:rPr>
              <a:t>Use </a:t>
            </a:r>
            <a:r>
              <a:rPr lang="en-US" sz="1700" dirty="0" smtClean="0">
                <a:solidFill>
                  <a:srgbClr val="00B050"/>
                </a:solidFill>
                <a:latin typeface="Times New Roman" panose="02020603050405020304" pitchFamily="18" charset="0"/>
                <a:cs typeface="Times New Roman" panose="02020603050405020304" pitchFamily="18" charset="0"/>
              </a:rPr>
              <a:t>autofocus for </a:t>
            </a:r>
            <a:r>
              <a:rPr lang="en-US" sz="1700" dirty="0">
                <a:solidFill>
                  <a:srgbClr val="00B050"/>
                </a:solidFill>
                <a:latin typeface="Times New Roman" panose="02020603050405020304" pitchFamily="18" charset="0"/>
                <a:cs typeface="Times New Roman" panose="02020603050405020304" pitchFamily="18" charset="0"/>
              </a:rPr>
              <a:t>the </a:t>
            </a:r>
            <a:r>
              <a:rPr lang="en-US" sz="1700" dirty="0" smtClean="0">
                <a:solidFill>
                  <a:srgbClr val="00B050"/>
                </a:solidFill>
                <a:latin typeface="Times New Roman" panose="02020603050405020304" pitchFamily="18" charset="0"/>
                <a:cs typeface="Times New Roman" panose="02020603050405020304" pitchFamily="18" charset="0"/>
              </a:rPr>
              <a:t>first-name text </a:t>
            </a:r>
            <a:r>
              <a:rPr lang="en-US" sz="1700" dirty="0">
                <a:solidFill>
                  <a:srgbClr val="00B050"/>
                </a:solidFill>
                <a:latin typeface="Times New Roman" panose="02020603050405020304" pitchFamily="18" charset="0"/>
                <a:cs typeface="Times New Roman" panose="02020603050405020304" pitchFamily="18" charset="0"/>
              </a:rPr>
              <a:t>control.</a:t>
            </a:r>
          </a:p>
        </p:txBody>
      </p:sp>
      <p:cxnSp>
        <p:nvCxnSpPr>
          <p:cNvPr id="5" name="Straight Arrow Connector 4"/>
          <p:cNvCxnSpPr/>
          <p:nvPr/>
        </p:nvCxnSpPr>
        <p:spPr>
          <a:xfrm flipH="1" flipV="1">
            <a:off x="6096000" y="2968817"/>
            <a:ext cx="381000" cy="506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661212" y="4419600"/>
            <a:ext cx="3400238" cy="1269578"/>
          </a:xfrm>
          <a:prstGeom prst="rect">
            <a:avLst/>
          </a:prstGeom>
          <a:ln>
            <a:solidFill>
              <a:srgbClr val="00B050"/>
            </a:solidFill>
          </a:ln>
        </p:spPr>
        <p:txBody>
          <a:bodyPr wrap="square">
            <a:spAutoFit/>
          </a:bodyPr>
          <a:lstStyle/>
          <a:p>
            <a:pPr algn="just">
              <a:lnSpc>
                <a:spcPct val="90000"/>
              </a:lnSpc>
            </a:pPr>
            <a:r>
              <a:rPr lang="en-US" sz="1700" dirty="0">
                <a:solidFill>
                  <a:srgbClr val="00B050"/>
                </a:solidFill>
                <a:latin typeface="Times New Roman" panose="02020603050405020304" pitchFamily="18" charset="0"/>
                <a:cs typeface="Times New Roman" panose="02020603050405020304" pitchFamily="18" charset="0"/>
              </a:rPr>
              <a:t>The this keyword </a:t>
            </a:r>
            <a:r>
              <a:rPr lang="en-US" sz="1700" dirty="0" smtClean="0">
                <a:solidFill>
                  <a:srgbClr val="00B050"/>
                </a:solidFill>
                <a:latin typeface="Times New Roman" panose="02020603050405020304" pitchFamily="18" charset="0"/>
                <a:cs typeface="Times New Roman" panose="02020603050405020304" pitchFamily="18" charset="0"/>
              </a:rPr>
              <a:t>refers to </a:t>
            </a:r>
            <a:r>
              <a:rPr lang="en-US" sz="1700" dirty="0">
                <a:solidFill>
                  <a:srgbClr val="00B050"/>
                </a:solidFill>
                <a:latin typeface="Times New Roman" panose="02020603050405020304" pitchFamily="18" charset="0"/>
                <a:cs typeface="Times New Roman" panose="02020603050405020304" pitchFamily="18" charset="0"/>
              </a:rPr>
              <a:t>the object that </a:t>
            </a:r>
            <a:r>
              <a:rPr lang="en-US" sz="1700" dirty="0" smtClean="0">
                <a:solidFill>
                  <a:srgbClr val="00B050"/>
                </a:solidFill>
                <a:latin typeface="Times New Roman" panose="02020603050405020304" pitchFamily="18" charset="0"/>
                <a:cs typeface="Times New Roman" panose="02020603050405020304" pitchFamily="18" charset="0"/>
              </a:rPr>
              <a:t>contains the </a:t>
            </a:r>
            <a:r>
              <a:rPr lang="en-US" sz="1700" dirty="0">
                <a:solidFill>
                  <a:srgbClr val="00B050"/>
                </a:solidFill>
                <a:latin typeface="Times New Roman" panose="02020603050405020304" pitchFamily="18" charset="0"/>
                <a:cs typeface="Times New Roman" panose="02020603050405020304" pitchFamily="18" charset="0"/>
              </a:rPr>
              <a:t>JavaScript in which </a:t>
            </a:r>
            <a:r>
              <a:rPr lang="en-US" sz="1700" dirty="0" smtClean="0">
                <a:solidFill>
                  <a:srgbClr val="00B050"/>
                </a:solidFill>
                <a:latin typeface="Times New Roman" panose="02020603050405020304" pitchFamily="18" charset="0"/>
                <a:cs typeface="Times New Roman" panose="02020603050405020304" pitchFamily="18" charset="0"/>
              </a:rPr>
              <a:t>this appears</a:t>
            </a:r>
            <a:r>
              <a:rPr lang="en-US" sz="1700" dirty="0">
                <a:solidFill>
                  <a:srgbClr val="00B050"/>
                </a:solidFill>
                <a:latin typeface="Times New Roman" panose="02020603050405020304" pitchFamily="18" charset="0"/>
                <a:cs typeface="Times New Roman" panose="02020603050405020304" pitchFamily="18" charset="0"/>
              </a:rPr>
              <a:t>. In this example, </a:t>
            </a:r>
            <a:r>
              <a:rPr lang="en-US" sz="1700" dirty="0" smtClean="0">
                <a:solidFill>
                  <a:srgbClr val="00B050"/>
                </a:solidFill>
                <a:latin typeface="Times New Roman" panose="02020603050405020304" pitchFamily="18" charset="0"/>
                <a:cs typeface="Times New Roman" panose="02020603050405020304" pitchFamily="18" charset="0"/>
              </a:rPr>
              <a:t>the enclosing </a:t>
            </a:r>
            <a:r>
              <a:rPr lang="en-US" sz="1700" dirty="0">
                <a:solidFill>
                  <a:srgbClr val="00B050"/>
                </a:solidFill>
                <a:latin typeface="Times New Roman" panose="02020603050405020304" pitchFamily="18" charset="0"/>
                <a:cs typeface="Times New Roman" panose="02020603050405020304" pitchFamily="18" charset="0"/>
              </a:rPr>
              <a:t>object is the </a:t>
            </a:r>
            <a:r>
              <a:rPr lang="en-US" sz="1700" dirty="0" smtClean="0">
                <a:solidFill>
                  <a:srgbClr val="00B050"/>
                </a:solidFill>
                <a:latin typeface="Times New Roman" panose="02020603050405020304" pitchFamily="18" charset="0"/>
                <a:cs typeface="Times New Roman" panose="02020603050405020304" pitchFamily="18" charset="0"/>
              </a:rPr>
              <a:t>button element's </a:t>
            </a:r>
            <a:r>
              <a:rPr lang="en-US" sz="1700" dirty="0">
                <a:solidFill>
                  <a:srgbClr val="00B050"/>
                </a:solidFill>
                <a:latin typeface="Times New Roman" panose="02020603050405020304" pitchFamily="18" charset="0"/>
                <a:cs typeface="Times New Roman" panose="02020603050405020304" pitchFamily="18" charset="0"/>
              </a:rPr>
              <a:t>object.</a:t>
            </a:r>
          </a:p>
        </p:txBody>
      </p:sp>
      <p:cxnSp>
        <p:nvCxnSpPr>
          <p:cNvPr id="15" name="Straight Arrow Connector 14"/>
          <p:cNvCxnSpPr/>
          <p:nvPr/>
        </p:nvCxnSpPr>
        <p:spPr>
          <a:xfrm flipH="1" flipV="1">
            <a:off x="5184775" y="5130497"/>
            <a:ext cx="476437"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184775" y="4398978"/>
            <a:ext cx="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86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248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Accessing a Form’s Control Values</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5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when user clicks the button, we need to pass the form to generateEmail function. The </a:t>
            </a:r>
            <a:r>
              <a:rPr lang="en-US" sz="1900" dirty="0">
                <a:solidFill>
                  <a:srgbClr val="FF0000"/>
                </a:solidFill>
                <a:latin typeface="Times New Roman" panose="02020603050405020304" pitchFamily="18" charset="0"/>
                <a:cs typeface="Times New Roman" panose="02020603050405020304" pitchFamily="18" charset="0"/>
              </a:rPr>
              <a:t>this</a:t>
            </a:r>
            <a:r>
              <a:rPr lang="en-US" sz="1900" dirty="0">
                <a:latin typeface="Times New Roman" panose="02020603050405020304" pitchFamily="18" charset="0"/>
                <a:cs typeface="Times New Roman" panose="02020603050405020304" pitchFamily="18" charset="0"/>
              </a:rPr>
              <a:t> keyword refers to object that contains the JavaScript in which </a:t>
            </a:r>
            <a:r>
              <a:rPr lang="en-US" sz="1900" dirty="0">
                <a:solidFill>
                  <a:srgbClr val="FF0000"/>
                </a:solidFill>
                <a:latin typeface="Times New Roman" panose="02020603050405020304" pitchFamily="18" charset="0"/>
                <a:cs typeface="Times New Roman" panose="02020603050405020304" pitchFamily="18" charset="0"/>
              </a:rPr>
              <a:t>this</a:t>
            </a:r>
            <a:r>
              <a:rPr lang="en-US" sz="1900" dirty="0">
                <a:latin typeface="Times New Roman" panose="02020603050405020304" pitchFamily="18" charset="0"/>
                <a:cs typeface="Times New Roman" panose="02020603050405020304" pitchFamily="18" charset="0"/>
              </a:rPr>
              <a:t> appears. </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Specifically in this example, the enclosing object is the button element’s object. The button element’s object has a form property that holds the form that surrounds the button. Therefore, we can pass the form object to the generateEmail function by calling </a:t>
            </a:r>
            <a:r>
              <a:rPr lang="en-US" sz="1900" dirty="0">
                <a:solidFill>
                  <a:srgbClr val="FF0000"/>
                </a:solidFill>
                <a:latin typeface="Times New Roman" panose="02020603050405020304" pitchFamily="18" charset="0"/>
                <a:cs typeface="Times New Roman" panose="02020603050405020304" pitchFamily="18" charset="0"/>
              </a:rPr>
              <a:t>generateEmail(</a:t>
            </a:r>
            <a:r>
              <a:rPr lang="en-US" sz="1900" dirty="0" err="1">
                <a:solidFill>
                  <a:srgbClr val="FF0000"/>
                </a:solidFill>
                <a:latin typeface="Times New Roman" panose="02020603050405020304" pitchFamily="18" charset="0"/>
                <a:cs typeface="Times New Roman" panose="02020603050405020304" pitchFamily="18" charset="0"/>
              </a:rPr>
              <a:t>this.form</a:t>
            </a:r>
            <a:r>
              <a:rPr lang="en-US" sz="1900" dirty="0">
                <a:solidFill>
                  <a:srgbClr val="FF0000"/>
                </a:solidFill>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We’ll examine the </a:t>
            </a:r>
            <a:r>
              <a:rPr lang="en-US" sz="1900" dirty="0">
                <a:latin typeface="Times New Roman" panose="02020603050405020304" pitchFamily="18" charset="0"/>
                <a:cs typeface="Times New Roman" panose="02020603050405020304" pitchFamily="18" charset="0"/>
              </a:rPr>
              <a:t>function itself and learn how to use the form object to access control values within the form</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We </a:t>
            </a:r>
            <a:r>
              <a:rPr lang="en-US" sz="1900" dirty="0">
                <a:latin typeface="Times New Roman" panose="02020603050405020304" pitchFamily="18" charset="0"/>
                <a:cs typeface="Times New Roman" panose="02020603050405020304" pitchFamily="18" charset="0"/>
              </a:rPr>
              <a:t>pass an argument to a function, you should have </a:t>
            </a:r>
            <a:r>
              <a:rPr lang="en-US" sz="1900" dirty="0" smtClean="0">
                <a:latin typeface="Times New Roman" panose="02020603050405020304" pitchFamily="18" charset="0"/>
                <a:cs typeface="Times New Roman" panose="02020603050405020304" pitchFamily="18" charset="0"/>
              </a:rPr>
              <a:t>an associated </a:t>
            </a:r>
            <a:r>
              <a:rPr lang="en-US" sz="1900" dirty="0">
                <a:latin typeface="Times New Roman" panose="02020603050405020304" pitchFamily="18" charset="0"/>
                <a:cs typeface="Times New Roman" panose="02020603050405020304" pitchFamily="18" charset="0"/>
              </a:rPr>
              <a:t>parameter in the function’s heading. Therefore, to receive the form object passed </a:t>
            </a:r>
            <a:r>
              <a:rPr lang="en-US" sz="1900" dirty="0" smtClean="0">
                <a:latin typeface="Times New Roman" panose="02020603050405020304" pitchFamily="18" charset="0"/>
                <a:cs typeface="Times New Roman" panose="02020603050405020304" pitchFamily="18" charset="0"/>
              </a:rPr>
              <a:t>to the </a:t>
            </a:r>
            <a:r>
              <a:rPr lang="en-US" sz="1900" dirty="0">
                <a:latin typeface="Times New Roman" panose="02020603050405020304" pitchFamily="18" charset="0"/>
                <a:cs typeface="Times New Roman" panose="02020603050405020304" pitchFamily="18" charset="0"/>
              </a:rPr>
              <a:t>generateEmail function, there’s a form parameter in </a:t>
            </a:r>
            <a:r>
              <a:rPr lang="en-US" sz="1900" dirty="0" smtClean="0">
                <a:latin typeface="Times New Roman" panose="02020603050405020304" pitchFamily="18" charset="0"/>
                <a:cs typeface="Times New Roman" panose="02020603050405020304" pitchFamily="18" charset="0"/>
              </a:rPr>
              <a:t>function’s </a:t>
            </a:r>
            <a:r>
              <a:rPr lang="en-US" sz="1900" dirty="0">
                <a:latin typeface="Times New Roman" panose="02020603050405020304" pitchFamily="18" charset="0"/>
                <a:cs typeface="Times New Roman" panose="02020603050405020304" pitchFamily="18" charset="0"/>
              </a:rPr>
              <a:t>heading, as you can </a:t>
            </a:r>
            <a:r>
              <a:rPr lang="en-US" sz="1900" dirty="0" smtClean="0">
                <a:latin typeface="Times New Roman" panose="02020603050405020304" pitchFamily="18" charset="0"/>
                <a:cs typeface="Times New Roman" panose="02020603050405020304" pitchFamily="18" charset="0"/>
              </a:rPr>
              <a:t>see here</a:t>
            </a:r>
            <a:r>
              <a:rPr lang="en-US" sz="1900" dirty="0">
                <a:latin typeface="Times New Roman" panose="02020603050405020304" pitchFamily="18" charset="0"/>
                <a:cs typeface="Times New Roman" panose="02020603050405020304" pitchFamily="18" charset="0"/>
              </a:rPr>
              <a:t>:</a:t>
            </a: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function </a:t>
            </a:r>
            <a:r>
              <a:rPr lang="en-US" sz="1900" dirty="0" err="1">
                <a:solidFill>
                  <a:srgbClr val="FF0000"/>
                </a:solidFill>
                <a:latin typeface="Times New Roman" panose="02020603050405020304" pitchFamily="18" charset="0"/>
                <a:cs typeface="Times New Roman" panose="02020603050405020304" pitchFamily="18" charset="0"/>
              </a:rPr>
              <a:t>generateEmail</a:t>
            </a:r>
            <a:r>
              <a:rPr lang="en-US" sz="1900" dirty="0">
                <a:solidFill>
                  <a:srgbClr val="FF0000"/>
                </a:solidFill>
                <a:latin typeface="Times New Roman" panose="02020603050405020304" pitchFamily="18" charset="0"/>
                <a:cs typeface="Times New Roman" panose="02020603050405020304" pitchFamily="18" charset="0"/>
              </a:rPr>
              <a:t>(form) </a:t>
            </a:r>
            <a:endParaRPr lang="en-US" sz="1900"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Example 2B., shows </a:t>
            </a:r>
            <a:r>
              <a:rPr lang="en-US" sz="1900" dirty="0">
                <a:latin typeface="Times New Roman" panose="02020603050405020304" pitchFamily="18" charset="0"/>
                <a:cs typeface="Times New Roman" panose="02020603050405020304" pitchFamily="18" charset="0"/>
              </a:rPr>
              <a:t>the head container for the Email Address Generator web page. Note </a:t>
            </a:r>
            <a:r>
              <a:rPr lang="en-US" sz="1900" dirty="0" smtClean="0">
                <a:latin typeface="Times New Roman" panose="02020603050405020304" pitchFamily="18" charset="0"/>
                <a:cs typeface="Times New Roman" panose="02020603050405020304" pitchFamily="18" charset="0"/>
              </a:rPr>
              <a:t>the form </a:t>
            </a:r>
            <a:r>
              <a:rPr lang="en-US" sz="1900" dirty="0">
                <a:latin typeface="Times New Roman" panose="02020603050405020304" pitchFamily="18" charset="0"/>
                <a:cs typeface="Times New Roman" panose="02020603050405020304" pitchFamily="18" charset="0"/>
              </a:rPr>
              <a:t>parameter in the generateEmail function’s heading</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600" dirty="0">
                <a:effectLst>
                  <a:outerShdw blurRad="38100" dist="38100" dir="2700000" algn="tl">
                    <a:srgbClr val="000000">
                      <a:alpha val="43137"/>
                    </a:srgbClr>
                  </a:outerShdw>
                </a:effectLst>
                <a:latin typeface="Rockwell" pitchFamily="18" charset="0"/>
                <a:cs typeface="Times New Roman" panose="02020603050405020304" pitchFamily="18" charset="0"/>
              </a:rPr>
              <a:t>Be aware that you’re not </a:t>
            </a:r>
            <a:r>
              <a:rPr lang="en-US" sz="1600" dirty="0" smtClean="0">
                <a:effectLst>
                  <a:outerShdw blurRad="38100" dist="38100" dir="2700000" algn="tl">
                    <a:srgbClr val="000000">
                      <a:alpha val="43137"/>
                    </a:srgbClr>
                  </a:outerShdw>
                </a:effectLst>
                <a:latin typeface="Rockwell" pitchFamily="18" charset="0"/>
                <a:cs typeface="Times New Roman" panose="02020603050405020304" pitchFamily="18" charset="0"/>
              </a:rPr>
              <a:t>required to </a:t>
            </a:r>
            <a:r>
              <a:rPr lang="en-US" sz="1600" dirty="0">
                <a:effectLst>
                  <a:outerShdw blurRad="38100" dist="38100" dir="2700000" algn="tl">
                    <a:srgbClr val="000000">
                      <a:alpha val="43137"/>
                    </a:srgbClr>
                  </a:outerShdw>
                </a:effectLst>
                <a:latin typeface="Rockwell" pitchFamily="18" charset="0"/>
                <a:cs typeface="Times New Roman" panose="02020603050405020304" pitchFamily="18" charset="0"/>
              </a:rPr>
              <a:t>use the word “form” for the parameter. We could have used a different parameter name, </a:t>
            </a:r>
            <a:r>
              <a:rPr lang="en-US" sz="1600" dirty="0" smtClean="0">
                <a:effectLst>
                  <a:outerShdw blurRad="38100" dist="38100" dir="2700000" algn="tl">
                    <a:srgbClr val="000000">
                      <a:alpha val="43137"/>
                    </a:srgbClr>
                  </a:outerShdw>
                </a:effectLst>
                <a:latin typeface="Rockwell" pitchFamily="18" charset="0"/>
                <a:cs typeface="Times New Roman" panose="02020603050405020304" pitchFamily="18" charset="0"/>
              </a:rPr>
              <a:t>like “</a:t>
            </a:r>
            <a:r>
              <a:rPr lang="en-US" sz="1600" dirty="0">
                <a:effectLst>
                  <a:outerShdw blurRad="38100" dist="38100" dir="2700000" algn="tl">
                    <a:srgbClr val="000000">
                      <a:alpha val="43137"/>
                    </a:srgbClr>
                  </a:outerShdw>
                </a:effectLst>
                <a:latin typeface="Rockwell" pitchFamily="18" charset="0"/>
                <a:cs typeface="Times New Roman" panose="02020603050405020304" pitchFamily="18" charset="0"/>
              </a:rPr>
              <a:t>namesForm,” but then everywhere you see form within the function body, we’d need to </a:t>
            </a:r>
            <a:r>
              <a:rPr lang="en-US" sz="1600" dirty="0" smtClean="0">
                <a:effectLst>
                  <a:outerShdw blurRad="38100" dist="38100" dir="2700000" algn="tl">
                    <a:srgbClr val="000000">
                      <a:alpha val="43137"/>
                    </a:srgbClr>
                  </a:outerShdw>
                </a:effectLst>
                <a:latin typeface="Rockwell" pitchFamily="18" charset="0"/>
                <a:cs typeface="Times New Roman" panose="02020603050405020304" pitchFamily="18" charset="0"/>
              </a:rPr>
              <a:t>change it </a:t>
            </a:r>
            <a:r>
              <a:rPr lang="en-US" sz="1600" dirty="0">
                <a:effectLst>
                  <a:outerShdw blurRad="38100" dist="38100" dir="2700000" algn="tl">
                    <a:srgbClr val="000000">
                      <a:alpha val="43137"/>
                    </a:srgbClr>
                  </a:outerShdw>
                </a:effectLst>
                <a:latin typeface="Rockwell" pitchFamily="18" charset="0"/>
                <a:cs typeface="Times New Roman" panose="02020603050405020304" pitchFamily="18" charset="0"/>
              </a:rPr>
              <a:t>to the new parameter name.</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Within the generateEmail function body, we use </a:t>
            </a:r>
            <a:r>
              <a:rPr lang="en-US" sz="1900" dirty="0" smtClean="0">
                <a:latin typeface="Times New Roman" panose="02020603050405020304" pitchFamily="18" charset="0"/>
                <a:cs typeface="Times New Roman" panose="02020603050405020304" pitchFamily="18" charset="0"/>
              </a:rPr>
              <a:t>form </a:t>
            </a:r>
            <a:r>
              <a:rPr lang="en-US" sz="1900" dirty="0">
                <a:latin typeface="Times New Roman" panose="02020603050405020304" pitchFamily="18" charset="0"/>
                <a:cs typeface="Times New Roman" panose="02020603050405020304" pitchFamily="18" charset="0"/>
              </a:rPr>
              <a:t>parameter to retrieve </a:t>
            </a:r>
            <a:r>
              <a:rPr lang="en-US" sz="1900" dirty="0" smtClean="0">
                <a:latin typeface="Times New Roman" panose="02020603050405020304" pitchFamily="18" charset="0"/>
                <a:cs typeface="Times New Roman" panose="02020603050405020304" pitchFamily="18" charset="0"/>
              </a:rPr>
              <a:t>the text </a:t>
            </a:r>
            <a:r>
              <a:rPr lang="en-US" sz="1900" dirty="0">
                <a:latin typeface="Times New Roman" panose="02020603050405020304" pitchFamily="18" charset="0"/>
                <a:cs typeface="Times New Roman" panose="02020603050405020304" pitchFamily="18" charset="0"/>
              </a:rPr>
              <a:t>control user inputs. Here’s the code for retrieving the user input from the first-name </a:t>
            </a:r>
            <a:r>
              <a:rPr lang="en-US" sz="1900" dirty="0" smtClean="0">
                <a:latin typeface="Times New Roman" panose="02020603050405020304" pitchFamily="18" charset="0"/>
                <a:cs typeface="Times New Roman" panose="02020603050405020304" pitchFamily="18" charset="0"/>
              </a:rPr>
              <a:t>text control:     </a:t>
            </a:r>
            <a:r>
              <a:rPr lang="en-US" sz="1900" dirty="0" smtClean="0">
                <a:solidFill>
                  <a:srgbClr val="FF0000"/>
                </a:solidFill>
                <a:latin typeface="Times New Roman" panose="02020603050405020304" pitchFamily="18" charset="0"/>
                <a:cs typeface="Times New Roman" panose="02020603050405020304" pitchFamily="18" charset="0"/>
              </a:rPr>
              <a:t>form.elements</a:t>
            </a:r>
            <a:r>
              <a:rPr lang="en-US" sz="1900" dirty="0">
                <a:solidFill>
                  <a:srgbClr val="FF0000"/>
                </a:solidFill>
                <a:latin typeface="Times New Roman" panose="02020603050405020304" pitchFamily="18" charset="0"/>
                <a:cs typeface="Times New Roman" panose="02020603050405020304" pitchFamily="18" charset="0"/>
              </a:rPr>
              <a:t>["first"].value </a:t>
            </a:r>
            <a:endParaRPr lang="en-US" sz="1900" dirty="0" smtClean="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827329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76200"/>
            <a:ext cx="7537450" cy="978729"/>
          </a:xfrm>
          <a:prstGeom prst="rect">
            <a:avLst/>
          </a:prstGeom>
          <a:noFill/>
          <a:ln w="9525">
            <a:noFill/>
            <a:miter lim="800000"/>
            <a:headEnd/>
            <a:tailEnd/>
          </a:ln>
        </p:spPr>
        <p:txBody>
          <a:bodyPr wrap="square">
            <a:spAutoFit/>
          </a:bodyPr>
          <a:lstStyle/>
          <a:p>
            <a:pPr algn="ctr">
              <a:lnSpc>
                <a:spcPct val="90000"/>
              </a:lnSpc>
            </a:pPr>
            <a:r>
              <a:rPr lang="en-US" sz="3200" dirty="0">
                <a:solidFill>
                  <a:srgbClr val="FFFFFF"/>
                </a:solidFill>
                <a:latin typeface="Times New Roman" pitchFamily="18" charset="0"/>
                <a:cs typeface="Times New Roman" pitchFamily="18" charset="0"/>
              </a:rPr>
              <a:t>Accessing a Form’s Control </a:t>
            </a:r>
            <a:r>
              <a:rPr lang="en-US" sz="3200" dirty="0" smtClean="0">
                <a:solidFill>
                  <a:srgbClr val="FFFFFF"/>
                </a:solidFill>
                <a:latin typeface="Times New Roman" pitchFamily="18" charset="0"/>
                <a:cs typeface="Times New Roman" pitchFamily="18" charset="0"/>
              </a:rPr>
              <a:t>Values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916399"/>
            <a:ext cx="8153399" cy="601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To access a control within the elements collection, you put quotes around the control’s id value and surround the quoted value with []’s. So in the preceding code, you can see first within </a:t>
            </a: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’s, and first is </a:t>
            </a:r>
            <a:r>
              <a:rPr lang="en-US" sz="1900" dirty="0" smtClean="0">
                <a:latin typeface="Times New Roman" panose="02020603050405020304" pitchFamily="18" charset="0"/>
                <a:cs typeface="Times New Roman" panose="02020603050405020304" pitchFamily="18" charset="0"/>
              </a:rPr>
              <a:t>value </a:t>
            </a:r>
            <a:r>
              <a:rPr lang="en-US" sz="1900" dirty="0">
                <a:latin typeface="Times New Roman" panose="02020603050405020304" pitchFamily="18" charset="0"/>
                <a:cs typeface="Times New Roman" panose="02020603050405020304" pitchFamily="18" charset="0"/>
              </a:rPr>
              <a:t>for </a:t>
            </a:r>
            <a:r>
              <a:rPr lang="en-US" sz="1900" dirty="0" smtClean="0">
                <a:latin typeface="Times New Roman" panose="02020603050405020304" pitchFamily="18" charset="0"/>
                <a:cs typeface="Times New Roman" panose="02020603050405020304" pitchFamily="18" charset="0"/>
              </a:rPr>
              <a:t>control’s </a:t>
            </a:r>
            <a:r>
              <a:rPr lang="en-US" sz="1900" dirty="0">
                <a:latin typeface="Times New Roman" panose="02020603050405020304" pitchFamily="18" charset="0"/>
                <a:cs typeface="Times New Roman" panose="02020603050405020304" pitchFamily="18" charset="0"/>
              </a:rPr>
              <a:t>id attribute</a:t>
            </a:r>
            <a:r>
              <a:rPr lang="en-US" sz="190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2B., </a:t>
            </a:r>
          </a:p>
          <a:p>
            <a:pPr lvl="1" algn="just"/>
            <a:r>
              <a:rPr lang="en-US" dirty="0">
                <a:solidFill>
                  <a:srgbClr val="FF0000"/>
                </a:solidFill>
                <a:latin typeface="Times New Roman" panose="02020603050405020304" pitchFamily="18" charset="0"/>
                <a:cs typeface="Times New Roman" panose="02020603050405020304" pitchFamily="18" charset="0"/>
              </a:rPr>
              <a:t> &lt;!DOCTYPE html&gt;</a:t>
            </a:r>
          </a:p>
          <a:p>
            <a:pPr lvl="1" algn="just"/>
            <a:r>
              <a:rPr lang="en-US" dirty="0">
                <a:solidFill>
                  <a:srgbClr val="FF0000"/>
                </a:solidFill>
                <a:latin typeface="Times New Roman" panose="02020603050405020304" pitchFamily="18" charset="0"/>
                <a:cs typeface="Times New Roman" panose="02020603050405020304" pitchFamily="18" charset="0"/>
              </a:rPr>
              <a:t>&lt;html </a:t>
            </a:r>
            <a:r>
              <a:rPr lang="en-US" dirty="0" err="1">
                <a:solidFill>
                  <a:srgbClr val="FF0000"/>
                </a:solidFill>
                <a:latin typeface="Times New Roman" panose="02020603050405020304" pitchFamily="18" charset="0"/>
                <a:cs typeface="Times New Roman" panose="02020603050405020304" pitchFamily="18" charset="0"/>
              </a:rPr>
              <a:t>lang</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en</a:t>
            </a:r>
            <a:r>
              <a:rPr lang="en-US" dirty="0">
                <a:solidFill>
                  <a:srgbClr val="FF0000"/>
                </a:solidFill>
                <a:latin typeface="Times New Roman" panose="02020603050405020304" pitchFamily="18" charset="0"/>
                <a:cs typeface="Times New Roman" panose="02020603050405020304" pitchFamily="18" charset="0"/>
              </a:rPr>
              <a:t>"&gt;</a:t>
            </a:r>
          </a:p>
          <a:p>
            <a:pPr lvl="1" algn="just"/>
            <a:r>
              <a:rPr lang="en-US" dirty="0">
                <a:solidFill>
                  <a:srgbClr val="FF0000"/>
                </a:solidFill>
                <a:latin typeface="Times New Roman" panose="02020603050405020304" pitchFamily="18" charset="0"/>
                <a:cs typeface="Times New Roman" panose="02020603050405020304" pitchFamily="18" charset="0"/>
              </a:rPr>
              <a:t>&lt;head&gt;</a:t>
            </a:r>
          </a:p>
          <a:p>
            <a:pPr lvl="1" algn="just"/>
            <a:r>
              <a:rPr lang="en-US" dirty="0">
                <a:solidFill>
                  <a:srgbClr val="FF0000"/>
                </a:solidFill>
                <a:latin typeface="Times New Roman" panose="02020603050405020304" pitchFamily="18" charset="0"/>
                <a:cs typeface="Times New Roman" panose="02020603050405020304" pitchFamily="18" charset="0"/>
              </a:rPr>
              <a:t>&lt;meta charset="utf-8"&gt;</a:t>
            </a:r>
          </a:p>
          <a:p>
            <a:pPr lvl="1" algn="just"/>
            <a:r>
              <a:rPr lang="en-US" dirty="0">
                <a:solidFill>
                  <a:srgbClr val="FF0000"/>
                </a:solidFill>
                <a:latin typeface="Times New Roman" panose="02020603050405020304" pitchFamily="18" charset="0"/>
                <a:cs typeface="Times New Roman" panose="02020603050405020304" pitchFamily="18" charset="0"/>
              </a:rPr>
              <a:t>&lt;meta name="author" content</a:t>
            </a:r>
            <a:r>
              <a:rPr lang="en-US" dirty="0" smtClean="0">
                <a:solidFill>
                  <a:srgbClr val="FF0000"/>
                </a:solidFill>
                <a:latin typeface="Times New Roman" panose="02020603050405020304" pitchFamily="18" charset="0"/>
                <a:cs typeface="Times New Roman" panose="02020603050405020304" pitchFamily="18" charset="0"/>
              </a:rPr>
              <a:t>=“AAA"&gt;</a:t>
            </a:r>
            <a:endParaRPr lang="en-US" dirty="0">
              <a:solidFill>
                <a:srgbClr val="FF0000"/>
              </a:solidFill>
              <a:latin typeface="Times New Roman" panose="02020603050405020304" pitchFamily="18" charset="0"/>
              <a:cs typeface="Times New Roman" panose="02020603050405020304" pitchFamily="18" charset="0"/>
            </a:endParaRPr>
          </a:p>
          <a:p>
            <a:pPr lvl="1" algn="just"/>
            <a:r>
              <a:rPr lang="en-US" dirty="0">
                <a:solidFill>
                  <a:srgbClr val="FF0000"/>
                </a:solidFill>
                <a:latin typeface="Times New Roman" panose="02020603050405020304" pitchFamily="18" charset="0"/>
                <a:cs typeface="Times New Roman" panose="02020603050405020304" pitchFamily="18" charset="0"/>
              </a:rPr>
              <a:t>&lt;title&gt;Email Address Generator&lt;/title&gt;</a:t>
            </a:r>
          </a:p>
          <a:p>
            <a:pPr lvl="1" algn="just"/>
            <a:r>
              <a:rPr lang="en-US" b="1" dirty="0">
                <a:solidFill>
                  <a:srgbClr val="FF0000"/>
                </a:solidFill>
                <a:latin typeface="Times New Roman" panose="02020603050405020304" pitchFamily="18" charset="0"/>
                <a:cs typeface="Times New Roman" panose="02020603050405020304" pitchFamily="18" charset="0"/>
              </a:rPr>
              <a:t>&lt;script&gt;</a:t>
            </a:r>
          </a:p>
          <a:p>
            <a:pPr lvl="1" algn="just"/>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This function generates an email address.</a:t>
            </a:r>
          </a:p>
          <a:p>
            <a:pPr lvl="1" algn="just"/>
            <a:r>
              <a:rPr lang="en-US" dirty="0">
                <a:solidFill>
                  <a:srgbClr val="FF0000"/>
                </a:solidFill>
                <a:latin typeface="Times New Roman" panose="02020603050405020304" pitchFamily="18" charset="0"/>
                <a:cs typeface="Times New Roman" panose="02020603050405020304" pitchFamily="18" charset="0"/>
              </a:rPr>
              <a:t>function </a:t>
            </a:r>
            <a:r>
              <a:rPr lang="en-US" dirty="0" err="1">
                <a:solidFill>
                  <a:srgbClr val="FF0000"/>
                </a:solidFill>
                <a:latin typeface="Times New Roman" panose="02020603050405020304" pitchFamily="18" charset="0"/>
                <a:cs typeface="Times New Roman" panose="02020603050405020304" pitchFamily="18" charset="0"/>
              </a:rPr>
              <a:t>generateEmail</a:t>
            </a:r>
            <a:r>
              <a:rPr lang="en-US" dirty="0">
                <a:solidFill>
                  <a:srgbClr val="FF0000"/>
                </a:solidFill>
                <a:latin typeface="Times New Roman" panose="02020603050405020304" pitchFamily="18" charset="0"/>
                <a:cs typeface="Times New Roman" panose="02020603050405020304" pitchFamily="18" charset="0"/>
              </a:rPr>
              <a:t>(form) {</a:t>
            </a:r>
          </a:p>
          <a:p>
            <a:pPr lvl="1" algn="just"/>
            <a:r>
              <a:rPr lang="en-US" dirty="0" smtClean="0">
                <a:solidFill>
                  <a:srgbClr val="FF0000"/>
                </a:solidFill>
                <a:latin typeface="Times New Roman" panose="02020603050405020304" pitchFamily="18" charset="0"/>
                <a:cs typeface="Times New Roman" panose="02020603050405020304" pitchFamily="18" charset="0"/>
              </a:rPr>
              <a:t>     document.getElementById</a:t>
            </a:r>
            <a:r>
              <a:rPr lang="en-US" dirty="0">
                <a:solidFill>
                  <a:srgbClr val="FF0000"/>
                </a:solidFill>
                <a:latin typeface="Times New Roman" panose="02020603050405020304" pitchFamily="18" charset="0"/>
                <a:cs typeface="Times New Roman" panose="02020603050405020304" pitchFamily="18" charset="0"/>
              </a:rPr>
              <a:t>("email").innerHTML =</a:t>
            </a:r>
          </a:p>
          <a:p>
            <a:pPr lvl="1" algn="just"/>
            <a:r>
              <a:rPr lang="en-US" dirty="0" smtClean="0">
                <a:solidFill>
                  <a:srgbClr val="FF0000"/>
                </a:solidFill>
                <a:latin typeface="Times New Roman" panose="02020603050405020304" pitchFamily="18" charset="0"/>
                <a:cs typeface="Times New Roman" panose="02020603050405020304" pitchFamily="18" charset="0"/>
              </a:rPr>
              <a:t>         form.elements</a:t>
            </a:r>
            <a:r>
              <a:rPr lang="en-US" dirty="0">
                <a:solidFill>
                  <a:srgbClr val="FF0000"/>
                </a:solidFill>
                <a:latin typeface="Times New Roman" panose="02020603050405020304" pitchFamily="18" charset="0"/>
                <a:cs typeface="Times New Roman" panose="02020603050405020304" pitchFamily="18" charset="0"/>
              </a:rPr>
              <a:t>["first"].value + "." +</a:t>
            </a:r>
          </a:p>
          <a:p>
            <a:pPr lvl="1" algn="just"/>
            <a:r>
              <a:rPr lang="en-US" dirty="0" smtClean="0">
                <a:solidFill>
                  <a:srgbClr val="FF0000"/>
                </a:solidFill>
                <a:latin typeface="Times New Roman" panose="02020603050405020304" pitchFamily="18" charset="0"/>
                <a:cs typeface="Times New Roman" panose="02020603050405020304" pitchFamily="18" charset="0"/>
              </a:rPr>
              <a:t>         form.elements</a:t>
            </a:r>
            <a:r>
              <a:rPr lang="en-US" dirty="0">
                <a:solidFill>
                  <a:srgbClr val="FF0000"/>
                </a:solidFill>
                <a:latin typeface="Times New Roman" panose="02020603050405020304" pitchFamily="18" charset="0"/>
                <a:cs typeface="Times New Roman" panose="02020603050405020304" pitchFamily="18" charset="0"/>
              </a:rPr>
              <a:t>["last"].value + </a:t>
            </a:r>
            <a:r>
              <a:rPr lang="en-US" dirty="0" smtClean="0">
                <a:solidFill>
                  <a:srgbClr val="FF0000"/>
                </a:solidFill>
                <a:latin typeface="Times New Roman" panose="02020603050405020304" pitchFamily="18" charset="0"/>
                <a:cs typeface="Times New Roman" panose="02020603050405020304" pitchFamily="18" charset="0"/>
              </a:rPr>
              <a:t>"@uoitc.edu</a:t>
            </a:r>
            <a:r>
              <a:rPr lang="en-US" dirty="0">
                <a:solidFill>
                  <a:srgbClr val="FF0000"/>
                </a:solidFill>
                <a:latin typeface="Times New Roman" panose="02020603050405020304" pitchFamily="18" charset="0"/>
                <a:cs typeface="Times New Roman" panose="02020603050405020304" pitchFamily="18" charset="0"/>
              </a:rPr>
              <a:t>";</a:t>
            </a:r>
          </a:p>
          <a:p>
            <a:pPr lvl="1" algn="just"/>
            <a:r>
              <a:rPr lang="en-US" dirty="0" smtClean="0">
                <a:solidFill>
                  <a:srgbClr val="FF0000"/>
                </a:solidFill>
                <a:latin typeface="Times New Roman" panose="02020603050405020304" pitchFamily="18" charset="0"/>
                <a:cs typeface="Times New Roman" panose="02020603050405020304" pitchFamily="18" charset="0"/>
              </a:rPr>
              <a:t>    form.reset</a:t>
            </a:r>
            <a:r>
              <a:rPr lang="en-US" dirty="0">
                <a:solidFill>
                  <a:srgbClr val="FF0000"/>
                </a:solidFill>
                <a:latin typeface="Times New Roman" panose="02020603050405020304" pitchFamily="18" charset="0"/>
                <a:cs typeface="Times New Roman" panose="02020603050405020304" pitchFamily="18" charset="0"/>
              </a:rPr>
              <a:t>();</a:t>
            </a:r>
          </a:p>
          <a:p>
            <a:pPr lvl="1" algn="just"/>
            <a:r>
              <a:rPr lang="en-US" dirty="0" smtClean="0">
                <a:solidFill>
                  <a:srgbClr val="FF0000"/>
                </a:solidFill>
                <a:latin typeface="Times New Roman" panose="02020603050405020304" pitchFamily="18" charset="0"/>
                <a:cs typeface="Times New Roman" panose="02020603050405020304" pitchFamily="18" charset="0"/>
              </a:rPr>
              <a:t>    form.elements</a:t>
            </a:r>
            <a:r>
              <a:rPr lang="en-US" dirty="0">
                <a:solidFill>
                  <a:srgbClr val="FF0000"/>
                </a:solidFill>
                <a:latin typeface="Times New Roman" panose="02020603050405020304" pitchFamily="18" charset="0"/>
                <a:cs typeface="Times New Roman" panose="02020603050405020304" pitchFamily="18" charset="0"/>
              </a:rPr>
              <a:t>["first"].focus();</a:t>
            </a:r>
          </a:p>
          <a:p>
            <a:pPr lvl="1" algn="just"/>
            <a:r>
              <a:rPr lang="en-US" dirty="0" smtClean="0">
                <a:solidFill>
                  <a:srgbClr val="FF0000"/>
                </a:solidFill>
                <a:latin typeface="Times New Roman" panose="02020603050405020304" pitchFamily="18" charset="0"/>
                <a:cs typeface="Times New Roman" panose="02020603050405020304" pitchFamily="18" charset="0"/>
              </a:rPr>
              <a:t>   } </a:t>
            </a:r>
            <a:r>
              <a:rPr lang="en-US" dirty="0">
                <a:solidFill>
                  <a:srgbClr val="00B050"/>
                </a:solidFill>
                <a:latin typeface="Times New Roman" panose="02020603050405020304" pitchFamily="18" charset="0"/>
                <a:cs typeface="Times New Roman" panose="02020603050405020304" pitchFamily="18" charset="0"/>
              </a:rPr>
              <a:t>// end generateEmail</a:t>
            </a:r>
          </a:p>
          <a:p>
            <a:pPr lvl="1" algn="just"/>
            <a:r>
              <a:rPr lang="en-US" b="1" dirty="0">
                <a:solidFill>
                  <a:srgbClr val="FF0000"/>
                </a:solidFill>
                <a:latin typeface="Times New Roman" panose="02020603050405020304" pitchFamily="18" charset="0"/>
                <a:cs typeface="Times New Roman" panose="02020603050405020304" pitchFamily="18" charset="0"/>
              </a:rPr>
              <a:t>&lt;/script&gt;</a:t>
            </a:r>
          </a:p>
          <a:p>
            <a:pPr lvl="1" algn="just"/>
            <a:r>
              <a:rPr lang="en-US" dirty="0">
                <a:solidFill>
                  <a:srgbClr val="FF0000"/>
                </a:solidFill>
                <a:latin typeface="Times New Roman" panose="02020603050405020304" pitchFamily="18" charset="0"/>
                <a:cs typeface="Times New Roman" panose="02020603050405020304" pitchFamily="18" charset="0"/>
              </a:rPr>
              <a:t>&lt;/head</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6781800" y="4209669"/>
            <a:ext cx="2203450" cy="590931"/>
          </a:xfrm>
          <a:prstGeom prst="rect">
            <a:avLst/>
          </a:prstGeom>
          <a:ln>
            <a:solidFill>
              <a:srgbClr val="00B050"/>
            </a:solidFill>
          </a:ln>
        </p:spPr>
        <p:txBody>
          <a:bodyPr wrap="square">
            <a:spAutoFit/>
          </a:bodyPr>
          <a:lstStyle/>
          <a:p>
            <a:pPr>
              <a:lnSpc>
                <a:spcPct val="90000"/>
              </a:lnSpc>
            </a:pPr>
            <a:r>
              <a:rPr lang="en-US" dirty="0">
                <a:solidFill>
                  <a:srgbClr val="00B050"/>
                </a:solidFill>
                <a:latin typeface="Times New Roman" panose="02020603050405020304" pitchFamily="18" charset="0"/>
                <a:cs typeface="Times New Roman" panose="02020603050405020304" pitchFamily="18" charset="0"/>
              </a:rPr>
              <a:t>Parameter that holds </a:t>
            </a:r>
            <a:r>
              <a:rPr lang="en-US" dirty="0" smtClean="0">
                <a:solidFill>
                  <a:srgbClr val="00B050"/>
                </a:solidFill>
                <a:latin typeface="Times New Roman" panose="02020603050405020304" pitchFamily="18" charset="0"/>
                <a:cs typeface="Times New Roman" panose="02020603050405020304" pitchFamily="18" charset="0"/>
              </a:rPr>
              <a:t>the form </a:t>
            </a:r>
            <a:r>
              <a:rPr lang="en-US" dirty="0">
                <a:solidFill>
                  <a:srgbClr val="00B050"/>
                </a:solidFill>
                <a:latin typeface="Times New Roman" panose="02020603050405020304" pitchFamily="18" charset="0"/>
                <a:cs typeface="Times New Roman" panose="02020603050405020304" pitchFamily="18" charset="0"/>
              </a:rPr>
              <a:t>object.</a:t>
            </a:r>
          </a:p>
        </p:txBody>
      </p:sp>
      <p:cxnSp>
        <p:nvCxnSpPr>
          <p:cNvPr id="5" name="Straight Arrow Connector 4"/>
          <p:cNvCxnSpPr/>
          <p:nvPr/>
        </p:nvCxnSpPr>
        <p:spPr>
          <a:xfrm flipH="1">
            <a:off x="5105400" y="4407078"/>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123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Accessing a Form’s Control </a:t>
            </a:r>
            <a:r>
              <a:rPr lang="en-US" sz="3200" dirty="0" smtClean="0">
                <a:solidFill>
                  <a:srgbClr val="FFFFFF"/>
                </a:solidFill>
                <a:latin typeface="Times New Roman" pitchFamily="18" charset="0"/>
                <a:cs typeface="Times New Roman" pitchFamily="18" charset="0"/>
              </a:rPr>
              <a:t>Values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84569"/>
            <a:ext cx="8153399" cy="620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Output:</a:t>
            </a: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solidFill>
                  <a:srgbClr val="FF0000"/>
                </a:solidFill>
                <a:latin typeface="Times New Roman" panose="02020603050405020304" pitchFamily="18" charset="0"/>
                <a:cs typeface="Times New Roman" panose="02020603050405020304" pitchFamily="18" charset="0"/>
              </a:rPr>
              <a:t>JavaScript </a:t>
            </a:r>
            <a:r>
              <a:rPr lang="en-US" sz="1900" dirty="0">
                <a:solidFill>
                  <a:srgbClr val="FF0000"/>
                </a:solidFill>
                <a:latin typeface="Times New Roman" panose="02020603050405020304" pitchFamily="18" charset="0"/>
                <a:cs typeface="Times New Roman" panose="02020603050405020304" pitchFamily="18" charset="0"/>
              </a:rPr>
              <a:t>Object Properties and HTML </a:t>
            </a:r>
            <a:r>
              <a:rPr lang="en-US" sz="1900" dirty="0" smtClean="0">
                <a:solidFill>
                  <a:srgbClr val="FF0000"/>
                </a:solidFill>
                <a:latin typeface="Times New Roman" panose="02020603050405020304" pitchFamily="18" charset="0"/>
                <a:cs typeface="Times New Roman" panose="02020603050405020304" pitchFamily="18" charset="0"/>
              </a:rPr>
              <a:t>Element Attributes</a:t>
            </a: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the form.elements["first"].value code fragment shown in the previous section, </a:t>
            </a:r>
            <a:r>
              <a:rPr lang="en-US" sz="1900" dirty="0" smtClean="0">
                <a:latin typeface="Times New Roman" panose="02020603050405020304" pitchFamily="18" charset="0"/>
                <a:cs typeface="Times New Roman" panose="02020603050405020304" pitchFamily="18" charset="0"/>
              </a:rPr>
              <a:t>the value </a:t>
            </a:r>
            <a:r>
              <a:rPr lang="en-US" sz="1900" dirty="0">
                <a:latin typeface="Times New Roman" panose="02020603050405020304" pitchFamily="18" charset="0"/>
                <a:cs typeface="Times New Roman" panose="02020603050405020304" pitchFamily="18" charset="0"/>
              </a:rPr>
              <a:t>property returns the text control’s user-entered value. If there’s no user entry, then </a:t>
            </a:r>
            <a:r>
              <a:rPr lang="en-US" sz="1900" dirty="0" smtClean="0">
                <a:latin typeface="Times New Roman" panose="02020603050405020304" pitchFamily="18" charset="0"/>
                <a:cs typeface="Times New Roman" panose="02020603050405020304" pitchFamily="18" charset="0"/>
              </a:rPr>
              <a:t>the value </a:t>
            </a:r>
            <a:r>
              <a:rPr lang="en-US" sz="1900" dirty="0">
                <a:latin typeface="Times New Roman" panose="02020603050405020304" pitchFamily="18" charset="0"/>
                <a:cs typeface="Times New Roman" panose="02020603050405020304" pitchFamily="18" charset="0"/>
              </a:rPr>
              <a:t>of the text control’s value attribute is returned. If there’s no user entry and there’s also </a:t>
            </a:r>
            <a:r>
              <a:rPr lang="en-US" sz="1900" dirty="0" smtClean="0">
                <a:latin typeface="Times New Roman" panose="02020603050405020304" pitchFamily="18" charset="0"/>
                <a:cs typeface="Times New Roman" panose="02020603050405020304" pitchFamily="18" charset="0"/>
              </a:rPr>
              <a:t>no value </a:t>
            </a:r>
            <a:r>
              <a:rPr lang="en-US" sz="1900" dirty="0">
                <a:latin typeface="Times New Roman" panose="02020603050405020304" pitchFamily="18" charset="0"/>
                <a:cs typeface="Times New Roman" panose="02020603050405020304" pitchFamily="18" charset="0"/>
              </a:rPr>
              <a:t>attribute, then the value property holds the empty string by default.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Having a </a:t>
            </a:r>
            <a:r>
              <a:rPr lang="en-US" sz="1900" dirty="0" smtClean="0">
                <a:latin typeface="Times New Roman" panose="02020603050405020304" pitchFamily="18" charset="0"/>
                <a:cs typeface="Times New Roman" panose="02020603050405020304" pitchFamily="18" charset="0"/>
              </a:rPr>
              <a:t>corresponding JavaScript </a:t>
            </a:r>
            <a:r>
              <a:rPr lang="en-US" sz="1900" dirty="0">
                <a:latin typeface="Times New Roman" panose="02020603050405020304" pitchFamily="18" charset="0"/>
                <a:cs typeface="Times New Roman" panose="02020603050405020304" pitchFamily="18" charset="0"/>
              </a:rPr>
              <a:t>value property for the HTML value attribute is indicative of a pattern. There’s </a:t>
            </a:r>
            <a:r>
              <a:rPr lang="en-US" sz="1900" dirty="0" smtClean="0">
                <a:latin typeface="Times New Roman" panose="02020603050405020304" pitchFamily="18" charset="0"/>
                <a:cs typeface="Times New Roman" panose="02020603050405020304" pitchFamily="18" charset="0"/>
              </a:rPr>
              <a:t>a parallel </a:t>
            </a:r>
            <a:r>
              <a:rPr lang="en-US" sz="1900" dirty="0">
                <a:latin typeface="Times New Roman" panose="02020603050405020304" pitchFamily="18" charset="0"/>
                <a:cs typeface="Times New Roman" panose="02020603050405020304" pitchFamily="18" charset="0"/>
              </a:rPr>
              <a:t>world between JavaScript properties and HTML element attributes. In our earlier </a:t>
            </a:r>
            <a:r>
              <a:rPr lang="en-US" sz="1900" dirty="0" smtClean="0">
                <a:latin typeface="Times New Roman" panose="02020603050405020304" pitchFamily="18" charset="0"/>
                <a:cs typeface="Times New Roman" panose="02020603050405020304" pitchFamily="18" charset="0"/>
              </a:rPr>
              <a:t>presentation of </a:t>
            </a:r>
            <a:r>
              <a:rPr lang="en-US" sz="1900" dirty="0">
                <a:latin typeface="Times New Roman" panose="02020603050405020304" pitchFamily="18" charset="0"/>
                <a:cs typeface="Times New Roman" panose="02020603050405020304" pitchFamily="18" charset="0"/>
              </a:rPr>
              <a:t>the text control element’s syntax, we showed these text control element attributes</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a:solidFill>
                  <a:srgbClr val="FF0000"/>
                </a:solidFill>
                <a:latin typeface="Times New Roman" panose="02020603050405020304" pitchFamily="18" charset="0"/>
                <a:cs typeface="Times New Roman" panose="02020603050405020304" pitchFamily="18" charset="0"/>
              </a:rPr>
              <a:t>type, placeholder, size, maxlength, value, autofocus, disabled</a:t>
            </a:r>
            <a:r>
              <a:rPr lang="en-US" sz="1900" dirty="0" smtClean="0">
                <a:solidFill>
                  <a:srgbClr val="FF0000"/>
                </a:solidFill>
                <a:latin typeface="Times New Roman" panose="02020603050405020304" pitchFamily="18" charset="0"/>
                <a:cs typeface="Times New Roman" panose="02020603050405020304" pitchFamily="18" charset="0"/>
              </a:rPr>
              <a:t>, </a:t>
            </a:r>
            <a:r>
              <a:rPr lang="en-US" sz="1900" dirty="0" err="1" smtClean="0">
                <a:solidFill>
                  <a:srgbClr val="FF0000"/>
                </a:solidFill>
                <a:latin typeface="Times New Roman" panose="02020603050405020304" pitchFamily="18" charset="0"/>
                <a:cs typeface="Times New Roman" panose="02020603050405020304" pitchFamily="18" charset="0"/>
              </a:rPr>
              <a:t>readonly</a:t>
            </a:r>
            <a:endParaRPr lang="en-US" sz="1900"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Here </a:t>
            </a:r>
            <a:r>
              <a:rPr lang="en-US" sz="1900" dirty="0">
                <a:latin typeface="Times New Roman" panose="02020603050405020304" pitchFamily="18" charset="0"/>
                <a:cs typeface="Times New Roman" panose="02020603050405020304" pitchFamily="18" charset="0"/>
              </a:rPr>
              <a:t>are the corresponding JavaScript properties for a text control element object:</a:t>
            </a:r>
          </a:p>
          <a:p>
            <a:pPr marL="285750" indent="-285750" algn="just">
              <a:lnSpc>
                <a:spcPct val="85000"/>
              </a:lnSpc>
              <a:buFont typeface="Arial" panose="020B0604020202020204" pitchFamily="34" charset="0"/>
              <a:buChar char="•"/>
            </a:pPr>
            <a:r>
              <a:rPr lang="en-US" sz="1900" dirty="0">
                <a:solidFill>
                  <a:srgbClr val="FF0000"/>
                </a:solidFill>
                <a:latin typeface="Times New Roman" panose="02020603050405020304" pitchFamily="18" charset="0"/>
                <a:cs typeface="Times New Roman" panose="02020603050405020304" pitchFamily="18" charset="0"/>
              </a:rPr>
              <a:t>type, placeholder, size, </a:t>
            </a:r>
            <a:r>
              <a:rPr lang="en-US" sz="1900" dirty="0" err="1">
                <a:solidFill>
                  <a:srgbClr val="FF0000"/>
                </a:solidFill>
                <a:latin typeface="Times New Roman" panose="02020603050405020304" pitchFamily="18" charset="0"/>
                <a:cs typeface="Times New Roman" panose="02020603050405020304" pitchFamily="18" charset="0"/>
              </a:rPr>
              <a:t>maxLength</a:t>
            </a:r>
            <a:r>
              <a:rPr lang="en-US" sz="1900" dirty="0">
                <a:solidFill>
                  <a:srgbClr val="FF0000"/>
                </a:solidFill>
                <a:latin typeface="Times New Roman" panose="02020603050405020304" pitchFamily="18" charset="0"/>
                <a:cs typeface="Times New Roman" panose="02020603050405020304" pitchFamily="18" charset="0"/>
              </a:rPr>
              <a:t>, value, autofocus, disabled</a:t>
            </a:r>
            <a:r>
              <a:rPr lang="en-US" sz="1900" dirty="0" smtClean="0">
                <a:solidFill>
                  <a:srgbClr val="FF0000"/>
                </a:solidFill>
                <a:latin typeface="Times New Roman" panose="02020603050405020304" pitchFamily="18" charset="0"/>
                <a:cs typeface="Times New Roman" panose="02020603050405020304" pitchFamily="18" charset="0"/>
              </a:rPr>
              <a:t>, </a:t>
            </a:r>
            <a:r>
              <a:rPr lang="en-US" sz="1900" dirty="0" err="1" smtClean="0">
                <a:solidFill>
                  <a:srgbClr val="FF0000"/>
                </a:solidFill>
                <a:latin typeface="Times New Roman" panose="02020603050405020304" pitchFamily="18" charset="0"/>
                <a:cs typeface="Times New Roman" panose="02020603050405020304" pitchFamily="18" charset="0"/>
              </a:rPr>
              <a:t>readOnly</a:t>
            </a:r>
            <a:endParaRPr lang="en-US" sz="1900" dirty="0" smtClean="0">
              <a:solidFill>
                <a:srgbClr val="FF0000"/>
              </a:solidFill>
              <a:latin typeface="Times New Roman" panose="02020603050405020304" pitchFamily="18" charset="0"/>
              <a:cs typeface="Times New Roman" panose="02020603050405020304" pitchFamily="18" charset="0"/>
            </a:endParaRPr>
          </a:p>
          <a:p>
            <a:pPr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9" y="1207986"/>
            <a:ext cx="3669989" cy="156457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3989" y="1295400"/>
            <a:ext cx="3797611" cy="1477159"/>
          </a:xfrm>
          <a:prstGeom prst="rect">
            <a:avLst/>
          </a:prstGeom>
        </p:spPr>
      </p:pic>
    </p:spTree>
    <p:extLst>
      <p:ext uri="{BB962C8B-B14F-4D97-AF65-F5344CB8AC3E}">
        <p14:creationId xmlns:p14="http://schemas.microsoft.com/office/powerpoint/2010/main" val="1403680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88771</TotalTime>
  <Words>5073</Words>
  <Application>Microsoft Office PowerPoint</Application>
  <PresentationFormat>عرض على الشاشة (3:4)‏</PresentationFormat>
  <Paragraphs>423</Paragraphs>
  <Slides>24</Slides>
  <Notes>23</Notes>
  <HiddenSlides>0</HiddenSlides>
  <MMClips>0</MMClips>
  <ScaleCrop>false</ScaleCrop>
  <HeadingPairs>
    <vt:vector size="4" baseType="variant">
      <vt:variant>
        <vt:lpstr>نسق</vt:lpstr>
      </vt:variant>
      <vt:variant>
        <vt:i4>1</vt:i4>
      </vt:variant>
      <vt:variant>
        <vt:lpstr>عناوين الشرائح</vt:lpstr>
      </vt:variant>
      <vt:variant>
        <vt:i4>24</vt:i4>
      </vt:variant>
    </vt:vector>
  </HeadingPairs>
  <TitlesOfParts>
    <vt:vector size="25"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as</cp:lastModifiedBy>
  <cp:revision>2027</cp:revision>
  <dcterms:created xsi:type="dcterms:W3CDTF">2011-03-14T07:23:11Z</dcterms:created>
  <dcterms:modified xsi:type="dcterms:W3CDTF">2024-01-07T19:45:34Z</dcterms:modified>
</cp:coreProperties>
</file>