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78" r:id="rId3"/>
    <p:sldId id="436" r:id="rId4"/>
    <p:sldId id="437" r:id="rId5"/>
    <p:sldId id="439" r:id="rId6"/>
    <p:sldId id="440" r:id="rId7"/>
    <p:sldId id="441" r:id="rId8"/>
    <p:sldId id="442" r:id="rId9"/>
    <p:sldId id="443" r:id="rId10"/>
    <p:sldId id="444" r:id="rId11"/>
    <p:sldId id="445" r:id="rId12"/>
    <p:sldId id="447" r:id="rId13"/>
    <p:sldId id="448" r:id="rId14"/>
    <p:sldId id="449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58" r:id="rId24"/>
    <p:sldId id="459" r:id="rId25"/>
    <p:sldId id="460" r:id="rId26"/>
    <p:sldId id="461" r:id="rId27"/>
    <p:sldId id="462" r:id="rId28"/>
    <p:sldId id="463" r:id="rId29"/>
    <p:sldId id="464" r:id="rId30"/>
    <p:sldId id="465" r:id="rId31"/>
    <p:sldId id="466" r:id="rId32"/>
    <p:sldId id="467" r:id="rId33"/>
    <p:sldId id="468" r:id="rId34"/>
    <p:sldId id="469" r:id="rId35"/>
    <p:sldId id="471" r:id="rId36"/>
    <p:sldId id="435" r:id="rId37"/>
    <p:sldId id="258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EE"/>
    <a:srgbClr val="FFFFCC"/>
    <a:srgbClr val="FFCC99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434" autoAdjust="0"/>
  </p:normalViewPr>
  <p:slideViewPr>
    <p:cSldViewPr>
      <p:cViewPr varScale="1">
        <p:scale>
          <a:sx n="87" d="100"/>
          <a:sy n="87" d="100"/>
        </p:scale>
        <p:origin x="-1267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D6122-9D41-46C3-9025-5F14DBAC386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A262A-840D-440C-A72F-5D154C94E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000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A1F99CF-35C3-43A7-86F1-43201A1D77F7}" type="datetimeFigureOut">
              <a:rPr lang="en-US"/>
              <a:pPr>
                <a:defRPr/>
              </a:pPr>
              <a:t>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8F03ADD-8D9E-49E5-9D9D-0DF05CFE20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37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7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77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39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27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22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47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24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19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59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87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79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448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049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21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4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725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022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311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944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024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649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2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655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893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558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355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438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592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432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52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31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27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66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62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71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51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D7746-EAD3-4BD3-BFB4-2AD909AE9FAB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C++ Programming: From Problem Analysis to Program Design", Fifth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A08D6-CDF1-4737-80BC-0CA4AD34F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31B7E-D847-4805-BA2F-4E58505D2121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C++ Programming: From Problem Analysis to Program Design", Fifth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F3FE1-237B-4EBE-B99D-50505478F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616E9-7A55-499F-B13C-1F4E127B5AE5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C++ Programming: From Problem Analysis to Program Design", Fifth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A3D5F-F4B0-4E05-A1B4-5C00F0DC5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283B1-D172-462D-83E7-11559713F223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C++ Programming: From Problem Analysis to Program Design", Fifth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A145C-1451-4AF6-84B4-1EF777CE76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98C94-B2C6-4671-99A9-5400192904C0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C++ Programming: From Problem Analysis to Program Design", Fifth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32067-5346-4166-93E7-17B55DBE44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B0078-E423-4779-8159-5D9B20016FB8}" type="datetime1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C++ Programming: From Problem Analysis to Program Design", Fifth Edition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901A7-4016-4CFC-8068-2DEFFE67EF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8D721-51FF-4826-8B5B-CD75CD62C653}" type="datetime1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C++ Programming: From Problem Analysis to Program Design", Fifth Edition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28903-082E-4EED-B511-00A7E8784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A7FC6-1F0A-4960-9055-806B8C25C8F9}" type="datetime1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C++ Programming: From Problem Analysis to Program Design", Fifth Edition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D4E3C-2CFD-40AD-975C-1F49E2789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612B2-F597-45D2-827F-B69716F32D1F}" type="datetime1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C++ Programming: From Problem Analysis to Program Design", Fifth Edition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DF61B-AB8A-4BD8-A709-4370B1020A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0EF19-AB0E-447A-B707-7611F3C43651}" type="datetime1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C++ Programming: From Problem Analysis to Program Design", Fifth Edition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A7F53-C78F-4964-BB8D-3B93CBA49A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2CE18-D19F-45F9-804F-A5FBAA3FE0CB}" type="datetime1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C++ Programming: From Problem Analysis to Program Design", Fifth Edition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60781-EE29-4A0C-9E48-6B34408CB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4A4C40-F5D7-4B24-8D20-108514DF99BD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C++ Programming: From Problem Analysis to Program Design", Fifth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4EB081-F196-4C9F-8493-CD29E38875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2" descr="C:\Users\fauzisukiman\Desktop\template pp USM\purple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828800"/>
            <a:ext cx="9144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3" descr="C:\Users\fauzisukiman\Desktop\template pp USM\Line.jp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833" t="10988"/>
          <a:stretch>
            <a:fillRect/>
          </a:stretch>
        </p:blipFill>
        <p:spPr bwMode="auto">
          <a:xfrm>
            <a:off x="0" y="1444625"/>
            <a:ext cx="91440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 descr="C:\Users\fauzisukiman\Desktop\template pp USM\Bucu petak.jp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573838" y="4876800"/>
            <a:ext cx="257016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5" name="Rectangle 3"/>
          <p:cNvSpPr>
            <a:spLocks noChangeArrowheads="1"/>
          </p:cNvSpPr>
          <p:nvPr/>
        </p:nvSpPr>
        <p:spPr bwMode="auto">
          <a:xfrm>
            <a:off x="0" y="2133600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WEB PAGES DESIGN</a:t>
            </a:r>
          </a:p>
          <a:p>
            <a:pPr algn="ctr"/>
            <a:endParaRPr lang="en-US" sz="32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Additional 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JavaScript Basics</a:t>
            </a:r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window Object,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 Statement, Strings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Numbers</a:t>
            </a:r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and Input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Validation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8" name="Picture 2" descr="C:\Users\Jasim\Desktop\logo_uoitc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526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934200" y="0"/>
            <a:ext cx="22098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MY" sz="15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5688449"/>
            <a:ext cx="4343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Lecturer: </a:t>
            </a:r>
            <a:r>
              <a:rPr lang="en-MY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Dr.</a:t>
            </a:r>
            <a:r>
              <a:rPr lang="en-MY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Atheer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Akram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AbdulRazzaq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MY" sz="1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MY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Lecture 12.</a:t>
            </a:r>
          </a:p>
          <a:p>
            <a:r>
              <a:rPr lang="en-MY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Class 2.</a:t>
            </a:r>
          </a:p>
          <a:p>
            <a:r>
              <a:rPr lang="en-MY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MY" sz="1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10:30 - 12:30 </a:t>
            </a:r>
            <a:endParaRPr lang="en-MY" sz="1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MY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Department:  Businesses Information Technology (BIT)</a:t>
            </a:r>
          </a:p>
        </p:txBody>
      </p:sp>
      <p:pic>
        <p:nvPicPr>
          <p:cNvPr id="1026" name="Picture 2" descr="C:\Users\atheer.akram\Desktop\download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467600" y="0"/>
            <a:ext cx="1676400" cy="144780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 Statement: if by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itself (continue…)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10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Syntax (continue…)</a:t>
            </a: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formal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term for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zero or more statements surrounded by braces is a block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statement.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 block statement can be used anywhere a standard statement can be used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Semantics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semantics of a statement is a description of how the statement works. The diagram at the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right side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of Figure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1.,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illustrates the semantics of the if statement by showing what happens for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different values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of the if statement’s condition. The diagram is a flowchart. A flowchart is a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pictorial representation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of the logic flow of a computer program.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512" y="4038600"/>
            <a:ext cx="6048826" cy="22580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46277" y="6183868"/>
            <a:ext cx="7506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Figure1., Syntax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semantics for the “if by itself” form of the if statement</a:t>
            </a:r>
          </a:p>
        </p:txBody>
      </p:sp>
    </p:spTree>
    <p:extLst>
      <p:ext uri="{BB962C8B-B14F-4D97-AF65-F5344CB8AC3E}">
        <p14:creationId xmlns:p14="http://schemas.microsoft.com/office/powerpoint/2010/main" val="145702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 Statement: if by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itself (continue…)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11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592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Game Web Page </a:t>
            </a:r>
            <a:endParaRPr lang="en-US" sz="19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examine a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Armor web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page with an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statement where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condition again evaluates to true or false, but this time, it might not be as obvious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that the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condition evaluates to true or false. This time, we use the confirm method call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if statement’s condition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Take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 look at the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Armor Game web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page in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Example 2.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When the user clicks the button,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browser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asks whether the user wants to follow the link to the party reservation web page. If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user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clicks OK, the browser redirects the user to another web page,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implement that functionality, we use an if statement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In particular, note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partyOn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function’s if statement. As you can see, the condition is a confirm method call, confirm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("Can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you handle the excitement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?").</a:t>
            </a:r>
          </a:p>
          <a:p>
            <a:pPr marL="342900" lvl="0" indent="-34290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Remember that the condition needs to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evaluate to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true or false. Because the confirm method returns a value of true or false, you can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think of the confirm method call being physically replaced by a true or false value. </a:t>
            </a:r>
          </a:p>
          <a:p>
            <a:pPr marL="342900" lvl="0" indent="-34290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So everything works as expected—if the user clicks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OK on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confirm dialog, true is returned, the if condition is true, and the browser executes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statement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inside the braces. That statement is a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window.location.assign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method call,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which causes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browser to load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page specified by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method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call’s URL-value argument.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813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 Statement: if by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itself (continue…)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12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17267"/>
            <a:ext cx="8153399" cy="607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Game Web Page (continue…)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 2.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&lt;html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&lt;meta charset="utf-8"&gt;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&lt;meta name="author" content="AAA"&gt;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&lt;title&gt;Armor Games&lt;/title&gt;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&lt;style&gt;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body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{background-color: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rgb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(205, 250, 255);}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&lt;/style&gt;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Direct the user to the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armor game web page.</a:t>
            </a:r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function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partyOn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pPr lvl="2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if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confirm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("Can you handle the excitement?")) {</a:t>
            </a:r>
          </a:p>
          <a:p>
            <a:pPr lvl="2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window.location.assign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"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https://armorgames.com");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}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}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end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partyOn</a:t>
            </a:r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&lt;h1&gt; Armor Games &lt;/h1&gt;</a:t>
            </a:r>
          </a:p>
          <a:p>
            <a:pPr lvl="1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&lt;p&gt;</a:t>
            </a:r>
          </a:p>
          <a:p>
            <a:pPr lvl="1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Join Armor Games there wild and crazy of computer fun!</a:t>
            </a:r>
          </a:p>
          <a:p>
            <a:pPr lvl="1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&lt;/p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306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 Statement: if by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itself (continue…)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3587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Game Web Page (continue…)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Example 2. (continue…)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85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lvl="2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&lt;li&gt;Play computer games!&lt;/li&gt;</a:t>
            </a:r>
          </a:p>
          <a:p>
            <a:pPr lvl="2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&lt;li&gt;Talk about computers!&lt;/li&gt;</a:t>
            </a:r>
          </a:p>
          <a:p>
            <a:pPr lvl="2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&lt;li&gt;Win posters of your favorite computers!&lt;/li&gt;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185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&lt;p&gt;Confirm your reservation now by clicking below.&lt;/p&gt;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&lt;input type="button" value="Party Reservations" </a:t>
            </a:r>
            <a:r>
              <a:rPr lang="en-US" sz="185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185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partyOn</a:t>
            </a: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();"&gt;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&lt;/html</a:t>
            </a:r>
            <a:r>
              <a:rPr lang="en-US" sz="185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sz="185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941" y="5263922"/>
            <a:ext cx="5971260" cy="13654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186900"/>
            <a:ext cx="6019801" cy="209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9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prompt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14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62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prompt method generates a dialog box that displays a specified question. The user is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expected to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answer the question by entering a value in a text control and then clicking OK. Or, the user may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click Cancel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to avoid answering the question. Here’s an example dialog generated by a prompt method call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lvl="0" indent="-34290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Here’s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syntax for a prompt method call:</a:t>
            </a:r>
          </a:p>
          <a:p>
            <a:pPr lvl="1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prompt(prompt-message, "")</a:t>
            </a:r>
          </a:p>
          <a:p>
            <a:pPr marL="342900" lvl="0" indent="-34290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What follows is an example prompt method call that uses this syntax and produces the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dialog shown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previously:</a:t>
            </a:r>
          </a:p>
          <a:p>
            <a:pPr lvl="1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prompt("What's your name?", 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""); </a:t>
            </a:r>
          </a:p>
          <a:p>
            <a:pPr marL="342900" lvl="0" indent="-34290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first argument provides the dialog box’s prompt. The second argument (the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two-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quoteswith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-nothing-in-between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thing) specifies the initial value that appears in the prompt box.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For example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this would cause zeros to appear in the prompt box:</a:t>
            </a:r>
          </a:p>
          <a:p>
            <a:pPr lvl="1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prompt("What's your student ID?", "0000000"); </a:t>
            </a:r>
            <a:endParaRPr lang="en-US" sz="185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2257131"/>
            <a:ext cx="5772150" cy="14766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052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prompt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 (continue…)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15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781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Normally, you’ll want to display an empty initial value, and to do that, you specify the empty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string ("")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for the second argument. </a:t>
            </a:r>
            <a:endParaRPr lang="en-US" sz="185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W3C defines the prompt method with two parameters,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so you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should always include two arguments. However, and not surprisingly, browsers are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lenient and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they allow one argument. If you omit the second parameter, the Internet Explorer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browser displays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“undefined” as the initial value (ugly!), whereas Chrome and Firefox display nothing. </a:t>
            </a:r>
            <a:endParaRPr lang="en-US" sz="185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If a user sees a prompt dialog box and clicks Cancel or the close-out X button, the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prompt method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returns the value null, which is a JavaScript keyword that indicates the absence of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a user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entry. </a:t>
            </a:r>
            <a:endParaRPr lang="en-US" sz="185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85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Game Web </a:t>
            </a: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Page Revisited </a:t>
            </a:r>
            <a:endParaRPr lang="en-US" sz="185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More specifically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, your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task is to edit the </a:t>
            </a:r>
            <a:r>
              <a:rPr lang="en-US" sz="1850" dirty="0" err="1">
                <a:latin typeface="Times New Roman" pitchFamily="18" charset="0"/>
                <a:cs typeface="Times New Roman" pitchFamily="18" charset="0"/>
              </a:rPr>
              <a:t>partyOn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 function so it does this:</a:t>
            </a:r>
          </a:p>
          <a:p>
            <a:pPr marL="457200" lvl="0" indent="-4572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Prompt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the user for his/her name.</a:t>
            </a:r>
          </a:p>
          <a:p>
            <a:pPr marL="457200" lvl="0" indent="-4572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the user clicks Cancel, do nothing. Otherwise, display two dialogs with these messages:</a:t>
            </a: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next pop-up will be your party reservation. Print it.</a:t>
            </a: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Admit one to the Armor Games: user’s-name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5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The first step is to prompt the user for his/her name,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the prompt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method for that.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web programmer, we’ll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want to do something with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prompt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method’s returned value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means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we’ll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normally want to embed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the method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call within an assignment statement or an if statement’s condition.</a:t>
            </a:r>
          </a:p>
          <a:p>
            <a:pPr marL="342900" lvl="0" indent="-34290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773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prompt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 (continue…)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16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684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Game Web </a:t>
            </a: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Page Revisited </a:t>
            </a:r>
            <a:endParaRPr lang="en-US" sz="185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improved Armor games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web page,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we’ll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need to save the user’s input in a variable, so you can display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the user’s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name on the party reservation pass. To save the user’s input, you need an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assignment statement, like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this: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name = prompt("What's your name?", "");</a:t>
            </a: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Then we need to check the user’s input using the name variable and an if statement, like this: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(name != null) </a:t>
            </a:r>
            <a:r>
              <a:rPr lang="en-US" sz="185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Remember that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null is what’s returned by the prompt method when the user clicks the prompt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dialog box’s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Cancel button, and the user’s string input is returned when the user clicks the OK button.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condition checks for the user clicking the OK button. Inside the if statement,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we need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two alert method calls that (1) inform the user about the upcoming party reservation pass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(2) display the party reservation pass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Dialog Boxes—Use Them Sparingly</a:t>
            </a: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“improved”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armor Game web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page uses a prompt dialog box and two alert dialog boxes.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That’s probably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 bit much. JavaScript’s alert, confirm, and prompt methods are OK when used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in small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doses, but they can be annoying if used too much because their dialog boxes block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users from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interacting with anything else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Another problem with the three dialog box methods is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that users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will sometimes configure their browsers to disable pop-up windows (including the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pop-ups generated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by alert, confirm, and prompt).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968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prompt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 (continue…)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17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4909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Game Web </a:t>
            </a: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Page Revisited </a:t>
            </a:r>
            <a:endParaRPr lang="en-US" sz="185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We can see in the following fragment of code the script container for improved Armor Game web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page</a:t>
            </a:r>
          </a:p>
          <a:p>
            <a:pPr lv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&lt;script&gt;</a:t>
            </a: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// </a:t>
            </a:r>
            <a:r>
              <a:rPr lang="en-US" sz="19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 a party reservation pa ss.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function </a:t>
            </a:r>
            <a:r>
              <a:rPr lang="en-US" sz="19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partyOn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9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name; </a:t>
            </a:r>
            <a:r>
              <a:rPr lang="en-US" sz="19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user's </a:t>
            </a:r>
            <a:r>
              <a:rPr lang="en-US" sz="19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endParaRPr lang="en-US" sz="19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name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prompt("What's your name?", "");</a:t>
            </a:r>
          </a:p>
          <a:p>
            <a:pPr lvl="2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(name != null) 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2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alert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("The next pop- up will be your 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party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 "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reservation. Print it. 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lvl="2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alert("Admit one to the Armor Games: " + 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}</a:t>
            </a: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} </a:t>
            </a:r>
            <a:r>
              <a:rPr lang="en-US" sz="19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end </a:t>
            </a:r>
            <a:r>
              <a:rPr lang="en-US" sz="19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partyOn</a:t>
            </a:r>
            <a:endParaRPr lang="en-US" sz="19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&lt;/script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Out put :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140" y="4618506"/>
            <a:ext cx="3684003" cy="1761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26" y="4694807"/>
            <a:ext cx="3935557" cy="168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prompt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 (continue…)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18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83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Game Web </a:t>
            </a: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Page Revisited </a:t>
            </a:r>
            <a:endParaRPr lang="en-US" sz="185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Output: (continue…)</a:t>
            </a: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Statement: else and else if Clauses </a:t>
            </a: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were introduced to the simplest form of the if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statement—when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the if clause is by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it self. What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if you want to do one thing from among a list of three or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more options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?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We describe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additional forms of the if statement that take care of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those situations.</a:t>
            </a: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Figure 2.,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shows the syntax and semantics for the form of the if statement that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takes care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of the situation where you want to do one thing or something else. It uses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same if clause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top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that you’ve seen before, but it adds an else clause.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85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080" y="3182768"/>
            <a:ext cx="4953000" cy="11362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33" y="1444815"/>
            <a:ext cx="3617767" cy="16813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9" y="1444814"/>
            <a:ext cx="4086225" cy="180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0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-76200"/>
            <a:ext cx="715645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 Statement: else and else if Clauses </a:t>
            </a:r>
          </a:p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(continue…)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19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895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Figure 2.,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shows the syntax and semantics for the form of the if statement that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takes care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of the situation where you want to do one thing or something else. It uses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same if clause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top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that you’ve seen before, but it adds an else clause.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5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5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5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5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5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5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5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5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5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5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5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5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5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5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5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3.,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note the flowchart’s flow of control as indicated by the arrows. After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one condition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is found to be true, all the other conditions are skipped, and control flows down to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the statement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below the entire </a:t>
            </a: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 statement. That means that the JavaScript engine executes only one of the block statements—the one with the condition that’s true. If all the conditions are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false and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there’s no “else” block, the JavaScript engine executes none of the block statements. </a:t>
            </a: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5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5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64" y="1583674"/>
            <a:ext cx="7134036" cy="32285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28963" y="4812268"/>
            <a:ext cx="7156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Figure2.,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and semantics for the “if, else” form of the if statement</a:t>
            </a:r>
          </a:p>
        </p:txBody>
      </p:sp>
    </p:spTree>
    <p:extLst>
      <p:ext uri="{BB962C8B-B14F-4D97-AF65-F5344CB8AC3E}">
        <p14:creationId xmlns:p14="http://schemas.microsoft.com/office/powerpoint/2010/main" val="46455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386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alert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confirm Methods</a:t>
            </a:r>
          </a:p>
          <a:p>
            <a:pPr lvl="0" algn="just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Statement: if by itself</a:t>
            </a:r>
          </a:p>
          <a:p>
            <a:pPr lvl="0" algn="just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prompt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Method</a:t>
            </a:r>
          </a:p>
          <a:p>
            <a:pPr lvl="0" algn="just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Statement: else and else if Clauses</a:t>
            </a:r>
          </a:p>
          <a:p>
            <a:pPr lvl="0" algn="just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Strings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Arithmetic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Operators</a:t>
            </a:r>
          </a:p>
          <a:p>
            <a:pPr lvl="0" algn="just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Math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Object Methods</a:t>
            </a:r>
          </a:p>
          <a:p>
            <a:pPr lvl="0" algn="just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Constraint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Validation for Form Controls</a:t>
            </a:r>
          </a:p>
          <a:p>
            <a:pPr lvl="0" algn="just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Comparison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Operators and Logical Operators</a:t>
            </a:r>
          </a:p>
          <a:p>
            <a:pPr lvl="0" algn="just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Summary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-76200"/>
            <a:ext cx="715645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 Statement: else and else if Clauses </a:t>
            </a:r>
          </a:p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(continue…)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20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587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5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5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5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5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5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5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5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5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5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5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5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5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5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5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Here’s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a summary of the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different forms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“if by itself ”—use when you want to do one thing or nothing.</a:t>
            </a: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“if, else”—use when you want to do one thing or another thing.</a:t>
            </a: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if, else if ”—use when there are three or more possibilities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5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Strings </a:t>
            </a: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We’ll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learn about some of the functionality that JavaScript provides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to make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working with strings easier. That added functionality is particularly important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because strings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are used so often for processing user input.</a:t>
            </a:r>
            <a:endParaRPr lang="en-US" sz="185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50" y="905577"/>
            <a:ext cx="7232650" cy="28698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43012" y="3775466"/>
            <a:ext cx="7959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3.,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and semantics for the “if, else if, else” form of the if statement</a:t>
            </a:r>
          </a:p>
        </p:txBody>
      </p:sp>
    </p:spTree>
    <p:extLst>
      <p:ext uri="{BB962C8B-B14F-4D97-AF65-F5344CB8AC3E}">
        <p14:creationId xmlns:p14="http://schemas.microsoft.com/office/powerpoint/2010/main" val="321308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24825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Strings (</a:t>
            </a:r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continue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21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5281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Comparison </a:t>
            </a: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Operators</a:t>
            </a: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In the improved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Armor Game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web page, remember the following prompt for the user’s name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and the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if statement that verifies that the user entered something?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name; </a:t>
            </a:r>
            <a:r>
              <a:rPr lang="en-US" sz="185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185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user's name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name = prompt("What's your name?");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(name != null) {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This if statement condition uses the inequality operator, !=, to check whether the name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variable’s value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is not equal to the null value. As an alternative, we could have used the equality operator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, ==,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to check whether the name variable’s value is equal to the null value. Here’s what that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looks like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(name == null) </a:t>
            </a:r>
            <a:r>
              <a:rPr lang="en-US" sz="185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sz="185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Remember that the prompt method returns null if the user clicks the Cancel button. If you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want to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see if the user clicks the OK button with nothing in the input box, you can compare the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name variable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to the empty string, like this: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(name == "") </a:t>
            </a:r>
            <a:r>
              <a:rPr lang="en-US" sz="185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sz="185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When testing for equality, you need to use two equals signs, not one. The single equals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sign is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for the assignment operator. Remember: When testing for equality, use ==, not =.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319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24825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Strings (</a:t>
            </a:r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continue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22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5174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comparing two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strings, all the string comparison operators (&lt;, &gt;, &lt;=, &gt;=, ==, !=) use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lexicographical ordering. That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means the computer compares the characters in the two strings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one at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a time until it reaches two characters that are different. </a:t>
            </a:r>
            <a:endParaRPr lang="en-US" sz="185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it uses alphabetical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order for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those individual characters to determine the ordering. Thus, because the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third-letter </a:t>
            </a:r>
            <a:r>
              <a:rPr lang="en-US" sz="185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85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“amino acid”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comes after the third-letter “a” in </a:t>
            </a: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“amanuensis”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in the alphabet,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expression "</a:t>
            </a: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amino acid" &gt; "amanuensis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" evaluates to true and the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expression "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amino acid" &lt; "amanuensis" evaluates to false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If two strings are compared such that the first string matches the second string’s left side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and the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second string has additional characters at the right, then the first string comes first in the dictionary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. For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example, "</a:t>
            </a:r>
            <a:r>
              <a:rPr lang="en-US" sz="1850" dirty="0" err="1">
                <a:latin typeface="Times New Roman" pitchFamily="18" charset="0"/>
                <a:cs typeface="Times New Roman" pitchFamily="18" charset="0"/>
              </a:rPr>
              <a:t>malaprop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" &lt; "malapropism" evaluates to true. </a:t>
            </a:r>
            <a:endParaRPr lang="en-US" sz="185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String </a:t>
            </a:r>
            <a:r>
              <a:rPr lang="en-US" sz="185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Concatenation</a:t>
            </a: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example, suppose you have a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variable named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consumable that holds the value “water” and you want to update it by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concatenating “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melon” at its right. Here’s how you can do that: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consumable;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consumable = "water";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consumable += "melon";</a:t>
            </a: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After this code executes, the consumable variable holds </a:t>
            </a: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“watermelon”.</a:t>
            </a: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6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24825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Strings (</a:t>
            </a:r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continue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595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Escape </a:t>
            </a: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Sequence Characters and String Continuation with \</a:t>
            </a: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In forming a string, you’ll sometimes want to use characters that are difficult to represent. For example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, let’s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try to store the following exchange between my daughter Jordan (as a toddler) and Jordan’s mother: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"Mommy, hurry up and get dressed – go faster than a horse."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"That's pretty fast, Jordan."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"OK, then go faster than a baby hippopotamus." No response.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"OK, then go faster than a wall. You should be able to beat a wall</a:t>
            </a:r>
            <a:r>
              <a:rPr lang="en-US" sz="185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.“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Most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of this code is easy to store—just use the letters and punctuation as is. Note the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quote mark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(") before “Mommy” and the quote mark after “horse.” Storing those quote marks and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the other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quote marks is a bit of a challenge. Storing the text as four separate lines is also a bit of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a challenge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. Here’s a first-cut attempt at storing the first two lines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85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exchange;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exchange = ""Mommy, hurry up and get dressed – go faster than a horse."";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exchange += ""That's pretty fast, Jordan</a:t>
            </a:r>
            <a:r>
              <a:rPr lang="en-US" sz="185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."";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JavaScript engine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interprets ""Mommy as a completed string ("") followed by a variable named Mommy.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That’s not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right. So, what’s the solution? 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nest a string inside 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a string</a:t>
            </a:r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, you can use single quotes for the inner string and double quotes for the outer string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This second-cut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attempt does that: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exchange;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exchange = "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'Mommy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hurry up and get dressed – go faster than a 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horse.' ";</a:t>
            </a: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exchange += " '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That's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pretty fast, Jordan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'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";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62600" y="6402387"/>
            <a:ext cx="152400" cy="227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71800" y="6400800"/>
            <a:ext cx="152400" cy="227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5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24825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Strings (</a:t>
            </a:r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continue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24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573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Escape </a:t>
            </a: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Sequence Characters and String Continuation with </a:t>
            </a:r>
            <a:r>
              <a:rPr lang="en-US" sz="185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\ (continue…)</a:t>
            </a:r>
            <a:endParaRPr lang="en-US" sz="185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single quotes nested inside the double quotes, if there was an attempt to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display exchange’s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content, the single quotes would display. Displaying single quotes rather than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double quotes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might bother some users, but that’s not a big problem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The apostrophe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/>
              <a:t>"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 smtClean="0"/>
              <a:t> </a:t>
            </a:r>
            <a:r>
              <a:rPr lang="en-US" sz="2000" dirty="0"/>
              <a:t>"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acts as a closing quote for the preceding single quote. And that causes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the single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quote after </a:t>
            </a:r>
            <a:r>
              <a:rPr lang="en-US" sz="2000" dirty="0"/>
              <a:t>"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Jordan</a:t>
            </a:r>
            <a:r>
              <a:rPr lang="en-US" sz="2000" dirty="0" smtClean="0"/>
              <a:t> </a:t>
            </a:r>
            <a:r>
              <a:rPr lang="en-US" sz="2000" dirty="0"/>
              <a:t>"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to be orphaned. Bottom line—the code doesn’t work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. There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are several solutions. One solution is to replace the apostrophe in </a:t>
            </a:r>
            <a:r>
              <a:rPr lang="en-US" sz="2000" dirty="0"/>
              <a:t>"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/>
              <a:t> "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with the special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character \', like this: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exchange += "'That \'  s pretty fast, Jordan.'";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JavaScript uses the backslash notation for special characters like the single quote. Those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characters are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escape sequence characters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because the backslash “escapes”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subsequent character (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the ' in this case) from its normal meaning.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Single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quote character, its normal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meaning is start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or end of a string. </a:t>
            </a:r>
            <a:endParaRPr lang="en-US" sz="185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using the backslash,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single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quote is just a normal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character that’s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displayed, so it does not interfere with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opening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single quote that appears at its left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For a table of the escape sequences that are useful for web pages, see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Figure 4.,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addition to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the single quote escape sequence, the table shows a double quote escape sequence. </a:t>
            </a:r>
            <a:endParaRPr lang="en-US" sz="185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The double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quote escape sequence works like its single quote counterpart. When you use \", the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double quote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is just a normal character that’s displayed, and it does not serve as the start or end of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a string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3429000" y="3048000"/>
            <a:ext cx="152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3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24825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Strings (</a:t>
            </a:r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continue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25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599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Escape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Sequence Characters and String Continuation with 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\ (continue…)</a:t>
            </a: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think of how you might use double quote escape sequences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to fix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original errant exchange += statement? The solution is to replace the single quotes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that surround string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with double quote escape sequences, like this: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exchange += 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 \"  That's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pretty fast, Jordan.\""; </a:t>
            </a: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sz="185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sz="185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sz="185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sz="185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sz="185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sz="185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sz="185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sz="185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sz="185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sz="185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Suppose a programmer attempts to store a backslash by using a single backslash,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like this: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musicFolder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musicFolder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"C:\Users\John\Music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When the JavaScript engine sees a backslash, it interprets the backslash as the start of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an escape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sequence. When the symbol after the backslash isn’t one of the symbols indicative of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 special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character, the JavaScript engine simply replaces the escape sequence with the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symbol after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backslash. </a:t>
            </a: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 flipH="1">
            <a:off x="2971800" y="1828800"/>
            <a:ext cx="304800" cy="309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034" y="2166740"/>
            <a:ext cx="6325132" cy="19480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43000" y="4063749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4.,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escape sequence characters that are helpful for web pages</a:t>
            </a:r>
          </a:p>
        </p:txBody>
      </p:sp>
    </p:spTree>
    <p:extLst>
      <p:ext uri="{BB962C8B-B14F-4D97-AF65-F5344CB8AC3E}">
        <p14:creationId xmlns:p14="http://schemas.microsoft.com/office/powerpoint/2010/main" val="420681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24825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Strings (</a:t>
            </a:r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continue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26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5625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Escape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Sequence Characters and String Continuation with 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\ (continue…)</a:t>
            </a: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in the preceding code fragment, the \U gets replaced with U, the \J gets replaced with J, the \M gets replaced with M, and the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musicFolder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variable ends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up with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an incorrect path because all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\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’s get stripped out. Here’s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corrected assignment statement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musicFolder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"C:\\Users\\John\\Music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Arithmetic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Operators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Addition, Subtraction, Multiplication, and Division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JavaScript uses +, -, and * for addition, subtraction, and multiplication, respectively. They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work the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same as the addition, subtraction, and multiplication operators you learned in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elementary school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. The multiplication operator uses the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asterisk (*)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and not a cross (×) or a dot (∙) as in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mathematics books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but other than that, there are no differences, so let’s move on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JavaScript supports two forms of division. For regular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division,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use the division operator, which is implemented with the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symbol. For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division where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you want to find the remainder, use the remainder operator, which is implemented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with the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symbol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following examples use the division and the remainder operators, respectively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:   </a:t>
            </a:r>
          </a:p>
          <a:p>
            <a:pPr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13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 5 ⇒ 2.6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13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 5 ⇒ 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403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727809" y="1260060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24825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Arithmetic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Operators (</a:t>
            </a:r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continue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27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"/>
              <p:cNvSpPr>
                <a:spLocks noChangeArrowheads="1"/>
              </p:cNvSpPr>
              <p:nvPr/>
            </p:nvSpPr>
            <p:spPr bwMode="auto">
              <a:xfrm>
                <a:off x="762000" y="838200"/>
                <a:ext cx="8153399" cy="5663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900" dirty="0" smtClean="0">
                    <a:latin typeface="Times New Roman" pitchFamily="18" charset="0"/>
                    <a:cs typeface="Times New Roman" pitchFamily="18" charset="0"/>
                  </a:rPr>
                  <a:t>JavaScript </a:t>
                </a:r>
                <a:r>
                  <a:rPr lang="en-US" sz="1900" dirty="0">
                    <a:latin typeface="Times New Roman" pitchFamily="18" charset="0"/>
                    <a:cs typeface="Times New Roman" pitchFamily="18" charset="0"/>
                  </a:rPr>
                  <a:t>provides an exponentiation operator, which uses two consecutive asterisks, **, for </a:t>
                </a:r>
                <a:r>
                  <a:rPr lang="en-US" sz="1900" dirty="0" smtClean="0">
                    <a:latin typeface="Times New Roman" pitchFamily="18" charset="0"/>
                    <a:cs typeface="Times New Roman" pitchFamily="18" charset="0"/>
                  </a:rPr>
                  <a:t>its implementation</a:t>
                </a:r>
                <a:r>
                  <a:rPr lang="en-US" sz="1900" dirty="0">
                    <a:latin typeface="Times New Roman" pitchFamily="18" charset="0"/>
                    <a:cs typeface="Times New Roman" pitchFamily="18" charset="0"/>
                  </a:rPr>
                  <a:t>. Here’s an example that calculates </a:t>
                </a:r>
                <a:r>
                  <a:rPr lang="en-US" sz="1900" dirty="0" smtClean="0">
                    <a:latin typeface="Times New Roman" pitchFamily="18" charset="0"/>
                    <a:cs typeface="Times New Roman" pitchFamily="18" charset="0"/>
                  </a:rPr>
                  <a:t>volume </a:t>
                </a:r>
                <a:r>
                  <a:rPr lang="en-US" sz="1900" dirty="0">
                    <a:latin typeface="Times New Roman" pitchFamily="18" charset="0"/>
                    <a:cs typeface="Times New Roman" pitchFamily="18" charset="0"/>
                  </a:rPr>
                  <a:t>of a ball</a:t>
                </a:r>
                <a:r>
                  <a:rPr lang="en-US" sz="19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</a:p>
              <a:p>
                <a:pPr lvl="1" algn="just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9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9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19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var</a:t>
                </a:r>
                <a:r>
                  <a:rPr lang="en-US" sz="19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9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volume; </a:t>
                </a:r>
                <a:r>
                  <a:rPr lang="en-US" sz="19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900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// </a:t>
                </a:r>
                <a:r>
                  <a:rPr lang="en-US" sz="19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volume of the ball</a:t>
                </a:r>
              </a:p>
              <a:p>
                <a:pPr lvl="1" algn="just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9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</a:t>
                </a:r>
                <a:r>
                  <a:rPr lang="en-US" sz="19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var</a:t>
                </a:r>
                <a:r>
                  <a:rPr lang="en-US" sz="19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9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radius; </a:t>
                </a:r>
                <a:r>
                  <a:rPr lang="en-US" sz="19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// radius of the ball</a:t>
                </a:r>
              </a:p>
              <a:p>
                <a:pPr lvl="1" algn="just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9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volume </a:t>
                </a:r>
                <a:r>
                  <a:rPr lang="en-US" sz="19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 4 / 3 * Math.PI * radius ** 3;</a:t>
                </a:r>
              </a:p>
              <a:p>
                <a:pPr marL="285750" indent="-285750" algn="just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900" dirty="0">
                    <a:latin typeface="Times New Roman" pitchFamily="18" charset="0"/>
                    <a:cs typeface="Times New Roman" pitchFamily="18" charset="0"/>
                  </a:rPr>
                  <a:t>The volume assignment uses this mathematical formula for </a:t>
                </a:r>
                <a:r>
                  <a:rPr lang="en-US" sz="1900" dirty="0" smtClean="0">
                    <a:latin typeface="Times New Roman" pitchFamily="18" charset="0"/>
                    <a:cs typeface="Times New Roman" pitchFamily="18" charset="0"/>
                  </a:rPr>
                  <a:t>volume </a:t>
                </a:r>
                <a:r>
                  <a:rPr lang="en-US" sz="1900" dirty="0">
                    <a:latin typeface="Times New Roman" pitchFamily="18" charset="0"/>
                    <a:cs typeface="Times New Roman" pitchFamily="18" charset="0"/>
                  </a:rPr>
                  <a:t>of a sphere:</a:t>
                </a:r>
              </a:p>
              <a:p>
                <a:pPr lvl="1" algn="just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9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90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den>
                    </m:f>
                    <m:r>
                      <a:rPr lang="pt-BR" sz="19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𝜋</m:t>
                    </m:r>
                  </m:oMath>
                </a14:m>
                <a:r>
                  <a:rPr lang="en-US" sz="19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19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³</a:t>
                </a:r>
              </a:p>
              <a:p>
                <a:pPr marL="342900" indent="-342900" algn="just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900" dirty="0" smtClean="0">
                    <a:latin typeface="Times New Roman" pitchFamily="18" charset="0"/>
                    <a:cs typeface="Times New Roman" pitchFamily="18" charset="0"/>
                  </a:rPr>
                  <a:t>In </a:t>
                </a:r>
                <a:r>
                  <a:rPr lang="en-US" sz="1900" dirty="0">
                    <a:latin typeface="Times New Roman" pitchFamily="18" charset="0"/>
                    <a:cs typeface="Times New Roman" pitchFamily="18" charset="0"/>
                  </a:rPr>
                  <a:t>the code fragment, Math.PI is a property of the Math object; as you’d expect, it holds the </a:t>
                </a:r>
                <a:r>
                  <a:rPr lang="en-US" sz="1900" dirty="0" smtClean="0">
                    <a:latin typeface="Times New Roman" pitchFamily="18" charset="0"/>
                    <a:cs typeface="Times New Roman" pitchFamily="18" charset="0"/>
                  </a:rPr>
                  <a:t>value of </a:t>
                </a:r>
                <a:r>
                  <a:rPr lang="en-US" sz="1900" dirty="0">
                    <a:latin typeface="Times New Roman" pitchFamily="18" charset="0"/>
                    <a:cs typeface="Times New Roman" pitchFamily="18" charset="0"/>
                  </a:rPr>
                  <a:t>π, which is approximately 3.14159. PI is a named constant, which means that it’s a special </a:t>
                </a:r>
                <a:r>
                  <a:rPr lang="en-US" sz="1900" dirty="0" smtClean="0">
                    <a:latin typeface="Times New Roman" pitchFamily="18" charset="0"/>
                    <a:cs typeface="Times New Roman" pitchFamily="18" charset="0"/>
                  </a:rPr>
                  <a:t>variable whose </a:t>
                </a:r>
                <a:r>
                  <a:rPr lang="en-US" sz="1900" dirty="0">
                    <a:latin typeface="Times New Roman" pitchFamily="18" charset="0"/>
                    <a:cs typeface="Times New Roman" pitchFamily="18" charset="0"/>
                  </a:rPr>
                  <a:t>value is fixed</a:t>
                </a:r>
                <a:r>
                  <a:rPr lang="en-US" sz="19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342900" indent="-342900" algn="just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19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 algn="just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9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Increment and </a:t>
                </a:r>
                <a:r>
                  <a:rPr lang="en-US" sz="19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Decrement</a:t>
                </a:r>
              </a:p>
              <a:p>
                <a:pPr marL="342900" indent="-342900" algn="just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900" dirty="0">
                    <a:latin typeface="Times New Roman" pitchFamily="18" charset="0"/>
                    <a:cs typeface="Times New Roman" pitchFamily="18" charset="0"/>
                  </a:rPr>
                  <a:t>It’s common for a program to need to count the number of times something occurs. Keeping track </a:t>
                </a:r>
                <a:r>
                  <a:rPr lang="en-US" sz="1900" dirty="0" smtClean="0">
                    <a:latin typeface="Times New Roman" pitchFamily="18" charset="0"/>
                    <a:cs typeface="Times New Roman" pitchFamily="18" charset="0"/>
                  </a:rPr>
                  <a:t>of the </a:t>
                </a:r>
                <a:r>
                  <a:rPr lang="en-US" sz="1900" dirty="0">
                    <a:latin typeface="Times New Roman" pitchFamily="18" charset="0"/>
                    <a:cs typeface="Times New Roman" pitchFamily="18" charset="0"/>
                  </a:rPr>
                  <a:t>number of visitors requires a count variable. You can implement counting up by 1 like this:</a:t>
                </a:r>
              </a:p>
              <a:p>
                <a:pPr lvl="1" algn="just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9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count = count + 1</a:t>
                </a:r>
                <a:r>
                  <a:rPr lang="en-US" sz="19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;</a:t>
                </a:r>
              </a:p>
              <a:p>
                <a:pPr marL="342900" indent="-342900" algn="just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900" dirty="0">
                    <a:latin typeface="Times New Roman" pitchFamily="18" charset="0"/>
                    <a:cs typeface="Times New Roman" pitchFamily="18" charset="0"/>
                  </a:rPr>
                  <a:t>JavaScript provides a special operator for </a:t>
                </a:r>
                <a:r>
                  <a:rPr lang="en-US" sz="1900" dirty="0" smtClean="0">
                    <a:latin typeface="Times New Roman" pitchFamily="18" charset="0"/>
                    <a:cs typeface="Times New Roman" pitchFamily="18" charset="0"/>
                  </a:rPr>
                  <a:t>it, the increment </a:t>
                </a:r>
                <a:r>
                  <a:rPr lang="en-US" sz="1900" dirty="0">
                    <a:latin typeface="Times New Roman" pitchFamily="18" charset="0"/>
                    <a:cs typeface="Times New Roman" pitchFamily="18" charset="0"/>
                  </a:rPr>
                  <a:t>operator, which is implemented with ++. Standard coding conventions suggest </a:t>
                </a:r>
                <a:r>
                  <a:rPr lang="en-US" sz="1900" dirty="0" smtClean="0">
                    <a:latin typeface="Times New Roman" pitchFamily="18" charset="0"/>
                    <a:cs typeface="Times New Roman" pitchFamily="18" charset="0"/>
                  </a:rPr>
                  <a:t>that when </a:t>
                </a:r>
                <a:r>
                  <a:rPr lang="en-US" sz="1900" dirty="0">
                    <a:latin typeface="Times New Roman" pitchFamily="18" charset="0"/>
                    <a:cs typeface="Times New Roman" pitchFamily="18" charset="0"/>
                  </a:rPr>
                  <a:t>you add 1 to a variable, you should use the increment operator, and not the </a:t>
                </a:r>
                <a:r>
                  <a:rPr lang="en-US" sz="1900" dirty="0" smtClean="0">
                    <a:latin typeface="Times New Roman" pitchFamily="18" charset="0"/>
                    <a:cs typeface="Times New Roman" pitchFamily="18" charset="0"/>
                  </a:rPr>
                  <a:t>assignment operator</a:t>
                </a:r>
                <a:r>
                  <a:rPr lang="en-US" sz="1900" dirty="0">
                    <a:latin typeface="Times New Roman" pitchFamily="18" charset="0"/>
                    <a:cs typeface="Times New Roman" pitchFamily="18" charset="0"/>
                  </a:rPr>
                  <a:t>. So to add 1 to a count variable, here’s the preferred technique:</a:t>
                </a:r>
              </a:p>
              <a:p>
                <a:pPr lvl="1" algn="just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9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count++;</a:t>
                </a:r>
                <a:endParaRPr lang="en-US" sz="19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1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838200"/>
                <a:ext cx="8153399" cy="5663153"/>
              </a:xfrm>
              <a:prstGeom prst="rect">
                <a:avLst/>
              </a:prstGeom>
              <a:blipFill rotWithShape="1">
                <a:blip r:embed="rId6"/>
                <a:stretch>
                  <a:fillRect l="-524" t="-1293" r="-673" b="-9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55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24825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Arithmetic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Operators (</a:t>
            </a:r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continue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28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6554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Increment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Decrement (continue…)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Counting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down is also a common task, so JavaScript provides a special operator for it,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decrement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operator, which is implemented with --. Suppose you keep track of the number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of remaining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coupons with a variable named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remainingCoupons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. After using a coupon,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you should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implement the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decrementation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process like this: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remainingCoupons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-;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Standard coding conventions suggest that you always use the decrement operator to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decrement a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variable by 1 (as shown), but you should be aware of this alternative code: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remainingCoupons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9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remainingCoupons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– 1;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This code works, but you should avoid using it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Compound Assignment 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Operators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present operators that combine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those two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functions—assignment and arithmetic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 Here’s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how you can update x by adding 99.9 to it: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 = x + 99.9;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And here’s the alternative way to do the same thing: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 += 99.9;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+= thing is the addition assignment operator. Standard coding conventions suggest that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you use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addition assignment operator to add a value to a variable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 The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-=, *=, /=, %=, and **= operators parallel the += operator, and they are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collectively referred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to as compound assignment operators.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160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24825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Arithmetic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Operators (</a:t>
            </a:r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continue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29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343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Increment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Decrement (continue…)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won’t bore you with detailed explanations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, because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they all work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same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addition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assignment operator, but make sure you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understand these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-= 10;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≡     x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x - 10;</a:t>
            </a:r>
          </a:p>
          <a:p>
            <a:pPr lvl="1"/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*= num</a:t>
            </a:r>
            <a:r>
              <a:rPr lang="pt-BR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 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≡ </a:t>
            </a:r>
            <a:r>
              <a:rPr lang="pt-BR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x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x * num;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/= 5.5;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≡     x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x / 5.5;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%= 3;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≡     x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x % 3;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**= 1.5;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≡     x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x ** 1.5;</a:t>
            </a:r>
          </a:p>
          <a:p>
            <a:pPr lvl="1"/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*= num - 2</a:t>
            </a:r>
            <a:r>
              <a:rPr lang="pt-BR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≡ </a:t>
            </a:r>
            <a:r>
              <a:rPr lang="pt-BR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x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x * (num - 2);</a:t>
            </a: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examples show compound assignment operator statements on the left and their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equivalent long-form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statements on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. The ≡ symbol means “is equivalent to.”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79" y="4180946"/>
            <a:ext cx="6864350" cy="226282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14600" y="635635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Figure5.,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Abbreviated operator precedence table</a:t>
            </a:r>
          </a:p>
        </p:txBody>
      </p:sp>
    </p:spTree>
    <p:extLst>
      <p:ext uri="{BB962C8B-B14F-4D97-AF65-F5344CB8AC3E}">
        <p14:creationId xmlns:p14="http://schemas.microsoft.com/office/powerpoint/2010/main" val="76406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alert and confirm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5770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Dialog Boxes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window object’s alert, confirm, and prompt methods generate dialog boxes. A dialog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box is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 window that performs one simple task. For example, this dialog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simply displays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 message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 standard window, the web programmer has quite a bit of control in terms of customization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 The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programmer determines the number of controls and the layout of those controls. On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other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hand, dialog boxes are pretty plain, and the programmer can’t do much about that plainness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Note the plainness in the preceding dialog—there’s a message, an OK button, and a close-out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X button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in the upper-right corner, and that’s it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primary way to provide information to a user or get input from a user is to use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main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browser window, but if you want to draw sharp attention to a particular output or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input task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then using a dialog can sometimes be helpful.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Bef>
                <a:spcPts val="600"/>
              </a:spcBef>
              <a:spcAft>
                <a:spcPts val="0"/>
              </a:spcAf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043" y="2209800"/>
            <a:ext cx="6011114" cy="12955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886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24825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Math Object </a:t>
            </a:r>
            <a:r>
              <a:rPr lang="en-US" sz="3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endParaRPr lang="en-US" sz="32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30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30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JavaScript has more than 30 methods that perform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mathematical operations.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don’t want to overwhelm you with all of them.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We present the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ones that tend to be used most often.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figure 6., They’re all pretty straightforward, but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one thing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you should be aware of is that if you use a variable for one of the arguments, the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method calculates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 value as described in the figure and returns that calculated value, but the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argument variable’s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value doesn’t change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  So If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you want to change the value of a variable x so it holds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absolute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value of its original value, this won’t work: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Math.abs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(x);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Instead, you need to do this: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 = </a:t>
            </a:r>
            <a:r>
              <a:rPr lang="en-US" sz="19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Math.abs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(x); </a:t>
            </a: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10000"/>
            <a:ext cx="6934200" cy="26975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0601" y="6398309"/>
            <a:ext cx="8915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6.,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of the more popular Math methods—their headings and descriptions</a:t>
            </a:r>
          </a:p>
        </p:txBody>
      </p:sp>
    </p:spTree>
    <p:extLst>
      <p:ext uri="{BB962C8B-B14F-4D97-AF65-F5344CB8AC3E}">
        <p14:creationId xmlns:p14="http://schemas.microsoft.com/office/powerpoint/2010/main" val="189092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24825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Constraint Validation for Form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Controls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31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244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Figure 7., there are six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such controls. They all display boxes that look like text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controls, but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they have the ability to check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user’s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input to make sure it fits within specific constraints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following code displays a one-line plain text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edit control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checks the user’s input to make sure it uses the format “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firstname.lastname@uoitc.edu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&lt;input type="email"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title="firstname.lastname@uoitc.edu" 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pattern="[A-Za-z0-9]+\.[A-Za-z0-9]+@uoitc.edu"&gt;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pattern attribute’s value is a regular expression that specifies one or more alphabetic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 numeric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characters, a dot, one or more alphabetic or numeric characters, the @ sign, and then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@uoitc.edu.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50" y="3285023"/>
            <a:ext cx="6927849" cy="32190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05434" y="6400800"/>
            <a:ext cx="8390966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7., </a:t>
            </a: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One-line plain text edit controls that are customized to handle specific </a:t>
            </a:r>
            <a:r>
              <a:rPr lang="en-US" sz="17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2356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295400" y="-152400"/>
            <a:ext cx="7848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Comparison Operators and Logical</a:t>
            </a:r>
          </a:p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Operators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32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550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Comparison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Operators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As you know, an if statement’s heading includes a condition with parentheses around the condition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like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this: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(condition) {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Usually (but not always), the condition performs some type of comparison, and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comparison uses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comparison operator. Here are JavaScript’s comparison operators: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&lt;, &gt;, &lt;=, &gt;=, ==, !=, ===, !=== 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Each comparison operator compares two operands and returns either true or false, depending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values of those operands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&lt;, &gt;, &lt;=, and &gt;= operators are collectively referred to as JavaScript’s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relational operators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The ==, !=, ===, and !== operators are collectively referred to as JavaScript’s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equality operators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Logical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Operators</a:t>
            </a: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if statement will sometimes need a condition that involves more than one test. The &amp;&amp; (pronounced “and”) and || (pronounced “or”) operators enable you to tie multiple tests together to form a nontrivial if condition.</a:t>
            </a: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example, suppose you’re designing a web page that checks whether a user-entered vehicle speed is legal in the United Kingdom.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Different types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roads have different minimum and maximum speeds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142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295400" y="-152400"/>
            <a:ext cx="7848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Comparison Operators and Logical</a:t>
            </a:r>
          </a:p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Operators (continue…)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6214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Logical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Operators (continue…)</a:t>
            </a: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dual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carriageways road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 minimum speed is 40 mph and the maximum speed is 70 mph. If the user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enters 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speed in a text control and then clicks the Dual Carriageways button, the following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code uses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&amp;&amp; operator to check that the speed is at least 40 mph and the speed is no greater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than 70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mph: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speed =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form.elements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["speed"].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valueAsNumber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(speed &gt;= 40 &amp;&amp; speed &lt;= 70) {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 could have added inner parentheses to make it obvious that the &gt;= and &lt;= operators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need 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be executed before the &amp;&amp; operator: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((speed &gt;= 40) &amp;&amp; (speed &lt;= 70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JavaScript engine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automatically executes the &gt;= and &lt;= operators before the &amp;&amp; operator. Note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operator precedence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table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figure 8.,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verify that the comparison operators (including &gt;=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&lt;=)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have higher precedence than the logical and operator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(&amp;&amp;).</a:t>
            </a: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you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have a situation where only one of two conditions needs to be true for the result to be true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then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you should use the || operator. For example, suppose you’re designing a medical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advice web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page for your astrology practice. The following code uses the || operator to check whether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user-entered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blood type is A or B: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bloodType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form.elements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["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bloodType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"].value;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sign =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form.elements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["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zodiacSign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"].value;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((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bloodType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== "A" ||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bloodType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== "B") &amp;&amp; sign == "Taurus") {</a:t>
            </a:r>
          </a:p>
          <a:p>
            <a:pPr lvl="2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alert("You are susceptible to ACL tears."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 "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Adding myrrh to your incense should help.");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444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295400" y="-152400"/>
            <a:ext cx="7848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Comparison Operators and Logical</a:t>
            </a:r>
          </a:p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Operators (continue…)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34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1032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Logical Operators (continue…)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bloodType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variable appears twice in the if statement’s condition. That’s necessary because you must repeat the variable when both sides of an || condition involve the same variable. Note that we’re using not only the || operator, but also the &amp;&amp; operator. 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code works as expected—if the user has A or B blood and the user is 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Taurean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then the entire if condition is true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preceding code fragment, note the inner parentheses surrounding the || operation. We want the JavaScript engine to execute the || operator before the &amp;&amp; operator, and the parentheses force that order of operation. 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sz="185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sz="185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sz="185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sz="185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sz="185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sz="185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sz="185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sz="185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sz="185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sz="185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sz="185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sz="185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sz="185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sz="185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sz="185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sz="185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sz="185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8426"/>
            <a:ext cx="7238999" cy="32223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36476" y="4254342"/>
            <a:ext cx="4883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8.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operator precedence table</a:t>
            </a:r>
          </a:p>
        </p:txBody>
      </p:sp>
    </p:spTree>
    <p:extLst>
      <p:ext uri="{BB962C8B-B14F-4D97-AF65-F5344CB8AC3E}">
        <p14:creationId xmlns:p14="http://schemas.microsoft.com/office/powerpoint/2010/main" val="290358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295400" y="-152400"/>
            <a:ext cx="7848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Comparison Operators and Logical</a:t>
            </a:r>
          </a:p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Operators (continue…)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35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4441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Logical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Operators (continue…)</a:t>
            </a: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&amp;&amp; and || operators are referred to as logical operators because they rely on true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and false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logic. There’s one more logical operator, the ! (pronounced “not”) operator. </a:t>
            </a:r>
            <a:endParaRPr lang="en-US" sz="185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Operator reverses truth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or falsity of an expression. So if you have an expression that evaluates to true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you stick a ! operator in front of it,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resulting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expression evaluates to false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. suppose variable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sign contains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“Taurus”. Then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following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! operators turn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true to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false and false to true, respectively: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!(sign == "Taurus") ⇒ false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!(sign == "Virgo") ⇒ true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If you dislike the three fire zodiac signs (Aries, Leo, and Sagittarius) and want to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exclude them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using an if condition, you can do this: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(!(sign == "Aries" || sign == "Leo" || sign == "Sagittarius</a:t>
            </a:r>
            <a:r>
              <a:rPr lang="en-US" sz="185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"))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sz="185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Note that the ! is inside one set of parentheses and outside another set. Both sets of parentheses are required. The outer parentheses are necessary because the compiler requires parentheses around the entire condition.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sz="185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572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Summary 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36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0" y="838200"/>
            <a:ext cx="8153400" cy="66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50" dirty="0" smtClean="0">
                <a:latin typeface="Times New Roman" panose="02020603050405020304" pitchFamily="18" charset="0"/>
                <a:cs typeface="Times New Roman" pitchFamily="18" charset="0"/>
              </a:rPr>
              <a:t>In this lecture we explained the An alert and confirm boxes, the alert box was often used if we want to make sure information comes through to the user.  A confirm box was often used if we want the user to verify or accept something.</a:t>
            </a: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50" dirty="0" smtClean="0">
                <a:latin typeface="Times New Roman" panose="02020603050405020304" pitchFamily="18" charset="0"/>
                <a:cs typeface="Times New Roman" pitchFamily="18" charset="0"/>
              </a:rPr>
              <a:t> Also we clarified the usage of if statement, that used when we want to do one thing or nothing.</a:t>
            </a: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50" dirty="0" smtClean="0">
                <a:latin typeface="Times New Roman" panose="02020603050405020304" pitchFamily="18" charset="0"/>
                <a:cs typeface="Times New Roman" pitchFamily="18" charset="0"/>
              </a:rPr>
              <a:t>In this lecture we highlighted the meaning and usage of the prompt() method, that was used to display a dialog with an optional message prompting the user to input some text. It was often used if the user wants to input a value before entering a page.</a:t>
            </a: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50" dirty="0" smtClean="0">
                <a:latin typeface="Times New Roman" panose="02020603050405020304" pitchFamily="18" charset="0"/>
                <a:cs typeface="Times New Roman" pitchFamily="18" charset="0"/>
              </a:rPr>
              <a:t>Also we explained briefly the if Statement: else and else if Clauses. Where the (if , else) used when we want to do one thing or another thing, while  (if, else if) used when there were three or more possibilities. </a:t>
            </a: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50" dirty="0" smtClean="0">
                <a:latin typeface="Times New Roman" panose="02020603050405020304" pitchFamily="18" charset="0"/>
                <a:cs typeface="Times New Roman" pitchFamily="18" charset="0"/>
              </a:rPr>
              <a:t> Also we explained the string and we described briefly the comparison operators, string concatenation, and the escape sequence characters and string continuation with \.</a:t>
            </a: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50" dirty="0" smtClean="0">
                <a:latin typeface="Times New Roman" panose="02020603050405020304" pitchFamily="18" charset="0"/>
                <a:cs typeface="Times New Roman" pitchFamily="18" charset="0"/>
              </a:rPr>
              <a:t>This lecture highlighted the kinds of arithmetic operators usage  like addition, subtraction, multiplication, and division, as well as increment and decrement operations  and compound assignment operators.</a:t>
            </a: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50" dirty="0" smtClean="0">
                <a:latin typeface="Times New Roman" panose="02020603050405020304" pitchFamily="18" charset="0"/>
                <a:cs typeface="Times New Roman" pitchFamily="18" charset="0"/>
              </a:rPr>
              <a:t> Also we clarified the JavaScript math object, that allows us to perform mathematical tasks on numbers.</a:t>
            </a: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50" dirty="0" smtClean="0">
                <a:latin typeface="Times New Roman" panose="02020603050405020304" pitchFamily="18" charset="0"/>
                <a:cs typeface="Times New Roman" pitchFamily="18" charset="0"/>
              </a:rPr>
              <a:t> In this lecture we explained briefly the constraint validation for form controls.</a:t>
            </a: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50" dirty="0" smtClean="0">
                <a:latin typeface="Times New Roman" panose="02020603050405020304" pitchFamily="18" charset="0"/>
                <a:cs typeface="Times New Roman" pitchFamily="18" charset="0"/>
              </a:rPr>
              <a:t> In the last section we explained the comparison operators and logical operators.</a:t>
            </a: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lvl="0" algn="just">
              <a:lnSpc>
                <a:spcPct val="83000"/>
              </a:lnSpc>
              <a:spcBef>
                <a:spcPts val="0"/>
              </a:spcBef>
            </a:pPr>
            <a:endParaRPr lang="en-US" sz="1750" dirty="0">
              <a:solidFill>
                <a:srgbClr val="FF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lvl="0" algn="just">
              <a:lnSpc>
                <a:spcPct val="85000"/>
              </a:lnSpc>
              <a:spcBef>
                <a:spcPts val="0"/>
              </a:spcBef>
            </a:pPr>
            <a:r>
              <a:rPr lang="en-US" sz="1700" dirty="0" smtClean="0">
                <a:latin typeface="Times New Roman" panose="02020603050405020304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29400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60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fauzisukiman\Desktop\template pp USM\Last page\purple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33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5" descr="C:\Users\fauzisukiman\Desktop\template pp USM\Bucu petak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573838" y="4876800"/>
            <a:ext cx="257016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752600" y="2438400"/>
            <a:ext cx="5638800" cy="1905000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 </a:t>
            </a:r>
          </a:p>
        </p:txBody>
      </p:sp>
      <p:pic>
        <p:nvPicPr>
          <p:cNvPr id="6" name="Picture 2" descr="C:\Users\Jasim\Desktop\logo_uoit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1600"/>
            <a:ext cx="2286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73779" y="76200"/>
            <a:ext cx="2294021" cy="20574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alert and confirm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Methods(continue…)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4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7034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Dialog 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Boxes (continue…)</a:t>
            </a: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Dialogs are able to draw “sharp attention” because they pop up (that’s why they’re often called “pop-ups”), and they are modal. 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There are two types of windows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modeless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modal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Most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windows are modeless, which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means you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can jump back and forth between them simply by clicking your mouse anywhere on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modeless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windows.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Dialog </a:t>
            </a:r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windows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are modal, which means they block users from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interacting with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anything else on the dialog’s parent window. (A dialog’s parent window is a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window that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holds the page that generated the dialog.) </a:t>
            </a:r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You must first close the dialog in order to 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go back </a:t>
            </a:r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to the parent window.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Forcing the user to interact with the dialog draws sharp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attention to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dialog.</a:t>
            </a: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alert Method</a:t>
            </a: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Let’s now talk about the different JavaScript methods for generating dialog boxes. First up,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alert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method. It generates a dialog box that simply displays a specified message. Here is its syntax: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alert(message);</a:t>
            </a: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For example, to produce the dialog shown earlier, we used this JavaScript: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alert("Danger! A virus was detected.");</a:t>
            </a: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Note that the example does follow the syntax where the message argument is a string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with quotes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. After the user reads the alert message, the user clicks the OK button to make the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dialog disappear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Bef>
                <a:spcPts val="600"/>
              </a:spcBef>
              <a:spcAft>
                <a:spcPts val="0"/>
              </a:spcAf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212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alert and confirm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Methods(continue…)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5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5852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confirm Method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confirm method generates a dialog box that displays a specified question. The user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is expected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to answer yes or no to the question (by clicking OK or Cancel). Here’s an example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dialog generated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by a confirm method call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Here’s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syntax for a confirm method call: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confirm(question);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What follows is an example confirm method call that uses this syntax and produces the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dialog shown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previously: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confirm("Do you always tell the truth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?");</a:t>
            </a:r>
          </a:p>
          <a:p>
            <a:pPr marL="34290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In response to the dialog box’s question, if the user clicks OK, then the confirm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method returns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true. Otherwise, if the user clicks Cancel or clicks the close-out X button, the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confirm method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returns false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753" y="2057401"/>
            <a:ext cx="6039693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923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alert and confirm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Methods(continue…)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6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640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confirm 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Method (continue…)</a:t>
            </a: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Lie Detector web page, whose source code appears in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example 1., uses the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confirm method’s return value to display a message indicating the user’s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self-proclaimed level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of truthfulness. The web page uses the alert method to display the message, and here’s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what the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message looks like after the user clicks the OK button: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Note the word “true” at the end of the message. That’s the value returned from the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confirm method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call after the user clicks the OK button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 Study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askAboutLying function in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example 1. </a:t>
            </a:r>
          </a:p>
          <a:p>
            <a:pPr marL="34290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Note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how the confirm method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call appears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at the right side of an assignment statement with the reply variable at the left.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That means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value returned by the askAboutLying function (either true or false) gets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assigned into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reply variable. Note how the next statement, an alert method call, concatenates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reply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variable’s value at the end of the alert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message. 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Bef>
                <a:spcPts val="600"/>
              </a:spcBef>
              <a:spcAft>
                <a:spcPts val="0"/>
              </a:spcAf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456591"/>
            <a:ext cx="5867400" cy="16743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7162800" y="2446257"/>
            <a:ext cx="1864659" cy="6463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confirm method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46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alert and confirm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Methods(continue…)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7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808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confirm 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Method (continue…)</a:t>
            </a: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Example 1.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&lt;!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DOCTYPE html&gt;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&lt;html </a:t>
            </a:r>
            <a:r>
              <a:rPr lang="en-US" sz="19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19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&lt;meta charset="utf-8"&gt;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&lt;meta name="author" content="AAA"&gt;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&lt;title&gt;Lie Detector Test&lt;/title&gt;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pPr lvl="2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 askAboutLying() {</a:t>
            </a:r>
          </a:p>
          <a:p>
            <a:pPr lvl="2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reply; </a:t>
            </a:r>
            <a:r>
              <a:rPr lang="en-US" sz="19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user's reply</a:t>
            </a:r>
          </a:p>
          <a:p>
            <a:pPr lvl="3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reply = </a:t>
            </a:r>
            <a:r>
              <a:rPr lang="en-US" sz="19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confirm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("Do you always tell the truth?");</a:t>
            </a:r>
          </a:p>
          <a:p>
            <a:pPr lvl="3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alert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("When asked whether you always tell" +</a:t>
            </a:r>
          </a:p>
          <a:p>
            <a:pPr lvl="3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"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truth, your reply was: " + reply + ".");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} </a:t>
            </a:r>
            <a:r>
              <a:rPr lang="en-US" sz="19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end askAboutLying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head&gt;</a:t>
            </a: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&lt;body </a:t>
            </a:r>
            <a:r>
              <a:rPr lang="en-US" sz="19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onload</a:t>
            </a:r>
            <a:r>
              <a:rPr lang="en-US" sz="19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="askAboutLying();"&gt;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&lt;h1&gt;Lie Detector Test&lt;/h1&gt;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Bef>
                <a:spcPts val="600"/>
              </a:spcBef>
              <a:spcAft>
                <a:spcPts val="0"/>
              </a:spcAf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7397751" y="3949881"/>
            <a:ext cx="1365249" cy="6463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split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string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flipH="1" flipV="1">
            <a:off x="6858000" y="4273046"/>
            <a:ext cx="5397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57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alert and confirm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Methods(continue…)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8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9207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confirm 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Method (continue…)</a:t>
            </a: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Example 1. (continue…)</a:t>
            </a: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Think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about the situation where the alert message displays “your reply was false.” Describe the type of person who would generate that output—someone who always tells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truth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, someone who always lies, or some other type of person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? </a:t>
            </a: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how it spans two lines. It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would have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been legal to enter the entire method call statement on one line, but if someone printed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the code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, line wrap would occur. Line wrap is ugly and leads to code that is harder to understand.</a:t>
            </a: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To avoid line wrap, you should press enter at an appropriate breaking point and on the next line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, indent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past the starting point of the prior line.  </a:t>
            </a:r>
            <a:endParaRPr lang="en-US" sz="185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That’s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what we do for the alert method call,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but the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breaking point is in the middle of a string, and that requires a little extra work. To break/split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a string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, terminate the first part of the string with a closing quote, insert a concatenation operator,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+, and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start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next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line’s continuation string with an opening quote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Bef>
                <a:spcPts val="600"/>
              </a:spcBef>
              <a:spcAft>
                <a:spcPts val="0"/>
              </a:spcAf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41" y="2938632"/>
            <a:ext cx="4239217" cy="8713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65" y="1599949"/>
            <a:ext cx="3478812" cy="1466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504" y="1538491"/>
            <a:ext cx="3943963" cy="150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 Statement: if by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itself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9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591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In previous example, If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user clicks OK (for yes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), then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you’ll do one thing, or if the user clicks Cancel (for no), then you’ll do something else.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easiest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way to implement that logic is with an if statement.</a:t>
            </a: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Syntax </a:t>
            </a: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Here’s an if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statement that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checks a person’s age and displays a message of joy if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age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is greater than 16: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(age &gt; 16) {</a:t>
            </a:r>
          </a:p>
          <a:p>
            <a:pPr lvl="2" algn="just">
              <a:spcBef>
                <a:spcPts val="0"/>
              </a:spcBef>
              <a:spcAft>
                <a:spcPts val="0"/>
              </a:spcAft>
            </a:pPr>
            <a:r>
              <a:rPr lang="en-US" sz="19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9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("message");</a:t>
            </a:r>
          </a:p>
          <a:p>
            <a:pPr lvl="2" algn="just">
              <a:spcBef>
                <a:spcPts val="0"/>
              </a:spcBef>
              <a:spcAft>
                <a:spcPts val="0"/>
              </a:spcAft>
            </a:pPr>
            <a:r>
              <a:rPr lang="en-US" sz="19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msg.innerHTML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"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You can now drive without parental supervision. Road trip!";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Note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how this example fits the syntax shown at the left of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figure 1., The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syntax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requires you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to have a condition after the word if. The condition is a question, and it must be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surrounded by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parentheses. To form a question, you can use the &gt; (greater than) symbol as shown in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this example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or other comparison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operators.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figure 1., syntax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at the left, note the braces ({ }) that surround the statements that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follow the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condition. In JavaScript (and other programming languages as well), braces are used to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group statements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together that are logically inside something else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6311" y="2590800"/>
            <a:ext cx="1072409" cy="36933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515711" y="2727656"/>
            <a:ext cx="990600" cy="16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69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94885</TotalTime>
  <Words>7561</Words>
  <Application>Microsoft Office PowerPoint</Application>
  <PresentationFormat>عرض على الشاشة (3:4)‏</PresentationFormat>
  <Paragraphs>700</Paragraphs>
  <Slides>37</Slides>
  <Notes>36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37</vt:i4>
      </vt:variant>
    </vt:vector>
  </HeadingPairs>
  <TitlesOfParts>
    <vt:vector size="38" baseType="lpstr"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Corporate Edition</dc:creator>
  <cp:lastModifiedBy>as</cp:lastModifiedBy>
  <cp:revision>2122</cp:revision>
  <dcterms:created xsi:type="dcterms:W3CDTF">2011-03-14T07:23:11Z</dcterms:created>
  <dcterms:modified xsi:type="dcterms:W3CDTF">2024-01-07T22:07:22Z</dcterms:modified>
</cp:coreProperties>
</file>