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78" r:id="rId3"/>
    <p:sldId id="436" r:id="rId4"/>
    <p:sldId id="437" r:id="rId5"/>
    <p:sldId id="438" r:id="rId6"/>
    <p:sldId id="439" r:id="rId7"/>
    <p:sldId id="440" r:id="rId8"/>
    <p:sldId id="443" r:id="rId9"/>
    <p:sldId id="444" r:id="rId10"/>
    <p:sldId id="441" r:id="rId11"/>
    <p:sldId id="445" r:id="rId12"/>
    <p:sldId id="446" r:id="rId13"/>
    <p:sldId id="447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455" r:id="rId22"/>
    <p:sldId id="456" r:id="rId23"/>
    <p:sldId id="457" r:id="rId24"/>
    <p:sldId id="458" r:id="rId25"/>
    <p:sldId id="459" r:id="rId26"/>
    <p:sldId id="460" r:id="rId27"/>
    <p:sldId id="461" r:id="rId28"/>
    <p:sldId id="462" r:id="rId29"/>
    <p:sldId id="463" r:id="rId30"/>
    <p:sldId id="464" r:id="rId31"/>
    <p:sldId id="465" r:id="rId32"/>
    <p:sldId id="466" r:id="rId33"/>
    <p:sldId id="467" r:id="rId34"/>
    <p:sldId id="468" r:id="rId35"/>
    <p:sldId id="469" r:id="rId36"/>
    <p:sldId id="435" r:id="rId37"/>
    <p:sldId id="258" r:id="rId38"/>
    <p:sldId id="470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EE"/>
    <a:srgbClr val="FFFFCC"/>
    <a:srgbClr val="FFCC99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254" autoAdjust="0"/>
  </p:normalViewPr>
  <p:slideViewPr>
    <p:cSldViewPr>
      <p:cViewPr>
        <p:scale>
          <a:sx n="90" d="100"/>
          <a:sy n="90" d="100"/>
        </p:scale>
        <p:origin x="-1171" y="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9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D6122-9D41-46C3-9025-5F14DBAC386C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A262A-840D-440C-A72F-5D154C94EB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000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A1F99CF-35C3-43A7-86F1-43201A1D77F7}" type="datetimeFigureOut">
              <a:rPr lang="en-US"/>
              <a:pPr>
                <a:defRPr/>
              </a:pPr>
              <a:t>1/8/2024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8F03ADD-8D9E-49E5-9D9D-0DF05CFE20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370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7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7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745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007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99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86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89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108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630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01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15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448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923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02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537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7753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4510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972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12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7931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362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154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250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9774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4528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485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304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207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449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352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071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38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973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758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213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836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D7746-EAD3-4BD3-BFB4-2AD909AE9FAB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C++ Programming: From Problem Analysis to Program Design", Fifth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A08D6-CDF1-4737-80BC-0CA4AD34F1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31B7E-D847-4805-BA2F-4E58505D2121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C++ Programming: From Problem Analysis to Program Design", Fifth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F3FE1-237B-4EBE-B99D-50505478F6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616E9-7A55-499F-B13C-1F4E127B5AE5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C++ Programming: From Problem Analysis to Program Design", Fifth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A3D5F-F4B0-4E05-A1B4-5C00F0DC5C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283B1-D172-462D-83E7-11559713F223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C++ Programming: From Problem Analysis to Program Design", Fifth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A145C-1451-4AF6-84B4-1EF777CE76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98C94-B2C6-4671-99A9-5400192904C0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C++ Programming: From Problem Analysis to Program Design", Fifth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32067-5346-4166-93E7-17B55DBE44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B0078-E423-4779-8159-5D9B20016FB8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C++ Programming: From Problem Analysis to Program Design", Fifth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901A7-4016-4CFC-8068-2DEFFE67EF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8D721-51FF-4826-8B5B-CD75CD62C653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C++ Programming: From Problem Analysis to Program Design", Fifth Edition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28903-082E-4EED-B511-00A7E8784D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A7FC6-1F0A-4960-9055-806B8C25C8F9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C++ Programming: From Problem Analysis to Program Design", Fifth Edition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D4E3C-2CFD-40AD-975C-1F49E27896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612B2-F597-45D2-827F-B69716F32D1F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C++ Programming: From Problem Analysis to Program Design", Fifth Edition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DF61B-AB8A-4BD8-A709-4370B1020A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0EF19-AB0E-447A-B707-7611F3C43651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C++ Programming: From Problem Analysis to Program Design", Fifth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A7F53-C78F-4964-BB8D-3B93CBA49A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2CE18-D19F-45F9-804F-A5FBAA3FE0CB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C++ Programming: From Problem Analysis to Program Design", Fifth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60781-EE29-4A0C-9E48-6B34408CBF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4A4C40-F5D7-4B24-8D20-108514DF99BD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C++ Programming: From Problem Analysis to Program Design", Fifth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4EB081-F196-4C9F-8493-CD29E38875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2" descr="C:\Users\fauzisukiman\Desktop\template pp USM\purple.jp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828800"/>
            <a:ext cx="9144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3" descr="C:\Users\fauzisukiman\Desktop\template pp USM\Line.jp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833" t="10988"/>
          <a:stretch>
            <a:fillRect/>
          </a:stretch>
        </p:blipFill>
        <p:spPr bwMode="auto">
          <a:xfrm>
            <a:off x="0" y="1444625"/>
            <a:ext cx="91440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 descr="C:\Users\fauzisukiman\Desktop\template pp USM\Bucu petak.jp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573838" y="4876800"/>
            <a:ext cx="257016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5" name="Rectangle 3"/>
          <p:cNvSpPr>
            <a:spLocks noChangeArrowheads="1"/>
          </p:cNvSpPr>
          <p:nvPr/>
        </p:nvSpPr>
        <p:spPr bwMode="auto">
          <a:xfrm>
            <a:off x="0" y="2133600"/>
            <a:ext cx="91440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WEB PAGES DESIGN</a:t>
            </a:r>
          </a:p>
          <a:p>
            <a:pPr algn="ctr"/>
            <a:endParaRPr lang="en-US" sz="32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Loops and Additional Controls 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8" name="Picture 2" descr="C:\Users\Jasim\Desktop\logo_uoitc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526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934200" y="0"/>
            <a:ext cx="22098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MY" sz="15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5688449"/>
            <a:ext cx="43434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Lecturer: Dr. Atheer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Akram AbdulRazzaq </a:t>
            </a:r>
            <a:endParaRPr lang="en-MY" sz="1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MY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Lecture 13.</a:t>
            </a:r>
          </a:p>
          <a:p>
            <a:r>
              <a:rPr lang="en-MY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Class 2.</a:t>
            </a:r>
          </a:p>
          <a:p>
            <a:r>
              <a:rPr lang="en-MY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Time: 10:30 - 12:30 </a:t>
            </a:r>
          </a:p>
          <a:p>
            <a:r>
              <a:rPr lang="en-MY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Department:  Businesses Information Technology (BIT)</a:t>
            </a:r>
          </a:p>
        </p:txBody>
      </p:sp>
      <p:pic>
        <p:nvPicPr>
          <p:cNvPr id="1026" name="Picture 2" descr="C:\Users\atheer.akram\Desktop\download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467600" y="0"/>
            <a:ext cx="1676400" cy="1447800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External JavaScript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Files 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10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200"/>
            <a:ext cx="8153399" cy="6934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Web programmers will often use external files to hold their JavaScript function definitions and then have their web pages link to those external JavaScript file(s).</a:t>
            </a: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There are several advantages of positioning a web page’s JavaScript function definitions in an external file:</a:t>
            </a:r>
          </a:p>
          <a:p>
            <a:pPr marL="457200" lvl="0" indent="-4572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another web page needs the functionality provided by one of the functions, the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second web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page can link to the external file and share the function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0" indent="-4572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If an external JavaScript file and its functions are shared by multiple web pages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, maintenance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(i.e., fixing bugs and making improvements) becomes easier and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storage requirements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are reduced. On the other hand, if there were no external JavaScript file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, then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the web pages would need to have their own copies of the functions. 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must name your JavaScript file with a .js (for JavaScript)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file extension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. For the file’s content, include documentation comments at the top, followed by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code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for your function definitions.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link a web page to an external JavaScript file, include an empty script container with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 src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attribute that specifies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location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of the file. For example: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&lt;script src="compoundInterest.js"&gt;&lt;/script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34290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src attribute’s value specifies that the JavaScript file is stored in the same directory as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HTML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file. If you store the JavaScript file elsewhere, then use a path in front of the filename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as part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of the src’s value.</a:t>
            </a: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032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Loop 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11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26678"/>
            <a:ext cx="8153399" cy="702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Syntax and 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Semantics</a:t>
            </a: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Note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the do loop’s syntax template at the left of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Figure 2.,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It shows the do loop’s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condition at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the bottom. That contrasts with the while loop, where the condition is at the top. Having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the condition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tested at the bottom guarantees that the do loop executes at least one time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the syntax template,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note the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semicolon at the right of the condition. That’s also different from the while loop. Finally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, note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that the while part is on the same line as the closing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brace.</a:t>
            </a: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Powers </a:t>
            </a: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2 Web Page </a:t>
            </a:r>
            <a:r>
              <a:rPr lang="en-US" sz="185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Example 2., In this example the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web page asks the user to enter the largest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power of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2 he or she can think of. If the user enters a number less than 10, the web page tells the user to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enter a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larger number. After the user submits an answer, the button’s event handler determines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whether the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entered number is indeed a power of 2. </a:t>
            </a:r>
            <a:endParaRPr lang="en-US" sz="19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951" y="2861630"/>
            <a:ext cx="6508561" cy="21166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2861981" y="4911366"/>
            <a:ext cx="4762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2.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and semantics for the do loop</a:t>
            </a:r>
          </a:p>
        </p:txBody>
      </p:sp>
    </p:spTree>
    <p:extLst>
      <p:ext uri="{BB962C8B-B14F-4D97-AF65-F5344CB8AC3E}">
        <p14:creationId xmlns:p14="http://schemas.microsoft.com/office/powerpoint/2010/main" val="141217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Loop (continue…) 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12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26678"/>
            <a:ext cx="8153399" cy="6480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5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Powers </a:t>
            </a: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2 Web </a:t>
            </a:r>
            <a:r>
              <a:rPr lang="en-US" sz="185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Page (continue…)  </a:t>
            </a: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Example 2., (continue…)</a:t>
            </a: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It does so by repeatedly dividing by 2 until the result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is less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than or equal to 1. If the result is exactly 1, that means the entered number is a power of 2.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For example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, the following division operations show that 64 is a power of 2, and 80 is not a power of 2:   </a:t>
            </a:r>
            <a:endParaRPr lang="en-US" sz="185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64 / 2 ⇒ 32, 32 / 2 ⇒ 16, 16 / 2 ⇒ 8, 8 / 2 ⇒ 4, 4 / 2 ⇒ 2, 2 / 2 ⇒ </a:t>
            </a:r>
            <a:r>
              <a:rPr lang="en-US" sz="185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5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80 / 2 ⇒ 40, 40 / 2 ⇒ 20, 20 / 2 ⇒ 10, 10 / 2 ⇒ 5, 5 / 2 ⇒ 2.5, 2.5 / 2 ⇒ 1.25, 1.25 / 2 ⇒ .625</a:t>
            </a:r>
            <a:endParaRPr lang="en-US" sz="19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Example 2A.,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shows the web page’s body container. As you skim through it, note the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body container’s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two child elements—a 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and an 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. By default, a form is a block element, so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it would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normally span the width of the web page’s viewport, causing the image to display below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form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. To get the image to display at the right of the form, we use a little CSS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magic.</a:t>
            </a:r>
          </a:p>
          <a:p>
            <a:pPr lv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Take a look at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Example 2B., style container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and note this flexbox CSS rule: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body {display: flex; align-items: flex-start;}</a:t>
            </a: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display: flex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property-value pair converts the body container into a flexbox and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causes the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form’s width to conform to the size of its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content.</a:t>
            </a: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align-items: flex-start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property value causes the flex container’s child elements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to be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aligned at the top. 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2158212"/>
            <a:ext cx="1024639" cy="369332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exactly 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63884" y="2984982"/>
            <a:ext cx="1236236" cy="369332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than 1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67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Loop (continue…) 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13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26678"/>
            <a:ext cx="8153399" cy="5756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Powers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2 Web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Page (continue…)  </a:t>
            </a: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style container’s next two rules tweak the layout’s margins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further improve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layout: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form, img {margin: 20px 20px 0;}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h1 {margin-top: 0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;}</a:t>
            </a: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style container’s last CSS rule applies a very light shade of pink to the web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page’s background:    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body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{background-color: rgb(255, 246, 250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);}</a:t>
            </a: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 2A. 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&lt;form&gt;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&lt;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h1&gt;MATH IS FUN!&lt;/h1&gt;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&lt;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label for="number"&gt;What is the largest power of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you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think of?&lt;/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label&gt;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&lt;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br&gt;&lt;br&gt;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&lt;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 type="number" id="number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  min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="10" step="1" required&gt;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&lt;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br&gt;&lt;br&gt;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&lt;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 type="button" value="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Submit“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onclick="checkForPowerOf2 (this.form);"&gt;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&lt;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br&gt;&lt;br&gt;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&lt;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 id="result"&gt;&lt;/output&gt;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&lt;/form&gt;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&lt;img src="../images/girlJuggling.png" width="128" height="212" alt=""&gt;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&lt;/html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097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Loop (continue…) 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14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26678"/>
            <a:ext cx="8153399" cy="601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Powers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2 Web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Page (continue…)  </a:t>
            </a: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 2B. 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&lt;!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DOCTYPE html&gt;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&lt;html lang="en"&gt;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&lt;meta charset="utf-8"&gt;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&lt;meta name="author" content="AAA"&gt;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&lt;title&gt;Powers of 2&lt;/title&gt;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&lt;style&gt;</a:t>
            </a:r>
          </a:p>
          <a:p>
            <a:pPr lvl="2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body {display: flex; align-items: flex-start;}</a:t>
            </a:r>
          </a:p>
          <a:p>
            <a:pPr lvl="2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form, img {margin: 20px 20px 0;}</a:t>
            </a:r>
          </a:p>
          <a:p>
            <a:pPr lvl="2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h1 {margin-top: 0;}</a:t>
            </a:r>
          </a:p>
          <a:p>
            <a:pPr lvl="2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body {background-color: rgb(255, 246, 250);}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&lt;/style&gt;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//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This function checks whether the user entered a power of 2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 checkForPowerOf2(form) {</a:t>
            </a:r>
          </a:p>
          <a:p>
            <a:pPr lvl="2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 numBox;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 number control</a:t>
            </a:r>
          </a:p>
          <a:p>
            <a:pPr lvl="2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 output;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 output element that displays the response</a:t>
            </a:r>
          </a:p>
          <a:p>
            <a:pPr lvl="2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 num;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 user-entered number</a:t>
            </a:r>
          </a:p>
          <a:p>
            <a:pPr lvl="2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 quotient;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 number that is repeatedly divided by 2</a:t>
            </a:r>
          </a:p>
          <a:p>
            <a:pPr lvl="2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 wholeNumber;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 is the quotient a whole number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We examine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the web page’s script container with its checkForPowerOf2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function definition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Example 2B.,shows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trivial stuff—the function heading and the variable declarations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686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Loop (continue…) 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15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26678"/>
            <a:ext cx="8153399" cy="597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Powers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2 Web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Page (continue…)  </a:t>
            </a: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Example 2C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., shows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good stuff. The function checks the number box and displays an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error message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invalid input.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user enters valid input, the function uses a do loop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repeatedly divide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by 2 while the resulting quotient is greater than 1. After the loop, if the final quotient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exactly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1, that means the user entered a power of 2, and the web page displays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congratulatory message. </a:t>
            </a: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condition at the bottom of the do loop: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 while (wholeNumber &amp;&amp; quotient &gt; 1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Example 2C.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numBox = form.elements["number"];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 = form.elements["result"];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(!numBox.checkValidity()) {</a:t>
            </a:r>
          </a:p>
          <a:p>
            <a:pPr lvl="2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output.value =</a:t>
            </a:r>
          </a:p>
          <a:p>
            <a:pPr lvl="2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"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Invalid input. You must enter an integer 10 or greater.";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else {</a:t>
            </a:r>
          </a:p>
          <a:p>
            <a:pPr lvl="2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num = quotient = numBox.valueAsNumber;</a:t>
            </a:r>
          </a:p>
          <a:p>
            <a:pPr lvl="2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wholeNumber = true;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do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2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quotient /= 2;</a:t>
            </a:r>
          </a:p>
          <a:p>
            <a:pPr lvl="2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(quotient != Math.floor(quotient)) {</a:t>
            </a:r>
          </a:p>
          <a:p>
            <a:pPr lvl="2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wholeNumber = false;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}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4860840" y="5562600"/>
            <a:ext cx="4206960" cy="369332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compound assignment operator for division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200400" y="5862918"/>
            <a:ext cx="1660440" cy="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943600" y="6142369"/>
            <a:ext cx="2362200" cy="56323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for quotient not</a:t>
            </a:r>
          </a:p>
          <a:p>
            <a:pPr>
              <a:lnSpc>
                <a:spcPct val="85000"/>
              </a:lnSpc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being a whole number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800600" y="6232250"/>
            <a:ext cx="1144545" cy="267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2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Loop (continue…) 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16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26678"/>
            <a:ext cx="8153399" cy="3624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Powers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2 Web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Page (continue…)  </a:t>
            </a: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Example 2C. (continue…)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}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while (wholeNumber &amp;&amp; quotient &gt; 1);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if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(quotient == 1) {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output.value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"Yes, " + num + " is a power of 2." +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"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You're so awesome!";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}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else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output.value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"Sorry, " + num + " is not a power of 2.";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}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}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 end else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}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 end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checkForPowerOf2</a:t>
            </a:r>
          </a:p>
          <a:p>
            <a:pPr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script&gt;</a:t>
            </a:r>
          </a:p>
          <a:p>
            <a:pPr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&lt;/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head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Output: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83" y="4395842"/>
            <a:ext cx="4004967" cy="22335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15" y="4440550"/>
            <a:ext cx="4000485" cy="219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7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Loop (continue…) 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17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26678"/>
            <a:ext cx="8153399" cy="597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Using a Boolean Variable to Terminate 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Loop  </a:t>
            </a: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Boolean data type is for variables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hold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value true or the value false, and those variables are referred to as Boolean variables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example 2., (2C) the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wholeNumber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variable is a Boolean variable. It holds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value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true if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recently generated quotient is a whole number and false otherwise.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checkForPowerOf2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function, note how we assign true to wholeNumber above the loop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then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inside the loop, we assign false to wholeNumber if the new quotient is not a whole number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Note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how we use Math.floor to see if the new quotient is not a whole number: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(quotient != Math.floor(quotient))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Remember that the floor method rounds down, so if the quotient is not a whole number,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rounding down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returns a value different from the original value. And the != operator evaluates to true if the values are different. At the bottom of the loop, we use wholeNumber in the do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loop’s condition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 while (wholeNumber &amp;&amp; quotient &gt; 1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wholeNumber has the value false, then the condition pares down to false &amp;&amp;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quotient &gt;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1. Remember that if you use false with the &amp;&amp; operator, the result is false, regardless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other operand’s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This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do loop provides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same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functionality without using a Boolean variable: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 {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quotient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/= 2;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 while (quotient != Math.floor(quotient) &amp;&amp; quotient &gt; 1); 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benefit of using a Boolean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variable,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It can lead to more readable code, as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loop condition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Powers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2 web page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Boolean variable can be used to keep track of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situation 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which there’s a state with one of two possible values.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391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Radio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Buttons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18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70871"/>
            <a:ext cx="8153399" cy="597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Radio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buttons come in a group, where only one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radio button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a group can be selected at a time. When one of the buttons in the group is clicked,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gets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selected and the other buttons get unselected. That’s different from regular buttons,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which are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standalone entities.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the radio button control’s more important attributes: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create a radio button control, you’ll need an input element with type="radio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".</a:t>
            </a: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group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radio buttons together, you’ll need the radio buttons to have a name attribute with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same value.</a:t>
            </a: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example, the following radio buttons form a radio button group because they have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same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“color” value for their name attribute: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 type="radio" name="color" value="black"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checked&gt;Black&amp;nbsp;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nbsp;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&lt;input type="radio" name="color" value="pistachio"&gt;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Pistachio&amp;nbsp;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nbsp;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&lt;input type="radio" name="color" value="indigoBlue"&gt;Indigo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Blue</a:t>
            </a: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Here’s how the preceding code looks when rendered on a browser window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286000"/>
            <a:ext cx="7135221" cy="762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35469" y="4243757"/>
            <a:ext cx="3916457" cy="313932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causes the radio button to be preselected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59800" y="4241737"/>
            <a:ext cx="1217000" cy="313932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name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267200" y="4557689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00800" y="4541520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38600" y="4785360"/>
            <a:ext cx="685800" cy="11582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316" y="6238799"/>
            <a:ext cx="5010684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Radio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Buttons (continue…)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19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70871"/>
            <a:ext cx="8153399" cy="6214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default is for radio buttons to be unselected, and that’s why the second and third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radio buttons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unselected. If a radio button has a checked attribute, then the browser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preselects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radio button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In the preceding code fragment, note the checked attribute for the first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radio button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That’s why there’s a selected dot in the black radio button.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user clicks on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different radio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button, then that other radio button gets selected, and the selected dot disappears from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black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radio button. If the user clicks on an already selected radio button, nothing happens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prior code fragment, you can see “Black,” “Pistachio,” and “Indigo Blue” after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three input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tags. Those plain-text strings serve as labels for the three radio buttons. If you want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your web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page to be accessible to the visually impaired, you should use label elements instead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plain text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your labels.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using the following label element, a visually impaired user’s screen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reader will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say “black” (because “Black” appears within the label element, after the input element)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indicate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what the radio button is for.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&lt;label&gt;&lt;input type="radio" name="color" value="black" checked&gt;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Black&lt;/label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Using JavaScript to Retrieve Radio Button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retrieve a collection of radio buttons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we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once again use form.elements, but this time the []’s go around the name value for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radio buttons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are grouped together. For example, here’s how you can retrieve the radio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button collection for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group of radio buttons where “color” is the name of the radio button group: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tshirtRBs = form.elements["color"];</a:t>
            </a: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581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200"/>
            <a:ext cx="8153399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Loop</a:t>
            </a:r>
          </a:p>
          <a:p>
            <a:pPr lvl="0" algn="just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External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JavaScript Files</a:t>
            </a:r>
          </a:p>
          <a:p>
            <a:pPr lvl="0" algn="just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do Loop</a:t>
            </a:r>
          </a:p>
          <a:p>
            <a:pPr lvl="0" algn="just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Radio Buttons</a:t>
            </a:r>
          </a:p>
          <a:p>
            <a:pPr lvl="0" algn="just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Checkboxes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Job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Skills Web Page</a:t>
            </a:r>
          </a:p>
          <a:p>
            <a:pPr lvl="0" algn="just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Loop</a:t>
            </a:r>
          </a:p>
          <a:p>
            <a:pPr lvl="0" algn="just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fieldset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legend Elements</a:t>
            </a:r>
          </a:p>
          <a:p>
            <a:pPr lvl="0" algn="just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Pull-Down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Menus</a:t>
            </a:r>
          </a:p>
          <a:p>
            <a:pPr lvl="0" algn="just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List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Boxes</a:t>
            </a:r>
          </a:p>
          <a:p>
            <a:pPr lvl="0" algn="just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Summary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Radio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Buttons (continue…)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20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70871"/>
            <a:ext cx="8153399" cy="3624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JavaScript to Retrieve Radio Button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Objects (continue…)</a:t>
            </a: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retrieve an individual radio button within the collection, you use the notation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collection[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index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], where an index value of 0 refers to the collection’s first object, an index value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 refers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the collection’s second object, and so on. For example, you could use the following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code 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retrieve the second radio button in the tshirtRBs collection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  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pistachioRB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tshirtRBs[1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 get the value of the selected radio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button with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help of the collection’s value property. For example: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alert("You ordered a " + tshirtRBs.value + " t-shirt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.");</a:t>
            </a: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no radio button is selected, then the value property returns the empty string. In Figure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note how several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properties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’ descriptions start with “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Returns” and others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start with “Returns/assigns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.” The properties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start with “Returns” are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read-only properties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meaning that you can read the property’s value, but you cannot update its value.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properties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start with “Returns/assigns” allow you to read the property’s value and update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its value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41" y="4434164"/>
            <a:ext cx="7116168" cy="20880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85850" y="6417734"/>
            <a:ext cx="78244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3.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 for radio button collections and for individual radio buttons</a:t>
            </a:r>
          </a:p>
        </p:txBody>
      </p:sp>
    </p:spTree>
    <p:extLst>
      <p:ext uri="{BB962C8B-B14F-4D97-AF65-F5344CB8AC3E}">
        <p14:creationId xmlns:p14="http://schemas.microsoft.com/office/powerpoint/2010/main" val="339491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Checkboxes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21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70871"/>
            <a:ext cx="8153399" cy="550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checkbox is clicked, a check appears in the checkbox. When the checkbox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clicked again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the check disappears. Checkboxes are sometimes standalone entities, and sometimes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they come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groups. If they’re in a group, they’re not limited to just one selection (as radio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buttons are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 None, some, or all of them can be selected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HTML Attributes</a:t>
            </a: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Here are the checkbox control’s more important attributes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We’ll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need an input element with type="checkbox".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standalone checkbox,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we’ll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normally want to include an id attribute, so your event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handler JavaScript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 use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form.elements[checkbox-id]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 access the checkbox. Here’s an example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implements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standalone checkbox: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accept the terms and conditions of this agreement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&lt;span class="barely-visible"&gt;(subject to corporate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interpretation and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revision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&lt;/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span&gt;: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&lt;input type="checkbox" id="accept-terms"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required onclick="acceptTerms (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this.form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 " &gt; </a:t>
            </a: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Note the id attribute’s value, accept-terms. The HTML5 standard does not allow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spaces within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id values. If you want to use multiple words for an id value, use hyphens to separate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words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as exemplified by accept-terms.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26" y="2510532"/>
            <a:ext cx="7144747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3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Checkboxes (continue…)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22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70871"/>
            <a:ext cx="8153399" cy="550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Spaces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aren’t allowed within id attribute values and class attribute values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because those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values need to be available for class selectors. If spaces were allowed, then the browser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engine would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have to be able to process the following selector rules. With the spaces, that would be difficult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if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not impossible.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#accept terms {color: red;}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.clean modern font {font-family: "Century Gothic", Geneva, sans-serif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;} 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required attribute. It indicates that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checkbox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must be selected; otherwise, the checkbox is considered to have invalid input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group checkboxes together, you’ll need the checkboxes to have the same name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attribute value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For example, the following checkboxes form a checkbox group because they have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same “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jobSkills” value for their name attribute: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 type="checkbox" name="jobSkills" value="HTML5" checked&gt;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know HTML5&lt;br&gt;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&lt;input type="checkbox" name="jobSkills" value="CSS"&gt; know CSS&lt;br&gt;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&lt;input type="checkbox" name="jobSkills" value="coffee making"&gt;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make good coffee&lt;br&gt;&lt;br&gt;</a:t>
            </a: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Here’s what this code fragment looks like when rendered on a browser window: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2076451" y="2526373"/>
            <a:ext cx="1422184" cy="369332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illegal spaces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076451" y="2207399"/>
            <a:ext cx="285750" cy="318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769851" y="2207399"/>
            <a:ext cx="110225" cy="318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2247445" y="1976558"/>
            <a:ext cx="190955" cy="554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267200" y="4314331"/>
            <a:ext cx="1217000" cy="369332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name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585155" y="4154487"/>
            <a:ext cx="2177845" cy="56323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causes the checkbox to be preselected</a:t>
            </a:r>
          </a:p>
        </p:txBody>
      </p:sp>
      <p:cxnSp>
        <p:nvCxnSpPr>
          <p:cNvPr id="23" name="Straight Arrow Connector 22"/>
          <p:cNvCxnSpPr>
            <a:stCxn id="20" idx="2"/>
          </p:cNvCxnSpPr>
          <p:nvPr/>
        </p:nvCxnSpPr>
        <p:spPr>
          <a:xfrm>
            <a:off x="4875700" y="4683663"/>
            <a:ext cx="1100" cy="19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2"/>
          </p:cNvCxnSpPr>
          <p:nvPr/>
        </p:nvCxnSpPr>
        <p:spPr>
          <a:xfrm flipH="1">
            <a:off x="7620000" y="4717718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03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Checkboxes (continue…)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23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70871"/>
            <a:ext cx="8153399" cy="574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Here’s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what this code fragment looks like when rendered on a browser window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retrieve the checkbox presented earlier where the user accepted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form’s terms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conditions, you could use the following code, where “accept-terms” is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checkbox’s id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value: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acceptTermsCB = form.elements["accept-terms"]; 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 retrieve a checkbox that’s part of a group of checkboxes, you first retrieve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checkbox’s collection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by using form.elements with []’s around the checkbox group’s name value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could use the following code, where “jobSkills”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name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the checkbox group: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jobSkillsCBs = form.elements["jobSkills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"];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JavaScript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Properties</a:t>
            </a: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figure 4., 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checkbox collection very often has more than one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checkbox that’s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selected, so returning a single selected value for a checkbox collection doesn’t make sense. On the other hand, returning multiple values for a checkbox collection, one for each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selected checkbox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does make sense, and web page event handlers do that fairly often.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993" y="1209892"/>
            <a:ext cx="1705213" cy="77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9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Checkboxes (continue…)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24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70871"/>
            <a:ext cx="8153399" cy="53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JavaScript Properties (continue…)</a:t>
            </a: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properties below the length property apply to individual checkboxes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they work the same as for individual radio buttons. For example, a checkbox’s checked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property indicates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whether the checkbox is selected or not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a standalone checkbox, like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accept-TermsCB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you could use this code to know whether the checkbox is selected: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(acceptTermsCB.checked) {</a:t>
            </a:r>
          </a:p>
          <a:p>
            <a:pPr marL="285750" indent="-28575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a checkbox in a jobSkillsCBs checkbox collection,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could use this code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know whether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third checkbox is selected: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(jobSkillsCBs[2].checked)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152487"/>
            <a:ext cx="6934200" cy="22765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74058" y="3429001"/>
            <a:ext cx="7388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4.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 for checkbox collections and for individual collections</a:t>
            </a:r>
          </a:p>
        </p:txBody>
      </p:sp>
    </p:spTree>
    <p:extLst>
      <p:ext uri="{BB962C8B-B14F-4D97-AF65-F5344CB8AC3E}">
        <p14:creationId xmlns:p14="http://schemas.microsoft.com/office/powerpoint/2010/main" val="23571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Job Skills Web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25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70871"/>
            <a:ext cx="8153399" cy="597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Peruse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Job Skills web page body container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 3A.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Note that each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checkbox element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includes a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required attribute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That means the user is supposed to select all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three checkboxes. Note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Submit button at the bottom, which, when clicked, calls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checkInput function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 3B.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shows the web page’s checkInput function. The function examines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checkboxes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displays a message at the bottom that describes whether the applicant is fit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hire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Specifically, if all three job skills checkboxes are selected, the message indicates that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hired. Otherwise, the message indicates the user is not hired and displays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values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skills checkboxes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are not selected.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 3A, and 3B.,</a:t>
            </a: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&lt;html lang="en"&gt;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&lt;meta charset="utf-8"&gt;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&lt;meta name="author" content="AAA"&gt;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&lt;title&gt;Job Application&lt;/title&gt;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 Evaluate user's job skills and generate hiring plan.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 checkInput(form) {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var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message;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 hiring plan after examining job skills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var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= 0;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(form.checkValidity()) {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message = "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You're hired! We need a website overhaul." +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"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Have it done by Saturday midnight. We go live on Sunday.";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648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Job Skills Web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Page (continue…)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26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70871"/>
            <a:ext cx="8153399" cy="6214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 3A, and 3B., (continue…)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else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message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"Sorry we can't hire you."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 "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You are deficient in these areas:";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jobSkillsCBs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form.elements["jobSkills"];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while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(i &lt; jobSkillsCBs.length) {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if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(!jobSkillsCBs[i].checkValidity()) {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message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+= "&lt;br&gt;" + jobSkillsCBs[i].value;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}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i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++;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}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 end while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}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 end if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document.getElementById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("message").innerHTML = message;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 end checkInput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&lt;h2&gt;Web Programmer Job Application&lt;/h2&gt;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&lt;p&gt;We need the following skillset. Which skills do you possess?&lt;/p&gt;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&lt;form&gt;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&lt;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 type="checkbox" name="jobSkills" value="HTML5" required&gt;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know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HTML5&lt;br&gt;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&lt;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 type="checkbox" name="jobSkills" value="CSS" required&gt;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know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CSS&lt;br&gt;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&lt;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 type="checkbox" name="jobSkills" value="coffee making" required&gt;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make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good coffee&lt;br&gt;&lt;br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905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Job Skills Web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Page (continue…)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27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70871"/>
            <a:ext cx="8153399" cy="739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 3A, and 3B., (continue…)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&lt;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 type="button" value="Submit" onclick="checkInput(this.form);"&gt;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&lt;/form&gt;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&lt;p id="message"&gt;&lt;/p&gt;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&lt;/html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Loop </a:t>
            </a:r>
            <a:endParaRPr lang="en-US" sz="1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Figure 5.,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shows the while loop used in the Job Skills web page and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functionally equivalent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loop. Both versions use a counter variable, i, that gets initialized to 0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gets incremented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each time through the loop. With a for loop, the counter mechanism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implemented within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loop’s heading. It’s such a foundational part of a for loop that the counter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variable 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given a special name—an index variable.</a:t>
            </a: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841" y="2567668"/>
            <a:ext cx="3808159" cy="2235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4" y="2519691"/>
            <a:ext cx="4221416" cy="220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3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Loop (continue…)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28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70871"/>
            <a:ext cx="8153399" cy="620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for loop heading is formed with three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components—the initialization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condition, and update components—with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components separated by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semicolons: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 (initialization; condition; update) { 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might think that using var instead of let for declaring your index variable would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accomplish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same thing. Nope. If you declare a variable with var, the variable’s scope is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entire function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Normally, that won’t create problems, but you should do more than strive 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acceptable normalcy.</a:t>
            </a: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following for loop heading, note that there are no spaces surrounding the = operator and the &lt; operator: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 (let i=0; i&lt;jobSkillsCBs.length; i++) {</a:t>
            </a:r>
          </a:p>
          <a:p>
            <a:pPr marL="285750" indent="-28575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88372"/>
            <a:ext cx="7239000" cy="292614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87846" y="3674627"/>
            <a:ext cx="7393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5. while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 versus for loop comparison for Job Skills web page</a:t>
            </a:r>
          </a:p>
        </p:txBody>
      </p:sp>
    </p:spTree>
    <p:extLst>
      <p:ext uri="{BB962C8B-B14F-4D97-AF65-F5344CB8AC3E}">
        <p14:creationId xmlns:p14="http://schemas.microsoft.com/office/powerpoint/2010/main" val="208280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fieldset and legend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29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70871"/>
            <a:ext cx="8153399" cy="7548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To make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groupings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more obvious to someone viewing the web page, you can add a border around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each group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and embed a caption within the border. Note the following example, which provides a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border and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caption for a group of three color-selection radio buttons: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make a border, surround the radio button elements with a fieldset container. To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make a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caption, include a legend element within the fieldset container. Here’s the relevant code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that was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used to create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preceding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radio button group: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&lt;style&gt;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fieldset {display: inline;}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&lt;/style&gt;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&lt;fieldset&gt;</a:t>
            </a:r>
          </a:p>
          <a:p>
            <a:pPr lvl="2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&lt;legend&gt;Choose your t-shirt's color&lt;/legend&gt;</a:t>
            </a:r>
          </a:p>
          <a:p>
            <a:pPr lvl="2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&lt;input type="radio" name="color" value="black"&gt;Black</a:t>
            </a:r>
          </a:p>
          <a:p>
            <a:pPr lvl="2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&amp;nbsp;&amp;nbsp;</a:t>
            </a:r>
          </a:p>
          <a:p>
            <a:pPr lvl="2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&lt;input type="radio" name="color" value="pistachio"&gt;Pistachio</a:t>
            </a:r>
          </a:p>
          <a:p>
            <a:pPr lvl="2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&amp;nbsp;&amp;nbsp;</a:t>
            </a:r>
          </a:p>
          <a:p>
            <a:pPr lvl="2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&lt;input type="radio" name="color" value="indigoBlue"&gt;Indigo Blue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&lt;/fieldset&gt;</a:t>
            </a: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1905001"/>
            <a:ext cx="4343400" cy="9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6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Loop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200"/>
            <a:ext cx="8153399" cy="588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perform operations repeatedly,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we’ll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need to use a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loop statement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. JavaScript provides three types of loop statements—while loop, do loop, and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for loop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. We’ll cover the while loop in this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section.</a:t>
            </a: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Syntax and Semantics</a:t>
            </a: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The while loop is the most flexible of the three types of loops.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can use it for any task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that needs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repetitive operations.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Figure1.,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shows the syntax and semantics for the while loop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 The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syntax at the left of the figure should look familiar because it’s similar to the if statement  syntax. 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the while loop’s heading, after the reserved word while,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need parentheses,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 condition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and an opening brace. As you know, a condition is a question that evaluates to true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or false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. In the while loop’s body,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can have as many statements as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like. Below the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body’s statements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indicate the end of the while loop with a closing brace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should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put a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space between the condition and the opening brace. Also, don’t forget to indent the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statements within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the braces and align the closing brace with the first character in the loop’s heading. 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We’ll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need to get comfortable with the jargon. The number of times that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 loop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repeats is referred to as the number of iterations. It’s possible for a loop to repeat forever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 That’s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known as an infinite loop, and it’s usually indicative of a bug. It’s also possible for a loop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to repeat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zero times. There’s no special term for the zero iteration occurrence, but it’s important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to be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aware that this sometimes happens. 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059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Pull-Down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Menus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30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200"/>
            <a:ext cx="8153399" cy="600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user clicks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a pull-down menu’s down arrow, that causes a list of selections to appear below the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down arrow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. When the user clicks one of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selections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, the list collapses and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the selected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value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appears next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down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arrow. </a:t>
            </a:r>
            <a:endParaRPr lang="en-US" sz="185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follows is an example from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Dormitory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Blog web page. It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shows what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happens when a user clicks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pull-down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menu’s down arrow and then clicks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Copley Quad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selection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5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5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5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5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5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85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implement a pull-down menu,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need a select element container with option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elements inside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it. Here’s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code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that implements the dorm selection pull-down menu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&lt;select id="dorm" required&gt;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&lt;option label=" "&gt;&lt;/option&gt;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&lt;option&gt;Chesnut Hall&lt;/option&gt;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&lt;option&gt;Copley Quad&lt;/option&gt;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&lt;option&gt;Browning Hall&lt;/option&gt;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&lt;option&gt;Eaton Hall&lt;/option&gt;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&lt;option&gt;Melrose Hall&lt;/option&gt;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&lt;option&gt;Semple Hall&lt;/option&gt;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&lt;/select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1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855" y="2286000"/>
            <a:ext cx="387214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2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Pull-Down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Menus (continue…)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31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200"/>
            <a:ext cx="8153399" cy="5174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a pull-down menu’s option list is collapsed, it displays the value associated with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the option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that’s currently selected. By clicking an option, the user determines the current selection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. But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when the pull-down menu first loads, the default current selection is the first option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HTML Attributes</a:t>
            </a: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Typically, select element syntax is sparse. Just a few attributes are commonly used with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the select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element for pull-down menus, and here they are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5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5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5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85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should be familiar with the id and disabled attributes since they work the same for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all elements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. The required attribute means that the user has to select an option with a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nonempty string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value. For the Dormitory Blog web page’s pull-down menu, its select container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defines an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empty-string value for its first option, so if that option is selected, the form’s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checkValidity method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flags it as an invalid input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select element works in conjunction with the option element. Like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the select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element, the option element’s syntax is sparse. Here are the more commonly used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attributes for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the option element when it’s positioned within a select element: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624458"/>
            <a:ext cx="5105400" cy="762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457" y="5865314"/>
            <a:ext cx="5495343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4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Pull-Down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Menus (continue…)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32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200"/>
            <a:ext cx="8153399" cy="5932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We’ve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already described the label attribute—it provides a label for the option when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the option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is displayed as part of the pull-down menu. The selected attribute is an empty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attribute in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that, if it’s included, it appears by itself without a value. If an option element has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a selected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attribute, the option’s value is preselected within the pull-down menu. </a:t>
            </a:r>
            <a:endParaRPr lang="en-US" sz="185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option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 element has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a selected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attribute, the option’s value is preselected within the pull-down menu. If no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option element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has a selected attribute, then the first option is preselected by default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Using JavaScript with Pull-Down </a:t>
            </a:r>
            <a:r>
              <a:rPr lang="en-US" sz="185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Menus</a:t>
            </a: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The pull-down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menu’s more popular properties are value and selectedIndex, both of which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come from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the select element’s object.</a:t>
            </a: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The select element object’s value property holds the value associated with the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currently selected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option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can see how we use the value property to retrieve the selected dorm from the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dorm pull-down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menu. Here’s the relevant code: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dorm = form.elements["dorm"];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newComment = form.elements["newComment"];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addedVerbiage = dorm.value + ":\n" + newComment.value</a:t>
            </a:r>
            <a:r>
              <a:rPr lang="en-US" sz="185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The value property goes both ways—you can use it to read the pull-down menu’s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selected value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and you can also use it to update the pull-down menu’s selected value. So if you want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to update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the selection to “Eaton Hall,” you could do this: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dorm.value = "Eaton Hall";</a:t>
            </a:r>
            <a:endParaRPr lang="en-US" sz="1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802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List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Boxes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33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200"/>
            <a:ext cx="8153399" cy="605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know, pull-down menus collapse after the user selects an option. With a list box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list of options remains viewable after the user selects an option. For example, here’s what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dorms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input control looks like implemented as a list box instead of a pull-down menu: 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A drawback of a list box is that it takes up more space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 So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if you have lots of options,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you should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probably use a pull-down menu rather than a list box. But with relatively few options,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 list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box can be more user friendly—no need to click a down arrow to figure out what’s going on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Another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list box advantage is that you can configure them to allow users to select more than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one option.</a:t>
            </a: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The syntax for list boxes is the same as for pull-down menus, but with a few attributes added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 Both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controls use a select container that surrounds option elements. For example, here’s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code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that generates the dorms list box: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&lt;select id="dorm" multiple size="6" required&gt;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&lt;option&gt;Chesnut Hall&lt;/option&gt;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&lt;option&gt;Copley Quad&lt;/option&gt;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&lt;option&gt; Browning Hall&lt;/option&gt;</a:t>
            </a:r>
          </a:p>
          <a:p>
            <a:pPr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085" y="1828800"/>
            <a:ext cx="181938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93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List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Boxes (continue…)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34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200"/>
            <a:ext cx="8153399" cy="4814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option&gt; Eaton Hall&lt;/option&gt;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&lt;option&gt; Melrose Hall&lt;/option&gt;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&lt;option&gt; Semple Hall&lt;/option&gt;</a:t>
            </a:r>
          </a:p>
          <a:p>
            <a:pPr lvl="1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&lt;/select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Here are the attributes that are commonly used with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element for list boxes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multiple and size attributes are what distinguishes a list box from a pull-down menu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 The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multiple attribute is an empty attribute. If you include it with a select element, the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user will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be able to select multiple options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The size attribute specifies the number of options that display simultaneously. In the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list box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code fragment shown in the previous subsection, you can see size="6" for the select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start tag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and that’s why all six options display simultaneously in the list box. 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 select element has </a:t>
            </a: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 multiple 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attribute and there’s no size attribute, then the </a:t>
            </a:r>
            <a:r>
              <a:rPr lang="en-US" sz="1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default size is 4. 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 in the list box </a:t>
            </a: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code fragment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if there were no size attribute, the list box would look like this: </a:t>
            </a:r>
            <a:endParaRPr lang="en-US" sz="1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497" y="2384100"/>
            <a:ext cx="4525006" cy="7049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449" y="5382231"/>
            <a:ext cx="1286054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8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List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Boxes (continue…)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35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200"/>
            <a:ext cx="8153399" cy="4317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If a list box’s size is less than the list box’s number of options, then the browser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engine provides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a vertical scroll bar to help with the user’s selection process. After making a selection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, if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the user wants to make another selection, he/she can ctrl+click on the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additional selection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The common attributes for the option element are the same for list boxes and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pull-down menus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here you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go: 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your list box allows only one selection (because there’s no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multiple attribute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), then you’re good to go—the value property works the same as for pull-down menus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your list box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allows multiple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selections, you’ll want to use a different set of properties to process the user’s selections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 This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table highlights those properties: </a:t>
            </a:r>
          </a:p>
          <a:p>
            <a:pPr marL="342900" indent="-3429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791" y="2398968"/>
            <a:ext cx="4224608" cy="8706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990" y="5074522"/>
            <a:ext cx="6120210" cy="155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Summary 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36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0" y="838200"/>
            <a:ext cx="8153400" cy="6858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50" dirty="0">
                <a:latin typeface="Times New Roman" panose="02020603050405020304" pitchFamily="18" charset="0"/>
                <a:cs typeface="Times New Roman" pitchFamily="18" charset="0"/>
              </a:rPr>
              <a:t>In this lecture we explained the while loop, that were loops through a block of code as long as a specified condition was true</a:t>
            </a:r>
            <a:r>
              <a:rPr lang="en-US" sz="1850" dirty="0" smtClean="0">
                <a:latin typeface="Times New Roman" panose="02020603050405020304" pitchFamily="18" charset="0"/>
                <a:cs typeface="Times New Roman" pitchFamily="18" charset="0"/>
              </a:rPr>
              <a:t>.</a:t>
            </a: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50" dirty="0">
                <a:latin typeface="Times New Roman" panose="02020603050405020304" pitchFamily="18" charset="0"/>
                <a:cs typeface="Times New Roman" pitchFamily="18" charset="0"/>
              </a:rPr>
              <a:t> Also we clarified the external JavaScript files, which  were a great way to increased efficiency and improved maintainability across a </a:t>
            </a:r>
            <a:r>
              <a:rPr lang="en-US" sz="1850" dirty="0" smtClean="0">
                <a:latin typeface="Times New Roman" panose="02020603050405020304" pitchFamily="18" charset="0"/>
                <a:cs typeface="Times New Roman" pitchFamily="18" charset="0"/>
              </a:rPr>
              <a:t>website.</a:t>
            </a: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50" dirty="0" smtClean="0">
                <a:latin typeface="Times New Roman" panose="02020603050405020304" pitchFamily="18" charset="0"/>
                <a:cs typeface="Times New Roman" pitchFamily="18" charset="0"/>
              </a:rPr>
              <a:t>Also </a:t>
            </a:r>
            <a:r>
              <a:rPr lang="en-US" sz="1850" dirty="0">
                <a:latin typeface="Times New Roman" panose="02020603050405020304" pitchFamily="18" charset="0"/>
                <a:cs typeface="Times New Roman" pitchFamily="18" charset="0"/>
              </a:rPr>
              <a:t>we explained briefly the do/while statement creates a loop that executes a block of code once, before checking if the condition </a:t>
            </a:r>
            <a:r>
              <a:rPr lang="en-US" sz="1850" dirty="0" smtClean="0">
                <a:latin typeface="Times New Roman" panose="02020603050405020304" pitchFamily="18" charset="0"/>
                <a:cs typeface="Times New Roman" pitchFamily="18" charset="0"/>
              </a:rPr>
              <a:t>was </a:t>
            </a:r>
            <a:r>
              <a:rPr lang="en-US" sz="1850" dirty="0">
                <a:latin typeface="Times New Roman" panose="02020603050405020304" pitchFamily="18" charset="0"/>
                <a:cs typeface="Times New Roman" pitchFamily="18" charset="0"/>
              </a:rPr>
              <a:t>true, then it will repeat the loop as long as the condition was true</a:t>
            </a:r>
            <a:r>
              <a:rPr lang="en-US" sz="1850" dirty="0" smtClean="0">
                <a:latin typeface="Times New Roman" panose="02020603050405020304" pitchFamily="18" charset="0"/>
                <a:cs typeface="Times New Roman" pitchFamily="18" charset="0"/>
              </a:rPr>
              <a:t>.</a:t>
            </a: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50" dirty="0" smtClean="0">
                <a:latin typeface="Times New Roman" panose="02020603050405020304" pitchFamily="18" charset="0"/>
                <a:cs typeface="Times New Roman" pitchFamily="18" charset="0"/>
              </a:rPr>
              <a:t>This </a:t>
            </a:r>
            <a:r>
              <a:rPr lang="en-US" sz="1850" dirty="0">
                <a:latin typeface="Times New Roman" panose="02020603050405020304" pitchFamily="18" charset="0"/>
                <a:cs typeface="Times New Roman" pitchFamily="18" charset="0"/>
              </a:rPr>
              <a:t>lecture highlighted the radio button that was a control element </a:t>
            </a:r>
            <a:r>
              <a:rPr lang="en-US" sz="1850" dirty="0" smtClean="0">
                <a:latin typeface="Times New Roman" panose="02020603050405020304" pitchFamily="18" charset="0"/>
                <a:cs typeface="Times New Roman" pitchFamily="18" charset="0"/>
              </a:rPr>
              <a:t>allows </a:t>
            </a:r>
            <a:r>
              <a:rPr lang="en-US" sz="1850" dirty="0">
                <a:latin typeface="Times New Roman" panose="02020603050405020304" pitchFamily="18" charset="0"/>
                <a:cs typeface="Times New Roman" pitchFamily="18" charset="0"/>
              </a:rPr>
              <a:t>the user to choose only one of a predefined set of mutually exclusive options</a:t>
            </a:r>
            <a:r>
              <a:rPr lang="en-US" sz="1850" dirty="0" smtClean="0">
                <a:latin typeface="Times New Roman" panose="02020603050405020304" pitchFamily="18" charset="0"/>
                <a:cs typeface="Times New Roman" pitchFamily="18" charset="0"/>
              </a:rPr>
              <a:t>.</a:t>
            </a: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50" dirty="0" smtClean="0">
                <a:latin typeface="Times New Roman" panose="02020603050405020304" pitchFamily="18" charset="0"/>
                <a:cs typeface="Times New Roman" pitchFamily="18" charset="0"/>
              </a:rPr>
              <a:t>In </a:t>
            </a:r>
            <a:r>
              <a:rPr lang="en-US" sz="1850" dirty="0">
                <a:latin typeface="Times New Roman" panose="02020603050405020304" pitchFamily="18" charset="0"/>
                <a:cs typeface="Times New Roman" pitchFamily="18" charset="0"/>
              </a:rPr>
              <a:t>this lecture we explained the Checkboxes, that were used for instances where a user may wish to select multiple options, such as in the instance of a “check all that apply” question, in forms</a:t>
            </a:r>
            <a:r>
              <a:rPr lang="en-US" sz="1850" dirty="0" smtClean="0">
                <a:latin typeface="Times New Roman" panose="02020603050405020304" pitchFamily="18" charset="0"/>
                <a:cs typeface="Times New Roman" pitchFamily="18" charset="0"/>
              </a:rPr>
              <a:t>.</a:t>
            </a: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50" dirty="0">
                <a:latin typeface="Times New Roman" panose="02020603050405020304" pitchFamily="18" charset="0"/>
                <a:cs typeface="Times New Roman" pitchFamily="18" charset="0"/>
              </a:rPr>
              <a:t> Also this lecture </a:t>
            </a:r>
            <a:r>
              <a:rPr lang="en-US" sz="1850" dirty="0" smtClean="0">
                <a:latin typeface="Times New Roman" panose="02020603050405020304" pitchFamily="18" charset="0"/>
                <a:cs typeface="Times New Roman" pitchFamily="18" charset="0"/>
              </a:rPr>
              <a:t>highlighted </a:t>
            </a:r>
            <a:r>
              <a:rPr lang="en-US" sz="1850" dirty="0">
                <a:latin typeface="Times New Roman" panose="02020603050405020304" pitchFamily="18" charset="0"/>
                <a:cs typeface="Times New Roman" pitchFamily="18" charset="0"/>
              </a:rPr>
              <a:t>the for statement, that  created a loop that was executed as long as a condition was true. The loop continued to run as long as the condition was true,  then stop when the condition becomes false</a:t>
            </a:r>
            <a:r>
              <a:rPr lang="en-US" sz="1850" dirty="0" smtClean="0">
                <a:latin typeface="Times New Roman" panose="02020603050405020304" pitchFamily="18" charset="0"/>
                <a:cs typeface="Times New Roman" pitchFamily="18" charset="0"/>
              </a:rPr>
              <a:t>.</a:t>
            </a: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50" dirty="0">
                <a:latin typeface="Times New Roman" panose="02020603050405020304" pitchFamily="18" charset="0"/>
                <a:cs typeface="Times New Roman" pitchFamily="18" charset="0"/>
              </a:rPr>
              <a:t>In this lecture Described the &lt;fieldset&gt; tag , that was used for grouping related form elements. By used the fieldset tag and the legend tag, we could make the forms much easier to understand for users</a:t>
            </a:r>
            <a:r>
              <a:rPr lang="en-US" sz="1850" dirty="0" smtClean="0">
                <a:latin typeface="Times New Roman" panose="02020603050405020304" pitchFamily="18" charset="0"/>
                <a:cs typeface="Times New Roman" pitchFamily="18" charset="0"/>
              </a:rPr>
              <a:t>.</a:t>
            </a: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50" dirty="0" smtClean="0">
                <a:latin typeface="Times New Roman" panose="02020603050405020304" pitchFamily="18" charset="0"/>
                <a:cs typeface="Times New Roman" pitchFamily="18" charset="0"/>
              </a:rPr>
              <a:t>We </a:t>
            </a:r>
            <a:r>
              <a:rPr lang="en-US" sz="1850" dirty="0">
                <a:latin typeface="Times New Roman" panose="02020603050405020304" pitchFamily="18" charset="0"/>
                <a:cs typeface="Times New Roman" pitchFamily="18" charset="0"/>
              </a:rPr>
              <a:t>clarified the drop-down menus, which  used to pull all of the pages in a certain category together in one organized element. </a:t>
            </a:r>
            <a:endParaRPr lang="en-US" sz="1850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50" dirty="0" smtClean="0">
                <a:latin typeface="Times New Roman" panose="02020603050405020304" pitchFamily="18" charset="0"/>
                <a:cs typeface="Times New Roman" pitchFamily="18" charset="0"/>
              </a:rPr>
              <a:t>This </a:t>
            </a:r>
            <a:r>
              <a:rPr lang="en-US" sz="1850" dirty="0">
                <a:latin typeface="Times New Roman" panose="02020603050405020304" pitchFamily="18" charset="0"/>
                <a:cs typeface="Times New Roman" pitchFamily="18" charset="0"/>
              </a:rPr>
              <a:t>lecture  explained briefly the Pull-Down list, which was a menu that allows the user to choose one option from multiple ones</a:t>
            </a:r>
            <a:r>
              <a:rPr lang="en-US" sz="1850" dirty="0" smtClean="0">
                <a:latin typeface="Times New Roman" panose="02020603050405020304" pitchFamily="18" charset="0"/>
                <a:cs typeface="Times New Roman" pitchFamily="18" charset="0"/>
              </a:rPr>
              <a:t>.</a:t>
            </a:r>
          </a:p>
          <a:p>
            <a:pPr marL="342900" lvl="0" indent="-342900" algn="just">
              <a:lnSpc>
                <a:spcPct val="8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50" dirty="0" smtClean="0">
                <a:latin typeface="Times New Roman" panose="02020603050405020304" pitchFamily="18" charset="0"/>
                <a:cs typeface="Times New Roman" pitchFamily="18" charset="0"/>
              </a:rPr>
              <a:t>In </a:t>
            </a:r>
            <a:r>
              <a:rPr lang="en-US" sz="1850" dirty="0">
                <a:latin typeface="Times New Roman" panose="02020603050405020304" pitchFamily="18" charset="0"/>
                <a:cs typeface="Times New Roman" pitchFamily="18" charset="0"/>
              </a:rPr>
              <a:t>the last section in this lecture we explained the ListBox , that was a graphical user interface for displaying a list of items with multi-selection options. </a:t>
            </a:r>
            <a:endParaRPr lang="en-US" sz="1850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lvl="0" algn="just">
              <a:lnSpc>
                <a:spcPct val="85000"/>
              </a:lnSpc>
              <a:spcBef>
                <a:spcPts val="0"/>
              </a:spcBef>
            </a:pPr>
            <a:endParaRPr lang="en-US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lvl="0" algn="just">
              <a:lnSpc>
                <a:spcPct val="83000"/>
              </a:lnSpc>
              <a:spcBef>
                <a:spcPts val="0"/>
              </a:spcBef>
            </a:pPr>
            <a:endParaRPr lang="en-US" sz="1750" dirty="0">
              <a:solidFill>
                <a:srgbClr val="FF000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lvl="0" algn="just">
              <a:lnSpc>
                <a:spcPct val="85000"/>
              </a:lnSpc>
              <a:spcBef>
                <a:spcPts val="0"/>
              </a:spcBef>
            </a:pPr>
            <a:r>
              <a:rPr lang="en-US" sz="1700" dirty="0" smtClean="0">
                <a:latin typeface="Times New Roman" panose="02020603050405020304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29400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606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fauzisukiman\Desktop\template pp USM\Last page\purple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333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5" descr="C:\Users\fauzisukiman\Desktop\template pp USM\Bucu petak.jp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573838" y="4876800"/>
            <a:ext cx="257016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1752600" y="2438400"/>
            <a:ext cx="5638800" cy="1905000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YOU </a:t>
            </a:r>
          </a:p>
        </p:txBody>
      </p:sp>
      <p:pic>
        <p:nvPicPr>
          <p:cNvPr id="6" name="Picture 2" descr="C:\Users\Jasim\Desktop\logo_uoit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1600"/>
            <a:ext cx="2286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73779" y="76200"/>
            <a:ext cx="2294021" cy="20574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914400" y="990600"/>
            <a:ext cx="8229600" cy="5638800"/>
            <a:chOff x="914400" y="609600"/>
            <a:chExt cx="8229600" cy="5638800"/>
          </a:xfrm>
        </p:grpSpPr>
        <p:pic>
          <p:nvPicPr>
            <p:cNvPr id="7" name="Picture 2" descr="C:\Users\atheer.akram\Desktop\Untitle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87566" y="1219200"/>
              <a:ext cx="6156434" cy="5029200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>
            <a:xfrm>
              <a:off x="914400" y="609600"/>
              <a:ext cx="56388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Times New Roman" pitchFamily="18" charset="0"/>
                  <a:cs typeface="Times New Roman" pitchFamily="18" charset="0"/>
                </a:rPr>
                <a:t>Good Luck</a:t>
              </a:r>
              <a:endPara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86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Loop (continue…)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4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200"/>
            <a:ext cx="8153399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Syntax 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Semantics</a:t>
            </a: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Tracing 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The code fragment in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example 1.,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uses a while loop to calculate the factorial of a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user-entered number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main point of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code fragment is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to show how a while loop can be used to implement a solution that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requires repetitive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operations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297780"/>
            <a:ext cx="7620000" cy="28932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2743200" y="4155600"/>
            <a:ext cx="525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Figure1.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and semantics for the while loop</a:t>
            </a:r>
          </a:p>
        </p:txBody>
      </p:sp>
    </p:spTree>
    <p:extLst>
      <p:ext uri="{BB962C8B-B14F-4D97-AF65-F5344CB8AC3E}">
        <p14:creationId xmlns:p14="http://schemas.microsoft.com/office/powerpoint/2010/main" val="139787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Loop (continue…)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5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200"/>
            <a:ext cx="8153399" cy="583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Tracing 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 (continue…)</a:t>
            </a: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factorial of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 nonnegative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integer x is denoted by x! To calculate the factorial of x, you multiply all the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integers from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1 up to x. So 4! equals 1 • 2 • 3 • 4, which equals 24. In the code fragment, the while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loop uses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a count variable as the multiplicand for each loop iteration multiplication operation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Code fragment in example 1. :- 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num = form.elements["number"].valueAsNumber;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factorial = 1;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count = 2;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while (count &lt;= num) {</a:t>
            </a:r>
          </a:p>
          <a:p>
            <a:pPr lvl="2" algn="just"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factorial *= count;</a:t>
            </a:r>
          </a:p>
          <a:p>
            <a:pPr lvl="2" algn="just"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count++;</a:t>
            </a:r>
          </a:p>
          <a:p>
            <a:pPr lvl="1" algn="just">
              <a:spcBef>
                <a:spcPts val="0"/>
              </a:spcBef>
              <a:spcAft>
                <a:spcPts val="30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form.elements["result"].value = num + "! = " + factorial; </a:t>
            </a:r>
            <a:endParaRPr lang="en-US" sz="1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endParaRPr lang="en-US" sz="1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For the factorial web page, the user enters a value into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 number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box, and when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clicks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form’s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button, the JavaScript retrieves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user’s entered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value. Let’s assume the user enters 3 into the number box. The code fragment’s first statement uses form.elements["number"] to retrieve a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control that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has an id value of number.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800600" y="3191470"/>
            <a:ext cx="3352800" cy="92333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while loop performs multiple</a:t>
            </a:r>
          </a:p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operations:</a:t>
            </a:r>
          </a:p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* 2 * 3 * … * num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4038600" y="3623791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24000" y="3352800"/>
            <a:ext cx="2514600" cy="1219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80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Loop (continue…)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6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200"/>
            <a:ext cx="8153399" cy="5910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Tracing 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 (continue…)</a:t>
            </a: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complete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web page code in the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example 1., we can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see that the number box has an id value of number. The number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box’s input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value, which we assume to be 3, gets assigned into the num variable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The second and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third statements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assign 1 and 2 to the factorial and count variables, respectively. 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Remember,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point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of a trace is to carefully record what happens. Here’s how you should record the trace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after executing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the first three lines: 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while loop’s heading checks the condition count &lt;= num. Because 2 is less than 3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condition is true, and the loop’s body gets executed. The loop body’s first statement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multiplies factorial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times count and puts the result back into the factorial variable. The loop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body’s second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statement increments count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Continuing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with the trace, the next step is to jump back to the while loop’s heading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and check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the condition again. Is the condition count &lt;= num still true? Yes, count, 3, is equal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to num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3.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75" y="3004177"/>
            <a:ext cx="5257800" cy="685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76" y="4870790"/>
            <a:ext cx="5257800" cy="91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7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Loop (continue…)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7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200"/>
            <a:ext cx="8153399" cy="5910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Tracing 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 (continue…)</a:t>
            </a: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So the loop’s body gets executed again, and here’s what your trace should look like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after that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execution: 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Going back to the top of the loop, and checking the condition, count is 4 and num is 3,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so the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condition is false. The next step is to jump below the loop and execute the bottom statement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 The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bottom statement concatenates three entities: num’s value, “! = ”, and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factorial’s value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concatenated result is “3! = 6”. That string is then assigned into the control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specified by 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form.elements["result"]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Example 1. 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&lt;html lang="en"&gt;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&lt;meta charset="utf-8"&gt;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&lt;meta name="author" content="AAA"&gt;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&lt;title&gt;Factorial Generator&lt;/title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25" y="1679576"/>
            <a:ext cx="5257800" cy="121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0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Loop (continue…)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8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200"/>
            <a:ext cx="8153399" cy="5910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Tracing 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 (continue…)</a:t>
            </a: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Example 1. (continue…)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style&gt;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body 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{background-color: skyblue;} 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&lt;/style&gt;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 This function generates a factorial.</a:t>
            </a:r>
          </a:p>
          <a:p>
            <a:pPr lvl="2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 generateFactorial(</a:t>
            </a:r>
            <a:r>
              <a:rPr lang="en-US" sz="19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pPr lvl="2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var 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num; </a:t>
            </a:r>
            <a:r>
              <a:rPr lang="en-US" sz="19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 a user-entered number</a:t>
            </a:r>
          </a:p>
          <a:p>
            <a:pPr lvl="2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var 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factorial; </a:t>
            </a:r>
            <a:r>
              <a:rPr lang="en-US" sz="19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 factorial of num</a:t>
            </a:r>
          </a:p>
          <a:p>
            <a:pPr lvl="2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var 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count; </a:t>
            </a:r>
            <a:r>
              <a:rPr lang="en-US" sz="19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 multiplicand for factorial calculation</a:t>
            </a:r>
          </a:p>
          <a:p>
            <a:pPr lvl="2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num = form.elements["number"].valueAsNumber;</a:t>
            </a:r>
          </a:p>
          <a:p>
            <a:pPr lvl="2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factorial = 1;</a:t>
            </a:r>
          </a:p>
          <a:p>
            <a:pPr lvl="2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count = 2;</a:t>
            </a:r>
          </a:p>
          <a:p>
            <a:pPr lvl="2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while (count &lt;= num) {</a:t>
            </a:r>
          </a:p>
          <a:p>
            <a:pPr lvl="2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factorial 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*= count;</a:t>
            </a:r>
          </a:p>
          <a:p>
            <a:pPr lvl="2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count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++;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}</a:t>
            </a:r>
            <a:endParaRPr lang="en-US" sz="19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form.elements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["</a:t>
            </a:r>
            <a:r>
              <a:rPr lang="en-US" sz="1900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"].value = num + "! = " + factorial;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} </a:t>
            </a:r>
            <a:r>
              <a:rPr lang="en-US" sz="19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 end generateFactorial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&lt;/head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237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Loop (continue…)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9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200"/>
            <a:ext cx="8153399" cy="5384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Tracing 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 (continue…)</a:t>
            </a: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Example 1. (continue…)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body&gt;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&lt;form&gt;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&lt;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label for="number"&gt;Enter a whole number:&lt;/label&gt;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&lt;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 type="number" id="number"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min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="0" max="15" step="1" </a:t>
            </a:r>
            <a:r>
              <a:rPr lang="en-US" sz="19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required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&lt;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br&gt;&lt;br&gt;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&lt;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 type="button" value="Generate Factorial"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9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="generateFactorial(this.form);"&gt;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&lt;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br&gt;&lt;br&gt;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&lt;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 id="</a:t>
            </a:r>
            <a:r>
              <a:rPr lang="en-US" sz="1900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"&gt;&lt;/output&gt;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&lt;/form&gt;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&lt;/html&gt;</a:t>
            </a:r>
            <a:endParaRPr lang="en-US" sz="1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                Output:</a:t>
            </a: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863" y="4125128"/>
            <a:ext cx="4820323" cy="11323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381" y="5393975"/>
            <a:ext cx="4753638" cy="123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6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98942</TotalTime>
  <Words>7778</Words>
  <Application>Microsoft Office PowerPoint</Application>
  <PresentationFormat>عرض على الشاشة (3:4)‏</PresentationFormat>
  <Paragraphs>743</Paragraphs>
  <Slides>38</Slides>
  <Notes>36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38</vt:i4>
      </vt:variant>
    </vt:vector>
  </HeadingPairs>
  <TitlesOfParts>
    <vt:vector size="39" baseType="lpstr"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Corporate Edition</dc:creator>
  <cp:lastModifiedBy>as</cp:lastModifiedBy>
  <cp:revision>2219</cp:revision>
  <dcterms:created xsi:type="dcterms:W3CDTF">2011-03-14T07:23:11Z</dcterms:created>
  <dcterms:modified xsi:type="dcterms:W3CDTF">2024-01-07T21:43:42Z</dcterms:modified>
</cp:coreProperties>
</file>