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6"/>
  </p:notesMasterIdLst>
  <p:handoutMasterIdLst>
    <p:handoutMasterId r:id="rId37"/>
  </p:handoutMasterIdLst>
  <p:sldIdLst>
    <p:sldId id="256" r:id="rId2"/>
    <p:sldId id="278" r:id="rId3"/>
    <p:sldId id="436" r:id="rId4"/>
    <p:sldId id="437" r:id="rId5"/>
    <p:sldId id="438" r:id="rId6"/>
    <p:sldId id="439" r:id="rId7"/>
    <p:sldId id="440" r:id="rId8"/>
    <p:sldId id="441" r:id="rId9"/>
    <p:sldId id="442" r:id="rId10"/>
    <p:sldId id="443" r:id="rId11"/>
    <p:sldId id="444" r:id="rId12"/>
    <p:sldId id="445" r:id="rId13"/>
    <p:sldId id="446" r:id="rId14"/>
    <p:sldId id="447" r:id="rId15"/>
    <p:sldId id="448" r:id="rId16"/>
    <p:sldId id="449" r:id="rId17"/>
    <p:sldId id="450" r:id="rId18"/>
    <p:sldId id="451" r:id="rId19"/>
    <p:sldId id="452" r:id="rId20"/>
    <p:sldId id="453" r:id="rId21"/>
    <p:sldId id="454" r:id="rId22"/>
    <p:sldId id="455" r:id="rId23"/>
    <p:sldId id="456" r:id="rId24"/>
    <p:sldId id="457" r:id="rId25"/>
    <p:sldId id="458" r:id="rId26"/>
    <p:sldId id="459" r:id="rId27"/>
    <p:sldId id="460" r:id="rId28"/>
    <p:sldId id="461" r:id="rId29"/>
    <p:sldId id="462" r:id="rId30"/>
    <p:sldId id="463" r:id="rId31"/>
    <p:sldId id="464" r:id="rId32"/>
    <p:sldId id="465" r:id="rId33"/>
    <p:sldId id="435" r:id="rId34"/>
    <p:sldId id="258" r:id="rId3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Calibri" pitchFamily="34" charset="0"/>
        <a:ea typeface="+mn-ea"/>
        <a:cs typeface="Arial" pitchFamily="34" charset="0"/>
      </a:defRPr>
    </a:lvl1pPr>
    <a:lvl2pPr marL="457200" algn="l" rtl="0" fontAlgn="base">
      <a:spcBef>
        <a:spcPct val="0"/>
      </a:spcBef>
      <a:spcAft>
        <a:spcPct val="0"/>
      </a:spcAft>
      <a:defRPr kern="1200">
        <a:solidFill>
          <a:schemeClr val="tx1"/>
        </a:solidFill>
        <a:latin typeface="Calibri" pitchFamily="34" charset="0"/>
        <a:ea typeface="+mn-ea"/>
        <a:cs typeface="Arial" pitchFamily="34" charset="0"/>
      </a:defRPr>
    </a:lvl2pPr>
    <a:lvl3pPr marL="914400" algn="l" rtl="0" fontAlgn="base">
      <a:spcBef>
        <a:spcPct val="0"/>
      </a:spcBef>
      <a:spcAft>
        <a:spcPct val="0"/>
      </a:spcAft>
      <a:defRPr kern="1200">
        <a:solidFill>
          <a:schemeClr val="tx1"/>
        </a:solidFill>
        <a:latin typeface="Calibri" pitchFamily="34" charset="0"/>
        <a:ea typeface="+mn-ea"/>
        <a:cs typeface="Arial" pitchFamily="34" charset="0"/>
      </a:defRPr>
    </a:lvl3pPr>
    <a:lvl4pPr marL="1371600" algn="l" rtl="0" fontAlgn="base">
      <a:spcBef>
        <a:spcPct val="0"/>
      </a:spcBef>
      <a:spcAft>
        <a:spcPct val="0"/>
      </a:spcAft>
      <a:defRPr kern="1200">
        <a:solidFill>
          <a:schemeClr val="tx1"/>
        </a:solidFill>
        <a:latin typeface="Calibri" pitchFamily="34" charset="0"/>
        <a:ea typeface="+mn-ea"/>
        <a:cs typeface="Arial" pitchFamily="34" charset="0"/>
      </a:defRPr>
    </a:lvl4pPr>
    <a:lvl5pPr marL="1828800" algn="l" rtl="0" fontAlgn="base">
      <a:spcBef>
        <a:spcPct val="0"/>
      </a:spcBef>
      <a:spcAft>
        <a:spcPct val="0"/>
      </a:spcAft>
      <a:defRPr kern="1200">
        <a:solidFill>
          <a:schemeClr val="tx1"/>
        </a:solidFill>
        <a:latin typeface="Calibri" pitchFamily="34" charset="0"/>
        <a:ea typeface="+mn-ea"/>
        <a:cs typeface="Arial" pitchFamily="34" charset="0"/>
      </a:defRPr>
    </a:lvl5pPr>
    <a:lvl6pPr marL="2286000" algn="r" defTabSz="914400" rtl="1" eaLnBrk="1" latinLnBrk="0" hangingPunct="1">
      <a:defRPr kern="1200">
        <a:solidFill>
          <a:schemeClr val="tx1"/>
        </a:solidFill>
        <a:latin typeface="Calibri" pitchFamily="34" charset="0"/>
        <a:ea typeface="+mn-ea"/>
        <a:cs typeface="Arial" pitchFamily="34" charset="0"/>
      </a:defRPr>
    </a:lvl6pPr>
    <a:lvl7pPr marL="2743200" algn="r" defTabSz="914400" rtl="1" eaLnBrk="1" latinLnBrk="0" hangingPunct="1">
      <a:defRPr kern="1200">
        <a:solidFill>
          <a:schemeClr val="tx1"/>
        </a:solidFill>
        <a:latin typeface="Calibri" pitchFamily="34" charset="0"/>
        <a:ea typeface="+mn-ea"/>
        <a:cs typeface="Arial" pitchFamily="34" charset="0"/>
      </a:defRPr>
    </a:lvl7pPr>
    <a:lvl8pPr marL="3200400" algn="r" defTabSz="914400" rtl="1" eaLnBrk="1" latinLnBrk="0" hangingPunct="1">
      <a:defRPr kern="1200">
        <a:solidFill>
          <a:schemeClr val="tx1"/>
        </a:solidFill>
        <a:latin typeface="Calibri" pitchFamily="34" charset="0"/>
        <a:ea typeface="+mn-ea"/>
        <a:cs typeface="Arial" pitchFamily="34" charset="0"/>
      </a:defRPr>
    </a:lvl8pPr>
    <a:lvl9pPr marL="3657600" algn="r" defTabSz="914400" rtl="1" eaLnBrk="1" latinLnBrk="0" hangingPunct="1">
      <a:defRPr kern="1200">
        <a:solidFill>
          <a:schemeClr val="tx1"/>
        </a:solidFill>
        <a:latin typeface="Calibri" pitchFamily="34" charset="0"/>
        <a:ea typeface="+mn-ea"/>
        <a:cs typeface="Arial" pitchFamily="34" charset="0"/>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004FEE"/>
    <a:srgbClr val="FFCC99"/>
    <a:srgbClr val="D0D8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40" autoAdjust="0"/>
    <p:restoredTop sz="94434" autoAdjust="0"/>
  </p:normalViewPr>
  <p:slideViewPr>
    <p:cSldViewPr>
      <p:cViewPr varScale="1">
        <p:scale>
          <a:sx n="88" d="100"/>
          <a:sy n="88" d="100"/>
        </p:scale>
        <p:origin x="-1219" y="-8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E1D6122-9D41-46C3-9025-5F14DBAC386C}" type="datetimeFigureOut">
              <a:rPr lang="en-US" smtClean="0"/>
              <a:t>10/22/2024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BFA262A-840D-440C-A72F-5D154C94EB4D}" type="slidenum">
              <a:rPr lang="en-US" smtClean="0"/>
              <a:t>‹#›</a:t>
            </a:fld>
            <a:endParaRPr lang="en-US"/>
          </a:p>
        </p:txBody>
      </p:sp>
    </p:spTree>
    <p:extLst>
      <p:ext uri="{BB962C8B-B14F-4D97-AF65-F5344CB8AC3E}">
        <p14:creationId xmlns:p14="http://schemas.microsoft.com/office/powerpoint/2010/main" val="258470000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3A1F99CF-35C3-43A7-86F1-43201A1D77F7}" type="datetimeFigureOut">
              <a:rPr lang="en-US"/>
              <a:pPr>
                <a:defRPr/>
              </a:pPr>
              <a:t>10/22/2024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F8F03ADD-8D9E-49E5-9D9D-0DF05CFE206A}" type="slidenum">
              <a:rPr lang="en-US"/>
              <a:pPr>
                <a:defRPr/>
              </a:pPr>
              <a:t>‹#›</a:t>
            </a:fld>
            <a:endParaRPr lang="en-US"/>
          </a:p>
        </p:txBody>
      </p:sp>
    </p:spTree>
    <p:extLst>
      <p:ext uri="{BB962C8B-B14F-4D97-AF65-F5344CB8AC3E}">
        <p14:creationId xmlns:p14="http://schemas.microsoft.com/office/powerpoint/2010/main" val="3643537085"/>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1</a:t>
            </a:fld>
            <a:endParaRPr lang="en-US"/>
          </a:p>
        </p:txBody>
      </p:sp>
    </p:spTree>
    <p:extLst>
      <p:ext uri="{BB962C8B-B14F-4D97-AF65-F5344CB8AC3E}">
        <p14:creationId xmlns:p14="http://schemas.microsoft.com/office/powerpoint/2010/main" val="1001573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10</a:t>
            </a:fld>
            <a:endParaRPr lang="en-US"/>
          </a:p>
        </p:txBody>
      </p:sp>
    </p:spTree>
    <p:extLst>
      <p:ext uri="{BB962C8B-B14F-4D97-AF65-F5344CB8AC3E}">
        <p14:creationId xmlns:p14="http://schemas.microsoft.com/office/powerpoint/2010/main" val="31586620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11</a:t>
            </a:fld>
            <a:endParaRPr lang="en-US"/>
          </a:p>
        </p:txBody>
      </p:sp>
    </p:spTree>
    <p:extLst>
      <p:ext uri="{BB962C8B-B14F-4D97-AF65-F5344CB8AC3E}">
        <p14:creationId xmlns:p14="http://schemas.microsoft.com/office/powerpoint/2010/main" val="3060851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12</a:t>
            </a:fld>
            <a:endParaRPr lang="en-US"/>
          </a:p>
        </p:txBody>
      </p:sp>
    </p:spTree>
    <p:extLst>
      <p:ext uri="{BB962C8B-B14F-4D97-AF65-F5344CB8AC3E}">
        <p14:creationId xmlns:p14="http://schemas.microsoft.com/office/powerpoint/2010/main" val="37731171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13</a:t>
            </a:fld>
            <a:endParaRPr lang="en-US"/>
          </a:p>
        </p:txBody>
      </p:sp>
    </p:spTree>
    <p:extLst>
      <p:ext uri="{BB962C8B-B14F-4D97-AF65-F5344CB8AC3E}">
        <p14:creationId xmlns:p14="http://schemas.microsoft.com/office/powerpoint/2010/main" val="39862984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14</a:t>
            </a:fld>
            <a:endParaRPr lang="en-US"/>
          </a:p>
        </p:txBody>
      </p:sp>
    </p:spTree>
    <p:extLst>
      <p:ext uri="{BB962C8B-B14F-4D97-AF65-F5344CB8AC3E}">
        <p14:creationId xmlns:p14="http://schemas.microsoft.com/office/powerpoint/2010/main" val="20779426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15</a:t>
            </a:fld>
            <a:endParaRPr lang="en-US"/>
          </a:p>
        </p:txBody>
      </p:sp>
    </p:spTree>
    <p:extLst>
      <p:ext uri="{BB962C8B-B14F-4D97-AF65-F5344CB8AC3E}">
        <p14:creationId xmlns:p14="http://schemas.microsoft.com/office/powerpoint/2010/main" val="16477735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16</a:t>
            </a:fld>
            <a:endParaRPr lang="en-US"/>
          </a:p>
        </p:txBody>
      </p:sp>
    </p:spTree>
    <p:extLst>
      <p:ext uri="{BB962C8B-B14F-4D97-AF65-F5344CB8AC3E}">
        <p14:creationId xmlns:p14="http://schemas.microsoft.com/office/powerpoint/2010/main" val="41134328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17</a:t>
            </a:fld>
            <a:endParaRPr lang="en-US"/>
          </a:p>
        </p:txBody>
      </p:sp>
    </p:spTree>
    <p:extLst>
      <p:ext uri="{BB962C8B-B14F-4D97-AF65-F5344CB8AC3E}">
        <p14:creationId xmlns:p14="http://schemas.microsoft.com/office/powerpoint/2010/main" val="4267317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18</a:t>
            </a:fld>
            <a:endParaRPr lang="en-US"/>
          </a:p>
        </p:txBody>
      </p:sp>
    </p:spTree>
    <p:extLst>
      <p:ext uri="{BB962C8B-B14F-4D97-AF65-F5344CB8AC3E}">
        <p14:creationId xmlns:p14="http://schemas.microsoft.com/office/powerpoint/2010/main" val="39751544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19</a:t>
            </a:fld>
            <a:endParaRPr lang="en-US"/>
          </a:p>
        </p:txBody>
      </p:sp>
    </p:spTree>
    <p:extLst>
      <p:ext uri="{BB962C8B-B14F-4D97-AF65-F5344CB8AC3E}">
        <p14:creationId xmlns:p14="http://schemas.microsoft.com/office/powerpoint/2010/main" val="15678913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2</a:t>
            </a:fld>
            <a:endParaRPr lang="en-US"/>
          </a:p>
        </p:txBody>
      </p:sp>
    </p:spTree>
    <p:extLst>
      <p:ext uri="{BB962C8B-B14F-4D97-AF65-F5344CB8AC3E}">
        <p14:creationId xmlns:p14="http://schemas.microsoft.com/office/powerpoint/2010/main" val="34910448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20</a:t>
            </a:fld>
            <a:endParaRPr lang="en-US"/>
          </a:p>
        </p:txBody>
      </p:sp>
    </p:spTree>
    <p:extLst>
      <p:ext uri="{BB962C8B-B14F-4D97-AF65-F5344CB8AC3E}">
        <p14:creationId xmlns:p14="http://schemas.microsoft.com/office/powerpoint/2010/main" val="3365199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21</a:t>
            </a:fld>
            <a:endParaRPr lang="en-US"/>
          </a:p>
        </p:txBody>
      </p:sp>
    </p:spTree>
    <p:extLst>
      <p:ext uri="{BB962C8B-B14F-4D97-AF65-F5344CB8AC3E}">
        <p14:creationId xmlns:p14="http://schemas.microsoft.com/office/powerpoint/2010/main" val="25221093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22</a:t>
            </a:fld>
            <a:endParaRPr lang="en-US"/>
          </a:p>
        </p:txBody>
      </p:sp>
    </p:spTree>
    <p:extLst>
      <p:ext uri="{BB962C8B-B14F-4D97-AF65-F5344CB8AC3E}">
        <p14:creationId xmlns:p14="http://schemas.microsoft.com/office/powerpoint/2010/main" val="40290818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23</a:t>
            </a:fld>
            <a:endParaRPr lang="en-US"/>
          </a:p>
        </p:txBody>
      </p:sp>
    </p:spTree>
    <p:extLst>
      <p:ext uri="{BB962C8B-B14F-4D97-AF65-F5344CB8AC3E}">
        <p14:creationId xmlns:p14="http://schemas.microsoft.com/office/powerpoint/2010/main" val="36014877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24</a:t>
            </a:fld>
            <a:endParaRPr lang="en-US"/>
          </a:p>
        </p:txBody>
      </p:sp>
    </p:spTree>
    <p:extLst>
      <p:ext uri="{BB962C8B-B14F-4D97-AF65-F5344CB8AC3E}">
        <p14:creationId xmlns:p14="http://schemas.microsoft.com/office/powerpoint/2010/main" val="14797471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25</a:t>
            </a:fld>
            <a:endParaRPr lang="en-US"/>
          </a:p>
        </p:txBody>
      </p:sp>
    </p:spTree>
    <p:extLst>
      <p:ext uri="{BB962C8B-B14F-4D97-AF65-F5344CB8AC3E}">
        <p14:creationId xmlns:p14="http://schemas.microsoft.com/office/powerpoint/2010/main" val="19073525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26</a:t>
            </a:fld>
            <a:endParaRPr lang="en-US"/>
          </a:p>
        </p:txBody>
      </p:sp>
    </p:spTree>
    <p:extLst>
      <p:ext uri="{BB962C8B-B14F-4D97-AF65-F5344CB8AC3E}">
        <p14:creationId xmlns:p14="http://schemas.microsoft.com/office/powerpoint/2010/main" val="352203019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27</a:t>
            </a:fld>
            <a:endParaRPr lang="en-US"/>
          </a:p>
        </p:txBody>
      </p:sp>
    </p:spTree>
    <p:extLst>
      <p:ext uri="{BB962C8B-B14F-4D97-AF65-F5344CB8AC3E}">
        <p14:creationId xmlns:p14="http://schemas.microsoft.com/office/powerpoint/2010/main" val="29392335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28</a:t>
            </a:fld>
            <a:endParaRPr lang="en-US"/>
          </a:p>
        </p:txBody>
      </p:sp>
    </p:spTree>
    <p:extLst>
      <p:ext uri="{BB962C8B-B14F-4D97-AF65-F5344CB8AC3E}">
        <p14:creationId xmlns:p14="http://schemas.microsoft.com/office/powerpoint/2010/main" val="384759701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29</a:t>
            </a:fld>
            <a:endParaRPr lang="en-US"/>
          </a:p>
        </p:txBody>
      </p:sp>
    </p:spTree>
    <p:extLst>
      <p:ext uri="{BB962C8B-B14F-4D97-AF65-F5344CB8AC3E}">
        <p14:creationId xmlns:p14="http://schemas.microsoft.com/office/powerpoint/2010/main" val="32727058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3</a:t>
            </a:fld>
            <a:endParaRPr lang="en-US"/>
          </a:p>
        </p:txBody>
      </p:sp>
    </p:spTree>
    <p:extLst>
      <p:ext uri="{BB962C8B-B14F-4D97-AF65-F5344CB8AC3E}">
        <p14:creationId xmlns:p14="http://schemas.microsoft.com/office/powerpoint/2010/main" val="84615582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30</a:t>
            </a:fld>
            <a:endParaRPr lang="en-US"/>
          </a:p>
        </p:txBody>
      </p:sp>
    </p:spTree>
    <p:extLst>
      <p:ext uri="{BB962C8B-B14F-4D97-AF65-F5344CB8AC3E}">
        <p14:creationId xmlns:p14="http://schemas.microsoft.com/office/powerpoint/2010/main" val="23338709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31</a:t>
            </a:fld>
            <a:endParaRPr lang="en-US"/>
          </a:p>
        </p:txBody>
      </p:sp>
    </p:spTree>
    <p:extLst>
      <p:ext uri="{BB962C8B-B14F-4D97-AF65-F5344CB8AC3E}">
        <p14:creationId xmlns:p14="http://schemas.microsoft.com/office/powerpoint/2010/main" val="40036254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32</a:t>
            </a:fld>
            <a:endParaRPr lang="en-US"/>
          </a:p>
        </p:txBody>
      </p:sp>
    </p:spTree>
    <p:extLst>
      <p:ext uri="{BB962C8B-B14F-4D97-AF65-F5344CB8AC3E}">
        <p14:creationId xmlns:p14="http://schemas.microsoft.com/office/powerpoint/2010/main" val="103897769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33</a:t>
            </a:fld>
            <a:endParaRPr lang="en-US"/>
          </a:p>
        </p:txBody>
      </p:sp>
    </p:spTree>
    <p:extLst>
      <p:ext uri="{BB962C8B-B14F-4D97-AF65-F5344CB8AC3E}">
        <p14:creationId xmlns:p14="http://schemas.microsoft.com/office/powerpoint/2010/main" val="33743521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4</a:t>
            </a:fld>
            <a:endParaRPr lang="en-US"/>
          </a:p>
        </p:txBody>
      </p:sp>
    </p:spTree>
    <p:extLst>
      <p:ext uri="{BB962C8B-B14F-4D97-AF65-F5344CB8AC3E}">
        <p14:creationId xmlns:p14="http://schemas.microsoft.com/office/powerpoint/2010/main" val="10047361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5</a:t>
            </a:fld>
            <a:endParaRPr lang="en-US"/>
          </a:p>
        </p:txBody>
      </p:sp>
    </p:spTree>
    <p:extLst>
      <p:ext uri="{BB962C8B-B14F-4D97-AF65-F5344CB8AC3E}">
        <p14:creationId xmlns:p14="http://schemas.microsoft.com/office/powerpoint/2010/main" val="15965312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6</a:t>
            </a:fld>
            <a:endParaRPr lang="en-US"/>
          </a:p>
        </p:txBody>
      </p:sp>
    </p:spTree>
    <p:extLst>
      <p:ext uri="{BB962C8B-B14F-4D97-AF65-F5344CB8AC3E}">
        <p14:creationId xmlns:p14="http://schemas.microsoft.com/office/powerpoint/2010/main" val="32815518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7</a:t>
            </a:fld>
            <a:endParaRPr lang="en-US"/>
          </a:p>
        </p:txBody>
      </p:sp>
    </p:spTree>
    <p:extLst>
      <p:ext uri="{BB962C8B-B14F-4D97-AF65-F5344CB8AC3E}">
        <p14:creationId xmlns:p14="http://schemas.microsoft.com/office/powerpoint/2010/main" val="32582339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8</a:t>
            </a:fld>
            <a:endParaRPr lang="en-US"/>
          </a:p>
        </p:txBody>
      </p:sp>
    </p:spTree>
    <p:extLst>
      <p:ext uri="{BB962C8B-B14F-4D97-AF65-F5344CB8AC3E}">
        <p14:creationId xmlns:p14="http://schemas.microsoft.com/office/powerpoint/2010/main" val="20042076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9</a:t>
            </a:fld>
            <a:endParaRPr lang="en-US"/>
          </a:p>
        </p:txBody>
      </p:sp>
    </p:spTree>
    <p:extLst>
      <p:ext uri="{BB962C8B-B14F-4D97-AF65-F5344CB8AC3E}">
        <p14:creationId xmlns:p14="http://schemas.microsoft.com/office/powerpoint/2010/main" val="6362721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E9FD7746-EAD3-4BD3-BFB4-2AD909AE9FAB}" type="datetime1">
              <a:rPr lang="en-US" smtClean="0"/>
              <a:t>10/22/2024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 Programming: From Problem Analysis to Program Design", Fifth Edition</a:t>
            </a:r>
            <a:endParaRPr lang="en-US"/>
          </a:p>
        </p:txBody>
      </p:sp>
      <p:sp>
        <p:nvSpPr>
          <p:cNvPr id="6" name="Slide Number Placeholder 5"/>
          <p:cNvSpPr>
            <a:spLocks noGrp="1"/>
          </p:cNvSpPr>
          <p:nvPr>
            <p:ph type="sldNum" sz="quarter" idx="12"/>
          </p:nvPr>
        </p:nvSpPr>
        <p:spPr/>
        <p:txBody>
          <a:bodyPr/>
          <a:lstStyle>
            <a:lvl1pPr>
              <a:defRPr/>
            </a:lvl1pPr>
          </a:lstStyle>
          <a:p>
            <a:pPr>
              <a:defRPr/>
            </a:pPr>
            <a:fld id="{8EFA08D6-CDF1-4737-80BC-0CA4AD34F12E}"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10431B7E-D847-4805-BA2F-4E58505D2121}" type="datetime1">
              <a:rPr lang="en-US" smtClean="0"/>
              <a:t>10/22/2024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 Programming: From Problem Analysis to Program Design", Fifth Edition</a:t>
            </a:r>
            <a:endParaRPr lang="en-US"/>
          </a:p>
        </p:txBody>
      </p:sp>
      <p:sp>
        <p:nvSpPr>
          <p:cNvPr id="6" name="Slide Number Placeholder 5"/>
          <p:cNvSpPr>
            <a:spLocks noGrp="1"/>
          </p:cNvSpPr>
          <p:nvPr>
            <p:ph type="sldNum" sz="quarter" idx="12"/>
          </p:nvPr>
        </p:nvSpPr>
        <p:spPr/>
        <p:txBody>
          <a:bodyPr/>
          <a:lstStyle>
            <a:lvl1pPr>
              <a:defRPr/>
            </a:lvl1pPr>
          </a:lstStyle>
          <a:p>
            <a:pPr>
              <a:defRPr/>
            </a:pPr>
            <a:fld id="{3EBF3FE1-237B-4EBE-B99D-50505478F60F}"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A2D616E9-7A55-499F-B13C-1F4E127B5AE5}" type="datetime1">
              <a:rPr lang="en-US" smtClean="0"/>
              <a:t>10/22/2024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 Programming: From Problem Analysis to Program Design", Fifth Edition</a:t>
            </a:r>
            <a:endParaRPr lang="en-US"/>
          </a:p>
        </p:txBody>
      </p:sp>
      <p:sp>
        <p:nvSpPr>
          <p:cNvPr id="6" name="Slide Number Placeholder 5"/>
          <p:cNvSpPr>
            <a:spLocks noGrp="1"/>
          </p:cNvSpPr>
          <p:nvPr>
            <p:ph type="sldNum" sz="quarter" idx="12"/>
          </p:nvPr>
        </p:nvSpPr>
        <p:spPr/>
        <p:txBody>
          <a:bodyPr/>
          <a:lstStyle>
            <a:lvl1pPr>
              <a:defRPr/>
            </a:lvl1pPr>
          </a:lstStyle>
          <a:p>
            <a:pPr>
              <a:defRPr/>
            </a:pPr>
            <a:fld id="{BA1A3D5F-F4B0-4E05-A1B4-5C00F0DC5C2B}"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858283B1-D172-462D-83E7-11559713F223}" type="datetime1">
              <a:rPr lang="en-US" smtClean="0"/>
              <a:t>10/22/2024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 Programming: From Problem Analysis to Program Design", Fifth Edition</a:t>
            </a:r>
            <a:endParaRPr lang="en-US"/>
          </a:p>
        </p:txBody>
      </p:sp>
      <p:sp>
        <p:nvSpPr>
          <p:cNvPr id="6" name="Slide Number Placeholder 5"/>
          <p:cNvSpPr>
            <a:spLocks noGrp="1"/>
          </p:cNvSpPr>
          <p:nvPr>
            <p:ph type="sldNum" sz="quarter" idx="12"/>
          </p:nvPr>
        </p:nvSpPr>
        <p:spPr/>
        <p:txBody>
          <a:bodyPr/>
          <a:lstStyle>
            <a:lvl1pPr>
              <a:defRPr/>
            </a:lvl1pPr>
          </a:lstStyle>
          <a:p>
            <a:pPr>
              <a:defRPr/>
            </a:pPr>
            <a:fld id="{C6AA145C-1451-4AF6-84B4-1EF777CE7662}"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F0198C94-B2C6-4671-99A9-5400192904C0}" type="datetime1">
              <a:rPr lang="en-US" smtClean="0"/>
              <a:t>10/22/2024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 Programming: From Problem Analysis to Program Design", Fifth Edition</a:t>
            </a:r>
            <a:endParaRPr lang="en-US"/>
          </a:p>
        </p:txBody>
      </p:sp>
      <p:sp>
        <p:nvSpPr>
          <p:cNvPr id="6" name="Slide Number Placeholder 5"/>
          <p:cNvSpPr>
            <a:spLocks noGrp="1"/>
          </p:cNvSpPr>
          <p:nvPr>
            <p:ph type="sldNum" sz="quarter" idx="12"/>
          </p:nvPr>
        </p:nvSpPr>
        <p:spPr/>
        <p:txBody>
          <a:bodyPr/>
          <a:lstStyle>
            <a:lvl1pPr>
              <a:defRPr/>
            </a:lvl1pPr>
          </a:lstStyle>
          <a:p>
            <a:pPr>
              <a:defRPr/>
            </a:pPr>
            <a:fld id="{18F32067-5346-4166-93E7-17B55DBE44EB}"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BFDB0078-E423-4779-8159-5D9B20016FB8}" type="datetime1">
              <a:rPr lang="en-US" smtClean="0"/>
              <a:t>10/22/2024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 Programming: From Problem Analysis to Program Design", Fifth Edition</a:t>
            </a:r>
            <a:endParaRPr lang="en-US"/>
          </a:p>
        </p:txBody>
      </p:sp>
      <p:sp>
        <p:nvSpPr>
          <p:cNvPr id="7" name="Slide Number Placeholder 5"/>
          <p:cNvSpPr>
            <a:spLocks noGrp="1"/>
          </p:cNvSpPr>
          <p:nvPr>
            <p:ph type="sldNum" sz="quarter" idx="12"/>
          </p:nvPr>
        </p:nvSpPr>
        <p:spPr/>
        <p:txBody>
          <a:bodyPr/>
          <a:lstStyle>
            <a:lvl1pPr>
              <a:defRPr/>
            </a:lvl1pPr>
          </a:lstStyle>
          <a:p>
            <a:pPr>
              <a:defRPr/>
            </a:pPr>
            <a:fld id="{B82901A7-4016-4CFC-8068-2DEFFE67EF41}"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7488D721-51FF-4826-8B5B-CD75CD62C653}" type="datetime1">
              <a:rPr lang="en-US" smtClean="0"/>
              <a:t>10/22/2024</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smtClean="0"/>
              <a:t>C++ Programming: From Problem Analysis to Program Design", Fifth Edition</a:t>
            </a:r>
            <a:endParaRPr lang="en-US"/>
          </a:p>
        </p:txBody>
      </p:sp>
      <p:sp>
        <p:nvSpPr>
          <p:cNvPr id="9" name="Slide Number Placeholder 5"/>
          <p:cNvSpPr>
            <a:spLocks noGrp="1"/>
          </p:cNvSpPr>
          <p:nvPr>
            <p:ph type="sldNum" sz="quarter" idx="12"/>
          </p:nvPr>
        </p:nvSpPr>
        <p:spPr/>
        <p:txBody>
          <a:bodyPr/>
          <a:lstStyle>
            <a:lvl1pPr>
              <a:defRPr/>
            </a:lvl1pPr>
          </a:lstStyle>
          <a:p>
            <a:pPr>
              <a:defRPr/>
            </a:pPr>
            <a:fld id="{79F28903-082E-4EED-B511-00A7E8784D8D}"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771A7FC6-1F0A-4960-9055-806B8C25C8F9}" type="datetime1">
              <a:rPr lang="en-US" smtClean="0"/>
              <a:t>10/22/2024</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smtClean="0"/>
              <a:t>C++ Programming: From Problem Analysis to Program Design", Fifth Edition</a:t>
            </a:r>
            <a:endParaRPr lang="en-US"/>
          </a:p>
        </p:txBody>
      </p:sp>
      <p:sp>
        <p:nvSpPr>
          <p:cNvPr id="5" name="Slide Number Placeholder 5"/>
          <p:cNvSpPr>
            <a:spLocks noGrp="1"/>
          </p:cNvSpPr>
          <p:nvPr>
            <p:ph type="sldNum" sz="quarter" idx="12"/>
          </p:nvPr>
        </p:nvSpPr>
        <p:spPr/>
        <p:txBody>
          <a:bodyPr/>
          <a:lstStyle>
            <a:lvl1pPr>
              <a:defRPr/>
            </a:lvl1pPr>
          </a:lstStyle>
          <a:p>
            <a:pPr>
              <a:defRPr/>
            </a:pPr>
            <a:fld id="{2A8D4E3C-2CFD-40AD-975C-1F49E27896B8}"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D0C612B2-F597-45D2-827F-B69716F32D1F}" type="datetime1">
              <a:rPr lang="en-US" smtClean="0"/>
              <a:t>10/22/2024</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smtClean="0"/>
              <a:t>C++ Programming: From Problem Analysis to Program Design", Fifth Edition</a:t>
            </a:r>
            <a:endParaRPr lang="en-US"/>
          </a:p>
        </p:txBody>
      </p:sp>
      <p:sp>
        <p:nvSpPr>
          <p:cNvPr id="4" name="Slide Number Placeholder 5"/>
          <p:cNvSpPr>
            <a:spLocks noGrp="1"/>
          </p:cNvSpPr>
          <p:nvPr>
            <p:ph type="sldNum" sz="quarter" idx="12"/>
          </p:nvPr>
        </p:nvSpPr>
        <p:spPr/>
        <p:txBody>
          <a:bodyPr/>
          <a:lstStyle>
            <a:lvl1pPr>
              <a:defRPr/>
            </a:lvl1pPr>
          </a:lstStyle>
          <a:p>
            <a:pPr>
              <a:defRPr/>
            </a:pPr>
            <a:fld id="{BB0DF61B-AB8A-4BD8-A709-4370B1020ABB}"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93C0EF19-AB0E-447A-B707-7611F3C43651}" type="datetime1">
              <a:rPr lang="en-US" smtClean="0"/>
              <a:t>10/22/2024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 Programming: From Problem Analysis to Program Design", Fifth Edition</a:t>
            </a:r>
            <a:endParaRPr lang="en-US"/>
          </a:p>
        </p:txBody>
      </p:sp>
      <p:sp>
        <p:nvSpPr>
          <p:cNvPr id="7" name="Slide Number Placeholder 5"/>
          <p:cNvSpPr>
            <a:spLocks noGrp="1"/>
          </p:cNvSpPr>
          <p:nvPr>
            <p:ph type="sldNum" sz="quarter" idx="12"/>
          </p:nvPr>
        </p:nvSpPr>
        <p:spPr/>
        <p:txBody>
          <a:bodyPr/>
          <a:lstStyle>
            <a:lvl1pPr>
              <a:defRPr/>
            </a:lvl1pPr>
          </a:lstStyle>
          <a:p>
            <a:pPr>
              <a:defRPr/>
            </a:pPr>
            <a:fld id="{549A7F53-C78F-4964-BB8D-3B93CBA49A10}"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3562CE18-D19F-45F9-804F-A5FBAA3FE0CB}" type="datetime1">
              <a:rPr lang="en-US" smtClean="0"/>
              <a:t>10/22/2024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 Programming: From Problem Analysis to Program Design", Fifth Edition</a:t>
            </a:r>
            <a:endParaRPr lang="en-US"/>
          </a:p>
        </p:txBody>
      </p:sp>
      <p:sp>
        <p:nvSpPr>
          <p:cNvPr id="7" name="Slide Number Placeholder 5"/>
          <p:cNvSpPr>
            <a:spLocks noGrp="1"/>
          </p:cNvSpPr>
          <p:nvPr>
            <p:ph type="sldNum" sz="quarter" idx="12"/>
          </p:nvPr>
        </p:nvSpPr>
        <p:spPr/>
        <p:txBody>
          <a:bodyPr/>
          <a:lstStyle>
            <a:lvl1pPr>
              <a:defRPr/>
            </a:lvl1pPr>
          </a:lstStyle>
          <a:p>
            <a:pPr>
              <a:defRPr/>
            </a:pPr>
            <a:fld id="{B2160781-EE29-4A0C-9E48-6B34408CBF81}"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D34A4C40-F5D7-4B24-8D20-108514DF99BD}" type="datetime1">
              <a:rPr lang="en-US" smtClean="0"/>
              <a:t>10/22/2024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r>
              <a:rPr lang="en-US" smtClean="0"/>
              <a:t>C++ Programming: From Problem Analysis to Program Design", Fifth Edition</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D34EB081-F196-4C9F-8493-CD29E3887543}"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jpe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5.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5.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5.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6.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7.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5.png"/><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9.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0.xml"/><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5.png"/><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1.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2.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3.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2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4.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2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5.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2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6.xml"/><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5.png"/><Relationship Id="rId4" Type="http://schemas.openxmlformats.org/officeDocument/2006/relationships/image" Target="../media/image7.png"/></Relationships>
</file>

<file path=ppt/slides/_rels/slide2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7.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2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8.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2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9.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0.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3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1.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3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2.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3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3.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3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7.jpe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18.png"/></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5.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5.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2" descr="C:\Users\fauzisukiman\Desktop\template pp USM\purple.jpg"/>
          <p:cNvPicPr>
            <a:picLocks noChangeAspect="1" noChangeArrowheads="1"/>
          </p:cNvPicPr>
          <p:nvPr/>
        </p:nvPicPr>
        <p:blipFill>
          <a:blip r:embed="rId3">
            <a:duotone>
              <a:schemeClr val="accent1">
                <a:shade val="45000"/>
                <a:satMod val="135000"/>
              </a:schemeClr>
              <a:prstClr val="white"/>
            </a:duotone>
          </a:blip>
          <a:srcRect/>
          <a:stretch>
            <a:fillRect/>
          </a:stretch>
        </p:blipFill>
        <p:spPr bwMode="auto">
          <a:xfrm>
            <a:off x="0" y="1828800"/>
            <a:ext cx="9144000" cy="5029200"/>
          </a:xfrm>
          <a:prstGeom prst="rect">
            <a:avLst/>
          </a:prstGeom>
          <a:noFill/>
          <a:ln w="9525">
            <a:noFill/>
            <a:miter lim="800000"/>
            <a:headEnd/>
            <a:tailEnd/>
          </a:ln>
        </p:spPr>
      </p:pic>
      <p:pic>
        <p:nvPicPr>
          <p:cNvPr id="2052" name="Picture 3" descr="C:\Users\fauzisukiman\Desktop\template pp USM\Line.jpg"/>
          <p:cNvPicPr>
            <a:picLocks noChangeAspect="1" noChangeArrowheads="1"/>
          </p:cNvPicPr>
          <p:nvPr/>
        </p:nvPicPr>
        <p:blipFill>
          <a:blip r:embed="rId4">
            <a:duotone>
              <a:prstClr val="black"/>
              <a:schemeClr val="accent4">
                <a:tint val="45000"/>
                <a:satMod val="400000"/>
              </a:schemeClr>
            </a:duotone>
          </a:blip>
          <a:srcRect l="833" t="10988"/>
          <a:stretch>
            <a:fillRect/>
          </a:stretch>
        </p:blipFill>
        <p:spPr bwMode="auto">
          <a:xfrm>
            <a:off x="0" y="1444625"/>
            <a:ext cx="9144000" cy="357188"/>
          </a:xfrm>
          <a:prstGeom prst="rect">
            <a:avLst/>
          </a:prstGeom>
          <a:noFill/>
          <a:ln w="9525">
            <a:noFill/>
            <a:miter lim="800000"/>
            <a:headEnd/>
            <a:tailEnd/>
          </a:ln>
        </p:spPr>
      </p:pic>
      <p:pic>
        <p:nvPicPr>
          <p:cNvPr id="2053" name="Picture 5" descr="C:\Users\fauzisukiman\Desktop\template pp USM\Bucu petak.jpg"/>
          <p:cNvPicPr>
            <a:picLocks noChangeAspect="1" noChangeArrowheads="1"/>
          </p:cNvPicPr>
          <p:nvPr/>
        </p:nvPicPr>
        <p:blipFill>
          <a:blip r:embed="rId5">
            <a:duotone>
              <a:schemeClr val="accent1">
                <a:shade val="45000"/>
                <a:satMod val="135000"/>
              </a:schemeClr>
              <a:prstClr val="white"/>
            </a:duotone>
          </a:blip>
          <a:srcRect/>
          <a:stretch>
            <a:fillRect/>
          </a:stretch>
        </p:blipFill>
        <p:spPr bwMode="auto">
          <a:xfrm>
            <a:off x="6573838" y="4876800"/>
            <a:ext cx="2570162" cy="1981200"/>
          </a:xfrm>
          <a:prstGeom prst="rect">
            <a:avLst/>
          </a:prstGeom>
          <a:noFill/>
          <a:ln w="9525">
            <a:noFill/>
            <a:miter lim="800000"/>
            <a:headEnd/>
            <a:tailEnd/>
          </a:ln>
        </p:spPr>
      </p:pic>
      <p:sp>
        <p:nvSpPr>
          <p:cNvPr id="2055" name="Rectangle 3"/>
          <p:cNvSpPr>
            <a:spLocks noChangeArrowheads="1"/>
          </p:cNvSpPr>
          <p:nvPr/>
        </p:nvSpPr>
        <p:spPr bwMode="auto">
          <a:xfrm>
            <a:off x="0" y="2133600"/>
            <a:ext cx="9144000" cy="2554545"/>
          </a:xfrm>
          <a:prstGeom prst="rect">
            <a:avLst/>
          </a:prstGeom>
          <a:noFill/>
          <a:ln w="9525">
            <a:noFill/>
            <a:miter lim="800000"/>
            <a:headEnd/>
            <a:tailEnd/>
          </a:ln>
        </p:spPr>
        <p:txBody>
          <a:bodyPr wrap="square">
            <a:spAutoFit/>
          </a:bodyPr>
          <a:lstStyle/>
          <a:p>
            <a:pPr algn="ctr"/>
            <a:r>
              <a:rPr lang="en-US" sz="3200" b="1" dirty="0" smtClean="0">
                <a:solidFill>
                  <a:schemeClr val="bg1"/>
                </a:solidFill>
                <a:latin typeface="Times New Roman" pitchFamily="18" charset="0"/>
                <a:cs typeface="Times New Roman" pitchFamily="18" charset="0"/>
              </a:rPr>
              <a:t>WEB PAGES DESIGN</a:t>
            </a:r>
          </a:p>
          <a:p>
            <a:pPr algn="ctr"/>
            <a:endParaRPr lang="en-US" sz="3200" b="1" dirty="0" smtClean="0">
              <a:solidFill>
                <a:schemeClr val="bg1"/>
              </a:solidFill>
              <a:latin typeface="Times New Roman" pitchFamily="18" charset="0"/>
              <a:cs typeface="Times New Roman" pitchFamily="18" charset="0"/>
            </a:endParaRPr>
          </a:p>
          <a:p>
            <a:pPr algn="ctr"/>
            <a:endParaRPr lang="en-US" sz="3200" b="1" dirty="0" smtClean="0">
              <a:solidFill>
                <a:schemeClr val="bg1"/>
              </a:solidFill>
              <a:latin typeface="Times New Roman" pitchFamily="18" charset="0"/>
              <a:cs typeface="Times New Roman" pitchFamily="18" charset="0"/>
            </a:endParaRPr>
          </a:p>
          <a:p>
            <a:pPr algn="ctr"/>
            <a:r>
              <a:rPr lang="en-US" sz="3200" b="1" dirty="0">
                <a:solidFill>
                  <a:schemeClr val="bg1"/>
                </a:solidFill>
                <a:latin typeface="Times New Roman" pitchFamily="18" charset="0"/>
                <a:cs typeface="Times New Roman" pitchFamily="18" charset="0"/>
              </a:rPr>
              <a:t>Organizing a Page’s Content with Lists, Figures, and Various Organizational </a:t>
            </a:r>
            <a:r>
              <a:rPr lang="en-US" sz="3200" b="1" dirty="0" smtClean="0">
                <a:solidFill>
                  <a:schemeClr val="bg1"/>
                </a:solidFill>
                <a:latin typeface="Times New Roman" pitchFamily="18" charset="0"/>
                <a:cs typeface="Times New Roman" pitchFamily="18" charset="0"/>
              </a:rPr>
              <a:t>Elements </a:t>
            </a:r>
            <a:endParaRPr lang="en-US" sz="3200" dirty="0">
              <a:solidFill>
                <a:schemeClr val="bg1"/>
              </a:solidFill>
              <a:latin typeface="Times New Roman" pitchFamily="18" charset="0"/>
              <a:ea typeface="Calibri" pitchFamily="34" charset="0"/>
              <a:cs typeface="Times New Roman" pitchFamily="18" charset="0"/>
            </a:endParaRPr>
          </a:p>
        </p:txBody>
      </p:sp>
      <p:pic>
        <p:nvPicPr>
          <p:cNvPr id="8" name="Picture 2" descr="C:\Users\Jasim\Desktop\logo_uoitc.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752600" cy="1447800"/>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p:cNvSpPr txBox="1">
            <a:spLocks/>
          </p:cNvSpPr>
          <p:nvPr/>
        </p:nvSpPr>
        <p:spPr>
          <a:xfrm>
            <a:off x="6934200" y="0"/>
            <a:ext cx="2209800" cy="14478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MY" sz="1500" b="1" dirty="0">
              <a:solidFill>
                <a:srgbClr val="0070C0"/>
              </a:solidFill>
              <a:latin typeface="Times New Roman" pitchFamily="18" charset="0"/>
              <a:cs typeface="Times New Roman" pitchFamily="18" charset="0"/>
            </a:endParaRPr>
          </a:p>
        </p:txBody>
      </p:sp>
      <p:sp>
        <p:nvSpPr>
          <p:cNvPr id="10" name="Rectangle 9"/>
          <p:cNvSpPr/>
          <p:nvPr/>
        </p:nvSpPr>
        <p:spPr>
          <a:xfrm>
            <a:off x="0" y="5688449"/>
            <a:ext cx="4343400" cy="1169551"/>
          </a:xfrm>
          <a:prstGeom prst="rect">
            <a:avLst/>
          </a:prstGeom>
        </p:spPr>
        <p:txBody>
          <a:bodyPr wrap="square">
            <a:spAutoFit/>
          </a:bodyPr>
          <a:lstStyle/>
          <a:p>
            <a:r>
              <a:rPr lang="en-MY" sz="1400" dirty="0" smtClean="0">
                <a:solidFill>
                  <a:schemeClr val="bg1"/>
                </a:solidFill>
                <a:latin typeface="Times New Roman" pitchFamily="18" charset="0"/>
                <a:cs typeface="Times New Roman" pitchFamily="18" charset="0"/>
              </a:rPr>
              <a:t>Lecturer: </a:t>
            </a:r>
            <a:r>
              <a:rPr lang="en-MY" sz="1400" dirty="0" err="1" smtClean="0">
                <a:solidFill>
                  <a:schemeClr val="bg1"/>
                </a:solidFill>
                <a:latin typeface="Times New Roman" pitchFamily="18" charset="0"/>
                <a:cs typeface="Times New Roman" pitchFamily="18" charset="0"/>
              </a:rPr>
              <a:t>Dr.</a:t>
            </a:r>
            <a:r>
              <a:rPr lang="en-MY" sz="1400" dirty="0" smtClean="0">
                <a:solidFill>
                  <a:schemeClr val="bg1"/>
                </a:solidFill>
                <a:latin typeface="Times New Roman" pitchFamily="18" charset="0"/>
                <a:cs typeface="Times New Roman" pitchFamily="18" charset="0"/>
              </a:rPr>
              <a:t> Atheer</a:t>
            </a:r>
            <a:r>
              <a:rPr lang="en-US" sz="1400" dirty="0" smtClean="0">
                <a:solidFill>
                  <a:schemeClr val="bg1"/>
                </a:solidFill>
                <a:latin typeface="Times New Roman" pitchFamily="18" charset="0"/>
                <a:cs typeface="Times New Roman" pitchFamily="18" charset="0"/>
              </a:rPr>
              <a:t> </a:t>
            </a:r>
            <a:r>
              <a:rPr lang="en-US" sz="1400" dirty="0" err="1" smtClean="0">
                <a:solidFill>
                  <a:schemeClr val="bg1"/>
                </a:solidFill>
                <a:latin typeface="Times New Roman" pitchFamily="18" charset="0"/>
                <a:cs typeface="Times New Roman" pitchFamily="18" charset="0"/>
              </a:rPr>
              <a:t>Akram</a:t>
            </a:r>
            <a:r>
              <a:rPr lang="en-US" sz="1400" dirty="0" smtClean="0">
                <a:solidFill>
                  <a:schemeClr val="bg1"/>
                </a:solidFill>
                <a:latin typeface="Times New Roman" pitchFamily="18" charset="0"/>
                <a:cs typeface="Times New Roman" pitchFamily="18" charset="0"/>
              </a:rPr>
              <a:t> </a:t>
            </a:r>
            <a:r>
              <a:rPr lang="en-US" sz="1400" dirty="0" err="1" smtClean="0">
                <a:solidFill>
                  <a:schemeClr val="bg1"/>
                </a:solidFill>
                <a:latin typeface="Times New Roman" pitchFamily="18" charset="0"/>
                <a:cs typeface="Times New Roman" pitchFamily="18" charset="0"/>
              </a:rPr>
              <a:t>AbdulRazzaq</a:t>
            </a:r>
            <a:r>
              <a:rPr lang="en-US" sz="1400" dirty="0" smtClean="0">
                <a:solidFill>
                  <a:schemeClr val="bg1"/>
                </a:solidFill>
                <a:latin typeface="Times New Roman" pitchFamily="18" charset="0"/>
                <a:cs typeface="Times New Roman" pitchFamily="18" charset="0"/>
              </a:rPr>
              <a:t> </a:t>
            </a:r>
            <a:endParaRPr lang="en-MY" sz="1400" dirty="0" smtClean="0">
              <a:solidFill>
                <a:schemeClr val="bg1"/>
              </a:solidFill>
              <a:latin typeface="Times New Roman" pitchFamily="18" charset="0"/>
              <a:cs typeface="Times New Roman" pitchFamily="18" charset="0"/>
            </a:endParaRPr>
          </a:p>
          <a:p>
            <a:r>
              <a:rPr lang="en-MY" sz="1400" dirty="0" smtClean="0">
                <a:solidFill>
                  <a:schemeClr val="bg1"/>
                </a:solidFill>
                <a:latin typeface="Times New Roman" pitchFamily="18" charset="0"/>
                <a:cs typeface="Times New Roman" pitchFamily="18" charset="0"/>
              </a:rPr>
              <a:t>Lecture 6.</a:t>
            </a:r>
          </a:p>
          <a:p>
            <a:r>
              <a:rPr lang="en-MY" sz="1400" dirty="0" smtClean="0">
                <a:solidFill>
                  <a:schemeClr val="bg1"/>
                </a:solidFill>
                <a:latin typeface="Times New Roman" pitchFamily="18" charset="0"/>
                <a:cs typeface="Times New Roman" pitchFamily="18" charset="0"/>
              </a:rPr>
              <a:t>Class 2.</a:t>
            </a:r>
          </a:p>
          <a:p>
            <a:r>
              <a:rPr lang="en-MY" sz="1400" dirty="0" smtClean="0">
                <a:solidFill>
                  <a:schemeClr val="bg1"/>
                </a:solidFill>
                <a:latin typeface="Times New Roman" pitchFamily="18" charset="0"/>
                <a:cs typeface="Times New Roman" pitchFamily="18" charset="0"/>
              </a:rPr>
              <a:t>Time: </a:t>
            </a:r>
            <a:r>
              <a:rPr lang="en-MY" sz="1400" dirty="0" smtClean="0">
                <a:solidFill>
                  <a:schemeClr val="bg1"/>
                </a:solidFill>
                <a:latin typeface="Times New Roman" pitchFamily="18" charset="0"/>
                <a:cs typeface="Times New Roman" pitchFamily="18" charset="0"/>
              </a:rPr>
              <a:t>11:30 </a:t>
            </a:r>
            <a:r>
              <a:rPr lang="en-MY" sz="1400" smtClean="0">
                <a:solidFill>
                  <a:schemeClr val="bg1"/>
                </a:solidFill>
                <a:latin typeface="Times New Roman" pitchFamily="18" charset="0"/>
                <a:cs typeface="Times New Roman" pitchFamily="18" charset="0"/>
              </a:rPr>
              <a:t>- </a:t>
            </a:r>
            <a:r>
              <a:rPr lang="en-MY" sz="1400" smtClean="0">
                <a:solidFill>
                  <a:schemeClr val="bg1"/>
                </a:solidFill>
                <a:latin typeface="Times New Roman" pitchFamily="18" charset="0"/>
                <a:cs typeface="Times New Roman" pitchFamily="18" charset="0"/>
              </a:rPr>
              <a:t>1:30 </a:t>
            </a:r>
            <a:endParaRPr lang="en-MY" sz="1400" dirty="0" smtClean="0">
              <a:solidFill>
                <a:schemeClr val="bg1"/>
              </a:solidFill>
              <a:latin typeface="Times New Roman" pitchFamily="18" charset="0"/>
              <a:cs typeface="Times New Roman" pitchFamily="18" charset="0"/>
            </a:endParaRPr>
          </a:p>
          <a:p>
            <a:r>
              <a:rPr lang="en-MY" sz="1400" dirty="0" smtClean="0">
                <a:solidFill>
                  <a:schemeClr val="bg1"/>
                </a:solidFill>
                <a:latin typeface="Times New Roman" pitchFamily="18" charset="0"/>
                <a:cs typeface="Times New Roman" pitchFamily="18" charset="0"/>
              </a:rPr>
              <a:t>Department:  Businesses Information Technology (BIT)</a:t>
            </a:r>
          </a:p>
        </p:txBody>
      </p:sp>
      <p:pic>
        <p:nvPicPr>
          <p:cNvPr id="1026" name="Picture 2" descr="C:\Users\atheer.akram\Desktop\download.png"/>
          <p:cNvPicPr>
            <a:picLocks noChangeAspect="1" noChangeArrowheads="1"/>
          </p:cNvPicPr>
          <p:nvPr/>
        </p:nvPicPr>
        <p:blipFill>
          <a:blip r:embed="rId7"/>
          <a:srcRect/>
          <a:stretch>
            <a:fillRect/>
          </a:stretch>
        </p:blipFill>
        <p:spPr bwMode="auto">
          <a:xfrm>
            <a:off x="7467600" y="0"/>
            <a:ext cx="1676400" cy="1447800"/>
          </a:xfrm>
          <a:prstGeom prst="rect">
            <a:avLst/>
          </a:prstGeom>
          <a:noFill/>
        </p:spPr>
      </p:pic>
      <p:sp>
        <p:nvSpPr>
          <p:cNvPr id="3" name="Slide Number Placeholder 2"/>
          <p:cNvSpPr>
            <a:spLocks noGrp="1"/>
          </p:cNvSpPr>
          <p:nvPr>
            <p:ph type="sldNum" sz="quarter" idx="12"/>
          </p:nvPr>
        </p:nvSpPr>
        <p:spPr/>
        <p:txBody>
          <a:bodyPr/>
          <a:lstStyle/>
          <a:p>
            <a:pPr>
              <a:defRPr/>
            </a:pPr>
            <a:fld id="{BB0DF61B-AB8A-4BD8-A709-4370B1020ABB}" type="slidenum">
              <a:rPr lang="en-US" smtClean="0"/>
              <a:pPr>
                <a:defRPr/>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smtClean="0">
                <a:solidFill>
                  <a:srgbClr val="FFFFFF"/>
                </a:solidFill>
                <a:latin typeface="Times New Roman" pitchFamily="18" charset="0"/>
                <a:cs typeface="Times New Roman" pitchFamily="18" charset="0"/>
              </a:rPr>
              <a:t>Outline</a:t>
            </a:r>
            <a:endParaRPr lang="en-US" sz="3200" dirty="0">
              <a:solidFill>
                <a:srgbClr val="FFFFFF"/>
              </a:solidFill>
              <a:latin typeface="Times New Roman" pitchFamily="18" charset="0"/>
              <a:cs typeface="Times New Roman" pitchFamily="18" charset="0"/>
            </a:endParaRP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606550" y="76200"/>
            <a:ext cx="7156450" cy="584775"/>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Descendant </a:t>
            </a:r>
            <a:r>
              <a:rPr lang="en-US" sz="3200" dirty="0" smtClean="0">
                <a:solidFill>
                  <a:srgbClr val="FFFFFF"/>
                </a:solidFill>
                <a:latin typeface="Times New Roman" pitchFamily="18" charset="0"/>
                <a:cs typeface="Times New Roman" pitchFamily="18" charset="0"/>
              </a:rPr>
              <a:t>Selectors (continue…)</a:t>
            </a:r>
            <a:endParaRPr lang="en-US" sz="3200" dirty="0">
              <a:solidFill>
                <a:srgbClr val="FFFFFF"/>
              </a:solidFill>
              <a:latin typeface="Times New Roman" pitchFamily="18" charset="0"/>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10</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1"/>
          <p:cNvSpPr>
            <a:spLocks noChangeArrowheads="1"/>
          </p:cNvSpPr>
          <p:nvPr/>
        </p:nvSpPr>
        <p:spPr bwMode="auto">
          <a:xfrm>
            <a:off x="990601" y="838200"/>
            <a:ext cx="8153399" cy="5618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42900" indent="-342900" algn="just">
              <a:lnSpc>
                <a:spcPct val="90000"/>
              </a:lnSpc>
              <a:spcBef>
                <a:spcPts val="0"/>
              </a:spcBef>
              <a:spcAft>
                <a:spcPts val="0"/>
              </a:spcAft>
              <a:buFont typeface="Arial" panose="020B0604020202020204" pitchFamily="34" charset="0"/>
              <a:buChar char="•"/>
            </a:pPr>
            <a:r>
              <a:rPr lang="en-US" sz="1900" dirty="0" smtClean="0">
                <a:latin typeface="Times New Roman" pitchFamily="18" charset="0"/>
                <a:cs typeface="Times New Roman" pitchFamily="18" charset="0"/>
              </a:rPr>
              <a:t>The </a:t>
            </a:r>
            <a:r>
              <a:rPr lang="en-US" sz="1900" dirty="0" err="1">
                <a:latin typeface="Times New Roman" pitchFamily="18" charset="0"/>
                <a:cs typeface="Times New Roman" pitchFamily="18" charset="0"/>
              </a:rPr>
              <a:t>ul</a:t>
            </a:r>
            <a:r>
              <a:rPr lang="en-US" sz="1900" dirty="0">
                <a:latin typeface="Times New Roman" pitchFamily="18" charset="0"/>
                <a:cs typeface="Times New Roman" pitchFamily="18" charset="0"/>
              </a:rPr>
              <a:t> element at the top is for the outer list. The three li elements below it are for the morning, afternoon, and evening list items. </a:t>
            </a:r>
            <a:endParaRPr lang="en-US" sz="1900" dirty="0" smtClean="0">
              <a:latin typeface="Times New Roman" pitchFamily="18" charset="0"/>
              <a:cs typeface="Times New Roman" pitchFamily="18" charset="0"/>
            </a:endParaRPr>
          </a:p>
          <a:p>
            <a:pPr marL="342900" indent="-342900" algn="just">
              <a:lnSpc>
                <a:spcPct val="90000"/>
              </a:lnSpc>
              <a:spcBef>
                <a:spcPts val="0"/>
              </a:spcBef>
              <a:spcAft>
                <a:spcPts val="0"/>
              </a:spcAft>
              <a:buFont typeface="Arial" panose="020B0604020202020204" pitchFamily="34" charset="0"/>
              <a:buChar char="•"/>
            </a:pPr>
            <a:r>
              <a:rPr lang="en-US" sz="1900" dirty="0" smtClean="0">
                <a:latin typeface="Times New Roman" pitchFamily="18" charset="0"/>
                <a:cs typeface="Times New Roman" pitchFamily="18" charset="0"/>
              </a:rPr>
              <a:t>Each </a:t>
            </a:r>
            <a:r>
              <a:rPr lang="en-US" sz="1900" dirty="0">
                <a:latin typeface="Times New Roman" pitchFamily="18" charset="0"/>
                <a:cs typeface="Times New Roman" pitchFamily="18" charset="0"/>
              </a:rPr>
              <a:t>of the first two list elements contains a </a:t>
            </a:r>
            <a:r>
              <a:rPr lang="en-US" sz="1900" dirty="0" err="1">
                <a:latin typeface="Times New Roman" pitchFamily="18" charset="0"/>
                <a:cs typeface="Times New Roman" pitchFamily="18" charset="0"/>
              </a:rPr>
              <a:t>sublist</a:t>
            </a:r>
            <a:r>
              <a:rPr lang="en-US" sz="1900" dirty="0">
                <a:latin typeface="Times New Roman" pitchFamily="18" charset="0"/>
                <a:cs typeface="Times New Roman" pitchFamily="18" charset="0"/>
              </a:rPr>
              <a:t>, built with its own </a:t>
            </a:r>
            <a:r>
              <a:rPr lang="en-US" sz="1900" dirty="0" err="1">
                <a:latin typeface="Times New Roman" pitchFamily="18" charset="0"/>
                <a:cs typeface="Times New Roman" pitchFamily="18" charset="0"/>
              </a:rPr>
              <a:t>ul</a:t>
            </a:r>
            <a:r>
              <a:rPr lang="en-US" sz="1900" dirty="0">
                <a:latin typeface="Times New Roman" pitchFamily="18" charset="0"/>
                <a:cs typeface="Times New Roman" pitchFamily="18" charset="0"/>
              </a:rPr>
              <a:t> and li </a:t>
            </a:r>
            <a:r>
              <a:rPr lang="en-US" sz="1900" dirty="0" smtClean="0">
                <a:latin typeface="Times New Roman" pitchFamily="18" charset="0"/>
                <a:cs typeface="Times New Roman" pitchFamily="18" charset="0"/>
              </a:rPr>
              <a:t>elements. The descendant </a:t>
            </a:r>
            <a:r>
              <a:rPr lang="en-US" sz="1900" dirty="0">
                <a:latin typeface="Times New Roman" pitchFamily="18" charset="0"/>
                <a:cs typeface="Times New Roman" pitchFamily="18" charset="0"/>
              </a:rPr>
              <a:t>relationship between two elements </a:t>
            </a:r>
            <a:r>
              <a:rPr lang="en-US" sz="1900" dirty="0" smtClean="0">
                <a:latin typeface="Times New Roman" pitchFamily="18" charset="0"/>
                <a:cs typeface="Times New Roman" pitchFamily="18" charset="0"/>
              </a:rPr>
              <a:t>mimics the </a:t>
            </a:r>
            <a:r>
              <a:rPr lang="en-US" sz="1900" dirty="0">
                <a:latin typeface="Times New Roman" pitchFamily="18" charset="0"/>
                <a:cs typeface="Times New Roman" pitchFamily="18" charset="0"/>
              </a:rPr>
              <a:t>descendant relationships you can find in a family tree</a:t>
            </a:r>
            <a:r>
              <a:rPr lang="en-US" sz="1900" dirty="0" smtClean="0">
                <a:latin typeface="Times New Roman" pitchFamily="18" charset="0"/>
                <a:cs typeface="Times New Roman" pitchFamily="18" charset="0"/>
              </a:rPr>
              <a:t>.</a:t>
            </a:r>
          </a:p>
          <a:p>
            <a:pPr marL="342900" indent="-342900" algn="just">
              <a:lnSpc>
                <a:spcPct val="90000"/>
              </a:lnSpc>
              <a:spcBef>
                <a:spcPts val="0"/>
              </a:spcBef>
              <a:spcAft>
                <a:spcPts val="0"/>
              </a:spcAft>
              <a:buFont typeface="Arial" panose="020B0604020202020204" pitchFamily="34" charset="0"/>
              <a:buChar char="•"/>
            </a:pPr>
            <a:endParaRPr lang="en-US" sz="1900" dirty="0">
              <a:latin typeface="Times New Roman" pitchFamily="18" charset="0"/>
              <a:cs typeface="Times New Roman" pitchFamily="18" charset="0"/>
            </a:endParaRPr>
          </a:p>
          <a:p>
            <a:pPr marL="342900" indent="-342900" algn="just">
              <a:lnSpc>
                <a:spcPct val="90000"/>
              </a:lnSpc>
              <a:spcBef>
                <a:spcPts val="0"/>
              </a:spcBef>
              <a:spcAft>
                <a:spcPts val="0"/>
              </a:spcAft>
              <a:buFont typeface="Arial" panose="020B0604020202020204" pitchFamily="34" charset="0"/>
              <a:buChar char="•"/>
            </a:pPr>
            <a:r>
              <a:rPr lang="en-US" sz="1900" dirty="0">
                <a:latin typeface="Times New Roman" pitchFamily="18" charset="0"/>
                <a:cs typeface="Times New Roman" pitchFamily="18" charset="0"/>
              </a:rPr>
              <a:t>Here’s the syntax for a descendant selector rule:</a:t>
            </a:r>
          </a:p>
          <a:p>
            <a:pPr lvl="1" algn="just">
              <a:lnSpc>
                <a:spcPct val="90000"/>
              </a:lnSpc>
              <a:spcBef>
                <a:spcPts val="0"/>
              </a:spcBef>
              <a:spcAft>
                <a:spcPts val="0"/>
              </a:spcAft>
            </a:pPr>
            <a:r>
              <a:rPr lang="en-US" sz="1900" dirty="0">
                <a:solidFill>
                  <a:srgbClr val="FF0000"/>
                </a:solidFill>
                <a:latin typeface="Times New Roman" pitchFamily="18" charset="0"/>
                <a:cs typeface="Times New Roman" pitchFamily="18" charset="0"/>
              </a:rPr>
              <a:t>space-separated-list-of-elements {property1: value; property2: value;}</a:t>
            </a:r>
          </a:p>
          <a:p>
            <a:pPr marL="342900" indent="-342900" algn="just">
              <a:lnSpc>
                <a:spcPct val="90000"/>
              </a:lnSpc>
              <a:spcBef>
                <a:spcPts val="0"/>
              </a:spcBef>
              <a:spcAft>
                <a:spcPts val="0"/>
              </a:spcAft>
              <a:buFont typeface="Arial" panose="020B0604020202020204" pitchFamily="34" charset="0"/>
              <a:buChar char="•"/>
            </a:pPr>
            <a:r>
              <a:rPr lang="en-US" sz="1900" dirty="0">
                <a:latin typeface="Times New Roman" pitchFamily="18" charset="0"/>
                <a:cs typeface="Times New Roman" pitchFamily="18" charset="0"/>
              </a:rPr>
              <a:t>In the following style container, note how the second and third rules use that syntax:</a:t>
            </a:r>
          </a:p>
          <a:p>
            <a:pPr lvl="1" algn="just">
              <a:lnSpc>
                <a:spcPct val="90000"/>
              </a:lnSpc>
              <a:spcBef>
                <a:spcPts val="0"/>
              </a:spcBef>
              <a:spcAft>
                <a:spcPts val="0"/>
              </a:spcAft>
            </a:pPr>
            <a:r>
              <a:rPr lang="en-US" sz="1900" dirty="0">
                <a:solidFill>
                  <a:srgbClr val="FF0000"/>
                </a:solidFill>
                <a:latin typeface="Times New Roman" pitchFamily="18" charset="0"/>
                <a:cs typeface="Times New Roman" pitchFamily="18" charset="0"/>
              </a:rPr>
              <a:t>&lt;style&gt;</a:t>
            </a:r>
          </a:p>
          <a:p>
            <a:pPr lvl="2" algn="just">
              <a:lnSpc>
                <a:spcPct val="90000"/>
              </a:lnSpc>
              <a:spcBef>
                <a:spcPts val="0"/>
              </a:spcBef>
              <a:spcAft>
                <a:spcPts val="0"/>
              </a:spcAft>
            </a:pPr>
            <a:r>
              <a:rPr lang="en-US" sz="1900" dirty="0" err="1">
                <a:solidFill>
                  <a:srgbClr val="FF0000"/>
                </a:solidFill>
                <a:latin typeface="Times New Roman" pitchFamily="18" charset="0"/>
                <a:cs typeface="Times New Roman" pitchFamily="18" charset="0"/>
              </a:rPr>
              <a:t>ul</a:t>
            </a:r>
            <a:r>
              <a:rPr lang="en-US" sz="1900" dirty="0">
                <a:solidFill>
                  <a:srgbClr val="FF0000"/>
                </a:solidFill>
                <a:latin typeface="Times New Roman" pitchFamily="18" charset="0"/>
                <a:cs typeface="Times New Roman" pitchFamily="18" charset="0"/>
              </a:rPr>
              <a:t> {list-style-type: disc;}</a:t>
            </a:r>
          </a:p>
          <a:p>
            <a:pPr lvl="2" algn="just">
              <a:lnSpc>
                <a:spcPct val="90000"/>
              </a:lnSpc>
              <a:spcBef>
                <a:spcPts val="0"/>
              </a:spcBef>
              <a:spcAft>
                <a:spcPts val="0"/>
              </a:spcAft>
            </a:pPr>
            <a:r>
              <a:rPr lang="en-US" sz="1900" dirty="0" err="1">
                <a:solidFill>
                  <a:srgbClr val="FF0000"/>
                </a:solidFill>
                <a:latin typeface="Times New Roman" pitchFamily="18" charset="0"/>
                <a:cs typeface="Times New Roman" pitchFamily="18" charset="0"/>
              </a:rPr>
              <a:t>ul</a:t>
            </a:r>
            <a:r>
              <a:rPr lang="en-US" sz="1900" dirty="0">
                <a:solidFill>
                  <a:srgbClr val="FF0000"/>
                </a:solidFill>
                <a:latin typeface="Times New Roman" pitchFamily="18" charset="0"/>
                <a:cs typeface="Times New Roman" pitchFamily="18" charset="0"/>
              </a:rPr>
              <a:t> </a:t>
            </a:r>
            <a:r>
              <a:rPr lang="en-US" sz="1900" dirty="0" err="1">
                <a:solidFill>
                  <a:srgbClr val="FF0000"/>
                </a:solidFill>
                <a:latin typeface="Times New Roman" pitchFamily="18" charset="0"/>
                <a:cs typeface="Times New Roman" pitchFamily="18" charset="0"/>
              </a:rPr>
              <a:t>ul</a:t>
            </a:r>
            <a:r>
              <a:rPr lang="en-US" sz="1900" dirty="0">
                <a:solidFill>
                  <a:srgbClr val="FF0000"/>
                </a:solidFill>
                <a:latin typeface="Times New Roman" pitchFamily="18" charset="0"/>
                <a:cs typeface="Times New Roman" pitchFamily="18" charset="0"/>
              </a:rPr>
              <a:t> {list-style-type: square;}</a:t>
            </a:r>
          </a:p>
          <a:p>
            <a:pPr lvl="2" algn="just">
              <a:lnSpc>
                <a:spcPct val="90000"/>
              </a:lnSpc>
              <a:spcBef>
                <a:spcPts val="0"/>
              </a:spcBef>
              <a:spcAft>
                <a:spcPts val="0"/>
              </a:spcAft>
            </a:pPr>
            <a:r>
              <a:rPr lang="en-US" sz="1900" dirty="0" err="1">
                <a:solidFill>
                  <a:srgbClr val="FF0000"/>
                </a:solidFill>
                <a:latin typeface="Times New Roman" pitchFamily="18" charset="0"/>
                <a:cs typeface="Times New Roman" pitchFamily="18" charset="0"/>
              </a:rPr>
              <a:t>ul</a:t>
            </a:r>
            <a:r>
              <a:rPr lang="en-US" sz="1900" dirty="0">
                <a:solidFill>
                  <a:srgbClr val="FF0000"/>
                </a:solidFill>
                <a:latin typeface="Times New Roman" pitchFamily="18" charset="0"/>
                <a:cs typeface="Times New Roman" pitchFamily="18" charset="0"/>
              </a:rPr>
              <a:t> </a:t>
            </a:r>
            <a:r>
              <a:rPr lang="en-US" sz="1900" dirty="0" err="1">
                <a:solidFill>
                  <a:srgbClr val="FF0000"/>
                </a:solidFill>
                <a:latin typeface="Times New Roman" pitchFamily="18" charset="0"/>
                <a:cs typeface="Times New Roman" pitchFamily="18" charset="0"/>
              </a:rPr>
              <a:t>ul</a:t>
            </a:r>
            <a:r>
              <a:rPr lang="en-US" sz="1900" dirty="0">
                <a:solidFill>
                  <a:srgbClr val="FF0000"/>
                </a:solidFill>
                <a:latin typeface="Times New Roman" pitchFamily="18" charset="0"/>
                <a:cs typeface="Times New Roman" pitchFamily="18" charset="0"/>
              </a:rPr>
              <a:t> </a:t>
            </a:r>
            <a:r>
              <a:rPr lang="en-US" sz="1900" dirty="0" err="1">
                <a:solidFill>
                  <a:srgbClr val="FF0000"/>
                </a:solidFill>
                <a:latin typeface="Times New Roman" pitchFamily="18" charset="0"/>
                <a:cs typeface="Times New Roman" pitchFamily="18" charset="0"/>
              </a:rPr>
              <a:t>ul</a:t>
            </a:r>
            <a:r>
              <a:rPr lang="en-US" sz="1900" dirty="0">
                <a:solidFill>
                  <a:srgbClr val="FF0000"/>
                </a:solidFill>
                <a:latin typeface="Times New Roman" pitchFamily="18" charset="0"/>
                <a:cs typeface="Times New Roman" pitchFamily="18" charset="0"/>
              </a:rPr>
              <a:t> {list-style-type: none;}</a:t>
            </a:r>
          </a:p>
          <a:p>
            <a:pPr lvl="1" algn="just">
              <a:lnSpc>
                <a:spcPct val="90000"/>
              </a:lnSpc>
              <a:spcBef>
                <a:spcPts val="0"/>
              </a:spcBef>
              <a:spcAft>
                <a:spcPts val="0"/>
              </a:spcAft>
            </a:pPr>
            <a:r>
              <a:rPr lang="en-US" sz="1900" dirty="0">
                <a:solidFill>
                  <a:srgbClr val="FF0000"/>
                </a:solidFill>
                <a:latin typeface="Times New Roman" pitchFamily="18" charset="0"/>
                <a:cs typeface="Times New Roman" pitchFamily="18" charset="0"/>
              </a:rPr>
              <a:t>&lt;/style</a:t>
            </a:r>
            <a:r>
              <a:rPr lang="en-US" sz="1900" dirty="0" smtClean="0">
                <a:solidFill>
                  <a:srgbClr val="FF0000"/>
                </a:solidFill>
                <a:latin typeface="Times New Roman" pitchFamily="18" charset="0"/>
                <a:cs typeface="Times New Roman" pitchFamily="18" charset="0"/>
              </a:rPr>
              <a:t>&gt;</a:t>
            </a:r>
          </a:p>
          <a:p>
            <a:pPr marL="342900" indent="-342900" algn="just">
              <a:lnSpc>
                <a:spcPct val="90000"/>
              </a:lnSpc>
              <a:spcBef>
                <a:spcPts val="0"/>
              </a:spcBef>
              <a:spcAft>
                <a:spcPts val="0"/>
              </a:spcAft>
              <a:buFont typeface="Arial" panose="020B0604020202020204" pitchFamily="34" charset="0"/>
              <a:buChar char="•"/>
            </a:pPr>
            <a:r>
              <a:rPr lang="en-US" sz="1900" dirty="0" smtClean="0">
                <a:latin typeface="Times New Roman" pitchFamily="18" charset="0"/>
                <a:cs typeface="Times New Roman" pitchFamily="18" charset="0"/>
              </a:rPr>
              <a:t>In </a:t>
            </a:r>
            <a:r>
              <a:rPr lang="en-US" sz="1900" dirty="0">
                <a:latin typeface="Times New Roman" pitchFamily="18" charset="0"/>
                <a:cs typeface="Times New Roman" pitchFamily="18" charset="0"/>
              </a:rPr>
              <a:t>applying the three preceding rules to a web page, the browser would use the first rule to </a:t>
            </a:r>
            <a:r>
              <a:rPr lang="en-US" sz="1900" dirty="0" smtClean="0">
                <a:latin typeface="Times New Roman" pitchFamily="18" charset="0"/>
                <a:cs typeface="Times New Roman" pitchFamily="18" charset="0"/>
              </a:rPr>
              <a:t>generate bullet </a:t>
            </a:r>
            <a:r>
              <a:rPr lang="en-US" sz="1900" dirty="0">
                <a:latin typeface="Times New Roman" pitchFamily="18" charset="0"/>
                <a:cs typeface="Times New Roman" pitchFamily="18" charset="0"/>
              </a:rPr>
              <a:t>symbols for list items at the outer level of an unordered outline. It would use the </a:t>
            </a:r>
            <a:r>
              <a:rPr lang="en-US" sz="1900" dirty="0" smtClean="0">
                <a:latin typeface="Times New Roman" pitchFamily="18" charset="0"/>
                <a:cs typeface="Times New Roman" pitchFamily="18" charset="0"/>
              </a:rPr>
              <a:t>second rule </a:t>
            </a:r>
            <a:r>
              <a:rPr lang="en-US" sz="1900" dirty="0">
                <a:latin typeface="Times New Roman" pitchFamily="18" charset="0"/>
                <a:cs typeface="Times New Roman" pitchFamily="18" charset="0"/>
              </a:rPr>
              <a:t>to generate square symbols for list items at the first level of nesting within an unordered outline</a:t>
            </a:r>
            <a:r>
              <a:rPr lang="en-US" sz="1900" dirty="0" smtClean="0">
                <a:latin typeface="Times New Roman" pitchFamily="18" charset="0"/>
                <a:cs typeface="Times New Roman" pitchFamily="18" charset="0"/>
              </a:rPr>
              <a:t>. And </a:t>
            </a:r>
            <a:r>
              <a:rPr lang="en-US" sz="1900" dirty="0">
                <a:latin typeface="Times New Roman" pitchFamily="18" charset="0"/>
                <a:cs typeface="Times New Roman" pitchFamily="18" charset="0"/>
              </a:rPr>
              <a:t>it would use the third rule to display no symbols for list items at the next level of </a:t>
            </a:r>
            <a:r>
              <a:rPr lang="en-US" sz="1900" dirty="0" smtClean="0">
                <a:latin typeface="Times New Roman" pitchFamily="18" charset="0"/>
                <a:cs typeface="Times New Roman" pitchFamily="18" charset="0"/>
              </a:rPr>
              <a:t>nesting within </a:t>
            </a:r>
            <a:r>
              <a:rPr lang="en-US" sz="1900" dirty="0">
                <a:latin typeface="Times New Roman" pitchFamily="18" charset="0"/>
                <a:cs typeface="Times New Roman" pitchFamily="18" charset="0"/>
              </a:rPr>
              <a:t>an unordered outline.</a:t>
            </a:r>
            <a:endParaRPr lang="en-US" sz="1900" dirty="0" smtClean="0">
              <a:latin typeface="Times New Roman" pitchFamily="18" charset="0"/>
              <a:cs typeface="Times New Roman" pitchFamily="18" charset="0"/>
            </a:endParaRPr>
          </a:p>
        </p:txBody>
      </p:sp>
      <p:sp>
        <p:nvSpPr>
          <p:cNvPr id="13" name="Footer Placeholder 4"/>
          <p:cNvSpPr>
            <a:spLocks noGrp="1"/>
          </p:cNvSpPr>
          <p:nvPr>
            <p:ph type="ftr" sz="quarter" idx="11"/>
          </p:nvPr>
        </p:nvSpPr>
        <p:spPr>
          <a:xfrm>
            <a:off x="1295400" y="6658759"/>
            <a:ext cx="7010400" cy="199241"/>
          </a:xfrm>
        </p:spPr>
        <p:txBody>
          <a:bodyPr/>
          <a:lstStyle/>
          <a:p>
            <a:r>
              <a:rPr lang="en-US" dirty="0" smtClean="0">
                <a:solidFill>
                  <a:schemeClr val="tx1"/>
                </a:solidFill>
                <a:latin typeface="Times New Roman" pitchFamily="18" charset="0"/>
                <a:cs typeface="Times New Roman" pitchFamily="18" charset="0"/>
              </a:rPr>
              <a:t> </a:t>
            </a:r>
            <a:r>
              <a:rPr lang="en-US" dirty="0">
                <a:solidFill>
                  <a:schemeClr val="tx1"/>
                </a:solidFill>
                <a:latin typeface="Times New Roman" pitchFamily="18" charset="0"/>
                <a:cs typeface="Times New Roman" pitchFamily="18" charset="0"/>
              </a:rPr>
              <a:t>John Dean, </a:t>
            </a:r>
            <a:r>
              <a:rPr lang="en-US" dirty="0" smtClean="0">
                <a:solidFill>
                  <a:schemeClr val="tx1"/>
                </a:solidFill>
                <a:latin typeface="Times New Roman" pitchFamily="18" charset="0"/>
                <a:cs typeface="Times New Roman" pitchFamily="18" charset="0"/>
              </a:rPr>
              <a:t>(2018), Web </a:t>
            </a:r>
            <a:r>
              <a:rPr lang="en-US" dirty="0">
                <a:solidFill>
                  <a:schemeClr val="tx1"/>
                </a:solidFill>
                <a:latin typeface="Times New Roman" pitchFamily="18" charset="0"/>
                <a:cs typeface="Times New Roman" pitchFamily="18" charset="0"/>
              </a:rPr>
              <a:t>Programming with HTML5, CSS, and JavaScript, Jones and Bartlett </a:t>
            </a:r>
            <a:r>
              <a:rPr lang="en-US" dirty="0" smtClean="0">
                <a:solidFill>
                  <a:schemeClr val="tx1"/>
                </a:solidFill>
                <a:latin typeface="Times New Roman" pitchFamily="18" charset="0"/>
                <a:cs typeface="Times New Roman" pitchFamily="18" charset="0"/>
              </a:rPr>
              <a:t>Publishers</a:t>
            </a:r>
            <a:r>
              <a:rPr lang="en-US" dirty="0">
                <a:solidFill>
                  <a:schemeClr val="tx1"/>
                </a:solidFill>
                <a:latin typeface="Times New Roman" pitchFamily="18" charset="0"/>
                <a:cs typeface="Times New Roman" pitchFamily="18" charset="0"/>
              </a:rPr>
              <a:t>.</a:t>
            </a:r>
          </a:p>
        </p:txBody>
      </p:sp>
    </p:spTree>
    <p:extLst>
      <p:ext uri="{BB962C8B-B14F-4D97-AF65-F5344CB8AC3E}">
        <p14:creationId xmlns:p14="http://schemas.microsoft.com/office/powerpoint/2010/main" val="8225382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smtClean="0">
                <a:solidFill>
                  <a:srgbClr val="FFFFFF"/>
                </a:solidFill>
                <a:latin typeface="Times New Roman" pitchFamily="18" charset="0"/>
                <a:cs typeface="Times New Roman" pitchFamily="18" charset="0"/>
              </a:rPr>
              <a:t>Outline</a:t>
            </a:r>
            <a:endParaRPr lang="en-US" sz="3200" dirty="0">
              <a:solidFill>
                <a:srgbClr val="FFFFFF"/>
              </a:solidFill>
              <a:latin typeface="Times New Roman" pitchFamily="18" charset="0"/>
              <a:cs typeface="Times New Roman" pitchFamily="18" charset="0"/>
            </a:endParaRP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606550" y="76200"/>
            <a:ext cx="7156450" cy="584775"/>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Ordered </a:t>
            </a:r>
            <a:r>
              <a:rPr lang="en-US" sz="3200" dirty="0" smtClean="0">
                <a:solidFill>
                  <a:srgbClr val="FFFFFF"/>
                </a:solidFill>
                <a:latin typeface="Times New Roman" pitchFamily="18" charset="0"/>
                <a:cs typeface="Times New Roman" pitchFamily="18" charset="0"/>
              </a:rPr>
              <a:t>Lists</a:t>
            </a:r>
            <a:endParaRPr lang="en-US" sz="3200" dirty="0">
              <a:solidFill>
                <a:srgbClr val="FFFFFF"/>
              </a:solidFill>
              <a:latin typeface="Times New Roman" pitchFamily="18" charset="0"/>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11</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1"/>
          <p:cNvSpPr>
            <a:spLocks noChangeArrowheads="1"/>
          </p:cNvSpPr>
          <p:nvPr/>
        </p:nvSpPr>
        <p:spPr bwMode="auto">
          <a:xfrm>
            <a:off x="990601" y="838200"/>
            <a:ext cx="8153399" cy="598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42900" indent="-342900" algn="just">
              <a:lnSpc>
                <a:spcPct val="90000"/>
              </a:lnSpc>
              <a:spcBef>
                <a:spcPts val="0"/>
              </a:spcBef>
              <a:spcAft>
                <a:spcPts val="0"/>
              </a:spcAft>
              <a:buFont typeface="Arial" panose="020B0604020202020204" pitchFamily="34" charset="0"/>
              <a:buChar char="•"/>
            </a:pPr>
            <a:r>
              <a:rPr lang="en-US" sz="1900" dirty="0" smtClean="0">
                <a:latin typeface="Times New Roman" pitchFamily="18" charset="0"/>
                <a:cs typeface="Times New Roman" pitchFamily="18" charset="0"/>
              </a:rPr>
              <a:t>We’ll </a:t>
            </a:r>
            <a:r>
              <a:rPr lang="en-US" sz="1900" dirty="0">
                <a:latin typeface="Times New Roman" pitchFamily="18" charset="0"/>
                <a:cs typeface="Times New Roman" pitchFamily="18" charset="0"/>
              </a:rPr>
              <a:t>learn how to generate list items that have numbers and letters next to them. </a:t>
            </a:r>
            <a:r>
              <a:rPr lang="en-US" sz="1900" dirty="0" smtClean="0">
                <a:latin typeface="Times New Roman" pitchFamily="18" charset="0"/>
                <a:cs typeface="Times New Roman" pitchFamily="18" charset="0"/>
              </a:rPr>
              <a:t>Numbers and </a:t>
            </a:r>
            <a:r>
              <a:rPr lang="en-US" sz="1900" dirty="0">
                <a:latin typeface="Times New Roman" pitchFamily="18" charset="0"/>
                <a:cs typeface="Times New Roman" pitchFamily="18" charset="0"/>
              </a:rPr>
              <a:t>letters indicate that the order of the list items is important, and that changing the order </a:t>
            </a:r>
            <a:r>
              <a:rPr lang="en-US" sz="1900" dirty="0" smtClean="0">
                <a:latin typeface="Times New Roman" pitchFamily="18" charset="0"/>
                <a:cs typeface="Times New Roman" pitchFamily="18" charset="0"/>
              </a:rPr>
              <a:t>would change </a:t>
            </a:r>
            <a:r>
              <a:rPr lang="en-US" sz="1900" dirty="0">
                <a:latin typeface="Times New Roman" pitchFamily="18" charset="0"/>
                <a:cs typeface="Times New Roman" pitchFamily="18" charset="0"/>
              </a:rPr>
              <a:t>the list’s meaning. Those types of lists are referred to as ordered lists</a:t>
            </a:r>
            <a:r>
              <a:rPr lang="en-US" sz="1900" dirty="0" smtClean="0">
                <a:latin typeface="Times New Roman" pitchFamily="18" charset="0"/>
                <a:cs typeface="Times New Roman" pitchFamily="18" charset="0"/>
              </a:rPr>
              <a:t>.</a:t>
            </a:r>
          </a:p>
          <a:p>
            <a:pPr marL="342900" indent="-342900" algn="just">
              <a:lnSpc>
                <a:spcPct val="90000"/>
              </a:lnSpc>
              <a:spcBef>
                <a:spcPts val="0"/>
              </a:spcBef>
              <a:spcAft>
                <a:spcPts val="0"/>
              </a:spcAft>
              <a:buFont typeface="Arial" panose="020B0604020202020204" pitchFamily="34" charset="0"/>
              <a:buChar char="•"/>
            </a:pPr>
            <a:r>
              <a:rPr lang="en-US" sz="1900" dirty="0">
                <a:latin typeface="Times New Roman" pitchFamily="18" charset="0"/>
                <a:cs typeface="Times New Roman" pitchFamily="18" charset="0"/>
              </a:rPr>
              <a:t>To create an ordered list, you surround the entire list with an </a:t>
            </a:r>
            <a:r>
              <a:rPr lang="en-US" sz="1900" dirty="0" err="1">
                <a:latin typeface="Times New Roman" pitchFamily="18" charset="0"/>
                <a:cs typeface="Times New Roman" pitchFamily="18" charset="0"/>
              </a:rPr>
              <a:t>ol</a:t>
            </a:r>
            <a:r>
              <a:rPr lang="en-US" sz="1900" dirty="0">
                <a:latin typeface="Times New Roman" pitchFamily="18" charset="0"/>
                <a:cs typeface="Times New Roman" pitchFamily="18" charset="0"/>
              </a:rPr>
              <a:t> container (</a:t>
            </a:r>
            <a:r>
              <a:rPr lang="en-US" sz="1900" dirty="0" err="1">
                <a:latin typeface="Times New Roman" pitchFamily="18" charset="0"/>
                <a:cs typeface="Times New Roman" pitchFamily="18" charset="0"/>
              </a:rPr>
              <a:t>ol</a:t>
            </a:r>
            <a:r>
              <a:rPr lang="en-US" sz="1900" dirty="0">
                <a:latin typeface="Times New Roman" pitchFamily="18" charset="0"/>
                <a:cs typeface="Times New Roman" pitchFamily="18" charset="0"/>
              </a:rPr>
              <a:t> for </a:t>
            </a:r>
            <a:r>
              <a:rPr lang="en-US" sz="1900" dirty="0" smtClean="0">
                <a:latin typeface="Times New Roman" pitchFamily="18" charset="0"/>
                <a:cs typeface="Times New Roman" pitchFamily="18" charset="0"/>
              </a:rPr>
              <a:t>ordered list</a:t>
            </a:r>
            <a:r>
              <a:rPr lang="en-US" sz="1900" dirty="0">
                <a:latin typeface="Times New Roman" pitchFamily="18" charset="0"/>
                <a:cs typeface="Times New Roman" pitchFamily="18" charset="0"/>
              </a:rPr>
              <a:t>). As with unordered lists, you use li containers for the individual list items and you </a:t>
            </a:r>
            <a:r>
              <a:rPr lang="en-US" sz="1900" dirty="0" smtClean="0">
                <a:latin typeface="Times New Roman" pitchFamily="18" charset="0"/>
                <a:cs typeface="Times New Roman" pitchFamily="18" charset="0"/>
              </a:rPr>
              <a:t>should indent </a:t>
            </a:r>
            <a:r>
              <a:rPr lang="en-US" sz="1900" dirty="0">
                <a:latin typeface="Times New Roman" pitchFamily="18" charset="0"/>
                <a:cs typeface="Times New Roman" pitchFamily="18" charset="0"/>
              </a:rPr>
              <a:t>the li containers within the </a:t>
            </a:r>
            <a:r>
              <a:rPr lang="en-US" sz="1900" dirty="0" err="1">
                <a:latin typeface="Times New Roman" pitchFamily="18" charset="0"/>
                <a:cs typeface="Times New Roman" pitchFamily="18" charset="0"/>
              </a:rPr>
              <a:t>ol</a:t>
            </a:r>
            <a:r>
              <a:rPr lang="en-US" sz="1900" dirty="0">
                <a:latin typeface="Times New Roman" pitchFamily="18" charset="0"/>
                <a:cs typeface="Times New Roman" pitchFamily="18" charset="0"/>
              </a:rPr>
              <a:t> </a:t>
            </a:r>
            <a:r>
              <a:rPr lang="en-US" sz="1900" dirty="0" smtClean="0">
                <a:latin typeface="Times New Roman" pitchFamily="18" charset="0"/>
                <a:cs typeface="Times New Roman" pitchFamily="18" charset="0"/>
              </a:rPr>
              <a:t>container, for example:</a:t>
            </a:r>
          </a:p>
          <a:p>
            <a:pPr lvl="1" algn="just">
              <a:lnSpc>
                <a:spcPct val="90000"/>
              </a:lnSpc>
              <a:spcBef>
                <a:spcPts val="0"/>
              </a:spcBef>
              <a:spcAft>
                <a:spcPts val="0"/>
              </a:spcAft>
            </a:pPr>
            <a:r>
              <a:rPr lang="en-US" sz="1900" dirty="0" smtClean="0">
                <a:solidFill>
                  <a:srgbClr val="FF0000"/>
                </a:solidFill>
                <a:latin typeface="Times New Roman" pitchFamily="18" charset="0"/>
                <a:cs typeface="Times New Roman" pitchFamily="18" charset="0"/>
              </a:rPr>
              <a:t>&lt;</a:t>
            </a:r>
            <a:r>
              <a:rPr lang="en-US" sz="1900" dirty="0" err="1" smtClean="0">
                <a:solidFill>
                  <a:srgbClr val="FF0000"/>
                </a:solidFill>
                <a:latin typeface="Times New Roman" pitchFamily="18" charset="0"/>
                <a:cs typeface="Times New Roman" pitchFamily="18" charset="0"/>
              </a:rPr>
              <a:t>ol</a:t>
            </a:r>
            <a:r>
              <a:rPr lang="en-US" sz="1900" dirty="0" smtClean="0">
                <a:solidFill>
                  <a:srgbClr val="FF0000"/>
                </a:solidFill>
                <a:latin typeface="Times New Roman" pitchFamily="18" charset="0"/>
                <a:cs typeface="Times New Roman" pitchFamily="18" charset="0"/>
              </a:rPr>
              <a:t>&gt;</a:t>
            </a:r>
          </a:p>
          <a:p>
            <a:pPr lvl="2" algn="just">
              <a:lnSpc>
                <a:spcPct val="90000"/>
              </a:lnSpc>
              <a:spcBef>
                <a:spcPts val="0"/>
              </a:spcBef>
              <a:spcAft>
                <a:spcPts val="0"/>
              </a:spcAft>
            </a:pPr>
            <a:r>
              <a:rPr lang="en-US" sz="1900" dirty="0" smtClean="0">
                <a:solidFill>
                  <a:srgbClr val="FF0000"/>
                </a:solidFill>
                <a:latin typeface="Times New Roman" pitchFamily="18" charset="0"/>
                <a:cs typeface="Times New Roman" pitchFamily="18" charset="0"/>
              </a:rPr>
              <a:t>&lt;</a:t>
            </a:r>
            <a:r>
              <a:rPr lang="en-US" sz="1900" dirty="0">
                <a:solidFill>
                  <a:srgbClr val="FF0000"/>
                </a:solidFill>
                <a:latin typeface="Times New Roman" pitchFamily="18" charset="0"/>
                <a:cs typeface="Times New Roman" pitchFamily="18" charset="0"/>
              </a:rPr>
              <a:t>li&gt;Personal experiences&lt;/li&gt;</a:t>
            </a:r>
          </a:p>
          <a:p>
            <a:pPr lvl="2" algn="just">
              <a:lnSpc>
                <a:spcPct val="90000"/>
              </a:lnSpc>
              <a:spcBef>
                <a:spcPts val="0"/>
              </a:spcBef>
              <a:spcAft>
                <a:spcPts val="0"/>
              </a:spcAft>
            </a:pPr>
            <a:r>
              <a:rPr lang="en-US" sz="1900" dirty="0">
                <a:solidFill>
                  <a:srgbClr val="FF0000"/>
                </a:solidFill>
                <a:latin typeface="Times New Roman" pitchFamily="18" charset="0"/>
                <a:cs typeface="Times New Roman" pitchFamily="18" charset="0"/>
              </a:rPr>
              <a:t>&lt;li&gt;What friends say&lt;/li&gt;</a:t>
            </a:r>
          </a:p>
          <a:p>
            <a:pPr lvl="1" algn="just">
              <a:lnSpc>
                <a:spcPct val="90000"/>
              </a:lnSpc>
              <a:spcBef>
                <a:spcPts val="0"/>
              </a:spcBef>
              <a:spcAft>
                <a:spcPts val="0"/>
              </a:spcAft>
            </a:pPr>
            <a:r>
              <a:rPr lang="en-US" sz="1900" dirty="0">
                <a:solidFill>
                  <a:srgbClr val="FF0000"/>
                </a:solidFill>
                <a:latin typeface="Times New Roman" pitchFamily="18" charset="0"/>
                <a:cs typeface="Times New Roman" pitchFamily="18" charset="0"/>
              </a:rPr>
              <a:t>&lt;/</a:t>
            </a:r>
            <a:r>
              <a:rPr lang="en-US" sz="1900" dirty="0" err="1">
                <a:solidFill>
                  <a:srgbClr val="FF0000"/>
                </a:solidFill>
                <a:latin typeface="Times New Roman" pitchFamily="18" charset="0"/>
                <a:cs typeface="Times New Roman" pitchFamily="18" charset="0"/>
              </a:rPr>
              <a:t>ol</a:t>
            </a:r>
            <a:r>
              <a:rPr lang="en-US" sz="1900" dirty="0">
                <a:solidFill>
                  <a:srgbClr val="FF0000"/>
                </a:solidFill>
                <a:latin typeface="Times New Roman" pitchFamily="18" charset="0"/>
                <a:cs typeface="Times New Roman" pitchFamily="18" charset="0"/>
              </a:rPr>
              <a:t>&gt; </a:t>
            </a:r>
            <a:endParaRPr lang="en-US" sz="1900" dirty="0" smtClean="0">
              <a:solidFill>
                <a:srgbClr val="FF0000"/>
              </a:solidFill>
              <a:latin typeface="Times New Roman" pitchFamily="18" charset="0"/>
              <a:cs typeface="Times New Roman" pitchFamily="18" charset="0"/>
            </a:endParaRPr>
          </a:p>
          <a:p>
            <a:pPr marL="342900" indent="-342900" algn="just">
              <a:lnSpc>
                <a:spcPct val="90000"/>
              </a:lnSpc>
              <a:spcBef>
                <a:spcPts val="0"/>
              </a:spcBef>
              <a:spcAft>
                <a:spcPts val="0"/>
              </a:spcAft>
              <a:buFont typeface="Arial" panose="020B0604020202020204" pitchFamily="34" charset="0"/>
              <a:buChar char="•"/>
            </a:pPr>
            <a:r>
              <a:rPr lang="en-US" sz="1900" dirty="0">
                <a:latin typeface="Times New Roman" pitchFamily="18" charset="0"/>
                <a:cs typeface="Times New Roman" pitchFamily="18" charset="0"/>
              </a:rPr>
              <a:t>To create </a:t>
            </a:r>
            <a:r>
              <a:rPr lang="en-US" sz="1900" dirty="0" err="1">
                <a:latin typeface="Times New Roman" pitchFamily="18" charset="0"/>
                <a:cs typeface="Times New Roman" pitchFamily="18" charset="0"/>
              </a:rPr>
              <a:t>sublists</a:t>
            </a:r>
            <a:r>
              <a:rPr lang="en-US" sz="1900" dirty="0">
                <a:latin typeface="Times New Roman" pitchFamily="18" charset="0"/>
                <a:cs typeface="Times New Roman" pitchFamily="18" charset="0"/>
              </a:rPr>
              <a:t> for an ordered list, use the same technique that you learned earlier for </a:t>
            </a:r>
            <a:r>
              <a:rPr lang="en-US" sz="1900" dirty="0" smtClean="0">
                <a:latin typeface="Times New Roman" pitchFamily="18" charset="0"/>
                <a:cs typeface="Times New Roman" pitchFamily="18" charset="0"/>
              </a:rPr>
              <a:t>unordered lists—within </a:t>
            </a:r>
            <a:r>
              <a:rPr lang="en-US" sz="1900" dirty="0">
                <a:latin typeface="Times New Roman" pitchFamily="18" charset="0"/>
                <a:cs typeface="Times New Roman" pitchFamily="18" charset="0"/>
              </a:rPr>
              <a:t>the outer list’s </a:t>
            </a:r>
            <a:r>
              <a:rPr lang="en-US" sz="1900" dirty="0" err="1">
                <a:latin typeface="Times New Roman" pitchFamily="18" charset="0"/>
                <a:cs typeface="Times New Roman" pitchFamily="18" charset="0"/>
              </a:rPr>
              <a:t>ol</a:t>
            </a:r>
            <a:r>
              <a:rPr lang="en-US" sz="1900" dirty="0">
                <a:latin typeface="Times New Roman" pitchFamily="18" charset="0"/>
                <a:cs typeface="Times New Roman" pitchFamily="18" charset="0"/>
              </a:rPr>
              <a:t> container, insert an li container, and in that li container</a:t>
            </a:r>
            <a:r>
              <a:rPr lang="en-US" sz="1900" dirty="0" smtClean="0">
                <a:latin typeface="Times New Roman" pitchFamily="18" charset="0"/>
                <a:cs typeface="Times New Roman" pitchFamily="18" charset="0"/>
              </a:rPr>
              <a:t>, insert </a:t>
            </a:r>
            <a:r>
              <a:rPr lang="en-US" sz="1900" dirty="0">
                <a:latin typeface="Times New Roman" pitchFamily="18" charset="0"/>
                <a:cs typeface="Times New Roman" pitchFamily="18" charset="0"/>
              </a:rPr>
              <a:t>an </a:t>
            </a:r>
            <a:r>
              <a:rPr lang="en-US" sz="1900" dirty="0" err="1">
                <a:latin typeface="Times New Roman" pitchFamily="18" charset="0"/>
                <a:cs typeface="Times New Roman" pitchFamily="18" charset="0"/>
              </a:rPr>
              <a:t>ol</a:t>
            </a:r>
            <a:r>
              <a:rPr lang="en-US" sz="1900" dirty="0">
                <a:latin typeface="Times New Roman" pitchFamily="18" charset="0"/>
                <a:cs typeface="Times New Roman" pitchFamily="18" charset="0"/>
              </a:rPr>
              <a:t> container with its own list </a:t>
            </a:r>
            <a:r>
              <a:rPr lang="en-US" sz="1900" dirty="0" smtClean="0">
                <a:latin typeface="Times New Roman" pitchFamily="18" charset="0"/>
                <a:cs typeface="Times New Roman" pitchFamily="18" charset="0"/>
              </a:rPr>
              <a:t>items</a:t>
            </a:r>
            <a:r>
              <a:rPr lang="en-US" sz="1900" dirty="0">
                <a:latin typeface="Times New Roman" pitchFamily="18" charset="0"/>
                <a:cs typeface="Times New Roman" pitchFamily="18" charset="0"/>
              </a:rPr>
              <a:t>,</a:t>
            </a:r>
            <a:r>
              <a:rPr lang="en-US" sz="1900" dirty="0" smtClean="0">
                <a:latin typeface="Times New Roman" pitchFamily="18" charset="0"/>
                <a:cs typeface="Times New Roman" pitchFamily="18" charset="0"/>
              </a:rPr>
              <a:t> </a:t>
            </a:r>
            <a:r>
              <a:rPr lang="en-US" sz="1900" dirty="0">
                <a:latin typeface="Times New Roman" pitchFamily="18" charset="0"/>
                <a:cs typeface="Times New Roman" pitchFamily="18" charset="0"/>
              </a:rPr>
              <a:t>a</a:t>
            </a:r>
            <a:r>
              <a:rPr lang="en-US" sz="1900" dirty="0" smtClean="0">
                <a:latin typeface="Times New Roman" pitchFamily="18" charset="0"/>
                <a:cs typeface="Times New Roman" pitchFamily="18" charset="0"/>
              </a:rPr>
              <a:t>s shown in example 3.</a:t>
            </a:r>
          </a:p>
          <a:p>
            <a:pPr marL="342900" indent="-342900" algn="just">
              <a:spcBef>
                <a:spcPts val="0"/>
              </a:spcBef>
              <a:spcAft>
                <a:spcPts val="0"/>
              </a:spcAft>
              <a:buFont typeface="Arial" panose="020B0604020202020204" pitchFamily="34" charset="0"/>
              <a:buChar char="•"/>
            </a:pPr>
            <a:r>
              <a:rPr lang="en-US" sz="1900" dirty="0" smtClean="0">
                <a:latin typeface="Times New Roman" pitchFamily="18" charset="0"/>
                <a:cs typeface="Times New Roman" pitchFamily="18" charset="0"/>
              </a:rPr>
              <a:t>Example 3. </a:t>
            </a:r>
          </a:p>
          <a:p>
            <a:pPr lvl="1" algn="just">
              <a:spcBef>
                <a:spcPts val="0"/>
              </a:spcBef>
              <a:spcAft>
                <a:spcPts val="0"/>
              </a:spcAft>
            </a:pPr>
            <a:r>
              <a:rPr lang="en-US" dirty="0">
                <a:latin typeface="Times New Roman" pitchFamily="18" charset="0"/>
                <a:cs typeface="Times New Roman" pitchFamily="18" charset="0"/>
              </a:rPr>
              <a:t> </a:t>
            </a:r>
            <a:r>
              <a:rPr lang="en-US" dirty="0">
                <a:solidFill>
                  <a:srgbClr val="FF0000"/>
                </a:solidFill>
                <a:latin typeface="Times New Roman" pitchFamily="18" charset="0"/>
                <a:cs typeface="Times New Roman" pitchFamily="18" charset="0"/>
              </a:rPr>
              <a:t>&lt;!DOCTYPE html&gt;</a:t>
            </a:r>
          </a:p>
          <a:p>
            <a:pPr lvl="1" algn="just">
              <a:spcBef>
                <a:spcPts val="0"/>
              </a:spcBef>
              <a:spcAft>
                <a:spcPts val="0"/>
              </a:spcAft>
            </a:pPr>
            <a:r>
              <a:rPr lang="en-US" dirty="0">
                <a:solidFill>
                  <a:srgbClr val="FF0000"/>
                </a:solidFill>
                <a:latin typeface="Times New Roman" pitchFamily="18" charset="0"/>
                <a:cs typeface="Times New Roman" pitchFamily="18" charset="0"/>
              </a:rPr>
              <a:t>&lt;html </a:t>
            </a:r>
            <a:r>
              <a:rPr lang="en-US" dirty="0" err="1">
                <a:solidFill>
                  <a:srgbClr val="FF0000"/>
                </a:solidFill>
                <a:latin typeface="Times New Roman" pitchFamily="18" charset="0"/>
                <a:cs typeface="Times New Roman" pitchFamily="18" charset="0"/>
              </a:rPr>
              <a:t>lang</a:t>
            </a:r>
            <a:r>
              <a:rPr lang="en-US" dirty="0">
                <a:solidFill>
                  <a:srgbClr val="FF0000"/>
                </a:solidFill>
                <a:latin typeface="Times New Roman" pitchFamily="18" charset="0"/>
                <a:cs typeface="Times New Roman" pitchFamily="18" charset="0"/>
              </a:rPr>
              <a:t>="</a:t>
            </a:r>
            <a:r>
              <a:rPr lang="en-US" dirty="0" err="1">
                <a:solidFill>
                  <a:srgbClr val="FF0000"/>
                </a:solidFill>
                <a:latin typeface="Times New Roman" pitchFamily="18" charset="0"/>
                <a:cs typeface="Times New Roman" pitchFamily="18" charset="0"/>
              </a:rPr>
              <a:t>en</a:t>
            </a:r>
            <a:r>
              <a:rPr lang="en-US" dirty="0">
                <a:solidFill>
                  <a:srgbClr val="FF0000"/>
                </a:solidFill>
                <a:latin typeface="Times New Roman" pitchFamily="18" charset="0"/>
                <a:cs typeface="Times New Roman" pitchFamily="18" charset="0"/>
              </a:rPr>
              <a:t>"&gt;</a:t>
            </a:r>
          </a:p>
          <a:p>
            <a:pPr lvl="1" algn="just">
              <a:spcBef>
                <a:spcPts val="0"/>
              </a:spcBef>
              <a:spcAft>
                <a:spcPts val="0"/>
              </a:spcAft>
            </a:pPr>
            <a:r>
              <a:rPr lang="en-US" dirty="0">
                <a:solidFill>
                  <a:srgbClr val="FF0000"/>
                </a:solidFill>
                <a:latin typeface="Times New Roman" pitchFamily="18" charset="0"/>
                <a:cs typeface="Times New Roman" pitchFamily="18" charset="0"/>
              </a:rPr>
              <a:t>&lt;head&gt;</a:t>
            </a:r>
          </a:p>
          <a:p>
            <a:pPr lvl="1" algn="just">
              <a:spcBef>
                <a:spcPts val="0"/>
              </a:spcBef>
              <a:spcAft>
                <a:spcPts val="0"/>
              </a:spcAft>
            </a:pPr>
            <a:r>
              <a:rPr lang="en-US" dirty="0">
                <a:solidFill>
                  <a:srgbClr val="FF0000"/>
                </a:solidFill>
                <a:latin typeface="Times New Roman" pitchFamily="18" charset="0"/>
                <a:cs typeface="Times New Roman" pitchFamily="18" charset="0"/>
              </a:rPr>
              <a:t>&lt;meta charset="utf-8"&gt;</a:t>
            </a:r>
          </a:p>
          <a:p>
            <a:pPr lvl="1" algn="just">
              <a:spcBef>
                <a:spcPts val="0"/>
              </a:spcBef>
              <a:spcAft>
                <a:spcPts val="0"/>
              </a:spcAft>
            </a:pPr>
            <a:r>
              <a:rPr lang="en-US" dirty="0">
                <a:solidFill>
                  <a:srgbClr val="FF0000"/>
                </a:solidFill>
                <a:latin typeface="Times New Roman" pitchFamily="18" charset="0"/>
                <a:cs typeface="Times New Roman" pitchFamily="18" charset="0"/>
              </a:rPr>
              <a:t>&lt;meta name= "author" content</a:t>
            </a:r>
            <a:r>
              <a:rPr lang="en-US" dirty="0" smtClean="0">
                <a:solidFill>
                  <a:srgbClr val="FF0000"/>
                </a:solidFill>
                <a:latin typeface="Times New Roman" pitchFamily="18" charset="0"/>
                <a:cs typeface="Times New Roman" pitchFamily="18" charset="0"/>
              </a:rPr>
              <a:t>=“AAA"&gt;</a:t>
            </a:r>
            <a:endParaRPr lang="en-US" dirty="0">
              <a:solidFill>
                <a:srgbClr val="FF0000"/>
              </a:solidFill>
              <a:latin typeface="Times New Roman" pitchFamily="18" charset="0"/>
              <a:cs typeface="Times New Roman" pitchFamily="18" charset="0"/>
            </a:endParaRPr>
          </a:p>
        </p:txBody>
      </p:sp>
      <p:sp>
        <p:nvSpPr>
          <p:cNvPr id="13" name="Footer Placeholder 4"/>
          <p:cNvSpPr>
            <a:spLocks noGrp="1"/>
          </p:cNvSpPr>
          <p:nvPr>
            <p:ph type="ftr" sz="quarter" idx="11"/>
          </p:nvPr>
        </p:nvSpPr>
        <p:spPr>
          <a:xfrm>
            <a:off x="1295400" y="6658759"/>
            <a:ext cx="7010400" cy="199241"/>
          </a:xfrm>
        </p:spPr>
        <p:txBody>
          <a:bodyPr/>
          <a:lstStyle/>
          <a:p>
            <a:r>
              <a:rPr lang="en-US" dirty="0" smtClean="0">
                <a:solidFill>
                  <a:schemeClr val="tx1"/>
                </a:solidFill>
                <a:latin typeface="Times New Roman" pitchFamily="18" charset="0"/>
                <a:cs typeface="Times New Roman" pitchFamily="18" charset="0"/>
              </a:rPr>
              <a:t> </a:t>
            </a:r>
            <a:r>
              <a:rPr lang="en-US" dirty="0">
                <a:solidFill>
                  <a:schemeClr val="tx1"/>
                </a:solidFill>
                <a:latin typeface="Times New Roman" pitchFamily="18" charset="0"/>
                <a:cs typeface="Times New Roman" pitchFamily="18" charset="0"/>
              </a:rPr>
              <a:t>John Dean, </a:t>
            </a:r>
            <a:r>
              <a:rPr lang="en-US" dirty="0" smtClean="0">
                <a:solidFill>
                  <a:schemeClr val="tx1"/>
                </a:solidFill>
                <a:latin typeface="Times New Roman" pitchFamily="18" charset="0"/>
                <a:cs typeface="Times New Roman" pitchFamily="18" charset="0"/>
              </a:rPr>
              <a:t>(2018), Web </a:t>
            </a:r>
            <a:r>
              <a:rPr lang="en-US" dirty="0">
                <a:solidFill>
                  <a:schemeClr val="tx1"/>
                </a:solidFill>
                <a:latin typeface="Times New Roman" pitchFamily="18" charset="0"/>
                <a:cs typeface="Times New Roman" pitchFamily="18" charset="0"/>
              </a:rPr>
              <a:t>Programming with HTML5, CSS, and JavaScript, Jones and Bartlett </a:t>
            </a:r>
            <a:r>
              <a:rPr lang="en-US" dirty="0" smtClean="0">
                <a:solidFill>
                  <a:schemeClr val="tx1"/>
                </a:solidFill>
                <a:latin typeface="Times New Roman" pitchFamily="18" charset="0"/>
                <a:cs typeface="Times New Roman" pitchFamily="18" charset="0"/>
              </a:rPr>
              <a:t>Publishers</a:t>
            </a:r>
            <a:r>
              <a:rPr lang="en-US" dirty="0">
                <a:solidFill>
                  <a:schemeClr val="tx1"/>
                </a:solidFill>
                <a:latin typeface="Times New Roman" pitchFamily="18" charset="0"/>
                <a:cs typeface="Times New Roman" pitchFamily="18" charset="0"/>
              </a:rPr>
              <a:t>.</a:t>
            </a:r>
          </a:p>
        </p:txBody>
      </p:sp>
    </p:spTree>
    <p:extLst>
      <p:ext uri="{BB962C8B-B14F-4D97-AF65-F5344CB8AC3E}">
        <p14:creationId xmlns:p14="http://schemas.microsoft.com/office/powerpoint/2010/main" val="24033609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smtClean="0">
                <a:solidFill>
                  <a:srgbClr val="FFFFFF"/>
                </a:solidFill>
                <a:latin typeface="Times New Roman" pitchFamily="18" charset="0"/>
                <a:cs typeface="Times New Roman" pitchFamily="18" charset="0"/>
              </a:rPr>
              <a:t>Outline</a:t>
            </a:r>
            <a:endParaRPr lang="en-US" sz="3200" dirty="0">
              <a:solidFill>
                <a:srgbClr val="FFFFFF"/>
              </a:solidFill>
              <a:latin typeface="Times New Roman" pitchFamily="18" charset="0"/>
              <a:cs typeface="Times New Roman" pitchFamily="18" charset="0"/>
            </a:endParaRP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606550" y="76200"/>
            <a:ext cx="7156450" cy="584775"/>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Ordered </a:t>
            </a:r>
            <a:r>
              <a:rPr lang="en-US" sz="3200" dirty="0" smtClean="0">
                <a:solidFill>
                  <a:srgbClr val="FFFFFF"/>
                </a:solidFill>
                <a:latin typeface="Times New Roman" pitchFamily="18" charset="0"/>
                <a:cs typeface="Times New Roman" pitchFamily="18" charset="0"/>
              </a:rPr>
              <a:t>Lists (continue…)</a:t>
            </a:r>
            <a:endParaRPr lang="en-US" sz="3200" dirty="0">
              <a:solidFill>
                <a:srgbClr val="FFFFFF"/>
              </a:solidFill>
              <a:latin typeface="Times New Roman" pitchFamily="18" charset="0"/>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12</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1"/>
          <p:cNvSpPr>
            <a:spLocks noChangeArrowheads="1"/>
          </p:cNvSpPr>
          <p:nvPr/>
        </p:nvSpPr>
        <p:spPr bwMode="auto">
          <a:xfrm>
            <a:off x="990601" y="801023"/>
            <a:ext cx="8153399" cy="5924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42900" indent="-342900" algn="just">
              <a:spcBef>
                <a:spcPts val="0"/>
              </a:spcBef>
              <a:spcAft>
                <a:spcPts val="0"/>
              </a:spcAft>
              <a:buFont typeface="Arial" panose="020B0604020202020204" pitchFamily="34" charset="0"/>
              <a:buChar char="•"/>
            </a:pPr>
            <a:r>
              <a:rPr lang="en-US" sz="1900" dirty="0" smtClean="0">
                <a:latin typeface="Times New Roman" pitchFamily="18" charset="0"/>
                <a:cs typeface="Times New Roman" pitchFamily="18" charset="0"/>
              </a:rPr>
              <a:t>Example 3. (continue…)</a:t>
            </a:r>
          </a:p>
          <a:p>
            <a:pPr lvl="1" algn="just">
              <a:spcBef>
                <a:spcPts val="0"/>
              </a:spcBef>
              <a:spcAft>
                <a:spcPts val="0"/>
              </a:spcAft>
            </a:pPr>
            <a:r>
              <a:rPr lang="en-US" dirty="0" smtClean="0">
                <a:solidFill>
                  <a:srgbClr val="FF0000"/>
                </a:solidFill>
                <a:latin typeface="Times New Roman" pitchFamily="18" charset="0"/>
                <a:cs typeface="Times New Roman" pitchFamily="18" charset="0"/>
              </a:rPr>
              <a:t>&lt;</a:t>
            </a:r>
            <a:r>
              <a:rPr lang="en-US" dirty="0">
                <a:solidFill>
                  <a:srgbClr val="FF0000"/>
                </a:solidFill>
                <a:latin typeface="Times New Roman" pitchFamily="18" charset="0"/>
                <a:cs typeface="Times New Roman" pitchFamily="18" charset="0"/>
              </a:rPr>
              <a:t>title&gt;Research Paper Template&lt;/title&gt;</a:t>
            </a:r>
          </a:p>
          <a:p>
            <a:pPr lvl="1" algn="just">
              <a:spcBef>
                <a:spcPts val="0"/>
              </a:spcBef>
              <a:spcAft>
                <a:spcPts val="0"/>
              </a:spcAft>
            </a:pPr>
            <a:r>
              <a:rPr lang="en-US" dirty="0">
                <a:solidFill>
                  <a:srgbClr val="FF0000"/>
                </a:solidFill>
                <a:latin typeface="Times New Roman" pitchFamily="18" charset="0"/>
                <a:cs typeface="Times New Roman" pitchFamily="18" charset="0"/>
              </a:rPr>
              <a:t>&lt;style&gt;</a:t>
            </a:r>
          </a:p>
          <a:p>
            <a:pPr lvl="2" algn="just">
              <a:spcBef>
                <a:spcPts val="0"/>
              </a:spcBef>
              <a:spcAft>
                <a:spcPts val="0"/>
              </a:spcAft>
            </a:pPr>
            <a:r>
              <a:rPr lang="en-US" dirty="0" err="1">
                <a:solidFill>
                  <a:srgbClr val="FF0000"/>
                </a:solidFill>
                <a:latin typeface="Times New Roman" pitchFamily="18" charset="0"/>
                <a:cs typeface="Times New Roman" pitchFamily="18" charset="0"/>
              </a:rPr>
              <a:t>ol</a:t>
            </a:r>
            <a:r>
              <a:rPr lang="en-US" dirty="0">
                <a:solidFill>
                  <a:srgbClr val="FF0000"/>
                </a:solidFill>
                <a:latin typeface="Times New Roman" pitchFamily="18" charset="0"/>
                <a:cs typeface="Times New Roman" pitchFamily="18" charset="0"/>
              </a:rPr>
              <a:t> {list-style-type: upper-roman;}</a:t>
            </a:r>
          </a:p>
          <a:p>
            <a:pPr lvl="2" algn="just">
              <a:spcBef>
                <a:spcPts val="0"/>
              </a:spcBef>
              <a:spcAft>
                <a:spcPts val="0"/>
              </a:spcAft>
            </a:pPr>
            <a:r>
              <a:rPr lang="en-US" dirty="0" err="1">
                <a:solidFill>
                  <a:srgbClr val="FF0000"/>
                </a:solidFill>
                <a:latin typeface="Times New Roman" pitchFamily="18" charset="0"/>
                <a:cs typeface="Times New Roman" pitchFamily="18" charset="0"/>
              </a:rPr>
              <a:t>ol</a:t>
            </a:r>
            <a:r>
              <a:rPr lang="en-US" dirty="0">
                <a:solidFill>
                  <a:srgbClr val="FF0000"/>
                </a:solidFill>
                <a:latin typeface="Times New Roman" pitchFamily="18" charset="0"/>
                <a:cs typeface="Times New Roman" pitchFamily="18" charset="0"/>
              </a:rPr>
              <a:t> </a:t>
            </a:r>
            <a:r>
              <a:rPr lang="en-US" dirty="0" err="1">
                <a:solidFill>
                  <a:srgbClr val="FF0000"/>
                </a:solidFill>
                <a:latin typeface="Times New Roman" pitchFamily="18" charset="0"/>
                <a:cs typeface="Times New Roman" pitchFamily="18" charset="0"/>
              </a:rPr>
              <a:t>ol</a:t>
            </a:r>
            <a:r>
              <a:rPr lang="en-US" dirty="0">
                <a:solidFill>
                  <a:srgbClr val="FF0000"/>
                </a:solidFill>
                <a:latin typeface="Times New Roman" pitchFamily="18" charset="0"/>
                <a:cs typeface="Times New Roman" pitchFamily="18" charset="0"/>
              </a:rPr>
              <a:t> {list-style-type: upper-alpha;}</a:t>
            </a:r>
          </a:p>
          <a:p>
            <a:pPr lvl="2" algn="just">
              <a:spcBef>
                <a:spcPts val="0"/>
              </a:spcBef>
              <a:spcAft>
                <a:spcPts val="0"/>
              </a:spcAft>
            </a:pPr>
            <a:r>
              <a:rPr lang="en-US" dirty="0" err="1">
                <a:solidFill>
                  <a:srgbClr val="FF0000"/>
                </a:solidFill>
                <a:latin typeface="Times New Roman" pitchFamily="18" charset="0"/>
                <a:cs typeface="Times New Roman" pitchFamily="18" charset="0"/>
              </a:rPr>
              <a:t>ol</a:t>
            </a:r>
            <a:r>
              <a:rPr lang="en-US" dirty="0">
                <a:solidFill>
                  <a:srgbClr val="FF0000"/>
                </a:solidFill>
                <a:latin typeface="Times New Roman" pitchFamily="18" charset="0"/>
                <a:cs typeface="Times New Roman" pitchFamily="18" charset="0"/>
              </a:rPr>
              <a:t> </a:t>
            </a:r>
            <a:r>
              <a:rPr lang="en-US" dirty="0" err="1">
                <a:solidFill>
                  <a:srgbClr val="FF0000"/>
                </a:solidFill>
                <a:latin typeface="Times New Roman" pitchFamily="18" charset="0"/>
                <a:cs typeface="Times New Roman" pitchFamily="18" charset="0"/>
              </a:rPr>
              <a:t>ol</a:t>
            </a:r>
            <a:r>
              <a:rPr lang="en-US" dirty="0">
                <a:solidFill>
                  <a:srgbClr val="FF0000"/>
                </a:solidFill>
                <a:latin typeface="Times New Roman" pitchFamily="18" charset="0"/>
                <a:cs typeface="Times New Roman" pitchFamily="18" charset="0"/>
              </a:rPr>
              <a:t> </a:t>
            </a:r>
            <a:r>
              <a:rPr lang="en-US" dirty="0" err="1">
                <a:solidFill>
                  <a:srgbClr val="FF0000"/>
                </a:solidFill>
                <a:latin typeface="Times New Roman" pitchFamily="18" charset="0"/>
                <a:cs typeface="Times New Roman" pitchFamily="18" charset="0"/>
              </a:rPr>
              <a:t>ol</a:t>
            </a:r>
            <a:r>
              <a:rPr lang="en-US" dirty="0">
                <a:solidFill>
                  <a:srgbClr val="FF0000"/>
                </a:solidFill>
                <a:latin typeface="Times New Roman" pitchFamily="18" charset="0"/>
                <a:cs typeface="Times New Roman" pitchFamily="18" charset="0"/>
              </a:rPr>
              <a:t> {list-style-type: decimal;}</a:t>
            </a:r>
          </a:p>
          <a:p>
            <a:pPr lvl="1" algn="just">
              <a:spcBef>
                <a:spcPts val="0"/>
              </a:spcBef>
              <a:spcAft>
                <a:spcPts val="0"/>
              </a:spcAft>
            </a:pPr>
            <a:r>
              <a:rPr lang="en-US" dirty="0">
                <a:solidFill>
                  <a:srgbClr val="FF0000"/>
                </a:solidFill>
                <a:latin typeface="Times New Roman" pitchFamily="18" charset="0"/>
                <a:cs typeface="Times New Roman" pitchFamily="18" charset="0"/>
              </a:rPr>
              <a:t>&lt;/style&gt;</a:t>
            </a:r>
          </a:p>
          <a:p>
            <a:pPr lvl="1" algn="just">
              <a:spcBef>
                <a:spcPts val="0"/>
              </a:spcBef>
              <a:spcAft>
                <a:spcPts val="0"/>
              </a:spcAft>
            </a:pPr>
            <a:r>
              <a:rPr lang="en-US" dirty="0">
                <a:solidFill>
                  <a:srgbClr val="FF0000"/>
                </a:solidFill>
                <a:latin typeface="Times New Roman" pitchFamily="18" charset="0"/>
                <a:cs typeface="Times New Roman" pitchFamily="18" charset="0"/>
              </a:rPr>
              <a:t>&lt;/head&gt;</a:t>
            </a:r>
          </a:p>
          <a:p>
            <a:pPr lvl="1" algn="just">
              <a:spcBef>
                <a:spcPts val="0"/>
              </a:spcBef>
              <a:spcAft>
                <a:spcPts val="0"/>
              </a:spcAft>
            </a:pPr>
            <a:r>
              <a:rPr lang="en-US" dirty="0">
                <a:solidFill>
                  <a:srgbClr val="FF0000"/>
                </a:solidFill>
                <a:latin typeface="Times New Roman" pitchFamily="18" charset="0"/>
                <a:cs typeface="Times New Roman" pitchFamily="18" charset="0"/>
              </a:rPr>
              <a:t>&lt;body&gt;</a:t>
            </a:r>
          </a:p>
          <a:p>
            <a:pPr lvl="1" algn="just">
              <a:spcBef>
                <a:spcPts val="0"/>
              </a:spcBef>
              <a:spcAft>
                <a:spcPts val="0"/>
              </a:spcAft>
            </a:pPr>
            <a:r>
              <a:rPr lang="en-US" dirty="0">
                <a:solidFill>
                  <a:srgbClr val="FF0000"/>
                </a:solidFill>
                <a:latin typeface="Times New Roman" pitchFamily="18" charset="0"/>
                <a:cs typeface="Times New Roman" pitchFamily="18" charset="0"/>
              </a:rPr>
              <a:t>&lt;h3&gt;Research Paper Template&lt;/h3&gt;</a:t>
            </a:r>
          </a:p>
          <a:p>
            <a:pPr lvl="1" algn="just">
              <a:spcBef>
                <a:spcPts val="0"/>
              </a:spcBef>
              <a:spcAft>
                <a:spcPts val="0"/>
              </a:spcAft>
            </a:pPr>
            <a:r>
              <a:rPr lang="en-US" dirty="0">
                <a:solidFill>
                  <a:srgbClr val="FF0000"/>
                </a:solidFill>
                <a:latin typeface="Times New Roman" pitchFamily="18" charset="0"/>
                <a:cs typeface="Times New Roman" pitchFamily="18" charset="0"/>
              </a:rPr>
              <a:t>&lt;</a:t>
            </a:r>
            <a:r>
              <a:rPr lang="en-US" dirty="0" err="1">
                <a:solidFill>
                  <a:srgbClr val="FF0000"/>
                </a:solidFill>
                <a:latin typeface="Times New Roman" pitchFamily="18" charset="0"/>
                <a:cs typeface="Times New Roman" pitchFamily="18" charset="0"/>
              </a:rPr>
              <a:t>ol</a:t>
            </a:r>
            <a:r>
              <a:rPr lang="en-US" dirty="0">
                <a:solidFill>
                  <a:srgbClr val="FF0000"/>
                </a:solidFill>
                <a:latin typeface="Times New Roman" pitchFamily="18" charset="0"/>
                <a:cs typeface="Times New Roman" pitchFamily="18" charset="0"/>
              </a:rPr>
              <a:t>&gt;</a:t>
            </a:r>
          </a:p>
          <a:p>
            <a:pPr lvl="2" algn="just">
              <a:spcBef>
                <a:spcPts val="0"/>
              </a:spcBef>
              <a:spcAft>
                <a:spcPts val="0"/>
              </a:spcAft>
            </a:pPr>
            <a:r>
              <a:rPr lang="en-US" dirty="0">
                <a:solidFill>
                  <a:srgbClr val="FF0000"/>
                </a:solidFill>
                <a:latin typeface="Times New Roman" pitchFamily="18" charset="0"/>
                <a:cs typeface="Times New Roman" pitchFamily="18" charset="0"/>
              </a:rPr>
              <a:t>&lt;li&gt;Introduction&lt;/li&gt;</a:t>
            </a:r>
          </a:p>
          <a:p>
            <a:pPr lvl="1" algn="just">
              <a:spcBef>
                <a:spcPts val="0"/>
              </a:spcBef>
              <a:spcAft>
                <a:spcPts val="0"/>
              </a:spcAft>
            </a:pPr>
            <a:r>
              <a:rPr lang="en-US" dirty="0" smtClean="0">
                <a:solidFill>
                  <a:srgbClr val="FF0000"/>
                </a:solidFill>
                <a:latin typeface="Times New Roman" pitchFamily="18" charset="0"/>
                <a:cs typeface="Times New Roman" pitchFamily="18" charset="0"/>
              </a:rPr>
              <a:t>       &lt;</a:t>
            </a:r>
            <a:r>
              <a:rPr lang="en-US" dirty="0">
                <a:solidFill>
                  <a:srgbClr val="FF0000"/>
                </a:solidFill>
                <a:latin typeface="Times New Roman" pitchFamily="18" charset="0"/>
                <a:cs typeface="Times New Roman" pitchFamily="18" charset="0"/>
              </a:rPr>
              <a:t>li&gt;</a:t>
            </a:r>
          </a:p>
          <a:p>
            <a:pPr lvl="1" algn="just">
              <a:spcBef>
                <a:spcPts val="0"/>
              </a:spcBef>
              <a:spcAft>
                <a:spcPts val="0"/>
              </a:spcAft>
            </a:pPr>
            <a:r>
              <a:rPr lang="en-US" dirty="0" smtClean="0">
                <a:solidFill>
                  <a:srgbClr val="FF0000"/>
                </a:solidFill>
                <a:latin typeface="Times New Roman" pitchFamily="18" charset="0"/>
                <a:cs typeface="Times New Roman" pitchFamily="18" charset="0"/>
              </a:rPr>
              <a:t>           Main </a:t>
            </a:r>
            <a:r>
              <a:rPr lang="en-US" dirty="0">
                <a:solidFill>
                  <a:srgbClr val="FF0000"/>
                </a:solidFill>
                <a:latin typeface="Times New Roman" pitchFamily="18" charset="0"/>
                <a:cs typeface="Times New Roman" pitchFamily="18" charset="0"/>
              </a:rPr>
              <a:t>body</a:t>
            </a:r>
          </a:p>
          <a:p>
            <a:pPr lvl="1" algn="just">
              <a:spcBef>
                <a:spcPts val="0"/>
              </a:spcBef>
              <a:spcAft>
                <a:spcPts val="0"/>
              </a:spcAft>
            </a:pPr>
            <a:r>
              <a:rPr lang="en-US" dirty="0" smtClean="0">
                <a:solidFill>
                  <a:srgbClr val="FF0000"/>
                </a:solidFill>
                <a:latin typeface="Times New Roman" pitchFamily="18" charset="0"/>
                <a:cs typeface="Times New Roman" pitchFamily="18" charset="0"/>
              </a:rPr>
              <a:t>           &lt;</a:t>
            </a:r>
            <a:r>
              <a:rPr lang="en-US" dirty="0" err="1">
                <a:solidFill>
                  <a:srgbClr val="FF0000"/>
                </a:solidFill>
                <a:latin typeface="Times New Roman" pitchFamily="18" charset="0"/>
                <a:cs typeface="Times New Roman" pitchFamily="18" charset="0"/>
              </a:rPr>
              <a:t>ol</a:t>
            </a:r>
            <a:r>
              <a:rPr lang="en-US" dirty="0">
                <a:solidFill>
                  <a:srgbClr val="FF0000"/>
                </a:solidFill>
                <a:latin typeface="Times New Roman" pitchFamily="18" charset="0"/>
                <a:cs typeface="Times New Roman" pitchFamily="18" charset="0"/>
              </a:rPr>
              <a:t>&gt;</a:t>
            </a:r>
          </a:p>
          <a:p>
            <a:pPr lvl="1" algn="just">
              <a:spcBef>
                <a:spcPts val="0"/>
              </a:spcBef>
              <a:spcAft>
                <a:spcPts val="0"/>
              </a:spcAft>
            </a:pPr>
            <a:r>
              <a:rPr lang="en-US" dirty="0" smtClean="0">
                <a:solidFill>
                  <a:srgbClr val="FF0000"/>
                </a:solidFill>
                <a:latin typeface="Times New Roman" pitchFamily="18" charset="0"/>
                <a:cs typeface="Times New Roman" pitchFamily="18" charset="0"/>
              </a:rPr>
              <a:t>                &lt;</a:t>
            </a:r>
            <a:r>
              <a:rPr lang="en-US" dirty="0">
                <a:solidFill>
                  <a:srgbClr val="FF0000"/>
                </a:solidFill>
                <a:latin typeface="Times New Roman" pitchFamily="18" charset="0"/>
                <a:cs typeface="Times New Roman" pitchFamily="18" charset="0"/>
              </a:rPr>
              <a:t>li&gt;Ice-breaker cartoons&lt;/li&gt;</a:t>
            </a:r>
          </a:p>
          <a:p>
            <a:pPr lvl="1" algn="just">
              <a:spcBef>
                <a:spcPts val="0"/>
              </a:spcBef>
              <a:spcAft>
                <a:spcPts val="0"/>
              </a:spcAft>
            </a:pPr>
            <a:r>
              <a:rPr lang="en-US" dirty="0" smtClean="0">
                <a:solidFill>
                  <a:srgbClr val="FF0000"/>
                </a:solidFill>
                <a:latin typeface="Times New Roman" pitchFamily="18" charset="0"/>
                <a:cs typeface="Times New Roman" pitchFamily="18" charset="0"/>
              </a:rPr>
              <a:t>                &lt;</a:t>
            </a:r>
            <a:r>
              <a:rPr lang="en-US" dirty="0">
                <a:solidFill>
                  <a:srgbClr val="FF0000"/>
                </a:solidFill>
                <a:latin typeface="Times New Roman" pitchFamily="18" charset="0"/>
                <a:cs typeface="Times New Roman" pitchFamily="18" charset="0"/>
              </a:rPr>
              <a:t>li&gt;</a:t>
            </a:r>
          </a:p>
          <a:p>
            <a:pPr lvl="1" algn="just">
              <a:spcBef>
                <a:spcPts val="0"/>
              </a:spcBef>
              <a:spcAft>
                <a:spcPts val="0"/>
              </a:spcAft>
            </a:pPr>
            <a:r>
              <a:rPr lang="en-US" dirty="0" smtClean="0">
                <a:solidFill>
                  <a:srgbClr val="FF0000"/>
                </a:solidFill>
                <a:latin typeface="Times New Roman" pitchFamily="18" charset="0"/>
                <a:cs typeface="Times New Roman" pitchFamily="18" charset="0"/>
              </a:rPr>
              <a:t>                     Examples</a:t>
            </a:r>
            <a:endParaRPr lang="en-US" dirty="0">
              <a:solidFill>
                <a:srgbClr val="FF0000"/>
              </a:solidFill>
              <a:latin typeface="Times New Roman" pitchFamily="18" charset="0"/>
              <a:cs typeface="Times New Roman" pitchFamily="18" charset="0"/>
            </a:endParaRPr>
          </a:p>
          <a:p>
            <a:pPr lvl="1" algn="just">
              <a:spcBef>
                <a:spcPts val="0"/>
              </a:spcBef>
              <a:spcAft>
                <a:spcPts val="0"/>
              </a:spcAft>
            </a:pPr>
            <a:r>
              <a:rPr lang="en-US" dirty="0" smtClean="0">
                <a:solidFill>
                  <a:srgbClr val="FF0000"/>
                </a:solidFill>
                <a:latin typeface="Times New Roman" pitchFamily="18" charset="0"/>
                <a:cs typeface="Times New Roman" pitchFamily="18" charset="0"/>
              </a:rPr>
              <a:t>                    &lt;</a:t>
            </a:r>
            <a:r>
              <a:rPr lang="en-US" dirty="0" err="1">
                <a:solidFill>
                  <a:srgbClr val="FF0000"/>
                </a:solidFill>
                <a:latin typeface="Times New Roman" pitchFamily="18" charset="0"/>
                <a:cs typeface="Times New Roman" pitchFamily="18" charset="0"/>
              </a:rPr>
              <a:t>ol</a:t>
            </a:r>
            <a:r>
              <a:rPr lang="en-US" dirty="0">
                <a:solidFill>
                  <a:srgbClr val="FF0000"/>
                </a:solidFill>
                <a:latin typeface="Times New Roman" pitchFamily="18" charset="0"/>
                <a:cs typeface="Times New Roman" pitchFamily="18" charset="0"/>
              </a:rPr>
              <a:t>&gt;</a:t>
            </a:r>
          </a:p>
          <a:p>
            <a:pPr lvl="1" algn="just">
              <a:spcBef>
                <a:spcPts val="0"/>
              </a:spcBef>
              <a:spcAft>
                <a:spcPts val="0"/>
              </a:spcAft>
            </a:pPr>
            <a:r>
              <a:rPr lang="en-US" dirty="0" smtClean="0">
                <a:solidFill>
                  <a:srgbClr val="FF0000"/>
                </a:solidFill>
                <a:latin typeface="Times New Roman" pitchFamily="18" charset="0"/>
                <a:cs typeface="Times New Roman" pitchFamily="18" charset="0"/>
              </a:rPr>
              <a:t>                         &lt;</a:t>
            </a:r>
            <a:r>
              <a:rPr lang="en-US" dirty="0">
                <a:solidFill>
                  <a:srgbClr val="FF0000"/>
                </a:solidFill>
                <a:latin typeface="Times New Roman" pitchFamily="18" charset="0"/>
                <a:cs typeface="Times New Roman" pitchFamily="18" charset="0"/>
              </a:rPr>
              <a:t>li&gt;Personal experiences&lt;/li&gt;</a:t>
            </a:r>
          </a:p>
          <a:p>
            <a:pPr lvl="1" algn="just">
              <a:spcBef>
                <a:spcPts val="0"/>
              </a:spcBef>
              <a:spcAft>
                <a:spcPts val="0"/>
              </a:spcAft>
            </a:pPr>
            <a:r>
              <a:rPr lang="en-US" dirty="0" smtClean="0">
                <a:solidFill>
                  <a:srgbClr val="FF0000"/>
                </a:solidFill>
                <a:latin typeface="Times New Roman" pitchFamily="18" charset="0"/>
                <a:cs typeface="Times New Roman" pitchFamily="18" charset="0"/>
              </a:rPr>
              <a:t>                         &lt;</a:t>
            </a:r>
            <a:r>
              <a:rPr lang="en-US" dirty="0">
                <a:solidFill>
                  <a:srgbClr val="FF0000"/>
                </a:solidFill>
                <a:latin typeface="Times New Roman" pitchFamily="18" charset="0"/>
                <a:cs typeface="Times New Roman" pitchFamily="18" charset="0"/>
              </a:rPr>
              <a:t>li&gt;What friends say&lt;/li</a:t>
            </a:r>
            <a:r>
              <a:rPr lang="en-US" dirty="0" smtClean="0">
                <a:solidFill>
                  <a:srgbClr val="FF0000"/>
                </a:solidFill>
                <a:latin typeface="Times New Roman" pitchFamily="18" charset="0"/>
                <a:cs typeface="Times New Roman" pitchFamily="18" charset="0"/>
              </a:rPr>
              <a:t>&gt;</a:t>
            </a:r>
            <a:endParaRPr lang="en-US" dirty="0">
              <a:solidFill>
                <a:srgbClr val="FF0000"/>
              </a:solidFill>
              <a:latin typeface="Times New Roman" pitchFamily="18" charset="0"/>
              <a:cs typeface="Times New Roman" pitchFamily="18" charset="0"/>
            </a:endParaRPr>
          </a:p>
        </p:txBody>
      </p:sp>
      <p:sp>
        <p:nvSpPr>
          <p:cNvPr id="13" name="Footer Placeholder 4"/>
          <p:cNvSpPr>
            <a:spLocks noGrp="1"/>
          </p:cNvSpPr>
          <p:nvPr>
            <p:ph type="ftr" sz="quarter" idx="11"/>
          </p:nvPr>
        </p:nvSpPr>
        <p:spPr>
          <a:xfrm>
            <a:off x="1295400" y="6658759"/>
            <a:ext cx="7010400" cy="199241"/>
          </a:xfrm>
        </p:spPr>
        <p:txBody>
          <a:bodyPr/>
          <a:lstStyle/>
          <a:p>
            <a:r>
              <a:rPr lang="en-US" dirty="0" smtClean="0">
                <a:solidFill>
                  <a:schemeClr val="tx1"/>
                </a:solidFill>
                <a:latin typeface="Times New Roman" pitchFamily="18" charset="0"/>
                <a:cs typeface="Times New Roman" pitchFamily="18" charset="0"/>
              </a:rPr>
              <a:t> </a:t>
            </a:r>
            <a:r>
              <a:rPr lang="en-US" dirty="0">
                <a:solidFill>
                  <a:schemeClr val="tx1"/>
                </a:solidFill>
                <a:latin typeface="Times New Roman" pitchFamily="18" charset="0"/>
                <a:cs typeface="Times New Roman" pitchFamily="18" charset="0"/>
              </a:rPr>
              <a:t>John Dean, </a:t>
            </a:r>
            <a:r>
              <a:rPr lang="en-US" dirty="0" smtClean="0">
                <a:solidFill>
                  <a:schemeClr val="tx1"/>
                </a:solidFill>
                <a:latin typeface="Times New Roman" pitchFamily="18" charset="0"/>
                <a:cs typeface="Times New Roman" pitchFamily="18" charset="0"/>
              </a:rPr>
              <a:t>(2018), Web </a:t>
            </a:r>
            <a:r>
              <a:rPr lang="en-US" dirty="0">
                <a:solidFill>
                  <a:schemeClr val="tx1"/>
                </a:solidFill>
                <a:latin typeface="Times New Roman" pitchFamily="18" charset="0"/>
                <a:cs typeface="Times New Roman" pitchFamily="18" charset="0"/>
              </a:rPr>
              <a:t>Programming with HTML5, CSS, and JavaScript, Jones and Bartlett </a:t>
            </a:r>
            <a:r>
              <a:rPr lang="en-US" dirty="0" smtClean="0">
                <a:solidFill>
                  <a:schemeClr val="tx1"/>
                </a:solidFill>
                <a:latin typeface="Times New Roman" pitchFamily="18" charset="0"/>
                <a:cs typeface="Times New Roman" pitchFamily="18" charset="0"/>
              </a:rPr>
              <a:t>Publishers</a:t>
            </a:r>
            <a:r>
              <a:rPr lang="en-US" dirty="0">
                <a:solidFill>
                  <a:schemeClr val="tx1"/>
                </a:solidFill>
                <a:latin typeface="Times New Roman" pitchFamily="18" charset="0"/>
                <a:cs typeface="Times New Roman" pitchFamily="18" charset="0"/>
              </a:rPr>
              <a:t>.</a:t>
            </a:r>
          </a:p>
        </p:txBody>
      </p:sp>
    </p:spTree>
    <p:extLst>
      <p:ext uri="{BB962C8B-B14F-4D97-AF65-F5344CB8AC3E}">
        <p14:creationId xmlns:p14="http://schemas.microsoft.com/office/powerpoint/2010/main" val="15003996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smtClean="0">
                <a:solidFill>
                  <a:srgbClr val="FFFFFF"/>
                </a:solidFill>
                <a:latin typeface="Times New Roman" pitchFamily="18" charset="0"/>
                <a:cs typeface="Times New Roman" pitchFamily="18" charset="0"/>
              </a:rPr>
              <a:t>Outline</a:t>
            </a:r>
            <a:endParaRPr lang="en-US" sz="3200" dirty="0">
              <a:solidFill>
                <a:srgbClr val="FFFFFF"/>
              </a:solidFill>
              <a:latin typeface="Times New Roman" pitchFamily="18" charset="0"/>
              <a:cs typeface="Times New Roman" pitchFamily="18" charset="0"/>
            </a:endParaRP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606550" y="76200"/>
            <a:ext cx="7156450" cy="584775"/>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Ordered </a:t>
            </a:r>
            <a:r>
              <a:rPr lang="en-US" sz="3200" dirty="0" smtClean="0">
                <a:solidFill>
                  <a:srgbClr val="FFFFFF"/>
                </a:solidFill>
                <a:latin typeface="Times New Roman" pitchFamily="18" charset="0"/>
                <a:cs typeface="Times New Roman" pitchFamily="18" charset="0"/>
              </a:rPr>
              <a:t>Lists (continue…)</a:t>
            </a:r>
            <a:endParaRPr lang="en-US" sz="3200" dirty="0">
              <a:solidFill>
                <a:srgbClr val="FFFFFF"/>
              </a:solidFill>
              <a:latin typeface="Times New Roman" pitchFamily="18" charset="0"/>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13</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1"/>
          <p:cNvSpPr>
            <a:spLocks noChangeArrowheads="1"/>
          </p:cNvSpPr>
          <p:nvPr/>
        </p:nvSpPr>
        <p:spPr bwMode="auto">
          <a:xfrm>
            <a:off x="990601" y="801023"/>
            <a:ext cx="8153399" cy="5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42900" indent="-342900" algn="just">
              <a:spcBef>
                <a:spcPts val="0"/>
              </a:spcBef>
              <a:spcAft>
                <a:spcPts val="0"/>
              </a:spcAft>
              <a:buFont typeface="Arial" panose="020B0604020202020204" pitchFamily="34" charset="0"/>
              <a:buChar char="•"/>
            </a:pPr>
            <a:r>
              <a:rPr lang="en-US" sz="1900" dirty="0" smtClean="0">
                <a:latin typeface="Times New Roman" pitchFamily="18" charset="0"/>
                <a:cs typeface="Times New Roman" pitchFamily="18" charset="0"/>
              </a:rPr>
              <a:t>Example 3. (continue…)</a:t>
            </a:r>
          </a:p>
          <a:p>
            <a:pPr lvl="1" algn="just">
              <a:spcBef>
                <a:spcPts val="0"/>
              </a:spcBef>
              <a:spcAft>
                <a:spcPts val="0"/>
              </a:spcAft>
            </a:pPr>
            <a:r>
              <a:rPr lang="en-US" sz="1900" dirty="0" smtClean="0">
                <a:solidFill>
                  <a:srgbClr val="FF0000"/>
                </a:solidFill>
                <a:latin typeface="Times New Roman" pitchFamily="18" charset="0"/>
                <a:cs typeface="Times New Roman" pitchFamily="18" charset="0"/>
              </a:rPr>
              <a:t>                 &lt;/</a:t>
            </a:r>
            <a:r>
              <a:rPr lang="en-US" sz="1900" dirty="0" err="1" smtClean="0">
                <a:solidFill>
                  <a:srgbClr val="FF0000"/>
                </a:solidFill>
                <a:latin typeface="Times New Roman" pitchFamily="18" charset="0"/>
                <a:cs typeface="Times New Roman" pitchFamily="18" charset="0"/>
              </a:rPr>
              <a:t>ol</a:t>
            </a:r>
            <a:r>
              <a:rPr lang="en-US" sz="1900" dirty="0" smtClean="0">
                <a:solidFill>
                  <a:srgbClr val="FF0000"/>
                </a:solidFill>
                <a:latin typeface="Times New Roman" pitchFamily="18" charset="0"/>
                <a:cs typeface="Times New Roman" pitchFamily="18" charset="0"/>
              </a:rPr>
              <a:t>&gt;</a:t>
            </a:r>
          </a:p>
          <a:p>
            <a:pPr lvl="1" algn="just">
              <a:spcBef>
                <a:spcPts val="0"/>
              </a:spcBef>
              <a:spcAft>
                <a:spcPts val="0"/>
              </a:spcAft>
            </a:pPr>
            <a:r>
              <a:rPr lang="en-US" sz="1900" dirty="0" smtClean="0">
                <a:solidFill>
                  <a:srgbClr val="FF0000"/>
                </a:solidFill>
                <a:latin typeface="Times New Roman" pitchFamily="18" charset="0"/>
                <a:cs typeface="Times New Roman" pitchFamily="18" charset="0"/>
              </a:rPr>
              <a:t>              &lt;/</a:t>
            </a:r>
            <a:r>
              <a:rPr lang="en-US" sz="1900" dirty="0">
                <a:solidFill>
                  <a:srgbClr val="FF0000"/>
                </a:solidFill>
                <a:latin typeface="Times New Roman" pitchFamily="18" charset="0"/>
                <a:cs typeface="Times New Roman" pitchFamily="18" charset="0"/>
              </a:rPr>
              <a:t>li&gt;</a:t>
            </a:r>
          </a:p>
          <a:p>
            <a:pPr lvl="1" algn="just">
              <a:spcBef>
                <a:spcPts val="0"/>
              </a:spcBef>
              <a:spcAft>
                <a:spcPts val="0"/>
              </a:spcAft>
            </a:pPr>
            <a:r>
              <a:rPr lang="en-US" sz="1900" dirty="0" smtClean="0">
                <a:solidFill>
                  <a:srgbClr val="FF0000"/>
                </a:solidFill>
                <a:latin typeface="Times New Roman" pitchFamily="18" charset="0"/>
                <a:cs typeface="Times New Roman" pitchFamily="18" charset="0"/>
              </a:rPr>
              <a:t>         &lt;/</a:t>
            </a:r>
            <a:r>
              <a:rPr lang="en-US" sz="1900" dirty="0" err="1">
                <a:solidFill>
                  <a:srgbClr val="FF0000"/>
                </a:solidFill>
                <a:latin typeface="Times New Roman" pitchFamily="18" charset="0"/>
                <a:cs typeface="Times New Roman" pitchFamily="18" charset="0"/>
              </a:rPr>
              <a:t>ol</a:t>
            </a:r>
            <a:r>
              <a:rPr lang="en-US" sz="1900" dirty="0">
                <a:solidFill>
                  <a:srgbClr val="FF0000"/>
                </a:solidFill>
                <a:latin typeface="Times New Roman" pitchFamily="18" charset="0"/>
                <a:cs typeface="Times New Roman" pitchFamily="18" charset="0"/>
              </a:rPr>
              <a:t>&gt;</a:t>
            </a:r>
          </a:p>
          <a:p>
            <a:pPr lvl="1" algn="just">
              <a:spcBef>
                <a:spcPts val="0"/>
              </a:spcBef>
              <a:spcAft>
                <a:spcPts val="0"/>
              </a:spcAft>
            </a:pPr>
            <a:r>
              <a:rPr lang="en-US" sz="1900" dirty="0" smtClean="0">
                <a:solidFill>
                  <a:srgbClr val="FF0000"/>
                </a:solidFill>
                <a:latin typeface="Times New Roman" pitchFamily="18" charset="0"/>
                <a:cs typeface="Times New Roman" pitchFamily="18" charset="0"/>
              </a:rPr>
              <a:t>    &lt;/</a:t>
            </a:r>
            <a:r>
              <a:rPr lang="en-US" sz="1900" dirty="0">
                <a:solidFill>
                  <a:srgbClr val="FF0000"/>
                </a:solidFill>
                <a:latin typeface="Times New Roman" pitchFamily="18" charset="0"/>
                <a:cs typeface="Times New Roman" pitchFamily="18" charset="0"/>
              </a:rPr>
              <a:t>li&gt;</a:t>
            </a:r>
          </a:p>
          <a:p>
            <a:pPr lvl="1" algn="just">
              <a:spcBef>
                <a:spcPts val="0"/>
              </a:spcBef>
              <a:spcAft>
                <a:spcPts val="0"/>
              </a:spcAft>
            </a:pPr>
            <a:r>
              <a:rPr lang="en-US" sz="1900" dirty="0" smtClean="0">
                <a:solidFill>
                  <a:srgbClr val="FF0000"/>
                </a:solidFill>
                <a:latin typeface="Times New Roman" pitchFamily="18" charset="0"/>
                <a:cs typeface="Times New Roman" pitchFamily="18" charset="0"/>
              </a:rPr>
              <a:t>    &lt;</a:t>
            </a:r>
            <a:r>
              <a:rPr lang="en-US" sz="1900" dirty="0">
                <a:solidFill>
                  <a:srgbClr val="FF0000"/>
                </a:solidFill>
                <a:latin typeface="Times New Roman" pitchFamily="18" charset="0"/>
                <a:cs typeface="Times New Roman" pitchFamily="18" charset="0"/>
              </a:rPr>
              <a:t>li&gt;Appendages&lt;/li</a:t>
            </a:r>
            <a:r>
              <a:rPr lang="en-US" sz="1900" dirty="0" smtClean="0">
                <a:solidFill>
                  <a:srgbClr val="FF0000"/>
                </a:solidFill>
                <a:latin typeface="Times New Roman" pitchFamily="18" charset="0"/>
                <a:cs typeface="Times New Roman" pitchFamily="18" charset="0"/>
              </a:rPr>
              <a:t>&gt;</a:t>
            </a:r>
          </a:p>
          <a:p>
            <a:pPr lvl="1" algn="just">
              <a:spcBef>
                <a:spcPts val="0"/>
              </a:spcBef>
              <a:spcAft>
                <a:spcPts val="0"/>
              </a:spcAft>
            </a:pPr>
            <a:r>
              <a:rPr lang="en-US" sz="1900" dirty="0" smtClean="0">
                <a:solidFill>
                  <a:srgbClr val="FF0000"/>
                </a:solidFill>
                <a:latin typeface="Times New Roman" pitchFamily="18" charset="0"/>
                <a:cs typeface="Times New Roman" pitchFamily="18" charset="0"/>
              </a:rPr>
              <a:t>&lt;/</a:t>
            </a:r>
            <a:r>
              <a:rPr lang="en-US" sz="1900" dirty="0" err="1">
                <a:solidFill>
                  <a:srgbClr val="FF0000"/>
                </a:solidFill>
                <a:latin typeface="Times New Roman" pitchFamily="18" charset="0"/>
                <a:cs typeface="Times New Roman" pitchFamily="18" charset="0"/>
              </a:rPr>
              <a:t>ol</a:t>
            </a:r>
            <a:r>
              <a:rPr lang="en-US" sz="1900" dirty="0">
                <a:solidFill>
                  <a:srgbClr val="FF0000"/>
                </a:solidFill>
                <a:latin typeface="Times New Roman" pitchFamily="18" charset="0"/>
                <a:cs typeface="Times New Roman" pitchFamily="18" charset="0"/>
              </a:rPr>
              <a:t>&gt;</a:t>
            </a:r>
          </a:p>
          <a:p>
            <a:pPr lvl="1" algn="just">
              <a:spcBef>
                <a:spcPts val="0"/>
              </a:spcBef>
              <a:spcAft>
                <a:spcPts val="0"/>
              </a:spcAft>
            </a:pPr>
            <a:r>
              <a:rPr lang="en-US" sz="1900" dirty="0">
                <a:solidFill>
                  <a:srgbClr val="FF0000"/>
                </a:solidFill>
                <a:latin typeface="Times New Roman" pitchFamily="18" charset="0"/>
                <a:cs typeface="Times New Roman" pitchFamily="18" charset="0"/>
              </a:rPr>
              <a:t>&lt;/body&gt;</a:t>
            </a:r>
          </a:p>
          <a:p>
            <a:pPr lvl="1" algn="just">
              <a:spcBef>
                <a:spcPts val="0"/>
              </a:spcBef>
              <a:spcAft>
                <a:spcPts val="0"/>
              </a:spcAft>
            </a:pPr>
            <a:r>
              <a:rPr lang="en-US" sz="1900" dirty="0">
                <a:solidFill>
                  <a:srgbClr val="FF0000"/>
                </a:solidFill>
                <a:latin typeface="Times New Roman" pitchFamily="18" charset="0"/>
                <a:cs typeface="Times New Roman" pitchFamily="18" charset="0"/>
              </a:rPr>
              <a:t>&lt;/html</a:t>
            </a:r>
            <a:r>
              <a:rPr lang="en-US" sz="1900" dirty="0" smtClean="0">
                <a:solidFill>
                  <a:srgbClr val="FF0000"/>
                </a:solidFill>
                <a:latin typeface="Times New Roman" pitchFamily="18" charset="0"/>
                <a:cs typeface="Times New Roman" pitchFamily="18" charset="0"/>
              </a:rPr>
              <a:t>&gt;</a:t>
            </a:r>
          </a:p>
          <a:p>
            <a:pPr lvl="1" algn="just">
              <a:spcBef>
                <a:spcPts val="0"/>
              </a:spcBef>
              <a:spcAft>
                <a:spcPts val="0"/>
              </a:spcAft>
            </a:pPr>
            <a:endParaRPr lang="en-US" sz="1900" dirty="0" smtClean="0">
              <a:solidFill>
                <a:srgbClr val="FF0000"/>
              </a:solidFill>
              <a:latin typeface="Times New Roman" pitchFamily="18" charset="0"/>
              <a:cs typeface="Times New Roman" pitchFamily="18" charset="0"/>
            </a:endParaRPr>
          </a:p>
          <a:p>
            <a:pPr lvl="1" algn="just">
              <a:spcBef>
                <a:spcPts val="0"/>
              </a:spcBef>
              <a:spcAft>
                <a:spcPts val="0"/>
              </a:spcAft>
            </a:pPr>
            <a:r>
              <a:rPr lang="en-US" sz="1900" dirty="0" smtClean="0">
                <a:latin typeface="Times New Roman" pitchFamily="18" charset="0"/>
                <a:cs typeface="Times New Roman" pitchFamily="18" charset="0"/>
              </a:rPr>
              <a:t>Output:</a:t>
            </a:r>
          </a:p>
          <a:p>
            <a:pPr lvl="1" algn="just">
              <a:spcBef>
                <a:spcPts val="0"/>
              </a:spcBef>
              <a:spcAft>
                <a:spcPts val="0"/>
              </a:spcAft>
            </a:pPr>
            <a:endParaRPr lang="en-US" sz="1900" dirty="0">
              <a:latin typeface="Times New Roman" pitchFamily="18" charset="0"/>
              <a:cs typeface="Times New Roman" pitchFamily="18" charset="0"/>
            </a:endParaRPr>
          </a:p>
          <a:p>
            <a:pPr lvl="1" algn="just">
              <a:spcBef>
                <a:spcPts val="0"/>
              </a:spcBef>
              <a:spcAft>
                <a:spcPts val="0"/>
              </a:spcAft>
            </a:pPr>
            <a:endParaRPr lang="en-US" sz="1900" dirty="0" smtClean="0">
              <a:latin typeface="Times New Roman" pitchFamily="18" charset="0"/>
              <a:cs typeface="Times New Roman" pitchFamily="18" charset="0"/>
            </a:endParaRPr>
          </a:p>
          <a:p>
            <a:pPr lvl="1" algn="just">
              <a:spcBef>
                <a:spcPts val="0"/>
              </a:spcBef>
              <a:spcAft>
                <a:spcPts val="0"/>
              </a:spcAft>
            </a:pPr>
            <a:endParaRPr lang="en-US" sz="1900" dirty="0">
              <a:latin typeface="Times New Roman" pitchFamily="18" charset="0"/>
              <a:cs typeface="Times New Roman" pitchFamily="18" charset="0"/>
            </a:endParaRPr>
          </a:p>
          <a:p>
            <a:pPr lvl="1" algn="just">
              <a:spcBef>
                <a:spcPts val="0"/>
              </a:spcBef>
              <a:spcAft>
                <a:spcPts val="0"/>
              </a:spcAft>
            </a:pPr>
            <a:endParaRPr lang="en-US" sz="1900" dirty="0" smtClean="0">
              <a:latin typeface="Times New Roman" pitchFamily="18" charset="0"/>
              <a:cs typeface="Times New Roman" pitchFamily="18" charset="0"/>
            </a:endParaRPr>
          </a:p>
          <a:p>
            <a:pPr lvl="1" algn="just">
              <a:spcBef>
                <a:spcPts val="0"/>
              </a:spcBef>
              <a:spcAft>
                <a:spcPts val="0"/>
              </a:spcAft>
            </a:pPr>
            <a:endParaRPr lang="en-US" sz="1900" dirty="0">
              <a:latin typeface="Times New Roman" pitchFamily="18" charset="0"/>
              <a:cs typeface="Times New Roman" pitchFamily="18" charset="0"/>
            </a:endParaRPr>
          </a:p>
          <a:p>
            <a:pPr marL="342900" indent="-342900" algn="just">
              <a:spcBef>
                <a:spcPts val="0"/>
              </a:spcBef>
              <a:spcAft>
                <a:spcPts val="0"/>
              </a:spcAft>
              <a:buFont typeface="Arial" panose="020B0604020202020204" pitchFamily="34" charset="0"/>
              <a:buChar char="•"/>
            </a:pPr>
            <a:r>
              <a:rPr lang="en-US" sz="1900" dirty="0">
                <a:latin typeface="Times New Roman" pitchFamily="18" charset="0"/>
                <a:cs typeface="Times New Roman" pitchFamily="18" charset="0"/>
              </a:rPr>
              <a:t>There are lots of list-style-type </a:t>
            </a:r>
            <a:r>
              <a:rPr lang="en-US" sz="1900" dirty="0" smtClean="0">
                <a:latin typeface="Times New Roman" pitchFamily="18" charset="0"/>
                <a:cs typeface="Times New Roman" pitchFamily="18" charset="0"/>
              </a:rPr>
              <a:t>property values </a:t>
            </a:r>
            <a:r>
              <a:rPr lang="en-US" sz="1900" dirty="0">
                <a:latin typeface="Times New Roman" pitchFamily="18" charset="0"/>
                <a:cs typeface="Times New Roman" pitchFamily="18" charset="0"/>
              </a:rPr>
              <a:t>for ordered lists. Some of the more popular values are decimal, upper-alpha, </a:t>
            </a:r>
            <a:r>
              <a:rPr lang="en-US" sz="1900" dirty="0" smtClean="0">
                <a:latin typeface="Times New Roman" pitchFamily="18" charset="0"/>
                <a:cs typeface="Times New Roman" pitchFamily="18" charset="0"/>
              </a:rPr>
              <a:t>lower-alpha, upper-roman</a:t>
            </a:r>
            <a:r>
              <a:rPr lang="en-US" sz="1900" dirty="0">
                <a:latin typeface="Times New Roman" pitchFamily="18" charset="0"/>
                <a:cs typeface="Times New Roman" pitchFamily="18" charset="0"/>
              </a:rPr>
              <a:t>, and lower-roman</a:t>
            </a:r>
            <a:r>
              <a:rPr lang="en-US" sz="1900" dirty="0" smtClean="0">
                <a:latin typeface="Times New Roman" pitchFamily="18" charset="0"/>
                <a:cs typeface="Times New Roman" pitchFamily="18" charset="0"/>
              </a:rPr>
              <a:t>.</a:t>
            </a:r>
            <a:endParaRPr lang="en-US" sz="1900" dirty="0">
              <a:latin typeface="Times New Roman" pitchFamily="18" charset="0"/>
              <a:cs typeface="Times New Roman" pitchFamily="18" charset="0"/>
            </a:endParaRPr>
          </a:p>
        </p:txBody>
      </p:sp>
      <p:sp>
        <p:nvSpPr>
          <p:cNvPr id="13" name="Footer Placeholder 4"/>
          <p:cNvSpPr>
            <a:spLocks noGrp="1"/>
          </p:cNvSpPr>
          <p:nvPr>
            <p:ph type="ftr" sz="quarter" idx="11"/>
          </p:nvPr>
        </p:nvSpPr>
        <p:spPr>
          <a:xfrm>
            <a:off x="1295400" y="6658759"/>
            <a:ext cx="7010400" cy="199241"/>
          </a:xfrm>
        </p:spPr>
        <p:txBody>
          <a:bodyPr/>
          <a:lstStyle/>
          <a:p>
            <a:r>
              <a:rPr lang="en-US" dirty="0" smtClean="0">
                <a:solidFill>
                  <a:schemeClr val="tx1"/>
                </a:solidFill>
                <a:latin typeface="Times New Roman" pitchFamily="18" charset="0"/>
                <a:cs typeface="Times New Roman" pitchFamily="18" charset="0"/>
              </a:rPr>
              <a:t> </a:t>
            </a:r>
            <a:r>
              <a:rPr lang="en-US" dirty="0">
                <a:solidFill>
                  <a:schemeClr val="tx1"/>
                </a:solidFill>
                <a:latin typeface="Times New Roman" pitchFamily="18" charset="0"/>
                <a:cs typeface="Times New Roman" pitchFamily="18" charset="0"/>
              </a:rPr>
              <a:t>John Dean, </a:t>
            </a:r>
            <a:r>
              <a:rPr lang="en-US" dirty="0" smtClean="0">
                <a:solidFill>
                  <a:schemeClr val="tx1"/>
                </a:solidFill>
                <a:latin typeface="Times New Roman" pitchFamily="18" charset="0"/>
                <a:cs typeface="Times New Roman" pitchFamily="18" charset="0"/>
              </a:rPr>
              <a:t>(2018), Web </a:t>
            </a:r>
            <a:r>
              <a:rPr lang="en-US" dirty="0">
                <a:solidFill>
                  <a:schemeClr val="tx1"/>
                </a:solidFill>
                <a:latin typeface="Times New Roman" pitchFamily="18" charset="0"/>
                <a:cs typeface="Times New Roman" pitchFamily="18" charset="0"/>
              </a:rPr>
              <a:t>Programming with HTML5, CSS, and JavaScript, Jones and Bartlett </a:t>
            </a:r>
            <a:r>
              <a:rPr lang="en-US" dirty="0" smtClean="0">
                <a:solidFill>
                  <a:schemeClr val="tx1"/>
                </a:solidFill>
                <a:latin typeface="Times New Roman" pitchFamily="18" charset="0"/>
                <a:cs typeface="Times New Roman" pitchFamily="18" charset="0"/>
              </a:rPr>
              <a:t>Publishers</a:t>
            </a:r>
            <a:r>
              <a:rPr lang="en-US" dirty="0">
                <a:solidFill>
                  <a:schemeClr val="tx1"/>
                </a:solidFill>
                <a:latin typeface="Times New Roman" pitchFamily="18" charset="0"/>
                <a:cs typeface="Times New Roman" pitchFamily="18" charset="0"/>
              </a:rPr>
              <a:t>.</a:t>
            </a:r>
          </a:p>
        </p:txBody>
      </p:sp>
      <p:pic>
        <p:nvPicPr>
          <p:cNvPr id="3" name="Pictur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613212" y="2995537"/>
            <a:ext cx="6553200" cy="2317899"/>
          </a:xfrm>
          <a:prstGeom prst="rect">
            <a:avLst/>
          </a:prstGeom>
        </p:spPr>
      </p:pic>
    </p:spTree>
    <p:extLst>
      <p:ext uri="{BB962C8B-B14F-4D97-AF65-F5344CB8AC3E}">
        <p14:creationId xmlns:p14="http://schemas.microsoft.com/office/powerpoint/2010/main" val="2309485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smtClean="0">
                <a:solidFill>
                  <a:srgbClr val="FFFFFF"/>
                </a:solidFill>
                <a:latin typeface="Times New Roman" pitchFamily="18" charset="0"/>
                <a:cs typeface="Times New Roman" pitchFamily="18" charset="0"/>
              </a:rPr>
              <a:t>Outline</a:t>
            </a:r>
            <a:endParaRPr lang="en-US" sz="3200" dirty="0">
              <a:solidFill>
                <a:srgbClr val="FFFFFF"/>
              </a:solidFill>
              <a:latin typeface="Times New Roman" pitchFamily="18" charset="0"/>
              <a:cs typeface="Times New Roman" pitchFamily="18" charset="0"/>
            </a:endParaRP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606550" y="76200"/>
            <a:ext cx="7156450" cy="584775"/>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Ordered </a:t>
            </a:r>
            <a:r>
              <a:rPr lang="en-US" sz="3200" dirty="0" smtClean="0">
                <a:solidFill>
                  <a:srgbClr val="FFFFFF"/>
                </a:solidFill>
                <a:latin typeface="Times New Roman" pitchFamily="18" charset="0"/>
                <a:cs typeface="Times New Roman" pitchFamily="18" charset="0"/>
              </a:rPr>
              <a:t>Lists (continue…)</a:t>
            </a:r>
            <a:endParaRPr lang="en-US" sz="3200" dirty="0">
              <a:solidFill>
                <a:srgbClr val="FFFFFF"/>
              </a:solidFill>
              <a:latin typeface="Times New Roman" pitchFamily="18" charset="0"/>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14</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1"/>
          <p:cNvSpPr>
            <a:spLocks noChangeArrowheads="1"/>
          </p:cNvSpPr>
          <p:nvPr/>
        </p:nvSpPr>
        <p:spPr bwMode="auto">
          <a:xfrm>
            <a:off x="990601" y="801023"/>
            <a:ext cx="8153399" cy="477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42900" indent="-342900" algn="just">
              <a:spcBef>
                <a:spcPts val="0"/>
              </a:spcBef>
              <a:spcAft>
                <a:spcPts val="0"/>
              </a:spcAft>
              <a:buFont typeface="Arial" panose="020B0604020202020204" pitchFamily="34" charset="0"/>
              <a:buChar char="•"/>
            </a:pPr>
            <a:r>
              <a:rPr lang="en-US" sz="1900" dirty="0">
                <a:latin typeface="Times New Roman" pitchFamily="18" charset="0"/>
                <a:cs typeface="Times New Roman" pitchFamily="18" charset="0"/>
              </a:rPr>
              <a:t>We should be aware of the </a:t>
            </a:r>
            <a:r>
              <a:rPr lang="en-US" sz="1900" dirty="0" err="1">
                <a:latin typeface="Times New Roman" pitchFamily="18" charset="0"/>
                <a:cs typeface="Times New Roman" pitchFamily="18" charset="0"/>
              </a:rPr>
              <a:t>ol</a:t>
            </a:r>
            <a:r>
              <a:rPr lang="en-US" sz="1900" dirty="0">
                <a:latin typeface="Times New Roman" pitchFamily="18" charset="0"/>
                <a:cs typeface="Times New Roman" pitchFamily="18" charset="0"/>
              </a:rPr>
              <a:t> element’s </a:t>
            </a:r>
            <a:r>
              <a:rPr lang="en-US" sz="1900" dirty="0" smtClean="0">
                <a:latin typeface="Times New Roman" pitchFamily="18" charset="0"/>
                <a:cs typeface="Times New Roman" pitchFamily="18" charset="0"/>
              </a:rPr>
              <a:t>reversed and </a:t>
            </a:r>
            <a:r>
              <a:rPr lang="en-US" sz="1900" dirty="0">
                <a:latin typeface="Times New Roman" pitchFamily="18" charset="0"/>
                <a:cs typeface="Times New Roman" pitchFamily="18" charset="0"/>
              </a:rPr>
              <a:t>start attributes. As its name </a:t>
            </a:r>
            <a:r>
              <a:rPr lang="en-US" sz="1900" dirty="0" smtClean="0">
                <a:latin typeface="Times New Roman" pitchFamily="18" charset="0"/>
                <a:cs typeface="Times New Roman" pitchFamily="18" charset="0"/>
              </a:rPr>
              <a:t>implies, the </a:t>
            </a:r>
            <a:r>
              <a:rPr lang="en-US" sz="1900" dirty="0">
                <a:latin typeface="Times New Roman" pitchFamily="18" charset="0"/>
                <a:cs typeface="Times New Roman" pitchFamily="18" charset="0"/>
              </a:rPr>
              <a:t>reversed attribute causes list item labels to be </a:t>
            </a:r>
            <a:r>
              <a:rPr lang="en-US" sz="1900" dirty="0" smtClean="0">
                <a:latin typeface="Times New Roman" pitchFamily="18" charset="0"/>
                <a:cs typeface="Times New Roman" pitchFamily="18" charset="0"/>
              </a:rPr>
              <a:t>in reverse </a:t>
            </a:r>
            <a:r>
              <a:rPr lang="en-US" sz="1900" dirty="0">
                <a:latin typeface="Times New Roman" pitchFamily="18" charset="0"/>
                <a:cs typeface="Times New Roman" pitchFamily="18" charset="0"/>
              </a:rPr>
              <a:t>order. For example, the following </a:t>
            </a:r>
            <a:r>
              <a:rPr lang="en-US" sz="1900" dirty="0" smtClean="0">
                <a:latin typeface="Times New Roman" pitchFamily="18" charset="0"/>
                <a:cs typeface="Times New Roman" pitchFamily="18" charset="0"/>
              </a:rPr>
              <a:t>example get </a:t>
            </a:r>
            <a:r>
              <a:rPr lang="en-US" sz="1900" dirty="0">
                <a:latin typeface="Times New Roman" pitchFamily="18" charset="0"/>
                <a:cs typeface="Times New Roman" pitchFamily="18" charset="0"/>
              </a:rPr>
              <a:t>displayed with the </a:t>
            </a:r>
            <a:r>
              <a:rPr lang="en-US" sz="1900" dirty="0" smtClean="0">
                <a:latin typeface="Times New Roman" pitchFamily="18" charset="0"/>
                <a:cs typeface="Times New Roman" pitchFamily="18" charset="0"/>
              </a:rPr>
              <a:t>labels 4, 3</a:t>
            </a:r>
            <a:r>
              <a:rPr lang="en-US" sz="1900" dirty="0">
                <a:latin typeface="Times New Roman" pitchFamily="18" charset="0"/>
                <a:cs typeface="Times New Roman" pitchFamily="18" charset="0"/>
              </a:rPr>
              <a:t>, 2, and 1</a:t>
            </a:r>
            <a:r>
              <a:rPr lang="en-US" sz="1900" dirty="0" smtClean="0">
                <a:latin typeface="Times New Roman" pitchFamily="18" charset="0"/>
                <a:cs typeface="Times New Roman" pitchFamily="18" charset="0"/>
              </a:rPr>
              <a:t>:</a:t>
            </a:r>
          </a:p>
          <a:p>
            <a:pPr marL="342900" indent="-342900" algn="just">
              <a:spcBef>
                <a:spcPts val="0"/>
              </a:spcBef>
              <a:spcAft>
                <a:spcPts val="0"/>
              </a:spcAft>
              <a:buFont typeface="Arial" panose="020B0604020202020204" pitchFamily="34" charset="0"/>
              <a:buChar char="•"/>
            </a:pPr>
            <a:r>
              <a:rPr lang="en-US" sz="1900" dirty="0" smtClean="0">
                <a:latin typeface="Times New Roman" pitchFamily="18" charset="0"/>
                <a:cs typeface="Times New Roman" pitchFamily="18" charset="0"/>
              </a:rPr>
              <a:t>Example 4:</a:t>
            </a:r>
            <a:endParaRPr lang="en-US" sz="1900" dirty="0">
              <a:latin typeface="Times New Roman" pitchFamily="18" charset="0"/>
              <a:cs typeface="Times New Roman" pitchFamily="18" charset="0"/>
            </a:endParaRPr>
          </a:p>
          <a:p>
            <a:pPr lvl="1" algn="just">
              <a:spcBef>
                <a:spcPts val="0"/>
              </a:spcBef>
              <a:spcAft>
                <a:spcPts val="0"/>
              </a:spcAft>
            </a:pPr>
            <a:r>
              <a:rPr lang="en-US" sz="1900" dirty="0">
                <a:solidFill>
                  <a:srgbClr val="FF0000"/>
                </a:solidFill>
                <a:latin typeface="Times New Roman" pitchFamily="18" charset="0"/>
                <a:cs typeface="Times New Roman" pitchFamily="18" charset="0"/>
              </a:rPr>
              <a:t>&lt;body&gt;</a:t>
            </a:r>
          </a:p>
          <a:p>
            <a:pPr lvl="1" algn="just">
              <a:spcBef>
                <a:spcPts val="0"/>
              </a:spcBef>
              <a:spcAft>
                <a:spcPts val="0"/>
              </a:spcAft>
            </a:pPr>
            <a:r>
              <a:rPr lang="en-US" sz="1900" dirty="0">
                <a:solidFill>
                  <a:srgbClr val="FF0000"/>
                </a:solidFill>
                <a:latin typeface="Times New Roman" pitchFamily="18" charset="0"/>
                <a:cs typeface="Times New Roman" pitchFamily="18" charset="0"/>
              </a:rPr>
              <a:t> Main body steps for a research paper.</a:t>
            </a:r>
          </a:p>
          <a:p>
            <a:pPr lvl="1" algn="just">
              <a:spcBef>
                <a:spcPts val="0"/>
              </a:spcBef>
              <a:spcAft>
                <a:spcPts val="0"/>
              </a:spcAft>
            </a:pPr>
            <a:r>
              <a:rPr lang="en-US" sz="1900" dirty="0">
                <a:solidFill>
                  <a:srgbClr val="FF0000"/>
                </a:solidFill>
                <a:latin typeface="Times New Roman" pitchFamily="18" charset="0"/>
                <a:cs typeface="Times New Roman" pitchFamily="18" charset="0"/>
              </a:rPr>
              <a:t>&lt;</a:t>
            </a:r>
            <a:r>
              <a:rPr lang="en-US" sz="1900" dirty="0" err="1">
                <a:solidFill>
                  <a:srgbClr val="FF0000"/>
                </a:solidFill>
                <a:latin typeface="Times New Roman" pitchFamily="18" charset="0"/>
                <a:cs typeface="Times New Roman" pitchFamily="18" charset="0"/>
              </a:rPr>
              <a:t>ol</a:t>
            </a:r>
            <a:r>
              <a:rPr lang="en-US" sz="1900" dirty="0">
                <a:solidFill>
                  <a:srgbClr val="FF0000"/>
                </a:solidFill>
                <a:latin typeface="Times New Roman" pitchFamily="18" charset="0"/>
                <a:cs typeface="Times New Roman" pitchFamily="18" charset="0"/>
              </a:rPr>
              <a:t> reversed&gt;</a:t>
            </a:r>
          </a:p>
          <a:p>
            <a:pPr lvl="2" algn="just">
              <a:spcBef>
                <a:spcPts val="0"/>
              </a:spcBef>
              <a:spcAft>
                <a:spcPts val="0"/>
              </a:spcAft>
            </a:pPr>
            <a:r>
              <a:rPr lang="en-US" sz="1900" dirty="0">
                <a:solidFill>
                  <a:srgbClr val="FF0000"/>
                </a:solidFill>
                <a:latin typeface="Times New Roman" pitchFamily="18" charset="0"/>
                <a:cs typeface="Times New Roman" pitchFamily="18" charset="0"/>
              </a:rPr>
              <a:t>&lt;li&gt;Ice-breaker cartoons&lt;/li&gt;</a:t>
            </a:r>
          </a:p>
          <a:p>
            <a:pPr lvl="2" algn="just">
              <a:spcBef>
                <a:spcPts val="0"/>
              </a:spcBef>
              <a:spcAft>
                <a:spcPts val="0"/>
              </a:spcAft>
            </a:pPr>
            <a:r>
              <a:rPr lang="en-US" sz="1900" dirty="0">
                <a:solidFill>
                  <a:srgbClr val="FF0000"/>
                </a:solidFill>
                <a:latin typeface="Times New Roman" pitchFamily="18" charset="0"/>
                <a:cs typeface="Times New Roman" pitchFamily="18" charset="0"/>
              </a:rPr>
              <a:t>&lt;li&gt;Examples&lt;/li&gt;</a:t>
            </a:r>
          </a:p>
          <a:p>
            <a:pPr lvl="2" algn="just">
              <a:spcBef>
                <a:spcPts val="0"/>
              </a:spcBef>
              <a:spcAft>
                <a:spcPts val="0"/>
              </a:spcAft>
            </a:pPr>
            <a:r>
              <a:rPr lang="en-US" sz="1900" dirty="0">
                <a:solidFill>
                  <a:srgbClr val="FF0000"/>
                </a:solidFill>
                <a:latin typeface="Times New Roman" pitchFamily="18" charset="0"/>
                <a:cs typeface="Times New Roman" pitchFamily="18" charset="0"/>
              </a:rPr>
              <a:t>&lt;li&gt;Personal experiences&lt;/li&gt;</a:t>
            </a:r>
          </a:p>
          <a:p>
            <a:pPr lvl="2" algn="just">
              <a:spcBef>
                <a:spcPts val="0"/>
              </a:spcBef>
              <a:spcAft>
                <a:spcPts val="0"/>
              </a:spcAft>
            </a:pPr>
            <a:r>
              <a:rPr lang="en-US" sz="1900" dirty="0">
                <a:solidFill>
                  <a:srgbClr val="FF0000"/>
                </a:solidFill>
                <a:latin typeface="Times New Roman" pitchFamily="18" charset="0"/>
                <a:cs typeface="Times New Roman" pitchFamily="18" charset="0"/>
              </a:rPr>
              <a:t>&lt;li&gt;What friends say&lt;/li&gt;</a:t>
            </a:r>
          </a:p>
          <a:p>
            <a:pPr lvl="1" algn="just">
              <a:spcBef>
                <a:spcPts val="0"/>
              </a:spcBef>
              <a:spcAft>
                <a:spcPts val="0"/>
              </a:spcAft>
            </a:pPr>
            <a:r>
              <a:rPr lang="en-US" sz="1900" dirty="0">
                <a:solidFill>
                  <a:srgbClr val="FF0000"/>
                </a:solidFill>
                <a:latin typeface="Times New Roman" pitchFamily="18" charset="0"/>
                <a:cs typeface="Times New Roman" pitchFamily="18" charset="0"/>
              </a:rPr>
              <a:t>&lt;/</a:t>
            </a:r>
            <a:r>
              <a:rPr lang="en-US" sz="1900" dirty="0" err="1">
                <a:solidFill>
                  <a:srgbClr val="FF0000"/>
                </a:solidFill>
                <a:latin typeface="Times New Roman" pitchFamily="18" charset="0"/>
                <a:cs typeface="Times New Roman" pitchFamily="18" charset="0"/>
              </a:rPr>
              <a:t>ol</a:t>
            </a:r>
            <a:r>
              <a:rPr lang="en-US" sz="1900" dirty="0">
                <a:solidFill>
                  <a:srgbClr val="FF0000"/>
                </a:solidFill>
                <a:latin typeface="Times New Roman" pitchFamily="18" charset="0"/>
                <a:cs typeface="Times New Roman" pitchFamily="18" charset="0"/>
              </a:rPr>
              <a:t>&gt;</a:t>
            </a:r>
          </a:p>
          <a:p>
            <a:pPr lvl="1" algn="just">
              <a:spcBef>
                <a:spcPts val="0"/>
              </a:spcBef>
              <a:spcAft>
                <a:spcPts val="0"/>
              </a:spcAft>
            </a:pPr>
            <a:r>
              <a:rPr lang="en-US" sz="1900" dirty="0">
                <a:solidFill>
                  <a:srgbClr val="FF0000"/>
                </a:solidFill>
                <a:latin typeface="Times New Roman" pitchFamily="18" charset="0"/>
                <a:cs typeface="Times New Roman" pitchFamily="18" charset="0"/>
              </a:rPr>
              <a:t>&lt;/body</a:t>
            </a:r>
            <a:r>
              <a:rPr lang="en-US" sz="1900" dirty="0" smtClean="0">
                <a:solidFill>
                  <a:srgbClr val="FF0000"/>
                </a:solidFill>
                <a:latin typeface="Times New Roman" pitchFamily="18" charset="0"/>
                <a:cs typeface="Times New Roman" pitchFamily="18" charset="0"/>
              </a:rPr>
              <a:t>&gt;</a:t>
            </a:r>
          </a:p>
          <a:p>
            <a:pPr lvl="1" algn="just">
              <a:spcBef>
                <a:spcPts val="0"/>
              </a:spcBef>
              <a:spcAft>
                <a:spcPts val="0"/>
              </a:spcAft>
            </a:pPr>
            <a:r>
              <a:rPr lang="en-US" sz="1900" dirty="0" smtClean="0">
                <a:latin typeface="Times New Roman" pitchFamily="18" charset="0"/>
                <a:cs typeface="Times New Roman" pitchFamily="18" charset="0"/>
              </a:rPr>
              <a:t>Output:</a:t>
            </a:r>
          </a:p>
          <a:p>
            <a:pPr lvl="1" algn="just">
              <a:spcBef>
                <a:spcPts val="0"/>
              </a:spcBef>
              <a:spcAft>
                <a:spcPts val="0"/>
              </a:spcAft>
            </a:pPr>
            <a:endParaRPr lang="en-US" sz="1900" dirty="0">
              <a:solidFill>
                <a:srgbClr val="FF0000"/>
              </a:solidFill>
              <a:latin typeface="Times New Roman" pitchFamily="18" charset="0"/>
              <a:cs typeface="Times New Roman" pitchFamily="18" charset="0"/>
            </a:endParaRPr>
          </a:p>
        </p:txBody>
      </p:sp>
      <p:sp>
        <p:nvSpPr>
          <p:cNvPr id="13" name="Footer Placeholder 4"/>
          <p:cNvSpPr>
            <a:spLocks noGrp="1"/>
          </p:cNvSpPr>
          <p:nvPr>
            <p:ph type="ftr" sz="quarter" idx="11"/>
          </p:nvPr>
        </p:nvSpPr>
        <p:spPr>
          <a:xfrm>
            <a:off x="1295400" y="6658759"/>
            <a:ext cx="7010400" cy="199241"/>
          </a:xfrm>
        </p:spPr>
        <p:txBody>
          <a:bodyPr/>
          <a:lstStyle/>
          <a:p>
            <a:r>
              <a:rPr lang="en-US" dirty="0" smtClean="0">
                <a:solidFill>
                  <a:schemeClr val="tx1"/>
                </a:solidFill>
                <a:latin typeface="Times New Roman" pitchFamily="18" charset="0"/>
                <a:cs typeface="Times New Roman" pitchFamily="18" charset="0"/>
              </a:rPr>
              <a:t> </a:t>
            </a:r>
            <a:r>
              <a:rPr lang="en-US" dirty="0">
                <a:solidFill>
                  <a:schemeClr val="tx1"/>
                </a:solidFill>
                <a:latin typeface="Times New Roman" pitchFamily="18" charset="0"/>
                <a:cs typeface="Times New Roman" pitchFamily="18" charset="0"/>
              </a:rPr>
              <a:t>John Dean, </a:t>
            </a:r>
            <a:r>
              <a:rPr lang="en-US" dirty="0" smtClean="0">
                <a:solidFill>
                  <a:schemeClr val="tx1"/>
                </a:solidFill>
                <a:latin typeface="Times New Roman" pitchFamily="18" charset="0"/>
                <a:cs typeface="Times New Roman" pitchFamily="18" charset="0"/>
              </a:rPr>
              <a:t>(2018), Web </a:t>
            </a:r>
            <a:r>
              <a:rPr lang="en-US" dirty="0">
                <a:solidFill>
                  <a:schemeClr val="tx1"/>
                </a:solidFill>
                <a:latin typeface="Times New Roman" pitchFamily="18" charset="0"/>
                <a:cs typeface="Times New Roman" pitchFamily="18" charset="0"/>
              </a:rPr>
              <a:t>Programming with HTML5, CSS, and JavaScript, Jones and Bartlett </a:t>
            </a:r>
            <a:r>
              <a:rPr lang="en-US" dirty="0" smtClean="0">
                <a:solidFill>
                  <a:schemeClr val="tx1"/>
                </a:solidFill>
                <a:latin typeface="Times New Roman" pitchFamily="18" charset="0"/>
                <a:cs typeface="Times New Roman" pitchFamily="18" charset="0"/>
              </a:rPr>
              <a:t>Publishers</a:t>
            </a:r>
            <a:r>
              <a:rPr lang="en-US" dirty="0">
                <a:solidFill>
                  <a:schemeClr val="tx1"/>
                </a:solidFill>
                <a:latin typeface="Times New Roman" pitchFamily="18" charset="0"/>
                <a:cs typeface="Times New Roman" pitchFamily="18" charset="0"/>
              </a:rPr>
              <a:t>.</a:t>
            </a:r>
          </a:p>
        </p:txBody>
      </p:sp>
      <p:pic>
        <p:nvPicPr>
          <p:cNvPr id="4" name="Picture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61388" y="4866965"/>
            <a:ext cx="5853377" cy="1838635"/>
          </a:xfrm>
          <a:prstGeom prst="rect">
            <a:avLst/>
          </a:prstGeom>
        </p:spPr>
      </p:pic>
    </p:spTree>
    <p:extLst>
      <p:ext uri="{BB962C8B-B14F-4D97-AF65-F5344CB8AC3E}">
        <p14:creationId xmlns:p14="http://schemas.microsoft.com/office/powerpoint/2010/main" val="16463949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smtClean="0">
                <a:solidFill>
                  <a:srgbClr val="FFFFFF"/>
                </a:solidFill>
                <a:latin typeface="Times New Roman" pitchFamily="18" charset="0"/>
                <a:cs typeface="Times New Roman" pitchFamily="18" charset="0"/>
              </a:rPr>
              <a:t>Outline</a:t>
            </a:r>
            <a:endParaRPr lang="en-US" sz="3200" dirty="0">
              <a:solidFill>
                <a:srgbClr val="FFFFFF"/>
              </a:solidFill>
              <a:latin typeface="Times New Roman" pitchFamily="18" charset="0"/>
              <a:cs typeface="Times New Roman" pitchFamily="18" charset="0"/>
            </a:endParaRP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606550" y="76200"/>
            <a:ext cx="7156450" cy="584775"/>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Ordered </a:t>
            </a:r>
            <a:r>
              <a:rPr lang="en-US" sz="3200" dirty="0" smtClean="0">
                <a:solidFill>
                  <a:srgbClr val="FFFFFF"/>
                </a:solidFill>
                <a:latin typeface="Times New Roman" pitchFamily="18" charset="0"/>
                <a:cs typeface="Times New Roman" pitchFamily="18" charset="0"/>
              </a:rPr>
              <a:t>Lists (continue…)</a:t>
            </a:r>
            <a:endParaRPr lang="en-US" sz="3200" dirty="0">
              <a:solidFill>
                <a:srgbClr val="FFFFFF"/>
              </a:solidFill>
              <a:latin typeface="Times New Roman" pitchFamily="18" charset="0"/>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15</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1"/>
          <p:cNvSpPr>
            <a:spLocks noChangeArrowheads="1"/>
          </p:cNvSpPr>
          <p:nvPr/>
        </p:nvSpPr>
        <p:spPr bwMode="auto">
          <a:xfrm>
            <a:off x="990601" y="801023"/>
            <a:ext cx="8153399" cy="563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42900" indent="-342900" algn="just">
              <a:spcBef>
                <a:spcPts val="0"/>
              </a:spcBef>
              <a:spcAft>
                <a:spcPts val="0"/>
              </a:spcAft>
              <a:buFont typeface="Arial" panose="020B0604020202020204" pitchFamily="34" charset="0"/>
              <a:buChar char="•"/>
            </a:pPr>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start attribute causes </a:t>
            </a:r>
            <a:r>
              <a:rPr lang="en-US" dirty="0" smtClean="0">
                <a:latin typeface="Times New Roman" pitchFamily="18" charset="0"/>
                <a:cs typeface="Times New Roman" pitchFamily="18" charset="0"/>
              </a:rPr>
              <a:t>list item </a:t>
            </a:r>
            <a:r>
              <a:rPr lang="en-US" dirty="0">
                <a:latin typeface="Times New Roman" pitchFamily="18" charset="0"/>
                <a:cs typeface="Times New Roman" pitchFamily="18" charset="0"/>
              </a:rPr>
              <a:t>labels to start at a specified position. So in the </a:t>
            </a:r>
            <a:r>
              <a:rPr lang="en-US" dirty="0" smtClean="0">
                <a:latin typeface="Times New Roman" pitchFamily="18" charset="0"/>
                <a:cs typeface="Times New Roman" pitchFamily="18" charset="0"/>
              </a:rPr>
              <a:t>example 5., </a:t>
            </a:r>
            <a:r>
              <a:rPr lang="en-US" dirty="0">
                <a:solidFill>
                  <a:srgbClr val="FF0000"/>
                </a:solidFill>
                <a:latin typeface="Times New Roman" pitchFamily="18" charset="0"/>
                <a:cs typeface="Times New Roman" pitchFamily="18" charset="0"/>
              </a:rPr>
              <a:t>the </a:t>
            </a:r>
            <a:r>
              <a:rPr lang="en-US" dirty="0" err="1">
                <a:solidFill>
                  <a:srgbClr val="FF0000"/>
                </a:solidFill>
                <a:latin typeface="Times New Roman" pitchFamily="18" charset="0"/>
                <a:cs typeface="Times New Roman" pitchFamily="18" charset="0"/>
              </a:rPr>
              <a:t>ol</a:t>
            </a:r>
            <a:r>
              <a:rPr lang="en-US" dirty="0">
                <a:solidFill>
                  <a:srgbClr val="FF0000"/>
                </a:solidFill>
                <a:latin typeface="Times New Roman" pitchFamily="18" charset="0"/>
                <a:cs typeface="Times New Roman" pitchFamily="18" charset="0"/>
              </a:rPr>
              <a:t> </a:t>
            </a:r>
            <a:r>
              <a:rPr lang="en-US" dirty="0" smtClean="0">
                <a:solidFill>
                  <a:srgbClr val="FF0000"/>
                </a:solidFill>
                <a:latin typeface="Times New Roman" pitchFamily="18" charset="0"/>
                <a:cs typeface="Times New Roman" pitchFamily="18" charset="0"/>
              </a:rPr>
              <a:t>element’s start=“7" </a:t>
            </a:r>
            <a:r>
              <a:rPr lang="en-US" dirty="0">
                <a:latin typeface="Times New Roman" pitchFamily="18" charset="0"/>
                <a:cs typeface="Times New Roman" pitchFamily="18" charset="0"/>
              </a:rPr>
              <a:t>means that the first list item displays a label associated with the </a:t>
            </a:r>
            <a:r>
              <a:rPr lang="en-US" dirty="0" smtClean="0">
                <a:latin typeface="Times New Roman" pitchFamily="18" charset="0"/>
                <a:cs typeface="Times New Roman" pitchFamily="18" charset="0"/>
              </a:rPr>
              <a:t>7th </a:t>
            </a:r>
            <a:r>
              <a:rPr lang="en-US" dirty="0">
                <a:latin typeface="Times New Roman" pitchFamily="18" charset="0"/>
                <a:cs typeface="Times New Roman" pitchFamily="18" charset="0"/>
              </a:rPr>
              <a:t>position.</a:t>
            </a:r>
          </a:p>
          <a:p>
            <a:pPr marL="342900" indent="-342900" algn="just">
              <a:spcBef>
                <a:spcPts val="0"/>
              </a:spcBef>
              <a:spcAft>
                <a:spcPts val="0"/>
              </a:spcAft>
              <a:buFont typeface="Arial" panose="020B0604020202020204" pitchFamily="34" charset="0"/>
              <a:buChar char="•"/>
            </a:pPr>
            <a:r>
              <a:rPr lang="en-US" dirty="0">
                <a:latin typeface="Times New Roman" pitchFamily="18" charset="0"/>
                <a:cs typeface="Times New Roman" pitchFamily="18" charset="0"/>
              </a:rPr>
              <a:t>The style container’s </a:t>
            </a:r>
            <a:r>
              <a:rPr lang="en-US" dirty="0">
                <a:solidFill>
                  <a:srgbClr val="FF0000"/>
                </a:solidFill>
                <a:latin typeface="Times New Roman" pitchFamily="18" charset="0"/>
                <a:cs typeface="Times New Roman" pitchFamily="18" charset="0"/>
              </a:rPr>
              <a:t>.roman-list </a:t>
            </a:r>
            <a:r>
              <a:rPr lang="en-US" dirty="0">
                <a:latin typeface="Times New Roman" pitchFamily="18" charset="0"/>
                <a:cs typeface="Times New Roman" pitchFamily="18" charset="0"/>
              </a:rPr>
              <a:t>rule specifies uppercase roman numerals for the list items. Therefore, the </a:t>
            </a:r>
            <a:r>
              <a:rPr lang="en-US" dirty="0" smtClean="0">
                <a:latin typeface="Times New Roman" pitchFamily="18" charset="0"/>
                <a:cs typeface="Times New Roman" pitchFamily="18" charset="0"/>
              </a:rPr>
              <a:t>four </a:t>
            </a:r>
            <a:r>
              <a:rPr lang="en-US" dirty="0">
                <a:latin typeface="Times New Roman" pitchFamily="18" charset="0"/>
                <a:cs typeface="Times New Roman" pitchFamily="18" charset="0"/>
              </a:rPr>
              <a:t>list items get displayed with the </a:t>
            </a:r>
            <a:r>
              <a:rPr lang="en-US" dirty="0">
                <a:solidFill>
                  <a:srgbClr val="FF0000"/>
                </a:solidFill>
                <a:latin typeface="Times New Roman" pitchFamily="18" charset="0"/>
                <a:cs typeface="Times New Roman" pitchFamily="18" charset="0"/>
              </a:rPr>
              <a:t>labels </a:t>
            </a:r>
            <a:r>
              <a:rPr lang="en-US" dirty="0" smtClean="0">
                <a:solidFill>
                  <a:srgbClr val="FF0000"/>
                </a:solidFill>
                <a:latin typeface="Times New Roman" pitchFamily="18" charset="0"/>
                <a:cs typeface="Times New Roman" pitchFamily="18" charset="0"/>
              </a:rPr>
              <a:t>VII</a:t>
            </a:r>
            <a:r>
              <a:rPr lang="en-US" dirty="0">
                <a:solidFill>
                  <a:srgbClr val="FF0000"/>
                </a:solidFill>
                <a:latin typeface="Times New Roman" pitchFamily="18" charset="0"/>
                <a:cs typeface="Times New Roman" pitchFamily="18" charset="0"/>
              </a:rPr>
              <a:t>, </a:t>
            </a:r>
            <a:r>
              <a:rPr lang="en-US" dirty="0" smtClean="0">
                <a:solidFill>
                  <a:srgbClr val="FF0000"/>
                </a:solidFill>
                <a:latin typeface="Times New Roman" pitchFamily="18" charset="0"/>
                <a:cs typeface="Times New Roman" pitchFamily="18" charset="0"/>
              </a:rPr>
              <a:t>VIII</a:t>
            </a:r>
            <a:r>
              <a:rPr lang="en-US" dirty="0">
                <a:solidFill>
                  <a:srgbClr val="FF0000"/>
                </a:solidFill>
                <a:latin typeface="Times New Roman" pitchFamily="18" charset="0"/>
                <a:cs typeface="Times New Roman" pitchFamily="18" charset="0"/>
              </a:rPr>
              <a:t>, </a:t>
            </a:r>
            <a:r>
              <a:rPr lang="en-US" dirty="0" smtClean="0">
                <a:solidFill>
                  <a:srgbClr val="FF0000"/>
                </a:solidFill>
                <a:latin typeface="Times New Roman" pitchFamily="18" charset="0"/>
                <a:cs typeface="Times New Roman" pitchFamily="18" charset="0"/>
              </a:rPr>
              <a:t>IX, and X</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(which are the </a:t>
            </a:r>
            <a:r>
              <a:rPr lang="en-US" dirty="0" smtClean="0">
                <a:latin typeface="Times New Roman" pitchFamily="18" charset="0"/>
                <a:cs typeface="Times New Roman" pitchFamily="18" charset="0"/>
              </a:rPr>
              <a:t>roman numerals </a:t>
            </a:r>
            <a:r>
              <a:rPr lang="en-US" dirty="0">
                <a:latin typeface="Times New Roman" pitchFamily="18" charset="0"/>
                <a:cs typeface="Times New Roman" pitchFamily="18" charset="0"/>
              </a:rPr>
              <a:t>for </a:t>
            </a:r>
            <a:r>
              <a:rPr lang="en-US" dirty="0" smtClean="0">
                <a:solidFill>
                  <a:srgbClr val="FF0000"/>
                </a:solidFill>
                <a:latin typeface="Times New Roman" pitchFamily="18" charset="0"/>
                <a:cs typeface="Times New Roman" pitchFamily="18" charset="0"/>
              </a:rPr>
              <a:t>7, 8, 9, and 10</a:t>
            </a:r>
            <a:r>
              <a:rPr lang="en-US" dirty="0" smtClean="0">
                <a:latin typeface="Times New Roman" pitchFamily="18" charset="0"/>
                <a:cs typeface="Times New Roman" pitchFamily="18" charset="0"/>
              </a:rPr>
              <a:t>).</a:t>
            </a:r>
          </a:p>
          <a:p>
            <a:pPr marL="342900" indent="-342900" algn="just">
              <a:spcBef>
                <a:spcPts val="0"/>
              </a:spcBef>
              <a:spcAft>
                <a:spcPts val="0"/>
              </a:spcAft>
              <a:buFont typeface="Arial" panose="020B0604020202020204" pitchFamily="34" charset="0"/>
              <a:buChar char="•"/>
            </a:pPr>
            <a:r>
              <a:rPr lang="en-US" dirty="0" smtClean="0">
                <a:latin typeface="Times New Roman" pitchFamily="18" charset="0"/>
                <a:cs typeface="Times New Roman" pitchFamily="18" charset="0"/>
              </a:rPr>
              <a:t>Example 5.</a:t>
            </a:r>
          </a:p>
          <a:p>
            <a:pPr lvl="1" algn="just">
              <a:spcBef>
                <a:spcPts val="0"/>
              </a:spcBef>
              <a:spcAft>
                <a:spcPts val="0"/>
              </a:spcAft>
            </a:pPr>
            <a:r>
              <a:rPr lang="en-US" dirty="0">
                <a:latin typeface="Times New Roman" pitchFamily="18" charset="0"/>
                <a:cs typeface="Times New Roman" pitchFamily="18" charset="0"/>
              </a:rPr>
              <a:t>  </a:t>
            </a:r>
            <a:r>
              <a:rPr lang="en-US" dirty="0">
                <a:solidFill>
                  <a:srgbClr val="FF0000"/>
                </a:solidFill>
                <a:latin typeface="Times New Roman" pitchFamily="18" charset="0"/>
                <a:cs typeface="Times New Roman" pitchFamily="18" charset="0"/>
              </a:rPr>
              <a:t>&lt;style&gt;</a:t>
            </a:r>
          </a:p>
          <a:p>
            <a:pPr lvl="1" algn="just">
              <a:spcBef>
                <a:spcPts val="0"/>
              </a:spcBef>
              <a:spcAft>
                <a:spcPts val="0"/>
              </a:spcAft>
            </a:pPr>
            <a:r>
              <a:rPr lang="en-US" dirty="0" smtClean="0">
                <a:solidFill>
                  <a:srgbClr val="FF0000"/>
                </a:solidFill>
                <a:latin typeface="Times New Roman" pitchFamily="18" charset="0"/>
                <a:cs typeface="Times New Roman" pitchFamily="18" charset="0"/>
              </a:rPr>
              <a:t>        .</a:t>
            </a:r>
            <a:r>
              <a:rPr lang="en-US" dirty="0">
                <a:solidFill>
                  <a:srgbClr val="FF0000"/>
                </a:solidFill>
                <a:latin typeface="Times New Roman" pitchFamily="18" charset="0"/>
                <a:cs typeface="Times New Roman" pitchFamily="18" charset="0"/>
              </a:rPr>
              <a:t>roman-list {list-style-type: upper-roman;}</a:t>
            </a:r>
          </a:p>
          <a:p>
            <a:pPr lvl="1" algn="just">
              <a:spcBef>
                <a:spcPts val="0"/>
              </a:spcBef>
              <a:spcAft>
                <a:spcPts val="0"/>
              </a:spcAft>
            </a:pPr>
            <a:r>
              <a:rPr lang="en-US" dirty="0">
                <a:solidFill>
                  <a:srgbClr val="FF0000"/>
                </a:solidFill>
                <a:latin typeface="Times New Roman" pitchFamily="18" charset="0"/>
                <a:cs typeface="Times New Roman" pitchFamily="18" charset="0"/>
              </a:rPr>
              <a:t>&lt;/style&gt;</a:t>
            </a:r>
          </a:p>
          <a:p>
            <a:pPr lvl="1" algn="just">
              <a:spcBef>
                <a:spcPts val="0"/>
              </a:spcBef>
              <a:spcAft>
                <a:spcPts val="0"/>
              </a:spcAft>
            </a:pPr>
            <a:r>
              <a:rPr lang="en-US" dirty="0">
                <a:solidFill>
                  <a:srgbClr val="FF0000"/>
                </a:solidFill>
                <a:latin typeface="Times New Roman" pitchFamily="18" charset="0"/>
                <a:cs typeface="Times New Roman" pitchFamily="18" charset="0"/>
              </a:rPr>
              <a:t>&lt;body&gt;</a:t>
            </a:r>
          </a:p>
          <a:p>
            <a:pPr lvl="1" algn="just">
              <a:spcBef>
                <a:spcPts val="0"/>
              </a:spcBef>
              <a:spcAft>
                <a:spcPts val="0"/>
              </a:spcAft>
            </a:pPr>
            <a:r>
              <a:rPr lang="en-US" dirty="0">
                <a:solidFill>
                  <a:srgbClr val="FF0000"/>
                </a:solidFill>
                <a:latin typeface="Times New Roman" pitchFamily="18" charset="0"/>
                <a:cs typeface="Times New Roman" pitchFamily="18" charset="0"/>
              </a:rPr>
              <a:t>Main body steps for a research paper.</a:t>
            </a:r>
          </a:p>
          <a:p>
            <a:pPr lvl="1" algn="just">
              <a:spcBef>
                <a:spcPts val="0"/>
              </a:spcBef>
              <a:spcAft>
                <a:spcPts val="0"/>
              </a:spcAft>
            </a:pPr>
            <a:r>
              <a:rPr lang="en-US" dirty="0">
                <a:solidFill>
                  <a:srgbClr val="FF0000"/>
                </a:solidFill>
                <a:latin typeface="Times New Roman" pitchFamily="18" charset="0"/>
                <a:cs typeface="Times New Roman" pitchFamily="18" charset="0"/>
              </a:rPr>
              <a:t>&lt;</a:t>
            </a:r>
            <a:r>
              <a:rPr lang="en-US" dirty="0" err="1">
                <a:solidFill>
                  <a:srgbClr val="FF0000"/>
                </a:solidFill>
                <a:latin typeface="Times New Roman" pitchFamily="18" charset="0"/>
                <a:cs typeface="Times New Roman" pitchFamily="18" charset="0"/>
              </a:rPr>
              <a:t>ol</a:t>
            </a:r>
            <a:r>
              <a:rPr lang="en-US" dirty="0">
                <a:solidFill>
                  <a:srgbClr val="FF0000"/>
                </a:solidFill>
                <a:latin typeface="Times New Roman" pitchFamily="18" charset="0"/>
                <a:cs typeface="Times New Roman" pitchFamily="18" charset="0"/>
              </a:rPr>
              <a:t> class="roman-list" start</a:t>
            </a:r>
            <a:r>
              <a:rPr lang="en-US" dirty="0" smtClean="0">
                <a:solidFill>
                  <a:srgbClr val="FF0000"/>
                </a:solidFill>
                <a:latin typeface="Times New Roman" pitchFamily="18" charset="0"/>
                <a:cs typeface="Times New Roman" pitchFamily="18" charset="0"/>
              </a:rPr>
              <a:t>=</a:t>
            </a:r>
            <a:r>
              <a:rPr lang="en-US" dirty="0">
                <a:solidFill>
                  <a:srgbClr val="FF0000"/>
                </a:solidFill>
                <a:latin typeface="Times New Roman" pitchFamily="18" charset="0"/>
                <a:cs typeface="Times New Roman" pitchFamily="18" charset="0"/>
              </a:rPr>
              <a:t>"</a:t>
            </a:r>
            <a:r>
              <a:rPr lang="en-US" dirty="0" smtClean="0">
                <a:solidFill>
                  <a:srgbClr val="FF0000"/>
                </a:solidFill>
                <a:latin typeface="Times New Roman" pitchFamily="18" charset="0"/>
                <a:cs typeface="Times New Roman" pitchFamily="18" charset="0"/>
              </a:rPr>
              <a:t>7"&gt;</a:t>
            </a:r>
            <a:endParaRPr lang="en-US" dirty="0">
              <a:solidFill>
                <a:srgbClr val="FF0000"/>
              </a:solidFill>
              <a:latin typeface="Times New Roman" pitchFamily="18" charset="0"/>
              <a:cs typeface="Times New Roman" pitchFamily="18" charset="0"/>
            </a:endParaRPr>
          </a:p>
          <a:p>
            <a:pPr lvl="2" algn="just">
              <a:spcBef>
                <a:spcPts val="0"/>
              </a:spcBef>
              <a:spcAft>
                <a:spcPts val="0"/>
              </a:spcAft>
            </a:pPr>
            <a:r>
              <a:rPr lang="en-US" dirty="0">
                <a:solidFill>
                  <a:srgbClr val="FF0000"/>
                </a:solidFill>
                <a:latin typeface="Times New Roman" pitchFamily="18" charset="0"/>
                <a:cs typeface="Times New Roman" pitchFamily="18" charset="0"/>
              </a:rPr>
              <a:t>&lt;li&gt;Ice-breaker cartoons&lt;/li&gt;</a:t>
            </a:r>
          </a:p>
          <a:p>
            <a:pPr lvl="2" algn="just">
              <a:spcBef>
                <a:spcPts val="0"/>
              </a:spcBef>
              <a:spcAft>
                <a:spcPts val="0"/>
              </a:spcAft>
            </a:pPr>
            <a:r>
              <a:rPr lang="en-US" dirty="0">
                <a:solidFill>
                  <a:srgbClr val="FF0000"/>
                </a:solidFill>
                <a:latin typeface="Times New Roman" pitchFamily="18" charset="0"/>
                <a:cs typeface="Times New Roman" pitchFamily="18" charset="0"/>
              </a:rPr>
              <a:t>&lt;li&gt;Examples&lt;/li&gt;</a:t>
            </a:r>
          </a:p>
          <a:p>
            <a:pPr lvl="2" algn="just">
              <a:spcBef>
                <a:spcPts val="0"/>
              </a:spcBef>
              <a:spcAft>
                <a:spcPts val="0"/>
              </a:spcAft>
            </a:pPr>
            <a:r>
              <a:rPr lang="en-US" dirty="0">
                <a:solidFill>
                  <a:srgbClr val="FF0000"/>
                </a:solidFill>
                <a:latin typeface="Times New Roman" pitchFamily="18" charset="0"/>
                <a:cs typeface="Times New Roman" pitchFamily="18" charset="0"/>
              </a:rPr>
              <a:t>&lt;li&gt;Personal experiences&lt;/li&gt;</a:t>
            </a:r>
          </a:p>
          <a:p>
            <a:pPr lvl="2" algn="just">
              <a:spcBef>
                <a:spcPts val="0"/>
              </a:spcBef>
              <a:spcAft>
                <a:spcPts val="0"/>
              </a:spcAft>
            </a:pPr>
            <a:r>
              <a:rPr lang="en-US" dirty="0">
                <a:solidFill>
                  <a:srgbClr val="FF0000"/>
                </a:solidFill>
                <a:latin typeface="Times New Roman" pitchFamily="18" charset="0"/>
                <a:cs typeface="Times New Roman" pitchFamily="18" charset="0"/>
              </a:rPr>
              <a:t>&lt;li&gt;What friends say&lt;/li&gt;</a:t>
            </a:r>
          </a:p>
          <a:p>
            <a:pPr lvl="1" algn="just">
              <a:spcBef>
                <a:spcPts val="0"/>
              </a:spcBef>
              <a:spcAft>
                <a:spcPts val="0"/>
              </a:spcAft>
            </a:pPr>
            <a:r>
              <a:rPr lang="en-US" dirty="0">
                <a:solidFill>
                  <a:srgbClr val="FF0000"/>
                </a:solidFill>
                <a:latin typeface="Times New Roman" pitchFamily="18" charset="0"/>
                <a:cs typeface="Times New Roman" pitchFamily="18" charset="0"/>
              </a:rPr>
              <a:t>&lt;/</a:t>
            </a:r>
            <a:r>
              <a:rPr lang="en-US" dirty="0" err="1">
                <a:solidFill>
                  <a:srgbClr val="FF0000"/>
                </a:solidFill>
                <a:latin typeface="Times New Roman" pitchFamily="18" charset="0"/>
                <a:cs typeface="Times New Roman" pitchFamily="18" charset="0"/>
              </a:rPr>
              <a:t>ol</a:t>
            </a:r>
            <a:r>
              <a:rPr lang="en-US" dirty="0">
                <a:solidFill>
                  <a:srgbClr val="FF0000"/>
                </a:solidFill>
                <a:latin typeface="Times New Roman" pitchFamily="18" charset="0"/>
                <a:cs typeface="Times New Roman" pitchFamily="18" charset="0"/>
              </a:rPr>
              <a:t>&gt;</a:t>
            </a:r>
          </a:p>
          <a:p>
            <a:pPr lvl="1" algn="just">
              <a:spcBef>
                <a:spcPts val="0"/>
              </a:spcBef>
              <a:spcAft>
                <a:spcPts val="0"/>
              </a:spcAft>
            </a:pPr>
            <a:r>
              <a:rPr lang="en-US" dirty="0">
                <a:solidFill>
                  <a:srgbClr val="FF0000"/>
                </a:solidFill>
                <a:latin typeface="Times New Roman" pitchFamily="18" charset="0"/>
                <a:cs typeface="Times New Roman" pitchFamily="18" charset="0"/>
              </a:rPr>
              <a:t>&lt;/body</a:t>
            </a:r>
            <a:r>
              <a:rPr lang="en-US" dirty="0" smtClean="0">
                <a:solidFill>
                  <a:srgbClr val="FF0000"/>
                </a:solidFill>
                <a:latin typeface="Times New Roman" pitchFamily="18" charset="0"/>
                <a:cs typeface="Times New Roman" pitchFamily="18" charset="0"/>
              </a:rPr>
              <a:t>&gt;</a:t>
            </a:r>
          </a:p>
          <a:p>
            <a:pPr lvl="1" algn="just">
              <a:spcBef>
                <a:spcPts val="0"/>
              </a:spcBef>
              <a:spcAft>
                <a:spcPts val="0"/>
              </a:spcAft>
            </a:pPr>
            <a:r>
              <a:rPr lang="en-US" dirty="0" smtClean="0">
                <a:latin typeface="Times New Roman" pitchFamily="18" charset="0"/>
                <a:cs typeface="Times New Roman" pitchFamily="18" charset="0"/>
              </a:rPr>
              <a:t>                                             Output:</a:t>
            </a:r>
            <a:endParaRPr lang="en-US" dirty="0">
              <a:latin typeface="Times New Roman" pitchFamily="18" charset="0"/>
              <a:cs typeface="Times New Roman" pitchFamily="18" charset="0"/>
            </a:endParaRPr>
          </a:p>
        </p:txBody>
      </p:sp>
      <p:sp>
        <p:nvSpPr>
          <p:cNvPr id="13" name="Footer Placeholder 4"/>
          <p:cNvSpPr>
            <a:spLocks noGrp="1"/>
          </p:cNvSpPr>
          <p:nvPr>
            <p:ph type="ftr" sz="quarter" idx="11"/>
          </p:nvPr>
        </p:nvSpPr>
        <p:spPr>
          <a:xfrm>
            <a:off x="1295400" y="6658759"/>
            <a:ext cx="7010400" cy="199241"/>
          </a:xfrm>
        </p:spPr>
        <p:txBody>
          <a:bodyPr/>
          <a:lstStyle/>
          <a:p>
            <a:r>
              <a:rPr lang="en-US" dirty="0" smtClean="0">
                <a:solidFill>
                  <a:schemeClr val="tx1"/>
                </a:solidFill>
                <a:latin typeface="Times New Roman" pitchFamily="18" charset="0"/>
                <a:cs typeface="Times New Roman" pitchFamily="18" charset="0"/>
              </a:rPr>
              <a:t> </a:t>
            </a:r>
            <a:r>
              <a:rPr lang="en-US" dirty="0">
                <a:solidFill>
                  <a:schemeClr val="tx1"/>
                </a:solidFill>
                <a:latin typeface="Times New Roman" pitchFamily="18" charset="0"/>
                <a:cs typeface="Times New Roman" pitchFamily="18" charset="0"/>
              </a:rPr>
              <a:t>John Dean, </a:t>
            </a:r>
            <a:r>
              <a:rPr lang="en-US" dirty="0" smtClean="0">
                <a:solidFill>
                  <a:schemeClr val="tx1"/>
                </a:solidFill>
                <a:latin typeface="Times New Roman" pitchFamily="18" charset="0"/>
                <a:cs typeface="Times New Roman" pitchFamily="18" charset="0"/>
              </a:rPr>
              <a:t>(2018), Web </a:t>
            </a:r>
            <a:r>
              <a:rPr lang="en-US" dirty="0">
                <a:solidFill>
                  <a:schemeClr val="tx1"/>
                </a:solidFill>
                <a:latin typeface="Times New Roman" pitchFamily="18" charset="0"/>
                <a:cs typeface="Times New Roman" pitchFamily="18" charset="0"/>
              </a:rPr>
              <a:t>Programming with HTML5, CSS, and JavaScript, Jones and Bartlett </a:t>
            </a:r>
            <a:r>
              <a:rPr lang="en-US" dirty="0" smtClean="0">
                <a:solidFill>
                  <a:schemeClr val="tx1"/>
                </a:solidFill>
                <a:latin typeface="Times New Roman" pitchFamily="18" charset="0"/>
                <a:cs typeface="Times New Roman" pitchFamily="18" charset="0"/>
              </a:rPr>
              <a:t>Publishers</a:t>
            </a:r>
            <a:r>
              <a:rPr lang="en-US" dirty="0">
                <a:solidFill>
                  <a:schemeClr val="tx1"/>
                </a:solidFill>
                <a:latin typeface="Times New Roman" pitchFamily="18" charset="0"/>
                <a:cs typeface="Times New Roman" pitchFamily="18" charset="0"/>
              </a:rPr>
              <a:t>.</a:t>
            </a:r>
          </a:p>
        </p:txBody>
      </p:sp>
      <p:pic>
        <p:nvPicPr>
          <p:cNvPr id="3" name="Pictur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00600" y="5107716"/>
            <a:ext cx="4343399" cy="1521684"/>
          </a:xfrm>
          <a:prstGeom prst="rect">
            <a:avLst/>
          </a:prstGeom>
        </p:spPr>
      </p:pic>
    </p:spTree>
    <p:extLst>
      <p:ext uri="{BB962C8B-B14F-4D97-AF65-F5344CB8AC3E}">
        <p14:creationId xmlns:p14="http://schemas.microsoft.com/office/powerpoint/2010/main" val="25582402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smtClean="0">
                <a:solidFill>
                  <a:srgbClr val="FFFFFF"/>
                </a:solidFill>
                <a:latin typeface="Times New Roman" pitchFamily="18" charset="0"/>
                <a:cs typeface="Times New Roman" pitchFamily="18" charset="0"/>
              </a:rPr>
              <a:t>Outline</a:t>
            </a:r>
            <a:endParaRPr lang="en-US" sz="3200" dirty="0">
              <a:solidFill>
                <a:srgbClr val="FFFFFF"/>
              </a:solidFill>
              <a:latin typeface="Times New Roman" pitchFamily="18" charset="0"/>
              <a:cs typeface="Times New Roman" pitchFamily="18" charset="0"/>
            </a:endParaRP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606550" y="76200"/>
            <a:ext cx="7156450" cy="584775"/>
          </a:xfrm>
          <a:prstGeom prst="rect">
            <a:avLst/>
          </a:prstGeom>
          <a:noFill/>
          <a:ln w="9525">
            <a:noFill/>
            <a:miter lim="800000"/>
            <a:headEnd/>
            <a:tailEnd/>
          </a:ln>
        </p:spPr>
        <p:txBody>
          <a:bodyPr>
            <a:spAutoFit/>
          </a:bodyPr>
          <a:lstStyle/>
          <a:p>
            <a:pPr algn="ctr"/>
            <a:r>
              <a:rPr lang="en-US" sz="3200" dirty="0" smtClean="0">
                <a:solidFill>
                  <a:srgbClr val="FFFFFF"/>
                </a:solidFill>
                <a:latin typeface="Times New Roman" pitchFamily="18" charset="0"/>
                <a:cs typeface="Times New Roman" pitchFamily="18" charset="0"/>
              </a:rPr>
              <a:t>Figures</a:t>
            </a:r>
            <a:endParaRPr lang="en-US" sz="3200" dirty="0">
              <a:solidFill>
                <a:srgbClr val="FFFFFF"/>
              </a:solidFill>
              <a:latin typeface="Times New Roman" pitchFamily="18" charset="0"/>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16</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1"/>
          <p:cNvSpPr>
            <a:spLocks noChangeArrowheads="1"/>
          </p:cNvSpPr>
          <p:nvPr/>
        </p:nvSpPr>
        <p:spPr bwMode="auto">
          <a:xfrm>
            <a:off x="990601" y="857071"/>
            <a:ext cx="8153399" cy="5493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42900" indent="-342900" algn="just">
              <a:spcBef>
                <a:spcPts val="0"/>
              </a:spcBef>
              <a:spcAft>
                <a:spcPts val="0"/>
              </a:spcAft>
              <a:buFont typeface="Arial" panose="020B0604020202020204" pitchFamily="34" charset="0"/>
              <a:buChar char="•"/>
            </a:pPr>
            <a:r>
              <a:rPr lang="en-US" sz="1950" dirty="0" smtClean="0">
                <a:latin typeface="Times New Roman" pitchFamily="18" charset="0"/>
                <a:cs typeface="Times New Roman" pitchFamily="18" charset="0"/>
              </a:rPr>
              <a:t>We’ll </a:t>
            </a:r>
            <a:r>
              <a:rPr lang="en-US" sz="1950" dirty="0">
                <a:latin typeface="Times New Roman" pitchFamily="18" charset="0"/>
                <a:cs typeface="Times New Roman" pitchFamily="18" charset="0"/>
              </a:rPr>
              <a:t>learn how to implement a figure. Typically, a figure holds text, </a:t>
            </a:r>
            <a:r>
              <a:rPr lang="en-US" sz="1950" dirty="0" smtClean="0">
                <a:latin typeface="Times New Roman" pitchFamily="18" charset="0"/>
                <a:cs typeface="Times New Roman" pitchFamily="18" charset="0"/>
              </a:rPr>
              <a:t>programming code</a:t>
            </a:r>
            <a:r>
              <a:rPr lang="en-US" sz="1950" dirty="0">
                <a:latin typeface="Times New Roman" pitchFamily="18" charset="0"/>
                <a:cs typeface="Times New Roman" pitchFamily="18" charset="0"/>
              </a:rPr>
              <a:t>, an illustration, a picture, or a data table. As with all figures, the </a:t>
            </a:r>
            <a:r>
              <a:rPr lang="en-US" sz="1950" dirty="0" smtClean="0">
                <a:latin typeface="Times New Roman" pitchFamily="18" charset="0"/>
                <a:cs typeface="Times New Roman" pitchFamily="18" charset="0"/>
              </a:rPr>
              <a:t>figure element’s </a:t>
            </a:r>
            <a:r>
              <a:rPr lang="en-US" sz="1950" dirty="0">
                <a:latin typeface="Times New Roman" pitchFamily="18" charset="0"/>
                <a:cs typeface="Times New Roman" pitchFamily="18" charset="0"/>
              </a:rPr>
              <a:t>content should be self-contained, and it should be referenced from elsewhere </a:t>
            </a:r>
            <a:r>
              <a:rPr lang="en-US" sz="1950" dirty="0" smtClean="0">
                <a:latin typeface="Times New Roman" pitchFamily="18" charset="0"/>
                <a:cs typeface="Times New Roman" pitchFamily="18" charset="0"/>
              </a:rPr>
              <a:t>in the </a:t>
            </a:r>
            <a:r>
              <a:rPr lang="en-US" sz="1950" dirty="0">
                <a:latin typeface="Times New Roman" pitchFamily="18" charset="0"/>
                <a:cs typeface="Times New Roman" pitchFamily="18" charset="0"/>
              </a:rPr>
              <a:t>web page</a:t>
            </a:r>
            <a:r>
              <a:rPr lang="en-US" sz="1950" dirty="0" smtClean="0">
                <a:latin typeface="Times New Roman" pitchFamily="18" charset="0"/>
                <a:cs typeface="Times New Roman" pitchFamily="18" charset="0"/>
              </a:rPr>
              <a:t>.</a:t>
            </a:r>
          </a:p>
          <a:p>
            <a:pPr marL="342900" indent="-342900" algn="just">
              <a:spcBef>
                <a:spcPts val="0"/>
              </a:spcBef>
              <a:spcAft>
                <a:spcPts val="0"/>
              </a:spcAft>
              <a:buFont typeface="Arial" panose="020B0604020202020204" pitchFamily="34" charset="0"/>
              <a:buChar char="•"/>
            </a:pPr>
            <a:endParaRPr lang="en-US" sz="1950" dirty="0" smtClean="0">
              <a:latin typeface="Times New Roman" pitchFamily="18" charset="0"/>
              <a:cs typeface="Times New Roman" pitchFamily="18" charset="0"/>
            </a:endParaRPr>
          </a:p>
          <a:p>
            <a:pPr marL="342900" indent="-342900" algn="just">
              <a:spcBef>
                <a:spcPts val="0"/>
              </a:spcBef>
              <a:spcAft>
                <a:spcPts val="0"/>
              </a:spcAft>
              <a:buFont typeface="Arial" panose="020B0604020202020204" pitchFamily="34" charset="0"/>
              <a:buChar char="•"/>
            </a:pPr>
            <a:r>
              <a:rPr lang="en-US" sz="1950" dirty="0" smtClean="0">
                <a:solidFill>
                  <a:srgbClr val="FF0000"/>
                </a:solidFill>
                <a:latin typeface="Times New Roman" pitchFamily="18" charset="0"/>
                <a:cs typeface="Times New Roman" pitchFamily="18" charset="0"/>
              </a:rPr>
              <a:t>Figure </a:t>
            </a:r>
            <a:r>
              <a:rPr lang="en-US" sz="1950" dirty="0">
                <a:solidFill>
                  <a:srgbClr val="FF0000"/>
                </a:solidFill>
                <a:latin typeface="Times New Roman" pitchFamily="18" charset="0"/>
                <a:cs typeface="Times New Roman" pitchFamily="18" charset="0"/>
              </a:rPr>
              <a:t>with a Code Fragment</a:t>
            </a:r>
          </a:p>
          <a:p>
            <a:pPr marL="342900" indent="-342900" algn="just">
              <a:spcBef>
                <a:spcPts val="0"/>
              </a:spcBef>
              <a:spcAft>
                <a:spcPts val="0"/>
              </a:spcAft>
              <a:buFont typeface="Arial" panose="020B0604020202020204" pitchFamily="34" charset="0"/>
              <a:buChar char="•"/>
            </a:pPr>
            <a:r>
              <a:rPr lang="en-US" sz="1950" dirty="0" smtClean="0">
                <a:latin typeface="Times New Roman" pitchFamily="18" charset="0"/>
                <a:cs typeface="Times New Roman" pitchFamily="18" charset="0"/>
              </a:rPr>
              <a:t>In example 6., the </a:t>
            </a:r>
            <a:r>
              <a:rPr lang="en-US" sz="1950" dirty="0">
                <a:solidFill>
                  <a:srgbClr val="FF0000"/>
                </a:solidFill>
                <a:latin typeface="Times New Roman" pitchFamily="18" charset="0"/>
                <a:cs typeface="Times New Roman" pitchFamily="18" charset="0"/>
              </a:rPr>
              <a:t>figure </a:t>
            </a:r>
            <a:r>
              <a:rPr lang="en-US" sz="1950" dirty="0" smtClean="0">
                <a:solidFill>
                  <a:srgbClr val="FF0000"/>
                </a:solidFill>
                <a:latin typeface="Times New Roman" pitchFamily="18" charset="0"/>
                <a:cs typeface="Times New Roman" pitchFamily="18" charset="0"/>
              </a:rPr>
              <a:t>element </a:t>
            </a:r>
            <a:r>
              <a:rPr lang="en-US" sz="1950" dirty="0" smtClean="0">
                <a:latin typeface="Times New Roman" pitchFamily="18" charset="0"/>
                <a:cs typeface="Times New Roman" pitchFamily="18" charset="0"/>
              </a:rPr>
              <a:t>use to </a:t>
            </a:r>
            <a:r>
              <a:rPr lang="en-US" sz="1950" dirty="0">
                <a:latin typeface="Times New Roman" pitchFamily="18" charset="0"/>
                <a:cs typeface="Times New Roman" pitchFamily="18" charset="0"/>
              </a:rPr>
              <a:t>display a listing of </a:t>
            </a:r>
            <a:r>
              <a:rPr lang="en-US" sz="1950" dirty="0" smtClean="0">
                <a:latin typeface="Times New Roman" pitchFamily="18" charset="0"/>
                <a:cs typeface="Times New Roman" pitchFamily="18" charset="0"/>
              </a:rPr>
              <a:t>programming code </a:t>
            </a:r>
            <a:r>
              <a:rPr lang="en-US" sz="1950" dirty="0">
                <a:latin typeface="Times New Roman" pitchFamily="18" charset="0"/>
                <a:cs typeface="Times New Roman" pitchFamily="18" charset="0"/>
              </a:rPr>
              <a:t>that’s offset from the regular flow of the web page. </a:t>
            </a:r>
            <a:endParaRPr lang="en-US" sz="1950" dirty="0" smtClean="0">
              <a:latin typeface="Times New Roman" pitchFamily="18" charset="0"/>
              <a:cs typeface="Times New Roman" pitchFamily="18" charset="0"/>
            </a:endParaRPr>
          </a:p>
          <a:p>
            <a:pPr marL="342900" indent="-342900" algn="just">
              <a:spcBef>
                <a:spcPts val="0"/>
              </a:spcBef>
              <a:spcAft>
                <a:spcPts val="0"/>
              </a:spcAft>
              <a:buFont typeface="Arial" panose="020B0604020202020204" pitchFamily="34" charset="0"/>
              <a:buChar char="•"/>
            </a:pPr>
            <a:r>
              <a:rPr lang="en-US" sz="1950" dirty="0" smtClean="0">
                <a:solidFill>
                  <a:srgbClr val="FF0000"/>
                </a:solidFill>
                <a:latin typeface="Times New Roman" pitchFamily="18" charset="0"/>
                <a:cs typeface="Times New Roman" pitchFamily="18" charset="0"/>
              </a:rPr>
              <a:t>Note.</a:t>
            </a:r>
            <a:r>
              <a:rPr lang="en-US" sz="1950" dirty="0" smtClean="0">
                <a:latin typeface="Times New Roman" pitchFamily="18" charset="0"/>
                <a:cs typeface="Times New Roman" pitchFamily="18" charset="0"/>
              </a:rPr>
              <a:t> </a:t>
            </a:r>
            <a:r>
              <a:rPr lang="en-US" sz="1950" dirty="0">
                <a:latin typeface="Times New Roman" pitchFamily="18" charset="0"/>
                <a:cs typeface="Times New Roman" pitchFamily="18" charset="0"/>
              </a:rPr>
              <a:t>the </a:t>
            </a:r>
            <a:r>
              <a:rPr lang="en-US" sz="1950" dirty="0" smtClean="0">
                <a:latin typeface="Times New Roman" pitchFamily="18" charset="0"/>
                <a:cs typeface="Times New Roman" pitchFamily="18" charset="0"/>
              </a:rPr>
              <a:t>figure element’s </a:t>
            </a:r>
            <a:r>
              <a:rPr lang="en-US" sz="1950" dirty="0">
                <a:latin typeface="Times New Roman" pitchFamily="18" charset="0"/>
                <a:cs typeface="Times New Roman" pitchFamily="18" charset="0"/>
              </a:rPr>
              <a:t>start tag and end tag. Also, note the </a:t>
            </a:r>
            <a:r>
              <a:rPr lang="en-US" sz="1950" dirty="0" err="1">
                <a:solidFill>
                  <a:srgbClr val="FF0000"/>
                </a:solidFill>
                <a:latin typeface="Times New Roman" pitchFamily="18" charset="0"/>
                <a:cs typeface="Times New Roman" pitchFamily="18" charset="0"/>
              </a:rPr>
              <a:t>figcaption</a:t>
            </a:r>
            <a:r>
              <a:rPr lang="en-US" sz="1950" dirty="0">
                <a:latin typeface="Times New Roman" pitchFamily="18" charset="0"/>
                <a:cs typeface="Times New Roman" pitchFamily="18" charset="0"/>
              </a:rPr>
              <a:t> element inside </a:t>
            </a:r>
            <a:r>
              <a:rPr lang="en-US" sz="1950" dirty="0" smtClean="0">
                <a:latin typeface="Times New Roman" pitchFamily="18" charset="0"/>
                <a:cs typeface="Times New Roman" pitchFamily="18" charset="0"/>
              </a:rPr>
              <a:t>the figure container</a:t>
            </a:r>
            <a:r>
              <a:rPr lang="en-US" sz="1950" dirty="0">
                <a:latin typeface="Times New Roman" pitchFamily="18" charset="0"/>
                <a:cs typeface="Times New Roman" pitchFamily="18" charset="0"/>
              </a:rPr>
              <a:t>. As its name </a:t>
            </a:r>
            <a:r>
              <a:rPr lang="en-US" sz="1950" dirty="0" smtClean="0">
                <a:latin typeface="Times New Roman" pitchFamily="18" charset="0"/>
                <a:cs typeface="Times New Roman" pitchFamily="18" charset="0"/>
              </a:rPr>
              <a:t>implies, the </a:t>
            </a:r>
            <a:r>
              <a:rPr lang="en-US" sz="1950" dirty="0" err="1">
                <a:latin typeface="Times New Roman" pitchFamily="18" charset="0"/>
                <a:cs typeface="Times New Roman" pitchFamily="18" charset="0"/>
              </a:rPr>
              <a:t>figcaption</a:t>
            </a:r>
            <a:r>
              <a:rPr lang="en-US" sz="1950" dirty="0">
                <a:latin typeface="Times New Roman" pitchFamily="18" charset="0"/>
                <a:cs typeface="Times New Roman" pitchFamily="18" charset="0"/>
              </a:rPr>
              <a:t> element causes the browser to </a:t>
            </a:r>
            <a:r>
              <a:rPr lang="en-US" sz="1950" dirty="0" smtClean="0">
                <a:latin typeface="Times New Roman" pitchFamily="18" charset="0"/>
                <a:cs typeface="Times New Roman" pitchFamily="18" charset="0"/>
              </a:rPr>
              <a:t>display a </a:t>
            </a:r>
            <a:r>
              <a:rPr lang="en-US" sz="1950" dirty="0">
                <a:latin typeface="Times New Roman" pitchFamily="18" charset="0"/>
                <a:cs typeface="Times New Roman" pitchFamily="18" charset="0"/>
              </a:rPr>
              <a:t>caption for a figure</a:t>
            </a:r>
            <a:r>
              <a:rPr lang="en-US" sz="1950" dirty="0" smtClean="0">
                <a:latin typeface="Times New Roman" pitchFamily="18" charset="0"/>
                <a:cs typeface="Times New Roman" pitchFamily="18" charset="0"/>
              </a:rPr>
              <a:t>.</a:t>
            </a:r>
          </a:p>
          <a:p>
            <a:pPr marL="342900" indent="-342900" algn="just">
              <a:spcBef>
                <a:spcPts val="0"/>
              </a:spcBef>
              <a:spcAft>
                <a:spcPts val="0"/>
              </a:spcAft>
              <a:buFont typeface="Arial" panose="020B0604020202020204" pitchFamily="34" charset="0"/>
              <a:buChar char="•"/>
            </a:pPr>
            <a:r>
              <a:rPr lang="en-US" sz="1950" dirty="0" smtClean="0">
                <a:solidFill>
                  <a:srgbClr val="FF0000"/>
                </a:solidFill>
                <a:latin typeface="Times New Roman" pitchFamily="18" charset="0"/>
                <a:cs typeface="Times New Roman" pitchFamily="18" charset="0"/>
              </a:rPr>
              <a:t>Note.</a:t>
            </a:r>
            <a:r>
              <a:rPr lang="en-US" sz="1950" dirty="0">
                <a:latin typeface="Times New Roman" pitchFamily="18" charset="0"/>
                <a:cs typeface="Times New Roman" pitchFamily="18" charset="0"/>
              </a:rPr>
              <a:t> To make the </a:t>
            </a:r>
            <a:r>
              <a:rPr lang="en-US" sz="1950" dirty="0" smtClean="0">
                <a:latin typeface="Times New Roman" pitchFamily="18" charset="0"/>
                <a:cs typeface="Times New Roman" pitchFamily="18" charset="0"/>
              </a:rPr>
              <a:t>border visible </a:t>
            </a:r>
            <a:r>
              <a:rPr lang="en-US" sz="1950" dirty="0">
                <a:latin typeface="Times New Roman" pitchFamily="18" charset="0"/>
                <a:cs typeface="Times New Roman" pitchFamily="18" charset="0"/>
              </a:rPr>
              <a:t>with a reddish color and a reasonable amount of padding inside it, it was necessary to </a:t>
            </a:r>
            <a:r>
              <a:rPr lang="en-US" sz="1950" dirty="0" smtClean="0">
                <a:latin typeface="Times New Roman" pitchFamily="18" charset="0"/>
                <a:cs typeface="Times New Roman" pitchFamily="18" charset="0"/>
              </a:rPr>
              <a:t>add this </a:t>
            </a:r>
            <a:r>
              <a:rPr lang="en-US" sz="1950" dirty="0">
                <a:latin typeface="Times New Roman" pitchFamily="18" charset="0"/>
                <a:cs typeface="Times New Roman" pitchFamily="18" charset="0"/>
              </a:rPr>
              <a:t>CSS rule:</a:t>
            </a:r>
          </a:p>
          <a:p>
            <a:pPr lvl="1" algn="just">
              <a:spcBef>
                <a:spcPts val="0"/>
              </a:spcBef>
              <a:spcAft>
                <a:spcPts val="0"/>
              </a:spcAft>
            </a:pPr>
            <a:r>
              <a:rPr lang="en-US" sz="1950" dirty="0">
                <a:solidFill>
                  <a:srgbClr val="FF0000"/>
                </a:solidFill>
                <a:latin typeface="Times New Roman" pitchFamily="18" charset="0"/>
                <a:cs typeface="Times New Roman" pitchFamily="18" charset="0"/>
              </a:rPr>
              <a:t>figure </a:t>
            </a:r>
            <a:endParaRPr lang="en-US" sz="1950" dirty="0" smtClean="0">
              <a:solidFill>
                <a:srgbClr val="FF0000"/>
              </a:solidFill>
              <a:latin typeface="Times New Roman" pitchFamily="18" charset="0"/>
              <a:cs typeface="Times New Roman" pitchFamily="18" charset="0"/>
            </a:endParaRPr>
          </a:p>
          <a:p>
            <a:pPr lvl="1" algn="just">
              <a:spcBef>
                <a:spcPts val="0"/>
              </a:spcBef>
              <a:spcAft>
                <a:spcPts val="0"/>
              </a:spcAft>
            </a:pPr>
            <a:r>
              <a:rPr lang="en-US" sz="1950" dirty="0" smtClean="0">
                <a:solidFill>
                  <a:srgbClr val="FF0000"/>
                </a:solidFill>
                <a:latin typeface="Times New Roman" pitchFamily="18" charset="0"/>
                <a:cs typeface="Times New Roman" pitchFamily="18" charset="0"/>
              </a:rPr>
              <a:t>{</a:t>
            </a:r>
            <a:endParaRPr lang="en-US" sz="1950" dirty="0">
              <a:solidFill>
                <a:srgbClr val="FF0000"/>
              </a:solidFill>
              <a:latin typeface="Times New Roman" pitchFamily="18" charset="0"/>
              <a:cs typeface="Times New Roman" pitchFamily="18" charset="0"/>
            </a:endParaRPr>
          </a:p>
          <a:p>
            <a:pPr lvl="2" algn="just">
              <a:spcBef>
                <a:spcPts val="0"/>
              </a:spcBef>
              <a:spcAft>
                <a:spcPts val="0"/>
              </a:spcAft>
            </a:pPr>
            <a:r>
              <a:rPr lang="en-US" sz="1950" dirty="0">
                <a:solidFill>
                  <a:srgbClr val="FF0000"/>
                </a:solidFill>
                <a:latin typeface="Times New Roman" pitchFamily="18" charset="0"/>
                <a:cs typeface="Times New Roman" pitchFamily="18" charset="0"/>
              </a:rPr>
              <a:t>border: solid crimson;</a:t>
            </a:r>
          </a:p>
          <a:p>
            <a:pPr lvl="2" algn="just">
              <a:spcBef>
                <a:spcPts val="0"/>
              </a:spcBef>
              <a:spcAft>
                <a:spcPts val="0"/>
              </a:spcAft>
            </a:pPr>
            <a:r>
              <a:rPr lang="en-US" sz="1950" dirty="0">
                <a:solidFill>
                  <a:srgbClr val="FF0000"/>
                </a:solidFill>
                <a:latin typeface="Times New Roman" pitchFamily="18" charset="0"/>
                <a:cs typeface="Times New Roman" pitchFamily="18" charset="0"/>
              </a:rPr>
              <a:t>padding: 6px;</a:t>
            </a:r>
          </a:p>
          <a:p>
            <a:pPr lvl="1" algn="just">
              <a:spcBef>
                <a:spcPts val="0"/>
              </a:spcBef>
              <a:spcAft>
                <a:spcPts val="0"/>
              </a:spcAft>
            </a:pPr>
            <a:r>
              <a:rPr lang="en-US" sz="1950" dirty="0">
                <a:solidFill>
                  <a:srgbClr val="FF0000"/>
                </a:solidFill>
                <a:latin typeface="Times New Roman" pitchFamily="18" charset="0"/>
                <a:cs typeface="Times New Roman" pitchFamily="18" charset="0"/>
              </a:rPr>
              <a:t>} </a:t>
            </a:r>
          </a:p>
        </p:txBody>
      </p:sp>
      <p:sp>
        <p:nvSpPr>
          <p:cNvPr id="13" name="Footer Placeholder 4"/>
          <p:cNvSpPr>
            <a:spLocks noGrp="1"/>
          </p:cNvSpPr>
          <p:nvPr>
            <p:ph type="ftr" sz="quarter" idx="11"/>
          </p:nvPr>
        </p:nvSpPr>
        <p:spPr>
          <a:xfrm>
            <a:off x="1295400" y="6658759"/>
            <a:ext cx="7010400" cy="199241"/>
          </a:xfrm>
        </p:spPr>
        <p:txBody>
          <a:bodyPr/>
          <a:lstStyle/>
          <a:p>
            <a:r>
              <a:rPr lang="en-US" dirty="0" smtClean="0">
                <a:solidFill>
                  <a:schemeClr val="tx1"/>
                </a:solidFill>
                <a:latin typeface="Times New Roman" pitchFamily="18" charset="0"/>
                <a:cs typeface="Times New Roman" pitchFamily="18" charset="0"/>
              </a:rPr>
              <a:t> </a:t>
            </a:r>
            <a:r>
              <a:rPr lang="en-US" dirty="0">
                <a:solidFill>
                  <a:schemeClr val="tx1"/>
                </a:solidFill>
                <a:latin typeface="Times New Roman" pitchFamily="18" charset="0"/>
                <a:cs typeface="Times New Roman" pitchFamily="18" charset="0"/>
              </a:rPr>
              <a:t>John Dean, </a:t>
            </a:r>
            <a:r>
              <a:rPr lang="en-US" dirty="0" smtClean="0">
                <a:solidFill>
                  <a:schemeClr val="tx1"/>
                </a:solidFill>
                <a:latin typeface="Times New Roman" pitchFamily="18" charset="0"/>
                <a:cs typeface="Times New Roman" pitchFamily="18" charset="0"/>
              </a:rPr>
              <a:t>(2018), Web </a:t>
            </a:r>
            <a:r>
              <a:rPr lang="en-US" dirty="0">
                <a:solidFill>
                  <a:schemeClr val="tx1"/>
                </a:solidFill>
                <a:latin typeface="Times New Roman" pitchFamily="18" charset="0"/>
                <a:cs typeface="Times New Roman" pitchFamily="18" charset="0"/>
              </a:rPr>
              <a:t>Programming with HTML5, CSS, and JavaScript, Jones and Bartlett </a:t>
            </a:r>
            <a:r>
              <a:rPr lang="en-US" dirty="0" smtClean="0">
                <a:solidFill>
                  <a:schemeClr val="tx1"/>
                </a:solidFill>
                <a:latin typeface="Times New Roman" pitchFamily="18" charset="0"/>
                <a:cs typeface="Times New Roman" pitchFamily="18" charset="0"/>
              </a:rPr>
              <a:t>Publishers</a:t>
            </a:r>
            <a:r>
              <a:rPr lang="en-US" dirty="0">
                <a:solidFill>
                  <a:schemeClr val="tx1"/>
                </a:solidFill>
                <a:latin typeface="Times New Roman" pitchFamily="18" charset="0"/>
                <a:cs typeface="Times New Roman" pitchFamily="18" charset="0"/>
              </a:rPr>
              <a:t>.</a:t>
            </a:r>
          </a:p>
        </p:txBody>
      </p:sp>
    </p:spTree>
    <p:extLst>
      <p:ext uri="{BB962C8B-B14F-4D97-AF65-F5344CB8AC3E}">
        <p14:creationId xmlns:p14="http://schemas.microsoft.com/office/powerpoint/2010/main" val="194860740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smtClean="0">
                <a:solidFill>
                  <a:srgbClr val="FFFFFF"/>
                </a:solidFill>
                <a:latin typeface="Times New Roman" pitchFamily="18" charset="0"/>
                <a:cs typeface="Times New Roman" pitchFamily="18" charset="0"/>
              </a:rPr>
              <a:t>Outline</a:t>
            </a:r>
            <a:endParaRPr lang="en-US" sz="3200" dirty="0">
              <a:solidFill>
                <a:srgbClr val="FFFFFF"/>
              </a:solidFill>
              <a:latin typeface="Times New Roman" pitchFamily="18" charset="0"/>
              <a:cs typeface="Times New Roman" pitchFamily="18" charset="0"/>
            </a:endParaRP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606550" y="76200"/>
            <a:ext cx="7156450" cy="584775"/>
          </a:xfrm>
          <a:prstGeom prst="rect">
            <a:avLst/>
          </a:prstGeom>
          <a:noFill/>
          <a:ln w="9525">
            <a:noFill/>
            <a:miter lim="800000"/>
            <a:headEnd/>
            <a:tailEnd/>
          </a:ln>
        </p:spPr>
        <p:txBody>
          <a:bodyPr>
            <a:spAutoFit/>
          </a:bodyPr>
          <a:lstStyle/>
          <a:p>
            <a:pPr algn="ctr"/>
            <a:r>
              <a:rPr lang="en-US" sz="3200" dirty="0" smtClean="0">
                <a:solidFill>
                  <a:srgbClr val="FFFFFF"/>
                </a:solidFill>
                <a:latin typeface="Times New Roman" pitchFamily="18" charset="0"/>
                <a:cs typeface="Times New Roman" pitchFamily="18" charset="0"/>
              </a:rPr>
              <a:t>Figures (continue…)</a:t>
            </a:r>
            <a:endParaRPr lang="en-US" sz="3200" dirty="0">
              <a:solidFill>
                <a:srgbClr val="FFFFFF"/>
              </a:solidFill>
              <a:latin typeface="Times New Roman" pitchFamily="18" charset="0"/>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17</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1"/>
          <p:cNvSpPr>
            <a:spLocks noChangeArrowheads="1"/>
          </p:cNvSpPr>
          <p:nvPr/>
        </p:nvSpPr>
        <p:spPr bwMode="auto">
          <a:xfrm>
            <a:off x="990601" y="857071"/>
            <a:ext cx="8153399" cy="5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42900" indent="-342900" algn="just">
              <a:spcBef>
                <a:spcPts val="0"/>
              </a:spcBef>
              <a:spcAft>
                <a:spcPts val="0"/>
              </a:spcAft>
              <a:buFont typeface="Arial" panose="020B0604020202020204" pitchFamily="34" charset="0"/>
              <a:buChar char="•"/>
            </a:pPr>
            <a:r>
              <a:rPr lang="en-US" sz="1900" dirty="0" smtClean="0">
                <a:latin typeface="Times New Roman" pitchFamily="18" charset="0"/>
                <a:cs typeface="Times New Roman" pitchFamily="18" charset="0"/>
              </a:rPr>
              <a:t>Example 6. </a:t>
            </a:r>
          </a:p>
          <a:p>
            <a:pPr lvl="1" algn="just">
              <a:spcBef>
                <a:spcPts val="0"/>
              </a:spcBef>
              <a:spcAft>
                <a:spcPts val="0"/>
              </a:spcAft>
            </a:pPr>
            <a:r>
              <a:rPr lang="en-US" sz="1900" dirty="0" smtClean="0">
                <a:solidFill>
                  <a:srgbClr val="FF0000"/>
                </a:solidFill>
                <a:latin typeface="Times New Roman" pitchFamily="18" charset="0"/>
                <a:cs typeface="Times New Roman" pitchFamily="18" charset="0"/>
              </a:rPr>
              <a:t>&lt;!</a:t>
            </a:r>
            <a:r>
              <a:rPr lang="en-US" sz="1900" dirty="0">
                <a:solidFill>
                  <a:srgbClr val="FF0000"/>
                </a:solidFill>
                <a:latin typeface="Times New Roman" pitchFamily="18" charset="0"/>
                <a:cs typeface="Times New Roman" pitchFamily="18" charset="0"/>
              </a:rPr>
              <a:t>DOCTYPE html&gt;</a:t>
            </a:r>
          </a:p>
          <a:p>
            <a:pPr lvl="1" algn="just">
              <a:spcBef>
                <a:spcPts val="0"/>
              </a:spcBef>
              <a:spcAft>
                <a:spcPts val="0"/>
              </a:spcAft>
            </a:pPr>
            <a:r>
              <a:rPr lang="en-US" sz="1900" dirty="0">
                <a:solidFill>
                  <a:srgbClr val="FF0000"/>
                </a:solidFill>
                <a:latin typeface="Times New Roman" pitchFamily="18" charset="0"/>
                <a:cs typeface="Times New Roman" pitchFamily="18" charset="0"/>
              </a:rPr>
              <a:t>&lt;html </a:t>
            </a:r>
            <a:r>
              <a:rPr lang="en-US" sz="1900" dirty="0" err="1">
                <a:solidFill>
                  <a:srgbClr val="FF0000"/>
                </a:solidFill>
                <a:latin typeface="Times New Roman" pitchFamily="18" charset="0"/>
                <a:cs typeface="Times New Roman" pitchFamily="18" charset="0"/>
              </a:rPr>
              <a:t>lang</a:t>
            </a:r>
            <a:r>
              <a:rPr lang="en-US" sz="1900" dirty="0">
                <a:solidFill>
                  <a:srgbClr val="FF0000"/>
                </a:solidFill>
                <a:latin typeface="Times New Roman" pitchFamily="18" charset="0"/>
                <a:cs typeface="Times New Roman" pitchFamily="18" charset="0"/>
              </a:rPr>
              <a:t>="</a:t>
            </a:r>
            <a:r>
              <a:rPr lang="en-US" sz="1900" dirty="0" err="1">
                <a:solidFill>
                  <a:srgbClr val="FF0000"/>
                </a:solidFill>
                <a:latin typeface="Times New Roman" pitchFamily="18" charset="0"/>
                <a:cs typeface="Times New Roman" pitchFamily="18" charset="0"/>
              </a:rPr>
              <a:t>en</a:t>
            </a:r>
            <a:r>
              <a:rPr lang="en-US" sz="1900" dirty="0">
                <a:solidFill>
                  <a:srgbClr val="FF0000"/>
                </a:solidFill>
                <a:latin typeface="Times New Roman" pitchFamily="18" charset="0"/>
                <a:cs typeface="Times New Roman" pitchFamily="18" charset="0"/>
              </a:rPr>
              <a:t>"&gt;</a:t>
            </a:r>
          </a:p>
          <a:p>
            <a:pPr lvl="1" algn="just">
              <a:spcBef>
                <a:spcPts val="0"/>
              </a:spcBef>
              <a:spcAft>
                <a:spcPts val="0"/>
              </a:spcAft>
            </a:pPr>
            <a:r>
              <a:rPr lang="en-US" sz="1900" dirty="0">
                <a:solidFill>
                  <a:srgbClr val="FF0000"/>
                </a:solidFill>
                <a:latin typeface="Times New Roman" pitchFamily="18" charset="0"/>
                <a:cs typeface="Times New Roman" pitchFamily="18" charset="0"/>
              </a:rPr>
              <a:t>&lt;head&gt;</a:t>
            </a:r>
          </a:p>
          <a:p>
            <a:pPr lvl="1" algn="just">
              <a:spcBef>
                <a:spcPts val="0"/>
              </a:spcBef>
              <a:spcAft>
                <a:spcPts val="0"/>
              </a:spcAft>
            </a:pPr>
            <a:r>
              <a:rPr lang="en-US" sz="1900" dirty="0">
                <a:solidFill>
                  <a:srgbClr val="FF0000"/>
                </a:solidFill>
                <a:latin typeface="Times New Roman" pitchFamily="18" charset="0"/>
                <a:cs typeface="Times New Roman" pitchFamily="18" charset="0"/>
              </a:rPr>
              <a:t>&lt;meta charset="utf-8"&gt;</a:t>
            </a:r>
          </a:p>
          <a:p>
            <a:pPr lvl="1" algn="just">
              <a:spcBef>
                <a:spcPts val="0"/>
              </a:spcBef>
              <a:spcAft>
                <a:spcPts val="0"/>
              </a:spcAft>
            </a:pPr>
            <a:r>
              <a:rPr lang="en-US" sz="1900" dirty="0">
                <a:solidFill>
                  <a:srgbClr val="FF0000"/>
                </a:solidFill>
                <a:latin typeface="Times New Roman" pitchFamily="18" charset="0"/>
                <a:cs typeface="Times New Roman" pitchFamily="18" charset="0"/>
              </a:rPr>
              <a:t>&lt;meta name="author" content="AAA"&gt;</a:t>
            </a:r>
          </a:p>
          <a:p>
            <a:pPr lvl="1" algn="just">
              <a:spcBef>
                <a:spcPts val="0"/>
              </a:spcBef>
              <a:spcAft>
                <a:spcPts val="0"/>
              </a:spcAft>
            </a:pPr>
            <a:r>
              <a:rPr lang="en-US" sz="1900" dirty="0">
                <a:solidFill>
                  <a:srgbClr val="FF0000"/>
                </a:solidFill>
                <a:latin typeface="Times New Roman" pitchFamily="18" charset="0"/>
                <a:cs typeface="Times New Roman" pitchFamily="18" charset="0"/>
              </a:rPr>
              <a:t>&lt;title&gt;Code Fragment Figure&lt;/title&gt;</a:t>
            </a:r>
          </a:p>
          <a:p>
            <a:pPr lvl="1" algn="just">
              <a:spcBef>
                <a:spcPts val="0"/>
              </a:spcBef>
              <a:spcAft>
                <a:spcPts val="0"/>
              </a:spcAft>
            </a:pPr>
            <a:r>
              <a:rPr lang="en-US" sz="1900" dirty="0">
                <a:solidFill>
                  <a:srgbClr val="FF0000"/>
                </a:solidFill>
                <a:latin typeface="Times New Roman" pitchFamily="18" charset="0"/>
                <a:cs typeface="Times New Roman" pitchFamily="18" charset="0"/>
              </a:rPr>
              <a:t>&lt;style&gt;</a:t>
            </a:r>
          </a:p>
          <a:p>
            <a:pPr lvl="2" algn="just">
              <a:spcBef>
                <a:spcPts val="0"/>
              </a:spcBef>
              <a:spcAft>
                <a:spcPts val="0"/>
              </a:spcAft>
            </a:pPr>
            <a:r>
              <a:rPr lang="en-US" sz="1900" dirty="0">
                <a:solidFill>
                  <a:srgbClr val="FF0000"/>
                </a:solidFill>
                <a:latin typeface="Times New Roman" pitchFamily="18" charset="0"/>
                <a:cs typeface="Times New Roman" pitchFamily="18" charset="0"/>
              </a:rPr>
              <a:t>figure {</a:t>
            </a:r>
          </a:p>
          <a:p>
            <a:pPr lvl="3" algn="just">
              <a:spcBef>
                <a:spcPts val="0"/>
              </a:spcBef>
              <a:spcAft>
                <a:spcPts val="0"/>
              </a:spcAft>
            </a:pPr>
            <a:r>
              <a:rPr lang="en-US" sz="1900" dirty="0">
                <a:solidFill>
                  <a:srgbClr val="FF0000"/>
                </a:solidFill>
                <a:latin typeface="Times New Roman" pitchFamily="18" charset="0"/>
                <a:cs typeface="Times New Roman" pitchFamily="18" charset="0"/>
              </a:rPr>
              <a:t>border: solid crimson;</a:t>
            </a:r>
          </a:p>
          <a:p>
            <a:pPr lvl="3" algn="just">
              <a:spcBef>
                <a:spcPts val="0"/>
              </a:spcBef>
              <a:spcAft>
                <a:spcPts val="0"/>
              </a:spcAft>
            </a:pPr>
            <a:r>
              <a:rPr lang="en-US" sz="1900" dirty="0">
                <a:solidFill>
                  <a:srgbClr val="FF0000"/>
                </a:solidFill>
                <a:latin typeface="Times New Roman" pitchFamily="18" charset="0"/>
                <a:cs typeface="Times New Roman" pitchFamily="18" charset="0"/>
              </a:rPr>
              <a:t>padding: 6px;</a:t>
            </a:r>
          </a:p>
          <a:p>
            <a:pPr lvl="2" algn="just">
              <a:spcBef>
                <a:spcPts val="0"/>
              </a:spcBef>
              <a:spcAft>
                <a:spcPts val="0"/>
              </a:spcAft>
            </a:pPr>
            <a:r>
              <a:rPr lang="en-US" sz="1900" dirty="0" smtClean="0">
                <a:solidFill>
                  <a:srgbClr val="FF0000"/>
                </a:solidFill>
                <a:latin typeface="Times New Roman" pitchFamily="18" charset="0"/>
                <a:cs typeface="Times New Roman" pitchFamily="18" charset="0"/>
              </a:rPr>
              <a:t>  }</a:t>
            </a:r>
            <a:endParaRPr lang="en-US" sz="1900" dirty="0">
              <a:solidFill>
                <a:srgbClr val="FF0000"/>
              </a:solidFill>
              <a:latin typeface="Times New Roman" pitchFamily="18" charset="0"/>
              <a:cs typeface="Times New Roman" pitchFamily="18" charset="0"/>
            </a:endParaRPr>
          </a:p>
          <a:p>
            <a:pPr lvl="1" algn="just">
              <a:spcBef>
                <a:spcPts val="0"/>
              </a:spcBef>
              <a:spcAft>
                <a:spcPts val="0"/>
              </a:spcAft>
            </a:pPr>
            <a:r>
              <a:rPr lang="en-US" sz="1900" dirty="0">
                <a:solidFill>
                  <a:srgbClr val="FF0000"/>
                </a:solidFill>
                <a:latin typeface="Times New Roman" pitchFamily="18" charset="0"/>
                <a:cs typeface="Times New Roman" pitchFamily="18" charset="0"/>
              </a:rPr>
              <a:t>&lt;/style&gt;</a:t>
            </a:r>
          </a:p>
          <a:p>
            <a:pPr lvl="1" algn="just">
              <a:spcBef>
                <a:spcPts val="0"/>
              </a:spcBef>
              <a:spcAft>
                <a:spcPts val="0"/>
              </a:spcAft>
            </a:pPr>
            <a:r>
              <a:rPr lang="en-US" sz="1900" dirty="0">
                <a:solidFill>
                  <a:srgbClr val="FF0000"/>
                </a:solidFill>
                <a:latin typeface="Times New Roman" pitchFamily="18" charset="0"/>
                <a:cs typeface="Times New Roman" pitchFamily="18" charset="0"/>
              </a:rPr>
              <a:t>&lt;/head&gt;</a:t>
            </a:r>
          </a:p>
          <a:p>
            <a:pPr lvl="1" algn="just">
              <a:spcBef>
                <a:spcPts val="0"/>
              </a:spcBef>
              <a:spcAft>
                <a:spcPts val="0"/>
              </a:spcAft>
            </a:pPr>
            <a:r>
              <a:rPr lang="en-US" sz="1900" dirty="0">
                <a:solidFill>
                  <a:srgbClr val="FF0000"/>
                </a:solidFill>
                <a:latin typeface="Times New Roman" pitchFamily="18" charset="0"/>
                <a:cs typeface="Times New Roman" pitchFamily="18" charset="0"/>
              </a:rPr>
              <a:t>&lt;body&gt;</a:t>
            </a:r>
          </a:p>
          <a:p>
            <a:pPr lvl="1" algn="just">
              <a:spcBef>
                <a:spcPts val="0"/>
              </a:spcBef>
              <a:spcAft>
                <a:spcPts val="0"/>
              </a:spcAft>
            </a:pPr>
            <a:r>
              <a:rPr lang="en-US" sz="1900" dirty="0">
                <a:solidFill>
                  <a:srgbClr val="FF0000"/>
                </a:solidFill>
                <a:latin typeface="Times New Roman" pitchFamily="18" charset="0"/>
                <a:cs typeface="Times New Roman" pitchFamily="18" charset="0"/>
              </a:rPr>
              <a:t>&lt;p&gt;</a:t>
            </a:r>
          </a:p>
          <a:p>
            <a:pPr lvl="2" algn="just">
              <a:spcBef>
                <a:spcPts val="0"/>
              </a:spcBef>
              <a:spcAft>
                <a:spcPts val="0"/>
              </a:spcAft>
            </a:pPr>
            <a:r>
              <a:rPr lang="en-US" sz="1900" dirty="0">
                <a:solidFill>
                  <a:srgbClr val="FF0000"/>
                </a:solidFill>
                <a:latin typeface="Times New Roman" pitchFamily="18" charset="0"/>
                <a:cs typeface="Times New Roman" pitchFamily="18" charset="0"/>
              </a:rPr>
              <a:t>Listing 8.3 shows JavaScript code that repeatedly generates a pop-up</a:t>
            </a:r>
          </a:p>
          <a:p>
            <a:pPr lvl="2" algn="just">
              <a:spcBef>
                <a:spcPts val="0"/>
              </a:spcBef>
              <a:spcAft>
                <a:spcPts val="0"/>
              </a:spcAft>
            </a:pPr>
            <a:r>
              <a:rPr lang="en-US" sz="1900" dirty="0">
                <a:solidFill>
                  <a:srgbClr val="FF0000"/>
                </a:solidFill>
                <a:latin typeface="Times New Roman" pitchFamily="18" charset="0"/>
                <a:cs typeface="Times New Roman" pitchFamily="18" charset="0"/>
              </a:rPr>
              <a:t>that tells the user to provide his/her credit card information.</a:t>
            </a:r>
          </a:p>
          <a:p>
            <a:pPr lvl="1" algn="just">
              <a:spcBef>
                <a:spcPts val="0"/>
              </a:spcBef>
              <a:spcAft>
                <a:spcPts val="0"/>
              </a:spcAft>
            </a:pPr>
            <a:r>
              <a:rPr lang="en-US" sz="1900" dirty="0">
                <a:solidFill>
                  <a:srgbClr val="FF0000"/>
                </a:solidFill>
                <a:latin typeface="Times New Roman" pitchFamily="18" charset="0"/>
                <a:cs typeface="Times New Roman" pitchFamily="18" charset="0"/>
              </a:rPr>
              <a:t>&lt;/p</a:t>
            </a:r>
            <a:r>
              <a:rPr lang="en-US" sz="1900" dirty="0" smtClean="0">
                <a:solidFill>
                  <a:srgbClr val="FF0000"/>
                </a:solidFill>
                <a:latin typeface="Times New Roman" pitchFamily="18" charset="0"/>
                <a:cs typeface="Times New Roman" pitchFamily="18" charset="0"/>
              </a:rPr>
              <a:t>&gt;</a:t>
            </a:r>
            <a:endParaRPr lang="en-US" sz="1900" dirty="0">
              <a:solidFill>
                <a:srgbClr val="FF0000"/>
              </a:solidFill>
              <a:latin typeface="Times New Roman" pitchFamily="18" charset="0"/>
              <a:cs typeface="Times New Roman" pitchFamily="18" charset="0"/>
            </a:endParaRPr>
          </a:p>
        </p:txBody>
      </p:sp>
      <p:sp>
        <p:nvSpPr>
          <p:cNvPr id="13" name="Footer Placeholder 4"/>
          <p:cNvSpPr>
            <a:spLocks noGrp="1"/>
          </p:cNvSpPr>
          <p:nvPr>
            <p:ph type="ftr" sz="quarter" idx="11"/>
          </p:nvPr>
        </p:nvSpPr>
        <p:spPr>
          <a:xfrm>
            <a:off x="1295400" y="6658759"/>
            <a:ext cx="7010400" cy="199241"/>
          </a:xfrm>
        </p:spPr>
        <p:txBody>
          <a:bodyPr/>
          <a:lstStyle/>
          <a:p>
            <a:r>
              <a:rPr lang="en-US" dirty="0" smtClean="0">
                <a:solidFill>
                  <a:schemeClr val="tx1"/>
                </a:solidFill>
                <a:latin typeface="Times New Roman" pitchFamily="18" charset="0"/>
                <a:cs typeface="Times New Roman" pitchFamily="18" charset="0"/>
              </a:rPr>
              <a:t> </a:t>
            </a:r>
            <a:r>
              <a:rPr lang="en-US" dirty="0">
                <a:solidFill>
                  <a:schemeClr val="tx1"/>
                </a:solidFill>
                <a:latin typeface="Times New Roman" pitchFamily="18" charset="0"/>
                <a:cs typeface="Times New Roman" pitchFamily="18" charset="0"/>
              </a:rPr>
              <a:t>John Dean, </a:t>
            </a:r>
            <a:r>
              <a:rPr lang="en-US" dirty="0" smtClean="0">
                <a:solidFill>
                  <a:schemeClr val="tx1"/>
                </a:solidFill>
                <a:latin typeface="Times New Roman" pitchFamily="18" charset="0"/>
                <a:cs typeface="Times New Roman" pitchFamily="18" charset="0"/>
              </a:rPr>
              <a:t>(2018), Web </a:t>
            </a:r>
            <a:r>
              <a:rPr lang="en-US" dirty="0">
                <a:solidFill>
                  <a:schemeClr val="tx1"/>
                </a:solidFill>
                <a:latin typeface="Times New Roman" pitchFamily="18" charset="0"/>
                <a:cs typeface="Times New Roman" pitchFamily="18" charset="0"/>
              </a:rPr>
              <a:t>Programming with HTML5, CSS, and JavaScript, Jones and Bartlett </a:t>
            </a:r>
            <a:r>
              <a:rPr lang="en-US" dirty="0" smtClean="0">
                <a:solidFill>
                  <a:schemeClr val="tx1"/>
                </a:solidFill>
                <a:latin typeface="Times New Roman" pitchFamily="18" charset="0"/>
                <a:cs typeface="Times New Roman" pitchFamily="18" charset="0"/>
              </a:rPr>
              <a:t>Publishers</a:t>
            </a:r>
            <a:r>
              <a:rPr lang="en-US" dirty="0">
                <a:solidFill>
                  <a:schemeClr val="tx1"/>
                </a:solidFill>
                <a:latin typeface="Times New Roman" pitchFamily="18" charset="0"/>
                <a:cs typeface="Times New Roman" pitchFamily="18" charset="0"/>
              </a:rPr>
              <a:t>.</a:t>
            </a:r>
          </a:p>
        </p:txBody>
      </p:sp>
    </p:spTree>
    <p:extLst>
      <p:ext uri="{BB962C8B-B14F-4D97-AF65-F5344CB8AC3E}">
        <p14:creationId xmlns:p14="http://schemas.microsoft.com/office/powerpoint/2010/main" val="288655849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smtClean="0">
                <a:solidFill>
                  <a:srgbClr val="FFFFFF"/>
                </a:solidFill>
                <a:latin typeface="Times New Roman" pitchFamily="18" charset="0"/>
                <a:cs typeface="Times New Roman" pitchFamily="18" charset="0"/>
              </a:rPr>
              <a:t>Outline</a:t>
            </a:r>
            <a:endParaRPr lang="en-US" sz="3200" dirty="0">
              <a:solidFill>
                <a:srgbClr val="FFFFFF"/>
              </a:solidFill>
              <a:latin typeface="Times New Roman" pitchFamily="18" charset="0"/>
              <a:cs typeface="Times New Roman" pitchFamily="18" charset="0"/>
            </a:endParaRP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606550" y="76200"/>
            <a:ext cx="7156450" cy="584775"/>
          </a:xfrm>
          <a:prstGeom prst="rect">
            <a:avLst/>
          </a:prstGeom>
          <a:noFill/>
          <a:ln w="9525">
            <a:noFill/>
            <a:miter lim="800000"/>
            <a:headEnd/>
            <a:tailEnd/>
          </a:ln>
        </p:spPr>
        <p:txBody>
          <a:bodyPr>
            <a:spAutoFit/>
          </a:bodyPr>
          <a:lstStyle/>
          <a:p>
            <a:pPr algn="ctr"/>
            <a:r>
              <a:rPr lang="en-US" sz="3200" dirty="0" smtClean="0">
                <a:solidFill>
                  <a:srgbClr val="FFFFFF"/>
                </a:solidFill>
                <a:latin typeface="Times New Roman" pitchFamily="18" charset="0"/>
                <a:cs typeface="Times New Roman" pitchFamily="18" charset="0"/>
              </a:rPr>
              <a:t>Figures (continue…)</a:t>
            </a:r>
            <a:endParaRPr lang="en-US" sz="3200" dirty="0">
              <a:solidFill>
                <a:srgbClr val="FFFFFF"/>
              </a:solidFill>
              <a:latin typeface="Times New Roman" pitchFamily="18" charset="0"/>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18</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1"/>
          <p:cNvSpPr>
            <a:spLocks noChangeArrowheads="1"/>
          </p:cNvSpPr>
          <p:nvPr/>
        </p:nvSpPr>
        <p:spPr bwMode="auto">
          <a:xfrm>
            <a:off x="990601" y="857071"/>
            <a:ext cx="8153399" cy="4478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42900" indent="-342900" algn="just">
              <a:spcBef>
                <a:spcPts val="0"/>
              </a:spcBef>
              <a:spcAft>
                <a:spcPts val="0"/>
              </a:spcAft>
              <a:buFont typeface="Arial" panose="020B0604020202020204" pitchFamily="34" charset="0"/>
              <a:buChar char="•"/>
            </a:pPr>
            <a:r>
              <a:rPr lang="en-US" sz="1900" dirty="0" smtClean="0">
                <a:latin typeface="Times New Roman" pitchFamily="18" charset="0"/>
                <a:cs typeface="Times New Roman" pitchFamily="18" charset="0"/>
              </a:rPr>
              <a:t>Example 6. (continue…)</a:t>
            </a:r>
          </a:p>
          <a:p>
            <a:pPr lvl="1" algn="just">
              <a:spcBef>
                <a:spcPts val="0"/>
              </a:spcBef>
              <a:spcAft>
                <a:spcPts val="0"/>
              </a:spcAft>
            </a:pPr>
            <a:r>
              <a:rPr lang="en-US" sz="1900" dirty="0" smtClean="0">
                <a:solidFill>
                  <a:srgbClr val="FF0000"/>
                </a:solidFill>
                <a:latin typeface="Times New Roman" pitchFamily="18" charset="0"/>
                <a:cs typeface="Times New Roman" pitchFamily="18" charset="0"/>
              </a:rPr>
              <a:t>&lt;</a:t>
            </a:r>
            <a:r>
              <a:rPr lang="en-US" sz="1900" dirty="0">
                <a:solidFill>
                  <a:srgbClr val="FF0000"/>
                </a:solidFill>
                <a:latin typeface="Times New Roman" pitchFamily="18" charset="0"/>
                <a:cs typeface="Times New Roman" pitchFamily="18" charset="0"/>
              </a:rPr>
              <a:t>figure&gt;</a:t>
            </a:r>
          </a:p>
          <a:p>
            <a:pPr lvl="2" algn="just">
              <a:spcBef>
                <a:spcPts val="0"/>
              </a:spcBef>
              <a:spcAft>
                <a:spcPts val="0"/>
              </a:spcAft>
            </a:pPr>
            <a:r>
              <a:rPr lang="en-US" sz="1900" dirty="0">
                <a:solidFill>
                  <a:srgbClr val="FF0000"/>
                </a:solidFill>
                <a:latin typeface="Times New Roman" pitchFamily="18" charset="0"/>
                <a:cs typeface="Times New Roman" pitchFamily="18" charset="0"/>
              </a:rPr>
              <a:t>&lt;</a:t>
            </a:r>
            <a:r>
              <a:rPr lang="en-US" sz="1900" dirty="0" err="1">
                <a:solidFill>
                  <a:srgbClr val="FF0000"/>
                </a:solidFill>
                <a:latin typeface="Times New Roman" pitchFamily="18" charset="0"/>
                <a:cs typeface="Times New Roman" pitchFamily="18" charset="0"/>
              </a:rPr>
              <a:t>figcaption</a:t>
            </a:r>
            <a:r>
              <a:rPr lang="en-US" sz="1900" dirty="0">
                <a:solidFill>
                  <a:srgbClr val="FF0000"/>
                </a:solidFill>
                <a:latin typeface="Times New Roman" pitchFamily="18" charset="0"/>
                <a:cs typeface="Times New Roman" pitchFamily="18" charset="0"/>
              </a:rPr>
              <a:t>&gt;Listing 8.3. A credit card scam that uses a repeating pop-up&lt;/</a:t>
            </a:r>
            <a:r>
              <a:rPr lang="en-US" sz="1900" dirty="0" err="1">
                <a:solidFill>
                  <a:srgbClr val="FF0000"/>
                </a:solidFill>
                <a:latin typeface="Times New Roman" pitchFamily="18" charset="0"/>
                <a:cs typeface="Times New Roman" pitchFamily="18" charset="0"/>
              </a:rPr>
              <a:t>figcaption</a:t>
            </a:r>
            <a:r>
              <a:rPr lang="en-US" sz="1900" dirty="0">
                <a:solidFill>
                  <a:srgbClr val="FF0000"/>
                </a:solidFill>
                <a:latin typeface="Times New Roman" pitchFamily="18" charset="0"/>
                <a:cs typeface="Times New Roman" pitchFamily="18" charset="0"/>
              </a:rPr>
              <a:t>&gt;</a:t>
            </a:r>
          </a:p>
          <a:p>
            <a:pPr lvl="1" algn="just">
              <a:spcBef>
                <a:spcPts val="0"/>
              </a:spcBef>
              <a:spcAft>
                <a:spcPts val="0"/>
              </a:spcAft>
            </a:pPr>
            <a:r>
              <a:rPr lang="en-US" sz="1900" dirty="0" smtClean="0">
                <a:solidFill>
                  <a:srgbClr val="FF0000"/>
                </a:solidFill>
                <a:latin typeface="Times New Roman" pitchFamily="18" charset="0"/>
                <a:cs typeface="Times New Roman" pitchFamily="18" charset="0"/>
              </a:rPr>
              <a:t>    &lt;</a:t>
            </a:r>
            <a:r>
              <a:rPr lang="en-US" sz="1900" dirty="0">
                <a:solidFill>
                  <a:srgbClr val="FF0000"/>
                </a:solidFill>
                <a:latin typeface="Times New Roman" pitchFamily="18" charset="0"/>
                <a:cs typeface="Times New Roman" pitchFamily="18" charset="0"/>
              </a:rPr>
              <a:t>pre&gt;&lt;code&gt;while (true)</a:t>
            </a:r>
          </a:p>
          <a:p>
            <a:pPr lvl="1" algn="just">
              <a:spcBef>
                <a:spcPts val="0"/>
              </a:spcBef>
              <a:spcAft>
                <a:spcPts val="0"/>
              </a:spcAft>
            </a:pPr>
            <a:r>
              <a:rPr lang="en-US" sz="1900" dirty="0" smtClean="0">
                <a:solidFill>
                  <a:srgbClr val="FF0000"/>
                </a:solidFill>
                <a:latin typeface="Times New Roman" pitchFamily="18" charset="0"/>
                <a:cs typeface="Times New Roman" pitchFamily="18" charset="0"/>
              </a:rPr>
              <a:t>  {</a:t>
            </a:r>
            <a:endParaRPr lang="en-US" sz="1900" dirty="0">
              <a:solidFill>
                <a:srgbClr val="FF0000"/>
              </a:solidFill>
              <a:latin typeface="Times New Roman" pitchFamily="18" charset="0"/>
              <a:cs typeface="Times New Roman" pitchFamily="18" charset="0"/>
            </a:endParaRPr>
          </a:p>
          <a:p>
            <a:pPr lvl="1" algn="just">
              <a:spcBef>
                <a:spcPts val="0"/>
              </a:spcBef>
              <a:spcAft>
                <a:spcPts val="0"/>
              </a:spcAft>
            </a:pPr>
            <a:r>
              <a:rPr lang="en-US" sz="1900" dirty="0" smtClean="0">
                <a:solidFill>
                  <a:srgbClr val="FF0000"/>
                </a:solidFill>
                <a:latin typeface="Times New Roman" pitchFamily="18" charset="0"/>
                <a:cs typeface="Times New Roman" pitchFamily="18" charset="0"/>
              </a:rPr>
              <a:t>    alert</a:t>
            </a:r>
            <a:r>
              <a:rPr lang="en-US" sz="1900" dirty="0">
                <a:solidFill>
                  <a:srgbClr val="FF0000"/>
                </a:solidFill>
                <a:latin typeface="Times New Roman" pitchFamily="18" charset="0"/>
                <a:cs typeface="Times New Roman" pitchFamily="18" charset="0"/>
              </a:rPr>
              <a:t>("Your financial records have been compromised.\n" +</a:t>
            </a:r>
          </a:p>
          <a:p>
            <a:pPr lvl="1" algn="just">
              <a:spcBef>
                <a:spcPts val="0"/>
              </a:spcBef>
              <a:spcAft>
                <a:spcPts val="0"/>
              </a:spcAft>
            </a:pPr>
            <a:r>
              <a:rPr lang="en-US" sz="1900" dirty="0" smtClean="0">
                <a:solidFill>
                  <a:srgbClr val="FF0000"/>
                </a:solidFill>
                <a:latin typeface="Times New Roman" pitchFamily="18" charset="0"/>
                <a:cs typeface="Times New Roman" pitchFamily="18" charset="0"/>
              </a:rPr>
              <a:t>    " </a:t>
            </a:r>
            <a:r>
              <a:rPr lang="en-US" sz="1900" dirty="0">
                <a:solidFill>
                  <a:srgbClr val="FF0000"/>
                </a:solidFill>
                <a:latin typeface="Times New Roman" pitchFamily="18" charset="0"/>
                <a:cs typeface="Times New Roman" pitchFamily="18" charset="0"/>
              </a:rPr>
              <a:t>To fix the problem, go to http://www.easyCredit.com" +</a:t>
            </a:r>
          </a:p>
          <a:p>
            <a:pPr lvl="1" algn="just">
              <a:spcBef>
                <a:spcPts val="0"/>
              </a:spcBef>
              <a:spcAft>
                <a:spcPts val="0"/>
              </a:spcAft>
            </a:pPr>
            <a:r>
              <a:rPr lang="en-US" sz="1900" dirty="0" smtClean="0">
                <a:solidFill>
                  <a:srgbClr val="FF0000"/>
                </a:solidFill>
                <a:latin typeface="Times New Roman" pitchFamily="18" charset="0"/>
                <a:cs typeface="Times New Roman" pitchFamily="18" charset="0"/>
              </a:rPr>
              <a:t>    " </a:t>
            </a:r>
            <a:r>
              <a:rPr lang="en-US" sz="1900" dirty="0">
                <a:solidFill>
                  <a:srgbClr val="FF0000"/>
                </a:solidFill>
                <a:latin typeface="Times New Roman" pitchFamily="18" charset="0"/>
                <a:cs typeface="Times New Roman" pitchFamily="18" charset="0"/>
              </a:rPr>
              <a:t>and enter your credit card information.");</a:t>
            </a:r>
          </a:p>
          <a:p>
            <a:pPr lvl="1" algn="just">
              <a:spcBef>
                <a:spcPts val="0"/>
              </a:spcBef>
              <a:spcAft>
                <a:spcPts val="0"/>
              </a:spcAft>
            </a:pPr>
            <a:r>
              <a:rPr lang="en-US" sz="1900" dirty="0" smtClean="0">
                <a:solidFill>
                  <a:srgbClr val="FF0000"/>
                </a:solidFill>
                <a:latin typeface="Times New Roman" pitchFamily="18" charset="0"/>
                <a:cs typeface="Times New Roman" pitchFamily="18" charset="0"/>
              </a:rPr>
              <a:t>  }&lt;/</a:t>
            </a:r>
            <a:r>
              <a:rPr lang="en-US" sz="1900" dirty="0">
                <a:solidFill>
                  <a:srgbClr val="FF0000"/>
                </a:solidFill>
                <a:latin typeface="Times New Roman" pitchFamily="18" charset="0"/>
                <a:cs typeface="Times New Roman" pitchFamily="18" charset="0"/>
              </a:rPr>
              <a:t>code&gt;&lt;/pre&gt;</a:t>
            </a:r>
          </a:p>
          <a:p>
            <a:pPr lvl="1" algn="just">
              <a:spcBef>
                <a:spcPts val="0"/>
              </a:spcBef>
              <a:spcAft>
                <a:spcPts val="0"/>
              </a:spcAft>
            </a:pPr>
            <a:r>
              <a:rPr lang="en-US" sz="1900" dirty="0">
                <a:solidFill>
                  <a:srgbClr val="FF0000"/>
                </a:solidFill>
                <a:latin typeface="Times New Roman" pitchFamily="18" charset="0"/>
                <a:cs typeface="Times New Roman" pitchFamily="18" charset="0"/>
              </a:rPr>
              <a:t>&lt;/figure&gt;</a:t>
            </a:r>
          </a:p>
          <a:p>
            <a:pPr lvl="1" algn="just">
              <a:spcBef>
                <a:spcPts val="0"/>
              </a:spcBef>
              <a:spcAft>
                <a:spcPts val="0"/>
              </a:spcAft>
            </a:pPr>
            <a:r>
              <a:rPr lang="en-US" sz="1900" dirty="0">
                <a:solidFill>
                  <a:srgbClr val="FF0000"/>
                </a:solidFill>
                <a:latin typeface="Times New Roman" pitchFamily="18" charset="0"/>
                <a:cs typeface="Times New Roman" pitchFamily="18" charset="0"/>
              </a:rPr>
              <a:t>&lt;/body&gt;</a:t>
            </a:r>
          </a:p>
          <a:p>
            <a:pPr lvl="1" algn="just">
              <a:spcBef>
                <a:spcPts val="0"/>
              </a:spcBef>
              <a:spcAft>
                <a:spcPts val="0"/>
              </a:spcAft>
            </a:pPr>
            <a:r>
              <a:rPr lang="en-US" sz="1900" dirty="0">
                <a:solidFill>
                  <a:srgbClr val="FF0000"/>
                </a:solidFill>
                <a:latin typeface="Times New Roman" pitchFamily="18" charset="0"/>
                <a:cs typeface="Times New Roman" pitchFamily="18" charset="0"/>
              </a:rPr>
              <a:t>&lt;/html</a:t>
            </a:r>
            <a:r>
              <a:rPr lang="en-US" sz="1900" dirty="0" smtClean="0">
                <a:solidFill>
                  <a:srgbClr val="FF0000"/>
                </a:solidFill>
                <a:latin typeface="Times New Roman" pitchFamily="18" charset="0"/>
                <a:cs typeface="Times New Roman" pitchFamily="18" charset="0"/>
              </a:rPr>
              <a:t>&gt;</a:t>
            </a:r>
          </a:p>
          <a:p>
            <a:pPr lvl="1" algn="just">
              <a:spcBef>
                <a:spcPts val="0"/>
              </a:spcBef>
              <a:spcAft>
                <a:spcPts val="0"/>
              </a:spcAft>
            </a:pPr>
            <a:endParaRPr lang="en-US" sz="1900" dirty="0">
              <a:solidFill>
                <a:srgbClr val="FF0000"/>
              </a:solidFill>
              <a:latin typeface="Times New Roman" pitchFamily="18" charset="0"/>
              <a:cs typeface="Times New Roman" pitchFamily="18" charset="0"/>
            </a:endParaRPr>
          </a:p>
          <a:p>
            <a:pPr lvl="1" algn="just">
              <a:spcBef>
                <a:spcPts val="0"/>
              </a:spcBef>
              <a:spcAft>
                <a:spcPts val="0"/>
              </a:spcAft>
            </a:pPr>
            <a:r>
              <a:rPr lang="en-US" sz="1900" dirty="0" smtClean="0">
                <a:latin typeface="Times New Roman" pitchFamily="18" charset="0"/>
                <a:cs typeface="Times New Roman" pitchFamily="18" charset="0"/>
              </a:rPr>
              <a:t>Output: </a:t>
            </a:r>
            <a:endParaRPr lang="en-US" sz="1900" dirty="0">
              <a:latin typeface="Times New Roman" pitchFamily="18" charset="0"/>
              <a:cs typeface="Times New Roman" pitchFamily="18" charset="0"/>
            </a:endParaRPr>
          </a:p>
        </p:txBody>
      </p:sp>
      <p:sp>
        <p:nvSpPr>
          <p:cNvPr id="13" name="Footer Placeholder 4"/>
          <p:cNvSpPr>
            <a:spLocks noGrp="1"/>
          </p:cNvSpPr>
          <p:nvPr>
            <p:ph type="ftr" sz="quarter" idx="11"/>
          </p:nvPr>
        </p:nvSpPr>
        <p:spPr>
          <a:xfrm>
            <a:off x="1295400" y="6658759"/>
            <a:ext cx="7010400" cy="199241"/>
          </a:xfrm>
        </p:spPr>
        <p:txBody>
          <a:bodyPr/>
          <a:lstStyle/>
          <a:p>
            <a:r>
              <a:rPr lang="en-US" dirty="0" smtClean="0">
                <a:solidFill>
                  <a:schemeClr val="tx1"/>
                </a:solidFill>
                <a:latin typeface="Times New Roman" pitchFamily="18" charset="0"/>
                <a:cs typeface="Times New Roman" pitchFamily="18" charset="0"/>
              </a:rPr>
              <a:t> </a:t>
            </a:r>
            <a:r>
              <a:rPr lang="en-US" dirty="0">
                <a:solidFill>
                  <a:schemeClr val="tx1"/>
                </a:solidFill>
                <a:latin typeface="Times New Roman" pitchFamily="18" charset="0"/>
                <a:cs typeface="Times New Roman" pitchFamily="18" charset="0"/>
              </a:rPr>
              <a:t>John Dean, </a:t>
            </a:r>
            <a:r>
              <a:rPr lang="en-US" dirty="0" smtClean="0">
                <a:solidFill>
                  <a:schemeClr val="tx1"/>
                </a:solidFill>
                <a:latin typeface="Times New Roman" pitchFamily="18" charset="0"/>
                <a:cs typeface="Times New Roman" pitchFamily="18" charset="0"/>
              </a:rPr>
              <a:t>(2018), Web </a:t>
            </a:r>
            <a:r>
              <a:rPr lang="en-US" dirty="0">
                <a:solidFill>
                  <a:schemeClr val="tx1"/>
                </a:solidFill>
                <a:latin typeface="Times New Roman" pitchFamily="18" charset="0"/>
                <a:cs typeface="Times New Roman" pitchFamily="18" charset="0"/>
              </a:rPr>
              <a:t>Programming with HTML5, CSS, and JavaScript, Jones and Bartlett </a:t>
            </a:r>
            <a:r>
              <a:rPr lang="en-US" dirty="0" smtClean="0">
                <a:solidFill>
                  <a:schemeClr val="tx1"/>
                </a:solidFill>
                <a:latin typeface="Times New Roman" pitchFamily="18" charset="0"/>
                <a:cs typeface="Times New Roman" pitchFamily="18" charset="0"/>
              </a:rPr>
              <a:t>Publishers</a:t>
            </a:r>
            <a:r>
              <a:rPr lang="en-US" dirty="0">
                <a:solidFill>
                  <a:schemeClr val="tx1"/>
                </a:solidFill>
                <a:latin typeface="Times New Roman" pitchFamily="18" charset="0"/>
                <a:cs typeface="Times New Roman" pitchFamily="18" charset="0"/>
              </a:rPr>
              <a:t>.</a:t>
            </a:r>
          </a:p>
        </p:txBody>
      </p:sp>
      <p:sp>
        <p:nvSpPr>
          <p:cNvPr id="12" name="Rectangle 11"/>
          <p:cNvSpPr/>
          <p:nvPr/>
        </p:nvSpPr>
        <p:spPr>
          <a:xfrm>
            <a:off x="5181600" y="934633"/>
            <a:ext cx="3368488" cy="546705"/>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Times New Roman" panose="02020603050405020304" pitchFamily="18" charset="0"/>
                <a:cs typeface="Times New Roman" panose="02020603050405020304" pitchFamily="18" charset="0"/>
              </a:rPr>
              <a:t>If you have a </a:t>
            </a:r>
            <a:r>
              <a:rPr lang="en-US" dirty="0" err="1">
                <a:solidFill>
                  <a:schemeClr val="tx1"/>
                </a:solidFill>
                <a:latin typeface="Times New Roman" panose="02020603050405020304" pitchFamily="18" charset="0"/>
                <a:cs typeface="Times New Roman" panose="02020603050405020304" pitchFamily="18" charset="0"/>
              </a:rPr>
              <a:t>figcaption</a:t>
            </a:r>
            <a:r>
              <a:rPr lang="en-US" dirty="0">
                <a:solidFill>
                  <a:schemeClr val="tx1"/>
                </a:solidFill>
                <a:latin typeface="Times New Roman" panose="02020603050405020304" pitchFamily="18" charset="0"/>
                <a:cs typeface="Times New Roman" panose="02020603050405020304" pitchFamily="18" charset="0"/>
              </a:rPr>
              <a:t> element,</a:t>
            </a:r>
          </a:p>
          <a:p>
            <a:r>
              <a:rPr lang="en-US" dirty="0">
                <a:solidFill>
                  <a:schemeClr val="tx1"/>
                </a:solidFill>
                <a:latin typeface="Times New Roman" panose="02020603050405020304" pitchFamily="18" charset="0"/>
                <a:cs typeface="Times New Roman" panose="02020603050405020304" pitchFamily="18" charset="0"/>
              </a:rPr>
              <a:t>it must be inside a figure element.</a:t>
            </a:r>
          </a:p>
        </p:txBody>
      </p:sp>
      <p:cxnSp>
        <p:nvCxnSpPr>
          <p:cNvPr id="14" name="Straight Arrow Connector 13"/>
          <p:cNvCxnSpPr/>
          <p:nvPr/>
        </p:nvCxnSpPr>
        <p:spPr>
          <a:xfrm flipH="1">
            <a:off x="2819400" y="1101673"/>
            <a:ext cx="2362200" cy="4807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667000" y="4389562"/>
            <a:ext cx="6400800" cy="2235699"/>
          </a:xfrm>
          <a:prstGeom prst="rect">
            <a:avLst/>
          </a:prstGeom>
        </p:spPr>
      </p:pic>
    </p:spTree>
    <p:extLst>
      <p:ext uri="{BB962C8B-B14F-4D97-AF65-F5344CB8AC3E}">
        <p14:creationId xmlns:p14="http://schemas.microsoft.com/office/powerpoint/2010/main" val="308472980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smtClean="0">
                <a:solidFill>
                  <a:srgbClr val="FFFFFF"/>
                </a:solidFill>
                <a:latin typeface="Times New Roman" pitchFamily="18" charset="0"/>
                <a:cs typeface="Times New Roman" pitchFamily="18" charset="0"/>
              </a:rPr>
              <a:t>Outline</a:t>
            </a:r>
            <a:endParaRPr lang="en-US" sz="3200" dirty="0">
              <a:solidFill>
                <a:srgbClr val="FFFFFF"/>
              </a:solidFill>
              <a:latin typeface="Times New Roman" pitchFamily="18" charset="0"/>
              <a:cs typeface="Times New Roman" pitchFamily="18" charset="0"/>
            </a:endParaRP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606550" y="76200"/>
            <a:ext cx="7156450" cy="584775"/>
          </a:xfrm>
          <a:prstGeom prst="rect">
            <a:avLst/>
          </a:prstGeom>
          <a:noFill/>
          <a:ln w="9525">
            <a:noFill/>
            <a:miter lim="800000"/>
            <a:headEnd/>
            <a:tailEnd/>
          </a:ln>
        </p:spPr>
        <p:txBody>
          <a:bodyPr>
            <a:spAutoFit/>
          </a:bodyPr>
          <a:lstStyle/>
          <a:p>
            <a:pPr algn="ctr"/>
            <a:r>
              <a:rPr lang="en-US" sz="3200" dirty="0" smtClean="0">
                <a:solidFill>
                  <a:srgbClr val="FFFFFF"/>
                </a:solidFill>
                <a:latin typeface="Times New Roman" pitchFamily="18" charset="0"/>
                <a:cs typeface="Times New Roman" pitchFamily="18" charset="0"/>
              </a:rPr>
              <a:t>Figures (continue…)</a:t>
            </a:r>
            <a:endParaRPr lang="en-US" sz="3200" dirty="0">
              <a:solidFill>
                <a:srgbClr val="FFFFFF"/>
              </a:solidFill>
              <a:latin typeface="Times New Roman" pitchFamily="18" charset="0"/>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19</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1"/>
          <p:cNvSpPr>
            <a:spLocks noChangeArrowheads="1"/>
          </p:cNvSpPr>
          <p:nvPr/>
        </p:nvSpPr>
        <p:spPr bwMode="auto">
          <a:xfrm>
            <a:off x="990601" y="857071"/>
            <a:ext cx="8153399" cy="5909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42900" indent="-342900" algn="just">
              <a:spcBef>
                <a:spcPts val="0"/>
              </a:spcBef>
              <a:spcAft>
                <a:spcPts val="0"/>
              </a:spcAft>
              <a:buFont typeface="Arial" panose="020B0604020202020204" pitchFamily="34" charset="0"/>
              <a:buChar char="•"/>
            </a:pPr>
            <a:r>
              <a:rPr lang="en-US" dirty="0" smtClean="0">
                <a:solidFill>
                  <a:srgbClr val="FF0000"/>
                </a:solidFill>
                <a:latin typeface="Times New Roman" pitchFamily="18" charset="0"/>
                <a:cs typeface="Times New Roman" pitchFamily="18" charset="0"/>
              </a:rPr>
              <a:t>Figure </a:t>
            </a:r>
            <a:r>
              <a:rPr lang="en-US" dirty="0">
                <a:solidFill>
                  <a:srgbClr val="FF0000"/>
                </a:solidFill>
                <a:latin typeface="Times New Roman" pitchFamily="18" charset="0"/>
                <a:cs typeface="Times New Roman" pitchFamily="18" charset="0"/>
              </a:rPr>
              <a:t>with an Image </a:t>
            </a:r>
            <a:endParaRPr lang="en-US" dirty="0" smtClean="0">
              <a:solidFill>
                <a:srgbClr val="FF0000"/>
              </a:solidFill>
              <a:latin typeface="Times New Roman" pitchFamily="18" charset="0"/>
              <a:cs typeface="Times New Roman" pitchFamily="18" charset="0"/>
            </a:endParaRPr>
          </a:p>
          <a:p>
            <a:pPr marL="342900" indent="-342900" algn="just">
              <a:spcBef>
                <a:spcPts val="0"/>
              </a:spcBef>
              <a:spcAft>
                <a:spcPts val="0"/>
              </a:spcAft>
              <a:buFont typeface="Arial" panose="020B0604020202020204" pitchFamily="34" charset="0"/>
              <a:buChar char="•"/>
            </a:pPr>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code is the same as for the </a:t>
            </a:r>
            <a:r>
              <a:rPr lang="en-US" dirty="0" smtClean="0">
                <a:latin typeface="Times New Roman" pitchFamily="18" charset="0"/>
                <a:cs typeface="Times New Roman" pitchFamily="18" charset="0"/>
              </a:rPr>
              <a:t>Code Fragment </a:t>
            </a:r>
            <a:r>
              <a:rPr lang="en-US" dirty="0">
                <a:latin typeface="Times New Roman" pitchFamily="18" charset="0"/>
                <a:cs typeface="Times New Roman" pitchFamily="18" charset="0"/>
              </a:rPr>
              <a:t>Figure web page, except that the </a:t>
            </a:r>
            <a:r>
              <a:rPr lang="en-US" dirty="0" err="1">
                <a:latin typeface="Times New Roman" pitchFamily="18" charset="0"/>
                <a:cs typeface="Times New Roman" pitchFamily="18" charset="0"/>
              </a:rPr>
              <a:t>figcaption</a:t>
            </a:r>
            <a:r>
              <a:rPr lang="en-US" dirty="0">
                <a:latin typeface="Times New Roman" pitchFamily="18" charset="0"/>
                <a:cs typeface="Times New Roman" pitchFamily="18" charset="0"/>
              </a:rPr>
              <a:t> element is at the bottom of the figure container instead of at the top. Consequently, in the browser window, you can see that the </a:t>
            </a:r>
            <a:r>
              <a:rPr lang="en-US" dirty="0" smtClean="0">
                <a:latin typeface="Times New Roman" pitchFamily="18" charset="0"/>
                <a:cs typeface="Times New Roman" pitchFamily="18" charset="0"/>
              </a:rPr>
              <a:t>caption displays </a:t>
            </a:r>
            <a:r>
              <a:rPr lang="en-US" dirty="0">
                <a:latin typeface="Times New Roman" pitchFamily="18" charset="0"/>
                <a:cs typeface="Times New Roman" pitchFamily="18" charset="0"/>
              </a:rPr>
              <a:t>below the picture</a:t>
            </a:r>
            <a:r>
              <a:rPr lang="en-US" dirty="0" smtClean="0">
                <a:latin typeface="Times New Roman" pitchFamily="18" charset="0"/>
                <a:cs typeface="Times New Roman" pitchFamily="18" charset="0"/>
              </a:rPr>
              <a:t>. </a:t>
            </a:r>
          </a:p>
          <a:p>
            <a:pPr marL="342900" indent="-342900" algn="just">
              <a:spcBef>
                <a:spcPts val="0"/>
              </a:spcBef>
              <a:spcAft>
                <a:spcPts val="0"/>
              </a:spcAft>
              <a:buFont typeface="Arial" panose="020B0604020202020204" pitchFamily="34" charset="0"/>
              <a:buChar char="•"/>
            </a:pPr>
            <a:r>
              <a:rPr lang="en-US" dirty="0">
                <a:latin typeface="Times New Roman" pitchFamily="18" charset="0"/>
                <a:cs typeface="Times New Roman" pitchFamily="18" charset="0"/>
              </a:rPr>
              <a:t>To display a picture, you’ll need to use </a:t>
            </a:r>
            <a:r>
              <a:rPr lang="en-US" dirty="0" smtClean="0">
                <a:latin typeface="Times New Roman" pitchFamily="18" charset="0"/>
                <a:cs typeface="Times New Roman" pitchFamily="18" charset="0"/>
              </a:rPr>
              <a:t>the </a:t>
            </a:r>
            <a:r>
              <a:rPr lang="en-US" dirty="0" err="1" smtClean="0">
                <a:latin typeface="Times New Roman" pitchFamily="18" charset="0"/>
                <a:cs typeface="Times New Roman" pitchFamily="18" charset="0"/>
              </a:rPr>
              <a:t>img</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element. Here’s the relevant source code</a:t>
            </a:r>
            <a:r>
              <a:rPr lang="en-US" dirty="0" smtClean="0">
                <a:latin typeface="Times New Roman" pitchFamily="18" charset="0"/>
                <a:cs typeface="Times New Roman" pitchFamily="18" charset="0"/>
              </a:rPr>
              <a:t>:</a:t>
            </a:r>
          </a:p>
          <a:p>
            <a:pPr lvl="1" algn="just">
              <a:spcBef>
                <a:spcPts val="0"/>
              </a:spcBef>
              <a:spcAft>
                <a:spcPts val="0"/>
              </a:spcAft>
            </a:pPr>
            <a:r>
              <a:rPr lang="en-US" dirty="0">
                <a:solidFill>
                  <a:srgbClr val="FF0000"/>
                </a:solidFill>
                <a:latin typeface="Times New Roman" pitchFamily="18" charset="0"/>
                <a:cs typeface="Times New Roman" pitchFamily="18" charset="0"/>
              </a:rPr>
              <a:t>&lt;</a:t>
            </a:r>
            <a:r>
              <a:rPr lang="en-US" dirty="0" err="1">
                <a:solidFill>
                  <a:srgbClr val="FF0000"/>
                </a:solidFill>
                <a:latin typeface="Times New Roman" pitchFamily="18" charset="0"/>
                <a:cs typeface="Times New Roman" pitchFamily="18" charset="0"/>
              </a:rPr>
              <a:t>img</a:t>
            </a:r>
            <a:r>
              <a:rPr lang="en-US" dirty="0">
                <a:solidFill>
                  <a:srgbClr val="FF0000"/>
                </a:solidFill>
                <a:latin typeface="Times New Roman" pitchFamily="18" charset="0"/>
                <a:cs typeface="Times New Roman" pitchFamily="18" charset="0"/>
              </a:rPr>
              <a:t> </a:t>
            </a:r>
            <a:r>
              <a:rPr lang="en-US" dirty="0" err="1">
                <a:solidFill>
                  <a:srgbClr val="FF0000"/>
                </a:solidFill>
                <a:latin typeface="Times New Roman" pitchFamily="18" charset="0"/>
                <a:cs typeface="Times New Roman" pitchFamily="18" charset="0"/>
              </a:rPr>
              <a:t>src</a:t>
            </a:r>
            <a:r>
              <a:rPr lang="en-US" dirty="0">
                <a:solidFill>
                  <a:srgbClr val="FF0000"/>
                </a:solidFill>
                <a:latin typeface="Times New Roman" pitchFamily="18" charset="0"/>
                <a:cs typeface="Times New Roman" pitchFamily="18" charset="0"/>
              </a:rPr>
              <a:t>="forest-trees1.jpg" alt="Waterfall in forest trees" width="400" height="400"&gt;</a:t>
            </a:r>
          </a:p>
          <a:p>
            <a:pPr marL="342900" indent="-342900" algn="just">
              <a:spcBef>
                <a:spcPts val="0"/>
              </a:spcBef>
              <a:spcAft>
                <a:spcPts val="0"/>
              </a:spcAft>
              <a:buFont typeface="Arial" panose="020B0604020202020204" pitchFamily="34" charset="0"/>
              <a:buChar char="•"/>
            </a:pPr>
            <a:r>
              <a:rPr lang="en-US" dirty="0" smtClean="0">
                <a:solidFill>
                  <a:srgbClr val="FF0000"/>
                </a:solidFill>
                <a:latin typeface="Times New Roman" pitchFamily="18" charset="0"/>
                <a:cs typeface="Times New Roman" pitchFamily="18" charset="0"/>
              </a:rPr>
              <a:t>Note.</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the </a:t>
            </a:r>
            <a:r>
              <a:rPr lang="en-US" dirty="0" err="1">
                <a:latin typeface="Times New Roman" pitchFamily="18" charset="0"/>
                <a:cs typeface="Times New Roman" pitchFamily="18" charset="0"/>
              </a:rPr>
              <a:t>img</a:t>
            </a:r>
            <a:r>
              <a:rPr lang="en-US" dirty="0">
                <a:latin typeface="Times New Roman" pitchFamily="18" charset="0"/>
                <a:cs typeface="Times New Roman" pitchFamily="18" charset="0"/>
              </a:rPr>
              <a:t> element’s </a:t>
            </a:r>
            <a:r>
              <a:rPr lang="en-US" dirty="0" err="1">
                <a:solidFill>
                  <a:srgbClr val="FF0000"/>
                </a:solidFill>
                <a:latin typeface="Times New Roman" pitchFamily="18" charset="0"/>
                <a:cs typeface="Times New Roman" pitchFamily="18" charset="0"/>
              </a:rPr>
              <a:t>src</a:t>
            </a:r>
            <a:r>
              <a:rPr lang="en-US" dirty="0">
                <a:solidFill>
                  <a:srgbClr val="FF0000"/>
                </a:solidFill>
                <a:latin typeface="Times New Roman" pitchFamily="18" charset="0"/>
                <a:cs typeface="Times New Roman" pitchFamily="18" charset="0"/>
              </a:rPr>
              <a:t> attribute</a:t>
            </a:r>
            <a:r>
              <a:rPr lang="en-US" dirty="0">
                <a:latin typeface="Times New Roman" pitchFamily="18" charset="0"/>
                <a:cs typeface="Times New Roman" pitchFamily="18" charset="0"/>
              </a:rPr>
              <a:t>—that’s how you specify the location and name of </a:t>
            </a:r>
            <a:r>
              <a:rPr lang="en-US" dirty="0" smtClean="0">
                <a:latin typeface="Times New Roman" pitchFamily="18" charset="0"/>
                <a:cs typeface="Times New Roman" pitchFamily="18" charset="0"/>
              </a:rPr>
              <a:t>an image </a:t>
            </a:r>
            <a:r>
              <a:rPr lang="en-US" dirty="0">
                <a:latin typeface="Times New Roman" pitchFamily="18" charset="0"/>
                <a:cs typeface="Times New Roman" pitchFamily="18" charset="0"/>
              </a:rPr>
              <a:t>file. </a:t>
            </a:r>
            <a:r>
              <a:rPr lang="en-US" dirty="0" smtClean="0">
                <a:latin typeface="Times New Roman" pitchFamily="18" charset="0"/>
                <a:cs typeface="Times New Roman" pitchFamily="18" charset="0"/>
              </a:rPr>
              <a:t>In the </a:t>
            </a:r>
            <a:r>
              <a:rPr lang="en-US" dirty="0">
                <a:latin typeface="Times New Roman" pitchFamily="18" charset="0"/>
                <a:cs typeface="Times New Roman" pitchFamily="18" charset="0"/>
              </a:rPr>
              <a:t>preceding code fragment, note the </a:t>
            </a:r>
            <a:r>
              <a:rPr lang="en-US" dirty="0" err="1">
                <a:latin typeface="Times New Roman" pitchFamily="18" charset="0"/>
                <a:cs typeface="Times New Roman" pitchFamily="18" charset="0"/>
              </a:rPr>
              <a:t>img</a:t>
            </a:r>
            <a:r>
              <a:rPr lang="en-US" dirty="0">
                <a:latin typeface="Times New Roman" pitchFamily="18" charset="0"/>
                <a:cs typeface="Times New Roman" pitchFamily="18" charset="0"/>
              </a:rPr>
              <a:t> element’s alt attribute</a:t>
            </a:r>
            <a:r>
              <a:rPr lang="en-US" dirty="0" smtClean="0">
                <a:latin typeface="Times New Roman" pitchFamily="18" charset="0"/>
                <a:cs typeface="Times New Roman" pitchFamily="18" charset="0"/>
              </a:rPr>
              <a:t>.</a:t>
            </a:r>
          </a:p>
          <a:p>
            <a:pPr marL="342900" indent="-342900" algn="just">
              <a:spcBef>
                <a:spcPts val="0"/>
              </a:spcBef>
              <a:spcAft>
                <a:spcPts val="0"/>
              </a:spcAft>
              <a:buFont typeface="Arial" panose="020B0604020202020204" pitchFamily="34" charset="0"/>
              <a:buChar char="•"/>
            </a:pPr>
            <a:r>
              <a:rPr lang="en-US" dirty="0">
                <a:latin typeface="Times New Roman" pitchFamily="18" charset="0"/>
                <a:cs typeface="Times New Roman" pitchFamily="18" charset="0"/>
              </a:rPr>
              <a:t>The HTML5 </a:t>
            </a:r>
            <a:r>
              <a:rPr lang="en-US" dirty="0" smtClean="0">
                <a:latin typeface="Times New Roman" pitchFamily="18" charset="0"/>
                <a:cs typeface="Times New Roman" pitchFamily="18" charset="0"/>
              </a:rPr>
              <a:t>standard requires </a:t>
            </a:r>
            <a:r>
              <a:rPr lang="en-US" dirty="0">
                <a:latin typeface="Times New Roman" pitchFamily="18" charset="0"/>
                <a:cs typeface="Times New Roman" pitchFamily="18" charset="0"/>
              </a:rPr>
              <a:t>that for every </a:t>
            </a:r>
            <a:r>
              <a:rPr lang="en-US" dirty="0" err="1">
                <a:latin typeface="Times New Roman" pitchFamily="18" charset="0"/>
                <a:cs typeface="Times New Roman" pitchFamily="18" charset="0"/>
              </a:rPr>
              <a:t>img</a:t>
            </a:r>
            <a:r>
              <a:rPr lang="en-US" dirty="0">
                <a:latin typeface="Times New Roman" pitchFamily="18" charset="0"/>
                <a:cs typeface="Times New Roman" pitchFamily="18" charset="0"/>
              </a:rPr>
              <a:t> element, you provide an </a:t>
            </a:r>
            <a:r>
              <a:rPr lang="en-US" dirty="0">
                <a:solidFill>
                  <a:srgbClr val="FF0000"/>
                </a:solidFill>
                <a:latin typeface="Times New Roman" pitchFamily="18" charset="0"/>
                <a:cs typeface="Times New Roman" pitchFamily="18" charset="0"/>
              </a:rPr>
              <a:t>alt (for alternative) attribute.</a:t>
            </a:r>
            <a:r>
              <a:rPr lang="en-US" dirty="0">
                <a:latin typeface="Times New Roman" pitchFamily="18" charset="0"/>
                <a:cs typeface="Times New Roman" pitchFamily="18" charset="0"/>
              </a:rPr>
              <a:t> The alt </a:t>
            </a:r>
            <a:r>
              <a:rPr lang="en-US" dirty="0" smtClean="0">
                <a:latin typeface="Times New Roman" pitchFamily="18" charset="0"/>
                <a:cs typeface="Times New Roman" pitchFamily="18" charset="0"/>
              </a:rPr>
              <a:t>attribute’s value </a:t>
            </a:r>
            <a:r>
              <a:rPr lang="en-US" dirty="0">
                <a:latin typeface="Times New Roman" pitchFamily="18" charset="0"/>
                <a:cs typeface="Times New Roman" pitchFamily="18" charset="0"/>
              </a:rPr>
              <a:t>should normally be a description of the </a:t>
            </a:r>
            <a:r>
              <a:rPr lang="en-US" dirty="0" smtClean="0">
                <a:latin typeface="Times New Roman" pitchFamily="18" charset="0"/>
                <a:cs typeface="Times New Roman" pitchFamily="18" charset="0"/>
              </a:rPr>
              <a:t>picture.</a:t>
            </a:r>
          </a:p>
          <a:p>
            <a:pPr marL="342900" indent="-342900" algn="just">
              <a:spcBef>
                <a:spcPts val="0"/>
              </a:spcBef>
              <a:spcAft>
                <a:spcPts val="0"/>
              </a:spcAft>
              <a:buFont typeface="Arial" panose="020B0604020202020204" pitchFamily="34" charset="0"/>
              <a:buChar char="•"/>
            </a:pPr>
            <a:r>
              <a:rPr lang="en-US" dirty="0" smtClean="0">
                <a:latin typeface="Times New Roman" pitchFamily="18" charset="0"/>
                <a:cs typeface="Times New Roman" pitchFamily="18" charset="0"/>
              </a:rPr>
              <a:t>Example 7. </a:t>
            </a:r>
          </a:p>
          <a:p>
            <a:pPr lvl="1" algn="just">
              <a:spcBef>
                <a:spcPts val="0"/>
              </a:spcBef>
              <a:spcAft>
                <a:spcPts val="0"/>
              </a:spcAft>
            </a:pPr>
            <a:r>
              <a:rPr lang="en-US" dirty="0">
                <a:solidFill>
                  <a:srgbClr val="FF0000"/>
                </a:solidFill>
                <a:latin typeface="Times New Roman" pitchFamily="18" charset="0"/>
                <a:cs typeface="Times New Roman" pitchFamily="18" charset="0"/>
              </a:rPr>
              <a:t>&lt;!DOCTYPE html&gt;</a:t>
            </a:r>
          </a:p>
          <a:p>
            <a:pPr lvl="1" algn="just">
              <a:spcBef>
                <a:spcPts val="0"/>
              </a:spcBef>
              <a:spcAft>
                <a:spcPts val="0"/>
              </a:spcAft>
            </a:pPr>
            <a:r>
              <a:rPr lang="en-US" dirty="0">
                <a:solidFill>
                  <a:srgbClr val="FF0000"/>
                </a:solidFill>
                <a:latin typeface="Times New Roman" pitchFamily="18" charset="0"/>
                <a:cs typeface="Times New Roman" pitchFamily="18" charset="0"/>
              </a:rPr>
              <a:t>&lt;html </a:t>
            </a:r>
            <a:r>
              <a:rPr lang="en-US" dirty="0" err="1">
                <a:solidFill>
                  <a:srgbClr val="FF0000"/>
                </a:solidFill>
                <a:latin typeface="Times New Roman" pitchFamily="18" charset="0"/>
                <a:cs typeface="Times New Roman" pitchFamily="18" charset="0"/>
              </a:rPr>
              <a:t>lang</a:t>
            </a:r>
            <a:r>
              <a:rPr lang="en-US" dirty="0">
                <a:solidFill>
                  <a:srgbClr val="FF0000"/>
                </a:solidFill>
                <a:latin typeface="Times New Roman" pitchFamily="18" charset="0"/>
                <a:cs typeface="Times New Roman" pitchFamily="18" charset="0"/>
              </a:rPr>
              <a:t>="</a:t>
            </a:r>
            <a:r>
              <a:rPr lang="en-US" dirty="0" err="1">
                <a:solidFill>
                  <a:srgbClr val="FF0000"/>
                </a:solidFill>
                <a:latin typeface="Times New Roman" pitchFamily="18" charset="0"/>
                <a:cs typeface="Times New Roman" pitchFamily="18" charset="0"/>
              </a:rPr>
              <a:t>en</a:t>
            </a:r>
            <a:r>
              <a:rPr lang="en-US" dirty="0">
                <a:solidFill>
                  <a:srgbClr val="FF0000"/>
                </a:solidFill>
                <a:latin typeface="Times New Roman" pitchFamily="18" charset="0"/>
                <a:cs typeface="Times New Roman" pitchFamily="18" charset="0"/>
              </a:rPr>
              <a:t>"&gt;</a:t>
            </a:r>
          </a:p>
          <a:p>
            <a:pPr lvl="1" algn="just">
              <a:spcBef>
                <a:spcPts val="0"/>
              </a:spcBef>
              <a:spcAft>
                <a:spcPts val="0"/>
              </a:spcAft>
            </a:pPr>
            <a:r>
              <a:rPr lang="en-US" dirty="0">
                <a:solidFill>
                  <a:srgbClr val="FF0000"/>
                </a:solidFill>
                <a:latin typeface="Times New Roman" pitchFamily="18" charset="0"/>
                <a:cs typeface="Times New Roman" pitchFamily="18" charset="0"/>
              </a:rPr>
              <a:t>&lt;head&gt;</a:t>
            </a:r>
          </a:p>
          <a:p>
            <a:pPr lvl="1" algn="just">
              <a:spcBef>
                <a:spcPts val="0"/>
              </a:spcBef>
              <a:spcAft>
                <a:spcPts val="0"/>
              </a:spcAft>
            </a:pPr>
            <a:r>
              <a:rPr lang="en-US" dirty="0">
                <a:solidFill>
                  <a:srgbClr val="FF0000"/>
                </a:solidFill>
                <a:latin typeface="Times New Roman" pitchFamily="18" charset="0"/>
                <a:cs typeface="Times New Roman" pitchFamily="18" charset="0"/>
              </a:rPr>
              <a:t>&lt;meta charset="utf-8"&gt;</a:t>
            </a:r>
          </a:p>
          <a:p>
            <a:pPr lvl="1" algn="just">
              <a:spcBef>
                <a:spcPts val="0"/>
              </a:spcBef>
              <a:spcAft>
                <a:spcPts val="0"/>
              </a:spcAft>
            </a:pPr>
            <a:r>
              <a:rPr lang="en-US" dirty="0">
                <a:solidFill>
                  <a:srgbClr val="FF0000"/>
                </a:solidFill>
                <a:latin typeface="Times New Roman" pitchFamily="18" charset="0"/>
                <a:cs typeface="Times New Roman" pitchFamily="18" charset="0"/>
              </a:rPr>
              <a:t>&lt;meta name="author" content</a:t>
            </a:r>
            <a:r>
              <a:rPr lang="en-US" dirty="0" smtClean="0">
                <a:solidFill>
                  <a:srgbClr val="FF0000"/>
                </a:solidFill>
                <a:latin typeface="Times New Roman" pitchFamily="18" charset="0"/>
                <a:cs typeface="Times New Roman" pitchFamily="18" charset="0"/>
              </a:rPr>
              <a:t>=“AAA"&gt;</a:t>
            </a:r>
            <a:endParaRPr lang="en-US" dirty="0">
              <a:solidFill>
                <a:srgbClr val="FF0000"/>
              </a:solidFill>
              <a:latin typeface="Times New Roman" pitchFamily="18" charset="0"/>
              <a:cs typeface="Times New Roman" pitchFamily="18" charset="0"/>
            </a:endParaRPr>
          </a:p>
        </p:txBody>
      </p:sp>
      <p:sp>
        <p:nvSpPr>
          <p:cNvPr id="13" name="Footer Placeholder 4"/>
          <p:cNvSpPr>
            <a:spLocks noGrp="1"/>
          </p:cNvSpPr>
          <p:nvPr>
            <p:ph type="ftr" sz="quarter" idx="11"/>
          </p:nvPr>
        </p:nvSpPr>
        <p:spPr>
          <a:xfrm>
            <a:off x="1295400" y="6658759"/>
            <a:ext cx="7010400" cy="199241"/>
          </a:xfrm>
        </p:spPr>
        <p:txBody>
          <a:bodyPr/>
          <a:lstStyle/>
          <a:p>
            <a:r>
              <a:rPr lang="en-US" dirty="0" smtClean="0">
                <a:solidFill>
                  <a:schemeClr val="tx1"/>
                </a:solidFill>
                <a:latin typeface="Times New Roman" pitchFamily="18" charset="0"/>
                <a:cs typeface="Times New Roman" pitchFamily="18" charset="0"/>
              </a:rPr>
              <a:t> </a:t>
            </a:r>
            <a:r>
              <a:rPr lang="en-US" dirty="0">
                <a:solidFill>
                  <a:schemeClr val="tx1"/>
                </a:solidFill>
                <a:latin typeface="Times New Roman" pitchFamily="18" charset="0"/>
                <a:cs typeface="Times New Roman" pitchFamily="18" charset="0"/>
              </a:rPr>
              <a:t>John Dean, </a:t>
            </a:r>
            <a:r>
              <a:rPr lang="en-US" dirty="0" smtClean="0">
                <a:solidFill>
                  <a:schemeClr val="tx1"/>
                </a:solidFill>
                <a:latin typeface="Times New Roman" pitchFamily="18" charset="0"/>
                <a:cs typeface="Times New Roman" pitchFamily="18" charset="0"/>
              </a:rPr>
              <a:t>(2018), Web </a:t>
            </a:r>
            <a:r>
              <a:rPr lang="en-US" dirty="0">
                <a:solidFill>
                  <a:schemeClr val="tx1"/>
                </a:solidFill>
                <a:latin typeface="Times New Roman" pitchFamily="18" charset="0"/>
                <a:cs typeface="Times New Roman" pitchFamily="18" charset="0"/>
              </a:rPr>
              <a:t>Programming with HTML5, CSS, and JavaScript, Jones and Bartlett </a:t>
            </a:r>
            <a:r>
              <a:rPr lang="en-US" dirty="0" smtClean="0">
                <a:solidFill>
                  <a:schemeClr val="tx1"/>
                </a:solidFill>
                <a:latin typeface="Times New Roman" pitchFamily="18" charset="0"/>
                <a:cs typeface="Times New Roman" pitchFamily="18" charset="0"/>
              </a:rPr>
              <a:t>Publishers</a:t>
            </a:r>
            <a:r>
              <a:rPr lang="en-US" dirty="0">
                <a:solidFill>
                  <a:schemeClr val="tx1"/>
                </a:solidFill>
                <a:latin typeface="Times New Roman" pitchFamily="18" charset="0"/>
                <a:cs typeface="Times New Roman" pitchFamily="18" charset="0"/>
              </a:rPr>
              <a:t>.</a:t>
            </a:r>
          </a:p>
        </p:txBody>
      </p:sp>
    </p:spTree>
    <p:extLst>
      <p:ext uri="{BB962C8B-B14F-4D97-AF65-F5344CB8AC3E}">
        <p14:creationId xmlns:p14="http://schemas.microsoft.com/office/powerpoint/2010/main" val="10533678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990601" y="986909"/>
            <a:ext cx="8077199" cy="661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en-US" sz="2000" dirty="0">
              <a:latin typeface="Times New Roman" panose="02020603050405020304" pitchFamily="18" charset="0"/>
              <a:cs typeface="Times New Roman" pitchFamily="18" charset="0"/>
            </a:endParaRPr>
          </a:p>
          <a:p>
            <a:endParaRPr lang="en-US" sz="1700" dirty="0">
              <a:latin typeface="Times New Roman" pitchFamily="18" charset="0"/>
              <a:cs typeface="Times New Roman" pitchFamily="18" charset="0"/>
            </a:endParaRPr>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smtClean="0">
                <a:solidFill>
                  <a:srgbClr val="FFFFFF"/>
                </a:solidFill>
                <a:latin typeface="Times New Roman" pitchFamily="18" charset="0"/>
                <a:cs typeface="Times New Roman" pitchFamily="18" charset="0"/>
              </a:rPr>
              <a:t>Outline</a:t>
            </a:r>
            <a:endParaRPr lang="en-US" sz="3200" dirty="0">
              <a:solidFill>
                <a:srgbClr val="FFFFFF"/>
              </a:solidFill>
              <a:latin typeface="Times New Roman" pitchFamily="18" charset="0"/>
              <a:cs typeface="Times New Roman" pitchFamily="18" charset="0"/>
            </a:endParaRP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606550" y="76200"/>
            <a:ext cx="7156450" cy="584775"/>
          </a:xfrm>
          <a:prstGeom prst="rect">
            <a:avLst/>
          </a:prstGeom>
          <a:noFill/>
          <a:ln w="9525">
            <a:noFill/>
            <a:miter lim="800000"/>
            <a:headEnd/>
            <a:tailEnd/>
          </a:ln>
        </p:spPr>
        <p:txBody>
          <a:bodyPr>
            <a:spAutoFit/>
          </a:bodyPr>
          <a:lstStyle/>
          <a:p>
            <a:pPr algn="ctr"/>
            <a:r>
              <a:rPr lang="en-US" sz="3200" dirty="0" smtClean="0">
                <a:solidFill>
                  <a:srgbClr val="FFFFFF"/>
                </a:solidFill>
                <a:latin typeface="Times New Roman" pitchFamily="18" charset="0"/>
                <a:cs typeface="Times New Roman" pitchFamily="18" charset="0"/>
              </a:rPr>
              <a:t>Outline</a:t>
            </a:r>
            <a:endParaRPr lang="en-US" sz="3200" dirty="0">
              <a:solidFill>
                <a:srgbClr val="FFFFFF"/>
              </a:solidFill>
              <a:latin typeface="Times New Roman" pitchFamily="18" charset="0"/>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2</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1"/>
          <p:cNvSpPr>
            <a:spLocks noChangeArrowheads="1"/>
          </p:cNvSpPr>
          <p:nvPr/>
        </p:nvSpPr>
        <p:spPr bwMode="auto">
          <a:xfrm>
            <a:off x="990601" y="838200"/>
            <a:ext cx="8153399" cy="4247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lgn="just">
              <a:spcBef>
                <a:spcPts val="600"/>
              </a:spcBef>
              <a:spcAft>
                <a:spcPts val="0"/>
              </a:spcAft>
              <a:buFont typeface="Wingdings" pitchFamily="2" charset="2"/>
              <a:buChar char="Ø"/>
            </a:pP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Unordered </a:t>
            </a:r>
            <a:r>
              <a:rPr lang="en-US" sz="2000" dirty="0">
                <a:latin typeface="Times New Roman" pitchFamily="18" charset="0"/>
                <a:cs typeface="Times New Roman" pitchFamily="18" charset="0"/>
              </a:rPr>
              <a:t>Lists</a:t>
            </a:r>
          </a:p>
          <a:p>
            <a:pPr lvl="0" algn="just">
              <a:spcBef>
                <a:spcPts val="600"/>
              </a:spcBef>
              <a:spcAft>
                <a:spcPts val="0"/>
              </a:spcAft>
              <a:buFont typeface="Wingdings" pitchFamily="2" charset="2"/>
              <a:buChar char="Ø"/>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Descendant </a:t>
            </a:r>
            <a:r>
              <a:rPr lang="en-US" sz="2000" dirty="0">
                <a:latin typeface="Times New Roman" pitchFamily="18" charset="0"/>
                <a:cs typeface="Times New Roman" pitchFamily="18" charset="0"/>
              </a:rPr>
              <a:t>Selectors</a:t>
            </a:r>
          </a:p>
          <a:p>
            <a:pPr lvl="0" algn="just">
              <a:spcBef>
                <a:spcPts val="600"/>
              </a:spcBef>
              <a:spcAft>
                <a:spcPts val="0"/>
              </a:spcAft>
              <a:buFont typeface="Wingdings" pitchFamily="2" charset="2"/>
              <a:buChar char="Ø"/>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Ordered </a:t>
            </a:r>
            <a:r>
              <a:rPr lang="en-US" sz="2000" dirty="0">
                <a:latin typeface="Times New Roman" pitchFamily="18" charset="0"/>
                <a:cs typeface="Times New Roman" pitchFamily="18" charset="0"/>
              </a:rPr>
              <a:t>Lists</a:t>
            </a:r>
          </a:p>
          <a:p>
            <a:pPr lvl="0" algn="just">
              <a:spcBef>
                <a:spcPts val="600"/>
              </a:spcBef>
              <a:spcAft>
                <a:spcPts val="0"/>
              </a:spcAft>
              <a:buFont typeface="Wingdings" pitchFamily="2" charset="2"/>
              <a:buChar char="Ø"/>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Figures</a:t>
            </a:r>
            <a:endParaRPr lang="en-US" sz="2000" dirty="0">
              <a:latin typeface="Times New Roman" pitchFamily="18" charset="0"/>
              <a:cs typeface="Times New Roman" pitchFamily="18" charset="0"/>
            </a:endParaRPr>
          </a:p>
          <a:p>
            <a:pPr lvl="0" algn="just">
              <a:spcBef>
                <a:spcPts val="600"/>
              </a:spcBef>
              <a:spcAft>
                <a:spcPts val="0"/>
              </a:spcAft>
              <a:buFont typeface="Wingdings" pitchFamily="2" charset="2"/>
              <a:buChar char="Ø"/>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Organizational </a:t>
            </a:r>
            <a:r>
              <a:rPr lang="en-US" sz="2000" dirty="0">
                <a:latin typeface="Times New Roman" pitchFamily="18" charset="0"/>
                <a:cs typeface="Times New Roman" pitchFamily="18" charset="0"/>
              </a:rPr>
              <a:t>Elements</a:t>
            </a:r>
          </a:p>
          <a:p>
            <a:pPr lvl="0" algn="just">
              <a:spcBef>
                <a:spcPts val="600"/>
              </a:spcBef>
              <a:spcAft>
                <a:spcPts val="0"/>
              </a:spcAft>
              <a:buFont typeface="Wingdings" pitchFamily="2" charset="2"/>
              <a:buChar char="Ø"/>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section</a:t>
            </a:r>
            <a:r>
              <a:rPr lang="en-US" sz="2000" dirty="0">
                <a:latin typeface="Times New Roman" pitchFamily="18" charset="0"/>
                <a:cs typeface="Times New Roman" pitchFamily="18" charset="0"/>
              </a:rPr>
              <a:t>, article, and aside Elements</a:t>
            </a:r>
          </a:p>
          <a:p>
            <a:pPr lvl="0" algn="just">
              <a:spcBef>
                <a:spcPts val="600"/>
              </a:spcBef>
              <a:spcAft>
                <a:spcPts val="0"/>
              </a:spcAft>
              <a:buFont typeface="Wingdings" pitchFamily="2" charset="2"/>
              <a:buChar char="Ø"/>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nav</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and a Elements</a:t>
            </a:r>
          </a:p>
          <a:p>
            <a:pPr lvl="0" algn="just">
              <a:spcBef>
                <a:spcPts val="600"/>
              </a:spcBef>
              <a:spcAft>
                <a:spcPts val="0"/>
              </a:spcAft>
              <a:buFont typeface="Wingdings" pitchFamily="2" charset="2"/>
              <a:buChar char="Ø"/>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header </a:t>
            </a:r>
            <a:r>
              <a:rPr lang="en-US" sz="2000" dirty="0">
                <a:latin typeface="Times New Roman" pitchFamily="18" charset="0"/>
                <a:cs typeface="Times New Roman" pitchFamily="18" charset="0"/>
              </a:rPr>
              <a:t>and footer Elements</a:t>
            </a:r>
          </a:p>
          <a:p>
            <a:pPr lvl="0" algn="just">
              <a:spcBef>
                <a:spcPts val="600"/>
              </a:spcBef>
              <a:spcAft>
                <a:spcPts val="0"/>
              </a:spcAft>
              <a:buFont typeface="Wingdings" pitchFamily="2" charset="2"/>
              <a:buChar char="Ø"/>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Child </a:t>
            </a:r>
            <a:r>
              <a:rPr lang="en-US" sz="2000" dirty="0">
                <a:latin typeface="Times New Roman" pitchFamily="18" charset="0"/>
                <a:cs typeface="Times New Roman" pitchFamily="18" charset="0"/>
              </a:rPr>
              <a:t>Selectors</a:t>
            </a:r>
          </a:p>
          <a:p>
            <a:pPr lvl="0" algn="just">
              <a:spcBef>
                <a:spcPts val="600"/>
              </a:spcBef>
              <a:spcAft>
                <a:spcPts val="0"/>
              </a:spcAft>
              <a:buFont typeface="Wingdings" pitchFamily="2" charset="2"/>
              <a:buChar char="Ø"/>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CSS </a:t>
            </a:r>
            <a:r>
              <a:rPr lang="en-US" sz="2000" dirty="0">
                <a:latin typeface="Times New Roman" pitchFamily="18" charset="0"/>
                <a:cs typeface="Times New Roman" pitchFamily="18" charset="0"/>
              </a:rPr>
              <a:t>Inheritance</a:t>
            </a:r>
          </a:p>
          <a:p>
            <a:pPr lvl="0" algn="just">
              <a:spcBef>
                <a:spcPts val="600"/>
              </a:spcBef>
              <a:spcAft>
                <a:spcPts val="0"/>
              </a:spcAft>
              <a:buFont typeface="Wingdings" pitchFamily="2" charset="2"/>
              <a:buChar char="Ø"/>
            </a:pPr>
            <a:r>
              <a:rPr lang="en-US" sz="2000" dirty="0" smtClean="0">
                <a:latin typeface="Times New Roman" pitchFamily="18" charset="0"/>
                <a:cs typeface="Times New Roman" pitchFamily="18" charset="0"/>
              </a:rPr>
              <a:t>  Summary </a:t>
            </a:r>
            <a:endParaRPr lang="en-US" sz="2000" dirty="0">
              <a:latin typeface="Times New Roman" pitchFamily="18" charset="0"/>
              <a:cs typeface="Times New Roman" pitchFamily="18" charset="0"/>
            </a:endParaRPr>
          </a:p>
        </p:txBody>
      </p:sp>
      <p:sp>
        <p:nvSpPr>
          <p:cNvPr id="13" name="Footer Placeholder 4"/>
          <p:cNvSpPr>
            <a:spLocks noGrp="1"/>
          </p:cNvSpPr>
          <p:nvPr>
            <p:ph type="ftr" sz="quarter" idx="11"/>
          </p:nvPr>
        </p:nvSpPr>
        <p:spPr>
          <a:xfrm>
            <a:off x="1295400" y="6658759"/>
            <a:ext cx="7010400" cy="199241"/>
          </a:xfrm>
        </p:spPr>
        <p:txBody>
          <a:bodyPr/>
          <a:lstStyle/>
          <a:p>
            <a:r>
              <a:rPr lang="en-US" dirty="0" smtClean="0">
                <a:solidFill>
                  <a:schemeClr val="tx1"/>
                </a:solidFill>
                <a:latin typeface="Times New Roman" pitchFamily="18" charset="0"/>
                <a:cs typeface="Times New Roman" pitchFamily="18" charset="0"/>
              </a:rPr>
              <a:t> </a:t>
            </a:r>
            <a:r>
              <a:rPr lang="en-US" dirty="0">
                <a:solidFill>
                  <a:schemeClr val="tx1"/>
                </a:solidFill>
                <a:latin typeface="Times New Roman" pitchFamily="18" charset="0"/>
                <a:cs typeface="Times New Roman" pitchFamily="18" charset="0"/>
              </a:rPr>
              <a:t>John Dean, </a:t>
            </a:r>
            <a:r>
              <a:rPr lang="en-US" dirty="0" smtClean="0">
                <a:solidFill>
                  <a:schemeClr val="tx1"/>
                </a:solidFill>
                <a:latin typeface="Times New Roman" pitchFamily="18" charset="0"/>
                <a:cs typeface="Times New Roman" pitchFamily="18" charset="0"/>
              </a:rPr>
              <a:t>(2018), Web </a:t>
            </a:r>
            <a:r>
              <a:rPr lang="en-US" dirty="0">
                <a:solidFill>
                  <a:schemeClr val="tx1"/>
                </a:solidFill>
                <a:latin typeface="Times New Roman" pitchFamily="18" charset="0"/>
                <a:cs typeface="Times New Roman" pitchFamily="18" charset="0"/>
              </a:rPr>
              <a:t>Programming with HTML5, CSS, and JavaScript, Jones and Bartlett </a:t>
            </a:r>
            <a:r>
              <a:rPr lang="en-US" dirty="0" smtClean="0">
                <a:solidFill>
                  <a:schemeClr val="tx1"/>
                </a:solidFill>
                <a:latin typeface="Times New Roman" pitchFamily="18" charset="0"/>
                <a:cs typeface="Times New Roman" pitchFamily="18" charset="0"/>
              </a:rPr>
              <a:t>Publishers</a:t>
            </a:r>
            <a:r>
              <a:rPr lang="en-US" dirty="0">
                <a:solidFill>
                  <a:schemeClr val="tx1"/>
                </a:solidFill>
                <a:latin typeface="Times New Roman" pitchFamily="18" charset="0"/>
                <a:cs typeface="Times New Roman" pitchFamily="18" charset="0"/>
              </a:rPr>
              <a:t>.</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smtClean="0">
                <a:solidFill>
                  <a:srgbClr val="FFFFFF"/>
                </a:solidFill>
                <a:latin typeface="Times New Roman" pitchFamily="18" charset="0"/>
                <a:cs typeface="Times New Roman" pitchFamily="18" charset="0"/>
              </a:rPr>
              <a:t>Outline</a:t>
            </a:r>
            <a:endParaRPr lang="en-US" sz="3200" dirty="0">
              <a:solidFill>
                <a:srgbClr val="FFFFFF"/>
              </a:solidFill>
              <a:latin typeface="Times New Roman" pitchFamily="18" charset="0"/>
              <a:cs typeface="Times New Roman" pitchFamily="18" charset="0"/>
            </a:endParaRP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606550" y="76200"/>
            <a:ext cx="7156450" cy="584775"/>
          </a:xfrm>
          <a:prstGeom prst="rect">
            <a:avLst/>
          </a:prstGeom>
          <a:noFill/>
          <a:ln w="9525">
            <a:noFill/>
            <a:miter lim="800000"/>
            <a:headEnd/>
            <a:tailEnd/>
          </a:ln>
        </p:spPr>
        <p:txBody>
          <a:bodyPr>
            <a:spAutoFit/>
          </a:bodyPr>
          <a:lstStyle/>
          <a:p>
            <a:pPr algn="ctr"/>
            <a:r>
              <a:rPr lang="en-US" sz="3200" dirty="0" smtClean="0">
                <a:solidFill>
                  <a:srgbClr val="FFFFFF"/>
                </a:solidFill>
                <a:latin typeface="Times New Roman" pitchFamily="18" charset="0"/>
                <a:cs typeface="Times New Roman" pitchFamily="18" charset="0"/>
              </a:rPr>
              <a:t>Figures (continue…)</a:t>
            </a:r>
            <a:endParaRPr lang="en-US" sz="3200" dirty="0">
              <a:solidFill>
                <a:srgbClr val="FFFFFF"/>
              </a:solidFill>
              <a:latin typeface="Times New Roman" pitchFamily="18" charset="0"/>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20</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1"/>
          <p:cNvSpPr>
            <a:spLocks noChangeArrowheads="1"/>
          </p:cNvSpPr>
          <p:nvPr/>
        </p:nvSpPr>
        <p:spPr bwMode="auto">
          <a:xfrm>
            <a:off x="990601" y="857071"/>
            <a:ext cx="8153399" cy="4081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42900" indent="-342900" algn="just">
              <a:lnSpc>
                <a:spcPct val="90000"/>
              </a:lnSpc>
              <a:spcBef>
                <a:spcPts val="0"/>
              </a:spcBef>
              <a:spcAft>
                <a:spcPts val="0"/>
              </a:spcAft>
              <a:buFont typeface="Arial" panose="020B0604020202020204" pitchFamily="34" charset="0"/>
              <a:buChar char="•"/>
            </a:pPr>
            <a:r>
              <a:rPr lang="en-US" dirty="0" smtClean="0">
                <a:latin typeface="Times New Roman" pitchFamily="18" charset="0"/>
                <a:cs typeface="Times New Roman" pitchFamily="18" charset="0"/>
              </a:rPr>
              <a:t>Example 7. (continue…)</a:t>
            </a:r>
          </a:p>
          <a:p>
            <a:pPr lvl="1" algn="just">
              <a:lnSpc>
                <a:spcPct val="90000"/>
              </a:lnSpc>
              <a:spcBef>
                <a:spcPts val="0"/>
              </a:spcBef>
              <a:spcAft>
                <a:spcPts val="0"/>
              </a:spcAft>
            </a:pPr>
            <a:r>
              <a:rPr lang="en-US" dirty="0">
                <a:solidFill>
                  <a:srgbClr val="FF0000"/>
                </a:solidFill>
                <a:latin typeface="Times New Roman" pitchFamily="18" charset="0"/>
                <a:cs typeface="Times New Roman" pitchFamily="18" charset="0"/>
              </a:rPr>
              <a:t>&lt;title&gt;Waterfall Figure&lt;/title&gt;</a:t>
            </a:r>
          </a:p>
          <a:p>
            <a:pPr lvl="1" algn="just">
              <a:lnSpc>
                <a:spcPct val="90000"/>
              </a:lnSpc>
              <a:spcBef>
                <a:spcPts val="0"/>
              </a:spcBef>
              <a:spcAft>
                <a:spcPts val="0"/>
              </a:spcAft>
            </a:pPr>
            <a:r>
              <a:rPr lang="en-US" dirty="0">
                <a:solidFill>
                  <a:srgbClr val="FF0000"/>
                </a:solidFill>
                <a:latin typeface="Times New Roman" pitchFamily="18" charset="0"/>
                <a:cs typeface="Times New Roman" pitchFamily="18" charset="0"/>
              </a:rPr>
              <a:t>&lt;style&gt;</a:t>
            </a:r>
          </a:p>
          <a:p>
            <a:pPr lvl="1" algn="just">
              <a:lnSpc>
                <a:spcPct val="90000"/>
              </a:lnSpc>
              <a:spcBef>
                <a:spcPts val="0"/>
              </a:spcBef>
              <a:spcAft>
                <a:spcPts val="0"/>
              </a:spcAft>
            </a:pPr>
            <a:r>
              <a:rPr lang="en-US" dirty="0" smtClean="0">
                <a:solidFill>
                  <a:srgbClr val="FF0000"/>
                </a:solidFill>
                <a:latin typeface="Times New Roman" pitchFamily="18" charset="0"/>
                <a:cs typeface="Times New Roman" pitchFamily="18" charset="0"/>
              </a:rPr>
              <a:t>       body </a:t>
            </a:r>
            <a:r>
              <a:rPr lang="en-US" dirty="0">
                <a:solidFill>
                  <a:srgbClr val="FF0000"/>
                </a:solidFill>
                <a:latin typeface="Times New Roman" pitchFamily="18" charset="0"/>
                <a:cs typeface="Times New Roman" pitchFamily="18" charset="0"/>
              </a:rPr>
              <a:t>{text-align: center;}</a:t>
            </a:r>
          </a:p>
          <a:p>
            <a:pPr lvl="1" algn="just">
              <a:lnSpc>
                <a:spcPct val="90000"/>
              </a:lnSpc>
              <a:spcBef>
                <a:spcPts val="0"/>
              </a:spcBef>
              <a:spcAft>
                <a:spcPts val="0"/>
              </a:spcAft>
            </a:pPr>
            <a:r>
              <a:rPr lang="en-US" dirty="0">
                <a:solidFill>
                  <a:srgbClr val="FF0000"/>
                </a:solidFill>
                <a:latin typeface="Times New Roman" pitchFamily="18" charset="0"/>
                <a:cs typeface="Times New Roman" pitchFamily="18" charset="0"/>
              </a:rPr>
              <a:t>&lt;/style&gt;</a:t>
            </a:r>
          </a:p>
          <a:p>
            <a:pPr lvl="1" algn="just">
              <a:lnSpc>
                <a:spcPct val="90000"/>
              </a:lnSpc>
              <a:spcBef>
                <a:spcPts val="0"/>
              </a:spcBef>
              <a:spcAft>
                <a:spcPts val="0"/>
              </a:spcAft>
            </a:pPr>
            <a:r>
              <a:rPr lang="en-US" dirty="0">
                <a:solidFill>
                  <a:srgbClr val="FF0000"/>
                </a:solidFill>
                <a:latin typeface="Times New Roman" pitchFamily="18" charset="0"/>
                <a:cs typeface="Times New Roman" pitchFamily="18" charset="0"/>
              </a:rPr>
              <a:t>&lt;/head&gt;</a:t>
            </a:r>
          </a:p>
          <a:p>
            <a:pPr lvl="1" algn="just">
              <a:lnSpc>
                <a:spcPct val="90000"/>
              </a:lnSpc>
              <a:spcBef>
                <a:spcPts val="0"/>
              </a:spcBef>
              <a:spcAft>
                <a:spcPts val="0"/>
              </a:spcAft>
            </a:pPr>
            <a:r>
              <a:rPr lang="en-US" dirty="0">
                <a:solidFill>
                  <a:srgbClr val="FF0000"/>
                </a:solidFill>
                <a:latin typeface="Times New Roman" pitchFamily="18" charset="0"/>
                <a:cs typeface="Times New Roman" pitchFamily="18" charset="0"/>
              </a:rPr>
              <a:t>&lt;body&gt;</a:t>
            </a:r>
          </a:p>
          <a:p>
            <a:pPr lvl="1" algn="just">
              <a:lnSpc>
                <a:spcPct val="90000"/>
              </a:lnSpc>
              <a:spcBef>
                <a:spcPts val="0"/>
              </a:spcBef>
              <a:spcAft>
                <a:spcPts val="0"/>
              </a:spcAft>
            </a:pPr>
            <a:r>
              <a:rPr lang="en-US" dirty="0">
                <a:solidFill>
                  <a:srgbClr val="FF0000"/>
                </a:solidFill>
                <a:latin typeface="Times New Roman" pitchFamily="18" charset="0"/>
                <a:cs typeface="Times New Roman" pitchFamily="18" charset="0"/>
              </a:rPr>
              <a:t>&lt;figure&gt;</a:t>
            </a:r>
          </a:p>
          <a:p>
            <a:pPr lvl="1" algn="just">
              <a:lnSpc>
                <a:spcPct val="90000"/>
              </a:lnSpc>
              <a:spcBef>
                <a:spcPts val="0"/>
              </a:spcBef>
              <a:spcAft>
                <a:spcPts val="0"/>
              </a:spcAft>
            </a:pPr>
            <a:r>
              <a:rPr lang="en-US" dirty="0">
                <a:solidFill>
                  <a:srgbClr val="FF0000"/>
                </a:solidFill>
                <a:latin typeface="Times New Roman" pitchFamily="18" charset="0"/>
                <a:cs typeface="Times New Roman" pitchFamily="18" charset="0"/>
              </a:rPr>
              <a:t>	</a:t>
            </a:r>
            <a:r>
              <a:rPr lang="en-US" dirty="0">
                <a:solidFill>
                  <a:srgbClr val="00B050"/>
                </a:solidFill>
                <a:latin typeface="Times New Roman" pitchFamily="18" charset="0"/>
                <a:cs typeface="Times New Roman" pitchFamily="18" charset="0"/>
              </a:rPr>
              <a:t>&lt;!-- </a:t>
            </a:r>
            <a:r>
              <a:rPr lang="en-US" dirty="0" err="1">
                <a:solidFill>
                  <a:srgbClr val="00B050"/>
                </a:solidFill>
                <a:latin typeface="Times New Roman" pitchFamily="18" charset="0"/>
                <a:cs typeface="Times New Roman" pitchFamily="18" charset="0"/>
              </a:rPr>
              <a:t>img</a:t>
            </a:r>
            <a:r>
              <a:rPr lang="en-US" dirty="0">
                <a:solidFill>
                  <a:srgbClr val="00B050"/>
                </a:solidFill>
                <a:latin typeface="Times New Roman" pitchFamily="18" charset="0"/>
                <a:cs typeface="Times New Roman" pitchFamily="18" charset="0"/>
              </a:rPr>
              <a:t> element… </a:t>
            </a:r>
            <a:r>
              <a:rPr lang="en-US" dirty="0" err="1">
                <a:solidFill>
                  <a:srgbClr val="00B050"/>
                </a:solidFill>
                <a:latin typeface="Times New Roman" pitchFamily="18" charset="0"/>
                <a:cs typeface="Times New Roman" pitchFamily="18" charset="0"/>
              </a:rPr>
              <a:t>src</a:t>
            </a:r>
            <a:r>
              <a:rPr lang="en-US" dirty="0">
                <a:solidFill>
                  <a:srgbClr val="00B050"/>
                </a:solidFill>
                <a:latin typeface="Times New Roman" pitchFamily="18" charset="0"/>
                <a:cs typeface="Times New Roman" pitchFamily="18" charset="0"/>
              </a:rPr>
              <a:t> attribute…  alt attribute --&gt;         </a:t>
            </a:r>
          </a:p>
          <a:p>
            <a:pPr lvl="1" algn="just">
              <a:lnSpc>
                <a:spcPct val="90000"/>
              </a:lnSpc>
              <a:spcBef>
                <a:spcPts val="0"/>
              </a:spcBef>
              <a:spcAft>
                <a:spcPts val="0"/>
              </a:spcAft>
            </a:pPr>
            <a:r>
              <a:rPr lang="en-US" dirty="0">
                <a:solidFill>
                  <a:srgbClr val="FF0000"/>
                </a:solidFill>
                <a:latin typeface="Times New Roman" pitchFamily="18" charset="0"/>
                <a:cs typeface="Times New Roman" pitchFamily="18" charset="0"/>
              </a:rPr>
              <a:t>&lt;</a:t>
            </a:r>
            <a:r>
              <a:rPr lang="en-US" dirty="0" err="1">
                <a:solidFill>
                  <a:srgbClr val="FF0000"/>
                </a:solidFill>
                <a:latin typeface="Times New Roman" pitchFamily="18" charset="0"/>
                <a:cs typeface="Times New Roman" pitchFamily="18" charset="0"/>
              </a:rPr>
              <a:t>img</a:t>
            </a:r>
            <a:r>
              <a:rPr lang="en-US" dirty="0">
                <a:solidFill>
                  <a:srgbClr val="FF0000"/>
                </a:solidFill>
                <a:latin typeface="Times New Roman" pitchFamily="18" charset="0"/>
                <a:cs typeface="Times New Roman" pitchFamily="18" charset="0"/>
              </a:rPr>
              <a:t> </a:t>
            </a:r>
            <a:r>
              <a:rPr lang="en-US" dirty="0" err="1">
                <a:solidFill>
                  <a:srgbClr val="FF0000"/>
                </a:solidFill>
                <a:latin typeface="Times New Roman" pitchFamily="18" charset="0"/>
                <a:cs typeface="Times New Roman" pitchFamily="18" charset="0"/>
              </a:rPr>
              <a:t>src</a:t>
            </a:r>
            <a:r>
              <a:rPr lang="en-US" dirty="0">
                <a:solidFill>
                  <a:srgbClr val="FF0000"/>
                </a:solidFill>
                <a:latin typeface="Times New Roman" pitchFamily="18" charset="0"/>
                <a:cs typeface="Times New Roman" pitchFamily="18" charset="0"/>
              </a:rPr>
              <a:t>="forest-trees1.jpg" alt="Waterfall in forest trees" width="400" height="400"&gt;</a:t>
            </a:r>
          </a:p>
          <a:p>
            <a:pPr lvl="1" algn="just">
              <a:lnSpc>
                <a:spcPct val="90000"/>
              </a:lnSpc>
              <a:spcBef>
                <a:spcPts val="0"/>
              </a:spcBef>
              <a:spcAft>
                <a:spcPts val="0"/>
              </a:spcAft>
            </a:pPr>
            <a:r>
              <a:rPr lang="en-US" dirty="0">
                <a:solidFill>
                  <a:srgbClr val="FF0000"/>
                </a:solidFill>
                <a:latin typeface="Times New Roman" pitchFamily="18" charset="0"/>
                <a:cs typeface="Times New Roman" pitchFamily="18" charset="0"/>
              </a:rPr>
              <a:t>&lt;</a:t>
            </a:r>
            <a:r>
              <a:rPr lang="en-US" dirty="0" err="1">
                <a:solidFill>
                  <a:srgbClr val="FF0000"/>
                </a:solidFill>
                <a:latin typeface="Times New Roman" pitchFamily="18" charset="0"/>
                <a:cs typeface="Times New Roman" pitchFamily="18" charset="0"/>
              </a:rPr>
              <a:t>figcaption</a:t>
            </a:r>
            <a:r>
              <a:rPr lang="en-US" dirty="0">
                <a:solidFill>
                  <a:srgbClr val="FF0000"/>
                </a:solidFill>
                <a:latin typeface="Times New Roman" pitchFamily="18" charset="0"/>
                <a:cs typeface="Times New Roman" pitchFamily="18" charset="0"/>
              </a:rPr>
              <a:t>&gt;The Waterfall Figure&lt;/</a:t>
            </a:r>
            <a:r>
              <a:rPr lang="en-US" dirty="0" err="1">
                <a:solidFill>
                  <a:srgbClr val="FF0000"/>
                </a:solidFill>
                <a:latin typeface="Times New Roman" pitchFamily="18" charset="0"/>
                <a:cs typeface="Times New Roman" pitchFamily="18" charset="0"/>
              </a:rPr>
              <a:t>figcaption</a:t>
            </a:r>
            <a:r>
              <a:rPr lang="en-US" dirty="0">
                <a:solidFill>
                  <a:srgbClr val="FF0000"/>
                </a:solidFill>
                <a:latin typeface="Times New Roman" pitchFamily="18" charset="0"/>
                <a:cs typeface="Times New Roman" pitchFamily="18" charset="0"/>
              </a:rPr>
              <a:t>&gt;</a:t>
            </a:r>
          </a:p>
          <a:p>
            <a:pPr lvl="1" algn="just">
              <a:lnSpc>
                <a:spcPct val="90000"/>
              </a:lnSpc>
              <a:spcBef>
                <a:spcPts val="0"/>
              </a:spcBef>
              <a:spcAft>
                <a:spcPts val="0"/>
              </a:spcAft>
            </a:pPr>
            <a:r>
              <a:rPr lang="en-US" dirty="0">
                <a:solidFill>
                  <a:srgbClr val="FF0000"/>
                </a:solidFill>
                <a:latin typeface="Times New Roman" pitchFamily="18" charset="0"/>
                <a:cs typeface="Times New Roman" pitchFamily="18" charset="0"/>
              </a:rPr>
              <a:t>&lt;/figure&gt;</a:t>
            </a:r>
          </a:p>
          <a:p>
            <a:pPr lvl="1" algn="just">
              <a:lnSpc>
                <a:spcPct val="90000"/>
              </a:lnSpc>
              <a:spcBef>
                <a:spcPts val="0"/>
              </a:spcBef>
              <a:spcAft>
                <a:spcPts val="0"/>
              </a:spcAft>
            </a:pPr>
            <a:r>
              <a:rPr lang="en-US" dirty="0">
                <a:solidFill>
                  <a:srgbClr val="FF0000"/>
                </a:solidFill>
                <a:latin typeface="Times New Roman" pitchFamily="18" charset="0"/>
                <a:cs typeface="Times New Roman" pitchFamily="18" charset="0"/>
              </a:rPr>
              <a:t>&lt;/body&gt;</a:t>
            </a:r>
          </a:p>
          <a:p>
            <a:pPr lvl="1" algn="just">
              <a:lnSpc>
                <a:spcPct val="90000"/>
              </a:lnSpc>
              <a:spcBef>
                <a:spcPts val="0"/>
              </a:spcBef>
              <a:spcAft>
                <a:spcPts val="0"/>
              </a:spcAft>
            </a:pPr>
            <a:r>
              <a:rPr lang="en-US" dirty="0">
                <a:solidFill>
                  <a:srgbClr val="FF0000"/>
                </a:solidFill>
                <a:latin typeface="Times New Roman" pitchFamily="18" charset="0"/>
                <a:cs typeface="Times New Roman" pitchFamily="18" charset="0"/>
              </a:rPr>
              <a:t>&lt;/html&gt;</a:t>
            </a:r>
          </a:p>
          <a:p>
            <a:pPr lvl="1" algn="just">
              <a:lnSpc>
                <a:spcPct val="90000"/>
              </a:lnSpc>
              <a:spcBef>
                <a:spcPts val="0"/>
              </a:spcBef>
              <a:spcAft>
                <a:spcPts val="0"/>
              </a:spcAft>
            </a:pPr>
            <a:r>
              <a:rPr lang="en-US" dirty="0" smtClean="0">
                <a:latin typeface="Times New Roman" pitchFamily="18" charset="0"/>
                <a:cs typeface="Times New Roman" pitchFamily="18" charset="0"/>
              </a:rPr>
              <a:t>       Output:</a:t>
            </a:r>
            <a:endParaRPr lang="en-US" dirty="0">
              <a:latin typeface="Times New Roman" pitchFamily="18" charset="0"/>
              <a:cs typeface="Times New Roman" pitchFamily="18" charset="0"/>
            </a:endParaRPr>
          </a:p>
        </p:txBody>
      </p:sp>
      <p:sp>
        <p:nvSpPr>
          <p:cNvPr id="13" name="Footer Placeholder 4"/>
          <p:cNvSpPr>
            <a:spLocks noGrp="1"/>
          </p:cNvSpPr>
          <p:nvPr>
            <p:ph type="ftr" sz="quarter" idx="11"/>
          </p:nvPr>
        </p:nvSpPr>
        <p:spPr>
          <a:xfrm>
            <a:off x="1295400" y="6658759"/>
            <a:ext cx="7010400" cy="199241"/>
          </a:xfrm>
        </p:spPr>
        <p:txBody>
          <a:bodyPr/>
          <a:lstStyle/>
          <a:p>
            <a:r>
              <a:rPr lang="en-US" dirty="0" smtClean="0">
                <a:solidFill>
                  <a:schemeClr val="tx1"/>
                </a:solidFill>
                <a:latin typeface="Times New Roman" pitchFamily="18" charset="0"/>
                <a:cs typeface="Times New Roman" pitchFamily="18" charset="0"/>
              </a:rPr>
              <a:t> </a:t>
            </a:r>
            <a:r>
              <a:rPr lang="en-US" dirty="0">
                <a:solidFill>
                  <a:schemeClr val="tx1"/>
                </a:solidFill>
                <a:latin typeface="Times New Roman" pitchFamily="18" charset="0"/>
                <a:cs typeface="Times New Roman" pitchFamily="18" charset="0"/>
              </a:rPr>
              <a:t>John Dean, </a:t>
            </a:r>
            <a:r>
              <a:rPr lang="en-US" dirty="0" smtClean="0">
                <a:solidFill>
                  <a:schemeClr val="tx1"/>
                </a:solidFill>
                <a:latin typeface="Times New Roman" pitchFamily="18" charset="0"/>
                <a:cs typeface="Times New Roman" pitchFamily="18" charset="0"/>
              </a:rPr>
              <a:t>(2018), Web </a:t>
            </a:r>
            <a:r>
              <a:rPr lang="en-US" dirty="0">
                <a:solidFill>
                  <a:schemeClr val="tx1"/>
                </a:solidFill>
                <a:latin typeface="Times New Roman" pitchFamily="18" charset="0"/>
                <a:cs typeface="Times New Roman" pitchFamily="18" charset="0"/>
              </a:rPr>
              <a:t>Programming with HTML5, CSS, and JavaScript, Jones and Bartlett </a:t>
            </a:r>
            <a:r>
              <a:rPr lang="en-US" dirty="0" smtClean="0">
                <a:solidFill>
                  <a:schemeClr val="tx1"/>
                </a:solidFill>
                <a:latin typeface="Times New Roman" pitchFamily="18" charset="0"/>
                <a:cs typeface="Times New Roman" pitchFamily="18" charset="0"/>
              </a:rPr>
              <a:t>Publishers</a:t>
            </a:r>
            <a:r>
              <a:rPr lang="en-US" dirty="0">
                <a:solidFill>
                  <a:schemeClr val="tx1"/>
                </a:solidFill>
                <a:latin typeface="Times New Roman" pitchFamily="18" charset="0"/>
                <a:cs typeface="Times New Roman" pitchFamily="18" charset="0"/>
              </a:rPr>
              <a:t>.</a:t>
            </a:r>
          </a:p>
        </p:txBody>
      </p:sp>
      <p:pic>
        <p:nvPicPr>
          <p:cNvPr id="5" name="Picture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19400" y="4143192"/>
            <a:ext cx="5334000" cy="2555871"/>
          </a:xfrm>
          <a:prstGeom prst="rect">
            <a:avLst/>
          </a:prstGeom>
        </p:spPr>
      </p:pic>
    </p:spTree>
    <p:extLst>
      <p:ext uri="{BB962C8B-B14F-4D97-AF65-F5344CB8AC3E}">
        <p14:creationId xmlns:p14="http://schemas.microsoft.com/office/powerpoint/2010/main" val="183867427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smtClean="0">
                <a:solidFill>
                  <a:srgbClr val="FFFFFF"/>
                </a:solidFill>
                <a:latin typeface="Times New Roman" pitchFamily="18" charset="0"/>
                <a:cs typeface="Times New Roman" pitchFamily="18" charset="0"/>
              </a:rPr>
              <a:t>Outline</a:t>
            </a:r>
            <a:endParaRPr lang="en-US" sz="3200" dirty="0">
              <a:solidFill>
                <a:srgbClr val="FFFFFF"/>
              </a:solidFill>
              <a:latin typeface="Times New Roman" pitchFamily="18" charset="0"/>
              <a:cs typeface="Times New Roman" pitchFamily="18" charset="0"/>
            </a:endParaRP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606550" y="76200"/>
            <a:ext cx="7156450" cy="584775"/>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Organizational </a:t>
            </a:r>
            <a:r>
              <a:rPr lang="en-US" sz="3200" dirty="0" smtClean="0">
                <a:solidFill>
                  <a:srgbClr val="FFFFFF"/>
                </a:solidFill>
                <a:latin typeface="Times New Roman" pitchFamily="18" charset="0"/>
                <a:cs typeface="Times New Roman" pitchFamily="18" charset="0"/>
              </a:rPr>
              <a:t>Elements</a:t>
            </a:r>
            <a:endParaRPr lang="en-US" sz="3200" dirty="0">
              <a:solidFill>
                <a:srgbClr val="FFFFFF"/>
              </a:solidFill>
              <a:latin typeface="Times New Roman" pitchFamily="18" charset="0"/>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21</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1"/>
          <p:cNvSpPr>
            <a:spLocks noChangeArrowheads="1"/>
          </p:cNvSpPr>
          <p:nvPr/>
        </p:nvSpPr>
        <p:spPr bwMode="auto">
          <a:xfrm>
            <a:off x="990601" y="857071"/>
            <a:ext cx="8153399" cy="56630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42900" indent="-342900" algn="just">
              <a:spcBef>
                <a:spcPts val="0"/>
              </a:spcBef>
              <a:spcAft>
                <a:spcPts val="0"/>
              </a:spcAft>
              <a:buFont typeface="Arial" panose="020B0604020202020204" pitchFamily="34" charset="0"/>
              <a:buChar char="•"/>
            </a:pPr>
            <a:r>
              <a:rPr lang="en-US" dirty="0" smtClean="0">
                <a:latin typeface="Times New Roman" pitchFamily="18" charset="0"/>
                <a:cs typeface="Times New Roman" pitchFamily="18" charset="0"/>
              </a:rPr>
              <a:t> In this section we’ll explained the organizational elements that don’t have obvious physical manifestations. Their purpose is to group web page content into sections so that you can use CSS and JavaScript to manipulate their content more effectively. Here are the organizational elements we’ll be introduced to:</a:t>
            </a:r>
          </a:p>
          <a:p>
            <a:pPr marL="342900" indent="-342900" algn="just">
              <a:spcBef>
                <a:spcPts val="1200"/>
              </a:spcBef>
              <a:spcAft>
                <a:spcPts val="1200"/>
              </a:spcAft>
              <a:buFont typeface="Arial" panose="020B0604020202020204" pitchFamily="34" charset="0"/>
              <a:buChar char="•"/>
            </a:pPr>
            <a:r>
              <a:rPr lang="en-US" dirty="0" smtClean="0">
                <a:solidFill>
                  <a:srgbClr val="FF0000"/>
                </a:solidFill>
                <a:latin typeface="Times New Roman" pitchFamily="18" charset="0"/>
                <a:cs typeface="Times New Roman" pitchFamily="18" charset="0"/>
              </a:rPr>
              <a:t>Section , article,  aside,  </a:t>
            </a:r>
            <a:r>
              <a:rPr lang="en-US" dirty="0" err="1" smtClean="0">
                <a:solidFill>
                  <a:srgbClr val="FF0000"/>
                </a:solidFill>
                <a:latin typeface="Times New Roman" pitchFamily="18" charset="0"/>
                <a:cs typeface="Times New Roman" pitchFamily="18" charset="0"/>
              </a:rPr>
              <a:t>nav</a:t>
            </a:r>
            <a:r>
              <a:rPr lang="en-US" dirty="0" smtClean="0">
                <a:solidFill>
                  <a:srgbClr val="FF0000"/>
                </a:solidFill>
                <a:latin typeface="Times New Roman" pitchFamily="18" charset="0"/>
                <a:cs typeface="Times New Roman" pitchFamily="18" charset="0"/>
              </a:rPr>
              <a:t>,  header,  footer </a:t>
            </a:r>
          </a:p>
          <a:p>
            <a:pPr marL="342900" indent="-342900" algn="just">
              <a:spcBef>
                <a:spcPts val="0"/>
              </a:spcBef>
              <a:spcAft>
                <a:spcPts val="0"/>
              </a:spcAft>
              <a:buFont typeface="Arial" panose="020B0604020202020204" pitchFamily="34" charset="0"/>
              <a:buChar char="•"/>
            </a:pPr>
            <a:r>
              <a:rPr lang="en-US" dirty="0" smtClean="0">
                <a:latin typeface="Times New Roman" pitchFamily="18" charset="0"/>
                <a:cs typeface="Times New Roman" pitchFamily="18" charset="0"/>
              </a:rPr>
              <a:t>There’s </a:t>
            </a:r>
            <a:r>
              <a:rPr lang="en-US" dirty="0">
                <a:latin typeface="Times New Roman" pitchFamily="18" charset="0"/>
                <a:cs typeface="Times New Roman" pitchFamily="18" charset="0"/>
              </a:rPr>
              <a:t>usually no need to use these organizational elements for small web pages, but </a:t>
            </a:r>
            <a:r>
              <a:rPr lang="en-US" dirty="0" smtClean="0">
                <a:latin typeface="Times New Roman" pitchFamily="18" charset="0"/>
                <a:cs typeface="Times New Roman" pitchFamily="18" charset="0"/>
              </a:rPr>
              <a:t>when you </a:t>
            </a:r>
            <a:r>
              <a:rPr lang="en-US" dirty="0">
                <a:latin typeface="Times New Roman" pitchFamily="18" charset="0"/>
                <a:cs typeface="Times New Roman" pitchFamily="18" charset="0"/>
              </a:rPr>
              <a:t>have a multipage website, you should try to use them consistently</a:t>
            </a:r>
            <a:r>
              <a:rPr lang="en-US" dirty="0" smtClean="0">
                <a:latin typeface="Times New Roman" pitchFamily="18" charset="0"/>
                <a:cs typeface="Times New Roman" pitchFamily="18" charset="0"/>
              </a:rPr>
              <a:t>.</a:t>
            </a:r>
          </a:p>
          <a:p>
            <a:pPr marL="342900" indent="-342900" algn="just">
              <a:spcBef>
                <a:spcPts val="0"/>
              </a:spcBef>
              <a:spcAft>
                <a:spcPts val="0"/>
              </a:spcAft>
              <a:buFont typeface="Arial" panose="020B0604020202020204" pitchFamily="34" charset="0"/>
              <a:buChar char="•"/>
            </a:pPr>
            <a:endParaRPr lang="en-US" dirty="0" smtClean="0">
              <a:latin typeface="Times New Roman" pitchFamily="18" charset="0"/>
              <a:cs typeface="Times New Roman" pitchFamily="18" charset="0"/>
            </a:endParaRPr>
          </a:p>
          <a:p>
            <a:pPr marL="342900" indent="-342900" algn="just">
              <a:spcBef>
                <a:spcPts val="0"/>
              </a:spcBef>
              <a:spcAft>
                <a:spcPts val="0"/>
              </a:spcAft>
              <a:buFont typeface="Arial" panose="020B0604020202020204" pitchFamily="34" charset="0"/>
              <a:buChar char="•"/>
            </a:pPr>
            <a:r>
              <a:rPr lang="en-US" dirty="0" smtClean="0">
                <a:latin typeface="Times New Roman" pitchFamily="18" charset="0"/>
                <a:cs typeface="Times New Roman" pitchFamily="18" charset="0"/>
              </a:rPr>
              <a:t>In Example 8A and 8B. It </a:t>
            </a:r>
            <a:r>
              <a:rPr lang="en-US" dirty="0">
                <a:latin typeface="Times New Roman" pitchFamily="18" charset="0"/>
                <a:cs typeface="Times New Roman" pitchFamily="18" charset="0"/>
              </a:rPr>
              <a:t>showcases </a:t>
            </a:r>
            <a:r>
              <a:rPr lang="en-US" dirty="0" err="1">
                <a:latin typeface="Times New Roman" pitchFamily="18" charset="0"/>
                <a:cs typeface="Times New Roman" pitchFamily="18" charset="0"/>
              </a:rPr>
              <a:t>Mangie’s</a:t>
            </a:r>
            <a:r>
              <a:rPr lang="en-US" dirty="0">
                <a:latin typeface="Times New Roman" pitchFamily="18" charset="0"/>
                <a:cs typeface="Times New Roman" pitchFamily="18" charset="0"/>
              </a:rPr>
              <a:t> List, a service that features reviews of dining and clothing venues</a:t>
            </a:r>
            <a:r>
              <a:rPr lang="en-US" dirty="0" smtClean="0">
                <a:latin typeface="Times New Roman" pitchFamily="18" charset="0"/>
                <a:cs typeface="Times New Roman" pitchFamily="18" charset="0"/>
              </a:rPr>
              <a:t>.</a:t>
            </a:r>
          </a:p>
          <a:p>
            <a:pPr marL="342900" indent="-342900" algn="just">
              <a:spcBef>
                <a:spcPts val="0"/>
              </a:spcBef>
              <a:spcAft>
                <a:spcPts val="0"/>
              </a:spcAft>
              <a:buFont typeface="Arial" panose="020B0604020202020204" pitchFamily="34" charset="0"/>
              <a:buChar char="•"/>
            </a:pPr>
            <a:r>
              <a:rPr lang="en-US" dirty="0" smtClean="0">
                <a:latin typeface="Times New Roman" pitchFamily="18" charset="0"/>
                <a:cs typeface="Times New Roman" pitchFamily="18" charset="0"/>
              </a:rPr>
              <a:t>You </a:t>
            </a:r>
            <a:r>
              <a:rPr lang="en-US" dirty="0">
                <a:latin typeface="Times New Roman" pitchFamily="18" charset="0"/>
                <a:cs typeface="Times New Roman" pitchFamily="18" charset="0"/>
              </a:rPr>
              <a:t>can see two headings at the top with a light blue background color. The headings </a:t>
            </a:r>
            <a:r>
              <a:rPr lang="en-US" dirty="0" smtClean="0">
                <a:latin typeface="Times New Roman" pitchFamily="18" charset="0"/>
                <a:cs typeface="Times New Roman" pitchFamily="18" charset="0"/>
              </a:rPr>
              <a:t>are surrounded </a:t>
            </a:r>
            <a:r>
              <a:rPr lang="en-US" dirty="0">
                <a:latin typeface="Times New Roman" pitchFamily="18" charset="0"/>
                <a:cs typeface="Times New Roman" pitchFamily="18" charset="0"/>
              </a:rPr>
              <a:t>by a header container. </a:t>
            </a:r>
            <a:endParaRPr lang="en-US" dirty="0" smtClean="0">
              <a:latin typeface="Times New Roman" pitchFamily="18" charset="0"/>
              <a:cs typeface="Times New Roman" pitchFamily="18" charset="0"/>
            </a:endParaRPr>
          </a:p>
          <a:p>
            <a:pPr marL="342900" indent="-342900" algn="just">
              <a:spcBef>
                <a:spcPts val="0"/>
              </a:spcBef>
              <a:spcAft>
                <a:spcPts val="0"/>
              </a:spcAft>
              <a:buFont typeface="Arial" panose="020B0604020202020204" pitchFamily="34" charset="0"/>
              <a:buChar char="•"/>
            </a:pPr>
            <a:r>
              <a:rPr lang="en-US" dirty="0" smtClean="0">
                <a:latin typeface="Times New Roman" pitchFamily="18" charset="0"/>
                <a:cs typeface="Times New Roman" pitchFamily="18" charset="0"/>
              </a:rPr>
              <a:t>Below </a:t>
            </a:r>
            <a:r>
              <a:rPr lang="en-US" dirty="0">
                <a:latin typeface="Times New Roman" pitchFamily="18" charset="0"/>
                <a:cs typeface="Times New Roman" pitchFamily="18" charset="0"/>
              </a:rPr>
              <a:t>the headings you can see two links that are </a:t>
            </a:r>
            <a:r>
              <a:rPr lang="en-US" dirty="0" smtClean="0">
                <a:latin typeface="Times New Roman" pitchFamily="18" charset="0"/>
                <a:cs typeface="Times New Roman" pitchFamily="18" charset="0"/>
              </a:rPr>
              <a:t>surrounded by </a:t>
            </a:r>
            <a:r>
              <a:rPr lang="en-US" dirty="0">
                <a:latin typeface="Times New Roman" pitchFamily="18" charset="0"/>
                <a:cs typeface="Times New Roman" pitchFamily="18" charset="0"/>
              </a:rPr>
              <a:t>a </a:t>
            </a:r>
            <a:r>
              <a:rPr lang="en-US" dirty="0" err="1">
                <a:latin typeface="Times New Roman" pitchFamily="18" charset="0"/>
                <a:cs typeface="Times New Roman" pitchFamily="18" charset="0"/>
              </a:rPr>
              <a:t>nav</a:t>
            </a:r>
            <a:r>
              <a:rPr lang="en-US" dirty="0">
                <a:latin typeface="Times New Roman" pitchFamily="18" charset="0"/>
                <a:cs typeface="Times New Roman" pitchFamily="18" charset="0"/>
              </a:rPr>
              <a:t> (stands for navigation) container. </a:t>
            </a:r>
            <a:endParaRPr lang="en-US" dirty="0" smtClean="0">
              <a:latin typeface="Times New Roman" pitchFamily="18" charset="0"/>
              <a:cs typeface="Times New Roman" pitchFamily="18" charset="0"/>
            </a:endParaRPr>
          </a:p>
          <a:p>
            <a:pPr marL="342900" indent="-342900" algn="just">
              <a:spcBef>
                <a:spcPts val="0"/>
              </a:spcBef>
              <a:spcAft>
                <a:spcPts val="0"/>
              </a:spcAft>
              <a:buFont typeface="Arial" panose="020B0604020202020204" pitchFamily="34" charset="0"/>
              <a:buChar char="•"/>
            </a:pPr>
            <a:r>
              <a:rPr lang="en-US" dirty="0" smtClean="0">
                <a:latin typeface="Times New Roman" pitchFamily="18" charset="0"/>
                <a:cs typeface="Times New Roman" pitchFamily="18" charset="0"/>
              </a:rPr>
              <a:t>Then </a:t>
            </a:r>
            <a:r>
              <a:rPr lang="en-US" dirty="0">
                <a:latin typeface="Times New Roman" pitchFamily="18" charset="0"/>
                <a:cs typeface="Times New Roman" pitchFamily="18" charset="0"/>
              </a:rPr>
              <a:t>comes dining content and </a:t>
            </a:r>
            <a:r>
              <a:rPr lang="en-US" dirty="0" smtClean="0">
                <a:latin typeface="Times New Roman" pitchFamily="18" charset="0"/>
                <a:cs typeface="Times New Roman" pitchFamily="18" charset="0"/>
              </a:rPr>
              <a:t>clothing content</a:t>
            </a:r>
            <a:r>
              <a:rPr lang="en-US" dirty="0">
                <a:latin typeface="Times New Roman" pitchFamily="18" charset="0"/>
                <a:cs typeface="Times New Roman" pitchFamily="18" charset="0"/>
              </a:rPr>
              <a:t>, each with its own section container. At the right, you can see a red box, which </a:t>
            </a:r>
            <a:r>
              <a:rPr lang="en-US" dirty="0" smtClean="0">
                <a:latin typeface="Times New Roman" pitchFamily="18" charset="0"/>
                <a:cs typeface="Times New Roman" pitchFamily="18" charset="0"/>
              </a:rPr>
              <a:t>is implemented </a:t>
            </a:r>
            <a:r>
              <a:rPr lang="en-US" dirty="0">
                <a:latin typeface="Times New Roman" pitchFamily="18" charset="0"/>
                <a:cs typeface="Times New Roman" pitchFamily="18" charset="0"/>
              </a:rPr>
              <a:t>with an aside container. </a:t>
            </a:r>
            <a:endParaRPr lang="en-US" dirty="0" smtClean="0">
              <a:latin typeface="Times New Roman" pitchFamily="18" charset="0"/>
              <a:cs typeface="Times New Roman" pitchFamily="18" charset="0"/>
            </a:endParaRPr>
          </a:p>
          <a:p>
            <a:pPr marL="342900" indent="-342900" algn="just">
              <a:spcBef>
                <a:spcPts val="0"/>
              </a:spcBef>
              <a:spcAft>
                <a:spcPts val="0"/>
              </a:spcAft>
              <a:buFont typeface="Arial" panose="020B0604020202020204" pitchFamily="34" charset="0"/>
              <a:buChar char="•"/>
            </a:pPr>
            <a:r>
              <a:rPr lang="en-US" dirty="0" smtClean="0">
                <a:latin typeface="Times New Roman" pitchFamily="18" charset="0"/>
                <a:cs typeface="Times New Roman" pitchFamily="18" charset="0"/>
              </a:rPr>
              <a:t>Finally</a:t>
            </a:r>
            <a:r>
              <a:rPr lang="en-US" dirty="0">
                <a:latin typeface="Times New Roman" pitchFamily="18" charset="0"/>
                <a:cs typeface="Times New Roman" pitchFamily="18" charset="0"/>
              </a:rPr>
              <a:t>, at the bottom, you can see content enclosed </a:t>
            </a:r>
            <a:r>
              <a:rPr lang="en-US" dirty="0" smtClean="0">
                <a:latin typeface="Times New Roman" pitchFamily="18" charset="0"/>
                <a:cs typeface="Times New Roman" pitchFamily="18" charset="0"/>
              </a:rPr>
              <a:t>in a </a:t>
            </a:r>
            <a:r>
              <a:rPr lang="en-US" dirty="0">
                <a:latin typeface="Times New Roman" pitchFamily="18" charset="0"/>
                <a:cs typeface="Times New Roman" pitchFamily="18" charset="0"/>
              </a:rPr>
              <a:t>footer container.</a:t>
            </a:r>
            <a:endParaRPr lang="en-US" dirty="0" smtClean="0">
              <a:latin typeface="Times New Roman" pitchFamily="18" charset="0"/>
              <a:cs typeface="Times New Roman" pitchFamily="18" charset="0"/>
            </a:endParaRPr>
          </a:p>
          <a:p>
            <a:pPr lvl="1" algn="just">
              <a:spcBef>
                <a:spcPts val="0"/>
              </a:spcBef>
              <a:spcAft>
                <a:spcPts val="0"/>
              </a:spcAft>
            </a:pPr>
            <a:endParaRPr lang="en-US" dirty="0">
              <a:latin typeface="Times New Roman" pitchFamily="18" charset="0"/>
              <a:cs typeface="Times New Roman" pitchFamily="18" charset="0"/>
            </a:endParaRPr>
          </a:p>
        </p:txBody>
      </p:sp>
      <p:sp>
        <p:nvSpPr>
          <p:cNvPr id="13" name="Footer Placeholder 4"/>
          <p:cNvSpPr>
            <a:spLocks noGrp="1"/>
          </p:cNvSpPr>
          <p:nvPr>
            <p:ph type="ftr" sz="quarter" idx="11"/>
          </p:nvPr>
        </p:nvSpPr>
        <p:spPr>
          <a:xfrm>
            <a:off x="1295400" y="6658759"/>
            <a:ext cx="7010400" cy="199241"/>
          </a:xfrm>
        </p:spPr>
        <p:txBody>
          <a:bodyPr/>
          <a:lstStyle/>
          <a:p>
            <a:r>
              <a:rPr lang="en-US" dirty="0" smtClean="0">
                <a:solidFill>
                  <a:schemeClr val="tx1"/>
                </a:solidFill>
                <a:latin typeface="Times New Roman" pitchFamily="18" charset="0"/>
                <a:cs typeface="Times New Roman" pitchFamily="18" charset="0"/>
              </a:rPr>
              <a:t> </a:t>
            </a:r>
            <a:r>
              <a:rPr lang="en-US" dirty="0">
                <a:solidFill>
                  <a:schemeClr val="tx1"/>
                </a:solidFill>
                <a:latin typeface="Times New Roman" pitchFamily="18" charset="0"/>
                <a:cs typeface="Times New Roman" pitchFamily="18" charset="0"/>
              </a:rPr>
              <a:t>John Dean, </a:t>
            </a:r>
            <a:r>
              <a:rPr lang="en-US" dirty="0" smtClean="0">
                <a:solidFill>
                  <a:schemeClr val="tx1"/>
                </a:solidFill>
                <a:latin typeface="Times New Roman" pitchFamily="18" charset="0"/>
                <a:cs typeface="Times New Roman" pitchFamily="18" charset="0"/>
              </a:rPr>
              <a:t>(2018), Web </a:t>
            </a:r>
            <a:r>
              <a:rPr lang="en-US" dirty="0">
                <a:solidFill>
                  <a:schemeClr val="tx1"/>
                </a:solidFill>
                <a:latin typeface="Times New Roman" pitchFamily="18" charset="0"/>
                <a:cs typeface="Times New Roman" pitchFamily="18" charset="0"/>
              </a:rPr>
              <a:t>Programming with HTML5, CSS, and JavaScript, Jones and Bartlett </a:t>
            </a:r>
            <a:r>
              <a:rPr lang="en-US" dirty="0" smtClean="0">
                <a:solidFill>
                  <a:schemeClr val="tx1"/>
                </a:solidFill>
                <a:latin typeface="Times New Roman" pitchFamily="18" charset="0"/>
                <a:cs typeface="Times New Roman" pitchFamily="18" charset="0"/>
              </a:rPr>
              <a:t>Publishers</a:t>
            </a:r>
            <a:r>
              <a:rPr lang="en-US" dirty="0">
                <a:solidFill>
                  <a:schemeClr val="tx1"/>
                </a:solidFill>
                <a:latin typeface="Times New Roman" pitchFamily="18" charset="0"/>
                <a:cs typeface="Times New Roman" pitchFamily="18" charset="0"/>
              </a:rPr>
              <a:t>.</a:t>
            </a:r>
          </a:p>
        </p:txBody>
      </p:sp>
    </p:spTree>
    <p:extLst>
      <p:ext uri="{BB962C8B-B14F-4D97-AF65-F5344CB8AC3E}">
        <p14:creationId xmlns:p14="http://schemas.microsoft.com/office/powerpoint/2010/main" val="307602663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smtClean="0">
                <a:solidFill>
                  <a:srgbClr val="FFFFFF"/>
                </a:solidFill>
                <a:latin typeface="Times New Roman" pitchFamily="18" charset="0"/>
                <a:cs typeface="Times New Roman" pitchFamily="18" charset="0"/>
              </a:rPr>
              <a:t>Outline</a:t>
            </a:r>
            <a:endParaRPr lang="en-US" sz="3200" dirty="0">
              <a:solidFill>
                <a:srgbClr val="FFFFFF"/>
              </a:solidFill>
              <a:latin typeface="Times New Roman" pitchFamily="18" charset="0"/>
              <a:cs typeface="Times New Roman" pitchFamily="18" charset="0"/>
            </a:endParaRP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606550" y="76200"/>
            <a:ext cx="7156450" cy="584775"/>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Organizational </a:t>
            </a:r>
            <a:r>
              <a:rPr lang="en-US" sz="3200" dirty="0" smtClean="0">
                <a:solidFill>
                  <a:srgbClr val="FFFFFF"/>
                </a:solidFill>
                <a:latin typeface="Times New Roman" pitchFamily="18" charset="0"/>
                <a:cs typeface="Times New Roman" pitchFamily="18" charset="0"/>
              </a:rPr>
              <a:t>Elements (continue…)</a:t>
            </a:r>
            <a:endParaRPr lang="en-US" sz="3200" dirty="0">
              <a:solidFill>
                <a:srgbClr val="FFFFFF"/>
              </a:solidFill>
              <a:latin typeface="Times New Roman" pitchFamily="18" charset="0"/>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22</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1"/>
          <p:cNvSpPr>
            <a:spLocks noChangeArrowheads="1"/>
          </p:cNvSpPr>
          <p:nvPr/>
        </p:nvSpPr>
        <p:spPr bwMode="auto">
          <a:xfrm>
            <a:off x="990601" y="762000"/>
            <a:ext cx="8153399" cy="6103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42900" indent="-342900" algn="just">
              <a:spcBef>
                <a:spcPts val="0"/>
              </a:spcBef>
              <a:spcAft>
                <a:spcPts val="0"/>
              </a:spcAft>
              <a:buFont typeface="Arial" panose="020B0604020202020204" pitchFamily="34" charset="0"/>
              <a:buChar char="•"/>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Example 8A.</a:t>
            </a:r>
          </a:p>
          <a:p>
            <a:pPr lvl="1" algn="just">
              <a:lnSpc>
                <a:spcPct val="90000"/>
              </a:lnSpc>
              <a:spcBef>
                <a:spcPts val="0"/>
              </a:spcBef>
              <a:spcAft>
                <a:spcPts val="0"/>
              </a:spcAft>
            </a:pPr>
            <a:r>
              <a:rPr lang="en-US" dirty="0">
                <a:solidFill>
                  <a:srgbClr val="FF0000"/>
                </a:solidFill>
                <a:latin typeface="Times New Roman" pitchFamily="18" charset="0"/>
                <a:cs typeface="Times New Roman" pitchFamily="18" charset="0"/>
              </a:rPr>
              <a:t> &lt;!DOCTYPE html&gt;</a:t>
            </a:r>
          </a:p>
          <a:p>
            <a:pPr lvl="1" algn="just">
              <a:lnSpc>
                <a:spcPct val="90000"/>
              </a:lnSpc>
              <a:spcBef>
                <a:spcPts val="0"/>
              </a:spcBef>
              <a:spcAft>
                <a:spcPts val="0"/>
              </a:spcAft>
            </a:pPr>
            <a:r>
              <a:rPr lang="en-US" dirty="0">
                <a:solidFill>
                  <a:srgbClr val="FF0000"/>
                </a:solidFill>
                <a:latin typeface="Times New Roman" pitchFamily="18" charset="0"/>
                <a:cs typeface="Times New Roman" pitchFamily="18" charset="0"/>
              </a:rPr>
              <a:t>&lt;html </a:t>
            </a:r>
            <a:r>
              <a:rPr lang="en-US" dirty="0" err="1">
                <a:solidFill>
                  <a:srgbClr val="FF0000"/>
                </a:solidFill>
                <a:latin typeface="Times New Roman" pitchFamily="18" charset="0"/>
                <a:cs typeface="Times New Roman" pitchFamily="18" charset="0"/>
              </a:rPr>
              <a:t>lang</a:t>
            </a:r>
            <a:r>
              <a:rPr lang="en-US" dirty="0">
                <a:solidFill>
                  <a:srgbClr val="FF0000"/>
                </a:solidFill>
                <a:latin typeface="Times New Roman" pitchFamily="18" charset="0"/>
                <a:cs typeface="Times New Roman" pitchFamily="18" charset="0"/>
              </a:rPr>
              <a:t>="</a:t>
            </a:r>
            <a:r>
              <a:rPr lang="en-US" dirty="0" err="1">
                <a:solidFill>
                  <a:srgbClr val="FF0000"/>
                </a:solidFill>
                <a:latin typeface="Times New Roman" pitchFamily="18" charset="0"/>
                <a:cs typeface="Times New Roman" pitchFamily="18" charset="0"/>
              </a:rPr>
              <a:t>en</a:t>
            </a:r>
            <a:r>
              <a:rPr lang="en-US" dirty="0">
                <a:solidFill>
                  <a:srgbClr val="FF0000"/>
                </a:solidFill>
                <a:latin typeface="Times New Roman" pitchFamily="18" charset="0"/>
                <a:cs typeface="Times New Roman" pitchFamily="18" charset="0"/>
              </a:rPr>
              <a:t>"&gt;</a:t>
            </a:r>
          </a:p>
          <a:p>
            <a:pPr lvl="1" algn="just">
              <a:lnSpc>
                <a:spcPct val="90000"/>
              </a:lnSpc>
              <a:spcBef>
                <a:spcPts val="0"/>
              </a:spcBef>
              <a:spcAft>
                <a:spcPts val="0"/>
              </a:spcAft>
            </a:pPr>
            <a:r>
              <a:rPr lang="en-US" dirty="0">
                <a:solidFill>
                  <a:srgbClr val="FF0000"/>
                </a:solidFill>
                <a:latin typeface="Times New Roman" pitchFamily="18" charset="0"/>
                <a:cs typeface="Times New Roman" pitchFamily="18" charset="0"/>
              </a:rPr>
              <a:t>&lt;head&gt;</a:t>
            </a:r>
          </a:p>
          <a:p>
            <a:pPr lvl="1" algn="just">
              <a:lnSpc>
                <a:spcPct val="90000"/>
              </a:lnSpc>
              <a:spcBef>
                <a:spcPts val="0"/>
              </a:spcBef>
              <a:spcAft>
                <a:spcPts val="0"/>
              </a:spcAft>
            </a:pPr>
            <a:r>
              <a:rPr lang="en-US" dirty="0">
                <a:solidFill>
                  <a:srgbClr val="FF0000"/>
                </a:solidFill>
                <a:latin typeface="Times New Roman" pitchFamily="18" charset="0"/>
                <a:cs typeface="Times New Roman" pitchFamily="18" charset="0"/>
              </a:rPr>
              <a:t>&lt;meta charset="utf-8"&gt;</a:t>
            </a:r>
          </a:p>
          <a:p>
            <a:pPr lvl="1" algn="just">
              <a:lnSpc>
                <a:spcPct val="90000"/>
              </a:lnSpc>
              <a:spcBef>
                <a:spcPts val="0"/>
              </a:spcBef>
              <a:spcAft>
                <a:spcPts val="0"/>
              </a:spcAft>
            </a:pPr>
            <a:r>
              <a:rPr lang="en-US" dirty="0">
                <a:solidFill>
                  <a:srgbClr val="FF0000"/>
                </a:solidFill>
                <a:latin typeface="Times New Roman" pitchFamily="18" charset="0"/>
                <a:cs typeface="Times New Roman" pitchFamily="18" charset="0"/>
              </a:rPr>
              <a:t>&lt;meta name= "author" content="AAA"&gt;</a:t>
            </a:r>
          </a:p>
          <a:p>
            <a:pPr lvl="1" algn="just">
              <a:lnSpc>
                <a:spcPct val="90000"/>
              </a:lnSpc>
              <a:spcBef>
                <a:spcPts val="0"/>
              </a:spcBef>
              <a:spcAft>
                <a:spcPts val="0"/>
              </a:spcAft>
            </a:pPr>
            <a:r>
              <a:rPr lang="en-US" dirty="0">
                <a:solidFill>
                  <a:srgbClr val="FF0000"/>
                </a:solidFill>
                <a:latin typeface="Times New Roman" pitchFamily="18" charset="0"/>
                <a:cs typeface="Times New Roman" pitchFamily="18" charset="0"/>
              </a:rPr>
              <a:t>&lt;title&gt;</a:t>
            </a:r>
            <a:r>
              <a:rPr lang="en-US" dirty="0" err="1">
                <a:solidFill>
                  <a:srgbClr val="FF0000"/>
                </a:solidFill>
                <a:latin typeface="Times New Roman" pitchFamily="18" charset="0"/>
                <a:cs typeface="Times New Roman" pitchFamily="18" charset="0"/>
              </a:rPr>
              <a:t>Mangie's</a:t>
            </a:r>
            <a:r>
              <a:rPr lang="en-US" dirty="0">
                <a:solidFill>
                  <a:srgbClr val="FF0000"/>
                </a:solidFill>
                <a:latin typeface="Times New Roman" pitchFamily="18" charset="0"/>
                <a:cs typeface="Times New Roman" pitchFamily="18" charset="0"/>
              </a:rPr>
              <a:t> List&lt;/title&gt;</a:t>
            </a:r>
          </a:p>
          <a:p>
            <a:pPr lvl="1" algn="just">
              <a:lnSpc>
                <a:spcPct val="90000"/>
              </a:lnSpc>
              <a:spcBef>
                <a:spcPts val="0"/>
              </a:spcBef>
              <a:spcAft>
                <a:spcPts val="0"/>
              </a:spcAft>
            </a:pPr>
            <a:r>
              <a:rPr lang="en-US" dirty="0">
                <a:solidFill>
                  <a:srgbClr val="FF0000"/>
                </a:solidFill>
                <a:latin typeface="Times New Roman" pitchFamily="18" charset="0"/>
                <a:cs typeface="Times New Roman" pitchFamily="18" charset="0"/>
              </a:rPr>
              <a:t>&lt;style&gt;</a:t>
            </a:r>
          </a:p>
          <a:p>
            <a:pPr lvl="1" algn="just">
              <a:lnSpc>
                <a:spcPct val="90000"/>
              </a:lnSpc>
              <a:spcBef>
                <a:spcPts val="0"/>
              </a:spcBef>
              <a:spcAft>
                <a:spcPts val="0"/>
              </a:spcAft>
            </a:pPr>
            <a:r>
              <a:rPr lang="en-US" dirty="0" smtClean="0">
                <a:solidFill>
                  <a:srgbClr val="FF0000"/>
                </a:solidFill>
                <a:latin typeface="Times New Roman" pitchFamily="18" charset="0"/>
                <a:cs typeface="Times New Roman" pitchFamily="18" charset="0"/>
              </a:rPr>
              <a:t>   body </a:t>
            </a:r>
            <a:r>
              <a:rPr lang="en-US" dirty="0">
                <a:solidFill>
                  <a:srgbClr val="FF0000"/>
                </a:solidFill>
                <a:latin typeface="Times New Roman" pitchFamily="18" charset="0"/>
                <a:cs typeface="Times New Roman" pitchFamily="18" charset="0"/>
              </a:rPr>
              <a:t>{background-color: </a:t>
            </a:r>
            <a:r>
              <a:rPr lang="en-US" dirty="0" err="1">
                <a:solidFill>
                  <a:srgbClr val="FF0000"/>
                </a:solidFill>
                <a:latin typeface="Times New Roman" pitchFamily="18" charset="0"/>
                <a:cs typeface="Times New Roman" pitchFamily="18" charset="0"/>
              </a:rPr>
              <a:t>lightyellow</a:t>
            </a:r>
            <a:r>
              <a:rPr lang="en-US" dirty="0">
                <a:solidFill>
                  <a:srgbClr val="FF0000"/>
                </a:solidFill>
                <a:latin typeface="Times New Roman" pitchFamily="18" charset="0"/>
                <a:cs typeface="Times New Roman" pitchFamily="18" charset="0"/>
              </a:rPr>
              <a:t>;}</a:t>
            </a:r>
          </a:p>
          <a:p>
            <a:pPr lvl="1" algn="just">
              <a:lnSpc>
                <a:spcPct val="90000"/>
              </a:lnSpc>
              <a:spcBef>
                <a:spcPts val="0"/>
              </a:spcBef>
              <a:spcAft>
                <a:spcPts val="0"/>
              </a:spcAft>
            </a:pPr>
            <a:r>
              <a:rPr lang="en-US" dirty="0" smtClean="0">
                <a:solidFill>
                  <a:srgbClr val="FF0000"/>
                </a:solidFill>
                <a:latin typeface="Times New Roman" pitchFamily="18" charset="0"/>
                <a:cs typeface="Times New Roman" pitchFamily="18" charset="0"/>
              </a:rPr>
              <a:t>   header </a:t>
            </a:r>
            <a:r>
              <a:rPr lang="en-US" dirty="0">
                <a:solidFill>
                  <a:srgbClr val="FF0000"/>
                </a:solidFill>
                <a:latin typeface="Times New Roman" pitchFamily="18" charset="0"/>
                <a:cs typeface="Times New Roman" pitchFamily="18" charset="0"/>
              </a:rPr>
              <a:t>{background-color: </a:t>
            </a:r>
            <a:r>
              <a:rPr lang="en-US" dirty="0" err="1">
                <a:solidFill>
                  <a:srgbClr val="FF0000"/>
                </a:solidFill>
                <a:latin typeface="Times New Roman" pitchFamily="18" charset="0"/>
                <a:cs typeface="Times New Roman" pitchFamily="18" charset="0"/>
              </a:rPr>
              <a:t>powderblue</a:t>
            </a:r>
            <a:r>
              <a:rPr lang="en-US" dirty="0">
                <a:solidFill>
                  <a:srgbClr val="FF0000"/>
                </a:solidFill>
                <a:latin typeface="Times New Roman" pitchFamily="18" charset="0"/>
                <a:cs typeface="Times New Roman" pitchFamily="18" charset="0"/>
              </a:rPr>
              <a:t>;}</a:t>
            </a:r>
          </a:p>
          <a:p>
            <a:pPr lvl="1" algn="just">
              <a:lnSpc>
                <a:spcPct val="90000"/>
              </a:lnSpc>
              <a:spcBef>
                <a:spcPts val="0"/>
              </a:spcBef>
              <a:spcAft>
                <a:spcPts val="0"/>
              </a:spcAft>
            </a:pPr>
            <a:r>
              <a:rPr lang="en-US" dirty="0" smtClean="0">
                <a:solidFill>
                  <a:srgbClr val="FF0000"/>
                </a:solidFill>
                <a:latin typeface="Times New Roman" pitchFamily="18" charset="0"/>
                <a:cs typeface="Times New Roman" pitchFamily="18" charset="0"/>
              </a:rPr>
              <a:t>   section </a:t>
            </a:r>
            <a:r>
              <a:rPr lang="en-US" dirty="0">
                <a:solidFill>
                  <a:srgbClr val="FF0000"/>
                </a:solidFill>
                <a:latin typeface="Times New Roman" pitchFamily="18" charset="0"/>
                <a:cs typeface="Times New Roman" pitchFamily="18" charset="0"/>
              </a:rPr>
              <a:t>&gt; h2 {background-color: </a:t>
            </a:r>
            <a:r>
              <a:rPr lang="en-US" dirty="0" err="1">
                <a:solidFill>
                  <a:srgbClr val="FF0000"/>
                </a:solidFill>
                <a:latin typeface="Times New Roman" pitchFamily="18" charset="0"/>
                <a:cs typeface="Times New Roman" pitchFamily="18" charset="0"/>
              </a:rPr>
              <a:t>palegreen</a:t>
            </a:r>
            <a:r>
              <a:rPr lang="en-US" dirty="0">
                <a:solidFill>
                  <a:srgbClr val="FF0000"/>
                </a:solidFill>
                <a:latin typeface="Times New Roman" pitchFamily="18" charset="0"/>
                <a:cs typeface="Times New Roman" pitchFamily="18" charset="0"/>
              </a:rPr>
              <a:t>;}</a:t>
            </a:r>
          </a:p>
          <a:p>
            <a:pPr lvl="1" algn="just">
              <a:lnSpc>
                <a:spcPct val="90000"/>
              </a:lnSpc>
              <a:spcBef>
                <a:spcPts val="0"/>
              </a:spcBef>
              <a:spcAft>
                <a:spcPts val="0"/>
              </a:spcAft>
            </a:pPr>
            <a:r>
              <a:rPr lang="en-US" dirty="0" smtClean="0">
                <a:solidFill>
                  <a:srgbClr val="FF0000"/>
                </a:solidFill>
                <a:latin typeface="Times New Roman" pitchFamily="18" charset="0"/>
                <a:cs typeface="Times New Roman" pitchFamily="18" charset="0"/>
              </a:rPr>
              <a:t>   aside </a:t>
            </a:r>
            <a:r>
              <a:rPr lang="en-US" dirty="0">
                <a:solidFill>
                  <a:srgbClr val="FF0000"/>
                </a:solidFill>
                <a:latin typeface="Times New Roman" pitchFamily="18" charset="0"/>
                <a:cs typeface="Times New Roman" pitchFamily="18" charset="0"/>
              </a:rPr>
              <a:t>&gt; h3 </a:t>
            </a:r>
            <a:r>
              <a:rPr lang="en-US" dirty="0" smtClean="0">
                <a:solidFill>
                  <a:srgbClr val="FF0000"/>
                </a:solidFill>
                <a:latin typeface="Times New Roman" pitchFamily="18" charset="0"/>
                <a:cs typeface="Times New Roman" pitchFamily="18" charset="0"/>
              </a:rPr>
              <a:t>   {</a:t>
            </a:r>
            <a:r>
              <a:rPr lang="en-US" dirty="0">
                <a:solidFill>
                  <a:srgbClr val="FF0000"/>
                </a:solidFill>
                <a:latin typeface="Times New Roman" pitchFamily="18" charset="0"/>
                <a:cs typeface="Times New Roman" pitchFamily="18" charset="0"/>
              </a:rPr>
              <a:t>margin: 0;}</a:t>
            </a:r>
          </a:p>
          <a:p>
            <a:pPr lvl="1" algn="just">
              <a:lnSpc>
                <a:spcPct val="90000"/>
              </a:lnSpc>
              <a:spcBef>
                <a:spcPts val="0"/>
              </a:spcBef>
              <a:spcAft>
                <a:spcPts val="0"/>
              </a:spcAft>
            </a:pPr>
            <a:r>
              <a:rPr lang="en-US" dirty="0" smtClean="0">
                <a:solidFill>
                  <a:srgbClr val="FF0000"/>
                </a:solidFill>
                <a:latin typeface="Times New Roman" pitchFamily="18" charset="0"/>
                <a:cs typeface="Times New Roman" pitchFamily="18" charset="0"/>
              </a:rPr>
              <a:t>   aside </a:t>
            </a:r>
            <a:r>
              <a:rPr lang="en-US" dirty="0">
                <a:solidFill>
                  <a:srgbClr val="FF0000"/>
                </a:solidFill>
                <a:latin typeface="Times New Roman" pitchFamily="18" charset="0"/>
                <a:cs typeface="Times New Roman" pitchFamily="18" charset="0"/>
              </a:rPr>
              <a:t>{</a:t>
            </a:r>
          </a:p>
          <a:p>
            <a:pPr lvl="2" algn="just">
              <a:lnSpc>
                <a:spcPct val="90000"/>
              </a:lnSpc>
              <a:spcBef>
                <a:spcPts val="0"/>
              </a:spcBef>
              <a:spcAft>
                <a:spcPts val="0"/>
              </a:spcAft>
            </a:pPr>
            <a:r>
              <a:rPr lang="en-US" dirty="0">
                <a:solidFill>
                  <a:srgbClr val="FF0000"/>
                </a:solidFill>
                <a:latin typeface="Times New Roman" pitchFamily="18" charset="0"/>
                <a:cs typeface="Times New Roman" pitchFamily="18" charset="0"/>
              </a:rPr>
              <a:t>border: thin dashed red;</a:t>
            </a:r>
          </a:p>
          <a:p>
            <a:pPr lvl="2" algn="just">
              <a:lnSpc>
                <a:spcPct val="90000"/>
              </a:lnSpc>
              <a:spcBef>
                <a:spcPts val="0"/>
              </a:spcBef>
              <a:spcAft>
                <a:spcPts val="0"/>
              </a:spcAft>
            </a:pPr>
            <a:r>
              <a:rPr lang="en-US" dirty="0">
                <a:solidFill>
                  <a:srgbClr val="FF0000"/>
                </a:solidFill>
                <a:latin typeface="Times New Roman" pitchFamily="18" charset="0"/>
                <a:cs typeface="Times New Roman" pitchFamily="18" charset="0"/>
              </a:rPr>
              <a:t>color: red;</a:t>
            </a:r>
          </a:p>
          <a:p>
            <a:pPr lvl="2" algn="just">
              <a:lnSpc>
                <a:spcPct val="90000"/>
              </a:lnSpc>
              <a:spcBef>
                <a:spcPts val="0"/>
              </a:spcBef>
              <a:spcAft>
                <a:spcPts val="0"/>
              </a:spcAft>
            </a:pPr>
            <a:r>
              <a:rPr lang="en-US" dirty="0">
                <a:solidFill>
                  <a:srgbClr val="FF0000"/>
                </a:solidFill>
                <a:latin typeface="Times New Roman" pitchFamily="18" charset="0"/>
                <a:cs typeface="Times New Roman" pitchFamily="18" charset="0"/>
              </a:rPr>
              <a:t>background-color: white;</a:t>
            </a:r>
          </a:p>
          <a:p>
            <a:pPr lvl="2" algn="just">
              <a:lnSpc>
                <a:spcPct val="90000"/>
              </a:lnSpc>
              <a:spcBef>
                <a:spcPts val="0"/>
              </a:spcBef>
              <a:spcAft>
                <a:spcPts val="0"/>
              </a:spcAft>
            </a:pPr>
            <a:r>
              <a:rPr lang="en-US" dirty="0">
                <a:solidFill>
                  <a:srgbClr val="FF0000"/>
                </a:solidFill>
                <a:latin typeface="Times New Roman" pitchFamily="18" charset="0"/>
                <a:cs typeface="Times New Roman" pitchFamily="18" charset="0"/>
              </a:rPr>
              <a:t>float: right;</a:t>
            </a:r>
          </a:p>
          <a:p>
            <a:pPr lvl="2" algn="just">
              <a:lnSpc>
                <a:spcPct val="90000"/>
              </a:lnSpc>
              <a:spcBef>
                <a:spcPts val="0"/>
              </a:spcBef>
              <a:spcAft>
                <a:spcPts val="0"/>
              </a:spcAft>
            </a:pPr>
            <a:r>
              <a:rPr lang="en-US" dirty="0">
                <a:solidFill>
                  <a:srgbClr val="FF0000"/>
                </a:solidFill>
                <a:latin typeface="Times New Roman" pitchFamily="18" charset="0"/>
                <a:cs typeface="Times New Roman" pitchFamily="18" charset="0"/>
              </a:rPr>
              <a:t>width: 200px;</a:t>
            </a:r>
          </a:p>
          <a:p>
            <a:pPr lvl="2" algn="just">
              <a:lnSpc>
                <a:spcPct val="90000"/>
              </a:lnSpc>
              <a:spcBef>
                <a:spcPts val="0"/>
              </a:spcBef>
              <a:spcAft>
                <a:spcPts val="0"/>
              </a:spcAft>
            </a:pPr>
            <a:r>
              <a:rPr lang="en-US" dirty="0">
                <a:solidFill>
                  <a:srgbClr val="FF0000"/>
                </a:solidFill>
                <a:latin typeface="Times New Roman" pitchFamily="18" charset="0"/>
                <a:cs typeface="Times New Roman" pitchFamily="18" charset="0"/>
              </a:rPr>
              <a:t>margin: 5px;</a:t>
            </a:r>
          </a:p>
          <a:p>
            <a:pPr lvl="2" algn="just">
              <a:lnSpc>
                <a:spcPct val="90000"/>
              </a:lnSpc>
              <a:spcBef>
                <a:spcPts val="0"/>
              </a:spcBef>
              <a:spcAft>
                <a:spcPts val="0"/>
              </a:spcAft>
            </a:pPr>
            <a:r>
              <a:rPr lang="en-US" dirty="0">
                <a:solidFill>
                  <a:srgbClr val="FF0000"/>
                </a:solidFill>
                <a:latin typeface="Times New Roman" pitchFamily="18" charset="0"/>
                <a:cs typeface="Times New Roman" pitchFamily="18" charset="0"/>
              </a:rPr>
              <a:t>padding: 10px</a:t>
            </a:r>
            <a:r>
              <a:rPr lang="en-US" dirty="0" smtClean="0">
                <a:solidFill>
                  <a:srgbClr val="FF0000"/>
                </a:solidFill>
                <a:latin typeface="Times New Roman" pitchFamily="18" charset="0"/>
                <a:cs typeface="Times New Roman" pitchFamily="18" charset="0"/>
              </a:rPr>
              <a:t>;</a:t>
            </a:r>
            <a:endParaRPr lang="en-US" dirty="0">
              <a:solidFill>
                <a:srgbClr val="FF0000"/>
              </a:solidFill>
              <a:latin typeface="Times New Roman" pitchFamily="18" charset="0"/>
              <a:cs typeface="Times New Roman" pitchFamily="18" charset="0"/>
            </a:endParaRPr>
          </a:p>
          <a:p>
            <a:pPr lvl="1" algn="just">
              <a:lnSpc>
                <a:spcPct val="90000"/>
              </a:lnSpc>
              <a:spcBef>
                <a:spcPts val="0"/>
              </a:spcBef>
              <a:spcAft>
                <a:spcPts val="0"/>
              </a:spcAft>
            </a:pPr>
            <a:r>
              <a:rPr lang="en-US" dirty="0" smtClean="0">
                <a:solidFill>
                  <a:srgbClr val="FF0000"/>
                </a:solidFill>
                <a:latin typeface="Times New Roman" pitchFamily="18" charset="0"/>
                <a:cs typeface="Times New Roman" pitchFamily="18" charset="0"/>
              </a:rPr>
              <a:t>   }</a:t>
            </a:r>
            <a:endParaRPr lang="en-US" dirty="0">
              <a:solidFill>
                <a:srgbClr val="FF0000"/>
              </a:solidFill>
              <a:latin typeface="Times New Roman" pitchFamily="18" charset="0"/>
              <a:cs typeface="Times New Roman" pitchFamily="18" charset="0"/>
            </a:endParaRPr>
          </a:p>
          <a:p>
            <a:pPr lvl="1" algn="just">
              <a:lnSpc>
                <a:spcPct val="90000"/>
              </a:lnSpc>
              <a:spcBef>
                <a:spcPts val="0"/>
              </a:spcBef>
              <a:spcAft>
                <a:spcPts val="0"/>
              </a:spcAft>
            </a:pPr>
            <a:r>
              <a:rPr lang="en-US" dirty="0" smtClean="0">
                <a:solidFill>
                  <a:srgbClr val="FF0000"/>
                </a:solidFill>
                <a:latin typeface="Times New Roman" pitchFamily="18" charset="0"/>
                <a:cs typeface="Times New Roman" pitchFamily="18" charset="0"/>
              </a:rPr>
              <a:t>   address </a:t>
            </a:r>
            <a:r>
              <a:rPr lang="en-US" dirty="0">
                <a:solidFill>
                  <a:srgbClr val="FF0000"/>
                </a:solidFill>
                <a:latin typeface="Times New Roman" pitchFamily="18" charset="0"/>
                <a:cs typeface="Times New Roman" pitchFamily="18" charset="0"/>
              </a:rPr>
              <a:t>{display: inline;}</a:t>
            </a:r>
          </a:p>
          <a:p>
            <a:pPr lvl="1" algn="just">
              <a:lnSpc>
                <a:spcPct val="90000"/>
              </a:lnSpc>
              <a:spcBef>
                <a:spcPts val="0"/>
              </a:spcBef>
              <a:spcAft>
                <a:spcPts val="0"/>
              </a:spcAft>
            </a:pPr>
            <a:r>
              <a:rPr lang="en-US" dirty="0">
                <a:solidFill>
                  <a:srgbClr val="FF0000"/>
                </a:solidFill>
                <a:latin typeface="Times New Roman" pitchFamily="18" charset="0"/>
                <a:cs typeface="Times New Roman" pitchFamily="18" charset="0"/>
              </a:rPr>
              <a:t>&lt;/style&gt;</a:t>
            </a:r>
          </a:p>
          <a:p>
            <a:pPr lvl="1" algn="just">
              <a:lnSpc>
                <a:spcPct val="90000"/>
              </a:lnSpc>
              <a:spcBef>
                <a:spcPts val="0"/>
              </a:spcBef>
              <a:spcAft>
                <a:spcPts val="0"/>
              </a:spcAft>
            </a:pPr>
            <a:r>
              <a:rPr lang="en-US" dirty="0">
                <a:solidFill>
                  <a:srgbClr val="FF0000"/>
                </a:solidFill>
                <a:latin typeface="Times New Roman" pitchFamily="18" charset="0"/>
                <a:cs typeface="Times New Roman" pitchFamily="18" charset="0"/>
              </a:rPr>
              <a:t>&lt;/head&gt; </a:t>
            </a:r>
          </a:p>
        </p:txBody>
      </p:sp>
      <p:sp>
        <p:nvSpPr>
          <p:cNvPr id="13" name="Footer Placeholder 4"/>
          <p:cNvSpPr>
            <a:spLocks noGrp="1"/>
          </p:cNvSpPr>
          <p:nvPr>
            <p:ph type="ftr" sz="quarter" idx="11"/>
          </p:nvPr>
        </p:nvSpPr>
        <p:spPr>
          <a:xfrm>
            <a:off x="1295400" y="6658759"/>
            <a:ext cx="7010400" cy="199241"/>
          </a:xfrm>
        </p:spPr>
        <p:txBody>
          <a:bodyPr/>
          <a:lstStyle/>
          <a:p>
            <a:r>
              <a:rPr lang="en-US" dirty="0" smtClean="0">
                <a:solidFill>
                  <a:schemeClr val="tx1"/>
                </a:solidFill>
                <a:latin typeface="Times New Roman" pitchFamily="18" charset="0"/>
                <a:cs typeface="Times New Roman" pitchFamily="18" charset="0"/>
              </a:rPr>
              <a:t> </a:t>
            </a:r>
            <a:r>
              <a:rPr lang="en-US" dirty="0">
                <a:solidFill>
                  <a:schemeClr val="tx1"/>
                </a:solidFill>
                <a:latin typeface="Times New Roman" pitchFamily="18" charset="0"/>
                <a:cs typeface="Times New Roman" pitchFamily="18" charset="0"/>
              </a:rPr>
              <a:t>John Dean, </a:t>
            </a:r>
            <a:r>
              <a:rPr lang="en-US" dirty="0" smtClean="0">
                <a:solidFill>
                  <a:schemeClr val="tx1"/>
                </a:solidFill>
                <a:latin typeface="Times New Roman" pitchFamily="18" charset="0"/>
                <a:cs typeface="Times New Roman" pitchFamily="18" charset="0"/>
              </a:rPr>
              <a:t>(2018), Web </a:t>
            </a:r>
            <a:r>
              <a:rPr lang="en-US" dirty="0">
                <a:solidFill>
                  <a:schemeClr val="tx1"/>
                </a:solidFill>
                <a:latin typeface="Times New Roman" pitchFamily="18" charset="0"/>
                <a:cs typeface="Times New Roman" pitchFamily="18" charset="0"/>
              </a:rPr>
              <a:t>Programming with HTML5, CSS, and JavaScript, Jones and Bartlett </a:t>
            </a:r>
            <a:r>
              <a:rPr lang="en-US" dirty="0" smtClean="0">
                <a:solidFill>
                  <a:schemeClr val="tx1"/>
                </a:solidFill>
                <a:latin typeface="Times New Roman" pitchFamily="18" charset="0"/>
                <a:cs typeface="Times New Roman" pitchFamily="18" charset="0"/>
              </a:rPr>
              <a:t>Publishers</a:t>
            </a:r>
            <a:r>
              <a:rPr lang="en-US" dirty="0">
                <a:solidFill>
                  <a:schemeClr val="tx1"/>
                </a:solidFill>
                <a:latin typeface="Times New Roman" pitchFamily="18" charset="0"/>
                <a:cs typeface="Times New Roman" pitchFamily="18" charset="0"/>
              </a:rPr>
              <a:t>.</a:t>
            </a:r>
          </a:p>
        </p:txBody>
      </p:sp>
      <p:sp>
        <p:nvSpPr>
          <p:cNvPr id="12" name="Rectangle 11"/>
          <p:cNvSpPr/>
          <p:nvPr/>
        </p:nvSpPr>
        <p:spPr>
          <a:xfrm>
            <a:off x="4442011" y="4495800"/>
            <a:ext cx="4513729" cy="601942"/>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700" dirty="0">
                <a:solidFill>
                  <a:schemeClr val="tx1"/>
                </a:solidFill>
                <a:latin typeface="Times New Roman" panose="02020603050405020304" pitchFamily="18" charset="0"/>
                <a:cs typeface="Times New Roman" panose="02020603050405020304" pitchFamily="18" charset="0"/>
              </a:rPr>
              <a:t>Use the float property to </a:t>
            </a:r>
            <a:r>
              <a:rPr lang="en-US" sz="1700" dirty="0" smtClean="0">
                <a:solidFill>
                  <a:schemeClr val="tx1"/>
                </a:solidFill>
                <a:latin typeface="Times New Roman" panose="02020603050405020304" pitchFamily="18" charset="0"/>
                <a:cs typeface="Times New Roman" panose="02020603050405020304" pitchFamily="18" charset="0"/>
              </a:rPr>
              <a:t>position an </a:t>
            </a:r>
            <a:r>
              <a:rPr lang="en-US" sz="1700" dirty="0">
                <a:solidFill>
                  <a:schemeClr val="tx1"/>
                </a:solidFill>
                <a:latin typeface="Times New Roman" panose="02020603050405020304" pitchFamily="18" charset="0"/>
                <a:cs typeface="Times New Roman" panose="02020603050405020304" pitchFamily="18" charset="0"/>
              </a:rPr>
              <a:t>element at the left or right </a:t>
            </a:r>
            <a:r>
              <a:rPr lang="en-US" sz="1700" dirty="0" smtClean="0">
                <a:solidFill>
                  <a:schemeClr val="tx1"/>
                </a:solidFill>
                <a:latin typeface="Times New Roman" panose="02020603050405020304" pitchFamily="18" charset="0"/>
                <a:cs typeface="Times New Roman" panose="02020603050405020304" pitchFamily="18" charset="0"/>
              </a:rPr>
              <a:t>edge of </a:t>
            </a:r>
            <a:r>
              <a:rPr lang="en-US" sz="1700" dirty="0">
                <a:solidFill>
                  <a:schemeClr val="tx1"/>
                </a:solidFill>
                <a:latin typeface="Times New Roman" panose="02020603050405020304" pitchFamily="18" charset="0"/>
                <a:cs typeface="Times New Roman" panose="02020603050405020304" pitchFamily="18" charset="0"/>
              </a:rPr>
              <a:t>its surrounding container.</a:t>
            </a:r>
          </a:p>
        </p:txBody>
      </p:sp>
      <p:cxnSp>
        <p:nvCxnSpPr>
          <p:cNvPr id="14" name="Straight Arrow Connector 13"/>
          <p:cNvCxnSpPr/>
          <p:nvPr/>
        </p:nvCxnSpPr>
        <p:spPr>
          <a:xfrm flipH="1">
            <a:off x="3124200" y="4953000"/>
            <a:ext cx="131781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4518211" y="5257800"/>
            <a:ext cx="4244789" cy="601942"/>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700" dirty="0" smtClean="0">
                <a:solidFill>
                  <a:schemeClr val="tx1"/>
                </a:solidFill>
                <a:latin typeface="Times New Roman" panose="02020603050405020304" pitchFamily="18" charset="0"/>
                <a:cs typeface="Times New Roman" panose="02020603050405020304" pitchFamily="18" charset="0"/>
              </a:rPr>
              <a:t>Use </a:t>
            </a:r>
            <a:r>
              <a:rPr lang="en-US" sz="1700" dirty="0">
                <a:solidFill>
                  <a:schemeClr val="tx1"/>
                </a:solidFill>
                <a:latin typeface="Times New Roman" panose="02020603050405020304" pitchFamily="18" charset="0"/>
                <a:cs typeface="Times New Roman" panose="02020603050405020304" pitchFamily="18" charset="0"/>
              </a:rPr>
              <a:t>the width, margin, </a:t>
            </a:r>
            <a:r>
              <a:rPr lang="en-US" sz="1700" dirty="0" smtClean="0">
                <a:solidFill>
                  <a:schemeClr val="tx1"/>
                </a:solidFill>
                <a:latin typeface="Times New Roman" panose="02020603050405020304" pitchFamily="18" charset="0"/>
                <a:cs typeface="Times New Roman" panose="02020603050405020304" pitchFamily="18" charset="0"/>
              </a:rPr>
              <a:t>and padding </a:t>
            </a:r>
            <a:r>
              <a:rPr lang="en-US" sz="1700" dirty="0">
                <a:solidFill>
                  <a:schemeClr val="tx1"/>
                </a:solidFill>
                <a:latin typeface="Times New Roman" panose="02020603050405020304" pitchFamily="18" charset="0"/>
                <a:cs typeface="Times New Roman" panose="02020603050405020304" pitchFamily="18" charset="0"/>
              </a:rPr>
              <a:t>properties to make </a:t>
            </a:r>
            <a:r>
              <a:rPr lang="en-US" sz="1700" dirty="0" smtClean="0">
                <a:solidFill>
                  <a:schemeClr val="tx1"/>
                </a:solidFill>
                <a:latin typeface="Times New Roman" panose="02020603050405020304" pitchFamily="18" charset="0"/>
                <a:cs typeface="Times New Roman" panose="02020603050405020304" pitchFamily="18" charset="0"/>
              </a:rPr>
              <a:t>the aside </a:t>
            </a:r>
            <a:r>
              <a:rPr lang="en-US" sz="1700" dirty="0">
                <a:solidFill>
                  <a:schemeClr val="tx1"/>
                </a:solidFill>
                <a:latin typeface="Times New Roman" panose="02020603050405020304" pitchFamily="18" charset="0"/>
                <a:cs typeface="Times New Roman" panose="02020603050405020304" pitchFamily="18" charset="0"/>
              </a:rPr>
              <a:t>box look good.</a:t>
            </a:r>
          </a:p>
        </p:txBody>
      </p:sp>
      <p:cxnSp>
        <p:nvCxnSpPr>
          <p:cNvPr id="16" name="Straight Arrow Connector 15"/>
          <p:cNvCxnSpPr/>
          <p:nvPr/>
        </p:nvCxnSpPr>
        <p:spPr>
          <a:xfrm flipH="1">
            <a:off x="3200400" y="5334000"/>
            <a:ext cx="131781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2590800" y="6380765"/>
            <a:ext cx="1673039" cy="324835"/>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700" dirty="0" smtClean="0">
                <a:solidFill>
                  <a:schemeClr val="tx1"/>
                </a:solidFill>
                <a:latin typeface="Times New Roman" panose="02020603050405020304" pitchFamily="18" charset="0"/>
                <a:cs typeface="Times New Roman" panose="02020603050405020304" pitchFamily="18" charset="0"/>
              </a:rPr>
              <a:t>display </a:t>
            </a:r>
            <a:r>
              <a:rPr lang="en-US" sz="1700" dirty="0">
                <a:solidFill>
                  <a:schemeClr val="tx1"/>
                </a:solidFill>
                <a:latin typeface="Times New Roman" panose="02020603050405020304" pitchFamily="18" charset="0"/>
                <a:cs typeface="Times New Roman" panose="02020603050405020304" pitchFamily="18" charset="0"/>
              </a:rPr>
              <a:t>property</a:t>
            </a:r>
          </a:p>
        </p:txBody>
      </p:sp>
      <p:cxnSp>
        <p:nvCxnSpPr>
          <p:cNvPr id="19" name="Straight Arrow Connector 18"/>
          <p:cNvCxnSpPr/>
          <p:nvPr/>
        </p:nvCxnSpPr>
        <p:spPr>
          <a:xfrm flipV="1">
            <a:off x="2971800" y="6234505"/>
            <a:ext cx="2240" cy="1462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23" idx="1"/>
          </p:cNvCxnSpPr>
          <p:nvPr/>
        </p:nvCxnSpPr>
        <p:spPr>
          <a:xfrm flipH="1">
            <a:off x="2895600" y="3823404"/>
            <a:ext cx="33832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6302189" y="3684407"/>
            <a:ext cx="1546411" cy="277993"/>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700" dirty="0" smtClean="0">
                <a:solidFill>
                  <a:schemeClr val="tx1"/>
                </a:solidFill>
                <a:latin typeface="Times New Roman" panose="02020603050405020304" pitchFamily="18" charset="0"/>
                <a:cs typeface="Times New Roman" panose="02020603050405020304" pitchFamily="18" charset="0"/>
              </a:rPr>
              <a:t>Child selectors</a:t>
            </a:r>
            <a:endParaRPr lang="en-US" sz="1700" dirty="0">
              <a:solidFill>
                <a:schemeClr val="tx1"/>
              </a:solidFill>
              <a:latin typeface="Times New Roman" panose="02020603050405020304" pitchFamily="18" charset="0"/>
              <a:cs typeface="Times New Roman" panose="02020603050405020304" pitchFamily="18" charset="0"/>
            </a:endParaRPr>
          </a:p>
        </p:txBody>
      </p:sp>
      <p:sp>
        <p:nvSpPr>
          <p:cNvPr id="20" name="Rectangle 19"/>
          <p:cNvSpPr/>
          <p:nvPr/>
        </p:nvSpPr>
        <p:spPr>
          <a:xfrm>
            <a:off x="1682750" y="3276600"/>
            <a:ext cx="1212850" cy="56275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4810464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smtClean="0">
                <a:solidFill>
                  <a:srgbClr val="FFFFFF"/>
                </a:solidFill>
                <a:latin typeface="Times New Roman" pitchFamily="18" charset="0"/>
                <a:cs typeface="Times New Roman" pitchFamily="18" charset="0"/>
              </a:rPr>
              <a:t>Outline</a:t>
            </a:r>
            <a:endParaRPr lang="en-US" sz="3200" dirty="0">
              <a:solidFill>
                <a:srgbClr val="FFFFFF"/>
              </a:solidFill>
              <a:latin typeface="Times New Roman" pitchFamily="18" charset="0"/>
              <a:cs typeface="Times New Roman" pitchFamily="18" charset="0"/>
            </a:endParaRP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606550" y="76200"/>
            <a:ext cx="7156450" cy="584775"/>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section, article, and aside </a:t>
            </a:r>
            <a:r>
              <a:rPr lang="en-US" sz="3200" dirty="0" smtClean="0">
                <a:solidFill>
                  <a:srgbClr val="FFFFFF"/>
                </a:solidFill>
                <a:latin typeface="Times New Roman" pitchFamily="18" charset="0"/>
                <a:cs typeface="Times New Roman" pitchFamily="18" charset="0"/>
              </a:rPr>
              <a:t>Elements</a:t>
            </a:r>
            <a:endParaRPr lang="en-US" sz="3200" dirty="0">
              <a:solidFill>
                <a:srgbClr val="FFFFFF"/>
              </a:solidFill>
              <a:latin typeface="Times New Roman" pitchFamily="18" charset="0"/>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23</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1"/>
          <p:cNvSpPr>
            <a:spLocks noChangeArrowheads="1"/>
          </p:cNvSpPr>
          <p:nvPr/>
        </p:nvSpPr>
        <p:spPr bwMode="auto">
          <a:xfrm>
            <a:off x="990601" y="838605"/>
            <a:ext cx="8153399" cy="5155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42900" indent="-342900" algn="just">
              <a:spcBef>
                <a:spcPts val="0"/>
              </a:spcBef>
              <a:spcAft>
                <a:spcPts val="0"/>
              </a:spcAft>
              <a:buFont typeface="Arial" panose="020B0604020202020204" pitchFamily="34" charset="0"/>
              <a:buChar char="•"/>
            </a:pPr>
            <a:r>
              <a:rPr lang="en-US" sz="1900" dirty="0">
                <a:latin typeface="Times New Roman" pitchFamily="18" charset="0"/>
                <a:cs typeface="Times New Roman" pitchFamily="18" charset="0"/>
              </a:rPr>
              <a:t>In this section, we describe three of the organizational </a:t>
            </a:r>
            <a:r>
              <a:rPr lang="en-US" sz="1900" dirty="0">
                <a:solidFill>
                  <a:srgbClr val="FF0000"/>
                </a:solidFill>
                <a:latin typeface="Times New Roman" pitchFamily="18" charset="0"/>
                <a:cs typeface="Times New Roman" pitchFamily="18" charset="0"/>
              </a:rPr>
              <a:t>elements—section, article, </a:t>
            </a:r>
            <a:r>
              <a:rPr lang="en-US" sz="1900" dirty="0" smtClean="0">
                <a:solidFill>
                  <a:srgbClr val="FF0000"/>
                </a:solidFill>
                <a:latin typeface="Times New Roman" pitchFamily="18" charset="0"/>
                <a:cs typeface="Times New Roman" pitchFamily="18" charset="0"/>
              </a:rPr>
              <a:t>and aside</a:t>
            </a:r>
            <a:r>
              <a:rPr lang="en-US" sz="1900" dirty="0">
                <a:solidFill>
                  <a:srgbClr val="FF0000"/>
                </a:solidFill>
                <a:latin typeface="Times New Roman" pitchFamily="18" charset="0"/>
                <a:cs typeface="Times New Roman" pitchFamily="18" charset="0"/>
              </a:rPr>
              <a:t>.</a:t>
            </a:r>
            <a:r>
              <a:rPr lang="en-US" sz="1900" dirty="0">
                <a:latin typeface="Times New Roman" pitchFamily="18" charset="0"/>
                <a:cs typeface="Times New Roman" pitchFamily="18" charset="0"/>
              </a:rPr>
              <a:t> Typically, a section will contain a heading and one or </a:t>
            </a:r>
            <a:r>
              <a:rPr lang="en-US" sz="1900" dirty="0" smtClean="0">
                <a:latin typeface="Times New Roman" pitchFamily="18" charset="0"/>
                <a:cs typeface="Times New Roman" pitchFamily="18" charset="0"/>
              </a:rPr>
              <a:t>more paragraphs</a:t>
            </a:r>
            <a:r>
              <a:rPr lang="en-US" sz="1900" dirty="0">
                <a:latin typeface="Times New Roman" pitchFamily="18" charset="0"/>
                <a:cs typeface="Times New Roman" pitchFamily="18" charset="0"/>
              </a:rPr>
              <a:t>, with the heading saying something about the common theme</a:t>
            </a:r>
            <a:r>
              <a:rPr lang="en-US" sz="1900" dirty="0" smtClean="0">
                <a:latin typeface="Times New Roman" pitchFamily="18" charset="0"/>
                <a:cs typeface="Times New Roman" pitchFamily="18" charset="0"/>
              </a:rPr>
              <a:t>.</a:t>
            </a:r>
          </a:p>
          <a:p>
            <a:pPr marL="342900" indent="-342900" algn="just">
              <a:spcBef>
                <a:spcPts val="0"/>
              </a:spcBef>
              <a:spcAft>
                <a:spcPts val="0"/>
              </a:spcAft>
              <a:buFont typeface="Arial" panose="020B0604020202020204" pitchFamily="34" charset="0"/>
              <a:buChar char="•"/>
            </a:pPr>
            <a:r>
              <a:rPr lang="en-US" sz="1900" dirty="0">
                <a:latin typeface="Times New Roman" pitchFamily="18" charset="0"/>
                <a:cs typeface="Times New Roman" pitchFamily="18" charset="0"/>
              </a:rPr>
              <a:t>For example, if you use a </a:t>
            </a:r>
            <a:r>
              <a:rPr lang="en-US" sz="1900" dirty="0">
                <a:solidFill>
                  <a:srgbClr val="FF0000"/>
                </a:solidFill>
                <a:latin typeface="Times New Roman" pitchFamily="18" charset="0"/>
                <a:cs typeface="Times New Roman" pitchFamily="18" charset="0"/>
              </a:rPr>
              <a:t>section element </a:t>
            </a:r>
            <a:r>
              <a:rPr lang="en-US" sz="1900" dirty="0">
                <a:latin typeface="Times New Roman" pitchFamily="18" charset="0"/>
                <a:cs typeface="Times New Roman" pitchFamily="18" charset="0"/>
              </a:rPr>
              <a:t>for a chapter, you would use a heading element for the chapter’s title.</a:t>
            </a:r>
          </a:p>
          <a:p>
            <a:pPr algn="just">
              <a:spcBef>
                <a:spcPts val="0"/>
              </a:spcBef>
              <a:spcAft>
                <a:spcPts val="0"/>
              </a:spcAft>
            </a:pPr>
            <a:endParaRPr lang="en-US" dirty="0" smtClean="0">
              <a:solidFill>
                <a:srgbClr val="FF0000"/>
              </a:solidFill>
              <a:latin typeface="Times New Roman" pitchFamily="18" charset="0"/>
              <a:cs typeface="Times New Roman" pitchFamily="18" charset="0"/>
            </a:endParaRPr>
          </a:p>
          <a:p>
            <a:pPr marL="342900" indent="-342900" algn="just">
              <a:spcBef>
                <a:spcPts val="0"/>
              </a:spcBef>
              <a:spcAft>
                <a:spcPts val="0"/>
              </a:spcAft>
              <a:buFont typeface="Arial" panose="020B0604020202020204" pitchFamily="34" charset="0"/>
              <a:buChar char="•"/>
            </a:pPr>
            <a:r>
              <a:rPr lang="en-US" dirty="0" smtClean="0">
                <a:latin typeface="Times New Roman" pitchFamily="18" charset="0"/>
                <a:cs typeface="Times New Roman" pitchFamily="18" charset="0"/>
              </a:rPr>
              <a:t>The </a:t>
            </a:r>
            <a:r>
              <a:rPr lang="en-US" dirty="0">
                <a:solidFill>
                  <a:srgbClr val="FF0000"/>
                </a:solidFill>
                <a:latin typeface="Times New Roman" pitchFamily="18" charset="0"/>
                <a:cs typeface="Times New Roman" pitchFamily="18" charset="0"/>
              </a:rPr>
              <a:t>article element </a:t>
            </a:r>
            <a:r>
              <a:rPr lang="en-US" dirty="0">
                <a:latin typeface="Times New Roman" pitchFamily="18" charset="0"/>
                <a:cs typeface="Times New Roman" pitchFamily="18" charset="0"/>
              </a:rPr>
              <a:t>is for grouping together one or </a:t>
            </a:r>
            <a:r>
              <a:rPr lang="en-US" dirty="0" smtClean="0">
                <a:latin typeface="Times New Roman" pitchFamily="18" charset="0"/>
                <a:cs typeface="Times New Roman" pitchFamily="18" charset="0"/>
              </a:rPr>
              <a:t>more sections </a:t>
            </a:r>
            <a:r>
              <a:rPr lang="en-US" dirty="0">
                <a:latin typeface="Times New Roman" pitchFamily="18" charset="0"/>
                <a:cs typeface="Times New Roman" pitchFamily="18" charset="0"/>
              </a:rPr>
              <a:t>such that the group of sections form an independent part of a web page. </a:t>
            </a:r>
            <a:r>
              <a:rPr lang="en-US" dirty="0" smtClean="0">
                <a:latin typeface="Times New Roman" pitchFamily="18" charset="0"/>
                <a:cs typeface="Times New Roman" pitchFamily="18" charset="0"/>
              </a:rPr>
              <a:t>In the example 8B., </a:t>
            </a:r>
            <a:r>
              <a:rPr lang="en-US" dirty="0">
                <a:latin typeface="Times New Roman" pitchFamily="18" charset="0"/>
                <a:cs typeface="Times New Roman" pitchFamily="18" charset="0"/>
              </a:rPr>
              <a:t>t</a:t>
            </a:r>
            <a:r>
              <a:rPr lang="en-US" dirty="0" smtClean="0">
                <a:latin typeface="Times New Roman" pitchFamily="18" charset="0"/>
                <a:cs typeface="Times New Roman" pitchFamily="18" charset="0"/>
              </a:rPr>
              <a:t>he article </a:t>
            </a:r>
            <a:r>
              <a:rPr lang="en-US" dirty="0">
                <a:latin typeface="Times New Roman" pitchFamily="18" charset="0"/>
                <a:cs typeface="Times New Roman" pitchFamily="18" charset="0"/>
              </a:rPr>
              <a:t>container, which surrounds the </a:t>
            </a:r>
            <a:r>
              <a:rPr lang="en-US" dirty="0" smtClean="0">
                <a:latin typeface="Times New Roman" pitchFamily="18" charset="0"/>
                <a:cs typeface="Times New Roman" pitchFamily="18" charset="0"/>
              </a:rPr>
              <a:t>web page’s </a:t>
            </a:r>
            <a:r>
              <a:rPr lang="en-US" dirty="0">
                <a:latin typeface="Times New Roman" pitchFamily="18" charset="0"/>
                <a:cs typeface="Times New Roman" pitchFamily="18" charset="0"/>
              </a:rPr>
              <a:t>two sections. There’s just one article because the sections are related</a:t>
            </a:r>
            <a:r>
              <a:rPr lang="en-US" dirty="0" smtClean="0">
                <a:latin typeface="Times New Roman" pitchFamily="18" charset="0"/>
                <a:cs typeface="Times New Roman" pitchFamily="18" charset="0"/>
              </a:rPr>
              <a:t>.</a:t>
            </a:r>
          </a:p>
          <a:p>
            <a:pPr algn="just">
              <a:spcBef>
                <a:spcPts val="0"/>
              </a:spcBef>
              <a:spcAft>
                <a:spcPts val="0"/>
              </a:spcAft>
            </a:pPr>
            <a:endParaRPr lang="en-US" dirty="0" smtClean="0">
              <a:latin typeface="Times New Roman" pitchFamily="18" charset="0"/>
              <a:cs typeface="Times New Roman" pitchFamily="18" charset="0"/>
            </a:endParaRPr>
          </a:p>
          <a:p>
            <a:pPr marL="342900" indent="-342900" algn="just">
              <a:spcBef>
                <a:spcPts val="0"/>
              </a:spcBef>
              <a:spcAft>
                <a:spcPts val="0"/>
              </a:spcAft>
              <a:buFont typeface="Arial" panose="020B0604020202020204" pitchFamily="34" charset="0"/>
              <a:buChar char="•"/>
            </a:pPr>
            <a:r>
              <a:rPr lang="en-US" dirty="0" smtClean="0">
                <a:latin typeface="Times New Roman" pitchFamily="18" charset="0"/>
                <a:cs typeface="Times New Roman" pitchFamily="18" charset="0"/>
              </a:rPr>
              <a:t>The </a:t>
            </a:r>
            <a:r>
              <a:rPr lang="en-US" dirty="0">
                <a:solidFill>
                  <a:srgbClr val="FF0000"/>
                </a:solidFill>
                <a:latin typeface="Times New Roman" pitchFamily="18" charset="0"/>
                <a:cs typeface="Times New Roman" pitchFamily="18" charset="0"/>
              </a:rPr>
              <a:t>aside element</a:t>
            </a:r>
            <a:r>
              <a:rPr lang="en-US" dirty="0">
                <a:latin typeface="Times New Roman" pitchFamily="18" charset="0"/>
                <a:cs typeface="Times New Roman" pitchFamily="18" charset="0"/>
              </a:rPr>
              <a:t>. Its purpose is to group together content that </a:t>
            </a:r>
            <a:r>
              <a:rPr lang="en-US" dirty="0" smtClean="0">
                <a:latin typeface="Times New Roman" pitchFamily="18" charset="0"/>
                <a:cs typeface="Times New Roman" pitchFamily="18" charset="0"/>
              </a:rPr>
              <a:t>has something </a:t>
            </a:r>
            <a:r>
              <a:rPr lang="en-US" dirty="0">
                <a:latin typeface="Times New Roman" pitchFamily="18" charset="0"/>
                <a:cs typeface="Times New Roman" pitchFamily="18" charset="0"/>
              </a:rPr>
              <a:t>to do with the rest of the web page, but it isn’t part of the main flow. Typically, </a:t>
            </a:r>
            <a:r>
              <a:rPr lang="en-US" dirty="0" smtClean="0">
                <a:latin typeface="Times New Roman" pitchFamily="18" charset="0"/>
                <a:cs typeface="Times New Roman" pitchFamily="18" charset="0"/>
              </a:rPr>
              <a:t>you should </a:t>
            </a:r>
            <a:r>
              <a:rPr lang="en-US" dirty="0">
                <a:latin typeface="Times New Roman" pitchFamily="18" charset="0"/>
                <a:cs typeface="Times New Roman" pitchFamily="18" charset="0"/>
              </a:rPr>
              <a:t>position an aside element at the right or left</a:t>
            </a:r>
            <a:r>
              <a:rPr lang="en-US" dirty="0" smtClean="0">
                <a:latin typeface="Times New Roman" pitchFamily="18" charset="0"/>
                <a:cs typeface="Times New Roman" pitchFamily="18" charset="0"/>
              </a:rPr>
              <a:t>.</a:t>
            </a:r>
          </a:p>
          <a:p>
            <a:pPr algn="just">
              <a:spcBef>
                <a:spcPts val="0"/>
              </a:spcBef>
              <a:spcAft>
                <a:spcPts val="0"/>
              </a:spcAft>
            </a:pPr>
            <a:endParaRPr lang="en-US" dirty="0" smtClean="0">
              <a:latin typeface="Times New Roman" pitchFamily="18" charset="0"/>
              <a:cs typeface="Times New Roman" pitchFamily="18" charset="0"/>
            </a:endParaRPr>
          </a:p>
          <a:p>
            <a:pPr marL="342900" indent="-342900" algn="just">
              <a:spcBef>
                <a:spcPts val="0"/>
              </a:spcBef>
              <a:spcAft>
                <a:spcPts val="0"/>
              </a:spcAft>
              <a:buFont typeface="Arial" panose="020B0604020202020204" pitchFamily="34" charset="0"/>
              <a:buChar char="•"/>
            </a:pPr>
            <a:r>
              <a:rPr lang="en-US" dirty="0">
                <a:latin typeface="Times New Roman" pitchFamily="18" charset="0"/>
                <a:cs typeface="Times New Roman" pitchFamily="18" charset="0"/>
              </a:rPr>
              <a:t>On the </a:t>
            </a:r>
            <a:r>
              <a:rPr lang="en-US" dirty="0" err="1">
                <a:latin typeface="Times New Roman" pitchFamily="18" charset="0"/>
                <a:cs typeface="Times New Roman" pitchFamily="18" charset="0"/>
              </a:rPr>
              <a:t>Mangie’s</a:t>
            </a:r>
            <a:r>
              <a:rPr lang="en-US" dirty="0">
                <a:latin typeface="Times New Roman" pitchFamily="18" charset="0"/>
                <a:cs typeface="Times New Roman" pitchFamily="18" charset="0"/>
              </a:rPr>
              <a:t> List web page, note </a:t>
            </a:r>
            <a:r>
              <a:rPr lang="en-US" dirty="0" smtClean="0">
                <a:latin typeface="Times New Roman" pitchFamily="18" charset="0"/>
                <a:cs typeface="Times New Roman" pitchFamily="18" charset="0"/>
              </a:rPr>
              <a:t>the red </a:t>
            </a:r>
            <a:r>
              <a:rPr lang="en-US" dirty="0">
                <a:latin typeface="Times New Roman" pitchFamily="18" charset="0"/>
                <a:cs typeface="Times New Roman" pitchFamily="18" charset="0"/>
              </a:rPr>
              <a:t>box. It contains advertising text, which is not part of the web page’s main content, and </a:t>
            </a:r>
            <a:r>
              <a:rPr lang="en-US" dirty="0" smtClean="0">
                <a:latin typeface="Times New Roman" pitchFamily="18" charset="0"/>
                <a:cs typeface="Times New Roman" pitchFamily="18" charset="0"/>
              </a:rPr>
              <a:t>it’s positioned </a:t>
            </a:r>
            <a:r>
              <a:rPr lang="en-US" dirty="0">
                <a:latin typeface="Times New Roman" pitchFamily="18" charset="0"/>
                <a:cs typeface="Times New Roman" pitchFamily="18" charset="0"/>
              </a:rPr>
              <a:t>at the right side of the first section. </a:t>
            </a:r>
          </a:p>
        </p:txBody>
      </p:sp>
      <p:sp>
        <p:nvSpPr>
          <p:cNvPr id="13" name="Footer Placeholder 4"/>
          <p:cNvSpPr>
            <a:spLocks noGrp="1"/>
          </p:cNvSpPr>
          <p:nvPr>
            <p:ph type="ftr" sz="quarter" idx="11"/>
          </p:nvPr>
        </p:nvSpPr>
        <p:spPr>
          <a:xfrm>
            <a:off x="1295400" y="6658759"/>
            <a:ext cx="7010400" cy="199241"/>
          </a:xfrm>
        </p:spPr>
        <p:txBody>
          <a:bodyPr/>
          <a:lstStyle/>
          <a:p>
            <a:r>
              <a:rPr lang="en-US" dirty="0" smtClean="0">
                <a:solidFill>
                  <a:schemeClr val="tx1"/>
                </a:solidFill>
                <a:latin typeface="Times New Roman" pitchFamily="18" charset="0"/>
                <a:cs typeface="Times New Roman" pitchFamily="18" charset="0"/>
              </a:rPr>
              <a:t> </a:t>
            </a:r>
            <a:r>
              <a:rPr lang="en-US" dirty="0">
                <a:solidFill>
                  <a:schemeClr val="tx1"/>
                </a:solidFill>
                <a:latin typeface="Times New Roman" pitchFamily="18" charset="0"/>
                <a:cs typeface="Times New Roman" pitchFamily="18" charset="0"/>
              </a:rPr>
              <a:t>John Dean, </a:t>
            </a:r>
            <a:r>
              <a:rPr lang="en-US" dirty="0" smtClean="0">
                <a:solidFill>
                  <a:schemeClr val="tx1"/>
                </a:solidFill>
                <a:latin typeface="Times New Roman" pitchFamily="18" charset="0"/>
                <a:cs typeface="Times New Roman" pitchFamily="18" charset="0"/>
              </a:rPr>
              <a:t>(2018), Web </a:t>
            </a:r>
            <a:r>
              <a:rPr lang="en-US" dirty="0">
                <a:solidFill>
                  <a:schemeClr val="tx1"/>
                </a:solidFill>
                <a:latin typeface="Times New Roman" pitchFamily="18" charset="0"/>
                <a:cs typeface="Times New Roman" pitchFamily="18" charset="0"/>
              </a:rPr>
              <a:t>Programming with HTML5, CSS, and JavaScript, Jones and Bartlett </a:t>
            </a:r>
            <a:r>
              <a:rPr lang="en-US" dirty="0" smtClean="0">
                <a:solidFill>
                  <a:schemeClr val="tx1"/>
                </a:solidFill>
                <a:latin typeface="Times New Roman" pitchFamily="18" charset="0"/>
                <a:cs typeface="Times New Roman" pitchFamily="18" charset="0"/>
              </a:rPr>
              <a:t>Publishers</a:t>
            </a:r>
            <a:r>
              <a:rPr lang="en-US" dirty="0">
                <a:solidFill>
                  <a:schemeClr val="tx1"/>
                </a:solidFill>
                <a:latin typeface="Times New Roman" pitchFamily="18" charset="0"/>
                <a:cs typeface="Times New Roman" pitchFamily="18" charset="0"/>
              </a:rPr>
              <a:t>.</a:t>
            </a:r>
          </a:p>
        </p:txBody>
      </p:sp>
    </p:spTree>
    <p:extLst>
      <p:ext uri="{BB962C8B-B14F-4D97-AF65-F5344CB8AC3E}">
        <p14:creationId xmlns:p14="http://schemas.microsoft.com/office/powerpoint/2010/main" val="114420936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smtClean="0">
                <a:solidFill>
                  <a:srgbClr val="FFFFFF"/>
                </a:solidFill>
                <a:latin typeface="Times New Roman" pitchFamily="18" charset="0"/>
                <a:cs typeface="Times New Roman" pitchFamily="18" charset="0"/>
              </a:rPr>
              <a:t>Outline</a:t>
            </a:r>
            <a:endParaRPr lang="en-US" sz="3200" dirty="0">
              <a:solidFill>
                <a:srgbClr val="FFFFFF"/>
              </a:solidFill>
              <a:latin typeface="Times New Roman" pitchFamily="18" charset="0"/>
              <a:cs typeface="Times New Roman" pitchFamily="18" charset="0"/>
            </a:endParaRP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377950" y="-76200"/>
            <a:ext cx="7537450" cy="1077218"/>
          </a:xfrm>
          <a:prstGeom prst="rect">
            <a:avLst/>
          </a:prstGeom>
          <a:noFill/>
          <a:ln w="9525">
            <a:noFill/>
            <a:miter lim="800000"/>
            <a:headEnd/>
            <a:tailEnd/>
          </a:ln>
        </p:spPr>
        <p:txBody>
          <a:bodyPr wrap="square">
            <a:spAutoFit/>
          </a:bodyPr>
          <a:lstStyle/>
          <a:p>
            <a:pPr algn="ctr"/>
            <a:r>
              <a:rPr lang="en-US" sz="3200" dirty="0">
                <a:solidFill>
                  <a:srgbClr val="FFFFFF"/>
                </a:solidFill>
                <a:latin typeface="Times New Roman" pitchFamily="18" charset="0"/>
                <a:cs typeface="Times New Roman" pitchFamily="18" charset="0"/>
              </a:rPr>
              <a:t>section, article, and aside </a:t>
            </a:r>
            <a:r>
              <a:rPr lang="en-US" sz="3200" dirty="0" smtClean="0">
                <a:solidFill>
                  <a:srgbClr val="FFFFFF"/>
                </a:solidFill>
                <a:latin typeface="Times New Roman" pitchFamily="18" charset="0"/>
                <a:cs typeface="Times New Roman" pitchFamily="18" charset="0"/>
              </a:rPr>
              <a:t>Elements (continue…)</a:t>
            </a:r>
            <a:endParaRPr lang="en-US" sz="3200" dirty="0">
              <a:solidFill>
                <a:srgbClr val="FFFFFF"/>
              </a:solidFill>
              <a:latin typeface="Times New Roman" pitchFamily="18" charset="0"/>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24</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1"/>
          <p:cNvSpPr>
            <a:spLocks noChangeArrowheads="1"/>
          </p:cNvSpPr>
          <p:nvPr/>
        </p:nvSpPr>
        <p:spPr bwMode="auto">
          <a:xfrm>
            <a:off x="990601" y="838605"/>
            <a:ext cx="8153399" cy="595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42900" indent="-342900" algn="just">
              <a:spcBef>
                <a:spcPts val="0"/>
              </a:spcBef>
              <a:spcAft>
                <a:spcPts val="0"/>
              </a:spcAft>
              <a:buFont typeface="Arial" panose="020B0604020202020204" pitchFamily="34" charset="0"/>
              <a:buChar char="•"/>
            </a:pPr>
            <a:r>
              <a:rPr lang="en-US" sz="1900" dirty="0" smtClean="0">
                <a:latin typeface="Times New Roman" pitchFamily="18" charset="0"/>
                <a:cs typeface="Times New Roman" pitchFamily="18" charset="0"/>
              </a:rPr>
              <a:t>The following </a:t>
            </a:r>
            <a:r>
              <a:rPr lang="en-US" sz="1900" dirty="0">
                <a:latin typeface="Times New Roman" pitchFamily="18" charset="0"/>
                <a:cs typeface="Times New Roman" pitchFamily="18" charset="0"/>
              </a:rPr>
              <a:t>CSS rule is for the aside element in the </a:t>
            </a:r>
            <a:r>
              <a:rPr lang="en-US" sz="1900" dirty="0" err="1">
                <a:latin typeface="Times New Roman" pitchFamily="18" charset="0"/>
                <a:cs typeface="Times New Roman" pitchFamily="18" charset="0"/>
              </a:rPr>
              <a:t>Mangie’s</a:t>
            </a:r>
            <a:r>
              <a:rPr lang="en-US" sz="1900" dirty="0">
                <a:latin typeface="Times New Roman" pitchFamily="18" charset="0"/>
                <a:cs typeface="Times New Roman" pitchFamily="18" charset="0"/>
              </a:rPr>
              <a:t> List web page. In particular, note </a:t>
            </a:r>
            <a:r>
              <a:rPr lang="en-US" sz="1900" dirty="0" smtClean="0">
                <a:latin typeface="Times New Roman" pitchFamily="18" charset="0"/>
                <a:cs typeface="Times New Roman" pitchFamily="18" charset="0"/>
              </a:rPr>
              <a:t>the float</a:t>
            </a:r>
            <a:r>
              <a:rPr lang="en-US" sz="1900" dirty="0">
                <a:latin typeface="Times New Roman" pitchFamily="18" charset="0"/>
                <a:cs typeface="Times New Roman" pitchFamily="18" charset="0"/>
              </a:rPr>
              <a:t>: right; property-value pair:</a:t>
            </a:r>
          </a:p>
          <a:p>
            <a:pPr lvl="1" algn="just">
              <a:spcBef>
                <a:spcPts val="0"/>
              </a:spcBef>
              <a:spcAft>
                <a:spcPts val="0"/>
              </a:spcAft>
            </a:pPr>
            <a:r>
              <a:rPr lang="en-US" dirty="0">
                <a:solidFill>
                  <a:srgbClr val="FF0000"/>
                </a:solidFill>
                <a:latin typeface="Times New Roman" pitchFamily="18" charset="0"/>
                <a:cs typeface="Times New Roman" pitchFamily="18" charset="0"/>
              </a:rPr>
              <a:t>aside {</a:t>
            </a:r>
          </a:p>
          <a:p>
            <a:pPr lvl="2" algn="just">
              <a:spcBef>
                <a:spcPts val="0"/>
              </a:spcBef>
              <a:spcAft>
                <a:spcPts val="0"/>
              </a:spcAft>
            </a:pPr>
            <a:r>
              <a:rPr lang="en-US" dirty="0">
                <a:solidFill>
                  <a:srgbClr val="FF0000"/>
                </a:solidFill>
                <a:latin typeface="Times New Roman" pitchFamily="18" charset="0"/>
                <a:cs typeface="Times New Roman" pitchFamily="18" charset="0"/>
              </a:rPr>
              <a:t>border: thin dashed red;</a:t>
            </a:r>
          </a:p>
          <a:p>
            <a:pPr lvl="2" algn="just">
              <a:spcBef>
                <a:spcPts val="0"/>
              </a:spcBef>
              <a:spcAft>
                <a:spcPts val="0"/>
              </a:spcAft>
            </a:pPr>
            <a:r>
              <a:rPr lang="en-US" dirty="0">
                <a:solidFill>
                  <a:srgbClr val="FF0000"/>
                </a:solidFill>
                <a:latin typeface="Times New Roman" pitchFamily="18" charset="0"/>
                <a:cs typeface="Times New Roman" pitchFamily="18" charset="0"/>
              </a:rPr>
              <a:t>color: red;</a:t>
            </a:r>
          </a:p>
          <a:p>
            <a:pPr lvl="2" algn="just">
              <a:spcBef>
                <a:spcPts val="0"/>
              </a:spcBef>
              <a:spcAft>
                <a:spcPts val="0"/>
              </a:spcAft>
            </a:pPr>
            <a:r>
              <a:rPr lang="en-US" dirty="0">
                <a:solidFill>
                  <a:srgbClr val="FF0000"/>
                </a:solidFill>
                <a:latin typeface="Times New Roman" pitchFamily="18" charset="0"/>
                <a:cs typeface="Times New Roman" pitchFamily="18" charset="0"/>
              </a:rPr>
              <a:t>background-color: white;</a:t>
            </a:r>
          </a:p>
          <a:p>
            <a:pPr lvl="2" algn="just">
              <a:spcBef>
                <a:spcPts val="0"/>
              </a:spcBef>
              <a:spcAft>
                <a:spcPts val="0"/>
              </a:spcAft>
            </a:pPr>
            <a:r>
              <a:rPr lang="en-US" dirty="0">
                <a:solidFill>
                  <a:srgbClr val="FF0000"/>
                </a:solidFill>
                <a:latin typeface="Times New Roman" pitchFamily="18" charset="0"/>
                <a:cs typeface="Times New Roman" pitchFamily="18" charset="0"/>
              </a:rPr>
              <a:t>float: right;</a:t>
            </a:r>
          </a:p>
          <a:p>
            <a:pPr lvl="2" algn="just">
              <a:spcBef>
                <a:spcPts val="0"/>
              </a:spcBef>
              <a:spcAft>
                <a:spcPts val="0"/>
              </a:spcAft>
            </a:pPr>
            <a:r>
              <a:rPr lang="en-US" dirty="0">
                <a:solidFill>
                  <a:srgbClr val="FF0000"/>
                </a:solidFill>
                <a:latin typeface="Times New Roman" pitchFamily="18" charset="0"/>
                <a:cs typeface="Times New Roman" pitchFamily="18" charset="0"/>
              </a:rPr>
              <a:t>width: 200px;</a:t>
            </a:r>
          </a:p>
          <a:p>
            <a:pPr lvl="2" algn="just">
              <a:spcBef>
                <a:spcPts val="0"/>
              </a:spcBef>
              <a:spcAft>
                <a:spcPts val="0"/>
              </a:spcAft>
            </a:pPr>
            <a:r>
              <a:rPr lang="en-US" dirty="0">
                <a:solidFill>
                  <a:srgbClr val="FF0000"/>
                </a:solidFill>
                <a:latin typeface="Times New Roman" pitchFamily="18" charset="0"/>
                <a:cs typeface="Times New Roman" pitchFamily="18" charset="0"/>
              </a:rPr>
              <a:t>margin: 5px;</a:t>
            </a:r>
          </a:p>
          <a:p>
            <a:pPr lvl="2" algn="just">
              <a:spcBef>
                <a:spcPts val="0"/>
              </a:spcBef>
              <a:spcAft>
                <a:spcPts val="0"/>
              </a:spcAft>
            </a:pPr>
            <a:r>
              <a:rPr lang="en-US" dirty="0">
                <a:solidFill>
                  <a:srgbClr val="FF0000"/>
                </a:solidFill>
                <a:latin typeface="Times New Roman" pitchFamily="18" charset="0"/>
                <a:cs typeface="Times New Roman" pitchFamily="18" charset="0"/>
              </a:rPr>
              <a:t>padding: 10px;</a:t>
            </a:r>
          </a:p>
          <a:p>
            <a:pPr lvl="1" algn="just">
              <a:spcBef>
                <a:spcPts val="0"/>
              </a:spcBef>
              <a:spcAft>
                <a:spcPts val="0"/>
              </a:spcAft>
            </a:pPr>
            <a:r>
              <a:rPr lang="en-US" dirty="0" smtClean="0">
                <a:solidFill>
                  <a:srgbClr val="FF0000"/>
                </a:solidFill>
                <a:latin typeface="Times New Roman" pitchFamily="18" charset="0"/>
                <a:cs typeface="Times New Roman" pitchFamily="18" charset="0"/>
              </a:rPr>
              <a:t>}</a:t>
            </a:r>
          </a:p>
          <a:p>
            <a:pPr lvl="1" algn="just">
              <a:spcBef>
                <a:spcPts val="0"/>
              </a:spcBef>
              <a:spcAft>
                <a:spcPts val="0"/>
              </a:spcAft>
            </a:pPr>
            <a:endParaRPr lang="en-US" sz="1900" dirty="0">
              <a:solidFill>
                <a:srgbClr val="FF0000"/>
              </a:solidFill>
              <a:latin typeface="Times New Roman" pitchFamily="18" charset="0"/>
              <a:cs typeface="Times New Roman" pitchFamily="18" charset="0"/>
            </a:endParaRPr>
          </a:p>
          <a:p>
            <a:pPr marL="342900" indent="-342900" algn="just">
              <a:lnSpc>
                <a:spcPct val="90000"/>
              </a:lnSpc>
              <a:spcBef>
                <a:spcPts val="0"/>
              </a:spcBef>
              <a:spcAft>
                <a:spcPts val="0"/>
              </a:spcAft>
              <a:buFont typeface="Arial" panose="020B0604020202020204" pitchFamily="34" charset="0"/>
              <a:buChar char="•"/>
            </a:pPr>
            <a:r>
              <a:rPr lang="en-US" dirty="0" smtClean="0">
                <a:latin typeface="Times New Roman" pitchFamily="18" charset="0"/>
                <a:cs typeface="Times New Roman" pitchFamily="18" charset="0"/>
              </a:rPr>
              <a:t>Example 8B.  </a:t>
            </a:r>
          </a:p>
          <a:p>
            <a:pPr lvl="1" algn="just">
              <a:lnSpc>
                <a:spcPct val="90000"/>
              </a:lnSpc>
              <a:spcBef>
                <a:spcPts val="0"/>
              </a:spcBef>
              <a:spcAft>
                <a:spcPts val="0"/>
              </a:spcAft>
            </a:pPr>
            <a:r>
              <a:rPr lang="en-US" dirty="0">
                <a:solidFill>
                  <a:srgbClr val="FF0000"/>
                </a:solidFill>
                <a:latin typeface="Times New Roman" pitchFamily="18" charset="0"/>
                <a:cs typeface="Times New Roman" pitchFamily="18" charset="0"/>
              </a:rPr>
              <a:t>&lt;body&gt;</a:t>
            </a:r>
          </a:p>
          <a:p>
            <a:pPr lvl="1" algn="just">
              <a:lnSpc>
                <a:spcPct val="90000"/>
              </a:lnSpc>
              <a:spcBef>
                <a:spcPts val="0"/>
              </a:spcBef>
              <a:spcAft>
                <a:spcPts val="0"/>
              </a:spcAft>
            </a:pPr>
            <a:r>
              <a:rPr lang="en-US" dirty="0">
                <a:solidFill>
                  <a:srgbClr val="FF0000"/>
                </a:solidFill>
                <a:latin typeface="Times New Roman" pitchFamily="18" charset="0"/>
                <a:cs typeface="Times New Roman" pitchFamily="18" charset="0"/>
              </a:rPr>
              <a:t>&lt;header&gt;    </a:t>
            </a:r>
            <a:r>
              <a:rPr lang="en-US" dirty="0" smtClean="0">
                <a:solidFill>
                  <a:srgbClr val="00B050"/>
                </a:solidFill>
                <a:latin typeface="Times New Roman" pitchFamily="18" charset="0"/>
                <a:cs typeface="Times New Roman" pitchFamily="18" charset="0"/>
              </a:rPr>
              <a:t>&lt;!--header </a:t>
            </a:r>
            <a:r>
              <a:rPr lang="en-US" dirty="0">
                <a:solidFill>
                  <a:srgbClr val="00B050"/>
                </a:solidFill>
                <a:latin typeface="Times New Roman" pitchFamily="18" charset="0"/>
                <a:cs typeface="Times New Roman" pitchFamily="18" charset="0"/>
              </a:rPr>
              <a:t>elements--&gt;</a:t>
            </a:r>
          </a:p>
          <a:p>
            <a:pPr lvl="2" algn="just">
              <a:lnSpc>
                <a:spcPct val="90000"/>
              </a:lnSpc>
              <a:spcBef>
                <a:spcPts val="0"/>
              </a:spcBef>
              <a:spcAft>
                <a:spcPts val="0"/>
              </a:spcAft>
            </a:pPr>
            <a:r>
              <a:rPr lang="en-US" dirty="0" smtClean="0">
                <a:solidFill>
                  <a:srgbClr val="FF0000"/>
                </a:solidFill>
                <a:latin typeface="Times New Roman" pitchFamily="18" charset="0"/>
                <a:cs typeface="Times New Roman" pitchFamily="18" charset="0"/>
              </a:rPr>
              <a:t>&lt;</a:t>
            </a:r>
            <a:r>
              <a:rPr lang="en-US" dirty="0">
                <a:solidFill>
                  <a:srgbClr val="FF0000"/>
                </a:solidFill>
                <a:latin typeface="Times New Roman" pitchFamily="18" charset="0"/>
                <a:cs typeface="Times New Roman" pitchFamily="18" charset="0"/>
              </a:rPr>
              <a:t>h1&gt;</a:t>
            </a:r>
            <a:r>
              <a:rPr lang="en-US" dirty="0" err="1">
                <a:solidFill>
                  <a:srgbClr val="FF0000"/>
                </a:solidFill>
                <a:latin typeface="Times New Roman" pitchFamily="18" charset="0"/>
                <a:cs typeface="Times New Roman" pitchFamily="18" charset="0"/>
              </a:rPr>
              <a:t>Mangie's</a:t>
            </a:r>
            <a:r>
              <a:rPr lang="en-US" dirty="0">
                <a:solidFill>
                  <a:srgbClr val="FF0000"/>
                </a:solidFill>
                <a:latin typeface="Times New Roman" pitchFamily="18" charset="0"/>
                <a:cs typeface="Times New Roman" pitchFamily="18" charset="0"/>
              </a:rPr>
              <a:t> List&lt;/h1&gt;</a:t>
            </a:r>
          </a:p>
          <a:p>
            <a:pPr lvl="2" algn="just">
              <a:lnSpc>
                <a:spcPct val="90000"/>
              </a:lnSpc>
              <a:spcBef>
                <a:spcPts val="0"/>
              </a:spcBef>
              <a:spcAft>
                <a:spcPts val="0"/>
              </a:spcAft>
            </a:pPr>
            <a:r>
              <a:rPr lang="en-US" dirty="0">
                <a:solidFill>
                  <a:srgbClr val="FF0000"/>
                </a:solidFill>
                <a:latin typeface="Times New Roman" pitchFamily="18" charset="0"/>
                <a:cs typeface="Times New Roman" pitchFamily="18" charset="0"/>
              </a:rPr>
              <a:t>&lt;h2&gt;&lt;q&gt;Simply the best reviews anywhere!&lt;/q&gt;&lt;/h2&gt;</a:t>
            </a:r>
          </a:p>
          <a:p>
            <a:pPr lvl="1" algn="just">
              <a:lnSpc>
                <a:spcPct val="90000"/>
              </a:lnSpc>
              <a:spcBef>
                <a:spcPts val="0"/>
              </a:spcBef>
              <a:spcAft>
                <a:spcPts val="0"/>
              </a:spcAft>
            </a:pPr>
            <a:r>
              <a:rPr lang="en-US" dirty="0">
                <a:solidFill>
                  <a:srgbClr val="FF0000"/>
                </a:solidFill>
                <a:latin typeface="Times New Roman" pitchFamily="18" charset="0"/>
                <a:cs typeface="Times New Roman" pitchFamily="18" charset="0"/>
              </a:rPr>
              <a:t>&lt;/header&gt;</a:t>
            </a:r>
          </a:p>
          <a:p>
            <a:pPr lvl="1" algn="just">
              <a:lnSpc>
                <a:spcPct val="90000"/>
              </a:lnSpc>
              <a:spcBef>
                <a:spcPts val="0"/>
              </a:spcBef>
              <a:spcAft>
                <a:spcPts val="0"/>
              </a:spcAft>
            </a:pPr>
            <a:r>
              <a:rPr lang="en-US" dirty="0">
                <a:solidFill>
                  <a:srgbClr val="FF0000"/>
                </a:solidFill>
                <a:latin typeface="Times New Roman" pitchFamily="18" charset="0"/>
                <a:cs typeface="Times New Roman" pitchFamily="18" charset="0"/>
              </a:rPr>
              <a:t>&lt;</a:t>
            </a:r>
            <a:r>
              <a:rPr lang="en-US" dirty="0" err="1">
                <a:solidFill>
                  <a:srgbClr val="FF0000"/>
                </a:solidFill>
                <a:latin typeface="Times New Roman" pitchFamily="18" charset="0"/>
                <a:cs typeface="Times New Roman" pitchFamily="18" charset="0"/>
              </a:rPr>
              <a:t>nav</a:t>
            </a:r>
            <a:r>
              <a:rPr lang="en-US" dirty="0">
                <a:solidFill>
                  <a:srgbClr val="FF0000"/>
                </a:solidFill>
                <a:latin typeface="Times New Roman" pitchFamily="18" charset="0"/>
                <a:cs typeface="Times New Roman" pitchFamily="18" charset="0"/>
              </a:rPr>
              <a:t>&gt;     </a:t>
            </a:r>
            <a:r>
              <a:rPr lang="en-US" dirty="0" smtClean="0">
                <a:solidFill>
                  <a:srgbClr val="00B050"/>
                </a:solidFill>
                <a:latin typeface="Times New Roman" pitchFamily="18" charset="0"/>
                <a:cs typeface="Times New Roman" pitchFamily="18" charset="0"/>
              </a:rPr>
              <a:t>&lt;!--</a:t>
            </a:r>
            <a:r>
              <a:rPr lang="en-US" dirty="0" err="1" smtClean="0">
                <a:solidFill>
                  <a:srgbClr val="00B050"/>
                </a:solidFill>
                <a:latin typeface="Times New Roman" pitchFamily="18" charset="0"/>
                <a:cs typeface="Times New Roman" pitchFamily="18" charset="0"/>
              </a:rPr>
              <a:t>nav</a:t>
            </a:r>
            <a:r>
              <a:rPr lang="en-US" dirty="0" smtClean="0">
                <a:solidFill>
                  <a:srgbClr val="00B050"/>
                </a:solidFill>
                <a:latin typeface="Times New Roman" pitchFamily="18" charset="0"/>
                <a:cs typeface="Times New Roman" pitchFamily="18" charset="0"/>
              </a:rPr>
              <a:t> </a:t>
            </a:r>
            <a:r>
              <a:rPr lang="en-US" dirty="0">
                <a:solidFill>
                  <a:srgbClr val="00B050"/>
                </a:solidFill>
                <a:latin typeface="Times New Roman" pitchFamily="18" charset="0"/>
                <a:cs typeface="Times New Roman" pitchFamily="18" charset="0"/>
              </a:rPr>
              <a:t>elements--&gt;</a:t>
            </a:r>
          </a:p>
          <a:p>
            <a:pPr lvl="2" algn="just">
              <a:lnSpc>
                <a:spcPct val="90000"/>
              </a:lnSpc>
              <a:spcBef>
                <a:spcPts val="0"/>
              </a:spcBef>
              <a:spcAft>
                <a:spcPts val="0"/>
              </a:spcAft>
            </a:pPr>
            <a:r>
              <a:rPr lang="en-US" dirty="0" smtClean="0">
                <a:solidFill>
                  <a:srgbClr val="00B050"/>
                </a:solidFill>
                <a:latin typeface="Times New Roman" pitchFamily="18" charset="0"/>
                <a:cs typeface="Times New Roman" pitchFamily="18" charset="0"/>
              </a:rPr>
              <a:t> &lt;!--a </a:t>
            </a:r>
            <a:r>
              <a:rPr lang="en-US" dirty="0">
                <a:solidFill>
                  <a:srgbClr val="00B050"/>
                </a:solidFill>
                <a:latin typeface="Times New Roman" pitchFamily="18" charset="0"/>
                <a:cs typeface="Times New Roman" pitchFamily="18" charset="0"/>
              </a:rPr>
              <a:t>elements--&gt;</a:t>
            </a:r>
          </a:p>
          <a:p>
            <a:pPr lvl="2" algn="just">
              <a:lnSpc>
                <a:spcPct val="90000"/>
              </a:lnSpc>
              <a:spcBef>
                <a:spcPts val="0"/>
              </a:spcBef>
              <a:spcAft>
                <a:spcPts val="0"/>
              </a:spcAft>
            </a:pPr>
            <a:r>
              <a:rPr lang="en-US" dirty="0" smtClean="0">
                <a:solidFill>
                  <a:srgbClr val="FF0000"/>
                </a:solidFill>
                <a:latin typeface="Times New Roman" pitchFamily="18" charset="0"/>
                <a:cs typeface="Times New Roman" pitchFamily="18" charset="0"/>
              </a:rPr>
              <a:t>&lt;</a:t>
            </a:r>
            <a:r>
              <a:rPr lang="en-US" dirty="0">
                <a:solidFill>
                  <a:srgbClr val="FF0000"/>
                </a:solidFill>
                <a:latin typeface="Times New Roman" pitchFamily="18" charset="0"/>
                <a:cs typeface="Times New Roman" pitchFamily="18" charset="0"/>
              </a:rPr>
              <a:t>a </a:t>
            </a:r>
            <a:r>
              <a:rPr lang="en-US" dirty="0" err="1">
                <a:solidFill>
                  <a:srgbClr val="FF0000"/>
                </a:solidFill>
                <a:latin typeface="Times New Roman" pitchFamily="18" charset="0"/>
                <a:cs typeface="Times New Roman" pitchFamily="18" charset="0"/>
              </a:rPr>
              <a:t>href</a:t>
            </a:r>
            <a:r>
              <a:rPr lang="en-US" dirty="0">
                <a:solidFill>
                  <a:srgbClr val="FF0000"/>
                </a:solidFill>
                <a:latin typeface="Times New Roman" pitchFamily="18" charset="0"/>
                <a:cs typeface="Times New Roman" pitchFamily="18" charset="0"/>
              </a:rPr>
              <a:t>="#dining"&gt;Dining&lt;/a&gt; | &lt;a </a:t>
            </a:r>
            <a:r>
              <a:rPr lang="en-US" dirty="0" err="1">
                <a:solidFill>
                  <a:srgbClr val="FF0000"/>
                </a:solidFill>
                <a:latin typeface="Times New Roman" pitchFamily="18" charset="0"/>
                <a:cs typeface="Times New Roman" pitchFamily="18" charset="0"/>
              </a:rPr>
              <a:t>href</a:t>
            </a:r>
            <a:r>
              <a:rPr lang="en-US" dirty="0">
                <a:solidFill>
                  <a:srgbClr val="FF0000"/>
                </a:solidFill>
                <a:latin typeface="Times New Roman" pitchFamily="18" charset="0"/>
                <a:cs typeface="Times New Roman" pitchFamily="18" charset="0"/>
              </a:rPr>
              <a:t>="#clothing"&gt;Clothing&lt;/a&gt;</a:t>
            </a:r>
          </a:p>
          <a:p>
            <a:pPr lvl="1" algn="just">
              <a:lnSpc>
                <a:spcPct val="90000"/>
              </a:lnSpc>
              <a:spcBef>
                <a:spcPts val="0"/>
              </a:spcBef>
              <a:spcAft>
                <a:spcPts val="0"/>
              </a:spcAft>
            </a:pPr>
            <a:r>
              <a:rPr lang="en-US" dirty="0">
                <a:solidFill>
                  <a:srgbClr val="FF0000"/>
                </a:solidFill>
                <a:latin typeface="Times New Roman" pitchFamily="18" charset="0"/>
                <a:cs typeface="Times New Roman" pitchFamily="18" charset="0"/>
              </a:rPr>
              <a:t>&lt;/</a:t>
            </a:r>
            <a:r>
              <a:rPr lang="en-US" dirty="0" err="1">
                <a:solidFill>
                  <a:srgbClr val="FF0000"/>
                </a:solidFill>
                <a:latin typeface="Times New Roman" pitchFamily="18" charset="0"/>
                <a:cs typeface="Times New Roman" pitchFamily="18" charset="0"/>
              </a:rPr>
              <a:t>nav</a:t>
            </a:r>
            <a:r>
              <a:rPr lang="en-US" dirty="0" smtClean="0">
                <a:solidFill>
                  <a:srgbClr val="FF0000"/>
                </a:solidFill>
                <a:latin typeface="Times New Roman" pitchFamily="18" charset="0"/>
                <a:cs typeface="Times New Roman" pitchFamily="18" charset="0"/>
              </a:rPr>
              <a:t>&gt;</a:t>
            </a:r>
            <a:endParaRPr lang="en-US" dirty="0">
              <a:solidFill>
                <a:srgbClr val="FF0000"/>
              </a:solidFill>
              <a:latin typeface="Times New Roman" pitchFamily="18" charset="0"/>
              <a:cs typeface="Times New Roman" pitchFamily="18" charset="0"/>
            </a:endParaRPr>
          </a:p>
        </p:txBody>
      </p:sp>
      <p:sp>
        <p:nvSpPr>
          <p:cNvPr id="13" name="Footer Placeholder 4"/>
          <p:cNvSpPr>
            <a:spLocks noGrp="1"/>
          </p:cNvSpPr>
          <p:nvPr>
            <p:ph type="ftr" sz="quarter" idx="11"/>
          </p:nvPr>
        </p:nvSpPr>
        <p:spPr>
          <a:xfrm>
            <a:off x="1295400" y="6658759"/>
            <a:ext cx="7010400" cy="199241"/>
          </a:xfrm>
        </p:spPr>
        <p:txBody>
          <a:bodyPr/>
          <a:lstStyle/>
          <a:p>
            <a:r>
              <a:rPr lang="en-US" dirty="0" smtClean="0">
                <a:solidFill>
                  <a:schemeClr val="tx1"/>
                </a:solidFill>
                <a:latin typeface="Times New Roman" pitchFamily="18" charset="0"/>
                <a:cs typeface="Times New Roman" pitchFamily="18" charset="0"/>
              </a:rPr>
              <a:t> </a:t>
            </a:r>
            <a:r>
              <a:rPr lang="en-US" dirty="0">
                <a:solidFill>
                  <a:schemeClr val="tx1"/>
                </a:solidFill>
                <a:latin typeface="Times New Roman" pitchFamily="18" charset="0"/>
                <a:cs typeface="Times New Roman" pitchFamily="18" charset="0"/>
              </a:rPr>
              <a:t>John Dean, </a:t>
            </a:r>
            <a:r>
              <a:rPr lang="en-US" dirty="0" smtClean="0">
                <a:solidFill>
                  <a:schemeClr val="tx1"/>
                </a:solidFill>
                <a:latin typeface="Times New Roman" pitchFamily="18" charset="0"/>
                <a:cs typeface="Times New Roman" pitchFamily="18" charset="0"/>
              </a:rPr>
              <a:t>(2018), Web </a:t>
            </a:r>
            <a:r>
              <a:rPr lang="en-US" dirty="0">
                <a:solidFill>
                  <a:schemeClr val="tx1"/>
                </a:solidFill>
                <a:latin typeface="Times New Roman" pitchFamily="18" charset="0"/>
                <a:cs typeface="Times New Roman" pitchFamily="18" charset="0"/>
              </a:rPr>
              <a:t>Programming with HTML5, CSS, and JavaScript, Jones and Bartlett </a:t>
            </a:r>
            <a:r>
              <a:rPr lang="en-US" dirty="0" smtClean="0">
                <a:solidFill>
                  <a:schemeClr val="tx1"/>
                </a:solidFill>
                <a:latin typeface="Times New Roman" pitchFamily="18" charset="0"/>
                <a:cs typeface="Times New Roman" pitchFamily="18" charset="0"/>
              </a:rPr>
              <a:t>Publishers</a:t>
            </a:r>
            <a:r>
              <a:rPr lang="en-US" dirty="0">
                <a:solidFill>
                  <a:schemeClr val="tx1"/>
                </a:solidFill>
                <a:latin typeface="Times New Roman" pitchFamily="18" charset="0"/>
                <a:cs typeface="Times New Roman" pitchFamily="18" charset="0"/>
              </a:rPr>
              <a:t>.</a:t>
            </a:r>
          </a:p>
        </p:txBody>
      </p:sp>
    </p:spTree>
    <p:extLst>
      <p:ext uri="{BB962C8B-B14F-4D97-AF65-F5344CB8AC3E}">
        <p14:creationId xmlns:p14="http://schemas.microsoft.com/office/powerpoint/2010/main" val="209976696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smtClean="0">
                <a:solidFill>
                  <a:srgbClr val="FFFFFF"/>
                </a:solidFill>
                <a:latin typeface="Times New Roman" pitchFamily="18" charset="0"/>
                <a:cs typeface="Times New Roman" pitchFamily="18" charset="0"/>
              </a:rPr>
              <a:t>Outline</a:t>
            </a:r>
            <a:endParaRPr lang="en-US" sz="3200" dirty="0">
              <a:solidFill>
                <a:srgbClr val="FFFFFF"/>
              </a:solidFill>
              <a:latin typeface="Times New Roman" pitchFamily="18" charset="0"/>
              <a:cs typeface="Times New Roman" pitchFamily="18" charset="0"/>
            </a:endParaRP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377950" y="-76200"/>
            <a:ext cx="7537450" cy="1077218"/>
          </a:xfrm>
          <a:prstGeom prst="rect">
            <a:avLst/>
          </a:prstGeom>
          <a:noFill/>
          <a:ln w="9525">
            <a:noFill/>
            <a:miter lim="800000"/>
            <a:headEnd/>
            <a:tailEnd/>
          </a:ln>
        </p:spPr>
        <p:txBody>
          <a:bodyPr wrap="square">
            <a:spAutoFit/>
          </a:bodyPr>
          <a:lstStyle/>
          <a:p>
            <a:pPr algn="ctr"/>
            <a:r>
              <a:rPr lang="en-US" sz="3200" dirty="0">
                <a:solidFill>
                  <a:srgbClr val="FFFFFF"/>
                </a:solidFill>
                <a:latin typeface="Times New Roman" pitchFamily="18" charset="0"/>
                <a:cs typeface="Times New Roman" pitchFamily="18" charset="0"/>
              </a:rPr>
              <a:t>section, article, and aside </a:t>
            </a:r>
            <a:r>
              <a:rPr lang="en-US" sz="3200" dirty="0" smtClean="0">
                <a:solidFill>
                  <a:srgbClr val="FFFFFF"/>
                </a:solidFill>
                <a:latin typeface="Times New Roman" pitchFamily="18" charset="0"/>
                <a:cs typeface="Times New Roman" pitchFamily="18" charset="0"/>
              </a:rPr>
              <a:t>Elements (continue…)</a:t>
            </a:r>
            <a:endParaRPr lang="en-US" sz="3200" dirty="0">
              <a:solidFill>
                <a:srgbClr val="FFFFFF"/>
              </a:solidFill>
              <a:latin typeface="Times New Roman" pitchFamily="18" charset="0"/>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25</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1"/>
          <p:cNvSpPr>
            <a:spLocks noChangeArrowheads="1"/>
          </p:cNvSpPr>
          <p:nvPr/>
        </p:nvSpPr>
        <p:spPr bwMode="auto">
          <a:xfrm>
            <a:off x="990601" y="838605"/>
            <a:ext cx="8153399" cy="5826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42900" indent="-342900" algn="just">
              <a:lnSpc>
                <a:spcPct val="90000"/>
              </a:lnSpc>
              <a:spcBef>
                <a:spcPts val="0"/>
              </a:spcBef>
              <a:spcAft>
                <a:spcPts val="0"/>
              </a:spcAft>
              <a:buFont typeface="Arial" panose="020B0604020202020204" pitchFamily="34" charset="0"/>
              <a:buChar char="•"/>
            </a:pPr>
            <a:r>
              <a:rPr lang="en-US" dirty="0" smtClean="0">
                <a:latin typeface="Times New Roman" pitchFamily="18" charset="0"/>
                <a:cs typeface="Times New Roman" pitchFamily="18" charset="0"/>
              </a:rPr>
              <a:t>Example 8B.  (continue…)</a:t>
            </a:r>
          </a:p>
          <a:p>
            <a:pPr lvl="1" algn="just">
              <a:lnSpc>
                <a:spcPct val="90000"/>
              </a:lnSpc>
              <a:spcBef>
                <a:spcPts val="0"/>
              </a:spcBef>
              <a:spcAft>
                <a:spcPts val="0"/>
              </a:spcAft>
            </a:pPr>
            <a:r>
              <a:rPr lang="en-US" dirty="0" smtClean="0">
                <a:solidFill>
                  <a:srgbClr val="FF0000"/>
                </a:solidFill>
                <a:latin typeface="Times New Roman" pitchFamily="18" charset="0"/>
                <a:cs typeface="Times New Roman" pitchFamily="18" charset="0"/>
              </a:rPr>
              <a:t>&lt;</a:t>
            </a:r>
            <a:r>
              <a:rPr lang="en-US" dirty="0">
                <a:solidFill>
                  <a:srgbClr val="FF0000"/>
                </a:solidFill>
                <a:latin typeface="Times New Roman" pitchFamily="18" charset="0"/>
                <a:cs typeface="Times New Roman" pitchFamily="18" charset="0"/>
              </a:rPr>
              <a:t>article&gt;        </a:t>
            </a:r>
            <a:r>
              <a:rPr lang="en-US" dirty="0" smtClean="0">
                <a:solidFill>
                  <a:srgbClr val="00B050"/>
                </a:solidFill>
                <a:latin typeface="Times New Roman" pitchFamily="18" charset="0"/>
                <a:cs typeface="Times New Roman" pitchFamily="18" charset="0"/>
              </a:rPr>
              <a:t>&lt;!--article </a:t>
            </a:r>
            <a:r>
              <a:rPr lang="en-US" dirty="0">
                <a:solidFill>
                  <a:srgbClr val="00B050"/>
                </a:solidFill>
                <a:latin typeface="Times New Roman" pitchFamily="18" charset="0"/>
                <a:cs typeface="Times New Roman" pitchFamily="18" charset="0"/>
              </a:rPr>
              <a:t>elements--&gt;</a:t>
            </a:r>
          </a:p>
          <a:p>
            <a:pPr lvl="1" algn="just">
              <a:lnSpc>
                <a:spcPct val="90000"/>
              </a:lnSpc>
              <a:spcBef>
                <a:spcPts val="0"/>
              </a:spcBef>
              <a:spcAft>
                <a:spcPts val="0"/>
              </a:spcAft>
            </a:pPr>
            <a:r>
              <a:rPr lang="en-US" dirty="0" smtClean="0">
                <a:solidFill>
                  <a:srgbClr val="FF0000"/>
                </a:solidFill>
                <a:latin typeface="Times New Roman" pitchFamily="18" charset="0"/>
                <a:cs typeface="Times New Roman" pitchFamily="18" charset="0"/>
              </a:rPr>
              <a:t>   &lt;</a:t>
            </a:r>
            <a:r>
              <a:rPr lang="en-US" dirty="0">
                <a:solidFill>
                  <a:srgbClr val="FF0000"/>
                </a:solidFill>
                <a:latin typeface="Times New Roman" pitchFamily="18" charset="0"/>
                <a:cs typeface="Times New Roman" pitchFamily="18" charset="0"/>
              </a:rPr>
              <a:t>section&gt;   </a:t>
            </a:r>
            <a:r>
              <a:rPr lang="en-US" dirty="0">
                <a:solidFill>
                  <a:srgbClr val="00B050"/>
                </a:solidFill>
                <a:latin typeface="Times New Roman" pitchFamily="18" charset="0"/>
                <a:cs typeface="Times New Roman" pitchFamily="18" charset="0"/>
              </a:rPr>
              <a:t>&lt;!--section elements--&gt;</a:t>
            </a:r>
          </a:p>
          <a:p>
            <a:pPr lvl="1" algn="just">
              <a:lnSpc>
                <a:spcPct val="90000"/>
              </a:lnSpc>
              <a:spcBef>
                <a:spcPts val="0"/>
              </a:spcBef>
              <a:spcAft>
                <a:spcPts val="0"/>
              </a:spcAft>
            </a:pPr>
            <a:r>
              <a:rPr lang="en-US" dirty="0" smtClean="0">
                <a:solidFill>
                  <a:srgbClr val="FF0000"/>
                </a:solidFill>
                <a:latin typeface="Times New Roman" pitchFamily="18" charset="0"/>
                <a:cs typeface="Times New Roman" pitchFamily="18" charset="0"/>
              </a:rPr>
              <a:t>      &lt;</a:t>
            </a:r>
            <a:r>
              <a:rPr lang="en-US" dirty="0">
                <a:solidFill>
                  <a:srgbClr val="FF0000"/>
                </a:solidFill>
                <a:latin typeface="Times New Roman" pitchFamily="18" charset="0"/>
                <a:cs typeface="Times New Roman" pitchFamily="18" charset="0"/>
              </a:rPr>
              <a:t>aside&gt;    </a:t>
            </a:r>
            <a:r>
              <a:rPr lang="en-US" dirty="0">
                <a:solidFill>
                  <a:srgbClr val="00B050"/>
                </a:solidFill>
                <a:latin typeface="Times New Roman" pitchFamily="18" charset="0"/>
                <a:cs typeface="Times New Roman" pitchFamily="18" charset="0"/>
              </a:rPr>
              <a:t>&lt;!--</a:t>
            </a:r>
            <a:r>
              <a:rPr lang="en-US" dirty="0" smtClean="0">
                <a:solidFill>
                  <a:srgbClr val="00B050"/>
                </a:solidFill>
                <a:latin typeface="Times New Roman" pitchFamily="18" charset="0"/>
                <a:cs typeface="Times New Roman" pitchFamily="18" charset="0"/>
              </a:rPr>
              <a:t>aside </a:t>
            </a:r>
            <a:r>
              <a:rPr lang="en-US" dirty="0">
                <a:solidFill>
                  <a:srgbClr val="00B050"/>
                </a:solidFill>
                <a:latin typeface="Times New Roman" pitchFamily="18" charset="0"/>
                <a:cs typeface="Times New Roman" pitchFamily="18" charset="0"/>
              </a:rPr>
              <a:t>elements--&gt;</a:t>
            </a:r>
          </a:p>
          <a:p>
            <a:pPr lvl="1" algn="just">
              <a:lnSpc>
                <a:spcPct val="90000"/>
              </a:lnSpc>
              <a:spcBef>
                <a:spcPts val="0"/>
              </a:spcBef>
              <a:spcAft>
                <a:spcPts val="0"/>
              </a:spcAft>
            </a:pPr>
            <a:r>
              <a:rPr lang="en-US" dirty="0" smtClean="0">
                <a:solidFill>
                  <a:srgbClr val="FF0000"/>
                </a:solidFill>
                <a:latin typeface="Times New Roman" pitchFamily="18" charset="0"/>
                <a:cs typeface="Times New Roman" pitchFamily="18" charset="0"/>
              </a:rPr>
              <a:t>          &lt;</a:t>
            </a:r>
            <a:r>
              <a:rPr lang="en-US" dirty="0">
                <a:solidFill>
                  <a:srgbClr val="FF0000"/>
                </a:solidFill>
                <a:latin typeface="Times New Roman" pitchFamily="18" charset="0"/>
                <a:cs typeface="Times New Roman" pitchFamily="18" charset="0"/>
              </a:rPr>
              <a:t>h3&gt;Casey's Special&lt;/h3&gt;</a:t>
            </a:r>
          </a:p>
          <a:p>
            <a:pPr lvl="1" algn="just">
              <a:lnSpc>
                <a:spcPct val="90000"/>
              </a:lnSpc>
              <a:spcBef>
                <a:spcPts val="0"/>
              </a:spcBef>
              <a:spcAft>
                <a:spcPts val="0"/>
              </a:spcAft>
            </a:pPr>
            <a:r>
              <a:rPr lang="en-US" dirty="0" smtClean="0">
                <a:solidFill>
                  <a:srgbClr val="FF0000"/>
                </a:solidFill>
                <a:latin typeface="Times New Roman" pitchFamily="18" charset="0"/>
                <a:cs typeface="Times New Roman" pitchFamily="18" charset="0"/>
              </a:rPr>
              <a:t>          Half-price </a:t>
            </a:r>
            <a:r>
              <a:rPr lang="en-US" dirty="0">
                <a:solidFill>
                  <a:srgbClr val="FF0000"/>
                </a:solidFill>
                <a:latin typeface="Times New Roman" pitchFamily="18" charset="0"/>
                <a:cs typeface="Times New Roman" pitchFamily="18" charset="0"/>
              </a:rPr>
              <a:t>hot dogs when </a:t>
            </a:r>
            <a:r>
              <a:rPr lang="en-US" dirty="0" err="1">
                <a:solidFill>
                  <a:srgbClr val="FF0000"/>
                </a:solidFill>
                <a:latin typeface="Times New Roman" pitchFamily="18" charset="0"/>
                <a:cs typeface="Times New Roman" pitchFamily="18" charset="0"/>
              </a:rPr>
              <a:t>rotisseried</a:t>
            </a:r>
            <a:r>
              <a:rPr lang="en-US" dirty="0">
                <a:solidFill>
                  <a:srgbClr val="FF0000"/>
                </a:solidFill>
                <a:latin typeface="Times New Roman" pitchFamily="18" charset="0"/>
                <a:cs typeface="Times New Roman" pitchFamily="18" charset="0"/>
              </a:rPr>
              <a:t> more than 24 hours!</a:t>
            </a:r>
          </a:p>
          <a:p>
            <a:pPr lvl="1" algn="just">
              <a:lnSpc>
                <a:spcPct val="90000"/>
              </a:lnSpc>
              <a:spcBef>
                <a:spcPts val="0"/>
              </a:spcBef>
              <a:spcAft>
                <a:spcPts val="0"/>
              </a:spcAft>
            </a:pPr>
            <a:r>
              <a:rPr lang="en-US" dirty="0" smtClean="0">
                <a:solidFill>
                  <a:srgbClr val="FF0000"/>
                </a:solidFill>
                <a:latin typeface="Times New Roman" pitchFamily="18" charset="0"/>
                <a:cs typeface="Times New Roman" pitchFamily="18" charset="0"/>
              </a:rPr>
              <a:t>     &lt;/</a:t>
            </a:r>
            <a:r>
              <a:rPr lang="en-US" dirty="0">
                <a:solidFill>
                  <a:srgbClr val="FF0000"/>
                </a:solidFill>
                <a:latin typeface="Times New Roman" pitchFamily="18" charset="0"/>
                <a:cs typeface="Times New Roman" pitchFamily="18" charset="0"/>
              </a:rPr>
              <a:t>aside&gt;</a:t>
            </a:r>
          </a:p>
          <a:p>
            <a:pPr lvl="1" algn="just">
              <a:lnSpc>
                <a:spcPct val="90000"/>
              </a:lnSpc>
              <a:spcBef>
                <a:spcPts val="0"/>
              </a:spcBef>
              <a:spcAft>
                <a:spcPts val="0"/>
              </a:spcAft>
            </a:pPr>
            <a:r>
              <a:rPr lang="en-US" dirty="0" smtClean="0">
                <a:solidFill>
                  <a:srgbClr val="FF0000"/>
                </a:solidFill>
                <a:latin typeface="Times New Roman" pitchFamily="18" charset="0"/>
                <a:cs typeface="Times New Roman" pitchFamily="18" charset="0"/>
              </a:rPr>
              <a:t>     &lt;</a:t>
            </a:r>
            <a:r>
              <a:rPr lang="en-US" dirty="0">
                <a:solidFill>
                  <a:srgbClr val="FF0000"/>
                </a:solidFill>
                <a:latin typeface="Times New Roman" pitchFamily="18" charset="0"/>
                <a:cs typeface="Times New Roman" pitchFamily="18" charset="0"/>
              </a:rPr>
              <a:t>h2 id="dining"&gt;Dining&lt;/h2&gt;</a:t>
            </a:r>
          </a:p>
          <a:p>
            <a:pPr lvl="1" algn="just">
              <a:lnSpc>
                <a:spcPct val="90000"/>
              </a:lnSpc>
              <a:spcBef>
                <a:spcPts val="0"/>
              </a:spcBef>
              <a:spcAft>
                <a:spcPts val="0"/>
              </a:spcAft>
            </a:pPr>
            <a:r>
              <a:rPr lang="en-US" dirty="0" smtClean="0">
                <a:solidFill>
                  <a:srgbClr val="FF0000"/>
                </a:solidFill>
                <a:latin typeface="Times New Roman" pitchFamily="18" charset="0"/>
                <a:cs typeface="Times New Roman" pitchFamily="18" charset="0"/>
              </a:rPr>
              <a:t>     &lt;</a:t>
            </a:r>
            <a:r>
              <a:rPr lang="en-US" dirty="0" err="1">
                <a:solidFill>
                  <a:srgbClr val="FF0000"/>
                </a:solidFill>
                <a:latin typeface="Times New Roman" pitchFamily="18" charset="0"/>
                <a:cs typeface="Times New Roman" pitchFamily="18" charset="0"/>
              </a:rPr>
              <a:t>ol</a:t>
            </a:r>
            <a:r>
              <a:rPr lang="en-US" dirty="0">
                <a:solidFill>
                  <a:srgbClr val="FF0000"/>
                </a:solidFill>
                <a:latin typeface="Times New Roman" pitchFamily="18" charset="0"/>
                <a:cs typeface="Times New Roman" pitchFamily="18" charset="0"/>
              </a:rPr>
              <a:t>&gt;</a:t>
            </a:r>
          </a:p>
          <a:p>
            <a:pPr lvl="1" algn="just">
              <a:lnSpc>
                <a:spcPct val="90000"/>
              </a:lnSpc>
              <a:spcBef>
                <a:spcPts val="0"/>
              </a:spcBef>
              <a:spcAft>
                <a:spcPts val="0"/>
              </a:spcAft>
            </a:pPr>
            <a:r>
              <a:rPr lang="en-US" dirty="0" smtClean="0">
                <a:solidFill>
                  <a:srgbClr val="FF0000"/>
                </a:solidFill>
                <a:latin typeface="Times New Roman" pitchFamily="18" charset="0"/>
                <a:cs typeface="Times New Roman" pitchFamily="18" charset="0"/>
              </a:rPr>
              <a:t>         &lt;</a:t>
            </a:r>
            <a:r>
              <a:rPr lang="en-US" dirty="0">
                <a:solidFill>
                  <a:srgbClr val="FF0000"/>
                </a:solidFill>
                <a:latin typeface="Times New Roman" pitchFamily="18" charset="0"/>
                <a:cs typeface="Times New Roman" pitchFamily="18" charset="0"/>
              </a:rPr>
              <a:t>li&gt;China Star&lt;/li&gt;</a:t>
            </a:r>
          </a:p>
          <a:p>
            <a:pPr lvl="1" algn="just">
              <a:lnSpc>
                <a:spcPct val="90000"/>
              </a:lnSpc>
              <a:spcBef>
                <a:spcPts val="0"/>
              </a:spcBef>
              <a:spcAft>
                <a:spcPts val="0"/>
              </a:spcAft>
            </a:pPr>
            <a:r>
              <a:rPr lang="en-US" dirty="0" smtClean="0">
                <a:solidFill>
                  <a:srgbClr val="FF0000"/>
                </a:solidFill>
                <a:latin typeface="Times New Roman" pitchFamily="18" charset="0"/>
                <a:cs typeface="Times New Roman" pitchFamily="18" charset="0"/>
              </a:rPr>
              <a:t>         &lt;</a:t>
            </a:r>
            <a:r>
              <a:rPr lang="en-US" dirty="0">
                <a:solidFill>
                  <a:srgbClr val="FF0000"/>
                </a:solidFill>
                <a:latin typeface="Times New Roman" pitchFamily="18" charset="0"/>
                <a:cs typeface="Times New Roman" pitchFamily="18" charset="0"/>
              </a:rPr>
              <a:t>li&gt;Casey's General Store&lt;/li&gt;</a:t>
            </a:r>
          </a:p>
          <a:p>
            <a:pPr lvl="1" algn="just">
              <a:lnSpc>
                <a:spcPct val="90000"/>
              </a:lnSpc>
              <a:spcBef>
                <a:spcPts val="0"/>
              </a:spcBef>
              <a:spcAft>
                <a:spcPts val="0"/>
              </a:spcAft>
            </a:pPr>
            <a:r>
              <a:rPr lang="en-US" dirty="0" smtClean="0">
                <a:solidFill>
                  <a:srgbClr val="FF0000"/>
                </a:solidFill>
                <a:latin typeface="Times New Roman" pitchFamily="18" charset="0"/>
                <a:cs typeface="Times New Roman" pitchFamily="18" charset="0"/>
              </a:rPr>
              <a:t>    &lt;/</a:t>
            </a:r>
            <a:r>
              <a:rPr lang="en-US" dirty="0" err="1">
                <a:solidFill>
                  <a:srgbClr val="FF0000"/>
                </a:solidFill>
                <a:latin typeface="Times New Roman" pitchFamily="18" charset="0"/>
                <a:cs typeface="Times New Roman" pitchFamily="18" charset="0"/>
              </a:rPr>
              <a:t>ol</a:t>
            </a:r>
            <a:r>
              <a:rPr lang="en-US" dirty="0">
                <a:solidFill>
                  <a:srgbClr val="FF0000"/>
                </a:solidFill>
                <a:latin typeface="Times New Roman" pitchFamily="18" charset="0"/>
                <a:cs typeface="Times New Roman" pitchFamily="18" charset="0"/>
              </a:rPr>
              <a:t>&gt;</a:t>
            </a:r>
          </a:p>
          <a:p>
            <a:pPr lvl="1" algn="just">
              <a:lnSpc>
                <a:spcPct val="90000"/>
              </a:lnSpc>
              <a:spcBef>
                <a:spcPts val="0"/>
              </a:spcBef>
              <a:spcAft>
                <a:spcPts val="0"/>
              </a:spcAft>
            </a:pPr>
            <a:r>
              <a:rPr lang="en-US" dirty="0">
                <a:solidFill>
                  <a:srgbClr val="FF0000"/>
                </a:solidFill>
                <a:latin typeface="Times New Roman" pitchFamily="18" charset="0"/>
                <a:cs typeface="Times New Roman" pitchFamily="18" charset="0"/>
              </a:rPr>
              <a:t>&lt;/section&gt;</a:t>
            </a:r>
          </a:p>
          <a:p>
            <a:pPr lvl="1" algn="just">
              <a:lnSpc>
                <a:spcPct val="90000"/>
              </a:lnSpc>
              <a:spcBef>
                <a:spcPts val="0"/>
              </a:spcBef>
              <a:spcAft>
                <a:spcPts val="0"/>
              </a:spcAft>
            </a:pPr>
            <a:r>
              <a:rPr lang="en-US" dirty="0">
                <a:solidFill>
                  <a:srgbClr val="FF0000"/>
                </a:solidFill>
                <a:latin typeface="Times New Roman" pitchFamily="18" charset="0"/>
                <a:cs typeface="Times New Roman" pitchFamily="18" charset="0"/>
              </a:rPr>
              <a:t>&lt;section&gt;    </a:t>
            </a:r>
            <a:r>
              <a:rPr lang="en-US" dirty="0" smtClean="0">
                <a:solidFill>
                  <a:srgbClr val="00B050"/>
                </a:solidFill>
                <a:latin typeface="Times New Roman" pitchFamily="18" charset="0"/>
                <a:cs typeface="Times New Roman" pitchFamily="18" charset="0"/>
              </a:rPr>
              <a:t>&lt;!--section </a:t>
            </a:r>
            <a:r>
              <a:rPr lang="en-US" dirty="0">
                <a:solidFill>
                  <a:srgbClr val="00B050"/>
                </a:solidFill>
                <a:latin typeface="Times New Roman" pitchFamily="18" charset="0"/>
                <a:cs typeface="Times New Roman" pitchFamily="18" charset="0"/>
              </a:rPr>
              <a:t>elements--&gt;</a:t>
            </a:r>
          </a:p>
          <a:p>
            <a:pPr lvl="1" algn="just">
              <a:lnSpc>
                <a:spcPct val="90000"/>
              </a:lnSpc>
              <a:spcBef>
                <a:spcPts val="0"/>
              </a:spcBef>
              <a:spcAft>
                <a:spcPts val="0"/>
              </a:spcAft>
            </a:pPr>
            <a:r>
              <a:rPr lang="en-US" dirty="0" smtClean="0">
                <a:solidFill>
                  <a:srgbClr val="FF0000"/>
                </a:solidFill>
                <a:latin typeface="Times New Roman" pitchFamily="18" charset="0"/>
                <a:cs typeface="Times New Roman" pitchFamily="18" charset="0"/>
              </a:rPr>
              <a:t>     &lt;</a:t>
            </a:r>
            <a:r>
              <a:rPr lang="en-US" dirty="0">
                <a:solidFill>
                  <a:srgbClr val="FF0000"/>
                </a:solidFill>
                <a:latin typeface="Times New Roman" pitchFamily="18" charset="0"/>
                <a:cs typeface="Times New Roman" pitchFamily="18" charset="0"/>
              </a:rPr>
              <a:t>h2 id="clothing"&gt;Clothing&lt;/h2&gt;</a:t>
            </a:r>
          </a:p>
          <a:p>
            <a:pPr lvl="1" algn="just">
              <a:lnSpc>
                <a:spcPct val="90000"/>
              </a:lnSpc>
              <a:spcBef>
                <a:spcPts val="0"/>
              </a:spcBef>
              <a:spcAft>
                <a:spcPts val="0"/>
              </a:spcAft>
            </a:pPr>
            <a:r>
              <a:rPr lang="en-US" dirty="0" smtClean="0">
                <a:solidFill>
                  <a:srgbClr val="FF0000"/>
                </a:solidFill>
                <a:latin typeface="Times New Roman" pitchFamily="18" charset="0"/>
                <a:cs typeface="Times New Roman" pitchFamily="18" charset="0"/>
              </a:rPr>
              <a:t>     &lt;</a:t>
            </a:r>
            <a:r>
              <a:rPr lang="en-US" dirty="0" err="1">
                <a:solidFill>
                  <a:srgbClr val="FF0000"/>
                </a:solidFill>
                <a:latin typeface="Times New Roman" pitchFamily="18" charset="0"/>
                <a:cs typeface="Times New Roman" pitchFamily="18" charset="0"/>
              </a:rPr>
              <a:t>ol</a:t>
            </a:r>
            <a:r>
              <a:rPr lang="en-US" dirty="0">
                <a:solidFill>
                  <a:srgbClr val="FF0000"/>
                </a:solidFill>
                <a:latin typeface="Times New Roman" pitchFamily="18" charset="0"/>
                <a:cs typeface="Times New Roman" pitchFamily="18" charset="0"/>
              </a:rPr>
              <a:t>&gt;</a:t>
            </a:r>
          </a:p>
          <a:p>
            <a:pPr lvl="1" algn="just">
              <a:lnSpc>
                <a:spcPct val="90000"/>
              </a:lnSpc>
              <a:spcBef>
                <a:spcPts val="0"/>
              </a:spcBef>
              <a:spcAft>
                <a:spcPts val="0"/>
              </a:spcAft>
            </a:pPr>
            <a:r>
              <a:rPr lang="en-US" dirty="0" smtClean="0">
                <a:solidFill>
                  <a:srgbClr val="FF0000"/>
                </a:solidFill>
                <a:latin typeface="Times New Roman" pitchFamily="18" charset="0"/>
                <a:cs typeface="Times New Roman" pitchFamily="18" charset="0"/>
              </a:rPr>
              <a:t>         &lt;</a:t>
            </a:r>
            <a:r>
              <a:rPr lang="en-US" dirty="0">
                <a:solidFill>
                  <a:srgbClr val="FF0000"/>
                </a:solidFill>
                <a:latin typeface="Times New Roman" pitchFamily="18" charset="0"/>
                <a:cs typeface="Times New Roman" pitchFamily="18" charset="0"/>
              </a:rPr>
              <a:t>li&gt;Eddie Bauer&lt;/li&gt;</a:t>
            </a:r>
          </a:p>
          <a:p>
            <a:pPr lvl="1" algn="just">
              <a:lnSpc>
                <a:spcPct val="90000"/>
              </a:lnSpc>
              <a:spcBef>
                <a:spcPts val="0"/>
              </a:spcBef>
              <a:spcAft>
                <a:spcPts val="0"/>
              </a:spcAft>
            </a:pPr>
            <a:r>
              <a:rPr lang="en-US" dirty="0" smtClean="0">
                <a:solidFill>
                  <a:srgbClr val="FF0000"/>
                </a:solidFill>
                <a:latin typeface="Times New Roman" pitchFamily="18" charset="0"/>
                <a:cs typeface="Times New Roman" pitchFamily="18" charset="0"/>
              </a:rPr>
              <a:t>         &lt;</a:t>
            </a:r>
            <a:r>
              <a:rPr lang="en-US" dirty="0">
                <a:solidFill>
                  <a:srgbClr val="FF0000"/>
                </a:solidFill>
                <a:latin typeface="Times New Roman" pitchFamily="18" charset="0"/>
                <a:cs typeface="Times New Roman" pitchFamily="18" charset="0"/>
              </a:rPr>
              <a:t>li&gt;Kansas Speedway Boutique&lt;/li&gt;</a:t>
            </a:r>
          </a:p>
          <a:p>
            <a:pPr lvl="1" algn="just">
              <a:lnSpc>
                <a:spcPct val="90000"/>
              </a:lnSpc>
              <a:spcBef>
                <a:spcPts val="0"/>
              </a:spcBef>
              <a:spcAft>
                <a:spcPts val="0"/>
              </a:spcAft>
            </a:pPr>
            <a:r>
              <a:rPr lang="en-US" dirty="0" smtClean="0">
                <a:solidFill>
                  <a:srgbClr val="FF0000"/>
                </a:solidFill>
                <a:latin typeface="Times New Roman" pitchFamily="18" charset="0"/>
                <a:cs typeface="Times New Roman" pitchFamily="18" charset="0"/>
              </a:rPr>
              <a:t>         &lt;</a:t>
            </a:r>
            <a:r>
              <a:rPr lang="en-US" dirty="0">
                <a:solidFill>
                  <a:srgbClr val="FF0000"/>
                </a:solidFill>
                <a:latin typeface="Times New Roman" pitchFamily="18" charset="0"/>
                <a:cs typeface="Times New Roman" pitchFamily="18" charset="0"/>
              </a:rPr>
              <a:t>li&gt;Casey's General Store&lt;/li&gt;</a:t>
            </a:r>
          </a:p>
          <a:p>
            <a:pPr lvl="1" algn="just">
              <a:lnSpc>
                <a:spcPct val="90000"/>
              </a:lnSpc>
              <a:spcBef>
                <a:spcPts val="0"/>
              </a:spcBef>
              <a:spcAft>
                <a:spcPts val="0"/>
              </a:spcAft>
            </a:pPr>
            <a:r>
              <a:rPr lang="en-US" dirty="0" smtClean="0">
                <a:solidFill>
                  <a:srgbClr val="FF0000"/>
                </a:solidFill>
                <a:latin typeface="Times New Roman" pitchFamily="18" charset="0"/>
                <a:cs typeface="Times New Roman" pitchFamily="18" charset="0"/>
              </a:rPr>
              <a:t>    &lt;/</a:t>
            </a:r>
            <a:r>
              <a:rPr lang="en-US" dirty="0" err="1">
                <a:solidFill>
                  <a:srgbClr val="FF0000"/>
                </a:solidFill>
                <a:latin typeface="Times New Roman" pitchFamily="18" charset="0"/>
                <a:cs typeface="Times New Roman" pitchFamily="18" charset="0"/>
              </a:rPr>
              <a:t>ol</a:t>
            </a:r>
            <a:r>
              <a:rPr lang="en-US" dirty="0">
                <a:solidFill>
                  <a:srgbClr val="FF0000"/>
                </a:solidFill>
                <a:latin typeface="Times New Roman" pitchFamily="18" charset="0"/>
                <a:cs typeface="Times New Roman" pitchFamily="18" charset="0"/>
              </a:rPr>
              <a:t>&gt;</a:t>
            </a:r>
          </a:p>
          <a:p>
            <a:pPr lvl="1" algn="just">
              <a:lnSpc>
                <a:spcPct val="90000"/>
              </a:lnSpc>
              <a:spcBef>
                <a:spcPts val="0"/>
              </a:spcBef>
              <a:spcAft>
                <a:spcPts val="0"/>
              </a:spcAft>
            </a:pPr>
            <a:r>
              <a:rPr lang="en-US" dirty="0">
                <a:solidFill>
                  <a:srgbClr val="FF0000"/>
                </a:solidFill>
                <a:latin typeface="Times New Roman" pitchFamily="18" charset="0"/>
                <a:cs typeface="Times New Roman" pitchFamily="18" charset="0"/>
              </a:rPr>
              <a:t>&lt;/section</a:t>
            </a:r>
            <a:r>
              <a:rPr lang="en-US" dirty="0" smtClean="0">
                <a:solidFill>
                  <a:srgbClr val="FF0000"/>
                </a:solidFill>
                <a:latin typeface="Times New Roman" pitchFamily="18" charset="0"/>
                <a:cs typeface="Times New Roman" pitchFamily="18" charset="0"/>
              </a:rPr>
              <a:t>&gt;</a:t>
            </a:r>
          </a:p>
          <a:p>
            <a:pPr algn="just">
              <a:lnSpc>
                <a:spcPct val="90000"/>
              </a:lnSpc>
              <a:spcBef>
                <a:spcPts val="0"/>
              </a:spcBef>
              <a:spcAft>
                <a:spcPts val="0"/>
              </a:spcAft>
            </a:pPr>
            <a:r>
              <a:rPr lang="en-US" dirty="0">
                <a:solidFill>
                  <a:srgbClr val="FF0000"/>
                </a:solidFill>
                <a:latin typeface="Times New Roman" pitchFamily="18" charset="0"/>
                <a:cs typeface="Times New Roman" pitchFamily="18" charset="0"/>
              </a:rPr>
              <a:t> </a:t>
            </a:r>
            <a:r>
              <a:rPr lang="en-US" dirty="0" smtClean="0">
                <a:solidFill>
                  <a:srgbClr val="FF0000"/>
                </a:solidFill>
                <a:latin typeface="Times New Roman" pitchFamily="18" charset="0"/>
                <a:cs typeface="Times New Roman" pitchFamily="18" charset="0"/>
              </a:rPr>
              <a:t>   &lt;/</a:t>
            </a:r>
            <a:r>
              <a:rPr lang="en-US" dirty="0">
                <a:solidFill>
                  <a:srgbClr val="FF0000"/>
                </a:solidFill>
                <a:latin typeface="Times New Roman" pitchFamily="18" charset="0"/>
                <a:cs typeface="Times New Roman" pitchFamily="18" charset="0"/>
              </a:rPr>
              <a:t>article&gt;</a:t>
            </a:r>
          </a:p>
          <a:p>
            <a:pPr algn="just">
              <a:lnSpc>
                <a:spcPct val="90000"/>
              </a:lnSpc>
              <a:spcBef>
                <a:spcPts val="0"/>
              </a:spcBef>
              <a:spcAft>
                <a:spcPts val="0"/>
              </a:spcAft>
            </a:pPr>
            <a:r>
              <a:rPr lang="en-US" dirty="0" smtClean="0">
                <a:solidFill>
                  <a:srgbClr val="FF0000"/>
                </a:solidFill>
                <a:latin typeface="Times New Roman" pitchFamily="18" charset="0"/>
                <a:cs typeface="Times New Roman" pitchFamily="18" charset="0"/>
              </a:rPr>
              <a:t>    </a:t>
            </a:r>
            <a:endParaRPr lang="en-US" dirty="0">
              <a:solidFill>
                <a:srgbClr val="FF0000"/>
              </a:solidFill>
              <a:latin typeface="Times New Roman" pitchFamily="18" charset="0"/>
              <a:cs typeface="Times New Roman" pitchFamily="18" charset="0"/>
            </a:endParaRPr>
          </a:p>
        </p:txBody>
      </p:sp>
      <p:sp>
        <p:nvSpPr>
          <p:cNvPr id="13" name="Footer Placeholder 4"/>
          <p:cNvSpPr>
            <a:spLocks noGrp="1"/>
          </p:cNvSpPr>
          <p:nvPr>
            <p:ph type="ftr" sz="quarter" idx="11"/>
          </p:nvPr>
        </p:nvSpPr>
        <p:spPr>
          <a:xfrm>
            <a:off x="1295400" y="6658759"/>
            <a:ext cx="7010400" cy="199241"/>
          </a:xfrm>
        </p:spPr>
        <p:txBody>
          <a:bodyPr/>
          <a:lstStyle/>
          <a:p>
            <a:r>
              <a:rPr lang="en-US" dirty="0" smtClean="0">
                <a:solidFill>
                  <a:schemeClr val="tx1"/>
                </a:solidFill>
                <a:latin typeface="Times New Roman" pitchFamily="18" charset="0"/>
                <a:cs typeface="Times New Roman" pitchFamily="18" charset="0"/>
              </a:rPr>
              <a:t> </a:t>
            </a:r>
            <a:r>
              <a:rPr lang="en-US" dirty="0">
                <a:solidFill>
                  <a:schemeClr val="tx1"/>
                </a:solidFill>
                <a:latin typeface="Times New Roman" pitchFamily="18" charset="0"/>
                <a:cs typeface="Times New Roman" pitchFamily="18" charset="0"/>
              </a:rPr>
              <a:t>John Dean, </a:t>
            </a:r>
            <a:r>
              <a:rPr lang="en-US" dirty="0" smtClean="0">
                <a:solidFill>
                  <a:schemeClr val="tx1"/>
                </a:solidFill>
                <a:latin typeface="Times New Roman" pitchFamily="18" charset="0"/>
                <a:cs typeface="Times New Roman" pitchFamily="18" charset="0"/>
              </a:rPr>
              <a:t>(2018), Web </a:t>
            </a:r>
            <a:r>
              <a:rPr lang="en-US" dirty="0">
                <a:solidFill>
                  <a:schemeClr val="tx1"/>
                </a:solidFill>
                <a:latin typeface="Times New Roman" pitchFamily="18" charset="0"/>
                <a:cs typeface="Times New Roman" pitchFamily="18" charset="0"/>
              </a:rPr>
              <a:t>Programming with HTML5, CSS, and JavaScript, Jones and Bartlett </a:t>
            </a:r>
            <a:r>
              <a:rPr lang="en-US" dirty="0" smtClean="0">
                <a:solidFill>
                  <a:schemeClr val="tx1"/>
                </a:solidFill>
                <a:latin typeface="Times New Roman" pitchFamily="18" charset="0"/>
                <a:cs typeface="Times New Roman" pitchFamily="18" charset="0"/>
              </a:rPr>
              <a:t>Publishers</a:t>
            </a:r>
            <a:r>
              <a:rPr lang="en-US" dirty="0">
                <a:solidFill>
                  <a:schemeClr val="tx1"/>
                </a:solidFill>
                <a:latin typeface="Times New Roman" pitchFamily="18" charset="0"/>
                <a:cs typeface="Times New Roman" pitchFamily="18" charset="0"/>
              </a:rPr>
              <a:t>.</a:t>
            </a:r>
          </a:p>
        </p:txBody>
      </p:sp>
    </p:spTree>
    <p:extLst>
      <p:ext uri="{BB962C8B-B14F-4D97-AF65-F5344CB8AC3E}">
        <p14:creationId xmlns:p14="http://schemas.microsoft.com/office/powerpoint/2010/main" val="221096126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smtClean="0">
                <a:solidFill>
                  <a:srgbClr val="FFFFFF"/>
                </a:solidFill>
                <a:latin typeface="Times New Roman" pitchFamily="18" charset="0"/>
                <a:cs typeface="Times New Roman" pitchFamily="18" charset="0"/>
              </a:rPr>
              <a:t>Outline</a:t>
            </a:r>
            <a:endParaRPr lang="en-US" sz="3200" dirty="0">
              <a:solidFill>
                <a:srgbClr val="FFFFFF"/>
              </a:solidFill>
              <a:latin typeface="Times New Roman" pitchFamily="18" charset="0"/>
              <a:cs typeface="Times New Roman" pitchFamily="18" charset="0"/>
            </a:endParaRP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377950" y="-76200"/>
            <a:ext cx="7537450" cy="1077218"/>
          </a:xfrm>
          <a:prstGeom prst="rect">
            <a:avLst/>
          </a:prstGeom>
          <a:noFill/>
          <a:ln w="9525">
            <a:noFill/>
            <a:miter lim="800000"/>
            <a:headEnd/>
            <a:tailEnd/>
          </a:ln>
        </p:spPr>
        <p:txBody>
          <a:bodyPr wrap="square">
            <a:spAutoFit/>
          </a:bodyPr>
          <a:lstStyle/>
          <a:p>
            <a:pPr algn="ctr"/>
            <a:r>
              <a:rPr lang="en-US" sz="3200" dirty="0">
                <a:solidFill>
                  <a:srgbClr val="FFFFFF"/>
                </a:solidFill>
                <a:latin typeface="Times New Roman" pitchFamily="18" charset="0"/>
                <a:cs typeface="Times New Roman" pitchFamily="18" charset="0"/>
              </a:rPr>
              <a:t>section, article, and aside </a:t>
            </a:r>
            <a:r>
              <a:rPr lang="en-US" sz="3200" dirty="0" smtClean="0">
                <a:solidFill>
                  <a:srgbClr val="FFFFFF"/>
                </a:solidFill>
                <a:latin typeface="Times New Roman" pitchFamily="18" charset="0"/>
                <a:cs typeface="Times New Roman" pitchFamily="18" charset="0"/>
              </a:rPr>
              <a:t>Elements (continue…)</a:t>
            </a:r>
            <a:endParaRPr lang="en-US" sz="3200" dirty="0">
              <a:solidFill>
                <a:srgbClr val="FFFFFF"/>
              </a:solidFill>
              <a:latin typeface="Times New Roman" pitchFamily="18" charset="0"/>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26</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1"/>
          <p:cNvSpPr>
            <a:spLocks noChangeArrowheads="1"/>
          </p:cNvSpPr>
          <p:nvPr/>
        </p:nvSpPr>
        <p:spPr bwMode="auto">
          <a:xfrm>
            <a:off x="990601" y="838605"/>
            <a:ext cx="8153399" cy="48290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42900" indent="-342900" algn="just">
              <a:lnSpc>
                <a:spcPct val="90000"/>
              </a:lnSpc>
              <a:spcBef>
                <a:spcPts val="0"/>
              </a:spcBef>
              <a:spcAft>
                <a:spcPts val="0"/>
              </a:spcAft>
              <a:buFont typeface="Arial" panose="020B0604020202020204" pitchFamily="34" charset="0"/>
              <a:buChar char="•"/>
            </a:pPr>
            <a:r>
              <a:rPr lang="en-US" dirty="0" smtClean="0">
                <a:latin typeface="Times New Roman" pitchFamily="18" charset="0"/>
                <a:cs typeface="Times New Roman" pitchFamily="18" charset="0"/>
              </a:rPr>
              <a:t>Example 8B.  (continue…)</a:t>
            </a:r>
          </a:p>
          <a:p>
            <a:pPr algn="just">
              <a:lnSpc>
                <a:spcPct val="90000"/>
              </a:lnSpc>
              <a:spcBef>
                <a:spcPts val="0"/>
              </a:spcBef>
              <a:spcAft>
                <a:spcPts val="0"/>
              </a:spcAft>
            </a:pPr>
            <a:r>
              <a:rPr lang="en-US" dirty="0" smtClean="0">
                <a:solidFill>
                  <a:srgbClr val="FF0000"/>
                </a:solidFill>
                <a:latin typeface="Times New Roman" pitchFamily="18" charset="0"/>
                <a:cs typeface="Times New Roman" pitchFamily="18" charset="0"/>
              </a:rPr>
              <a:t>        &lt;</a:t>
            </a:r>
            <a:r>
              <a:rPr lang="en-US" dirty="0">
                <a:solidFill>
                  <a:srgbClr val="FF0000"/>
                </a:solidFill>
                <a:latin typeface="Times New Roman" pitchFamily="18" charset="0"/>
                <a:cs typeface="Times New Roman" pitchFamily="18" charset="0"/>
              </a:rPr>
              <a:t>footer&gt;    </a:t>
            </a:r>
            <a:r>
              <a:rPr lang="en-US" dirty="0">
                <a:solidFill>
                  <a:srgbClr val="00B050"/>
                </a:solidFill>
                <a:latin typeface="Times New Roman" pitchFamily="18" charset="0"/>
                <a:cs typeface="Times New Roman" pitchFamily="18" charset="0"/>
              </a:rPr>
              <a:t>&lt;!--footer elements--&gt;</a:t>
            </a:r>
          </a:p>
          <a:p>
            <a:pPr>
              <a:lnSpc>
                <a:spcPct val="90000"/>
              </a:lnSpc>
              <a:spcBef>
                <a:spcPts val="0"/>
              </a:spcBef>
              <a:spcAft>
                <a:spcPts val="0"/>
              </a:spcAft>
            </a:pPr>
            <a:r>
              <a:rPr lang="en-US" dirty="0">
                <a:solidFill>
                  <a:srgbClr val="FF0000"/>
                </a:solidFill>
                <a:latin typeface="Times New Roman" pitchFamily="18" charset="0"/>
                <a:cs typeface="Times New Roman" pitchFamily="18" charset="0"/>
              </a:rPr>
              <a:t>              </a:t>
            </a:r>
            <a:r>
              <a:rPr lang="en-US" dirty="0" smtClean="0">
                <a:solidFill>
                  <a:srgbClr val="FF0000"/>
                </a:solidFill>
                <a:latin typeface="Times New Roman" pitchFamily="18" charset="0"/>
                <a:cs typeface="Times New Roman" pitchFamily="18" charset="0"/>
              </a:rPr>
              <a:t>                       </a:t>
            </a:r>
            <a:r>
              <a:rPr lang="en-US" dirty="0" smtClean="0">
                <a:solidFill>
                  <a:srgbClr val="00B050"/>
                </a:solidFill>
                <a:latin typeface="Times New Roman" pitchFamily="18" charset="0"/>
                <a:cs typeface="Times New Roman" pitchFamily="18" charset="0"/>
              </a:rPr>
              <a:t>&lt;!--</a:t>
            </a:r>
            <a:r>
              <a:rPr lang="en-US" dirty="0">
                <a:solidFill>
                  <a:srgbClr val="00B050"/>
                </a:solidFill>
                <a:latin typeface="Times New Roman" pitchFamily="18" charset="0"/>
                <a:cs typeface="Times New Roman" pitchFamily="18" charset="0"/>
              </a:rPr>
              <a:t>address elements--&gt;</a:t>
            </a:r>
          </a:p>
          <a:p>
            <a:pPr>
              <a:lnSpc>
                <a:spcPct val="90000"/>
              </a:lnSpc>
              <a:spcBef>
                <a:spcPts val="0"/>
              </a:spcBef>
              <a:spcAft>
                <a:spcPts val="0"/>
              </a:spcAft>
            </a:pPr>
            <a:r>
              <a:rPr lang="en-US" dirty="0" smtClean="0">
                <a:solidFill>
                  <a:srgbClr val="FF0000"/>
                </a:solidFill>
                <a:latin typeface="Times New Roman" pitchFamily="18" charset="0"/>
                <a:cs typeface="Times New Roman" pitchFamily="18" charset="0"/>
              </a:rPr>
              <a:t>              Questions? Email&lt;address&gt;mangie@gmail.com</a:t>
            </a:r>
            <a:r>
              <a:rPr lang="en-US" dirty="0">
                <a:solidFill>
                  <a:srgbClr val="FF0000"/>
                </a:solidFill>
                <a:latin typeface="Times New Roman" pitchFamily="18" charset="0"/>
                <a:cs typeface="Times New Roman" pitchFamily="18" charset="0"/>
              </a:rPr>
              <a:t>&lt;/address</a:t>
            </a:r>
            <a:r>
              <a:rPr lang="en-US" dirty="0" smtClean="0">
                <a:solidFill>
                  <a:srgbClr val="FF0000"/>
                </a:solidFill>
                <a:latin typeface="Times New Roman" pitchFamily="18" charset="0"/>
                <a:cs typeface="Times New Roman" pitchFamily="18" charset="0"/>
              </a:rPr>
              <a:t>&gt; </a:t>
            </a:r>
          </a:p>
          <a:p>
            <a:pPr>
              <a:lnSpc>
                <a:spcPct val="90000"/>
              </a:lnSpc>
              <a:spcBef>
                <a:spcPts val="0"/>
              </a:spcBef>
              <a:spcAft>
                <a:spcPts val="0"/>
              </a:spcAft>
            </a:pPr>
            <a:r>
              <a:rPr lang="en-US" dirty="0">
                <a:solidFill>
                  <a:srgbClr val="FF0000"/>
                </a:solidFill>
                <a:latin typeface="Times New Roman" pitchFamily="18" charset="0"/>
                <a:cs typeface="Times New Roman" pitchFamily="18" charset="0"/>
              </a:rPr>
              <a:t> </a:t>
            </a:r>
            <a:r>
              <a:rPr lang="en-US" dirty="0" smtClean="0">
                <a:solidFill>
                  <a:srgbClr val="FF0000"/>
                </a:solidFill>
                <a:latin typeface="Times New Roman" pitchFamily="18" charset="0"/>
                <a:cs typeface="Times New Roman" pitchFamily="18" charset="0"/>
              </a:rPr>
              <a:t>      &lt;/</a:t>
            </a:r>
            <a:r>
              <a:rPr lang="en-US" dirty="0">
                <a:solidFill>
                  <a:srgbClr val="FF0000"/>
                </a:solidFill>
                <a:latin typeface="Times New Roman" pitchFamily="18" charset="0"/>
                <a:cs typeface="Times New Roman" pitchFamily="18" charset="0"/>
              </a:rPr>
              <a:t>footer&gt;</a:t>
            </a:r>
          </a:p>
          <a:p>
            <a:pPr algn="just">
              <a:lnSpc>
                <a:spcPct val="90000"/>
              </a:lnSpc>
              <a:spcBef>
                <a:spcPts val="0"/>
              </a:spcBef>
              <a:spcAft>
                <a:spcPts val="0"/>
              </a:spcAft>
            </a:pPr>
            <a:r>
              <a:rPr lang="en-US" dirty="0" smtClean="0">
                <a:solidFill>
                  <a:srgbClr val="FF0000"/>
                </a:solidFill>
                <a:latin typeface="Times New Roman" pitchFamily="18" charset="0"/>
                <a:cs typeface="Times New Roman" pitchFamily="18" charset="0"/>
              </a:rPr>
              <a:t>       &lt;/</a:t>
            </a:r>
            <a:r>
              <a:rPr lang="en-US" dirty="0">
                <a:solidFill>
                  <a:srgbClr val="FF0000"/>
                </a:solidFill>
                <a:latin typeface="Times New Roman" pitchFamily="18" charset="0"/>
                <a:cs typeface="Times New Roman" pitchFamily="18" charset="0"/>
              </a:rPr>
              <a:t>body&gt;</a:t>
            </a:r>
          </a:p>
          <a:p>
            <a:pPr algn="just">
              <a:lnSpc>
                <a:spcPct val="90000"/>
              </a:lnSpc>
              <a:spcBef>
                <a:spcPts val="0"/>
              </a:spcBef>
              <a:spcAft>
                <a:spcPts val="0"/>
              </a:spcAft>
            </a:pPr>
            <a:r>
              <a:rPr lang="en-US" dirty="0" smtClean="0">
                <a:solidFill>
                  <a:srgbClr val="FF0000"/>
                </a:solidFill>
                <a:latin typeface="Times New Roman" pitchFamily="18" charset="0"/>
                <a:cs typeface="Times New Roman" pitchFamily="18" charset="0"/>
              </a:rPr>
              <a:t>       &lt;/</a:t>
            </a:r>
            <a:r>
              <a:rPr lang="en-US" dirty="0">
                <a:solidFill>
                  <a:srgbClr val="FF0000"/>
                </a:solidFill>
                <a:latin typeface="Times New Roman" pitchFamily="18" charset="0"/>
                <a:cs typeface="Times New Roman" pitchFamily="18" charset="0"/>
              </a:rPr>
              <a:t>html</a:t>
            </a:r>
            <a:r>
              <a:rPr lang="en-US" dirty="0" smtClean="0">
                <a:solidFill>
                  <a:srgbClr val="FF0000"/>
                </a:solidFill>
                <a:latin typeface="Times New Roman" pitchFamily="18" charset="0"/>
                <a:cs typeface="Times New Roman" pitchFamily="18" charset="0"/>
              </a:rPr>
              <a:t>&gt;</a:t>
            </a:r>
          </a:p>
          <a:p>
            <a:pPr algn="just">
              <a:lnSpc>
                <a:spcPct val="90000"/>
              </a:lnSpc>
              <a:spcBef>
                <a:spcPts val="0"/>
              </a:spcBef>
              <a:spcAft>
                <a:spcPts val="0"/>
              </a:spcAft>
            </a:pPr>
            <a:endParaRPr lang="en-US" dirty="0" smtClean="0">
              <a:solidFill>
                <a:srgbClr val="FF0000"/>
              </a:solidFill>
              <a:latin typeface="Times New Roman" pitchFamily="18" charset="0"/>
              <a:cs typeface="Times New Roman" pitchFamily="18" charset="0"/>
            </a:endParaRPr>
          </a:p>
          <a:p>
            <a:pPr lvl="1" algn="just">
              <a:lnSpc>
                <a:spcPct val="90000"/>
              </a:lnSpc>
              <a:spcBef>
                <a:spcPts val="0"/>
              </a:spcBef>
              <a:spcAft>
                <a:spcPts val="0"/>
              </a:spcAft>
            </a:pPr>
            <a:r>
              <a:rPr lang="en-US" dirty="0" smtClean="0">
                <a:latin typeface="Times New Roman" pitchFamily="18" charset="0"/>
                <a:cs typeface="Times New Roman" pitchFamily="18" charset="0"/>
              </a:rPr>
              <a:t>Output:</a:t>
            </a:r>
          </a:p>
          <a:p>
            <a:pPr lvl="1" algn="just">
              <a:lnSpc>
                <a:spcPct val="90000"/>
              </a:lnSpc>
              <a:spcBef>
                <a:spcPts val="0"/>
              </a:spcBef>
              <a:spcAft>
                <a:spcPts val="0"/>
              </a:spcAft>
            </a:pPr>
            <a:endParaRPr lang="en-US" dirty="0">
              <a:latin typeface="Times New Roman" pitchFamily="18" charset="0"/>
              <a:cs typeface="Times New Roman" pitchFamily="18" charset="0"/>
            </a:endParaRPr>
          </a:p>
          <a:p>
            <a:pPr lvl="1" algn="just">
              <a:lnSpc>
                <a:spcPct val="90000"/>
              </a:lnSpc>
              <a:spcBef>
                <a:spcPts val="0"/>
              </a:spcBef>
              <a:spcAft>
                <a:spcPts val="0"/>
              </a:spcAft>
            </a:pPr>
            <a:endParaRPr lang="en-US" dirty="0" smtClean="0">
              <a:latin typeface="Times New Roman" pitchFamily="18" charset="0"/>
              <a:cs typeface="Times New Roman" pitchFamily="18" charset="0"/>
            </a:endParaRPr>
          </a:p>
          <a:p>
            <a:pPr lvl="1" algn="just">
              <a:lnSpc>
                <a:spcPct val="90000"/>
              </a:lnSpc>
              <a:spcBef>
                <a:spcPts val="0"/>
              </a:spcBef>
              <a:spcAft>
                <a:spcPts val="0"/>
              </a:spcAft>
            </a:pPr>
            <a:endParaRPr lang="en-US" dirty="0">
              <a:latin typeface="Times New Roman" pitchFamily="18" charset="0"/>
              <a:cs typeface="Times New Roman" pitchFamily="18" charset="0"/>
            </a:endParaRPr>
          </a:p>
          <a:p>
            <a:pPr lvl="1" algn="just">
              <a:lnSpc>
                <a:spcPct val="90000"/>
              </a:lnSpc>
              <a:spcBef>
                <a:spcPts val="0"/>
              </a:spcBef>
              <a:spcAft>
                <a:spcPts val="0"/>
              </a:spcAft>
            </a:pPr>
            <a:endParaRPr lang="en-US" dirty="0" smtClean="0">
              <a:latin typeface="Times New Roman" pitchFamily="18" charset="0"/>
              <a:cs typeface="Times New Roman" pitchFamily="18" charset="0"/>
            </a:endParaRPr>
          </a:p>
          <a:p>
            <a:pPr lvl="1" algn="just">
              <a:lnSpc>
                <a:spcPct val="90000"/>
              </a:lnSpc>
              <a:spcBef>
                <a:spcPts val="0"/>
              </a:spcBef>
              <a:spcAft>
                <a:spcPts val="0"/>
              </a:spcAft>
            </a:pPr>
            <a:endParaRPr lang="en-US" dirty="0">
              <a:latin typeface="Times New Roman" pitchFamily="18" charset="0"/>
              <a:cs typeface="Times New Roman" pitchFamily="18" charset="0"/>
            </a:endParaRPr>
          </a:p>
          <a:p>
            <a:pPr lvl="1" algn="just">
              <a:lnSpc>
                <a:spcPct val="90000"/>
              </a:lnSpc>
              <a:spcBef>
                <a:spcPts val="0"/>
              </a:spcBef>
              <a:spcAft>
                <a:spcPts val="0"/>
              </a:spcAft>
            </a:pPr>
            <a:endParaRPr lang="en-US" dirty="0" smtClean="0">
              <a:latin typeface="Times New Roman" pitchFamily="18" charset="0"/>
              <a:cs typeface="Times New Roman" pitchFamily="18" charset="0"/>
            </a:endParaRPr>
          </a:p>
          <a:p>
            <a:pPr lvl="1" algn="just">
              <a:lnSpc>
                <a:spcPct val="90000"/>
              </a:lnSpc>
              <a:spcBef>
                <a:spcPts val="0"/>
              </a:spcBef>
              <a:spcAft>
                <a:spcPts val="0"/>
              </a:spcAft>
            </a:pPr>
            <a:endParaRPr lang="en-US" dirty="0">
              <a:latin typeface="Times New Roman" pitchFamily="18" charset="0"/>
              <a:cs typeface="Times New Roman" pitchFamily="18" charset="0"/>
            </a:endParaRPr>
          </a:p>
          <a:p>
            <a:pPr lvl="1" algn="just">
              <a:lnSpc>
                <a:spcPct val="90000"/>
              </a:lnSpc>
              <a:spcBef>
                <a:spcPts val="0"/>
              </a:spcBef>
              <a:spcAft>
                <a:spcPts val="0"/>
              </a:spcAft>
            </a:pPr>
            <a:endParaRPr lang="en-US" dirty="0" smtClean="0">
              <a:latin typeface="Times New Roman" pitchFamily="18" charset="0"/>
              <a:cs typeface="Times New Roman" pitchFamily="18" charset="0"/>
            </a:endParaRPr>
          </a:p>
          <a:p>
            <a:pPr marL="285750" indent="-285750" algn="just">
              <a:lnSpc>
                <a:spcPct val="90000"/>
              </a:lnSpc>
              <a:spcBef>
                <a:spcPts val="0"/>
              </a:spcBef>
              <a:spcAft>
                <a:spcPts val="0"/>
              </a:spcAft>
              <a:buFont typeface="Arial" panose="020B0604020202020204" pitchFamily="34" charset="0"/>
              <a:buChar char="•"/>
            </a:pPr>
            <a:endParaRPr lang="en-US" dirty="0" smtClean="0">
              <a:solidFill>
                <a:srgbClr val="FF0000"/>
              </a:solidFill>
              <a:latin typeface="Times New Roman" pitchFamily="18" charset="0"/>
              <a:cs typeface="Times New Roman" pitchFamily="18" charset="0"/>
            </a:endParaRPr>
          </a:p>
          <a:p>
            <a:pPr marL="285750" indent="-285750" algn="just">
              <a:lnSpc>
                <a:spcPct val="90000"/>
              </a:lnSpc>
              <a:spcBef>
                <a:spcPts val="0"/>
              </a:spcBef>
              <a:spcAft>
                <a:spcPts val="0"/>
              </a:spcAft>
              <a:buFont typeface="Wingdings" panose="05000000000000000000" pitchFamily="2" charset="2"/>
              <a:buChar char="Ø"/>
            </a:pPr>
            <a:endParaRPr lang="en-US" dirty="0">
              <a:solidFill>
                <a:srgbClr val="FF0000"/>
              </a:solidFill>
              <a:latin typeface="Times New Roman" pitchFamily="18" charset="0"/>
              <a:cs typeface="Times New Roman" pitchFamily="18" charset="0"/>
            </a:endParaRPr>
          </a:p>
        </p:txBody>
      </p:sp>
      <p:sp>
        <p:nvSpPr>
          <p:cNvPr id="13" name="Footer Placeholder 4"/>
          <p:cNvSpPr>
            <a:spLocks noGrp="1"/>
          </p:cNvSpPr>
          <p:nvPr>
            <p:ph type="ftr" sz="quarter" idx="11"/>
          </p:nvPr>
        </p:nvSpPr>
        <p:spPr>
          <a:xfrm>
            <a:off x="1295400" y="6658759"/>
            <a:ext cx="7010400" cy="199241"/>
          </a:xfrm>
        </p:spPr>
        <p:txBody>
          <a:bodyPr/>
          <a:lstStyle/>
          <a:p>
            <a:r>
              <a:rPr lang="en-US" dirty="0" smtClean="0">
                <a:solidFill>
                  <a:schemeClr val="tx1"/>
                </a:solidFill>
                <a:latin typeface="Times New Roman" pitchFamily="18" charset="0"/>
                <a:cs typeface="Times New Roman" pitchFamily="18" charset="0"/>
              </a:rPr>
              <a:t> </a:t>
            </a:r>
            <a:r>
              <a:rPr lang="en-US" dirty="0">
                <a:solidFill>
                  <a:schemeClr val="tx1"/>
                </a:solidFill>
                <a:latin typeface="Times New Roman" pitchFamily="18" charset="0"/>
                <a:cs typeface="Times New Roman" pitchFamily="18" charset="0"/>
              </a:rPr>
              <a:t>John Dean, </a:t>
            </a:r>
            <a:r>
              <a:rPr lang="en-US" dirty="0" smtClean="0">
                <a:solidFill>
                  <a:schemeClr val="tx1"/>
                </a:solidFill>
                <a:latin typeface="Times New Roman" pitchFamily="18" charset="0"/>
                <a:cs typeface="Times New Roman" pitchFamily="18" charset="0"/>
              </a:rPr>
              <a:t>(2018), Web </a:t>
            </a:r>
            <a:r>
              <a:rPr lang="en-US" dirty="0">
                <a:solidFill>
                  <a:schemeClr val="tx1"/>
                </a:solidFill>
                <a:latin typeface="Times New Roman" pitchFamily="18" charset="0"/>
                <a:cs typeface="Times New Roman" pitchFamily="18" charset="0"/>
              </a:rPr>
              <a:t>Programming with HTML5, CSS, and JavaScript, Jones and Bartlett </a:t>
            </a:r>
            <a:r>
              <a:rPr lang="en-US" dirty="0" smtClean="0">
                <a:solidFill>
                  <a:schemeClr val="tx1"/>
                </a:solidFill>
                <a:latin typeface="Times New Roman" pitchFamily="18" charset="0"/>
                <a:cs typeface="Times New Roman" pitchFamily="18" charset="0"/>
              </a:rPr>
              <a:t>Publishers</a:t>
            </a:r>
            <a:r>
              <a:rPr lang="en-US" dirty="0">
                <a:solidFill>
                  <a:schemeClr val="tx1"/>
                </a:solidFill>
                <a:latin typeface="Times New Roman" pitchFamily="18" charset="0"/>
                <a:cs typeface="Times New Roman" pitchFamily="18" charset="0"/>
              </a:rPr>
              <a:t>.</a:t>
            </a:r>
          </a:p>
        </p:txBody>
      </p:sp>
      <p:pic>
        <p:nvPicPr>
          <p:cNvPr id="3" name="Pictur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98674" y="3255117"/>
            <a:ext cx="6588125" cy="2722351"/>
          </a:xfrm>
          <a:prstGeom prst="rect">
            <a:avLst/>
          </a:prstGeom>
        </p:spPr>
      </p:pic>
    </p:spTree>
    <p:extLst>
      <p:ext uri="{BB962C8B-B14F-4D97-AF65-F5344CB8AC3E}">
        <p14:creationId xmlns:p14="http://schemas.microsoft.com/office/powerpoint/2010/main" val="221659971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smtClean="0">
                <a:solidFill>
                  <a:srgbClr val="FFFFFF"/>
                </a:solidFill>
                <a:latin typeface="Times New Roman" pitchFamily="18" charset="0"/>
                <a:cs typeface="Times New Roman" pitchFamily="18" charset="0"/>
              </a:rPr>
              <a:t>Outline</a:t>
            </a:r>
            <a:endParaRPr lang="en-US" sz="3200" dirty="0">
              <a:solidFill>
                <a:srgbClr val="FFFFFF"/>
              </a:solidFill>
              <a:latin typeface="Times New Roman" pitchFamily="18" charset="0"/>
              <a:cs typeface="Times New Roman" pitchFamily="18" charset="0"/>
            </a:endParaRP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377950" y="-10418"/>
            <a:ext cx="7537450" cy="584775"/>
          </a:xfrm>
          <a:prstGeom prst="rect">
            <a:avLst/>
          </a:prstGeom>
          <a:noFill/>
          <a:ln w="9525">
            <a:noFill/>
            <a:miter lim="800000"/>
            <a:headEnd/>
            <a:tailEnd/>
          </a:ln>
        </p:spPr>
        <p:txBody>
          <a:bodyPr wrap="square">
            <a:spAutoFit/>
          </a:bodyPr>
          <a:lstStyle/>
          <a:p>
            <a:pPr algn="ctr"/>
            <a:r>
              <a:rPr lang="en-US" sz="3200" dirty="0" err="1">
                <a:solidFill>
                  <a:srgbClr val="FFFFFF"/>
                </a:solidFill>
                <a:latin typeface="Times New Roman" pitchFamily="18" charset="0"/>
                <a:cs typeface="Times New Roman" pitchFamily="18" charset="0"/>
              </a:rPr>
              <a:t>nav</a:t>
            </a:r>
            <a:r>
              <a:rPr lang="en-US" sz="3200" dirty="0">
                <a:solidFill>
                  <a:srgbClr val="FFFFFF"/>
                </a:solidFill>
                <a:latin typeface="Times New Roman" pitchFamily="18" charset="0"/>
                <a:cs typeface="Times New Roman" pitchFamily="18" charset="0"/>
              </a:rPr>
              <a:t> and a </a:t>
            </a:r>
            <a:r>
              <a:rPr lang="en-US" sz="3200" dirty="0" smtClean="0">
                <a:solidFill>
                  <a:srgbClr val="FFFFFF"/>
                </a:solidFill>
                <a:latin typeface="Times New Roman" pitchFamily="18" charset="0"/>
                <a:cs typeface="Times New Roman" pitchFamily="18" charset="0"/>
              </a:rPr>
              <a:t>Elements</a:t>
            </a:r>
            <a:endParaRPr lang="en-US" sz="3200" dirty="0">
              <a:solidFill>
                <a:srgbClr val="FFFFFF"/>
              </a:solidFill>
              <a:latin typeface="Times New Roman" pitchFamily="18" charset="0"/>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27</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1"/>
          <p:cNvSpPr>
            <a:spLocks noChangeArrowheads="1"/>
          </p:cNvSpPr>
          <p:nvPr/>
        </p:nvSpPr>
        <p:spPr bwMode="auto">
          <a:xfrm>
            <a:off x="990601" y="838605"/>
            <a:ext cx="8153399" cy="50629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indent="-285750" algn="just">
              <a:spcBef>
                <a:spcPts val="0"/>
              </a:spcBef>
              <a:spcAft>
                <a:spcPts val="0"/>
              </a:spcAft>
              <a:buFont typeface="Arial" panose="020B0604020202020204" pitchFamily="34" charset="0"/>
              <a:buChar char="•"/>
            </a:pPr>
            <a:r>
              <a:rPr lang="en-US" sz="1900" dirty="0" smtClean="0">
                <a:latin typeface="Times New Roman" pitchFamily="18" charset="0"/>
                <a:cs typeface="Times New Roman" pitchFamily="18" charset="0"/>
              </a:rPr>
              <a:t>In </a:t>
            </a:r>
            <a:r>
              <a:rPr lang="en-US" sz="1900" dirty="0">
                <a:latin typeface="Times New Roman" pitchFamily="18" charset="0"/>
                <a:cs typeface="Times New Roman" pitchFamily="18" charset="0"/>
              </a:rPr>
              <a:t>this section, we describe another organizational element—nav. The </a:t>
            </a:r>
            <a:r>
              <a:rPr lang="en-US" sz="1900" dirty="0" err="1">
                <a:latin typeface="Times New Roman" pitchFamily="18" charset="0"/>
                <a:cs typeface="Times New Roman" pitchFamily="18" charset="0"/>
              </a:rPr>
              <a:t>nav</a:t>
            </a:r>
            <a:r>
              <a:rPr lang="en-US" sz="1900" dirty="0">
                <a:latin typeface="Times New Roman" pitchFamily="18" charset="0"/>
                <a:cs typeface="Times New Roman" pitchFamily="18" charset="0"/>
              </a:rPr>
              <a:t> element is a </a:t>
            </a:r>
            <a:r>
              <a:rPr lang="en-US" sz="1900" dirty="0" smtClean="0">
                <a:latin typeface="Times New Roman" pitchFamily="18" charset="0"/>
                <a:cs typeface="Times New Roman" pitchFamily="18" charset="0"/>
              </a:rPr>
              <a:t>container that </a:t>
            </a:r>
            <a:r>
              <a:rPr lang="en-US" sz="1900" dirty="0">
                <a:latin typeface="Times New Roman" pitchFamily="18" charset="0"/>
                <a:cs typeface="Times New Roman" pitchFamily="18" charset="0"/>
              </a:rPr>
              <a:t>normally contains links to other web pages or to other parts of the current web page. The </a:t>
            </a:r>
            <a:r>
              <a:rPr lang="en-US" sz="1900" dirty="0" err="1" smtClean="0">
                <a:latin typeface="Times New Roman" pitchFamily="18" charset="0"/>
                <a:cs typeface="Times New Roman" pitchFamily="18" charset="0"/>
              </a:rPr>
              <a:t>nav</a:t>
            </a:r>
            <a:r>
              <a:rPr lang="en-US" sz="1900" dirty="0" smtClean="0">
                <a:latin typeface="Times New Roman" pitchFamily="18" charset="0"/>
                <a:cs typeface="Times New Roman" pitchFamily="18" charset="0"/>
              </a:rPr>
              <a:t> element </a:t>
            </a:r>
            <a:r>
              <a:rPr lang="en-US" sz="1900" dirty="0">
                <a:latin typeface="Times New Roman" pitchFamily="18" charset="0"/>
                <a:cs typeface="Times New Roman" pitchFamily="18" charset="0"/>
              </a:rPr>
              <a:t>gets its name from navigate because you use links to navigate to (jump to) other locations</a:t>
            </a:r>
            <a:r>
              <a:rPr lang="en-US" sz="1900" dirty="0" smtClean="0">
                <a:latin typeface="Times New Roman" pitchFamily="18" charset="0"/>
                <a:cs typeface="Times New Roman" pitchFamily="18" charset="0"/>
              </a:rPr>
              <a:t>.</a:t>
            </a:r>
          </a:p>
          <a:p>
            <a:pPr marL="285750" indent="-285750" algn="just">
              <a:spcBef>
                <a:spcPts val="0"/>
              </a:spcBef>
              <a:spcAft>
                <a:spcPts val="0"/>
              </a:spcAft>
              <a:buFont typeface="Arial" panose="020B0604020202020204" pitchFamily="34" charset="0"/>
              <a:buChar char="•"/>
            </a:pPr>
            <a:r>
              <a:rPr lang="en-US" sz="1900" dirty="0">
                <a:latin typeface="Times New Roman" pitchFamily="18" charset="0"/>
                <a:cs typeface="Times New Roman" pitchFamily="18" charset="0"/>
              </a:rPr>
              <a:t> note </a:t>
            </a:r>
            <a:r>
              <a:rPr lang="en-US" sz="1900" dirty="0" smtClean="0">
                <a:latin typeface="Times New Roman" pitchFamily="18" charset="0"/>
                <a:cs typeface="Times New Roman" pitchFamily="18" charset="0"/>
              </a:rPr>
              <a:t>in the Example 8., the </a:t>
            </a:r>
            <a:r>
              <a:rPr lang="en-US" sz="1900" dirty="0">
                <a:latin typeface="Times New Roman" pitchFamily="18" charset="0"/>
                <a:cs typeface="Times New Roman" pitchFamily="18" charset="0"/>
              </a:rPr>
              <a:t>two purple links near the top of the web page </a:t>
            </a:r>
            <a:r>
              <a:rPr lang="en-US" sz="1900" dirty="0" smtClean="0">
                <a:latin typeface="Times New Roman" pitchFamily="18" charset="0"/>
                <a:cs typeface="Times New Roman" pitchFamily="18" charset="0"/>
              </a:rPr>
              <a:t>labeled “</a:t>
            </a:r>
            <a:r>
              <a:rPr lang="en-US" sz="1900" dirty="0">
                <a:latin typeface="Times New Roman" pitchFamily="18" charset="0"/>
                <a:cs typeface="Times New Roman" pitchFamily="18" charset="0"/>
              </a:rPr>
              <a:t>Dining” and “Clothing.” Here’s the </a:t>
            </a:r>
            <a:r>
              <a:rPr lang="en-US" sz="1900" dirty="0" err="1">
                <a:latin typeface="Times New Roman" pitchFamily="18" charset="0"/>
                <a:cs typeface="Times New Roman" pitchFamily="18" charset="0"/>
              </a:rPr>
              <a:t>nav</a:t>
            </a:r>
            <a:r>
              <a:rPr lang="en-US" sz="1900" dirty="0">
                <a:latin typeface="Times New Roman" pitchFamily="18" charset="0"/>
                <a:cs typeface="Times New Roman" pitchFamily="18" charset="0"/>
              </a:rPr>
              <a:t> code that contains those links:</a:t>
            </a:r>
          </a:p>
          <a:p>
            <a:pPr lvl="1" algn="just">
              <a:spcBef>
                <a:spcPts val="0"/>
              </a:spcBef>
              <a:spcAft>
                <a:spcPts val="0"/>
              </a:spcAft>
            </a:pPr>
            <a:r>
              <a:rPr lang="en-US" sz="1900" dirty="0">
                <a:solidFill>
                  <a:srgbClr val="FF0000"/>
                </a:solidFill>
                <a:latin typeface="Times New Roman" pitchFamily="18" charset="0"/>
                <a:cs typeface="Times New Roman" pitchFamily="18" charset="0"/>
              </a:rPr>
              <a:t>&lt;</a:t>
            </a:r>
            <a:r>
              <a:rPr lang="en-US" sz="1900" dirty="0" err="1">
                <a:solidFill>
                  <a:srgbClr val="FF0000"/>
                </a:solidFill>
                <a:latin typeface="Times New Roman" pitchFamily="18" charset="0"/>
                <a:cs typeface="Times New Roman" pitchFamily="18" charset="0"/>
              </a:rPr>
              <a:t>nav</a:t>
            </a:r>
            <a:r>
              <a:rPr lang="en-US" sz="1900" dirty="0">
                <a:solidFill>
                  <a:srgbClr val="FF0000"/>
                </a:solidFill>
                <a:latin typeface="Times New Roman" pitchFamily="18" charset="0"/>
                <a:cs typeface="Times New Roman" pitchFamily="18" charset="0"/>
              </a:rPr>
              <a:t>&gt;</a:t>
            </a:r>
          </a:p>
          <a:p>
            <a:pPr lvl="1" algn="just">
              <a:spcBef>
                <a:spcPts val="0"/>
              </a:spcBef>
              <a:spcAft>
                <a:spcPts val="0"/>
              </a:spcAft>
            </a:pPr>
            <a:r>
              <a:rPr lang="en-US" sz="1900" dirty="0" smtClean="0">
                <a:solidFill>
                  <a:srgbClr val="FF0000"/>
                </a:solidFill>
                <a:latin typeface="Times New Roman" pitchFamily="18" charset="0"/>
                <a:cs typeface="Times New Roman" pitchFamily="18" charset="0"/>
              </a:rPr>
              <a:t>     &lt;</a:t>
            </a:r>
            <a:r>
              <a:rPr lang="en-US" sz="1900" dirty="0">
                <a:solidFill>
                  <a:srgbClr val="FF0000"/>
                </a:solidFill>
                <a:latin typeface="Times New Roman" pitchFamily="18" charset="0"/>
                <a:cs typeface="Times New Roman" pitchFamily="18" charset="0"/>
              </a:rPr>
              <a:t>a </a:t>
            </a:r>
            <a:r>
              <a:rPr lang="en-US" sz="1900" dirty="0" err="1">
                <a:solidFill>
                  <a:srgbClr val="FF0000"/>
                </a:solidFill>
                <a:latin typeface="Times New Roman" pitchFamily="18" charset="0"/>
                <a:cs typeface="Times New Roman" pitchFamily="18" charset="0"/>
              </a:rPr>
              <a:t>href</a:t>
            </a:r>
            <a:r>
              <a:rPr lang="en-US" sz="1900" dirty="0">
                <a:solidFill>
                  <a:srgbClr val="FF0000"/>
                </a:solidFill>
                <a:latin typeface="Times New Roman" pitchFamily="18" charset="0"/>
                <a:cs typeface="Times New Roman" pitchFamily="18" charset="0"/>
              </a:rPr>
              <a:t>="#dining"&gt;Dining&lt;/a&gt; | &lt;a </a:t>
            </a:r>
            <a:r>
              <a:rPr lang="en-US" sz="1900" dirty="0" err="1">
                <a:solidFill>
                  <a:srgbClr val="FF0000"/>
                </a:solidFill>
                <a:latin typeface="Times New Roman" pitchFamily="18" charset="0"/>
                <a:cs typeface="Times New Roman" pitchFamily="18" charset="0"/>
              </a:rPr>
              <a:t>href</a:t>
            </a:r>
            <a:r>
              <a:rPr lang="en-US" sz="1900" dirty="0">
                <a:solidFill>
                  <a:srgbClr val="FF0000"/>
                </a:solidFill>
                <a:latin typeface="Times New Roman" pitchFamily="18" charset="0"/>
                <a:cs typeface="Times New Roman" pitchFamily="18" charset="0"/>
              </a:rPr>
              <a:t>="#clothing"&gt;Clothing&lt;/a&gt;</a:t>
            </a:r>
          </a:p>
          <a:p>
            <a:pPr lvl="1" algn="just">
              <a:spcBef>
                <a:spcPts val="0"/>
              </a:spcBef>
              <a:spcAft>
                <a:spcPts val="0"/>
              </a:spcAft>
            </a:pPr>
            <a:r>
              <a:rPr lang="en-US" sz="1900" dirty="0">
                <a:solidFill>
                  <a:srgbClr val="FF0000"/>
                </a:solidFill>
                <a:latin typeface="Times New Roman" pitchFamily="18" charset="0"/>
                <a:cs typeface="Times New Roman" pitchFamily="18" charset="0"/>
              </a:rPr>
              <a:t>&lt;/</a:t>
            </a:r>
            <a:r>
              <a:rPr lang="en-US" sz="1900" dirty="0" err="1">
                <a:solidFill>
                  <a:srgbClr val="FF0000"/>
                </a:solidFill>
                <a:latin typeface="Times New Roman" pitchFamily="18" charset="0"/>
                <a:cs typeface="Times New Roman" pitchFamily="18" charset="0"/>
              </a:rPr>
              <a:t>nav</a:t>
            </a:r>
            <a:r>
              <a:rPr lang="en-US" sz="1900" dirty="0" smtClean="0">
                <a:solidFill>
                  <a:srgbClr val="FF0000"/>
                </a:solidFill>
                <a:latin typeface="Times New Roman" pitchFamily="18" charset="0"/>
                <a:cs typeface="Times New Roman" pitchFamily="18" charset="0"/>
              </a:rPr>
              <a:t>&gt;</a:t>
            </a:r>
          </a:p>
          <a:p>
            <a:pPr marL="342900" indent="-342900" algn="just">
              <a:spcBef>
                <a:spcPts val="0"/>
              </a:spcBef>
              <a:spcAft>
                <a:spcPts val="0"/>
              </a:spcAft>
              <a:buFont typeface="Arial" panose="020B0604020202020204" pitchFamily="34" charset="0"/>
              <a:buChar char="•"/>
            </a:pPr>
            <a:r>
              <a:rPr lang="en-US" sz="1900" dirty="0" smtClean="0">
                <a:latin typeface="Times New Roman" pitchFamily="18" charset="0"/>
                <a:cs typeface="Times New Roman" pitchFamily="18" charset="0"/>
              </a:rPr>
              <a:t>Note </a:t>
            </a:r>
            <a:r>
              <a:rPr lang="en-US" sz="1900" dirty="0">
                <a:latin typeface="Times New Roman" pitchFamily="18" charset="0"/>
                <a:cs typeface="Times New Roman" pitchFamily="18" charset="0"/>
              </a:rPr>
              <a:t>the two </a:t>
            </a:r>
            <a:r>
              <a:rPr lang="en-US" sz="1900" dirty="0">
                <a:solidFill>
                  <a:srgbClr val="FF0000"/>
                </a:solidFill>
                <a:latin typeface="Times New Roman" pitchFamily="18" charset="0"/>
                <a:cs typeface="Times New Roman" pitchFamily="18" charset="0"/>
              </a:rPr>
              <a:t>a</a:t>
            </a:r>
            <a:r>
              <a:rPr lang="en-US" sz="1900" dirty="0">
                <a:latin typeface="Times New Roman" pitchFamily="18" charset="0"/>
                <a:cs typeface="Times New Roman" pitchFamily="18" charset="0"/>
              </a:rPr>
              <a:t> elements, each with its own pair of start and end tags. Each </a:t>
            </a:r>
            <a:r>
              <a:rPr lang="en-US" sz="1900" dirty="0">
                <a:solidFill>
                  <a:srgbClr val="FF0000"/>
                </a:solidFill>
                <a:latin typeface="Times New Roman" pitchFamily="18" charset="0"/>
                <a:cs typeface="Times New Roman" pitchFamily="18" charset="0"/>
              </a:rPr>
              <a:t>a</a:t>
            </a:r>
            <a:r>
              <a:rPr lang="en-US" sz="1900" dirty="0">
                <a:latin typeface="Times New Roman" pitchFamily="18" charset="0"/>
                <a:cs typeface="Times New Roman" pitchFamily="18" charset="0"/>
              </a:rPr>
              <a:t> element implements a link</a:t>
            </a:r>
            <a:r>
              <a:rPr lang="en-US" sz="1900" dirty="0" smtClean="0">
                <a:latin typeface="Times New Roman" pitchFamily="18" charset="0"/>
                <a:cs typeface="Times New Roman" pitchFamily="18" charset="0"/>
              </a:rPr>
              <a:t>. When </a:t>
            </a:r>
            <a:r>
              <a:rPr lang="en-US" sz="1900" dirty="0">
                <a:latin typeface="Times New Roman" pitchFamily="18" charset="0"/>
                <a:cs typeface="Times New Roman" pitchFamily="18" charset="0"/>
              </a:rPr>
              <a:t>the user clicks on a link, the browser jumps to the value specified by the </a:t>
            </a:r>
            <a:r>
              <a:rPr lang="en-US" sz="1900" dirty="0" err="1">
                <a:latin typeface="Times New Roman" pitchFamily="18" charset="0"/>
                <a:cs typeface="Times New Roman" pitchFamily="18" charset="0"/>
              </a:rPr>
              <a:t>href</a:t>
            </a:r>
            <a:r>
              <a:rPr lang="en-US" sz="1900" dirty="0">
                <a:latin typeface="Times New Roman" pitchFamily="18" charset="0"/>
                <a:cs typeface="Times New Roman" pitchFamily="18" charset="0"/>
              </a:rPr>
              <a:t> attribute</a:t>
            </a:r>
            <a:r>
              <a:rPr lang="en-US" sz="1900" dirty="0" smtClean="0">
                <a:latin typeface="Times New Roman" pitchFamily="18" charset="0"/>
                <a:cs typeface="Times New Roman" pitchFamily="18" charset="0"/>
              </a:rPr>
              <a:t>.</a:t>
            </a:r>
          </a:p>
          <a:p>
            <a:pPr marL="342900" indent="-342900" algn="just">
              <a:spcBef>
                <a:spcPts val="0"/>
              </a:spcBef>
              <a:spcAft>
                <a:spcPts val="0"/>
              </a:spcAft>
              <a:buFont typeface="Arial" panose="020B0604020202020204" pitchFamily="34" charset="0"/>
              <a:buChar char="•"/>
            </a:pPr>
            <a:r>
              <a:rPr lang="en-US" sz="1900" dirty="0" smtClean="0">
                <a:latin typeface="Times New Roman" pitchFamily="18" charset="0"/>
                <a:cs typeface="Times New Roman" pitchFamily="18" charset="0"/>
              </a:rPr>
              <a:t>In example 8., we </a:t>
            </a:r>
            <a:r>
              <a:rPr lang="en-US" sz="1900" dirty="0">
                <a:latin typeface="Times New Roman" pitchFamily="18" charset="0"/>
                <a:cs typeface="Times New Roman" pitchFamily="18" charset="0"/>
              </a:rPr>
              <a:t>can see </a:t>
            </a:r>
            <a:r>
              <a:rPr lang="en-US" sz="1900" dirty="0" smtClean="0">
                <a:latin typeface="Times New Roman" pitchFamily="18" charset="0"/>
                <a:cs typeface="Times New Roman" pitchFamily="18" charset="0"/>
              </a:rPr>
              <a:t>the heading </a:t>
            </a:r>
            <a:r>
              <a:rPr lang="en-US" sz="1900" dirty="0">
                <a:latin typeface="Times New Roman" pitchFamily="18" charset="0"/>
                <a:cs typeface="Times New Roman" pitchFamily="18" charset="0"/>
              </a:rPr>
              <a:t>code for the web page’s dining section:</a:t>
            </a:r>
          </a:p>
          <a:p>
            <a:pPr lvl="1" algn="just">
              <a:spcBef>
                <a:spcPts val="0"/>
              </a:spcBef>
              <a:spcAft>
                <a:spcPts val="0"/>
              </a:spcAft>
            </a:pPr>
            <a:r>
              <a:rPr lang="en-US" sz="1900" dirty="0">
                <a:solidFill>
                  <a:srgbClr val="FF0000"/>
                </a:solidFill>
                <a:latin typeface="Times New Roman" pitchFamily="18" charset="0"/>
                <a:cs typeface="Times New Roman" pitchFamily="18" charset="0"/>
              </a:rPr>
              <a:t>&lt;h2 id="dining"&gt;Dining&lt;/h2&gt;</a:t>
            </a:r>
          </a:p>
          <a:p>
            <a:pPr marL="342900" indent="-342900" algn="just">
              <a:spcBef>
                <a:spcPts val="0"/>
              </a:spcBef>
              <a:spcAft>
                <a:spcPts val="0"/>
              </a:spcAft>
              <a:buFont typeface="Arial" panose="020B0604020202020204" pitchFamily="34" charset="0"/>
              <a:buChar char="•"/>
            </a:pPr>
            <a:r>
              <a:rPr lang="en-US" sz="1900" dirty="0">
                <a:latin typeface="Times New Roman" pitchFamily="18" charset="0"/>
                <a:cs typeface="Times New Roman" pitchFamily="18" charset="0"/>
              </a:rPr>
              <a:t>So with an id value of “dining,” that heading serves as a target when the user clicks on the </a:t>
            </a:r>
            <a:r>
              <a:rPr lang="en-US" sz="1900" dirty="0" err="1" smtClean="0">
                <a:latin typeface="Times New Roman" pitchFamily="18" charset="0"/>
                <a:cs typeface="Times New Roman" pitchFamily="18" charset="0"/>
              </a:rPr>
              <a:t>nav</a:t>
            </a:r>
            <a:r>
              <a:rPr lang="en-US" sz="1900" dirty="0" smtClean="0">
                <a:latin typeface="Times New Roman" pitchFamily="18" charset="0"/>
                <a:cs typeface="Times New Roman" pitchFamily="18" charset="0"/>
              </a:rPr>
              <a:t> container’s </a:t>
            </a:r>
            <a:r>
              <a:rPr lang="en-US" sz="1900" dirty="0">
                <a:latin typeface="Times New Roman" pitchFamily="18" charset="0"/>
                <a:cs typeface="Times New Roman" pitchFamily="18" charset="0"/>
              </a:rPr>
              <a:t>first link</a:t>
            </a:r>
            <a:r>
              <a:rPr lang="en-US" sz="1900" dirty="0" smtClean="0">
                <a:latin typeface="Times New Roman" pitchFamily="18" charset="0"/>
                <a:cs typeface="Times New Roman" pitchFamily="18" charset="0"/>
              </a:rPr>
              <a:t>.  </a:t>
            </a:r>
          </a:p>
          <a:p>
            <a:pPr marL="342900" indent="-342900" algn="just">
              <a:spcBef>
                <a:spcPts val="0"/>
              </a:spcBef>
              <a:spcAft>
                <a:spcPts val="0"/>
              </a:spcAft>
              <a:buFont typeface="Arial" panose="020B0604020202020204" pitchFamily="34" charset="0"/>
              <a:buChar char="•"/>
            </a:pPr>
            <a:endParaRPr lang="en-US" sz="1900" dirty="0">
              <a:latin typeface="Times New Roman" pitchFamily="18" charset="0"/>
              <a:cs typeface="Times New Roman" pitchFamily="18" charset="0"/>
            </a:endParaRPr>
          </a:p>
        </p:txBody>
      </p:sp>
      <p:sp>
        <p:nvSpPr>
          <p:cNvPr id="13" name="Footer Placeholder 4"/>
          <p:cNvSpPr>
            <a:spLocks noGrp="1"/>
          </p:cNvSpPr>
          <p:nvPr>
            <p:ph type="ftr" sz="quarter" idx="11"/>
          </p:nvPr>
        </p:nvSpPr>
        <p:spPr>
          <a:xfrm>
            <a:off x="1295400" y="6658759"/>
            <a:ext cx="7010400" cy="199241"/>
          </a:xfrm>
        </p:spPr>
        <p:txBody>
          <a:bodyPr/>
          <a:lstStyle/>
          <a:p>
            <a:r>
              <a:rPr lang="en-US" dirty="0" smtClean="0">
                <a:solidFill>
                  <a:schemeClr val="tx1"/>
                </a:solidFill>
                <a:latin typeface="Times New Roman" pitchFamily="18" charset="0"/>
                <a:cs typeface="Times New Roman" pitchFamily="18" charset="0"/>
              </a:rPr>
              <a:t> </a:t>
            </a:r>
            <a:r>
              <a:rPr lang="en-US" dirty="0">
                <a:solidFill>
                  <a:schemeClr val="tx1"/>
                </a:solidFill>
                <a:latin typeface="Times New Roman" pitchFamily="18" charset="0"/>
                <a:cs typeface="Times New Roman" pitchFamily="18" charset="0"/>
              </a:rPr>
              <a:t>John Dean, </a:t>
            </a:r>
            <a:r>
              <a:rPr lang="en-US" dirty="0" smtClean="0">
                <a:solidFill>
                  <a:schemeClr val="tx1"/>
                </a:solidFill>
                <a:latin typeface="Times New Roman" pitchFamily="18" charset="0"/>
                <a:cs typeface="Times New Roman" pitchFamily="18" charset="0"/>
              </a:rPr>
              <a:t>(2018), Web </a:t>
            </a:r>
            <a:r>
              <a:rPr lang="en-US" dirty="0">
                <a:solidFill>
                  <a:schemeClr val="tx1"/>
                </a:solidFill>
                <a:latin typeface="Times New Roman" pitchFamily="18" charset="0"/>
                <a:cs typeface="Times New Roman" pitchFamily="18" charset="0"/>
              </a:rPr>
              <a:t>Programming with HTML5, CSS, and JavaScript, Jones and Bartlett </a:t>
            </a:r>
            <a:r>
              <a:rPr lang="en-US" dirty="0" smtClean="0">
                <a:solidFill>
                  <a:schemeClr val="tx1"/>
                </a:solidFill>
                <a:latin typeface="Times New Roman" pitchFamily="18" charset="0"/>
                <a:cs typeface="Times New Roman" pitchFamily="18" charset="0"/>
              </a:rPr>
              <a:t>Publishers</a:t>
            </a:r>
            <a:r>
              <a:rPr lang="en-US" dirty="0">
                <a:solidFill>
                  <a:schemeClr val="tx1"/>
                </a:solidFill>
                <a:latin typeface="Times New Roman" pitchFamily="18" charset="0"/>
                <a:cs typeface="Times New Roman" pitchFamily="18" charset="0"/>
              </a:rPr>
              <a:t>.</a:t>
            </a:r>
          </a:p>
        </p:txBody>
      </p:sp>
    </p:spTree>
    <p:extLst>
      <p:ext uri="{BB962C8B-B14F-4D97-AF65-F5344CB8AC3E}">
        <p14:creationId xmlns:p14="http://schemas.microsoft.com/office/powerpoint/2010/main" val="166267333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smtClean="0">
                <a:solidFill>
                  <a:srgbClr val="FFFFFF"/>
                </a:solidFill>
                <a:latin typeface="Times New Roman" pitchFamily="18" charset="0"/>
                <a:cs typeface="Times New Roman" pitchFamily="18" charset="0"/>
              </a:rPr>
              <a:t>Outline</a:t>
            </a:r>
            <a:endParaRPr lang="en-US" sz="3200" dirty="0">
              <a:solidFill>
                <a:srgbClr val="FFFFFF"/>
              </a:solidFill>
              <a:latin typeface="Times New Roman" pitchFamily="18" charset="0"/>
              <a:cs typeface="Times New Roman" pitchFamily="18" charset="0"/>
            </a:endParaRP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377950" y="-10418"/>
            <a:ext cx="7537450" cy="584775"/>
          </a:xfrm>
          <a:prstGeom prst="rect">
            <a:avLst/>
          </a:prstGeom>
          <a:noFill/>
          <a:ln w="9525">
            <a:noFill/>
            <a:miter lim="800000"/>
            <a:headEnd/>
            <a:tailEnd/>
          </a:ln>
        </p:spPr>
        <p:txBody>
          <a:bodyPr wrap="square">
            <a:spAutoFit/>
          </a:bodyPr>
          <a:lstStyle/>
          <a:p>
            <a:pPr algn="ctr"/>
            <a:r>
              <a:rPr lang="en-US" sz="3200" dirty="0" smtClean="0">
                <a:solidFill>
                  <a:srgbClr val="FFFFFF"/>
                </a:solidFill>
                <a:latin typeface="Times New Roman" pitchFamily="18" charset="0"/>
                <a:cs typeface="Times New Roman" pitchFamily="18" charset="0"/>
              </a:rPr>
              <a:t>header </a:t>
            </a:r>
            <a:r>
              <a:rPr lang="en-US" sz="3200" dirty="0">
                <a:solidFill>
                  <a:srgbClr val="FFFFFF"/>
                </a:solidFill>
                <a:latin typeface="Times New Roman" pitchFamily="18" charset="0"/>
                <a:cs typeface="Times New Roman" pitchFamily="18" charset="0"/>
              </a:rPr>
              <a:t>and footer Elements </a:t>
            </a: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28</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1"/>
          <p:cNvSpPr>
            <a:spLocks noChangeArrowheads="1"/>
          </p:cNvSpPr>
          <p:nvPr/>
        </p:nvSpPr>
        <p:spPr bwMode="auto">
          <a:xfrm>
            <a:off x="990601" y="838605"/>
            <a:ext cx="8153399" cy="5826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indent="-285750" algn="just">
              <a:lnSpc>
                <a:spcPct val="90000"/>
              </a:lnSpc>
              <a:spcBef>
                <a:spcPts val="0"/>
              </a:spcBef>
              <a:spcAft>
                <a:spcPts val="0"/>
              </a:spcAft>
              <a:buFont typeface="Arial" panose="020B0604020202020204" pitchFamily="34" charset="0"/>
              <a:buChar char="•"/>
            </a:pPr>
            <a:r>
              <a:rPr lang="en-US" dirty="0" smtClean="0">
                <a:latin typeface="Times New Roman" pitchFamily="18" charset="0"/>
                <a:cs typeface="Times New Roman" pitchFamily="18" charset="0"/>
              </a:rPr>
              <a:t>In this section</a:t>
            </a:r>
            <a:r>
              <a:rPr lang="en-US" dirty="0">
                <a:latin typeface="Times New Roman" pitchFamily="18" charset="0"/>
                <a:cs typeface="Times New Roman" pitchFamily="18" charset="0"/>
              </a:rPr>
              <a:t>, we cover two more—header and footer.</a:t>
            </a:r>
          </a:p>
          <a:p>
            <a:pPr marL="285750" indent="-285750" algn="just">
              <a:lnSpc>
                <a:spcPct val="90000"/>
              </a:lnSpc>
              <a:spcBef>
                <a:spcPts val="0"/>
              </a:spcBef>
              <a:spcAft>
                <a:spcPts val="0"/>
              </a:spcAft>
              <a:buFont typeface="Arial" panose="020B0604020202020204" pitchFamily="34" charset="0"/>
              <a:buChar char="•"/>
            </a:pPr>
            <a:r>
              <a:rPr lang="en-US" dirty="0">
                <a:solidFill>
                  <a:srgbClr val="FF0000"/>
                </a:solidFill>
                <a:latin typeface="Times New Roman" pitchFamily="18" charset="0"/>
                <a:cs typeface="Times New Roman" pitchFamily="18" charset="0"/>
              </a:rPr>
              <a:t>header Element</a:t>
            </a:r>
            <a:endParaRPr lang="en-US" dirty="0" smtClean="0">
              <a:solidFill>
                <a:srgbClr val="FF0000"/>
              </a:solidFill>
              <a:latin typeface="Times New Roman" pitchFamily="18" charset="0"/>
              <a:cs typeface="Times New Roman" pitchFamily="18" charset="0"/>
            </a:endParaRPr>
          </a:p>
          <a:p>
            <a:pPr marL="285750" indent="-285750" algn="just">
              <a:lnSpc>
                <a:spcPct val="90000"/>
              </a:lnSpc>
              <a:spcBef>
                <a:spcPts val="0"/>
              </a:spcBef>
              <a:spcAft>
                <a:spcPts val="0"/>
              </a:spcAft>
              <a:buFont typeface="Arial" panose="020B0604020202020204" pitchFamily="34" charset="0"/>
              <a:buChar char="•"/>
            </a:pPr>
            <a:r>
              <a:rPr lang="en-US" dirty="0">
                <a:latin typeface="Times New Roman" pitchFamily="18" charset="0"/>
                <a:cs typeface="Times New Roman" pitchFamily="18" charset="0"/>
              </a:rPr>
              <a:t>The header element is for grouping together one or more heading elements (h1-h6) such </a:t>
            </a:r>
            <a:r>
              <a:rPr lang="en-US" dirty="0" smtClean="0">
                <a:latin typeface="Times New Roman" pitchFamily="18" charset="0"/>
                <a:cs typeface="Times New Roman" pitchFamily="18" charset="0"/>
              </a:rPr>
              <a:t>that the </a:t>
            </a:r>
            <a:r>
              <a:rPr lang="en-US" dirty="0">
                <a:latin typeface="Times New Roman" pitchFamily="18" charset="0"/>
                <a:cs typeface="Times New Roman" pitchFamily="18" charset="0"/>
              </a:rPr>
              <a:t>group of heading elements form a unified header for nearby content. Normally, the </a:t>
            </a:r>
            <a:r>
              <a:rPr lang="en-US" dirty="0" smtClean="0">
                <a:latin typeface="Times New Roman" pitchFamily="18" charset="0"/>
                <a:cs typeface="Times New Roman" pitchFamily="18" charset="0"/>
              </a:rPr>
              <a:t>header is </a:t>
            </a:r>
            <a:r>
              <a:rPr lang="en-US" dirty="0">
                <a:latin typeface="Times New Roman" pitchFamily="18" charset="0"/>
                <a:cs typeface="Times New Roman" pitchFamily="18" charset="0"/>
              </a:rPr>
              <a:t>associated with a section, an article, or the entire web page</a:t>
            </a:r>
            <a:r>
              <a:rPr lang="en-US" dirty="0" smtClean="0">
                <a:latin typeface="Times New Roman" pitchFamily="18" charset="0"/>
                <a:cs typeface="Times New Roman" pitchFamily="18" charset="0"/>
              </a:rPr>
              <a:t>.</a:t>
            </a:r>
          </a:p>
          <a:p>
            <a:pPr marL="285750" indent="-285750" algn="just">
              <a:lnSpc>
                <a:spcPct val="90000"/>
              </a:lnSpc>
              <a:spcBef>
                <a:spcPts val="0"/>
              </a:spcBef>
              <a:spcAft>
                <a:spcPts val="0"/>
              </a:spcAft>
              <a:buFont typeface="Arial" panose="020B0604020202020204" pitchFamily="34" charset="0"/>
              <a:buChar char="•"/>
            </a:pPr>
            <a:r>
              <a:rPr lang="en-US" dirty="0" smtClean="0">
                <a:latin typeface="Times New Roman" pitchFamily="18" charset="0"/>
                <a:cs typeface="Times New Roman" pitchFamily="18" charset="0"/>
              </a:rPr>
              <a:t>For </a:t>
            </a:r>
            <a:r>
              <a:rPr lang="en-US" dirty="0">
                <a:latin typeface="Times New Roman" pitchFamily="18" charset="0"/>
                <a:cs typeface="Times New Roman" pitchFamily="18" charset="0"/>
              </a:rPr>
              <a:t>the </a:t>
            </a:r>
            <a:r>
              <a:rPr lang="en-US" dirty="0" err="1">
                <a:latin typeface="Times New Roman" pitchFamily="18" charset="0"/>
                <a:cs typeface="Times New Roman" pitchFamily="18" charset="0"/>
              </a:rPr>
              <a:t>Mangie’s</a:t>
            </a:r>
            <a:r>
              <a:rPr lang="en-US" dirty="0">
                <a:latin typeface="Times New Roman" pitchFamily="18" charset="0"/>
                <a:cs typeface="Times New Roman" pitchFamily="18" charset="0"/>
              </a:rPr>
              <a:t> List web page, we use a header element to group together an h1 title </a:t>
            </a:r>
            <a:r>
              <a:rPr lang="en-US" dirty="0" smtClean="0">
                <a:latin typeface="Times New Roman" pitchFamily="18" charset="0"/>
                <a:cs typeface="Times New Roman" pitchFamily="18" charset="0"/>
              </a:rPr>
              <a:t>and an </a:t>
            </a:r>
            <a:r>
              <a:rPr lang="en-US" dirty="0">
                <a:latin typeface="Times New Roman" pitchFamily="18" charset="0"/>
                <a:cs typeface="Times New Roman" pitchFamily="18" charset="0"/>
              </a:rPr>
              <a:t>h2 quote above all of the other content</a:t>
            </a:r>
            <a:r>
              <a:rPr lang="en-US" dirty="0" smtClean="0">
                <a:latin typeface="Times New Roman" pitchFamily="18" charset="0"/>
                <a:cs typeface="Times New Roman" pitchFamily="18" charset="0"/>
              </a:rPr>
              <a:t>. </a:t>
            </a:r>
          </a:p>
          <a:p>
            <a:pPr marL="285750" indent="-285750" algn="just">
              <a:lnSpc>
                <a:spcPct val="90000"/>
              </a:lnSpc>
              <a:spcBef>
                <a:spcPts val="0"/>
              </a:spcBef>
              <a:spcAft>
                <a:spcPts val="0"/>
              </a:spcAft>
              <a:buFont typeface="Arial" panose="020B0604020202020204" pitchFamily="34" charset="0"/>
              <a:buChar char="•"/>
            </a:pPr>
            <a:r>
              <a:rPr lang="en-US" dirty="0">
                <a:latin typeface="Times New Roman" pitchFamily="18" charset="0"/>
                <a:cs typeface="Times New Roman" pitchFamily="18" charset="0"/>
              </a:rPr>
              <a:t>Here’s the code for the CSS rule and for the header container:</a:t>
            </a:r>
          </a:p>
          <a:p>
            <a:pPr lvl="1" algn="just">
              <a:lnSpc>
                <a:spcPct val="90000"/>
              </a:lnSpc>
              <a:spcBef>
                <a:spcPts val="0"/>
              </a:spcBef>
              <a:spcAft>
                <a:spcPts val="0"/>
              </a:spcAft>
            </a:pPr>
            <a:r>
              <a:rPr lang="en-US" dirty="0">
                <a:solidFill>
                  <a:srgbClr val="FF0000"/>
                </a:solidFill>
                <a:latin typeface="Times New Roman" pitchFamily="18" charset="0"/>
                <a:cs typeface="Times New Roman" pitchFamily="18" charset="0"/>
              </a:rPr>
              <a:t>&lt;style&gt;</a:t>
            </a:r>
          </a:p>
          <a:p>
            <a:pPr lvl="2" algn="just">
              <a:lnSpc>
                <a:spcPct val="90000"/>
              </a:lnSpc>
              <a:spcBef>
                <a:spcPts val="0"/>
              </a:spcBef>
              <a:spcAft>
                <a:spcPts val="0"/>
              </a:spcAft>
            </a:pPr>
            <a:r>
              <a:rPr lang="en-US" dirty="0">
                <a:solidFill>
                  <a:srgbClr val="FF0000"/>
                </a:solidFill>
                <a:latin typeface="Times New Roman" pitchFamily="18" charset="0"/>
                <a:cs typeface="Times New Roman" pitchFamily="18" charset="0"/>
              </a:rPr>
              <a:t>header {background-color: </a:t>
            </a:r>
            <a:r>
              <a:rPr lang="en-US" dirty="0" err="1">
                <a:solidFill>
                  <a:srgbClr val="FF0000"/>
                </a:solidFill>
                <a:latin typeface="Times New Roman" pitchFamily="18" charset="0"/>
                <a:cs typeface="Times New Roman" pitchFamily="18" charset="0"/>
              </a:rPr>
              <a:t>powderblue</a:t>
            </a:r>
            <a:r>
              <a:rPr lang="en-US" dirty="0">
                <a:solidFill>
                  <a:srgbClr val="FF0000"/>
                </a:solidFill>
                <a:latin typeface="Times New Roman" pitchFamily="18" charset="0"/>
                <a:cs typeface="Times New Roman" pitchFamily="18" charset="0"/>
              </a:rPr>
              <a:t>;}</a:t>
            </a:r>
          </a:p>
          <a:p>
            <a:pPr lvl="2" algn="just">
              <a:lnSpc>
                <a:spcPct val="90000"/>
              </a:lnSpc>
              <a:spcBef>
                <a:spcPts val="0"/>
              </a:spcBef>
              <a:spcAft>
                <a:spcPts val="0"/>
              </a:spcAft>
            </a:pPr>
            <a:r>
              <a:rPr lang="en-US" dirty="0">
                <a:solidFill>
                  <a:srgbClr val="FF0000"/>
                </a:solidFill>
                <a:latin typeface="Times New Roman" pitchFamily="18" charset="0"/>
                <a:cs typeface="Times New Roman" pitchFamily="18" charset="0"/>
              </a:rPr>
              <a:t>...</a:t>
            </a:r>
          </a:p>
          <a:p>
            <a:pPr lvl="1" algn="just">
              <a:lnSpc>
                <a:spcPct val="90000"/>
              </a:lnSpc>
              <a:spcBef>
                <a:spcPts val="0"/>
              </a:spcBef>
              <a:spcAft>
                <a:spcPts val="0"/>
              </a:spcAft>
            </a:pPr>
            <a:r>
              <a:rPr lang="en-US" dirty="0">
                <a:solidFill>
                  <a:srgbClr val="FF0000"/>
                </a:solidFill>
                <a:latin typeface="Times New Roman" pitchFamily="18" charset="0"/>
                <a:cs typeface="Times New Roman" pitchFamily="18" charset="0"/>
              </a:rPr>
              <a:t>&lt;/style&gt;</a:t>
            </a:r>
          </a:p>
          <a:p>
            <a:pPr lvl="1" algn="just">
              <a:lnSpc>
                <a:spcPct val="90000"/>
              </a:lnSpc>
              <a:spcBef>
                <a:spcPts val="0"/>
              </a:spcBef>
              <a:spcAft>
                <a:spcPts val="0"/>
              </a:spcAft>
            </a:pPr>
            <a:r>
              <a:rPr lang="en-US" dirty="0">
                <a:solidFill>
                  <a:srgbClr val="FF0000"/>
                </a:solidFill>
                <a:latin typeface="Times New Roman" pitchFamily="18" charset="0"/>
                <a:cs typeface="Times New Roman" pitchFamily="18" charset="0"/>
              </a:rPr>
              <a:t>&lt;header&gt;</a:t>
            </a:r>
          </a:p>
          <a:p>
            <a:pPr lvl="2" algn="just">
              <a:lnSpc>
                <a:spcPct val="90000"/>
              </a:lnSpc>
              <a:spcBef>
                <a:spcPts val="0"/>
              </a:spcBef>
              <a:spcAft>
                <a:spcPts val="0"/>
              </a:spcAft>
            </a:pPr>
            <a:r>
              <a:rPr lang="en-US" dirty="0">
                <a:solidFill>
                  <a:srgbClr val="FF0000"/>
                </a:solidFill>
                <a:latin typeface="Times New Roman" pitchFamily="18" charset="0"/>
                <a:cs typeface="Times New Roman" pitchFamily="18" charset="0"/>
              </a:rPr>
              <a:t>&lt;h1&gt;</a:t>
            </a:r>
            <a:r>
              <a:rPr lang="en-US" dirty="0" err="1">
                <a:solidFill>
                  <a:srgbClr val="FF0000"/>
                </a:solidFill>
                <a:latin typeface="Times New Roman" pitchFamily="18" charset="0"/>
                <a:cs typeface="Times New Roman" pitchFamily="18" charset="0"/>
              </a:rPr>
              <a:t>Mangie's</a:t>
            </a:r>
            <a:r>
              <a:rPr lang="en-US" dirty="0">
                <a:solidFill>
                  <a:srgbClr val="FF0000"/>
                </a:solidFill>
                <a:latin typeface="Times New Roman" pitchFamily="18" charset="0"/>
                <a:cs typeface="Times New Roman" pitchFamily="18" charset="0"/>
              </a:rPr>
              <a:t> List&lt;/h1&gt;</a:t>
            </a:r>
          </a:p>
          <a:p>
            <a:pPr lvl="2" algn="just">
              <a:lnSpc>
                <a:spcPct val="90000"/>
              </a:lnSpc>
              <a:spcBef>
                <a:spcPts val="0"/>
              </a:spcBef>
              <a:spcAft>
                <a:spcPts val="0"/>
              </a:spcAft>
            </a:pPr>
            <a:r>
              <a:rPr lang="en-US" dirty="0">
                <a:solidFill>
                  <a:srgbClr val="FF0000"/>
                </a:solidFill>
                <a:latin typeface="Times New Roman" pitchFamily="18" charset="0"/>
                <a:cs typeface="Times New Roman" pitchFamily="18" charset="0"/>
              </a:rPr>
              <a:t>&lt;h2&gt;&lt;q&gt;Simply the best reviews anywhere!&lt;/q&gt;&lt;/h2&gt;</a:t>
            </a:r>
          </a:p>
          <a:p>
            <a:pPr lvl="1" algn="just">
              <a:lnSpc>
                <a:spcPct val="90000"/>
              </a:lnSpc>
              <a:spcBef>
                <a:spcPts val="0"/>
              </a:spcBef>
              <a:spcAft>
                <a:spcPts val="0"/>
              </a:spcAft>
            </a:pPr>
            <a:r>
              <a:rPr lang="en-US" dirty="0">
                <a:solidFill>
                  <a:srgbClr val="FF0000"/>
                </a:solidFill>
                <a:latin typeface="Times New Roman" pitchFamily="18" charset="0"/>
                <a:cs typeface="Times New Roman" pitchFamily="18" charset="0"/>
              </a:rPr>
              <a:t>&lt;/header&gt;</a:t>
            </a:r>
          </a:p>
          <a:p>
            <a:pPr marL="285750" indent="-285750" algn="just">
              <a:lnSpc>
                <a:spcPct val="90000"/>
              </a:lnSpc>
              <a:spcBef>
                <a:spcPts val="0"/>
              </a:spcBef>
              <a:spcAft>
                <a:spcPts val="0"/>
              </a:spcAft>
              <a:buFont typeface="Arial" panose="020B0604020202020204" pitchFamily="34" charset="0"/>
              <a:buChar char="•"/>
            </a:pPr>
            <a:r>
              <a:rPr lang="en-US" dirty="0">
                <a:latin typeface="Times New Roman" pitchFamily="18" charset="0"/>
                <a:cs typeface="Times New Roman" pitchFamily="18" charset="0"/>
              </a:rPr>
              <a:t>As an alternative, we could have used this CSS rule:</a:t>
            </a:r>
          </a:p>
          <a:p>
            <a:pPr lvl="1" algn="just">
              <a:lnSpc>
                <a:spcPct val="90000"/>
              </a:lnSpc>
              <a:spcBef>
                <a:spcPts val="0"/>
              </a:spcBef>
              <a:spcAft>
                <a:spcPts val="0"/>
              </a:spcAft>
            </a:pPr>
            <a:r>
              <a:rPr lang="en-US" dirty="0">
                <a:solidFill>
                  <a:srgbClr val="FF0000"/>
                </a:solidFill>
                <a:latin typeface="Times New Roman" pitchFamily="18" charset="0"/>
                <a:cs typeface="Times New Roman" pitchFamily="18" charset="0"/>
              </a:rPr>
              <a:t>h1, h2 {background-color: </a:t>
            </a:r>
            <a:r>
              <a:rPr lang="en-US" dirty="0" err="1">
                <a:solidFill>
                  <a:srgbClr val="FF0000"/>
                </a:solidFill>
                <a:latin typeface="Times New Roman" pitchFamily="18" charset="0"/>
                <a:cs typeface="Times New Roman" pitchFamily="18" charset="0"/>
              </a:rPr>
              <a:t>powderblue</a:t>
            </a:r>
            <a:r>
              <a:rPr lang="en-US" dirty="0">
                <a:solidFill>
                  <a:srgbClr val="FF0000"/>
                </a:solidFill>
                <a:latin typeface="Times New Roman" pitchFamily="18" charset="0"/>
                <a:cs typeface="Times New Roman" pitchFamily="18" charset="0"/>
              </a:rPr>
              <a:t>;}</a:t>
            </a:r>
            <a:r>
              <a:rPr lang="en-US" dirty="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pPr lvl="1" algn="just">
              <a:lnSpc>
                <a:spcPct val="90000"/>
              </a:lnSpc>
              <a:spcBef>
                <a:spcPts val="0"/>
              </a:spcBef>
              <a:spcAft>
                <a:spcPts val="0"/>
              </a:spcAft>
            </a:pPr>
            <a:endParaRPr lang="en-US" dirty="0">
              <a:latin typeface="Times New Roman" pitchFamily="18" charset="0"/>
              <a:cs typeface="Times New Roman" pitchFamily="18" charset="0"/>
            </a:endParaRPr>
          </a:p>
          <a:p>
            <a:pPr marL="285750" indent="-285750" algn="just">
              <a:lnSpc>
                <a:spcPct val="90000"/>
              </a:lnSpc>
              <a:spcBef>
                <a:spcPts val="0"/>
              </a:spcBef>
              <a:spcAft>
                <a:spcPts val="0"/>
              </a:spcAft>
              <a:buFont typeface="Arial" panose="020B0604020202020204" pitchFamily="34" charset="0"/>
              <a:buChar char="•"/>
            </a:pPr>
            <a:r>
              <a:rPr lang="en-US" dirty="0">
                <a:solidFill>
                  <a:srgbClr val="FF0000"/>
                </a:solidFill>
                <a:latin typeface="Times New Roman" pitchFamily="18" charset="0"/>
                <a:cs typeface="Times New Roman" pitchFamily="18" charset="0"/>
              </a:rPr>
              <a:t>footer Element (with address Element Inside It)</a:t>
            </a:r>
          </a:p>
          <a:p>
            <a:pPr marL="285750" indent="-285750" algn="just">
              <a:lnSpc>
                <a:spcPct val="90000"/>
              </a:lnSpc>
              <a:spcBef>
                <a:spcPts val="0"/>
              </a:spcBef>
              <a:spcAft>
                <a:spcPts val="0"/>
              </a:spcAft>
              <a:buFont typeface="Arial" panose="020B0604020202020204" pitchFamily="34" charset="0"/>
              <a:buChar char="•"/>
            </a:pPr>
            <a:r>
              <a:rPr lang="en-US" dirty="0">
                <a:latin typeface="Times New Roman" pitchFamily="18" charset="0"/>
                <a:cs typeface="Times New Roman" pitchFamily="18" charset="0"/>
              </a:rPr>
              <a:t>The footer element is for grouping together information to form a footer. Typically, the </a:t>
            </a:r>
            <a:r>
              <a:rPr lang="en-US" dirty="0" smtClean="0">
                <a:latin typeface="Times New Roman" pitchFamily="18" charset="0"/>
                <a:cs typeface="Times New Roman" pitchFamily="18" charset="0"/>
              </a:rPr>
              <a:t>footer holds </a:t>
            </a:r>
            <a:r>
              <a:rPr lang="en-US" dirty="0">
                <a:latin typeface="Times New Roman" pitchFamily="18" charset="0"/>
                <a:cs typeface="Times New Roman" pitchFamily="18" charset="0"/>
              </a:rPr>
              <a:t>content such as copyright data, author information, or related links</a:t>
            </a:r>
            <a:r>
              <a:rPr lang="en-US" dirty="0" smtClean="0">
                <a:latin typeface="Times New Roman" pitchFamily="18" charset="0"/>
                <a:cs typeface="Times New Roman" pitchFamily="18" charset="0"/>
              </a:rPr>
              <a:t>. The </a:t>
            </a:r>
            <a:r>
              <a:rPr lang="en-US" dirty="0">
                <a:latin typeface="Times New Roman" pitchFamily="18" charset="0"/>
                <a:cs typeface="Times New Roman" pitchFamily="18" charset="0"/>
              </a:rPr>
              <a:t>footer should </a:t>
            </a:r>
            <a:r>
              <a:rPr lang="en-US" dirty="0" smtClean="0">
                <a:latin typeface="Times New Roman" pitchFamily="18" charset="0"/>
                <a:cs typeface="Times New Roman" pitchFamily="18" charset="0"/>
              </a:rPr>
              <a:t>be associated </a:t>
            </a:r>
            <a:r>
              <a:rPr lang="en-US" dirty="0">
                <a:latin typeface="Times New Roman" pitchFamily="18" charset="0"/>
                <a:cs typeface="Times New Roman" pitchFamily="18" charset="0"/>
              </a:rPr>
              <a:t>with a section, an article, or the entire web page.</a:t>
            </a:r>
          </a:p>
        </p:txBody>
      </p:sp>
      <p:sp>
        <p:nvSpPr>
          <p:cNvPr id="13" name="Footer Placeholder 4"/>
          <p:cNvSpPr>
            <a:spLocks noGrp="1"/>
          </p:cNvSpPr>
          <p:nvPr>
            <p:ph type="ftr" sz="quarter" idx="11"/>
          </p:nvPr>
        </p:nvSpPr>
        <p:spPr>
          <a:xfrm>
            <a:off x="1295400" y="6658759"/>
            <a:ext cx="7010400" cy="199241"/>
          </a:xfrm>
        </p:spPr>
        <p:txBody>
          <a:bodyPr/>
          <a:lstStyle/>
          <a:p>
            <a:r>
              <a:rPr lang="en-US" dirty="0" smtClean="0">
                <a:solidFill>
                  <a:schemeClr val="tx1"/>
                </a:solidFill>
                <a:latin typeface="Times New Roman" pitchFamily="18" charset="0"/>
                <a:cs typeface="Times New Roman" pitchFamily="18" charset="0"/>
              </a:rPr>
              <a:t> </a:t>
            </a:r>
            <a:r>
              <a:rPr lang="en-US" dirty="0">
                <a:solidFill>
                  <a:schemeClr val="tx1"/>
                </a:solidFill>
                <a:latin typeface="Times New Roman" pitchFamily="18" charset="0"/>
                <a:cs typeface="Times New Roman" pitchFamily="18" charset="0"/>
              </a:rPr>
              <a:t>John Dean, </a:t>
            </a:r>
            <a:r>
              <a:rPr lang="en-US" dirty="0" smtClean="0">
                <a:solidFill>
                  <a:schemeClr val="tx1"/>
                </a:solidFill>
                <a:latin typeface="Times New Roman" pitchFamily="18" charset="0"/>
                <a:cs typeface="Times New Roman" pitchFamily="18" charset="0"/>
              </a:rPr>
              <a:t>(2018), Web </a:t>
            </a:r>
            <a:r>
              <a:rPr lang="en-US" dirty="0">
                <a:solidFill>
                  <a:schemeClr val="tx1"/>
                </a:solidFill>
                <a:latin typeface="Times New Roman" pitchFamily="18" charset="0"/>
                <a:cs typeface="Times New Roman" pitchFamily="18" charset="0"/>
              </a:rPr>
              <a:t>Programming with HTML5, CSS, and JavaScript, Jones and Bartlett </a:t>
            </a:r>
            <a:r>
              <a:rPr lang="en-US" dirty="0" smtClean="0">
                <a:solidFill>
                  <a:schemeClr val="tx1"/>
                </a:solidFill>
                <a:latin typeface="Times New Roman" pitchFamily="18" charset="0"/>
                <a:cs typeface="Times New Roman" pitchFamily="18" charset="0"/>
              </a:rPr>
              <a:t>Publishers</a:t>
            </a:r>
            <a:r>
              <a:rPr lang="en-US" dirty="0">
                <a:solidFill>
                  <a:schemeClr val="tx1"/>
                </a:solidFill>
                <a:latin typeface="Times New Roman" pitchFamily="18" charset="0"/>
                <a:cs typeface="Times New Roman" pitchFamily="18" charset="0"/>
              </a:rPr>
              <a:t>.</a:t>
            </a:r>
          </a:p>
        </p:txBody>
      </p:sp>
    </p:spTree>
    <p:extLst>
      <p:ext uri="{BB962C8B-B14F-4D97-AF65-F5344CB8AC3E}">
        <p14:creationId xmlns:p14="http://schemas.microsoft.com/office/powerpoint/2010/main" val="340818917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smtClean="0">
                <a:solidFill>
                  <a:srgbClr val="FFFFFF"/>
                </a:solidFill>
                <a:latin typeface="Times New Roman" pitchFamily="18" charset="0"/>
                <a:cs typeface="Times New Roman" pitchFamily="18" charset="0"/>
              </a:rPr>
              <a:t>Outline</a:t>
            </a:r>
            <a:endParaRPr lang="en-US" sz="3200" dirty="0">
              <a:solidFill>
                <a:srgbClr val="FFFFFF"/>
              </a:solidFill>
              <a:latin typeface="Times New Roman" pitchFamily="18" charset="0"/>
              <a:cs typeface="Times New Roman" pitchFamily="18" charset="0"/>
            </a:endParaRP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377950" y="-10418"/>
            <a:ext cx="7537450" cy="584775"/>
          </a:xfrm>
          <a:prstGeom prst="rect">
            <a:avLst/>
          </a:prstGeom>
          <a:noFill/>
          <a:ln w="9525">
            <a:noFill/>
            <a:miter lim="800000"/>
            <a:headEnd/>
            <a:tailEnd/>
          </a:ln>
        </p:spPr>
        <p:txBody>
          <a:bodyPr wrap="square">
            <a:spAutoFit/>
          </a:bodyPr>
          <a:lstStyle/>
          <a:p>
            <a:pPr algn="ctr"/>
            <a:r>
              <a:rPr lang="en-US" sz="3200" dirty="0" smtClean="0">
                <a:solidFill>
                  <a:srgbClr val="FFFFFF"/>
                </a:solidFill>
                <a:latin typeface="Times New Roman" pitchFamily="18" charset="0"/>
                <a:cs typeface="Times New Roman" pitchFamily="18" charset="0"/>
              </a:rPr>
              <a:t>header </a:t>
            </a:r>
            <a:r>
              <a:rPr lang="en-US" sz="3200" dirty="0">
                <a:solidFill>
                  <a:srgbClr val="FFFFFF"/>
                </a:solidFill>
                <a:latin typeface="Times New Roman" pitchFamily="18" charset="0"/>
                <a:cs typeface="Times New Roman" pitchFamily="18" charset="0"/>
              </a:rPr>
              <a:t>and footer </a:t>
            </a:r>
            <a:r>
              <a:rPr lang="en-US" sz="3200" dirty="0" smtClean="0">
                <a:solidFill>
                  <a:srgbClr val="FFFFFF"/>
                </a:solidFill>
                <a:latin typeface="Times New Roman" pitchFamily="18" charset="0"/>
                <a:cs typeface="Times New Roman" pitchFamily="18" charset="0"/>
              </a:rPr>
              <a:t>Elements (continue…) </a:t>
            </a:r>
            <a:endParaRPr lang="en-US" sz="3200" dirty="0">
              <a:solidFill>
                <a:srgbClr val="FFFFFF"/>
              </a:solidFill>
              <a:latin typeface="Times New Roman" pitchFamily="18" charset="0"/>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29</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1"/>
          <p:cNvSpPr>
            <a:spLocks noChangeArrowheads="1"/>
          </p:cNvSpPr>
          <p:nvPr/>
        </p:nvSpPr>
        <p:spPr bwMode="auto">
          <a:xfrm>
            <a:off x="990601" y="879390"/>
            <a:ext cx="8153399" cy="507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indent="-285750" algn="just">
              <a:lnSpc>
                <a:spcPct val="90000"/>
              </a:lnSpc>
              <a:spcBef>
                <a:spcPts val="0"/>
              </a:spcBef>
              <a:spcAft>
                <a:spcPts val="0"/>
              </a:spcAft>
              <a:buFont typeface="Arial" panose="020B0604020202020204" pitchFamily="34" charset="0"/>
              <a:buChar char="•"/>
            </a:pPr>
            <a:r>
              <a:rPr lang="en-US" sz="1900" dirty="0" smtClean="0">
                <a:solidFill>
                  <a:srgbClr val="FF0000"/>
                </a:solidFill>
                <a:latin typeface="Times New Roman" pitchFamily="18" charset="0"/>
                <a:cs typeface="Times New Roman" pitchFamily="18" charset="0"/>
              </a:rPr>
              <a:t>footer </a:t>
            </a:r>
            <a:r>
              <a:rPr lang="en-US" sz="1900" dirty="0">
                <a:solidFill>
                  <a:srgbClr val="FF0000"/>
                </a:solidFill>
                <a:latin typeface="Times New Roman" pitchFamily="18" charset="0"/>
                <a:cs typeface="Times New Roman" pitchFamily="18" charset="0"/>
              </a:rPr>
              <a:t>Element (with address Element Inside It</a:t>
            </a:r>
            <a:r>
              <a:rPr lang="en-US" sz="1900" dirty="0" smtClean="0">
                <a:solidFill>
                  <a:srgbClr val="FF0000"/>
                </a:solidFill>
                <a:latin typeface="Times New Roman" pitchFamily="18" charset="0"/>
                <a:cs typeface="Times New Roman" pitchFamily="18" charset="0"/>
              </a:rPr>
              <a:t>) (continue…)</a:t>
            </a:r>
            <a:endParaRPr lang="en-US" sz="1900" dirty="0">
              <a:solidFill>
                <a:srgbClr val="FF0000"/>
              </a:solidFill>
              <a:latin typeface="Times New Roman" pitchFamily="18" charset="0"/>
              <a:cs typeface="Times New Roman" pitchFamily="18" charset="0"/>
            </a:endParaRPr>
          </a:p>
          <a:p>
            <a:pPr marL="285750" indent="-285750" algn="just">
              <a:lnSpc>
                <a:spcPct val="90000"/>
              </a:lnSpc>
              <a:spcBef>
                <a:spcPts val="0"/>
              </a:spcBef>
              <a:spcAft>
                <a:spcPts val="0"/>
              </a:spcAft>
              <a:buFont typeface="Arial" panose="020B0604020202020204" pitchFamily="34" charset="0"/>
              <a:buChar char="•"/>
            </a:pPr>
            <a:r>
              <a:rPr lang="en-US" sz="1900" dirty="0" smtClean="0">
                <a:latin typeface="Times New Roman" pitchFamily="18" charset="0"/>
                <a:cs typeface="Times New Roman" pitchFamily="18" charset="0"/>
              </a:rPr>
              <a:t>For </a:t>
            </a:r>
            <a:r>
              <a:rPr lang="en-US" sz="1900" dirty="0">
                <a:latin typeface="Times New Roman" pitchFamily="18" charset="0"/>
                <a:cs typeface="Times New Roman" pitchFamily="18" charset="0"/>
              </a:rPr>
              <a:t>the </a:t>
            </a:r>
            <a:r>
              <a:rPr lang="en-US" sz="1900" dirty="0" err="1">
                <a:latin typeface="Times New Roman" pitchFamily="18" charset="0"/>
                <a:cs typeface="Times New Roman" pitchFamily="18" charset="0"/>
              </a:rPr>
              <a:t>Mangie’s</a:t>
            </a:r>
            <a:r>
              <a:rPr lang="en-US" sz="1900" dirty="0">
                <a:latin typeface="Times New Roman" pitchFamily="18" charset="0"/>
                <a:cs typeface="Times New Roman" pitchFamily="18" charset="0"/>
              </a:rPr>
              <a:t> List web page, we use a footer element for contact information. Here’s </a:t>
            </a:r>
            <a:r>
              <a:rPr lang="en-US" sz="1900" dirty="0" smtClean="0">
                <a:latin typeface="Times New Roman" pitchFamily="18" charset="0"/>
                <a:cs typeface="Times New Roman" pitchFamily="18" charset="0"/>
              </a:rPr>
              <a:t>the relevant </a:t>
            </a:r>
            <a:r>
              <a:rPr lang="en-US" sz="1900" dirty="0">
                <a:latin typeface="Times New Roman" pitchFamily="18" charset="0"/>
                <a:cs typeface="Times New Roman" pitchFamily="18" charset="0"/>
              </a:rPr>
              <a:t>code:</a:t>
            </a:r>
          </a:p>
          <a:p>
            <a:pPr lvl="1" algn="just">
              <a:lnSpc>
                <a:spcPct val="90000"/>
              </a:lnSpc>
              <a:spcBef>
                <a:spcPts val="0"/>
              </a:spcBef>
              <a:spcAft>
                <a:spcPts val="0"/>
              </a:spcAft>
            </a:pPr>
            <a:r>
              <a:rPr lang="en-US" sz="1900" dirty="0">
                <a:solidFill>
                  <a:srgbClr val="FF0000"/>
                </a:solidFill>
                <a:latin typeface="Times New Roman" pitchFamily="18" charset="0"/>
                <a:cs typeface="Times New Roman" pitchFamily="18" charset="0"/>
              </a:rPr>
              <a:t>&lt;footer&gt;</a:t>
            </a:r>
          </a:p>
          <a:p>
            <a:pPr lvl="1" algn="just">
              <a:lnSpc>
                <a:spcPct val="90000"/>
              </a:lnSpc>
              <a:spcBef>
                <a:spcPts val="0"/>
              </a:spcBef>
              <a:spcAft>
                <a:spcPts val="0"/>
              </a:spcAft>
            </a:pPr>
            <a:r>
              <a:rPr lang="en-US" sz="1900" dirty="0" smtClean="0">
                <a:solidFill>
                  <a:srgbClr val="FF0000"/>
                </a:solidFill>
                <a:latin typeface="Times New Roman" pitchFamily="18" charset="0"/>
                <a:cs typeface="Times New Roman" pitchFamily="18" charset="0"/>
              </a:rPr>
              <a:t>      Questions</a:t>
            </a:r>
            <a:r>
              <a:rPr lang="en-US" sz="1900" dirty="0">
                <a:solidFill>
                  <a:srgbClr val="FF0000"/>
                </a:solidFill>
                <a:latin typeface="Times New Roman" pitchFamily="18" charset="0"/>
                <a:cs typeface="Times New Roman" pitchFamily="18" charset="0"/>
              </a:rPr>
              <a:t>? Email &lt;address&gt;mangie@gmail.com&lt;/address&gt;.</a:t>
            </a:r>
          </a:p>
          <a:p>
            <a:pPr lvl="1" algn="just">
              <a:lnSpc>
                <a:spcPct val="90000"/>
              </a:lnSpc>
              <a:spcBef>
                <a:spcPts val="0"/>
              </a:spcBef>
              <a:spcAft>
                <a:spcPts val="0"/>
              </a:spcAft>
            </a:pPr>
            <a:r>
              <a:rPr lang="en-US" sz="1900" dirty="0">
                <a:solidFill>
                  <a:srgbClr val="FF0000"/>
                </a:solidFill>
                <a:latin typeface="Times New Roman" pitchFamily="18" charset="0"/>
                <a:cs typeface="Times New Roman" pitchFamily="18" charset="0"/>
              </a:rPr>
              <a:t>&lt;/footer</a:t>
            </a:r>
            <a:r>
              <a:rPr lang="en-US" sz="1900" dirty="0" smtClean="0">
                <a:solidFill>
                  <a:srgbClr val="FF0000"/>
                </a:solidFill>
                <a:latin typeface="Times New Roman" pitchFamily="18" charset="0"/>
                <a:cs typeface="Times New Roman" pitchFamily="18" charset="0"/>
              </a:rPr>
              <a:t>&gt;</a:t>
            </a:r>
          </a:p>
          <a:p>
            <a:pPr marL="285750" indent="-285750" algn="just">
              <a:lnSpc>
                <a:spcPct val="90000"/>
              </a:lnSpc>
              <a:spcBef>
                <a:spcPts val="0"/>
              </a:spcBef>
              <a:spcAft>
                <a:spcPts val="0"/>
              </a:spcAft>
              <a:buFont typeface="Arial" panose="020B0604020202020204" pitchFamily="34" charset="0"/>
              <a:buChar char="•"/>
            </a:pPr>
            <a:r>
              <a:rPr lang="en-US" sz="1900" dirty="0">
                <a:latin typeface="Times New Roman" pitchFamily="18" charset="0"/>
                <a:cs typeface="Times New Roman" pitchFamily="18" charset="0"/>
              </a:rPr>
              <a:t>Note how the footer container has an address element inside of it. The address element </a:t>
            </a:r>
            <a:r>
              <a:rPr lang="en-US" sz="1900" dirty="0" smtClean="0">
                <a:latin typeface="Times New Roman" pitchFamily="18" charset="0"/>
                <a:cs typeface="Times New Roman" pitchFamily="18" charset="0"/>
              </a:rPr>
              <a:t>is for </a:t>
            </a:r>
            <a:r>
              <a:rPr lang="en-US" sz="1900" dirty="0">
                <a:latin typeface="Times New Roman" pitchFamily="18" charset="0"/>
                <a:cs typeface="Times New Roman" pitchFamily="18" charset="0"/>
              </a:rPr>
              <a:t>contact information. Here, we show an e-mail address, but the address element also </a:t>
            </a:r>
            <a:r>
              <a:rPr lang="en-US" sz="1900" dirty="0" smtClean="0">
                <a:latin typeface="Times New Roman" pitchFamily="18" charset="0"/>
                <a:cs typeface="Times New Roman" pitchFamily="18" charset="0"/>
              </a:rPr>
              <a:t>works for </a:t>
            </a:r>
            <a:r>
              <a:rPr lang="en-US" sz="1900" dirty="0">
                <a:latin typeface="Times New Roman" pitchFamily="18" charset="0"/>
                <a:cs typeface="Times New Roman" pitchFamily="18" charset="0"/>
              </a:rPr>
              <a:t>phone numbers, postal addresses, </a:t>
            </a:r>
            <a:r>
              <a:rPr lang="en-US" sz="1900" dirty="0" smtClean="0">
                <a:latin typeface="Times New Roman" pitchFamily="18" charset="0"/>
                <a:cs typeface="Times New Roman" pitchFamily="18" charset="0"/>
              </a:rPr>
              <a:t>article, and </a:t>
            </a:r>
            <a:r>
              <a:rPr lang="en-US" sz="1900" dirty="0">
                <a:latin typeface="Times New Roman" pitchFamily="18" charset="0"/>
                <a:cs typeface="Times New Roman" pitchFamily="18" charset="0"/>
              </a:rPr>
              <a:t>so on</a:t>
            </a:r>
            <a:r>
              <a:rPr lang="en-US" sz="1900" dirty="0" smtClean="0">
                <a:latin typeface="Times New Roman" pitchFamily="18" charset="0"/>
                <a:cs typeface="Times New Roman" pitchFamily="18" charset="0"/>
              </a:rPr>
              <a:t>.</a:t>
            </a:r>
          </a:p>
          <a:p>
            <a:pPr marL="285750" indent="-285750" algn="just">
              <a:lnSpc>
                <a:spcPct val="90000"/>
              </a:lnSpc>
              <a:spcBef>
                <a:spcPts val="0"/>
              </a:spcBef>
              <a:spcAft>
                <a:spcPts val="0"/>
              </a:spcAft>
              <a:buFont typeface="Arial" panose="020B0604020202020204" pitchFamily="34" charset="0"/>
              <a:buChar char="•"/>
            </a:pPr>
            <a:endParaRPr lang="en-US" sz="1900" dirty="0">
              <a:latin typeface="Times New Roman" pitchFamily="18" charset="0"/>
              <a:cs typeface="Times New Roman" pitchFamily="18" charset="0"/>
            </a:endParaRPr>
          </a:p>
          <a:p>
            <a:pPr marL="285750" indent="-285750" algn="just">
              <a:lnSpc>
                <a:spcPct val="90000"/>
              </a:lnSpc>
              <a:spcBef>
                <a:spcPts val="0"/>
              </a:spcBef>
              <a:spcAft>
                <a:spcPts val="0"/>
              </a:spcAft>
              <a:buFont typeface="Arial" panose="020B0604020202020204" pitchFamily="34" charset="0"/>
              <a:buChar char="•"/>
            </a:pPr>
            <a:r>
              <a:rPr lang="en-US" sz="1900" dirty="0">
                <a:solidFill>
                  <a:srgbClr val="FF0000"/>
                </a:solidFill>
                <a:latin typeface="Times New Roman" pitchFamily="18" charset="0"/>
                <a:cs typeface="Times New Roman" pitchFamily="18" charset="0"/>
              </a:rPr>
              <a:t>display Property, User Agent Style Sheets</a:t>
            </a:r>
          </a:p>
          <a:p>
            <a:pPr marL="285750" indent="-285750" algn="just">
              <a:lnSpc>
                <a:spcPct val="90000"/>
              </a:lnSpc>
              <a:spcBef>
                <a:spcPts val="0"/>
              </a:spcBef>
              <a:spcAft>
                <a:spcPts val="0"/>
              </a:spcAft>
              <a:buFont typeface="Arial" panose="020B0604020202020204" pitchFamily="34" charset="0"/>
              <a:buChar char="•"/>
            </a:pPr>
            <a:r>
              <a:rPr lang="en-US" sz="1900" dirty="0">
                <a:latin typeface="Times New Roman" pitchFamily="18" charset="0"/>
                <a:cs typeface="Times New Roman" pitchFamily="18" charset="0"/>
              </a:rPr>
              <a:t>The address element is a block element, so by default, browsers display it on a line by itself. </a:t>
            </a:r>
            <a:r>
              <a:rPr lang="en-US" sz="1900" dirty="0" smtClean="0">
                <a:latin typeface="Times New Roman" pitchFamily="18" charset="0"/>
                <a:cs typeface="Times New Roman" pitchFamily="18" charset="0"/>
              </a:rPr>
              <a:t>But sometimes, </a:t>
            </a:r>
            <a:r>
              <a:rPr lang="en-US" sz="1900" dirty="0">
                <a:latin typeface="Times New Roman" pitchFamily="18" charset="0"/>
                <a:cs typeface="Times New Roman" pitchFamily="18" charset="0"/>
              </a:rPr>
              <a:t>you’re going to want to display an address in an inline </a:t>
            </a:r>
            <a:r>
              <a:rPr lang="en-US" sz="1900" dirty="0" smtClean="0">
                <a:latin typeface="Times New Roman" pitchFamily="18" charset="0"/>
                <a:cs typeface="Times New Roman" pitchFamily="18" charset="0"/>
              </a:rPr>
              <a:t>manner within </a:t>
            </a:r>
            <a:r>
              <a:rPr lang="en-US" sz="1900" dirty="0">
                <a:latin typeface="Times New Roman" pitchFamily="18" charset="0"/>
                <a:cs typeface="Times New Roman" pitchFamily="18" charset="0"/>
              </a:rPr>
              <a:t>a sentence. If you look at the </a:t>
            </a:r>
            <a:r>
              <a:rPr lang="en-US" sz="1900" dirty="0" err="1">
                <a:latin typeface="Times New Roman" pitchFamily="18" charset="0"/>
                <a:cs typeface="Times New Roman" pitchFamily="18" charset="0"/>
              </a:rPr>
              <a:t>Mangie’s</a:t>
            </a:r>
            <a:r>
              <a:rPr lang="en-US" sz="1900" dirty="0">
                <a:latin typeface="Times New Roman" pitchFamily="18" charset="0"/>
                <a:cs typeface="Times New Roman" pitchFamily="18" charset="0"/>
              </a:rPr>
              <a:t> List web page, you can see that the address </a:t>
            </a:r>
            <a:r>
              <a:rPr lang="en-US" sz="1900" dirty="0" smtClean="0">
                <a:latin typeface="Times New Roman" pitchFamily="18" charset="0"/>
                <a:cs typeface="Times New Roman" pitchFamily="18" charset="0"/>
              </a:rPr>
              <a:t>is embedded </a:t>
            </a:r>
            <a:r>
              <a:rPr lang="en-US" sz="1900" dirty="0">
                <a:latin typeface="Times New Roman" pitchFamily="18" charset="0"/>
                <a:cs typeface="Times New Roman" pitchFamily="18" charset="0"/>
              </a:rPr>
              <a:t>within the footer’s sentence. To implement that inline behavior, the web page uses </a:t>
            </a:r>
            <a:r>
              <a:rPr lang="en-US" sz="1900" dirty="0" smtClean="0">
                <a:latin typeface="Times New Roman" pitchFamily="18" charset="0"/>
                <a:cs typeface="Times New Roman" pitchFamily="18" charset="0"/>
              </a:rPr>
              <a:t>this CSS </a:t>
            </a:r>
            <a:r>
              <a:rPr lang="en-US" sz="1900" dirty="0">
                <a:latin typeface="Times New Roman" pitchFamily="18" charset="0"/>
                <a:cs typeface="Times New Roman" pitchFamily="18" charset="0"/>
              </a:rPr>
              <a:t>rule:</a:t>
            </a:r>
          </a:p>
          <a:p>
            <a:pPr lvl="1" algn="just">
              <a:lnSpc>
                <a:spcPct val="90000"/>
              </a:lnSpc>
              <a:spcBef>
                <a:spcPts val="0"/>
              </a:spcBef>
              <a:spcAft>
                <a:spcPts val="0"/>
              </a:spcAft>
            </a:pPr>
            <a:r>
              <a:rPr lang="en-US" sz="1900" dirty="0">
                <a:solidFill>
                  <a:srgbClr val="FF0000"/>
                </a:solidFill>
                <a:latin typeface="Times New Roman" pitchFamily="18" charset="0"/>
                <a:cs typeface="Times New Roman" pitchFamily="18" charset="0"/>
              </a:rPr>
              <a:t>address {display: inline</a:t>
            </a:r>
            <a:r>
              <a:rPr lang="en-US" sz="1900" dirty="0" smtClean="0">
                <a:solidFill>
                  <a:srgbClr val="FF0000"/>
                </a:solidFill>
                <a:latin typeface="Times New Roman" pitchFamily="18" charset="0"/>
                <a:cs typeface="Times New Roman" pitchFamily="18" charset="0"/>
              </a:rPr>
              <a:t>;}</a:t>
            </a:r>
          </a:p>
          <a:p>
            <a:pPr lvl="1" algn="just">
              <a:lnSpc>
                <a:spcPct val="90000"/>
              </a:lnSpc>
              <a:spcBef>
                <a:spcPts val="0"/>
              </a:spcBef>
              <a:spcAft>
                <a:spcPts val="0"/>
              </a:spcAft>
            </a:pPr>
            <a:endParaRPr lang="en-US" dirty="0">
              <a:solidFill>
                <a:srgbClr val="FF0000"/>
              </a:solidFill>
              <a:latin typeface="Times New Roman" pitchFamily="18" charset="0"/>
              <a:cs typeface="Times New Roman" pitchFamily="18" charset="0"/>
            </a:endParaRPr>
          </a:p>
        </p:txBody>
      </p:sp>
      <p:sp>
        <p:nvSpPr>
          <p:cNvPr id="13" name="Footer Placeholder 4"/>
          <p:cNvSpPr>
            <a:spLocks noGrp="1"/>
          </p:cNvSpPr>
          <p:nvPr>
            <p:ph type="ftr" sz="quarter" idx="11"/>
          </p:nvPr>
        </p:nvSpPr>
        <p:spPr>
          <a:xfrm>
            <a:off x="1295400" y="6658759"/>
            <a:ext cx="7010400" cy="199241"/>
          </a:xfrm>
        </p:spPr>
        <p:txBody>
          <a:bodyPr/>
          <a:lstStyle/>
          <a:p>
            <a:r>
              <a:rPr lang="en-US" dirty="0" smtClean="0">
                <a:solidFill>
                  <a:schemeClr val="tx1"/>
                </a:solidFill>
                <a:latin typeface="Times New Roman" pitchFamily="18" charset="0"/>
                <a:cs typeface="Times New Roman" pitchFamily="18" charset="0"/>
              </a:rPr>
              <a:t> </a:t>
            </a:r>
            <a:r>
              <a:rPr lang="en-US" dirty="0">
                <a:solidFill>
                  <a:schemeClr val="tx1"/>
                </a:solidFill>
                <a:latin typeface="Times New Roman" pitchFamily="18" charset="0"/>
                <a:cs typeface="Times New Roman" pitchFamily="18" charset="0"/>
              </a:rPr>
              <a:t>John Dean, </a:t>
            </a:r>
            <a:r>
              <a:rPr lang="en-US" dirty="0" smtClean="0">
                <a:solidFill>
                  <a:schemeClr val="tx1"/>
                </a:solidFill>
                <a:latin typeface="Times New Roman" pitchFamily="18" charset="0"/>
                <a:cs typeface="Times New Roman" pitchFamily="18" charset="0"/>
              </a:rPr>
              <a:t>(2018), Web </a:t>
            </a:r>
            <a:r>
              <a:rPr lang="en-US" dirty="0">
                <a:solidFill>
                  <a:schemeClr val="tx1"/>
                </a:solidFill>
                <a:latin typeface="Times New Roman" pitchFamily="18" charset="0"/>
                <a:cs typeface="Times New Roman" pitchFamily="18" charset="0"/>
              </a:rPr>
              <a:t>Programming with HTML5, CSS, and JavaScript, Jones and Bartlett </a:t>
            </a:r>
            <a:r>
              <a:rPr lang="en-US" dirty="0" smtClean="0">
                <a:solidFill>
                  <a:schemeClr val="tx1"/>
                </a:solidFill>
                <a:latin typeface="Times New Roman" pitchFamily="18" charset="0"/>
                <a:cs typeface="Times New Roman" pitchFamily="18" charset="0"/>
              </a:rPr>
              <a:t>Publishers</a:t>
            </a:r>
            <a:r>
              <a:rPr lang="en-US" dirty="0">
                <a:solidFill>
                  <a:schemeClr val="tx1"/>
                </a:solidFill>
                <a:latin typeface="Times New Roman" pitchFamily="18" charset="0"/>
                <a:cs typeface="Times New Roman" pitchFamily="18" charset="0"/>
              </a:rPr>
              <a:t>.</a:t>
            </a:r>
          </a:p>
        </p:txBody>
      </p:sp>
    </p:spTree>
    <p:extLst>
      <p:ext uri="{BB962C8B-B14F-4D97-AF65-F5344CB8AC3E}">
        <p14:creationId xmlns:p14="http://schemas.microsoft.com/office/powerpoint/2010/main" val="29758161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smtClean="0">
                <a:solidFill>
                  <a:srgbClr val="FFFFFF"/>
                </a:solidFill>
                <a:latin typeface="Times New Roman" pitchFamily="18" charset="0"/>
                <a:cs typeface="Times New Roman" pitchFamily="18" charset="0"/>
              </a:rPr>
              <a:t>Outline</a:t>
            </a:r>
            <a:endParaRPr lang="en-US" sz="3200" dirty="0">
              <a:solidFill>
                <a:srgbClr val="FFFFFF"/>
              </a:solidFill>
              <a:latin typeface="Times New Roman" pitchFamily="18" charset="0"/>
              <a:cs typeface="Times New Roman" pitchFamily="18" charset="0"/>
            </a:endParaRP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606550" y="76200"/>
            <a:ext cx="7156450" cy="584775"/>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Unordered </a:t>
            </a:r>
            <a:r>
              <a:rPr lang="en-US" sz="3200" dirty="0" smtClean="0">
                <a:solidFill>
                  <a:srgbClr val="FFFFFF"/>
                </a:solidFill>
                <a:latin typeface="Times New Roman" pitchFamily="18" charset="0"/>
                <a:cs typeface="Times New Roman" pitchFamily="18" charset="0"/>
              </a:rPr>
              <a:t>Lists</a:t>
            </a:r>
            <a:endParaRPr lang="en-US" sz="3200" dirty="0">
              <a:solidFill>
                <a:srgbClr val="FFFFFF"/>
              </a:solidFill>
              <a:latin typeface="Times New Roman" pitchFamily="18" charset="0"/>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3</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1"/>
          <p:cNvSpPr>
            <a:spLocks noChangeArrowheads="1"/>
          </p:cNvSpPr>
          <p:nvPr/>
        </p:nvSpPr>
        <p:spPr bwMode="auto">
          <a:xfrm>
            <a:off x="990601" y="838200"/>
            <a:ext cx="8153399" cy="5618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42900" lvl="0" indent="-342900" algn="just">
              <a:lnSpc>
                <a:spcPct val="90000"/>
              </a:lnSpc>
              <a:spcBef>
                <a:spcPts val="0"/>
              </a:spcBef>
              <a:spcAft>
                <a:spcPts val="0"/>
              </a:spcAft>
              <a:buFont typeface="Arial" panose="020B0604020202020204" pitchFamily="34" charset="0"/>
              <a:buChar char="•"/>
            </a:pPr>
            <a:r>
              <a:rPr lang="en-US" sz="1900" dirty="0">
                <a:latin typeface="Times New Roman" pitchFamily="18" charset="0"/>
                <a:cs typeface="Times New Roman" pitchFamily="18" charset="0"/>
              </a:rPr>
              <a:t>We start this </a:t>
            </a:r>
            <a:r>
              <a:rPr lang="en-US" sz="1900" dirty="0" smtClean="0">
                <a:latin typeface="Times New Roman" pitchFamily="18" charset="0"/>
                <a:cs typeface="Times New Roman" pitchFamily="18" charset="0"/>
              </a:rPr>
              <a:t>lecture </a:t>
            </a:r>
            <a:r>
              <a:rPr lang="en-US" sz="1900" dirty="0">
                <a:latin typeface="Times New Roman" pitchFamily="18" charset="0"/>
                <a:cs typeface="Times New Roman" pitchFamily="18" charset="0"/>
              </a:rPr>
              <a:t>by learning how to implement lists. Let’s jump right into an </a:t>
            </a:r>
            <a:r>
              <a:rPr lang="en-US" sz="1900" dirty="0" smtClean="0">
                <a:latin typeface="Times New Roman" pitchFamily="18" charset="0"/>
                <a:cs typeface="Times New Roman" pitchFamily="18" charset="0"/>
              </a:rPr>
              <a:t>example. In example bellow we </a:t>
            </a:r>
            <a:r>
              <a:rPr lang="en-US" sz="1900" dirty="0">
                <a:latin typeface="Times New Roman" pitchFamily="18" charset="0"/>
                <a:cs typeface="Times New Roman" pitchFamily="18" charset="0"/>
              </a:rPr>
              <a:t>note the unordered list that shows my weekday routine. </a:t>
            </a:r>
            <a:endParaRPr lang="en-US" sz="1900" dirty="0" smtClean="0">
              <a:latin typeface="Times New Roman" pitchFamily="18" charset="0"/>
              <a:cs typeface="Times New Roman" pitchFamily="18" charset="0"/>
            </a:endParaRPr>
          </a:p>
          <a:p>
            <a:pPr marL="342900" lvl="0" indent="-342900" algn="just">
              <a:lnSpc>
                <a:spcPct val="90000"/>
              </a:lnSpc>
              <a:spcBef>
                <a:spcPts val="0"/>
              </a:spcBef>
              <a:spcAft>
                <a:spcPts val="0"/>
              </a:spcAft>
              <a:buFont typeface="Arial" panose="020B0604020202020204" pitchFamily="34" charset="0"/>
              <a:buChar char="•"/>
            </a:pPr>
            <a:r>
              <a:rPr lang="en-US" sz="1900" dirty="0" smtClean="0">
                <a:latin typeface="Times New Roman" pitchFamily="18" charset="0"/>
                <a:cs typeface="Times New Roman" pitchFamily="18" charset="0"/>
              </a:rPr>
              <a:t>It’s </a:t>
            </a:r>
            <a:r>
              <a:rPr lang="en-US" sz="1900" dirty="0">
                <a:latin typeface="Times New Roman" pitchFamily="18" charset="0"/>
                <a:cs typeface="Times New Roman" pitchFamily="18" charset="0"/>
              </a:rPr>
              <a:t>called “unordered” because the list items have bullets and circles next to them, and bullets and circles </a:t>
            </a:r>
            <a:r>
              <a:rPr lang="en-US" sz="1900" dirty="0" smtClean="0">
                <a:latin typeface="Times New Roman" pitchFamily="18" charset="0"/>
                <a:cs typeface="Times New Roman" pitchFamily="18" charset="0"/>
              </a:rPr>
              <a:t>do not </a:t>
            </a:r>
            <a:r>
              <a:rPr lang="en-US" sz="1900" dirty="0">
                <a:latin typeface="Times New Roman" pitchFamily="18" charset="0"/>
                <a:cs typeface="Times New Roman" pitchFamily="18" charset="0"/>
              </a:rPr>
              <a:t>imply any order. </a:t>
            </a:r>
            <a:endParaRPr lang="en-US" sz="1900" dirty="0" smtClean="0">
              <a:latin typeface="Times New Roman" pitchFamily="18" charset="0"/>
              <a:cs typeface="Times New Roman" pitchFamily="18" charset="0"/>
            </a:endParaRPr>
          </a:p>
          <a:p>
            <a:pPr lvl="0" algn="just">
              <a:lnSpc>
                <a:spcPct val="90000"/>
              </a:lnSpc>
              <a:spcBef>
                <a:spcPts val="0"/>
              </a:spcBef>
              <a:spcAft>
                <a:spcPts val="0"/>
              </a:spcAft>
            </a:pPr>
            <a:endParaRPr lang="en-US" sz="1900" dirty="0" smtClean="0">
              <a:latin typeface="Times New Roman" pitchFamily="18" charset="0"/>
              <a:cs typeface="Times New Roman" pitchFamily="18" charset="0"/>
            </a:endParaRPr>
          </a:p>
          <a:p>
            <a:pPr marL="342900" lvl="0" indent="-342900" algn="just">
              <a:lnSpc>
                <a:spcPct val="90000"/>
              </a:lnSpc>
              <a:spcBef>
                <a:spcPts val="0"/>
              </a:spcBef>
              <a:spcAft>
                <a:spcPts val="0"/>
              </a:spcAft>
              <a:buFont typeface="Arial" panose="020B0604020202020204" pitchFamily="34" charset="0"/>
              <a:buChar char="•"/>
            </a:pPr>
            <a:r>
              <a:rPr lang="en-US" sz="1900" dirty="0">
                <a:latin typeface="Times New Roman" pitchFamily="18" charset="0"/>
                <a:cs typeface="Times New Roman" pitchFamily="18" charset="0"/>
              </a:rPr>
              <a:t>To create an unordered list, you surround the entire list with a </a:t>
            </a:r>
            <a:r>
              <a:rPr lang="en-US" sz="1900" dirty="0" err="1">
                <a:latin typeface="Times New Roman" pitchFamily="18" charset="0"/>
                <a:cs typeface="Times New Roman" pitchFamily="18" charset="0"/>
              </a:rPr>
              <a:t>ul</a:t>
            </a:r>
            <a:r>
              <a:rPr lang="en-US" sz="1900" dirty="0">
                <a:latin typeface="Times New Roman" pitchFamily="18" charset="0"/>
                <a:cs typeface="Times New Roman" pitchFamily="18" charset="0"/>
              </a:rPr>
              <a:t> container (</a:t>
            </a:r>
            <a:r>
              <a:rPr lang="en-US" sz="1900" dirty="0" err="1">
                <a:latin typeface="Times New Roman" pitchFamily="18" charset="0"/>
                <a:cs typeface="Times New Roman" pitchFamily="18" charset="0"/>
              </a:rPr>
              <a:t>ul</a:t>
            </a:r>
            <a:r>
              <a:rPr lang="en-US" sz="1900" dirty="0">
                <a:latin typeface="Times New Roman" pitchFamily="18" charset="0"/>
                <a:cs typeface="Times New Roman" pitchFamily="18" charset="0"/>
              </a:rPr>
              <a:t> for </a:t>
            </a:r>
            <a:r>
              <a:rPr lang="en-US" sz="1900" dirty="0" smtClean="0">
                <a:latin typeface="Times New Roman" pitchFamily="18" charset="0"/>
                <a:cs typeface="Times New Roman" pitchFamily="18" charset="0"/>
              </a:rPr>
              <a:t>unordered list</a:t>
            </a:r>
            <a:r>
              <a:rPr lang="en-US" sz="1900" dirty="0">
                <a:latin typeface="Times New Roman" pitchFamily="18" charset="0"/>
                <a:cs typeface="Times New Roman" pitchFamily="18" charset="0"/>
              </a:rPr>
              <a:t>) and use li containers for the individual list items. Here’s an example:</a:t>
            </a:r>
          </a:p>
          <a:p>
            <a:pPr lvl="1" algn="just">
              <a:lnSpc>
                <a:spcPct val="90000"/>
              </a:lnSpc>
              <a:spcBef>
                <a:spcPts val="0"/>
              </a:spcBef>
              <a:spcAft>
                <a:spcPts val="0"/>
              </a:spcAft>
            </a:pPr>
            <a:r>
              <a:rPr lang="en-US" sz="1900" dirty="0">
                <a:solidFill>
                  <a:srgbClr val="FF0000"/>
                </a:solidFill>
                <a:latin typeface="Times New Roman" pitchFamily="18" charset="0"/>
                <a:cs typeface="Times New Roman" pitchFamily="18" charset="0"/>
              </a:rPr>
              <a:t>&lt;</a:t>
            </a:r>
            <a:r>
              <a:rPr lang="en-US" sz="1900" dirty="0" err="1">
                <a:solidFill>
                  <a:srgbClr val="FF0000"/>
                </a:solidFill>
                <a:latin typeface="Times New Roman" pitchFamily="18" charset="0"/>
                <a:cs typeface="Times New Roman" pitchFamily="18" charset="0"/>
              </a:rPr>
              <a:t>ul</a:t>
            </a:r>
            <a:r>
              <a:rPr lang="en-US" sz="1900" dirty="0">
                <a:solidFill>
                  <a:srgbClr val="FF0000"/>
                </a:solidFill>
                <a:latin typeface="Times New Roman" pitchFamily="18" charset="0"/>
                <a:cs typeface="Times New Roman" pitchFamily="18" charset="0"/>
              </a:rPr>
              <a:t>&gt;</a:t>
            </a:r>
          </a:p>
          <a:p>
            <a:pPr lvl="2" algn="just">
              <a:lnSpc>
                <a:spcPct val="90000"/>
              </a:lnSpc>
              <a:spcBef>
                <a:spcPts val="0"/>
              </a:spcBef>
              <a:spcAft>
                <a:spcPts val="0"/>
              </a:spcAft>
            </a:pPr>
            <a:r>
              <a:rPr lang="en-US" sz="1900" dirty="0" smtClean="0">
                <a:solidFill>
                  <a:srgbClr val="FF0000"/>
                </a:solidFill>
                <a:latin typeface="Times New Roman" pitchFamily="18" charset="0"/>
                <a:cs typeface="Times New Roman" pitchFamily="18" charset="0"/>
              </a:rPr>
              <a:t>&lt;li&gt;Wake up at 9ish.&lt;/</a:t>
            </a:r>
            <a:r>
              <a:rPr lang="en-US" sz="1900" dirty="0">
                <a:solidFill>
                  <a:srgbClr val="FF0000"/>
                </a:solidFill>
                <a:latin typeface="Times New Roman" pitchFamily="18" charset="0"/>
                <a:cs typeface="Times New Roman" pitchFamily="18" charset="0"/>
              </a:rPr>
              <a:t>li&gt;</a:t>
            </a:r>
          </a:p>
          <a:p>
            <a:pPr lvl="2" algn="just">
              <a:lnSpc>
                <a:spcPct val="90000"/>
              </a:lnSpc>
              <a:spcBef>
                <a:spcPts val="0"/>
              </a:spcBef>
              <a:spcAft>
                <a:spcPts val="0"/>
              </a:spcAft>
            </a:pPr>
            <a:r>
              <a:rPr lang="en-US" sz="1900" dirty="0">
                <a:solidFill>
                  <a:srgbClr val="FF0000"/>
                </a:solidFill>
                <a:latin typeface="Times New Roman" pitchFamily="18" charset="0"/>
                <a:cs typeface="Times New Roman" pitchFamily="18" charset="0"/>
              </a:rPr>
              <a:t>&lt;li&gt;Go to school.&lt;/li&gt;</a:t>
            </a:r>
          </a:p>
          <a:p>
            <a:pPr lvl="1" algn="just">
              <a:lnSpc>
                <a:spcPct val="90000"/>
              </a:lnSpc>
              <a:spcBef>
                <a:spcPts val="0"/>
              </a:spcBef>
              <a:spcAft>
                <a:spcPts val="0"/>
              </a:spcAft>
            </a:pPr>
            <a:r>
              <a:rPr lang="en-US" sz="1900" dirty="0">
                <a:solidFill>
                  <a:srgbClr val="FF0000"/>
                </a:solidFill>
                <a:latin typeface="Times New Roman" pitchFamily="18" charset="0"/>
                <a:cs typeface="Times New Roman" pitchFamily="18" charset="0"/>
              </a:rPr>
              <a:t>&lt;/</a:t>
            </a:r>
            <a:r>
              <a:rPr lang="en-US" sz="1900" dirty="0" err="1">
                <a:solidFill>
                  <a:srgbClr val="FF0000"/>
                </a:solidFill>
                <a:latin typeface="Times New Roman" pitchFamily="18" charset="0"/>
                <a:cs typeface="Times New Roman" pitchFamily="18" charset="0"/>
              </a:rPr>
              <a:t>ul</a:t>
            </a:r>
            <a:r>
              <a:rPr lang="en-US" sz="1900" dirty="0">
                <a:solidFill>
                  <a:srgbClr val="FF0000"/>
                </a:solidFill>
                <a:latin typeface="Times New Roman" pitchFamily="18" charset="0"/>
                <a:cs typeface="Times New Roman" pitchFamily="18" charset="0"/>
              </a:rPr>
              <a:t>&gt; </a:t>
            </a:r>
            <a:endParaRPr lang="en-US" sz="1900" dirty="0" smtClean="0">
              <a:solidFill>
                <a:srgbClr val="FF0000"/>
              </a:solidFill>
              <a:latin typeface="Times New Roman" pitchFamily="18" charset="0"/>
              <a:cs typeface="Times New Roman" pitchFamily="18" charset="0"/>
            </a:endParaRPr>
          </a:p>
          <a:p>
            <a:pPr marL="342900" indent="-342900" algn="just">
              <a:lnSpc>
                <a:spcPct val="90000"/>
              </a:lnSpc>
              <a:spcBef>
                <a:spcPts val="0"/>
              </a:spcBef>
              <a:spcAft>
                <a:spcPts val="0"/>
              </a:spcAft>
              <a:buFont typeface="Arial" panose="020B0604020202020204" pitchFamily="34" charset="0"/>
              <a:buChar char="•"/>
            </a:pPr>
            <a:r>
              <a:rPr lang="en-US" sz="1900" dirty="0">
                <a:latin typeface="Times New Roman" pitchFamily="18" charset="0"/>
                <a:cs typeface="Times New Roman" pitchFamily="18" charset="0"/>
              </a:rPr>
              <a:t>Note that it is legal to omit the &lt;/li&gt; end tag for list elements, so this is valid HTML as well:</a:t>
            </a:r>
          </a:p>
          <a:p>
            <a:pPr lvl="1" algn="just">
              <a:lnSpc>
                <a:spcPct val="90000"/>
              </a:lnSpc>
              <a:spcBef>
                <a:spcPts val="0"/>
              </a:spcBef>
              <a:spcAft>
                <a:spcPts val="0"/>
              </a:spcAft>
            </a:pPr>
            <a:r>
              <a:rPr lang="en-US" sz="1900" dirty="0">
                <a:solidFill>
                  <a:srgbClr val="FF0000"/>
                </a:solidFill>
                <a:latin typeface="Times New Roman" pitchFamily="18" charset="0"/>
                <a:cs typeface="Times New Roman" pitchFamily="18" charset="0"/>
              </a:rPr>
              <a:t>&lt;</a:t>
            </a:r>
            <a:r>
              <a:rPr lang="en-US" sz="1900" dirty="0" err="1">
                <a:solidFill>
                  <a:srgbClr val="FF0000"/>
                </a:solidFill>
                <a:latin typeface="Times New Roman" pitchFamily="18" charset="0"/>
                <a:cs typeface="Times New Roman" pitchFamily="18" charset="0"/>
              </a:rPr>
              <a:t>ul</a:t>
            </a:r>
            <a:r>
              <a:rPr lang="en-US" sz="1900" dirty="0">
                <a:solidFill>
                  <a:srgbClr val="FF0000"/>
                </a:solidFill>
                <a:latin typeface="Times New Roman" pitchFamily="18" charset="0"/>
                <a:cs typeface="Times New Roman" pitchFamily="18" charset="0"/>
              </a:rPr>
              <a:t>&gt;</a:t>
            </a:r>
          </a:p>
          <a:p>
            <a:pPr lvl="2" algn="just">
              <a:lnSpc>
                <a:spcPct val="90000"/>
              </a:lnSpc>
              <a:spcBef>
                <a:spcPts val="0"/>
              </a:spcBef>
              <a:spcAft>
                <a:spcPts val="0"/>
              </a:spcAft>
            </a:pPr>
            <a:r>
              <a:rPr lang="en-US" sz="1900" dirty="0">
                <a:solidFill>
                  <a:srgbClr val="FF0000"/>
                </a:solidFill>
                <a:latin typeface="Times New Roman" pitchFamily="18" charset="0"/>
                <a:cs typeface="Times New Roman" pitchFamily="18" charset="0"/>
              </a:rPr>
              <a:t>&lt;li&gt;Wake up at </a:t>
            </a:r>
            <a:r>
              <a:rPr lang="en-US" sz="1900" dirty="0" smtClean="0">
                <a:solidFill>
                  <a:srgbClr val="FF0000"/>
                </a:solidFill>
                <a:latin typeface="Times New Roman" pitchFamily="18" charset="0"/>
                <a:cs typeface="Times New Roman" pitchFamily="18" charset="0"/>
              </a:rPr>
              <a:t>9ish.</a:t>
            </a:r>
            <a:endParaRPr lang="en-US" sz="1900" dirty="0">
              <a:solidFill>
                <a:srgbClr val="FF0000"/>
              </a:solidFill>
              <a:latin typeface="Times New Roman" pitchFamily="18" charset="0"/>
              <a:cs typeface="Times New Roman" pitchFamily="18" charset="0"/>
            </a:endParaRPr>
          </a:p>
          <a:p>
            <a:pPr lvl="2" algn="just">
              <a:lnSpc>
                <a:spcPct val="90000"/>
              </a:lnSpc>
              <a:spcBef>
                <a:spcPts val="0"/>
              </a:spcBef>
              <a:spcAft>
                <a:spcPts val="0"/>
              </a:spcAft>
            </a:pPr>
            <a:r>
              <a:rPr lang="en-US" sz="1900" dirty="0">
                <a:solidFill>
                  <a:srgbClr val="FF0000"/>
                </a:solidFill>
                <a:latin typeface="Times New Roman" pitchFamily="18" charset="0"/>
                <a:cs typeface="Times New Roman" pitchFamily="18" charset="0"/>
              </a:rPr>
              <a:t>&lt;li&gt;Go to school.</a:t>
            </a:r>
          </a:p>
          <a:p>
            <a:pPr lvl="1" algn="just">
              <a:lnSpc>
                <a:spcPct val="90000"/>
              </a:lnSpc>
              <a:spcBef>
                <a:spcPts val="0"/>
              </a:spcBef>
              <a:spcAft>
                <a:spcPts val="0"/>
              </a:spcAft>
            </a:pPr>
            <a:r>
              <a:rPr lang="en-US" sz="1900" dirty="0">
                <a:solidFill>
                  <a:srgbClr val="FF0000"/>
                </a:solidFill>
                <a:latin typeface="Times New Roman" pitchFamily="18" charset="0"/>
                <a:cs typeface="Times New Roman" pitchFamily="18" charset="0"/>
              </a:rPr>
              <a:t>&lt;/</a:t>
            </a:r>
            <a:r>
              <a:rPr lang="en-US" sz="1900" dirty="0" err="1">
                <a:solidFill>
                  <a:srgbClr val="FF0000"/>
                </a:solidFill>
                <a:latin typeface="Times New Roman" pitchFamily="18" charset="0"/>
                <a:cs typeface="Times New Roman" pitchFamily="18" charset="0"/>
              </a:rPr>
              <a:t>ul</a:t>
            </a:r>
            <a:r>
              <a:rPr lang="en-US" sz="1900" dirty="0">
                <a:solidFill>
                  <a:srgbClr val="FF0000"/>
                </a:solidFill>
                <a:latin typeface="Times New Roman" pitchFamily="18" charset="0"/>
                <a:cs typeface="Times New Roman" pitchFamily="18" charset="0"/>
              </a:rPr>
              <a:t>&gt;</a:t>
            </a:r>
          </a:p>
          <a:p>
            <a:pPr marL="342900" indent="-342900" algn="just">
              <a:lnSpc>
                <a:spcPct val="90000"/>
              </a:lnSpc>
              <a:spcBef>
                <a:spcPts val="0"/>
              </a:spcBef>
              <a:spcAft>
                <a:spcPts val="0"/>
              </a:spcAft>
              <a:buFont typeface="Arial" panose="020B0604020202020204" pitchFamily="34" charset="0"/>
              <a:buChar char="•"/>
            </a:pPr>
            <a:r>
              <a:rPr lang="en-US" sz="1900" dirty="0">
                <a:latin typeface="Times New Roman" pitchFamily="18" charset="0"/>
                <a:cs typeface="Times New Roman" pitchFamily="18" charset="0"/>
              </a:rPr>
              <a:t>However, in the interest of readability and maintenance, coding conventions suggest that you </a:t>
            </a:r>
            <a:r>
              <a:rPr lang="en-US" sz="1900" dirty="0" smtClean="0">
                <a:latin typeface="Times New Roman" pitchFamily="18" charset="0"/>
                <a:cs typeface="Times New Roman" pitchFamily="18" charset="0"/>
              </a:rPr>
              <a:t>do not </a:t>
            </a:r>
            <a:r>
              <a:rPr lang="en-US" sz="1900" dirty="0">
                <a:latin typeface="Times New Roman" pitchFamily="18" charset="0"/>
                <a:cs typeface="Times New Roman" pitchFamily="18" charset="0"/>
              </a:rPr>
              <a:t>omit the &lt;/li&gt; end tag</a:t>
            </a:r>
            <a:r>
              <a:rPr lang="en-US" sz="1900" dirty="0" smtClean="0">
                <a:latin typeface="Times New Roman" pitchFamily="18" charset="0"/>
                <a:cs typeface="Times New Roman" pitchFamily="18" charset="0"/>
              </a:rPr>
              <a:t>.</a:t>
            </a:r>
            <a:endParaRPr lang="en-US" sz="1900" dirty="0">
              <a:latin typeface="Times New Roman" pitchFamily="18" charset="0"/>
              <a:cs typeface="Times New Roman" pitchFamily="18" charset="0"/>
            </a:endParaRPr>
          </a:p>
        </p:txBody>
      </p:sp>
      <p:sp>
        <p:nvSpPr>
          <p:cNvPr id="13" name="Footer Placeholder 4"/>
          <p:cNvSpPr>
            <a:spLocks noGrp="1"/>
          </p:cNvSpPr>
          <p:nvPr>
            <p:ph type="ftr" sz="quarter" idx="11"/>
          </p:nvPr>
        </p:nvSpPr>
        <p:spPr>
          <a:xfrm>
            <a:off x="1295400" y="6658759"/>
            <a:ext cx="7010400" cy="199241"/>
          </a:xfrm>
        </p:spPr>
        <p:txBody>
          <a:bodyPr/>
          <a:lstStyle/>
          <a:p>
            <a:r>
              <a:rPr lang="en-US" dirty="0" smtClean="0">
                <a:solidFill>
                  <a:schemeClr val="tx1"/>
                </a:solidFill>
                <a:latin typeface="Times New Roman" pitchFamily="18" charset="0"/>
                <a:cs typeface="Times New Roman" pitchFamily="18" charset="0"/>
              </a:rPr>
              <a:t> </a:t>
            </a:r>
            <a:r>
              <a:rPr lang="en-US" dirty="0">
                <a:solidFill>
                  <a:schemeClr val="tx1"/>
                </a:solidFill>
                <a:latin typeface="Times New Roman" pitchFamily="18" charset="0"/>
                <a:cs typeface="Times New Roman" pitchFamily="18" charset="0"/>
              </a:rPr>
              <a:t>John Dean, </a:t>
            </a:r>
            <a:r>
              <a:rPr lang="en-US" dirty="0" smtClean="0">
                <a:solidFill>
                  <a:schemeClr val="tx1"/>
                </a:solidFill>
                <a:latin typeface="Times New Roman" pitchFamily="18" charset="0"/>
                <a:cs typeface="Times New Roman" pitchFamily="18" charset="0"/>
              </a:rPr>
              <a:t>(2018), Web </a:t>
            </a:r>
            <a:r>
              <a:rPr lang="en-US" dirty="0">
                <a:solidFill>
                  <a:schemeClr val="tx1"/>
                </a:solidFill>
                <a:latin typeface="Times New Roman" pitchFamily="18" charset="0"/>
                <a:cs typeface="Times New Roman" pitchFamily="18" charset="0"/>
              </a:rPr>
              <a:t>Programming with HTML5, CSS, and JavaScript, Jones and Bartlett </a:t>
            </a:r>
            <a:r>
              <a:rPr lang="en-US" dirty="0" smtClean="0">
                <a:solidFill>
                  <a:schemeClr val="tx1"/>
                </a:solidFill>
                <a:latin typeface="Times New Roman" pitchFamily="18" charset="0"/>
                <a:cs typeface="Times New Roman" pitchFamily="18" charset="0"/>
              </a:rPr>
              <a:t>Publishers</a:t>
            </a:r>
            <a:r>
              <a:rPr lang="en-US" dirty="0">
                <a:solidFill>
                  <a:schemeClr val="tx1"/>
                </a:solidFill>
                <a:latin typeface="Times New Roman" pitchFamily="18" charset="0"/>
                <a:cs typeface="Times New Roman" pitchFamily="18" charset="0"/>
              </a:rPr>
              <a:t>.</a:t>
            </a:r>
          </a:p>
        </p:txBody>
      </p:sp>
    </p:spTree>
    <p:extLst>
      <p:ext uri="{BB962C8B-B14F-4D97-AF65-F5344CB8AC3E}">
        <p14:creationId xmlns:p14="http://schemas.microsoft.com/office/powerpoint/2010/main" val="148279623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smtClean="0">
                <a:solidFill>
                  <a:srgbClr val="FFFFFF"/>
                </a:solidFill>
                <a:latin typeface="Times New Roman" pitchFamily="18" charset="0"/>
                <a:cs typeface="Times New Roman" pitchFamily="18" charset="0"/>
              </a:rPr>
              <a:t>Outline</a:t>
            </a:r>
            <a:endParaRPr lang="en-US" sz="3200" dirty="0">
              <a:solidFill>
                <a:srgbClr val="FFFFFF"/>
              </a:solidFill>
              <a:latin typeface="Times New Roman" pitchFamily="18" charset="0"/>
              <a:cs typeface="Times New Roman" pitchFamily="18" charset="0"/>
            </a:endParaRP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377950" y="-10418"/>
            <a:ext cx="7537450" cy="1077218"/>
          </a:xfrm>
          <a:prstGeom prst="rect">
            <a:avLst/>
          </a:prstGeom>
          <a:noFill/>
          <a:ln w="9525">
            <a:noFill/>
            <a:miter lim="800000"/>
            <a:headEnd/>
            <a:tailEnd/>
          </a:ln>
        </p:spPr>
        <p:txBody>
          <a:bodyPr wrap="square">
            <a:spAutoFit/>
          </a:bodyPr>
          <a:lstStyle/>
          <a:p>
            <a:pPr algn="ctr"/>
            <a:r>
              <a:rPr lang="en-US" sz="3200" dirty="0">
                <a:solidFill>
                  <a:srgbClr val="FFFFFF"/>
                </a:solidFill>
                <a:latin typeface="Times New Roman" pitchFamily="18" charset="0"/>
                <a:cs typeface="Times New Roman" pitchFamily="18" charset="0"/>
              </a:rPr>
              <a:t>Child Selectors</a:t>
            </a:r>
          </a:p>
          <a:p>
            <a:pPr algn="ctr"/>
            <a:endParaRPr lang="en-US" sz="3200" dirty="0">
              <a:solidFill>
                <a:srgbClr val="FFFFFF"/>
              </a:solidFill>
              <a:latin typeface="Times New Roman" pitchFamily="18" charset="0"/>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30</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1"/>
          <p:cNvSpPr>
            <a:spLocks noChangeArrowheads="1"/>
          </p:cNvSpPr>
          <p:nvPr/>
        </p:nvSpPr>
        <p:spPr bwMode="auto">
          <a:xfrm>
            <a:off x="990601" y="914400"/>
            <a:ext cx="8153399" cy="588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42900" indent="-342900" algn="just">
              <a:lnSpc>
                <a:spcPct val="90000"/>
              </a:lnSpc>
              <a:spcBef>
                <a:spcPts val="0"/>
              </a:spcBef>
              <a:spcAft>
                <a:spcPts val="0"/>
              </a:spcAft>
              <a:buFont typeface="Arial" panose="020B0604020202020204" pitchFamily="34" charset="0"/>
              <a:buChar char="•"/>
            </a:pPr>
            <a:r>
              <a:rPr lang="en-US" sz="1900" dirty="0" smtClean="0">
                <a:latin typeface="Times New Roman" pitchFamily="18" charset="0"/>
                <a:cs typeface="Times New Roman" pitchFamily="18" charset="0"/>
              </a:rPr>
              <a:t>In </a:t>
            </a:r>
            <a:r>
              <a:rPr lang="en-US" sz="1900" dirty="0">
                <a:latin typeface="Times New Roman" pitchFamily="18" charset="0"/>
                <a:cs typeface="Times New Roman" pitchFamily="18" charset="0"/>
              </a:rPr>
              <a:t>introducing child selectors, it’s helpful to compare them to descendant selectors. Remember how descendant selectors work? That’s when you have two selectors separated by a space, and the browser searches for a pair of elements that match the selectors such that the second element is a descendant of the first element.</a:t>
            </a:r>
          </a:p>
          <a:p>
            <a:pPr marL="285750" indent="-285750" algn="just">
              <a:lnSpc>
                <a:spcPct val="90000"/>
              </a:lnSpc>
              <a:spcBef>
                <a:spcPts val="0"/>
              </a:spcBef>
              <a:spcAft>
                <a:spcPts val="0"/>
              </a:spcAft>
              <a:buFont typeface="Arial" panose="020B0604020202020204" pitchFamily="34" charset="0"/>
              <a:buChar char="•"/>
            </a:pPr>
            <a:r>
              <a:rPr lang="en-US" sz="1900" dirty="0" smtClean="0">
                <a:latin typeface="Times New Roman" pitchFamily="18" charset="0"/>
                <a:cs typeface="Times New Roman" pitchFamily="18" charset="0"/>
              </a:rPr>
              <a:t>Instead </a:t>
            </a:r>
            <a:r>
              <a:rPr lang="en-US" sz="1900" dirty="0">
                <a:latin typeface="Times New Roman" pitchFamily="18" charset="0"/>
                <a:cs typeface="Times New Roman" pitchFamily="18" charset="0"/>
              </a:rPr>
              <a:t>of allowing the second element to be any descendant of the first element, the </a:t>
            </a:r>
            <a:r>
              <a:rPr lang="en-US" sz="1900" dirty="0" smtClean="0">
                <a:latin typeface="Times New Roman" pitchFamily="18" charset="0"/>
                <a:cs typeface="Times New Roman" pitchFamily="18" charset="0"/>
              </a:rPr>
              <a:t>second element </a:t>
            </a:r>
            <a:r>
              <a:rPr lang="en-US" sz="1900" dirty="0">
                <a:latin typeface="Times New Roman" pitchFamily="18" charset="0"/>
                <a:cs typeface="Times New Roman" pitchFamily="18" charset="0"/>
              </a:rPr>
              <a:t>must be a child of the first matched element (i.e., the second element must be within </a:t>
            </a:r>
            <a:r>
              <a:rPr lang="en-US" sz="1900" dirty="0" smtClean="0">
                <a:latin typeface="Times New Roman" pitchFamily="18" charset="0"/>
                <a:cs typeface="Times New Roman" pitchFamily="18" charset="0"/>
              </a:rPr>
              <a:t>the first </a:t>
            </a:r>
            <a:r>
              <a:rPr lang="en-US" sz="1900" dirty="0">
                <a:latin typeface="Times New Roman" pitchFamily="18" charset="0"/>
                <a:cs typeface="Times New Roman" pitchFamily="18" charset="0"/>
              </a:rPr>
              <a:t>element, and there are no other container elements inside the first element that surround </a:t>
            </a:r>
            <a:r>
              <a:rPr lang="en-US" sz="1900" dirty="0" smtClean="0">
                <a:latin typeface="Times New Roman" pitchFamily="18" charset="0"/>
                <a:cs typeface="Times New Roman" pitchFamily="18" charset="0"/>
              </a:rPr>
              <a:t>the second </a:t>
            </a:r>
            <a:r>
              <a:rPr lang="en-US" sz="1900" dirty="0">
                <a:latin typeface="Times New Roman" pitchFamily="18" charset="0"/>
                <a:cs typeface="Times New Roman" pitchFamily="18" charset="0"/>
              </a:rPr>
              <a:t>element</a:t>
            </a:r>
            <a:r>
              <a:rPr lang="en-US" sz="1900" dirty="0" smtClean="0">
                <a:latin typeface="Times New Roman" pitchFamily="18" charset="0"/>
                <a:cs typeface="Times New Roman" pitchFamily="18" charset="0"/>
              </a:rPr>
              <a:t>).</a:t>
            </a:r>
          </a:p>
          <a:p>
            <a:pPr marL="285750" indent="-285750" algn="just">
              <a:lnSpc>
                <a:spcPct val="90000"/>
              </a:lnSpc>
              <a:spcBef>
                <a:spcPts val="0"/>
              </a:spcBef>
              <a:spcAft>
                <a:spcPts val="0"/>
              </a:spcAft>
              <a:buFont typeface="Arial" panose="020B0604020202020204" pitchFamily="34" charset="0"/>
              <a:buChar char="•"/>
            </a:pPr>
            <a:r>
              <a:rPr lang="en-US" sz="1900" dirty="0">
                <a:latin typeface="Times New Roman" pitchFamily="18" charset="0"/>
                <a:cs typeface="Times New Roman" pitchFamily="18" charset="0"/>
              </a:rPr>
              <a:t>The syntax for a child selector is the same as the syntax for a descendant selector, except </a:t>
            </a:r>
            <a:r>
              <a:rPr lang="en-US" sz="1900" dirty="0" smtClean="0">
                <a:latin typeface="Times New Roman" pitchFamily="18" charset="0"/>
                <a:cs typeface="Times New Roman" pitchFamily="18" charset="0"/>
              </a:rPr>
              <a:t>that </a:t>
            </a:r>
            <a:r>
              <a:rPr lang="en-US" sz="1900" dirty="0" smtClean="0">
                <a:solidFill>
                  <a:srgbClr val="FF0000"/>
                </a:solidFill>
                <a:latin typeface="Times New Roman" pitchFamily="18" charset="0"/>
                <a:cs typeface="Times New Roman" pitchFamily="18" charset="0"/>
              </a:rPr>
              <a:t>&gt;</a:t>
            </a:r>
            <a:r>
              <a:rPr lang="en-US" sz="1900" dirty="0" smtClean="0">
                <a:latin typeface="Times New Roman" pitchFamily="18" charset="0"/>
                <a:cs typeface="Times New Roman" pitchFamily="18" charset="0"/>
              </a:rPr>
              <a:t> </a:t>
            </a:r>
            <a:r>
              <a:rPr lang="en-US" sz="1900" dirty="0">
                <a:latin typeface="Times New Roman" pitchFamily="18" charset="0"/>
                <a:cs typeface="Times New Roman" pitchFamily="18" charset="0"/>
              </a:rPr>
              <a:t>symbols are used instead of spaces. Here’s the syntax:</a:t>
            </a:r>
          </a:p>
          <a:p>
            <a:pPr lvl="1" algn="just">
              <a:lnSpc>
                <a:spcPct val="90000"/>
              </a:lnSpc>
              <a:spcBef>
                <a:spcPts val="0"/>
              </a:spcBef>
              <a:spcAft>
                <a:spcPts val="0"/>
              </a:spcAft>
            </a:pPr>
            <a:r>
              <a:rPr lang="en-US" sz="1900" dirty="0" smtClean="0">
                <a:solidFill>
                  <a:srgbClr val="FF0000"/>
                </a:solidFill>
                <a:latin typeface="Times New Roman" pitchFamily="18" charset="0"/>
                <a:cs typeface="Times New Roman" pitchFamily="18" charset="0"/>
              </a:rPr>
              <a:t>list-of-elements-separated-with-</a:t>
            </a:r>
            <a:r>
              <a:rPr lang="en-US" sz="1900" dirty="0">
                <a:solidFill>
                  <a:srgbClr val="FF0000"/>
                </a:solidFill>
                <a:latin typeface="Times New Roman" pitchFamily="18" charset="0"/>
                <a:cs typeface="Times New Roman" pitchFamily="18" charset="0"/>
              </a:rPr>
              <a:t>&gt;’s {property1: value; property2: value;} </a:t>
            </a:r>
            <a:endParaRPr lang="en-US" sz="1900" dirty="0" smtClean="0">
              <a:solidFill>
                <a:srgbClr val="FF0000"/>
              </a:solidFill>
              <a:latin typeface="Times New Roman" pitchFamily="18" charset="0"/>
              <a:cs typeface="Times New Roman" pitchFamily="18" charset="0"/>
            </a:endParaRPr>
          </a:p>
          <a:p>
            <a:pPr lvl="1" algn="just">
              <a:lnSpc>
                <a:spcPct val="90000"/>
              </a:lnSpc>
              <a:spcBef>
                <a:spcPts val="0"/>
              </a:spcBef>
              <a:spcAft>
                <a:spcPts val="0"/>
              </a:spcAft>
            </a:pPr>
            <a:endParaRPr lang="en-US" sz="1900" dirty="0">
              <a:solidFill>
                <a:srgbClr val="FF0000"/>
              </a:solidFill>
              <a:latin typeface="Times New Roman" pitchFamily="18" charset="0"/>
              <a:cs typeface="Times New Roman" pitchFamily="18" charset="0"/>
            </a:endParaRPr>
          </a:p>
          <a:p>
            <a:pPr marL="285750" indent="-285750" algn="just">
              <a:lnSpc>
                <a:spcPct val="90000"/>
              </a:lnSpc>
              <a:spcBef>
                <a:spcPts val="0"/>
              </a:spcBef>
              <a:spcAft>
                <a:spcPts val="0"/>
              </a:spcAft>
              <a:buFont typeface="Arial" panose="020B0604020202020204" pitchFamily="34" charset="0"/>
              <a:buChar char="•"/>
            </a:pPr>
            <a:r>
              <a:rPr lang="en-US" sz="1900" dirty="0">
                <a:latin typeface="Times New Roman" pitchFamily="18" charset="0"/>
                <a:cs typeface="Times New Roman" pitchFamily="18" charset="0"/>
              </a:rPr>
              <a:t>For an example, look at this CSS rule from the </a:t>
            </a:r>
            <a:r>
              <a:rPr lang="en-US" sz="1900" dirty="0" err="1">
                <a:latin typeface="Times New Roman" pitchFamily="18" charset="0"/>
                <a:cs typeface="Times New Roman" pitchFamily="18" charset="0"/>
              </a:rPr>
              <a:t>Mangie’s</a:t>
            </a:r>
            <a:r>
              <a:rPr lang="en-US" sz="1900" dirty="0">
                <a:latin typeface="Times New Roman" pitchFamily="18" charset="0"/>
                <a:cs typeface="Times New Roman" pitchFamily="18" charset="0"/>
              </a:rPr>
              <a:t> List web page:</a:t>
            </a:r>
          </a:p>
          <a:p>
            <a:pPr lvl="1" algn="just">
              <a:lnSpc>
                <a:spcPct val="90000"/>
              </a:lnSpc>
              <a:spcBef>
                <a:spcPts val="0"/>
              </a:spcBef>
              <a:spcAft>
                <a:spcPts val="0"/>
              </a:spcAft>
            </a:pPr>
            <a:r>
              <a:rPr lang="en-US" sz="1900" dirty="0" smtClean="0">
                <a:solidFill>
                  <a:srgbClr val="FF0000"/>
                </a:solidFill>
                <a:latin typeface="Times New Roman" pitchFamily="18" charset="0"/>
                <a:cs typeface="Times New Roman" pitchFamily="18" charset="0"/>
              </a:rPr>
              <a:t>section </a:t>
            </a:r>
            <a:r>
              <a:rPr lang="en-US" sz="1900" dirty="0">
                <a:solidFill>
                  <a:srgbClr val="FF0000"/>
                </a:solidFill>
                <a:latin typeface="Times New Roman" pitchFamily="18" charset="0"/>
                <a:cs typeface="Times New Roman" pitchFamily="18" charset="0"/>
              </a:rPr>
              <a:t>&gt; h2 {background-color: </a:t>
            </a:r>
            <a:r>
              <a:rPr lang="en-US" sz="1900" dirty="0" err="1">
                <a:solidFill>
                  <a:srgbClr val="FF0000"/>
                </a:solidFill>
                <a:latin typeface="Times New Roman" pitchFamily="18" charset="0"/>
                <a:cs typeface="Times New Roman" pitchFamily="18" charset="0"/>
              </a:rPr>
              <a:t>palegreen</a:t>
            </a:r>
            <a:r>
              <a:rPr lang="en-US" sz="1900" dirty="0" smtClean="0">
                <a:solidFill>
                  <a:srgbClr val="FF0000"/>
                </a:solidFill>
                <a:latin typeface="Times New Roman" pitchFamily="18" charset="0"/>
                <a:cs typeface="Times New Roman" pitchFamily="18" charset="0"/>
              </a:rPr>
              <a:t>;}</a:t>
            </a:r>
          </a:p>
          <a:p>
            <a:pPr lvl="1" algn="just">
              <a:lnSpc>
                <a:spcPct val="90000"/>
              </a:lnSpc>
              <a:spcBef>
                <a:spcPts val="0"/>
              </a:spcBef>
              <a:spcAft>
                <a:spcPts val="0"/>
              </a:spcAft>
            </a:pPr>
            <a:endParaRPr lang="en-US" sz="1900" dirty="0" smtClean="0">
              <a:solidFill>
                <a:srgbClr val="FF0000"/>
              </a:solidFill>
              <a:latin typeface="Times New Roman" pitchFamily="18" charset="0"/>
              <a:cs typeface="Times New Roman" pitchFamily="18" charset="0"/>
            </a:endParaRPr>
          </a:p>
          <a:p>
            <a:pPr marL="285750" indent="-285750" algn="just">
              <a:lnSpc>
                <a:spcPct val="90000"/>
              </a:lnSpc>
              <a:spcBef>
                <a:spcPts val="0"/>
              </a:spcBef>
              <a:spcAft>
                <a:spcPts val="0"/>
              </a:spcAft>
              <a:buFont typeface="Arial" panose="020B0604020202020204" pitchFamily="34" charset="0"/>
              <a:buChar char="•"/>
            </a:pPr>
            <a:r>
              <a:rPr lang="en-US" sz="1900" dirty="0" smtClean="0">
                <a:latin typeface="Times New Roman" pitchFamily="18" charset="0"/>
                <a:cs typeface="Times New Roman" pitchFamily="18" charset="0"/>
              </a:rPr>
              <a:t>That </a:t>
            </a:r>
            <a:r>
              <a:rPr lang="en-US" sz="1900" dirty="0">
                <a:latin typeface="Times New Roman" pitchFamily="18" charset="0"/>
                <a:cs typeface="Times New Roman" pitchFamily="18" charset="0"/>
              </a:rPr>
              <a:t>rule matches each h2 element that is a child element of a section element</a:t>
            </a:r>
            <a:r>
              <a:rPr lang="en-US" sz="1900" dirty="0" smtClean="0">
                <a:latin typeface="Times New Roman" pitchFamily="18" charset="0"/>
                <a:cs typeface="Times New Roman" pitchFamily="18" charset="0"/>
              </a:rPr>
              <a:t>. In </a:t>
            </a:r>
            <a:r>
              <a:rPr lang="en-US" sz="1900" dirty="0">
                <a:latin typeface="Times New Roman" pitchFamily="18" charset="0"/>
                <a:cs typeface="Times New Roman" pitchFamily="18" charset="0"/>
              </a:rPr>
              <a:t>the example 8B., the h2 elements inside the section containers. Those h2 </a:t>
            </a:r>
            <a:r>
              <a:rPr lang="en-US" sz="1900" dirty="0" smtClean="0">
                <a:latin typeface="Times New Roman" pitchFamily="18" charset="0"/>
                <a:cs typeface="Times New Roman" pitchFamily="18" charset="0"/>
              </a:rPr>
              <a:t>elements say </a:t>
            </a:r>
            <a:r>
              <a:rPr lang="en-US" sz="1900" dirty="0">
                <a:latin typeface="Times New Roman" pitchFamily="18" charset="0"/>
                <a:cs typeface="Times New Roman" pitchFamily="18" charset="0"/>
              </a:rPr>
              <a:t>“Dining” and “Clothing.” Thus, the preceding CSS rule causes browsers to display those </a:t>
            </a:r>
            <a:r>
              <a:rPr lang="en-US" sz="1900" dirty="0" smtClean="0">
                <a:latin typeface="Times New Roman" pitchFamily="18" charset="0"/>
                <a:cs typeface="Times New Roman" pitchFamily="18" charset="0"/>
              </a:rPr>
              <a:t>two words </a:t>
            </a:r>
            <a:r>
              <a:rPr lang="en-US" sz="1900" dirty="0">
                <a:latin typeface="Times New Roman" pitchFamily="18" charset="0"/>
                <a:cs typeface="Times New Roman" pitchFamily="18" charset="0"/>
              </a:rPr>
              <a:t>with pale green background colors</a:t>
            </a:r>
            <a:r>
              <a:rPr lang="en-US" sz="1900" dirty="0" smtClean="0">
                <a:latin typeface="Times New Roman" pitchFamily="18" charset="0"/>
                <a:cs typeface="Times New Roman" pitchFamily="18" charset="0"/>
              </a:rPr>
              <a:t>.</a:t>
            </a:r>
          </a:p>
          <a:p>
            <a:pPr marL="285750" indent="-285750" algn="just">
              <a:lnSpc>
                <a:spcPct val="90000"/>
              </a:lnSpc>
              <a:spcBef>
                <a:spcPts val="0"/>
              </a:spcBef>
              <a:spcAft>
                <a:spcPts val="0"/>
              </a:spcAft>
              <a:buFont typeface="Arial" panose="020B0604020202020204" pitchFamily="34" charset="0"/>
              <a:buChar char="•"/>
            </a:pPr>
            <a:r>
              <a:rPr lang="en-US" sz="1900" dirty="0" smtClean="0">
                <a:latin typeface="Times New Roman" pitchFamily="18" charset="0"/>
                <a:cs typeface="Times New Roman" pitchFamily="18" charset="0"/>
              </a:rPr>
              <a:t>The </a:t>
            </a:r>
            <a:r>
              <a:rPr lang="en-US" sz="1900" dirty="0">
                <a:latin typeface="Times New Roman" pitchFamily="18" charset="0"/>
                <a:cs typeface="Times New Roman" pitchFamily="18" charset="0"/>
              </a:rPr>
              <a:t>&gt; symbol is called a “</a:t>
            </a:r>
            <a:r>
              <a:rPr lang="en-US" sz="1900" dirty="0" err="1">
                <a:latin typeface="Times New Roman" pitchFamily="18" charset="0"/>
                <a:cs typeface="Times New Roman" pitchFamily="18" charset="0"/>
              </a:rPr>
              <a:t>combinator</a:t>
            </a:r>
            <a:r>
              <a:rPr lang="en-US" sz="1900" dirty="0">
                <a:latin typeface="Times New Roman" pitchFamily="18" charset="0"/>
                <a:cs typeface="Times New Roman" pitchFamily="18" charset="0"/>
              </a:rPr>
              <a:t>” because it’s used to combine the element at its left with </a:t>
            </a:r>
            <a:r>
              <a:rPr lang="en-US" sz="1900" dirty="0" smtClean="0">
                <a:latin typeface="Times New Roman" pitchFamily="18" charset="0"/>
                <a:cs typeface="Times New Roman" pitchFamily="18" charset="0"/>
              </a:rPr>
              <a:t>the element </a:t>
            </a:r>
            <a:r>
              <a:rPr lang="en-US" sz="1900" dirty="0">
                <a:latin typeface="Times New Roman" pitchFamily="18" charset="0"/>
                <a:cs typeface="Times New Roman" pitchFamily="18" charset="0"/>
              </a:rPr>
              <a:t>at its right.</a:t>
            </a:r>
          </a:p>
        </p:txBody>
      </p:sp>
      <p:sp>
        <p:nvSpPr>
          <p:cNvPr id="13" name="Footer Placeholder 4"/>
          <p:cNvSpPr>
            <a:spLocks noGrp="1"/>
          </p:cNvSpPr>
          <p:nvPr>
            <p:ph type="ftr" sz="quarter" idx="11"/>
          </p:nvPr>
        </p:nvSpPr>
        <p:spPr>
          <a:xfrm>
            <a:off x="1295400" y="6658759"/>
            <a:ext cx="7010400" cy="199241"/>
          </a:xfrm>
        </p:spPr>
        <p:txBody>
          <a:bodyPr/>
          <a:lstStyle/>
          <a:p>
            <a:r>
              <a:rPr lang="en-US" dirty="0" smtClean="0">
                <a:solidFill>
                  <a:schemeClr val="tx1"/>
                </a:solidFill>
                <a:latin typeface="Times New Roman" pitchFamily="18" charset="0"/>
                <a:cs typeface="Times New Roman" pitchFamily="18" charset="0"/>
              </a:rPr>
              <a:t> </a:t>
            </a:r>
            <a:r>
              <a:rPr lang="en-US" dirty="0">
                <a:solidFill>
                  <a:schemeClr val="tx1"/>
                </a:solidFill>
                <a:latin typeface="Times New Roman" pitchFamily="18" charset="0"/>
                <a:cs typeface="Times New Roman" pitchFamily="18" charset="0"/>
              </a:rPr>
              <a:t>John Dean, </a:t>
            </a:r>
            <a:r>
              <a:rPr lang="en-US" dirty="0" smtClean="0">
                <a:solidFill>
                  <a:schemeClr val="tx1"/>
                </a:solidFill>
                <a:latin typeface="Times New Roman" pitchFamily="18" charset="0"/>
                <a:cs typeface="Times New Roman" pitchFamily="18" charset="0"/>
              </a:rPr>
              <a:t>(2018), Web </a:t>
            </a:r>
            <a:r>
              <a:rPr lang="en-US" dirty="0">
                <a:solidFill>
                  <a:schemeClr val="tx1"/>
                </a:solidFill>
                <a:latin typeface="Times New Roman" pitchFamily="18" charset="0"/>
                <a:cs typeface="Times New Roman" pitchFamily="18" charset="0"/>
              </a:rPr>
              <a:t>Programming with HTML5, CSS, and JavaScript, Jones and Bartlett </a:t>
            </a:r>
            <a:r>
              <a:rPr lang="en-US" dirty="0" smtClean="0">
                <a:solidFill>
                  <a:schemeClr val="tx1"/>
                </a:solidFill>
                <a:latin typeface="Times New Roman" pitchFamily="18" charset="0"/>
                <a:cs typeface="Times New Roman" pitchFamily="18" charset="0"/>
              </a:rPr>
              <a:t>Publishers</a:t>
            </a:r>
            <a:r>
              <a:rPr lang="en-US" dirty="0">
                <a:solidFill>
                  <a:schemeClr val="tx1"/>
                </a:solidFill>
                <a:latin typeface="Times New Roman" pitchFamily="18" charset="0"/>
                <a:cs typeface="Times New Roman" pitchFamily="18" charset="0"/>
              </a:rPr>
              <a:t>.</a:t>
            </a:r>
          </a:p>
        </p:txBody>
      </p:sp>
    </p:spTree>
    <p:extLst>
      <p:ext uri="{BB962C8B-B14F-4D97-AF65-F5344CB8AC3E}">
        <p14:creationId xmlns:p14="http://schemas.microsoft.com/office/powerpoint/2010/main" val="222532342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smtClean="0">
                <a:solidFill>
                  <a:srgbClr val="FFFFFF"/>
                </a:solidFill>
                <a:latin typeface="Times New Roman" pitchFamily="18" charset="0"/>
                <a:cs typeface="Times New Roman" pitchFamily="18" charset="0"/>
              </a:rPr>
              <a:t>Outline</a:t>
            </a:r>
            <a:endParaRPr lang="en-US" sz="3200" dirty="0">
              <a:solidFill>
                <a:srgbClr val="FFFFFF"/>
              </a:solidFill>
              <a:latin typeface="Times New Roman" pitchFamily="18" charset="0"/>
              <a:cs typeface="Times New Roman" pitchFamily="18" charset="0"/>
            </a:endParaRP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377950" y="-10418"/>
            <a:ext cx="7537450" cy="1077218"/>
          </a:xfrm>
          <a:prstGeom prst="rect">
            <a:avLst/>
          </a:prstGeom>
          <a:noFill/>
          <a:ln w="9525">
            <a:noFill/>
            <a:miter lim="800000"/>
            <a:headEnd/>
            <a:tailEnd/>
          </a:ln>
        </p:spPr>
        <p:txBody>
          <a:bodyPr wrap="square">
            <a:spAutoFit/>
          </a:bodyPr>
          <a:lstStyle/>
          <a:p>
            <a:pPr algn="ctr"/>
            <a:r>
              <a:rPr lang="en-US" sz="3200" dirty="0">
                <a:solidFill>
                  <a:srgbClr val="FFFFFF"/>
                </a:solidFill>
                <a:latin typeface="Times New Roman" pitchFamily="18" charset="0"/>
                <a:cs typeface="Times New Roman" pitchFamily="18" charset="0"/>
              </a:rPr>
              <a:t>CSS </a:t>
            </a:r>
            <a:r>
              <a:rPr lang="en-US" sz="3200" dirty="0" smtClean="0">
                <a:solidFill>
                  <a:srgbClr val="FFFFFF"/>
                </a:solidFill>
                <a:latin typeface="Times New Roman" pitchFamily="18" charset="0"/>
                <a:cs typeface="Times New Roman" pitchFamily="18" charset="0"/>
              </a:rPr>
              <a:t>Inheritance</a:t>
            </a:r>
            <a:endParaRPr lang="en-US" sz="3200" dirty="0">
              <a:solidFill>
                <a:srgbClr val="FFFFFF"/>
              </a:solidFill>
              <a:latin typeface="Times New Roman" pitchFamily="18" charset="0"/>
              <a:cs typeface="Times New Roman" pitchFamily="18" charset="0"/>
            </a:endParaRPr>
          </a:p>
          <a:p>
            <a:pPr algn="ctr"/>
            <a:endParaRPr lang="en-US" sz="3200" dirty="0">
              <a:solidFill>
                <a:srgbClr val="FFFFFF"/>
              </a:solidFill>
              <a:latin typeface="Times New Roman" pitchFamily="18" charset="0"/>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31</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1"/>
          <p:cNvSpPr>
            <a:spLocks noChangeArrowheads="1"/>
          </p:cNvSpPr>
          <p:nvPr/>
        </p:nvSpPr>
        <p:spPr bwMode="auto">
          <a:xfrm>
            <a:off x="990601" y="836271"/>
            <a:ext cx="8153399" cy="535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42900" indent="-342900" algn="just">
              <a:lnSpc>
                <a:spcPct val="90000"/>
              </a:lnSpc>
              <a:spcBef>
                <a:spcPts val="0"/>
              </a:spcBef>
              <a:spcAft>
                <a:spcPts val="0"/>
              </a:spcAft>
              <a:buFont typeface="Arial" panose="020B0604020202020204" pitchFamily="34" charset="0"/>
              <a:buChar char="•"/>
            </a:pPr>
            <a:r>
              <a:rPr lang="en-US" sz="1900" dirty="0" smtClean="0">
                <a:latin typeface="Times New Roman" pitchFamily="18" charset="0"/>
                <a:cs typeface="Times New Roman" pitchFamily="18" charset="0"/>
              </a:rPr>
              <a:t>CSS </a:t>
            </a:r>
            <a:r>
              <a:rPr lang="en-US" sz="1900" dirty="0">
                <a:latin typeface="Times New Roman" pitchFamily="18" charset="0"/>
                <a:cs typeface="Times New Roman" pitchFamily="18" charset="0"/>
              </a:rPr>
              <a:t>inheritance is when a CSS </a:t>
            </a:r>
            <a:r>
              <a:rPr lang="en-US" sz="1900" dirty="0" smtClean="0">
                <a:latin typeface="Times New Roman" pitchFamily="18" charset="0"/>
                <a:cs typeface="Times New Roman" pitchFamily="18" charset="0"/>
              </a:rPr>
              <a:t>property value </a:t>
            </a:r>
            <a:r>
              <a:rPr lang="en-US" sz="1900" dirty="0">
                <a:latin typeface="Times New Roman" pitchFamily="18" charset="0"/>
                <a:cs typeface="Times New Roman" pitchFamily="18" charset="0"/>
              </a:rPr>
              <a:t>flows down from a parent element to one or more of its child elements. That </a:t>
            </a:r>
            <a:r>
              <a:rPr lang="en-US" sz="1900" dirty="0" smtClean="0">
                <a:latin typeface="Times New Roman" pitchFamily="18" charset="0"/>
                <a:cs typeface="Times New Roman" pitchFamily="18" charset="0"/>
              </a:rPr>
              <a:t>should sound </a:t>
            </a:r>
            <a:r>
              <a:rPr lang="en-US" sz="1900" dirty="0">
                <a:latin typeface="Times New Roman" pitchFamily="18" charset="0"/>
                <a:cs typeface="Times New Roman" pitchFamily="18" charset="0"/>
              </a:rPr>
              <a:t>familiar. It parallels the inheritance of genetic characteristics (e.g., height and eye color</a:t>
            </a:r>
            <a:r>
              <a:rPr lang="en-US" sz="1900" dirty="0" smtClean="0">
                <a:latin typeface="Times New Roman" pitchFamily="18" charset="0"/>
                <a:cs typeface="Times New Roman" pitchFamily="18" charset="0"/>
              </a:rPr>
              <a:t>) from </a:t>
            </a:r>
            <a:r>
              <a:rPr lang="en-US" sz="1900" dirty="0">
                <a:latin typeface="Times New Roman" pitchFamily="18" charset="0"/>
                <a:cs typeface="Times New Roman" pitchFamily="18" charset="0"/>
              </a:rPr>
              <a:t>a biological parent to a child. </a:t>
            </a:r>
            <a:endParaRPr lang="en-US" sz="1900" dirty="0" smtClean="0">
              <a:latin typeface="Times New Roman" pitchFamily="18" charset="0"/>
              <a:cs typeface="Times New Roman" pitchFamily="18" charset="0"/>
            </a:endParaRPr>
          </a:p>
          <a:p>
            <a:pPr marL="342900" indent="-342900" algn="just">
              <a:lnSpc>
                <a:spcPct val="90000"/>
              </a:lnSpc>
              <a:spcBef>
                <a:spcPts val="0"/>
              </a:spcBef>
              <a:spcAft>
                <a:spcPts val="0"/>
              </a:spcAft>
              <a:buFont typeface="Arial" panose="020B0604020202020204" pitchFamily="34" charset="0"/>
              <a:buChar char="•"/>
            </a:pPr>
            <a:r>
              <a:rPr lang="en-US" sz="1900" dirty="0">
                <a:latin typeface="Times New Roman" pitchFamily="18" charset="0"/>
                <a:cs typeface="Times New Roman" pitchFamily="18" charset="0"/>
              </a:rPr>
              <a:t>Some CSS properties are inheritable and some are not, here are the ones that are inheritable</a:t>
            </a:r>
            <a:r>
              <a:rPr lang="en-US" sz="1900" dirty="0" smtClean="0">
                <a:latin typeface="Times New Roman" pitchFamily="18" charset="0"/>
                <a:cs typeface="Times New Roman" pitchFamily="18" charset="0"/>
              </a:rPr>
              <a:t>:</a:t>
            </a:r>
          </a:p>
          <a:p>
            <a:pPr marL="800100" lvl="1" indent="-342900" algn="just">
              <a:lnSpc>
                <a:spcPct val="90000"/>
              </a:lnSpc>
              <a:spcBef>
                <a:spcPts val="0"/>
              </a:spcBef>
              <a:spcAft>
                <a:spcPts val="0"/>
              </a:spcAft>
              <a:buFont typeface="Arial" panose="020B0604020202020204" pitchFamily="34" charset="0"/>
              <a:buChar char="•"/>
            </a:pPr>
            <a:r>
              <a:rPr lang="en-US" sz="1900" dirty="0" smtClean="0">
                <a:solidFill>
                  <a:srgbClr val="FF0000"/>
                </a:solidFill>
                <a:latin typeface="Times New Roman" pitchFamily="18" charset="0"/>
                <a:cs typeface="Times New Roman" pitchFamily="18" charset="0"/>
              </a:rPr>
              <a:t>color</a:t>
            </a:r>
            <a:endParaRPr lang="en-US" sz="1900" dirty="0">
              <a:solidFill>
                <a:srgbClr val="FF0000"/>
              </a:solidFill>
              <a:latin typeface="Times New Roman" pitchFamily="18" charset="0"/>
              <a:cs typeface="Times New Roman" pitchFamily="18" charset="0"/>
            </a:endParaRPr>
          </a:p>
          <a:p>
            <a:pPr marL="800100" lvl="1" indent="-342900" algn="just">
              <a:lnSpc>
                <a:spcPct val="90000"/>
              </a:lnSpc>
              <a:spcBef>
                <a:spcPts val="0"/>
              </a:spcBef>
              <a:spcAft>
                <a:spcPts val="0"/>
              </a:spcAft>
              <a:buFont typeface="Arial" panose="020B0604020202020204" pitchFamily="34" charset="0"/>
              <a:buChar char="•"/>
            </a:pPr>
            <a:r>
              <a:rPr lang="en-US" sz="1900" dirty="0" smtClean="0">
                <a:solidFill>
                  <a:srgbClr val="FF0000"/>
                </a:solidFill>
                <a:latin typeface="Times New Roman" pitchFamily="18" charset="0"/>
                <a:cs typeface="Times New Roman" pitchFamily="18" charset="0"/>
              </a:rPr>
              <a:t>font </a:t>
            </a:r>
            <a:r>
              <a:rPr lang="en-US" sz="1900" dirty="0">
                <a:solidFill>
                  <a:srgbClr val="FF0000"/>
                </a:solidFill>
                <a:latin typeface="Times New Roman" pitchFamily="18" charset="0"/>
                <a:cs typeface="Times New Roman" pitchFamily="18" charset="0"/>
              </a:rPr>
              <a:t>(and all of its more granular properties, like font-size)</a:t>
            </a:r>
          </a:p>
          <a:p>
            <a:pPr marL="800100" lvl="1" indent="-342900" algn="just">
              <a:lnSpc>
                <a:spcPct val="90000"/>
              </a:lnSpc>
              <a:spcBef>
                <a:spcPts val="0"/>
              </a:spcBef>
              <a:spcAft>
                <a:spcPts val="0"/>
              </a:spcAft>
              <a:buFont typeface="Arial" panose="020B0604020202020204" pitchFamily="34" charset="0"/>
              <a:buChar char="•"/>
            </a:pPr>
            <a:r>
              <a:rPr lang="en-US" sz="1900" dirty="0" smtClean="0">
                <a:solidFill>
                  <a:srgbClr val="FF0000"/>
                </a:solidFill>
                <a:latin typeface="Times New Roman" pitchFamily="18" charset="0"/>
                <a:cs typeface="Times New Roman" pitchFamily="18" charset="0"/>
              </a:rPr>
              <a:t>line-height</a:t>
            </a:r>
            <a:endParaRPr lang="en-US" sz="1900" dirty="0">
              <a:solidFill>
                <a:srgbClr val="FF0000"/>
              </a:solidFill>
              <a:latin typeface="Times New Roman" pitchFamily="18" charset="0"/>
              <a:cs typeface="Times New Roman" pitchFamily="18" charset="0"/>
            </a:endParaRPr>
          </a:p>
          <a:p>
            <a:pPr marL="800100" lvl="1" indent="-342900" algn="just">
              <a:lnSpc>
                <a:spcPct val="90000"/>
              </a:lnSpc>
              <a:spcBef>
                <a:spcPts val="0"/>
              </a:spcBef>
              <a:spcAft>
                <a:spcPts val="0"/>
              </a:spcAft>
              <a:buFont typeface="Arial" panose="020B0604020202020204" pitchFamily="34" charset="0"/>
              <a:buChar char="•"/>
            </a:pPr>
            <a:r>
              <a:rPr lang="en-US" sz="1900" dirty="0" smtClean="0">
                <a:solidFill>
                  <a:srgbClr val="FF0000"/>
                </a:solidFill>
                <a:latin typeface="Times New Roman" pitchFamily="18" charset="0"/>
                <a:cs typeface="Times New Roman" pitchFamily="18" charset="0"/>
              </a:rPr>
              <a:t>list-style </a:t>
            </a:r>
            <a:r>
              <a:rPr lang="en-US" sz="1900" dirty="0">
                <a:solidFill>
                  <a:srgbClr val="FF0000"/>
                </a:solidFill>
                <a:latin typeface="Times New Roman" pitchFamily="18" charset="0"/>
                <a:cs typeface="Times New Roman" pitchFamily="18" charset="0"/>
              </a:rPr>
              <a:t>(and all of its more granular properties, like list-style-type)</a:t>
            </a:r>
          </a:p>
          <a:p>
            <a:pPr marL="800100" lvl="1" indent="-342900" algn="just">
              <a:lnSpc>
                <a:spcPct val="90000"/>
              </a:lnSpc>
              <a:spcBef>
                <a:spcPts val="0"/>
              </a:spcBef>
              <a:spcAft>
                <a:spcPts val="0"/>
              </a:spcAft>
              <a:buFont typeface="Arial" panose="020B0604020202020204" pitchFamily="34" charset="0"/>
              <a:buChar char="•"/>
            </a:pPr>
            <a:r>
              <a:rPr lang="en-US" sz="1900" dirty="0" smtClean="0">
                <a:solidFill>
                  <a:srgbClr val="FF0000"/>
                </a:solidFill>
                <a:latin typeface="Times New Roman" pitchFamily="18" charset="0"/>
                <a:cs typeface="Times New Roman" pitchFamily="18" charset="0"/>
              </a:rPr>
              <a:t>text-align</a:t>
            </a:r>
            <a:endParaRPr lang="en-US" sz="1900" dirty="0">
              <a:solidFill>
                <a:srgbClr val="FF0000"/>
              </a:solidFill>
              <a:latin typeface="Times New Roman" pitchFamily="18" charset="0"/>
              <a:cs typeface="Times New Roman" pitchFamily="18" charset="0"/>
            </a:endParaRPr>
          </a:p>
          <a:p>
            <a:pPr marL="800100" lvl="1" indent="-342900" algn="just">
              <a:lnSpc>
                <a:spcPct val="90000"/>
              </a:lnSpc>
              <a:spcBef>
                <a:spcPts val="0"/>
              </a:spcBef>
              <a:spcAft>
                <a:spcPts val="0"/>
              </a:spcAft>
              <a:buFont typeface="Arial" panose="020B0604020202020204" pitchFamily="34" charset="0"/>
              <a:buChar char="•"/>
            </a:pPr>
            <a:r>
              <a:rPr lang="en-US" sz="1900" dirty="0" smtClean="0">
                <a:solidFill>
                  <a:srgbClr val="FF0000"/>
                </a:solidFill>
                <a:latin typeface="Times New Roman" pitchFamily="18" charset="0"/>
                <a:cs typeface="Times New Roman" pitchFamily="18" charset="0"/>
              </a:rPr>
              <a:t>text-transform</a:t>
            </a:r>
          </a:p>
          <a:p>
            <a:pPr marL="342900" indent="-342900" algn="just">
              <a:lnSpc>
                <a:spcPct val="90000"/>
              </a:lnSpc>
              <a:spcBef>
                <a:spcPts val="0"/>
              </a:spcBef>
              <a:spcAft>
                <a:spcPts val="0"/>
              </a:spcAft>
              <a:buFont typeface="Arial" panose="020B0604020202020204" pitchFamily="34" charset="0"/>
              <a:buChar char="•"/>
            </a:pPr>
            <a:endParaRPr lang="en-US" sz="1900" dirty="0" smtClean="0">
              <a:latin typeface="Times New Roman" pitchFamily="18" charset="0"/>
              <a:cs typeface="Times New Roman" pitchFamily="18" charset="0"/>
            </a:endParaRPr>
          </a:p>
          <a:p>
            <a:pPr marL="342900" indent="-342900" algn="just">
              <a:lnSpc>
                <a:spcPct val="90000"/>
              </a:lnSpc>
              <a:spcBef>
                <a:spcPts val="0"/>
              </a:spcBef>
              <a:spcAft>
                <a:spcPts val="0"/>
              </a:spcAft>
              <a:buFont typeface="Arial" panose="020B0604020202020204" pitchFamily="34" charset="0"/>
              <a:buChar char="•"/>
            </a:pPr>
            <a:r>
              <a:rPr lang="en-US" sz="1900" dirty="0" smtClean="0">
                <a:latin typeface="Times New Roman" pitchFamily="18" charset="0"/>
                <a:cs typeface="Times New Roman" pitchFamily="18" charset="0"/>
              </a:rPr>
              <a:t>To </a:t>
            </a:r>
            <a:r>
              <a:rPr lang="en-US" sz="1900" dirty="0">
                <a:latin typeface="Times New Roman" pitchFamily="18" charset="0"/>
                <a:cs typeface="Times New Roman" pitchFamily="18" charset="0"/>
              </a:rPr>
              <a:t>explain CSS inheritance, we’ll refer once again to the </a:t>
            </a:r>
            <a:r>
              <a:rPr lang="en-US" sz="1900" dirty="0" err="1">
                <a:latin typeface="Times New Roman" pitchFamily="18" charset="0"/>
                <a:cs typeface="Times New Roman" pitchFamily="18" charset="0"/>
              </a:rPr>
              <a:t>Mangie’s</a:t>
            </a:r>
            <a:r>
              <a:rPr lang="en-US" sz="1900" dirty="0">
                <a:latin typeface="Times New Roman" pitchFamily="18" charset="0"/>
                <a:cs typeface="Times New Roman" pitchFamily="18" charset="0"/>
              </a:rPr>
              <a:t> List web page. Specifically</a:t>
            </a:r>
            <a:r>
              <a:rPr lang="en-US" sz="1900" dirty="0" smtClean="0">
                <a:latin typeface="Times New Roman" pitchFamily="18" charset="0"/>
                <a:cs typeface="Times New Roman" pitchFamily="18" charset="0"/>
              </a:rPr>
              <a:t>, we’ll </a:t>
            </a:r>
            <a:r>
              <a:rPr lang="en-US" sz="1900" dirty="0">
                <a:latin typeface="Times New Roman" pitchFamily="18" charset="0"/>
                <a:cs typeface="Times New Roman" pitchFamily="18" charset="0"/>
              </a:rPr>
              <a:t>refer to this aside element:</a:t>
            </a:r>
          </a:p>
          <a:p>
            <a:pPr lvl="1" algn="just">
              <a:lnSpc>
                <a:spcPct val="90000"/>
              </a:lnSpc>
              <a:spcBef>
                <a:spcPts val="0"/>
              </a:spcBef>
              <a:spcAft>
                <a:spcPts val="0"/>
              </a:spcAft>
            </a:pPr>
            <a:endParaRPr lang="en-US" sz="1900" dirty="0" smtClean="0">
              <a:solidFill>
                <a:srgbClr val="FF0000"/>
              </a:solidFill>
              <a:latin typeface="Times New Roman" pitchFamily="18" charset="0"/>
              <a:cs typeface="Times New Roman" pitchFamily="18" charset="0"/>
            </a:endParaRPr>
          </a:p>
          <a:p>
            <a:pPr lvl="1" algn="just">
              <a:lnSpc>
                <a:spcPct val="90000"/>
              </a:lnSpc>
              <a:spcBef>
                <a:spcPts val="0"/>
              </a:spcBef>
              <a:spcAft>
                <a:spcPts val="0"/>
              </a:spcAft>
            </a:pPr>
            <a:r>
              <a:rPr lang="en-US" sz="1900" dirty="0" smtClean="0">
                <a:solidFill>
                  <a:srgbClr val="FF0000"/>
                </a:solidFill>
                <a:latin typeface="Times New Roman" pitchFamily="18" charset="0"/>
                <a:cs typeface="Times New Roman" pitchFamily="18" charset="0"/>
              </a:rPr>
              <a:t>&lt;</a:t>
            </a:r>
            <a:r>
              <a:rPr lang="en-US" sz="1900" dirty="0">
                <a:solidFill>
                  <a:srgbClr val="FF0000"/>
                </a:solidFill>
                <a:latin typeface="Times New Roman" pitchFamily="18" charset="0"/>
                <a:cs typeface="Times New Roman" pitchFamily="18" charset="0"/>
              </a:rPr>
              <a:t>aside&gt;</a:t>
            </a:r>
          </a:p>
          <a:p>
            <a:pPr lvl="2" algn="just">
              <a:lnSpc>
                <a:spcPct val="90000"/>
              </a:lnSpc>
              <a:spcBef>
                <a:spcPts val="0"/>
              </a:spcBef>
              <a:spcAft>
                <a:spcPts val="0"/>
              </a:spcAft>
            </a:pPr>
            <a:r>
              <a:rPr lang="en-US" sz="1900" dirty="0">
                <a:solidFill>
                  <a:srgbClr val="FF0000"/>
                </a:solidFill>
                <a:latin typeface="Times New Roman" pitchFamily="18" charset="0"/>
                <a:cs typeface="Times New Roman" pitchFamily="18" charset="0"/>
              </a:rPr>
              <a:t>&lt;h3&gt;Casey's Special&lt;/h3&gt;</a:t>
            </a:r>
          </a:p>
          <a:p>
            <a:pPr lvl="2" algn="just">
              <a:lnSpc>
                <a:spcPct val="90000"/>
              </a:lnSpc>
              <a:spcBef>
                <a:spcPts val="0"/>
              </a:spcBef>
              <a:spcAft>
                <a:spcPts val="0"/>
              </a:spcAft>
            </a:pPr>
            <a:r>
              <a:rPr lang="en-US" sz="1900" dirty="0">
                <a:solidFill>
                  <a:srgbClr val="FF0000"/>
                </a:solidFill>
                <a:latin typeface="Times New Roman" pitchFamily="18" charset="0"/>
                <a:cs typeface="Times New Roman" pitchFamily="18" charset="0"/>
              </a:rPr>
              <a:t>Half-price hot dogs when </a:t>
            </a:r>
            <a:r>
              <a:rPr lang="en-US" sz="1900" dirty="0" err="1">
                <a:solidFill>
                  <a:srgbClr val="FF0000"/>
                </a:solidFill>
                <a:latin typeface="Times New Roman" pitchFamily="18" charset="0"/>
                <a:cs typeface="Times New Roman" pitchFamily="18" charset="0"/>
              </a:rPr>
              <a:t>rotisseried</a:t>
            </a:r>
            <a:r>
              <a:rPr lang="en-US" sz="1900" dirty="0">
                <a:solidFill>
                  <a:srgbClr val="FF0000"/>
                </a:solidFill>
                <a:latin typeface="Times New Roman" pitchFamily="18" charset="0"/>
                <a:cs typeface="Times New Roman" pitchFamily="18" charset="0"/>
              </a:rPr>
              <a:t> more than 24 hours!</a:t>
            </a:r>
          </a:p>
          <a:p>
            <a:pPr lvl="1" algn="just">
              <a:lnSpc>
                <a:spcPct val="90000"/>
              </a:lnSpc>
              <a:spcBef>
                <a:spcPts val="0"/>
              </a:spcBef>
              <a:spcAft>
                <a:spcPts val="0"/>
              </a:spcAft>
            </a:pPr>
            <a:r>
              <a:rPr lang="en-US" sz="1900" dirty="0">
                <a:solidFill>
                  <a:srgbClr val="FF0000"/>
                </a:solidFill>
                <a:latin typeface="Times New Roman" pitchFamily="18" charset="0"/>
                <a:cs typeface="Times New Roman" pitchFamily="18" charset="0"/>
              </a:rPr>
              <a:t>&lt;/aside</a:t>
            </a:r>
            <a:r>
              <a:rPr lang="en-US" sz="1900" dirty="0" smtClean="0">
                <a:solidFill>
                  <a:srgbClr val="FF0000"/>
                </a:solidFill>
                <a:latin typeface="Times New Roman" pitchFamily="18" charset="0"/>
                <a:cs typeface="Times New Roman" pitchFamily="18" charset="0"/>
              </a:rPr>
              <a:t>&gt;</a:t>
            </a:r>
            <a:endParaRPr lang="en-US" sz="1900" dirty="0">
              <a:solidFill>
                <a:srgbClr val="FF0000"/>
              </a:solidFill>
              <a:latin typeface="Times New Roman" pitchFamily="18" charset="0"/>
              <a:cs typeface="Times New Roman" pitchFamily="18" charset="0"/>
            </a:endParaRPr>
          </a:p>
        </p:txBody>
      </p:sp>
      <p:sp>
        <p:nvSpPr>
          <p:cNvPr id="13" name="Footer Placeholder 4"/>
          <p:cNvSpPr>
            <a:spLocks noGrp="1"/>
          </p:cNvSpPr>
          <p:nvPr>
            <p:ph type="ftr" sz="quarter" idx="11"/>
          </p:nvPr>
        </p:nvSpPr>
        <p:spPr>
          <a:xfrm>
            <a:off x="1295400" y="6658759"/>
            <a:ext cx="7010400" cy="199241"/>
          </a:xfrm>
        </p:spPr>
        <p:txBody>
          <a:bodyPr/>
          <a:lstStyle/>
          <a:p>
            <a:r>
              <a:rPr lang="en-US" dirty="0" smtClean="0">
                <a:solidFill>
                  <a:schemeClr val="tx1"/>
                </a:solidFill>
                <a:latin typeface="Times New Roman" pitchFamily="18" charset="0"/>
                <a:cs typeface="Times New Roman" pitchFamily="18" charset="0"/>
              </a:rPr>
              <a:t> </a:t>
            </a:r>
            <a:r>
              <a:rPr lang="en-US" dirty="0">
                <a:solidFill>
                  <a:schemeClr val="tx1"/>
                </a:solidFill>
                <a:latin typeface="Times New Roman" pitchFamily="18" charset="0"/>
                <a:cs typeface="Times New Roman" pitchFamily="18" charset="0"/>
              </a:rPr>
              <a:t>John Dean, </a:t>
            </a:r>
            <a:r>
              <a:rPr lang="en-US" dirty="0" smtClean="0">
                <a:solidFill>
                  <a:schemeClr val="tx1"/>
                </a:solidFill>
                <a:latin typeface="Times New Roman" pitchFamily="18" charset="0"/>
                <a:cs typeface="Times New Roman" pitchFamily="18" charset="0"/>
              </a:rPr>
              <a:t>(2018), Web </a:t>
            </a:r>
            <a:r>
              <a:rPr lang="en-US" dirty="0">
                <a:solidFill>
                  <a:schemeClr val="tx1"/>
                </a:solidFill>
                <a:latin typeface="Times New Roman" pitchFamily="18" charset="0"/>
                <a:cs typeface="Times New Roman" pitchFamily="18" charset="0"/>
              </a:rPr>
              <a:t>Programming with HTML5, CSS, and JavaScript, Jones and Bartlett </a:t>
            </a:r>
            <a:r>
              <a:rPr lang="en-US" dirty="0" smtClean="0">
                <a:solidFill>
                  <a:schemeClr val="tx1"/>
                </a:solidFill>
                <a:latin typeface="Times New Roman" pitchFamily="18" charset="0"/>
                <a:cs typeface="Times New Roman" pitchFamily="18" charset="0"/>
              </a:rPr>
              <a:t>Publishers</a:t>
            </a:r>
            <a:r>
              <a:rPr lang="en-US" dirty="0">
                <a:solidFill>
                  <a:schemeClr val="tx1"/>
                </a:solidFill>
                <a:latin typeface="Times New Roman" pitchFamily="18" charset="0"/>
                <a:cs typeface="Times New Roman" pitchFamily="18" charset="0"/>
              </a:rPr>
              <a:t>.</a:t>
            </a:r>
          </a:p>
        </p:txBody>
      </p:sp>
    </p:spTree>
    <p:extLst>
      <p:ext uri="{BB962C8B-B14F-4D97-AF65-F5344CB8AC3E}">
        <p14:creationId xmlns:p14="http://schemas.microsoft.com/office/powerpoint/2010/main" val="203588127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smtClean="0">
                <a:solidFill>
                  <a:srgbClr val="FFFFFF"/>
                </a:solidFill>
                <a:latin typeface="Times New Roman" pitchFamily="18" charset="0"/>
                <a:cs typeface="Times New Roman" pitchFamily="18" charset="0"/>
              </a:rPr>
              <a:t>Outline</a:t>
            </a:r>
            <a:endParaRPr lang="en-US" sz="3200" dirty="0">
              <a:solidFill>
                <a:srgbClr val="FFFFFF"/>
              </a:solidFill>
              <a:latin typeface="Times New Roman" pitchFamily="18" charset="0"/>
              <a:cs typeface="Times New Roman" pitchFamily="18" charset="0"/>
            </a:endParaRP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377950" y="-10418"/>
            <a:ext cx="7537450" cy="1077218"/>
          </a:xfrm>
          <a:prstGeom prst="rect">
            <a:avLst/>
          </a:prstGeom>
          <a:noFill/>
          <a:ln w="9525">
            <a:noFill/>
            <a:miter lim="800000"/>
            <a:headEnd/>
            <a:tailEnd/>
          </a:ln>
        </p:spPr>
        <p:txBody>
          <a:bodyPr wrap="square">
            <a:spAutoFit/>
          </a:bodyPr>
          <a:lstStyle/>
          <a:p>
            <a:pPr algn="ctr"/>
            <a:r>
              <a:rPr lang="en-US" sz="3200" dirty="0">
                <a:solidFill>
                  <a:srgbClr val="FFFFFF"/>
                </a:solidFill>
                <a:latin typeface="Times New Roman" pitchFamily="18" charset="0"/>
                <a:cs typeface="Times New Roman" pitchFamily="18" charset="0"/>
              </a:rPr>
              <a:t>CSS </a:t>
            </a:r>
            <a:r>
              <a:rPr lang="en-US" sz="3200" dirty="0" smtClean="0">
                <a:solidFill>
                  <a:srgbClr val="FFFFFF"/>
                </a:solidFill>
                <a:latin typeface="Times New Roman" pitchFamily="18" charset="0"/>
                <a:cs typeface="Times New Roman" pitchFamily="18" charset="0"/>
              </a:rPr>
              <a:t>Inheritance (continue…)</a:t>
            </a:r>
            <a:endParaRPr lang="en-US" sz="3200" dirty="0">
              <a:solidFill>
                <a:srgbClr val="FFFFFF"/>
              </a:solidFill>
              <a:latin typeface="Times New Roman" pitchFamily="18" charset="0"/>
              <a:cs typeface="Times New Roman" pitchFamily="18" charset="0"/>
            </a:endParaRPr>
          </a:p>
          <a:p>
            <a:pPr algn="ctr"/>
            <a:endParaRPr lang="en-US" sz="3200" dirty="0">
              <a:solidFill>
                <a:srgbClr val="FFFFFF"/>
              </a:solidFill>
              <a:latin typeface="Times New Roman" pitchFamily="18" charset="0"/>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32</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1"/>
          <p:cNvSpPr>
            <a:spLocks noChangeArrowheads="1"/>
          </p:cNvSpPr>
          <p:nvPr/>
        </p:nvSpPr>
        <p:spPr bwMode="auto">
          <a:xfrm>
            <a:off x="990601" y="822502"/>
            <a:ext cx="8153399" cy="603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42900" indent="-342900" algn="just">
              <a:lnSpc>
                <a:spcPct val="90000"/>
              </a:lnSpc>
              <a:spcBef>
                <a:spcPts val="0"/>
              </a:spcBef>
              <a:spcAft>
                <a:spcPts val="0"/>
              </a:spcAft>
              <a:buFont typeface="Arial" panose="020B0604020202020204" pitchFamily="34" charset="0"/>
              <a:buChar char="•"/>
            </a:pPr>
            <a:r>
              <a:rPr lang="en-US" sz="1850" dirty="0" smtClean="0">
                <a:latin typeface="Times New Roman" pitchFamily="18" charset="0"/>
                <a:cs typeface="Times New Roman" pitchFamily="18" charset="0"/>
              </a:rPr>
              <a:t>Also</a:t>
            </a:r>
            <a:r>
              <a:rPr lang="en-US" sz="1850" dirty="0">
                <a:latin typeface="Times New Roman" pitchFamily="18" charset="0"/>
                <a:cs typeface="Times New Roman" pitchFamily="18" charset="0"/>
              </a:rPr>
              <a:t>, we’ll refer to this associated CSS rule:</a:t>
            </a:r>
          </a:p>
          <a:p>
            <a:pPr lvl="1" algn="just">
              <a:lnSpc>
                <a:spcPct val="90000"/>
              </a:lnSpc>
              <a:spcBef>
                <a:spcPts val="0"/>
              </a:spcBef>
              <a:spcAft>
                <a:spcPts val="0"/>
              </a:spcAft>
            </a:pPr>
            <a:r>
              <a:rPr lang="en-US" sz="1850" dirty="0">
                <a:solidFill>
                  <a:srgbClr val="FF0000"/>
                </a:solidFill>
                <a:latin typeface="Times New Roman" pitchFamily="18" charset="0"/>
                <a:cs typeface="Times New Roman" pitchFamily="18" charset="0"/>
              </a:rPr>
              <a:t>aside {</a:t>
            </a:r>
          </a:p>
          <a:p>
            <a:pPr lvl="2" algn="just">
              <a:lnSpc>
                <a:spcPct val="90000"/>
              </a:lnSpc>
              <a:spcBef>
                <a:spcPts val="0"/>
              </a:spcBef>
              <a:spcAft>
                <a:spcPts val="0"/>
              </a:spcAft>
            </a:pPr>
            <a:r>
              <a:rPr lang="en-US" sz="1850" dirty="0">
                <a:solidFill>
                  <a:srgbClr val="FF0000"/>
                </a:solidFill>
                <a:latin typeface="Times New Roman" pitchFamily="18" charset="0"/>
                <a:cs typeface="Times New Roman" pitchFamily="18" charset="0"/>
              </a:rPr>
              <a:t>border: thin dashed red;</a:t>
            </a:r>
          </a:p>
          <a:p>
            <a:pPr lvl="2" algn="just">
              <a:lnSpc>
                <a:spcPct val="90000"/>
              </a:lnSpc>
              <a:spcBef>
                <a:spcPts val="0"/>
              </a:spcBef>
              <a:spcAft>
                <a:spcPts val="0"/>
              </a:spcAft>
            </a:pPr>
            <a:r>
              <a:rPr lang="en-US" sz="1850" dirty="0">
                <a:solidFill>
                  <a:srgbClr val="FF0000"/>
                </a:solidFill>
                <a:latin typeface="Times New Roman" pitchFamily="18" charset="0"/>
                <a:cs typeface="Times New Roman" pitchFamily="18" charset="0"/>
              </a:rPr>
              <a:t>color: red;</a:t>
            </a:r>
          </a:p>
          <a:p>
            <a:pPr lvl="2" algn="just">
              <a:lnSpc>
                <a:spcPct val="90000"/>
              </a:lnSpc>
              <a:spcBef>
                <a:spcPts val="0"/>
              </a:spcBef>
              <a:spcAft>
                <a:spcPts val="0"/>
              </a:spcAft>
            </a:pPr>
            <a:r>
              <a:rPr lang="en-US" sz="1850" dirty="0">
                <a:solidFill>
                  <a:srgbClr val="FF0000"/>
                </a:solidFill>
                <a:latin typeface="Times New Roman" pitchFamily="18" charset="0"/>
                <a:cs typeface="Times New Roman" pitchFamily="18" charset="0"/>
              </a:rPr>
              <a:t>background-color: white;</a:t>
            </a:r>
          </a:p>
          <a:p>
            <a:pPr lvl="2" algn="just">
              <a:lnSpc>
                <a:spcPct val="90000"/>
              </a:lnSpc>
              <a:spcBef>
                <a:spcPts val="0"/>
              </a:spcBef>
              <a:spcAft>
                <a:spcPts val="0"/>
              </a:spcAft>
            </a:pPr>
            <a:r>
              <a:rPr lang="en-US" sz="1850" dirty="0">
                <a:solidFill>
                  <a:srgbClr val="FF0000"/>
                </a:solidFill>
                <a:latin typeface="Times New Roman" pitchFamily="18" charset="0"/>
                <a:cs typeface="Times New Roman" pitchFamily="18" charset="0"/>
              </a:rPr>
              <a:t>float: right;</a:t>
            </a:r>
          </a:p>
          <a:p>
            <a:pPr lvl="2" algn="just">
              <a:lnSpc>
                <a:spcPct val="90000"/>
              </a:lnSpc>
              <a:spcBef>
                <a:spcPts val="0"/>
              </a:spcBef>
              <a:spcAft>
                <a:spcPts val="0"/>
              </a:spcAft>
            </a:pPr>
            <a:r>
              <a:rPr lang="en-US" sz="1850" dirty="0">
                <a:solidFill>
                  <a:srgbClr val="FF0000"/>
                </a:solidFill>
                <a:latin typeface="Times New Roman" pitchFamily="18" charset="0"/>
                <a:cs typeface="Times New Roman" pitchFamily="18" charset="0"/>
              </a:rPr>
              <a:t>width: 200px;</a:t>
            </a:r>
          </a:p>
          <a:p>
            <a:pPr lvl="2" algn="just">
              <a:lnSpc>
                <a:spcPct val="90000"/>
              </a:lnSpc>
              <a:spcBef>
                <a:spcPts val="0"/>
              </a:spcBef>
              <a:spcAft>
                <a:spcPts val="0"/>
              </a:spcAft>
            </a:pPr>
            <a:r>
              <a:rPr lang="en-US" sz="1850" dirty="0">
                <a:solidFill>
                  <a:srgbClr val="FF0000"/>
                </a:solidFill>
                <a:latin typeface="Times New Roman" pitchFamily="18" charset="0"/>
                <a:cs typeface="Times New Roman" pitchFamily="18" charset="0"/>
              </a:rPr>
              <a:t>padding: 10px;</a:t>
            </a:r>
          </a:p>
          <a:p>
            <a:pPr lvl="2" algn="just">
              <a:lnSpc>
                <a:spcPct val="90000"/>
              </a:lnSpc>
              <a:spcBef>
                <a:spcPts val="0"/>
              </a:spcBef>
              <a:spcAft>
                <a:spcPts val="0"/>
              </a:spcAft>
            </a:pPr>
            <a:r>
              <a:rPr lang="en-US" sz="1850" dirty="0">
                <a:solidFill>
                  <a:srgbClr val="FF0000"/>
                </a:solidFill>
                <a:latin typeface="Times New Roman" pitchFamily="18" charset="0"/>
                <a:cs typeface="Times New Roman" pitchFamily="18" charset="0"/>
              </a:rPr>
              <a:t>margin: 5px;</a:t>
            </a:r>
          </a:p>
          <a:p>
            <a:pPr lvl="1" algn="just">
              <a:lnSpc>
                <a:spcPct val="90000"/>
              </a:lnSpc>
              <a:spcBef>
                <a:spcPts val="0"/>
              </a:spcBef>
              <a:spcAft>
                <a:spcPts val="0"/>
              </a:spcAft>
            </a:pPr>
            <a:r>
              <a:rPr lang="en-US" sz="1850" dirty="0" smtClean="0">
                <a:solidFill>
                  <a:srgbClr val="FF0000"/>
                </a:solidFill>
                <a:latin typeface="Times New Roman" pitchFamily="18" charset="0"/>
                <a:cs typeface="Times New Roman" pitchFamily="18" charset="0"/>
              </a:rPr>
              <a:t>}</a:t>
            </a:r>
          </a:p>
          <a:p>
            <a:pPr marL="342900" indent="-342900" algn="just">
              <a:lnSpc>
                <a:spcPct val="90000"/>
              </a:lnSpc>
              <a:spcBef>
                <a:spcPts val="0"/>
              </a:spcBef>
              <a:spcAft>
                <a:spcPts val="600"/>
              </a:spcAft>
              <a:buFont typeface="Arial" panose="020B0604020202020204" pitchFamily="34" charset="0"/>
              <a:buChar char="•"/>
            </a:pPr>
            <a:r>
              <a:rPr lang="en-US" sz="1850" dirty="0">
                <a:latin typeface="Times New Roman" pitchFamily="18" charset="0"/>
                <a:cs typeface="Times New Roman" pitchFamily="18" charset="0"/>
              </a:rPr>
              <a:t>In this rule, the only inheritable CSS property is color. If you specify </a:t>
            </a:r>
            <a:r>
              <a:rPr lang="en-US" sz="1850" dirty="0" smtClean="0">
                <a:latin typeface="Times New Roman" pitchFamily="18" charset="0"/>
                <a:cs typeface="Times New Roman" pitchFamily="18" charset="0"/>
              </a:rPr>
              <a:t>a yellow for </a:t>
            </a:r>
            <a:r>
              <a:rPr lang="en-US" sz="1850" dirty="0">
                <a:latin typeface="Times New Roman" pitchFamily="18" charset="0"/>
                <a:cs typeface="Times New Roman" pitchFamily="18" charset="0"/>
              </a:rPr>
              <a:t>a body element’s color, all the elements inside the body container would </a:t>
            </a:r>
            <a:r>
              <a:rPr lang="en-US" sz="1850" dirty="0" smtClean="0">
                <a:latin typeface="Times New Roman" pitchFamily="18" charset="0"/>
                <a:cs typeface="Times New Roman" pitchFamily="18" charset="0"/>
              </a:rPr>
              <a:t>inherit that </a:t>
            </a:r>
            <a:r>
              <a:rPr lang="en-US" sz="1850" dirty="0">
                <a:latin typeface="Times New Roman" pitchFamily="18" charset="0"/>
                <a:cs typeface="Times New Roman" pitchFamily="18" charset="0"/>
              </a:rPr>
              <a:t>color. That would cause the browser to use that color when displaying all the text within </a:t>
            </a:r>
            <a:r>
              <a:rPr lang="en-US" sz="1850" dirty="0" smtClean="0">
                <a:latin typeface="Times New Roman" pitchFamily="18" charset="0"/>
                <a:cs typeface="Times New Roman" pitchFamily="18" charset="0"/>
              </a:rPr>
              <a:t>the web </a:t>
            </a:r>
            <a:r>
              <a:rPr lang="en-US" sz="1850" dirty="0">
                <a:latin typeface="Times New Roman" pitchFamily="18" charset="0"/>
                <a:cs typeface="Times New Roman" pitchFamily="18" charset="0"/>
              </a:rPr>
              <a:t>page. So for the </a:t>
            </a:r>
            <a:r>
              <a:rPr lang="en-US" sz="1850" dirty="0" err="1">
                <a:latin typeface="Times New Roman" pitchFamily="18" charset="0"/>
                <a:cs typeface="Times New Roman" pitchFamily="18" charset="0"/>
              </a:rPr>
              <a:t>Mangie’s</a:t>
            </a:r>
            <a:r>
              <a:rPr lang="en-US" sz="1850" dirty="0">
                <a:latin typeface="Times New Roman" pitchFamily="18" charset="0"/>
                <a:cs typeface="Times New Roman" pitchFamily="18" charset="0"/>
              </a:rPr>
              <a:t> List web page, the red color gets inherited by the h3 element </a:t>
            </a:r>
            <a:r>
              <a:rPr lang="en-US" sz="1850" dirty="0" smtClean="0">
                <a:latin typeface="Times New Roman" pitchFamily="18" charset="0"/>
                <a:cs typeface="Times New Roman" pitchFamily="18" charset="0"/>
              </a:rPr>
              <a:t>that is </a:t>
            </a:r>
            <a:r>
              <a:rPr lang="en-US" sz="1850" dirty="0">
                <a:latin typeface="Times New Roman" pitchFamily="18" charset="0"/>
                <a:cs typeface="Times New Roman" pitchFamily="18" charset="0"/>
              </a:rPr>
              <a:t>a child of </a:t>
            </a:r>
            <a:r>
              <a:rPr lang="en-US" sz="1850" dirty="0" smtClean="0">
                <a:latin typeface="Times New Roman" pitchFamily="18" charset="0"/>
                <a:cs typeface="Times New Roman" pitchFamily="18" charset="0"/>
              </a:rPr>
              <a:t>aside </a:t>
            </a:r>
            <a:r>
              <a:rPr lang="en-US" sz="1850" dirty="0">
                <a:latin typeface="Times New Roman" pitchFamily="18" charset="0"/>
                <a:cs typeface="Times New Roman" pitchFamily="18" charset="0"/>
              </a:rPr>
              <a:t>element.  </a:t>
            </a:r>
            <a:endParaRPr lang="en-US" sz="1850" dirty="0" smtClean="0">
              <a:latin typeface="Times New Roman" pitchFamily="18" charset="0"/>
              <a:cs typeface="Times New Roman" pitchFamily="18" charset="0"/>
            </a:endParaRPr>
          </a:p>
          <a:p>
            <a:pPr marL="342900" indent="-342900" algn="just">
              <a:lnSpc>
                <a:spcPct val="90000"/>
              </a:lnSpc>
              <a:spcBef>
                <a:spcPts val="0"/>
              </a:spcBef>
              <a:spcAft>
                <a:spcPts val="600"/>
              </a:spcAft>
              <a:buFont typeface="Arial" panose="020B0604020202020204" pitchFamily="34" charset="0"/>
              <a:buChar char="•"/>
            </a:pPr>
            <a:r>
              <a:rPr lang="en-US" sz="1850" dirty="0" smtClean="0">
                <a:latin typeface="Times New Roman" pitchFamily="18" charset="0"/>
                <a:cs typeface="Times New Roman" pitchFamily="18" charset="0"/>
              </a:rPr>
              <a:t>If </a:t>
            </a:r>
            <a:r>
              <a:rPr lang="en-US" sz="1850" dirty="0">
                <a:latin typeface="Times New Roman" pitchFamily="18" charset="0"/>
                <a:cs typeface="Times New Roman" pitchFamily="18" charset="0"/>
              </a:rPr>
              <a:t>a parent element and its child element have two different CSS rules with the same property specified, then the child element’s property-value pair (and not the parent element’s property-value pair) gets applied to the child element</a:t>
            </a:r>
            <a:r>
              <a:rPr lang="en-US" sz="1850" dirty="0" smtClean="0">
                <a:latin typeface="Times New Roman" pitchFamily="18" charset="0"/>
                <a:cs typeface="Times New Roman" pitchFamily="18" charset="0"/>
              </a:rPr>
              <a:t>.</a:t>
            </a:r>
          </a:p>
          <a:p>
            <a:pPr marL="342900" indent="-342900" algn="just">
              <a:lnSpc>
                <a:spcPct val="90000"/>
              </a:lnSpc>
              <a:spcBef>
                <a:spcPts val="0"/>
              </a:spcBef>
              <a:spcAft>
                <a:spcPts val="0"/>
              </a:spcAft>
              <a:buFont typeface="Arial" panose="020B0604020202020204" pitchFamily="34" charset="0"/>
              <a:buChar char="•"/>
            </a:pPr>
            <a:r>
              <a:rPr lang="en-US" sz="1850" dirty="0" smtClean="0">
                <a:latin typeface="Times New Roman" pitchFamily="18" charset="0"/>
                <a:cs typeface="Times New Roman" pitchFamily="18" charset="0"/>
              </a:rPr>
              <a:t>Formally</a:t>
            </a:r>
            <a:r>
              <a:rPr lang="en-US" sz="1850" dirty="0">
                <a:latin typeface="Times New Roman" pitchFamily="18" charset="0"/>
                <a:cs typeface="Times New Roman" pitchFamily="18" charset="0"/>
              </a:rPr>
              <a:t>, we say that the child element’s property-value pair overrides the inherited property-value pair. So, for the </a:t>
            </a:r>
            <a:r>
              <a:rPr lang="en-US" sz="1850" dirty="0" err="1">
                <a:latin typeface="Times New Roman" pitchFamily="18" charset="0"/>
                <a:cs typeface="Times New Roman" pitchFamily="18" charset="0"/>
              </a:rPr>
              <a:t>Mangie’s</a:t>
            </a:r>
            <a:r>
              <a:rPr lang="en-US" sz="1850" dirty="0">
                <a:latin typeface="Times New Roman" pitchFamily="18" charset="0"/>
                <a:cs typeface="Times New Roman" pitchFamily="18" charset="0"/>
              </a:rPr>
              <a:t> List web page, if color: blue; was specified for the h3 element inside the aside element, then the browser would display blue text for the h3 element. </a:t>
            </a:r>
          </a:p>
        </p:txBody>
      </p:sp>
      <p:sp>
        <p:nvSpPr>
          <p:cNvPr id="13" name="Footer Placeholder 4"/>
          <p:cNvSpPr>
            <a:spLocks noGrp="1"/>
          </p:cNvSpPr>
          <p:nvPr>
            <p:ph type="ftr" sz="quarter" idx="11"/>
          </p:nvPr>
        </p:nvSpPr>
        <p:spPr>
          <a:xfrm>
            <a:off x="1295400" y="6658759"/>
            <a:ext cx="7010400" cy="199241"/>
          </a:xfrm>
        </p:spPr>
        <p:txBody>
          <a:bodyPr/>
          <a:lstStyle/>
          <a:p>
            <a:r>
              <a:rPr lang="en-US" dirty="0" smtClean="0">
                <a:solidFill>
                  <a:schemeClr val="tx1"/>
                </a:solidFill>
                <a:latin typeface="Times New Roman" pitchFamily="18" charset="0"/>
                <a:cs typeface="Times New Roman" pitchFamily="18" charset="0"/>
              </a:rPr>
              <a:t> </a:t>
            </a:r>
            <a:r>
              <a:rPr lang="en-US" dirty="0">
                <a:solidFill>
                  <a:schemeClr val="tx1"/>
                </a:solidFill>
                <a:latin typeface="Times New Roman" pitchFamily="18" charset="0"/>
                <a:cs typeface="Times New Roman" pitchFamily="18" charset="0"/>
              </a:rPr>
              <a:t>John Dean, </a:t>
            </a:r>
            <a:r>
              <a:rPr lang="en-US" dirty="0" smtClean="0">
                <a:solidFill>
                  <a:schemeClr val="tx1"/>
                </a:solidFill>
                <a:latin typeface="Times New Roman" pitchFamily="18" charset="0"/>
                <a:cs typeface="Times New Roman" pitchFamily="18" charset="0"/>
              </a:rPr>
              <a:t>(2018), Web </a:t>
            </a:r>
            <a:r>
              <a:rPr lang="en-US" dirty="0">
                <a:solidFill>
                  <a:schemeClr val="tx1"/>
                </a:solidFill>
                <a:latin typeface="Times New Roman" pitchFamily="18" charset="0"/>
                <a:cs typeface="Times New Roman" pitchFamily="18" charset="0"/>
              </a:rPr>
              <a:t>Programming with HTML5, CSS, and JavaScript, Jones and Bartlett </a:t>
            </a:r>
            <a:r>
              <a:rPr lang="en-US" dirty="0" smtClean="0">
                <a:solidFill>
                  <a:schemeClr val="tx1"/>
                </a:solidFill>
                <a:latin typeface="Times New Roman" pitchFamily="18" charset="0"/>
                <a:cs typeface="Times New Roman" pitchFamily="18" charset="0"/>
              </a:rPr>
              <a:t>Publishers</a:t>
            </a:r>
            <a:r>
              <a:rPr lang="en-US" dirty="0">
                <a:solidFill>
                  <a:schemeClr val="tx1"/>
                </a:solidFill>
                <a:latin typeface="Times New Roman" pitchFamily="18" charset="0"/>
                <a:cs typeface="Times New Roman" pitchFamily="18" charset="0"/>
              </a:rPr>
              <a:t>.</a:t>
            </a:r>
          </a:p>
        </p:txBody>
      </p:sp>
    </p:spTree>
    <p:extLst>
      <p:ext uri="{BB962C8B-B14F-4D97-AF65-F5344CB8AC3E}">
        <p14:creationId xmlns:p14="http://schemas.microsoft.com/office/powerpoint/2010/main" val="213325599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smtClean="0">
                <a:solidFill>
                  <a:srgbClr val="FFFFFF"/>
                </a:solidFill>
                <a:latin typeface="Times New Roman" pitchFamily="18" charset="0"/>
                <a:cs typeface="Times New Roman" pitchFamily="18" charset="0"/>
              </a:rPr>
              <a:t>Outline</a:t>
            </a:r>
            <a:endParaRPr lang="en-US" sz="3200" dirty="0">
              <a:solidFill>
                <a:srgbClr val="FFFFFF"/>
              </a:solidFill>
              <a:latin typeface="Times New Roman" pitchFamily="18" charset="0"/>
              <a:cs typeface="Times New Roman" pitchFamily="18" charset="0"/>
            </a:endParaRP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606550" y="76200"/>
            <a:ext cx="7156450" cy="584775"/>
          </a:xfrm>
          <a:prstGeom prst="rect">
            <a:avLst/>
          </a:prstGeom>
          <a:noFill/>
          <a:ln w="9525">
            <a:noFill/>
            <a:miter lim="800000"/>
            <a:headEnd/>
            <a:tailEnd/>
          </a:ln>
        </p:spPr>
        <p:txBody>
          <a:bodyPr>
            <a:spAutoFit/>
          </a:bodyPr>
          <a:lstStyle/>
          <a:p>
            <a:pPr algn="ctr"/>
            <a:r>
              <a:rPr lang="en-US" sz="3200" dirty="0" smtClean="0">
                <a:solidFill>
                  <a:srgbClr val="FFFFFF"/>
                </a:solidFill>
                <a:latin typeface="Times New Roman" pitchFamily="18" charset="0"/>
                <a:cs typeface="Times New Roman" pitchFamily="18" charset="0"/>
              </a:rPr>
              <a:t>Summary </a:t>
            </a:r>
            <a:endParaRPr lang="en-US" sz="3200" dirty="0">
              <a:solidFill>
                <a:srgbClr val="FFFFFF"/>
              </a:solidFill>
              <a:latin typeface="Times New Roman" pitchFamily="18" charset="0"/>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33</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1"/>
          <p:cNvSpPr>
            <a:spLocks noChangeArrowheads="1"/>
          </p:cNvSpPr>
          <p:nvPr/>
        </p:nvSpPr>
        <p:spPr bwMode="auto">
          <a:xfrm>
            <a:off x="990600" y="857607"/>
            <a:ext cx="8153400" cy="5826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42900" lvl="0" indent="-342900" algn="just">
              <a:lnSpc>
                <a:spcPct val="90000"/>
              </a:lnSpc>
              <a:spcBef>
                <a:spcPts val="0"/>
              </a:spcBef>
              <a:buFont typeface="Wingdings" panose="05000000000000000000" pitchFamily="2" charset="2"/>
              <a:buChar char="Ø"/>
            </a:pPr>
            <a:r>
              <a:rPr lang="en-US" dirty="0">
                <a:latin typeface="Times New Roman" panose="02020603050405020304" pitchFamily="18" charset="0"/>
                <a:cs typeface="Times New Roman" pitchFamily="18" charset="0"/>
              </a:rPr>
              <a:t>In this lecture we explained  the unordered lists, and also clarified the CSS list-style-type property that used to define the style of the list item marker. and the most popular values </a:t>
            </a:r>
            <a:r>
              <a:rPr lang="en-US" dirty="0" smtClean="0">
                <a:latin typeface="Times New Roman" panose="02020603050405020304" pitchFamily="18" charset="0"/>
                <a:cs typeface="Times New Roman" pitchFamily="18" charset="0"/>
              </a:rPr>
              <a:t>for </a:t>
            </a:r>
            <a:r>
              <a:rPr lang="en-US" dirty="0">
                <a:latin typeface="Times New Roman" panose="02020603050405020304" pitchFamily="18" charset="0"/>
                <a:cs typeface="Times New Roman" pitchFamily="18" charset="0"/>
              </a:rPr>
              <a:t>list-style-type property </a:t>
            </a:r>
            <a:r>
              <a:rPr lang="en-US" dirty="0" smtClean="0">
                <a:latin typeface="Times New Roman" panose="02020603050405020304" pitchFamily="18" charset="0"/>
                <a:cs typeface="Times New Roman" pitchFamily="18" charset="0"/>
              </a:rPr>
              <a:t>are none</a:t>
            </a:r>
            <a:r>
              <a:rPr lang="en-US" dirty="0">
                <a:latin typeface="Times New Roman" panose="02020603050405020304" pitchFamily="18" charset="0"/>
                <a:cs typeface="Times New Roman" pitchFamily="18" charset="0"/>
              </a:rPr>
              <a:t>, disc, circle, and square</a:t>
            </a:r>
            <a:r>
              <a:rPr lang="en-US" dirty="0" smtClean="0">
                <a:latin typeface="Times New Roman" panose="02020603050405020304" pitchFamily="18" charset="0"/>
                <a:cs typeface="Times New Roman" pitchFamily="18" charset="0"/>
              </a:rPr>
              <a:t>.</a:t>
            </a:r>
          </a:p>
          <a:p>
            <a:pPr marL="342900" lvl="0" indent="-342900" algn="just">
              <a:lnSpc>
                <a:spcPct val="90000"/>
              </a:lnSpc>
              <a:spcBef>
                <a:spcPts val="0"/>
              </a:spcBef>
              <a:buFont typeface="Wingdings" panose="05000000000000000000" pitchFamily="2" charset="2"/>
              <a:buChar char="Ø"/>
            </a:pPr>
            <a:r>
              <a:rPr lang="en-US" dirty="0" smtClean="0">
                <a:latin typeface="Times New Roman" panose="02020603050405020304" pitchFamily="18" charset="0"/>
                <a:cs typeface="Times New Roman" pitchFamily="18" charset="0"/>
              </a:rPr>
              <a:t> </a:t>
            </a:r>
            <a:r>
              <a:rPr lang="en-US" dirty="0">
                <a:latin typeface="Times New Roman" panose="02020603050405020304" pitchFamily="18" charset="0"/>
                <a:cs typeface="Times New Roman" pitchFamily="18" charset="0"/>
              </a:rPr>
              <a:t>Also we clarified a descendant selector meaning, </a:t>
            </a:r>
            <a:r>
              <a:rPr lang="en-US" dirty="0" smtClean="0">
                <a:latin typeface="Times New Roman" panose="02020603050405020304" pitchFamily="18" charset="0"/>
                <a:cs typeface="Times New Roman" pitchFamily="18" charset="0"/>
              </a:rPr>
              <a:t>when </a:t>
            </a:r>
            <a:r>
              <a:rPr lang="en-US" dirty="0">
                <a:latin typeface="Times New Roman" panose="02020603050405020304" pitchFamily="18" charset="0"/>
                <a:cs typeface="Times New Roman" pitchFamily="18" charset="0"/>
              </a:rPr>
              <a:t>we specify a series of two or more selectors separated by spaces. For each pair of adjacent selectors, the browser searches for a pair of elements that match the selectors such that the second element is contained within the first element’s start tag and end tag</a:t>
            </a:r>
            <a:r>
              <a:rPr lang="en-US" dirty="0" smtClean="0">
                <a:latin typeface="Times New Roman" panose="02020603050405020304" pitchFamily="18" charset="0"/>
                <a:cs typeface="Times New Roman" pitchFamily="18" charset="0"/>
              </a:rPr>
              <a:t>.</a:t>
            </a:r>
          </a:p>
          <a:p>
            <a:pPr marL="342900" lvl="0" indent="-342900" algn="just">
              <a:lnSpc>
                <a:spcPct val="90000"/>
              </a:lnSpc>
              <a:spcBef>
                <a:spcPts val="0"/>
              </a:spcBef>
              <a:buFont typeface="Wingdings" panose="05000000000000000000" pitchFamily="2" charset="2"/>
              <a:buChar char="Ø"/>
            </a:pPr>
            <a:r>
              <a:rPr lang="en-US" dirty="0" smtClean="0">
                <a:latin typeface="Times New Roman" panose="02020603050405020304" pitchFamily="18" charset="0"/>
                <a:cs typeface="Times New Roman" pitchFamily="18" charset="0"/>
              </a:rPr>
              <a:t>We explained </a:t>
            </a:r>
            <a:r>
              <a:rPr lang="en-US" dirty="0">
                <a:latin typeface="Times New Roman" panose="02020603050405020304" pitchFamily="18" charset="0"/>
                <a:cs typeface="Times New Roman" pitchFamily="18" charset="0"/>
              </a:rPr>
              <a:t>the ordered lists that generate list items that have numbers and letters next to them</a:t>
            </a:r>
            <a:r>
              <a:rPr lang="en-US" dirty="0" smtClean="0">
                <a:latin typeface="Times New Roman" panose="02020603050405020304" pitchFamily="18" charset="0"/>
                <a:cs typeface="Times New Roman" pitchFamily="18" charset="0"/>
              </a:rPr>
              <a:t>.</a:t>
            </a:r>
          </a:p>
          <a:p>
            <a:pPr marL="342900" lvl="0" indent="-342900" algn="just">
              <a:lnSpc>
                <a:spcPct val="90000"/>
              </a:lnSpc>
              <a:spcBef>
                <a:spcPts val="0"/>
              </a:spcBef>
              <a:buFont typeface="Wingdings" panose="05000000000000000000" pitchFamily="2" charset="2"/>
              <a:buChar char="Ø"/>
            </a:pPr>
            <a:r>
              <a:rPr lang="en-US" dirty="0" smtClean="0">
                <a:latin typeface="Times New Roman" panose="02020603050405020304" pitchFamily="18" charset="0"/>
                <a:cs typeface="Times New Roman" pitchFamily="18" charset="0"/>
              </a:rPr>
              <a:t>In </a:t>
            </a:r>
            <a:r>
              <a:rPr lang="en-US" dirty="0">
                <a:latin typeface="Times New Roman" panose="02020603050405020304" pitchFamily="18" charset="0"/>
                <a:cs typeface="Times New Roman" pitchFamily="18" charset="0"/>
              </a:rPr>
              <a:t>this </a:t>
            </a:r>
            <a:r>
              <a:rPr lang="en-US" dirty="0" smtClean="0">
                <a:latin typeface="Times New Roman" panose="02020603050405020304" pitchFamily="18" charset="0"/>
                <a:cs typeface="Times New Roman" pitchFamily="18" charset="0"/>
              </a:rPr>
              <a:t>lecture </a:t>
            </a:r>
            <a:r>
              <a:rPr lang="en-US" dirty="0">
                <a:latin typeface="Times New Roman" panose="02020603050405020304" pitchFamily="18" charset="0"/>
                <a:cs typeface="Times New Roman" pitchFamily="18" charset="0"/>
              </a:rPr>
              <a:t>we learned how implement a figure that specifies self-contained content, like text, programming code, an illustration, a picture, or a data table. </a:t>
            </a:r>
            <a:endParaRPr lang="en-US" dirty="0" smtClean="0">
              <a:latin typeface="Times New Roman" panose="02020603050405020304" pitchFamily="18" charset="0"/>
              <a:cs typeface="Times New Roman" pitchFamily="18" charset="0"/>
            </a:endParaRPr>
          </a:p>
          <a:p>
            <a:pPr marL="342900" lvl="0" indent="-342900" algn="just">
              <a:lnSpc>
                <a:spcPct val="90000"/>
              </a:lnSpc>
              <a:spcBef>
                <a:spcPts val="0"/>
              </a:spcBef>
              <a:buFont typeface="Wingdings" panose="05000000000000000000" pitchFamily="2" charset="2"/>
              <a:buChar char="Ø"/>
            </a:pPr>
            <a:r>
              <a:rPr lang="en-US" dirty="0">
                <a:latin typeface="Times New Roman" panose="02020603050405020304" pitchFamily="18" charset="0"/>
                <a:cs typeface="Times New Roman" pitchFamily="18" charset="0"/>
              </a:rPr>
              <a:t> Also we explained the organizational elements that don’t have obvious physical manifestations and </a:t>
            </a:r>
            <a:r>
              <a:rPr lang="en-US" dirty="0" smtClean="0">
                <a:latin typeface="Times New Roman" panose="02020603050405020304" pitchFamily="18" charset="0"/>
                <a:cs typeface="Times New Roman" pitchFamily="18" charset="0"/>
              </a:rPr>
              <a:t>their </a:t>
            </a:r>
            <a:r>
              <a:rPr lang="en-US" dirty="0">
                <a:latin typeface="Times New Roman" panose="02020603050405020304" pitchFamily="18" charset="0"/>
                <a:cs typeface="Times New Roman" pitchFamily="18" charset="0"/>
              </a:rPr>
              <a:t>purpose was to group web page content into sections so that we could use CSS and JavaScript to manipulate their content more effectively</a:t>
            </a:r>
            <a:r>
              <a:rPr lang="en-US" dirty="0" smtClean="0">
                <a:latin typeface="Times New Roman" panose="02020603050405020304" pitchFamily="18" charset="0"/>
                <a:cs typeface="Times New Roman" pitchFamily="18" charset="0"/>
              </a:rPr>
              <a:t>.</a:t>
            </a:r>
          </a:p>
          <a:p>
            <a:pPr marL="342900" lvl="0" indent="-342900" algn="just">
              <a:lnSpc>
                <a:spcPct val="90000"/>
              </a:lnSpc>
              <a:spcBef>
                <a:spcPts val="0"/>
              </a:spcBef>
              <a:buFont typeface="Wingdings" panose="05000000000000000000" pitchFamily="2" charset="2"/>
              <a:buChar char="Ø"/>
            </a:pPr>
            <a:r>
              <a:rPr lang="en-US" dirty="0" smtClean="0">
                <a:latin typeface="Times New Roman" panose="02020603050405020304" pitchFamily="18" charset="0"/>
                <a:cs typeface="Times New Roman" pitchFamily="18" charset="0"/>
              </a:rPr>
              <a:t>We </a:t>
            </a:r>
            <a:r>
              <a:rPr lang="en-US" dirty="0">
                <a:latin typeface="Times New Roman" panose="02020603050405020304" pitchFamily="18" charset="0"/>
                <a:cs typeface="Times New Roman" pitchFamily="18" charset="0"/>
              </a:rPr>
              <a:t>described also in this lecture </a:t>
            </a:r>
            <a:r>
              <a:rPr lang="en-US" dirty="0" smtClean="0">
                <a:latin typeface="Times New Roman" panose="02020603050405020304" pitchFamily="18" charset="0"/>
                <a:cs typeface="Times New Roman" pitchFamily="18" charset="0"/>
              </a:rPr>
              <a:t>five </a:t>
            </a:r>
            <a:r>
              <a:rPr lang="en-US" dirty="0">
                <a:latin typeface="Times New Roman" panose="02020603050405020304" pitchFamily="18" charset="0"/>
                <a:cs typeface="Times New Roman" pitchFamily="18" charset="0"/>
              </a:rPr>
              <a:t>of the organizational elements which are the section, article, </a:t>
            </a:r>
            <a:r>
              <a:rPr lang="en-US" dirty="0" smtClean="0">
                <a:latin typeface="Times New Roman" panose="02020603050405020304" pitchFamily="18" charset="0"/>
                <a:cs typeface="Times New Roman" pitchFamily="18" charset="0"/>
              </a:rPr>
              <a:t>aside, </a:t>
            </a:r>
            <a:r>
              <a:rPr lang="en-US" dirty="0" err="1" smtClean="0">
                <a:latin typeface="Times New Roman" panose="02020603050405020304" pitchFamily="18" charset="0"/>
                <a:cs typeface="Times New Roman" pitchFamily="18" charset="0"/>
              </a:rPr>
              <a:t>nav</a:t>
            </a:r>
            <a:r>
              <a:rPr lang="en-US" dirty="0" smtClean="0">
                <a:latin typeface="Times New Roman" panose="02020603050405020304" pitchFamily="18" charset="0"/>
                <a:cs typeface="Times New Roman" pitchFamily="18" charset="0"/>
              </a:rPr>
              <a:t> and a. </a:t>
            </a:r>
            <a:r>
              <a:rPr lang="en-US" dirty="0">
                <a:latin typeface="Times New Roman" panose="02020603050405020304" pitchFamily="18" charset="0"/>
                <a:cs typeface="Times New Roman" pitchFamily="18" charset="0"/>
              </a:rPr>
              <a:t>also we explained briefly the purpose and usage for each one</a:t>
            </a:r>
            <a:r>
              <a:rPr lang="en-US" dirty="0" smtClean="0">
                <a:latin typeface="Times New Roman" panose="02020603050405020304" pitchFamily="18" charset="0"/>
                <a:cs typeface="Times New Roman" pitchFamily="18" charset="0"/>
              </a:rPr>
              <a:t>.</a:t>
            </a:r>
          </a:p>
          <a:p>
            <a:pPr marL="342900" lvl="0" indent="-342900" algn="just">
              <a:lnSpc>
                <a:spcPct val="90000"/>
              </a:lnSpc>
              <a:spcBef>
                <a:spcPts val="0"/>
              </a:spcBef>
              <a:buFont typeface="Wingdings" panose="05000000000000000000" pitchFamily="2" charset="2"/>
              <a:buChar char="Ø"/>
            </a:pPr>
            <a:r>
              <a:rPr lang="en-US" dirty="0">
                <a:latin typeface="Times New Roman" panose="02020603050405020304" pitchFamily="18" charset="0"/>
                <a:cs typeface="Times New Roman" pitchFamily="18" charset="0"/>
              </a:rPr>
              <a:t> </a:t>
            </a:r>
            <a:r>
              <a:rPr lang="en-US" dirty="0" smtClean="0">
                <a:latin typeface="Times New Roman" panose="02020603050405020304" pitchFamily="18" charset="0"/>
                <a:cs typeface="Times New Roman" pitchFamily="18" charset="0"/>
              </a:rPr>
              <a:t>Also the lecture clarified the meaning and usage of footer </a:t>
            </a:r>
            <a:r>
              <a:rPr lang="en-US" dirty="0">
                <a:latin typeface="Times New Roman" panose="02020603050405020304" pitchFamily="18" charset="0"/>
                <a:cs typeface="Times New Roman" pitchFamily="18" charset="0"/>
              </a:rPr>
              <a:t>and header elements</a:t>
            </a:r>
            <a:r>
              <a:rPr lang="en-US" dirty="0" smtClean="0">
                <a:latin typeface="Times New Roman" panose="02020603050405020304" pitchFamily="18" charset="0"/>
                <a:cs typeface="Times New Roman" pitchFamily="18" charset="0"/>
              </a:rPr>
              <a:t>.</a:t>
            </a:r>
          </a:p>
          <a:p>
            <a:pPr marL="342900" lvl="0" indent="-342900" algn="just">
              <a:lnSpc>
                <a:spcPct val="90000"/>
              </a:lnSpc>
              <a:spcBef>
                <a:spcPts val="0"/>
              </a:spcBef>
              <a:buFont typeface="Wingdings" panose="05000000000000000000" pitchFamily="2" charset="2"/>
              <a:buChar char="Ø"/>
            </a:pPr>
            <a:r>
              <a:rPr lang="en-US" dirty="0">
                <a:latin typeface="Times New Roman" panose="02020603050405020304" pitchFamily="18" charset="0"/>
                <a:cs typeface="Times New Roman" pitchFamily="18" charset="0"/>
              </a:rPr>
              <a:t> </a:t>
            </a:r>
            <a:r>
              <a:rPr lang="en-US" dirty="0" smtClean="0">
                <a:latin typeface="Times New Roman" panose="02020603050405020304" pitchFamily="18" charset="0"/>
                <a:cs typeface="Times New Roman" pitchFamily="18" charset="0"/>
              </a:rPr>
              <a:t>This </a:t>
            </a:r>
            <a:r>
              <a:rPr lang="en-US" dirty="0">
                <a:latin typeface="Times New Roman" panose="02020603050405020304" pitchFamily="18" charset="0"/>
                <a:cs typeface="Times New Roman" pitchFamily="18" charset="0"/>
              </a:rPr>
              <a:t>lecture described the </a:t>
            </a:r>
            <a:r>
              <a:rPr lang="en-US" dirty="0" err="1">
                <a:latin typeface="Times New Roman" panose="02020603050405020304" pitchFamily="18" charset="0"/>
                <a:cs typeface="Times New Roman" pitchFamily="18" charset="0"/>
              </a:rPr>
              <a:t>css</a:t>
            </a:r>
            <a:r>
              <a:rPr lang="en-US" dirty="0">
                <a:latin typeface="Times New Roman" panose="02020603050405020304" pitchFamily="18" charset="0"/>
                <a:cs typeface="Times New Roman" pitchFamily="18" charset="0"/>
              </a:rPr>
              <a:t> child selector that  has two selectors separated by a &gt; symbol. The first selector indicates the parent element and the second selector indicates the child element CSS will style</a:t>
            </a:r>
            <a:r>
              <a:rPr lang="en-US" dirty="0" smtClean="0">
                <a:latin typeface="Times New Roman" panose="02020603050405020304" pitchFamily="18" charset="0"/>
                <a:cs typeface="Times New Roman" pitchFamily="18" charset="0"/>
              </a:rPr>
              <a:t>.</a:t>
            </a:r>
          </a:p>
          <a:p>
            <a:pPr marL="342900" lvl="0" indent="-342900" algn="just">
              <a:lnSpc>
                <a:spcPct val="90000"/>
              </a:lnSpc>
              <a:spcBef>
                <a:spcPts val="0"/>
              </a:spcBef>
              <a:buFont typeface="Wingdings" panose="05000000000000000000" pitchFamily="2" charset="2"/>
              <a:buChar char="Ø"/>
            </a:pPr>
            <a:r>
              <a:rPr lang="en-US" dirty="0">
                <a:latin typeface="Times New Roman" panose="02020603050405020304" pitchFamily="18" charset="0"/>
                <a:cs typeface="Times New Roman" pitchFamily="18" charset="0"/>
              </a:rPr>
              <a:t>Also we described in this lecture the CSS inheritance  when  a CSS property value flows down from a parent element to one or more of its child elements. </a:t>
            </a:r>
            <a:endParaRPr lang="en-US" dirty="0" smtClean="0">
              <a:solidFill>
                <a:srgbClr val="FF0000"/>
              </a:solidFill>
              <a:latin typeface="Times New Roman" pitchFamily="18" charset="0"/>
              <a:cs typeface="Times New Roman" pitchFamily="18" charset="0"/>
            </a:endParaRPr>
          </a:p>
        </p:txBody>
      </p:sp>
      <p:sp>
        <p:nvSpPr>
          <p:cNvPr id="12" name="Footer Placeholder 4"/>
          <p:cNvSpPr>
            <a:spLocks noGrp="1"/>
          </p:cNvSpPr>
          <p:nvPr>
            <p:ph type="ftr" sz="quarter" idx="11"/>
          </p:nvPr>
        </p:nvSpPr>
        <p:spPr>
          <a:xfrm>
            <a:off x="1295400" y="6629400"/>
            <a:ext cx="7010400" cy="199241"/>
          </a:xfrm>
        </p:spPr>
        <p:txBody>
          <a:bodyPr/>
          <a:lstStyle/>
          <a:p>
            <a:r>
              <a:rPr lang="en-US" dirty="0" smtClean="0">
                <a:solidFill>
                  <a:schemeClr val="tx1"/>
                </a:solidFill>
                <a:latin typeface="Times New Roman" pitchFamily="18" charset="0"/>
                <a:cs typeface="Times New Roman" pitchFamily="18" charset="0"/>
              </a:rPr>
              <a:t> </a:t>
            </a:r>
            <a:r>
              <a:rPr lang="en-US" dirty="0">
                <a:solidFill>
                  <a:schemeClr val="tx1"/>
                </a:solidFill>
                <a:latin typeface="Times New Roman" pitchFamily="18" charset="0"/>
                <a:cs typeface="Times New Roman" pitchFamily="18" charset="0"/>
              </a:rPr>
              <a:t>John Dean, </a:t>
            </a:r>
            <a:r>
              <a:rPr lang="en-US" dirty="0" smtClean="0">
                <a:solidFill>
                  <a:schemeClr val="tx1"/>
                </a:solidFill>
                <a:latin typeface="Times New Roman" pitchFamily="18" charset="0"/>
                <a:cs typeface="Times New Roman" pitchFamily="18" charset="0"/>
              </a:rPr>
              <a:t>(2018), Web </a:t>
            </a:r>
            <a:r>
              <a:rPr lang="en-US" dirty="0">
                <a:solidFill>
                  <a:schemeClr val="tx1"/>
                </a:solidFill>
                <a:latin typeface="Times New Roman" pitchFamily="18" charset="0"/>
                <a:cs typeface="Times New Roman" pitchFamily="18" charset="0"/>
              </a:rPr>
              <a:t>Programming with HTML5, CSS, and JavaScript, Jones and Bartlett </a:t>
            </a:r>
            <a:r>
              <a:rPr lang="en-US" dirty="0" smtClean="0">
                <a:solidFill>
                  <a:schemeClr val="tx1"/>
                </a:solidFill>
                <a:latin typeface="Times New Roman" pitchFamily="18" charset="0"/>
                <a:cs typeface="Times New Roman" pitchFamily="18" charset="0"/>
              </a:rPr>
              <a:t>Publishers</a:t>
            </a:r>
            <a:r>
              <a:rPr lang="en-US" dirty="0">
                <a:solidFill>
                  <a:schemeClr val="tx1"/>
                </a:solidFill>
                <a:latin typeface="Times New Roman" pitchFamily="18" charset="0"/>
                <a:cs typeface="Times New Roman" pitchFamily="18" charset="0"/>
              </a:rPr>
              <a:t>.</a:t>
            </a:r>
          </a:p>
        </p:txBody>
      </p:sp>
    </p:spTree>
    <p:extLst>
      <p:ext uri="{BB962C8B-B14F-4D97-AF65-F5344CB8AC3E}">
        <p14:creationId xmlns:p14="http://schemas.microsoft.com/office/powerpoint/2010/main" val="394606498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fauzisukiman\Desktop\template pp USM\Last page\purple.jpg"/>
          <p:cNvPicPr>
            <a:picLocks noChangeAspect="1" noChangeArrowheads="1"/>
          </p:cNvPicPr>
          <p:nvPr/>
        </p:nvPicPr>
        <p:blipFill>
          <a:blip r:embed="rId2">
            <a:duotone>
              <a:schemeClr val="accent1">
                <a:shade val="45000"/>
                <a:satMod val="135000"/>
              </a:schemeClr>
              <a:prstClr val="white"/>
            </a:duotone>
          </a:blip>
          <a:srcRect t="3333"/>
          <a:stretch>
            <a:fillRect/>
          </a:stretch>
        </p:blipFill>
        <p:spPr bwMode="auto">
          <a:xfrm>
            <a:off x="0" y="0"/>
            <a:ext cx="9144000" cy="6858000"/>
          </a:xfrm>
          <a:prstGeom prst="rect">
            <a:avLst/>
          </a:prstGeom>
          <a:noFill/>
          <a:ln w="9525">
            <a:noFill/>
            <a:miter lim="800000"/>
            <a:headEnd/>
            <a:tailEnd/>
          </a:ln>
        </p:spPr>
      </p:pic>
      <p:pic>
        <p:nvPicPr>
          <p:cNvPr id="40963" name="Picture 5" descr="C:\Users\fauzisukiman\Desktop\template pp USM\Bucu petak.jpg"/>
          <p:cNvPicPr>
            <a:picLocks noChangeAspect="1" noChangeArrowheads="1"/>
          </p:cNvPicPr>
          <p:nvPr/>
        </p:nvPicPr>
        <p:blipFill>
          <a:blip r:embed="rId3">
            <a:duotone>
              <a:schemeClr val="accent1">
                <a:shade val="45000"/>
                <a:satMod val="135000"/>
              </a:schemeClr>
              <a:prstClr val="white"/>
            </a:duotone>
          </a:blip>
          <a:srcRect/>
          <a:stretch>
            <a:fillRect/>
          </a:stretch>
        </p:blipFill>
        <p:spPr bwMode="auto">
          <a:xfrm>
            <a:off x="6573838" y="4876800"/>
            <a:ext cx="2570162" cy="1981200"/>
          </a:xfrm>
          <a:prstGeom prst="rect">
            <a:avLst/>
          </a:prstGeom>
          <a:noFill/>
          <a:ln w="9525">
            <a:noFill/>
            <a:miter lim="800000"/>
            <a:headEnd/>
            <a:tailEnd/>
          </a:ln>
        </p:spPr>
      </p:pic>
      <p:sp>
        <p:nvSpPr>
          <p:cNvPr id="2" name="Rectangle 1"/>
          <p:cNvSpPr/>
          <p:nvPr/>
        </p:nvSpPr>
        <p:spPr>
          <a:xfrm>
            <a:off x="1752600" y="2438400"/>
            <a:ext cx="5638800" cy="1905000"/>
          </a:xfrm>
          <a:prstGeom prst="rect">
            <a:avLst/>
          </a:prstGeom>
          <a:solidFill>
            <a:schemeClr val="bg1">
              <a:alpha val="73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6600" b="1" dirty="0">
                <a:solidFill>
                  <a:schemeClr val="tx1"/>
                </a:solidFill>
                <a:latin typeface="Times New Roman" pitchFamily="18" charset="0"/>
                <a:cs typeface="Times New Roman" pitchFamily="18" charset="0"/>
              </a:rPr>
              <a:t>THANK YOU </a:t>
            </a:r>
          </a:p>
        </p:txBody>
      </p:sp>
      <p:pic>
        <p:nvPicPr>
          <p:cNvPr id="6" name="Picture 2" descr="C:\Users\Jasim\Desktop\logo_uoitc.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200" y="101600"/>
            <a:ext cx="2286000" cy="20320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C:\Users\atheer.akram\Desktop\download.png"/>
          <p:cNvPicPr>
            <a:picLocks noChangeAspect="1" noChangeArrowheads="1"/>
          </p:cNvPicPr>
          <p:nvPr/>
        </p:nvPicPr>
        <p:blipFill>
          <a:blip r:embed="rId5"/>
          <a:srcRect/>
          <a:stretch>
            <a:fillRect/>
          </a:stretch>
        </p:blipFill>
        <p:spPr bwMode="auto">
          <a:xfrm>
            <a:off x="6773779" y="76200"/>
            <a:ext cx="2294021" cy="2057400"/>
          </a:xfrm>
          <a:prstGeom prst="rect">
            <a:avLst/>
          </a:prstGeom>
          <a:noFill/>
        </p:spPr>
      </p:pic>
      <p:sp>
        <p:nvSpPr>
          <p:cNvPr id="4" name="Slide Number Placeholder 3"/>
          <p:cNvSpPr>
            <a:spLocks noGrp="1"/>
          </p:cNvSpPr>
          <p:nvPr>
            <p:ph type="sldNum" sz="quarter" idx="12"/>
          </p:nvPr>
        </p:nvSpPr>
        <p:spPr/>
        <p:txBody>
          <a:bodyPr/>
          <a:lstStyle/>
          <a:p>
            <a:pPr>
              <a:defRPr/>
            </a:pPr>
            <a:fld id="{BB0DF61B-AB8A-4BD8-A709-4370B1020ABB}" type="slidenum">
              <a:rPr lang="en-US" smtClean="0"/>
              <a:pPr>
                <a:defRPr/>
              </a:pPr>
              <a:t>34</a:t>
            </a:fld>
            <a:endParaRPr lang="en-US"/>
          </a:p>
        </p:txBody>
      </p:sp>
    </p:spTree>
  </p:cSld>
  <p:clrMapOvr>
    <a:masterClrMapping/>
  </p:clrMapOvr>
  <p:transition spd="slow">
    <p:newsfla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mph" presetSubtype="2" fill="hold" nodeType="clickEffect">
                                  <p:stCondLst>
                                    <p:cond delay="0"/>
                                  </p:stCondLst>
                                  <p:childTnLst>
                                    <p:animClr clrSpc="rgb" dir="cw">
                                      <p:cBhvr>
                                        <p:cTn id="6" dur="2000" fill="hold"/>
                                        <p:tgtEl>
                                          <p:spTgt spid="2050"/>
                                        </p:tgtEl>
                                        <p:attrNameLst>
                                          <p:attrName>fillcolor</p:attrName>
                                        </p:attrNameLst>
                                      </p:cBhvr>
                                      <p:to>
                                        <a:schemeClr val="accent2"/>
                                      </p:to>
                                    </p:animClr>
                                    <p:set>
                                      <p:cBhvr>
                                        <p:cTn id="7" dur="2000" fill="hold"/>
                                        <p:tgtEl>
                                          <p:spTgt spid="2050"/>
                                        </p:tgtEl>
                                        <p:attrNameLst>
                                          <p:attrName>fill.type</p:attrName>
                                        </p:attrNameLst>
                                      </p:cBhvr>
                                      <p:to>
                                        <p:strVal val="solid"/>
                                      </p:to>
                                    </p:set>
                                    <p:set>
                                      <p:cBhvr>
                                        <p:cTn id="8" dur="2000" fill="hold"/>
                                        <p:tgtEl>
                                          <p:spTgt spid="2050"/>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smtClean="0">
                <a:solidFill>
                  <a:srgbClr val="FFFFFF"/>
                </a:solidFill>
                <a:latin typeface="Times New Roman" pitchFamily="18" charset="0"/>
                <a:cs typeface="Times New Roman" pitchFamily="18" charset="0"/>
              </a:rPr>
              <a:t>Outline</a:t>
            </a:r>
            <a:endParaRPr lang="en-US" sz="3200" dirty="0">
              <a:solidFill>
                <a:srgbClr val="FFFFFF"/>
              </a:solidFill>
              <a:latin typeface="Times New Roman" pitchFamily="18" charset="0"/>
              <a:cs typeface="Times New Roman" pitchFamily="18" charset="0"/>
            </a:endParaRP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606550" y="76200"/>
            <a:ext cx="7156450" cy="584775"/>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Unordered </a:t>
            </a:r>
            <a:r>
              <a:rPr lang="en-US" sz="3200" dirty="0" smtClean="0">
                <a:solidFill>
                  <a:srgbClr val="FFFFFF"/>
                </a:solidFill>
                <a:latin typeface="Times New Roman" pitchFamily="18" charset="0"/>
                <a:cs typeface="Times New Roman" pitchFamily="18" charset="0"/>
              </a:rPr>
              <a:t>Lists(continue…)</a:t>
            </a:r>
            <a:endParaRPr lang="en-US" sz="3200" dirty="0">
              <a:solidFill>
                <a:srgbClr val="FFFFFF"/>
              </a:solidFill>
              <a:latin typeface="Times New Roman" pitchFamily="18" charset="0"/>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4</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1"/>
          <p:cNvSpPr>
            <a:spLocks noChangeArrowheads="1"/>
          </p:cNvSpPr>
          <p:nvPr/>
        </p:nvSpPr>
        <p:spPr bwMode="auto">
          <a:xfrm>
            <a:off x="990601" y="838200"/>
            <a:ext cx="8153399" cy="588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42900" lvl="0" indent="-342900" algn="just">
              <a:lnSpc>
                <a:spcPct val="90000"/>
              </a:lnSpc>
              <a:spcBef>
                <a:spcPts val="0"/>
              </a:spcBef>
              <a:spcAft>
                <a:spcPts val="0"/>
              </a:spcAft>
              <a:buFont typeface="Arial" panose="020B0604020202020204" pitchFamily="34" charset="0"/>
              <a:buChar char="•"/>
            </a:pPr>
            <a:r>
              <a:rPr lang="en-US" sz="1900" dirty="0" smtClean="0">
                <a:solidFill>
                  <a:srgbClr val="FF0000"/>
                </a:solidFill>
                <a:latin typeface="Times New Roman" pitchFamily="18" charset="0"/>
                <a:cs typeface="Times New Roman" pitchFamily="18" charset="0"/>
              </a:rPr>
              <a:t>Parent </a:t>
            </a:r>
            <a:r>
              <a:rPr lang="en-US" sz="1900" dirty="0">
                <a:solidFill>
                  <a:srgbClr val="FF0000"/>
                </a:solidFill>
                <a:latin typeface="Times New Roman" pitchFamily="18" charset="0"/>
                <a:cs typeface="Times New Roman" pitchFamily="18" charset="0"/>
              </a:rPr>
              <a:t>and Child </a:t>
            </a:r>
            <a:r>
              <a:rPr lang="en-US" sz="1900" dirty="0" smtClean="0">
                <a:solidFill>
                  <a:srgbClr val="FF0000"/>
                </a:solidFill>
                <a:latin typeface="Times New Roman" pitchFamily="18" charset="0"/>
                <a:cs typeface="Times New Roman" pitchFamily="18" charset="0"/>
              </a:rPr>
              <a:t>Elements</a:t>
            </a:r>
          </a:p>
          <a:p>
            <a:pPr marL="342900" lvl="0" indent="-342900" algn="just">
              <a:lnSpc>
                <a:spcPct val="90000"/>
              </a:lnSpc>
              <a:spcBef>
                <a:spcPts val="0"/>
              </a:spcBef>
              <a:spcAft>
                <a:spcPts val="0"/>
              </a:spcAft>
              <a:buFont typeface="Arial" panose="020B0604020202020204" pitchFamily="34" charset="0"/>
              <a:buChar char="•"/>
            </a:pPr>
            <a:r>
              <a:rPr lang="en-US" sz="1900" dirty="0">
                <a:latin typeface="Times New Roman" pitchFamily="18" charset="0"/>
                <a:cs typeface="Times New Roman" pitchFamily="18" charset="0"/>
              </a:rPr>
              <a:t>Let’s now examine the complete source code for the Work Day web </a:t>
            </a:r>
            <a:r>
              <a:rPr lang="en-US" sz="1900" dirty="0" smtClean="0">
                <a:latin typeface="Times New Roman" pitchFamily="18" charset="0"/>
                <a:cs typeface="Times New Roman" pitchFamily="18" charset="0"/>
              </a:rPr>
              <a:t>page in the example </a:t>
            </a:r>
            <a:r>
              <a:rPr lang="en-US" sz="1900" dirty="0">
                <a:latin typeface="Times New Roman" pitchFamily="18" charset="0"/>
                <a:cs typeface="Times New Roman" pitchFamily="18" charset="0"/>
              </a:rPr>
              <a:t>1. The </a:t>
            </a:r>
            <a:r>
              <a:rPr lang="en-US" sz="1900" dirty="0" err="1" smtClean="0">
                <a:latin typeface="Times New Roman" pitchFamily="18" charset="0"/>
                <a:cs typeface="Times New Roman" pitchFamily="18" charset="0"/>
              </a:rPr>
              <a:t>ul</a:t>
            </a:r>
            <a:r>
              <a:rPr lang="en-US" sz="1900" dirty="0" smtClean="0">
                <a:latin typeface="Times New Roman" pitchFamily="18" charset="0"/>
                <a:cs typeface="Times New Roman" pitchFamily="18" charset="0"/>
              </a:rPr>
              <a:t> container </a:t>
            </a:r>
            <a:r>
              <a:rPr lang="en-US" sz="1900" dirty="0">
                <a:latin typeface="Times New Roman" pitchFamily="18" charset="0"/>
                <a:cs typeface="Times New Roman" pitchFamily="18" charset="0"/>
              </a:rPr>
              <a:t>is considered to be a parent element for the three li containers, and the three </a:t>
            </a:r>
            <a:r>
              <a:rPr lang="en-US" sz="1900" dirty="0" smtClean="0">
                <a:latin typeface="Times New Roman" pitchFamily="18" charset="0"/>
                <a:cs typeface="Times New Roman" pitchFamily="18" charset="0"/>
              </a:rPr>
              <a:t>li containers </a:t>
            </a:r>
            <a:r>
              <a:rPr lang="en-US" sz="1900" dirty="0">
                <a:latin typeface="Times New Roman" pitchFamily="18" charset="0"/>
                <a:cs typeface="Times New Roman" pitchFamily="18" charset="0"/>
              </a:rPr>
              <a:t>are considered to be child elements of the </a:t>
            </a:r>
            <a:r>
              <a:rPr lang="en-US" sz="1900" dirty="0" err="1">
                <a:latin typeface="Times New Roman" pitchFamily="18" charset="0"/>
                <a:cs typeface="Times New Roman" pitchFamily="18" charset="0"/>
              </a:rPr>
              <a:t>ul</a:t>
            </a:r>
            <a:r>
              <a:rPr lang="en-US" sz="1900" dirty="0">
                <a:latin typeface="Times New Roman" pitchFamily="18" charset="0"/>
                <a:cs typeface="Times New Roman" pitchFamily="18" charset="0"/>
              </a:rPr>
              <a:t> container. </a:t>
            </a:r>
            <a:endParaRPr lang="en-US" sz="1900" dirty="0" smtClean="0">
              <a:latin typeface="Times New Roman" pitchFamily="18" charset="0"/>
              <a:cs typeface="Times New Roman" pitchFamily="18" charset="0"/>
            </a:endParaRPr>
          </a:p>
          <a:p>
            <a:pPr marL="342900" lvl="0" indent="-342900" algn="just">
              <a:lnSpc>
                <a:spcPct val="90000"/>
              </a:lnSpc>
              <a:spcBef>
                <a:spcPts val="0"/>
              </a:spcBef>
              <a:spcAft>
                <a:spcPts val="0"/>
              </a:spcAft>
              <a:buFont typeface="Arial" panose="020B0604020202020204" pitchFamily="34" charset="0"/>
              <a:buChar char="•"/>
            </a:pPr>
            <a:r>
              <a:rPr lang="en-US" sz="1900" dirty="0" smtClean="0">
                <a:latin typeface="Times New Roman" pitchFamily="18" charset="0"/>
                <a:cs typeface="Times New Roman" pitchFamily="18" charset="0"/>
              </a:rPr>
              <a:t>The </a:t>
            </a:r>
            <a:r>
              <a:rPr lang="en-US" sz="1900" dirty="0">
                <a:latin typeface="Times New Roman" pitchFamily="18" charset="0"/>
                <a:cs typeface="Times New Roman" pitchFamily="18" charset="0"/>
              </a:rPr>
              <a:t>parent–child </a:t>
            </a:r>
            <a:r>
              <a:rPr lang="en-US" sz="1900" dirty="0" smtClean="0">
                <a:latin typeface="Times New Roman" pitchFamily="18" charset="0"/>
                <a:cs typeface="Times New Roman" pitchFamily="18" charset="0"/>
              </a:rPr>
              <a:t>relationship exists </a:t>
            </a:r>
            <a:r>
              <a:rPr lang="en-US" sz="1900" dirty="0">
                <a:latin typeface="Times New Roman" pitchFamily="18" charset="0"/>
                <a:cs typeface="Times New Roman" pitchFamily="18" charset="0"/>
              </a:rPr>
              <a:t>between two elements when the parent element’s start tag and end tag </a:t>
            </a:r>
            <a:r>
              <a:rPr lang="en-US" sz="1900" dirty="0" smtClean="0">
                <a:latin typeface="Times New Roman" pitchFamily="18" charset="0"/>
                <a:cs typeface="Times New Roman" pitchFamily="18" charset="0"/>
              </a:rPr>
              <a:t>surround the </a:t>
            </a:r>
            <a:r>
              <a:rPr lang="en-US" sz="1900" dirty="0">
                <a:latin typeface="Times New Roman" pitchFamily="18" charset="0"/>
                <a:cs typeface="Times New Roman" pitchFamily="18" charset="0"/>
              </a:rPr>
              <a:t>child element and there are no other container elements inside </a:t>
            </a:r>
            <a:r>
              <a:rPr lang="en-US" sz="1900" dirty="0" smtClean="0">
                <a:latin typeface="Times New Roman" pitchFamily="18" charset="0"/>
                <a:cs typeface="Times New Roman" pitchFamily="18" charset="0"/>
              </a:rPr>
              <a:t>the parent </a:t>
            </a:r>
            <a:r>
              <a:rPr lang="en-US" sz="1900" dirty="0">
                <a:latin typeface="Times New Roman" pitchFamily="18" charset="0"/>
                <a:cs typeface="Times New Roman" pitchFamily="18" charset="0"/>
              </a:rPr>
              <a:t>element that surround the child element. By examining the Work Day web page’s source code, you </a:t>
            </a:r>
            <a:r>
              <a:rPr lang="en-US" sz="1900" dirty="0" smtClean="0">
                <a:latin typeface="Times New Roman" pitchFamily="18" charset="0"/>
                <a:cs typeface="Times New Roman" pitchFamily="18" charset="0"/>
              </a:rPr>
              <a:t>should be </a:t>
            </a:r>
            <a:r>
              <a:rPr lang="en-US" sz="1900" dirty="0">
                <a:latin typeface="Times New Roman" pitchFamily="18" charset="0"/>
                <a:cs typeface="Times New Roman" pitchFamily="18" charset="0"/>
              </a:rPr>
              <a:t>able to verify that the outermost </a:t>
            </a:r>
            <a:r>
              <a:rPr lang="en-US" sz="1900" dirty="0" err="1">
                <a:latin typeface="Times New Roman" pitchFamily="18" charset="0"/>
                <a:cs typeface="Times New Roman" pitchFamily="18" charset="0"/>
              </a:rPr>
              <a:t>ul</a:t>
            </a:r>
            <a:r>
              <a:rPr lang="en-US" sz="1900" dirty="0">
                <a:latin typeface="Times New Roman" pitchFamily="18" charset="0"/>
                <a:cs typeface="Times New Roman" pitchFamily="18" charset="0"/>
              </a:rPr>
              <a:t> container and the three boxed li containers match </a:t>
            </a:r>
            <a:r>
              <a:rPr lang="en-US" sz="1900" dirty="0" smtClean="0">
                <a:latin typeface="Times New Roman" pitchFamily="18" charset="0"/>
                <a:cs typeface="Times New Roman" pitchFamily="18" charset="0"/>
              </a:rPr>
              <a:t>that description.</a:t>
            </a:r>
          </a:p>
          <a:p>
            <a:pPr marL="342900" lvl="0" indent="-342900" algn="just">
              <a:lnSpc>
                <a:spcPct val="90000"/>
              </a:lnSpc>
              <a:spcBef>
                <a:spcPts val="0"/>
              </a:spcBef>
              <a:spcAft>
                <a:spcPts val="0"/>
              </a:spcAft>
              <a:buFont typeface="Arial" panose="020B0604020202020204" pitchFamily="34" charset="0"/>
              <a:buChar char="•"/>
            </a:pPr>
            <a:r>
              <a:rPr lang="en-US" sz="1900" dirty="0" smtClean="0">
                <a:latin typeface="Times New Roman" pitchFamily="18" charset="0"/>
                <a:cs typeface="Times New Roman" pitchFamily="18" charset="0"/>
              </a:rPr>
              <a:t>Example 1</a:t>
            </a:r>
            <a:r>
              <a:rPr lang="en-US" sz="1900" dirty="0">
                <a:latin typeface="Times New Roman" pitchFamily="18" charset="0"/>
                <a:cs typeface="Times New Roman" pitchFamily="18" charset="0"/>
              </a:rPr>
              <a:t>. </a:t>
            </a:r>
            <a:r>
              <a:rPr lang="en-US" sz="1900" dirty="0" smtClean="0">
                <a:latin typeface="Times New Roman" pitchFamily="18" charset="0"/>
                <a:cs typeface="Times New Roman" pitchFamily="18" charset="0"/>
              </a:rPr>
              <a:t>(Work </a:t>
            </a:r>
            <a:r>
              <a:rPr lang="en-US" sz="1900" dirty="0">
                <a:latin typeface="Times New Roman" pitchFamily="18" charset="0"/>
                <a:cs typeface="Times New Roman" pitchFamily="18" charset="0"/>
              </a:rPr>
              <a:t>Day web </a:t>
            </a:r>
            <a:r>
              <a:rPr lang="en-US" sz="1900" dirty="0" smtClean="0">
                <a:latin typeface="Times New Roman" pitchFamily="18" charset="0"/>
                <a:cs typeface="Times New Roman" pitchFamily="18" charset="0"/>
              </a:rPr>
              <a:t>page) </a:t>
            </a:r>
          </a:p>
          <a:p>
            <a:pPr marL="342900" lvl="0" indent="-342900" algn="just">
              <a:lnSpc>
                <a:spcPct val="90000"/>
              </a:lnSpc>
              <a:spcBef>
                <a:spcPts val="0"/>
              </a:spcBef>
              <a:spcAft>
                <a:spcPts val="0"/>
              </a:spcAft>
              <a:buFont typeface="Arial" panose="020B0604020202020204" pitchFamily="34" charset="0"/>
              <a:buChar char="•"/>
            </a:pPr>
            <a:endParaRPr lang="en-US" sz="1900" dirty="0">
              <a:latin typeface="Times New Roman" pitchFamily="18" charset="0"/>
              <a:cs typeface="Times New Roman" pitchFamily="18" charset="0"/>
            </a:endParaRPr>
          </a:p>
          <a:p>
            <a:pPr lvl="1" algn="just">
              <a:lnSpc>
                <a:spcPct val="90000"/>
              </a:lnSpc>
              <a:spcBef>
                <a:spcPts val="0"/>
              </a:spcBef>
              <a:spcAft>
                <a:spcPts val="0"/>
              </a:spcAft>
            </a:pPr>
            <a:r>
              <a:rPr lang="en-US" sz="1900" dirty="0">
                <a:solidFill>
                  <a:srgbClr val="FF0000"/>
                </a:solidFill>
                <a:latin typeface="Times New Roman" pitchFamily="18" charset="0"/>
                <a:cs typeface="Times New Roman" pitchFamily="18" charset="0"/>
              </a:rPr>
              <a:t>&lt;!DOCTYPE html&gt;</a:t>
            </a:r>
          </a:p>
          <a:p>
            <a:pPr lvl="1" algn="just">
              <a:lnSpc>
                <a:spcPct val="90000"/>
              </a:lnSpc>
              <a:spcBef>
                <a:spcPts val="0"/>
              </a:spcBef>
              <a:spcAft>
                <a:spcPts val="0"/>
              </a:spcAft>
            </a:pPr>
            <a:r>
              <a:rPr lang="en-US" sz="1900" dirty="0">
                <a:solidFill>
                  <a:srgbClr val="FF0000"/>
                </a:solidFill>
                <a:latin typeface="Times New Roman" pitchFamily="18" charset="0"/>
                <a:cs typeface="Times New Roman" pitchFamily="18" charset="0"/>
              </a:rPr>
              <a:t>&lt;html </a:t>
            </a:r>
            <a:r>
              <a:rPr lang="en-US" sz="1900" dirty="0" err="1">
                <a:solidFill>
                  <a:srgbClr val="FF0000"/>
                </a:solidFill>
                <a:latin typeface="Times New Roman" pitchFamily="18" charset="0"/>
                <a:cs typeface="Times New Roman" pitchFamily="18" charset="0"/>
              </a:rPr>
              <a:t>lang</a:t>
            </a:r>
            <a:r>
              <a:rPr lang="en-US" sz="1900" dirty="0">
                <a:solidFill>
                  <a:srgbClr val="FF0000"/>
                </a:solidFill>
                <a:latin typeface="Times New Roman" pitchFamily="18" charset="0"/>
                <a:cs typeface="Times New Roman" pitchFamily="18" charset="0"/>
              </a:rPr>
              <a:t>="</a:t>
            </a:r>
            <a:r>
              <a:rPr lang="en-US" sz="1900" dirty="0" err="1">
                <a:solidFill>
                  <a:srgbClr val="FF0000"/>
                </a:solidFill>
                <a:latin typeface="Times New Roman" pitchFamily="18" charset="0"/>
                <a:cs typeface="Times New Roman" pitchFamily="18" charset="0"/>
              </a:rPr>
              <a:t>en</a:t>
            </a:r>
            <a:r>
              <a:rPr lang="en-US" sz="1900" dirty="0">
                <a:solidFill>
                  <a:srgbClr val="FF0000"/>
                </a:solidFill>
                <a:latin typeface="Times New Roman" pitchFamily="18" charset="0"/>
                <a:cs typeface="Times New Roman" pitchFamily="18" charset="0"/>
              </a:rPr>
              <a:t>"&gt;</a:t>
            </a:r>
          </a:p>
          <a:p>
            <a:pPr lvl="1" algn="just">
              <a:lnSpc>
                <a:spcPct val="90000"/>
              </a:lnSpc>
              <a:spcBef>
                <a:spcPts val="0"/>
              </a:spcBef>
              <a:spcAft>
                <a:spcPts val="0"/>
              </a:spcAft>
            </a:pPr>
            <a:r>
              <a:rPr lang="en-US" sz="1900" dirty="0">
                <a:solidFill>
                  <a:srgbClr val="FF0000"/>
                </a:solidFill>
                <a:latin typeface="Times New Roman" pitchFamily="18" charset="0"/>
                <a:cs typeface="Times New Roman" pitchFamily="18" charset="0"/>
              </a:rPr>
              <a:t>&lt;head&gt;</a:t>
            </a:r>
          </a:p>
          <a:p>
            <a:pPr lvl="1" algn="just">
              <a:lnSpc>
                <a:spcPct val="90000"/>
              </a:lnSpc>
              <a:spcBef>
                <a:spcPts val="0"/>
              </a:spcBef>
              <a:spcAft>
                <a:spcPts val="0"/>
              </a:spcAft>
            </a:pPr>
            <a:r>
              <a:rPr lang="en-US" sz="1900" dirty="0">
                <a:solidFill>
                  <a:srgbClr val="FF0000"/>
                </a:solidFill>
                <a:latin typeface="Times New Roman" pitchFamily="18" charset="0"/>
                <a:cs typeface="Times New Roman" pitchFamily="18" charset="0"/>
              </a:rPr>
              <a:t>&lt;meta charset="utf-8"&gt;</a:t>
            </a:r>
          </a:p>
          <a:p>
            <a:pPr lvl="1" algn="just">
              <a:lnSpc>
                <a:spcPct val="90000"/>
              </a:lnSpc>
              <a:spcBef>
                <a:spcPts val="0"/>
              </a:spcBef>
              <a:spcAft>
                <a:spcPts val="0"/>
              </a:spcAft>
            </a:pPr>
            <a:r>
              <a:rPr lang="en-US" sz="1900" dirty="0">
                <a:solidFill>
                  <a:srgbClr val="FF0000"/>
                </a:solidFill>
                <a:latin typeface="Times New Roman" pitchFamily="18" charset="0"/>
                <a:cs typeface="Times New Roman" pitchFamily="18" charset="0"/>
              </a:rPr>
              <a:t>&lt;meta name="author" content="AAA"&gt;</a:t>
            </a:r>
          </a:p>
          <a:p>
            <a:pPr lvl="1" algn="just">
              <a:lnSpc>
                <a:spcPct val="90000"/>
              </a:lnSpc>
              <a:spcBef>
                <a:spcPts val="0"/>
              </a:spcBef>
              <a:spcAft>
                <a:spcPts val="0"/>
              </a:spcAft>
            </a:pPr>
            <a:r>
              <a:rPr lang="en-US" sz="1900" dirty="0">
                <a:solidFill>
                  <a:srgbClr val="FF0000"/>
                </a:solidFill>
                <a:latin typeface="Times New Roman" pitchFamily="18" charset="0"/>
                <a:cs typeface="Times New Roman" pitchFamily="18" charset="0"/>
              </a:rPr>
              <a:t>&lt;title&gt;Typical Work Day&lt;/title&gt;</a:t>
            </a:r>
          </a:p>
          <a:p>
            <a:pPr lvl="1" algn="just">
              <a:lnSpc>
                <a:spcPct val="90000"/>
              </a:lnSpc>
              <a:spcBef>
                <a:spcPts val="0"/>
              </a:spcBef>
              <a:spcAft>
                <a:spcPts val="0"/>
              </a:spcAft>
            </a:pPr>
            <a:r>
              <a:rPr lang="en-US" sz="1900" dirty="0">
                <a:solidFill>
                  <a:srgbClr val="FF0000"/>
                </a:solidFill>
                <a:latin typeface="Times New Roman" pitchFamily="18" charset="0"/>
                <a:cs typeface="Times New Roman" pitchFamily="18" charset="0"/>
              </a:rPr>
              <a:t>&lt;/head&gt;</a:t>
            </a:r>
          </a:p>
          <a:p>
            <a:pPr lvl="1" algn="just">
              <a:lnSpc>
                <a:spcPct val="90000"/>
              </a:lnSpc>
              <a:spcBef>
                <a:spcPts val="0"/>
              </a:spcBef>
              <a:spcAft>
                <a:spcPts val="0"/>
              </a:spcAft>
            </a:pPr>
            <a:r>
              <a:rPr lang="en-US" sz="1900" dirty="0">
                <a:solidFill>
                  <a:srgbClr val="FF0000"/>
                </a:solidFill>
                <a:latin typeface="Times New Roman" pitchFamily="18" charset="0"/>
                <a:cs typeface="Times New Roman" pitchFamily="18" charset="0"/>
              </a:rPr>
              <a:t>&lt;body&gt;</a:t>
            </a:r>
          </a:p>
          <a:p>
            <a:pPr lvl="1" algn="just">
              <a:lnSpc>
                <a:spcPct val="90000"/>
              </a:lnSpc>
              <a:spcBef>
                <a:spcPts val="0"/>
              </a:spcBef>
              <a:spcAft>
                <a:spcPts val="0"/>
              </a:spcAft>
            </a:pPr>
            <a:r>
              <a:rPr lang="en-US" sz="1900" dirty="0">
                <a:solidFill>
                  <a:srgbClr val="FF0000"/>
                </a:solidFill>
                <a:latin typeface="Times New Roman" pitchFamily="18" charset="0"/>
                <a:cs typeface="Times New Roman" pitchFamily="18" charset="0"/>
              </a:rPr>
              <a:t>&lt;h1&gt; Typical Work Day&lt;/h1</a:t>
            </a:r>
            <a:r>
              <a:rPr lang="en-US" sz="1900" dirty="0" smtClean="0">
                <a:solidFill>
                  <a:srgbClr val="FF0000"/>
                </a:solidFill>
                <a:latin typeface="Times New Roman" pitchFamily="18" charset="0"/>
                <a:cs typeface="Times New Roman" pitchFamily="18" charset="0"/>
              </a:rPr>
              <a:t>&gt;</a:t>
            </a:r>
            <a:endParaRPr lang="en-US" sz="1900" dirty="0">
              <a:solidFill>
                <a:srgbClr val="FF0000"/>
              </a:solidFill>
              <a:latin typeface="Times New Roman" pitchFamily="18" charset="0"/>
              <a:cs typeface="Times New Roman" pitchFamily="18" charset="0"/>
            </a:endParaRPr>
          </a:p>
        </p:txBody>
      </p:sp>
      <p:sp>
        <p:nvSpPr>
          <p:cNvPr id="13" name="Footer Placeholder 4"/>
          <p:cNvSpPr>
            <a:spLocks noGrp="1"/>
          </p:cNvSpPr>
          <p:nvPr>
            <p:ph type="ftr" sz="quarter" idx="11"/>
          </p:nvPr>
        </p:nvSpPr>
        <p:spPr>
          <a:xfrm>
            <a:off x="1295400" y="6658759"/>
            <a:ext cx="7010400" cy="199241"/>
          </a:xfrm>
        </p:spPr>
        <p:txBody>
          <a:bodyPr/>
          <a:lstStyle/>
          <a:p>
            <a:r>
              <a:rPr lang="en-US" dirty="0" smtClean="0">
                <a:solidFill>
                  <a:schemeClr val="tx1"/>
                </a:solidFill>
                <a:latin typeface="Times New Roman" pitchFamily="18" charset="0"/>
                <a:cs typeface="Times New Roman" pitchFamily="18" charset="0"/>
              </a:rPr>
              <a:t> </a:t>
            </a:r>
            <a:r>
              <a:rPr lang="en-US" dirty="0">
                <a:solidFill>
                  <a:schemeClr val="tx1"/>
                </a:solidFill>
                <a:latin typeface="Times New Roman" pitchFamily="18" charset="0"/>
                <a:cs typeface="Times New Roman" pitchFamily="18" charset="0"/>
              </a:rPr>
              <a:t>John Dean, </a:t>
            </a:r>
            <a:r>
              <a:rPr lang="en-US" dirty="0" smtClean="0">
                <a:solidFill>
                  <a:schemeClr val="tx1"/>
                </a:solidFill>
                <a:latin typeface="Times New Roman" pitchFamily="18" charset="0"/>
                <a:cs typeface="Times New Roman" pitchFamily="18" charset="0"/>
              </a:rPr>
              <a:t>(2018), Web </a:t>
            </a:r>
            <a:r>
              <a:rPr lang="en-US" dirty="0">
                <a:solidFill>
                  <a:schemeClr val="tx1"/>
                </a:solidFill>
                <a:latin typeface="Times New Roman" pitchFamily="18" charset="0"/>
                <a:cs typeface="Times New Roman" pitchFamily="18" charset="0"/>
              </a:rPr>
              <a:t>Programming with HTML5, CSS, and JavaScript, Jones and Bartlett </a:t>
            </a:r>
            <a:r>
              <a:rPr lang="en-US" dirty="0" smtClean="0">
                <a:solidFill>
                  <a:schemeClr val="tx1"/>
                </a:solidFill>
                <a:latin typeface="Times New Roman" pitchFamily="18" charset="0"/>
                <a:cs typeface="Times New Roman" pitchFamily="18" charset="0"/>
              </a:rPr>
              <a:t>Publishers</a:t>
            </a:r>
            <a:r>
              <a:rPr lang="en-US" dirty="0">
                <a:solidFill>
                  <a:schemeClr val="tx1"/>
                </a:solidFill>
                <a:latin typeface="Times New Roman" pitchFamily="18" charset="0"/>
                <a:cs typeface="Times New Roman" pitchFamily="18" charset="0"/>
              </a:rPr>
              <a:t>.</a:t>
            </a:r>
          </a:p>
        </p:txBody>
      </p:sp>
    </p:spTree>
    <p:extLst>
      <p:ext uri="{BB962C8B-B14F-4D97-AF65-F5344CB8AC3E}">
        <p14:creationId xmlns:p14="http://schemas.microsoft.com/office/powerpoint/2010/main" val="27125087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smtClean="0">
                <a:solidFill>
                  <a:srgbClr val="FFFFFF"/>
                </a:solidFill>
                <a:latin typeface="Times New Roman" pitchFamily="18" charset="0"/>
                <a:cs typeface="Times New Roman" pitchFamily="18" charset="0"/>
              </a:rPr>
              <a:t>Outline</a:t>
            </a:r>
            <a:endParaRPr lang="en-US" sz="3200" dirty="0">
              <a:solidFill>
                <a:srgbClr val="FFFFFF"/>
              </a:solidFill>
              <a:latin typeface="Times New Roman" pitchFamily="18" charset="0"/>
              <a:cs typeface="Times New Roman" pitchFamily="18" charset="0"/>
            </a:endParaRP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606550" y="76200"/>
            <a:ext cx="7156450" cy="584775"/>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Unordered </a:t>
            </a:r>
            <a:r>
              <a:rPr lang="en-US" sz="3200" dirty="0" smtClean="0">
                <a:solidFill>
                  <a:srgbClr val="FFFFFF"/>
                </a:solidFill>
                <a:latin typeface="Times New Roman" pitchFamily="18" charset="0"/>
                <a:cs typeface="Times New Roman" pitchFamily="18" charset="0"/>
              </a:rPr>
              <a:t>Lists(continue…)</a:t>
            </a:r>
            <a:endParaRPr lang="en-US" sz="3200" dirty="0">
              <a:solidFill>
                <a:srgbClr val="FFFFFF"/>
              </a:solidFill>
              <a:latin typeface="Times New Roman" pitchFamily="18" charset="0"/>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5</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1"/>
          <p:cNvSpPr>
            <a:spLocks noChangeArrowheads="1"/>
          </p:cNvSpPr>
          <p:nvPr/>
        </p:nvSpPr>
        <p:spPr bwMode="auto">
          <a:xfrm>
            <a:off x="990601" y="838200"/>
            <a:ext cx="8153399" cy="6144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42900" lvl="0" indent="-342900" algn="just">
              <a:lnSpc>
                <a:spcPct val="90000"/>
              </a:lnSpc>
              <a:spcBef>
                <a:spcPts val="0"/>
              </a:spcBef>
              <a:spcAft>
                <a:spcPts val="0"/>
              </a:spcAft>
              <a:buFont typeface="Arial" panose="020B0604020202020204" pitchFamily="34" charset="0"/>
              <a:buChar char="•"/>
            </a:pPr>
            <a:r>
              <a:rPr lang="en-US" sz="1900" dirty="0" smtClean="0">
                <a:solidFill>
                  <a:srgbClr val="FF0000"/>
                </a:solidFill>
                <a:latin typeface="Times New Roman" pitchFamily="18" charset="0"/>
                <a:cs typeface="Times New Roman" pitchFamily="18" charset="0"/>
              </a:rPr>
              <a:t>Parent </a:t>
            </a:r>
            <a:r>
              <a:rPr lang="en-US" sz="1900" dirty="0">
                <a:solidFill>
                  <a:srgbClr val="FF0000"/>
                </a:solidFill>
                <a:latin typeface="Times New Roman" pitchFamily="18" charset="0"/>
                <a:cs typeface="Times New Roman" pitchFamily="18" charset="0"/>
              </a:rPr>
              <a:t>and Child </a:t>
            </a:r>
            <a:r>
              <a:rPr lang="en-US" sz="1900" dirty="0" smtClean="0">
                <a:solidFill>
                  <a:srgbClr val="FF0000"/>
                </a:solidFill>
                <a:latin typeface="Times New Roman" pitchFamily="18" charset="0"/>
                <a:cs typeface="Times New Roman" pitchFamily="18" charset="0"/>
              </a:rPr>
              <a:t>Elements</a:t>
            </a:r>
          </a:p>
          <a:p>
            <a:pPr marL="342900" lvl="0" indent="-342900" algn="just">
              <a:lnSpc>
                <a:spcPct val="90000"/>
              </a:lnSpc>
              <a:spcBef>
                <a:spcPts val="0"/>
              </a:spcBef>
              <a:spcAft>
                <a:spcPts val="0"/>
              </a:spcAft>
              <a:buFont typeface="Arial" panose="020B0604020202020204" pitchFamily="34" charset="0"/>
              <a:buChar char="•"/>
            </a:pPr>
            <a:r>
              <a:rPr lang="en-US" sz="1900" dirty="0" smtClean="0">
                <a:latin typeface="Times New Roman" pitchFamily="18" charset="0"/>
                <a:cs typeface="Times New Roman" pitchFamily="18" charset="0"/>
              </a:rPr>
              <a:t>Example 1. (continue…)</a:t>
            </a:r>
          </a:p>
          <a:p>
            <a:pPr lvl="1" algn="just">
              <a:lnSpc>
                <a:spcPct val="90000"/>
              </a:lnSpc>
              <a:spcBef>
                <a:spcPts val="0"/>
              </a:spcBef>
              <a:spcAft>
                <a:spcPts val="0"/>
              </a:spcAft>
            </a:pPr>
            <a:r>
              <a:rPr lang="en-US" sz="1900" dirty="0" smtClean="0">
                <a:solidFill>
                  <a:srgbClr val="FF0000"/>
                </a:solidFill>
                <a:latin typeface="Times New Roman" pitchFamily="18" charset="0"/>
                <a:cs typeface="Times New Roman" pitchFamily="18" charset="0"/>
              </a:rPr>
              <a:t>&lt;</a:t>
            </a:r>
            <a:r>
              <a:rPr lang="en-US" sz="1900" dirty="0" err="1">
                <a:solidFill>
                  <a:srgbClr val="FF0000"/>
                </a:solidFill>
                <a:latin typeface="Times New Roman" pitchFamily="18" charset="0"/>
                <a:cs typeface="Times New Roman" pitchFamily="18" charset="0"/>
              </a:rPr>
              <a:t>ul</a:t>
            </a:r>
            <a:r>
              <a:rPr lang="en-US" sz="1900" dirty="0">
                <a:solidFill>
                  <a:srgbClr val="FF0000"/>
                </a:solidFill>
                <a:latin typeface="Times New Roman" pitchFamily="18" charset="0"/>
                <a:cs typeface="Times New Roman" pitchFamily="18" charset="0"/>
              </a:rPr>
              <a:t>&gt;</a:t>
            </a:r>
          </a:p>
          <a:p>
            <a:pPr lvl="1" algn="just">
              <a:lnSpc>
                <a:spcPct val="90000"/>
              </a:lnSpc>
              <a:spcBef>
                <a:spcPts val="0"/>
              </a:spcBef>
              <a:spcAft>
                <a:spcPts val="0"/>
              </a:spcAft>
            </a:pPr>
            <a:r>
              <a:rPr lang="en-US" sz="1900" dirty="0">
                <a:solidFill>
                  <a:srgbClr val="FF0000"/>
                </a:solidFill>
                <a:latin typeface="Times New Roman" pitchFamily="18" charset="0"/>
                <a:cs typeface="Times New Roman" pitchFamily="18" charset="0"/>
              </a:rPr>
              <a:t>&lt;li</a:t>
            </a:r>
            <a:r>
              <a:rPr lang="en-US" sz="1900" dirty="0" smtClean="0">
                <a:solidFill>
                  <a:srgbClr val="FF0000"/>
                </a:solidFill>
                <a:latin typeface="Times New Roman" pitchFamily="18" charset="0"/>
                <a:cs typeface="Times New Roman" pitchFamily="18" charset="0"/>
              </a:rPr>
              <a:t>&gt;  Morning</a:t>
            </a:r>
            <a:endParaRPr lang="en-US" sz="1900" dirty="0">
              <a:solidFill>
                <a:srgbClr val="FF0000"/>
              </a:solidFill>
              <a:latin typeface="Times New Roman" pitchFamily="18" charset="0"/>
              <a:cs typeface="Times New Roman" pitchFamily="18" charset="0"/>
            </a:endParaRPr>
          </a:p>
          <a:p>
            <a:pPr lvl="1" algn="just">
              <a:lnSpc>
                <a:spcPct val="90000"/>
              </a:lnSpc>
              <a:spcBef>
                <a:spcPts val="0"/>
              </a:spcBef>
              <a:spcAft>
                <a:spcPts val="0"/>
              </a:spcAft>
            </a:pPr>
            <a:r>
              <a:rPr lang="en-US" sz="1900" dirty="0">
                <a:solidFill>
                  <a:srgbClr val="FF0000"/>
                </a:solidFill>
                <a:latin typeface="Times New Roman" pitchFamily="18" charset="0"/>
                <a:cs typeface="Times New Roman" pitchFamily="18" charset="0"/>
              </a:rPr>
              <a:t>&lt;</a:t>
            </a:r>
            <a:r>
              <a:rPr lang="en-US" sz="1900" dirty="0" err="1">
                <a:solidFill>
                  <a:srgbClr val="FF0000"/>
                </a:solidFill>
                <a:latin typeface="Times New Roman" pitchFamily="18" charset="0"/>
                <a:cs typeface="Times New Roman" pitchFamily="18" charset="0"/>
              </a:rPr>
              <a:t>ul</a:t>
            </a:r>
            <a:r>
              <a:rPr lang="en-US" sz="1900" dirty="0">
                <a:solidFill>
                  <a:srgbClr val="FF0000"/>
                </a:solidFill>
                <a:latin typeface="Times New Roman" pitchFamily="18" charset="0"/>
                <a:cs typeface="Times New Roman" pitchFamily="18" charset="0"/>
              </a:rPr>
              <a:t>&gt;</a:t>
            </a:r>
          </a:p>
          <a:p>
            <a:pPr lvl="1" algn="just">
              <a:lnSpc>
                <a:spcPct val="90000"/>
              </a:lnSpc>
              <a:spcBef>
                <a:spcPts val="0"/>
              </a:spcBef>
              <a:spcAft>
                <a:spcPts val="0"/>
              </a:spcAft>
            </a:pPr>
            <a:r>
              <a:rPr lang="en-US" sz="1900" dirty="0" smtClean="0">
                <a:solidFill>
                  <a:srgbClr val="FF0000"/>
                </a:solidFill>
                <a:latin typeface="Times New Roman" pitchFamily="18" charset="0"/>
                <a:cs typeface="Times New Roman" pitchFamily="18" charset="0"/>
              </a:rPr>
              <a:t>&lt;li&gt;Wake up at 9ish.&lt;/</a:t>
            </a:r>
            <a:r>
              <a:rPr lang="en-US" sz="1900" dirty="0">
                <a:solidFill>
                  <a:srgbClr val="FF0000"/>
                </a:solidFill>
                <a:latin typeface="Times New Roman" pitchFamily="18" charset="0"/>
                <a:cs typeface="Times New Roman" pitchFamily="18" charset="0"/>
              </a:rPr>
              <a:t>li&gt;</a:t>
            </a:r>
          </a:p>
          <a:p>
            <a:pPr lvl="1" algn="just">
              <a:lnSpc>
                <a:spcPct val="90000"/>
              </a:lnSpc>
              <a:spcBef>
                <a:spcPts val="0"/>
              </a:spcBef>
              <a:spcAft>
                <a:spcPts val="0"/>
              </a:spcAft>
            </a:pPr>
            <a:r>
              <a:rPr lang="en-US" sz="1900" dirty="0">
                <a:solidFill>
                  <a:srgbClr val="FF0000"/>
                </a:solidFill>
                <a:latin typeface="Times New Roman" pitchFamily="18" charset="0"/>
                <a:cs typeface="Times New Roman" pitchFamily="18" charset="0"/>
              </a:rPr>
              <a:t>&lt;li&gt;Go to school.&lt;/li&gt;</a:t>
            </a:r>
          </a:p>
          <a:p>
            <a:pPr lvl="1" algn="just">
              <a:lnSpc>
                <a:spcPct val="90000"/>
              </a:lnSpc>
              <a:spcBef>
                <a:spcPts val="0"/>
              </a:spcBef>
              <a:spcAft>
                <a:spcPts val="0"/>
              </a:spcAft>
            </a:pPr>
            <a:r>
              <a:rPr lang="en-US" sz="1900" dirty="0">
                <a:solidFill>
                  <a:srgbClr val="FF0000"/>
                </a:solidFill>
                <a:latin typeface="Times New Roman" pitchFamily="18" charset="0"/>
                <a:cs typeface="Times New Roman" pitchFamily="18" charset="0"/>
              </a:rPr>
              <a:t>&lt;/</a:t>
            </a:r>
            <a:r>
              <a:rPr lang="en-US" sz="1900" dirty="0" err="1">
                <a:solidFill>
                  <a:srgbClr val="FF0000"/>
                </a:solidFill>
                <a:latin typeface="Times New Roman" pitchFamily="18" charset="0"/>
                <a:cs typeface="Times New Roman" pitchFamily="18" charset="0"/>
              </a:rPr>
              <a:t>ul</a:t>
            </a:r>
            <a:r>
              <a:rPr lang="en-US" sz="1900" dirty="0">
                <a:solidFill>
                  <a:srgbClr val="FF0000"/>
                </a:solidFill>
                <a:latin typeface="Times New Roman" pitchFamily="18" charset="0"/>
                <a:cs typeface="Times New Roman" pitchFamily="18" charset="0"/>
              </a:rPr>
              <a:t>&gt;</a:t>
            </a:r>
          </a:p>
          <a:p>
            <a:pPr lvl="1" algn="just">
              <a:lnSpc>
                <a:spcPct val="90000"/>
              </a:lnSpc>
              <a:spcBef>
                <a:spcPts val="0"/>
              </a:spcBef>
              <a:spcAft>
                <a:spcPts val="0"/>
              </a:spcAft>
            </a:pPr>
            <a:r>
              <a:rPr lang="en-US" sz="1900" dirty="0">
                <a:solidFill>
                  <a:srgbClr val="FF0000"/>
                </a:solidFill>
                <a:latin typeface="Times New Roman" pitchFamily="18" charset="0"/>
                <a:cs typeface="Times New Roman" pitchFamily="18" charset="0"/>
              </a:rPr>
              <a:t>&lt;/li</a:t>
            </a:r>
            <a:r>
              <a:rPr lang="en-US" sz="1900" dirty="0" smtClean="0">
                <a:solidFill>
                  <a:srgbClr val="FF0000"/>
                </a:solidFill>
                <a:latin typeface="Times New Roman" pitchFamily="18" charset="0"/>
                <a:cs typeface="Times New Roman" pitchFamily="18" charset="0"/>
              </a:rPr>
              <a:t>&gt;</a:t>
            </a:r>
          </a:p>
          <a:p>
            <a:pPr lvl="1" algn="just">
              <a:lnSpc>
                <a:spcPct val="90000"/>
              </a:lnSpc>
              <a:spcBef>
                <a:spcPts val="0"/>
              </a:spcBef>
              <a:spcAft>
                <a:spcPts val="0"/>
              </a:spcAft>
            </a:pPr>
            <a:endParaRPr lang="en-US" sz="1900" dirty="0">
              <a:solidFill>
                <a:srgbClr val="FF0000"/>
              </a:solidFill>
              <a:latin typeface="Times New Roman" pitchFamily="18" charset="0"/>
              <a:cs typeface="Times New Roman" pitchFamily="18" charset="0"/>
            </a:endParaRPr>
          </a:p>
          <a:p>
            <a:pPr lvl="1" algn="just">
              <a:lnSpc>
                <a:spcPct val="90000"/>
              </a:lnSpc>
              <a:spcBef>
                <a:spcPts val="0"/>
              </a:spcBef>
              <a:spcAft>
                <a:spcPts val="0"/>
              </a:spcAft>
            </a:pPr>
            <a:r>
              <a:rPr lang="en-US" sz="1900" dirty="0">
                <a:solidFill>
                  <a:srgbClr val="FF0000"/>
                </a:solidFill>
                <a:latin typeface="Times New Roman" pitchFamily="18" charset="0"/>
                <a:cs typeface="Times New Roman" pitchFamily="18" charset="0"/>
              </a:rPr>
              <a:t>&lt;li</a:t>
            </a:r>
            <a:r>
              <a:rPr lang="en-US" sz="1900" dirty="0" smtClean="0">
                <a:solidFill>
                  <a:srgbClr val="FF0000"/>
                </a:solidFill>
                <a:latin typeface="Times New Roman" pitchFamily="18" charset="0"/>
                <a:cs typeface="Times New Roman" pitchFamily="18" charset="0"/>
              </a:rPr>
              <a:t>&gt;  Afternoon</a:t>
            </a:r>
            <a:endParaRPr lang="en-US" sz="1900" dirty="0">
              <a:solidFill>
                <a:srgbClr val="FF0000"/>
              </a:solidFill>
              <a:latin typeface="Times New Roman" pitchFamily="18" charset="0"/>
              <a:cs typeface="Times New Roman" pitchFamily="18" charset="0"/>
            </a:endParaRPr>
          </a:p>
          <a:p>
            <a:pPr lvl="1" algn="just">
              <a:lnSpc>
                <a:spcPct val="90000"/>
              </a:lnSpc>
              <a:spcBef>
                <a:spcPts val="0"/>
              </a:spcBef>
              <a:spcAft>
                <a:spcPts val="0"/>
              </a:spcAft>
            </a:pPr>
            <a:r>
              <a:rPr lang="en-US" sz="1900" dirty="0">
                <a:solidFill>
                  <a:srgbClr val="FF0000"/>
                </a:solidFill>
                <a:latin typeface="Times New Roman" pitchFamily="18" charset="0"/>
                <a:cs typeface="Times New Roman" pitchFamily="18" charset="0"/>
              </a:rPr>
              <a:t>&lt;</a:t>
            </a:r>
            <a:r>
              <a:rPr lang="en-US" sz="1900" dirty="0" err="1">
                <a:solidFill>
                  <a:srgbClr val="FF0000"/>
                </a:solidFill>
                <a:latin typeface="Times New Roman" pitchFamily="18" charset="0"/>
                <a:cs typeface="Times New Roman" pitchFamily="18" charset="0"/>
              </a:rPr>
              <a:t>ul</a:t>
            </a:r>
            <a:r>
              <a:rPr lang="en-US" sz="1900" dirty="0">
                <a:solidFill>
                  <a:srgbClr val="FF0000"/>
                </a:solidFill>
                <a:latin typeface="Times New Roman" pitchFamily="18" charset="0"/>
                <a:cs typeface="Times New Roman" pitchFamily="18" charset="0"/>
              </a:rPr>
              <a:t>&gt; </a:t>
            </a:r>
          </a:p>
          <a:p>
            <a:pPr lvl="1" algn="just">
              <a:lnSpc>
                <a:spcPct val="90000"/>
              </a:lnSpc>
              <a:spcBef>
                <a:spcPts val="0"/>
              </a:spcBef>
              <a:spcAft>
                <a:spcPts val="0"/>
              </a:spcAft>
            </a:pPr>
            <a:r>
              <a:rPr lang="en-US" sz="1900" dirty="0">
                <a:solidFill>
                  <a:srgbClr val="FF0000"/>
                </a:solidFill>
                <a:latin typeface="Times New Roman" pitchFamily="18" charset="0"/>
                <a:cs typeface="Times New Roman" pitchFamily="18" charset="0"/>
              </a:rPr>
              <a:t>&lt;li&gt;Lecture period -not much prepared, so allow students to work on their </a:t>
            </a:r>
            <a:r>
              <a:rPr lang="en-US" sz="1900" dirty="0" smtClean="0">
                <a:solidFill>
                  <a:srgbClr val="FF0000"/>
                </a:solidFill>
                <a:latin typeface="Times New Roman" pitchFamily="18" charset="0"/>
                <a:cs typeface="Times New Roman" pitchFamily="18" charset="0"/>
              </a:rPr>
              <a:t> homework </a:t>
            </a:r>
            <a:r>
              <a:rPr lang="en-US" sz="1900" dirty="0">
                <a:solidFill>
                  <a:srgbClr val="FF0000"/>
                </a:solidFill>
                <a:latin typeface="Times New Roman" pitchFamily="18" charset="0"/>
                <a:cs typeface="Times New Roman" pitchFamily="18" charset="0"/>
              </a:rPr>
              <a:t>during hands-on time </a:t>
            </a:r>
            <a:r>
              <a:rPr lang="en-US" sz="1900" dirty="0" smtClean="0">
                <a:solidFill>
                  <a:srgbClr val="FF0000"/>
                </a:solidFill>
                <a:latin typeface="Times New Roman" pitchFamily="18" charset="0"/>
                <a:cs typeface="Times New Roman" pitchFamily="18" charset="0"/>
              </a:rPr>
              <a:t>in </a:t>
            </a:r>
            <a:r>
              <a:rPr lang="en-US" sz="1900" dirty="0">
                <a:solidFill>
                  <a:srgbClr val="FF0000"/>
                </a:solidFill>
                <a:latin typeface="Times New Roman" pitchFamily="18" charset="0"/>
                <a:cs typeface="Times New Roman" pitchFamily="18" charset="0"/>
              </a:rPr>
              <a:t>the lab.&lt;/li&gt;</a:t>
            </a:r>
          </a:p>
          <a:p>
            <a:pPr lvl="1" algn="just">
              <a:lnSpc>
                <a:spcPct val="90000"/>
              </a:lnSpc>
              <a:spcBef>
                <a:spcPts val="0"/>
              </a:spcBef>
              <a:spcAft>
                <a:spcPts val="0"/>
              </a:spcAft>
            </a:pPr>
            <a:r>
              <a:rPr lang="en-US" sz="1900" dirty="0">
                <a:solidFill>
                  <a:srgbClr val="FF0000"/>
                </a:solidFill>
                <a:latin typeface="Times New Roman" pitchFamily="18" charset="0"/>
                <a:cs typeface="Times New Roman" pitchFamily="18" charset="0"/>
              </a:rPr>
              <a:t>&lt;li&gt;Go home and watch TV.&lt;/li&gt;</a:t>
            </a:r>
          </a:p>
          <a:p>
            <a:pPr lvl="1" algn="just">
              <a:lnSpc>
                <a:spcPct val="90000"/>
              </a:lnSpc>
              <a:spcBef>
                <a:spcPts val="0"/>
              </a:spcBef>
              <a:spcAft>
                <a:spcPts val="0"/>
              </a:spcAft>
            </a:pPr>
            <a:r>
              <a:rPr lang="en-US" sz="1900" dirty="0">
                <a:solidFill>
                  <a:srgbClr val="FF0000"/>
                </a:solidFill>
                <a:latin typeface="Times New Roman" pitchFamily="18" charset="0"/>
                <a:cs typeface="Times New Roman" pitchFamily="18" charset="0"/>
              </a:rPr>
              <a:t>&lt;/</a:t>
            </a:r>
            <a:r>
              <a:rPr lang="en-US" sz="1900" dirty="0" err="1">
                <a:solidFill>
                  <a:srgbClr val="FF0000"/>
                </a:solidFill>
                <a:latin typeface="Times New Roman" pitchFamily="18" charset="0"/>
                <a:cs typeface="Times New Roman" pitchFamily="18" charset="0"/>
              </a:rPr>
              <a:t>ul</a:t>
            </a:r>
            <a:r>
              <a:rPr lang="en-US" sz="1900" dirty="0">
                <a:solidFill>
                  <a:srgbClr val="FF0000"/>
                </a:solidFill>
                <a:latin typeface="Times New Roman" pitchFamily="18" charset="0"/>
                <a:cs typeface="Times New Roman" pitchFamily="18" charset="0"/>
              </a:rPr>
              <a:t>&gt;</a:t>
            </a:r>
          </a:p>
          <a:p>
            <a:pPr lvl="1" algn="just">
              <a:lnSpc>
                <a:spcPct val="90000"/>
              </a:lnSpc>
              <a:spcBef>
                <a:spcPts val="0"/>
              </a:spcBef>
              <a:spcAft>
                <a:spcPts val="0"/>
              </a:spcAft>
            </a:pPr>
            <a:r>
              <a:rPr lang="en-US" sz="1900" dirty="0">
                <a:solidFill>
                  <a:srgbClr val="FF0000"/>
                </a:solidFill>
                <a:latin typeface="Times New Roman" pitchFamily="18" charset="0"/>
                <a:cs typeface="Times New Roman" pitchFamily="18" charset="0"/>
              </a:rPr>
              <a:t>&lt;/li</a:t>
            </a:r>
            <a:r>
              <a:rPr lang="en-US" sz="1900" dirty="0" smtClean="0">
                <a:solidFill>
                  <a:srgbClr val="FF0000"/>
                </a:solidFill>
                <a:latin typeface="Times New Roman" pitchFamily="18" charset="0"/>
                <a:cs typeface="Times New Roman" pitchFamily="18" charset="0"/>
              </a:rPr>
              <a:t>&gt;</a:t>
            </a:r>
          </a:p>
          <a:p>
            <a:pPr lvl="1" algn="just">
              <a:lnSpc>
                <a:spcPct val="90000"/>
              </a:lnSpc>
              <a:spcBef>
                <a:spcPts val="0"/>
              </a:spcBef>
              <a:spcAft>
                <a:spcPts val="0"/>
              </a:spcAft>
            </a:pPr>
            <a:endParaRPr lang="en-US" sz="1900" dirty="0">
              <a:solidFill>
                <a:srgbClr val="FF0000"/>
              </a:solidFill>
              <a:latin typeface="Times New Roman" pitchFamily="18" charset="0"/>
              <a:cs typeface="Times New Roman" pitchFamily="18" charset="0"/>
            </a:endParaRPr>
          </a:p>
          <a:p>
            <a:pPr lvl="1" algn="just">
              <a:lnSpc>
                <a:spcPct val="90000"/>
              </a:lnSpc>
              <a:spcBef>
                <a:spcPts val="0"/>
              </a:spcBef>
              <a:spcAft>
                <a:spcPts val="0"/>
              </a:spcAft>
            </a:pPr>
            <a:r>
              <a:rPr lang="en-US" sz="1900" dirty="0">
                <a:solidFill>
                  <a:srgbClr val="FF0000"/>
                </a:solidFill>
                <a:latin typeface="Times New Roman" pitchFamily="18" charset="0"/>
                <a:cs typeface="Times New Roman" pitchFamily="18" charset="0"/>
              </a:rPr>
              <a:t>&lt;li</a:t>
            </a:r>
            <a:r>
              <a:rPr lang="en-US" sz="1900" dirty="0" smtClean="0">
                <a:solidFill>
                  <a:srgbClr val="FF0000"/>
                </a:solidFill>
                <a:latin typeface="Times New Roman" pitchFamily="18" charset="0"/>
                <a:cs typeface="Times New Roman" pitchFamily="18" charset="0"/>
              </a:rPr>
              <a:t>&gt; Evening &lt;/</a:t>
            </a:r>
            <a:r>
              <a:rPr lang="en-US" sz="1900" dirty="0">
                <a:solidFill>
                  <a:srgbClr val="FF0000"/>
                </a:solidFill>
                <a:latin typeface="Times New Roman" pitchFamily="18" charset="0"/>
                <a:cs typeface="Times New Roman" pitchFamily="18" charset="0"/>
              </a:rPr>
              <a:t>li&gt;</a:t>
            </a:r>
          </a:p>
          <a:p>
            <a:pPr lvl="1" algn="just">
              <a:lnSpc>
                <a:spcPct val="90000"/>
              </a:lnSpc>
              <a:spcBef>
                <a:spcPts val="0"/>
              </a:spcBef>
              <a:spcAft>
                <a:spcPts val="0"/>
              </a:spcAft>
            </a:pPr>
            <a:r>
              <a:rPr lang="en-US" sz="1900" dirty="0">
                <a:solidFill>
                  <a:srgbClr val="FF0000"/>
                </a:solidFill>
                <a:latin typeface="Times New Roman" pitchFamily="18" charset="0"/>
                <a:cs typeface="Times New Roman" pitchFamily="18" charset="0"/>
              </a:rPr>
              <a:t>&lt;/</a:t>
            </a:r>
            <a:r>
              <a:rPr lang="en-US" sz="1900" dirty="0" err="1">
                <a:solidFill>
                  <a:srgbClr val="FF0000"/>
                </a:solidFill>
                <a:latin typeface="Times New Roman" pitchFamily="18" charset="0"/>
                <a:cs typeface="Times New Roman" pitchFamily="18" charset="0"/>
              </a:rPr>
              <a:t>ul</a:t>
            </a:r>
            <a:r>
              <a:rPr lang="en-US" sz="1900" dirty="0">
                <a:solidFill>
                  <a:srgbClr val="FF0000"/>
                </a:solidFill>
                <a:latin typeface="Times New Roman" pitchFamily="18" charset="0"/>
                <a:cs typeface="Times New Roman" pitchFamily="18" charset="0"/>
              </a:rPr>
              <a:t>&gt;</a:t>
            </a:r>
          </a:p>
          <a:p>
            <a:pPr lvl="1" algn="just">
              <a:lnSpc>
                <a:spcPct val="90000"/>
              </a:lnSpc>
              <a:spcBef>
                <a:spcPts val="0"/>
              </a:spcBef>
              <a:spcAft>
                <a:spcPts val="0"/>
              </a:spcAft>
            </a:pPr>
            <a:r>
              <a:rPr lang="en-US" sz="1900" dirty="0">
                <a:solidFill>
                  <a:srgbClr val="FF0000"/>
                </a:solidFill>
                <a:latin typeface="Times New Roman" pitchFamily="18" charset="0"/>
                <a:cs typeface="Times New Roman" pitchFamily="18" charset="0"/>
              </a:rPr>
              <a:t>&lt;/body&gt;</a:t>
            </a:r>
          </a:p>
          <a:p>
            <a:pPr lvl="1" algn="just">
              <a:lnSpc>
                <a:spcPct val="90000"/>
              </a:lnSpc>
              <a:spcBef>
                <a:spcPts val="0"/>
              </a:spcBef>
              <a:spcAft>
                <a:spcPts val="0"/>
              </a:spcAft>
            </a:pPr>
            <a:r>
              <a:rPr lang="en-US" sz="1900" dirty="0">
                <a:solidFill>
                  <a:srgbClr val="FF0000"/>
                </a:solidFill>
                <a:latin typeface="Times New Roman" pitchFamily="18" charset="0"/>
                <a:cs typeface="Times New Roman" pitchFamily="18" charset="0"/>
              </a:rPr>
              <a:t>&lt;/html&gt;</a:t>
            </a:r>
            <a:endParaRPr lang="en-US" sz="1900" dirty="0" smtClean="0">
              <a:solidFill>
                <a:srgbClr val="FF0000"/>
              </a:solidFill>
              <a:latin typeface="Times New Roman" pitchFamily="18" charset="0"/>
              <a:cs typeface="Times New Roman" pitchFamily="18" charset="0"/>
            </a:endParaRPr>
          </a:p>
          <a:p>
            <a:pPr marL="342900" lvl="0" indent="-342900" algn="just">
              <a:lnSpc>
                <a:spcPct val="90000"/>
              </a:lnSpc>
              <a:spcBef>
                <a:spcPts val="0"/>
              </a:spcBef>
              <a:spcAft>
                <a:spcPts val="0"/>
              </a:spcAft>
              <a:buFont typeface="Arial" panose="020B0604020202020204" pitchFamily="34" charset="0"/>
              <a:buChar char="•"/>
            </a:pPr>
            <a:endParaRPr lang="en-US" sz="1900" dirty="0">
              <a:solidFill>
                <a:srgbClr val="FF0000"/>
              </a:solidFill>
              <a:latin typeface="Times New Roman" pitchFamily="18" charset="0"/>
              <a:cs typeface="Times New Roman" pitchFamily="18" charset="0"/>
            </a:endParaRPr>
          </a:p>
        </p:txBody>
      </p:sp>
      <p:sp>
        <p:nvSpPr>
          <p:cNvPr id="13" name="Footer Placeholder 4"/>
          <p:cNvSpPr>
            <a:spLocks noGrp="1"/>
          </p:cNvSpPr>
          <p:nvPr>
            <p:ph type="ftr" sz="quarter" idx="11"/>
          </p:nvPr>
        </p:nvSpPr>
        <p:spPr>
          <a:xfrm>
            <a:off x="1295400" y="6658759"/>
            <a:ext cx="7010400" cy="199241"/>
          </a:xfrm>
        </p:spPr>
        <p:txBody>
          <a:bodyPr/>
          <a:lstStyle/>
          <a:p>
            <a:r>
              <a:rPr lang="en-US" dirty="0" smtClean="0">
                <a:solidFill>
                  <a:schemeClr val="tx1"/>
                </a:solidFill>
                <a:latin typeface="Times New Roman" pitchFamily="18" charset="0"/>
                <a:cs typeface="Times New Roman" pitchFamily="18" charset="0"/>
              </a:rPr>
              <a:t> </a:t>
            </a:r>
            <a:r>
              <a:rPr lang="en-US" dirty="0">
                <a:solidFill>
                  <a:schemeClr val="tx1"/>
                </a:solidFill>
                <a:latin typeface="Times New Roman" pitchFamily="18" charset="0"/>
                <a:cs typeface="Times New Roman" pitchFamily="18" charset="0"/>
              </a:rPr>
              <a:t>John Dean, </a:t>
            </a:r>
            <a:r>
              <a:rPr lang="en-US" dirty="0" smtClean="0">
                <a:solidFill>
                  <a:schemeClr val="tx1"/>
                </a:solidFill>
                <a:latin typeface="Times New Roman" pitchFamily="18" charset="0"/>
                <a:cs typeface="Times New Roman" pitchFamily="18" charset="0"/>
              </a:rPr>
              <a:t>(2018), Web </a:t>
            </a:r>
            <a:r>
              <a:rPr lang="en-US" dirty="0">
                <a:solidFill>
                  <a:schemeClr val="tx1"/>
                </a:solidFill>
                <a:latin typeface="Times New Roman" pitchFamily="18" charset="0"/>
                <a:cs typeface="Times New Roman" pitchFamily="18" charset="0"/>
              </a:rPr>
              <a:t>Programming with HTML5, CSS, and JavaScript, Jones and Bartlett </a:t>
            </a:r>
            <a:r>
              <a:rPr lang="en-US" dirty="0" smtClean="0">
                <a:solidFill>
                  <a:schemeClr val="tx1"/>
                </a:solidFill>
                <a:latin typeface="Times New Roman" pitchFamily="18" charset="0"/>
                <a:cs typeface="Times New Roman" pitchFamily="18" charset="0"/>
              </a:rPr>
              <a:t>Publishers</a:t>
            </a:r>
            <a:r>
              <a:rPr lang="en-US" dirty="0">
                <a:solidFill>
                  <a:schemeClr val="tx1"/>
                </a:solidFill>
                <a:latin typeface="Times New Roman" pitchFamily="18" charset="0"/>
                <a:cs typeface="Times New Roman" pitchFamily="18" charset="0"/>
              </a:rPr>
              <a:t>.</a:t>
            </a:r>
          </a:p>
        </p:txBody>
      </p:sp>
      <p:sp>
        <p:nvSpPr>
          <p:cNvPr id="3" name="Rectangle 2"/>
          <p:cNvSpPr/>
          <p:nvPr/>
        </p:nvSpPr>
        <p:spPr>
          <a:xfrm>
            <a:off x="6264088" y="2286000"/>
            <a:ext cx="2530288" cy="546705"/>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latin typeface="Times New Roman" panose="02020603050405020304" pitchFamily="18" charset="0"/>
                <a:cs typeface="Times New Roman" panose="02020603050405020304" pitchFamily="18" charset="0"/>
              </a:rPr>
              <a:t>The </a:t>
            </a:r>
            <a:r>
              <a:rPr lang="en-US" dirty="0">
                <a:solidFill>
                  <a:schemeClr val="tx1"/>
                </a:solidFill>
                <a:latin typeface="Times New Roman" panose="02020603050405020304" pitchFamily="18" charset="0"/>
                <a:cs typeface="Times New Roman" panose="02020603050405020304" pitchFamily="18" charset="0"/>
              </a:rPr>
              <a:t>big </a:t>
            </a:r>
            <a:r>
              <a:rPr lang="en-US" dirty="0" err="1">
                <a:solidFill>
                  <a:schemeClr val="tx1"/>
                </a:solidFill>
                <a:latin typeface="Times New Roman" panose="02020603050405020304" pitchFamily="18" charset="0"/>
                <a:cs typeface="Times New Roman" panose="02020603050405020304" pitchFamily="18" charset="0"/>
              </a:rPr>
              <a:t>ul</a:t>
            </a: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container has three </a:t>
            </a:r>
            <a:r>
              <a:rPr lang="en-US" dirty="0">
                <a:solidFill>
                  <a:schemeClr val="tx1"/>
                </a:solidFill>
                <a:latin typeface="Times New Roman" panose="02020603050405020304" pitchFamily="18" charset="0"/>
                <a:cs typeface="Times New Roman" panose="02020603050405020304" pitchFamily="18" charset="0"/>
              </a:rPr>
              <a:t>child li containers.</a:t>
            </a:r>
          </a:p>
        </p:txBody>
      </p:sp>
      <p:sp>
        <p:nvSpPr>
          <p:cNvPr id="14" name="Rectangle 13"/>
          <p:cNvSpPr/>
          <p:nvPr/>
        </p:nvSpPr>
        <p:spPr>
          <a:xfrm>
            <a:off x="1447800" y="1679575"/>
            <a:ext cx="2590800" cy="1520825"/>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tx1"/>
              </a:solidFill>
              <a:latin typeface="Times New Roman" panose="02020603050405020304" pitchFamily="18" charset="0"/>
              <a:cs typeface="Times New Roman" panose="02020603050405020304" pitchFamily="18" charset="0"/>
            </a:endParaRPr>
          </a:p>
        </p:txBody>
      </p:sp>
      <p:sp>
        <p:nvSpPr>
          <p:cNvPr id="15" name="Rectangle 14"/>
          <p:cNvSpPr/>
          <p:nvPr/>
        </p:nvSpPr>
        <p:spPr>
          <a:xfrm>
            <a:off x="1447800" y="3377625"/>
            <a:ext cx="7620000" cy="1956375"/>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tx1"/>
              </a:solidFill>
              <a:latin typeface="Times New Roman" panose="02020603050405020304" pitchFamily="18" charset="0"/>
              <a:cs typeface="Times New Roman" panose="02020603050405020304" pitchFamily="18" charset="0"/>
            </a:endParaRPr>
          </a:p>
        </p:txBody>
      </p:sp>
      <p:sp>
        <p:nvSpPr>
          <p:cNvPr id="16" name="Rectangle 15"/>
          <p:cNvSpPr/>
          <p:nvPr/>
        </p:nvSpPr>
        <p:spPr>
          <a:xfrm>
            <a:off x="1447800" y="5511225"/>
            <a:ext cx="2590800" cy="367695"/>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tx1"/>
              </a:solidFill>
              <a:latin typeface="Times New Roman" panose="02020603050405020304" pitchFamily="18" charset="0"/>
              <a:cs typeface="Times New Roman" panose="02020603050405020304" pitchFamily="18" charset="0"/>
            </a:endParaRPr>
          </a:p>
        </p:txBody>
      </p:sp>
      <p:cxnSp>
        <p:nvCxnSpPr>
          <p:cNvPr id="5" name="Straight Arrow Connector 4"/>
          <p:cNvCxnSpPr>
            <a:stCxn id="3" idx="1"/>
          </p:cNvCxnSpPr>
          <p:nvPr/>
        </p:nvCxnSpPr>
        <p:spPr>
          <a:xfrm flipH="1" flipV="1">
            <a:off x="4038600" y="2438400"/>
            <a:ext cx="2225488" cy="1209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7239000" y="2832705"/>
            <a:ext cx="1" cy="5648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a:off x="4038600" y="2819400"/>
            <a:ext cx="2627780" cy="27009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41395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smtClean="0">
                <a:solidFill>
                  <a:srgbClr val="FFFFFF"/>
                </a:solidFill>
                <a:latin typeface="Times New Roman" pitchFamily="18" charset="0"/>
                <a:cs typeface="Times New Roman" pitchFamily="18" charset="0"/>
              </a:rPr>
              <a:t>Outline</a:t>
            </a:r>
            <a:endParaRPr lang="en-US" sz="3200" dirty="0">
              <a:solidFill>
                <a:srgbClr val="FFFFFF"/>
              </a:solidFill>
              <a:latin typeface="Times New Roman" pitchFamily="18" charset="0"/>
              <a:cs typeface="Times New Roman" pitchFamily="18" charset="0"/>
            </a:endParaRP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606550" y="76200"/>
            <a:ext cx="7156450" cy="584775"/>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Unordered </a:t>
            </a:r>
            <a:r>
              <a:rPr lang="en-US" sz="3200" dirty="0" smtClean="0">
                <a:solidFill>
                  <a:srgbClr val="FFFFFF"/>
                </a:solidFill>
                <a:latin typeface="Times New Roman" pitchFamily="18" charset="0"/>
                <a:cs typeface="Times New Roman" pitchFamily="18" charset="0"/>
              </a:rPr>
              <a:t>Lists(continue…)</a:t>
            </a:r>
            <a:endParaRPr lang="en-US" sz="3200" dirty="0">
              <a:solidFill>
                <a:srgbClr val="FFFFFF"/>
              </a:solidFill>
              <a:latin typeface="Times New Roman" pitchFamily="18" charset="0"/>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6</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1"/>
          <p:cNvSpPr>
            <a:spLocks noChangeArrowheads="1"/>
          </p:cNvSpPr>
          <p:nvPr/>
        </p:nvSpPr>
        <p:spPr bwMode="auto">
          <a:xfrm>
            <a:off x="990601" y="838200"/>
            <a:ext cx="8153399" cy="588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42900" lvl="0" indent="-342900" algn="just">
              <a:lnSpc>
                <a:spcPct val="90000"/>
              </a:lnSpc>
              <a:spcBef>
                <a:spcPts val="0"/>
              </a:spcBef>
              <a:spcAft>
                <a:spcPts val="0"/>
              </a:spcAft>
              <a:buFont typeface="Arial" panose="020B0604020202020204" pitchFamily="34" charset="0"/>
              <a:buChar char="•"/>
            </a:pPr>
            <a:r>
              <a:rPr lang="en-US" sz="1900" dirty="0" smtClean="0">
                <a:solidFill>
                  <a:srgbClr val="FF0000"/>
                </a:solidFill>
                <a:latin typeface="Times New Roman" pitchFamily="18" charset="0"/>
                <a:cs typeface="Times New Roman" pitchFamily="18" charset="0"/>
              </a:rPr>
              <a:t>Parent </a:t>
            </a:r>
            <a:r>
              <a:rPr lang="en-US" sz="1900" dirty="0">
                <a:solidFill>
                  <a:srgbClr val="FF0000"/>
                </a:solidFill>
                <a:latin typeface="Times New Roman" pitchFamily="18" charset="0"/>
                <a:cs typeface="Times New Roman" pitchFamily="18" charset="0"/>
              </a:rPr>
              <a:t>and Child </a:t>
            </a:r>
            <a:r>
              <a:rPr lang="en-US" sz="1900" dirty="0" smtClean="0">
                <a:solidFill>
                  <a:srgbClr val="FF0000"/>
                </a:solidFill>
                <a:latin typeface="Times New Roman" pitchFamily="18" charset="0"/>
                <a:cs typeface="Times New Roman" pitchFamily="18" charset="0"/>
              </a:rPr>
              <a:t>Elements</a:t>
            </a:r>
          </a:p>
          <a:p>
            <a:pPr marL="342900" lvl="0" indent="-342900" algn="just">
              <a:lnSpc>
                <a:spcPct val="90000"/>
              </a:lnSpc>
              <a:spcBef>
                <a:spcPts val="0"/>
              </a:spcBef>
              <a:spcAft>
                <a:spcPts val="0"/>
              </a:spcAft>
              <a:buFont typeface="Arial" panose="020B0604020202020204" pitchFamily="34" charset="0"/>
              <a:buChar char="•"/>
            </a:pPr>
            <a:r>
              <a:rPr lang="en-US" sz="1900" dirty="0" smtClean="0">
                <a:latin typeface="Times New Roman" pitchFamily="18" charset="0"/>
                <a:cs typeface="Times New Roman" pitchFamily="18" charset="0"/>
              </a:rPr>
              <a:t>Example 1. (continue…)</a:t>
            </a:r>
          </a:p>
          <a:p>
            <a:pPr lvl="1" algn="just">
              <a:lnSpc>
                <a:spcPct val="90000"/>
              </a:lnSpc>
              <a:spcBef>
                <a:spcPts val="0"/>
              </a:spcBef>
              <a:spcAft>
                <a:spcPts val="0"/>
              </a:spcAft>
            </a:pPr>
            <a:r>
              <a:rPr lang="en-US" sz="1900" dirty="0" smtClean="0">
                <a:latin typeface="Times New Roman" pitchFamily="18" charset="0"/>
                <a:cs typeface="Times New Roman" pitchFamily="18" charset="0"/>
              </a:rPr>
              <a:t>Output:</a:t>
            </a:r>
          </a:p>
          <a:p>
            <a:pPr lvl="1" algn="just">
              <a:lnSpc>
                <a:spcPct val="90000"/>
              </a:lnSpc>
              <a:spcBef>
                <a:spcPts val="0"/>
              </a:spcBef>
              <a:spcAft>
                <a:spcPts val="0"/>
              </a:spcAft>
            </a:pPr>
            <a:endParaRPr lang="en-US" sz="1900" dirty="0">
              <a:latin typeface="Times New Roman" pitchFamily="18" charset="0"/>
              <a:cs typeface="Times New Roman" pitchFamily="18" charset="0"/>
            </a:endParaRPr>
          </a:p>
          <a:p>
            <a:pPr lvl="1" algn="just">
              <a:lnSpc>
                <a:spcPct val="90000"/>
              </a:lnSpc>
              <a:spcBef>
                <a:spcPts val="0"/>
              </a:spcBef>
              <a:spcAft>
                <a:spcPts val="0"/>
              </a:spcAft>
            </a:pPr>
            <a:endParaRPr lang="en-US" sz="1900" dirty="0" smtClean="0">
              <a:latin typeface="Times New Roman" pitchFamily="18" charset="0"/>
              <a:cs typeface="Times New Roman" pitchFamily="18" charset="0"/>
            </a:endParaRPr>
          </a:p>
          <a:p>
            <a:pPr lvl="1" algn="just">
              <a:lnSpc>
                <a:spcPct val="90000"/>
              </a:lnSpc>
              <a:spcBef>
                <a:spcPts val="0"/>
              </a:spcBef>
              <a:spcAft>
                <a:spcPts val="0"/>
              </a:spcAft>
            </a:pPr>
            <a:endParaRPr lang="en-US" sz="1900" dirty="0">
              <a:latin typeface="Times New Roman" pitchFamily="18" charset="0"/>
              <a:cs typeface="Times New Roman" pitchFamily="18" charset="0"/>
            </a:endParaRPr>
          </a:p>
          <a:p>
            <a:pPr lvl="1" algn="just">
              <a:lnSpc>
                <a:spcPct val="90000"/>
              </a:lnSpc>
              <a:spcBef>
                <a:spcPts val="0"/>
              </a:spcBef>
              <a:spcAft>
                <a:spcPts val="0"/>
              </a:spcAft>
            </a:pPr>
            <a:endParaRPr lang="en-US" sz="1900" dirty="0" smtClean="0">
              <a:latin typeface="Times New Roman" pitchFamily="18" charset="0"/>
              <a:cs typeface="Times New Roman" pitchFamily="18" charset="0"/>
            </a:endParaRPr>
          </a:p>
          <a:p>
            <a:pPr lvl="1" algn="just">
              <a:lnSpc>
                <a:spcPct val="90000"/>
              </a:lnSpc>
              <a:spcBef>
                <a:spcPts val="0"/>
              </a:spcBef>
              <a:spcAft>
                <a:spcPts val="0"/>
              </a:spcAft>
            </a:pPr>
            <a:endParaRPr lang="en-US" sz="1900" dirty="0">
              <a:latin typeface="Times New Roman" pitchFamily="18" charset="0"/>
              <a:cs typeface="Times New Roman" pitchFamily="18" charset="0"/>
            </a:endParaRPr>
          </a:p>
          <a:p>
            <a:pPr lvl="1" algn="just">
              <a:lnSpc>
                <a:spcPct val="90000"/>
              </a:lnSpc>
              <a:spcBef>
                <a:spcPts val="0"/>
              </a:spcBef>
              <a:spcAft>
                <a:spcPts val="0"/>
              </a:spcAft>
            </a:pPr>
            <a:endParaRPr lang="en-US" sz="1900" dirty="0" smtClean="0">
              <a:latin typeface="Times New Roman" pitchFamily="18" charset="0"/>
              <a:cs typeface="Times New Roman" pitchFamily="18" charset="0"/>
            </a:endParaRPr>
          </a:p>
          <a:p>
            <a:pPr lvl="1" algn="just">
              <a:lnSpc>
                <a:spcPct val="90000"/>
              </a:lnSpc>
              <a:spcBef>
                <a:spcPts val="0"/>
              </a:spcBef>
              <a:spcAft>
                <a:spcPts val="0"/>
              </a:spcAft>
            </a:pPr>
            <a:endParaRPr lang="en-US" sz="1900" dirty="0">
              <a:latin typeface="Times New Roman" pitchFamily="18" charset="0"/>
              <a:cs typeface="Times New Roman" pitchFamily="18" charset="0"/>
            </a:endParaRPr>
          </a:p>
          <a:p>
            <a:pPr lvl="1" algn="just">
              <a:lnSpc>
                <a:spcPct val="90000"/>
              </a:lnSpc>
              <a:spcBef>
                <a:spcPts val="0"/>
              </a:spcBef>
              <a:spcAft>
                <a:spcPts val="0"/>
              </a:spcAft>
            </a:pPr>
            <a:endParaRPr lang="en-US" sz="1900" dirty="0" smtClean="0">
              <a:latin typeface="Times New Roman" pitchFamily="18" charset="0"/>
              <a:cs typeface="Times New Roman" pitchFamily="18" charset="0"/>
            </a:endParaRPr>
          </a:p>
          <a:p>
            <a:pPr lvl="1" algn="just">
              <a:lnSpc>
                <a:spcPct val="90000"/>
              </a:lnSpc>
              <a:spcBef>
                <a:spcPts val="0"/>
              </a:spcBef>
              <a:spcAft>
                <a:spcPts val="0"/>
              </a:spcAft>
            </a:pPr>
            <a:endParaRPr lang="en-US" sz="1900" dirty="0">
              <a:latin typeface="Times New Roman" pitchFamily="18" charset="0"/>
              <a:cs typeface="Times New Roman" pitchFamily="18" charset="0"/>
            </a:endParaRPr>
          </a:p>
          <a:p>
            <a:pPr lvl="1" algn="just">
              <a:lnSpc>
                <a:spcPct val="90000"/>
              </a:lnSpc>
              <a:spcBef>
                <a:spcPts val="0"/>
              </a:spcBef>
              <a:spcAft>
                <a:spcPts val="0"/>
              </a:spcAft>
            </a:pPr>
            <a:endParaRPr lang="en-US" sz="1900" dirty="0" smtClean="0">
              <a:latin typeface="Times New Roman" pitchFamily="18" charset="0"/>
              <a:cs typeface="Times New Roman" pitchFamily="18" charset="0"/>
            </a:endParaRPr>
          </a:p>
          <a:p>
            <a:pPr lvl="1" algn="just">
              <a:lnSpc>
                <a:spcPct val="90000"/>
              </a:lnSpc>
              <a:spcBef>
                <a:spcPts val="0"/>
              </a:spcBef>
              <a:spcAft>
                <a:spcPts val="0"/>
              </a:spcAft>
            </a:pPr>
            <a:endParaRPr lang="en-US" sz="1900" dirty="0">
              <a:latin typeface="Times New Roman" pitchFamily="18" charset="0"/>
              <a:cs typeface="Times New Roman" pitchFamily="18" charset="0"/>
            </a:endParaRPr>
          </a:p>
          <a:p>
            <a:pPr marL="342900" indent="-342900" algn="just">
              <a:lnSpc>
                <a:spcPct val="90000"/>
              </a:lnSpc>
              <a:spcBef>
                <a:spcPts val="0"/>
              </a:spcBef>
              <a:spcAft>
                <a:spcPts val="0"/>
              </a:spcAft>
              <a:buFont typeface="Arial" panose="020B0604020202020204" pitchFamily="34" charset="0"/>
              <a:buChar char="•"/>
            </a:pPr>
            <a:r>
              <a:rPr lang="en-US" sz="1900" dirty="0">
                <a:solidFill>
                  <a:srgbClr val="FF0000"/>
                </a:solidFill>
                <a:latin typeface="Times New Roman" pitchFamily="18" charset="0"/>
                <a:cs typeface="Times New Roman" pitchFamily="18" charset="0"/>
              </a:rPr>
              <a:t>Symbols for Unordered List </a:t>
            </a:r>
            <a:r>
              <a:rPr lang="en-US" sz="1900" dirty="0" smtClean="0">
                <a:solidFill>
                  <a:srgbClr val="FF0000"/>
                </a:solidFill>
                <a:latin typeface="Times New Roman" pitchFamily="18" charset="0"/>
                <a:cs typeface="Times New Roman" pitchFamily="18" charset="0"/>
              </a:rPr>
              <a:t>Items</a:t>
            </a:r>
          </a:p>
          <a:p>
            <a:pPr marL="342900" lvl="0" indent="-342900" algn="just">
              <a:lnSpc>
                <a:spcPct val="90000"/>
              </a:lnSpc>
              <a:spcBef>
                <a:spcPts val="0"/>
              </a:spcBef>
              <a:spcAft>
                <a:spcPts val="0"/>
              </a:spcAft>
              <a:buFont typeface="Arial" panose="020B0604020202020204" pitchFamily="34" charset="0"/>
              <a:buChar char="•"/>
            </a:pPr>
            <a:r>
              <a:rPr lang="en-US" sz="1900" dirty="0" smtClean="0">
                <a:latin typeface="Times New Roman" pitchFamily="18" charset="0"/>
                <a:cs typeface="Times New Roman" pitchFamily="18" charset="0"/>
              </a:rPr>
              <a:t>According </a:t>
            </a:r>
            <a:r>
              <a:rPr lang="en-US" sz="1900" dirty="0">
                <a:latin typeface="Times New Roman" pitchFamily="18" charset="0"/>
                <a:cs typeface="Times New Roman" pitchFamily="18" charset="0"/>
              </a:rPr>
              <a:t>to the W3C, the default symbol for unordered list items is a bullet for all levels in </a:t>
            </a:r>
            <a:r>
              <a:rPr lang="en-US" sz="1900" dirty="0" smtClean="0">
                <a:latin typeface="Times New Roman" pitchFamily="18" charset="0"/>
                <a:cs typeface="Times New Roman" pitchFamily="18" charset="0"/>
              </a:rPr>
              <a:t>a nested </a:t>
            </a:r>
            <a:r>
              <a:rPr lang="en-US" sz="1900" dirty="0">
                <a:latin typeface="Times New Roman" pitchFamily="18" charset="0"/>
                <a:cs typeface="Times New Roman" pitchFamily="18" charset="0"/>
              </a:rPr>
              <a:t>list, but the major browsers typically use bullet, circle, and square symbols for the </a:t>
            </a:r>
            <a:r>
              <a:rPr lang="en-US" sz="1900" dirty="0" smtClean="0">
                <a:latin typeface="Times New Roman" pitchFamily="18" charset="0"/>
                <a:cs typeface="Times New Roman" pitchFamily="18" charset="0"/>
              </a:rPr>
              <a:t>different levels </a:t>
            </a:r>
            <a:r>
              <a:rPr lang="en-US" sz="1900" dirty="0">
                <a:latin typeface="Times New Roman" pitchFamily="18" charset="0"/>
                <a:cs typeface="Times New Roman" pitchFamily="18" charset="0"/>
              </a:rPr>
              <a:t>in a nested list. </a:t>
            </a:r>
            <a:endParaRPr lang="en-US" sz="1900" dirty="0" smtClean="0">
              <a:latin typeface="Times New Roman" pitchFamily="18" charset="0"/>
              <a:cs typeface="Times New Roman" pitchFamily="18" charset="0"/>
            </a:endParaRPr>
          </a:p>
          <a:p>
            <a:pPr marL="342900" lvl="0" indent="-342900" algn="just">
              <a:lnSpc>
                <a:spcPct val="90000"/>
              </a:lnSpc>
              <a:spcBef>
                <a:spcPts val="0"/>
              </a:spcBef>
              <a:spcAft>
                <a:spcPts val="0"/>
              </a:spcAft>
              <a:buFont typeface="Arial" panose="020B0604020202020204" pitchFamily="34" charset="0"/>
              <a:buChar char="•"/>
            </a:pPr>
            <a:r>
              <a:rPr lang="en-US" sz="1900" dirty="0" smtClean="0">
                <a:latin typeface="Times New Roman" pitchFamily="18" charset="0"/>
                <a:cs typeface="Times New Roman" pitchFamily="18" charset="0"/>
              </a:rPr>
              <a:t>Because </a:t>
            </a:r>
            <a:r>
              <a:rPr lang="en-US" sz="1900" dirty="0">
                <a:latin typeface="Times New Roman" pitchFamily="18" charset="0"/>
                <a:cs typeface="Times New Roman" pitchFamily="18" charset="0"/>
              </a:rPr>
              <a:t>the official symbol defaults and the browser symbol defaults </a:t>
            </a:r>
            <a:r>
              <a:rPr lang="en-US" sz="1900" dirty="0" smtClean="0">
                <a:latin typeface="Times New Roman" pitchFamily="18" charset="0"/>
                <a:cs typeface="Times New Roman" pitchFamily="18" charset="0"/>
              </a:rPr>
              <a:t>are different</a:t>
            </a:r>
            <a:r>
              <a:rPr lang="en-US" sz="1900" dirty="0">
                <a:latin typeface="Times New Roman" pitchFamily="18" charset="0"/>
                <a:cs typeface="Times New Roman" pitchFamily="18" charset="0"/>
              </a:rPr>
              <a:t>, you should avoid relying on them. Instead, you should use CSS’s </a:t>
            </a:r>
            <a:r>
              <a:rPr lang="en-US" sz="1900" dirty="0" smtClean="0">
                <a:latin typeface="Times New Roman" pitchFamily="18" charset="0"/>
                <a:cs typeface="Times New Roman" pitchFamily="18" charset="0"/>
              </a:rPr>
              <a:t>list-style-type property </a:t>
            </a:r>
            <a:r>
              <a:rPr lang="en-US" sz="1900" dirty="0">
                <a:latin typeface="Times New Roman" pitchFamily="18" charset="0"/>
                <a:cs typeface="Times New Roman" pitchFamily="18" charset="0"/>
              </a:rPr>
              <a:t>to explicitly specify </a:t>
            </a:r>
            <a:r>
              <a:rPr lang="en-US" sz="1900" dirty="0" smtClean="0">
                <a:latin typeface="Times New Roman" pitchFamily="18" charset="0"/>
                <a:cs typeface="Times New Roman" pitchFamily="18" charset="0"/>
              </a:rPr>
              <a:t>symbols </a:t>
            </a:r>
            <a:r>
              <a:rPr lang="en-US" sz="1900" dirty="0">
                <a:latin typeface="Times New Roman" pitchFamily="18" charset="0"/>
                <a:cs typeface="Times New Roman" pitchFamily="18" charset="0"/>
              </a:rPr>
              <a:t>used in your web page lists.</a:t>
            </a:r>
          </a:p>
        </p:txBody>
      </p:sp>
      <p:sp>
        <p:nvSpPr>
          <p:cNvPr id="13" name="Footer Placeholder 4"/>
          <p:cNvSpPr>
            <a:spLocks noGrp="1"/>
          </p:cNvSpPr>
          <p:nvPr>
            <p:ph type="ftr" sz="quarter" idx="11"/>
          </p:nvPr>
        </p:nvSpPr>
        <p:spPr>
          <a:xfrm>
            <a:off x="1295400" y="6658759"/>
            <a:ext cx="7010400" cy="199241"/>
          </a:xfrm>
        </p:spPr>
        <p:txBody>
          <a:bodyPr/>
          <a:lstStyle/>
          <a:p>
            <a:r>
              <a:rPr lang="en-US" dirty="0" smtClean="0">
                <a:solidFill>
                  <a:schemeClr val="tx1"/>
                </a:solidFill>
                <a:latin typeface="Times New Roman" pitchFamily="18" charset="0"/>
                <a:cs typeface="Times New Roman" pitchFamily="18" charset="0"/>
              </a:rPr>
              <a:t> </a:t>
            </a:r>
            <a:r>
              <a:rPr lang="en-US" dirty="0">
                <a:solidFill>
                  <a:schemeClr val="tx1"/>
                </a:solidFill>
                <a:latin typeface="Times New Roman" pitchFamily="18" charset="0"/>
                <a:cs typeface="Times New Roman" pitchFamily="18" charset="0"/>
              </a:rPr>
              <a:t>John Dean, </a:t>
            </a:r>
            <a:r>
              <a:rPr lang="en-US" dirty="0" smtClean="0">
                <a:solidFill>
                  <a:schemeClr val="tx1"/>
                </a:solidFill>
                <a:latin typeface="Times New Roman" pitchFamily="18" charset="0"/>
                <a:cs typeface="Times New Roman" pitchFamily="18" charset="0"/>
              </a:rPr>
              <a:t>(2018), Web </a:t>
            </a:r>
            <a:r>
              <a:rPr lang="en-US" dirty="0">
                <a:solidFill>
                  <a:schemeClr val="tx1"/>
                </a:solidFill>
                <a:latin typeface="Times New Roman" pitchFamily="18" charset="0"/>
                <a:cs typeface="Times New Roman" pitchFamily="18" charset="0"/>
              </a:rPr>
              <a:t>Programming with HTML5, CSS, and JavaScript, Jones and Bartlett </a:t>
            </a:r>
            <a:r>
              <a:rPr lang="en-US" dirty="0" smtClean="0">
                <a:solidFill>
                  <a:schemeClr val="tx1"/>
                </a:solidFill>
                <a:latin typeface="Times New Roman" pitchFamily="18" charset="0"/>
                <a:cs typeface="Times New Roman" pitchFamily="18" charset="0"/>
              </a:rPr>
              <a:t>Publishers</a:t>
            </a:r>
            <a:r>
              <a:rPr lang="en-US" dirty="0">
                <a:solidFill>
                  <a:schemeClr val="tx1"/>
                </a:solidFill>
                <a:latin typeface="Times New Roman" pitchFamily="18" charset="0"/>
                <a:cs typeface="Times New Roman" pitchFamily="18" charset="0"/>
              </a:rPr>
              <a:t>.</a:t>
            </a:r>
          </a:p>
        </p:txBody>
      </p:sp>
      <p:pic>
        <p:nvPicPr>
          <p:cNvPr id="4" name="Picture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72989" y="1724463"/>
            <a:ext cx="7490012" cy="2542737"/>
          </a:xfrm>
          <a:prstGeom prst="rect">
            <a:avLst/>
          </a:prstGeom>
        </p:spPr>
      </p:pic>
    </p:spTree>
    <p:extLst>
      <p:ext uri="{BB962C8B-B14F-4D97-AF65-F5344CB8AC3E}">
        <p14:creationId xmlns:p14="http://schemas.microsoft.com/office/powerpoint/2010/main" val="22206850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smtClean="0">
                <a:solidFill>
                  <a:srgbClr val="FFFFFF"/>
                </a:solidFill>
                <a:latin typeface="Times New Roman" pitchFamily="18" charset="0"/>
                <a:cs typeface="Times New Roman" pitchFamily="18" charset="0"/>
              </a:rPr>
              <a:t>Outline</a:t>
            </a:r>
            <a:endParaRPr lang="en-US" sz="3200" dirty="0">
              <a:solidFill>
                <a:srgbClr val="FFFFFF"/>
              </a:solidFill>
              <a:latin typeface="Times New Roman" pitchFamily="18" charset="0"/>
              <a:cs typeface="Times New Roman" pitchFamily="18" charset="0"/>
            </a:endParaRP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606550" y="76200"/>
            <a:ext cx="7156450" cy="584775"/>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Unordered </a:t>
            </a:r>
            <a:r>
              <a:rPr lang="en-US" sz="3200" dirty="0" smtClean="0">
                <a:solidFill>
                  <a:srgbClr val="FFFFFF"/>
                </a:solidFill>
                <a:latin typeface="Times New Roman" pitchFamily="18" charset="0"/>
                <a:cs typeface="Times New Roman" pitchFamily="18" charset="0"/>
              </a:rPr>
              <a:t>Lists(continue…)</a:t>
            </a:r>
            <a:endParaRPr lang="en-US" sz="3200" dirty="0">
              <a:solidFill>
                <a:srgbClr val="FFFFFF"/>
              </a:solidFill>
              <a:latin typeface="Times New Roman" pitchFamily="18" charset="0"/>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7</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1"/>
          <p:cNvSpPr>
            <a:spLocks noChangeArrowheads="1"/>
          </p:cNvSpPr>
          <p:nvPr/>
        </p:nvSpPr>
        <p:spPr bwMode="auto">
          <a:xfrm>
            <a:off x="990601" y="838200"/>
            <a:ext cx="8153399" cy="5840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42900" indent="-342900" algn="just">
              <a:lnSpc>
                <a:spcPct val="90000"/>
              </a:lnSpc>
              <a:spcBef>
                <a:spcPts val="0"/>
              </a:spcBef>
              <a:spcAft>
                <a:spcPts val="0"/>
              </a:spcAft>
              <a:buFont typeface="Arial" panose="020B0604020202020204" pitchFamily="34" charset="0"/>
              <a:buChar char="•"/>
            </a:pPr>
            <a:r>
              <a:rPr lang="en-US" sz="1900" dirty="0" smtClean="0">
                <a:solidFill>
                  <a:srgbClr val="FF0000"/>
                </a:solidFill>
                <a:latin typeface="Times New Roman" pitchFamily="18" charset="0"/>
                <a:cs typeface="Times New Roman" pitchFamily="18" charset="0"/>
              </a:rPr>
              <a:t>Symbols </a:t>
            </a:r>
            <a:r>
              <a:rPr lang="en-US" sz="1900" dirty="0">
                <a:solidFill>
                  <a:srgbClr val="FF0000"/>
                </a:solidFill>
                <a:latin typeface="Times New Roman" pitchFamily="18" charset="0"/>
                <a:cs typeface="Times New Roman" pitchFamily="18" charset="0"/>
              </a:rPr>
              <a:t>for Unordered List </a:t>
            </a:r>
            <a:r>
              <a:rPr lang="en-US" sz="1900" dirty="0" smtClean="0">
                <a:solidFill>
                  <a:srgbClr val="FF0000"/>
                </a:solidFill>
                <a:latin typeface="Times New Roman" pitchFamily="18" charset="0"/>
                <a:cs typeface="Times New Roman" pitchFamily="18" charset="0"/>
              </a:rPr>
              <a:t>Items( continue…)</a:t>
            </a:r>
          </a:p>
          <a:p>
            <a:pPr marL="342900" lvl="0" indent="-342900" algn="just">
              <a:lnSpc>
                <a:spcPct val="90000"/>
              </a:lnSpc>
              <a:spcBef>
                <a:spcPts val="0"/>
              </a:spcBef>
              <a:spcAft>
                <a:spcPts val="0"/>
              </a:spcAft>
              <a:buFont typeface="Arial" panose="020B0604020202020204" pitchFamily="34" charset="0"/>
              <a:buChar char="•"/>
            </a:pPr>
            <a:r>
              <a:rPr lang="en-US" dirty="0" smtClean="0">
                <a:latin typeface="Times New Roman" pitchFamily="18" charset="0"/>
                <a:cs typeface="Times New Roman" pitchFamily="18" charset="0"/>
              </a:rPr>
              <a:t>For </a:t>
            </a:r>
            <a:r>
              <a:rPr lang="en-US" dirty="0">
                <a:latin typeface="Times New Roman" pitchFamily="18" charset="0"/>
                <a:cs typeface="Times New Roman" pitchFamily="18" charset="0"/>
              </a:rPr>
              <a:t>unordered lists, the most popular values for the list-style-type property </a:t>
            </a:r>
            <a:r>
              <a:rPr lang="en-US" dirty="0" smtClean="0">
                <a:latin typeface="Times New Roman" pitchFamily="18" charset="0"/>
                <a:cs typeface="Times New Roman" pitchFamily="18" charset="0"/>
              </a:rPr>
              <a:t>are </a:t>
            </a:r>
            <a:r>
              <a:rPr lang="en-US" dirty="0" smtClean="0">
                <a:solidFill>
                  <a:srgbClr val="FF0000"/>
                </a:solidFill>
                <a:latin typeface="Times New Roman" pitchFamily="18" charset="0"/>
                <a:cs typeface="Times New Roman" pitchFamily="18" charset="0"/>
              </a:rPr>
              <a:t>none</a:t>
            </a:r>
            <a:r>
              <a:rPr lang="en-US" dirty="0">
                <a:solidFill>
                  <a:srgbClr val="FF0000"/>
                </a:solidFill>
                <a:latin typeface="Times New Roman" pitchFamily="18" charset="0"/>
                <a:cs typeface="Times New Roman" pitchFamily="18" charset="0"/>
              </a:rPr>
              <a:t>, disc, circle, </a:t>
            </a:r>
            <a:r>
              <a:rPr lang="en-US" dirty="0">
                <a:latin typeface="Times New Roman" pitchFamily="18" charset="0"/>
                <a:cs typeface="Times New Roman" pitchFamily="18" charset="0"/>
              </a:rPr>
              <a:t>and </a:t>
            </a:r>
            <a:r>
              <a:rPr lang="en-US" dirty="0">
                <a:solidFill>
                  <a:srgbClr val="FF0000"/>
                </a:solidFill>
                <a:latin typeface="Times New Roman" pitchFamily="18" charset="0"/>
                <a:cs typeface="Times New Roman" pitchFamily="18" charset="0"/>
              </a:rPr>
              <a:t>square</a:t>
            </a:r>
            <a:r>
              <a:rPr lang="en-US" dirty="0" smtClean="0">
                <a:latin typeface="Times New Roman" pitchFamily="18" charset="0"/>
                <a:cs typeface="Times New Roman" pitchFamily="18" charset="0"/>
              </a:rPr>
              <a:t>.</a:t>
            </a:r>
          </a:p>
          <a:p>
            <a:pPr marL="342900" lvl="0" indent="-342900" algn="just">
              <a:lnSpc>
                <a:spcPct val="90000"/>
              </a:lnSpc>
              <a:spcBef>
                <a:spcPts val="0"/>
              </a:spcBef>
              <a:spcAft>
                <a:spcPts val="0"/>
              </a:spcAft>
              <a:buFont typeface="Arial" panose="020B0604020202020204" pitchFamily="34" charset="0"/>
              <a:buChar char="•"/>
            </a:pPr>
            <a:r>
              <a:rPr lang="en-US" dirty="0" smtClean="0">
                <a:latin typeface="Times New Roman" pitchFamily="18" charset="0"/>
                <a:cs typeface="Times New Roman" pitchFamily="18" charset="0"/>
              </a:rPr>
              <a:t>In the example 2. the second-version </a:t>
            </a:r>
            <a:r>
              <a:rPr lang="en-US" dirty="0">
                <a:latin typeface="Times New Roman" pitchFamily="18" charset="0"/>
                <a:cs typeface="Times New Roman" pitchFamily="18" charset="0"/>
              </a:rPr>
              <a:t>Work Day web page, here’s the style container that </a:t>
            </a:r>
            <a:r>
              <a:rPr lang="en-US" dirty="0" smtClean="0">
                <a:latin typeface="Times New Roman" pitchFamily="18" charset="0"/>
                <a:cs typeface="Times New Roman" pitchFamily="18" charset="0"/>
              </a:rPr>
              <a:t>generates the </a:t>
            </a:r>
            <a:r>
              <a:rPr lang="en-US" dirty="0">
                <a:latin typeface="Times New Roman" pitchFamily="18" charset="0"/>
                <a:cs typeface="Times New Roman" pitchFamily="18" charset="0"/>
              </a:rPr>
              <a:t>list’s circle and square symbols:</a:t>
            </a:r>
          </a:p>
          <a:p>
            <a:pPr lvl="1" algn="just">
              <a:lnSpc>
                <a:spcPct val="90000"/>
              </a:lnSpc>
              <a:spcBef>
                <a:spcPts val="0"/>
              </a:spcBef>
              <a:spcAft>
                <a:spcPts val="0"/>
              </a:spcAft>
            </a:pPr>
            <a:r>
              <a:rPr lang="en-US" dirty="0">
                <a:solidFill>
                  <a:srgbClr val="FF0000"/>
                </a:solidFill>
                <a:latin typeface="Times New Roman" pitchFamily="18" charset="0"/>
                <a:cs typeface="Times New Roman" pitchFamily="18" charset="0"/>
              </a:rPr>
              <a:t>&lt;style&gt;</a:t>
            </a:r>
          </a:p>
          <a:p>
            <a:pPr lvl="2" algn="just">
              <a:lnSpc>
                <a:spcPct val="90000"/>
              </a:lnSpc>
              <a:spcBef>
                <a:spcPts val="0"/>
              </a:spcBef>
              <a:spcAft>
                <a:spcPts val="0"/>
              </a:spcAft>
            </a:pPr>
            <a:r>
              <a:rPr lang="en-US" dirty="0" err="1">
                <a:solidFill>
                  <a:srgbClr val="FF0000"/>
                </a:solidFill>
                <a:latin typeface="Times New Roman" pitchFamily="18" charset="0"/>
                <a:cs typeface="Times New Roman" pitchFamily="18" charset="0"/>
              </a:rPr>
              <a:t>ul</a:t>
            </a:r>
            <a:r>
              <a:rPr lang="en-US" dirty="0">
                <a:solidFill>
                  <a:srgbClr val="FF0000"/>
                </a:solidFill>
                <a:latin typeface="Times New Roman" pitchFamily="18" charset="0"/>
                <a:cs typeface="Times New Roman" pitchFamily="18" charset="0"/>
              </a:rPr>
              <a:t> {list-style-type: circle;}</a:t>
            </a:r>
          </a:p>
          <a:p>
            <a:pPr lvl="2" algn="just">
              <a:lnSpc>
                <a:spcPct val="90000"/>
              </a:lnSpc>
              <a:spcBef>
                <a:spcPts val="0"/>
              </a:spcBef>
              <a:spcAft>
                <a:spcPts val="0"/>
              </a:spcAft>
            </a:pPr>
            <a:r>
              <a:rPr lang="en-US" dirty="0" err="1">
                <a:solidFill>
                  <a:srgbClr val="FF0000"/>
                </a:solidFill>
                <a:latin typeface="Times New Roman" pitchFamily="18" charset="0"/>
                <a:cs typeface="Times New Roman" pitchFamily="18" charset="0"/>
              </a:rPr>
              <a:t>ul</a:t>
            </a:r>
            <a:r>
              <a:rPr lang="en-US" dirty="0">
                <a:solidFill>
                  <a:srgbClr val="FF0000"/>
                </a:solidFill>
                <a:latin typeface="Times New Roman" pitchFamily="18" charset="0"/>
                <a:cs typeface="Times New Roman" pitchFamily="18" charset="0"/>
              </a:rPr>
              <a:t> </a:t>
            </a:r>
            <a:r>
              <a:rPr lang="en-US" dirty="0" err="1">
                <a:solidFill>
                  <a:srgbClr val="FF0000"/>
                </a:solidFill>
                <a:latin typeface="Times New Roman" pitchFamily="18" charset="0"/>
                <a:cs typeface="Times New Roman" pitchFamily="18" charset="0"/>
              </a:rPr>
              <a:t>ul</a:t>
            </a:r>
            <a:r>
              <a:rPr lang="en-US" dirty="0">
                <a:solidFill>
                  <a:srgbClr val="FF0000"/>
                </a:solidFill>
                <a:latin typeface="Times New Roman" pitchFamily="18" charset="0"/>
                <a:cs typeface="Times New Roman" pitchFamily="18" charset="0"/>
              </a:rPr>
              <a:t> {list-style-type: square;}</a:t>
            </a:r>
          </a:p>
          <a:p>
            <a:pPr lvl="1" algn="just">
              <a:lnSpc>
                <a:spcPct val="90000"/>
              </a:lnSpc>
              <a:spcBef>
                <a:spcPts val="0"/>
              </a:spcBef>
              <a:spcAft>
                <a:spcPts val="0"/>
              </a:spcAft>
            </a:pPr>
            <a:r>
              <a:rPr lang="en-US" dirty="0">
                <a:solidFill>
                  <a:srgbClr val="FF0000"/>
                </a:solidFill>
                <a:latin typeface="Times New Roman" pitchFamily="18" charset="0"/>
                <a:cs typeface="Times New Roman" pitchFamily="18" charset="0"/>
              </a:rPr>
              <a:t>&lt;/style&gt; </a:t>
            </a:r>
            <a:endParaRPr lang="en-US" dirty="0" smtClean="0">
              <a:solidFill>
                <a:srgbClr val="FF0000"/>
              </a:solidFill>
              <a:latin typeface="Times New Roman" pitchFamily="18" charset="0"/>
              <a:cs typeface="Times New Roman" pitchFamily="18" charset="0"/>
            </a:endParaRPr>
          </a:p>
          <a:p>
            <a:pPr marL="342900" indent="-342900" algn="just">
              <a:lnSpc>
                <a:spcPct val="90000"/>
              </a:lnSpc>
              <a:spcBef>
                <a:spcPts val="0"/>
              </a:spcBef>
              <a:spcAft>
                <a:spcPts val="0"/>
              </a:spcAft>
              <a:buFont typeface="Arial" panose="020B0604020202020204" pitchFamily="34" charset="0"/>
              <a:buChar char="•"/>
            </a:pPr>
            <a:r>
              <a:rPr lang="en-US" dirty="0" smtClean="0">
                <a:latin typeface="Times New Roman" pitchFamily="18" charset="0"/>
                <a:cs typeface="Times New Roman" pitchFamily="18" charset="0"/>
              </a:rPr>
              <a:t>Example 2.  (</a:t>
            </a:r>
            <a:r>
              <a:rPr lang="en-US" dirty="0">
                <a:latin typeface="Times New Roman" pitchFamily="18" charset="0"/>
                <a:cs typeface="Times New Roman" pitchFamily="18" charset="0"/>
              </a:rPr>
              <a:t>the second-version Work Day web </a:t>
            </a:r>
            <a:r>
              <a:rPr lang="en-US" dirty="0" smtClean="0">
                <a:latin typeface="Times New Roman" pitchFamily="18" charset="0"/>
                <a:cs typeface="Times New Roman" pitchFamily="18" charset="0"/>
              </a:rPr>
              <a:t>page)</a:t>
            </a:r>
          </a:p>
          <a:p>
            <a:pPr lvl="1" algn="just">
              <a:lnSpc>
                <a:spcPct val="90000"/>
              </a:lnSpc>
              <a:spcBef>
                <a:spcPts val="0"/>
              </a:spcBef>
              <a:spcAft>
                <a:spcPts val="0"/>
              </a:spcAft>
            </a:pPr>
            <a:r>
              <a:rPr lang="en-US" dirty="0">
                <a:solidFill>
                  <a:srgbClr val="FF0000"/>
                </a:solidFill>
                <a:latin typeface="Times New Roman" pitchFamily="18" charset="0"/>
                <a:cs typeface="Times New Roman" pitchFamily="18" charset="0"/>
              </a:rPr>
              <a:t>&lt;!DOCTYPE html&gt;</a:t>
            </a:r>
          </a:p>
          <a:p>
            <a:pPr lvl="1" algn="just">
              <a:lnSpc>
                <a:spcPct val="90000"/>
              </a:lnSpc>
              <a:spcBef>
                <a:spcPts val="0"/>
              </a:spcBef>
              <a:spcAft>
                <a:spcPts val="0"/>
              </a:spcAft>
            </a:pPr>
            <a:r>
              <a:rPr lang="en-US" dirty="0">
                <a:solidFill>
                  <a:srgbClr val="FF0000"/>
                </a:solidFill>
                <a:latin typeface="Times New Roman" pitchFamily="18" charset="0"/>
                <a:cs typeface="Times New Roman" pitchFamily="18" charset="0"/>
              </a:rPr>
              <a:t>&lt;html </a:t>
            </a:r>
            <a:r>
              <a:rPr lang="en-US" dirty="0" err="1">
                <a:solidFill>
                  <a:srgbClr val="FF0000"/>
                </a:solidFill>
                <a:latin typeface="Times New Roman" pitchFamily="18" charset="0"/>
                <a:cs typeface="Times New Roman" pitchFamily="18" charset="0"/>
              </a:rPr>
              <a:t>lang</a:t>
            </a:r>
            <a:r>
              <a:rPr lang="en-US" dirty="0">
                <a:solidFill>
                  <a:srgbClr val="FF0000"/>
                </a:solidFill>
                <a:latin typeface="Times New Roman" pitchFamily="18" charset="0"/>
                <a:cs typeface="Times New Roman" pitchFamily="18" charset="0"/>
              </a:rPr>
              <a:t>="</a:t>
            </a:r>
            <a:r>
              <a:rPr lang="en-US" dirty="0" err="1">
                <a:solidFill>
                  <a:srgbClr val="FF0000"/>
                </a:solidFill>
                <a:latin typeface="Times New Roman" pitchFamily="18" charset="0"/>
                <a:cs typeface="Times New Roman" pitchFamily="18" charset="0"/>
              </a:rPr>
              <a:t>en</a:t>
            </a:r>
            <a:r>
              <a:rPr lang="en-US" dirty="0">
                <a:solidFill>
                  <a:srgbClr val="FF0000"/>
                </a:solidFill>
                <a:latin typeface="Times New Roman" pitchFamily="18" charset="0"/>
                <a:cs typeface="Times New Roman" pitchFamily="18" charset="0"/>
              </a:rPr>
              <a:t>"&gt;</a:t>
            </a:r>
          </a:p>
          <a:p>
            <a:pPr lvl="1" algn="just">
              <a:lnSpc>
                <a:spcPct val="90000"/>
              </a:lnSpc>
              <a:spcBef>
                <a:spcPts val="0"/>
              </a:spcBef>
              <a:spcAft>
                <a:spcPts val="0"/>
              </a:spcAft>
            </a:pPr>
            <a:r>
              <a:rPr lang="en-US" dirty="0">
                <a:solidFill>
                  <a:srgbClr val="FF0000"/>
                </a:solidFill>
                <a:latin typeface="Times New Roman" pitchFamily="18" charset="0"/>
                <a:cs typeface="Times New Roman" pitchFamily="18" charset="0"/>
              </a:rPr>
              <a:t>&lt;head&gt;</a:t>
            </a:r>
          </a:p>
          <a:p>
            <a:pPr lvl="1" algn="just">
              <a:lnSpc>
                <a:spcPct val="90000"/>
              </a:lnSpc>
              <a:spcBef>
                <a:spcPts val="0"/>
              </a:spcBef>
              <a:spcAft>
                <a:spcPts val="0"/>
              </a:spcAft>
            </a:pPr>
            <a:r>
              <a:rPr lang="en-US" dirty="0">
                <a:solidFill>
                  <a:srgbClr val="FF0000"/>
                </a:solidFill>
                <a:latin typeface="Times New Roman" pitchFamily="18" charset="0"/>
                <a:cs typeface="Times New Roman" pitchFamily="18" charset="0"/>
              </a:rPr>
              <a:t>&lt;meta charset="utf-8"&gt;</a:t>
            </a:r>
          </a:p>
          <a:p>
            <a:pPr lvl="1" algn="just">
              <a:lnSpc>
                <a:spcPct val="90000"/>
              </a:lnSpc>
              <a:spcBef>
                <a:spcPts val="0"/>
              </a:spcBef>
              <a:spcAft>
                <a:spcPts val="0"/>
              </a:spcAft>
            </a:pPr>
            <a:r>
              <a:rPr lang="en-US" dirty="0">
                <a:solidFill>
                  <a:srgbClr val="FF0000"/>
                </a:solidFill>
                <a:latin typeface="Times New Roman" pitchFamily="18" charset="0"/>
                <a:cs typeface="Times New Roman" pitchFamily="18" charset="0"/>
              </a:rPr>
              <a:t>&lt;meta name="author" content="AAA"&gt;</a:t>
            </a:r>
          </a:p>
          <a:p>
            <a:pPr lvl="1" algn="just">
              <a:lnSpc>
                <a:spcPct val="90000"/>
              </a:lnSpc>
              <a:spcBef>
                <a:spcPts val="0"/>
              </a:spcBef>
              <a:spcAft>
                <a:spcPts val="0"/>
              </a:spcAft>
            </a:pPr>
            <a:r>
              <a:rPr lang="en-US" dirty="0">
                <a:solidFill>
                  <a:srgbClr val="FF0000"/>
                </a:solidFill>
                <a:latin typeface="Times New Roman" pitchFamily="18" charset="0"/>
                <a:cs typeface="Times New Roman" pitchFamily="18" charset="0"/>
              </a:rPr>
              <a:t>&lt;title&gt;Typical Work Day&lt;/title&gt;</a:t>
            </a:r>
          </a:p>
          <a:p>
            <a:pPr lvl="1" algn="just">
              <a:lnSpc>
                <a:spcPct val="90000"/>
              </a:lnSpc>
              <a:spcBef>
                <a:spcPts val="0"/>
              </a:spcBef>
              <a:spcAft>
                <a:spcPts val="0"/>
              </a:spcAft>
            </a:pPr>
            <a:r>
              <a:rPr lang="en-US" dirty="0">
                <a:solidFill>
                  <a:srgbClr val="FF0000"/>
                </a:solidFill>
                <a:latin typeface="Times New Roman" pitchFamily="18" charset="0"/>
                <a:cs typeface="Times New Roman" pitchFamily="18" charset="0"/>
              </a:rPr>
              <a:t>&lt;style&gt;</a:t>
            </a:r>
          </a:p>
          <a:p>
            <a:pPr lvl="2" algn="just">
              <a:lnSpc>
                <a:spcPct val="90000"/>
              </a:lnSpc>
              <a:spcBef>
                <a:spcPts val="0"/>
              </a:spcBef>
              <a:spcAft>
                <a:spcPts val="0"/>
              </a:spcAft>
            </a:pPr>
            <a:r>
              <a:rPr lang="en-US" dirty="0" err="1">
                <a:solidFill>
                  <a:srgbClr val="FF0000"/>
                </a:solidFill>
                <a:latin typeface="Times New Roman" pitchFamily="18" charset="0"/>
                <a:cs typeface="Times New Roman" pitchFamily="18" charset="0"/>
              </a:rPr>
              <a:t>ul</a:t>
            </a:r>
            <a:r>
              <a:rPr lang="en-US" dirty="0">
                <a:solidFill>
                  <a:srgbClr val="FF0000"/>
                </a:solidFill>
                <a:latin typeface="Times New Roman" pitchFamily="18" charset="0"/>
                <a:cs typeface="Times New Roman" pitchFamily="18" charset="0"/>
              </a:rPr>
              <a:t> {list-style-type: circle;}</a:t>
            </a:r>
          </a:p>
          <a:p>
            <a:pPr lvl="2" algn="just">
              <a:lnSpc>
                <a:spcPct val="90000"/>
              </a:lnSpc>
              <a:spcBef>
                <a:spcPts val="0"/>
              </a:spcBef>
              <a:spcAft>
                <a:spcPts val="0"/>
              </a:spcAft>
            </a:pPr>
            <a:r>
              <a:rPr lang="en-US" dirty="0" err="1">
                <a:solidFill>
                  <a:srgbClr val="FF0000"/>
                </a:solidFill>
                <a:latin typeface="Times New Roman" pitchFamily="18" charset="0"/>
                <a:cs typeface="Times New Roman" pitchFamily="18" charset="0"/>
              </a:rPr>
              <a:t>ul</a:t>
            </a:r>
            <a:r>
              <a:rPr lang="en-US" dirty="0">
                <a:solidFill>
                  <a:srgbClr val="FF0000"/>
                </a:solidFill>
                <a:latin typeface="Times New Roman" pitchFamily="18" charset="0"/>
                <a:cs typeface="Times New Roman" pitchFamily="18" charset="0"/>
              </a:rPr>
              <a:t> </a:t>
            </a:r>
            <a:r>
              <a:rPr lang="en-US" dirty="0" err="1">
                <a:solidFill>
                  <a:srgbClr val="FF0000"/>
                </a:solidFill>
                <a:latin typeface="Times New Roman" pitchFamily="18" charset="0"/>
                <a:cs typeface="Times New Roman" pitchFamily="18" charset="0"/>
              </a:rPr>
              <a:t>ul</a:t>
            </a:r>
            <a:r>
              <a:rPr lang="en-US" dirty="0">
                <a:solidFill>
                  <a:srgbClr val="FF0000"/>
                </a:solidFill>
                <a:latin typeface="Times New Roman" pitchFamily="18" charset="0"/>
                <a:cs typeface="Times New Roman" pitchFamily="18" charset="0"/>
              </a:rPr>
              <a:t> {list-style-type: square;}</a:t>
            </a:r>
          </a:p>
          <a:p>
            <a:pPr lvl="1" algn="just">
              <a:lnSpc>
                <a:spcPct val="90000"/>
              </a:lnSpc>
              <a:spcBef>
                <a:spcPts val="0"/>
              </a:spcBef>
              <a:spcAft>
                <a:spcPts val="0"/>
              </a:spcAft>
            </a:pPr>
            <a:r>
              <a:rPr lang="en-US" dirty="0">
                <a:solidFill>
                  <a:srgbClr val="FF0000"/>
                </a:solidFill>
                <a:latin typeface="Times New Roman" pitchFamily="18" charset="0"/>
                <a:cs typeface="Times New Roman" pitchFamily="18" charset="0"/>
              </a:rPr>
              <a:t>&lt;/style&gt;</a:t>
            </a:r>
          </a:p>
          <a:p>
            <a:pPr lvl="1" algn="just">
              <a:lnSpc>
                <a:spcPct val="90000"/>
              </a:lnSpc>
              <a:spcBef>
                <a:spcPts val="0"/>
              </a:spcBef>
              <a:spcAft>
                <a:spcPts val="0"/>
              </a:spcAft>
            </a:pPr>
            <a:r>
              <a:rPr lang="en-US" dirty="0">
                <a:solidFill>
                  <a:srgbClr val="FF0000"/>
                </a:solidFill>
                <a:latin typeface="Times New Roman" pitchFamily="18" charset="0"/>
                <a:cs typeface="Times New Roman" pitchFamily="18" charset="0"/>
              </a:rPr>
              <a:t>&lt;/head</a:t>
            </a:r>
            <a:r>
              <a:rPr lang="en-US" dirty="0" smtClean="0">
                <a:solidFill>
                  <a:srgbClr val="FF0000"/>
                </a:solidFill>
                <a:latin typeface="Times New Roman" pitchFamily="18" charset="0"/>
                <a:cs typeface="Times New Roman" pitchFamily="18" charset="0"/>
              </a:rPr>
              <a:t>&gt;</a:t>
            </a:r>
          </a:p>
          <a:p>
            <a:pPr lvl="1" algn="just">
              <a:lnSpc>
                <a:spcPct val="90000"/>
              </a:lnSpc>
              <a:spcBef>
                <a:spcPts val="0"/>
              </a:spcBef>
              <a:spcAft>
                <a:spcPts val="0"/>
              </a:spcAft>
            </a:pPr>
            <a:r>
              <a:rPr lang="en-US" dirty="0">
                <a:solidFill>
                  <a:srgbClr val="FF0000"/>
                </a:solidFill>
                <a:latin typeface="Times New Roman" pitchFamily="18" charset="0"/>
                <a:cs typeface="Times New Roman" pitchFamily="18" charset="0"/>
              </a:rPr>
              <a:t>&lt;body&gt;</a:t>
            </a:r>
          </a:p>
          <a:p>
            <a:pPr lvl="1" algn="just">
              <a:lnSpc>
                <a:spcPct val="90000"/>
              </a:lnSpc>
              <a:spcBef>
                <a:spcPts val="0"/>
              </a:spcBef>
              <a:spcAft>
                <a:spcPts val="0"/>
              </a:spcAft>
            </a:pPr>
            <a:r>
              <a:rPr lang="en-US" dirty="0">
                <a:solidFill>
                  <a:srgbClr val="FF0000"/>
                </a:solidFill>
                <a:latin typeface="Times New Roman" pitchFamily="18" charset="0"/>
                <a:cs typeface="Times New Roman" pitchFamily="18" charset="0"/>
              </a:rPr>
              <a:t>&lt;h1&gt; Typical Work Day&lt;/h1</a:t>
            </a:r>
            <a:r>
              <a:rPr lang="en-US" dirty="0" smtClean="0">
                <a:solidFill>
                  <a:srgbClr val="FF0000"/>
                </a:solidFill>
                <a:latin typeface="Times New Roman" pitchFamily="18" charset="0"/>
                <a:cs typeface="Times New Roman" pitchFamily="18" charset="0"/>
              </a:rPr>
              <a:t>&gt;</a:t>
            </a:r>
            <a:endParaRPr lang="en-US" dirty="0">
              <a:solidFill>
                <a:srgbClr val="FF0000"/>
              </a:solidFill>
              <a:latin typeface="Times New Roman" pitchFamily="18" charset="0"/>
              <a:cs typeface="Times New Roman" pitchFamily="18" charset="0"/>
            </a:endParaRPr>
          </a:p>
        </p:txBody>
      </p:sp>
      <p:sp>
        <p:nvSpPr>
          <p:cNvPr id="13" name="Footer Placeholder 4"/>
          <p:cNvSpPr>
            <a:spLocks noGrp="1"/>
          </p:cNvSpPr>
          <p:nvPr>
            <p:ph type="ftr" sz="quarter" idx="11"/>
          </p:nvPr>
        </p:nvSpPr>
        <p:spPr>
          <a:xfrm>
            <a:off x="1295400" y="6658759"/>
            <a:ext cx="7010400" cy="199241"/>
          </a:xfrm>
        </p:spPr>
        <p:txBody>
          <a:bodyPr/>
          <a:lstStyle/>
          <a:p>
            <a:r>
              <a:rPr lang="en-US" dirty="0" smtClean="0">
                <a:solidFill>
                  <a:schemeClr val="tx1"/>
                </a:solidFill>
                <a:latin typeface="Times New Roman" pitchFamily="18" charset="0"/>
                <a:cs typeface="Times New Roman" pitchFamily="18" charset="0"/>
              </a:rPr>
              <a:t> </a:t>
            </a:r>
            <a:r>
              <a:rPr lang="en-US" dirty="0">
                <a:solidFill>
                  <a:schemeClr val="tx1"/>
                </a:solidFill>
                <a:latin typeface="Times New Roman" pitchFamily="18" charset="0"/>
                <a:cs typeface="Times New Roman" pitchFamily="18" charset="0"/>
              </a:rPr>
              <a:t>John Dean, </a:t>
            </a:r>
            <a:r>
              <a:rPr lang="en-US" dirty="0" smtClean="0">
                <a:solidFill>
                  <a:schemeClr val="tx1"/>
                </a:solidFill>
                <a:latin typeface="Times New Roman" pitchFamily="18" charset="0"/>
                <a:cs typeface="Times New Roman" pitchFamily="18" charset="0"/>
              </a:rPr>
              <a:t>(2018), Web </a:t>
            </a:r>
            <a:r>
              <a:rPr lang="en-US" dirty="0">
                <a:solidFill>
                  <a:schemeClr val="tx1"/>
                </a:solidFill>
                <a:latin typeface="Times New Roman" pitchFamily="18" charset="0"/>
                <a:cs typeface="Times New Roman" pitchFamily="18" charset="0"/>
              </a:rPr>
              <a:t>Programming with HTML5, CSS, and JavaScript, Jones and Bartlett </a:t>
            </a:r>
            <a:r>
              <a:rPr lang="en-US" dirty="0" smtClean="0">
                <a:solidFill>
                  <a:schemeClr val="tx1"/>
                </a:solidFill>
                <a:latin typeface="Times New Roman" pitchFamily="18" charset="0"/>
                <a:cs typeface="Times New Roman" pitchFamily="18" charset="0"/>
              </a:rPr>
              <a:t>Publishers</a:t>
            </a:r>
            <a:r>
              <a:rPr lang="en-US" dirty="0">
                <a:solidFill>
                  <a:schemeClr val="tx1"/>
                </a:solidFill>
                <a:latin typeface="Times New Roman" pitchFamily="18" charset="0"/>
                <a:cs typeface="Times New Roman" pitchFamily="18" charset="0"/>
              </a:rPr>
              <a:t>.</a:t>
            </a:r>
          </a:p>
        </p:txBody>
      </p:sp>
    </p:spTree>
    <p:extLst>
      <p:ext uri="{BB962C8B-B14F-4D97-AF65-F5344CB8AC3E}">
        <p14:creationId xmlns:p14="http://schemas.microsoft.com/office/powerpoint/2010/main" val="25151071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smtClean="0">
                <a:solidFill>
                  <a:srgbClr val="FFFFFF"/>
                </a:solidFill>
                <a:latin typeface="Times New Roman" pitchFamily="18" charset="0"/>
                <a:cs typeface="Times New Roman" pitchFamily="18" charset="0"/>
              </a:rPr>
              <a:t>Outline</a:t>
            </a:r>
            <a:endParaRPr lang="en-US" sz="3200" dirty="0">
              <a:solidFill>
                <a:srgbClr val="FFFFFF"/>
              </a:solidFill>
              <a:latin typeface="Times New Roman" pitchFamily="18" charset="0"/>
              <a:cs typeface="Times New Roman" pitchFamily="18" charset="0"/>
            </a:endParaRP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606550" y="76200"/>
            <a:ext cx="7156450" cy="584775"/>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Unordered </a:t>
            </a:r>
            <a:r>
              <a:rPr lang="en-US" sz="3200" dirty="0" smtClean="0">
                <a:solidFill>
                  <a:srgbClr val="FFFFFF"/>
                </a:solidFill>
                <a:latin typeface="Times New Roman" pitchFamily="18" charset="0"/>
                <a:cs typeface="Times New Roman" pitchFamily="18" charset="0"/>
              </a:rPr>
              <a:t>Lists(continue…)</a:t>
            </a:r>
            <a:endParaRPr lang="en-US" sz="3200" dirty="0">
              <a:solidFill>
                <a:srgbClr val="FFFFFF"/>
              </a:solidFill>
              <a:latin typeface="Times New Roman" pitchFamily="18" charset="0"/>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8</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1"/>
          <p:cNvSpPr>
            <a:spLocks noChangeArrowheads="1"/>
          </p:cNvSpPr>
          <p:nvPr/>
        </p:nvSpPr>
        <p:spPr bwMode="auto">
          <a:xfrm>
            <a:off x="990601" y="838200"/>
            <a:ext cx="8153399" cy="4607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42900" indent="-342900" algn="just">
              <a:lnSpc>
                <a:spcPct val="90000"/>
              </a:lnSpc>
              <a:spcBef>
                <a:spcPts val="0"/>
              </a:spcBef>
              <a:spcAft>
                <a:spcPts val="0"/>
              </a:spcAft>
              <a:buFont typeface="Arial" panose="020B0604020202020204" pitchFamily="34" charset="0"/>
              <a:buChar char="•"/>
            </a:pPr>
            <a:r>
              <a:rPr lang="en-US" sz="1900" dirty="0" smtClean="0">
                <a:solidFill>
                  <a:srgbClr val="FF0000"/>
                </a:solidFill>
                <a:latin typeface="Times New Roman" pitchFamily="18" charset="0"/>
                <a:cs typeface="Times New Roman" pitchFamily="18" charset="0"/>
              </a:rPr>
              <a:t>Symbols </a:t>
            </a:r>
            <a:r>
              <a:rPr lang="en-US" sz="1900" dirty="0">
                <a:solidFill>
                  <a:srgbClr val="FF0000"/>
                </a:solidFill>
                <a:latin typeface="Times New Roman" pitchFamily="18" charset="0"/>
                <a:cs typeface="Times New Roman" pitchFamily="18" charset="0"/>
              </a:rPr>
              <a:t>for Unordered List </a:t>
            </a:r>
            <a:r>
              <a:rPr lang="en-US" sz="1900" dirty="0" smtClean="0">
                <a:solidFill>
                  <a:srgbClr val="FF0000"/>
                </a:solidFill>
                <a:latin typeface="Times New Roman" pitchFamily="18" charset="0"/>
                <a:cs typeface="Times New Roman" pitchFamily="18" charset="0"/>
              </a:rPr>
              <a:t>Items( continue…)</a:t>
            </a:r>
          </a:p>
          <a:p>
            <a:pPr marL="342900" indent="-342900" algn="just">
              <a:lnSpc>
                <a:spcPct val="90000"/>
              </a:lnSpc>
              <a:spcBef>
                <a:spcPts val="0"/>
              </a:spcBef>
              <a:spcAft>
                <a:spcPts val="0"/>
              </a:spcAft>
              <a:buFont typeface="Arial" panose="020B0604020202020204" pitchFamily="34" charset="0"/>
              <a:buChar char="•"/>
            </a:pPr>
            <a:r>
              <a:rPr lang="en-US" sz="1900" dirty="0" smtClean="0">
                <a:latin typeface="Times New Roman" pitchFamily="18" charset="0"/>
                <a:cs typeface="Times New Roman" pitchFamily="18" charset="0"/>
              </a:rPr>
              <a:t>Example 2.  (continue…)</a:t>
            </a:r>
          </a:p>
          <a:p>
            <a:pPr lvl="1" algn="just">
              <a:lnSpc>
                <a:spcPct val="90000"/>
              </a:lnSpc>
              <a:spcBef>
                <a:spcPts val="0"/>
              </a:spcBef>
              <a:spcAft>
                <a:spcPts val="0"/>
              </a:spcAft>
            </a:pPr>
            <a:r>
              <a:rPr lang="en-US" dirty="0" smtClean="0">
                <a:solidFill>
                  <a:srgbClr val="FF0000"/>
                </a:solidFill>
                <a:latin typeface="Times New Roman" pitchFamily="18" charset="0"/>
                <a:cs typeface="Times New Roman" pitchFamily="18" charset="0"/>
              </a:rPr>
              <a:t>&lt;</a:t>
            </a:r>
            <a:r>
              <a:rPr lang="en-US" dirty="0" err="1">
                <a:solidFill>
                  <a:srgbClr val="FF0000"/>
                </a:solidFill>
                <a:latin typeface="Times New Roman" pitchFamily="18" charset="0"/>
                <a:cs typeface="Times New Roman" pitchFamily="18" charset="0"/>
              </a:rPr>
              <a:t>ul</a:t>
            </a:r>
            <a:r>
              <a:rPr lang="en-US" dirty="0">
                <a:solidFill>
                  <a:srgbClr val="FF0000"/>
                </a:solidFill>
                <a:latin typeface="Times New Roman" pitchFamily="18" charset="0"/>
                <a:cs typeface="Times New Roman" pitchFamily="18" charset="0"/>
              </a:rPr>
              <a:t>&gt;</a:t>
            </a:r>
          </a:p>
          <a:p>
            <a:pPr lvl="1" algn="just">
              <a:lnSpc>
                <a:spcPct val="90000"/>
              </a:lnSpc>
              <a:spcBef>
                <a:spcPts val="0"/>
              </a:spcBef>
              <a:spcAft>
                <a:spcPts val="0"/>
              </a:spcAft>
            </a:pPr>
            <a:r>
              <a:rPr lang="en-US" dirty="0">
                <a:solidFill>
                  <a:srgbClr val="FF0000"/>
                </a:solidFill>
                <a:latin typeface="Times New Roman" pitchFamily="18" charset="0"/>
                <a:cs typeface="Times New Roman" pitchFamily="18" charset="0"/>
              </a:rPr>
              <a:t>&lt;li&gt;Morning&lt;/li&gt;</a:t>
            </a:r>
          </a:p>
          <a:p>
            <a:pPr lvl="1" algn="just">
              <a:lnSpc>
                <a:spcPct val="90000"/>
              </a:lnSpc>
              <a:spcBef>
                <a:spcPts val="0"/>
              </a:spcBef>
              <a:spcAft>
                <a:spcPts val="0"/>
              </a:spcAft>
            </a:pPr>
            <a:r>
              <a:rPr lang="en-US" dirty="0">
                <a:solidFill>
                  <a:srgbClr val="FF0000"/>
                </a:solidFill>
                <a:latin typeface="Times New Roman" pitchFamily="18" charset="0"/>
                <a:cs typeface="Times New Roman" pitchFamily="18" charset="0"/>
              </a:rPr>
              <a:t>&lt;</a:t>
            </a:r>
            <a:r>
              <a:rPr lang="en-US" dirty="0" err="1">
                <a:solidFill>
                  <a:srgbClr val="FF0000"/>
                </a:solidFill>
                <a:latin typeface="Times New Roman" pitchFamily="18" charset="0"/>
                <a:cs typeface="Times New Roman" pitchFamily="18" charset="0"/>
              </a:rPr>
              <a:t>ul</a:t>
            </a:r>
            <a:r>
              <a:rPr lang="en-US" dirty="0">
                <a:solidFill>
                  <a:srgbClr val="FF0000"/>
                </a:solidFill>
                <a:latin typeface="Times New Roman" pitchFamily="18" charset="0"/>
                <a:cs typeface="Times New Roman" pitchFamily="18" charset="0"/>
              </a:rPr>
              <a:t>&gt;</a:t>
            </a:r>
          </a:p>
          <a:p>
            <a:pPr lvl="1" algn="just">
              <a:lnSpc>
                <a:spcPct val="90000"/>
              </a:lnSpc>
              <a:spcBef>
                <a:spcPts val="0"/>
              </a:spcBef>
              <a:spcAft>
                <a:spcPts val="0"/>
              </a:spcAft>
            </a:pPr>
            <a:r>
              <a:rPr lang="en-US" dirty="0">
                <a:solidFill>
                  <a:srgbClr val="FF0000"/>
                </a:solidFill>
                <a:latin typeface="Times New Roman" pitchFamily="18" charset="0"/>
                <a:cs typeface="Times New Roman" pitchFamily="18" charset="0"/>
              </a:rPr>
              <a:t>&lt;li&gt;Wake up at 9ish.&lt;/li&gt;</a:t>
            </a:r>
          </a:p>
          <a:p>
            <a:pPr lvl="1" algn="just">
              <a:lnSpc>
                <a:spcPct val="90000"/>
              </a:lnSpc>
              <a:spcBef>
                <a:spcPts val="0"/>
              </a:spcBef>
              <a:spcAft>
                <a:spcPts val="0"/>
              </a:spcAft>
            </a:pPr>
            <a:r>
              <a:rPr lang="en-US" dirty="0">
                <a:solidFill>
                  <a:srgbClr val="FF0000"/>
                </a:solidFill>
                <a:latin typeface="Times New Roman" pitchFamily="18" charset="0"/>
                <a:cs typeface="Times New Roman" pitchFamily="18" charset="0"/>
              </a:rPr>
              <a:t>&lt;li&gt;Go to school.&lt;/li&gt;</a:t>
            </a:r>
          </a:p>
          <a:p>
            <a:pPr lvl="1" algn="just">
              <a:lnSpc>
                <a:spcPct val="90000"/>
              </a:lnSpc>
              <a:spcBef>
                <a:spcPts val="0"/>
              </a:spcBef>
              <a:spcAft>
                <a:spcPts val="0"/>
              </a:spcAft>
            </a:pPr>
            <a:r>
              <a:rPr lang="en-US" dirty="0">
                <a:solidFill>
                  <a:srgbClr val="FF0000"/>
                </a:solidFill>
                <a:latin typeface="Times New Roman" pitchFamily="18" charset="0"/>
                <a:cs typeface="Times New Roman" pitchFamily="18" charset="0"/>
              </a:rPr>
              <a:t>&lt;/</a:t>
            </a:r>
            <a:r>
              <a:rPr lang="en-US" dirty="0" err="1">
                <a:solidFill>
                  <a:srgbClr val="FF0000"/>
                </a:solidFill>
                <a:latin typeface="Times New Roman" pitchFamily="18" charset="0"/>
                <a:cs typeface="Times New Roman" pitchFamily="18" charset="0"/>
              </a:rPr>
              <a:t>ul</a:t>
            </a:r>
            <a:r>
              <a:rPr lang="en-US" dirty="0">
                <a:solidFill>
                  <a:srgbClr val="FF0000"/>
                </a:solidFill>
                <a:latin typeface="Times New Roman" pitchFamily="18" charset="0"/>
                <a:cs typeface="Times New Roman" pitchFamily="18" charset="0"/>
              </a:rPr>
              <a:t>&gt;</a:t>
            </a:r>
          </a:p>
          <a:p>
            <a:pPr lvl="1" algn="just">
              <a:lnSpc>
                <a:spcPct val="90000"/>
              </a:lnSpc>
              <a:spcBef>
                <a:spcPts val="0"/>
              </a:spcBef>
              <a:spcAft>
                <a:spcPts val="0"/>
              </a:spcAft>
            </a:pPr>
            <a:r>
              <a:rPr lang="en-US" dirty="0" smtClean="0">
                <a:solidFill>
                  <a:srgbClr val="FF0000"/>
                </a:solidFill>
                <a:latin typeface="Times New Roman" pitchFamily="18" charset="0"/>
                <a:cs typeface="Times New Roman" pitchFamily="18" charset="0"/>
              </a:rPr>
              <a:t>&lt;</a:t>
            </a:r>
            <a:r>
              <a:rPr lang="en-US" dirty="0">
                <a:solidFill>
                  <a:srgbClr val="FF0000"/>
                </a:solidFill>
                <a:latin typeface="Times New Roman" pitchFamily="18" charset="0"/>
                <a:cs typeface="Times New Roman" pitchFamily="18" charset="0"/>
              </a:rPr>
              <a:t>li</a:t>
            </a:r>
            <a:r>
              <a:rPr lang="en-US" dirty="0" smtClean="0">
                <a:solidFill>
                  <a:srgbClr val="FF0000"/>
                </a:solidFill>
                <a:latin typeface="Times New Roman" pitchFamily="18" charset="0"/>
                <a:cs typeface="Times New Roman" pitchFamily="18" charset="0"/>
              </a:rPr>
              <a:t>&gt; Afternoon</a:t>
            </a:r>
            <a:r>
              <a:rPr lang="en-US" dirty="0">
                <a:solidFill>
                  <a:srgbClr val="FF0000"/>
                </a:solidFill>
                <a:latin typeface="Times New Roman" pitchFamily="18" charset="0"/>
                <a:cs typeface="Times New Roman" pitchFamily="18" charset="0"/>
              </a:rPr>
              <a:t>&lt;/li&gt;</a:t>
            </a:r>
          </a:p>
          <a:p>
            <a:pPr lvl="1" algn="just">
              <a:lnSpc>
                <a:spcPct val="90000"/>
              </a:lnSpc>
              <a:spcBef>
                <a:spcPts val="0"/>
              </a:spcBef>
              <a:spcAft>
                <a:spcPts val="0"/>
              </a:spcAft>
            </a:pPr>
            <a:r>
              <a:rPr lang="en-US" dirty="0">
                <a:solidFill>
                  <a:srgbClr val="FF0000"/>
                </a:solidFill>
                <a:latin typeface="Times New Roman" pitchFamily="18" charset="0"/>
                <a:cs typeface="Times New Roman" pitchFamily="18" charset="0"/>
              </a:rPr>
              <a:t>&lt;</a:t>
            </a:r>
            <a:r>
              <a:rPr lang="en-US" dirty="0" err="1">
                <a:solidFill>
                  <a:srgbClr val="FF0000"/>
                </a:solidFill>
                <a:latin typeface="Times New Roman" pitchFamily="18" charset="0"/>
                <a:cs typeface="Times New Roman" pitchFamily="18" charset="0"/>
              </a:rPr>
              <a:t>ul</a:t>
            </a:r>
            <a:r>
              <a:rPr lang="en-US" dirty="0">
                <a:solidFill>
                  <a:srgbClr val="FF0000"/>
                </a:solidFill>
                <a:latin typeface="Times New Roman" pitchFamily="18" charset="0"/>
                <a:cs typeface="Times New Roman" pitchFamily="18" charset="0"/>
              </a:rPr>
              <a:t>&gt; </a:t>
            </a:r>
          </a:p>
          <a:p>
            <a:pPr lvl="1" algn="just">
              <a:lnSpc>
                <a:spcPct val="90000"/>
              </a:lnSpc>
              <a:spcBef>
                <a:spcPts val="0"/>
              </a:spcBef>
              <a:spcAft>
                <a:spcPts val="0"/>
              </a:spcAft>
            </a:pPr>
            <a:r>
              <a:rPr lang="en-US" dirty="0">
                <a:solidFill>
                  <a:srgbClr val="FF0000"/>
                </a:solidFill>
                <a:latin typeface="Times New Roman" pitchFamily="18" charset="0"/>
                <a:cs typeface="Times New Roman" pitchFamily="18" charset="0"/>
              </a:rPr>
              <a:t>&lt;li&gt;Lecture period -not much prepared, so allow students to work on their homework during hands-on time  in the lab.&lt;/li&gt;</a:t>
            </a:r>
          </a:p>
          <a:p>
            <a:pPr lvl="1" algn="just">
              <a:lnSpc>
                <a:spcPct val="90000"/>
              </a:lnSpc>
              <a:spcBef>
                <a:spcPts val="0"/>
              </a:spcBef>
              <a:spcAft>
                <a:spcPts val="0"/>
              </a:spcAft>
            </a:pPr>
            <a:r>
              <a:rPr lang="en-US" dirty="0">
                <a:solidFill>
                  <a:srgbClr val="FF0000"/>
                </a:solidFill>
                <a:latin typeface="Times New Roman" pitchFamily="18" charset="0"/>
                <a:cs typeface="Times New Roman" pitchFamily="18" charset="0"/>
              </a:rPr>
              <a:t>&lt;li&gt;Go home and watch TV.&lt;/li&gt;</a:t>
            </a:r>
          </a:p>
          <a:p>
            <a:pPr lvl="1" algn="just">
              <a:lnSpc>
                <a:spcPct val="90000"/>
              </a:lnSpc>
              <a:spcBef>
                <a:spcPts val="0"/>
              </a:spcBef>
              <a:spcAft>
                <a:spcPts val="0"/>
              </a:spcAft>
            </a:pPr>
            <a:r>
              <a:rPr lang="en-US" dirty="0">
                <a:solidFill>
                  <a:srgbClr val="FF0000"/>
                </a:solidFill>
                <a:latin typeface="Times New Roman" pitchFamily="18" charset="0"/>
                <a:cs typeface="Times New Roman" pitchFamily="18" charset="0"/>
              </a:rPr>
              <a:t>&lt;/</a:t>
            </a:r>
            <a:r>
              <a:rPr lang="en-US" dirty="0" err="1">
                <a:solidFill>
                  <a:srgbClr val="FF0000"/>
                </a:solidFill>
                <a:latin typeface="Times New Roman" pitchFamily="18" charset="0"/>
                <a:cs typeface="Times New Roman" pitchFamily="18" charset="0"/>
              </a:rPr>
              <a:t>ul</a:t>
            </a:r>
            <a:r>
              <a:rPr lang="en-US" dirty="0">
                <a:solidFill>
                  <a:srgbClr val="FF0000"/>
                </a:solidFill>
                <a:latin typeface="Times New Roman" pitchFamily="18" charset="0"/>
                <a:cs typeface="Times New Roman" pitchFamily="18" charset="0"/>
              </a:rPr>
              <a:t>&gt;</a:t>
            </a:r>
          </a:p>
          <a:p>
            <a:pPr lvl="1" algn="just">
              <a:lnSpc>
                <a:spcPct val="90000"/>
              </a:lnSpc>
              <a:spcBef>
                <a:spcPts val="0"/>
              </a:spcBef>
              <a:spcAft>
                <a:spcPts val="0"/>
              </a:spcAft>
            </a:pPr>
            <a:r>
              <a:rPr lang="en-US" dirty="0" smtClean="0">
                <a:solidFill>
                  <a:srgbClr val="FF0000"/>
                </a:solidFill>
                <a:latin typeface="Times New Roman" pitchFamily="18" charset="0"/>
                <a:cs typeface="Times New Roman" pitchFamily="18" charset="0"/>
              </a:rPr>
              <a:t>&lt;</a:t>
            </a:r>
            <a:r>
              <a:rPr lang="en-US" dirty="0">
                <a:solidFill>
                  <a:srgbClr val="FF0000"/>
                </a:solidFill>
                <a:latin typeface="Times New Roman" pitchFamily="18" charset="0"/>
                <a:cs typeface="Times New Roman" pitchFamily="18" charset="0"/>
              </a:rPr>
              <a:t>li</a:t>
            </a:r>
            <a:r>
              <a:rPr lang="en-US" dirty="0" smtClean="0">
                <a:solidFill>
                  <a:srgbClr val="FF0000"/>
                </a:solidFill>
                <a:latin typeface="Times New Roman" pitchFamily="18" charset="0"/>
                <a:cs typeface="Times New Roman" pitchFamily="18" charset="0"/>
              </a:rPr>
              <a:t>&gt; Evening &lt;/</a:t>
            </a:r>
            <a:r>
              <a:rPr lang="en-US" dirty="0">
                <a:solidFill>
                  <a:srgbClr val="FF0000"/>
                </a:solidFill>
                <a:latin typeface="Times New Roman" pitchFamily="18" charset="0"/>
                <a:cs typeface="Times New Roman" pitchFamily="18" charset="0"/>
              </a:rPr>
              <a:t>li&gt;</a:t>
            </a:r>
          </a:p>
          <a:p>
            <a:pPr lvl="1" algn="just">
              <a:lnSpc>
                <a:spcPct val="90000"/>
              </a:lnSpc>
              <a:spcBef>
                <a:spcPts val="0"/>
              </a:spcBef>
              <a:spcAft>
                <a:spcPts val="0"/>
              </a:spcAft>
            </a:pPr>
            <a:r>
              <a:rPr lang="en-US" dirty="0">
                <a:solidFill>
                  <a:srgbClr val="FF0000"/>
                </a:solidFill>
                <a:latin typeface="Times New Roman" pitchFamily="18" charset="0"/>
                <a:cs typeface="Times New Roman" pitchFamily="18" charset="0"/>
              </a:rPr>
              <a:t>&lt;/</a:t>
            </a:r>
            <a:r>
              <a:rPr lang="en-US" dirty="0" err="1">
                <a:solidFill>
                  <a:srgbClr val="FF0000"/>
                </a:solidFill>
                <a:latin typeface="Times New Roman" pitchFamily="18" charset="0"/>
                <a:cs typeface="Times New Roman" pitchFamily="18" charset="0"/>
              </a:rPr>
              <a:t>ul</a:t>
            </a:r>
            <a:r>
              <a:rPr lang="en-US" dirty="0">
                <a:solidFill>
                  <a:srgbClr val="FF0000"/>
                </a:solidFill>
                <a:latin typeface="Times New Roman" pitchFamily="18" charset="0"/>
                <a:cs typeface="Times New Roman" pitchFamily="18" charset="0"/>
              </a:rPr>
              <a:t>&gt;</a:t>
            </a:r>
          </a:p>
          <a:p>
            <a:pPr lvl="1" algn="just">
              <a:lnSpc>
                <a:spcPct val="90000"/>
              </a:lnSpc>
              <a:spcBef>
                <a:spcPts val="0"/>
              </a:spcBef>
              <a:spcAft>
                <a:spcPts val="0"/>
              </a:spcAft>
            </a:pPr>
            <a:r>
              <a:rPr lang="en-US" dirty="0">
                <a:solidFill>
                  <a:srgbClr val="FF0000"/>
                </a:solidFill>
                <a:latin typeface="Times New Roman" pitchFamily="18" charset="0"/>
                <a:cs typeface="Times New Roman" pitchFamily="18" charset="0"/>
              </a:rPr>
              <a:t>&lt;/body&gt;</a:t>
            </a:r>
          </a:p>
          <a:p>
            <a:pPr lvl="1" algn="just">
              <a:lnSpc>
                <a:spcPct val="90000"/>
              </a:lnSpc>
              <a:spcBef>
                <a:spcPts val="0"/>
              </a:spcBef>
              <a:spcAft>
                <a:spcPts val="0"/>
              </a:spcAft>
            </a:pPr>
            <a:r>
              <a:rPr lang="en-US" dirty="0">
                <a:solidFill>
                  <a:srgbClr val="FF0000"/>
                </a:solidFill>
                <a:latin typeface="Times New Roman" pitchFamily="18" charset="0"/>
                <a:cs typeface="Times New Roman" pitchFamily="18" charset="0"/>
              </a:rPr>
              <a:t>&lt;/html&gt;</a:t>
            </a:r>
          </a:p>
        </p:txBody>
      </p:sp>
      <p:sp>
        <p:nvSpPr>
          <p:cNvPr id="13" name="Footer Placeholder 4"/>
          <p:cNvSpPr>
            <a:spLocks noGrp="1"/>
          </p:cNvSpPr>
          <p:nvPr>
            <p:ph type="ftr" sz="quarter" idx="11"/>
          </p:nvPr>
        </p:nvSpPr>
        <p:spPr>
          <a:xfrm>
            <a:off x="1295400" y="6658759"/>
            <a:ext cx="7010400" cy="199241"/>
          </a:xfrm>
        </p:spPr>
        <p:txBody>
          <a:bodyPr/>
          <a:lstStyle/>
          <a:p>
            <a:r>
              <a:rPr lang="en-US" dirty="0" smtClean="0">
                <a:solidFill>
                  <a:schemeClr val="tx1"/>
                </a:solidFill>
                <a:latin typeface="Times New Roman" pitchFamily="18" charset="0"/>
                <a:cs typeface="Times New Roman" pitchFamily="18" charset="0"/>
              </a:rPr>
              <a:t> </a:t>
            </a:r>
            <a:r>
              <a:rPr lang="en-US" dirty="0">
                <a:solidFill>
                  <a:schemeClr val="tx1"/>
                </a:solidFill>
                <a:latin typeface="Times New Roman" pitchFamily="18" charset="0"/>
                <a:cs typeface="Times New Roman" pitchFamily="18" charset="0"/>
              </a:rPr>
              <a:t>John Dean, </a:t>
            </a:r>
            <a:r>
              <a:rPr lang="en-US" dirty="0" smtClean="0">
                <a:solidFill>
                  <a:schemeClr val="tx1"/>
                </a:solidFill>
                <a:latin typeface="Times New Roman" pitchFamily="18" charset="0"/>
                <a:cs typeface="Times New Roman" pitchFamily="18" charset="0"/>
              </a:rPr>
              <a:t>(2018), Web </a:t>
            </a:r>
            <a:r>
              <a:rPr lang="en-US" dirty="0">
                <a:solidFill>
                  <a:schemeClr val="tx1"/>
                </a:solidFill>
                <a:latin typeface="Times New Roman" pitchFamily="18" charset="0"/>
                <a:cs typeface="Times New Roman" pitchFamily="18" charset="0"/>
              </a:rPr>
              <a:t>Programming with HTML5, CSS, and JavaScript, Jones and Bartlett </a:t>
            </a:r>
            <a:r>
              <a:rPr lang="en-US" dirty="0" smtClean="0">
                <a:solidFill>
                  <a:schemeClr val="tx1"/>
                </a:solidFill>
                <a:latin typeface="Times New Roman" pitchFamily="18" charset="0"/>
                <a:cs typeface="Times New Roman" pitchFamily="18" charset="0"/>
              </a:rPr>
              <a:t>Publishers</a:t>
            </a:r>
            <a:r>
              <a:rPr lang="en-US" dirty="0">
                <a:solidFill>
                  <a:schemeClr val="tx1"/>
                </a:solidFill>
                <a:latin typeface="Times New Roman" pitchFamily="18" charset="0"/>
                <a:cs typeface="Times New Roman" pitchFamily="18" charset="0"/>
              </a:rPr>
              <a:t>.</a:t>
            </a:r>
          </a:p>
        </p:txBody>
      </p:sp>
      <p:pic>
        <p:nvPicPr>
          <p:cNvPr id="3" name="Pictur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05200" y="4572000"/>
            <a:ext cx="5638800" cy="2021537"/>
          </a:xfrm>
          <a:prstGeom prst="rect">
            <a:avLst/>
          </a:prstGeom>
        </p:spPr>
      </p:pic>
      <p:sp>
        <p:nvSpPr>
          <p:cNvPr id="4" name="Rectangle 3"/>
          <p:cNvSpPr/>
          <p:nvPr/>
        </p:nvSpPr>
        <p:spPr>
          <a:xfrm>
            <a:off x="2563947" y="5668175"/>
            <a:ext cx="918841" cy="369332"/>
          </a:xfrm>
          <a:prstGeom prst="rect">
            <a:avLst/>
          </a:prstGeom>
        </p:spPr>
        <p:txBody>
          <a:bodyPr wrap="none">
            <a:spAutoFit/>
          </a:bodyPr>
          <a:lstStyle/>
          <a:p>
            <a:r>
              <a:rPr lang="en-US" dirty="0" smtClean="0"/>
              <a:t>Output:</a:t>
            </a:r>
            <a:endParaRPr lang="en-US" dirty="0"/>
          </a:p>
        </p:txBody>
      </p:sp>
    </p:spTree>
    <p:extLst>
      <p:ext uri="{BB962C8B-B14F-4D97-AF65-F5344CB8AC3E}">
        <p14:creationId xmlns:p14="http://schemas.microsoft.com/office/powerpoint/2010/main" val="15662540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smtClean="0">
                <a:solidFill>
                  <a:srgbClr val="FFFFFF"/>
                </a:solidFill>
                <a:latin typeface="Times New Roman" pitchFamily="18" charset="0"/>
                <a:cs typeface="Times New Roman" pitchFamily="18" charset="0"/>
              </a:rPr>
              <a:t>Outline</a:t>
            </a:r>
            <a:endParaRPr lang="en-US" sz="3200" dirty="0">
              <a:solidFill>
                <a:srgbClr val="FFFFFF"/>
              </a:solidFill>
              <a:latin typeface="Times New Roman" pitchFamily="18" charset="0"/>
              <a:cs typeface="Times New Roman" pitchFamily="18" charset="0"/>
            </a:endParaRP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606550" y="76200"/>
            <a:ext cx="7156450" cy="584775"/>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Descendant </a:t>
            </a:r>
            <a:r>
              <a:rPr lang="en-US" sz="3200" dirty="0" smtClean="0">
                <a:solidFill>
                  <a:srgbClr val="FFFFFF"/>
                </a:solidFill>
                <a:latin typeface="Times New Roman" pitchFamily="18" charset="0"/>
                <a:cs typeface="Times New Roman" pitchFamily="18" charset="0"/>
              </a:rPr>
              <a:t>Selectors</a:t>
            </a:r>
            <a:endParaRPr lang="en-US" sz="3200" dirty="0">
              <a:solidFill>
                <a:srgbClr val="FFFFFF"/>
              </a:solidFill>
              <a:latin typeface="Times New Roman" pitchFamily="18" charset="0"/>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9</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1"/>
          <p:cNvSpPr>
            <a:spLocks noChangeArrowheads="1"/>
          </p:cNvSpPr>
          <p:nvPr/>
        </p:nvSpPr>
        <p:spPr bwMode="auto">
          <a:xfrm>
            <a:off x="990601" y="838200"/>
            <a:ext cx="8153399" cy="24606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42900" indent="-342900" algn="just">
              <a:lnSpc>
                <a:spcPct val="90000"/>
              </a:lnSpc>
              <a:spcBef>
                <a:spcPts val="0"/>
              </a:spcBef>
              <a:spcAft>
                <a:spcPts val="0"/>
              </a:spcAft>
              <a:buFont typeface="Arial" panose="020B0604020202020204" pitchFamily="34" charset="0"/>
              <a:buChar char="•"/>
            </a:pPr>
            <a:r>
              <a:rPr lang="en-US" sz="1900" dirty="0" smtClean="0">
                <a:latin typeface="Times New Roman" pitchFamily="18" charset="0"/>
                <a:cs typeface="Times New Roman" pitchFamily="18" charset="0"/>
              </a:rPr>
              <a:t>A </a:t>
            </a:r>
            <a:r>
              <a:rPr lang="en-US" sz="1900" dirty="0">
                <a:latin typeface="Times New Roman" pitchFamily="18" charset="0"/>
                <a:cs typeface="Times New Roman" pitchFamily="18" charset="0"/>
              </a:rPr>
              <a:t>descendant selector is when </a:t>
            </a:r>
            <a:r>
              <a:rPr lang="en-US" sz="1900" dirty="0" smtClean="0">
                <a:latin typeface="Times New Roman" pitchFamily="18" charset="0"/>
                <a:cs typeface="Times New Roman" pitchFamily="18" charset="0"/>
              </a:rPr>
              <a:t>we </a:t>
            </a:r>
            <a:r>
              <a:rPr lang="en-US" sz="1900" dirty="0">
                <a:latin typeface="Times New Roman" pitchFamily="18" charset="0"/>
                <a:cs typeface="Times New Roman" pitchFamily="18" charset="0"/>
              </a:rPr>
              <a:t>specify a series of two or more selectors separated by spaces. </a:t>
            </a:r>
            <a:r>
              <a:rPr lang="en-US" sz="1900" dirty="0" smtClean="0">
                <a:latin typeface="Times New Roman" pitchFamily="18" charset="0"/>
                <a:cs typeface="Times New Roman" pitchFamily="18" charset="0"/>
              </a:rPr>
              <a:t>For each </a:t>
            </a:r>
            <a:r>
              <a:rPr lang="en-US" sz="1900" dirty="0">
                <a:latin typeface="Times New Roman" pitchFamily="18" charset="0"/>
                <a:cs typeface="Times New Roman" pitchFamily="18" charset="0"/>
              </a:rPr>
              <a:t>pair of adjacent selectors, the browser searches for a pair of elements that match the </a:t>
            </a:r>
            <a:r>
              <a:rPr lang="en-US" sz="1900" dirty="0" smtClean="0">
                <a:latin typeface="Times New Roman" pitchFamily="18" charset="0"/>
                <a:cs typeface="Times New Roman" pitchFamily="18" charset="0"/>
              </a:rPr>
              <a:t>selectors such </a:t>
            </a:r>
            <a:r>
              <a:rPr lang="en-US" sz="1900" dirty="0">
                <a:latin typeface="Times New Roman" pitchFamily="18" charset="0"/>
                <a:cs typeface="Times New Roman" pitchFamily="18" charset="0"/>
              </a:rPr>
              <a:t>that the second element is contained within the first element’s start tag and end tag. </a:t>
            </a:r>
            <a:endParaRPr lang="en-US" sz="1900" dirty="0" smtClean="0">
              <a:latin typeface="Times New Roman" pitchFamily="18" charset="0"/>
              <a:cs typeface="Times New Roman" pitchFamily="18" charset="0"/>
            </a:endParaRPr>
          </a:p>
          <a:p>
            <a:pPr marL="342900" indent="-342900" algn="just">
              <a:lnSpc>
                <a:spcPct val="90000"/>
              </a:lnSpc>
              <a:spcBef>
                <a:spcPts val="0"/>
              </a:spcBef>
              <a:spcAft>
                <a:spcPts val="0"/>
              </a:spcAft>
              <a:buFont typeface="Arial" panose="020B0604020202020204" pitchFamily="34" charset="0"/>
              <a:buChar char="•"/>
            </a:pPr>
            <a:r>
              <a:rPr lang="en-US" sz="1900" dirty="0" smtClean="0">
                <a:latin typeface="Times New Roman" pitchFamily="18" charset="0"/>
                <a:cs typeface="Times New Roman" pitchFamily="18" charset="0"/>
              </a:rPr>
              <a:t>When an element </a:t>
            </a:r>
            <a:r>
              <a:rPr lang="en-US" sz="1900" dirty="0">
                <a:latin typeface="Times New Roman" pitchFamily="18" charset="0"/>
                <a:cs typeface="Times New Roman" pitchFamily="18" charset="0"/>
              </a:rPr>
              <a:t>is inside another element’s start tag and end tag, we say that the element is a </a:t>
            </a:r>
            <a:r>
              <a:rPr lang="en-US" sz="1900" dirty="0" smtClean="0">
                <a:latin typeface="Times New Roman" pitchFamily="18" charset="0"/>
                <a:cs typeface="Times New Roman" pitchFamily="18" charset="0"/>
              </a:rPr>
              <a:t>descendant of </a:t>
            </a:r>
            <a:r>
              <a:rPr lang="en-US" sz="1900" dirty="0">
                <a:latin typeface="Times New Roman" pitchFamily="18" charset="0"/>
                <a:cs typeface="Times New Roman" pitchFamily="18" charset="0"/>
              </a:rPr>
              <a:t>the outer element.</a:t>
            </a:r>
          </a:p>
          <a:p>
            <a:pPr marL="342900" indent="-342900" algn="just">
              <a:lnSpc>
                <a:spcPct val="90000"/>
              </a:lnSpc>
              <a:spcBef>
                <a:spcPts val="0"/>
              </a:spcBef>
              <a:spcAft>
                <a:spcPts val="0"/>
              </a:spcAft>
              <a:buFont typeface="Arial" panose="020B0604020202020204" pitchFamily="34" charset="0"/>
              <a:buChar char="•"/>
            </a:pPr>
            <a:r>
              <a:rPr lang="en-US" sz="1900" dirty="0">
                <a:latin typeface="Times New Roman" pitchFamily="18" charset="0"/>
                <a:cs typeface="Times New Roman" pitchFamily="18" charset="0"/>
              </a:rPr>
              <a:t>To better understand the descendant selector, let’s look at an </a:t>
            </a:r>
            <a:r>
              <a:rPr lang="en-US" sz="1900" dirty="0" smtClean="0">
                <a:latin typeface="Times New Roman" pitchFamily="18" charset="0"/>
                <a:cs typeface="Times New Roman" pitchFamily="18" charset="0"/>
              </a:rPr>
              <a:t>figure 1. </a:t>
            </a:r>
            <a:r>
              <a:rPr lang="en-US" sz="1900" dirty="0">
                <a:latin typeface="Times New Roman" pitchFamily="18" charset="0"/>
                <a:cs typeface="Times New Roman" pitchFamily="18" charset="0"/>
              </a:rPr>
              <a:t>The following </a:t>
            </a:r>
            <a:r>
              <a:rPr lang="en-US" sz="1900" dirty="0" smtClean="0">
                <a:latin typeface="Times New Roman" pitchFamily="18" charset="0"/>
                <a:cs typeface="Times New Roman" pitchFamily="18" charset="0"/>
              </a:rPr>
              <a:t>structure shows </a:t>
            </a:r>
            <a:r>
              <a:rPr lang="en-US" sz="1900" dirty="0">
                <a:latin typeface="Times New Roman" pitchFamily="18" charset="0"/>
                <a:cs typeface="Times New Roman" pitchFamily="18" charset="0"/>
              </a:rPr>
              <a:t>how the Work Day web page’s </a:t>
            </a:r>
            <a:r>
              <a:rPr lang="en-US" sz="1900" dirty="0" err="1">
                <a:latin typeface="Times New Roman" pitchFamily="18" charset="0"/>
                <a:cs typeface="Times New Roman" pitchFamily="18" charset="0"/>
              </a:rPr>
              <a:t>ul</a:t>
            </a:r>
            <a:r>
              <a:rPr lang="en-US" sz="1900" dirty="0">
                <a:latin typeface="Times New Roman" pitchFamily="18" charset="0"/>
                <a:cs typeface="Times New Roman" pitchFamily="18" charset="0"/>
              </a:rPr>
              <a:t> and li elements are related:</a:t>
            </a:r>
            <a:endParaRPr lang="en-US" sz="1900" dirty="0" smtClean="0">
              <a:latin typeface="Times New Roman" pitchFamily="18" charset="0"/>
              <a:cs typeface="Times New Roman" pitchFamily="18" charset="0"/>
            </a:endParaRPr>
          </a:p>
        </p:txBody>
      </p:sp>
      <p:sp>
        <p:nvSpPr>
          <p:cNvPr id="13" name="Footer Placeholder 4"/>
          <p:cNvSpPr>
            <a:spLocks noGrp="1"/>
          </p:cNvSpPr>
          <p:nvPr>
            <p:ph type="ftr" sz="quarter" idx="11"/>
          </p:nvPr>
        </p:nvSpPr>
        <p:spPr>
          <a:xfrm>
            <a:off x="1295400" y="6658759"/>
            <a:ext cx="7010400" cy="199241"/>
          </a:xfrm>
        </p:spPr>
        <p:txBody>
          <a:bodyPr/>
          <a:lstStyle/>
          <a:p>
            <a:r>
              <a:rPr lang="en-US" dirty="0" smtClean="0">
                <a:solidFill>
                  <a:schemeClr val="tx1"/>
                </a:solidFill>
                <a:latin typeface="Times New Roman" pitchFamily="18" charset="0"/>
                <a:cs typeface="Times New Roman" pitchFamily="18" charset="0"/>
              </a:rPr>
              <a:t> </a:t>
            </a:r>
            <a:r>
              <a:rPr lang="en-US" dirty="0">
                <a:solidFill>
                  <a:schemeClr val="tx1"/>
                </a:solidFill>
                <a:latin typeface="Times New Roman" pitchFamily="18" charset="0"/>
                <a:cs typeface="Times New Roman" pitchFamily="18" charset="0"/>
              </a:rPr>
              <a:t>John Dean, </a:t>
            </a:r>
            <a:r>
              <a:rPr lang="en-US" dirty="0" smtClean="0">
                <a:solidFill>
                  <a:schemeClr val="tx1"/>
                </a:solidFill>
                <a:latin typeface="Times New Roman" pitchFamily="18" charset="0"/>
                <a:cs typeface="Times New Roman" pitchFamily="18" charset="0"/>
              </a:rPr>
              <a:t>(2018), Web </a:t>
            </a:r>
            <a:r>
              <a:rPr lang="en-US" dirty="0">
                <a:solidFill>
                  <a:schemeClr val="tx1"/>
                </a:solidFill>
                <a:latin typeface="Times New Roman" pitchFamily="18" charset="0"/>
                <a:cs typeface="Times New Roman" pitchFamily="18" charset="0"/>
              </a:rPr>
              <a:t>Programming with HTML5, CSS, and JavaScript, Jones and Bartlett </a:t>
            </a:r>
            <a:r>
              <a:rPr lang="en-US" dirty="0" smtClean="0">
                <a:solidFill>
                  <a:schemeClr val="tx1"/>
                </a:solidFill>
                <a:latin typeface="Times New Roman" pitchFamily="18" charset="0"/>
                <a:cs typeface="Times New Roman" pitchFamily="18" charset="0"/>
              </a:rPr>
              <a:t>Publishers</a:t>
            </a:r>
            <a:r>
              <a:rPr lang="en-US" dirty="0">
                <a:solidFill>
                  <a:schemeClr val="tx1"/>
                </a:solidFill>
                <a:latin typeface="Times New Roman" pitchFamily="18" charset="0"/>
                <a:cs typeface="Times New Roman" pitchFamily="18" charset="0"/>
              </a:rPr>
              <a:t>.</a:t>
            </a:r>
          </a:p>
        </p:txBody>
      </p:sp>
      <p:pic>
        <p:nvPicPr>
          <p:cNvPr id="5" name="Picture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86000" y="3476099"/>
            <a:ext cx="6248400" cy="2500783"/>
          </a:xfrm>
          <a:prstGeom prst="rect">
            <a:avLst/>
          </a:prstGeom>
        </p:spPr>
      </p:pic>
      <p:sp>
        <p:nvSpPr>
          <p:cNvPr id="6" name="Rectangle 5"/>
          <p:cNvSpPr/>
          <p:nvPr/>
        </p:nvSpPr>
        <p:spPr>
          <a:xfrm>
            <a:off x="2209801" y="5981950"/>
            <a:ext cx="6705600" cy="369332"/>
          </a:xfrm>
          <a:prstGeom prst="rect">
            <a:avLst/>
          </a:prstGeom>
        </p:spPr>
        <p:txBody>
          <a:bodyPr wrap="square">
            <a:spAutoFit/>
          </a:bodyPr>
          <a:lstStyle/>
          <a:p>
            <a:r>
              <a:rPr lang="en-US" dirty="0" smtClean="0">
                <a:solidFill>
                  <a:srgbClr val="FF0000"/>
                </a:solidFill>
                <a:latin typeface="Times New Roman" panose="02020603050405020304" pitchFamily="18" charset="0"/>
                <a:cs typeface="Times New Roman" panose="02020603050405020304" pitchFamily="18" charset="0"/>
              </a:rPr>
              <a:t>Figure 1. The </a:t>
            </a:r>
            <a:r>
              <a:rPr lang="en-US" dirty="0">
                <a:solidFill>
                  <a:srgbClr val="FF0000"/>
                </a:solidFill>
                <a:latin typeface="Times New Roman" panose="02020603050405020304" pitchFamily="18" charset="0"/>
                <a:cs typeface="Times New Roman" panose="02020603050405020304" pitchFamily="18" charset="0"/>
              </a:rPr>
              <a:t>structure of the Work Day web page’s </a:t>
            </a:r>
            <a:r>
              <a:rPr lang="en-US" dirty="0" err="1">
                <a:solidFill>
                  <a:srgbClr val="FF0000"/>
                </a:solidFill>
                <a:latin typeface="Times New Roman" panose="02020603050405020304" pitchFamily="18" charset="0"/>
                <a:cs typeface="Times New Roman" panose="02020603050405020304" pitchFamily="18" charset="0"/>
              </a:rPr>
              <a:t>ul</a:t>
            </a:r>
            <a:r>
              <a:rPr lang="en-US" dirty="0">
                <a:solidFill>
                  <a:srgbClr val="FF0000"/>
                </a:solidFill>
                <a:latin typeface="Times New Roman" panose="02020603050405020304" pitchFamily="18" charset="0"/>
                <a:cs typeface="Times New Roman" panose="02020603050405020304" pitchFamily="18" charset="0"/>
              </a:rPr>
              <a:t> and li elements</a:t>
            </a:r>
          </a:p>
        </p:txBody>
      </p:sp>
    </p:spTree>
    <p:extLst>
      <p:ext uri="{BB962C8B-B14F-4D97-AF65-F5344CB8AC3E}">
        <p14:creationId xmlns:p14="http://schemas.microsoft.com/office/powerpoint/2010/main" val="292534444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Waveform</Template>
  <TotalTime>73220</TotalTime>
  <Words>5889</Words>
  <Application>Microsoft Office PowerPoint</Application>
  <PresentationFormat>عرض على الشاشة (3:4)‏</PresentationFormat>
  <Paragraphs>648</Paragraphs>
  <Slides>34</Slides>
  <Notes>33</Notes>
  <HiddenSlides>0</HiddenSlides>
  <MMClips>0</MMClips>
  <ScaleCrop>false</ScaleCrop>
  <HeadingPairs>
    <vt:vector size="4" baseType="variant">
      <vt:variant>
        <vt:lpstr>نسق</vt:lpstr>
      </vt:variant>
      <vt:variant>
        <vt:i4>1</vt:i4>
      </vt:variant>
      <vt:variant>
        <vt:lpstr>عناوين الشرائح</vt:lpstr>
      </vt:variant>
      <vt:variant>
        <vt:i4>34</vt:i4>
      </vt:variant>
    </vt:vector>
  </HeadingPairs>
  <TitlesOfParts>
    <vt:vector size="35" baseType="lpstr">
      <vt:lpstr>Office Theme</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vector>
  </TitlesOfParts>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Corporate Edition</dc:creator>
  <cp:lastModifiedBy>j.t.m</cp:lastModifiedBy>
  <cp:revision>1524</cp:revision>
  <dcterms:created xsi:type="dcterms:W3CDTF">2011-03-14T07:23:11Z</dcterms:created>
  <dcterms:modified xsi:type="dcterms:W3CDTF">2024-10-22T08:42:48Z</dcterms:modified>
</cp:coreProperties>
</file>