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278" r:id="rId3"/>
    <p:sldId id="436" r:id="rId4"/>
    <p:sldId id="437" r:id="rId5"/>
    <p:sldId id="438" r:id="rId6"/>
    <p:sldId id="439"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71" r:id="rId33"/>
    <p:sldId id="435" r:id="rId34"/>
    <p:sldId id="25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434" autoAdjust="0"/>
  </p:normalViewPr>
  <p:slideViewPr>
    <p:cSldViewPr>
      <p:cViewPr varScale="1">
        <p:scale>
          <a:sx n="88" d="100"/>
          <a:sy n="88" d="100"/>
        </p:scale>
        <p:origin x="-1219"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t>10/27/2024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10/27/2024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3730283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37404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214437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885451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338626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3821714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240356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318710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2111799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354544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881672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292082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2389868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3491071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4061700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1770360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p14="http://schemas.microsoft.com/office/powerpoint/2010/main" val="3895938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27</a:t>
            </a:fld>
            <a:endParaRPr lang="en-US"/>
          </a:p>
        </p:txBody>
      </p:sp>
    </p:spTree>
    <p:extLst>
      <p:ext uri="{BB962C8B-B14F-4D97-AF65-F5344CB8AC3E}">
        <p14:creationId xmlns:p14="http://schemas.microsoft.com/office/powerpoint/2010/main" val="608703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28</a:t>
            </a:fld>
            <a:endParaRPr lang="en-US"/>
          </a:p>
        </p:txBody>
      </p:sp>
    </p:spTree>
    <p:extLst>
      <p:ext uri="{BB962C8B-B14F-4D97-AF65-F5344CB8AC3E}">
        <p14:creationId xmlns:p14="http://schemas.microsoft.com/office/powerpoint/2010/main" val="47633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29</a:t>
            </a:fld>
            <a:endParaRPr lang="en-US"/>
          </a:p>
        </p:txBody>
      </p:sp>
    </p:spTree>
    <p:extLst>
      <p:ext uri="{BB962C8B-B14F-4D97-AF65-F5344CB8AC3E}">
        <p14:creationId xmlns:p14="http://schemas.microsoft.com/office/powerpoint/2010/main" val="207276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804468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30</a:t>
            </a:fld>
            <a:endParaRPr lang="en-US"/>
          </a:p>
        </p:txBody>
      </p:sp>
    </p:spTree>
    <p:extLst>
      <p:ext uri="{BB962C8B-B14F-4D97-AF65-F5344CB8AC3E}">
        <p14:creationId xmlns:p14="http://schemas.microsoft.com/office/powerpoint/2010/main" val="390449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31</a:t>
            </a:fld>
            <a:endParaRPr lang="en-US"/>
          </a:p>
        </p:txBody>
      </p:sp>
    </p:spTree>
    <p:extLst>
      <p:ext uri="{BB962C8B-B14F-4D97-AF65-F5344CB8AC3E}">
        <p14:creationId xmlns:p14="http://schemas.microsoft.com/office/powerpoint/2010/main" val="3470995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32</a:t>
            </a:fld>
            <a:endParaRPr lang="en-US"/>
          </a:p>
        </p:txBody>
      </p:sp>
    </p:spTree>
    <p:extLst>
      <p:ext uri="{BB962C8B-B14F-4D97-AF65-F5344CB8AC3E}">
        <p14:creationId xmlns:p14="http://schemas.microsoft.com/office/powerpoint/2010/main" val="3564395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33</a:t>
            </a:fld>
            <a:endParaRPr lang="en-US"/>
          </a:p>
        </p:txBody>
      </p:sp>
    </p:spTree>
    <p:extLst>
      <p:ext uri="{BB962C8B-B14F-4D97-AF65-F5344CB8AC3E}">
        <p14:creationId xmlns:p14="http://schemas.microsoft.com/office/powerpoint/2010/main" val="337435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3593920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4053082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280361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307168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96243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62768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t>10/27/2024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t>10/27/2024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t>10/27/2024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t>10/27/2024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t>10/27/2024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t>10/27/2024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t>10/27/2024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t>10/27/2024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t>10/27/2024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t>10/27/2024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t>10/27/2024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t>10/27/2024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2062103"/>
          </a:xfrm>
          <a:prstGeom prst="rect">
            <a:avLst/>
          </a:prstGeom>
          <a:noFill/>
          <a:ln w="9525">
            <a:noFill/>
            <a:miter lim="800000"/>
            <a:headEnd/>
            <a:tailEnd/>
          </a:ln>
        </p:spPr>
        <p:txBody>
          <a:bodyPr wrap="square">
            <a:spAutoFit/>
          </a:bodyPr>
          <a:lstStyle/>
          <a:p>
            <a:pPr algn="ctr"/>
            <a:r>
              <a:rPr lang="en-US" sz="3200" b="1" dirty="0" smtClean="0">
                <a:solidFill>
                  <a:schemeClr val="bg1"/>
                </a:solidFill>
                <a:latin typeface="Times New Roman" pitchFamily="18" charset="0"/>
                <a:cs typeface="Times New Roman" pitchFamily="18" charset="0"/>
              </a:rPr>
              <a:t>WEB PAGES DESIGN</a:t>
            </a:r>
          </a:p>
          <a:p>
            <a:pPr algn="ctr"/>
            <a:endParaRPr lang="en-US" sz="3200" b="1" dirty="0" smtClean="0">
              <a:solidFill>
                <a:schemeClr val="bg1"/>
              </a:solidFill>
              <a:latin typeface="Times New Roman" pitchFamily="18" charset="0"/>
              <a:cs typeface="Times New Roman" pitchFamily="18" charset="0"/>
            </a:endParaRPr>
          </a:p>
          <a:p>
            <a:pPr algn="ctr"/>
            <a:endParaRPr lang="en-US" sz="3200" b="1" dirty="0" smtClean="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Tables and CSS </a:t>
            </a:r>
            <a:r>
              <a:rPr lang="en-US" sz="3200" b="1" dirty="0" smtClean="0">
                <a:solidFill>
                  <a:schemeClr val="bg1"/>
                </a:solidFill>
                <a:latin typeface="Times New Roman" pitchFamily="18" charset="0"/>
                <a:cs typeface="Times New Roman" pitchFamily="18" charset="0"/>
              </a:rPr>
              <a:t>Layout </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smtClean="0">
                <a:solidFill>
                  <a:schemeClr val="bg1"/>
                </a:solidFill>
                <a:latin typeface="Times New Roman" pitchFamily="18" charset="0"/>
                <a:cs typeface="Times New Roman" pitchFamily="18" charset="0"/>
              </a:rPr>
              <a:t>Lecturer: </a:t>
            </a:r>
            <a:r>
              <a:rPr lang="en-MY" sz="1400" dirty="0" err="1" smtClean="0">
                <a:solidFill>
                  <a:schemeClr val="bg1"/>
                </a:solidFill>
                <a:latin typeface="Times New Roman" pitchFamily="18" charset="0"/>
                <a:cs typeface="Times New Roman" pitchFamily="18" charset="0"/>
              </a:rPr>
              <a:t>Dr.</a:t>
            </a:r>
            <a:r>
              <a:rPr lang="en-MY" sz="1400" dirty="0" smtClean="0">
                <a:solidFill>
                  <a:schemeClr val="bg1"/>
                </a:solidFill>
                <a:latin typeface="Times New Roman" pitchFamily="18" charset="0"/>
                <a:cs typeface="Times New Roman" pitchFamily="18" charset="0"/>
              </a:rPr>
              <a:t> Atheer</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Akram</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AbdulRazzaq</a:t>
            </a:r>
            <a:r>
              <a:rPr lang="en-US" sz="1400" dirty="0" smtClean="0">
                <a:solidFill>
                  <a:schemeClr val="bg1"/>
                </a:solidFill>
                <a:latin typeface="Times New Roman" pitchFamily="18" charset="0"/>
                <a:cs typeface="Times New Roman" pitchFamily="18" charset="0"/>
              </a:rPr>
              <a:t>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Lecture 7.</a:t>
            </a:r>
          </a:p>
          <a:p>
            <a:r>
              <a:rPr lang="en-MY" sz="1400" dirty="0" smtClean="0">
                <a:solidFill>
                  <a:schemeClr val="bg1"/>
                </a:solidFill>
                <a:latin typeface="Times New Roman" pitchFamily="18" charset="0"/>
                <a:cs typeface="Times New Roman" pitchFamily="18" charset="0"/>
              </a:rPr>
              <a:t>Class 2.</a:t>
            </a:r>
          </a:p>
          <a:p>
            <a:r>
              <a:rPr lang="en-MY" sz="1400" dirty="0" smtClean="0">
                <a:solidFill>
                  <a:schemeClr val="bg1"/>
                </a:solidFill>
                <a:latin typeface="Times New Roman" pitchFamily="18" charset="0"/>
                <a:cs typeface="Times New Roman" pitchFamily="18" charset="0"/>
              </a:rPr>
              <a:t>Time: </a:t>
            </a:r>
            <a:r>
              <a:rPr lang="en-MY" sz="1400" dirty="0" smtClean="0">
                <a:solidFill>
                  <a:schemeClr val="bg1"/>
                </a:solidFill>
                <a:latin typeface="Times New Roman" pitchFamily="18" charset="0"/>
                <a:cs typeface="Times New Roman" pitchFamily="18" charset="0"/>
              </a:rPr>
              <a:t>11:30 </a:t>
            </a:r>
            <a:r>
              <a:rPr lang="en-MY" sz="1400" smtClean="0">
                <a:solidFill>
                  <a:schemeClr val="bg1"/>
                </a:solidFill>
                <a:latin typeface="Times New Roman" pitchFamily="18" charset="0"/>
                <a:cs typeface="Times New Roman" pitchFamily="18" charset="0"/>
              </a:rPr>
              <a:t>- </a:t>
            </a:r>
            <a:r>
              <a:rPr lang="en-MY" sz="1400" smtClean="0">
                <a:solidFill>
                  <a:schemeClr val="bg1"/>
                </a:solidFill>
                <a:latin typeface="Times New Roman" pitchFamily="18" charset="0"/>
                <a:cs typeface="Times New Roman" pitchFamily="18" charset="0"/>
              </a:rPr>
              <a:t>1:30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152400"/>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Formatting a Data Table: Borders, Alignment, and </a:t>
            </a:r>
            <a:r>
              <a:rPr lang="en-US" sz="3200" dirty="0" smtClean="0">
                <a:solidFill>
                  <a:srgbClr val="FFFFFF"/>
                </a:solidFill>
                <a:latin typeface="Times New Roman" pitchFamily="18" charset="0"/>
                <a:cs typeface="Times New Roman" pitchFamily="18" charset="0"/>
              </a:rPr>
              <a:t>Padding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10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3. (continue…) </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style&gt;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table,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td {border: thin solid;}</a:t>
            </a:r>
          </a:p>
          <a:p>
            <a:pPr lvl="2" algn="just">
              <a:lnSpc>
                <a:spcPct val="90000"/>
              </a:lnSpc>
              <a:spcBef>
                <a:spcPts val="0"/>
              </a:spcBef>
              <a:spcAft>
                <a:spcPts val="0"/>
              </a:spcAft>
            </a:pPr>
            <a:r>
              <a:rPr lang="en-US" dirty="0" err="1" smtClean="0">
                <a:solidFill>
                  <a:srgbClr val="FF0000"/>
                </a:solidFill>
                <a:latin typeface="Times New Roman" pitchFamily="18" charset="0"/>
                <a:cs typeface="Times New Roman" pitchFamily="18" charset="0"/>
              </a:rPr>
              <a:t>th,td</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{text-align: left</a:t>
            </a:r>
            <a:r>
              <a:rPr lang="en-US" dirty="0" smtClean="0">
                <a:solidFill>
                  <a:srgbClr val="FF0000"/>
                </a:solidFill>
                <a:latin typeface="Times New Roman" pitchFamily="18" charset="0"/>
                <a:cs typeface="Times New Roman" pitchFamily="18" charset="0"/>
              </a:rPr>
              <a:t>; padding</a:t>
            </a:r>
            <a:r>
              <a:rPr lang="en-US" dirty="0">
                <a:solidFill>
                  <a:srgbClr val="FF0000"/>
                </a:solidFill>
                <a:latin typeface="Times New Roman" pitchFamily="18" charset="0"/>
                <a:cs typeface="Times New Roman" pitchFamily="18" charset="0"/>
              </a:rPr>
              <a:t>: 15px</a:t>
            </a: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table {border-width: medium;}</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{border-bottom-width: thick;}</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table {border-collapse: collapse;}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&lt;table&gt;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&lt;caption&gt;Midterm Results&lt;/caption&gt;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&gt;First Name&lt;/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&gt;Last Name&lt;/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&gt;Mark&lt;/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&gt;&lt;td&gt;Jackson&lt;/td&gt;&lt;td&gt;Brad&lt;/td&gt;&lt;td&gt;90&lt;/td&gt;&lt;/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&gt;&lt;td&gt;Janet&lt;/td&gt;&lt;td&gt;Smith&lt;/td&gt;&lt;td&gt;70&lt;/td&gt;&lt;/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&gt;&lt;td&gt;Oliver&lt;/td&gt;&lt;td&gt;Twist&lt;/td&gt;&lt;td&gt;60&lt;/td&gt;&lt;/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&lt;/table&gt;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a:t>
            </a:r>
            <a:r>
              <a:rPr lang="en-US"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smtClean="0">
                <a:latin typeface="Times New Roman" pitchFamily="18" charset="0"/>
                <a:cs typeface="Times New Roman" pitchFamily="18" charset="0"/>
              </a:rPr>
              <a:t>                                          Output: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3150" y="4953000"/>
            <a:ext cx="3422650" cy="1672271"/>
          </a:xfrm>
          <a:prstGeom prst="rect">
            <a:avLst/>
          </a:prstGeom>
        </p:spPr>
      </p:pic>
    </p:spTree>
    <p:extLst>
      <p:ext uri="{BB962C8B-B14F-4D97-AF65-F5344CB8AC3E}">
        <p14:creationId xmlns:p14="http://schemas.microsoft.com/office/powerpoint/2010/main" val="1390631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152400"/>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CSS Structural Pseudo-Class Selectors</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762000"/>
            <a:ext cx="8153399"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When you have a collection of elements, sometimes you want to display one or more of those elements differently from the rest. </a:t>
            </a:r>
          </a:p>
          <a:p>
            <a:pPr marL="285750" indent="-28575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You would then use the class attribute’s value as a class selector in a CSS rule. But if the number of elements that you want to display with a special format is large, then quite a few class="value" code insertions would be required.  </a:t>
            </a:r>
          </a:p>
          <a:p>
            <a:pPr marL="285750" indent="-28575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When there is regularity in the locations of certain elements within a collection of elements, you can avoid the class="value" code insertions described and, instead, implement that functionality with a structural </a:t>
            </a:r>
            <a:r>
              <a:rPr lang="en-US" sz="1900" dirty="0" smtClean="0">
                <a:solidFill>
                  <a:srgbClr val="FF0000"/>
                </a:solidFill>
                <a:latin typeface="Times New Roman" pitchFamily="18" charset="0"/>
                <a:cs typeface="Times New Roman" pitchFamily="18" charset="0"/>
              </a:rPr>
              <a:t>pseudo-class</a:t>
            </a:r>
            <a:r>
              <a:rPr lang="en-US" sz="1900" dirty="0" smtClean="0">
                <a:latin typeface="Times New Roman" pitchFamily="18" charset="0"/>
                <a:cs typeface="Times New Roman" pitchFamily="18" charset="0"/>
              </a:rPr>
              <a:t> CSS rule. </a:t>
            </a:r>
          </a:p>
          <a:p>
            <a:pPr marL="285750" indent="-28575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For example, the following code uses a standard </a:t>
            </a:r>
            <a:r>
              <a:rPr lang="en-US" sz="1900" dirty="0" err="1" smtClean="0">
                <a:latin typeface="Times New Roman" pitchFamily="18" charset="0"/>
                <a:cs typeface="Times New Roman" pitchFamily="18" charset="0"/>
              </a:rPr>
              <a:t>tr</a:t>
            </a:r>
            <a:r>
              <a:rPr lang="en-US" sz="1900" dirty="0" smtClean="0">
                <a:latin typeface="Times New Roman" pitchFamily="18" charset="0"/>
                <a:cs typeface="Times New Roman" pitchFamily="18" charset="0"/>
              </a:rPr>
              <a:t> type selector to select all the </a:t>
            </a:r>
            <a:r>
              <a:rPr lang="en-US" sz="1900" dirty="0" err="1" smtClean="0">
                <a:latin typeface="Times New Roman" pitchFamily="18" charset="0"/>
                <a:cs typeface="Times New Roman" pitchFamily="18" charset="0"/>
              </a:rPr>
              <a:t>tr</a:t>
            </a:r>
            <a:r>
              <a:rPr lang="en-US" sz="1900" dirty="0" smtClean="0">
                <a:latin typeface="Times New Roman" pitchFamily="18" charset="0"/>
                <a:cs typeface="Times New Roman" pitchFamily="18" charset="0"/>
              </a:rPr>
              <a:t> elements in a web page, and the </a:t>
            </a:r>
            <a:r>
              <a:rPr lang="en-US" sz="1900" dirty="0" smtClean="0">
                <a:solidFill>
                  <a:srgbClr val="FF0000"/>
                </a:solidFill>
                <a:latin typeface="Times New Roman" pitchFamily="18" charset="0"/>
                <a:cs typeface="Times New Roman" pitchFamily="18" charset="0"/>
              </a:rPr>
              <a:t>:first-of-type pseudo-class </a:t>
            </a:r>
            <a:r>
              <a:rPr lang="en-US" sz="1900" dirty="0" smtClean="0">
                <a:latin typeface="Times New Roman" pitchFamily="18" charset="0"/>
                <a:cs typeface="Times New Roman" pitchFamily="18" charset="0"/>
              </a:rPr>
              <a:t>checks each of those elements to see if it is a first </a:t>
            </a:r>
            <a:r>
              <a:rPr lang="en-US" sz="1900" dirty="0" err="1" smtClean="0">
                <a:latin typeface="Times New Roman" pitchFamily="18" charset="0"/>
                <a:cs typeface="Times New Roman" pitchFamily="18" charset="0"/>
              </a:rPr>
              <a:t>tr</a:t>
            </a:r>
            <a:r>
              <a:rPr lang="en-US" sz="1900" dirty="0" smtClean="0">
                <a:latin typeface="Times New Roman" pitchFamily="18" charset="0"/>
                <a:cs typeface="Times New Roman" pitchFamily="18" charset="0"/>
              </a:rPr>
              <a:t> element within a particular table:</a:t>
            </a:r>
          </a:p>
          <a:p>
            <a:pPr lvl="1" algn="just">
              <a:spcBef>
                <a:spcPts val="0"/>
              </a:spcBef>
              <a:spcAft>
                <a:spcPts val="0"/>
              </a:spcAft>
            </a:pPr>
            <a:r>
              <a:rPr lang="en-US" sz="1900" dirty="0" err="1" smtClean="0">
                <a:solidFill>
                  <a:srgbClr val="FF0000"/>
                </a:solidFill>
                <a:latin typeface="Times New Roman" pitchFamily="18" charset="0"/>
                <a:cs typeface="Times New Roman" pitchFamily="18" charset="0"/>
              </a:rPr>
              <a:t>tr:first-of-type</a:t>
            </a:r>
            <a:r>
              <a:rPr lang="en-US" sz="1900" dirty="0" smtClean="0">
                <a:solidFill>
                  <a:srgbClr val="FF0000"/>
                </a:solidFill>
                <a:latin typeface="Times New Roman" pitchFamily="18" charset="0"/>
                <a:cs typeface="Times New Roman" pitchFamily="18" charset="0"/>
              </a:rPr>
              <a:t> {background-color: </a:t>
            </a:r>
            <a:r>
              <a:rPr lang="en-US" sz="1900" dirty="0" err="1" smtClean="0">
                <a:solidFill>
                  <a:srgbClr val="FF0000"/>
                </a:solidFill>
                <a:latin typeface="Times New Roman" pitchFamily="18" charset="0"/>
                <a:cs typeface="Times New Roman" pitchFamily="18" charset="0"/>
              </a:rPr>
              <a:t>palegreen</a:t>
            </a:r>
            <a:r>
              <a:rPr lang="en-US" sz="1900" dirty="0" smtClean="0">
                <a:solidFill>
                  <a:srgbClr val="FF0000"/>
                </a:solidFill>
                <a:latin typeface="Times New Roman" pitchFamily="18" charset="0"/>
                <a:cs typeface="Times New Roman" pitchFamily="18" charset="0"/>
              </a:rPr>
              <a:t>;} </a:t>
            </a:r>
          </a:p>
          <a:p>
            <a:pPr marL="285750" indent="-28575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For each conditionally selected </a:t>
            </a:r>
            <a:r>
              <a:rPr lang="en-US" sz="1900" dirty="0" err="1" smtClean="0">
                <a:latin typeface="Times New Roman" pitchFamily="18" charset="0"/>
                <a:cs typeface="Times New Roman" pitchFamily="18" charset="0"/>
              </a:rPr>
              <a:t>tr</a:t>
            </a:r>
            <a:r>
              <a:rPr lang="en-US" sz="1900" dirty="0" smtClean="0">
                <a:latin typeface="Times New Roman" pitchFamily="18" charset="0"/>
                <a:cs typeface="Times New Roman" pitchFamily="18" charset="0"/>
              </a:rPr>
              <a:t> element (i.e., for each first-row </a:t>
            </a:r>
            <a:r>
              <a:rPr lang="en-US" sz="1900" dirty="0" err="1" smtClean="0">
                <a:latin typeface="Times New Roman" pitchFamily="18" charset="0"/>
                <a:cs typeface="Times New Roman" pitchFamily="18" charset="0"/>
              </a:rPr>
              <a:t>tr</a:t>
            </a:r>
            <a:r>
              <a:rPr lang="en-US" sz="1900" dirty="0" smtClean="0">
                <a:latin typeface="Times New Roman" pitchFamily="18" charset="0"/>
                <a:cs typeface="Times New Roman" pitchFamily="18" charset="0"/>
              </a:rPr>
              <a:t> element), the browser displays the element with a pale green background color.</a:t>
            </a:r>
          </a:p>
          <a:p>
            <a:pPr marL="285750" indent="-28575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W3C defines 12 structural pseudo-classes, but we’ll focus on three of the most popular ones; they are :first-of-type, :last-of-type, and :nth-of-type().</a:t>
            </a:r>
          </a:p>
          <a:p>
            <a:pPr marL="285750" indent="-28575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 When we see the figure 1., all pseudo-classes start with a colon. The purpose of a pseudo-class is to qualify a standard selector. More specifically, it provides a condition for selecting an element(s) from among the elements selected by a standard selector. </a:t>
            </a:r>
            <a:r>
              <a:rPr lang="en-US" dirty="0" smtClean="0">
                <a:latin typeface="Times New Roman" pitchFamily="18" charset="0"/>
                <a:cs typeface="Times New Roman" pitchFamily="18" charset="0"/>
              </a:rPr>
              <a: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545991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86618"/>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CSS Structural Pseudo-Class </a:t>
            </a:r>
            <a:r>
              <a:rPr lang="en-US" sz="3200" dirty="0" smtClean="0">
                <a:solidFill>
                  <a:srgbClr val="FFFFFF"/>
                </a:solidFill>
                <a:latin typeface="Times New Roman" pitchFamily="18" charset="0"/>
                <a:cs typeface="Times New Roman" pitchFamily="18" charset="0"/>
              </a:rPr>
              <a:t>Selectors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18629"/>
            <a:ext cx="8153399" cy="632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sz="1700" dirty="0" smtClean="0">
              <a:latin typeface="Times New Roman" pitchFamily="18" charset="0"/>
              <a:cs typeface="Times New Roman" pitchFamily="18" charset="0"/>
            </a:endParaRPr>
          </a:p>
          <a:p>
            <a:pPr algn="just">
              <a:lnSpc>
                <a:spcPct val="50000"/>
              </a:lnSpc>
              <a:spcBef>
                <a:spcPts val="0"/>
              </a:spcBef>
              <a:spcAft>
                <a:spcPts val="0"/>
              </a:spcAft>
            </a:pPr>
            <a:endParaRPr lang="en-US" sz="1700"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sz="1700" dirty="0" smtClean="0">
                <a:latin typeface="Times New Roman" pitchFamily="18" charset="0"/>
                <a:cs typeface="Times New Roman" pitchFamily="18" charset="0"/>
              </a:rPr>
              <a:t>For </a:t>
            </a:r>
            <a:r>
              <a:rPr lang="en-US" sz="1700" dirty="0">
                <a:latin typeface="Times New Roman" pitchFamily="18" charset="0"/>
                <a:cs typeface="Times New Roman" pitchFamily="18" charset="0"/>
              </a:rPr>
              <a:t>a first </a:t>
            </a:r>
            <a:r>
              <a:rPr lang="en-US" sz="1700" dirty="0" err="1">
                <a:latin typeface="Times New Roman" pitchFamily="18" charset="0"/>
                <a:cs typeface="Times New Roman" pitchFamily="18" charset="0"/>
              </a:rPr>
              <a:t>tr</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element from </a:t>
            </a:r>
            <a:r>
              <a:rPr lang="en-US" sz="1700" dirty="0">
                <a:latin typeface="Times New Roman" pitchFamily="18" charset="0"/>
                <a:cs typeface="Times New Roman" pitchFamily="18" charset="0"/>
              </a:rPr>
              <a:t>among a group of sibling </a:t>
            </a:r>
            <a:r>
              <a:rPr lang="en-US" sz="1700" dirty="0" err="1">
                <a:latin typeface="Times New Roman" pitchFamily="18" charset="0"/>
                <a:cs typeface="Times New Roman" pitchFamily="18" charset="0"/>
              </a:rPr>
              <a:t>tr</a:t>
            </a:r>
            <a:r>
              <a:rPr lang="en-US" sz="1700" dirty="0">
                <a:latin typeface="Times New Roman" pitchFamily="18" charset="0"/>
                <a:cs typeface="Times New Roman" pitchFamily="18" charset="0"/>
              </a:rPr>
              <a:t> elements. Sibling elements are elements that have the </a:t>
            </a:r>
            <a:r>
              <a:rPr lang="en-US" sz="1700" dirty="0" smtClean="0">
                <a:latin typeface="Times New Roman" pitchFamily="18" charset="0"/>
                <a:cs typeface="Times New Roman" pitchFamily="18" charset="0"/>
              </a:rPr>
              <a:t>same parent </a:t>
            </a:r>
            <a:r>
              <a:rPr lang="en-US" sz="1700" dirty="0">
                <a:latin typeface="Times New Roman" pitchFamily="18" charset="0"/>
                <a:cs typeface="Times New Roman" pitchFamily="18" charset="0"/>
              </a:rPr>
              <a:t>element. :last-of-type</a:t>
            </a:r>
            <a:r>
              <a:rPr lang="en-US" sz="1700" dirty="0" smtClean="0">
                <a:latin typeface="Times New Roman" pitchFamily="18" charset="0"/>
                <a:cs typeface="Times New Roman" pitchFamily="18" charset="0"/>
              </a:rPr>
              <a:t>. As </a:t>
            </a:r>
            <a:r>
              <a:rPr lang="en-US" sz="1700" dirty="0">
                <a:latin typeface="Times New Roman" pitchFamily="18" charset="0"/>
                <a:cs typeface="Times New Roman" pitchFamily="18" charset="0"/>
              </a:rPr>
              <a:t>you might guess, the :last-of-type pseudo-class checks each of the elements selected by </a:t>
            </a:r>
            <a:r>
              <a:rPr lang="en-US" sz="1700" dirty="0" smtClean="0">
                <a:latin typeface="Times New Roman" pitchFamily="18" charset="0"/>
                <a:cs typeface="Times New Roman" pitchFamily="18" charset="0"/>
              </a:rPr>
              <a:t>a standard </a:t>
            </a:r>
            <a:r>
              <a:rPr lang="en-US" sz="1700" dirty="0">
                <a:latin typeface="Times New Roman" pitchFamily="18" charset="0"/>
                <a:cs typeface="Times New Roman" pitchFamily="18" charset="0"/>
              </a:rPr>
              <a:t>selector to see if the element is a last element from among a group of sibling elements</a:t>
            </a:r>
            <a:r>
              <a:rPr lang="en-US" sz="1700" dirty="0" smtClean="0">
                <a:latin typeface="Times New Roman" pitchFamily="18" charset="0"/>
                <a:cs typeface="Times New Roman" pitchFamily="18" charset="0"/>
              </a:rPr>
              <a:t>. </a:t>
            </a:r>
          </a:p>
          <a:p>
            <a:pPr marL="285750" indent="-285750" algn="just">
              <a:lnSpc>
                <a:spcPct val="90000"/>
              </a:lnSpc>
              <a:spcBef>
                <a:spcPts val="0"/>
              </a:spcBef>
              <a:spcAft>
                <a:spcPts val="0"/>
              </a:spcAft>
              <a:buFont typeface="Arial" panose="020B0604020202020204" pitchFamily="34" charset="0"/>
              <a:buChar char="•"/>
            </a:pP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So following </a:t>
            </a:r>
            <a:r>
              <a:rPr lang="en-US" sz="1700" dirty="0">
                <a:latin typeface="Times New Roman" pitchFamily="18" charset="0"/>
                <a:cs typeface="Times New Roman" pitchFamily="18" charset="0"/>
              </a:rPr>
              <a:t>example selects li elements that are at </a:t>
            </a:r>
            <a:r>
              <a:rPr lang="en-US" sz="1700" dirty="0" smtClean="0">
                <a:latin typeface="Times New Roman" pitchFamily="18" charset="0"/>
                <a:cs typeface="Times New Roman" pitchFamily="18" charset="0"/>
              </a:rPr>
              <a:t>bottom </a:t>
            </a:r>
            <a:r>
              <a:rPr lang="en-US" sz="1700" dirty="0">
                <a:latin typeface="Times New Roman" pitchFamily="18" charset="0"/>
                <a:cs typeface="Times New Roman" pitchFamily="18" charset="0"/>
              </a:rPr>
              <a:t>of unordered lists:</a:t>
            </a:r>
          </a:p>
          <a:p>
            <a:pPr lvl="1" algn="just">
              <a:lnSpc>
                <a:spcPct val="90000"/>
              </a:lnSpc>
              <a:spcBef>
                <a:spcPts val="0"/>
              </a:spcBef>
              <a:spcAft>
                <a:spcPts val="0"/>
              </a:spcAft>
            </a:pPr>
            <a:r>
              <a:rPr lang="en-US" sz="1700" dirty="0" err="1">
                <a:solidFill>
                  <a:srgbClr val="FF0000"/>
                </a:solidFill>
                <a:latin typeface="Times New Roman" pitchFamily="18" charset="0"/>
                <a:cs typeface="Times New Roman" pitchFamily="18" charset="0"/>
              </a:rPr>
              <a:t>ul</a:t>
            </a:r>
            <a:r>
              <a:rPr lang="en-US" sz="1700" dirty="0">
                <a:solidFill>
                  <a:srgbClr val="FF0000"/>
                </a:solidFill>
                <a:latin typeface="Times New Roman" pitchFamily="18" charset="0"/>
                <a:cs typeface="Times New Roman" pitchFamily="18" charset="0"/>
              </a:rPr>
              <a:t> &gt; </a:t>
            </a:r>
            <a:r>
              <a:rPr lang="en-US" sz="1700" dirty="0" err="1" smtClean="0">
                <a:solidFill>
                  <a:srgbClr val="FF0000"/>
                </a:solidFill>
                <a:latin typeface="Times New Roman" pitchFamily="18" charset="0"/>
                <a:cs typeface="Times New Roman" pitchFamily="18" charset="0"/>
              </a:rPr>
              <a:t>li:last-of-type</a:t>
            </a:r>
            <a:r>
              <a:rPr lang="en-US" sz="1700" dirty="0" smtClean="0">
                <a:solidFill>
                  <a:srgbClr val="FF0000"/>
                </a:solidFill>
                <a:latin typeface="Times New Roman" pitchFamily="18" charset="0"/>
                <a:cs typeface="Times New Roman" pitchFamily="18" charset="0"/>
              </a:rPr>
              <a:t> </a:t>
            </a:r>
            <a:r>
              <a:rPr lang="en-US" sz="1700" dirty="0">
                <a:solidFill>
                  <a:srgbClr val="FF0000"/>
                </a:solidFill>
                <a:latin typeface="Times New Roman" pitchFamily="18" charset="0"/>
                <a:cs typeface="Times New Roman" pitchFamily="18" charset="0"/>
              </a:rPr>
              <a:t>{background-color: </a:t>
            </a:r>
            <a:r>
              <a:rPr lang="en-US" sz="1700" dirty="0" err="1">
                <a:solidFill>
                  <a:srgbClr val="FF0000"/>
                </a:solidFill>
                <a:latin typeface="Times New Roman" pitchFamily="18" charset="0"/>
                <a:cs typeface="Times New Roman" pitchFamily="18" charset="0"/>
              </a:rPr>
              <a:t>palegreen</a:t>
            </a:r>
            <a:r>
              <a:rPr lang="en-US" sz="1700" dirty="0" smtClean="0">
                <a:solidFill>
                  <a:srgbClr val="FF0000"/>
                </a:solidFill>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sz="1700" dirty="0">
                <a:solidFill>
                  <a:srgbClr val="FF0000"/>
                </a:solidFill>
                <a:latin typeface="Times New Roman" pitchFamily="18" charset="0"/>
                <a:cs typeface="Times New Roman" pitchFamily="18" charset="0"/>
              </a:rPr>
              <a:t>Note</a:t>
            </a:r>
            <a:r>
              <a:rPr lang="en-US" sz="1700" dirty="0">
                <a:latin typeface="Times New Roman" pitchFamily="18" charset="0"/>
                <a:cs typeface="Times New Roman" pitchFamily="18" charset="0"/>
              </a:rPr>
              <a:t> the </a:t>
            </a:r>
            <a:r>
              <a:rPr lang="en-US" sz="1700" dirty="0" err="1">
                <a:latin typeface="Times New Roman" pitchFamily="18" charset="0"/>
                <a:cs typeface="Times New Roman" pitchFamily="18" charset="0"/>
              </a:rPr>
              <a:t>ul</a:t>
            </a:r>
            <a:r>
              <a:rPr lang="en-US" sz="1700" dirty="0">
                <a:latin typeface="Times New Roman" pitchFamily="18" charset="0"/>
                <a:cs typeface="Times New Roman" pitchFamily="18" charset="0"/>
              </a:rPr>
              <a:t> &gt; li child selector notation, which means that an li element is selected only if </a:t>
            </a:r>
            <a:r>
              <a:rPr lang="en-US" sz="1700" dirty="0" smtClean="0">
                <a:latin typeface="Times New Roman" pitchFamily="18" charset="0"/>
                <a:cs typeface="Times New Roman" pitchFamily="18" charset="0"/>
              </a:rPr>
              <a:t>it is </a:t>
            </a:r>
            <a:r>
              <a:rPr lang="en-US" sz="1700" dirty="0">
                <a:latin typeface="Times New Roman" pitchFamily="18" charset="0"/>
                <a:cs typeface="Times New Roman" pitchFamily="18" charset="0"/>
              </a:rPr>
              <a:t>a child of a </a:t>
            </a:r>
            <a:r>
              <a:rPr lang="en-US" sz="1700" dirty="0" err="1">
                <a:latin typeface="Times New Roman" pitchFamily="18" charset="0"/>
                <a:cs typeface="Times New Roman" pitchFamily="18" charset="0"/>
              </a:rPr>
              <a:t>ul</a:t>
            </a:r>
            <a:r>
              <a:rPr lang="en-US" sz="1700" dirty="0">
                <a:latin typeface="Times New Roman" pitchFamily="18" charset="0"/>
                <a:cs typeface="Times New Roman" pitchFamily="18" charset="0"/>
              </a:rPr>
              <a:t> element</a:t>
            </a:r>
            <a:r>
              <a:rPr lang="en-US" sz="1700" dirty="0" smtClean="0">
                <a:latin typeface="Times New Roman" pitchFamily="18" charset="0"/>
                <a:cs typeface="Times New Roman" pitchFamily="18" charset="0"/>
              </a:rPr>
              <a:t>. </a:t>
            </a:r>
          </a:p>
          <a:p>
            <a:pPr marL="285750" indent="-285750" algn="just">
              <a:lnSpc>
                <a:spcPct val="90000"/>
              </a:lnSpc>
              <a:spcBef>
                <a:spcPts val="0"/>
              </a:spcBef>
              <a:spcAft>
                <a:spcPts val="0"/>
              </a:spcAft>
              <a:buFont typeface="Arial" panose="020B0604020202020204" pitchFamily="34" charset="0"/>
              <a:buChar char="•"/>
            </a:pPr>
            <a:r>
              <a:rPr lang="en-US" sz="1700" dirty="0">
                <a:solidFill>
                  <a:srgbClr val="FF0000"/>
                </a:solidFill>
                <a:latin typeface="Times New Roman" pitchFamily="18" charset="0"/>
                <a:cs typeface="Times New Roman" pitchFamily="18" charset="0"/>
              </a:rPr>
              <a:t> Note </a:t>
            </a:r>
            <a:r>
              <a:rPr lang="en-US" sz="1700" dirty="0">
                <a:latin typeface="Times New Roman" pitchFamily="18" charset="0"/>
                <a:cs typeface="Times New Roman" pitchFamily="18" charset="0"/>
              </a:rPr>
              <a:t>that there are no spaces on either side of the pseudo-class’s colon</a:t>
            </a:r>
            <a:r>
              <a:rPr lang="en-US" sz="1700" dirty="0" smtClean="0">
                <a:latin typeface="Times New Roman" pitchFamily="18" charset="0"/>
                <a:cs typeface="Times New Roman" pitchFamily="18" charset="0"/>
              </a:rPr>
              <a:t>. </a:t>
            </a:r>
          </a:p>
          <a:p>
            <a:pPr marL="285750" indent="-285750" algn="just">
              <a:lnSpc>
                <a:spcPct val="90000"/>
              </a:lnSpc>
              <a:spcBef>
                <a:spcPts val="0"/>
              </a:spcBef>
              <a:spcAft>
                <a:spcPts val="0"/>
              </a:spcAft>
              <a:buFont typeface="Arial" panose="020B0604020202020204" pitchFamily="34" charset="0"/>
              <a:buChar char="•"/>
            </a:pPr>
            <a:r>
              <a:rPr lang="en-US" sz="1700" dirty="0" smtClean="0">
                <a:latin typeface="Times New Roman" pitchFamily="18" charset="0"/>
                <a:cs typeface="Times New Roman" pitchFamily="18" charset="0"/>
              </a:rPr>
              <a:t>The </a:t>
            </a:r>
            <a:r>
              <a:rPr lang="en-US" sz="1700" dirty="0">
                <a:latin typeface="Times New Roman" pitchFamily="18" charset="0"/>
                <a:cs typeface="Times New Roman" pitchFamily="18" charset="0"/>
              </a:rPr>
              <a:t>:nth-of-type() pseudo-class has parentheses. Inside the parentheses</a:t>
            </a:r>
            <a:r>
              <a:rPr lang="en-US" sz="1700" dirty="0" smtClean="0">
                <a:latin typeface="Times New Roman" pitchFamily="18" charset="0"/>
                <a:cs typeface="Times New Roman" pitchFamily="18" charset="0"/>
              </a:rPr>
              <a:t>, you </a:t>
            </a:r>
            <a:r>
              <a:rPr lang="en-US" sz="1700" dirty="0">
                <a:latin typeface="Times New Roman" pitchFamily="18" charset="0"/>
                <a:cs typeface="Times New Roman" pitchFamily="18" charset="0"/>
              </a:rPr>
              <a:t>provide a value that indicates which element or group of elements you want to select. </a:t>
            </a:r>
            <a:endParaRPr lang="en-US" sz="1700"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sz="1700" dirty="0" smtClean="0">
                <a:latin typeface="Times New Roman" pitchFamily="18" charset="0"/>
                <a:cs typeface="Times New Roman" pitchFamily="18" charset="0"/>
              </a:rPr>
              <a:t>For example</a:t>
            </a:r>
            <a:r>
              <a:rPr lang="en-US" sz="1700" dirty="0">
                <a:latin typeface="Times New Roman" pitchFamily="18" charset="0"/>
                <a:cs typeface="Times New Roman" pitchFamily="18" charset="0"/>
              </a:rPr>
              <a:t>, in the following CSS rule, we put 3 in the parentheses to select the third data cell </a:t>
            </a:r>
            <a:r>
              <a:rPr lang="en-US" sz="1700" dirty="0" smtClean="0">
                <a:latin typeface="Times New Roman" pitchFamily="18" charset="0"/>
                <a:cs typeface="Times New Roman" pitchFamily="18" charset="0"/>
              </a:rPr>
              <a:t>within a </a:t>
            </a:r>
            <a:r>
              <a:rPr lang="en-US" sz="1700" dirty="0">
                <a:latin typeface="Times New Roman" pitchFamily="18" charset="0"/>
                <a:cs typeface="Times New Roman" pitchFamily="18" charset="0"/>
              </a:rPr>
              <a:t>row of sibling data cells:</a:t>
            </a:r>
          </a:p>
          <a:p>
            <a:pPr lvl="1" algn="just">
              <a:lnSpc>
                <a:spcPct val="90000"/>
              </a:lnSpc>
              <a:spcBef>
                <a:spcPts val="0"/>
              </a:spcBef>
              <a:spcAft>
                <a:spcPts val="0"/>
              </a:spcAft>
            </a:pPr>
            <a:r>
              <a:rPr lang="en-US" sz="1700" dirty="0" err="1">
                <a:solidFill>
                  <a:srgbClr val="FF0000"/>
                </a:solidFill>
                <a:latin typeface="Times New Roman" pitchFamily="18" charset="0"/>
                <a:cs typeface="Times New Roman" pitchFamily="18" charset="0"/>
              </a:rPr>
              <a:t>td:nth-of-type</a:t>
            </a:r>
            <a:r>
              <a:rPr lang="en-US" sz="1700" dirty="0">
                <a:solidFill>
                  <a:srgbClr val="FF0000"/>
                </a:solidFill>
                <a:latin typeface="Times New Roman" pitchFamily="18" charset="0"/>
                <a:cs typeface="Times New Roman" pitchFamily="18" charset="0"/>
              </a:rPr>
              <a:t>(3) {text-align: right</a:t>
            </a:r>
            <a:r>
              <a:rPr lang="en-US" sz="1700" dirty="0" smtClean="0">
                <a:solidFill>
                  <a:srgbClr val="FF0000"/>
                </a:solidFill>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sz="1700" dirty="0">
                <a:latin typeface="Times New Roman" pitchFamily="18" charset="0"/>
                <a:cs typeface="Times New Roman" pitchFamily="18" charset="0"/>
              </a:rPr>
              <a:t>As an alternative to putting a </a:t>
            </a:r>
            <a:r>
              <a:rPr lang="en-US" sz="1700" dirty="0" smtClean="0">
                <a:latin typeface="Times New Roman" pitchFamily="18" charset="0"/>
                <a:cs typeface="Times New Roman" pitchFamily="18" charset="0"/>
              </a:rPr>
              <a:t>number in </a:t>
            </a:r>
            <a:r>
              <a:rPr lang="en-US" sz="1700" dirty="0">
                <a:latin typeface="Times New Roman" pitchFamily="18" charset="0"/>
                <a:cs typeface="Times New Roman" pitchFamily="18" charset="0"/>
              </a:rPr>
              <a:t>the parentheses, you can specify even or odd. For example, in the following CSS rule, we </a:t>
            </a:r>
            <a:r>
              <a:rPr lang="en-US" sz="1700" dirty="0" smtClean="0">
                <a:latin typeface="Times New Roman" pitchFamily="18" charset="0"/>
                <a:cs typeface="Times New Roman" pitchFamily="18" charset="0"/>
              </a:rPr>
              <a:t>put even </a:t>
            </a:r>
            <a:r>
              <a:rPr lang="en-US" sz="1700" dirty="0">
                <a:latin typeface="Times New Roman" pitchFamily="18" charset="0"/>
                <a:cs typeface="Times New Roman" pitchFamily="18" charset="0"/>
              </a:rPr>
              <a:t>in the parentheses to select every even-numbered row:</a:t>
            </a:r>
          </a:p>
          <a:p>
            <a:pPr lvl="1" algn="just">
              <a:lnSpc>
                <a:spcPct val="90000"/>
              </a:lnSpc>
              <a:spcBef>
                <a:spcPts val="0"/>
              </a:spcBef>
              <a:spcAft>
                <a:spcPts val="0"/>
              </a:spcAft>
            </a:pPr>
            <a:r>
              <a:rPr lang="en-US" sz="1700" dirty="0" err="1">
                <a:solidFill>
                  <a:srgbClr val="FF0000"/>
                </a:solidFill>
                <a:latin typeface="Times New Roman" pitchFamily="18" charset="0"/>
                <a:cs typeface="Times New Roman" pitchFamily="18" charset="0"/>
              </a:rPr>
              <a:t>tr:nth-of-type</a:t>
            </a:r>
            <a:r>
              <a:rPr lang="en-US" sz="1700" dirty="0">
                <a:solidFill>
                  <a:srgbClr val="FF0000"/>
                </a:solidFill>
                <a:latin typeface="Times New Roman" pitchFamily="18" charset="0"/>
                <a:cs typeface="Times New Roman" pitchFamily="18" charset="0"/>
              </a:rPr>
              <a:t>(even) {background-color: </a:t>
            </a:r>
            <a:r>
              <a:rPr lang="en-US" sz="1700" dirty="0" err="1">
                <a:solidFill>
                  <a:srgbClr val="FF0000"/>
                </a:solidFill>
                <a:latin typeface="Times New Roman" pitchFamily="18" charset="0"/>
                <a:cs typeface="Times New Roman" pitchFamily="18" charset="0"/>
              </a:rPr>
              <a:t>lightblue</a:t>
            </a:r>
            <a:r>
              <a:rPr lang="en-US" sz="1700" dirty="0" smtClean="0">
                <a:solidFill>
                  <a:srgbClr val="FF0000"/>
                </a:solidFill>
                <a:latin typeface="Times New Roman" pitchFamily="18" charset="0"/>
                <a:cs typeface="Times New Roman" pitchFamily="18" charset="0"/>
              </a:rPr>
              <a:t>;}</a:t>
            </a:r>
          </a:p>
          <a:p>
            <a:pPr lvl="1" algn="just">
              <a:spcBef>
                <a:spcPts val="0"/>
              </a:spcBef>
              <a:spcAft>
                <a:spcPts val="0"/>
              </a:spcAft>
            </a:pP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1200" y="914400"/>
            <a:ext cx="5677692" cy="1333686"/>
          </a:xfrm>
          <a:prstGeom prst="rect">
            <a:avLst/>
          </a:prstGeom>
        </p:spPr>
      </p:pic>
      <p:sp>
        <p:nvSpPr>
          <p:cNvPr id="4" name="Rectangle 3"/>
          <p:cNvSpPr/>
          <p:nvPr/>
        </p:nvSpPr>
        <p:spPr>
          <a:xfrm>
            <a:off x="2444750" y="2088147"/>
            <a:ext cx="5175250" cy="353943"/>
          </a:xfrm>
          <a:prstGeom prst="rect">
            <a:avLst/>
          </a:prstGeom>
        </p:spPr>
        <p:txBody>
          <a:bodyPr wrap="square">
            <a:spAutoFit/>
          </a:bodyPr>
          <a:lstStyle/>
          <a:p>
            <a:r>
              <a:rPr lang="en-US" sz="1700" dirty="0" smtClean="0">
                <a:solidFill>
                  <a:srgbClr val="FF0000"/>
                </a:solidFill>
                <a:latin typeface="Times New Roman" panose="02020603050405020304" pitchFamily="18" charset="0"/>
                <a:cs typeface="Times New Roman" panose="02020603050405020304" pitchFamily="18" charset="0"/>
              </a:rPr>
              <a:t>Figure 1. </a:t>
            </a:r>
            <a:r>
              <a:rPr lang="en-US" sz="1700" dirty="0">
                <a:solidFill>
                  <a:srgbClr val="FF0000"/>
                </a:solidFill>
                <a:latin typeface="Times New Roman" panose="02020603050405020304" pitchFamily="18" charset="0"/>
                <a:cs typeface="Times New Roman" panose="02020603050405020304" pitchFamily="18" charset="0"/>
              </a:rPr>
              <a:t>Popular structural pseudo-class selectors</a:t>
            </a:r>
          </a:p>
        </p:txBody>
      </p:sp>
    </p:spTree>
    <p:extLst>
      <p:ext uri="{BB962C8B-B14F-4D97-AF65-F5344CB8AC3E}">
        <p14:creationId xmlns:p14="http://schemas.microsoft.com/office/powerpoint/2010/main" val="606696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86618"/>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CSS Structural Pseudo-Class </a:t>
            </a:r>
            <a:r>
              <a:rPr lang="en-US" sz="3200" dirty="0" smtClean="0">
                <a:solidFill>
                  <a:srgbClr val="FFFFFF"/>
                </a:solidFill>
                <a:latin typeface="Times New Roman" pitchFamily="18" charset="0"/>
                <a:cs typeface="Times New Roman" pitchFamily="18" charset="0"/>
              </a:rPr>
              <a:t>Selectors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589"/>
            <a:ext cx="8153399" cy="577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use </a:t>
            </a:r>
            <a:r>
              <a:rPr lang="en-US" dirty="0" smtClean="0">
                <a:latin typeface="Times New Roman" pitchFamily="18" charset="0"/>
                <a:cs typeface="Times New Roman" pitchFamily="18" charset="0"/>
              </a:rPr>
              <a:t>an expression </a:t>
            </a:r>
            <a:r>
              <a:rPr lang="en-US" dirty="0">
                <a:latin typeface="Times New Roman" pitchFamily="18" charset="0"/>
                <a:cs typeface="Times New Roman" pitchFamily="18" charset="0"/>
              </a:rPr>
              <a:t>of the form an + b, where a and b are constant integers and n is a variable named n. </a:t>
            </a:r>
            <a:r>
              <a:rPr lang="en-US" dirty="0" smtClean="0">
                <a:latin typeface="Times New Roman" pitchFamily="18" charset="0"/>
                <a:cs typeface="Times New Roman" pitchFamily="18" charset="0"/>
              </a:rPr>
              <a:t>By using </a:t>
            </a:r>
            <a:r>
              <a:rPr lang="en-US" dirty="0">
                <a:latin typeface="Times New Roman" pitchFamily="18" charset="0"/>
                <a:cs typeface="Times New Roman" pitchFamily="18" charset="0"/>
              </a:rPr>
              <a:t>such an expression,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specify interleaved groups of elements. This is better </a:t>
            </a:r>
            <a:r>
              <a:rPr lang="en-US" dirty="0" smtClean="0">
                <a:latin typeface="Times New Roman" pitchFamily="18" charset="0"/>
                <a:cs typeface="Times New Roman" pitchFamily="18" charset="0"/>
              </a:rPr>
              <a:t>explained with </a:t>
            </a:r>
            <a:r>
              <a:rPr lang="en-US" dirty="0">
                <a:latin typeface="Times New Roman" pitchFamily="18" charset="0"/>
                <a:cs typeface="Times New Roman" pitchFamily="18" charset="0"/>
              </a:rPr>
              <a:t>an example:</a:t>
            </a:r>
          </a:p>
          <a:p>
            <a:pPr lvl="1" algn="just">
              <a:spcBef>
                <a:spcPts val="0"/>
              </a:spcBef>
              <a:spcAft>
                <a:spcPts val="0"/>
              </a:spcAft>
            </a:pPr>
            <a:r>
              <a:rPr lang="en-US" dirty="0" err="1">
                <a:solidFill>
                  <a:srgbClr val="FF0000"/>
                </a:solidFill>
                <a:latin typeface="Times New Roman" pitchFamily="18" charset="0"/>
                <a:cs typeface="Times New Roman" pitchFamily="18" charset="0"/>
              </a:rPr>
              <a:t>tr:nth-of-type</a:t>
            </a:r>
            <a:r>
              <a:rPr lang="en-US" dirty="0">
                <a:solidFill>
                  <a:srgbClr val="FF0000"/>
                </a:solidFill>
                <a:latin typeface="Times New Roman" pitchFamily="18" charset="0"/>
                <a:cs typeface="Times New Roman" pitchFamily="18" charset="0"/>
              </a:rPr>
              <a:t>(5n+2) {background-color: red;}</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That rule selects every fifth </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 element starting with the second row. In other words, it </a:t>
            </a:r>
            <a:r>
              <a:rPr lang="en-US" dirty="0" smtClean="0">
                <a:latin typeface="Times New Roman" pitchFamily="18" charset="0"/>
                <a:cs typeface="Times New Roman" pitchFamily="18" charset="0"/>
              </a:rPr>
              <a:t>selects rows </a:t>
            </a:r>
            <a:r>
              <a:rPr lang="en-US" dirty="0">
                <a:latin typeface="Times New Roman" pitchFamily="18" charset="0"/>
                <a:cs typeface="Times New Roman" pitchFamily="18" charset="0"/>
              </a:rPr>
              <a:t>2, 7, 12, 17, and so on</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4. </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&lt;!DOCTYPE html&gt;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name="author" content</a:t>
            </a:r>
            <a:r>
              <a:rPr lang="en-US" dirty="0" smtClean="0">
                <a:solidFill>
                  <a:srgbClr val="FF0000"/>
                </a:solidFill>
                <a:latin typeface="Times New Roman" pitchFamily="18" charset="0"/>
                <a:cs typeface="Times New Roman" pitchFamily="18" charset="0"/>
              </a:rPr>
              <a:t>=“AAA"&gt;</a:t>
            </a:r>
            <a:endParaRPr lang="en-US"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&lt;title&gt;Local Power Generation and Consumption&lt;/title&gt;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h3 {text-align: center;}</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table {border-collapse: collapse; margin: 0 auto;}</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td {border: thin solid; padding: 2px 5px;}</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td:nth-of-type</a:t>
            </a:r>
            <a:r>
              <a:rPr lang="en-US" dirty="0">
                <a:solidFill>
                  <a:srgbClr val="FF0000"/>
                </a:solidFill>
                <a:latin typeface="Times New Roman" pitchFamily="18" charset="0"/>
                <a:cs typeface="Times New Roman" pitchFamily="18" charset="0"/>
              </a:rPr>
              <a:t>(3), </a:t>
            </a:r>
            <a:r>
              <a:rPr lang="en-US" dirty="0" err="1">
                <a:solidFill>
                  <a:srgbClr val="FF0000"/>
                </a:solidFill>
                <a:latin typeface="Times New Roman" pitchFamily="18" charset="0"/>
                <a:cs typeface="Times New Roman" pitchFamily="18" charset="0"/>
              </a:rPr>
              <a:t>td:nth-of-type</a:t>
            </a:r>
            <a:r>
              <a:rPr lang="en-US" dirty="0">
                <a:solidFill>
                  <a:srgbClr val="FF0000"/>
                </a:solidFill>
                <a:latin typeface="Times New Roman" pitchFamily="18" charset="0"/>
                <a:cs typeface="Times New Roman" pitchFamily="18" charset="0"/>
              </a:rPr>
              <a:t>(4) {text-align: right;}</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tr:first-of-type</a:t>
            </a:r>
            <a:r>
              <a:rPr lang="en-US" dirty="0">
                <a:solidFill>
                  <a:srgbClr val="FF0000"/>
                </a:solidFill>
                <a:latin typeface="Times New Roman" pitchFamily="18" charset="0"/>
                <a:cs typeface="Times New Roman" pitchFamily="18" charset="0"/>
              </a:rPr>
              <a:t> {background-color: </a:t>
            </a:r>
            <a:r>
              <a:rPr lang="en-US" dirty="0" err="1">
                <a:solidFill>
                  <a:srgbClr val="FF0000"/>
                </a:solidFill>
                <a:latin typeface="Times New Roman" pitchFamily="18" charset="0"/>
                <a:cs typeface="Times New Roman" pitchFamily="18" charset="0"/>
              </a:rPr>
              <a:t>palegreen</a:t>
            </a:r>
            <a:r>
              <a:rPr lang="en-US" dirty="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tr:nth-of-type</a:t>
            </a:r>
            <a:r>
              <a:rPr lang="en-US" dirty="0">
                <a:solidFill>
                  <a:srgbClr val="FF0000"/>
                </a:solidFill>
                <a:latin typeface="Times New Roman" pitchFamily="18" charset="0"/>
                <a:cs typeface="Times New Roman" pitchFamily="18" charset="0"/>
              </a:rPr>
              <a:t>(2n+3) {background-color: </a:t>
            </a:r>
            <a:r>
              <a:rPr lang="en-US" dirty="0" err="1">
                <a:solidFill>
                  <a:srgbClr val="FF0000"/>
                </a:solidFill>
                <a:latin typeface="Times New Roman" pitchFamily="18" charset="0"/>
                <a:cs typeface="Times New Roman" pitchFamily="18" charset="0"/>
              </a:rPr>
              <a:t>palegoldenrod</a:t>
            </a: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a:t>
            </a: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7467600" y="5061871"/>
            <a:ext cx="1600200" cy="1034129"/>
          </a:xfrm>
          <a:prstGeom prst="rect">
            <a:avLst/>
          </a:prstGeom>
          <a:ln>
            <a:solidFill>
              <a:srgbClr val="00B050"/>
            </a:solidFill>
          </a:ln>
        </p:spPr>
        <p:txBody>
          <a:bodyPr wrap="square">
            <a:spAutoFit/>
          </a:bodyPr>
          <a:lstStyle/>
          <a:p>
            <a:pPr>
              <a:lnSpc>
                <a:spcPct val="90000"/>
              </a:lnSpc>
            </a:pPr>
            <a:r>
              <a:rPr lang="en-US" sz="1700" dirty="0">
                <a:solidFill>
                  <a:srgbClr val="00B050"/>
                </a:solidFill>
                <a:latin typeface="Times New Roman" panose="02020603050405020304" pitchFamily="18" charset="0"/>
                <a:cs typeface="Times New Roman" panose="02020603050405020304" pitchFamily="18" charset="0"/>
              </a:rPr>
              <a:t>These rules use structural</a:t>
            </a:r>
          </a:p>
          <a:p>
            <a:pPr>
              <a:lnSpc>
                <a:spcPct val="90000"/>
              </a:lnSpc>
            </a:pPr>
            <a:r>
              <a:rPr lang="en-US" sz="1700" dirty="0">
                <a:solidFill>
                  <a:srgbClr val="00B050"/>
                </a:solidFill>
                <a:latin typeface="Times New Roman" panose="02020603050405020304" pitchFamily="18" charset="0"/>
                <a:cs typeface="Times New Roman" panose="02020603050405020304" pitchFamily="18" charset="0"/>
              </a:rPr>
              <a:t>pseudo-class selectors.</a:t>
            </a:r>
          </a:p>
        </p:txBody>
      </p:sp>
      <p:sp>
        <p:nvSpPr>
          <p:cNvPr id="6" name="Right Brace 5"/>
          <p:cNvSpPr/>
          <p:nvPr/>
        </p:nvSpPr>
        <p:spPr>
          <a:xfrm>
            <a:off x="7010400" y="5181600"/>
            <a:ext cx="546847" cy="10668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10589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86618"/>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CSS Structural Pseudo-Class </a:t>
            </a:r>
            <a:r>
              <a:rPr lang="en-US" sz="3200" dirty="0" smtClean="0">
                <a:solidFill>
                  <a:srgbClr val="FFFFFF"/>
                </a:solidFill>
                <a:latin typeface="Times New Roman" pitchFamily="18" charset="0"/>
                <a:cs typeface="Times New Roman" pitchFamily="18" charset="0"/>
              </a:rPr>
              <a:t>Selectors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560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4. (continue…)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&lt;table&gt;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&lt;caption&gt;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&lt;h3&gt;Noon Power Generation (positive) and Consumption (negative)&lt;/h3&gt;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&lt;/caption&gt;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&gt;Component Description&lt;/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 &lt;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&gt;Overall Size&lt;/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&gt;Noon Power&lt;/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 &lt;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&gt;Installed Cost&lt;/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&lt;td&gt;PV Solar Collectors&lt;/td&gt; &lt;td&gt;137 m&lt;sup&gt;2&lt;/sup&gt; panel area&lt;/td&gt;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&lt;td&gt;+18 kW&lt;/td&gt; &lt;td&gt;$45,000&lt;/td&gt;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&lt;td&gt;Immediate Consumption&lt;/td&gt; &lt;td&gt;274 m&lt;sup&gt;2&lt;/sup&gt; floor area&lt;/td&gt;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&lt;td&gt;-5 kW&lt;/td&gt;&lt;td&gt; &lt;/td&gt;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&lt;/table&gt;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a:t>
            </a:r>
            <a:r>
              <a:rPr lang="en-US"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Output: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4109" y="5105400"/>
            <a:ext cx="4953691" cy="1553359"/>
          </a:xfrm>
          <a:prstGeom prst="rect">
            <a:avLst/>
          </a:prstGeom>
        </p:spPr>
      </p:pic>
    </p:spTree>
    <p:extLst>
      <p:ext uri="{BB962C8B-B14F-4D97-AF65-F5344CB8AC3E}">
        <p14:creationId xmlns:p14="http://schemas.microsoft.com/office/powerpoint/2010/main" val="1384032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err="1">
                <a:solidFill>
                  <a:srgbClr val="FFFFFF"/>
                </a:solidFill>
                <a:latin typeface="Times New Roman" pitchFamily="18" charset="0"/>
                <a:cs typeface="Times New Roman" pitchFamily="18" charset="0"/>
              </a:rPr>
              <a:t>thead</a:t>
            </a:r>
            <a:r>
              <a:rPr lang="en-US" sz="3200" dirty="0">
                <a:solidFill>
                  <a:srgbClr val="FFFFFF"/>
                </a:solidFill>
                <a:latin typeface="Times New Roman" pitchFamily="18" charset="0"/>
                <a:cs typeface="Times New Roman" pitchFamily="18" charset="0"/>
              </a:rPr>
              <a:t> and </a:t>
            </a:r>
            <a:r>
              <a:rPr lang="en-US" sz="3200" dirty="0" err="1">
                <a:solidFill>
                  <a:srgbClr val="FFFFFF"/>
                </a:solidFill>
                <a:latin typeface="Times New Roman" pitchFamily="18" charset="0"/>
                <a:cs typeface="Times New Roman" pitchFamily="18" charset="0"/>
              </a:rPr>
              <a:t>tbody</a:t>
            </a:r>
            <a:r>
              <a:rPr lang="en-US" sz="3200" dirty="0">
                <a:solidFill>
                  <a:srgbClr val="FFFFFF"/>
                </a:solidFill>
                <a:latin typeface="Times New Roman" pitchFamily="18" charset="0"/>
                <a:cs typeface="Times New Roman" pitchFamily="18" charset="0"/>
              </a:rPr>
              <a:t> Elements</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Normally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we’ll </a:t>
            </a:r>
            <a:r>
              <a:rPr lang="en-US" dirty="0">
                <a:latin typeface="Times New Roman" pitchFamily="18" charset="0"/>
                <a:cs typeface="Times New Roman" pitchFamily="18" charset="0"/>
              </a:rPr>
              <a:t>put table header cells at the top of a table’s columns, but sometimes </a:t>
            </a:r>
            <a:r>
              <a:rPr lang="en-US" dirty="0" smtClean="0">
                <a:latin typeface="Times New Roman" pitchFamily="18" charset="0"/>
                <a:cs typeface="Times New Roman" pitchFamily="18" charset="0"/>
              </a:rPr>
              <a:t>we’ll also want </a:t>
            </a:r>
            <a:r>
              <a:rPr lang="en-US" dirty="0">
                <a:latin typeface="Times New Roman" pitchFamily="18" charset="0"/>
                <a:cs typeface="Times New Roman" pitchFamily="18" charset="0"/>
              </a:rPr>
              <a:t>to put them at the left of each row</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For example, in the Global Temperatures web page </a:t>
            </a:r>
            <a:r>
              <a:rPr lang="en-US" dirty="0" smtClean="0">
                <a:latin typeface="Times New Roman" pitchFamily="18" charset="0"/>
                <a:cs typeface="Times New Roman" pitchFamily="18" charset="0"/>
              </a:rPr>
              <a:t>in example 5., note </a:t>
            </a:r>
            <a:r>
              <a:rPr lang="en-US" dirty="0">
                <a:latin typeface="Times New Roman" pitchFamily="18" charset="0"/>
                <a:cs typeface="Times New Roman" pitchFamily="18" charset="0"/>
              </a:rPr>
              <a:t>the year values in header cells at the left. If you have header cells at the left, </a:t>
            </a:r>
            <a:r>
              <a:rPr lang="en-US" dirty="0" smtClean="0">
                <a:latin typeface="Times New Roman" pitchFamily="18" charset="0"/>
                <a:cs typeface="Times New Roman" pitchFamily="18" charset="0"/>
              </a:rPr>
              <a:t>very often </a:t>
            </a:r>
            <a:r>
              <a:rPr lang="en-US" dirty="0">
                <a:latin typeface="Times New Roman" pitchFamily="18" charset="0"/>
                <a:cs typeface="Times New Roman" pitchFamily="18" charset="0"/>
              </a:rPr>
              <a:t>you’ll want to differentiate those header cells from the ones at the top. </a:t>
            </a:r>
            <a:endParaRPr lang="en-US" dirty="0" smtClean="0">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preferred </a:t>
            </a:r>
            <a:r>
              <a:rPr lang="en-US" dirty="0" smtClean="0">
                <a:latin typeface="Times New Roman" pitchFamily="18" charset="0"/>
                <a:cs typeface="Times New Roman" pitchFamily="18" charset="0"/>
              </a:rPr>
              <a:t>way to </a:t>
            </a:r>
            <a:r>
              <a:rPr lang="en-US" dirty="0">
                <a:latin typeface="Times New Roman" pitchFamily="18" charset="0"/>
                <a:cs typeface="Times New Roman" pitchFamily="18" charset="0"/>
              </a:rPr>
              <a:t>differentiate is to put the top cells’ row (or rows) in a </a:t>
            </a:r>
            <a:r>
              <a:rPr lang="en-US" dirty="0" err="1">
                <a:latin typeface="Times New Roman" pitchFamily="18" charset="0"/>
                <a:cs typeface="Times New Roman" pitchFamily="18" charset="0"/>
              </a:rPr>
              <a:t>thead</a:t>
            </a:r>
            <a:r>
              <a:rPr lang="en-US" dirty="0">
                <a:latin typeface="Times New Roman" pitchFamily="18" charset="0"/>
                <a:cs typeface="Times New Roman" pitchFamily="18" charset="0"/>
              </a:rPr>
              <a:t> element and put the </a:t>
            </a:r>
            <a:r>
              <a:rPr lang="en-US" dirty="0" smtClean="0">
                <a:latin typeface="Times New Roman" pitchFamily="18" charset="0"/>
                <a:cs typeface="Times New Roman" pitchFamily="18" charset="0"/>
              </a:rPr>
              <a:t>subsequent rows </a:t>
            </a:r>
            <a:r>
              <a:rPr lang="en-US" dirty="0">
                <a:latin typeface="Times New Roman" pitchFamily="18" charset="0"/>
                <a:cs typeface="Times New Roman" pitchFamily="18" charset="0"/>
              </a:rPr>
              <a:t>in a </a:t>
            </a:r>
            <a:r>
              <a:rPr lang="en-US" dirty="0" err="1">
                <a:latin typeface="Times New Roman" pitchFamily="18" charset="0"/>
                <a:cs typeface="Times New Roman" pitchFamily="18" charset="0"/>
              </a:rPr>
              <a:t>tbody</a:t>
            </a:r>
            <a:r>
              <a:rPr lang="en-US" dirty="0">
                <a:latin typeface="Times New Roman" pitchFamily="18" charset="0"/>
                <a:cs typeface="Times New Roman" pitchFamily="18" charset="0"/>
              </a:rPr>
              <a:t> element</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 the example 5., the </a:t>
            </a:r>
            <a:r>
              <a:rPr lang="en-US" dirty="0" err="1" smtClean="0">
                <a:latin typeface="Times New Roman" pitchFamily="18" charset="0"/>
                <a:cs typeface="Times New Roman" pitchFamily="18" charset="0"/>
              </a:rPr>
              <a:t>thead</a:t>
            </a:r>
            <a:r>
              <a:rPr lang="en-US" dirty="0" smtClean="0">
                <a:latin typeface="Times New Roman" pitchFamily="18" charset="0"/>
                <a:cs typeface="Times New Roman" pitchFamily="18" charset="0"/>
              </a:rPr>
              <a:t> element </a:t>
            </a:r>
            <a:r>
              <a:rPr lang="en-US" dirty="0">
                <a:latin typeface="Times New Roman" pitchFamily="18" charset="0"/>
                <a:cs typeface="Times New Roman" pitchFamily="18" charset="0"/>
              </a:rPr>
              <a:t>contains a </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 element and three </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 elements within the </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 element. The </a:t>
            </a:r>
            <a:r>
              <a:rPr lang="en-US" dirty="0" err="1">
                <a:latin typeface="Times New Roman" pitchFamily="18" charset="0"/>
                <a:cs typeface="Times New Roman" pitchFamily="18" charset="0"/>
              </a:rPr>
              <a:t>tbody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element contains </a:t>
            </a:r>
            <a:r>
              <a:rPr lang="en-US" dirty="0">
                <a:latin typeface="Times New Roman" pitchFamily="18" charset="0"/>
                <a:cs typeface="Times New Roman" pitchFamily="18" charset="0"/>
              </a:rPr>
              <a:t>several </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 elements, with each </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 element holding a </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 element and two td elements</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are simplified versions of the descendant selector rules used to color </a:t>
            </a:r>
            <a:r>
              <a:rPr lang="en-US" dirty="0" err="1">
                <a:latin typeface="Times New Roman" pitchFamily="18" charset="0"/>
                <a:cs typeface="Times New Roman" pitchFamily="18" charset="0"/>
              </a:rPr>
              <a:t>thead’s</a:t>
            </a:r>
            <a:r>
              <a:rPr lang="en-US" dirty="0">
                <a:latin typeface="Times New Roman" pitchFamily="18" charset="0"/>
                <a:cs typeface="Times New Roman" pitchFamily="18" charset="0"/>
              </a:rPr>
              <a:t> header </a:t>
            </a:r>
            <a:r>
              <a:rPr lang="en-US" dirty="0" smtClean="0">
                <a:latin typeface="Times New Roman" pitchFamily="18" charset="0"/>
                <a:cs typeface="Times New Roman" pitchFamily="18" charset="0"/>
              </a:rPr>
              <a:t>cells differently </a:t>
            </a:r>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tbody’s</a:t>
            </a:r>
            <a:r>
              <a:rPr lang="en-US" dirty="0">
                <a:latin typeface="Times New Roman" pitchFamily="18" charset="0"/>
                <a:cs typeface="Times New Roman" pitchFamily="18" charset="0"/>
              </a:rPr>
              <a:t> header cells:</a:t>
            </a:r>
          </a:p>
          <a:p>
            <a:pPr lvl="1" algn="just">
              <a:spcBef>
                <a:spcPts val="0"/>
              </a:spcBef>
              <a:spcAft>
                <a:spcPts val="0"/>
              </a:spcAft>
            </a:pPr>
            <a:r>
              <a:rPr lang="en-US" dirty="0" err="1">
                <a:solidFill>
                  <a:srgbClr val="FF0000"/>
                </a:solidFill>
                <a:latin typeface="Times New Roman" pitchFamily="18" charset="0"/>
                <a:cs typeface="Times New Roman" pitchFamily="18" charset="0"/>
              </a:rPr>
              <a:t>thead</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{background-color: </a:t>
            </a:r>
            <a:r>
              <a:rPr lang="en-US" dirty="0" err="1">
                <a:solidFill>
                  <a:srgbClr val="FF0000"/>
                </a:solidFill>
                <a:latin typeface="Times New Roman" pitchFamily="18" charset="0"/>
                <a:cs typeface="Times New Roman" pitchFamily="18" charset="0"/>
              </a:rPr>
              <a:t>midnightblue</a:t>
            </a:r>
            <a:r>
              <a:rPr lang="en-US" dirty="0">
                <a:solidFill>
                  <a:srgbClr val="FF0000"/>
                </a:solidFill>
                <a:latin typeface="Times New Roman" pitchFamily="18" charset="0"/>
                <a:cs typeface="Times New Roman" pitchFamily="18" charset="0"/>
              </a:rPr>
              <a:t>;}</a:t>
            </a:r>
          </a:p>
          <a:p>
            <a:pPr lvl="1" algn="just">
              <a:spcBef>
                <a:spcPts val="0"/>
              </a:spcBef>
              <a:spcAft>
                <a:spcPts val="0"/>
              </a:spcAft>
            </a:pPr>
            <a:r>
              <a:rPr lang="en-US" dirty="0" err="1">
                <a:solidFill>
                  <a:srgbClr val="FF0000"/>
                </a:solidFill>
                <a:latin typeface="Times New Roman" pitchFamily="18" charset="0"/>
                <a:cs typeface="Times New Roman" pitchFamily="18" charset="0"/>
              </a:rPr>
              <a:t>tbody</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{background-color: </a:t>
            </a:r>
            <a:r>
              <a:rPr lang="en-US" dirty="0" err="1">
                <a:solidFill>
                  <a:srgbClr val="FF0000"/>
                </a:solidFill>
                <a:latin typeface="Times New Roman" pitchFamily="18" charset="0"/>
                <a:cs typeface="Times New Roman" pitchFamily="18" charset="0"/>
              </a:rPr>
              <a:t>mediumvioletred</a:t>
            </a:r>
            <a:r>
              <a:rPr lang="en-US" dirty="0" smtClean="0">
                <a:solidFill>
                  <a:srgbClr val="FF0000"/>
                </a:solidFill>
                <a:latin typeface="Times New Roman" pitchFamily="18" charset="0"/>
                <a:cs typeface="Times New Roman" pitchFamily="18" charset="0"/>
              </a:rPr>
              <a:t>;}</a:t>
            </a:r>
          </a:p>
          <a:p>
            <a:pPr lvl="1" algn="just">
              <a:spcBef>
                <a:spcPts val="0"/>
              </a:spcBef>
              <a:spcAft>
                <a:spcPts val="0"/>
              </a:spcAft>
            </a:pPr>
            <a:endParaRPr lang="en-US" dirty="0">
              <a:solidFill>
                <a:srgbClr val="FF0000"/>
              </a:solidFill>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Besides </a:t>
            </a:r>
            <a:r>
              <a:rPr lang="en-US" dirty="0">
                <a:latin typeface="Times New Roman" pitchFamily="18" charset="0"/>
                <a:cs typeface="Times New Roman" pitchFamily="18" charset="0"/>
              </a:rPr>
              <a:t>using </a:t>
            </a:r>
            <a:r>
              <a:rPr lang="en-US" dirty="0" err="1">
                <a:latin typeface="Times New Roman" pitchFamily="18" charset="0"/>
                <a:cs typeface="Times New Roman" pitchFamily="18" charset="0"/>
              </a:rPr>
              <a:t>thead</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tbody</a:t>
            </a:r>
            <a:r>
              <a:rPr lang="en-US" dirty="0">
                <a:latin typeface="Times New Roman" pitchFamily="18" charset="0"/>
                <a:cs typeface="Times New Roman" pitchFamily="18" charset="0"/>
              </a:rPr>
              <a:t>, there are other ways to distinguish the top header </a:t>
            </a:r>
            <a:r>
              <a:rPr lang="en-US" dirty="0" smtClean="0">
                <a:latin typeface="Times New Roman" pitchFamily="18" charset="0"/>
                <a:cs typeface="Times New Roman" pitchFamily="18" charset="0"/>
              </a:rPr>
              <a:t>cells from </a:t>
            </a:r>
            <a:r>
              <a:rPr lang="en-US" dirty="0">
                <a:latin typeface="Times New Roman" pitchFamily="18" charset="0"/>
                <a:cs typeface="Times New Roman" pitchFamily="18" charset="0"/>
              </a:rPr>
              <a:t>the left-side header cells. For example, you could use class attributes with one value for </a:t>
            </a:r>
            <a:r>
              <a:rPr lang="en-US" dirty="0" smtClean="0">
                <a:latin typeface="Times New Roman" pitchFamily="18" charset="0"/>
                <a:cs typeface="Times New Roman" pitchFamily="18" charset="0"/>
              </a:rPr>
              <a:t>top </a:t>
            </a:r>
            <a:r>
              <a:rPr lang="en-US" dirty="0">
                <a:latin typeface="Times New Roman" pitchFamily="18" charset="0"/>
                <a:cs typeface="Times New Roman" pitchFamily="18" charset="0"/>
              </a:rPr>
              <a:t>header cells and a different value for </a:t>
            </a:r>
            <a:r>
              <a:rPr lang="en-US" dirty="0" smtClean="0">
                <a:latin typeface="Times New Roman" pitchFamily="18" charset="0"/>
                <a:cs typeface="Times New Roman" pitchFamily="18" charset="0"/>
              </a:rPr>
              <a:t>left-side </a:t>
            </a:r>
            <a:r>
              <a:rPr lang="en-US" dirty="0">
                <a:latin typeface="Times New Roman" pitchFamily="18" charset="0"/>
                <a:cs typeface="Times New Roman" pitchFamily="18" charset="0"/>
              </a:rPr>
              <a:t>header cells</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Let’s now examine a few noteworthy CSS rules from the Global Temperatures web page </a:t>
            </a:r>
            <a:r>
              <a:rPr lang="en-US" dirty="0" smtClean="0">
                <a:latin typeface="Times New Roman" pitchFamily="18" charset="0"/>
                <a:cs typeface="Times New Roman" pitchFamily="18" charset="0"/>
              </a:rPr>
              <a:t>that are </a:t>
            </a:r>
            <a:r>
              <a:rPr lang="en-US" dirty="0">
                <a:latin typeface="Times New Roman" pitchFamily="18" charset="0"/>
                <a:cs typeface="Times New Roman" pitchFamily="18" charset="0"/>
              </a:rPr>
              <a:t>unrelated to </a:t>
            </a:r>
            <a:r>
              <a:rPr lang="en-US" dirty="0" err="1">
                <a:latin typeface="Times New Roman" pitchFamily="18" charset="0"/>
                <a:cs typeface="Times New Roman" pitchFamily="18" charset="0"/>
              </a:rPr>
              <a:t>thead</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tbody</a:t>
            </a:r>
            <a:r>
              <a:rPr lang="en-US" dirty="0">
                <a:latin typeface="Times New Roman" pitchFamily="18" charset="0"/>
                <a:cs typeface="Times New Roman" pitchFamily="18" charset="0"/>
              </a:rPr>
              <a:t>. Here’s the first such rule:</a:t>
            </a:r>
          </a:p>
          <a:p>
            <a:pPr lvl="1" algn="just">
              <a:spcBef>
                <a:spcPts val="0"/>
              </a:spcBef>
              <a:spcAft>
                <a:spcPts val="0"/>
              </a:spcAft>
            </a:pPr>
            <a:r>
              <a:rPr lang="en-US" dirty="0">
                <a:solidFill>
                  <a:srgbClr val="FF0000"/>
                </a:solidFill>
                <a:latin typeface="Times New Roman" pitchFamily="18" charset="0"/>
                <a:cs typeface="Times New Roman" pitchFamily="18" charset="0"/>
              </a:rPr>
              <a:t>body {display: flex; </a:t>
            </a:r>
            <a:r>
              <a:rPr lang="en-US" dirty="0" smtClean="0">
                <a:solidFill>
                  <a:srgbClr val="FF0000"/>
                </a:solidFill>
                <a:latin typeface="Times New Roman" pitchFamily="18" charset="0"/>
                <a:cs typeface="Times New Roman" pitchFamily="18" charset="0"/>
              </a:rPr>
              <a:t> justify-content</a:t>
            </a:r>
            <a:r>
              <a:rPr lang="en-US" dirty="0">
                <a:solidFill>
                  <a:srgbClr val="FF0000"/>
                </a:solidFill>
                <a:latin typeface="Times New Roman" pitchFamily="18" charset="0"/>
                <a:cs typeface="Times New Roman" pitchFamily="18" charset="0"/>
              </a:rPr>
              <a:t>: center;} </a:t>
            </a: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910090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err="1">
                <a:solidFill>
                  <a:srgbClr val="FFFFFF"/>
                </a:solidFill>
                <a:latin typeface="Times New Roman" pitchFamily="18" charset="0"/>
                <a:cs typeface="Times New Roman" pitchFamily="18" charset="0"/>
              </a:rPr>
              <a:t>thead</a:t>
            </a:r>
            <a:r>
              <a:rPr lang="en-US" sz="3200" dirty="0">
                <a:solidFill>
                  <a:srgbClr val="FFFFFF"/>
                </a:solidFill>
                <a:latin typeface="Times New Roman" pitchFamily="18" charset="0"/>
                <a:cs typeface="Times New Roman" pitchFamily="18" charset="0"/>
              </a:rPr>
              <a:t> and </a:t>
            </a:r>
            <a:r>
              <a:rPr lang="en-US" sz="3200" dirty="0" err="1">
                <a:solidFill>
                  <a:srgbClr val="FFFFFF"/>
                </a:solidFill>
                <a:latin typeface="Times New Roman" pitchFamily="18" charset="0"/>
                <a:cs typeface="Times New Roman" pitchFamily="18" charset="0"/>
              </a:rPr>
              <a:t>tbody</a:t>
            </a:r>
            <a:r>
              <a:rPr lang="en-US" sz="3200" dirty="0">
                <a:solidFill>
                  <a:srgbClr val="FFFFFF"/>
                </a:solidFill>
                <a:latin typeface="Times New Roman" pitchFamily="18" charset="0"/>
                <a:cs typeface="Times New Roman" pitchFamily="18" charset="0"/>
              </a:rPr>
              <a:t> </a:t>
            </a:r>
            <a:r>
              <a:rPr lang="en-US" sz="3200" dirty="0" smtClean="0">
                <a:solidFill>
                  <a:srgbClr val="FFFFFF"/>
                </a:solidFill>
                <a:latin typeface="Times New Roman" pitchFamily="18" charset="0"/>
                <a:cs typeface="Times New Roman" pitchFamily="18" charset="0"/>
              </a:rPr>
              <a:t>Elements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CSS rule, the display: flex; </a:t>
            </a:r>
            <a:r>
              <a:rPr lang="en-US" dirty="0" smtClean="0">
                <a:latin typeface="Times New Roman" pitchFamily="18" charset="0"/>
                <a:cs typeface="Times New Roman" pitchFamily="18" charset="0"/>
              </a:rPr>
              <a:t>property-value pair </a:t>
            </a:r>
            <a:r>
              <a:rPr lang="en-US" dirty="0">
                <a:latin typeface="Times New Roman" pitchFamily="18" charset="0"/>
                <a:cs typeface="Times New Roman" pitchFamily="18" charset="0"/>
              </a:rPr>
              <a:t>creates a flexbox layout (also called a flexible box layout). It provides the ability to add </a:t>
            </a:r>
            <a:r>
              <a:rPr lang="en-US" dirty="0" smtClean="0">
                <a:latin typeface="Times New Roman" pitchFamily="18" charset="0"/>
                <a:cs typeface="Times New Roman" pitchFamily="18" charset="0"/>
              </a:rPr>
              <a:t>certain formatting </a:t>
            </a:r>
            <a:r>
              <a:rPr lang="en-US" dirty="0">
                <a:latin typeface="Times New Roman" pitchFamily="18" charset="0"/>
                <a:cs typeface="Times New Roman" pitchFamily="18" charset="0"/>
              </a:rPr>
              <a:t>features to a standard block element</a:t>
            </a:r>
            <a:r>
              <a:rPr lang="en-US" dirty="0" smtClean="0">
                <a:latin typeface="Times New Roman" pitchFamily="18" charset="0"/>
                <a:cs typeface="Times New Roman" pitchFamily="18" charset="0"/>
              </a:rPr>
              <a:t>. </a:t>
            </a: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should be familiar with this </a:t>
            </a:r>
            <a:r>
              <a:rPr lang="en-US" dirty="0" smtClean="0">
                <a:latin typeface="Times New Roman" pitchFamily="18" charset="0"/>
                <a:cs typeface="Times New Roman" pitchFamily="18" charset="0"/>
              </a:rPr>
              <a:t>alternative technique</a:t>
            </a:r>
            <a:r>
              <a:rPr lang="en-US" dirty="0">
                <a:latin typeface="Times New Roman" pitchFamily="18" charset="0"/>
                <a:cs typeface="Times New Roman" pitchFamily="18" charset="0"/>
              </a:rPr>
              <a:t>, which is pervasive throughout the web page universe:</a:t>
            </a:r>
          </a:p>
          <a:p>
            <a:pPr lvl="1" algn="just">
              <a:spcBef>
                <a:spcPts val="0"/>
              </a:spcBef>
              <a:spcAft>
                <a:spcPts val="0"/>
              </a:spcAft>
            </a:pPr>
            <a:r>
              <a:rPr lang="en-US" dirty="0">
                <a:solidFill>
                  <a:srgbClr val="FF0000"/>
                </a:solidFill>
                <a:latin typeface="Times New Roman" pitchFamily="18" charset="0"/>
                <a:cs typeface="Times New Roman" pitchFamily="18" charset="0"/>
              </a:rPr>
              <a:t>table {margin: 0 auto;} </a:t>
            </a:r>
            <a:endParaRPr lang="en-US" dirty="0" smtClean="0">
              <a:solidFill>
                <a:srgbClr val="FF0000"/>
              </a:solidFill>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code shows two values for the margin property—0 and auto</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first value specifies the top and bottom </a:t>
            </a:r>
            <a:r>
              <a:rPr lang="en-US" dirty="0" smtClean="0">
                <a:latin typeface="Times New Roman" pitchFamily="18" charset="0"/>
                <a:cs typeface="Times New Roman" pitchFamily="18" charset="0"/>
              </a:rPr>
              <a:t>margins and </a:t>
            </a:r>
            <a:r>
              <a:rPr lang="en-US" dirty="0">
                <a:latin typeface="Times New Roman" pitchFamily="18" charset="0"/>
                <a:cs typeface="Times New Roman" pitchFamily="18" charset="0"/>
              </a:rPr>
              <a:t>the second value specifies the left and right margins. So with the first value being 0 </a:t>
            </a:r>
            <a:r>
              <a:rPr lang="en-US" dirty="0" smtClean="0">
                <a:latin typeface="Times New Roman" pitchFamily="18" charset="0"/>
                <a:cs typeface="Times New Roman" pitchFamily="18" charset="0"/>
              </a:rPr>
              <a:t>in the </a:t>
            </a:r>
            <a:r>
              <a:rPr lang="en-US" dirty="0">
                <a:latin typeface="Times New Roman" pitchFamily="18" charset="0"/>
                <a:cs typeface="Times New Roman" pitchFamily="18" charset="0"/>
              </a:rPr>
              <a:t>CSS rule, there are no margins above and below the table. </a:t>
            </a:r>
            <a:endParaRPr lang="en-US" dirty="0" smtClean="0">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auto value requires </a:t>
            </a:r>
            <a:r>
              <a:rPr lang="en-US" dirty="0" smtClean="0">
                <a:latin typeface="Times New Roman" pitchFamily="18" charset="0"/>
                <a:cs typeface="Times New Roman" pitchFamily="18" charset="0"/>
              </a:rPr>
              <a:t>some additional </a:t>
            </a:r>
            <a:r>
              <a:rPr lang="en-US" dirty="0">
                <a:latin typeface="Times New Roman" pitchFamily="18" charset="0"/>
                <a:cs typeface="Times New Roman" pitchFamily="18" charset="0"/>
              </a:rPr>
              <a:t>explanation. For any block element (including a table element), if the left </a:t>
            </a:r>
            <a:r>
              <a:rPr lang="en-US" dirty="0" smtClean="0">
                <a:latin typeface="Times New Roman" pitchFamily="18" charset="0"/>
                <a:cs typeface="Times New Roman" pitchFamily="18" charset="0"/>
              </a:rPr>
              <a:t>margin and </a:t>
            </a:r>
            <a:r>
              <a:rPr lang="en-US" dirty="0">
                <a:latin typeface="Times New Roman" pitchFamily="18" charset="0"/>
                <a:cs typeface="Times New Roman" pitchFamily="18" charset="0"/>
              </a:rPr>
              <a:t>right margin are both set to auto, that will force the browser to make the margins equal</a:t>
            </a:r>
            <a:r>
              <a:rPr lang="en-US" dirty="0" smtClean="0">
                <a:latin typeface="Times New Roman" pitchFamily="18" charset="0"/>
                <a:cs typeface="Times New Roman" pitchFamily="18" charset="0"/>
              </a:rPr>
              <a:t>, which </a:t>
            </a:r>
            <a:r>
              <a:rPr lang="en-US" dirty="0">
                <a:latin typeface="Times New Roman" pitchFamily="18" charset="0"/>
                <a:cs typeface="Times New Roman" pitchFamily="18" charset="0"/>
              </a:rPr>
              <a:t>forces the browser to center the block element</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Another </a:t>
            </a:r>
            <a:r>
              <a:rPr lang="en-US" dirty="0">
                <a:latin typeface="Times New Roman" pitchFamily="18" charset="0"/>
                <a:cs typeface="Times New Roman" pitchFamily="18" charset="0"/>
              </a:rPr>
              <a:t>rule from the Global Temperatures web page </a:t>
            </a:r>
            <a:r>
              <a:rPr lang="en-US" dirty="0" smtClean="0">
                <a:latin typeface="Times New Roman" pitchFamily="18" charset="0"/>
                <a:cs typeface="Times New Roman" pitchFamily="18" charset="0"/>
              </a:rPr>
              <a:t>that deserves </a:t>
            </a:r>
            <a:r>
              <a:rPr lang="en-US" dirty="0">
                <a:latin typeface="Times New Roman" pitchFamily="18" charset="0"/>
                <a:cs typeface="Times New Roman" pitchFamily="18" charset="0"/>
              </a:rPr>
              <a:t>some attention:</a:t>
            </a:r>
          </a:p>
          <a:p>
            <a:pPr lvl="1" algn="just">
              <a:spcBef>
                <a:spcPts val="0"/>
              </a:spcBef>
              <a:spcAft>
                <a:spcPts val="0"/>
              </a:spcAft>
            </a:pPr>
            <a:r>
              <a:rPr lang="en-US" dirty="0" err="1">
                <a:solidFill>
                  <a:srgbClr val="FF0000"/>
                </a:solidFill>
                <a:latin typeface="Times New Roman" pitchFamily="18" charset="0"/>
                <a:cs typeface="Times New Roman" pitchFamily="18" charset="0"/>
              </a:rPr>
              <a:t>thead</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{vertical-align: bottom</a:t>
            </a:r>
            <a:r>
              <a:rPr lang="en-US" dirty="0" smtClean="0">
                <a:solidFill>
                  <a:srgbClr val="FF0000"/>
                </a:solidFill>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need top or middle vertical alignment, use the </a:t>
            </a:r>
            <a:r>
              <a:rPr lang="en-US" dirty="0" smtClean="0">
                <a:latin typeface="Times New Roman" pitchFamily="18" charset="0"/>
                <a:cs typeface="Times New Roman" pitchFamily="18" charset="0"/>
              </a:rPr>
              <a:t>vertical-align property </a:t>
            </a:r>
            <a:r>
              <a:rPr lang="en-US" dirty="0">
                <a:latin typeface="Times New Roman" pitchFamily="18" charset="0"/>
                <a:cs typeface="Times New Roman" pitchFamily="18" charset="0"/>
              </a:rPr>
              <a:t>with a value of top or middle, respectively.</a:t>
            </a: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465062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err="1">
                <a:solidFill>
                  <a:srgbClr val="FFFFFF"/>
                </a:solidFill>
                <a:latin typeface="Times New Roman" pitchFamily="18" charset="0"/>
                <a:cs typeface="Times New Roman" pitchFamily="18" charset="0"/>
              </a:rPr>
              <a:t>thead</a:t>
            </a:r>
            <a:r>
              <a:rPr lang="en-US" sz="3200" dirty="0">
                <a:solidFill>
                  <a:srgbClr val="FFFFFF"/>
                </a:solidFill>
                <a:latin typeface="Times New Roman" pitchFamily="18" charset="0"/>
                <a:cs typeface="Times New Roman" pitchFamily="18" charset="0"/>
              </a:rPr>
              <a:t> and </a:t>
            </a:r>
            <a:r>
              <a:rPr lang="en-US" sz="3200" dirty="0" err="1">
                <a:solidFill>
                  <a:srgbClr val="FFFFFF"/>
                </a:solidFill>
                <a:latin typeface="Times New Roman" pitchFamily="18" charset="0"/>
                <a:cs typeface="Times New Roman" pitchFamily="18" charset="0"/>
              </a:rPr>
              <a:t>tbody</a:t>
            </a:r>
            <a:r>
              <a:rPr lang="en-US" sz="3200" dirty="0">
                <a:solidFill>
                  <a:srgbClr val="FFFFFF"/>
                </a:solidFill>
                <a:latin typeface="Times New Roman" pitchFamily="18" charset="0"/>
                <a:cs typeface="Times New Roman" pitchFamily="18" charset="0"/>
              </a:rPr>
              <a:t> </a:t>
            </a:r>
            <a:r>
              <a:rPr lang="en-US" sz="3200" dirty="0" smtClean="0">
                <a:solidFill>
                  <a:srgbClr val="FFFFFF"/>
                </a:solidFill>
                <a:latin typeface="Times New Roman" pitchFamily="18" charset="0"/>
                <a:cs typeface="Times New Roman" pitchFamily="18" charset="0"/>
              </a:rPr>
              <a:t>Elements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61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Note </a:t>
            </a:r>
            <a:r>
              <a:rPr lang="en-US" dirty="0">
                <a:latin typeface="Times New Roman" pitchFamily="18" charset="0"/>
                <a:cs typeface="Times New Roman" pitchFamily="18" charset="0"/>
              </a:rPr>
              <a:t>this additional CSS rule from the Global Temperatures web page, copied here for </a:t>
            </a:r>
            <a:r>
              <a:rPr lang="en-US" dirty="0" smtClean="0">
                <a:latin typeface="Times New Roman" pitchFamily="18" charset="0"/>
                <a:cs typeface="Times New Roman" pitchFamily="18" charset="0"/>
              </a:rPr>
              <a:t>your convenience</a:t>
            </a:r>
            <a:r>
              <a:rPr lang="en-US" dirty="0">
                <a:latin typeface="Times New Roman" pitchFamily="18" charset="0"/>
                <a:cs typeface="Times New Roman" pitchFamily="18" charset="0"/>
              </a:rPr>
              <a:t>:</a:t>
            </a:r>
          </a:p>
          <a:p>
            <a:pPr lvl="1" algn="just">
              <a:spcBef>
                <a:spcPts val="0"/>
              </a:spcBef>
              <a:spcAft>
                <a:spcPts val="0"/>
              </a:spcAft>
            </a:pPr>
            <a:r>
              <a:rPr lang="en-US" dirty="0">
                <a:solidFill>
                  <a:srgbClr val="FF0000"/>
                </a:solidFill>
                <a:latin typeface="Times New Roman" pitchFamily="18" charset="0"/>
                <a:cs typeface="Times New Roman" pitchFamily="18" charset="0"/>
              </a:rPr>
              <a:t>table,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td {border: none;} </a:t>
            </a:r>
            <a:endParaRPr lang="en-US" dirty="0" smtClean="0">
              <a:solidFill>
                <a:srgbClr val="FF0000"/>
              </a:solidFill>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sz="1750" dirty="0">
                <a:latin typeface="Times New Roman" pitchFamily="18" charset="0"/>
                <a:cs typeface="Times New Roman" pitchFamily="18" charset="0"/>
              </a:rPr>
              <a:t>The border: none property-value pair means that </a:t>
            </a:r>
            <a:r>
              <a:rPr lang="en-US" sz="1750" dirty="0" smtClean="0">
                <a:latin typeface="Times New Roman" pitchFamily="18" charset="0"/>
                <a:cs typeface="Times New Roman" pitchFamily="18" charset="0"/>
              </a:rPr>
              <a:t>browser </a:t>
            </a:r>
            <a:r>
              <a:rPr lang="en-US" sz="1750" dirty="0">
                <a:latin typeface="Times New Roman" pitchFamily="18" charset="0"/>
                <a:cs typeface="Times New Roman" pitchFamily="18" charset="0"/>
              </a:rPr>
              <a:t>will not draw border lines. </a:t>
            </a:r>
            <a:endParaRPr lang="en-US" sz="1750" dirty="0" smtClean="0">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sz="1750" dirty="0">
                <a:latin typeface="Times New Roman" pitchFamily="18" charset="0"/>
                <a:cs typeface="Times New Roman" pitchFamily="18" charset="0"/>
              </a:rPr>
              <a:t> There is one final noteworthy item in the code for the Global Temperatures web page. </a:t>
            </a:r>
            <a:r>
              <a:rPr lang="en-US" sz="1750" dirty="0" smtClean="0">
                <a:latin typeface="Times New Roman" pitchFamily="18" charset="0"/>
                <a:cs typeface="Times New Roman" pitchFamily="18" charset="0"/>
              </a:rPr>
              <a:t>The table’s </a:t>
            </a:r>
            <a:r>
              <a:rPr lang="en-US" sz="1750" dirty="0">
                <a:latin typeface="Times New Roman" pitchFamily="18" charset="0"/>
                <a:cs typeface="Times New Roman" pitchFamily="18" charset="0"/>
              </a:rPr>
              <a:t>first row contains this </a:t>
            </a:r>
            <a:r>
              <a:rPr lang="en-US" sz="1750" dirty="0" err="1">
                <a:latin typeface="Times New Roman" pitchFamily="18" charset="0"/>
                <a:cs typeface="Times New Roman" pitchFamily="18" charset="0"/>
              </a:rPr>
              <a:t>th</a:t>
            </a:r>
            <a:r>
              <a:rPr lang="en-US" sz="1750" dirty="0">
                <a:latin typeface="Times New Roman" pitchFamily="18" charset="0"/>
                <a:cs typeface="Times New Roman" pitchFamily="18" charset="0"/>
              </a:rPr>
              <a:t> container code:</a:t>
            </a:r>
          </a:p>
          <a:p>
            <a:pPr lvl="1" algn="just">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r>
              <a:rPr lang="en-US" sz="1750" dirty="0" err="1">
                <a:solidFill>
                  <a:srgbClr val="FF0000"/>
                </a:solidFill>
                <a:latin typeface="Times New Roman" pitchFamily="18" charset="0"/>
                <a:cs typeface="Times New Roman" pitchFamily="18" charset="0"/>
              </a:rPr>
              <a:t>Avg</a:t>
            </a: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br</a:t>
            </a:r>
            <a:r>
              <a:rPr lang="en-US" sz="1750" dirty="0">
                <a:solidFill>
                  <a:srgbClr val="FF0000"/>
                </a:solidFill>
                <a:latin typeface="Times New Roman" pitchFamily="18" charset="0"/>
                <a:cs typeface="Times New Roman" pitchFamily="18" charset="0"/>
              </a:rPr>
              <a:t>&gt;Temp (&amp;</a:t>
            </a:r>
            <a:r>
              <a:rPr lang="en-US" sz="1750" dirty="0" err="1">
                <a:solidFill>
                  <a:srgbClr val="FF0000"/>
                </a:solidFill>
                <a:latin typeface="Times New Roman" pitchFamily="18" charset="0"/>
                <a:cs typeface="Times New Roman" pitchFamily="18" charset="0"/>
              </a:rPr>
              <a:t>deg;F</a:t>
            </a: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smtClean="0">
                <a:solidFill>
                  <a:srgbClr val="FF0000"/>
                </a:solidFill>
                <a:latin typeface="Times New Roman" pitchFamily="18" charset="0"/>
                <a:cs typeface="Times New Roman" pitchFamily="18" charset="0"/>
              </a:rPr>
              <a:t>&gt;</a:t>
            </a:r>
          </a:p>
          <a:p>
            <a:pPr marL="285750" indent="-285750" algn="just">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Example 5.  </a:t>
            </a: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&lt;!DOCTYPE html&gt;</a:t>
            </a: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&lt;html </a:t>
            </a:r>
            <a:r>
              <a:rPr lang="en-US" sz="1750" dirty="0" err="1">
                <a:solidFill>
                  <a:srgbClr val="FF0000"/>
                </a:solidFill>
                <a:latin typeface="Times New Roman" pitchFamily="18" charset="0"/>
                <a:cs typeface="Times New Roman" pitchFamily="18" charset="0"/>
              </a:rPr>
              <a:t>lang</a:t>
            </a:r>
            <a:r>
              <a:rPr lang="en-US" sz="1750" dirty="0">
                <a:solidFill>
                  <a:srgbClr val="FF0000"/>
                </a:solidFill>
                <a:latin typeface="Times New Roman" pitchFamily="18" charset="0"/>
                <a:cs typeface="Times New Roman" pitchFamily="18" charset="0"/>
              </a:rPr>
              <a:t>="</a:t>
            </a:r>
            <a:r>
              <a:rPr lang="en-US" sz="1750" dirty="0" err="1">
                <a:solidFill>
                  <a:srgbClr val="FF0000"/>
                </a:solidFill>
                <a:latin typeface="Times New Roman" pitchFamily="18" charset="0"/>
                <a:cs typeface="Times New Roman" pitchFamily="18" charset="0"/>
              </a:rPr>
              <a:t>en</a:t>
            </a:r>
            <a:r>
              <a:rPr lang="en-US" sz="175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&lt;meta name="author" content</a:t>
            </a:r>
            <a:r>
              <a:rPr lang="en-US" sz="1750" dirty="0" smtClean="0">
                <a:solidFill>
                  <a:srgbClr val="FF0000"/>
                </a:solidFill>
                <a:latin typeface="Times New Roman" pitchFamily="18" charset="0"/>
                <a:cs typeface="Times New Roman" pitchFamily="18" charset="0"/>
              </a:rPr>
              <a:t>=“AAA"&gt;</a:t>
            </a:r>
            <a:endParaRPr lang="en-US" sz="175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&lt;title&gt;Global Temperatures&lt;/title&gt;</a:t>
            </a: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body {display: flex; justify-content: center;}</a:t>
            </a:r>
          </a:p>
          <a:p>
            <a:pPr lvl="2"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table, </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td {border: none;}</a:t>
            </a:r>
          </a:p>
          <a:p>
            <a:pPr lvl="2" algn="just">
              <a:lnSpc>
                <a:spcPct val="90000"/>
              </a:lnSpc>
              <a:spcBef>
                <a:spcPts val="0"/>
              </a:spcBef>
              <a:spcAft>
                <a:spcPts val="0"/>
              </a:spcAft>
            </a:pP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td {padding: 10px;}</a:t>
            </a:r>
          </a:p>
          <a:p>
            <a:pPr lvl="2" algn="just">
              <a:lnSpc>
                <a:spcPct val="90000"/>
              </a:lnSpc>
              <a:spcBef>
                <a:spcPts val="0"/>
              </a:spcBef>
              <a:spcAft>
                <a:spcPts val="0"/>
              </a:spcAft>
            </a:pPr>
            <a:r>
              <a:rPr lang="en-US" sz="1750" dirty="0" err="1">
                <a:solidFill>
                  <a:srgbClr val="FF0000"/>
                </a:solidFill>
                <a:latin typeface="Times New Roman" pitchFamily="18" charset="0"/>
                <a:cs typeface="Times New Roman" pitchFamily="18" charset="0"/>
              </a:rPr>
              <a:t>thead</a:t>
            </a:r>
            <a:r>
              <a:rPr lang="en-US" sz="1750" dirty="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background-color: </a:t>
            </a:r>
            <a:r>
              <a:rPr lang="en-US" sz="1750" dirty="0" err="1">
                <a:solidFill>
                  <a:srgbClr val="FF0000"/>
                </a:solidFill>
                <a:latin typeface="Times New Roman" pitchFamily="18" charset="0"/>
                <a:cs typeface="Times New Roman" pitchFamily="18" charset="0"/>
              </a:rPr>
              <a:t>midnightblue</a:t>
            </a:r>
            <a:r>
              <a:rPr lang="en-US" sz="1750" dirty="0">
                <a:solidFill>
                  <a:srgbClr val="FF0000"/>
                </a:solidFill>
                <a:latin typeface="Times New Roman" pitchFamily="18" charset="0"/>
                <a:cs typeface="Times New Roman" pitchFamily="18" charset="0"/>
              </a:rPr>
              <a:t>;</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color: white;</a:t>
            </a:r>
          </a:p>
          <a:p>
            <a:pPr lvl="3"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vertical-align</a:t>
            </a:r>
            <a:r>
              <a:rPr lang="en-US" sz="1750" dirty="0">
                <a:solidFill>
                  <a:srgbClr val="FF0000"/>
                </a:solidFill>
                <a:latin typeface="Times New Roman" pitchFamily="18" charset="0"/>
                <a:cs typeface="Times New Roman" pitchFamily="18" charset="0"/>
              </a:rPr>
              <a:t>: bottom;</a:t>
            </a:r>
          </a:p>
          <a:p>
            <a:pPr lvl="1"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           }</a:t>
            </a:r>
            <a:endParaRPr lang="en-US" sz="175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endParaRPr lang="en-US" sz="175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5" name="Rectangle 4"/>
          <p:cNvSpPr/>
          <p:nvPr/>
        </p:nvSpPr>
        <p:spPr>
          <a:xfrm>
            <a:off x="6225988" y="5540015"/>
            <a:ext cx="2788023" cy="923330"/>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To position text vertically</a:t>
            </a:r>
          </a:p>
          <a:p>
            <a:r>
              <a:rPr lang="en-US" dirty="0">
                <a:solidFill>
                  <a:srgbClr val="00B050"/>
                </a:solidFill>
                <a:latin typeface="Times New Roman" panose="02020603050405020304" pitchFamily="18" charset="0"/>
                <a:cs typeface="Times New Roman" panose="02020603050405020304" pitchFamily="18" charset="0"/>
              </a:rPr>
              <a:t>within its container, use </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The vertical-align </a:t>
            </a:r>
            <a:r>
              <a:rPr lang="en-US" dirty="0">
                <a:solidFill>
                  <a:srgbClr val="00B050"/>
                </a:solidFill>
                <a:latin typeface="Times New Roman" panose="02020603050405020304" pitchFamily="18" charset="0"/>
                <a:cs typeface="Times New Roman" panose="02020603050405020304" pitchFamily="18" charset="0"/>
              </a:rPr>
              <a:t>property.</a:t>
            </a:r>
          </a:p>
        </p:txBody>
      </p:sp>
      <p:cxnSp>
        <p:nvCxnSpPr>
          <p:cNvPr id="7" name="Straight Arrow Connector 6"/>
          <p:cNvCxnSpPr/>
          <p:nvPr/>
        </p:nvCxnSpPr>
        <p:spPr>
          <a:xfrm flipH="1">
            <a:off x="4800600" y="6248400"/>
            <a:ext cx="1425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324600" y="4209871"/>
            <a:ext cx="2765612" cy="1200329"/>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To center a block element</a:t>
            </a:r>
          </a:p>
          <a:p>
            <a:r>
              <a:rPr lang="en-US" dirty="0">
                <a:solidFill>
                  <a:srgbClr val="00B050"/>
                </a:solidFill>
                <a:latin typeface="Times New Roman" panose="02020603050405020304" pitchFamily="18" charset="0"/>
                <a:cs typeface="Times New Roman" panose="02020603050405020304" pitchFamily="18" charset="0"/>
              </a:rPr>
              <a:t>(like table), apply this CSS</a:t>
            </a:r>
          </a:p>
          <a:p>
            <a:r>
              <a:rPr lang="en-US" dirty="0">
                <a:solidFill>
                  <a:srgbClr val="00B050"/>
                </a:solidFill>
                <a:latin typeface="Times New Roman" panose="02020603050405020304" pitchFamily="18" charset="0"/>
                <a:cs typeface="Times New Roman" panose="02020603050405020304" pitchFamily="18" charset="0"/>
              </a:rPr>
              <a:t>code to the element's</a:t>
            </a:r>
          </a:p>
          <a:p>
            <a:r>
              <a:rPr lang="en-US" dirty="0">
                <a:solidFill>
                  <a:srgbClr val="00B050"/>
                </a:solidFill>
                <a:latin typeface="Times New Roman" panose="02020603050405020304" pitchFamily="18" charset="0"/>
                <a:cs typeface="Times New Roman" panose="02020603050405020304" pitchFamily="18" charset="0"/>
              </a:rPr>
              <a:t>parent container.</a:t>
            </a:r>
          </a:p>
        </p:txBody>
      </p:sp>
      <p:cxnSp>
        <p:nvCxnSpPr>
          <p:cNvPr id="16" name="Straight Arrow Connector 15"/>
          <p:cNvCxnSpPr/>
          <p:nvPr/>
        </p:nvCxnSpPr>
        <p:spPr>
          <a:xfrm flipH="1" flipV="1">
            <a:off x="5867400" y="4876800"/>
            <a:ext cx="434788" cy="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529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err="1">
                <a:solidFill>
                  <a:srgbClr val="FFFFFF"/>
                </a:solidFill>
                <a:latin typeface="Times New Roman" pitchFamily="18" charset="0"/>
                <a:cs typeface="Times New Roman" pitchFamily="18" charset="0"/>
              </a:rPr>
              <a:t>thead</a:t>
            </a:r>
            <a:r>
              <a:rPr lang="en-US" sz="3200" dirty="0">
                <a:solidFill>
                  <a:srgbClr val="FFFFFF"/>
                </a:solidFill>
                <a:latin typeface="Times New Roman" pitchFamily="18" charset="0"/>
                <a:cs typeface="Times New Roman" pitchFamily="18" charset="0"/>
              </a:rPr>
              <a:t> and </a:t>
            </a:r>
            <a:r>
              <a:rPr lang="en-US" sz="3200" dirty="0" err="1">
                <a:solidFill>
                  <a:srgbClr val="FFFFFF"/>
                </a:solidFill>
                <a:latin typeface="Times New Roman" pitchFamily="18" charset="0"/>
                <a:cs typeface="Times New Roman" pitchFamily="18" charset="0"/>
              </a:rPr>
              <a:t>tbody</a:t>
            </a:r>
            <a:r>
              <a:rPr lang="en-US" sz="3200" dirty="0">
                <a:solidFill>
                  <a:srgbClr val="FFFFFF"/>
                </a:solidFill>
                <a:latin typeface="Times New Roman" pitchFamily="18" charset="0"/>
                <a:cs typeface="Times New Roman" pitchFamily="18" charset="0"/>
              </a:rPr>
              <a:t> </a:t>
            </a:r>
            <a:r>
              <a:rPr lang="en-US" sz="3200" dirty="0" smtClean="0">
                <a:solidFill>
                  <a:srgbClr val="FFFFFF"/>
                </a:solidFill>
                <a:latin typeface="Times New Roman" pitchFamily="18" charset="0"/>
                <a:cs typeface="Times New Roman" pitchFamily="18" charset="0"/>
              </a:rPr>
              <a:t>Elements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593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Example 5. (continue…) </a:t>
            </a:r>
          </a:p>
          <a:p>
            <a:pPr lvl="2" algn="just">
              <a:lnSpc>
                <a:spcPct val="90000"/>
              </a:lnSpc>
              <a:spcBef>
                <a:spcPts val="0"/>
              </a:spcBef>
              <a:spcAft>
                <a:spcPts val="0"/>
              </a:spcAft>
            </a:pPr>
            <a:r>
              <a:rPr lang="en-US" sz="1750" dirty="0" err="1" smtClean="0">
                <a:solidFill>
                  <a:srgbClr val="FF0000"/>
                </a:solidFill>
                <a:latin typeface="Times New Roman" pitchFamily="18" charset="0"/>
                <a:cs typeface="Times New Roman" pitchFamily="18" charset="0"/>
              </a:rPr>
              <a:t>tbody</a:t>
            </a:r>
            <a:r>
              <a:rPr lang="en-US" sz="1750" dirty="0" smtClean="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background-color: </a:t>
            </a:r>
            <a:r>
              <a:rPr lang="en-US" sz="1750" dirty="0" err="1">
                <a:solidFill>
                  <a:srgbClr val="FF0000"/>
                </a:solidFill>
                <a:latin typeface="Times New Roman" pitchFamily="18" charset="0"/>
                <a:cs typeface="Times New Roman" pitchFamily="18" charset="0"/>
              </a:rPr>
              <a:t>mediumvioletred</a:t>
            </a:r>
            <a:r>
              <a:rPr lang="en-US" sz="1750" dirty="0">
                <a:solidFill>
                  <a:srgbClr val="FF0000"/>
                </a:solidFill>
                <a:latin typeface="Times New Roman" pitchFamily="18" charset="0"/>
                <a:cs typeface="Times New Roman" pitchFamily="18" charset="0"/>
              </a:rPr>
              <a:t>;</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color: white;</a:t>
            </a:r>
          </a:p>
          <a:p>
            <a:pPr lvl="2"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   }</a:t>
            </a:r>
            <a:endParaRPr lang="en-US" sz="1750" dirty="0">
              <a:solidFill>
                <a:srgbClr val="FF0000"/>
              </a:solidFill>
              <a:latin typeface="Times New Roman" pitchFamily="18" charset="0"/>
              <a:cs typeface="Times New Roman" pitchFamily="18" charset="0"/>
            </a:endParaRPr>
          </a:p>
          <a:p>
            <a:pPr lvl="2"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td </a:t>
            </a:r>
            <a:r>
              <a:rPr lang="en-US" sz="1750" dirty="0">
                <a:solidFill>
                  <a:srgbClr val="FF0000"/>
                </a:solidFill>
                <a:latin typeface="Times New Roman" pitchFamily="18" charset="0"/>
                <a:cs typeface="Times New Roman" pitchFamily="18" charset="0"/>
              </a:rPr>
              <a:t>{</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background-color: </a:t>
            </a:r>
            <a:r>
              <a:rPr lang="en-US" sz="1750" dirty="0" err="1">
                <a:solidFill>
                  <a:srgbClr val="FF0000"/>
                </a:solidFill>
                <a:latin typeface="Times New Roman" pitchFamily="18" charset="0"/>
                <a:cs typeface="Times New Roman" pitchFamily="18" charset="0"/>
              </a:rPr>
              <a:t>mistyrose</a:t>
            </a:r>
            <a:r>
              <a:rPr lang="en-US" sz="1750" dirty="0">
                <a:solidFill>
                  <a:srgbClr val="FF0000"/>
                </a:solidFill>
                <a:latin typeface="Times New Roman" pitchFamily="18" charset="0"/>
                <a:cs typeface="Times New Roman" pitchFamily="18" charset="0"/>
              </a:rPr>
              <a:t>;</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text-align: center;</a:t>
            </a:r>
          </a:p>
          <a:p>
            <a:pPr lvl="2"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     }</a:t>
            </a:r>
            <a:endParaRPr lang="en-US" sz="175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&lt;table&gt;</a:t>
            </a:r>
          </a:p>
          <a:p>
            <a:pPr lvl="1"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a:solidFill>
                  <a:srgbClr val="FF0000"/>
                </a:solidFill>
                <a:latin typeface="Times New Roman" pitchFamily="18" charset="0"/>
                <a:cs typeface="Times New Roman" pitchFamily="18" charset="0"/>
              </a:rPr>
              <a:t>caption&gt;Average Annual Global Temperatures&lt;/caption&gt;</a:t>
            </a:r>
          </a:p>
          <a:p>
            <a:pPr lvl="1"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err="1">
                <a:solidFill>
                  <a:srgbClr val="FF0000"/>
                </a:solidFill>
                <a:latin typeface="Times New Roman" pitchFamily="18" charset="0"/>
                <a:cs typeface="Times New Roman" pitchFamily="18" charset="0"/>
              </a:rPr>
              <a:t>thead</a:t>
            </a:r>
            <a:r>
              <a:rPr lang="en-US" sz="175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&gt;Year&lt;/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&gt;Temp&lt;</a:t>
            </a:r>
            <a:r>
              <a:rPr lang="en-US" sz="1750" dirty="0" err="1">
                <a:solidFill>
                  <a:srgbClr val="FF0000"/>
                </a:solidFill>
                <a:latin typeface="Times New Roman" pitchFamily="18" charset="0"/>
                <a:cs typeface="Times New Roman" pitchFamily="18" charset="0"/>
              </a:rPr>
              <a:t>br</a:t>
            </a:r>
            <a:r>
              <a:rPr lang="en-US" sz="1750" dirty="0">
                <a:solidFill>
                  <a:srgbClr val="FF0000"/>
                </a:solidFill>
                <a:latin typeface="Times New Roman" pitchFamily="18" charset="0"/>
                <a:cs typeface="Times New Roman" pitchFamily="18" charset="0"/>
              </a:rPr>
              <a:t>&gt;Rank&lt;/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r>
              <a:rPr lang="en-US" sz="1750" dirty="0" err="1">
                <a:solidFill>
                  <a:srgbClr val="FF0000"/>
                </a:solidFill>
                <a:latin typeface="Times New Roman" pitchFamily="18" charset="0"/>
                <a:cs typeface="Times New Roman" pitchFamily="18" charset="0"/>
              </a:rPr>
              <a:t>Avg</a:t>
            </a: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br</a:t>
            </a:r>
            <a:r>
              <a:rPr lang="en-US" sz="1750" dirty="0">
                <a:solidFill>
                  <a:srgbClr val="FF0000"/>
                </a:solidFill>
                <a:latin typeface="Times New Roman" pitchFamily="18" charset="0"/>
                <a:cs typeface="Times New Roman" pitchFamily="18" charset="0"/>
              </a:rPr>
              <a:t>&gt;Temp (&amp;</a:t>
            </a:r>
            <a:r>
              <a:rPr lang="en-US" sz="1750" dirty="0" err="1">
                <a:solidFill>
                  <a:srgbClr val="FF0000"/>
                </a:solidFill>
                <a:latin typeface="Times New Roman" pitchFamily="18" charset="0"/>
                <a:cs typeface="Times New Roman" pitchFamily="18" charset="0"/>
              </a:rPr>
              <a:t>deg;F</a:t>
            </a: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err="1">
                <a:solidFill>
                  <a:srgbClr val="FF0000"/>
                </a:solidFill>
                <a:latin typeface="Times New Roman" pitchFamily="18" charset="0"/>
                <a:cs typeface="Times New Roman" pitchFamily="18" charset="0"/>
              </a:rPr>
              <a:t>thead</a:t>
            </a:r>
            <a:r>
              <a:rPr lang="en-US" sz="175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err="1">
                <a:solidFill>
                  <a:srgbClr val="FF0000"/>
                </a:solidFill>
                <a:latin typeface="Times New Roman" pitchFamily="18" charset="0"/>
                <a:cs typeface="Times New Roman" pitchFamily="18" charset="0"/>
              </a:rPr>
              <a:t>tbody</a:t>
            </a:r>
            <a:r>
              <a:rPr lang="en-US" sz="1750" dirty="0">
                <a:solidFill>
                  <a:srgbClr val="FF0000"/>
                </a:solidFill>
                <a:latin typeface="Times New Roman" pitchFamily="18" charset="0"/>
                <a:cs typeface="Times New Roman" pitchFamily="18" charset="0"/>
              </a:rPr>
              <a:t>&gt;</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&gt;2016&lt;/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&gt;&lt;td&gt;1&lt;/td&gt;&lt;td&gt;58.98&lt;/td&gt;&lt;/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a:t>
            </a:r>
          </a:p>
          <a:p>
            <a:pPr lvl="3" algn="just">
              <a:lnSpc>
                <a:spcPct val="90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&gt;2015&lt;/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&gt;&lt;td&gt;2&lt;/td&gt;&lt;td&gt;58.77&lt;/td&gt;&lt;/</a:t>
            </a:r>
            <a:r>
              <a:rPr lang="en-US" sz="1750" dirty="0" err="1">
                <a:solidFill>
                  <a:srgbClr val="FF0000"/>
                </a:solidFill>
                <a:latin typeface="Times New Roman" pitchFamily="18" charset="0"/>
                <a:cs typeface="Times New Roman" pitchFamily="18" charset="0"/>
              </a:rPr>
              <a:t>tr</a:t>
            </a:r>
            <a:r>
              <a:rPr lang="en-US" sz="1750" dirty="0" smtClean="0">
                <a:solidFill>
                  <a:srgbClr val="FF0000"/>
                </a:solidFill>
                <a:latin typeface="Times New Roman" pitchFamily="18" charset="0"/>
                <a:cs typeface="Times New Roman" pitchFamily="18" charset="0"/>
              </a:rPr>
              <a:t>&gt;</a:t>
            </a:r>
            <a:endParaRPr lang="en-US" sz="175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6149788" y="4572000"/>
            <a:ext cx="2940423" cy="1200329"/>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If a row's content is too long</a:t>
            </a:r>
          </a:p>
          <a:p>
            <a:r>
              <a:rPr lang="en-US" dirty="0">
                <a:solidFill>
                  <a:srgbClr val="00B050"/>
                </a:solidFill>
                <a:latin typeface="Times New Roman" panose="02020603050405020304" pitchFamily="18" charset="0"/>
                <a:cs typeface="Times New Roman" panose="02020603050405020304" pitchFamily="18" charset="0"/>
              </a:rPr>
              <a:t>to fit on one line, then put</a:t>
            </a:r>
          </a:p>
          <a:p>
            <a:r>
              <a:rPr lang="en-US" dirty="0">
                <a:solidFill>
                  <a:srgbClr val="00B050"/>
                </a:solidFill>
                <a:latin typeface="Times New Roman" panose="02020603050405020304" pitchFamily="18" charset="0"/>
                <a:cs typeface="Times New Roman" panose="02020603050405020304" pitchFamily="18" charset="0"/>
              </a:rPr>
              <a:t>indented cell elements on</a:t>
            </a:r>
          </a:p>
          <a:p>
            <a:r>
              <a:rPr lang="en-US" dirty="0">
                <a:solidFill>
                  <a:srgbClr val="00B050"/>
                </a:solidFill>
                <a:latin typeface="Times New Roman" panose="02020603050405020304" pitchFamily="18" charset="0"/>
                <a:cs typeface="Times New Roman" panose="02020603050405020304" pitchFamily="18" charset="0"/>
              </a:rPr>
              <a:t>separate lines.</a:t>
            </a:r>
          </a:p>
        </p:txBody>
      </p:sp>
      <p:sp>
        <p:nvSpPr>
          <p:cNvPr id="4" name="Right Brace 3"/>
          <p:cNvSpPr/>
          <p:nvPr/>
        </p:nvSpPr>
        <p:spPr>
          <a:xfrm>
            <a:off x="5714999" y="4800600"/>
            <a:ext cx="380999"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91574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err="1">
                <a:solidFill>
                  <a:srgbClr val="FFFFFF"/>
                </a:solidFill>
                <a:latin typeface="Times New Roman" pitchFamily="18" charset="0"/>
                <a:cs typeface="Times New Roman" pitchFamily="18" charset="0"/>
              </a:rPr>
              <a:t>thead</a:t>
            </a:r>
            <a:r>
              <a:rPr lang="en-US" sz="3200" dirty="0">
                <a:solidFill>
                  <a:srgbClr val="FFFFFF"/>
                </a:solidFill>
                <a:latin typeface="Times New Roman" pitchFamily="18" charset="0"/>
                <a:cs typeface="Times New Roman" pitchFamily="18" charset="0"/>
              </a:rPr>
              <a:t> and </a:t>
            </a:r>
            <a:r>
              <a:rPr lang="en-US" sz="3200" dirty="0" err="1">
                <a:solidFill>
                  <a:srgbClr val="FFFFFF"/>
                </a:solidFill>
                <a:latin typeface="Times New Roman" pitchFamily="18" charset="0"/>
                <a:cs typeface="Times New Roman" pitchFamily="18" charset="0"/>
              </a:rPr>
              <a:t>tbody</a:t>
            </a:r>
            <a:r>
              <a:rPr lang="en-US" sz="3200" dirty="0">
                <a:solidFill>
                  <a:srgbClr val="FFFFFF"/>
                </a:solidFill>
                <a:latin typeface="Times New Roman" pitchFamily="18" charset="0"/>
                <a:cs typeface="Times New Roman" pitchFamily="18" charset="0"/>
              </a:rPr>
              <a:t> </a:t>
            </a:r>
            <a:r>
              <a:rPr lang="en-US" sz="3200" dirty="0" smtClean="0">
                <a:solidFill>
                  <a:srgbClr val="FFFFFF"/>
                </a:solidFill>
                <a:latin typeface="Times New Roman" pitchFamily="18" charset="0"/>
                <a:cs typeface="Times New Roman" pitchFamily="18" charset="0"/>
              </a:rPr>
              <a:t>Elements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562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Example 5. (continue…) </a:t>
            </a:r>
          </a:p>
          <a:p>
            <a:pPr lvl="3"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&gt;2014&lt;/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&gt;&lt;td&gt;3&lt;/td&gt;&lt;td&gt;58.53&lt;/td&gt;&lt;/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err="1">
                <a:solidFill>
                  <a:srgbClr val="FF0000"/>
                </a:solidFill>
                <a:latin typeface="Times New Roman" pitchFamily="18" charset="0"/>
                <a:cs typeface="Times New Roman" pitchFamily="18" charset="0"/>
              </a:rPr>
              <a:t>tbody</a:t>
            </a:r>
            <a:r>
              <a:rPr lang="en-US" sz="1750" dirty="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&lt;/table&gt;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&lt;/body&gt;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&lt;/html</a:t>
            </a:r>
            <a:r>
              <a:rPr lang="en-US" sz="1750" dirty="0" smtClean="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sz="1750" dirty="0" smtClean="0">
                <a:latin typeface="Times New Roman" pitchFamily="18" charset="0"/>
                <a:cs typeface="Times New Roman" pitchFamily="18" charset="0"/>
              </a:rPr>
              <a:t>                                                 Output:</a:t>
            </a:r>
          </a:p>
          <a:p>
            <a:pPr lvl="1" algn="just">
              <a:lnSpc>
                <a:spcPct val="85000"/>
              </a:lnSpc>
              <a:spcBef>
                <a:spcPts val="0"/>
              </a:spcBef>
              <a:spcAft>
                <a:spcPts val="0"/>
              </a:spcAft>
            </a:pPr>
            <a:endParaRPr lang="en-US" sz="1750" dirty="0">
              <a:latin typeface="Times New Roman" pitchFamily="18" charset="0"/>
              <a:cs typeface="Times New Roman" pitchFamily="18" charset="0"/>
            </a:endParaRPr>
          </a:p>
          <a:p>
            <a:pPr lvl="1" algn="just">
              <a:lnSpc>
                <a:spcPct val="85000"/>
              </a:lnSpc>
              <a:spcBef>
                <a:spcPts val="0"/>
              </a:spcBef>
              <a:spcAft>
                <a:spcPts val="0"/>
              </a:spcAft>
            </a:pPr>
            <a:endParaRPr lang="en-US" sz="1750" dirty="0" smtClean="0">
              <a:latin typeface="Times New Roman" pitchFamily="18" charset="0"/>
              <a:cs typeface="Times New Roman" pitchFamily="18" charset="0"/>
            </a:endParaRPr>
          </a:p>
          <a:p>
            <a:pPr lvl="1" algn="just">
              <a:lnSpc>
                <a:spcPct val="85000"/>
              </a:lnSpc>
              <a:spcBef>
                <a:spcPts val="0"/>
              </a:spcBef>
              <a:spcAft>
                <a:spcPts val="0"/>
              </a:spcAft>
            </a:pPr>
            <a:endParaRPr lang="en-US" sz="1750" dirty="0">
              <a:latin typeface="Times New Roman" pitchFamily="18" charset="0"/>
              <a:cs typeface="Times New Roman" pitchFamily="18" charset="0"/>
            </a:endParaRPr>
          </a:p>
          <a:p>
            <a:pPr lvl="1" algn="just">
              <a:lnSpc>
                <a:spcPct val="85000"/>
              </a:lnSpc>
              <a:spcBef>
                <a:spcPts val="0"/>
              </a:spcBef>
              <a:spcAft>
                <a:spcPts val="0"/>
              </a:spcAft>
            </a:pPr>
            <a:endParaRPr lang="en-US" sz="1750" dirty="0" smtClean="0">
              <a:latin typeface="Times New Roman" pitchFamily="18" charset="0"/>
              <a:cs typeface="Times New Roman" pitchFamily="18" charset="0"/>
            </a:endParaRPr>
          </a:p>
          <a:p>
            <a:pPr lvl="1" algn="just">
              <a:lnSpc>
                <a:spcPct val="85000"/>
              </a:lnSpc>
              <a:spcBef>
                <a:spcPts val="0"/>
              </a:spcBef>
              <a:spcAft>
                <a:spcPts val="0"/>
              </a:spcAft>
            </a:pPr>
            <a:endParaRPr lang="en-US" sz="1750" dirty="0">
              <a:latin typeface="Times New Roman" pitchFamily="18" charset="0"/>
              <a:cs typeface="Times New Roman" pitchFamily="18" charset="0"/>
            </a:endParaRPr>
          </a:p>
          <a:p>
            <a:pPr lvl="1" algn="just">
              <a:lnSpc>
                <a:spcPct val="85000"/>
              </a:lnSpc>
              <a:spcBef>
                <a:spcPts val="0"/>
              </a:spcBef>
              <a:spcAft>
                <a:spcPts val="0"/>
              </a:spcAft>
            </a:pPr>
            <a:endParaRPr lang="en-US" sz="1750" dirty="0" smtClean="0">
              <a:latin typeface="Times New Roman" pitchFamily="18" charset="0"/>
              <a:cs typeface="Times New Roman" pitchFamily="18" charset="0"/>
            </a:endParaRPr>
          </a:p>
          <a:p>
            <a:pPr lvl="1" algn="just">
              <a:lnSpc>
                <a:spcPct val="85000"/>
              </a:lnSpc>
              <a:spcBef>
                <a:spcPts val="0"/>
              </a:spcBef>
              <a:spcAft>
                <a:spcPts val="0"/>
              </a:spcAft>
            </a:pPr>
            <a:endParaRPr lang="en-US" sz="1750" dirty="0">
              <a:latin typeface="Times New Roman" pitchFamily="18" charset="0"/>
              <a:cs typeface="Times New Roman" pitchFamily="18" charset="0"/>
            </a:endParaRPr>
          </a:p>
          <a:p>
            <a:pPr marL="285750" indent="-285750" algn="just">
              <a:lnSpc>
                <a:spcPct val="85000"/>
              </a:lnSpc>
              <a:spcBef>
                <a:spcPts val="0"/>
              </a:spcBef>
              <a:spcAft>
                <a:spcPts val="0"/>
              </a:spcAft>
              <a:buFont typeface="Wingdings" panose="05000000000000000000" pitchFamily="2" charset="2"/>
              <a:buChar char="Ø"/>
            </a:pPr>
            <a:r>
              <a:rPr lang="en-US" sz="1750" dirty="0" smtClean="0">
                <a:solidFill>
                  <a:srgbClr val="FF0000"/>
                </a:solidFill>
                <a:latin typeface="Times New Roman" pitchFamily="18" charset="0"/>
                <a:cs typeface="Times New Roman" pitchFamily="18" charset="0"/>
              </a:rPr>
              <a:t>Cell Spanning</a:t>
            </a:r>
          </a:p>
          <a:p>
            <a:pPr marL="285750" indent="-285750" algn="just">
              <a:lnSpc>
                <a:spcPct val="85000"/>
              </a:lnSpc>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All </a:t>
            </a:r>
            <a:r>
              <a:rPr lang="en-US" sz="1750" dirty="0">
                <a:latin typeface="Times New Roman" pitchFamily="18" charset="0"/>
                <a:cs typeface="Times New Roman" pitchFamily="18" charset="0"/>
              </a:rPr>
              <a:t>of our data table examples have used a standard grid pattern, with one cell for </a:t>
            </a:r>
            <a:r>
              <a:rPr lang="en-US" sz="1750" dirty="0" smtClean="0">
                <a:latin typeface="Times New Roman" pitchFamily="18" charset="0"/>
                <a:cs typeface="Times New Roman" pitchFamily="18" charset="0"/>
              </a:rPr>
              <a:t>each row-column </a:t>
            </a:r>
            <a:r>
              <a:rPr lang="en-US" sz="1750" dirty="0">
                <a:latin typeface="Times New Roman" pitchFamily="18" charset="0"/>
                <a:cs typeface="Times New Roman" pitchFamily="18" charset="0"/>
              </a:rPr>
              <a:t>intersection. But sometimes data tables will have cells that span more than one of </a:t>
            </a:r>
            <a:r>
              <a:rPr lang="en-US" sz="1750" dirty="0" smtClean="0">
                <a:latin typeface="Times New Roman" pitchFamily="18" charset="0"/>
                <a:cs typeface="Times New Roman" pitchFamily="18" charset="0"/>
              </a:rPr>
              <a:t>the intersections </a:t>
            </a:r>
            <a:r>
              <a:rPr lang="en-US" sz="1750" dirty="0">
                <a:latin typeface="Times New Roman" pitchFamily="18" charset="0"/>
                <a:cs typeface="Times New Roman" pitchFamily="18" charset="0"/>
              </a:rPr>
              <a:t>in a standard grid</a:t>
            </a:r>
            <a:r>
              <a:rPr lang="en-US" sz="1750" dirty="0" smtClean="0">
                <a:latin typeface="Times New Roman" pitchFamily="18" charset="0"/>
                <a:cs typeface="Times New Roman" pitchFamily="18" charset="0"/>
              </a:rPr>
              <a:t>.</a:t>
            </a:r>
          </a:p>
          <a:p>
            <a:pPr marL="285750" indent="-285750" algn="just">
              <a:lnSpc>
                <a:spcPct val="85000"/>
              </a:lnSpc>
              <a:spcBef>
                <a:spcPts val="0"/>
              </a:spcBef>
              <a:spcAft>
                <a:spcPts val="0"/>
              </a:spcAft>
              <a:buFont typeface="Arial" panose="020B0604020202020204" pitchFamily="34" charset="0"/>
              <a:buChar char="•"/>
            </a:pPr>
            <a:r>
              <a:rPr lang="en-US" sz="1750" dirty="0">
                <a:latin typeface="Times New Roman" pitchFamily="18" charset="0"/>
                <a:cs typeface="Times New Roman" pitchFamily="18" charset="0"/>
              </a:rPr>
              <a:t> For example, see the My Favorite Eras table in </a:t>
            </a:r>
            <a:r>
              <a:rPr lang="en-US" sz="1750" dirty="0" smtClean="0">
                <a:latin typeface="Times New Roman" pitchFamily="18" charset="0"/>
                <a:cs typeface="Times New Roman" pitchFamily="18" charset="0"/>
              </a:rPr>
              <a:t>example 6., We implemented </a:t>
            </a:r>
            <a:r>
              <a:rPr lang="en-US" sz="1750" dirty="0">
                <a:latin typeface="Times New Roman" pitchFamily="18" charset="0"/>
                <a:cs typeface="Times New Roman" pitchFamily="18" charset="0"/>
              </a:rPr>
              <a:t>it using a table element with six rows and three columns. </a:t>
            </a:r>
            <a:endParaRPr lang="en-US" sz="1750" dirty="0" smtClean="0">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The </a:t>
            </a:r>
            <a:r>
              <a:rPr lang="en-US" sz="1750" dirty="0">
                <a:latin typeface="Times New Roman" pitchFamily="18" charset="0"/>
                <a:cs typeface="Times New Roman" pitchFamily="18" charset="0"/>
              </a:rPr>
              <a:t>Events cell at the </a:t>
            </a:r>
            <a:r>
              <a:rPr lang="en-US" sz="1750" dirty="0" smtClean="0">
                <a:latin typeface="Times New Roman" pitchFamily="18" charset="0"/>
                <a:cs typeface="Times New Roman" pitchFamily="18" charset="0"/>
              </a:rPr>
              <a:t>top is </a:t>
            </a:r>
            <a:r>
              <a:rPr lang="en-US" sz="1750" dirty="0">
                <a:latin typeface="Times New Roman" pitchFamily="18" charset="0"/>
                <a:cs typeface="Times New Roman" pitchFamily="18" charset="0"/>
              </a:rPr>
              <a:t>a merged version of two cells in the first row</a:t>
            </a:r>
            <a:r>
              <a:rPr lang="en-US" sz="1750" dirty="0" smtClean="0">
                <a:latin typeface="Times New Roman" pitchFamily="18" charset="0"/>
                <a:cs typeface="Times New Roman" pitchFamily="18" charset="0"/>
              </a:rPr>
              <a:t>. The </a:t>
            </a:r>
            <a:r>
              <a:rPr lang="en-US" sz="1750" dirty="0">
                <a:latin typeface="Times New Roman" pitchFamily="18" charset="0"/>
                <a:cs typeface="Times New Roman" pitchFamily="18" charset="0"/>
              </a:rPr>
              <a:t>Mesozoic cell at the left is a merged </a:t>
            </a:r>
            <a:r>
              <a:rPr lang="en-US" sz="1750" dirty="0" smtClean="0">
                <a:latin typeface="Times New Roman" pitchFamily="18" charset="0"/>
                <a:cs typeface="Times New Roman" pitchFamily="18" charset="0"/>
              </a:rPr>
              <a:t>version of </a:t>
            </a:r>
            <a:r>
              <a:rPr lang="en-US" sz="1750" dirty="0">
                <a:latin typeface="Times New Roman" pitchFamily="18" charset="0"/>
                <a:cs typeface="Times New Roman" pitchFamily="18" charset="0"/>
              </a:rPr>
              <a:t>two cells in the first column</a:t>
            </a:r>
            <a:r>
              <a:rPr lang="en-US" sz="1750" dirty="0" smtClean="0">
                <a:latin typeface="Times New Roman" pitchFamily="18" charset="0"/>
                <a:cs typeface="Times New Roman" pitchFamily="18" charset="0"/>
              </a:rPr>
              <a:t>. Below </a:t>
            </a:r>
            <a:r>
              <a:rPr lang="en-US" sz="1750" dirty="0">
                <a:latin typeface="Times New Roman" pitchFamily="18" charset="0"/>
                <a:cs typeface="Times New Roman" pitchFamily="18" charset="0"/>
              </a:rPr>
              <a:t>the Mesozoic cell, the Cenozoic cell is a merged version </a:t>
            </a:r>
            <a:r>
              <a:rPr lang="en-US" sz="1750" dirty="0" smtClean="0">
                <a:latin typeface="Times New Roman" pitchFamily="18" charset="0"/>
                <a:cs typeface="Times New Roman" pitchFamily="18" charset="0"/>
              </a:rPr>
              <a:t>of the </a:t>
            </a:r>
            <a:r>
              <a:rPr lang="en-US" sz="1750" dirty="0">
                <a:latin typeface="Times New Roman" pitchFamily="18" charset="0"/>
                <a:cs typeface="Times New Roman" pitchFamily="18" charset="0"/>
              </a:rPr>
              <a:t>next three cells in the first column.</a:t>
            </a:r>
            <a:endParaRPr lang="en-US" sz="1750"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5400" y="1981200"/>
            <a:ext cx="3886200" cy="2330026"/>
          </a:xfrm>
          <a:prstGeom prst="rect">
            <a:avLst/>
          </a:prstGeom>
        </p:spPr>
      </p:pic>
    </p:spTree>
    <p:extLst>
      <p:ext uri="{BB962C8B-B14F-4D97-AF65-F5344CB8AC3E}">
        <p14:creationId xmlns:p14="http://schemas.microsoft.com/office/powerpoint/2010/main" val="1562196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Table </a:t>
            </a:r>
            <a:r>
              <a:rPr lang="en-US" sz="2000" dirty="0">
                <a:latin typeface="Times New Roman" pitchFamily="18" charset="0"/>
                <a:cs typeface="Times New Roman" pitchFamily="18" charset="0"/>
              </a:rPr>
              <a:t>Elements </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Formatting </a:t>
            </a:r>
            <a:r>
              <a:rPr lang="en-US" sz="2000" dirty="0">
                <a:latin typeface="Times New Roman" pitchFamily="18" charset="0"/>
                <a:cs typeface="Times New Roman" pitchFamily="18" charset="0"/>
              </a:rPr>
              <a:t>a Data Table: Borders, Alignment</a:t>
            </a:r>
            <a:r>
              <a:rPr lang="en-US" sz="2000" dirty="0" smtClean="0">
                <a:latin typeface="Times New Roman" pitchFamily="18" charset="0"/>
                <a:cs typeface="Times New Roman" pitchFamily="18" charset="0"/>
              </a:rPr>
              <a:t>, and </a:t>
            </a:r>
            <a:r>
              <a:rPr lang="en-US" sz="2000" dirty="0">
                <a:latin typeface="Times New Roman" pitchFamily="18" charset="0"/>
                <a:cs typeface="Times New Roman" pitchFamily="18" charset="0"/>
              </a:rPr>
              <a:t>Padding</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CSS </a:t>
            </a:r>
            <a:r>
              <a:rPr lang="en-US" sz="2000" dirty="0">
                <a:latin typeface="Times New Roman" pitchFamily="18" charset="0"/>
                <a:cs typeface="Times New Roman" pitchFamily="18" charset="0"/>
              </a:rPr>
              <a:t>Structural Pseudo-Class Selectors  </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thead</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a:t>
            </a:r>
            <a:r>
              <a:rPr lang="en-US" sz="2000" dirty="0" err="1">
                <a:latin typeface="Times New Roman" pitchFamily="18" charset="0"/>
                <a:cs typeface="Times New Roman" pitchFamily="18" charset="0"/>
              </a:rPr>
              <a:t>tbody</a:t>
            </a:r>
            <a:r>
              <a:rPr lang="en-US" sz="2000" dirty="0">
                <a:latin typeface="Times New Roman" pitchFamily="18" charset="0"/>
                <a:cs typeface="Times New Roman" pitchFamily="18" charset="0"/>
              </a:rPr>
              <a:t> Elements </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Cell </a:t>
            </a:r>
            <a:r>
              <a:rPr lang="en-US" sz="2000" dirty="0">
                <a:latin typeface="Times New Roman" pitchFamily="18" charset="0"/>
                <a:cs typeface="Times New Roman" pitchFamily="18" charset="0"/>
              </a:rPr>
              <a:t>Spanning</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Web </a:t>
            </a:r>
            <a:r>
              <a:rPr lang="en-US" sz="2000" dirty="0">
                <a:latin typeface="Times New Roman" pitchFamily="18" charset="0"/>
                <a:cs typeface="Times New Roman" pitchFamily="18" charset="0"/>
              </a:rPr>
              <a:t>Accessibility</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CSS </a:t>
            </a:r>
            <a:r>
              <a:rPr lang="en-US" sz="2000" dirty="0">
                <a:latin typeface="Times New Roman" pitchFamily="18" charset="0"/>
                <a:cs typeface="Times New Roman" pitchFamily="18" charset="0"/>
              </a:rPr>
              <a:t>display Property with Table Values</a:t>
            </a:r>
          </a:p>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Relative </a:t>
            </a:r>
            <a:r>
              <a:rPr lang="en-US" sz="2000" dirty="0">
                <a:latin typeface="Times New Roman" pitchFamily="18" charset="0"/>
                <a:cs typeface="Times New Roman" pitchFamily="18" charset="0"/>
              </a:rPr>
              <a:t>Positioning</a:t>
            </a:r>
          </a:p>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Summary </a:t>
            </a: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Cell </a:t>
            </a:r>
            <a:r>
              <a:rPr lang="en-US" sz="3200" dirty="0" smtClean="0">
                <a:solidFill>
                  <a:srgbClr val="FFFFFF"/>
                </a:solidFill>
                <a:latin typeface="Times New Roman" pitchFamily="18" charset="0"/>
                <a:cs typeface="Times New Roman" pitchFamily="18" charset="0"/>
              </a:rPr>
              <a:t>Spanning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558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If </a:t>
            </a:r>
            <a:r>
              <a:rPr lang="en-US" sz="1750" dirty="0">
                <a:latin typeface="Times New Roman" pitchFamily="18" charset="0"/>
                <a:cs typeface="Times New Roman" pitchFamily="18" charset="0"/>
              </a:rPr>
              <a:t>you want to create a merged cell that spans more than one column, you’ll need to add </a:t>
            </a:r>
            <a:r>
              <a:rPr lang="en-US" sz="1750" dirty="0" smtClean="0">
                <a:latin typeface="Times New Roman" pitchFamily="18" charset="0"/>
                <a:cs typeface="Times New Roman" pitchFamily="18" charset="0"/>
              </a:rPr>
              <a:t>a </a:t>
            </a:r>
            <a:r>
              <a:rPr lang="en-US" sz="1750" dirty="0" err="1" smtClean="0">
                <a:solidFill>
                  <a:srgbClr val="FF0000"/>
                </a:solidFill>
                <a:latin typeface="Times New Roman" pitchFamily="18" charset="0"/>
                <a:cs typeface="Times New Roman" pitchFamily="18" charset="0"/>
              </a:rPr>
              <a:t>colspan</a:t>
            </a:r>
            <a:r>
              <a:rPr lang="en-US" sz="1750" dirty="0" smtClean="0">
                <a:latin typeface="Times New Roman" pitchFamily="18" charset="0"/>
                <a:cs typeface="Times New Roman" pitchFamily="18" charset="0"/>
              </a:rPr>
              <a:t> attribute </a:t>
            </a:r>
            <a:r>
              <a:rPr lang="en-US" sz="1750" dirty="0">
                <a:latin typeface="Times New Roman" pitchFamily="18" charset="0"/>
                <a:cs typeface="Times New Roman" pitchFamily="18" charset="0"/>
              </a:rPr>
              <a:t>to a </a:t>
            </a:r>
            <a:r>
              <a:rPr lang="en-US" sz="1750" dirty="0" err="1">
                <a:latin typeface="Times New Roman" pitchFamily="18" charset="0"/>
                <a:cs typeface="Times New Roman" pitchFamily="18" charset="0"/>
              </a:rPr>
              <a:t>th</a:t>
            </a:r>
            <a:r>
              <a:rPr lang="en-US" sz="1750" dirty="0">
                <a:latin typeface="Times New Roman" pitchFamily="18" charset="0"/>
                <a:cs typeface="Times New Roman" pitchFamily="18" charset="0"/>
              </a:rPr>
              <a:t> or td element. </a:t>
            </a:r>
            <a:endParaRPr lang="en-US" sz="1750" dirty="0" smtClean="0">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sz="1750" dirty="0">
                <a:latin typeface="Times New Roman" pitchFamily="18" charset="0"/>
                <a:cs typeface="Times New Roman" pitchFamily="18" charset="0"/>
              </a:rPr>
              <a:t>In particular, examine the code for the table’s first row, and note </a:t>
            </a:r>
            <a:r>
              <a:rPr lang="en-US" sz="1750" dirty="0" err="1">
                <a:latin typeface="Times New Roman" pitchFamily="18" charset="0"/>
                <a:cs typeface="Times New Roman" pitchFamily="18" charset="0"/>
              </a:rPr>
              <a:t>colspan</a:t>
            </a:r>
            <a:r>
              <a:rPr lang="en-US" sz="1750" dirty="0">
                <a:latin typeface="Times New Roman" pitchFamily="18" charset="0"/>
                <a:cs typeface="Times New Roman" pitchFamily="18" charset="0"/>
              </a:rPr>
              <a:t>="2", </a:t>
            </a:r>
            <a:r>
              <a:rPr lang="en-US" sz="1750" dirty="0" smtClean="0">
                <a:latin typeface="Times New Roman" pitchFamily="18" charset="0"/>
                <a:cs typeface="Times New Roman" pitchFamily="18" charset="0"/>
              </a:rPr>
              <a:t>which creates </a:t>
            </a:r>
            <a:r>
              <a:rPr lang="en-US" sz="1750" dirty="0">
                <a:latin typeface="Times New Roman" pitchFamily="18" charset="0"/>
                <a:cs typeface="Times New Roman" pitchFamily="18" charset="0"/>
              </a:rPr>
              <a:t>a merged cell that spans two columns. We’ve copied the code here for your convenience:</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&gt;Eras&lt;/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colspan</a:t>
            </a:r>
            <a:r>
              <a:rPr lang="en-US" sz="1750" dirty="0">
                <a:solidFill>
                  <a:srgbClr val="FF0000"/>
                </a:solidFill>
                <a:latin typeface="Times New Roman" pitchFamily="18" charset="0"/>
                <a:cs typeface="Times New Roman" pitchFamily="18" charset="0"/>
              </a:rPr>
              <a:t>="2"&gt;Events&lt;/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  </a:t>
            </a:r>
            <a:endParaRPr lang="en-US" sz="1750" dirty="0" smtClean="0">
              <a:solidFill>
                <a:srgbClr val="FF0000"/>
              </a:solidFill>
              <a:latin typeface="Times New Roman" pitchFamily="18" charset="0"/>
              <a:cs typeface="Times New Roman" pitchFamily="18" charset="0"/>
            </a:endParaRPr>
          </a:p>
          <a:p>
            <a:pPr lvl="1" algn="just">
              <a:lnSpc>
                <a:spcPct val="85000"/>
              </a:lnSpc>
              <a:spcBef>
                <a:spcPts val="0"/>
              </a:spcBef>
              <a:spcAft>
                <a:spcPts val="0"/>
              </a:spcAft>
            </a:pPr>
            <a:endParaRPr lang="en-US" sz="1750" dirty="0">
              <a:solidFill>
                <a:srgbClr val="FF0000"/>
              </a:solidFill>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Example 6. </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&lt;!DOCTYPE html&gt;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&lt;html </a:t>
            </a:r>
            <a:r>
              <a:rPr lang="en-US" sz="1750" dirty="0" err="1">
                <a:solidFill>
                  <a:srgbClr val="FF0000"/>
                </a:solidFill>
                <a:latin typeface="Times New Roman" pitchFamily="18" charset="0"/>
                <a:cs typeface="Times New Roman" pitchFamily="18" charset="0"/>
              </a:rPr>
              <a:t>lang</a:t>
            </a:r>
            <a:r>
              <a:rPr lang="en-US" sz="1750" dirty="0">
                <a:solidFill>
                  <a:srgbClr val="FF0000"/>
                </a:solidFill>
                <a:latin typeface="Times New Roman" pitchFamily="18" charset="0"/>
                <a:cs typeface="Times New Roman" pitchFamily="18" charset="0"/>
              </a:rPr>
              <a:t>="</a:t>
            </a:r>
            <a:r>
              <a:rPr lang="en-US" sz="1750" dirty="0" err="1">
                <a:solidFill>
                  <a:srgbClr val="FF0000"/>
                </a:solidFill>
                <a:latin typeface="Times New Roman" pitchFamily="18" charset="0"/>
                <a:cs typeface="Times New Roman" pitchFamily="18" charset="0"/>
              </a:rPr>
              <a:t>en</a:t>
            </a:r>
            <a:r>
              <a:rPr lang="en-US" sz="1750" dirty="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&lt;head&gt;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&lt;meta charset="utf-8"&gt;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&lt;meta name="author" content="AAA"&gt;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&lt;title&gt;Earth Eras&lt;/title&gt;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&lt;style&gt;</a:t>
            </a:r>
          </a:p>
          <a:p>
            <a:pPr lvl="2"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table {border: thin solid;}</a:t>
            </a:r>
          </a:p>
          <a:p>
            <a:pPr lvl="2" algn="just">
              <a:lnSpc>
                <a:spcPct val="85000"/>
              </a:lnSpc>
              <a:spcBef>
                <a:spcPts val="0"/>
              </a:spcBef>
              <a:spcAft>
                <a:spcPts val="0"/>
              </a:spcAft>
            </a:pP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td {border: thin solid; padding: 10px;}</a:t>
            </a:r>
          </a:p>
          <a:p>
            <a:pPr lvl="2" algn="just">
              <a:lnSpc>
                <a:spcPct val="85000"/>
              </a:lnSpc>
              <a:spcBef>
                <a:spcPts val="0"/>
              </a:spcBef>
              <a:spcAft>
                <a:spcPts val="0"/>
              </a:spcAft>
            </a:pPr>
            <a:r>
              <a:rPr lang="en-US" sz="1750" dirty="0" err="1">
                <a:solidFill>
                  <a:srgbClr val="FF0000"/>
                </a:solidFill>
                <a:latin typeface="Times New Roman" pitchFamily="18" charset="0"/>
                <a:cs typeface="Times New Roman" pitchFamily="18" charset="0"/>
              </a:rPr>
              <a:t>thead</a:t>
            </a:r>
            <a:r>
              <a:rPr lang="en-US" sz="1750" dirty="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a:t>
            </a:r>
            <a:r>
              <a:rPr lang="en-US" sz="1750" dirty="0" smtClean="0">
                <a:solidFill>
                  <a:srgbClr val="FF0000"/>
                </a:solidFill>
                <a:latin typeface="Times New Roman" pitchFamily="18" charset="0"/>
                <a:cs typeface="Times New Roman" pitchFamily="18" charset="0"/>
              </a:rPr>
              <a:t>{background-color</a:t>
            </a:r>
            <a:r>
              <a:rPr lang="en-US" sz="1750" dirty="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lawngreen</a:t>
            </a:r>
            <a:r>
              <a:rPr lang="en-US" sz="1750" dirty="0">
                <a:solidFill>
                  <a:srgbClr val="FF0000"/>
                </a:solidFill>
                <a:latin typeface="Times New Roman" pitchFamily="18" charset="0"/>
                <a:cs typeface="Times New Roman" pitchFamily="18" charset="0"/>
              </a:rPr>
              <a:t>;}</a:t>
            </a:r>
          </a:p>
          <a:p>
            <a:pPr lvl="2" algn="just">
              <a:lnSpc>
                <a:spcPct val="85000"/>
              </a:lnSpc>
              <a:spcBef>
                <a:spcPts val="0"/>
              </a:spcBef>
              <a:spcAft>
                <a:spcPts val="0"/>
              </a:spcAft>
            </a:pPr>
            <a:r>
              <a:rPr lang="en-US" sz="1750" dirty="0" err="1">
                <a:solidFill>
                  <a:srgbClr val="FF0000"/>
                </a:solidFill>
                <a:latin typeface="Times New Roman" pitchFamily="18" charset="0"/>
                <a:cs typeface="Times New Roman" pitchFamily="18" charset="0"/>
              </a:rPr>
              <a:t>tbody</a:t>
            </a:r>
            <a:r>
              <a:rPr lang="en-US" sz="1750" dirty="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a:t>
            </a:r>
            <a:r>
              <a:rPr lang="en-US" sz="1750" dirty="0" smtClean="0">
                <a:solidFill>
                  <a:srgbClr val="FF0000"/>
                </a:solidFill>
                <a:latin typeface="Times New Roman" pitchFamily="18" charset="0"/>
                <a:cs typeface="Times New Roman" pitchFamily="18" charset="0"/>
              </a:rPr>
              <a:t>{background-color</a:t>
            </a:r>
            <a:r>
              <a:rPr lang="en-US" sz="1750" dirty="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lightcyan</a:t>
            </a:r>
            <a:r>
              <a:rPr lang="en-US" sz="1750" dirty="0">
                <a:solidFill>
                  <a:srgbClr val="FF0000"/>
                </a:solidFill>
                <a:latin typeface="Times New Roman" pitchFamily="18" charset="0"/>
                <a:cs typeface="Times New Roman" pitchFamily="18" charset="0"/>
              </a:rPr>
              <a: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&lt;/style&gt;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&lt;/head&gt;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&lt;body&gt;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&lt;table&gt;</a:t>
            </a:r>
          </a:p>
          <a:p>
            <a:pPr lvl="1"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a:solidFill>
                  <a:srgbClr val="FF0000"/>
                </a:solidFill>
                <a:latin typeface="Times New Roman" pitchFamily="18" charset="0"/>
                <a:cs typeface="Times New Roman" pitchFamily="18" charset="0"/>
              </a:rPr>
              <a:t>caption&gt;My Favorite Eras&lt;/caption</a:t>
            </a:r>
            <a:r>
              <a:rPr lang="en-US" sz="1750" dirty="0" smtClean="0">
                <a:solidFill>
                  <a:srgbClr val="FF0000"/>
                </a:solidFill>
                <a:latin typeface="Times New Roman" pitchFamily="18" charset="0"/>
                <a:cs typeface="Times New Roman" pitchFamily="18" charset="0"/>
              </a:rPr>
              <a:t>&gt;</a:t>
            </a:r>
            <a:endParaRPr lang="en-US" sz="175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281253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Cell </a:t>
            </a:r>
            <a:r>
              <a:rPr lang="en-US" sz="3200" dirty="0" smtClean="0">
                <a:solidFill>
                  <a:srgbClr val="FFFFFF"/>
                </a:solidFill>
                <a:latin typeface="Times New Roman" pitchFamily="18" charset="0"/>
                <a:cs typeface="Times New Roman" pitchFamily="18" charset="0"/>
              </a:rPr>
              <a:t>Spanning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5972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Example 6. (continue…)</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thead</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&gt;&lt;</a:t>
            </a:r>
            <a:r>
              <a:rPr lang="en-US" sz="1700" dirty="0" err="1">
                <a:solidFill>
                  <a:srgbClr val="FF0000"/>
                </a:solidFill>
                <a:latin typeface="Times New Roman" pitchFamily="18" charset="0"/>
                <a:cs typeface="Times New Roman" pitchFamily="18" charset="0"/>
              </a:rPr>
              <a:t>th</a:t>
            </a:r>
            <a:r>
              <a:rPr lang="en-US" sz="1700" dirty="0">
                <a:solidFill>
                  <a:srgbClr val="FF0000"/>
                </a:solidFill>
                <a:latin typeface="Times New Roman" pitchFamily="18" charset="0"/>
                <a:cs typeface="Times New Roman" pitchFamily="18" charset="0"/>
              </a:rPr>
              <a:t>&gt;Eras&lt;/</a:t>
            </a:r>
            <a:r>
              <a:rPr lang="en-US" sz="1700" dirty="0" err="1">
                <a:solidFill>
                  <a:srgbClr val="FF0000"/>
                </a:solidFill>
                <a:latin typeface="Times New Roman" pitchFamily="18" charset="0"/>
                <a:cs typeface="Times New Roman" pitchFamily="18" charset="0"/>
              </a:rPr>
              <a:t>th</a:t>
            </a:r>
            <a:r>
              <a:rPr lang="en-US" sz="1700" dirty="0">
                <a:solidFill>
                  <a:srgbClr val="FF0000"/>
                </a:solidFill>
                <a:latin typeface="Times New Roman" pitchFamily="18" charset="0"/>
                <a:cs typeface="Times New Roman" pitchFamily="18" charset="0"/>
              </a:rPr>
              <a:t>&gt;&lt;</a:t>
            </a:r>
            <a:r>
              <a:rPr lang="en-US" sz="1700" dirty="0" err="1">
                <a:solidFill>
                  <a:srgbClr val="FF0000"/>
                </a:solidFill>
                <a:latin typeface="Times New Roman" pitchFamily="18" charset="0"/>
                <a:cs typeface="Times New Roman" pitchFamily="18" charset="0"/>
              </a:rPr>
              <a:t>th</a:t>
            </a:r>
            <a:r>
              <a:rPr lang="en-US" sz="1700" dirty="0">
                <a:solidFill>
                  <a:srgbClr val="FF0000"/>
                </a:solidFill>
                <a:latin typeface="Times New Roman" pitchFamily="18" charset="0"/>
                <a:cs typeface="Times New Roman" pitchFamily="18" charset="0"/>
              </a:rPr>
              <a:t> </a:t>
            </a:r>
            <a:r>
              <a:rPr lang="en-US" sz="1700" dirty="0" err="1">
                <a:solidFill>
                  <a:srgbClr val="FF0000"/>
                </a:solidFill>
                <a:latin typeface="Times New Roman" pitchFamily="18" charset="0"/>
                <a:cs typeface="Times New Roman" pitchFamily="18" charset="0"/>
              </a:rPr>
              <a:t>colspan</a:t>
            </a:r>
            <a:r>
              <a:rPr lang="en-US" sz="1700" dirty="0">
                <a:solidFill>
                  <a:srgbClr val="FF0000"/>
                </a:solidFill>
                <a:latin typeface="Times New Roman" pitchFamily="18" charset="0"/>
                <a:cs typeface="Times New Roman" pitchFamily="18" charset="0"/>
              </a:rPr>
              <a:t>="2"&gt;Events&lt;/</a:t>
            </a:r>
            <a:r>
              <a:rPr lang="en-US" sz="1700" dirty="0" err="1">
                <a:solidFill>
                  <a:srgbClr val="FF0000"/>
                </a:solidFill>
                <a:latin typeface="Times New Roman" pitchFamily="18" charset="0"/>
                <a:cs typeface="Times New Roman" pitchFamily="18" charset="0"/>
              </a:rPr>
              <a:t>th</a:t>
            </a:r>
            <a:r>
              <a:rPr lang="en-US" sz="1700" dirty="0">
                <a:solidFill>
                  <a:srgbClr val="FF0000"/>
                </a:solidFill>
                <a:latin typeface="Times New Roman" pitchFamily="18" charset="0"/>
                <a:cs typeface="Times New Roman" pitchFamily="18" charset="0"/>
              </a:rPr>
              <a:t>&gt;&lt;/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thead</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tbody</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err="1">
                <a:solidFill>
                  <a:srgbClr val="FF0000"/>
                </a:solidFill>
                <a:latin typeface="Times New Roman" pitchFamily="18" charset="0"/>
                <a:cs typeface="Times New Roman" pitchFamily="18" charset="0"/>
              </a:rPr>
              <a:t>th</a:t>
            </a:r>
            <a:r>
              <a:rPr lang="en-US" sz="1700" dirty="0">
                <a:solidFill>
                  <a:srgbClr val="FF0000"/>
                </a:solidFill>
                <a:latin typeface="Times New Roman" pitchFamily="18" charset="0"/>
                <a:cs typeface="Times New Roman" pitchFamily="18" charset="0"/>
              </a:rPr>
              <a:t> </a:t>
            </a:r>
            <a:r>
              <a:rPr lang="en-US" sz="1700" dirty="0" err="1">
                <a:solidFill>
                  <a:srgbClr val="FF0000"/>
                </a:solidFill>
                <a:latin typeface="Times New Roman" pitchFamily="18" charset="0"/>
                <a:cs typeface="Times New Roman" pitchFamily="18" charset="0"/>
              </a:rPr>
              <a:t>rowspan</a:t>
            </a:r>
            <a:r>
              <a:rPr lang="en-US" sz="1700" dirty="0">
                <a:solidFill>
                  <a:srgbClr val="FF0000"/>
                </a:solidFill>
                <a:latin typeface="Times New Roman" pitchFamily="18" charset="0"/>
                <a:cs typeface="Times New Roman" pitchFamily="18" charset="0"/>
              </a:rPr>
              <a:t>="2"&gt;Mesozoic&lt;</a:t>
            </a:r>
            <a:r>
              <a:rPr lang="en-US" sz="1700" dirty="0" err="1">
                <a:solidFill>
                  <a:srgbClr val="FF0000"/>
                </a:solidFill>
                <a:latin typeface="Times New Roman" pitchFamily="18" charset="0"/>
                <a:cs typeface="Times New Roman" pitchFamily="18" charset="0"/>
              </a:rPr>
              <a:t>br</a:t>
            </a:r>
            <a:r>
              <a:rPr lang="en-US" sz="1700" dirty="0">
                <a:solidFill>
                  <a:srgbClr val="FF0000"/>
                </a:solidFill>
                <a:latin typeface="Times New Roman" pitchFamily="18" charset="0"/>
                <a:cs typeface="Times New Roman" pitchFamily="18" charset="0"/>
              </a:rPr>
              <a:t>&gt;251 to 65.5 </a:t>
            </a:r>
            <a:r>
              <a:rPr lang="en-US" sz="1700" dirty="0" err="1">
                <a:solidFill>
                  <a:srgbClr val="FF0000"/>
                </a:solidFill>
                <a:latin typeface="Times New Roman" pitchFamily="18" charset="0"/>
                <a:cs typeface="Times New Roman" pitchFamily="18" charset="0"/>
              </a:rPr>
              <a:t>mya</a:t>
            </a: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th</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a:solidFill>
                  <a:srgbClr val="FF0000"/>
                </a:solidFill>
                <a:latin typeface="Times New Roman" pitchFamily="18" charset="0"/>
                <a:cs typeface="Times New Roman" pitchFamily="18" charset="0"/>
              </a:rPr>
              <a:t>td&gt;Evolutionary split between reptiles and dinosaurs&lt;/td&gt;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a:solidFill>
                  <a:srgbClr val="FF0000"/>
                </a:solidFill>
                <a:latin typeface="Times New Roman" pitchFamily="18" charset="0"/>
                <a:cs typeface="Times New Roman" pitchFamily="18" charset="0"/>
              </a:rPr>
              <a:t>td&gt;235 </a:t>
            </a:r>
            <a:r>
              <a:rPr lang="en-US" sz="1700" dirty="0" err="1">
                <a:solidFill>
                  <a:srgbClr val="FF0000"/>
                </a:solidFill>
                <a:latin typeface="Times New Roman" pitchFamily="18" charset="0"/>
                <a:cs typeface="Times New Roman" pitchFamily="18" charset="0"/>
              </a:rPr>
              <a:t>mya</a:t>
            </a:r>
            <a:r>
              <a:rPr lang="en-US" sz="1700" dirty="0">
                <a:solidFill>
                  <a:srgbClr val="FF0000"/>
                </a:solidFill>
                <a:latin typeface="Times New Roman" pitchFamily="18" charset="0"/>
                <a:cs typeface="Times New Roman" pitchFamily="18" charset="0"/>
              </a:rPr>
              <a:t>&lt;/td&gt;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a:solidFill>
                  <a:srgbClr val="FF0000"/>
                </a:solidFill>
                <a:latin typeface="Times New Roman" pitchFamily="18" charset="0"/>
                <a:cs typeface="Times New Roman" pitchFamily="18" charset="0"/>
              </a:rPr>
              <a:t>td&gt;South America breaks away from Africa&lt;/td&gt;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a:solidFill>
                  <a:srgbClr val="FF0000"/>
                </a:solidFill>
                <a:latin typeface="Times New Roman" pitchFamily="18" charset="0"/>
                <a:cs typeface="Times New Roman" pitchFamily="18" charset="0"/>
              </a:rPr>
              <a:t>td&gt;105 </a:t>
            </a:r>
            <a:r>
              <a:rPr lang="en-US" sz="1700" dirty="0" err="1">
                <a:solidFill>
                  <a:srgbClr val="FF0000"/>
                </a:solidFill>
                <a:latin typeface="Times New Roman" pitchFamily="18" charset="0"/>
                <a:cs typeface="Times New Roman" pitchFamily="18" charset="0"/>
              </a:rPr>
              <a:t>mya</a:t>
            </a:r>
            <a:r>
              <a:rPr lang="en-US" sz="1700" dirty="0">
                <a:solidFill>
                  <a:srgbClr val="FF0000"/>
                </a:solidFill>
                <a:latin typeface="Times New Roman" pitchFamily="18" charset="0"/>
                <a:cs typeface="Times New Roman" pitchFamily="18" charset="0"/>
              </a:rPr>
              <a:t>&lt;/td&gt;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err="1">
                <a:solidFill>
                  <a:srgbClr val="FF0000"/>
                </a:solidFill>
                <a:latin typeface="Times New Roman" pitchFamily="18" charset="0"/>
                <a:cs typeface="Times New Roman" pitchFamily="18" charset="0"/>
              </a:rPr>
              <a:t>th</a:t>
            </a:r>
            <a:r>
              <a:rPr lang="en-US" sz="1700" dirty="0">
                <a:solidFill>
                  <a:srgbClr val="FF0000"/>
                </a:solidFill>
                <a:latin typeface="Times New Roman" pitchFamily="18" charset="0"/>
                <a:cs typeface="Times New Roman" pitchFamily="18" charset="0"/>
              </a:rPr>
              <a:t> </a:t>
            </a:r>
            <a:r>
              <a:rPr lang="en-US" sz="1700" dirty="0" err="1">
                <a:solidFill>
                  <a:srgbClr val="FF0000"/>
                </a:solidFill>
                <a:latin typeface="Times New Roman" pitchFamily="18" charset="0"/>
                <a:cs typeface="Times New Roman" pitchFamily="18" charset="0"/>
              </a:rPr>
              <a:t>rowspan</a:t>
            </a:r>
            <a:r>
              <a:rPr lang="en-US" sz="1700" dirty="0">
                <a:solidFill>
                  <a:srgbClr val="FF0000"/>
                </a:solidFill>
                <a:latin typeface="Times New Roman" pitchFamily="18" charset="0"/>
                <a:cs typeface="Times New Roman" pitchFamily="18" charset="0"/>
              </a:rPr>
              <a:t>="3"&gt;Cenozoic&lt;</a:t>
            </a:r>
            <a:r>
              <a:rPr lang="en-US" sz="1700" dirty="0" err="1">
                <a:solidFill>
                  <a:srgbClr val="FF0000"/>
                </a:solidFill>
                <a:latin typeface="Times New Roman" pitchFamily="18" charset="0"/>
                <a:cs typeface="Times New Roman" pitchFamily="18" charset="0"/>
              </a:rPr>
              <a:t>br</a:t>
            </a:r>
            <a:r>
              <a:rPr lang="en-US" sz="1700" dirty="0">
                <a:solidFill>
                  <a:srgbClr val="FF0000"/>
                </a:solidFill>
                <a:latin typeface="Times New Roman" pitchFamily="18" charset="0"/>
                <a:cs typeface="Times New Roman" pitchFamily="18" charset="0"/>
              </a:rPr>
              <a:t>&gt;65.5 </a:t>
            </a:r>
            <a:r>
              <a:rPr lang="en-US" sz="1700" dirty="0" err="1">
                <a:solidFill>
                  <a:srgbClr val="FF0000"/>
                </a:solidFill>
                <a:latin typeface="Times New Roman" pitchFamily="18" charset="0"/>
                <a:cs typeface="Times New Roman" pitchFamily="18" charset="0"/>
              </a:rPr>
              <a:t>mya</a:t>
            </a:r>
            <a:r>
              <a:rPr lang="en-US" sz="1700" dirty="0">
                <a:solidFill>
                  <a:srgbClr val="FF0000"/>
                </a:solidFill>
                <a:latin typeface="Times New Roman" pitchFamily="18" charset="0"/>
                <a:cs typeface="Times New Roman" pitchFamily="18" charset="0"/>
              </a:rPr>
              <a:t> to today&lt;/</a:t>
            </a:r>
            <a:r>
              <a:rPr lang="en-US" sz="1700" dirty="0" err="1">
                <a:solidFill>
                  <a:srgbClr val="FF0000"/>
                </a:solidFill>
                <a:latin typeface="Times New Roman" pitchFamily="18" charset="0"/>
                <a:cs typeface="Times New Roman" pitchFamily="18" charset="0"/>
              </a:rPr>
              <a:t>th</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a:solidFill>
                  <a:srgbClr val="FF0000"/>
                </a:solidFill>
                <a:latin typeface="Times New Roman" pitchFamily="18" charset="0"/>
                <a:cs typeface="Times New Roman" pitchFamily="18" charset="0"/>
              </a:rPr>
              <a:t>td&gt;Modern mammals appear&lt;/td&gt;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a:solidFill>
                  <a:srgbClr val="FF0000"/>
                </a:solidFill>
                <a:latin typeface="Times New Roman" pitchFamily="18" charset="0"/>
                <a:cs typeface="Times New Roman" pitchFamily="18" charset="0"/>
              </a:rPr>
              <a:t>td&gt;40 </a:t>
            </a:r>
            <a:r>
              <a:rPr lang="en-US" sz="1700" dirty="0" err="1">
                <a:solidFill>
                  <a:srgbClr val="FF0000"/>
                </a:solidFill>
                <a:latin typeface="Times New Roman" pitchFamily="18" charset="0"/>
                <a:cs typeface="Times New Roman" pitchFamily="18" charset="0"/>
              </a:rPr>
              <a:t>mya</a:t>
            </a:r>
            <a:r>
              <a:rPr lang="en-US" sz="1700" dirty="0">
                <a:solidFill>
                  <a:srgbClr val="FF0000"/>
                </a:solidFill>
                <a:latin typeface="Times New Roman" pitchFamily="18" charset="0"/>
                <a:cs typeface="Times New Roman" pitchFamily="18" charset="0"/>
              </a:rPr>
              <a:t>&lt;/td&gt;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&gt;&lt;td&gt;Tool-making humanoids appear&lt;/td&gt;&lt;td&gt;2 </a:t>
            </a:r>
            <a:r>
              <a:rPr lang="en-US" sz="1700" dirty="0" err="1">
                <a:solidFill>
                  <a:srgbClr val="FF0000"/>
                </a:solidFill>
                <a:latin typeface="Times New Roman" pitchFamily="18" charset="0"/>
                <a:cs typeface="Times New Roman" pitchFamily="18" charset="0"/>
              </a:rPr>
              <a:t>mya</a:t>
            </a:r>
            <a:r>
              <a:rPr lang="en-US" sz="1700" dirty="0">
                <a:solidFill>
                  <a:srgbClr val="FF0000"/>
                </a:solidFill>
                <a:latin typeface="Times New Roman" pitchFamily="18" charset="0"/>
                <a:cs typeface="Times New Roman" pitchFamily="18" charset="0"/>
              </a:rPr>
              <a:t>&lt;/td&gt;&lt;/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a:solidFill>
                  <a:srgbClr val="FF0000"/>
                </a:solidFill>
                <a:latin typeface="Times New Roman" pitchFamily="18" charset="0"/>
                <a:cs typeface="Times New Roman" pitchFamily="18" charset="0"/>
              </a:rPr>
              <a:t>td&gt;First Rolling Stones reunion tour&lt;/td&gt;</a:t>
            </a:r>
          </a:p>
          <a:p>
            <a:pPr lvl="1" algn="just">
              <a:lnSpc>
                <a:spcPct val="80000"/>
              </a:lnSpc>
              <a:spcBef>
                <a:spcPts val="0"/>
              </a:spcBef>
              <a:spcAft>
                <a:spcPts val="0"/>
              </a:spcAft>
            </a:pPr>
            <a:r>
              <a:rPr lang="en-US" sz="1700" dirty="0" smtClean="0">
                <a:solidFill>
                  <a:srgbClr val="FF0000"/>
                </a:solidFill>
                <a:latin typeface="Times New Roman" pitchFamily="18" charset="0"/>
                <a:cs typeface="Times New Roman" pitchFamily="18" charset="0"/>
              </a:rPr>
              <a:t>         &lt;</a:t>
            </a:r>
            <a:r>
              <a:rPr lang="en-US" sz="1700" dirty="0">
                <a:solidFill>
                  <a:srgbClr val="FF0000"/>
                </a:solidFill>
                <a:latin typeface="Times New Roman" pitchFamily="18" charset="0"/>
                <a:cs typeface="Times New Roman" pitchFamily="18" charset="0"/>
              </a:rPr>
              <a:t>td&gt;11,000 years ago&lt;/td&gt;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tbody</a:t>
            </a:r>
            <a:r>
              <a:rPr lang="en-US" sz="1700" dirty="0">
                <a:solidFill>
                  <a:srgbClr val="FF0000"/>
                </a:solidFill>
                <a:latin typeface="Times New Roman" pitchFamily="18" charset="0"/>
                <a:cs typeface="Times New Roman" pitchFamily="18" charset="0"/>
              </a:rPr>
              <a:t>&gt;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&lt;/table&gt;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&lt;/body&gt;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&lt;/html&gt;</a:t>
            </a:r>
            <a:endParaRPr lang="en-US" sz="170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3683070" y="838501"/>
            <a:ext cx="1777859" cy="369332"/>
          </a:xfrm>
          <a:prstGeom prst="rect">
            <a:avLst/>
          </a:prstGeom>
          <a:ln>
            <a:solidFill>
              <a:srgbClr val="00B050"/>
            </a:solidFill>
          </a:ln>
        </p:spPr>
        <p:txBody>
          <a:bodyPr wrap="none">
            <a:spAutoFit/>
          </a:bodyPr>
          <a:lstStyle/>
          <a:p>
            <a:r>
              <a:rPr lang="en-US" dirty="0" err="1">
                <a:solidFill>
                  <a:srgbClr val="00B050"/>
                </a:solidFill>
                <a:latin typeface="Times New Roman" panose="02020603050405020304" pitchFamily="18" charset="0"/>
                <a:cs typeface="Times New Roman" panose="02020603050405020304" pitchFamily="18" charset="0"/>
              </a:rPr>
              <a:t>colspan</a:t>
            </a:r>
            <a:r>
              <a:rPr lang="en-US" dirty="0">
                <a:solidFill>
                  <a:srgbClr val="00B050"/>
                </a:solidFill>
                <a:latin typeface="Times New Roman" panose="02020603050405020304" pitchFamily="18" charset="0"/>
                <a:cs typeface="Times New Roman" panose="02020603050405020304" pitchFamily="18" charset="0"/>
              </a:rPr>
              <a:t> attribute</a:t>
            </a:r>
          </a:p>
        </p:txBody>
      </p:sp>
      <p:sp>
        <p:nvSpPr>
          <p:cNvPr id="12" name="Rectangle 11"/>
          <p:cNvSpPr/>
          <p:nvPr/>
        </p:nvSpPr>
        <p:spPr>
          <a:xfrm>
            <a:off x="2286000" y="1625716"/>
            <a:ext cx="1794081" cy="369332"/>
          </a:xfrm>
          <a:prstGeom prst="rect">
            <a:avLst/>
          </a:prstGeom>
          <a:ln>
            <a:solidFill>
              <a:srgbClr val="00B050"/>
            </a:solidFill>
          </a:ln>
        </p:spPr>
        <p:txBody>
          <a:bodyPr wrap="none">
            <a:spAutoFit/>
          </a:bodyPr>
          <a:lstStyle/>
          <a:p>
            <a:r>
              <a:rPr lang="en-US" dirty="0" err="1" smtClean="0">
                <a:solidFill>
                  <a:srgbClr val="00B050"/>
                </a:solidFill>
                <a:latin typeface="Times New Roman" panose="02020603050405020304" pitchFamily="18" charset="0"/>
                <a:cs typeface="Times New Roman" panose="02020603050405020304" pitchFamily="18" charset="0"/>
              </a:rPr>
              <a:t>rowspan</a:t>
            </a:r>
            <a:r>
              <a:rPr lang="en-US" dirty="0" smtClean="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attribute</a:t>
            </a:r>
          </a:p>
        </p:txBody>
      </p:sp>
      <p:cxnSp>
        <p:nvCxnSpPr>
          <p:cNvPr id="5" name="Straight Arrow Connector 4"/>
          <p:cNvCxnSpPr/>
          <p:nvPr/>
        </p:nvCxnSpPr>
        <p:spPr>
          <a:xfrm>
            <a:off x="2590800" y="1927673"/>
            <a:ext cx="0" cy="28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67200" y="1105050"/>
            <a:ext cx="0" cy="26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626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Cell </a:t>
            </a:r>
            <a:r>
              <a:rPr lang="en-US" sz="3200" dirty="0" smtClean="0">
                <a:solidFill>
                  <a:srgbClr val="FFFFFF"/>
                </a:solidFill>
                <a:latin typeface="Times New Roman" pitchFamily="18" charset="0"/>
                <a:cs typeface="Times New Roman" pitchFamily="18" charset="0"/>
              </a:rPr>
              <a:t>Spanning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608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Example 6. (continue…)</a:t>
            </a:r>
          </a:p>
          <a:p>
            <a:pPr lvl="1" algn="just">
              <a:lnSpc>
                <a:spcPct val="85000"/>
              </a:lnSpc>
              <a:spcBef>
                <a:spcPts val="0"/>
              </a:spcBef>
              <a:spcAft>
                <a:spcPts val="0"/>
              </a:spcAft>
            </a:pPr>
            <a:r>
              <a:rPr lang="en-US" sz="1750" dirty="0" smtClean="0">
                <a:latin typeface="Times New Roman" pitchFamily="18" charset="0"/>
                <a:cs typeface="Times New Roman" pitchFamily="18" charset="0"/>
              </a:rPr>
              <a:t>Output:</a:t>
            </a:r>
          </a:p>
          <a:p>
            <a:pPr lvl="1" algn="just">
              <a:lnSpc>
                <a:spcPct val="85000"/>
              </a:lnSpc>
              <a:spcBef>
                <a:spcPts val="0"/>
              </a:spcBef>
              <a:spcAft>
                <a:spcPts val="0"/>
              </a:spcAft>
            </a:pPr>
            <a:endParaRPr lang="en-US" sz="1750" dirty="0">
              <a:latin typeface="Times New Roman" pitchFamily="18" charset="0"/>
              <a:cs typeface="Times New Roman" pitchFamily="18" charset="0"/>
            </a:endParaRPr>
          </a:p>
          <a:p>
            <a:pPr lvl="1" algn="just">
              <a:lnSpc>
                <a:spcPct val="85000"/>
              </a:lnSpc>
              <a:spcBef>
                <a:spcPts val="0"/>
              </a:spcBef>
              <a:spcAft>
                <a:spcPts val="0"/>
              </a:spcAft>
            </a:pPr>
            <a:endParaRPr lang="en-US" sz="1750" dirty="0" smtClean="0">
              <a:latin typeface="Times New Roman" pitchFamily="18" charset="0"/>
              <a:cs typeface="Times New Roman" pitchFamily="18" charset="0"/>
            </a:endParaRPr>
          </a:p>
          <a:p>
            <a:pPr lvl="1" algn="just">
              <a:lnSpc>
                <a:spcPct val="85000"/>
              </a:lnSpc>
              <a:spcBef>
                <a:spcPts val="0"/>
              </a:spcBef>
              <a:spcAft>
                <a:spcPts val="0"/>
              </a:spcAft>
            </a:pPr>
            <a:endParaRPr lang="en-US" sz="1750" dirty="0">
              <a:latin typeface="Times New Roman" pitchFamily="18" charset="0"/>
              <a:cs typeface="Times New Roman" pitchFamily="18" charset="0"/>
            </a:endParaRPr>
          </a:p>
          <a:p>
            <a:pPr lvl="1" algn="just">
              <a:lnSpc>
                <a:spcPct val="85000"/>
              </a:lnSpc>
              <a:spcBef>
                <a:spcPts val="0"/>
              </a:spcBef>
              <a:spcAft>
                <a:spcPts val="0"/>
              </a:spcAft>
            </a:pPr>
            <a:endParaRPr lang="en-US" sz="1750" dirty="0" smtClean="0">
              <a:latin typeface="Times New Roman" pitchFamily="18" charset="0"/>
              <a:cs typeface="Times New Roman" pitchFamily="18" charset="0"/>
            </a:endParaRPr>
          </a:p>
          <a:p>
            <a:pPr lvl="1" algn="just">
              <a:lnSpc>
                <a:spcPct val="85000"/>
              </a:lnSpc>
              <a:spcBef>
                <a:spcPts val="0"/>
              </a:spcBef>
              <a:spcAft>
                <a:spcPts val="0"/>
              </a:spcAft>
            </a:pPr>
            <a:endParaRPr lang="en-US" sz="1750" dirty="0">
              <a:latin typeface="Times New Roman" pitchFamily="18" charset="0"/>
              <a:cs typeface="Times New Roman" pitchFamily="18" charset="0"/>
            </a:endParaRPr>
          </a:p>
          <a:p>
            <a:pPr lvl="1" algn="just">
              <a:lnSpc>
                <a:spcPct val="85000"/>
              </a:lnSpc>
              <a:spcBef>
                <a:spcPts val="0"/>
              </a:spcBef>
              <a:spcAft>
                <a:spcPts val="0"/>
              </a:spcAft>
            </a:pPr>
            <a:endParaRPr lang="en-US" sz="1750" dirty="0" smtClean="0">
              <a:latin typeface="Times New Roman" pitchFamily="18" charset="0"/>
              <a:cs typeface="Times New Roman" pitchFamily="18" charset="0"/>
            </a:endParaRPr>
          </a:p>
          <a:p>
            <a:pPr lvl="1" algn="just">
              <a:lnSpc>
                <a:spcPct val="85000"/>
              </a:lnSpc>
              <a:spcBef>
                <a:spcPts val="0"/>
              </a:spcBef>
              <a:spcAft>
                <a:spcPts val="0"/>
              </a:spcAft>
            </a:pPr>
            <a:endParaRPr lang="en-US" sz="1750" dirty="0">
              <a:latin typeface="Times New Roman" pitchFamily="18" charset="0"/>
              <a:cs typeface="Times New Roman" pitchFamily="18" charset="0"/>
            </a:endParaRPr>
          </a:p>
          <a:p>
            <a:pPr lvl="1" algn="just">
              <a:lnSpc>
                <a:spcPct val="85000"/>
              </a:lnSpc>
              <a:spcBef>
                <a:spcPts val="0"/>
              </a:spcBef>
              <a:spcAft>
                <a:spcPts val="0"/>
              </a:spcAft>
            </a:pPr>
            <a:endParaRPr lang="en-US" sz="1750" dirty="0" smtClean="0">
              <a:latin typeface="Times New Roman" pitchFamily="18" charset="0"/>
              <a:cs typeface="Times New Roman" pitchFamily="18" charset="0"/>
            </a:endParaRPr>
          </a:p>
          <a:p>
            <a:pPr lvl="1" algn="just">
              <a:lnSpc>
                <a:spcPct val="85000"/>
              </a:lnSpc>
              <a:spcBef>
                <a:spcPts val="0"/>
              </a:spcBef>
              <a:spcAft>
                <a:spcPts val="0"/>
              </a:spcAft>
            </a:pPr>
            <a:endParaRPr lang="en-US" sz="1750" dirty="0">
              <a:latin typeface="Times New Roman" pitchFamily="18" charset="0"/>
              <a:cs typeface="Times New Roman" pitchFamily="18" charset="0"/>
            </a:endParaRPr>
          </a:p>
          <a:p>
            <a:pPr marL="285750" indent="-285750" algn="just">
              <a:lnSpc>
                <a:spcPct val="90000"/>
              </a:lnSpc>
              <a:spcBef>
                <a:spcPts val="0"/>
              </a:spcBef>
              <a:spcAft>
                <a:spcPts val="0"/>
              </a:spcAft>
              <a:buFont typeface="Wingdings" panose="05000000000000000000" pitchFamily="2" charset="2"/>
              <a:buChar char="Ø"/>
            </a:pPr>
            <a:r>
              <a:rPr lang="en-US" dirty="0" smtClean="0">
                <a:solidFill>
                  <a:srgbClr val="FF0000"/>
                </a:solidFill>
                <a:latin typeface="Times New Roman" pitchFamily="18" charset="0"/>
                <a:cs typeface="Times New Roman" pitchFamily="18" charset="0"/>
              </a:rPr>
              <a:t>Web Accessibility</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Web accessibility means that disabled users can use the Web effectively. Most web accessibility efforts go toward helping users with visual disabilities, but web accessibility also attempts to address the needs of users with hearing, cognitive, and motor skills disabilities</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Typically, visually impaired users have screen readers to read web pages. A screen reader is software that figures out what the user’s screen is displaying and sends a text description of it to a speech synthesizer. The speech synthesizer then reads the text aloud. </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In particular, you should consider embedding a details element in the table’s </a:t>
            </a:r>
            <a:r>
              <a:rPr lang="en-US" dirty="0" smtClean="0">
                <a:latin typeface="Times New Roman" pitchFamily="18" charset="0"/>
                <a:cs typeface="Times New Roman" pitchFamily="18" charset="0"/>
              </a:rPr>
              <a:t>caption element</a:t>
            </a:r>
            <a:r>
              <a:rPr lang="en-US" dirty="0">
                <a:latin typeface="Times New Roman" pitchFamily="18" charset="0"/>
                <a:cs typeface="Times New Roman" pitchFamily="18" charset="0"/>
              </a:rPr>
              <a:t>. The details element provides a description of the table’s content so that a screen </a:t>
            </a:r>
            <a:r>
              <a:rPr lang="en-US" dirty="0" smtClean="0">
                <a:latin typeface="Times New Roman" pitchFamily="18" charset="0"/>
                <a:cs typeface="Times New Roman" pitchFamily="18" charset="0"/>
              </a:rPr>
              <a:t>reader can </a:t>
            </a:r>
            <a:r>
              <a:rPr lang="en-US" dirty="0">
                <a:latin typeface="Times New Roman" pitchFamily="18" charset="0"/>
                <a:cs typeface="Times New Roman" pitchFamily="18" charset="0"/>
              </a:rPr>
              <a:t>read the description and get a better understanding of the nature of the table’s organization. </a:t>
            </a:r>
            <a:endParaRPr lang="en-US" dirty="0" smtClean="0">
              <a:latin typeface="Times New Roman" pitchFamily="18" charset="0"/>
              <a:cs typeface="Times New Roman" pitchFamily="18" charset="0"/>
            </a:endParaRPr>
          </a:p>
          <a:p>
            <a:pPr algn="just">
              <a:lnSpc>
                <a:spcPct val="85000"/>
              </a:lnSpc>
              <a:spcBef>
                <a:spcPts val="0"/>
              </a:spcBef>
              <a:spcAft>
                <a:spcPts val="0"/>
              </a:spcAft>
            </a:pPr>
            <a:endParaRPr lang="en-US" sz="175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6107" y="1140160"/>
            <a:ext cx="5201493" cy="2212640"/>
          </a:xfrm>
          <a:prstGeom prst="rect">
            <a:avLst/>
          </a:prstGeom>
        </p:spPr>
      </p:pic>
    </p:spTree>
    <p:extLst>
      <p:ext uri="{BB962C8B-B14F-4D97-AF65-F5344CB8AC3E}">
        <p14:creationId xmlns:p14="http://schemas.microsoft.com/office/powerpoint/2010/main" val="1103669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Web </a:t>
            </a:r>
            <a:r>
              <a:rPr lang="en-US" sz="3200" dirty="0" smtClean="0">
                <a:solidFill>
                  <a:srgbClr val="FFFFFF"/>
                </a:solidFill>
                <a:latin typeface="Times New Roman" pitchFamily="18" charset="0"/>
                <a:cs typeface="Times New Roman" pitchFamily="18" charset="0"/>
              </a:rPr>
              <a:t>Accessibility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615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n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example 7., note </a:t>
            </a:r>
            <a:r>
              <a:rPr lang="en-US" dirty="0">
                <a:latin typeface="Times New Roman" pitchFamily="18" charset="0"/>
                <a:cs typeface="Times New Roman" pitchFamily="18" charset="0"/>
              </a:rPr>
              <a:t>the right-facing </a:t>
            </a:r>
            <a:r>
              <a:rPr lang="en-US" dirty="0" smtClean="0">
                <a:latin typeface="Times New Roman" pitchFamily="18" charset="0"/>
                <a:cs typeface="Times New Roman" pitchFamily="18" charset="0"/>
              </a:rPr>
              <a:t>triangle under </a:t>
            </a:r>
            <a:r>
              <a:rPr lang="en-US" dirty="0">
                <a:latin typeface="Times New Roman" pitchFamily="18" charset="0"/>
                <a:cs typeface="Times New Roman" pitchFamily="18" charset="0"/>
              </a:rPr>
              <a:t>the table’s title. If the user clicks the triangle, the browser will display “help” details </a:t>
            </a:r>
            <a:r>
              <a:rPr lang="en-US" dirty="0" smtClean="0">
                <a:latin typeface="Times New Roman" pitchFamily="18" charset="0"/>
                <a:cs typeface="Times New Roman" pitchFamily="18" charset="0"/>
              </a:rPr>
              <a:t>that describe </a:t>
            </a:r>
            <a:r>
              <a:rPr lang="en-US" dirty="0">
                <a:latin typeface="Times New Roman" pitchFamily="18" charset="0"/>
                <a:cs typeface="Times New Roman" pitchFamily="18" charset="0"/>
              </a:rPr>
              <a:t>the table’s content. The triangle and the text that describes the table both come from </a:t>
            </a:r>
            <a:r>
              <a:rPr lang="en-US" dirty="0" smtClean="0">
                <a:latin typeface="Times New Roman" pitchFamily="18" charset="0"/>
                <a:cs typeface="Times New Roman" pitchFamily="18" charset="0"/>
              </a:rPr>
              <a:t>a details </a:t>
            </a:r>
            <a:r>
              <a:rPr lang="en-US" dirty="0">
                <a:latin typeface="Times New Roman" pitchFamily="18" charset="0"/>
                <a:cs typeface="Times New Roman" pitchFamily="18" charset="0"/>
              </a:rPr>
              <a:t>element embedded in the table’s caption element</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Screen readers will use that text to describe </a:t>
            </a:r>
            <a:r>
              <a:rPr lang="en-US" dirty="0" smtClean="0">
                <a:latin typeface="Times New Roman" pitchFamily="18" charset="0"/>
                <a:cs typeface="Times New Roman" pitchFamily="18" charset="0"/>
              </a:rPr>
              <a:t>the table’s </a:t>
            </a:r>
            <a:r>
              <a:rPr lang="en-US" dirty="0">
                <a:latin typeface="Times New Roman" pitchFamily="18" charset="0"/>
                <a:cs typeface="Times New Roman" pitchFamily="18" charset="0"/>
              </a:rPr>
              <a:t>organization</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Besides the details element, another way to help screen readers understand complicated </a:t>
            </a:r>
            <a:r>
              <a:rPr lang="en-US" dirty="0" smtClean="0">
                <a:latin typeface="Times New Roman" pitchFamily="18" charset="0"/>
                <a:cs typeface="Times New Roman" pitchFamily="18" charset="0"/>
              </a:rPr>
              <a:t>data tables is </a:t>
            </a:r>
            <a:r>
              <a:rPr lang="en-US" dirty="0">
                <a:latin typeface="Times New Roman" pitchFamily="18" charset="0"/>
                <a:cs typeface="Times New Roman" pitchFamily="18" charset="0"/>
              </a:rPr>
              <a:t>to use </a:t>
            </a:r>
            <a:r>
              <a:rPr lang="en-US" dirty="0" smtClean="0">
                <a:latin typeface="Times New Roman" pitchFamily="18" charset="0"/>
                <a:cs typeface="Times New Roman" pitchFamily="18" charset="0"/>
              </a:rPr>
              <a:t>the headers attribute.</a:t>
            </a:r>
          </a:p>
          <a:p>
            <a:pPr algn="just">
              <a:spcBef>
                <a:spcPts val="0"/>
              </a:spcBef>
              <a:spcAft>
                <a:spcPts val="0"/>
              </a:spcAft>
            </a:pPr>
            <a:endParaRPr lang="en-US" dirty="0" smtClean="0">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specify the header cell(s) that each data cell </a:t>
            </a:r>
            <a:r>
              <a:rPr lang="en-US" dirty="0" smtClean="0">
                <a:latin typeface="Times New Roman" pitchFamily="18" charset="0"/>
                <a:cs typeface="Times New Roman" pitchFamily="18" charset="0"/>
              </a:rPr>
              <a:t>or </a:t>
            </a:r>
            <a:r>
              <a:rPr lang="en-US" dirty="0" err="1" smtClean="0">
                <a:latin typeface="Times New Roman" pitchFamily="18" charset="0"/>
                <a:cs typeface="Times New Roman" pitchFamily="18" charset="0"/>
              </a:rPr>
              <a:t>subheader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cell is associated with. For example, in the Grading Weights table, the 36% data cell </a:t>
            </a:r>
            <a:r>
              <a:rPr lang="en-US" dirty="0" smtClean="0">
                <a:latin typeface="Times New Roman" pitchFamily="18" charset="0"/>
                <a:cs typeface="Times New Roman" pitchFamily="18" charset="0"/>
              </a:rPr>
              <a:t>is associated </a:t>
            </a:r>
            <a:r>
              <a:rPr lang="en-US" dirty="0">
                <a:latin typeface="Times New Roman" pitchFamily="18" charset="0"/>
                <a:cs typeface="Times New Roman" pitchFamily="18" charset="0"/>
              </a:rPr>
              <a:t>with the Exams header cell and also the 2 </a:t>
            </a:r>
            <a:r>
              <a:rPr lang="en-US" dirty="0" err="1">
                <a:latin typeface="Times New Roman" pitchFamily="18" charset="0"/>
                <a:cs typeface="Times New Roman" pitchFamily="18" charset="0"/>
              </a:rPr>
              <a:t>subheader</a:t>
            </a:r>
            <a:r>
              <a:rPr lang="en-US" dirty="0">
                <a:latin typeface="Times New Roman" pitchFamily="18" charset="0"/>
                <a:cs typeface="Times New Roman" pitchFamily="18" charset="0"/>
              </a:rPr>
              <a:t> cell immediately above the 36</a:t>
            </a:r>
            <a:r>
              <a:rPr lang="en-US" dirty="0" smtClean="0">
                <a:latin typeface="Times New Roman" pitchFamily="18" charset="0"/>
                <a:cs typeface="Times New Roman" pitchFamily="18" charset="0"/>
              </a:rPr>
              <a:t>% cell</a:t>
            </a:r>
            <a:r>
              <a:rPr lang="en-US" dirty="0">
                <a:latin typeface="Times New Roman" pitchFamily="18" charset="0"/>
                <a:cs typeface="Times New Roman" pitchFamily="18" charset="0"/>
              </a:rPr>
              <a:t>. So to help with web accessibility, the 36% cell has a headers attribute that specifies those </a:t>
            </a:r>
            <a:r>
              <a:rPr lang="en-US" dirty="0" smtClean="0">
                <a:latin typeface="Times New Roman" pitchFamily="18" charset="0"/>
                <a:cs typeface="Times New Roman" pitchFamily="18" charset="0"/>
              </a:rPr>
              <a:t>two header cells, here’s the relevant code in example 7.</a:t>
            </a:r>
          </a:p>
          <a:p>
            <a:pPr lvl="1" algn="just">
              <a:spcBef>
                <a:spcPts val="0"/>
              </a:spcBef>
              <a:spcAft>
                <a:spcPts val="0"/>
              </a:spcAft>
            </a:pPr>
            <a:r>
              <a:rPr lang="en-US" dirty="0">
                <a:solidFill>
                  <a:srgbClr val="FF0000"/>
                </a:solidFill>
                <a:latin typeface="Times New Roman" pitchFamily="18" charset="0"/>
                <a:cs typeface="Times New Roman" pitchFamily="18" charset="0"/>
              </a:rPr>
              <a:t> &lt;td headers="exams exam2"&gt;36%&lt;/td</a:t>
            </a:r>
            <a:r>
              <a:rPr lang="en-US" dirty="0" smtClean="0">
                <a:solidFill>
                  <a:srgbClr val="FF0000"/>
                </a:solidFill>
                <a:latin typeface="Times New Roman" pitchFamily="18" charset="0"/>
                <a:cs typeface="Times New Roman" pitchFamily="18" charset="0"/>
              </a:rPr>
              <a:t>&gt;</a:t>
            </a:r>
          </a:p>
          <a:p>
            <a:pPr lvl="1" algn="just">
              <a:spcBef>
                <a:spcPts val="0"/>
              </a:spcBef>
              <a:spcAft>
                <a:spcPts val="0"/>
              </a:spcAft>
            </a:pPr>
            <a:endParaRPr lang="en-US" dirty="0">
              <a:solidFill>
                <a:srgbClr val="FF0000"/>
              </a:solidFill>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“exams” and “exam2” values match the id values for the </a:t>
            </a:r>
            <a:r>
              <a:rPr lang="en-US" dirty="0" smtClean="0">
                <a:latin typeface="Times New Roman" pitchFamily="18" charset="0"/>
                <a:cs typeface="Times New Roman" pitchFamily="18" charset="0"/>
              </a:rPr>
              <a:t>Exams header </a:t>
            </a:r>
            <a:r>
              <a:rPr lang="en-US" dirty="0">
                <a:latin typeface="Times New Roman" pitchFamily="18" charset="0"/>
                <a:cs typeface="Times New Roman" pitchFamily="18" charset="0"/>
              </a:rPr>
              <a:t>cell and the 2 </a:t>
            </a:r>
            <a:r>
              <a:rPr lang="en-US" dirty="0" err="1">
                <a:latin typeface="Times New Roman" pitchFamily="18" charset="0"/>
                <a:cs typeface="Times New Roman" pitchFamily="18" charset="0"/>
              </a:rPr>
              <a:t>subheader</a:t>
            </a:r>
            <a:r>
              <a:rPr lang="en-US" dirty="0">
                <a:latin typeface="Times New Roman" pitchFamily="18" charset="0"/>
                <a:cs typeface="Times New Roman" pitchFamily="18" charset="0"/>
              </a:rPr>
              <a:t> cell immediately above the 36% cell. Here’s the relevant code </a:t>
            </a:r>
            <a:r>
              <a:rPr lang="en-US" dirty="0" smtClean="0">
                <a:latin typeface="Times New Roman" pitchFamily="18" charset="0"/>
                <a:cs typeface="Times New Roman" pitchFamily="18" charset="0"/>
              </a:rPr>
              <a:t>from example 7.</a:t>
            </a:r>
          </a:p>
          <a:p>
            <a:pPr lvl="1"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colspan</a:t>
            </a:r>
            <a:r>
              <a:rPr lang="en-US" dirty="0">
                <a:solidFill>
                  <a:srgbClr val="FF0000"/>
                </a:solidFill>
                <a:latin typeface="Times New Roman" pitchFamily="18" charset="0"/>
                <a:cs typeface="Times New Roman" pitchFamily="18" charset="0"/>
              </a:rPr>
              <a:t>="2" id="exams"&gt;Exams&lt;/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a:t>
            </a:r>
          </a:p>
          <a:p>
            <a:pPr lvl="1" algn="just">
              <a:spcBef>
                <a:spcPts val="0"/>
              </a:spcBef>
              <a:spcAft>
                <a:spcPts val="0"/>
              </a:spcAft>
            </a:pPr>
            <a:r>
              <a:rPr lang="en-US" dirty="0">
                <a:solidFill>
                  <a:srgbClr val="FF0000"/>
                </a:solidFill>
                <a:latin typeface="Times New Roman" pitchFamily="18" charset="0"/>
                <a:cs typeface="Times New Roman" pitchFamily="18" charset="0"/>
              </a:rPr>
              <a:t>...</a:t>
            </a:r>
          </a:p>
          <a:p>
            <a:pPr lvl="1"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id="exam2" headers="exams"&gt;2&lt;/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a:t>
            </a:r>
            <a:endParaRPr lang="en-US"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sz="1750"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457537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Web </a:t>
            </a:r>
            <a:r>
              <a:rPr lang="en-US" sz="3200" dirty="0" smtClean="0">
                <a:solidFill>
                  <a:srgbClr val="FFFFFF"/>
                </a:solidFill>
                <a:latin typeface="Times New Roman" pitchFamily="18" charset="0"/>
                <a:cs typeface="Times New Roman" pitchFamily="18" charset="0"/>
              </a:rPr>
              <a:t>Accessibility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4183"/>
            <a:ext cx="8153399" cy="61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what </a:t>
            </a:r>
            <a:r>
              <a:rPr lang="en-US" dirty="0">
                <a:latin typeface="Times New Roman" pitchFamily="18" charset="0"/>
                <a:cs typeface="Times New Roman" pitchFamily="18" charset="0"/>
              </a:rPr>
              <a:t>if a table element is used for layout purposes, and the cells are not organized by rows and columns? If a screen reader reads such a table and doesn’t know that it’s a layout table</a:t>
            </a: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will provide unhelpful (and possibly confusing) </a:t>
            </a:r>
            <a:r>
              <a:rPr lang="en-US" dirty="0" smtClean="0">
                <a:latin typeface="Times New Roman" pitchFamily="18" charset="0"/>
                <a:cs typeface="Times New Roman" pitchFamily="18" charset="0"/>
              </a:rPr>
              <a:t>information. </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To avoid this problem, if you have a </a:t>
            </a:r>
            <a:r>
              <a:rPr lang="en-US" dirty="0" smtClean="0">
                <a:latin typeface="Times New Roman" pitchFamily="18" charset="0"/>
                <a:cs typeface="Times New Roman" pitchFamily="18" charset="0"/>
              </a:rPr>
              <a:t>table element </a:t>
            </a:r>
            <a:r>
              <a:rPr lang="en-US" dirty="0">
                <a:latin typeface="Times New Roman" pitchFamily="18" charset="0"/>
                <a:cs typeface="Times New Roman" pitchFamily="18" charset="0"/>
              </a:rPr>
              <a:t>being used for layout purposes, you should add a role attribute to the table </a:t>
            </a:r>
            <a:r>
              <a:rPr lang="en-US" dirty="0" smtClean="0">
                <a:latin typeface="Times New Roman" pitchFamily="18" charset="0"/>
                <a:cs typeface="Times New Roman" pitchFamily="18" charset="0"/>
              </a:rPr>
              <a:t>element’s start </a:t>
            </a:r>
            <a:r>
              <a:rPr lang="en-US" dirty="0">
                <a:latin typeface="Times New Roman" pitchFamily="18" charset="0"/>
                <a:cs typeface="Times New Roman" pitchFamily="18" charset="0"/>
              </a:rPr>
              <a:t>tag, like this:</a:t>
            </a:r>
          </a:p>
          <a:p>
            <a:pPr lvl="1" algn="just">
              <a:spcBef>
                <a:spcPts val="0"/>
              </a:spcBef>
              <a:spcAft>
                <a:spcPts val="0"/>
              </a:spcAft>
            </a:pPr>
            <a:r>
              <a:rPr lang="en-US" dirty="0">
                <a:solidFill>
                  <a:srgbClr val="FF0000"/>
                </a:solidFill>
                <a:latin typeface="Times New Roman" pitchFamily="18" charset="0"/>
                <a:cs typeface="Times New Roman" pitchFamily="18" charset="0"/>
              </a:rPr>
              <a:t>&lt;table role="presentation"&gt; </a:t>
            </a:r>
            <a:endParaRPr lang="en-US" dirty="0" smtClean="0">
              <a:solidFill>
                <a:srgbClr val="FF0000"/>
              </a:solidFill>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7. </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&lt;!DOCTYPE html&gt;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&lt;meta name="author" content="AAA"&gt;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&lt;title&gt;Grading Weights&lt;/title&gt;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table,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td {border: thin solid;}</a:t>
            </a:r>
          </a:p>
          <a:p>
            <a:pPr lvl="2" algn="just">
              <a:lnSpc>
                <a:spcPct val="85000"/>
              </a:lnSpc>
              <a:spcBef>
                <a:spcPts val="0"/>
              </a:spcBef>
              <a:spcAft>
                <a:spcPts val="0"/>
              </a:spcAft>
            </a:pP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td {</a:t>
            </a:r>
          </a:p>
          <a:p>
            <a:pPr lvl="3"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text-align: center;</a:t>
            </a:r>
          </a:p>
          <a:p>
            <a:pPr lvl="3"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padding: 10px;</a:t>
            </a:r>
          </a:p>
          <a:p>
            <a:pPr lvl="2" algn="just">
              <a:lnSpc>
                <a:spcPct val="85000"/>
              </a:lnSpc>
              <a:spcBef>
                <a:spcPts val="0"/>
              </a:spcBef>
              <a:spcAft>
                <a:spcPts val="0"/>
              </a:spcAft>
            </a:pPr>
            <a:r>
              <a:rPr lang="en-US" dirty="0" smtClean="0">
                <a:solidFill>
                  <a:srgbClr val="FF0000"/>
                </a:solidFill>
                <a:latin typeface="Times New Roman" pitchFamily="18" charset="0"/>
                <a:cs typeface="Times New Roman" pitchFamily="18" charset="0"/>
              </a:rPr>
              <a:t>  }</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caption {margin-bottom: 15px;}</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&lt;/head&gt;</a:t>
            </a:r>
          </a:p>
          <a:p>
            <a:pPr lvl="2" algn="just">
              <a:lnSpc>
                <a:spcPct val="85000"/>
              </a:lnSpc>
              <a:spcBef>
                <a:spcPts val="0"/>
              </a:spcBef>
              <a:spcAft>
                <a:spcPts val="0"/>
              </a:spcAft>
            </a:pPr>
            <a:endParaRPr lang="en-US" sz="170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endParaRPr lang="en-US" sz="170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626595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Web </a:t>
            </a:r>
            <a:r>
              <a:rPr lang="en-US" sz="3200" dirty="0" smtClean="0">
                <a:solidFill>
                  <a:srgbClr val="FFFFFF"/>
                </a:solidFill>
                <a:latin typeface="Times New Roman" pitchFamily="18" charset="0"/>
                <a:cs typeface="Times New Roman" pitchFamily="18" charset="0"/>
              </a:rPr>
              <a:t>Accessibility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9526"/>
            <a:ext cx="8153399" cy="562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Example 7. (continue…)</a:t>
            </a:r>
          </a:p>
          <a:p>
            <a:pPr lvl="1"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&lt;</a:t>
            </a:r>
            <a:r>
              <a:rPr lang="en-US" sz="1750" dirty="0">
                <a:solidFill>
                  <a:srgbClr val="FF0000"/>
                </a:solidFill>
                <a:latin typeface="Times New Roman" pitchFamily="18" charset="0"/>
                <a:cs typeface="Times New Roman" pitchFamily="18" charset="0"/>
              </a:rPr>
              <a:t>body&gt;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&lt;table&gt;</a:t>
            </a:r>
          </a:p>
          <a:p>
            <a:pPr lvl="1"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a:solidFill>
                  <a:srgbClr val="FF0000"/>
                </a:solidFill>
                <a:latin typeface="Times New Roman" pitchFamily="18" charset="0"/>
                <a:cs typeface="Times New Roman" pitchFamily="18" charset="0"/>
              </a:rPr>
              <a:t>caption&gt;</a:t>
            </a:r>
          </a:p>
          <a:p>
            <a:pPr lvl="1"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           Grading </a:t>
            </a:r>
            <a:r>
              <a:rPr lang="en-US" sz="1750" dirty="0">
                <a:solidFill>
                  <a:srgbClr val="FF0000"/>
                </a:solidFill>
                <a:latin typeface="Times New Roman" pitchFamily="18" charset="0"/>
                <a:cs typeface="Times New Roman" pitchFamily="18" charset="0"/>
              </a:rPr>
              <a:t>Weights for Web Programming I</a:t>
            </a:r>
          </a:p>
          <a:p>
            <a:pPr lvl="1"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a:solidFill>
                  <a:srgbClr val="FF0000"/>
                </a:solidFill>
                <a:latin typeface="Times New Roman" pitchFamily="18" charset="0"/>
                <a:cs typeface="Times New Roman" pitchFamily="18" charset="0"/>
              </a:rPr>
              <a:t>details&gt;</a:t>
            </a:r>
          </a:p>
          <a:p>
            <a:pPr lvl="1"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a:solidFill>
                  <a:srgbClr val="FF0000"/>
                </a:solidFill>
                <a:latin typeface="Times New Roman" pitchFamily="18" charset="0"/>
                <a:cs typeface="Times New Roman" pitchFamily="18" charset="0"/>
              </a:rPr>
              <a:t>summary&gt;Help&lt;/summary&gt;</a:t>
            </a:r>
          </a:p>
          <a:p>
            <a:pPr lvl="3"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The first 3 columns show weights for the 3 homework assignments.</a:t>
            </a:r>
          </a:p>
          <a:p>
            <a:pPr lvl="3"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The next 2 columns show weights for the 2 exams.</a:t>
            </a:r>
          </a:p>
          <a:p>
            <a:pPr lvl="3"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The last column shows the weight for staying awake during class.</a:t>
            </a:r>
          </a:p>
          <a:p>
            <a:pPr lvl="1"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a:solidFill>
                  <a:srgbClr val="FF0000"/>
                </a:solidFill>
                <a:latin typeface="Times New Roman" pitchFamily="18" charset="0"/>
                <a:cs typeface="Times New Roman" pitchFamily="18" charset="0"/>
              </a:rPr>
              <a:t>details&gt;</a:t>
            </a:r>
          </a:p>
          <a:p>
            <a:pPr algn="just">
              <a:lnSpc>
                <a:spcPct val="85000"/>
              </a:lnSpc>
              <a:spcBef>
                <a:spcPts val="0"/>
              </a:spcBef>
              <a:spcAft>
                <a:spcPts val="0"/>
              </a:spcAft>
            </a:pPr>
            <a:r>
              <a:rPr lang="en-US" sz="1750" dirty="0" smtClean="0">
                <a:solidFill>
                  <a:srgbClr val="FF0000"/>
                </a:solidFill>
                <a:latin typeface="Times New Roman" pitchFamily="18" charset="0"/>
                <a:cs typeface="Times New Roman" pitchFamily="18" charset="0"/>
              </a:rPr>
              <a:t>              &lt;/</a:t>
            </a:r>
            <a:r>
              <a:rPr lang="en-US" sz="1750" dirty="0">
                <a:solidFill>
                  <a:srgbClr val="FF0000"/>
                </a:solidFill>
                <a:latin typeface="Times New Roman" pitchFamily="18" charset="0"/>
                <a:cs typeface="Times New Roman" pitchFamily="18" charset="0"/>
              </a:rPr>
              <a:t>caption&gt;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a:t>
            </a:r>
          </a:p>
          <a:p>
            <a:pPr lvl="2"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colspan</a:t>
            </a:r>
            <a:r>
              <a:rPr lang="en-US" sz="1750" dirty="0">
                <a:solidFill>
                  <a:srgbClr val="FF0000"/>
                </a:solidFill>
                <a:latin typeface="Times New Roman" pitchFamily="18" charset="0"/>
                <a:cs typeface="Times New Roman" pitchFamily="18" charset="0"/>
              </a:rPr>
              <a:t>="3" id="</a:t>
            </a:r>
            <a:r>
              <a:rPr lang="en-US" sz="1750" dirty="0" err="1">
                <a:solidFill>
                  <a:srgbClr val="FF0000"/>
                </a:solidFill>
                <a:latin typeface="Times New Roman" pitchFamily="18" charset="0"/>
                <a:cs typeface="Times New Roman" pitchFamily="18" charset="0"/>
              </a:rPr>
              <a:t>hw</a:t>
            </a:r>
            <a:r>
              <a:rPr lang="en-US" sz="1750" dirty="0">
                <a:solidFill>
                  <a:srgbClr val="FF0000"/>
                </a:solidFill>
                <a:latin typeface="Times New Roman" pitchFamily="18" charset="0"/>
                <a:cs typeface="Times New Roman" pitchFamily="18" charset="0"/>
              </a:rPr>
              <a:t>"&gt;Homework Assignments&lt;/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2"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colspan</a:t>
            </a:r>
            <a:r>
              <a:rPr lang="en-US" sz="1750" dirty="0">
                <a:solidFill>
                  <a:srgbClr val="FF0000"/>
                </a:solidFill>
                <a:latin typeface="Times New Roman" pitchFamily="18" charset="0"/>
                <a:cs typeface="Times New Roman" pitchFamily="18" charset="0"/>
              </a:rPr>
              <a:t>="2" id="exams"&gt;Exams&lt;/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2"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a:t>
            </a:r>
            <a:r>
              <a:rPr lang="en-US" sz="1750" dirty="0" err="1">
                <a:solidFill>
                  <a:srgbClr val="FF0000"/>
                </a:solidFill>
                <a:latin typeface="Times New Roman" pitchFamily="18" charset="0"/>
                <a:cs typeface="Times New Roman" pitchFamily="18" charset="0"/>
              </a:rPr>
              <a:t>rowspan</a:t>
            </a:r>
            <a:r>
              <a:rPr lang="en-US" sz="1750" dirty="0">
                <a:solidFill>
                  <a:srgbClr val="FF0000"/>
                </a:solidFill>
                <a:latin typeface="Times New Roman" pitchFamily="18" charset="0"/>
                <a:cs typeface="Times New Roman" pitchFamily="18" charset="0"/>
              </a:rPr>
              <a:t>="2" id="awake"&gt;Ability to&lt;</a:t>
            </a:r>
            <a:r>
              <a:rPr lang="en-US" sz="1750" dirty="0" err="1">
                <a:solidFill>
                  <a:srgbClr val="FF0000"/>
                </a:solidFill>
                <a:latin typeface="Times New Roman" pitchFamily="18" charset="0"/>
                <a:cs typeface="Times New Roman" pitchFamily="18" charset="0"/>
              </a:rPr>
              <a:t>br</a:t>
            </a:r>
            <a:r>
              <a:rPr lang="en-US" sz="1750" dirty="0">
                <a:solidFill>
                  <a:srgbClr val="FF0000"/>
                </a:solidFill>
                <a:latin typeface="Times New Roman" pitchFamily="18" charset="0"/>
                <a:cs typeface="Times New Roman" pitchFamily="18" charset="0"/>
              </a:rPr>
              <a:t>&gt;Stay Awake&lt;/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tr</a:t>
            </a:r>
            <a:r>
              <a:rPr lang="en-US" sz="1750" dirty="0">
                <a:solidFill>
                  <a:srgbClr val="FF0000"/>
                </a:solidFill>
                <a:latin typeface="Times New Roman" pitchFamily="18" charset="0"/>
                <a:cs typeface="Times New Roman" pitchFamily="18" charset="0"/>
              </a:rPr>
              <a:t>&gt;</a:t>
            </a:r>
          </a:p>
          <a:p>
            <a:pPr lvl="2"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id="hw1" headers="</a:t>
            </a:r>
            <a:r>
              <a:rPr lang="en-US" sz="1750" dirty="0" err="1">
                <a:solidFill>
                  <a:srgbClr val="FF0000"/>
                </a:solidFill>
                <a:latin typeface="Times New Roman" pitchFamily="18" charset="0"/>
                <a:cs typeface="Times New Roman" pitchFamily="18" charset="0"/>
              </a:rPr>
              <a:t>hw</a:t>
            </a:r>
            <a:r>
              <a:rPr lang="en-US" sz="1750" dirty="0">
                <a:solidFill>
                  <a:srgbClr val="FF0000"/>
                </a:solidFill>
                <a:latin typeface="Times New Roman" pitchFamily="18" charset="0"/>
                <a:cs typeface="Times New Roman" pitchFamily="18" charset="0"/>
              </a:rPr>
              <a:t>"&gt;1&lt;/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2"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id="hw2" headers="</a:t>
            </a:r>
            <a:r>
              <a:rPr lang="en-US" sz="1750" dirty="0" err="1">
                <a:solidFill>
                  <a:srgbClr val="FF0000"/>
                </a:solidFill>
                <a:latin typeface="Times New Roman" pitchFamily="18" charset="0"/>
                <a:cs typeface="Times New Roman" pitchFamily="18" charset="0"/>
              </a:rPr>
              <a:t>hw</a:t>
            </a:r>
            <a:r>
              <a:rPr lang="en-US" sz="1750" dirty="0">
                <a:solidFill>
                  <a:srgbClr val="FF0000"/>
                </a:solidFill>
                <a:latin typeface="Times New Roman" pitchFamily="18" charset="0"/>
                <a:cs typeface="Times New Roman" pitchFamily="18" charset="0"/>
              </a:rPr>
              <a:t>"&gt;2&lt;/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2"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id="hw3" headers="</a:t>
            </a:r>
            <a:r>
              <a:rPr lang="en-US" sz="1750" dirty="0" err="1">
                <a:solidFill>
                  <a:srgbClr val="FF0000"/>
                </a:solidFill>
                <a:latin typeface="Times New Roman" pitchFamily="18" charset="0"/>
                <a:cs typeface="Times New Roman" pitchFamily="18" charset="0"/>
              </a:rPr>
              <a:t>hw</a:t>
            </a:r>
            <a:r>
              <a:rPr lang="en-US" sz="1750" dirty="0">
                <a:solidFill>
                  <a:srgbClr val="FF0000"/>
                </a:solidFill>
                <a:latin typeface="Times New Roman" pitchFamily="18" charset="0"/>
                <a:cs typeface="Times New Roman" pitchFamily="18" charset="0"/>
              </a:rPr>
              <a:t>"&gt;3&lt;/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2"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id="exam1" headers="exams"&gt;1&lt;/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2"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 id="exam2" headers="exams"&gt;2&lt;/</a:t>
            </a:r>
            <a:r>
              <a:rPr lang="en-US" sz="1750" dirty="0" err="1">
                <a:solidFill>
                  <a:srgbClr val="FF0000"/>
                </a:solidFill>
                <a:latin typeface="Times New Roman" pitchFamily="18" charset="0"/>
                <a:cs typeface="Times New Roman" pitchFamily="18" charset="0"/>
              </a:rPr>
              <a:t>th</a:t>
            </a:r>
            <a:r>
              <a:rPr lang="en-US" sz="1750" dirty="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sz="1750" dirty="0">
                <a:solidFill>
                  <a:srgbClr val="FF0000"/>
                </a:solidFill>
                <a:latin typeface="Times New Roman" pitchFamily="18" charset="0"/>
                <a:cs typeface="Times New Roman" pitchFamily="18" charset="0"/>
              </a:rPr>
              <a:t>&lt;/</a:t>
            </a:r>
            <a:r>
              <a:rPr lang="en-US" sz="1750" dirty="0" err="1">
                <a:solidFill>
                  <a:srgbClr val="FF0000"/>
                </a:solidFill>
                <a:latin typeface="Times New Roman" pitchFamily="18" charset="0"/>
                <a:cs typeface="Times New Roman" pitchFamily="18" charset="0"/>
              </a:rPr>
              <a:t>tr</a:t>
            </a:r>
            <a:r>
              <a:rPr lang="en-US" sz="1750" dirty="0" smtClean="0">
                <a:solidFill>
                  <a:srgbClr val="FF0000"/>
                </a:solidFill>
                <a:latin typeface="Times New Roman" pitchFamily="18" charset="0"/>
                <a:cs typeface="Times New Roman" pitchFamily="18" charset="0"/>
              </a:rPr>
              <a:t>&gt;</a:t>
            </a:r>
            <a:endParaRPr lang="en-US" sz="175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915606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Web </a:t>
            </a:r>
            <a:r>
              <a:rPr lang="en-US" sz="3200" dirty="0" smtClean="0">
                <a:solidFill>
                  <a:srgbClr val="FFFFFF"/>
                </a:solidFill>
                <a:latin typeface="Times New Roman" pitchFamily="18" charset="0"/>
                <a:cs typeface="Times New Roman" pitchFamily="18" charset="0"/>
              </a:rPr>
              <a:t>Accessibility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9526"/>
            <a:ext cx="8153399" cy="325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sz="1750" dirty="0" smtClean="0">
                <a:latin typeface="Times New Roman" pitchFamily="18" charset="0"/>
                <a:cs typeface="Times New Roman" pitchFamily="18" charset="0"/>
              </a:rPr>
              <a:t>Example 7. (continue…)</a:t>
            </a:r>
          </a:p>
          <a:p>
            <a:pPr lvl="1" algn="just">
              <a:lnSpc>
                <a:spcPct val="85000"/>
              </a:lnSpc>
              <a:spcBef>
                <a:spcPts val="0"/>
              </a:spcBef>
              <a:spcAft>
                <a:spcPts val="0"/>
              </a:spcAft>
            </a:pPr>
            <a:r>
              <a:rPr lang="en-US" sz="1700" dirty="0" smtClean="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2"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&lt;td headers="</a:t>
            </a:r>
            <a:r>
              <a:rPr lang="en-US" sz="1700" dirty="0" err="1">
                <a:solidFill>
                  <a:srgbClr val="FF0000"/>
                </a:solidFill>
                <a:latin typeface="Times New Roman" pitchFamily="18" charset="0"/>
                <a:cs typeface="Times New Roman" pitchFamily="18" charset="0"/>
              </a:rPr>
              <a:t>hw</a:t>
            </a:r>
            <a:r>
              <a:rPr lang="en-US" sz="1700" dirty="0">
                <a:solidFill>
                  <a:srgbClr val="FF0000"/>
                </a:solidFill>
                <a:latin typeface="Times New Roman" pitchFamily="18" charset="0"/>
                <a:cs typeface="Times New Roman" pitchFamily="18" charset="0"/>
              </a:rPr>
              <a:t> hw1"&gt;10%&lt;/td&gt;</a:t>
            </a:r>
          </a:p>
          <a:p>
            <a:pPr lvl="2"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&lt;td headers="</a:t>
            </a:r>
            <a:r>
              <a:rPr lang="en-US" sz="1700" dirty="0" err="1">
                <a:solidFill>
                  <a:srgbClr val="FF0000"/>
                </a:solidFill>
                <a:latin typeface="Times New Roman" pitchFamily="18" charset="0"/>
                <a:cs typeface="Times New Roman" pitchFamily="18" charset="0"/>
              </a:rPr>
              <a:t>hw</a:t>
            </a:r>
            <a:r>
              <a:rPr lang="en-US" sz="1700" dirty="0">
                <a:solidFill>
                  <a:srgbClr val="FF0000"/>
                </a:solidFill>
                <a:latin typeface="Times New Roman" pitchFamily="18" charset="0"/>
                <a:cs typeface="Times New Roman" pitchFamily="18" charset="0"/>
              </a:rPr>
              <a:t> hw2"&gt;10%&lt;/td&gt;</a:t>
            </a:r>
          </a:p>
          <a:p>
            <a:pPr lvl="2"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&lt;td headers="</a:t>
            </a:r>
            <a:r>
              <a:rPr lang="en-US" sz="1700" dirty="0" err="1">
                <a:solidFill>
                  <a:srgbClr val="FF0000"/>
                </a:solidFill>
                <a:latin typeface="Times New Roman" pitchFamily="18" charset="0"/>
                <a:cs typeface="Times New Roman" pitchFamily="18" charset="0"/>
              </a:rPr>
              <a:t>hw</a:t>
            </a:r>
            <a:r>
              <a:rPr lang="en-US" sz="1700" dirty="0">
                <a:solidFill>
                  <a:srgbClr val="FF0000"/>
                </a:solidFill>
                <a:latin typeface="Times New Roman" pitchFamily="18" charset="0"/>
                <a:cs typeface="Times New Roman" pitchFamily="18" charset="0"/>
              </a:rPr>
              <a:t> hw3"&gt;10%&lt;/td&gt;</a:t>
            </a:r>
          </a:p>
          <a:p>
            <a:pPr lvl="2"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&lt;td headers="exams exam1"&gt;30%&lt;/td&gt;</a:t>
            </a:r>
          </a:p>
          <a:p>
            <a:pPr lvl="2"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&lt;td headers="exams exam2"&gt;36%&lt;/td&gt;</a:t>
            </a:r>
          </a:p>
          <a:p>
            <a:pPr lvl="2"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&lt;td headers="awake"&gt;4%&lt;/td&gt;</a:t>
            </a:r>
          </a:p>
          <a:p>
            <a:pPr lvl="1"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a:t>
            </a:r>
            <a:r>
              <a:rPr lang="en-US" sz="1700" dirty="0" err="1">
                <a:solidFill>
                  <a:srgbClr val="FF0000"/>
                </a:solidFill>
                <a:latin typeface="Times New Roman" pitchFamily="18" charset="0"/>
                <a:cs typeface="Times New Roman" pitchFamily="18" charset="0"/>
              </a:rPr>
              <a:t>tr</a:t>
            </a:r>
            <a:r>
              <a:rPr lang="en-US" sz="1700" dirty="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&lt;/table&gt;</a:t>
            </a:r>
          </a:p>
          <a:p>
            <a:pPr lvl="1"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&lt;/body&gt;</a:t>
            </a:r>
          </a:p>
          <a:p>
            <a:pPr lvl="1" algn="just">
              <a:lnSpc>
                <a:spcPct val="85000"/>
              </a:lnSpc>
              <a:spcBef>
                <a:spcPts val="0"/>
              </a:spcBef>
              <a:spcAft>
                <a:spcPts val="0"/>
              </a:spcAft>
            </a:pPr>
            <a:r>
              <a:rPr lang="en-US" sz="1700" dirty="0">
                <a:solidFill>
                  <a:srgbClr val="FF0000"/>
                </a:solidFill>
                <a:latin typeface="Times New Roman" pitchFamily="18" charset="0"/>
                <a:cs typeface="Times New Roman" pitchFamily="18" charset="0"/>
              </a:rPr>
              <a:t>&lt;/html</a:t>
            </a:r>
            <a:r>
              <a:rPr lang="en-US" sz="1700" dirty="0" smtClean="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sz="1700" dirty="0" smtClean="0">
                <a:latin typeface="Times New Roman" pitchFamily="18" charset="0"/>
                <a:cs typeface="Times New Roman" pitchFamily="18" charset="0"/>
              </a:rPr>
              <a:t>Output:</a:t>
            </a:r>
            <a:endParaRPr lang="en-US" sz="1700" dirty="0">
              <a:latin typeface="Times New Roman" pitchFamily="18" charset="0"/>
              <a:cs typeface="Times New Roman" pitchFamily="18" charset="0"/>
            </a:endParaRPr>
          </a:p>
          <a:p>
            <a:pPr lvl="1" algn="just">
              <a:lnSpc>
                <a:spcPct val="85000"/>
              </a:lnSpc>
              <a:spcBef>
                <a:spcPts val="0"/>
              </a:spcBef>
              <a:spcAft>
                <a:spcPts val="0"/>
              </a:spcAft>
            </a:pPr>
            <a:endParaRPr lang="en-US" sz="170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4955" y="3722266"/>
            <a:ext cx="4067743" cy="295316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7114" y="3806416"/>
            <a:ext cx="3543486" cy="2330130"/>
          </a:xfrm>
          <a:prstGeom prst="rect">
            <a:avLst/>
          </a:prstGeom>
        </p:spPr>
      </p:pic>
    </p:spTree>
    <p:extLst>
      <p:ext uri="{BB962C8B-B14F-4D97-AF65-F5344CB8AC3E}">
        <p14:creationId xmlns:p14="http://schemas.microsoft.com/office/powerpoint/2010/main" val="1177392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24825"/>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CSS display Property with Table </a:t>
            </a:r>
            <a:r>
              <a:rPr lang="en-US" sz="3200" dirty="0" smtClean="0">
                <a:solidFill>
                  <a:srgbClr val="FFFFFF"/>
                </a:solidFill>
                <a:latin typeface="Times New Roman" pitchFamily="18" charset="0"/>
                <a:cs typeface="Times New Roman" pitchFamily="18" charset="0"/>
              </a:rPr>
              <a:t>Values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9526"/>
            <a:ext cx="8153399" cy="579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Now it’s </a:t>
            </a:r>
            <a:r>
              <a:rPr lang="en-US" dirty="0">
                <a:latin typeface="Times New Roman" pitchFamily="18" charset="0"/>
                <a:cs typeface="Times New Roman" pitchFamily="18" charset="0"/>
              </a:rPr>
              <a:t>time to discuss how to implement layout tables the right way—using CSS rather than the </a:t>
            </a:r>
            <a:r>
              <a:rPr lang="en-US" dirty="0" smtClean="0">
                <a:latin typeface="Times New Roman" pitchFamily="18" charset="0"/>
                <a:cs typeface="Times New Roman" pitchFamily="18" charset="0"/>
              </a:rPr>
              <a:t>table element</a:t>
            </a:r>
            <a:r>
              <a:rPr lang="en-US" dirty="0">
                <a:latin typeface="Times New Roman" pitchFamily="18" charset="0"/>
                <a:cs typeface="Times New Roman" pitchFamily="18" charset="0"/>
              </a:rPr>
              <a:t>. There are two main ways to implement layout tables with CSS</a:t>
            </a:r>
            <a:r>
              <a:rPr lang="en-US" dirty="0" smtClean="0">
                <a:latin typeface="Times New Roman" pitchFamily="18" charset="0"/>
                <a:cs typeface="Times New Roman" pitchFamily="18" charset="0"/>
              </a:rPr>
              <a:t>. </a:t>
            </a:r>
          </a:p>
          <a:p>
            <a:pPr marL="285750" indent="-285750" algn="just">
              <a:spcBef>
                <a:spcPts val="0"/>
              </a:spcBef>
              <a:spcAft>
                <a:spcPts val="0"/>
              </a:spcAft>
              <a:buFont typeface="Wingdings" panose="05000000000000000000" pitchFamily="2" charset="2"/>
              <a:buChar char="Ø"/>
            </a:pPr>
            <a:r>
              <a:rPr lang="en-US" dirty="0">
                <a:solidFill>
                  <a:srgbClr val="FF0000"/>
                </a:solidFill>
                <a:latin typeface="Times New Roman" pitchFamily="18" charset="0"/>
                <a:cs typeface="Times New Roman" pitchFamily="18" charset="0"/>
              </a:rPr>
              <a:t>The display Property’s Table Values</a:t>
            </a:r>
            <a:endParaRPr lang="en-US" dirty="0" smtClean="0">
              <a:solidFill>
                <a:srgbClr val="FF0000"/>
              </a:solidFill>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display property can be used for much more than just </a:t>
            </a:r>
            <a:r>
              <a:rPr lang="en-US" dirty="0" err="1" smtClean="0">
                <a:latin typeface="Times New Roman" pitchFamily="18" charset="0"/>
                <a:cs typeface="Times New Roman" pitchFamily="18" charset="0"/>
              </a:rPr>
              <a:t>inlining</a:t>
            </a:r>
            <a:r>
              <a:rPr lang="en-US" dirty="0" smtClean="0">
                <a:latin typeface="Times New Roman" pitchFamily="18" charset="0"/>
                <a:cs typeface="Times New Roman" pitchFamily="18" charset="0"/>
              </a:rPr>
              <a:t> block element content. It can also be used to emulate the various parts of a table. In the figure 2., first display property value is </a:t>
            </a:r>
            <a:r>
              <a:rPr lang="en-US" dirty="0" smtClean="0">
                <a:solidFill>
                  <a:srgbClr val="FF0000"/>
                </a:solidFill>
                <a:latin typeface="Times New Roman" pitchFamily="18" charset="0"/>
                <a:cs typeface="Times New Roman" pitchFamily="18" charset="0"/>
              </a:rPr>
              <a:t>table</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table value enables an element, like a div element, to behave like a table. Here’s how </a:t>
            </a:r>
            <a:r>
              <a:rPr lang="en-US" dirty="0" smtClean="0">
                <a:latin typeface="Times New Roman" pitchFamily="18" charset="0"/>
                <a:cs typeface="Times New Roman" pitchFamily="18" charset="0"/>
              </a:rPr>
              <a:t>you can </a:t>
            </a:r>
            <a:r>
              <a:rPr lang="en-US" dirty="0">
                <a:latin typeface="Times New Roman" pitchFamily="18" charset="0"/>
                <a:cs typeface="Times New Roman" pitchFamily="18" charset="0"/>
              </a:rPr>
              <a:t>do that: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.table {display: table;}</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&lt;div class="table"&gt;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&lt;/div&gt;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a:t>
            </a:r>
            <a:r>
              <a:rPr lang="en-US" dirty="0" smtClean="0">
                <a:solidFill>
                  <a:srgbClr val="FF0000"/>
                </a:solidFill>
                <a:latin typeface="Times New Roman" pitchFamily="18" charset="0"/>
                <a:cs typeface="Times New Roman" pitchFamily="18" charset="0"/>
              </a:rPr>
              <a:t>&gt;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In figure 2., the </a:t>
            </a:r>
            <a:r>
              <a:rPr lang="en-US" dirty="0">
                <a:solidFill>
                  <a:srgbClr val="FF0000"/>
                </a:solidFill>
                <a:latin typeface="Times New Roman" pitchFamily="18" charset="0"/>
                <a:cs typeface="Times New Roman" pitchFamily="18" charset="0"/>
              </a:rPr>
              <a:t>table-header-group value </a:t>
            </a:r>
            <a:r>
              <a:rPr lang="en-US" dirty="0">
                <a:latin typeface="Times New Roman" pitchFamily="18" charset="0"/>
                <a:cs typeface="Times New Roman" pitchFamily="18" charset="0"/>
              </a:rPr>
              <a:t>causes its rows to display before all other rows and after any table captions. If a table contains multiple elements with table-header-group values, only the first such element behaves like a </a:t>
            </a:r>
            <a:r>
              <a:rPr lang="en-US" dirty="0" err="1">
                <a:latin typeface="Times New Roman" pitchFamily="18" charset="0"/>
                <a:cs typeface="Times New Roman" pitchFamily="18" charset="0"/>
              </a:rPr>
              <a:t>thead</a:t>
            </a:r>
            <a:r>
              <a:rPr lang="en-US" dirty="0">
                <a:latin typeface="Times New Roman" pitchFamily="18" charset="0"/>
                <a:cs typeface="Times New Roman" pitchFamily="18" charset="0"/>
              </a:rPr>
              <a:t> element; the others behave like </a:t>
            </a:r>
            <a:r>
              <a:rPr lang="en-US" dirty="0" err="1">
                <a:latin typeface="Times New Roman" pitchFamily="18" charset="0"/>
                <a:cs typeface="Times New Roman" pitchFamily="18" charset="0"/>
              </a:rPr>
              <a:t>tbody</a:t>
            </a:r>
            <a:r>
              <a:rPr lang="en-US" dirty="0">
                <a:latin typeface="Times New Roman" pitchFamily="18" charset="0"/>
                <a:cs typeface="Times New Roman" pitchFamily="18" charset="0"/>
              </a:rPr>
              <a:t> elements.</a:t>
            </a:r>
            <a:endParaRPr lang="en-US" dirty="0" smtClean="0">
              <a:latin typeface="Times New Roman" pitchFamily="18" charset="0"/>
              <a:cs typeface="Times New Roman" pitchFamily="18" charset="0"/>
            </a:endParaRPr>
          </a:p>
          <a:p>
            <a:pPr lvl="1"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480841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76200"/>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CSS display Property with Table </a:t>
            </a:r>
            <a:r>
              <a:rPr lang="en-US" sz="3200" dirty="0" smtClean="0">
                <a:solidFill>
                  <a:srgbClr val="FFFFFF"/>
                </a:solidFill>
                <a:latin typeface="Times New Roman" pitchFamily="18" charset="0"/>
                <a:cs typeface="Times New Roman" pitchFamily="18" charset="0"/>
              </a:rPr>
              <a:t>Values(continue…)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9526"/>
            <a:ext cx="8153399"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ts val="0"/>
              </a:spcBef>
              <a:spcAft>
                <a:spcPts val="0"/>
              </a:spcAft>
            </a:pPr>
            <a:endParaRPr lang="en-US" dirty="0" smtClean="0">
              <a:latin typeface="Times New Roman" pitchFamily="18" charset="0"/>
              <a:cs typeface="Times New Roman" pitchFamily="18" charset="0"/>
            </a:endParaRPr>
          </a:p>
          <a:p>
            <a:pPr algn="just">
              <a:spcBef>
                <a:spcPts val="0"/>
              </a:spcBef>
              <a:spcAft>
                <a:spcPts val="0"/>
              </a:spcAft>
            </a:pPr>
            <a:endParaRPr lang="en-US" dirty="0">
              <a:latin typeface="Times New Roman" pitchFamily="18" charset="0"/>
              <a:cs typeface="Times New Roman" pitchFamily="18" charset="0"/>
            </a:endParaRPr>
          </a:p>
          <a:p>
            <a:pPr algn="just">
              <a:spcBef>
                <a:spcPts val="0"/>
              </a:spcBef>
              <a:spcAft>
                <a:spcPts val="0"/>
              </a:spcAft>
            </a:pPr>
            <a:endParaRPr lang="en-US" dirty="0" smtClean="0">
              <a:latin typeface="Times New Roman" pitchFamily="18" charset="0"/>
              <a:cs typeface="Times New Roman" pitchFamily="18" charset="0"/>
            </a:endParaRPr>
          </a:p>
          <a:p>
            <a:pPr algn="just">
              <a:spcBef>
                <a:spcPts val="0"/>
              </a:spcBef>
              <a:spcAft>
                <a:spcPts val="0"/>
              </a:spcAft>
            </a:pPr>
            <a:endParaRPr lang="en-US" dirty="0">
              <a:latin typeface="Times New Roman" pitchFamily="18" charset="0"/>
              <a:cs typeface="Times New Roman" pitchFamily="18" charset="0"/>
            </a:endParaRPr>
          </a:p>
          <a:p>
            <a:pPr algn="just">
              <a:spcBef>
                <a:spcPts val="0"/>
              </a:spcBef>
              <a:spcAft>
                <a:spcPts val="0"/>
              </a:spcAft>
            </a:pPr>
            <a:endParaRPr lang="en-US" dirty="0" smtClean="0">
              <a:latin typeface="Times New Roman" pitchFamily="18" charset="0"/>
              <a:cs typeface="Times New Roman" pitchFamily="18" charset="0"/>
            </a:endParaRPr>
          </a:p>
          <a:p>
            <a:pPr algn="just">
              <a:spcBef>
                <a:spcPts val="0"/>
              </a:spcBef>
              <a:spcAft>
                <a:spcPts val="0"/>
              </a:spcAft>
            </a:pPr>
            <a:endParaRPr lang="en-US" dirty="0">
              <a:latin typeface="Times New Roman" pitchFamily="18" charset="0"/>
              <a:cs typeface="Times New Roman" pitchFamily="18" charset="0"/>
            </a:endParaRPr>
          </a:p>
          <a:p>
            <a:pPr algn="just">
              <a:spcBef>
                <a:spcPts val="0"/>
              </a:spcBef>
              <a:spcAft>
                <a:spcPts val="0"/>
              </a:spcAft>
            </a:pPr>
            <a:endParaRPr lang="en-US" dirty="0" smtClean="0">
              <a:latin typeface="Times New Roman" pitchFamily="18" charset="0"/>
              <a:cs typeface="Times New Roman" pitchFamily="18" charset="0"/>
            </a:endParaRPr>
          </a:p>
          <a:p>
            <a:pPr algn="just">
              <a:spcBef>
                <a:spcPts val="0"/>
              </a:spcBef>
              <a:spcAft>
                <a:spcPts val="0"/>
              </a:spcAft>
            </a:pPr>
            <a:endParaRPr lang="en-US" dirty="0">
              <a:latin typeface="Times New Roman" pitchFamily="18" charset="0"/>
              <a:cs typeface="Times New Roman" pitchFamily="18" charset="0"/>
            </a:endParaRPr>
          </a:p>
          <a:p>
            <a:pPr algn="just">
              <a:spcBef>
                <a:spcPts val="0"/>
              </a:spcBef>
              <a:spcAft>
                <a:spcPts val="0"/>
              </a:spcAft>
            </a:pPr>
            <a:endParaRPr lang="en-US" dirty="0" smtClean="0">
              <a:latin typeface="Times New Roman" pitchFamily="18" charset="0"/>
              <a:cs typeface="Times New Roman" pitchFamily="18" charset="0"/>
            </a:endParaRPr>
          </a:p>
          <a:p>
            <a:pPr algn="just">
              <a:spcBef>
                <a:spcPts val="0"/>
              </a:spcBef>
              <a:spcAft>
                <a:spcPts val="0"/>
              </a:spcAft>
            </a:pPr>
            <a:endParaRPr lang="en-US" dirty="0">
              <a:latin typeface="Times New Roman" pitchFamily="18" charset="0"/>
              <a:cs typeface="Times New Roman" pitchFamily="18" charset="0"/>
            </a:endParaRPr>
          </a:p>
          <a:p>
            <a:pPr algn="just">
              <a:spcBef>
                <a:spcPts val="0"/>
              </a:spcBef>
              <a:spcAft>
                <a:spcPts val="0"/>
              </a:spcAft>
            </a:pPr>
            <a:endParaRPr lang="en-US" dirty="0" smtClean="0">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I</a:t>
            </a:r>
            <a:r>
              <a:rPr lang="en-US" dirty="0" smtClean="0">
                <a:latin typeface="Times New Roman" pitchFamily="18" charset="0"/>
                <a:cs typeface="Times New Roman" pitchFamily="18" charset="0"/>
              </a:rPr>
              <a:t>n example 8., </a:t>
            </a:r>
            <a:r>
              <a:rPr lang="en-US" dirty="0">
                <a:latin typeface="Times New Roman" pitchFamily="18" charset="0"/>
                <a:cs typeface="Times New Roman" pitchFamily="18" charset="0"/>
              </a:rPr>
              <a:t>Ancient Wonders style container, note the CSS rules that use the </a:t>
            </a:r>
            <a:r>
              <a:rPr lang="en-US" dirty="0">
                <a:solidFill>
                  <a:srgbClr val="FF0000"/>
                </a:solidFill>
                <a:latin typeface="Times New Roman" pitchFamily="18" charset="0"/>
                <a:cs typeface="Times New Roman" pitchFamily="18" charset="0"/>
              </a:rPr>
              <a:t>.table</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caption</a:t>
            </a:r>
            <a:r>
              <a:rPr lang="en-US" dirty="0">
                <a:latin typeface="Times New Roman" pitchFamily="18" charset="0"/>
                <a:cs typeface="Times New Roman" pitchFamily="18" charset="0"/>
              </a:rPr>
              <a:t>, and </a:t>
            </a:r>
            <a:r>
              <a:rPr lang="en-US" dirty="0">
                <a:solidFill>
                  <a:srgbClr val="FF0000"/>
                </a:solidFill>
                <a:latin typeface="Times New Roman" pitchFamily="18" charset="0"/>
                <a:cs typeface="Times New Roman" pitchFamily="18" charset="0"/>
              </a:rPr>
              <a:t>.row </a:t>
            </a:r>
            <a:r>
              <a:rPr lang="en-US" dirty="0">
                <a:latin typeface="Times New Roman" pitchFamily="18" charset="0"/>
                <a:cs typeface="Times New Roman" pitchFamily="18" charset="0"/>
              </a:rPr>
              <a:t>class</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selectors. </a:t>
            </a:r>
            <a:endParaRPr lang="en-US" dirty="0" smtClean="0">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body container, note how those selector names are </a:t>
            </a:r>
            <a:r>
              <a:rPr lang="en-US" dirty="0" smtClean="0">
                <a:latin typeface="Times New Roman" pitchFamily="18" charset="0"/>
                <a:cs typeface="Times New Roman" pitchFamily="18" charset="0"/>
              </a:rPr>
              <a:t>used to </a:t>
            </a:r>
            <a:r>
              <a:rPr lang="en-US" dirty="0">
                <a:latin typeface="Times New Roman" pitchFamily="18" charset="0"/>
                <a:cs typeface="Times New Roman" pitchFamily="18" charset="0"/>
              </a:rPr>
              <a:t>implement a table using div elements—&lt;div class="table"&gt;, &lt;div class="caption</a:t>
            </a:r>
            <a:r>
              <a:rPr lang="en-US" dirty="0" smtClean="0">
                <a:latin typeface="Times New Roman" pitchFamily="18" charset="0"/>
                <a:cs typeface="Times New Roman" pitchFamily="18" charset="0"/>
              </a:rPr>
              <a:t>"&gt;, and </a:t>
            </a:r>
            <a:r>
              <a:rPr lang="en-US" dirty="0">
                <a:latin typeface="Times New Roman" pitchFamily="18" charset="0"/>
                <a:cs typeface="Times New Roman" pitchFamily="18" charset="0"/>
              </a:rPr>
              <a:t>&lt;div class="row"&gt;. </a:t>
            </a:r>
            <a:endParaRPr lang="en-US" dirty="0" smtClean="0">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We need to </a:t>
            </a:r>
            <a:r>
              <a:rPr lang="en-US" dirty="0">
                <a:latin typeface="Times New Roman" pitchFamily="18" charset="0"/>
                <a:cs typeface="Times New Roman" pitchFamily="18" charset="0"/>
              </a:rPr>
              <a:t>use the table-cell value. In the Ancient Wonders table, each cell in the first row holds a picture</a:t>
            </a:r>
            <a:r>
              <a:rPr lang="en-US" dirty="0" smtClean="0">
                <a:latin typeface="Times New Roman" pitchFamily="18" charset="0"/>
                <a:cs typeface="Times New Roman" pitchFamily="18" charset="0"/>
              </a:rPr>
              <a:t>, so </a:t>
            </a:r>
            <a:r>
              <a:rPr lang="en-US" dirty="0">
                <a:latin typeface="Times New Roman" pitchFamily="18" charset="0"/>
                <a:cs typeface="Times New Roman" pitchFamily="18" charset="0"/>
              </a:rPr>
              <a:t>our first implementation effort attempted to use the pictures’ </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 elements as the </a:t>
            </a:r>
            <a:r>
              <a:rPr lang="en-US" dirty="0" smtClean="0">
                <a:latin typeface="Times New Roman" pitchFamily="18" charset="0"/>
                <a:cs typeface="Times New Roman" pitchFamily="18" charset="0"/>
              </a:rPr>
              <a:t>targets for </a:t>
            </a:r>
            <a:r>
              <a:rPr lang="en-US" dirty="0">
                <a:latin typeface="Times New Roman" pitchFamily="18" charset="0"/>
                <a:cs typeface="Times New Roman" pitchFamily="18" charset="0"/>
              </a:rPr>
              <a:t>a table-cell rule, like this:</a:t>
            </a:r>
          </a:p>
          <a:p>
            <a:pPr lvl="1" algn="just">
              <a:spcBef>
                <a:spcPts val="0"/>
              </a:spcBef>
              <a:spcAft>
                <a:spcPts val="0"/>
              </a:spcAft>
            </a:pP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{display: table-cell;} </a:t>
            </a:r>
            <a:endParaRPr lang="en-US" dirty="0" smtClean="0">
              <a:solidFill>
                <a:srgbClr val="FF0000"/>
              </a:solidFill>
              <a:latin typeface="Times New Roman" pitchFamily="18" charset="0"/>
              <a:cs typeface="Times New Roman" pitchFamily="18" charset="0"/>
            </a:endParaRPr>
          </a:p>
          <a:p>
            <a:pPr algn="just">
              <a:spcBef>
                <a:spcPts val="0"/>
              </a:spcBef>
              <a:spcAft>
                <a:spcPts val="0"/>
              </a:spcAft>
            </a:pPr>
            <a:endParaRPr lang="en-US" dirty="0">
              <a:solidFill>
                <a:srgbClr val="FF0000"/>
              </a:solidFill>
              <a:latin typeface="Times New Roman" pitchFamily="18" charset="0"/>
              <a:cs typeface="Times New Roman" pitchFamily="18" charset="0"/>
            </a:endParaRPr>
          </a:p>
          <a:p>
            <a:pPr algn="just">
              <a:spcBef>
                <a:spcPts val="0"/>
              </a:spcBef>
              <a:spcAft>
                <a:spcPts val="0"/>
              </a:spcAft>
            </a:pP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6550" y="914400"/>
            <a:ext cx="6394450" cy="2457793"/>
          </a:xfrm>
          <a:prstGeom prst="rect">
            <a:avLst/>
          </a:prstGeom>
        </p:spPr>
      </p:pic>
      <p:sp>
        <p:nvSpPr>
          <p:cNvPr id="4" name="Rectangle 3"/>
          <p:cNvSpPr/>
          <p:nvPr/>
        </p:nvSpPr>
        <p:spPr>
          <a:xfrm>
            <a:off x="1828800" y="3352800"/>
            <a:ext cx="5710518"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Figure.2 </a:t>
            </a:r>
            <a:r>
              <a:rPr lang="en-US" dirty="0">
                <a:solidFill>
                  <a:srgbClr val="FF0000"/>
                </a:solidFill>
                <a:latin typeface="Times New Roman" panose="02020603050405020304" pitchFamily="18" charset="0"/>
                <a:cs typeface="Times New Roman" panose="02020603050405020304" pitchFamily="18" charset="0"/>
              </a:rPr>
              <a:t>Table values for the CSS display property</a:t>
            </a:r>
          </a:p>
        </p:txBody>
      </p:sp>
    </p:spTree>
    <p:extLst>
      <p:ext uri="{BB962C8B-B14F-4D97-AF65-F5344CB8AC3E}">
        <p14:creationId xmlns:p14="http://schemas.microsoft.com/office/powerpoint/2010/main" val="59571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76200"/>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CSS display Property with Table </a:t>
            </a:r>
            <a:r>
              <a:rPr lang="en-US" sz="3200" dirty="0" smtClean="0">
                <a:solidFill>
                  <a:srgbClr val="FFFFFF"/>
                </a:solidFill>
                <a:latin typeface="Times New Roman" pitchFamily="18" charset="0"/>
                <a:cs typeface="Times New Roman" pitchFamily="18" charset="0"/>
              </a:rPr>
              <a:t>Values(continue…)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9526"/>
            <a:ext cx="8153399" cy="603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 Example 8.</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&lt;!DOCTYPE html&gt;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&lt;meta name="author" content</a:t>
            </a:r>
            <a:r>
              <a:rPr lang="en-US" dirty="0" smtClean="0">
                <a:solidFill>
                  <a:srgbClr val="FF0000"/>
                </a:solidFill>
                <a:latin typeface="Times New Roman" pitchFamily="18" charset="0"/>
                <a:cs typeface="Times New Roman" pitchFamily="18" charset="0"/>
              </a:rPr>
              <a:t>=“AAA"&gt;</a:t>
            </a:r>
            <a:endParaRPr lang="en-US" dirty="0">
              <a:solidFill>
                <a:srgbClr val="FF0000"/>
              </a:solidFill>
              <a:latin typeface="Times New Roman" pitchFamily="18" charset="0"/>
              <a:cs typeface="Times New Roman" pitchFamily="18" charset="0"/>
            </a:endParaRP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&lt;title&gt;Ancient Wonders&lt;/title&gt;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.table {</a:t>
            </a:r>
          </a:p>
          <a:p>
            <a:pPr lvl="3"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display: table;</a:t>
            </a:r>
          </a:p>
          <a:p>
            <a:pPr lvl="3"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border-spacing: 20px;</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.caption {</a:t>
            </a:r>
          </a:p>
          <a:p>
            <a:pPr lvl="3"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display: table-caption;</a:t>
            </a:r>
          </a:p>
          <a:p>
            <a:pPr lvl="3"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font-size: xx-large;</a:t>
            </a:r>
          </a:p>
          <a:p>
            <a:pPr lvl="3"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text-align: center;</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.row {display: table-row;}</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.row &gt; * {</a:t>
            </a:r>
          </a:p>
          <a:p>
            <a:pPr lvl="3"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display: table-cell;</a:t>
            </a:r>
          </a:p>
          <a:p>
            <a:pPr lvl="3"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text-align: center;</a:t>
            </a:r>
          </a:p>
          <a:p>
            <a:pPr lvl="1" algn="just">
              <a:lnSpc>
                <a:spcPct val="85000"/>
              </a:lnSpc>
              <a:spcBef>
                <a:spcPts val="0"/>
              </a:spcBef>
              <a:spcAft>
                <a:spcPts val="0"/>
              </a:spcAft>
            </a:pP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&lt;/head&gt;</a:t>
            </a:r>
          </a:p>
          <a:p>
            <a:pPr algn="just">
              <a:spcBef>
                <a:spcPts val="0"/>
              </a:spcBef>
              <a:spcAft>
                <a:spcPts val="0"/>
              </a:spcAft>
            </a:pP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5" name="Rectangle 4"/>
          <p:cNvSpPr/>
          <p:nvPr/>
        </p:nvSpPr>
        <p:spPr>
          <a:xfrm>
            <a:off x="4836459" y="2887524"/>
            <a:ext cx="1929374"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For table behavior.</a:t>
            </a:r>
          </a:p>
        </p:txBody>
      </p:sp>
      <p:cxnSp>
        <p:nvCxnSpPr>
          <p:cNvPr id="7" name="Straight Arrow Connector 6"/>
          <p:cNvCxnSpPr/>
          <p:nvPr/>
        </p:nvCxnSpPr>
        <p:spPr>
          <a:xfrm flipH="1">
            <a:off x="3886200" y="3124200"/>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690626" y="3821668"/>
            <a:ext cx="2153218"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For caption behavior.</a:t>
            </a:r>
          </a:p>
        </p:txBody>
      </p:sp>
      <p:cxnSp>
        <p:nvCxnSpPr>
          <p:cNvPr id="16" name="Straight Arrow Connector 15"/>
          <p:cNvCxnSpPr/>
          <p:nvPr/>
        </p:nvCxnSpPr>
        <p:spPr>
          <a:xfrm flipH="1">
            <a:off x="4740367" y="4058344"/>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800600" y="4659868"/>
            <a:ext cx="1672317"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For </a:t>
            </a:r>
            <a:r>
              <a:rPr lang="en-US" dirty="0" err="1">
                <a:solidFill>
                  <a:srgbClr val="00B050"/>
                </a:solidFill>
                <a:latin typeface="Times New Roman" panose="02020603050405020304" pitchFamily="18" charset="0"/>
                <a:cs typeface="Times New Roman" panose="02020603050405020304" pitchFamily="18" charset="0"/>
              </a:rPr>
              <a:t>tr</a:t>
            </a:r>
            <a:r>
              <a:rPr lang="en-US" dirty="0">
                <a:solidFill>
                  <a:srgbClr val="00B050"/>
                </a:solidFill>
                <a:latin typeface="Times New Roman" panose="02020603050405020304" pitchFamily="18" charset="0"/>
                <a:cs typeface="Times New Roman" panose="02020603050405020304" pitchFamily="18" charset="0"/>
              </a:rPr>
              <a:t> behavior</a:t>
            </a:r>
            <a:r>
              <a:rPr lang="en-US" dirty="0" smtClean="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flipH="1" flipV="1">
            <a:off x="4419600" y="4953000"/>
            <a:ext cx="36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14283" y="5117068"/>
            <a:ext cx="2358338" cy="1200329"/>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This causes all children</a:t>
            </a:r>
          </a:p>
          <a:p>
            <a:r>
              <a:rPr lang="en-US" dirty="0">
                <a:solidFill>
                  <a:srgbClr val="00B050"/>
                </a:solidFill>
                <a:latin typeface="Times New Roman" panose="02020603050405020304" pitchFamily="18" charset="0"/>
                <a:cs typeface="Times New Roman" panose="02020603050405020304" pitchFamily="18" charset="0"/>
              </a:rPr>
              <a:t>of .row elements to</a:t>
            </a:r>
          </a:p>
          <a:p>
            <a:r>
              <a:rPr lang="en-US" dirty="0">
                <a:solidFill>
                  <a:srgbClr val="00B050"/>
                </a:solidFill>
                <a:latin typeface="Times New Roman" panose="02020603050405020304" pitchFamily="18" charset="0"/>
                <a:cs typeface="Times New Roman" panose="02020603050405020304" pitchFamily="18" charset="0"/>
              </a:rPr>
              <a:t>behave like table cells</a:t>
            </a:r>
          </a:p>
          <a:p>
            <a:r>
              <a:rPr lang="en-US" dirty="0">
                <a:solidFill>
                  <a:srgbClr val="00B050"/>
                </a:solidFill>
                <a:latin typeface="Times New Roman" panose="02020603050405020304" pitchFamily="18" charset="0"/>
                <a:cs typeface="Times New Roman" panose="02020603050405020304" pitchFamily="18" charset="0"/>
              </a:rPr>
              <a:t>(i.e., td or </a:t>
            </a:r>
            <a:r>
              <a:rPr lang="en-US" dirty="0" err="1">
                <a:solidFill>
                  <a:srgbClr val="00B050"/>
                </a:solidFill>
                <a:latin typeface="Times New Roman" panose="02020603050405020304" pitchFamily="18" charset="0"/>
                <a:cs typeface="Times New Roman" panose="02020603050405020304" pitchFamily="18" charset="0"/>
              </a:rPr>
              <a:t>th</a:t>
            </a:r>
            <a:r>
              <a:rPr lang="en-US" dirty="0">
                <a:solidFill>
                  <a:srgbClr val="00B050"/>
                </a:solidFill>
                <a:latin typeface="Times New Roman" panose="02020603050405020304" pitchFamily="18" charset="0"/>
                <a:cs typeface="Times New Roman" panose="02020603050405020304" pitchFamily="18" charset="0"/>
              </a:rPr>
              <a:t> elements).</a:t>
            </a:r>
          </a:p>
        </p:txBody>
      </p:sp>
      <p:cxnSp>
        <p:nvCxnSpPr>
          <p:cNvPr id="20" name="Straight Arrow Connector 19"/>
          <p:cNvCxnSpPr/>
          <p:nvPr/>
        </p:nvCxnSpPr>
        <p:spPr>
          <a:xfrm flipH="1" flipV="1">
            <a:off x="2903083" y="5247383"/>
            <a:ext cx="2511201" cy="1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370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Table Elements </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63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600"/>
              </a:spcBef>
              <a:spcAft>
                <a:spcPts val="0"/>
              </a:spcAft>
              <a:buFont typeface="Arial" panose="020B0604020202020204" pitchFamily="34" charset="0"/>
              <a:buChar char="•"/>
            </a:pPr>
            <a:r>
              <a:rPr lang="en-US" sz="1950" dirty="0" smtClean="0">
                <a:latin typeface="Times New Roman" pitchFamily="18" charset="0"/>
                <a:cs typeface="Times New Roman" pitchFamily="18" charset="0"/>
              </a:rPr>
              <a:t>We can see a </a:t>
            </a:r>
            <a:r>
              <a:rPr lang="en-US" sz="1950" dirty="0">
                <a:latin typeface="Times New Roman" pitchFamily="18" charset="0"/>
                <a:cs typeface="Times New Roman" pitchFamily="18" charset="0"/>
              </a:rPr>
              <a:t>simple data table—the Midterm </a:t>
            </a:r>
            <a:r>
              <a:rPr lang="en-US" sz="1950" dirty="0" smtClean="0">
                <a:latin typeface="Times New Roman" pitchFamily="18" charset="0"/>
                <a:cs typeface="Times New Roman" pitchFamily="18" charset="0"/>
              </a:rPr>
              <a:t>Results table </a:t>
            </a:r>
            <a:r>
              <a:rPr lang="en-US" sz="1950" dirty="0">
                <a:latin typeface="Times New Roman" pitchFamily="18" charset="0"/>
                <a:cs typeface="Times New Roman" pitchFamily="18" charset="0"/>
              </a:rPr>
              <a:t>in </a:t>
            </a:r>
            <a:r>
              <a:rPr lang="en-US" sz="1950" dirty="0" smtClean="0">
                <a:latin typeface="Times New Roman" pitchFamily="18" charset="0"/>
                <a:cs typeface="Times New Roman" pitchFamily="18" charset="0"/>
              </a:rPr>
              <a:t>example1., </a:t>
            </a:r>
            <a:r>
              <a:rPr lang="en-US" sz="1950" dirty="0">
                <a:latin typeface="Times New Roman" pitchFamily="18" charset="0"/>
                <a:cs typeface="Times New Roman" pitchFamily="18" charset="0"/>
              </a:rPr>
              <a:t>It’s a </a:t>
            </a:r>
            <a:r>
              <a:rPr lang="en-US" sz="1950" dirty="0" smtClean="0">
                <a:latin typeface="Times New Roman" pitchFamily="18" charset="0"/>
                <a:cs typeface="Times New Roman" pitchFamily="18" charset="0"/>
              </a:rPr>
              <a:t>data table </a:t>
            </a:r>
            <a:r>
              <a:rPr lang="en-US" sz="1950" dirty="0">
                <a:latin typeface="Times New Roman" pitchFamily="18" charset="0"/>
                <a:cs typeface="Times New Roman" pitchFamily="18" charset="0"/>
              </a:rPr>
              <a:t>in that it displays data, the First </a:t>
            </a:r>
            <a:r>
              <a:rPr lang="en-US" sz="1950" dirty="0" smtClean="0">
                <a:latin typeface="Times New Roman" pitchFamily="18" charset="0"/>
                <a:cs typeface="Times New Roman" pitchFamily="18" charset="0"/>
              </a:rPr>
              <a:t>Name, Last Name, and Mark, </a:t>
            </a:r>
            <a:r>
              <a:rPr lang="en-US" sz="1950" dirty="0">
                <a:latin typeface="Times New Roman" pitchFamily="18" charset="0"/>
                <a:cs typeface="Times New Roman" pitchFamily="18" charset="0"/>
              </a:rPr>
              <a:t>in a row-column format</a:t>
            </a:r>
            <a:r>
              <a:rPr lang="en-US" sz="1950" dirty="0" smtClean="0">
                <a:latin typeface="Times New Roman" pitchFamily="18" charset="0"/>
                <a:cs typeface="Times New Roman" pitchFamily="18" charset="0"/>
              </a:rPr>
              <a:t>.</a:t>
            </a:r>
          </a:p>
          <a:p>
            <a:pPr marL="342900" lvl="0" indent="-342900" algn="just">
              <a:spcBef>
                <a:spcPts val="600"/>
              </a:spcBef>
              <a:spcAft>
                <a:spcPts val="0"/>
              </a:spcAft>
              <a:buFont typeface="Arial" panose="020B0604020202020204" pitchFamily="34" charset="0"/>
              <a:buChar char="•"/>
            </a:pPr>
            <a:r>
              <a:rPr lang="en-US" sz="1950" dirty="0">
                <a:latin typeface="Times New Roman" pitchFamily="18" charset="0"/>
                <a:cs typeface="Times New Roman" pitchFamily="18" charset="0"/>
              </a:rPr>
              <a:t>Headers are not required for a data table, but they are common, and the Midterm Results table </a:t>
            </a:r>
            <a:r>
              <a:rPr lang="en-US" sz="1950" dirty="0" smtClean="0">
                <a:latin typeface="Times New Roman" pitchFamily="18" charset="0"/>
                <a:cs typeface="Times New Roman" pitchFamily="18" charset="0"/>
              </a:rPr>
              <a:t>has three </a:t>
            </a:r>
            <a:r>
              <a:rPr lang="en-US" sz="1950" dirty="0">
                <a:latin typeface="Times New Roman" pitchFamily="18" charset="0"/>
                <a:cs typeface="Times New Roman" pitchFamily="18" charset="0"/>
              </a:rPr>
              <a:t>column headers, labeled </a:t>
            </a:r>
            <a:r>
              <a:rPr lang="en-US" sz="1950" dirty="0" smtClean="0">
                <a:latin typeface="Times New Roman" pitchFamily="18" charset="0"/>
                <a:cs typeface="Times New Roman" pitchFamily="18" charset="0"/>
              </a:rPr>
              <a:t>“</a:t>
            </a:r>
            <a:r>
              <a:rPr lang="en-US" sz="1950" dirty="0">
                <a:latin typeface="Times New Roman" pitchFamily="18" charset="0"/>
                <a:cs typeface="Times New Roman" pitchFamily="18" charset="0"/>
              </a:rPr>
              <a:t>First Name</a:t>
            </a:r>
            <a:r>
              <a:rPr lang="en-US" sz="1950" dirty="0" smtClean="0">
                <a:latin typeface="Times New Roman" pitchFamily="18" charset="0"/>
                <a:cs typeface="Times New Roman" pitchFamily="18" charset="0"/>
              </a:rPr>
              <a:t>”,”</a:t>
            </a:r>
            <a:r>
              <a:rPr lang="en-US" sz="1950" dirty="0">
                <a:latin typeface="Times New Roman" pitchFamily="18" charset="0"/>
                <a:cs typeface="Times New Roman" pitchFamily="18" charset="0"/>
              </a:rPr>
              <a:t> Last </a:t>
            </a:r>
            <a:r>
              <a:rPr lang="en-US" sz="1950" dirty="0" smtClean="0">
                <a:latin typeface="Times New Roman" pitchFamily="18" charset="0"/>
                <a:cs typeface="Times New Roman" pitchFamily="18" charset="0"/>
              </a:rPr>
              <a:t>Name”  </a:t>
            </a:r>
            <a:r>
              <a:rPr lang="en-US" sz="1950" dirty="0">
                <a:latin typeface="Times New Roman" pitchFamily="18" charset="0"/>
                <a:cs typeface="Times New Roman" pitchFamily="18" charset="0"/>
              </a:rPr>
              <a:t>and </a:t>
            </a:r>
            <a:r>
              <a:rPr lang="en-US" sz="1950" dirty="0" smtClean="0">
                <a:latin typeface="Times New Roman" pitchFamily="18" charset="0"/>
                <a:cs typeface="Times New Roman" pitchFamily="18" charset="0"/>
              </a:rPr>
              <a:t>“</a:t>
            </a:r>
            <a:r>
              <a:rPr lang="en-US" sz="1950" dirty="0">
                <a:latin typeface="Times New Roman" pitchFamily="18" charset="0"/>
                <a:cs typeface="Times New Roman" pitchFamily="18" charset="0"/>
              </a:rPr>
              <a:t>Mark</a:t>
            </a:r>
            <a:r>
              <a:rPr lang="en-US" sz="1950" dirty="0" smtClean="0">
                <a:latin typeface="Times New Roman" pitchFamily="18" charset="0"/>
                <a:cs typeface="Times New Roman" pitchFamily="18" charset="0"/>
              </a:rPr>
              <a:t>.”</a:t>
            </a:r>
          </a:p>
          <a:p>
            <a:pPr marL="342900" lvl="0" indent="-342900" algn="just">
              <a:spcBef>
                <a:spcPts val="600"/>
              </a:spcBef>
              <a:spcAft>
                <a:spcPts val="0"/>
              </a:spcAft>
              <a:buFont typeface="Arial" panose="020B0604020202020204" pitchFamily="34" charset="0"/>
              <a:buChar char="•"/>
            </a:pPr>
            <a:r>
              <a:rPr lang="en-US" sz="1950" dirty="0">
                <a:latin typeface="Times New Roman" pitchFamily="18" charset="0"/>
                <a:cs typeface="Times New Roman" pitchFamily="18" charset="0"/>
              </a:rPr>
              <a:t>To create a data table, start with a table container element, fill the table element with a </a:t>
            </a:r>
            <a:r>
              <a:rPr lang="en-US" sz="1950" dirty="0" err="1">
                <a:latin typeface="Times New Roman" pitchFamily="18" charset="0"/>
                <a:cs typeface="Times New Roman" pitchFamily="18" charset="0"/>
              </a:rPr>
              <a:t>tr</a:t>
            </a:r>
            <a:r>
              <a:rPr lang="en-US" sz="1950" dirty="0">
                <a:latin typeface="Times New Roman" pitchFamily="18" charset="0"/>
                <a:cs typeface="Times New Roman" pitchFamily="18" charset="0"/>
              </a:rPr>
              <a:t> </a:t>
            </a:r>
            <a:r>
              <a:rPr lang="en-US" sz="1950" dirty="0" smtClean="0">
                <a:latin typeface="Times New Roman" pitchFamily="18" charset="0"/>
                <a:cs typeface="Times New Roman" pitchFamily="18" charset="0"/>
              </a:rPr>
              <a:t>element for </a:t>
            </a:r>
            <a:r>
              <a:rPr lang="en-US" sz="1950" dirty="0">
                <a:latin typeface="Times New Roman" pitchFamily="18" charset="0"/>
                <a:cs typeface="Times New Roman" pitchFamily="18" charset="0"/>
              </a:rPr>
              <a:t>each of its rows, and fill each </a:t>
            </a:r>
            <a:r>
              <a:rPr lang="en-US" sz="1950" dirty="0" err="1">
                <a:latin typeface="Times New Roman" pitchFamily="18" charset="0"/>
                <a:cs typeface="Times New Roman" pitchFamily="18" charset="0"/>
              </a:rPr>
              <a:t>tr</a:t>
            </a:r>
            <a:r>
              <a:rPr lang="en-US" sz="1950" dirty="0">
                <a:latin typeface="Times New Roman" pitchFamily="18" charset="0"/>
                <a:cs typeface="Times New Roman" pitchFamily="18" charset="0"/>
              </a:rPr>
              <a:t> element with </a:t>
            </a:r>
            <a:r>
              <a:rPr lang="en-US" sz="1950" dirty="0" err="1">
                <a:latin typeface="Times New Roman" pitchFamily="18" charset="0"/>
                <a:cs typeface="Times New Roman" pitchFamily="18" charset="0"/>
              </a:rPr>
              <a:t>th</a:t>
            </a:r>
            <a:r>
              <a:rPr lang="en-US" sz="1950" dirty="0">
                <a:latin typeface="Times New Roman" pitchFamily="18" charset="0"/>
                <a:cs typeface="Times New Roman" pitchFamily="18" charset="0"/>
              </a:rPr>
              <a:t> elements for header cells and td </a:t>
            </a:r>
            <a:r>
              <a:rPr lang="en-US" sz="1950" dirty="0" smtClean="0">
                <a:latin typeface="Times New Roman" pitchFamily="18" charset="0"/>
                <a:cs typeface="Times New Roman" pitchFamily="18" charset="0"/>
              </a:rPr>
              <a:t>elements for </a:t>
            </a:r>
            <a:r>
              <a:rPr lang="en-US" sz="1950" dirty="0">
                <a:latin typeface="Times New Roman" pitchFamily="18" charset="0"/>
                <a:cs typeface="Times New Roman" pitchFamily="18" charset="0"/>
              </a:rPr>
              <a:t>data cells. </a:t>
            </a:r>
            <a:endParaRPr lang="en-US" sz="1950"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sz="1950" dirty="0">
                <a:solidFill>
                  <a:srgbClr val="FF0000"/>
                </a:solidFill>
                <a:latin typeface="Times New Roman" pitchFamily="18" charset="0"/>
                <a:cs typeface="Times New Roman" pitchFamily="18" charset="0"/>
              </a:rPr>
              <a:t> Note </a:t>
            </a:r>
            <a:r>
              <a:rPr lang="en-US" sz="1950" dirty="0" smtClean="0">
                <a:latin typeface="Times New Roman" pitchFamily="18" charset="0"/>
                <a:cs typeface="Times New Roman" pitchFamily="18" charset="0"/>
              </a:rPr>
              <a:t>Example 1. table </a:t>
            </a:r>
            <a:r>
              <a:rPr lang="en-US" sz="1950" dirty="0">
                <a:latin typeface="Times New Roman" pitchFamily="18" charset="0"/>
                <a:cs typeface="Times New Roman" pitchFamily="18" charset="0"/>
              </a:rPr>
              <a:t>element and its four </a:t>
            </a:r>
            <a:r>
              <a:rPr lang="en-US" sz="1950" dirty="0" err="1">
                <a:latin typeface="Times New Roman" pitchFamily="18" charset="0"/>
                <a:cs typeface="Times New Roman" pitchFamily="18" charset="0"/>
              </a:rPr>
              <a:t>tr</a:t>
            </a:r>
            <a:r>
              <a:rPr lang="en-US" sz="1950" dirty="0">
                <a:latin typeface="Times New Roman" pitchFamily="18" charset="0"/>
                <a:cs typeface="Times New Roman" pitchFamily="18" charset="0"/>
              </a:rPr>
              <a:t> elements. The top </a:t>
            </a:r>
            <a:r>
              <a:rPr lang="en-US" sz="1950" dirty="0" err="1">
                <a:latin typeface="Times New Roman" pitchFamily="18" charset="0"/>
                <a:cs typeface="Times New Roman" pitchFamily="18" charset="0"/>
              </a:rPr>
              <a:t>tr</a:t>
            </a:r>
            <a:r>
              <a:rPr lang="en-US" sz="1950" dirty="0">
                <a:latin typeface="Times New Roman" pitchFamily="18" charset="0"/>
                <a:cs typeface="Times New Roman" pitchFamily="18" charset="0"/>
              </a:rPr>
              <a:t> element contains </a:t>
            </a:r>
            <a:r>
              <a:rPr lang="en-US" sz="1950" dirty="0" err="1">
                <a:latin typeface="Times New Roman" pitchFamily="18" charset="0"/>
                <a:cs typeface="Times New Roman" pitchFamily="18" charset="0"/>
              </a:rPr>
              <a:t>th</a:t>
            </a:r>
            <a:r>
              <a:rPr lang="en-US" sz="1950" dirty="0">
                <a:latin typeface="Times New Roman" pitchFamily="18" charset="0"/>
                <a:cs typeface="Times New Roman" pitchFamily="18" charset="0"/>
              </a:rPr>
              <a:t> </a:t>
            </a:r>
            <a:r>
              <a:rPr lang="en-US" sz="1950" dirty="0" smtClean="0">
                <a:latin typeface="Times New Roman" pitchFamily="18" charset="0"/>
                <a:cs typeface="Times New Roman" pitchFamily="18" charset="0"/>
              </a:rPr>
              <a:t>elements for </a:t>
            </a:r>
            <a:r>
              <a:rPr lang="en-US" sz="1950" dirty="0">
                <a:latin typeface="Times New Roman" pitchFamily="18" charset="0"/>
                <a:cs typeface="Times New Roman" pitchFamily="18" charset="0"/>
              </a:rPr>
              <a:t>the column header cells. The bottom three </a:t>
            </a:r>
            <a:r>
              <a:rPr lang="en-US" sz="1950" dirty="0" err="1">
                <a:latin typeface="Times New Roman" pitchFamily="18" charset="0"/>
                <a:cs typeface="Times New Roman" pitchFamily="18" charset="0"/>
              </a:rPr>
              <a:t>tr</a:t>
            </a:r>
            <a:r>
              <a:rPr lang="en-US" sz="1950" dirty="0">
                <a:latin typeface="Times New Roman" pitchFamily="18" charset="0"/>
                <a:cs typeface="Times New Roman" pitchFamily="18" charset="0"/>
              </a:rPr>
              <a:t> elements contain td elements for the data cells.</a:t>
            </a:r>
            <a:endParaRPr lang="en-US" sz="1950"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sz="1950" dirty="0">
                <a:latin typeface="Times New Roman" pitchFamily="18" charset="0"/>
                <a:cs typeface="Times New Roman" pitchFamily="18" charset="0"/>
              </a:rPr>
              <a:t>If you include a caption element within a table container, the </a:t>
            </a:r>
            <a:r>
              <a:rPr lang="en-US" sz="1950" dirty="0" smtClean="0">
                <a:latin typeface="Times New Roman" pitchFamily="18" charset="0"/>
                <a:cs typeface="Times New Roman" pitchFamily="18" charset="0"/>
              </a:rPr>
              <a:t>caption element </a:t>
            </a:r>
            <a:r>
              <a:rPr lang="en-US" sz="1950" dirty="0">
                <a:latin typeface="Times New Roman" pitchFamily="18" charset="0"/>
                <a:cs typeface="Times New Roman" pitchFamily="18" charset="0"/>
              </a:rPr>
              <a:t>must be the first element within the table. As you’d expect, a table’s caption displays </a:t>
            </a:r>
            <a:r>
              <a:rPr lang="en-US" sz="1950" dirty="0" smtClean="0">
                <a:latin typeface="Times New Roman" pitchFamily="18" charset="0"/>
                <a:cs typeface="Times New Roman" pitchFamily="18" charset="0"/>
              </a:rPr>
              <a:t>above the </a:t>
            </a:r>
            <a:r>
              <a:rPr lang="en-US" sz="1950" dirty="0">
                <a:latin typeface="Times New Roman" pitchFamily="18" charset="0"/>
                <a:cs typeface="Times New Roman" pitchFamily="18" charset="0"/>
              </a:rPr>
              <a:t>table’s grid by default. If you want the caption’s text displayed at the bottom, you can use </a:t>
            </a:r>
            <a:r>
              <a:rPr lang="en-US" sz="1950" dirty="0" smtClean="0">
                <a:latin typeface="Times New Roman" pitchFamily="18" charset="0"/>
                <a:cs typeface="Times New Roman" pitchFamily="18" charset="0"/>
              </a:rPr>
              <a:t>the following </a:t>
            </a:r>
            <a:r>
              <a:rPr lang="en-US" sz="1950" dirty="0">
                <a:latin typeface="Times New Roman" pitchFamily="18" charset="0"/>
                <a:cs typeface="Times New Roman" pitchFamily="18" charset="0"/>
              </a:rPr>
              <a:t>CSS type selector rule:</a:t>
            </a:r>
          </a:p>
          <a:p>
            <a:pPr lvl="1" algn="just">
              <a:spcBef>
                <a:spcPts val="600"/>
              </a:spcBef>
              <a:spcAft>
                <a:spcPts val="0"/>
              </a:spcAft>
            </a:pPr>
            <a:r>
              <a:rPr lang="en-US" sz="1950" dirty="0">
                <a:solidFill>
                  <a:srgbClr val="FF0000"/>
                </a:solidFill>
                <a:latin typeface="Times New Roman" pitchFamily="18" charset="0"/>
                <a:cs typeface="Times New Roman" pitchFamily="18" charset="0"/>
              </a:rPr>
              <a:t>caption {caption-side: bottom;} </a:t>
            </a:r>
          </a:p>
          <a:p>
            <a:pPr lvl="0" algn="just">
              <a:spcBef>
                <a:spcPts val="600"/>
              </a:spcBef>
              <a:spcAft>
                <a:spcPts val="0"/>
              </a:spcAft>
            </a:pP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125563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76200"/>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CSS display Property with Table </a:t>
            </a:r>
            <a:r>
              <a:rPr lang="en-US" sz="3200" dirty="0" smtClean="0">
                <a:solidFill>
                  <a:srgbClr val="FFFFFF"/>
                </a:solidFill>
                <a:latin typeface="Times New Roman" pitchFamily="18" charset="0"/>
                <a:cs typeface="Times New Roman" pitchFamily="18" charset="0"/>
              </a:rPr>
              <a:t>Values(continue…)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9526"/>
            <a:ext cx="8153399" cy="463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 Example 8. (continue…)</a:t>
            </a:r>
          </a:p>
          <a:p>
            <a:pPr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body&gt;</a:t>
            </a:r>
          </a:p>
          <a:p>
            <a:pPr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&lt;div class="table"&gt;</a:t>
            </a:r>
          </a:p>
          <a:p>
            <a:pPr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div class="caption"&gt;Ancient Wonders of the World&lt;/div&gt;</a:t>
            </a:r>
          </a:p>
          <a:p>
            <a:pPr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div class="row"&gt;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&lt;span&gt;&lt;</a:t>
            </a: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="pyramid.jpg" alt=""&gt;&lt;/span&gt;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&lt;span&gt;&lt;</a:t>
            </a: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="hangingGardens.jpg" alt=""&gt;&lt;/span&gt;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&lt;span&gt;&lt;</a:t>
            </a: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 "colossus.jpg" alt=""&gt;&lt;/span&gt;</a:t>
            </a:r>
          </a:p>
          <a:p>
            <a:pPr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&lt;/div&gt;</a:t>
            </a:r>
          </a:p>
          <a:p>
            <a:pPr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&lt;div class="row"&gt;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&lt;span&gt;Great Pyramid of Giza&lt;/span&gt;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&lt;span&gt;Hanging Gardens of Babylon&lt;/span&gt;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&lt;span&gt;Colossus of Parkville&lt;/span&gt;</a:t>
            </a:r>
          </a:p>
          <a:p>
            <a:pPr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&lt;/div&gt;</a:t>
            </a:r>
          </a:p>
          <a:p>
            <a:pPr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&lt;/html&gt;</a:t>
            </a:r>
          </a:p>
          <a:p>
            <a:pPr algn="just">
              <a:spcBef>
                <a:spcPts val="0"/>
              </a:spcBef>
              <a:spcAft>
                <a:spcPts val="0"/>
              </a:spcAft>
            </a:pPr>
            <a:r>
              <a:rPr lang="en-US" dirty="0" smtClean="0">
                <a:latin typeface="Times New Roman" pitchFamily="18" charset="0"/>
                <a:cs typeface="Times New Roman" pitchFamily="18" charset="0"/>
              </a:rPr>
              <a:t>    Output: </a:t>
            </a:r>
          </a:p>
          <a:p>
            <a:pPr algn="just">
              <a:spcBef>
                <a:spcPts val="0"/>
              </a:spcBef>
              <a:spcAft>
                <a:spcPts val="0"/>
              </a:spcAft>
            </a:pP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12" name="Rectangle 11"/>
          <p:cNvSpPr/>
          <p:nvPr/>
        </p:nvSpPr>
        <p:spPr>
          <a:xfrm>
            <a:off x="4419600" y="990600"/>
            <a:ext cx="2642070" cy="615553"/>
          </a:xfrm>
          <a:prstGeom prst="rect">
            <a:avLst/>
          </a:prstGeom>
          <a:ln>
            <a:solidFill>
              <a:srgbClr val="00B050"/>
            </a:solidFill>
          </a:ln>
        </p:spPr>
        <p:txBody>
          <a:bodyPr wrap="none">
            <a:spAutoFit/>
          </a:bodyPr>
          <a:lstStyle/>
          <a:p>
            <a:r>
              <a:rPr lang="en-US" sz="1700" dirty="0">
                <a:solidFill>
                  <a:srgbClr val="00B050"/>
                </a:solidFill>
                <a:latin typeface="Times New Roman" panose="02020603050405020304" pitchFamily="18" charset="0"/>
                <a:cs typeface="Times New Roman" panose="02020603050405020304" pitchFamily="18" charset="0"/>
              </a:rPr>
              <a:t>This causes this div element</a:t>
            </a:r>
          </a:p>
          <a:p>
            <a:r>
              <a:rPr lang="en-US" sz="1700" dirty="0">
                <a:solidFill>
                  <a:srgbClr val="00B050"/>
                </a:solidFill>
                <a:latin typeface="Times New Roman" panose="02020603050405020304" pitchFamily="18" charset="0"/>
                <a:cs typeface="Times New Roman" panose="02020603050405020304" pitchFamily="18" charset="0"/>
              </a:rPr>
              <a:t>to behave like a table.</a:t>
            </a:r>
          </a:p>
        </p:txBody>
      </p:sp>
      <p:cxnSp>
        <p:nvCxnSpPr>
          <p:cNvPr id="14" name="Straight Arrow Connector 13"/>
          <p:cNvCxnSpPr/>
          <p:nvPr/>
        </p:nvCxnSpPr>
        <p:spPr>
          <a:xfrm flipH="1">
            <a:off x="3429000" y="1455876"/>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00801" y="1822847"/>
            <a:ext cx="2743199" cy="615553"/>
          </a:xfrm>
          <a:prstGeom prst="rect">
            <a:avLst/>
          </a:prstGeom>
          <a:ln>
            <a:solidFill>
              <a:srgbClr val="00B050"/>
            </a:solidFill>
          </a:ln>
        </p:spPr>
        <p:txBody>
          <a:bodyPr wrap="square">
            <a:spAutoFit/>
          </a:bodyPr>
          <a:lstStyle/>
          <a:p>
            <a:r>
              <a:rPr lang="en-US" sz="1700" dirty="0">
                <a:solidFill>
                  <a:srgbClr val="00B050"/>
                </a:solidFill>
                <a:latin typeface="Times New Roman" panose="02020603050405020304" pitchFamily="18" charset="0"/>
                <a:cs typeface="Times New Roman" panose="02020603050405020304" pitchFamily="18" charset="0"/>
              </a:rPr>
              <a:t>This causes this div element</a:t>
            </a:r>
          </a:p>
          <a:p>
            <a:r>
              <a:rPr lang="en-US" sz="1700" dirty="0">
                <a:solidFill>
                  <a:srgbClr val="00B050"/>
                </a:solidFill>
                <a:latin typeface="Times New Roman" panose="02020603050405020304" pitchFamily="18" charset="0"/>
                <a:cs typeface="Times New Roman" panose="02020603050405020304" pitchFamily="18" charset="0"/>
              </a:rPr>
              <a:t>to behave like a caption</a:t>
            </a:r>
            <a:r>
              <a:rPr lang="en-US" sz="1700" dirty="0" smtClean="0">
                <a:solidFill>
                  <a:srgbClr val="00B050"/>
                </a:solidFill>
                <a:latin typeface="Times New Roman" panose="02020603050405020304" pitchFamily="18" charset="0"/>
                <a:cs typeface="Times New Roman" panose="02020603050405020304" pitchFamily="18" charset="0"/>
              </a:rPr>
              <a:t>.</a:t>
            </a:r>
            <a:endParaRPr lang="en-US" sz="1700" dirty="0">
              <a:solidFill>
                <a:srgbClr val="00B050"/>
              </a:solidFill>
              <a:latin typeface="Times New Roman" panose="02020603050405020304" pitchFamily="18" charset="0"/>
              <a:cs typeface="Times New Roman" panose="02020603050405020304" pitchFamily="18" charset="0"/>
            </a:endParaRPr>
          </a:p>
        </p:txBody>
      </p:sp>
      <p:cxnSp>
        <p:nvCxnSpPr>
          <p:cNvPr id="16" name="Straight Arrow Connector 15"/>
          <p:cNvCxnSpPr>
            <a:stCxn id="20" idx="1"/>
          </p:cNvCxnSpPr>
          <p:nvPr/>
        </p:nvCxnSpPr>
        <p:spPr>
          <a:xfrm flipH="1">
            <a:off x="2781300" y="3229187"/>
            <a:ext cx="2785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276600" y="1768170"/>
            <a:ext cx="0" cy="289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76600" y="2057400"/>
            <a:ext cx="312420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567083" y="2921410"/>
            <a:ext cx="2743199" cy="615553"/>
          </a:xfrm>
          <a:prstGeom prst="rect">
            <a:avLst/>
          </a:prstGeom>
          <a:ln>
            <a:solidFill>
              <a:srgbClr val="00B050"/>
            </a:solidFill>
          </a:ln>
        </p:spPr>
        <p:txBody>
          <a:bodyPr wrap="square">
            <a:spAutoFit/>
          </a:bodyPr>
          <a:lstStyle/>
          <a:p>
            <a:r>
              <a:rPr lang="en-US" sz="1700" dirty="0">
                <a:solidFill>
                  <a:srgbClr val="00B050"/>
                </a:solidFill>
                <a:latin typeface="Times New Roman" panose="02020603050405020304" pitchFamily="18" charset="0"/>
                <a:cs typeface="Times New Roman" panose="02020603050405020304" pitchFamily="18" charset="0"/>
              </a:rPr>
              <a:t>This causes </a:t>
            </a:r>
            <a:r>
              <a:rPr lang="en-US" sz="1700" dirty="0" smtClean="0">
                <a:solidFill>
                  <a:srgbClr val="00B050"/>
                </a:solidFill>
                <a:latin typeface="Times New Roman" panose="02020603050405020304" pitchFamily="18" charset="0"/>
                <a:cs typeface="Times New Roman" panose="02020603050405020304" pitchFamily="18" charset="0"/>
              </a:rPr>
              <a:t>this div </a:t>
            </a:r>
            <a:r>
              <a:rPr lang="en-US" sz="1700" dirty="0">
                <a:solidFill>
                  <a:srgbClr val="00B050"/>
                </a:solidFill>
                <a:latin typeface="Times New Roman" panose="02020603050405020304" pitchFamily="18" charset="0"/>
                <a:cs typeface="Times New Roman" panose="02020603050405020304" pitchFamily="18" charset="0"/>
              </a:rPr>
              <a:t>element </a:t>
            </a:r>
            <a:r>
              <a:rPr lang="en-US" sz="1700" dirty="0" smtClean="0">
                <a:solidFill>
                  <a:srgbClr val="00B050"/>
                </a:solidFill>
                <a:latin typeface="Times New Roman" panose="02020603050405020304" pitchFamily="18" charset="0"/>
                <a:cs typeface="Times New Roman" panose="02020603050405020304" pitchFamily="18" charset="0"/>
              </a:rPr>
              <a:t>to behave </a:t>
            </a:r>
            <a:r>
              <a:rPr lang="en-US" sz="1700" dirty="0">
                <a:solidFill>
                  <a:srgbClr val="00B050"/>
                </a:solidFill>
                <a:latin typeface="Times New Roman" panose="02020603050405020304" pitchFamily="18" charset="0"/>
                <a:cs typeface="Times New Roman" panose="02020603050405020304" pitchFamily="18" charset="0"/>
              </a:rPr>
              <a:t>like a row.</a:t>
            </a: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0250" y="4301231"/>
            <a:ext cx="7067550" cy="2328169"/>
          </a:xfrm>
          <a:prstGeom prst="rect">
            <a:avLst/>
          </a:prstGeom>
        </p:spPr>
      </p:pic>
    </p:spTree>
    <p:extLst>
      <p:ext uri="{BB962C8B-B14F-4D97-AF65-F5344CB8AC3E}">
        <p14:creationId xmlns:p14="http://schemas.microsoft.com/office/powerpoint/2010/main" val="1486414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76200"/>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CSS display Property with Table </a:t>
            </a:r>
            <a:r>
              <a:rPr lang="en-US" sz="3200" dirty="0" smtClean="0">
                <a:solidFill>
                  <a:srgbClr val="FFFFFF"/>
                </a:solidFill>
                <a:latin typeface="Times New Roman" pitchFamily="18" charset="0"/>
                <a:cs typeface="Times New Roman" pitchFamily="18" charset="0"/>
              </a:rPr>
              <a:t>Values(continue…)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9526"/>
            <a:ext cx="8153399" cy="58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might recall that the &gt; symbol is known as a </a:t>
            </a:r>
            <a:r>
              <a:rPr lang="en-US" dirty="0" err="1">
                <a:latin typeface="Times New Roman" pitchFamily="18" charset="0"/>
                <a:cs typeface="Times New Roman" pitchFamily="18" charset="0"/>
              </a:rPr>
              <a:t>combinator</a:t>
            </a:r>
            <a:r>
              <a:rPr lang="en-US" dirty="0">
                <a:latin typeface="Times New Roman" pitchFamily="18" charset="0"/>
                <a:cs typeface="Times New Roman" pitchFamily="18" charset="0"/>
              </a:rPr>
              <a:t> because it combines two </a:t>
            </a:r>
            <a:r>
              <a:rPr lang="en-US" dirty="0" smtClean="0">
                <a:latin typeface="Times New Roman" pitchFamily="18" charset="0"/>
                <a:cs typeface="Times New Roman" pitchFamily="18" charset="0"/>
              </a:rPr>
              <a:t>selectors into </a:t>
            </a:r>
            <a:r>
              <a:rPr lang="en-US" dirty="0">
                <a:latin typeface="Times New Roman" pitchFamily="18" charset="0"/>
                <a:cs typeface="Times New Roman" pitchFamily="18" charset="0"/>
              </a:rPr>
              <a:t>one. The selector at the left, .row, matches all the elements in the Ancient Wonders </a:t>
            </a:r>
            <a:r>
              <a:rPr lang="en-US" dirty="0" smtClean="0">
                <a:latin typeface="Times New Roman" pitchFamily="18" charset="0"/>
                <a:cs typeface="Times New Roman" pitchFamily="18" charset="0"/>
              </a:rPr>
              <a:t>web page </a:t>
            </a:r>
            <a:r>
              <a:rPr lang="en-US" dirty="0">
                <a:latin typeface="Times New Roman" pitchFamily="18" charset="0"/>
                <a:cs typeface="Times New Roman" pitchFamily="18" charset="0"/>
              </a:rPr>
              <a:t>that have class="row". The universal selector at the right, *, matches any element</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To avoid that ugliness, you can use the border-spacing property, and </a:t>
            </a:r>
            <a:r>
              <a:rPr lang="en-US" dirty="0" smtClean="0">
                <a:latin typeface="Times New Roman" pitchFamily="18" charset="0"/>
                <a:cs typeface="Times New Roman" pitchFamily="18" charset="0"/>
              </a:rPr>
              <a:t>that’s what </a:t>
            </a:r>
            <a:r>
              <a:rPr lang="en-US" dirty="0">
                <a:latin typeface="Times New Roman" pitchFamily="18" charset="0"/>
                <a:cs typeface="Times New Roman" pitchFamily="18" charset="0"/>
              </a:rPr>
              <a:t>we did in the Ancient Wonders style container:</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.table {</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display: table;</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border-spacing: 20px;</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a:t>
            </a:r>
            <a:endParaRPr lang="en-US"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border-spacing property allows you to specify horizontal and vertical cell </a:t>
            </a:r>
            <a:r>
              <a:rPr lang="en-US" dirty="0" smtClean="0">
                <a:latin typeface="Times New Roman" pitchFamily="18" charset="0"/>
                <a:cs typeface="Times New Roman" pitchFamily="18" charset="0"/>
              </a:rPr>
              <a:t>spacing separately</a:t>
            </a:r>
            <a:r>
              <a:rPr lang="en-US" dirty="0">
                <a:latin typeface="Times New Roman" pitchFamily="18" charset="0"/>
                <a:cs typeface="Times New Roman" pitchFamily="18" charset="0"/>
              </a:rPr>
              <a:t>. Here’s an example</a:t>
            </a: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border-spacing: 15px; 25px;</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first value, 15px, specifies horizontal spacing, and the second value, 25px, specifies </a:t>
            </a:r>
            <a:r>
              <a:rPr lang="en-US" dirty="0" smtClean="0">
                <a:latin typeface="Times New Roman" pitchFamily="18" charset="0"/>
                <a:cs typeface="Times New Roman" pitchFamily="18" charset="0"/>
              </a:rPr>
              <a:t>vertical spacing</a:t>
            </a:r>
            <a:r>
              <a:rPr lang="en-US" dirty="0">
                <a:latin typeface="Times New Roman" pitchFamily="18" charset="0"/>
                <a:cs typeface="Times New Roman" pitchFamily="18" charset="0"/>
              </a:rPr>
              <a:t>. Horizontal spacing refers to the width of the gap between adjacent cells in the </a:t>
            </a:r>
            <a:r>
              <a:rPr lang="en-US" dirty="0" smtClean="0">
                <a:latin typeface="Times New Roman" pitchFamily="18" charset="0"/>
                <a:cs typeface="Times New Roman" pitchFamily="18" charset="0"/>
              </a:rPr>
              <a:t>same row</a:t>
            </a:r>
            <a:r>
              <a:rPr lang="en-US" dirty="0">
                <a:latin typeface="Times New Roman" pitchFamily="18" charset="0"/>
                <a:cs typeface="Times New Roman" pitchFamily="18" charset="0"/>
              </a:rPr>
              <a:t>. Vertical spacing refers to the height of the gap between adjacent cells in the same column</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Wingdings" panose="05000000000000000000" pitchFamily="2" charset="2"/>
              <a:buChar char="Ø"/>
            </a:pPr>
            <a:r>
              <a:rPr lang="en-US" dirty="0">
                <a:solidFill>
                  <a:srgbClr val="FF0000"/>
                </a:solidFill>
                <a:latin typeface="Times New Roman" pitchFamily="18" charset="0"/>
                <a:cs typeface="Times New Roman" pitchFamily="18" charset="0"/>
              </a:rPr>
              <a:t> Relative Positioning </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As an alternative, you can position an element relative to its normal flow within its surrounding content. That’s called relative positioning. </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In the example 10. In the Aphorism web page’s CSS rules, note the position: relative property-value pairs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987306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101025"/>
            <a:ext cx="800100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  Relative </a:t>
            </a:r>
            <a:r>
              <a:rPr lang="en-US" sz="3200" dirty="0" smtClean="0">
                <a:solidFill>
                  <a:srgbClr val="FFFFFF"/>
                </a:solidFill>
                <a:latin typeface="Times New Roman" pitchFamily="18" charset="0"/>
                <a:cs typeface="Times New Roman" pitchFamily="18" charset="0"/>
              </a:rPr>
              <a:t>Positioning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9526"/>
            <a:ext cx="8153399" cy="52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In the .down CSS rule, note the property-value pairs top: 2em and left: 2em.</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Positive values for the top property move the element down, and positive values for the left property move the element to the right.</a:t>
            </a: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9. </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&lt;h1&gt;Aphorism&lt;/h1&gt;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&lt;style&gt;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.up {</a:t>
            </a:r>
          </a:p>
          <a:p>
            <a:pPr lvl="2"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position: relative;</a:t>
            </a:r>
          </a:p>
          <a:p>
            <a:pPr lvl="2"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top: -1em;</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.down {</a:t>
            </a:r>
          </a:p>
          <a:p>
            <a:pPr lvl="2"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position: relative;</a:t>
            </a:r>
          </a:p>
          <a:p>
            <a:pPr lvl="2"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top: 2em;</a:t>
            </a:r>
          </a:p>
          <a:p>
            <a:pPr lvl="2"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left: 2em;</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&lt;/style&gt;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&lt;p&gt;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In &lt;cite&gt;Aphorism&lt;/cite&gt;, You can take the boy out of the country, &lt;span class="up"&gt;but you can't take the country out of the boy.&lt;/span&gt;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You can lead a horse to water, &lt;span class="down"&gt;but you can't make it drink.&lt;/span&gt;.</a:t>
            </a:r>
          </a:p>
          <a:p>
            <a:pPr lvl="1" algn="just">
              <a:lnSpc>
                <a:spcPct val="80000"/>
              </a:lnSpc>
              <a:spcBef>
                <a:spcPts val="0"/>
              </a:spcBef>
              <a:spcAft>
                <a:spcPts val="0"/>
              </a:spcAft>
            </a:pPr>
            <a:r>
              <a:rPr lang="en-US" sz="1700" dirty="0">
                <a:solidFill>
                  <a:srgbClr val="FF0000"/>
                </a:solidFill>
                <a:latin typeface="Times New Roman" pitchFamily="18" charset="0"/>
                <a:cs typeface="Times New Roman" pitchFamily="18" charset="0"/>
              </a:rPr>
              <a:t>&lt;/p</a:t>
            </a:r>
            <a:r>
              <a:rPr lang="en-US" sz="1700" dirty="0" smtClean="0">
                <a:solidFill>
                  <a:srgbClr val="FF0000"/>
                </a:solidFill>
                <a:latin typeface="Times New Roman" pitchFamily="18" charset="0"/>
                <a:cs typeface="Times New Roman" pitchFamily="18" charset="0"/>
              </a:rPr>
              <a:t>&gt;</a:t>
            </a:r>
          </a:p>
          <a:p>
            <a:pPr lvl="1" algn="just">
              <a:lnSpc>
                <a:spcPct val="85000"/>
              </a:lnSpc>
              <a:spcBef>
                <a:spcPts val="0"/>
              </a:spcBef>
              <a:spcAft>
                <a:spcPts val="0"/>
              </a:spcAft>
            </a:pPr>
            <a:r>
              <a:rPr lang="en-US" dirty="0" smtClean="0">
                <a:latin typeface="Times New Roman" pitchFamily="18" charset="0"/>
                <a:cs typeface="Times New Roman" pitchFamily="18" charset="0"/>
              </a:rPr>
              <a:t>Output: </a:t>
            </a:r>
          </a:p>
          <a:p>
            <a:pPr lvl="1" algn="just">
              <a:lnSpc>
                <a:spcPct val="85000"/>
              </a:lnSpc>
              <a:spcBef>
                <a:spcPts val="0"/>
              </a:spcBef>
              <a:spcAft>
                <a:spcPts val="0"/>
              </a:spcAft>
            </a:pPr>
            <a:endParaRPr lang="en-US"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3918" y="5410200"/>
            <a:ext cx="6710082" cy="1295400"/>
          </a:xfrm>
          <a:prstGeom prst="rect">
            <a:avLst/>
          </a:prstGeom>
        </p:spPr>
      </p:pic>
    </p:spTree>
    <p:extLst>
      <p:ext uri="{BB962C8B-B14F-4D97-AF65-F5344CB8AC3E}">
        <p14:creationId xmlns:p14="http://schemas.microsoft.com/office/powerpoint/2010/main" val="1226885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Summary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0" y="857607"/>
            <a:ext cx="8153400" cy="574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85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In this lecture we started with a table container element, and fill the table element with a </a:t>
            </a:r>
            <a:r>
              <a:rPr lang="en-US" dirty="0" err="1">
                <a:latin typeface="Times New Roman" panose="02020603050405020304" pitchFamily="18" charset="0"/>
                <a:cs typeface="Times New Roman" pitchFamily="18" charset="0"/>
              </a:rPr>
              <a:t>tr</a:t>
            </a:r>
            <a:r>
              <a:rPr lang="en-US" dirty="0">
                <a:latin typeface="Times New Roman" panose="02020603050405020304" pitchFamily="18" charset="0"/>
                <a:cs typeface="Times New Roman" pitchFamily="18" charset="0"/>
              </a:rPr>
              <a:t> element for each of its rows, and fill each </a:t>
            </a:r>
            <a:r>
              <a:rPr lang="en-US" dirty="0" err="1">
                <a:latin typeface="Times New Roman" panose="02020603050405020304" pitchFamily="18" charset="0"/>
                <a:cs typeface="Times New Roman" pitchFamily="18" charset="0"/>
              </a:rPr>
              <a:t>tr</a:t>
            </a:r>
            <a:r>
              <a:rPr lang="en-US" dirty="0">
                <a:latin typeface="Times New Roman" panose="02020603050405020304" pitchFamily="18" charset="0"/>
                <a:cs typeface="Times New Roman" pitchFamily="18" charset="0"/>
              </a:rPr>
              <a:t> element with </a:t>
            </a:r>
            <a:r>
              <a:rPr lang="en-US" dirty="0" err="1" smtClean="0">
                <a:latin typeface="Times New Roman" panose="02020603050405020304" pitchFamily="18" charset="0"/>
                <a:cs typeface="Times New Roman" pitchFamily="18" charset="0"/>
              </a:rPr>
              <a:t>th</a:t>
            </a:r>
            <a:r>
              <a:rPr lang="en-US" dirty="0" smtClean="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itchFamily="18" charset="0"/>
              </a:rPr>
              <a:t>elements for header cells and td elements for data cells.  </a:t>
            </a:r>
            <a:endParaRPr lang="en-US" dirty="0" smtClean="0">
              <a:latin typeface="Times New Roman" panose="02020603050405020304" pitchFamily="18" charset="0"/>
              <a:cs typeface="Times New Roman" pitchFamily="18" charset="0"/>
            </a:endParaRPr>
          </a:p>
          <a:p>
            <a:pPr marL="342900" lvl="0" indent="-342900" algn="just">
              <a:lnSpc>
                <a:spcPct val="85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Also </a:t>
            </a:r>
            <a:r>
              <a:rPr lang="en-US" dirty="0">
                <a:latin typeface="Times New Roman" panose="02020603050405020304" pitchFamily="18" charset="0"/>
                <a:cs typeface="Times New Roman" pitchFamily="18" charset="0"/>
              </a:rPr>
              <a:t>explained </a:t>
            </a:r>
            <a:r>
              <a:rPr lang="en-US" dirty="0" smtClean="0">
                <a:latin typeface="Times New Roman" panose="02020603050405020304" pitchFamily="18" charset="0"/>
                <a:cs typeface="Times New Roman" pitchFamily="18" charset="0"/>
              </a:rPr>
              <a:t>briefly </a:t>
            </a:r>
            <a:r>
              <a:rPr lang="en-US" dirty="0">
                <a:latin typeface="Times New Roman" panose="02020603050405020304" pitchFamily="18" charset="0"/>
                <a:cs typeface="Times New Roman" pitchFamily="18" charset="0"/>
              </a:rPr>
              <a:t>the formatting a data Table: Borders, Alignment, and Padding</a:t>
            </a:r>
            <a:r>
              <a:rPr lang="en-US" dirty="0" smtClean="0">
                <a:latin typeface="Times New Roman" panose="02020603050405020304" pitchFamily="18" charset="0"/>
                <a:cs typeface="Times New Roman" pitchFamily="18" charset="0"/>
              </a:rPr>
              <a:t>.</a:t>
            </a:r>
          </a:p>
          <a:p>
            <a:pPr marL="342900" lvl="0" indent="-342900" algn="just">
              <a:lnSpc>
                <a:spcPct val="85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We explained the CSS pseudo-class that is a keyword added to a selector that specifies a special state of the selected element(s).  </a:t>
            </a:r>
            <a:r>
              <a:rPr lang="en-US" dirty="0" smtClean="0">
                <a:latin typeface="Times New Roman" panose="02020603050405020304" pitchFamily="18" charset="0"/>
                <a:cs typeface="Times New Roman" pitchFamily="18" charset="0"/>
              </a:rPr>
              <a:t>Also a </a:t>
            </a:r>
            <a:r>
              <a:rPr lang="en-US" dirty="0">
                <a:latin typeface="Times New Roman" panose="02020603050405020304" pitchFamily="18" charset="0"/>
                <a:cs typeface="Times New Roman" pitchFamily="18" charset="0"/>
              </a:rPr>
              <a:t>pseudo-class is called a “pseudo-class” because using a pseudo-class is similar to using a class attribute, but the two entities are not identical. </a:t>
            </a:r>
            <a:endParaRPr lang="en-US" dirty="0" smtClean="0">
              <a:latin typeface="Times New Roman" panose="02020603050405020304" pitchFamily="18" charset="0"/>
              <a:cs typeface="Times New Roman" pitchFamily="18" charset="0"/>
            </a:endParaRPr>
          </a:p>
          <a:p>
            <a:pPr marL="342900" lvl="0" indent="-342900" algn="just">
              <a:lnSpc>
                <a:spcPct val="85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We described in this lecture the meaning of The &lt;</a:t>
            </a:r>
            <a:r>
              <a:rPr lang="en-US" dirty="0" err="1">
                <a:latin typeface="Times New Roman" panose="02020603050405020304" pitchFamily="18" charset="0"/>
                <a:cs typeface="Times New Roman" pitchFamily="18" charset="0"/>
              </a:rPr>
              <a:t>thead</a:t>
            </a:r>
            <a:r>
              <a:rPr lang="en-US" dirty="0">
                <a:latin typeface="Times New Roman" panose="02020603050405020304" pitchFamily="18" charset="0"/>
                <a:cs typeface="Times New Roman" pitchFamily="18" charset="0"/>
              </a:rPr>
              <a:t>&gt; tag that used to group header content in an HTML table. The &lt;</a:t>
            </a:r>
            <a:r>
              <a:rPr lang="en-US" dirty="0" err="1">
                <a:latin typeface="Times New Roman" panose="02020603050405020304" pitchFamily="18" charset="0"/>
                <a:cs typeface="Times New Roman" pitchFamily="18" charset="0"/>
              </a:rPr>
              <a:t>thead</a:t>
            </a:r>
            <a:r>
              <a:rPr lang="en-US" dirty="0">
                <a:latin typeface="Times New Roman" panose="02020603050405020304" pitchFamily="18" charset="0"/>
                <a:cs typeface="Times New Roman" pitchFamily="18" charset="0"/>
              </a:rPr>
              <a:t>&gt; element is used in conjunction with the &lt;</a:t>
            </a:r>
            <a:r>
              <a:rPr lang="en-US" dirty="0" err="1">
                <a:latin typeface="Times New Roman" panose="02020603050405020304" pitchFamily="18" charset="0"/>
                <a:cs typeface="Times New Roman" pitchFamily="18" charset="0"/>
              </a:rPr>
              <a:t>tbody</a:t>
            </a:r>
            <a:r>
              <a:rPr lang="en-US" dirty="0">
                <a:latin typeface="Times New Roman" panose="02020603050405020304" pitchFamily="18" charset="0"/>
                <a:cs typeface="Times New Roman" pitchFamily="18" charset="0"/>
              </a:rPr>
              <a:t>&gt; element to specify each part of a table (header,  and body). </a:t>
            </a:r>
            <a:endParaRPr lang="en-US" dirty="0" smtClean="0">
              <a:latin typeface="Times New Roman" panose="02020603050405020304" pitchFamily="18" charset="0"/>
              <a:cs typeface="Times New Roman" pitchFamily="18" charset="0"/>
            </a:endParaRPr>
          </a:p>
          <a:p>
            <a:pPr marL="342900" lvl="0" indent="-342900" algn="just">
              <a:lnSpc>
                <a:spcPct val="85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This lecture </a:t>
            </a:r>
            <a:r>
              <a:rPr lang="en-US" dirty="0" smtClean="0">
                <a:latin typeface="Times New Roman" panose="02020603050405020304" pitchFamily="18" charset="0"/>
                <a:cs typeface="Times New Roman" pitchFamily="18" charset="0"/>
              </a:rPr>
              <a:t>clarified </a:t>
            </a:r>
            <a:r>
              <a:rPr lang="en-US" dirty="0">
                <a:latin typeface="Times New Roman" panose="02020603050405020304" pitchFamily="18" charset="0"/>
                <a:cs typeface="Times New Roman" pitchFamily="18" charset="0"/>
              </a:rPr>
              <a:t>the meaning of cell spanning, which is the property specifies the number of grid columns spanned by a cell, column, or column group. A cell box occupies a rectangle of 'column-span' by 'row-span' grid cells in a table. </a:t>
            </a:r>
            <a:endParaRPr lang="en-US" dirty="0" smtClean="0">
              <a:latin typeface="Times New Roman" panose="02020603050405020304" pitchFamily="18" charset="0"/>
              <a:cs typeface="Times New Roman" pitchFamily="18" charset="0"/>
            </a:endParaRPr>
          </a:p>
          <a:p>
            <a:pPr marL="342900" lvl="0" indent="-342900" algn="just">
              <a:lnSpc>
                <a:spcPct val="85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We explained also in this lecture the web accessibility </a:t>
            </a:r>
            <a:r>
              <a:rPr lang="en-US" dirty="0">
                <a:latin typeface="Times New Roman" panose="02020603050405020304" pitchFamily="18" charset="0"/>
                <a:cs typeface="Times New Roman" pitchFamily="18" charset="0"/>
              </a:rPr>
              <a:t>means that disabled users can use the Web effectively. </a:t>
            </a:r>
            <a:endParaRPr lang="en-US" dirty="0" smtClean="0">
              <a:latin typeface="Times New Roman" panose="02020603050405020304" pitchFamily="18" charset="0"/>
              <a:cs typeface="Times New Roman" pitchFamily="18" charset="0"/>
            </a:endParaRPr>
          </a:p>
          <a:p>
            <a:pPr marL="342900" lvl="0" indent="-342900" algn="just">
              <a:lnSpc>
                <a:spcPct val="85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 We explained also in this lecture the web accessibility means that disabled users can use the Web effectively. it's building web experiences that are usable by all. Just as the web itself has grown, so has the diversity of its users.  </a:t>
            </a:r>
            <a:endParaRPr lang="en-US" dirty="0" smtClean="0">
              <a:latin typeface="Times New Roman" panose="02020603050405020304" pitchFamily="18" charset="0"/>
              <a:cs typeface="Times New Roman" pitchFamily="18" charset="0"/>
            </a:endParaRPr>
          </a:p>
          <a:p>
            <a:pPr marL="342900" lvl="0" indent="-342900" algn="just">
              <a:lnSpc>
                <a:spcPct val="85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Also this lecture described the meaning of  </a:t>
            </a:r>
            <a:r>
              <a:rPr lang="en-US" dirty="0">
                <a:latin typeface="Times New Roman" panose="02020603050405020304" pitchFamily="18" charset="0"/>
                <a:cs typeface="Times New Roman" pitchFamily="18" charset="0"/>
              </a:rPr>
              <a:t>CSS display Property with Table </a:t>
            </a:r>
            <a:r>
              <a:rPr lang="en-US" dirty="0" smtClean="0">
                <a:latin typeface="Times New Roman" panose="02020603050405020304" pitchFamily="18" charset="0"/>
                <a:cs typeface="Times New Roman" pitchFamily="18" charset="0"/>
              </a:rPr>
              <a:t>Values.</a:t>
            </a:r>
          </a:p>
          <a:p>
            <a:pPr marL="342900" lvl="0" indent="-342900" algn="just">
              <a:lnSpc>
                <a:spcPct val="85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We </a:t>
            </a:r>
            <a:r>
              <a:rPr lang="en-US" dirty="0">
                <a:latin typeface="Times New Roman" panose="02020603050405020304" pitchFamily="18" charset="0"/>
                <a:cs typeface="Times New Roman" pitchFamily="18" charset="0"/>
              </a:rPr>
              <a:t>explained briefly the relative positioning </a:t>
            </a:r>
            <a:r>
              <a:rPr lang="en-US" dirty="0" smtClean="0">
                <a:latin typeface="Times New Roman" panose="02020603050405020304" pitchFamily="18" charset="0"/>
                <a:cs typeface="Times New Roman" pitchFamily="18" charset="0"/>
              </a:rPr>
              <a:t> meaning that </a:t>
            </a:r>
            <a:r>
              <a:rPr lang="en-US" dirty="0">
                <a:latin typeface="Times New Roman" panose="02020603050405020304" pitchFamily="18" charset="0"/>
                <a:cs typeface="Times New Roman" pitchFamily="18" charset="0"/>
              </a:rPr>
              <a:t>is positioned relative to its normal position.</a:t>
            </a:r>
            <a:endParaRPr lang="en-US" dirty="0" smtClean="0">
              <a:solidFill>
                <a:srgbClr val="FF0000"/>
              </a:solidFill>
              <a:latin typeface="Times New Roman" pitchFamily="18" charset="0"/>
              <a:cs typeface="Times New Roman" pitchFamily="18" charset="0"/>
            </a:endParaRPr>
          </a:p>
        </p:txBody>
      </p:sp>
      <p:sp>
        <p:nvSpPr>
          <p:cNvPr id="12" name="Footer Placeholder 4"/>
          <p:cNvSpPr>
            <a:spLocks noGrp="1"/>
          </p:cNvSpPr>
          <p:nvPr>
            <p:ph type="ftr" sz="quarter" idx="11"/>
          </p:nvPr>
        </p:nvSpPr>
        <p:spPr>
          <a:xfrm>
            <a:off x="1295400" y="6629400"/>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946064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34</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Table </a:t>
            </a:r>
            <a:r>
              <a:rPr lang="en-US" sz="3200" dirty="0" smtClean="0">
                <a:solidFill>
                  <a:srgbClr val="FFFFFF"/>
                </a:solidFill>
                <a:latin typeface="Times New Roman" pitchFamily="18" charset="0"/>
                <a:cs typeface="Times New Roman" pitchFamily="18" charset="0"/>
              </a:rPr>
              <a:t>Elements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3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600"/>
              </a:spcBef>
              <a:spcAft>
                <a:spcPts val="0"/>
              </a:spcAft>
              <a:buFont typeface="Arial" panose="020B0604020202020204" pitchFamily="34" charset="0"/>
              <a:buChar char="•"/>
            </a:pPr>
            <a:r>
              <a:rPr lang="en-US" sz="1950" dirty="0">
                <a:latin typeface="Times New Roman" pitchFamily="18" charset="0"/>
                <a:cs typeface="Times New Roman" pitchFamily="18" charset="0"/>
              </a:rPr>
              <a:t> </a:t>
            </a:r>
            <a:r>
              <a:rPr lang="en-US" sz="1950" dirty="0" smtClean="0">
                <a:latin typeface="Times New Roman" pitchFamily="18" charset="0"/>
                <a:cs typeface="Times New Roman" pitchFamily="18" charset="0"/>
              </a:rPr>
              <a:t>Example 1. </a:t>
            </a:r>
          </a:p>
          <a:p>
            <a:pPr lvl="1" algn="just">
              <a:spcBef>
                <a:spcPts val="0"/>
              </a:spcBef>
              <a:spcAft>
                <a:spcPts val="0"/>
              </a:spcAft>
            </a:pPr>
            <a:r>
              <a:rPr lang="en-US" dirty="0">
                <a:solidFill>
                  <a:srgbClr val="FF0000"/>
                </a:solidFill>
                <a:latin typeface="Times New Roman" pitchFamily="18" charset="0"/>
                <a:cs typeface="Times New Roman" pitchFamily="18" charset="0"/>
              </a:rPr>
              <a:t>&lt;!DOCTYPE html&gt;</a:t>
            </a:r>
          </a:p>
          <a:p>
            <a:pPr lvl="1" algn="just">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spcBef>
                <a:spcPts val="0"/>
              </a:spcBef>
              <a:spcAft>
                <a:spcPts val="0"/>
              </a:spcAft>
            </a:pPr>
            <a:r>
              <a:rPr lang="en-US" dirty="0">
                <a:solidFill>
                  <a:srgbClr val="FF0000"/>
                </a:solidFill>
                <a:latin typeface="Times New Roman" pitchFamily="18" charset="0"/>
                <a:cs typeface="Times New Roman" pitchFamily="18" charset="0"/>
              </a:rPr>
              <a:t>&lt;meta name="author" content="AAA"&gt;</a:t>
            </a:r>
          </a:p>
          <a:p>
            <a:pPr lvl="1" algn="just">
              <a:spcBef>
                <a:spcPts val="0"/>
              </a:spcBef>
              <a:spcAft>
                <a:spcPts val="0"/>
              </a:spcAft>
            </a:pPr>
            <a:r>
              <a:rPr lang="en-US" dirty="0">
                <a:solidFill>
                  <a:srgbClr val="FF0000"/>
                </a:solidFill>
                <a:latin typeface="Times New Roman" pitchFamily="18" charset="0"/>
                <a:cs typeface="Times New Roman" pitchFamily="18" charset="0"/>
              </a:rPr>
              <a:t>&lt;title&gt;Midterm Results&lt;/title&gt;</a:t>
            </a:r>
          </a:p>
          <a:p>
            <a:pPr lvl="1"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smtClean="0">
                <a:solidFill>
                  <a:srgbClr val="FF0000"/>
                </a:solidFill>
                <a:latin typeface="Times New Roman" pitchFamily="18" charset="0"/>
                <a:cs typeface="Times New Roman" pitchFamily="18" charset="0"/>
              </a:rPr>
              <a:t>style&gt;</a:t>
            </a:r>
            <a:endParaRPr lang="en-US" dirty="0">
              <a:solidFill>
                <a:srgbClr val="FF0000"/>
              </a:solidFill>
              <a:latin typeface="Times New Roman" pitchFamily="18" charset="0"/>
              <a:cs typeface="Times New Roman" pitchFamily="18" charset="0"/>
            </a:endParaRPr>
          </a:p>
          <a:p>
            <a:pPr lvl="1" algn="just">
              <a:spcBef>
                <a:spcPts val="0"/>
              </a:spcBef>
              <a:spcAft>
                <a:spcPts val="0"/>
              </a:spcAft>
            </a:pPr>
            <a:r>
              <a:rPr lang="en-US" dirty="0" smtClean="0">
                <a:solidFill>
                  <a:srgbClr val="FF0000"/>
                </a:solidFill>
                <a:latin typeface="Times New Roman" pitchFamily="18" charset="0"/>
                <a:cs typeface="Times New Roman" pitchFamily="18" charset="0"/>
              </a:rPr>
              <a:t>   table</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td {border: thin solid;}</a:t>
            </a:r>
          </a:p>
          <a:p>
            <a:pPr lvl="1" algn="just">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spcBef>
                <a:spcPts val="0"/>
              </a:spcBef>
              <a:spcAft>
                <a:spcPts val="0"/>
              </a:spcAft>
            </a:pPr>
            <a:r>
              <a:rPr lang="en-US" dirty="0">
                <a:solidFill>
                  <a:srgbClr val="FF0000"/>
                </a:solidFill>
                <a:latin typeface="Times New Roman" pitchFamily="18" charset="0"/>
                <a:cs typeface="Times New Roman" pitchFamily="18" charset="0"/>
              </a:rPr>
              <a:t>&lt;table&gt;</a:t>
            </a:r>
          </a:p>
          <a:p>
            <a:pPr lvl="2" algn="just">
              <a:spcBef>
                <a:spcPts val="0"/>
              </a:spcBef>
              <a:spcAft>
                <a:spcPts val="0"/>
              </a:spcAft>
            </a:pPr>
            <a:r>
              <a:rPr lang="en-US" dirty="0">
                <a:solidFill>
                  <a:srgbClr val="FF0000"/>
                </a:solidFill>
                <a:latin typeface="Times New Roman" pitchFamily="18" charset="0"/>
                <a:cs typeface="Times New Roman" pitchFamily="18" charset="0"/>
              </a:rPr>
              <a:t>&lt;caption&gt;Midterm Results&lt;/caption&gt;</a:t>
            </a:r>
          </a:p>
          <a:p>
            <a:pPr lvl="2"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&gt;First Name&lt;/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&gt;Last Name&lt;/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&gt;Mark&lt;/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&gt;&lt;td&gt;Jackson&lt;/td&gt;&lt;td&gt;Brad&lt;/td&gt;&lt;td&gt;90&lt;/td&gt;&lt;/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&gt;&lt;td&gt;Janet&lt;/td&gt;&lt;td&gt;Smith&lt;/td&gt;&lt;td&gt;70&lt;/td&gt;&lt;/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&gt;&lt;td&gt;Oliver&lt;/td&gt;&lt;td&gt;Twist&lt;/td&gt;&lt;td&gt;60&lt;/td&gt;&lt;/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1" algn="just">
              <a:spcBef>
                <a:spcPts val="0"/>
              </a:spcBef>
              <a:spcAft>
                <a:spcPts val="0"/>
              </a:spcAft>
            </a:pPr>
            <a:r>
              <a:rPr lang="en-US" dirty="0">
                <a:solidFill>
                  <a:srgbClr val="FF0000"/>
                </a:solidFill>
                <a:latin typeface="Times New Roman" pitchFamily="18" charset="0"/>
                <a:cs typeface="Times New Roman" pitchFamily="18" charset="0"/>
              </a:rPr>
              <a:t>&lt;/table&gt;</a:t>
            </a:r>
          </a:p>
          <a:p>
            <a:pPr lvl="1" algn="just">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spcBef>
                <a:spcPts val="0"/>
              </a:spcBef>
              <a:spcAft>
                <a:spcPts val="0"/>
              </a:spcAft>
            </a:pPr>
            <a:r>
              <a:rPr lang="en-US" dirty="0">
                <a:solidFill>
                  <a:srgbClr val="FF0000"/>
                </a:solidFill>
                <a:latin typeface="Times New Roman" pitchFamily="18" charset="0"/>
                <a:cs typeface="Times New Roman" pitchFamily="18" charset="0"/>
              </a:rPr>
              <a:t>&lt;/html&gt;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5405718" y="2842299"/>
            <a:ext cx="3657600" cy="646331"/>
          </a:xfrm>
          <a:prstGeom prst="rect">
            <a:avLst/>
          </a:prstGeom>
          <a:ln>
            <a:solidFill>
              <a:srgbClr val="00B050"/>
            </a:solidFill>
          </a:ln>
        </p:spPr>
        <p:txBody>
          <a:bodyPr wrap="square">
            <a:spAutoFit/>
          </a:bodyPr>
          <a:lstStyle/>
          <a:p>
            <a:r>
              <a:rPr lang="en-US" dirty="0">
                <a:latin typeface="Times New Roman" panose="02020603050405020304" pitchFamily="18" charset="0"/>
                <a:cs typeface="Times New Roman" panose="02020603050405020304" pitchFamily="18" charset="0"/>
              </a:rPr>
              <a:t>Explicitly apply </a:t>
            </a:r>
            <a:r>
              <a:rPr lang="en-US" dirty="0" smtClean="0">
                <a:latin typeface="Times New Roman" panose="02020603050405020304" pitchFamily="18" charset="0"/>
                <a:cs typeface="Times New Roman" panose="02020603050405020304" pitchFamily="18" charset="0"/>
              </a:rPr>
              <a:t>a border </a:t>
            </a:r>
            <a:r>
              <a:rPr lang="en-US" dirty="0">
                <a:latin typeface="Times New Roman" panose="02020603050405020304" pitchFamily="18" charset="0"/>
                <a:cs typeface="Times New Roman" panose="02020603050405020304" pitchFamily="18" charset="0"/>
              </a:rPr>
              <a:t>around the</a:t>
            </a:r>
          </a:p>
          <a:p>
            <a:r>
              <a:rPr lang="en-US" dirty="0">
                <a:latin typeface="Times New Roman" panose="02020603050405020304" pitchFamily="18" charset="0"/>
                <a:cs typeface="Times New Roman" panose="02020603050405020304" pitchFamily="18" charset="0"/>
              </a:rPr>
              <a:t>entire table </a:t>
            </a:r>
            <a:r>
              <a:rPr lang="en-US" dirty="0" smtClean="0">
                <a:latin typeface="Times New Roman" panose="02020603050405020304" pitchFamily="18" charset="0"/>
                <a:cs typeface="Times New Roman" panose="02020603050405020304" pitchFamily="18" charset="0"/>
              </a:rPr>
              <a:t>and around </a:t>
            </a:r>
            <a:r>
              <a:rPr lang="en-US" dirty="0">
                <a:latin typeface="Times New Roman" panose="02020603050405020304" pitchFamily="18" charset="0"/>
                <a:cs typeface="Times New Roman" panose="02020603050405020304" pitchFamily="18" charset="0"/>
              </a:rPr>
              <a:t>each cell.</a:t>
            </a:r>
          </a:p>
        </p:txBody>
      </p:sp>
      <p:cxnSp>
        <p:nvCxnSpPr>
          <p:cNvPr id="5" name="Straight Arrow Connector 4"/>
          <p:cNvCxnSpPr/>
          <p:nvPr/>
        </p:nvCxnSpPr>
        <p:spPr>
          <a:xfrm flipH="1">
            <a:off x="4572000" y="3200400"/>
            <a:ext cx="833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6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Table </a:t>
            </a:r>
            <a:r>
              <a:rPr lang="en-US" sz="3200" dirty="0" smtClean="0">
                <a:solidFill>
                  <a:srgbClr val="FFFFFF"/>
                </a:solidFill>
                <a:latin typeface="Times New Roman" pitchFamily="18" charset="0"/>
                <a:cs typeface="Times New Roman" pitchFamily="18" charset="0"/>
              </a:rPr>
              <a:t>Elements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0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600"/>
              </a:spcBef>
              <a:spcAft>
                <a:spcPts val="0"/>
              </a:spcAft>
              <a:buFont typeface="Arial" panose="020B0604020202020204" pitchFamily="34" charset="0"/>
              <a:buChar char="•"/>
            </a:pPr>
            <a:r>
              <a:rPr lang="en-US" sz="1950" dirty="0">
                <a:latin typeface="Times New Roman" pitchFamily="18" charset="0"/>
                <a:cs typeface="Times New Roman" pitchFamily="18" charset="0"/>
              </a:rPr>
              <a:t> </a:t>
            </a:r>
            <a:r>
              <a:rPr lang="en-US" sz="1950" dirty="0" smtClean="0">
                <a:latin typeface="Times New Roman" pitchFamily="18" charset="0"/>
                <a:cs typeface="Times New Roman" pitchFamily="18" charset="0"/>
              </a:rPr>
              <a:t>Example 1. (continue…)</a:t>
            </a:r>
          </a:p>
          <a:p>
            <a:pPr marL="342900" lvl="0" indent="-342900" algn="just">
              <a:spcBef>
                <a:spcPts val="600"/>
              </a:spcBef>
              <a:spcAft>
                <a:spcPts val="0"/>
              </a:spcAft>
              <a:buFont typeface="Arial" panose="020B0604020202020204" pitchFamily="34" charset="0"/>
              <a:buChar char="•"/>
            </a:pPr>
            <a:r>
              <a:rPr lang="en-US" sz="1950" dirty="0" smtClean="0">
                <a:latin typeface="Times New Roman" pitchFamily="18" charset="0"/>
                <a:cs typeface="Times New Roman" pitchFamily="18" charset="0"/>
              </a:rPr>
              <a:t>Output:</a:t>
            </a:r>
          </a:p>
          <a:p>
            <a:pPr marL="342900" lvl="0" indent="-342900" algn="just">
              <a:spcBef>
                <a:spcPts val="600"/>
              </a:spcBef>
              <a:spcAft>
                <a:spcPts val="0"/>
              </a:spcAft>
              <a:buFont typeface="Arial" panose="020B0604020202020204" pitchFamily="34" charset="0"/>
              <a:buChar char="•"/>
            </a:pPr>
            <a:endParaRPr lang="en-US" sz="1950"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sz="1950"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sz="1950"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sz="1950"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sz="1950" dirty="0" smtClean="0">
                <a:latin typeface="Times New Roman" pitchFamily="18" charset="0"/>
                <a:cs typeface="Times New Roman" pitchFamily="18" charset="0"/>
              </a:rPr>
              <a:t>By </a:t>
            </a:r>
            <a:r>
              <a:rPr lang="en-US" sz="1950" dirty="0">
                <a:latin typeface="Times New Roman" pitchFamily="18" charset="0"/>
                <a:cs typeface="Times New Roman" pitchFamily="18" charset="0"/>
              </a:rPr>
              <a:t>default, browsers use boldface font for table header cells. You can see this behavior </a:t>
            </a:r>
            <a:r>
              <a:rPr lang="en-US" sz="1950" dirty="0" smtClean="0">
                <a:latin typeface="Times New Roman" pitchFamily="18" charset="0"/>
                <a:cs typeface="Times New Roman" pitchFamily="18" charset="0"/>
              </a:rPr>
              <a:t>in Example1., </a:t>
            </a:r>
            <a:r>
              <a:rPr lang="en-US" sz="1950" dirty="0">
                <a:latin typeface="Times New Roman" pitchFamily="18" charset="0"/>
                <a:cs typeface="Times New Roman" pitchFamily="18" charset="0"/>
              </a:rPr>
              <a:t>where the </a:t>
            </a:r>
            <a:r>
              <a:rPr lang="en-US" sz="1950" dirty="0" smtClean="0">
                <a:latin typeface="Times New Roman" pitchFamily="18" charset="0"/>
                <a:cs typeface="Times New Roman" pitchFamily="18" charset="0"/>
              </a:rPr>
              <a:t>“First Name”, “Last Name’’, and “Mark” </a:t>
            </a:r>
            <a:r>
              <a:rPr lang="en-US" sz="1950" dirty="0">
                <a:latin typeface="Times New Roman" pitchFamily="18" charset="0"/>
                <a:cs typeface="Times New Roman" pitchFamily="18" charset="0"/>
              </a:rPr>
              <a:t>headers (implemented with </a:t>
            </a:r>
            <a:r>
              <a:rPr lang="en-US" sz="1950" dirty="0" err="1">
                <a:latin typeface="Times New Roman" pitchFamily="18" charset="0"/>
                <a:cs typeface="Times New Roman" pitchFamily="18" charset="0"/>
              </a:rPr>
              <a:t>th</a:t>
            </a:r>
            <a:r>
              <a:rPr lang="en-US" sz="1950" dirty="0">
                <a:latin typeface="Times New Roman" pitchFamily="18" charset="0"/>
                <a:cs typeface="Times New Roman" pitchFamily="18" charset="0"/>
              </a:rPr>
              <a:t> elements) </a:t>
            </a:r>
            <a:r>
              <a:rPr lang="en-US" sz="1950" dirty="0" smtClean="0">
                <a:latin typeface="Times New Roman" pitchFamily="18" charset="0"/>
                <a:cs typeface="Times New Roman" pitchFamily="18" charset="0"/>
              </a:rPr>
              <a:t>are bolder </a:t>
            </a:r>
            <a:r>
              <a:rPr lang="en-US" sz="1950" dirty="0">
                <a:latin typeface="Times New Roman" pitchFamily="18" charset="0"/>
                <a:cs typeface="Times New Roman" pitchFamily="18" charset="0"/>
              </a:rPr>
              <a:t>than the text values below the headers</a:t>
            </a:r>
            <a:r>
              <a:rPr lang="en-US" sz="1950" dirty="0" smtClean="0">
                <a:latin typeface="Times New Roman" pitchFamily="18" charset="0"/>
                <a:cs typeface="Times New Roman" pitchFamily="18" charset="0"/>
              </a:rPr>
              <a:t>.</a:t>
            </a:r>
          </a:p>
          <a:p>
            <a:pPr marL="342900" lvl="0" indent="-342900" algn="just">
              <a:spcBef>
                <a:spcPts val="600"/>
              </a:spcBef>
              <a:spcAft>
                <a:spcPts val="0"/>
              </a:spcAft>
              <a:buFont typeface="Wingdings" panose="05000000000000000000" pitchFamily="2" charset="2"/>
              <a:buChar char="Ø"/>
            </a:pPr>
            <a:r>
              <a:rPr lang="en-US" sz="1950" dirty="0">
                <a:solidFill>
                  <a:srgbClr val="FF0000"/>
                </a:solidFill>
                <a:latin typeface="Times New Roman" pitchFamily="18" charset="0"/>
                <a:cs typeface="Times New Roman" pitchFamily="18" charset="0"/>
              </a:rPr>
              <a:t> Formatting a Data Table: Borders, Alignment</a:t>
            </a:r>
            <a:r>
              <a:rPr lang="en-US" sz="1950" dirty="0" smtClean="0">
                <a:solidFill>
                  <a:srgbClr val="FF0000"/>
                </a:solidFill>
                <a:latin typeface="Times New Roman" pitchFamily="18" charset="0"/>
                <a:cs typeface="Times New Roman" pitchFamily="18" charset="0"/>
              </a:rPr>
              <a:t>, and Padding</a:t>
            </a:r>
          </a:p>
          <a:p>
            <a:pPr marL="342900" lvl="0" indent="-342900" algn="just">
              <a:spcBef>
                <a:spcPts val="600"/>
              </a:spcBef>
              <a:spcAft>
                <a:spcPts val="0"/>
              </a:spcAft>
              <a:buFont typeface="Arial" panose="020B0604020202020204" pitchFamily="34" charset="0"/>
              <a:buChar char="•"/>
            </a:pPr>
            <a:r>
              <a:rPr lang="en-US" sz="1950" dirty="0">
                <a:latin typeface="Times New Roman" pitchFamily="18" charset="0"/>
                <a:cs typeface="Times New Roman" pitchFamily="18" charset="0"/>
              </a:rPr>
              <a:t> </a:t>
            </a:r>
            <a:r>
              <a:rPr lang="en-US" sz="1950" dirty="0" smtClean="0">
                <a:latin typeface="Times New Roman" pitchFamily="18" charset="0"/>
                <a:cs typeface="Times New Roman" pitchFamily="18" charset="0"/>
              </a:rPr>
              <a:t>We’ll describe in this section how </a:t>
            </a:r>
            <a:r>
              <a:rPr lang="en-US" sz="1950" dirty="0">
                <a:latin typeface="Times New Roman" pitchFamily="18" charset="0"/>
                <a:cs typeface="Times New Roman" pitchFamily="18" charset="0"/>
              </a:rPr>
              <a:t>to format data tables in terms of their borders, cell alignment</a:t>
            </a:r>
            <a:r>
              <a:rPr lang="en-US" sz="1950" dirty="0" smtClean="0">
                <a:latin typeface="Times New Roman" pitchFamily="18" charset="0"/>
                <a:cs typeface="Times New Roman" pitchFamily="18" charset="0"/>
              </a:rPr>
              <a:t>, and </a:t>
            </a:r>
            <a:r>
              <a:rPr lang="en-US" sz="1950" dirty="0">
                <a:latin typeface="Times New Roman" pitchFamily="18" charset="0"/>
                <a:cs typeface="Times New Roman" pitchFamily="18" charset="0"/>
              </a:rPr>
              <a:t>cell padding. To specify whether or not you want borders for a table, you should use CSS’s </a:t>
            </a:r>
            <a:r>
              <a:rPr lang="en-US" sz="1950" dirty="0" smtClean="0">
                <a:latin typeface="Times New Roman" pitchFamily="18" charset="0"/>
                <a:cs typeface="Times New Roman" pitchFamily="18" charset="0"/>
              </a:rPr>
              <a:t>border-style property</a:t>
            </a:r>
            <a:r>
              <a:rPr lang="en-US" sz="1950" dirty="0">
                <a:latin typeface="Times New Roman" pitchFamily="18" charset="0"/>
                <a:cs typeface="Times New Roman" pitchFamily="18" charset="0"/>
              </a:rPr>
              <a:t>. To specify the border’s width, you should use CSS’s border-width property. For example</a:t>
            </a:r>
            <a:r>
              <a:rPr lang="en-US" sz="1950" dirty="0" smtClean="0">
                <a:latin typeface="Times New Roman" pitchFamily="18" charset="0"/>
                <a:cs typeface="Times New Roman" pitchFamily="18" charset="0"/>
              </a:rPr>
              <a:t>, here’s CSS </a:t>
            </a:r>
            <a:r>
              <a:rPr lang="en-US" sz="1950" dirty="0">
                <a:latin typeface="Times New Roman" pitchFamily="18" charset="0"/>
                <a:cs typeface="Times New Roman" pitchFamily="18" charset="0"/>
              </a:rPr>
              <a:t>type selector rule used in </a:t>
            </a:r>
            <a:r>
              <a:rPr lang="en-US" sz="1950" dirty="0" smtClean="0">
                <a:latin typeface="Times New Roman" pitchFamily="18" charset="0"/>
                <a:cs typeface="Times New Roman" pitchFamily="18" charset="0"/>
              </a:rPr>
              <a:t>Midterm Results </a:t>
            </a:r>
            <a:r>
              <a:rPr lang="en-US" sz="1950" dirty="0">
                <a:latin typeface="Times New Roman" pitchFamily="18" charset="0"/>
                <a:cs typeface="Times New Roman" pitchFamily="18" charset="0"/>
              </a:rPr>
              <a:t>web page</a:t>
            </a:r>
            <a:r>
              <a:rPr lang="en-US" sz="1950" dirty="0" smtClean="0">
                <a:latin typeface="Times New Roman" pitchFamily="18" charset="0"/>
                <a:cs typeface="Times New Roman" pitchFamily="18" charset="0"/>
              </a:rPr>
              <a:t>:     </a:t>
            </a:r>
            <a:r>
              <a:rPr lang="en-US" sz="1950" dirty="0" smtClean="0">
                <a:solidFill>
                  <a:srgbClr val="FF0000"/>
                </a:solidFill>
                <a:latin typeface="Times New Roman" pitchFamily="18" charset="0"/>
                <a:cs typeface="Times New Roman" pitchFamily="18" charset="0"/>
              </a:rPr>
              <a:t>table</a:t>
            </a:r>
            <a:r>
              <a:rPr lang="en-US" sz="1950" dirty="0">
                <a:solidFill>
                  <a:srgbClr val="FF0000"/>
                </a:solidFill>
                <a:latin typeface="Times New Roman" pitchFamily="18" charset="0"/>
                <a:cs typeface="Times New Roman" pitchFamily="18" charset="0"/>
              </a:rPr>
              <a:t>, </a:t>
            </a:r>
            <a:r>
              <a:rPr lang="en-US" sz="1950" dirty="0" err="1">
                <a:solidFill>
                  <a:srgbClr val="FF0000"/>
                </a:solidFill>
                <a:latin typeface="Times New Roman" pitchFamily="18" charset="0"/>
                <a:cs typeface="Times New Roman" pitchFamily="18" charset="0"/>
              </a:rPr>
              <a:t>th</a:t>
            </a:r>
            <a:r>
              <a:rPr lang="en-US" sz="1950" dirty="0">
                <a:solidFill>
                  <a:srgbClr val="FF0000"/>
                </a:solidFill>
                <a:latin typeface="Times New Roman" pitchFamily="18" charset="0"/>
                <a:cs typeface="Times New Roman" pitchFamily="18" charset="0"/>
              </a:rPr>
              <a:t>, td {border: thin solid;}</a:t>
            </a:r>
            <a:endParaRPr lang="en-US" sz="195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9523" y="1317769"/>
            <a:ext cx="3229277" cy="1686160"/>
          </a:xfrm>
          <a:prstGeom prst="rect">
            <a:avLst/>
          </a:prstGeom>
        </p:spPr>
      </p:pic>
    </p:spTree>
    <p:extLst>
      <p:ext uri="{BB962C8B-B14F-4D97-AF65-F5344CB8AC3E}">
        <p14:creationId xmlns:p14="http://schemas.microsoft.com/office/powerpoint/2010/main" val="3326701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152400"/>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Formatting a Data Table: Borders, Alignment, and </a:t>
            </a:r>
            <a:r>
              <a:rPr lang="en-US" sz="3200" dirty="0" smtClean="0">
                <a:solidFill>
                  <a:srgbClr val="FFFFFF"/>
                </a:solidFill>
                <a:latin typeface="Times New Roman" pitchFamily="18" charset="0"/>
                <a:cs typeface="Times New Roman" pitchFamily="18" charset="0"/>
              </a:rPr>
              <a:t>Padding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In this example, the border property’s first value is </a:t>
            </a:r>
            <a:r>
              <a:rPr lang="en-US" sz="1900" dirty="0">
                <a:solidFill>
                  <a:srgbClr val="FF0000"/>
                </a:solidFill>
                <a:latin typeface="Times New Roman" pitchFamily="18" charset="0"/>
                <a:cs typeface="Times New Roman" pitchFamily="18" charset="0"/>
              </a:rPr>
              <a:t>thin</a:t>
            </a:r>
            <a:r>
              <a:rPr lang="en-US" sz="1900" dirty="0" smtClean="0">
                <a:latin typeface="Times New Roman" pitchFamily="18" charset="0"/>
                <a:cs typeface="Times New Roman" pitchFamily="18" charset="0"/>
              </a:rPr>
              <a:t>, which </a:t>
            </a:r>
            <a:r>
              <a:rPr lang="en-US" sz="1900" dirty="0">
                <a:latin typeface="Times New Roman" pitchFamily="18" charset="0"/>
                <a:cs typeface="Times New Roman" pitchFamily="18" charset="0"/>
              </a:rPr>
              <a:t>goes with the </a:t>
            </a:r>
            <a:r>
              <a:rPr lang="en-US" sz="1900" dirty="0">
                <a:solidFill>
                  <a:srgbClr val="FF0000"/>
                </a:solidFill>
                <a:latin typeface="Times New Roman" pitchFamily="18" charset="0"/>
                <a:cs typeface="Times New Roman" pitchFamily="18" charset="0"/>
              </a:rPr>
              <a:t>border-width property</a:t>
            </a:r>
            <a:r>
              <a:rPr lang="en-US" sz="1900" dirty="0">
                <a:latin typeface="Times New Roman" pitchFamily="18" charset="0"/>
                <a:cs typeface="Times New Roman" pitchFamily="18" charset="0"/>
              </a:rPr>
              <a:t>, and the border property’s second value is </a:t>
            </a:r>
            <a:r>
              <a:rPr lang="en-US" sz="1900" dirty="0">
                <a:solidFill>
                  <a:srgbClr val="FF0000"/>
                </a:solidFill>
                <a:latin typeface="Times New Roman" pitchFamily="18" charset="0"/>
                <a:cs typeface="Times New Roman" pitchFamily="18" charset="0"/>
              </a:rPr>
              <a:t>solid</a:t>
            </a:r>
            <a:r>
              <a:rPr lang="en-US" sz="1900" dirty="0" smtClean="0">
                <a:latin typeface="Times New Roman" pitchFamily="18" charset="0"/>
                <a:cs typeface="Times New Roman" pitchFamily="18" charset="0"/>
              </a:rPr>
              <a:t>, which </a:t>
            </a:r>
            <a:r>
              <a:rPr lang="en-US" sz="1900" dirty="0">
                <a:latin typeface="Times New Roman" pitchFamily="18" charset="0"/>
                <a:cs typeface="Times New Roman" pitchFamily="18" charset="0"/>
              </a:rPr>
              <a:t>goes with the </a:t>
            </a:r>
            <a:r>
              <a:rPr lang="en-US" sz="1900" dirty="0">
                <a:solidFill>
                  <a:srgbClr val="FF0000"/>
                </a:solidFill>
                <a:latin typeface="Times New Roman" pitchFamily="18" charset="0"/>
                <a:cs typeface="Times New Roman" pitchFamily="18" charset="0"/>
              </a:rPr>
              <a:t>border-style property</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342900" lvl="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With </a:t>
            </a:r>
            <a:r>
              <a:rPr lang="en-US" sz="1900" dirty="0">
                <a:latin typeface="Times New Roman" pitchFamily="18" charset="0"/>
                <a:cs typeface="Times New Roman" pitchFamily="18" charset="0"/>
              </a:rPr>
              <a:t>table, </a:t>
            </a:r>
            <a:r>
              <a:rPr lang="en-US" sz="1900" dirty="0" err="1">
                <a:latin typeface="Times New Roman" pitchFamily="18" charset="0"/>
                <a:cs typeface="Times New Roman" pitchFamily="18" charset="0"/>
              </a:rPr>
              <a:t>th</a:t>
            </a:r>
            <a:r>
              <a:rPr lang="en-US" sz="1900" dirty="0">
                <a:latin typeface="Times New Roman" pitchFamily="18" charset="0"/>
                <a:cs typeface="Times New Roman" pitchFamily="18" charset="0"/>
              </a:rPr>
              <a:t>, and td all listed in the rule, </a:t>
            </a:r>
            <a:r>
              <a:rPr lang="en-US" sz="1900" dirty="0" smtClean="0">
                <a:latin typeface="Times New Roman" pitchFamily="18" charset="0"/>
                <a:cs typeface="Times New Roman" pitchFamily="18" charset="0"/>
              </a:rPr>
              <a:t>the resulting web </a:t>
            </a:r>
            <a:r>
              <a:rPr lang="en-US" sz="1900" dirty="0">
                <a:latin typeface="Times New Roman" pitchFamily="18" charset="0"/>
                <a:cs typeface="Times New Roman" pitchFamily="18" charset="0"/>
              </a:rPr>
              <a:t>page displays a thin solid border around the entire table (except for the table’s caption</a:t>
            </a:r>
            <a:r>
              <a:rPr lang="en-US" sz="1900" dirty="0" smtClean="0">
                <a:latin typeface="Times New Roman" pitchFamily="18" charset="0"/>
                <a:cs typeface="Times New Roman" pitchFamily="18" charset="0"/>
              </a:rPr>
              <a:t>), around </a:t>
            </a:r>
            <a:r>
              <a:rPr lang="en-US" sz="1900" dirty="0">
                <a:latin typeface="Times New Roman" pitchFamily="18" charset="0"/>
                <a:cs typeface="Times New Roman" pitchFamily="18" charset="0"/>
              </a:rPr>
              <a:t>each header cell, and around each data cell. </a:t>
            </a:r>
            <a:endParaRPr lang="en-US" sz="1900" dirty="0" smtClean="0">
              <a:latin typeface="Times New Roman" pitchFamily="18" charset="0"/>
              <a:cs typeface="Times New Roman" pitchFamily="18" charset="0"/>
            </a:endParaRPr>
          </a:p>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Now onto the next two formatting features—</a:t>
            </a:r>
            <a:r>
              <a:rPr lang="en-US" sz="1900" dirty="0">
                <a:solidFill>
                  <a:srgbClr val="FF0000"/>
                </a:solidFill>
                <a:latin typeface="Times New Roman" pitchFamily="18" charset="0"/>
                <a:cs typeface="Times New Roman" pitchFamily="18" charset="0"/>
              </a:rPr>
              <a:t>cell alignment </a:t>
            </a:r>
            <a:r>
              <a:rPr lang="en-US" sz="1900" dirty="0">
                <a:latin typeface="Times New Roman" pitchFamily="18" charset="0"/>
                <a:cs typeface="Times New Roman" pitchFamily="18" charset="0"/>
              </a:rPr>
              <a:t>and </a:t>
            </a:r>
            <a:r>
              <a:rPr lang="en-US" sz="1900" dirty="0">
                <a:solidFill>
                  <a:srgbClr val="FF0000"/>
                </a:solidFill>
                <a:latin typeface="Times New Roman" pitchFamily="18" charset="0"/>
                <a:cs typeface="Times New Roman" pitchFamily="18" charset="0"/>
              </a:rPr>
              <a:t>cell padding</a:t>
            </a:r>
            <a:r>
              <a:rPr lang="en-US" sz="1900" dirty="0">
                <a:latin typeface="Times New Roman" pitchFamily="18" charset="0"/>
                <a:cs typeface="Times New Roman" pitchFamily="18" charset="0"/>
              </a:rPr>
              <a:t>. If you add </a:t>
            </a:r>
            <a:r>
              <a:rPr lang="en-US" sz="1900" dirty="0" smtClean="0">
                <a:latin typeface="Times New Roman" pitchFamily="18" charset="0"/>
                <a:cs typeface="Times New Roman" pitchFamily="18" charset="0"/>
              </a:rPr>
              <a:t>no CSS </a:t>
            </a:r>
            <a:r>
              <a:rPr lang="en-US" sz="1900" dirty="0">
                <a:latin typeface="Times New Roman" pitchFamily="18" charset="0"/>
                <a:cs typeface="Times New Roman" pitchFamily="18" charset="0"/>
              </a:rPr>
              <a:t>to a table, then you’ll end up using the browser’s default CSS values. </a:t>
            </a:r>
            <a:endParaRPr lang="en-US" sz="1900" dirty="0" smtClean="0">
              <a:latin typeface="Times New Roman" pitchFamily="18" charset="0"/>
              <a:cs typeface="Times New Roman" pitchFamily="18" charset="0"/>
            </a:endParaRPr>
          </a:p>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Table data cells (td) have a </a:t>
            </a:r>
            <a:r>
              <a:rPr lang="en-US" sz="1900" dirty="0" smtClean="0">
                <a:latin typeface="Times New Roman" pitchFamily="18" charset="0"/>
                <a:cs typeface="Times New Roman" pitchFamily="18" charset="0"/>
              </a:rPr>
              <a:t>default alignment </a:t>
            </a:r>
            <a:r>
              <a:rPr lang="en-US" sz="1900" dirty="0">
                <a:latin typeface="Times New Roman" pitchFamily="18" charset="0"/>
                <a:cs typeface="Times New Roman" pitchFamily="18" charset="0"/>
              </a:rPr>
              <a:t>of left. Both </a:t>
            </a:r>
            <a:r>
              <a:rPr lang="en-US" sz="1900" dirty="0" err="1">
                <a:latin typeface="Times New Roman" pitchFamily="18" charset="0"/>
                <a:cs typeface="Times New Roman" pitchFamily="18" charset="0"/>
              </a:rPr>
              <a:t>th</a:t>
            </a:r>
            <a:r>
              <a:rPr lang="en-US" sz="1900" dirty="0">
                <a:latin typeface="Times New Roman" pitchFamily="18" charset="0"/>
                <a:cs typeface="Times New Roman" pitchFamily="18" charset="0"/>
              </a:rPr>
              <a:t> and td cells have a default padding of none. </a:t>
            </a:r>
            <a:endParaRPr lang="en-US" sz="1900" dirty="0" smtClean="0">
              <a:latin typeface="Times New Roman" pitchFamily="18" charset="0"/>
              <a:cs typeface="Times New Roman" pitchFamily="18" charset="0"/>
            </a:endParaRPr>
          </a:p>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To adjust </a:t>
            </a:r>
            <a:r>
              <a:rPr lang="en-US" sz="1900" dirty="0" smtClean="0">
                <a:latin typeface="Times New Roman" pitchFamily="18" charset="0"/>
                <a:cs typeface="Times New Roman" pitchFamily="18" charset="0"/>
              </a:rPr>
              <a:t>the horizontal </a:t>
            </a:r>
            <a:r>
              <a:rPr lang="en-US" sz="1900" dirty="0">
                <a:latin typeface="Times New Roman" pitchFamily="18" charset="0"/>
                <a:cs typeface="Times New Roman" pitchFamily="18" charset="0"/>
              </a:rPr>
              <a:t>alignment of text in table cells, use CSS’s text-align property with a value of left</a:t>
            </a:r>
            <a:r>
              <a:rPr lang="en-US" sz="1900" dirty="0" smtClean="0">
                <a:latin typeface="Times New Roman" pitchFamily="18" charset="0"/>
                <a:cs typeface="Times New Roman" pitchFamily="18" charset="0"/>
              </a:rPr>
              <a:t>, right</a:t>
            </a:r>
            <a:r>
              <a:rPr lang="en-US" sz="1900" dirty="0">
                <a:latin typeface="Times New Roman" pitchFamily="18" charset="0"/>
                <a:cs typeface="Times New Roman" pitchFamily="18" charset="0"/>
              </a:rPr>
              <a:t>, or center. To adjust the padding around </a:t>
            </a:r>
            <a:r>
              <a:rPr lang="en-US" sz="1900" dirty="0" smtClean="0">
                <a:latin typeface="Times New Roman" pitchFamily="18" charset="0"/>
                <a:cs typeface="Times New Roman" pitchFamily="18" charset="0"/>
              </a:rPr>
              <a:t>text </a:t>
            </a:r>
            <a:r>
              <a:rPr lang="en-US" sz="1900" dirty="0">
                <a:latin typeface="Times New Roman" pitchFamily="18" charset="0"/>
                <a:cs typeface="Times New Roman" pitchFamily="18" charset="0"/>
              </a:rPr>
              <a:t>in table cells, use CSS’s padding </a:t>
            </a:r>
            <a:r>
              <a:rPr lang="en-US" sz="1900" dirty="0" smtClean="0">
                <a:latin typeface="Times New Roman" pitchFamily="18" charset="0"/>
                <a:cs typeface="Times New Roman" pitchFamily="18" charset="0"/>
              </a:rPr>
              <a:t>property with </a:t>
            </a:r>
            <a:r>
              <a:rPr lang="en-US" sz="1900" dirty="0">
                <a:latin typeface="Times New Roman" pitchFamily="18" charset="0"/>
                <a:cs typeface="Times New Roman" pitchFamily="18" charset="0"/>
              </a:rPr>
              <a:t>a pixel value (e.g., 5px</a:t>
            </a:r>
            <a:r>
              <a:rPr lang="en-US" sz="1900" dirty="0" smtClean="0">
                <a:latin typeface="Times New Roman" pitchFamily="18" charset="0"/>
                <a:cs typeface="Times New Roman" pitchFamily="18" charset="0"/>
              </a:rPr>
              <a:t>).</a:t>
            </a:r>
          </a:p>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To add left alignment and padding to every cell, use </a:t>
            </a:r>
            <a:r>
              <a:rPr lang="en-US" sz="1900" dirty="0" smtClean="0">
                <a:latin typeface="Times New Roman" pitchFamily="18" charset="0"/>
                <a:cs typeface="Times New Roman" pitchFamily="18" charset="0"/>
              </a:rPr>
              <a:t>this type </a:t>
            </a:r>
            <a:r>
              <a:rPr lang="en-US" sz="1900" dirty="0">
                <a:latin typeface="Times New Roman" pitchFamily="18" charset="0"/>
                <a:cs typeface="Times New Roman" pitchFamily="18" charset="0"/>
              </a:rPr>
              <a:t>selector rule:</a:t>
            </a:r>
          </a:p>
          <a:p>
            <a:pPr lvl="1" algn="just">
              <a:spcBef>
                <a:spcPts val="0"/>
              </a:spcBef>
              <a:spcAft>
                <a:spcPts val="0"/>
              </a:spcAft>
            </a:pPr>
            <a:r>
              <a:rPr lang="en-US" sz="1900" dirty="0" err="1">
                <a:solidFill>
                  <a:srgbClr val="FF0000"/>
                </a:solidFill>
                <a:latin typeface="Times New Roman" pitchFamily="18" charset="0"/>
                <a:cs typeface="Times New Roman" pitchFamily="18" charset="0"/>
              </a:rPr>
              <a:t>th</a:t>
            </a:r>
            <a:r>
              <a:rPr lang="en-US" sz="1900" dirty="0">
                <a:solidFill>
                  <a:srgbClr val="FF0000"/>
                </a:solidFill>
                <a:latin typeface="Times New Roman" pitchFamily="18" charset="0"/>
                <a:cs typeface="Times New Roman" pitchFamily="18" charset="0"/>
              </a:rPr>
              <a:t>, td {</a:t>
            </a:r>
          </a:p>
          <a:p>
            <a:pPr lvl="2" algn="just">
              <a:spcBef>
                <a:spcPts val="0"/>
              </a:spcBef>
              <a:spcAft>
                <a:spcPts val="0"/>
              </a:spcAft>
            </a:pPr>
            <a:r>
              <a:rPr lang="en-US" sz="1900" dirty="0">
                <a:solidFill>
                  <a:srgbClr val="FF0000"/>
                </a:solidFill>
                <a:latin typeface="Times New Roman" pitchFamily="18" charset="0"/>
                <a:cs typeface="Times New Roman" pitchFamily="18" charset="0"/>
              </a:rPr>
              <a:t>text-align: left;</a:t>
            </a:r>
          </a:p>
          <a:p>
            <a:pPr lvl="2" algn="just">
              <a:spcBef>
                <a:spcPts val="0"/>
              </a:spcBef>
              <a:spcAft>
                <a:spcPts val="0"/>
              </a:spcAft>
            </a:pPr>
            <a:r>
              <a:rPr lang="en-US" sz="1900" dirty="0">
                <a:solidFill>
                  <a:srgbClr val="FF0000"/>
                </a:solidFill>
                <a:latin typeface="Times New Roman" pitchFamily="18" charset="0"/>
                <a:cs typeface="Times New Roman" pitchFamily="18" charset="0"/>
              </a:rPr>
              <a:t>padding: 10px;</a:t>
            </a:r>
          </a:p>
          <a:p>
            <a:pPr lvl="1" algn="just">
              <a:spcBef>
                <a:spcPts val="0"/>
              </a:spcBef>
              <a:spcAft>
                <a:spcPts val="0"/>
              </a:spcAft>
            </a:pPr>
            <a:r>
              <a:rPr lang="en-US" sz="1900" dirty="0">
                <a:solidFill>
                  <a:srgbClr val="FF0000"/>
                </a:solidFill>
                <a:latin typeface="Times New Roman" pitchFamily="18" charset="0"/>
                <a:cs typeface="Times New Roman" pitchFamily="18" charset="0"/>
              </a:rPr>
              <a:t>} </a:t>
            </a:r>
            <a:endParaRPr lang="en-US" sz="190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583975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152400"/>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Formatting a Data Table: Borders, Alignment, and </a:t>
            </a:r>
            <a:r>
              <a:rPr lang="en-US" sz="3200" dirty="0" smtClean="0">
                <a:solidFill>
                  <a:srgbClr val="FFFFFF"/>
                </a:solidFill>
                <a:latin typeface="Times New Roman" pitchFamily="18" charset="0"/>
                <a:cs typeface="Times New Roman" pitchFamily="18" charset="0"/>
              </a:rPr>
              <a:t>Padding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762000"/>
            <a:ext cx="8153399" cy="636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2. </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DOCTYPE html&gt;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name="author" content="AAA"&gt;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&lt;title&gt;Midterm Results&lt;/title&gt;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table,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td {border: thin solid;}</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th</a:t>
            </a:r>
            <a:r>
              <a:rPr lang="en-US" dirty="0" smtClean="0">
                <a:solidFill>
                  <a:srgbClr val="FF0000"/>
                </a:solidFill>
                <a:latin typeface="Times New Roman" pitchFamily="18" charset="0"/>
                <a:cs typeface="Times New Roman" pitchFamily="18" charset="0"/>
              </a:rPr>
              <a:t>, td </a:t>
            </a:r>
            <a:r>
              <a:rPr lang="en-US" dirty="0">
                <a:solidFill>
                  <a:srgbClr val="FF0000"/>
                </a:solidFill>
                <a:latin typeface="Times New Roman" pitchFamily="18" charset="0"/>
                <a:cs typeface="Times New Roman" pitchFamily="18" charset="0"/>
              </a:rPr>
              <a:t>{text-align: left</a:t>
            </a:r>
            <a:r>
              <a:rPr lang="en-US" dirty="0" smtClean="0">
                <a:solidFill>
                  <a:srgbClr val="FF0000"/>
                </a:solidFill>
                <a:latin typeface="Times New Roman" pitchFamily="18" charset="0"/>
                <a:cs typeface="Times New Roman" pitchFamily="18" charset="0"/>
              </a:rPr>
              <a:t>; padding</a:t>
            </a:r>
            <a:r>
              <a:rPr lang="en-US" dirty="0">
                <a:solidFill>
                  <a:srgbClr val="FF0000"/>
                </a:solidFill>
                <a:latin typeface="Times New Roman" pitchFamily="18" charset="0"/>
                <a:cs typeface="Times New Roman" pitchFamily="18" charset="0"/>
              </a:rPr>
              <a:t>: 15px</a:t>
            </a: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table {border-width: medium;}</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{border-bottom-width: thick;}</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a:t>
            </a:r>
            <a:r>
              <a:rPr lang="en-US"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head&gt;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&lt;table&gt;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&lt;caption&gt;Midterm Results&lt;/caption&gt;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&gt;First Name&lt;/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&gt;Last Name&lt;/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&gt;Mark&lt;/</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&gt;&lt;td&gt;Jackson&lt;/td&gt;&lt;td&gt;Brad&lt;/td&gt;&lt;td&gt;90&lt;/td&gt;&lt;/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&gt;&lt;td&gt;Janet&lt;/td&gt;&lt;td&gt;Smith&lt;/td&gt;&lt;td&gt;70&lt;/td&gt;&lt;/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&gt;&lt;td&gt;Oliver&lt;/td&gt;&lt;td&gt;Twist&lt;/td&gt;&lt;td&gt;60&lt;/td&gt;&lt;/</a:t>
            </a:r>
            <a:r>
              <a:rPr lang="en-US" dirty="0" err="1">
                <a:solidFill>
                  <a:srgbClr val="FF0000"/>
                </a:solidFill>
                <a:latin typeface="Times New Roman" pitchFamily="18" charset="0"/>
                <a:cs typeface="Times New Roman" pitchFamily="18" charset="0"/>
              </a:rPr>
              <a:t>tr</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&lt;/table&gt;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&lt;/html&gt; </a:t>
            </a:r>
            <a:endParaRPr lang="en-US" dirty="0" smtClean="0">
              <a:solidFill>
                <a:srgbClr val="FF0000"/>
              </a:solidFill>
              <a:latin typeface="Times New Roman" pitchFamily="18" charset="0"/>
              <a:cs typeface="Times New Roman" pitchFamily="18" charset="0"/>
            </a:endParaRPr>
          </a:p>
          <a:p>
            <a:pPr marL="342900" lvl="0" indent="-342900" algn="just">
              <a:spcBef>
                <a:spcPts val="0"/>
              </a:spcBef>
              <a:spcAft>
                <a:spcPts val="0"/>
              </a:spcAft>
              <a:buFont typeface="Arial" panose="020B0604020202020204" pitchFamily="34" charset="0"/>
              <a:buChar char="•"/>
            </a:pPr>
            <a:endParaRPr lang="en-US" sz="190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990270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152400"/>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Formatting a Data Table: Borders, Alignment, and </a:t>
            </a:r>
            <a:r>
              <a:rPr lang="en-US" sz="3200" dirty="0" smtClean="0">
                <a:solidFill>
                  <a:srgbClr val="FFFFFF"/>
                </a:solidFill>
                <a:latin typeface="Times New Roman" pitchFamily="18" charset="0"/>
                <a:cs typeface="Times New Roman" pitchFamily="18" charset="0"/>
              </a:rPr>
              <a:t>Padding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Example2. (continue…)</a:t>
            </a:r>
          </a:p>
          <a:p>
            <a:pPr lvl="1" algn="just">
              <a:spcBef>
                <a:spcPts val="0"/>
              </a:spcBef>
              <a:spcAft>
                <a:spcPts val="0"/>
              </a:spcAft>
            </a:pPr>
            <a:r>
              <a:rPr lang="en-US" dirty="0" smtClean="0">
                <a:latin typeface="Times New Roman" pitchFamily="18" charset="0"/>
                <a:cs typeface="Times New Roman" pitchFamily="18" charset="0"/>
              </a:rPr>
              <a:t>Output: </a:t>
            </a:r>
          </a:p>
          <a:p>
            <a:pPr lvl="1" algn="just">
              <a:spcBef>
                <a:spcPts val="0"/>
              </a:spcBef>
              <a:spcAft>
                <a:spcPts val="0"/>
              </a:spcAft>
            </a:pPr>
            <a:endParaRPr lang="en-US" dirty="0">
              <a:latin typeface="Times New Roman" pitchFamily="18" charset="0"/>
              <a:cs typeface="Times New Roman" pitchFamily="18" charset="0"/>
            </a:endParaRPr>
          </a:p>
          <a:p>
            <a:pPr lvl="1" algn="just">
              <a:spcBef>
                <a:spcPts val="0"/>
              </a:spcBef>
              <a:spcAft>
                <a:spcPts val="0"/>
              </a:spcAft>
            </a:pPr>
            <a:endParaRPr lang="en-US" dirty="0" smtClean="0">
              <a:latin typeface="Times New Roman" pitchFamily="18" charset="0"/>
              <a:cs typeface="Times New Roman" pitchFamily="18" charset="0"/>
            </a:endParaRPr>
          </a:p>
          <a:p>
            <a:pPr lvl="1" algn="just">
              <a:spcBef>
                <a:spcPts val="0"/>
              </a:spcBef>
              <a:spcAft>
                <a:spcPts val="0"/>
              </a:spcAft>
            </a:pPr>
            <a:endParaRPr lang="en-US" dirty="0">
              <a:latin typeface="Times New Roman" pitchFamily="18" charset="0"/>
              <a:cs typeface="Times New Roman" pitchFamily="18" charset="0"/>
            </a:endParaRPr>
          </a:p>
          <a:p>
            <a:pPr lvl="1" algn="just">
              <a:spcBef>
                <a:spcPts val="0"/>
              </a:spcBef>
              <a:spcAft>
                <a:spcPts val="0"/>
              </a:spcAft>
            </a:pPr>
            <a:endParaRPr lang="en-US" dirty="0" smtClean="0">
              <a:latin typeface="Times New Roman" pitchFamily="18" charset="0"/>
              <a:cs typeface="Times New Roman" pitchFamily="18" charset="0"/>
            </a:endParaRPr>
          </a:p>
          <a:p>
            <a:pPr lvl="1" algn="just">
              <a:spcBef>
                <a:spcPts val="0"/>
              </a:spcBef>
              <a:spcAft>
                <a:spcPts val="0"/>
              </a:spcAft>
            </a:pPr>
            <a:endParaRPr lang="en-US" dirty="0">
              <a:latin typeface="Times New Roman" pitchFamily="18" charset="0"/>
              <a:cs typeface="Times New Roman" pitchFamily="18" charset="0"/>
            </a:endParaRPr>
          </a:p>
          <a:p>
            <a:pPr lvl="1" algn="just">
              <a:spcBef>
                <a:spcPts val="0"/>
              </a:spcBef>
              <a:spcAft>
                <a:spcPts val="0"/>
              </a:spcAft>
            </a:pPr>
            <a:endParaRPr lang="en-US" dirty="0" smtClean="0">
              <a:latin typeface="Times New Roman" pitchFamily="18" charset="0"/>
              <a:cs typeface="Times New Roman" pitchFamily="18" charset="0"/>
            </a:endParaRPr>
          </a:p>
          <a:p>
            <a:pPr lvl="1" algn="just">
              <a:spcBef>
                <a:spcPts val="0"/>
              </a:spcBef>
              <a:spcAft>
                <a:spcPts val="0"/>
              </a:spcAft>
            </a:pPr>
            <a:endParaRPr lang="en-US" dirty="0" smtClean="0">
              <a:latin typeface="Times New Roman" pitchFamily="18" charset="0"/>
              <a:cs typeface="Times New Roman" pitchFamily="18" charset="0"/>
            </a:endParaRPr>
          </a:p>
          <a:p>
            <a:pPr lvl="1" algn="just">
              <a:spcBef>
                <a:spcPts val="0"/>
              </a:spcBef>
              <a:spcAft>
                <a:spcPts val="0"/>
              </a:spcAft>
            </a:pPr>
            <a:endParaRPr lang="en-US" dirty="0" smtClean="0">
              <a:latin typeface="Times New Roman" pitchFamily="18" charset="0"/>
              <a:cs typeface="Times New Roman" pitchFamily="18" charset="0"/>
            </a:endParaRPr>
          </a:p>
          <a:p>
            <a:pPr lvl="1" algn="just">
              <a:spcBef>
                <a:spcPts val="0"/>
              </a:spcBef>
              <a:spcAft>
                <a:spcPts val="0"/>
              </a:spcAft>
            </a:pPr>
            <a:endParaRPr lang="en-US"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 In example 1., style </a:t>
            </a:r>
            <a:r>
              <a:rPr lang="en-US" dirty="0">
                <a:latin typeface="Times New Roman" pitchFamily="18" charset="0"/>
                <a:cs typeface="Times New Roman" pitchFamily="18" charset="0"/>
              </a:rPr>
              <a:t>container contains the following CSS rule, which creates thin border </a:t>
            </a:r>
            <a:r>
              <a:rPr lang="en-US" dirty="0" smtClean="0">
                <a:latin typeface="Times New Roman" pitchFamily="18" charset="0"/>
                <a:cs typeface="Times New Roman" pitchFamily="18" charset="0"/>
              </a:rPr>
              <a:t>lines around </a:t>
            </a:r>
            <a:r>
              <a:rPr lang="en-US" dirty="0">
                <a:latin typeface="Times New Roman" pitchFamily="18" charset="0"/>
                <a:cs typeface="Times New Roman" pitchFamily="18" charset="0"/>
              </a:rPr>
              <a:t>the entire table and also around each cell:</a:t>
            </a:r>
          </a:p>
          <a:p>
            <a:pPr lvl="1" algn="just">
              <a:spcBef>
                <a:spcPts val="0"/>
              </a:spcBef>
              <a:spcAft>
                <a:spcPts val="0"/>
              </a:spcAft>
            </a:pPr>
            <a:r>
              <a:rPr lang="en-US" dirty="0">
                <a:solidFill>
                  <a:srgbClr val="FF0000"/>
                </a:solidFill>
                <a:latin typeface="Times New Roman" pitchFamily="18" charset="0"/>
                <a:cs typeface="Times New Roman" pitchFamily="18" charset="0"/>
              </a:rPr>
              <a:t>table,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td {border: thin solid;}</a:t>
            </a:r>
          </a:p>
          <a:p>
            <a:pPr marL="342900" indent="-342900" algn="just">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assign a medium width to the table’s outer border and to assign a thick width to the </a:t>
            </a:r>
            <a:r>
              <a:rPr lang="en-US" dirty="0" smtClean="0">
                <a:latin typeface="Times New Roman" pitchFamily="18" charset="0"/>
                <a:cs typeface="Times New Roman" pitchFamily="18" charset="0"/>
              </a:rPr>
              <a:t>header cells</a:t>
            </a:r>
            <a:r>
              <a:rPr lang="en-US" dirty="0">
                <a:latin typeface="Times New Roman" pitchFamily="18" charset="0"/>
                <a:cs typeface="Times New Roman" pitchFamily="18" charset="0"/>
              </a:rPr>
              <a:t>’ bottom borders, add the following type selector rules below </a:t>
            </a:r>
            <a:r>
              <a:rPr lang="en-US" dirty="0" smtClean="0">
                <a:latin typeface="Times New Roman" pitchFamily="18" charset="0"/>
                <a:cs typeface="Times New Roman" pitchFamily="18" charset="0"/>
              </a:rPr>
              <a:t>rule</a:t>
            </a:r>
            <a:r>
              <a:rPr lang="en-US" dirty="0">
                <a:latin typeface="Times New Roman" pitchFamily="18" charset="0"/>
                <a:cs typeface="Times New Roman" pitchFamily="18" charset="0"/>
              </a:rPr>
              <a:t>:</a:t>
            </a:r>
          </a:p>
          <a:p>
            <a:pPr lvl="1" algn="just">
              <a:spcBef>
                <a:spcPts val="0"/>
              </a:spcBef>
              <a:spcAft>
                <a:spcPts val="0"/>
              </a:spcAft>
            </a:pPr>
            <a:r>
              <a:rPr lang="en-US" dirty="0">
                <a:solidFill>
                  <a:srgbClr val="FF0000"/>
                </a:solidFill>
                <a:latin typeface="Times New Roman" pitchFamily="18" charset="0"/>
                <a:cs typeface="Times New Roman" pitchFamily="18" charset="0"/>
              </a:rPr>
              <a:t>table {border-width: medium;}</a:t>
            </a:r>
          </a:p>
          <a:p>
            <a:pPr lvl="1" algn="just">
              <a:spcBef>
                <a:spcPts val="0"/>
              </a:spcBef>
              <a:spcAft>
                <a:spcPts val="1200"/>
              </a:spcAft>
            </a:pP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{border-bottom-width: thick</a:t>
            </a:r>
            <a:r>
              <a:rPr lang="en-US" dirty="0" smtClean="0">
                <a:solidFill>
                  <a:srgbClr val="FF0000"/>
                </a:solidFill>
                <a:latin typeface="Times New Roman" pitchFamily="18" charset="0"/>
                <a:cs typeface="Times New Roman" pitchFamily="18" charset="0"/>
              </a:rPr>
              <a: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4600" y="1133994"/>
            <a:ext cx="4495800" cy="2904605"/>
          </a:xfrm>
          <a:prstGeom prst="rect">
            <a:avLst/>
          </a:prstGeom>
        </p:spPr>
      </p:pic>
    </p:spTree>
    <p:extLst>
      <p:ext uri="{BB962C8B-B14F-4D97-AF65-F5344CB8AC3E}">
        <p14:creationId xmlns:p14="http://schemas.microsoft.com/office/powerpoint/2010/main" val="2316390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95401" y="-152400"/>
            <a:ext cx="800100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Formatting a Data Table: Borders, Alignment, and </a:t>
            </a:r>
            <a:r>
              <a:rPr lang="en-US" sz="3200" dirty="0" smtClean="0">
                <a:solidFill>
                  <a:srgbClr val="FFFFFF"/>
                </a:solidFill>
                <a:latin typeface="Times New Roman" pitchFamily="18" charset="0"/>
                <a:cs typeface="Times New Roman" pitchFamily="18" charset="0"/>
              </a:rPr>
              <a:t>Padding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Note that all three rules deal with borders. The first and second rules both provide values for </a:t>
            </a:r>
            <a:r>
              <a:rPr lang="en-US" dirty="0" smtClean="0">
                <a:latin typeface="Times New Roman" pitchFamily="18" charset="0"/>
                <a:cs typeface="Times New Roman" pitchFamily="18" charset="0"/>
              </a:rPr>
              <a:t>the table </a:t>
            </a:r>
            <a:r>
              <a:rPr lang="en-US" dirty="0">
                <a:latin typeface="Times New Roman" pitchFamily="18" charset="0"/>
                <a:cs typeface="Times New Roman" pitchFamily="18" charset="0"/>
              </a:rPr>
              <a:t>element’s border-width property. The second rule’s border-width property is </a:t>
            </a:r>
            <a:r>
              <a:rPr lang="en-US" dirty="0" smtClean="0">
                <a:latin typeface="Times New Roman" pitchFamily="18" charset="0"/>
                <a:cs typeface="Times New Roman" pitchFamily="18" charset="0"/>
              </a:rPr>
              <a:t>explicit (</a:t>
            </a:r>
            <a:r>
              <a:rPr lang="en-US" dirty="0">
                <a:latin typeface="Times New Roman" pitchFamily="18" charset="0"/>
                <a:cs typeface="Times New Roman" pitchFamily="18" charset="0"/>
              </a:rPr>
              <a:t>border-width: medium), whereas the first rule’s border-width property is built into </a:t>
            </a:r>
            <a:r>
              <a:rPr lang="en-US" dirty="0" smtClean="0">
                <a:latin typeface="Times New Roman" pitchFamily="18" charset="0"/>
                <a:cs typeface="Times New Roman" pitchFamily="18" charset="0"/>
              </a:rPr>
              <a:t>the border </a:t>
            </a:r>
            <a:r>
              <a:rPr lang="en-US" dirty="0">
                <a:latin typeface="Times New Roman" pitchFamily="18" charset="0"/>
                <a:cs typeface="Times New Roman" pitchFamily="18" charset="0"/>
              </a:rPr>
              <a:t>shorthand property (border: thin).</a:t>
            </a: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If two CSS rules refer to the same property, the rule that appears later overrides the prior rule’s property value. Therefore, because the border-width: medium rule appears later, it wins and the table’s border width will be medium.</a:t>
            </a:r>
          </a:p>
          <a:p>
            <a:pPr marL="342900" indent="-342900" algn="just">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In example 2., </a:t>
            </a:r>
            <a:r>
              <a:rPr lang="en-US" dirty="0">
                <a:latin typeface="Times New Roman" pitchFamily="18" charset="0"/>
                <a:cs typeface="Times New Roman" pitchFamily="18" charset="0"/>
              </a:rPr>
              <a:t>note how there’s a gap between each of the borders. More specifically, there’s </a:t>
            </a:r>
            <a:r>
              <a:rPr lang="en-US" dirty="0" smtClean="0">
                <a:latin typeface="Times New Roman" pitchFamily="18" charset="0"/>
                <a:cs typeface="Times New Roman" pitchFamily="18" charset="0"/>
              </a:rPr>
              <a:t>a gap </a:t>
            </a:r>
            <a:r>
              <a:rPr lang="en-US" dirty="0">
                <a:latin typeface="Times New Roman" pitchFamily="18" charset="0"/>
                <a:cs typeface="Times New Roman" pitchFamily="18" charset="0"/>
              </a:rPr>
              <a:t>between the table’s exterior border and the individual cells’ borders, and there’s a gap </a:t>
            </a:r>
            <a:r>
              <a:rPr lang="en-US" dirty="0" smtClean="0">
                <a:latin typeface="Times New Roman" pitchFamily="18" charset="0"/>
                <a:cs typeface="Times New Roman" pitchFamily="18" charset="0"/>
              </a:rPr>
              <a:t>between the </a:t>
            </a:r>
            <a:r>
              <a:rPr lang="en-US" dirty="0">
                <a:latin typeface="Times New Roman" pitchFamily="18" charset="0"/>
                <a:cs typeface="Times New Roman" pitchFamily="18" charset="0"/>
              </a:rPr>
              <a:t>borders for adjacent cells. If you’d like to eliminate those gaps and merge the borders, use </a:t>
            </a:r>
            <a:r>
              <a:rPr lang="en-US" dirty="0" smtClean="0">
                <a:latin typeface="Times New Roman" pitchFamily="18" charset="0"/>
                <a:cs typeface="Times New Roman" pitchFamily="18" charset="0"/>
              </a:rPr>
              <a:t>the border-collapse </a:t>
            </a:r>
            <a:r>
              <a:rPr lang="en-US" dirty="0">
                <a:latin typeface="Times New Roman" pitchFamily="18" charset="0"/>
                <a:cs typeface="Times New Roman" pitchFamily="18" charset="0"/>
              </a:rPr>
              <a:t>CSS property with a value of collapse, like this:</a:t>
            </a:r>
          </a:p>
          <a:p>
            <a:pPr lvl="1" algn="just">
              <a:spcBef>
                <a:spcPts val="0"/>
              </a:spcBef>
              <a:spcAft>
                <a:spcPts val="0"/>
              </a:spcAft>
            </a:pPr>
            <a:r>
              <a:rPr lang="en-US" dirty="0">
                <a:solidFill>
                  <a:srgbClr val="FF0000"/>
                </a:solidFill>
                <a:latin typeface="Times New Roman" pitchFamily="18" charset="0"/>
                <a:cs typeface="Times New Roman" pitchFamily="18" charset="0"/>
              </a:rPr>
              <a:t>table {border-collapse: collapse;} </a:t>
            </a:r>
            <a:endParaRPr lang="en-US" dirty="0" smtClean="0">
              <a:solidFill>
                <a:srgbClr val="FF0000"/>
              </a:solidFill>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3. </a:t>
            </a:r>
          </a:p>
          <a:p>
            <a:pPr lvl="1" algn="just">
              <a:spcBef>
                <a:spcPts val="0"/>
              </a:spcBef>
              <a:spcAft>
                <a:spcPts val="0"/>
              </a:spcAft>
            </a:pPr>
            <a:r>
              <a:rPr lang="en-US" dirty="0">
                <a:solidFill>
                  <a:srgbClr val="FF0000"/>
                </a:solidFill>
                <a:latin typeface="Times New Roman" pitchFamily="18" charset="0"/>
                <a:cs typeface="Times New Roman" pitchFamily="18" charset="0"/>
              </a:rPr>
              <a:t>&lt;!DOCTYPE html&gt;</a:t>
            </a:r>
          </a:p>
          <a:p>
            <a:pPr lvl="1" algn="just">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spcBef>
                <a:spcPts val="0"/>
              </a:spcBef>
              <a:spcAft>
                <a:spcPts val="0"/>
              </a:spcAft>
            </a:pPr>
            <a:r>
              <a:rPr lang="en-US" dirty="0">
                <a:solidFill>
                  <a:srgbClr val="FF0000"/>
                </a:solidFill>
                <a:latin typeface="Times New Roman" pitchFamily="18" charset="0"/>
                <a:cs typeface="Times New Roman" pitchFamily="18" charset="0"/>
              </a:rPr>
              <a:t>&lt;meta name="author" content="AAA"&gt;</a:t>
            </a:r>
          </a:p>
          <a:p>
            <a:pPr lvl="1" algn="just">
              <a:spcBef>
                <a:spcPts val="0"/>
              </a:spcBef>
              <a:spcAft>
                <a:spcPts val="0"/>
              </a:spcAft>
            </a:pPr>
            <a:r>
              <a:rPr lang="en-US" dirty="0">
                <a:solidFill>
                  <a:srgbClr val="FF0000"/>
                </a:solidFill>
                <a:latin typeface="Times New Roman" pitchFamily="18" charset="0"/>
                <a:cs typeface="Times New Roman" pitchFamily="18" charset="0"/>
              </a:rPr>
              <a:t>&lt;title&gt;Midterm Results&lt;/title</a:t>
            </a:r>
            <a:r>
              <a:rPr lang="en-US" dirty="0" smtClean="0">
                <a:solidFill>
                  <a:srgbClr val="FF0000"/>
                </a:solidFill>
                <a:latin typeface="Times New Roman" pitchFamily="18" charset="0"/>
                <a:cs typeface="Times New Roman" pitchFamily="18" charset="0"/>
              </a:rPr>
              <a:t>&gt;</a:t>
            </a: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605514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70209</TotalTime>
  <Words>6855</Words>
  <Application>Microsoft Office PowerPoint</Application>
  <PresentationFormat>عرض على الشاشة (3:4)‏</PresentationFormat>
  <Paragraphs>726</Paragraphs>
  <Slides>34</Slides>
  <Notes>33</Notes>
  <HiddenSlides>0</HiddenSlides>
  <MMClips>0</MMClips>
  <ScaleCrop>false</ScaleCrop>
  <HeadingPairs>
    <vt:vector size="4" baseType="variant">
      <vt:variant>
        <vt:lpstr>نسق</vt:lpstr>
      </vt:variant>
      <vt:variant>
        <vt:i4>1</vt:i4>
      </vt:variant>
      <vt:variant>
        <vt:lpstr>عناوين الشرائح</vt:lpstr>
      </vt:variant>
      <vt:variant>
        <vt:i4>34</vt:i4>
      </vt:variant>
    </vt:vector>
  </HeadingPairs>
  <TitlesOfParts>
    <vt:vector size="35"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j.t.m</cp:lastModifiedBy>
  <cp:revision>1551</cp:revision>
  <dcterms:created xsi:type="dcterms:W3CDTF">2011-03-14T07:23:11Z</dcterms:created>
  <dcterms:modified xsi:type="dcterms:W3CDTF">2024-10-27T14:09:14Z</dcterms:modified>
</cp:coreProperties>
</file>