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278"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73" r:id="rId35"/>
    <p:sldId id="474" r:id="rId36"/>
    <p:sldId id="475" r:id="rId37"/>
    <p:sldId id="476" r:id="rId38"/>
    <p:sldId id="435" r:id="rId39"/>
    <p:sldId id="25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434" autoAdjust="0"/>
  </p:normalViewPr>
  <p:slideViewPr>
    <p:cSldViewPr>
      <p:cViewPr>
        <p:scale>
          <a:sx n="80" d="100"/>
          <a:sy n="80" d="100"/>
        </p:scale>
        <p:origin x="-782" y="-23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411854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304519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4129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435252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4119685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413017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95893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3398569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229423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418461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2065694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3319552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21999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3332043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3818920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2003470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299216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688847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28</a:t>
            </a:fld>
            <a:endParaRPr lang="en-US"/>
          </a:p>
        </p:txBody>
      </p:sp>
    </p:spTree>
    <p:extLst>
      <p:ext uri="{BB962C8B-B14F-4D97-AF65-F5344CB8AC3E}">
        <p14:creationId xmlns:p14="http://schemas.microsoft.com/office/powerpoint/2010/main" val="1762632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29</a:t>
            </a:fld>
            <a:endParaRPr lang="en-US"/>
          </a:p>
        </p:txBody>
      </p:sp>
    </p:spTree>
    <p:extLst>
      <p:ext uri="{BB962C8B-B14F-4D97-AF65-F5344CB8AC3E}">
        <p14:creationId xmlns:p14="http://schemas.microsoft.com/office/powerpoint/2010/main" val="170945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336696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30</a:t>
            </a:fld>
            <a:endParaRPr lang="en-US"/>
          </a:p>
        </p:txBody>
      </p:sp>
    </p:spTree>
    <p:extLst>
      <p:ext uri="{BB962C8B-B14F-4D97-AF65-F5344CB8AC3E}">
        <p14:creationId xmlns:p14="http://schemas.microsoft.com/office/powerpoint/2010/main" val="2779224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31</a:t>
            </a:fld>
            <a:endParaRPr lang="en-US"/>
          </a:p>
        </p:txBody>
      </p:sp>
    </p:spTree>
    <p:extLst>
      <p:ext uri="{BB962C8B-B14F-4D97-AF65-F5344CB8AC3E}">
        <p14:creationId xmlns:p14="http://schemas.microsoft.com/office/powerpoint/2010/main" val="2402615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32</a:t>
            </a:fld>
            <a:endParaRPr lang="en-US"/>
          </a:p>
        </p:txBody>
      </p:sp>
    </p:spTree>
    <p:extLst>
      <p:ext uri="{BB962C8B-B14F-4D97-AF65-F5344CB8AC3E}">
        <p14:creationId xmlns:p14="http://schemas.microsoft.com/office/powerpoint/2010/main" val="4018868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33</a:t>
            </a:fld>
            <a:endParaRPr lang="en-US"/>
          </a:p>
        </p:txBody>
      </p:sp>
    </p:spTree>
    <p:extLst>
      <p:ext uri="{BB962C8B-B14F-4D97-AF65-F5344CB8AC3E}">
        <p14:creationId xmlns:p14="http://schemas.microsoft.com/office/powerpoint/2010/main" val="3786209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34</a:t>
            </a:fld>
            <a:endParaRPr lang="en-US"/>
          </a:p>
        </p:txBody>
      </p:sp>
    </p:spTree>
    <p:extLst>
      <p:ext uri="{BB962C8B-B14F-4D97-AF65-F5344CB8AC3E}">
        <p14:creationId xmlns:p14="http://schemas.microsoft.com/office/powerpoint/2010/main" val="312229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35</a:t>
            </a:fld>
            <a:endParaRPr lang="en-US"/>
          </a:p>
        </p:txBody>
      </p:sp>
    </p:spTree>
    <p:extLst>
      <p:ext uri="{BB962C8B-B14F-4D97-AF65-F5344CB8AC3E}">
        <p14:creationId xmlns:p14="http://schemas.microsoft.com/office/powerpoint/2010/main" val="2254782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36</a:t>
            </a:fld>
            <a:endParaRPr lang="en-US"/>
          </a:p>
        </p:txBody>
      </p:sp>
    </p:spTree>
    <p:extLst>
      <p:ext uri="{BB962C8B-B14F-4D97-AF65-F5344CB8AC3E}">
        <p14:creationId xmlns:p14="http://schemas.microsoft.com/office/powerpoint/2010/main" val="3711427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37</a:t>
            </a:fld>
            <a:endParaRPr lang="en-US"/>
          </a:p>
        </p:txBody>
      </p:sp>
    </p:spTree>
    <p:extLst>
      <p:ext uri="{BB962C8B-B14F-4D97-AF65-F5344CB8AC3E}">
        <p14:creationId xmlns:p14="http://schemas.microsoft.com/office/powerpoint/2010/main" val="365645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38</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27040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63230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68553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21077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411464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423119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www.park.edu/catalogs/catalog2018-2019.pdf" TargetMode="Externa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062103"/>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Links and </a:t>
            </a:r>
            <a:r>
              <a:rPr lang="en-US" sz="3200" b="1" dirty="0" smtClean="0">
                <a:solidFill>
                  <a:schemeClr val="bg1"/>
                </a:solidFill>
                <a:latin typeface="Times New Roman" pitchFamily="18" charset="0"/>
                <a:cs typeface="Times New Roman" pitchFamily="18" charset="0"/>
              </a:rPr>
              <a:t>Images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8.</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 10:30 - 12:30 </a:t>
            </a: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Relative </a:t>
            </a:r>
            <a:r>
              <a:rPr lang="en-US" sz="3200" dirty="0" smtClean="0">
                <a:solidFill>
                  <a:srgbClr val="FFFFFF"/>
                </a:solidFill>
                <a:latin typeface="Times New Roman" pitchFamily="18" charset="0"/>
                <a:cs typeface="Times New Roman" pitchFamily="18" charset="0"/>
              </a:rPr>
              <a:t>URLs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94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The point </a:t>
            </a:r>
            <a:r>
              <a:rPr lang="en-US" dirty="0">
                <a:latin typeface="Times New Roman" pitchFamily="18" charset="0"/>
                <a:cs typeface="Times New Roman" pitchFamily="18" charset="0"/>
              </a:rPr>
              <a:t>of all this is that if you’re in a directory and you want to go to that directory’s parent directory</a:t>
            </a:r>
            <a:r>
              <a:rPr lang="en-US" dirty="0" smtClean="0">
                <a:latin typeface="Times New Roman" pitchFamily="18" charset="0"/>
                <a:cs typeface="Times New Roman" pitchFamily="18" charset="0"/>
              </a:rPr>
              <a:t>, you </a:t>
            </a:r>
            <a:r>
              <a:rPr lang="en-US" dirty="0">
                <a:latin typeface="Times New Roman" pitchFamily="18" charset="0"/>
                <a:cs typeface="Times New Roman" pitchFamily="18" charset="0"/>
              </a:rPr>
              <a:t>need to use </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For example, suppose you want to provide a link on the newspaper </a:t>
            </a:r>
            <a:r>
              <a:rPr lang="en-US" dirty="0" smtClean="0">
                <a:latin typeface="Times New Roman" pitchFamily="18" charset="0"/>
                <a:cs typeface="Times New Roman" pitchFamily="18" charset="0"/>
              </a:rPr>
              <a:t>page that </a:t>
            </a:r>
            <a:r>
              <a:rPr lang="en-US" dirty="0">
                <a:latin typeface="Times New Roman" pitchFamily="18" charset="0"/>
                <a:cs typeface="Times New Roman" pitchFamily="18" charset="0"/>
              </a:rPr>
              <a:t>takes a user to the home page, index.html. </a:t>
            </a:r>
            <a:endParaRPr lang="en-US" dirty="0" smtClean="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Because </a:t>
            </a:r>
            <a:r>
              <a:rPr lang="en-US" dirty="0">
                <a:latin typeface="Times New Roman" pitchFamily="18" charset="0"/>
                <a:cs typeface="Times New Roman" pitchFamily="18" charset="0"/>
              </a:rPr>
              <a:t>the newspaper page is in the hw2 directory</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hw2 directory is considered to be the current directory. The home page is in the </a:t>
            </a:r>
            <a:r>
              <a:rPr lang="en-US" dirty="0" err="1" smtClean="0">
                <a:latin typeface="Times New Roman" pitchFamily="18" charset="0"/>
                <a:cs typeface="Times New Roman" pitchFamily="18" charset="0"/>
              </a:rPr>
              <a:t>oleung</a:t>
            </a:r>
            <a:r>
              <a:rPr lang="en-US" dirty="0" smtClean="0">
                <a:latin typeface="Times New Roman" pitchFamily="18" charset="0"/>
                <a:cs typeface="Times New Roman" pitchFamily="18" charset="0"/>
              </a:rPr>
              <a:t> directory</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directory is the parent directory of hw2, so you need to use </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in order </a:t>
            </a:r>
            <a:r>
              <a:rPr lang="en-US" dirty="0" smtClean="0">
                <a:latin typeface="Times New Roman" pitchFamily="18" charset="0"/>
                <a:cs typeface="Times New Roman" pitchFamily="18" charset="0"/>
              </a:rPr>
              <a:t>to navigate </a:t>
            </a:r>
            <a:r>
              <a:rPr lang="en-US" dirty="0">
                <a:latin typeface="Times New Roman" pitchFamily="18" charset="0"/>
                <a:cs typeface="Times New Roman" pitchFamily="18" charset="0"/>
              </a:rPr>
              <a:t>up to the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directory. Here’s the relevant a element code</a:t>
            </a:r>
            <a:r>
              <a:rPr lang="en-US" dirty="0" smtClean="0">
                <a:latin typeface="Times New Roman" pitchFamily="18" charset="0"/>
                <a:cs typeface="Times New Roman" pitchFamily="18" charset="0"/>
              </a:rPr>
              <a:t>:</a:t>
            </a:r>
          </a:p>
          <a:p>
            <a:pPr lvl="1" algn="just">
              <a:spcBef>
                <a:spcPts val="0"/>
              </a:spcBef>
              <a:spcAft>
                <a:spcPts val="0"/>
              </a:spcAft>
            </a:pPr>
            <a:r>
              <a:rPr lang="en-US" dirty="0">
                <a:solidFill>
                  <a:srgbClr val="FF0000"/>
                </a:solidFill>
                <a:latin typeface="Times New Roman" pitchFamily="18" charset="0"/>
                <a:cs typeface="Times New Roman" pitchFamily="18" charset="0"/>
              </a:rPr>
              <a:t> &lt;a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="../index.html"&gt;Olivia's Home Page&lt;/a</a:t>
            </a:r>
            <a:r>
              <a:rPr lang="en-US" dirty="0" smtClean="0">
                <a:solidFill>
                  <a:srgbClr val="FF0000"/>
                </a:solidFill>
                <a:latin typeface="Times New Roman" pitchFamily="18" charset="0"/>
                <a:cs typeface="Times New Roman" pitchFamily="18" charset="0"/>
              </a:rPr>
              <a:t>&gt;</a:t>
            </a:r>
          </a:p>
          <a:p>
            <a:pPr lvl="1" algn="just">
              <a:spcBef>
                <a:spcPts val="0"/>
              </a:spcBef>
              <a:spcAft>
                <a:spcPts val="0"/>
              </a:spcAft>
            </a:pPr>
            <a:endParaRPr lang="en-US" dirty="0" smtClean="0">
              <a:solidFill>
                <a:srgbClr val="FF0000"/>
              </a:solidFill>
              <a:latin typeface="Times New Roman" pitchFamily="18" charset="0"/>
              <a:cs typeface="Times New Roman" pitchFamily="18" charset="0"/>
            </a:endParaRPr>
          </a:p>
          <a:p>
            <a:pPr marL="285750" indent="-285750" algn="just">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Relative </a:t>
            </a:r>
            <a:r>
              <a:rPr lang="en-US" dirty="0">
                <a:solidFill>
                  <a:srgbClr val="FF0000"/>
                </a:solidFill>
                <a:latin typeface="Times New Roman" pitchFamily="18" charset="0"/>
                <a:cs typeface="Times New Roman" pitchFamily="18" charset="0"/>
              </a:rPr>
              <a:t>Path </a:t>
            </a:r>
            <a:r>
              <a:rPr lang="en-US" dirty="0" smtClean="0">
                <a:solidFill>
                  <a:srgbClr val="FF0000"/>
                </a:solidFill>
                <a:latin typeface="Times New Roman" pitchFamily="18" charset="0"/>
                <a:cs typeface="Times New Roman" pitchFamily="18" charset="0"/>
              </a:rPr>
              <a:t>Examples</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Assuming you’ve tried to work it out on your own, now you may look at the answer:</a:t>
            </a:r>
          </a:p>
          <a:p>
            <a:pPr lvl="1" algn="just">
              <a:spcBef>
                <a:spcPts val="0"/>
              </a:spcBef>
              <a:spcAft>
                <a:spcPts val="0"/>
              </a:spcAft>
            </a:pPr>
            <a:r>
              <a:rPr lang="en-US" dirty="0">
                <a:solidFill>
                  <a:srgbClr val="FF0000"/>
                </a:solidFill>
                <a:latin typeface="Times New Roman" pitchFamily="18" charset="0"/>
                <a:cs typeface="Times New Roman" pitchFamily="18" charset="0"/>
              </a:rPr>
              <a:t>&lt;a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="hw1/business.html"&gt;Business Page&lt;/a</a:t>
            </a:r>
            <a:r>
              <a:rPr lang="en-US" dirty="0" smtClean="0">
                <a:solidFill>
                  <a:srgbClr val="FF0000"/>
                </a:solidFill>
                <a:latin typeface="Times New Roman" pitchFamily="18" charset="0"/>
                <a:cs typeface="Times New Roman" pitchFamily="18" charset="0"/>
              </a:rPr>
              <a:t>&gt;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you’re in a web page, then you’re already in that web page’s directory</a:t>
            </a:r>
            <a:r>
              <a:rPr lang="en-US" dirty="0" smtClean="0">
                <a:latin typeface="Times New Roman" pitchFamily="18" charset="0"/>
                <a:cs typeface="Times New Roman" pitchFamily="18" charset="0"/>
              </a:rPr>
              <a:t>. So </a:t>
            </a:r>
            <a:r>
              <a:rPr lang="en-US" dirty="0">
                <a:latin typeface="Times New Roman" pitchFamily="18" charset="0"/>
                <a:cs typeface="Times New Roman" pitchFamily="18" charset="0"/>
              </a:rPr>
              <a:t>to go from the index.html page to the business page, you simply go down from </a:t>
            </a:r>
            <a:r>
              <a:rPr lang="en-US" dirty="0" err="1" smtClean="0">
                <a:latin typeface="Times New Roman" pitchFamily="18" charset="0"/>
                <a:cs typeface="Times New Roman" pitchFamily="18" charset="0"/>
              </a:rPr>
              <a:t>oleung</a:t>
            </a:r>
            <a:r>
              <a:rPr lang="en-US" dirty="0" smtClean="0">
                <a:latin typeface="Times New Roman" pitchFamily="18" charset="0"/>
                <a:cs typeface="Times New Roman" pitchFamily="18" charset="0"/>
              </a:rPr>
              <a:t> to </a:t>
            </a:r>
            <a:r>
              <a:rPr lang="en-US" dirty="0">
                <a:latin typeface="Times New Roman" pitchFamily="18" charset="0"/>
                <a:cs typeface="Times New Roman" pitchFamily="18" charset="0"/>
              </a:rPr>
              <a:t>hw1 by specifying hw1, then down to the business page by specifying /business.html</a:t>
            </a:r>
            <a:r>
              <a:rPr lang="en-US"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index.html page is the website’s home page, and as such, it’s the first page that you look </a:t>
            </a:r>
            <a:r>
              <a:rPr lang="en-US" dirty="0" smtClean="0">
                <a:latin typeface="Times New Roman" pitchFamily="18" charset="0"/>
                <a:cs typeface="Times New Roman" pitchFamily="18" charset="0"/>
              </a:rPr>
              <a:t>at when </a:t>
            </a:r>
            <a:r>
              <a:rPr lang="en-US" dirty="0">
                <a:latin typeface="Times New Roman" pitchFamily="18" charset="0"/>
                <a:cs typeface="Times New Roman" pitchFamily="18" charset="0"/>
              </a:rPr>
              <a:t>you visit a website. To help with a user’s viewing experience, home pages should normally </a:t>
            </a:r>
            <a:r>
              <a:rPr lang="en-US" dirty="0" smtClean="0">
                <a:latin typeface="Times New Roman" pitchFamily="18" charset="0"/>
                <a:cs typeface="Times New Roman" pitchFamily="18" charset="0"/>
              </a:rPr>
              <a:t>contain links </a:t>
            </a:r>
            <a:r>
              <a:rPr lang="en-US" dirty="0">
                <a:latin typeface="Times New Roman" pitchFamily="18" charset="0"/>
                <a:cs typeface="Times New Roman" pitchFamily="18" charset="0"/>
              </a:rPr>
              <a:t>to other pages on the website.</a:t>
            </a: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055590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Relative </a:t>
            </a:r>
            <a:r>
              <a:rPr lang="en-US" sz="3200" dirty="0" smtClean="0">
                <a:solidFill>
                  <a:srgbClr val="FFFFFF"/>
                </a:solidFill>
                <a:latin typeface="Times New Roman" pitchFamily="18" charset="0"/>
                <a:cs typeface="Times New Roman" pitchFamily="18" charset="0"/>
              </a:rPr>
              <a:t>URLs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 Relative </a:t>
            </a:r>
            <a:r>
              <a:rPr lang="en-US" dirty="0">
                <a:solidFill>
                  <a:srgbClr val="FF0000"/>
                </a:solidFill>
                <a:latin typeface="Times New Roman" pitchFamily="18" charset="0"/>
                <a:cs typeface="Times New Roman" pitchFamily="18" charset="0"/>
              </a:rPr>
              <a:t>Path </a:t>
            </a:r>
            <a:r>
              <a:rPr lang="en-US" dirty="0" smtClean="0">
                <a:solidFill>
                  <a:srgbClr val="FF0000"/>
                </a:solidFill>
                <a:latin typeface="Times New Roman" pitchFamily="18" charset="0"/>
                <a:cs typeface="Times New Roman" pitchFamily="18" charset="0"/>
              </a:rPr>
              <a:t>Examples (continue…)</a:t>
            </a:r>
          </a:p>
          <a:p>
            <a:pPr marL="285750" lvl="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Assuming you’ve made an honest attempt, now you can look at the answer:</a:t>
            </a:r>
          </a:p>
          <a:p>
            <a:pPr lvl="1" algn="just">
              <a:spcBef>
                <a:spcPts val="0"/>
              </a:spcBef>
              <a:spcAft>
                <a:spcPts val="0"/>
              </a:spcAft>
            </a:pPr>
            <a:r>
              <a:rPr lang="en-US" dirty="0">
                <a:solidFill>
                  <a:srgbClr val="FF0000"/>
                </a:solidFill>
                <a:latin typeface="Times New Roman" pitchFamily="18" charset="0"/>
                <a:cs typeface="Times New Roman" pitchFamily="18" charset="0"/>
              </a:rPr>
              <a:t>&lt;a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misc</a:t>
            </a:r>
            <a:r>
              <a:rPr lang="en-US" dirty="0">
                <a:solidFill>
                  <a:srgbClr val="FF0000"/>
                </a:solidFill>
                <a:latin typeface="Times New Roman" pitchFamily="18" charset="0"/>
                <a:cs typeface="Times New Roman" pitchFamily="18" charset="0"/>
              </a:rPr>
              <a:t>/lecture/weather.html"&gt;Weather Page&lt;/a&gt;</a:t>
            </a:r>
          </a:p>
          <a:p>
            <a:pPr marL="285750" lvl="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Because the link resides on the home page, the path originates from the home page directory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oleung</a:t>
            </a:r>
            <a:r>
              <a:rPr lang="en-US" dirty="0">
                <a:latin typeface="Times New Roman" pitchFamily="18" charset="0"/>
                <a:cs typeface="Times New Roman" pitchFamily="18" charset="0"/>
              </a:rPr>
              <a:t>. To get to the weather page, you have to go down to the </a:t>
            </a:r>
            <a:r>
              <a:rPr lang="en-US" dirty="0" err="1">
                <a:latin typeface="Times New Roman" pitchFamily="18" charset="0"/>
                <a:cs typeface="Times New Roman" pitchFamily="18" charset="0"/>
              </a:rPr>
              <a:t>misc</a:t>
            </a:r>
            <a:r>
              <a:rPr lang="en-US" dirty="0">
                <a:latin typeface="Times New Roman" pitchFamily="18" charset="0"/>
                <a:cs typeface="Times New Roman" pitchFamily="18" charset="0"/>
              </a:rPr>
              <a:t> directory and then </a:t>
            </a:r>
            <a:r>
              <a:rPr lang="en-US" dirty="0" smtClean="0">
                <a:latin typeface="Times New Roman" pitchFamily="18" charset="0"/>
                <a:cs typeface="Times New Roman" pitchFamily="18" charset="0"/>
              </a:rPr>
              <a:t>down to </a:t>
            </a:r>
            <a:r>
              <a:rPr lang="en-US" dirty="0">
                <a:latin typeface="Times New Roman" pitchFamily="18" charset="0"/>
                <a:cs typeface="Times New Roman" pitchFamily="18" charset="0"/>
              </a:rPr>
              <a:t>the lecture directory. In the example code, notice the /’s separating the two directories </a:t>
            </a:r>
            <a:r>
              <a:rPr lang="en-US" dirty="0" smtClean="0">
                <a:latin typeface="Times New Roman" pitchFamily="18" charset="0"/>
                <a:cs typeface="Times New Roman" pitchFamily="18" charset="0"/>
              </a:rPr>
              <a:t>and the </a:t>
            </a:r>
            <a:r>
              <a:rPr lang="en-US" dirty="0">
                <a:latin typeface="Times New Roman" pitchFamily="18" charset="0"/>
                <a:cs typeface="Times New Roman" pitchFamily="18" charset="0"/>
              </a:rPr>
              <a:t>weather.html filename</a:t>
            </a:r>
            <a:r>
              <a:rPr lang="en-US" dirty="0" smtClean="0">
                <a:latin typeface="Times New Roman" pitchFamily="18" charset="0"/>
                <a:cs typeface="Times New Roman" pitchFamily="18" charset="0"/>
              </a:rPr>
              <a:t>.</a:t>
            </a:r>
          </a:p>
          <a:p>
            <a:pPr marL="285750" lvl="0" indent="-285750" algn="just">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As an alternative, you can have the relative URL’s </a:t>
            </a:r>
            <a:r>
              <a:rPr lang="en-US" dirty="0" smtClean="0">
                <a:latin typeface="Times New Roman" pitchFamily="18" charset="0"/>
                <a:cs typeface="Times New Roman" pitchFamily="18" charset="0"/>
              </a:rPr>
              <a:t>path start </a:t>
            </a:r>
            <a:r>
              <a:rPr lang="en-US" dirty="0">
                <a:latin typeface="Times New Roman" pitchFamily="18" charset="0"/>
                <a:cs typeface="Times New Roman" pitchFamily="18" charset="0"/>
              </a:rPr>
              <a:t>at the web server’s root directory. A web server’s root directory is the directory on the web server that contains all the directories and files that are considered to be part of the web server.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want to have the relative URL’s path start at the web server’s root directory, preface the </a:t>
            </a:r>
            <a:r>
              <a:rPr lang="en-US" dirty="0" smtClean="0">
                <a:latin typeface="Times New Roman" pitchFamily="18" charset="0"/>
                <a:cs typeface="Times New Roman" pitchFamily="18" charset="0"/>
              </a:rPr>
              <a:t>URL value </a:t>
            </a:r>
            <a:r>
              <a:rPr lang="en-US" dirty="0">
                <a:latin typeface="Times New Roman" pitchFamily="18" charset="0"/>
                <a:cs typeface="Times New Roman" pitchFamily="18" charset="0"/>
              </a:rPr>
              <a:t>with /. </a:t>
            </a:r>
            <a:endParaRPr lang="en-US" dirty="0" smtClean="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using Figure </a:t>
            </a:r>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directory tree, if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is immediately below </a:t>
            </a:r>
            <a:r>
              <a:rPr lang="en-US" dirty="0" smtClean="0">
                <a:latin typeface="Times New Roman" pitchFamily="18" charset="0"/>
                <a:cs typeface="Times New Roman" pitchFamily="18" charset="0"/>
              </a:rPr>
              <a:t>the web </a:t>
            </a:r>
            <a:r>
              <a:rPr lang="en-US" dirty="0">
                <a:latin typeface="Times New Roman" pitchFamily="18" charset="0"/>
                <a:cs typeface="Times New Roman" pitchFamily="18" charset="0"/>
              </a:rPr>
              <a:t>server’s root directory, the following code could be added to any of the web pages shown, </a:t>
            </a:r>
            <a:r>
              <a:rPr lang="en-US" dirty="0" smtClean="0">
                <a:latin typeface="Times New Roman" pitchFamily="18" charset="0"/>
                <a:cs typeface="Times New Roman" pitchFamily="18" charset="0"/>
              </a:rPr>
              <a:t>and it </a:t>
            </a:r>
            <a:r>
              <a:rPr lang="en-US" dirty="0">
                <a:latin typeface="Times New Roman" pitchFamily="18" charset="0"/>
                <a:cs typeface="Times New Roman" pitchFamily="18" charset="0"/>
              </a:rPr>
              <a:t>would implement a link to the index.html page:</a:t>
            </a:r>
          </a:p>
          <a:p>
            <a:pPr lvl="1" algn="just">
              <a:spcBef>
                <a:spcPts val="0"/>
              </a:spcBef>
              <a:spcAft>
                <a:spcPts val="0"/>
              </a:spcAft>
            </a:pPr>
            <a:r>
              <a:rPr lang="en-US" dirty="0">
                <a:solidFill>
                  <a:srgbClr val="FF0000"/>
                </a:solidFill>
                <a:latin typeface="Times New Roman" pitchFamily="18" charset="0"/>
                <a:cs typeface="Times New Roman" pitchFamily="18" charset="0"/>
              </a:rPr>
              <a:t>&lt;a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oleung</a:t>
            </a:r>
            <a:r>
              <a:rPr lang="en-US" dirty="0">
                <a:solidFill>
                  <a:srgbClr val="FF0000"/>
                </a:solidFill>
                <a:latin typeface="Times New Roman" pitchFamily="18" charset="0"/>
                <a:cs typeface="Times New Roman" pitchFamily="18" charset="0"/>
              </a:rPr>
              <a:t>/index.html"&gt;Olivia's Website&lt;/a&gt;</a:t>
            </a:r>
            <a:endParaRPr lang="en-US" dirty="0" smtClean="0">
              <a:solidFill>
                <a:srgbClr val="FF0000"/>
              </a:solidFill>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r>
              <a:rPr lang="en-US" dirty="0">
                <a:latin typeface="Times New Roman" pitchFamily="18" charset="0"/>
                <a:cs typeface="Times New Roman" pitchFamily="18" charset="0"/>
              </a:rPr>
              <a:t>A URL value that starts with a / is referred to as a path-absolute URL, and it’s a special </a:t>
            </a:r>
            <a:r>
              <a:rPr lang="en-US" dirty="0" smtClean="0">
                <a:latin typeface="Times New Roman" pitchFamily="18" charset="0"/>
                <a:cs typeface="Times New Roman" pitchFamily="18" charset="0"/>
              </a:rPr>
              <a:t>type of </a:t>
            </a:r>
            <a:r>
              <a:rPr lang="en-US" dirty="0">
                <a:latin typeface="Times New Roman" pitchFamily="18" charset="0"/>
                <a:cs typeface="Times New Roman" pitchFamily="18" charset="0"/>
              </a:rPr>
              <a:t>relative URL (it’s considered a relative URL because the path is relative to the current </a:t>
            </a:r>
            <a:r>
              <a:rPr lang="en-US" dirty="0" smtClean="0">
                <a:latin typeface="Times New Roman" pitchFamily="18" charset="0"/>
                <a:cs typeface="Times New Roman" pitchFamily="18" charset="0"/>
              </a:rPr>
              <a:t>web server’s </a:t>
            </a:r>
            <a:r>
              <a:rPr lang="en-US" dirty="0">
                <a:latin typeface="Times New Roman" pitchFamily="18" charset="0"/>
                <a:cs typeface="Times New Roman" pitchFamily="18" charset="0"/>
              </a:rPr>
              <a:t>root directory). </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060332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index.html </a:t>
            </a:r>
            <a:r>
              <a:rPr lang="en-US" sz="3200" dirty="0" smtClean="0">
                <a:solidFill>
                  <a:srgbClr val="FFFFFF"/>
                </a:solidFill>
                <a:latin typeface="Times New Roman" pitchFamily="18" charset="0"/>
                <a:cs typeface="Times New Roman" pitchFamily="18" charset="0"/>
              </a:rPr>
              <a:t>File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a user specifies a URL address that ends with a directory name, then the web server will </a:t>
            </a:r>
            <a:r>
              <a:rPr lang="en-US" dirty="0" smtClean="0">
                <a:latin typeface="Times New Roman" pitchFamily="18" charset="0"/>
                <a:cs typeface="Times New Roman" pitchFamily="18" charset="0"/>
              </a:rPr>
              <a:t>automatically look </a:t>
            </a:r>
            <a:r>
              <a:rPr lang="en-US" dirty="0">
                <a:latin typeface="Times New Roman" pitchFamily="18" charset="0"/>
                <a:cs typeface="Times New Roman" pitchFamily="18" charset="0"/>
              </a:rPr>
              <a:t>for a file named index.html or index.htm and attempt to load it into a browser</a:t>
            </a:r>
            <a:r>
              <a:rPr lang="en-US" dirty="0" smtClean="0">
                <a:latin typeface="Times New Roman" pitchFamily="18" charset="0"/>
                <a:cs typeface="Times New Roman" pitchFamily="18" charset="0"/>
              </a:rPr>
              <a:t>. This </a:t>
            </a:r>
            <a:r>
              <a:rPr lang="en-US" dirty="0">
                <a:latin typeface="Times New Roman" pitchFamily="18" charset="0"/>
                <a:cs typeface="Times New Roman" pitchFamily="18" charset="0"/>
              </a:rPr>
              <a:t>occurs when you specify a URL for a link’s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 value and also when you enter a URL in </a:t>
            </a:r>
            <a:r>
              <a:rPr lang="en-US" dirty="0" smtClean="0">
                <a:latin typeface="Times New Roman" pitchFamily="18" charset="0"/>
                <a:cs typeface="Times New Roman" pitchFamily="18" charset="0"/>
              </a:rPr>
              <a:t>a web </a:t>
            </a:r>
            <a:r>
              <a:rPr lang="en-US" dirty="0">
                <a:latin typeface="Times New Roman" pitchFamily="18" charset="0"/>
                <a:cs typeface="Times New Roman" pitchFamily="18" charset="0"/>
              </a:rPr>
              <a:t>browser’s address box. </a:t>
            </a:r>
            <a:endParaRPr lang="en-US" dirty="0" smtClean="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default searched-for file can be reconfigured by the web server’s administrator. It’s </a:t>
            </a:r>
            <a:r>
              <a:rPr lang="en-US" dirty="0" smtClean="0">
                <a:latin typeface="Times New Roman" pitchFamily="18" charset="0"/>
                <a:cs typeface="Times New Roman" pitchFamily="18" charset="0"/>
              </a:rPr>
              <a:t>common for </a:t>
            </a:r>
            <a:r>
              <a:rPr lang="en-US" dirty="0">
                <a:latin typeface="Times New Roman" pitchFamily="18" charset="0"/>
                <a:cs typeface="Times New Roman" pitchFamily="18" charset="0"/>
              </a:rPr>
              <a:t>Microsoft </a:t>
            </a:r>
            <a:r>
              <a:rPr lang="en-US" dirty="0" smtClean="0">
                <a:latin typeface="Times New Roman" pitchFamily="18" charset="0"/>
                <a:cs typeface="Times New Roman" pitchFamily="18" charset="0"/>
              </a:rPr>
              <a:t>IIS (</a:t>
            </a:r>
            <a:r>
              <a:rPr lang="en-US" dirty="0">
                <a:latin typeface="Times New Roman" panose="02020603050405020304" pitchFamily="18" charset="0"/>
                <a:cs typeface="Times New Roman" panose="02020603050405020304" pitchFamily="18" charset="0"/>
              </a:rPr>
              <a:t>Internet Information </a:t>
            </a:r>
            <a:r>
              <a:rPr lang="en-US" dirty="0" smtClean="0">
                <a:latin typeface="Times New Roman" panose="02020603050405020304" pitchFamily="18" charset="0"/>
                <a:cs typeface="Times New Roman" panose="02020603050405020304" pitchFamily="18" charset="0"/>
              </a:rPr>
              <a:t>Services) </a:t>
            </a:r>
            <a:r>
              <a:rPr lang="en-US" dirty="0">
                <a:latin typeface="Times New Roman" pitchFamily="18" charset="0"/>
                <a:cs typeface="Times New Roman" pitchFamily="18" charset="0"/>
              </a:rPr>
              <a:t>web server administrators to use default.htm as another default </a:t>
            </a:r>
            <a:r>
              <a:rPr lang="en-US" dirty="0" smtClean="0">
                <a:latin typeface="Times New Roman" pitchFamily="18" charset="0"/>
                <a:cs typeface="Times New Roman" pitchFamily="18" charset="0"/>
              </a:rPr>
              <a:t>filename for </a:t>
            </a:r>
            <a:r>
              <a:rPr lang="en-US" dirty="0">
                <a:latin typeface="Times New Roman" pitchFamily="18" charset="0"/>
                <a:cs typeface="Times New Roman" pitchFamily="18" charset="0"/>
              </a:rPr>
              <a:t>displaying a web page when the URL address ends with a directory name</a:t>
            </a:r>
            <a:r>
              <a:rPr lang="en-US" dirty="0" smtClean="0">
                <a:latin typeface="Times New Roman" pitchFamily="18" charset="0"/>
                <a:cs typeface="Times New Roman" pitchFamily="18" charset="0"/>
              </a:rPr>
              <a:t>.</a:t>
            </a: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recommendation to use </a:t>
            </a:r>
            <a:r>
              <a:rPr lang="en-US" dirty="0">
                <a:latin typeface="Times New Roman" pitchFamily="18" charset="0"/>
                <a:cs typeface="Times New Roman" pitchFamily="18" charset="0"/>
              </a:rPr>
              <a:t>index.html for your </a:t>
            </a:r>
            <a:r>
              <a:rPr lang="en-US" dirty="0" smtClean="0">
                <a:latin typeface="Times New Roman" pitchFamily="18" charset="0"/>
                <a:cs typeface="Times New Roman" pitchFamily="18" charset="0"/>
              </a:rPr>
              <a:t>home page </a:t>
            </a:r>
            <a:r>
              <a:rPr lang="en-US" dirty="0">
                <a:latin typeface="Times New Roman" pitchFamily="18" charset="0"/>
                <a:cs typeface="Times New Roman" pitchFamily="18" charset="0"/>
              </a:rPr>
              <a:t>file names because that name is the most standard. We prefer .html to .</a:t>
            </a:r>
            <a:r>
              <a:rPr lang="en-US" dirty="0" err="1">
                <a:latin typeface="Times New Roman" pitchFamily="18" charset="0"/>
                <a:cs typeface="Times New Roman" pitchFamily="18" charset="0"/>
              </a:rPr>
              <a:t>htm</a:t>
            </a:r>
            <a:r>
              <a:rPr lang="en-US" dirty="0">
                <a:latin typeface="Times New Roman" pitchFamily="18" charset="0"/>
                <a:cs typeface="Times New Roman" pitchFamily="18" charset="0"/>
              </a:rPr>
              <a:t> because .</a:t>
            </a:r>
            <a:r>
              <a:rPr lang="en-US" dirty="0" smtClean="0">
                <a:latin typeface="Times New Roman" pitchFamily="18" charset="0"/>
                <a:cs typeface="Times New Roman" pitchFamily="18" charset="0"/>
              </a:rPr>
              <a:t>html is </a:t>
            </a:r>
            <a:r>
              <a:rPr lang="en-US" dirty="0">
                <a:latin typeface="Times New Roman" pitchFamily="18" charset="0"/>
                <a:cs typeface="Times New Roman" pitchFamily="18" charset="0"/>
              </a:rPr>
              <a:t>more descriptive—after all, “html” describes the code contained in the file</a:t>
            </a:r>
            <a:r>
              <a:rPr lang="en-US" dirty="0" smtClean="0">
                <a:latin typeface="Times New Roman" pitchFamily="18" charset="0"/>
                <a:cs typeface="Times New Roman" pitchFamily="18" charset="0"/>
              </a:rPr>
              <a:t>.</a:t>
            </a:r>
          </a:p>
          <a:p>
            <a:pPr marL="285750" lvl="0" indent="-285750" algn="just">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a user specifies a URL address that ends with a directory name, and the web server </a:t>
            </a:r>
            <a:r>
              <a:rPr lang="en-US" dirty="0" smtClean="0">
                <a:latin typeface="Times New Roman" pitchFamily="18" charset="0"/>
                <a:cs typeface="Times New Roman" pitchFamily="18" charset="0"/>
              </a:rPr>
              <a:t>cannot find </a:t>
            </a:r>
            <a:r>
              <a:rPr lang="en-US" dirty="0">
                <a:latin typeface="Times New Roman" pitchFamily="18" charset="0"/>
                <a:cs typeface="Times New Roman" pitchFamily="18" charset="0"/>
              </a:rPr>
              <a:t>a file named index.html or index.htm (or possibly default.htm) in the specified directory, then the web server will either (1) load a web page that shows the contents of the </a:t>
            </a:r>
            <a:r>
              <a:rPr lang="en-US" dirty="0" smtClean="0">
                <a:latin typeface="Times New Roman" pitchFamily="18" charset="0"/>
                <a:cs typeface="Times New Roman" pitchFamily="18" charset="0"/>
              </a:rPr>
              <a:t>specified directory</a:t>
            </a:r>
            <a:r>
              <a:rPr lang="en-US" dirty="0">
                <a:latin typeface="Times New Roman" pitchFamily="18" charset="0"/>
                <a:cs typeface="Times New Roman" pitchFamily="18" charset="0"/>
              </a:rPr>
              <a:t>, or (2) display an error page (e.g., “Directory Listing Denied” or “HTTP 404 </a:t>
            </a:r>
            <a:r>
              <a:rPr lang="en-US" dirty="0" smtClean="0">
                <a:latin typeface="Times New Roman" pitchFamily="18" charset="0"/>
                <a:cs typeface="Times New Roman" pitchFamily="18" charset="0"/>
              </a:rPr>
              <a:t>– Page Not </a:t>
            </a:r>
            <a:r>
              <a:rPr lang="en-US" dirty="0">
                <a:latin typeface="Times New Roman" pitchFamily="18" charset="0"/>
                <a:cs typeface="Times New Roman" pitchFamily="18" charset="0"/>
              </a:rPr>
              <a:t>Found”). </a:t>
            </a:r>
            <a:endParaRPr lang="en-US" dirty="0" smtClean="0">
              <a:latin typeface="Times New Roman" pitchFamily="18" charset="0"/>
              <a:cs typeface="Times New Roman"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avoid the directory contents web page (which is rather ugly) or the error page</a:t>
            </a:r>
            <a:r>
              <a:rPr lang="en-US" dirty="0" smtClean="0">
                <a:latin typeface="Times New Roman" pitchFamily="18" charset="0"/>
                <a:cs typeface="Times New Roman" pitchFamily="18" charset="0"/>
              </a:rPr>
              <a:t>, you </a:t>
            </a:r>
            <a:r>
              <a:rPr lang="en-US" dirty="0">
                <a:latin typeface="Times New Roman" pitchFamily="18" charset="0"/>
                <a:cs typeface="Times New Roman" pitchFamily="18" charset="0"/>
              </a:rPr>
              <a:t>should include an index.html file in every directory that might be specified as part of </a:t>
            </a:r>
            <a:r>
              <a:rPr lang="en-US" dirty="0" smtClean="0">
                <a:latin typeface="Times New Roman" pitchFamily="18" charset="0"/>
                <a:cs typeface="Times New Roman" pitchFamily="18" charset="0"/>
              </a:rPr>
              <a:t>a URL</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490194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Design</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15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lnSpc>
                <a:spcPct val="9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There are a tips </a:t>
            </a:r>
            <a:r>
              <a:rPr lang="en-US" dirty="0">
                <a:latin typeface="Times New Roman" pitchFamily="18" charset="0"/>
                <a:cs typeface="Times New Roman" pitchFamily="18" charset="0"/>
              </a:rPr>
              <a:t>on how to make a good first impression. These tips are part of a software area known </a:t>
            </a:r>
            <a:r>
              <a:rPr lang="en-US" dirty="0" smtClean="0">
                <a:latin typeface="Times New Roman" pitchFamily="18" charset="0"/>
                <a:cs typeface="Times New Roman" pitchFamily="18" charset="0"/>
              </a:rPr>
              <a:t>as web </a:t>
            </a:r>
            <a:r>
              <a:rPr lang="en-US" dirty="0">
                <a:latin typeface="Times New Roman" pitchFamily="18" charset="0"/>
                <a:cs typeface="Times New Roman" pitchFamily="18" charset="0"/>
              </a:rPr>
              <a:t>design, which is comprised of these subareas: </a:t>
            </a:r>
            <a:r>
              <a:rPr lang="en-US" dirty="0">
                <a:solidFill>
                  <a:srgbClr val="FF0000"/>
                </a:solidFill>
                <a:latin typeface="Times New Roman" pitchFamily="18" charset="0"/>
                <a:cs typeface="Times New Roman" pitchFamily="18" charset="0"/>
              </a:rPr>
              <a:t>user interface design, user experience design</a:t>
            </a:r>
            <a:r>
              <a:rPr lang="en-US" dirty="0" smtClean="0">
                <a:solidFill>
                  <a:srgbClr val="FF0000"/>
                </a:solidFill>
                <a:latin typeface="Times New Roman" pitchFamily="18" charset="0"/>
                <a:cs typeface="Times New Roman" pitchFamily="18" charset="0"/>
              </a:rPr>
              <a:t>, graphic </a:t>
            </a:r>
            <a:r>
              <a:rPr lang="en-US" dirty="0">
                <a:solidFill>
                  <a:srgbClr val="FF0000"/>
                </a:solidFill>
                <a:latin typeface="Times New Roman" pitchFamily="18" charset="0"/>
                <a:cs typeface="Times New Roman" pitchFamily="18" charset="0"/>
              </a:rPr>
              <a:t>design, and search engine optimization</a:t>
            </a:r>
            <a:r>
              <a:rPr lang="en-US" dirty="0" smtClean="0">
                <a:latin typeface="Times New Roman" panose="02020603050405020304" pitchFamily="18" charset="0"/>
                <a:cs typeface="Times New Roman" pitchFamily="18" charset="0"/>
              </a:rPr>
              <a:t>. We </a:t>
            </a:r>
            <a:r>
              <a:rPr lang="en-US" dirty="0">
                <a:latin typeface="Times New Roman" panose="02020603050405020304" pitchFamily="18" charset="0"/>
                <a:cs typeface="Times New Roman" panose="02020603050405020304" pitchFamily="18" charset="0"/>
              </a:rPr>
              <a:t>do explain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surface on user interface design and </a:t>
            </a:r>
            <a:r>
              <a:rPr lang="en-US" dirty="0" smtClean="0">
                <a:latin typeface="Times New Roman" panose="02020603050405020304" pitchFamily="18" charset="0"/>
                <a:cs typeface="Times New Roman" panose="02020603050405020304" pitchFamily="18" charset="0"/>
              </a:rPr>
              <a:t>user experience </a:t>
            </a:r>
            <a:r>
              <a:rPr lang="en-US" dirty="0">
                <a:latin typeface="Times New Roman" panose="02020603050405020304" pitchFamily="18" charset="0"/>
                <a:cs typeface="Times New Roman" panose="02020603050405020304" pitchFamily="18" charset="0"/>
              </a:rPr>
              <a:t>design</a:t>
            </a:r>
            <a:r>
              <a:rPr lang="en-US" dirty="0" smtClean="0">
                <a:latin typeface="Times New Roman" panose="02020603050405020304" pitchFamily="18" charset="0"/>
                <a:cs typeface="Times New Roman" panose="02020603050405020304" pitchFamily="18" charset="0"/>
              </a:rPr>
              <a:t>.</a:t>
            </a:r>
          </a:p>
          <a:p>
            <a:pPr lvl="0" algn="just">
              <a:lnSpc>
                <a:spcPct val="95000"/>
              </a:lnSpc>
              <a:spcBef>
                <a:spcPts val="0"/>
              </a:spcBef>
              <a:spcAft>
                <a:spcPts val="0"/>
              </a:spcAft>
            </a:pPr>
            <a:endParaRPr lang="en-US" dirty="0" smtClean="0">
              <a:latin typeface="Times New Roman" panose="02020603050405020304" pitchFamily="18" charset="0"/>
              <a:cs typeface="Times New Roman" panose="02020603050405020304" pitchFamily="18" charset="0"/>
            </a:endParaRPr>
          </a:p>
          <a:p>
            <a:pPr marL="285750" lvl="0" indent="-285750" algn="just">
              <a:lnSpc>
                <a:spcPct val="95000"/>
              </a:lnSpc>
              <a:spcBef>
                <a:spcPts val="0"/>
              </a:spcBef>
              <a:spcAft>
                <a:spcPts val="0"/>
              </a:spcAf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User Interface Design </a:t>
            </a:r>
            <a:endParaRPr lang="en-US" dirty="0" smtClean="0">
              <a:solidFill>
                <a:srgbClr val="FF0000"/>
              </a:solidFill>
              <a:latin typeface="Times New Roman" panose="02020603050405020304" pitchFamily="18" charset="0"/>
              <a:cs typeface="Times New Roman" panose="02020603050405020304" pitchFamily="18" charset="0"/>
            </a:endParaRPr>
          </a:p>
          <a:p>
            <a:pPr marL="285750" lvl="0" indent="-285750" algn="just">
              <a:lnSpc>
                <a:spcPct val="95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interface design (UID) refers to the mechanisms by which users of a </a:t>
            </a:r>
            <a:r>
              <a:rPr lang="en-US" dirty="0" smtClean="0">
                <a:latin typeface="Times New Roman" panose="02020603050405020304" pitchFamily="18" charset="0"/>
                <a:cs typeface="Times New Roman" panose="02020603050405020304" pitchFamily="18" charset="0"/>
              </a:rPr>
              <a:t>product can </a:t>
            </a:r>
            <a:r>
              <a:rPr lang="en-US" dirty="0">
                <a:latin typeface="Times New Roman" panose="02020603050405020304" pitchFamily="18" charset="0"/>
                <a:cs typeface="Times New Roman" panose="02020603050405020304" pitchFamily="18" charset="0"/>
              </a:rPr>
              <a:t>use the product. For web pages, the mechanisms are things like text, color, pictures, buttons, </a:t>
            </a:r>
            <a:r>
              <a:rPr lang="en-US" dirty="0" smtClean="0">
                <a:latin typeface="Times New Roman" panose="02020603050405020304" pitchFamily="18" charset="0"/>
                <a:cs typeface="Times New Roman" panose="02020603050405020304" pitchFamily="18" charset="0"/>
              </a:rPr>
              <a:t>text boxes</a:t>
            </a:r>
            <a:r>
              <a:rPr lang="en-US" dirty="0">
                <a:latin typeface="Times New Roman" panose="02020603050405020304" pitchFamily="18" charset="0"/>
                <a:cs typeface="Times New Roman" panose="02020603050405020304" pitchFamily="18" charset="0"/>
              </a:rPr>
              <a:t>, and progress bars</a:t>
            </a:r>
            <a:r>
              <a:rPr lang="en-US" dirty="0" smtClean="0">
                <a:latin typeface="Times New Roman" panose="02020603050405020304" pitchFamily="18" charset="0"/>
                <a:cs typeface="Times New Roman" panose="02020603050405020304" pitchFamily="18" charset="0"/>
              </a:rPr>
              <a:t>.</a:t>
            </a:r>
          </a:p>
          <a:p>
            <a:pPr marL="285750" lvl="0" indent="-285750" algn="just">
              <a:lnSpc>
                <a:spcPct val="95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good UID designer will anticipate users’ needs and create an </a:t>
            </a:r>
            <a:r>
              <a:rPr lang="en-US" dirty="0" smtClean="0">
                <a:latin typeface="Times New Roman" panose="02020603050405020304" pitchFamily="18" charset="0"/>
                <a:cs typeface="Times New Roman" panose="02020603050405020304" pitchFamily="18" charset="0"/>
              </a:rPr>
              <a:t>interface that </a:t>
            </a:r>
            <a:r>
              <a:rPr lang="en-US" dirty="0">
                <a:latin typeface="Times New Roman" panose="02020603050405020304" pitchFamily="18" charset="0"/>
                <a:cs typeface="Times New Roman" panose="02020603050405020304" pitchFamily="18" charset="0"/>
              </a:rPr>
              <a:t>meets those needs by incorporating components that are easy to understand and use</a:t>
            </a:r>
            <a:r>
              <a:rPr lang="en-US" dirty="0" smtClean="0">
                <a:latin typeface="Times New Roman" panose="02020603050405020304" pitchFamily="18" charset="0"/>
                <a:cs typeface="Times New Roman" panose="02020603050405020304" pitchFamily="18" charset="0"/>
              </a:rPr>
              <a:t>.</a:t>
            </a:r>
          </a:p>
          <a:p>
            <a:pPr marL="285750" lvl="0" indent="-285750" algn="just">
              <a:lnSpc>
                <a:spcPct val="95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the home page downloads, users will want to identify the web page’s main </a:t>
            </a:r>
            <a:r>
              <a:rPr lang="en-US" dirty="0" smtClean="0">
                <a:latin typeface="Times New Roman" panose="02020603050405020304" pitchFamily="18" charset="0"/>
                <a:cs typeface="Times New Roman" panose="02020603050405020304" pitchFamily="18" charset="0"/>
              </a:rPr>
              <a:t>content quickly</a:t>
            </a:r>
            <a:r>
              <a:rPr lang="en-US" dirty="0">
                <a:latin typeface="Times New Roman" panose="02020603050405020304" pitchFamily="18" charset="0"/>
                <a:cs typeface="Times New Roman" panose="02020603050405020304" pitchFamily="18" charset="0"/>
              </a:rPr>
              <a:t>. To help in that regard, you should try to avoid clutter, and focus on clear, concise </a:t>
            </a:r>
            <a:r>
              <a:rPr lang="en-US" dirty="0" smtClean="0">
                <a:latin typeface="Times New Roman" panose="02020603050405020304" pitchFamily="18" charset="0"/>
                <a:cs typeface="Times New Roman" panose="02020603050405020304" pitchFamily="18" charset="0"/>
              </a:rPr>
              <a:t>words (</a:t>
            </a:r>
            <a:r>
              <a:rPr lang="en-US" dirty="0">
                <a:latin typeface="Times New Roman" panose="02020603050405020304" pitchFamily="18" charset="0"/>
                <a:cs typeface="Times New Roman" panose="02020603050405020304" pitchFamily="18" charset="0"/>
              </a:rPr>
              <a:t>and graphics, if appropriate) that describe the web page’s main content. </a:t>
            </a:r>
            <a:endParaRPr lang="en-US" dirty="0" smtClean="0">
              <a:latin typeface="Times New Roman" panose="02020603050405020304" pitchFamily="18" charset="0"/>
              <a:cs typeface="Times New Roman" panose="02020603050405020304" pitchFamily="18" charset="0"/>
            </a:endParaRPr>
          </a:p>
          <a:p>
            <a:pPr marL="285750" lvl="0" indent="-285750" algn="just">
              <a:lnSpc>
                <a:spcPct val="95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home page is only for the main content and links </a:t>
            </a:r>
            <a:r>
              <a:rPr lang="en-US" dirty="0">
                <a:latin typeface="Times New Roman" panose="02020603050405020304" pitchFamily="18" charset="0"/>
                <a:cs typeface="Times New Roman" panose="02020603050405020304" pitchFamily="18" charset="0"/>
              </a:rPr>
              <a:t>to other web pages</a:t>
            </a:r>
            <a:r>
              <a:rPr lang="en-US" dirty="0" smtClean="0">
                <a:latin typeface="Times New Roman" panose="02020603050405020304" pitchFamily="18" charset="0"/>
                <a:cs typeface="Times New Roman" panose="02020603050405020304" pitchFamily="18" charset="0"/>
              </a:rPr>
              <a:t>, not </a:t>
            </a:r>
            <a:r>
              <a:rPr lang="en-US" dirty="0">
                <a:latin typeface="Times New Roman" panose="02020603050405020304" pitchFamily="18" charset="0"/>
                <a:cs typeface="Times New Roman" panose="02020603050405020304" pitchFamily="18" charset="0"/>
              </a:rPr>
              <a:t>for lots of details. </a:t>
            </a:r>
            <a:endParaRPr lang="en-US" dirty="0" smtClean="0">
              <a:latin typeface="Times New Roman" panose="02020603050405020304" pitchFamily="18" charset="0"/>
              <a:cs typeface="Times New Roman" panose="02020603050405020304" pitchFamily="18" charset="0"/>
            </a:endParaRPr>
          </a:p>
          <a:p>
            <a:pPr marL="285750" lvl="0" indent="-285750" algn="just">
              <a:lnSpc>
                <a:spcPct val="95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you need to provide lots of details for something, you should put </a:t>
            </a:r>
            <a:r>
              <a:rPr lang="en-US" dirty="0" smtClean="0">
                <a:latin typeface="Times New Roman" panose="02020603050405020304" pitchFamily="18" charset="0"/>
                <a:cs typeface="Times New Roman" panose="02020603050405020304" pitchFamily="18" charset="0"/>
              </a:rPr>
              <a:t>those details </a:t>
            </a:r>
            <a:r>
              <a:rPr lang="en-US" dirty="0">
                <a:latin typeface="Times New Roman" panose="02020603050405020304" pitchFamily="18" charset="0"/>
                <a:cs typeface="Times New Roman" panose="02020603050405020304" pitchFamily="18" charset="0"/>
              </a:rPr>
              <a:t>on a separate web page and link to that page from the home page. </a:t>
            </a:r>
            <a:endParaRPr lang="en-US" dirty="0" smtClean="0">
              <a:latin typeface="Times New Roman" panose="02020603050405020304" pitchFamily="18" charset="0"/>
              <a:cs typeface="Times New Roman" panose="02020603050405020304" pitchFamily="18" charset="0"/>
            </a:endParaRPr>
          </a:p>
          <a:p>
            <a:pPr marL="285750" lvl="0" indent="-285750" algn="just">
              <a:lnSpc>
                <a:spcPct val="95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presenting the web page’s content, it’s important to be consistent with your text and colors.</a:t>
            </a:r>
          </a:p>
          <a:p>
            <a:pPr marL="285750" lvl="0" indent="-28575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56660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Design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User Experience </a:t>
            </a:r>
            <a:r>
              <a:rPr lang="en-US" dirty="0" smtClean="0">
                <a:solidFill>
                  <a:srgbClr val="FF0000"/>
                </a:solidFill>
                <a:latin typeface="Times New Roman" panose="02020603050405020304" pitchFamily="18" charset="0"/>
                <a:cs typeface="Times New Roman" panose="02020603050405020304" pitchFamily="18" charset="0"/>
              </a:rPr>
              <a:t>Design</a:t>
            </a: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experience might be a feeling of calm comfortable control. For a web page, </a:t>
            </a:r>
            <a:r>
              <a:rPr lang="en-US" dirty="0" smtClean="0">
                <a:latin typeface="Times New Roman" panose="02020603050405020304" pitchFamily="18" charset="0"/>
                <a:cs typeface="Times New Roman" panose="02020603050405020304" pitchFamily="18" charset="0"/>
              </a:rPr>
              <a:t>the UID </a:t>
            </a:r>
            <a:r>
              <a:rPr lang="en-US" dirty="0">
                <a:latin typeface="Times New Roman" panose="02020603050405020304" pitchFamily="18" charset="0"/>
                <a:cs typeface="Times New Roman" panose="02020603050405020304" pitchFamily="18" charset="0"/>
              </a:rPr>
              <a:t>incorporates the elements described in the previous subsection, whereas the user </a:t>
            </a:r>
            <a:r>
              <a:rPr lang="en-US" dirty="0" smtClean="0">
                <a:latin typeface="Times New Roman" panose="02020603050405020304" pitchFamily="18" charset="0"/>
                <a:cs typeface="Times New Roman" panose="02020603050405020304" pitchFamily="18" charset="0"/>
              </a:rPr>
              <a:t>experience design </a:t>
            </a:r>
            <a:r>
              <a:rPr lang="en-US" dirty="0">
                <a:latin typeface="Times New Roman" panose="02020603050405020304" pitchFamily="18" charset="0"/>
                <a:cs typeface="Times New Roman" panose="02020603050405020304" pitchFamily="18" charset="0"/>
              </a:rPr>
              <a:t>is the feeling produced by those UID elements</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you should choose </a:t>
            </a:r>
            <a:r>
              <a:rPr lang="en-US" dirty="0" smtClean="0">
                <a:latin typeface="Times New Roman" panose="02020603050405020304" pitchFamily="18" charset="0"/>
                <a:cs typeface="Times New Roman" panose="02020603050405020304" pitchFamily="18" charset="0"/>
              </a:rPr>
              <a:t>colors and </a:t>
            </a:r>
            <a:r>
              <a:rPr lang="en-US" dirty="0">
                <a:latin typeface="Times New Roman" panose="02020603050405020304" pitchFamily="18" charset="0"/>
                <a:cs typeface="Times New Roman" panose="02020603050405020304" pitchFamily="18" charset="0"/>
              </a:rPr>
              <a:t>fonts that generate the proper feeling for the user’s browsing experience. </a:t>
            </a: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experience design’s </a:t>
            </a:r>
            <a:r>
              <a:rPr lang="en-US" dirty="0">
                <a:latin typeface="Times New Roman" panose="02020603050405020304" pitchFamily="18" charset="0"/>
                <a:cs typeface="Times New Roman" panose="02020603050405020304" pitchFamily="18" charset="0"/>
              </a:rPr>
              <a:t>feeling comes not only from UID elements, but also from things that enhance the </a:t>
            </a:r>
            <a:r>
              <a:rPr lang="en-US" dirty="0" smtClean="0">
                <a:latin typeface="Times New Roman" panose="02020603050405020304" pitchFamily="18" charset="0"/>
                <a:cs typeface="Times New Roman" panose="02020603050405020304" pitchFamily="18" charset="0"/>
              </a:rPr>
              <a:t>user’s ability </a:t>
            </a:r>
            <a:r>
              <a:rPr lang="en-US" dirty="0">
                <a:latin typeface="Times New Roman" panose="02020603050405020304" pitchFamily="18" charset="0"/>
                <a:cs typeface="Times New Roman" panose="02020603050405020304" pitchFamily="18" charset="0"/>
              </a:rPr>
              <a:t>to digest the web page’s content, such as helpful pictures, familiar controls, fast downloads</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efficient navigation between web pages. </a:t>
            </a: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thing a web user notices when visiting a web page is how long it takes to load </a:t>
            </a:r>
            <a:r>
              <a:rPr lang="en-US" dirty="0" smtClean="0">
                <a:latin typeface="Times New Roman" panose="02020603050405020304" pitchFamily="18" charset="0"/>
                <a:cs typeface="Times New Roman" panose="02020603050405020304" pitchFamily="18" charset="0"/>
              </a:rPr>
              <a:t>the page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particular, image files and video files tend to be </a:t>
            </a:r>
            <a:r>
              <a:rPr lang="en-US" dirty="0" smtClean="0">
                <a:latin typeface="Times New Roman" panose="02020603050405020304" pitchFamily="18" charset="0"/>
                <a:cs typeface="Times New Roman" panose="02020603050405020304" pitchFamily="18" charset="0"/>
              </a:rPr>
              <a:t>large.</a:t>
            </a: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for a </a:t>
            </a:r>
            <a:r>
              <a:rPr lang="en-US" dirty="0" smtClean="0">
                <a:latin typeface="Times New Roman" panose="02020603050405020304" pitchFamily="18" charset="0"/>
                <a:cs typeface="Times New Roman" panose="02020603050405020304" pitchFamily="18" charset="0"/>
              </a:rPr>
              <a:t>positive user </a:t>
            </a:r>
            <a:r>
              <a:rPr lang="en-US" dirty="0">
                <a:latin typeface="Times New Roman" panose="02020603050405020304" pitchFamily="18" charset="0"/>
                <a:cs typeface="Times New Roman" panose="02020603050405020304" pitchFamily="18" charset="0"/>
              </a:rPr>
              <a:t>experience, you should still try to avoid having your home page built with large files</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Most home pages will have links to other web pages within the website. You should use </a:t>
            </a:r>
            <a:r>
              <a:rPr lang="en-US" b="1" dirty="0" smtClean="0">
                <a:latin typeface="Times New Roman" panose="02020603050405020304" pitchFamily="18" charset="0"/>
                <a:cs typeface="Times New Roman" panose="02020603050405020304" pitchFamily="18" charset="0"/>
              </a:rPr>
              <a:t>the </a:t>
            </a:r>
            <a:r>
              <a:rPr lang="en-US" b="1" dirty="0" err="1" smtClean="0">
                <a:latin typeface="Times New Roman" panose="02020603050405020304" pitchFamily="18" charset="0"/>
                <a:cs typeface="Times New Roman" panose="02020603050405020304" pitchFamily="18" charset="0"/>
              </a:rPr>
              <a:t>nav</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container to group those links. Normally, users navigate to other web pages by clicking </a:t>
            </a:r>
            <a:r>
              <a:rPr lang="en-US" b="1" dirty="0" smtClean="0">
                <a:latin typeface="Times New Roman" panose="02020603050405020304" pitchFamily="18" charset="0"/>
                <a:cs typeface="Times New Roman" panose="02020603050405020304" pitchFamily="18" charset="0"/>
              </a:rPr>
              <a:t>links at </a:t>
            </a:r>
            <a:r>
              <a:rPr lang="en-US" b="1" dirty="0">
                <a:latin typeface="Times New Roman" panose="02020603050405020304" pitchFamily="18" charset="0"/>
                <a:cs typeface="Times New Roman" panose="02020603050405020304" pitchFamily="18" charset="0"/>
              </a:rPr>
              <a:t>the top and left, so that’s where your </a:t>
            </a:r>
            <a:r>
              <a:rPr lang="en-US" b="1" dirty="0" err="1">
                <a:latin typeface="Times New Roman" panose="02020603050405020304" pitchFamily="18" charset="0"/>
                <a:cs typeface="Times New Roman" panose="02020603050405020304" pitchFamily="18" charset="0"/>
              </a:rPr>
              <a:t>nav</a:t>
            </a:r>
            <a:r>
              <a:rPr lang="en-US" b="1" dirty="0">
                <a:latin typeface="Times New Roman" panose="02020603050405020304" pitchFamily="18" charset="0"/>
                <a:cs typeface="Times New Roman" panose="02020603050405020304" pitchFamily="18" charset="0"/>
              </a:rPr>
              <a:t> containers should go. Suppose your website has lots </a:t>
            </a:r>
            <a:r>
              <a:rPr lang="en-US" b="1" dirty="0" smtClean="0">
                <a:latin typeface="Times New Roman" panose="02020603050405020304" pitchFamily="18" charset="0"/>
                <a:cs typeface="Times New Roman" panose="02020603050405020304" pitchFamily="18" charset="0"/>
              </a:rPr>
              <a:t>of web </a:t>
            </a:r>
            <a:r>
              <a:rPr lang="en-US" b="1" dirty="0">
                <a:latin typeface="Times New Roman" panose="02020603050405020304" pitchFamily="18" charset="0"/>
                <a:cs typeface="Times New Roman" panose="02020603050405020304" pitchFamily="18" charset="0"/>
              </a:rPr>
              <a:t>pages.  </a:t>
            </a:r>
            <a:endParaRPr lang="en-US" b="1"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56608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Design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User Experience </a:t>
            </a:r>
            <a:r>
              <a:rPr lang="en-US" dirty="0" smtClean="0">
                <a:solidFill>
                  <a:srgbClr val="FF0000"/>
                </a:solidFill>
                <a:latin typeface="Times New Roman" panose="02020603050405020304" pitchFamily="18" charset="0"/>
                <a:cs typeface="Times New Roman" panose="02020603050405020304" pitchFamily="18" charset="0"/>
              </a:rPr>
              <a:t>Design (continue…)</a:t>
            </a: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See Figure 3., </a:t>
            </a:r>
            <a:r>
              <a:rPr lang="en-US" dirty="0">
                <a:latin typeface="Times New Roman" panose="02020603050405020304" pitchFamily="18" charset="0"/>
                <a:cs typeface="Times New Roman" panose="02020603050405020304" pitchFamily="18" charset="0"/>
              </a:rPr>
              <a:t>which shows the organization for a website whose pages are organized </a:t>
            </a:r>
            <a:r>
              <a:rPr lang="en-US" dirty="0" smtClean="0">
                <a:latin typeface="Times New Roman" panose="02020603050405020304" pitchFamily="18" charset="0"/>
                <a:cs typeface="Times New Roman" panose="02020603050405020304" pitchFamily="18" charset="0"/>
              </a:rPr>
              <a:t>with a </a:t>
            </a:r>
            <a:r>
              <a:rPr lang="en-US" dirty="0">
                <a:latin typeface="Times New Roman" panose="02020603050405020304" pitchFamily="18" charset="0"/>
                <a:cs typeface="Times New Roman" panose="02020603050405020304" pitchFamily="18" charset="0"/>
              </a:rPr>
              <a:t>linear structure. That means the home page links to one other page, and that second page </a:t>
            </a:r>
            <a:r>
              <a:rPr lang="en-US" dirty="0" smtClean="0">
                <a:latin typeface="Times New Roman" panose="02020603050405020304" pitchFamily="18" charset="0"/>
                <a:cs typeface="Times New Roman" panose="02020603050405020304" pitchFamily="18" charset="0"/>
              </a:rPr>
              <a:t>links to </a:t>
            </a:r>
            <a:r>
              <a:rPr lang="en-US" dirty="0">
                <a:latin typeface="Times New Roman" panose="02020603050405020304" pitchFamily="18" charset="0"/>
                <a:cs typeface="Times New Roman" panose="02020603050405020304" pitchFamily="18" charset="0"/>
              </a:rPr>
              <a:t>one other page, and so on</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type of strategy might be used for a website whose purpose </a:t>
            </a:r>
            <a:r>
              <a:rPr lang="en-US" dirty="0" smtClean="0">
                <a:latin typeface="Times New Roman" panose="02020603050405020304" pitchFamily="18" charset="0"/>
                <a:cs typeface="Times New Roman" panose="02020603050405020304" pitchFamily="18" charset="0"/>
              </a:rPr>
              <a:t>is to </a:t>
            </a:r>
            <a:r>
              <a:rPr lang="en-US" dirty="0">
                <a:latin typeface="Times New Roman" panose="02020603050405020304" pitchFamily="18" charset="0"/>
                <a:cs typeface="Times New Roman" panose="02020603050405020304" pitchFamily="18" charset="0"/>
              </a:rPr>
              <a:t>present a long article. By splitting up the article into separate pages and connecting them </a:t>
            </a:r>
            <a:r>
              <a:rPr lang="en-US" dirty="0" smtClean="0">
                <a:latin typeface="Times New Roman" panose="02020603050405020304" pitchFamily="18" charset="0"/>
                <a:cs typeface="Times New Roman" panose="02020603050405020304" pitchFamily="18" charset="0"/>
              </a:rPr>
              <a:t>with links</a:t>
            </a:r>
            <a:r>
              <a:rPr lang="en-US" dirty="0">
                <a:latin typeface="Times New Roman" panose="02020603050405020304" pitchFamily="18" charset="0"/>
                <a:cs typeface="Times New Roman" panose="02020603050405020304" pitchFamily="18" charset="0"/>
              </a:rPr>
              <a:t>, the user doesn’t have to scroll so far down while reading</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Another example, where </a:t>
            </a:r>
            <a:r>
              <a:rPr lang="en-US" dirty="0">
                <a:latin typeface="Times New Roman" panose="02020603050405020304" pitchFamily="18" charset="0"/>
                <a:cs typeface="Times New Roman" panose="02020603050405020304" pitchFamily="18" charset="0"/>
              </a:rPr>
              <a:t>a linear structure is beneficial are a shopping cart that steps through the transaction or a tutorial with a specific sequence of steps</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lvl="0" algn="just">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take a look at </a:t>
            </a:r>
            <a:r>
              <a:rPr lang="en-US" dirty="0" smtClean="0">
                <a:latin typeface="Times New Roman" panose="02020603050405020304" pitchFamily="18" charset="0"/>
                <a:cs typeface="Times New Roman" panose="02020603050405020304" pitchFamily="18" charset="0"/>
              </a:rPr>
              <a:t>Figure 4., </a:t>
            </a:r>
            <a:r>
              <a:rPr lang="en-US" dirty="0">
                <a:latin typeface="Times New Roman" panose="02020603050405020304" pitchFamily="18" charset="0"/>
                <a:cs typeface="Times New Roman" panose="02020603050405020304" pitchFamily="18" charset="0"/>
              </a:rPr>
              <a:t>which shows a website whose pages are organized with </a:t>
            </a:r>
            <a:r>
              <a:rPr lang="en-US" dirty="0" smtClean="0">
                <a:latin typeface="Times New Roman" panose="02020603050405020304" pitchFamily="18" charset="0"/>
                <a:cs typeface="Times New Roman" panose="02020603050405020304" pitchFamily="18" charset="0"/>
              </a:rPr>
              <a:t>a hierarchical </a:t>
            </a:r>
            <a:r>
              <a:rPr lang="en-US" dirty="0">
                <a:latin typeface="Times New Roman" panose="02020603050405020304" pitchFamily="18" charset="0"/>
                <a:cs typeface="Times New Roman" panose="02020603050405020304" pitchFamily="18" charset="0"/>
              </a:rPr>
              <a:t>structure. That means the home page links to several other pages where those </a:t>
            </a:r>
            <a:r>
              <a:rPr lang="en-US" dirty="0" smtClean="0">
                <a:latin typeface="Times New Roman" panose="02020603050405020304" pitchFamily="18" charset="0"/>
                <a:cs typeface="Times New Roman" panose="02020603050405020304" pitchFamily="18" charset="0"/>
              </a:rPr>
              <a:t>pages serve </a:t>
            </a:r>
            <a:r>
              <a:rPr lang="en-US" dirty="0">
                <a:latin typeface="Times New Roman" panose="02020603050405020304" pitchFamily="18" charset="0"/>
                <a:cs typeface="Times New Roman" panose="02020603050405020304" pitchFamily="18" charset="0"/>
              </a:rPr>
              <a:t>as pseudo-home pages for </a:t>
            </a:r>
            <a:r>
              <a:rPr lang="en-US" dirty="0" smtClean="0">
                <a:latin typeface="Times New Roman" panose="02020603050405020304" pitchFamily="18" charset="0"/>
                <a:cs typeface="Times New Roman" panose="02020603050405020304" pitchFamily="18" charset="0"/>
              </a:rPr>
              <a:t>different </a:t>
            </a:r>
            <a:r>
              <a:rPr lang="en-US" dirty="0">
                <a:latin typeface="Times New Roman" panose="02020603050405020304" pitchFamily="18" charset="0"/>
                <a:cs typeface="Times New Roman" panose="02020603050405020304" pitchFamily="18" charset="0"/>
              </a:rPr>
              <a:t>areas within </a:t>
            </a:r>
            <a:r>
              <a:rPr lang="en-US" dirty="0" smtClean="0">
                <a:latin typeface="Times New Roman" panose="02020603050405020304" pitchFamily="18" charset="0"/>
                <a:cs typeface="Times New Roman" panose="02020603050405020304" pitchFamily="18" charset="0"/>
              </a:rPr>
              <a:t>website.</a:t>
            </a: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compared to linear structure websites, hierarchical structure websites tend to reduce the number of clicks needed </a:t>
            </a:r>
            <a:r>
              <a:rPr lang="en-US" dirty="0" smtClean="0">
                <a:latin typeface="Times New Roman" panose="02020603050405020304" pitchFamily="18" charset="0"/>
                <a:cs typeface="Times New Roman" panose="02020603050405020304" pitchFamily="18" charset="0"/>
              </a:rPr>
              <a:t>to navigate </a:t>
            </a:r>
            <a:r>
              <a:rPr lang="en-US" dirty="0">
                <a:latin typeface="Times New Roman" panose="02020603050405020304" pitchFamily="18" charset="0"/>
                <a:cs typeface="Times New Roman" panose="02020603050405020304" pitchFamily="18" charset="0"/>
              </a:rPr>
              <a:t>through a website’s web pages.</a:t>
            </a: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hierarchical structures, the home page is often called the top-level page, and the </a:t>
            </a:r>
            <a:r>
              <a:rPr lang="en-US" dirty="0" err="1" smtClean="0">
                <a:latin typeface="Times New Roman" panose="02020603050405020304" pitchFamily="18" charset="0"/>
                <a:cs typeface="Times New Roman" panose="02020603050405020304" pitchFamily="18" charset="0"/>
              </a:rPr>
              <a:t>nextlevel</a:t>
            </a:r>
            <a:r>
              <a:rPr lang="en-US" dirty="0" smtClean="0">
                <a:latin typeface="Times New Roman" panose="02020603050405020304" pitchFamily="18" charset="0"/>
                <a:cs typeface="Times New Roman" panose="02020603050405020304" pitchFamily="18" charset="0"/>
              </a:rPr>
              <a:t> pages </a:t>
            </a:r>
            <a:r>
              <a:rPr lang="en-US" dirty="0">
                <a:latin typeface="Times New Roman" panose="02020603050405020304" pitchFamily="18" charset="0"/>
                <a:cs typeface="Times New Roman" panose="02020603050405020304" pitchFamily="18" charset="0"/>
              </a:rPr>
              <a:t>are often called second-level pages. </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400" y="3501210"/>
            <a:ext cx="7406253" cy="866896"/>
          </a:xfrm>
          <a:prstGeom prst="rect">
            <a:avLst/>
          </a:prstGeom>
        </p:spPr>
      </p:pic>
      <p:sp>
        <p:nvSpPr>
          <p:cNvPr id="4" name="Rectangle 3"/>
          <p:cNvSpPr/>
          <p:nvPr/>
        </p:nvSpPr>
        <p:spPr>
          <a:xfrm>
            <a:off x="2209800" y="4355068"/>
            <a:ext cx="55626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3. </a:t>
            </a:r>
            <a:r>
              <a:rPr lang="en-US" dirty="0">
                <a:solidFill>
                  <a:srgbClr val="FF0000"/>
                </a:solidFill>
                <a:latin typeface="Times New Roman" panose="02020603050405020304" pitchFamily="18" charset="0"/>
                <a:cs typeface="Times New Roman" panose="02020603050405020304" pitchFamily="18" charset="0"/>
              </a:rPr>
              <a:t>Website with a linear structure for its web pages</a:t>
            </a:r>
          </a:p>
        </p:txBody>
      </p:sp>
    </p:spTree>
    <p:extLst>
      <p:ext uri="{BB962C8B-B14F-4D97-AF65-F5344CB8AC3E}">
        <p14:creationId xmlns:p14="http://schemas.microsoft.com/office/powerpoint/2010/main" val="2411006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48629"/>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Design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User Experience </a:t>
            </a:r>
            <a:r>
              <a:rPr lang="en-US" dirty="0" smtClean="0">
                <a:solidFill>
                  <a:srgbClr val="FF0000"/>
                </a:solidFill>
                <a:latin typeface="Times New Roman" panose="02020603050405020304" pitchFamily="18" charset="0"/>
                <a:cs typeface="Times New Roman" panose="02020603050405020304" pitchFamily="18" charset="0"/>
              </a:rPr>
              <a:t>Design (continue…)</a:t>
            </a: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Second-level </a:t>
            </a:r>
            <a:r>
              <a:rPr lang="en-US" dirty="0">
                <a:latin typeface="Times New Roman" panose="02020603050405020304" pitchFamily="18" charset="0"/>
                <a:cs typeface="Times New Roman" panose="02020603050405020304" pitchFamily="18" charset="0"/>
              </a:rPr>
              <a:t>pages have links to the other </a:t>
            </a:r>
            <a:r>
              <a:rPr lang="en-US" dirty="0" smtClean="0">
                <a:latin typeface="Times New Roman" panose="02020603050405020304" pitchFamily="18" charset="0"/>
                <a:cs typeface="Times New Roman" panose="02020603050405020304" pitchFamily="18" charset="0"/>
              </a:rPr>
              <a:t>pages in </a:t>
            </a:r>
            <a:r>
              <a:rPr lang="en-US" dirty="0">
                <a:latin typeface="Times New Roman" panose="02020603050405020304" pitchFamily="18" charset="0"/>
                <a:cs typeface="Times New Roman" panose="02020603050405020304" pitchFamily="18" charset="0"/>
              </a:rPr>
              <a:t>their areas. Both top-level and second-level pages are sometimes referred to as landing </a:t>
            </a:r>
            <a:r>
              <a:rPr lang="en-US" dirty="0" smtClean="0">
                <a:latin typeface="Times New Roman" panose="02020603050405020304" pitchFamily="18" charset="0"/>
                <a:cs typeface="Times New Roman" panose="02020603050405020304" pitchFamily="18" charset="0"/>
              </a:rPr>
              <a:t>pages because </a:t>
            </a:r>
            <a:r>
              <a:rPr lang="en-US" dirty="0">
                <a:latin typeface="Times New Roman" panose="02020603050405020304" pitchFamily="18" charset="0"/>
                <a:cs typeface="Times New Roman" panose="02020603050405020304" pitchFamily="18" charset="0"/>
              </a:rPr>
              <a:t>they can be targets (or “landing places”) of links that reside outside the website</a:t>
            </a: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take a look at </a:t>
            </a:r>
            <a:r>
              <a:rPr lang="en-US" dirty="0" smtClean="0">
                <a:latin typeface="Times New Roman" panose="02020603050405020304" pitchFamily="18" charset="0"/>
                <a:cs typeface="Times New Roman" panose="02020603050405020304" pitchFamily="18" charset="0"/>
              </a:rPr>
              <a:t>Figure 5., </a:t>
            </a:r>
            <a:r>
              <a:rPr lang="en-US" dirty="0">
                <a:latin typeface="Times New Roman" panose="02020603050405020304" pitchFamily="18" charset="0"/>
                <a:cs typeface="Times New Roman" panose="02020603050405020304" pitchFamily="18" charset="0"/>
              </a:rPr>
              <a:t>which shows a website whose pages are organized with </a:t>
            </a:r>
            <a:r>
              <a:rPr lang="en-US" dirty="0" smtClean="0">
                <a:latin typeface="Times New Roman" panose="02020603050405020304" pitchFamily="18" charset="0"/>
                <a:cs typeface="Times New Roman" panose="02020603050405020304" pitchFamily="18" charset="0"/>
              </a:rPr>
              <a:t>a mixed </a:t>
            </a:r>
            <a:r>
              <a:rPr lang="en-US" dirty="0">
                <a:latin typeface="Times New Roman" panose="02020603050405020304" pitchFamily="18" charset="0"/>
                <a:cs typeface="Times New Roman" panose="02020603050405020304" pitchFamily="18" charset="0"/>
              </a:rPr>
              <a:t>structure. There’s a hierarchical structure for compartmentalizing the website’s main areas</a:t>
            </a:r>
            <a:r>
              <a:rPr lang="en-US" dirty="0" smtClean="0">
                <a:latin typeface="Times New Roman" panose="02020603050405020304" pitchFamily="18" charset="0"/>
                <a:cs typeface="Times New Roman" panose="02020603050405020304" pitchFamily="18" charset="0"/>
              </a:rPr>
              <a:t>, plus </a:t>
            </a:r>
            <a:r>
              <a:rPr lang="en-US" dirty="0">
                <a:latin typeface="Times New Roman" panose="02020603050405020304" pitchFamily="18" charset="0"/>
                <a:cs typeface="Times New Roman" panose="02020603050405020304" pitchFamily="18" charset="0"/>
              </a:rPr>
              <a:t>additional links that (1) connect from within the areas to other areas and (2) connect pages back to the website’s home page. </a:t>
            </a: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good </a:t>
            </a:r>
            <a:r>
              <a:rPr lang="en-US" dirty="0">
                <a:latin typeface="Times New Roman" panose="02020603050405020304" pitchFamily="18" charset="0"/>
                <a:cs typeface="Times New Roman" panose="02020603050405020304" pitchFamily="18" charset="0"/>
              </a:rPr>
              <a:t>websites, this sort of mixed structure is by far </a:t>
            </a:r>
            <a:r>
              <a:rPr lang="en-US" dirty="0" smtClean="0">
                <a:latin typeface="Times New Roman" panose="02020603050405020304" pitchFamily="18" charset="0"/>
                <a:cs typeface="Times New Roman" panose="02020603050405020304" pitchFamily="18" charset="0"/>
              </a:rPr>
              <a:t>the most </a:t>
            </a:r>
            <a:r>
              <a:rPr lang="en-US" dirty="0">
                <a:latin typeface="Times New Roman" panose="02020603050405020304" pitchFamily="18" charset="0"/>
                <a:cs typeface="Times New Roman" panose="02020603050405020304" pitchFamily="18" charset="0"/>
              </a:rPr>
              <a:t>common type of structure because it leads to the best user experience—fewer clicks to drill down to different pages within a given area  and fewer clicks to jump from within one area to get to a different area.</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0196" y="2056459"/>
            <a:ext cx="6640807" cy="2210742"/>
          </a:xfrm>
          <a:prstGeom prst="rect">
            <a:avLst/>
          </a:prstGeom>
        </p:spPr>
      </p:pic>
      <p:sp>
        <p:nvSpPr>
          <p:cNvPr id="6" name="Rectangle 5"/>
          <p:cNvSpPr/>
          <p:nvPr/>
        </p:nvSpPr>
        <p:spPr>
          <a:xfrm>
            <a:off x="1870075" y="4179076"/>
            <a:ext cx="66294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4. </a:t>
            </a:r>
            <a:r>
              <a:rPr lang="en-US" dirty="0">
                <a:solidFill>
                  <a:srgbClr val="FF0000"/>
                </a:solidFill>
                <a:latin typeface="Times New Roman" panose="02020603050405020304" pitchFamily="18" charset="0"/>
                <a:cs typeface="Times New Roman" panose="02020603050405020304" pitchFamily="18" charset="0"/>
              </a:rPr>
              <a:t>Website with a hierarchical structure for its web pages</a:t>
            </a:r>
          </a:p>
        </p:txBody>
      </p:sp>
    </p:spTree>
    <p:extLst>
      <p:ext uri="{BB962C8B-B14F-4D97-AF65-F5344CB8AC3E}">
        <p14:creationId xmlns:p14="http://schemas.microsoft.com/office/powerpoint/2010/main" val="2385833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Design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User Experience </a:t>
            </a:r>
            <a:r>
              <a:rPr lang="en-US" dirty="0" smtClean="0">
                <a:solidFill>
                  <a:srgbClr val="FF0000"/>
                </a:solidFill>
                <a:latin typeface="Times New Roman" panose="02020603050405020304" pitchFamily="18" charset="0"/>
                <a:cs typeface="Times New Roman" panose="02020603050405020304" pitchFamily="18" charset="0"/>
              </a:rPr>
              <a:t>Design (continue…)</a:t>
            </a: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0" algn="just">
              <a:spcBef>
                <a:spcPts val="0"/>
              </a:spcBef>
              <a:spcAft>
                <a:spcPts val="0"/>
              </a:spcAft>
            </a:pPr>
            <a:r>
              <a:rPr lang="en-US" dirty="0" smtClean="0">
                <a:latin typeface="Times New Roman" panose="02020603050405020304" pitchFamily="18" charset="0"/>
                <a:cs typeface="Times New Roman" panose="02020603050405020304" pitchFamily="18" charset="0"/>
              </a:rPr>
              <a:t>.</a:t>
            </a:r>
          </a:p>
          <a:p>
            <a:pPr marL="285750" lvl="0" indent="-285750" algn="just">
              <a:spcBef>
                <a:spcPts val="0"/>
              </a:spcBef>
              <a:spcAft>
                <a:spcPts val="0"/>
              </a:spcAft>
              <a:buFont typeface="Wingdings" panose="05000000000000000000" pitchFamily="2" charset="2"/>
              <a:buChar char="Ø"/>
            </a:pPr>
            <a:endParaRPr lang="en-US" dirty="0" smtClean="0">
              <a:solidFill>
                <a:srgbClr val="FF0000"/>
              </a:solidFill>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Wingdings" panose="05000000000000000000" pitchFamily="2" charset="2"/>
              <a:buChar char="Ø"/>
            </a:pPr>
            <a:endParaRPr lang="en-US" dirty="0" smtClean="0">
              <a:solidFill>
                <a:srgbClr val="FF0000"/>
              </a:solidFill>
              <a:latin typeface="Times New Roman" panose="02020603050405020304" pitchFamily="18" charset="0"/>
              <a:cs typeface="Times New Roman" panose="02020603050405020304" pitchFamily="18" charset="0"/>
            </a:endParaRPr>
          </a:p>
          <a:p>
            <a:pPr marL="285750" lvl="0" indent="-285750" algn="ctr">
              <a:spcBef>
                <a:spcPts val="0"/>
              </a:spcBef>
              <a:spcAft>
                <a:spcPts val="0"/>
              </a:spcAft>
              <a:buFont typeface="Wingdings" panose="05000000000000000000" pitchFamily="2" charset="2"/>
              <a:buChar char="Ø"/>
            </a:pPr>
            <a:r>
              <a:rPr lang="en-US" sz="2400" b="1" dirty="0" smtClean="0">
                <a:solidFill>
                  <a:srgbClr val="FF0000"/>
                </a:solidFill>
                <a:latin typeface="Times New Roman" panose="02020603050405020304" pitchFamily="18" charset="0"/>
                <a:cs typeface="Times New Roman" panose="02020603050405020304" pitchFamily="18" charset="0"/>
              </a:rPr>
              <a:t>Navigation </a:t>
            </a:r>
            <a:r>
              <a:rPr lang="en-US" sz="2400" b="1" dirty="0">
                <a:solidFill>
                  <a:srgbClr val="FF0000"/>
                </a:solidFill>
                <a:latin typeface="Times New Roman" panose="02020603050405020304" pitchFamily="18" charset="0"/>
                <a:cs typeface="Times New Roman" panose="02020603050405020304" pitchFamily="18" charset="0"/>
              </a:rPr>
              <a:t>Within a Web Page </a:t>
            </a:r>
            <a:endParaRPr lang="en-US" sz="2400" b="1" dirty="0" smtClean="0">
              <a:solidFill>
                <a:srgbClr val="FF0000"/>
              </a:solidFill>
              <a:latin typeface="Times New Roman" panose="02020603050405020304" pitchFamily="18" charset="0"/>
              <a:cs typeface="Times New Roman" panose="02020603050405020304" pitchFamily="18" charset="0"/>
            </a:endParaRPr>
          </a:p>
          <a:p>
            <a:pPr marL="285750" lvl="0" indent="-285750" algn="just">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We’ve already talked about an absolute URL value and a relative URL value. In both </a:t>
            </a:r>
            <a:r>
              <a:rPr lang="en-US" dirty="0" smtClean="0">
                <a:latin typeface="Times New Roman" panose="02020603050405020304" pitchFamily="18" charset="0"/>
                <a:cs typeface="Times New Roman" panose="02020603050405020304" pitchFamily="18" charset="0"/>
              </a:rPr>
              <a:t>of those </a:t>
            </a:r>
            <a:r>
              <a:rPr lang="en-US" dirty="0">
                <a:latin typeface="Times New Roman" panose="02020603050405020304" pitchFamily="18" charset="0"/>
                <a:cs typeface="Times New Roman" panose="02020603050405020304" pitchFamily="18" charset="0"/>
              </a:rPr>
              <a:t>cases, the target is a web page separate from the current web page. The third type of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value </a:t>
            </a:r>
            <a:r>
              <a:rPr lang="en-US" dirty="0">
                <a:latin typeface="Times New Roman" panose="02020603050405020304" pitchFamily="18" charset="0"/>
                <a:cs typeface="Times New Roman" panose="02020603050405020304" pitchFamily="18" charset="0"/>
              </a:rPr>
              <a:t>shown in Figure </a:t>
            </a: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is for when you want a link that takes the user to some specified </a:t>
            </a:r>
            <a:r>
              <a:rPr lang="en-US" dirty="0" smtClean="0">
                <a:latin typeface="Times New Roman" panose="02020603050405020304" pitchFamily="18" charset="0"/>
                <a:cs typeface="Times New Roman" panose="02020603050405020304" pitchFamily="18" charset="0"/>
              </a:rPr>
              <a:t>point within </a:t>
            </a:r>
            <a:r>
              <a:rPr lang="en-US" dirty="0">
                <a:latin typeface="Times New Roman" panose="02020603050405020304" pitchFamily="18" charset="0"/>
                <a:cs typeface="Times New Roman" panose="02020603050405020304" pitchFamily="18" charset="0"/>
              </a:rPr>
              <a:t>the current web page</a:t>
            </a:r>
            <a:r>
              <a:rPr lang="en-US" dirty="0" smtClean="0">
                <a:latin typeface="Times New Roman" panose="02020603050405020304" pitchFamily="18" charset="0"/>
                <a:cs typeface="Times New Roman" panose="02020603050405020304" pitchFamily="18" charset="0"/>
              </a:rPr>
              <a:t>. That </a:t>
            </a:r>
            <a:r>
              <a:rPr lang="en-US" dirty="0">
                <a:latin typeface="Times New Roman" panose="02020603050405020304" pitchFamily="18" charset="0"/>
                <a:cs typeface="Times New Roman" panose="02020603050405020304" pitchFamily="18" charset="0"/>
              </a:rPr>
              <a:t>can be particularly useful for long web pages, so the user </a:t>
            </a:r>
            <a:r>
              <a:rPr lang="en-US" dirty="0" smtClean="0">
                <a:latin typeface="Times New Roman" panose="02020603050405020304" pitchFamily="18" charset="0"/>
                <a:cs typeface="Times New Roman" panose="02020603050405020304" pitchFamily="18" charset="0"/>
              </a:rPr>
              <a:t>can quickly </a:t>
            </a:r>
            <a:r>
              <a:rPr lang="en-US" dirty="0">
                <a:latin typeface="Times New Roman" panose="02020603050405020304" pitchFamily="18" charset="0"/>
                <a:cs typeface="Times New Roman" panose="02020603050405020304" pitchFamily="18" charset="0"/>
              </a:rPr>
              <a:t>jump to designated destinations within the web page. </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674" y="1176371"/>
            <a:ext cx="5784851" cy="2410444"/>
          </a:xfrm>
          <a:prstGeom prst="rect">
            <a:avLst/>
          </a:prstGeom>
        </p:spPr>
      </p:pic>
      <p:sp>
        <p:nvSpPr>
          <p:cNvPr id="4" name="Rectangle 3"/>
          <p:cNvSpPr/>
          <p:nvPr/>
        </p:nvSpPr>
        <p:spPr>
          <a:xfrm>
            <a:off x="2080933" y="3519892"/>
            <a:ext cx="56388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5. </a:t>
            </a:r>
            <a:r>
              <a:rPr lang="en-US" dirty="0">
                <a:solidFill>
                  <a:srgbClr val="FF0000"/>
                </a:solidFill>
                <a:latin typeface="Times New Roman" panose="02020603050405020304" pitchFamily="18" charset="0"/>
                <a:cs typeface="Times New Roman" panose="02020603050405020304" pitchFamily="18" charset="0"/>
              </a:rPr>
              <a:t>Website with a mixed structure for its web pages</a:t>
            </a:r>
          </a:p>
        </p:txBody>
      </p:sp>
    </p:spTree>
    <p:extLst>
      <p:ext uri="{BB962C8B-B14F-4D97-AF65-F5344CB8AC3E}">
        <p14:creationId xmlns:p14="http://schemas.microsoft.com/office/powerpoint/2010/main" val="1502327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note the blue links </a:t>
            </a:r>
            <a:r>
              <a:rPr lang="en-US" dirty="0" smtClean="0">
                <a:latin typeface="Times New Roman" panose="02020603050405020304" pitchFamily="18" charset="0"/>
                <a:cs typeface="Times New Roman" panose="02020603050405020304" pitchFamily="18" charset="0"/>
              </a:rPr>
              <a:t>near the </a:t>
            </a:r>
            <a:r>
              <a:rPr lang="en-US" dirty="0">
                <a:latin typeface="Times New Roman" panose="02020603050405020304" pitchFamily="18" charset="0"/>
                <a:cs typeface="Times New Roman" panose="02020603050405020304" pitchFamily="18" charset="0"/>
              </a:rPr>
              <a:t>top of the Clock Tower web page in </a:t>
            </a:r>
            <a:r>
              <a:rPr lang="en-US" dirty="0" smtClean="0">
                <a:latin typeface="Times New Roman" panose="02020603050405020304" pitchFamily="18" charset="0"/>
                <a:cs typeface="Times New Roman" panose="02020603050405020304" pitchFamily="18" charset="0"/>
              </a:rPr>
              <a:t>example1., </a:t>
            </a:r>
            <a:r>
              <a:rPr lang="en-US" dirty="0">
                <a:latin typeface="Times New Roman" panose="02020603050405020304" pitchFamily="18" charset="0"/>
                <a:cs typeface="Times New Roman" panose="02020603050405020304" pitchFamily="18" charset="0"/>
              </a:rPr>
              <a:t>If the user clicks the Clock Tower </a:t>
            </a:r>
            <a:r>
              <a:rPr lang="en-US" dirty="0" smtClean="0">
                <a:latin typeface="Times New Roman" panose="02020603050405020304" pitchFamily="18" charset="0"/>
                <a:cs typeface="Times New Roman" panose="02020603050405020304" pitchFamily="18" charset="0"/>
              </a:rPr>
              <a:t>Photograph </a:t>
            </a:r>
            <a:r>
              <a:rPr lang="en-US" dirty="0">
                <a:latin typeface="Times New Roman" panose="02020603050405020304" pitchFamily="18" charset="0"/>
                <a:cs typeface="Times New Roman" panose="02020603050405020304" pitchFamily="18" charset="0"/>
              </a:rPr>
              <a:t>link then the web page scrolls within the browser window so that the link’s target </a:t>
            </a:r>
            <a:r>
              <a:rPr lang="en-US" dirty="0" smtClean="0">
                <a:latin typeface="Times New Roman" panose="02020603050405020304" pitchFamily="18" charset="0"/>
                <a:cs typeface="Times New Roman" panose="02020603050405020304" pitchFamily="18" charset="0"/>
              </a:rPr>
              <a:t>gets </a:t>
            </a:r>
            <a:r>
              <a:rPr lang="en-US" dirty="0">
                <a:latin typeface="Times New Roman" panose="02020603050405020304" pitchFamily="18" charset="0"/>
                <a:cs typeface="Times New Roman" panose="02020603050405020304" pitchFamily="18" charset="0"/>
              </a:rPr>
              <a:t>positioned at the top of the browser </a:t>
            </a:r>
            <a:r>
              <a:rPr lang="en-US" dirty="0" smtClean="0">
                <a:latin typeface="Times New Roman" panose="02020603050405020304" pitchFamily="18" charset="0"/>
                <a:cs typeface="Times New Roman" panose="02020603050405020304" pitchFamily="18" charset="0"/>
              </a:rPr>
              <a:t>window.</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there is no </a:t>
            </a:r>
            <a:r>
              <a:rPr lang="en-US" dirty="0" smtClean="0">
                <a:latin typeface="Times New Roman" panose="02020603050405020304" pitchFamily="18" charset="0"/>
                <a:cs typeface="Times New Roman" panose="02020603050405020304" pitchFamily="18" charset="0"/>
              </a:rPr>
              <a:t>scroll bar</a:t>
            </a:r>
            <a:r>
              <a:rPr lang="en-US" dirty="0">
                <a:latin typeface="Times New Roman" panose="02020603050405020304" pitchFamily="18" charset="0"/>
                <a:cs typeface="Times New Roman" panose="02020603050405020304" pitchFamily="18" charset="0"/>
              </a:rPr>
              <a:t>, so no scrolling takes place if the link is clicked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a web page has </a:t>
            </a:r>
            <a:r>
              <a:rPr lang="en-US" dirty="0" smtClean="0">
                <a:latin typeface="Times New Roman" panose="02020603050405020304" pitchFamily="18" charset="0"/>
                <a:cs typeface="Times New Roman" panose="02020603050405020304" pitchFamily="18" charset="0"/>
              </a:rPr>
              <a:t>internal </a:t>
            </a:r>
            <a:r>
              <a:rPr lang="en-US" dirty="0">
                <a:latin typeface="Times New Roman" panose="02020603050405020304" pitchFamily="18" charset="0"/>
                <a:cs typeface="Times New Roman" panose="02020603050405020304" pitchFamily="18" charset="0"/>
              </a:rPr>
              <a:t>links, then the web page will normally be sufficiently long so </a:t>
            </a:r>
            <a:r>
              <a:rPr lang="en-US" dirty="0" smtClean="0">
                <a:latin typeface="Times New Roman" panose="02020603050405020304" pitchFamily="18" charset="0"/>
                <a:cs typeface="Times New Roman" panose="02020603050405020304" pitchFamily="18" charset="0"/>
              </a:rPr>
              <a:t>as to </a:t>
            </a:r>
            <a:r>
              <a:rPr lang="en-US" dirty="0">
                <a:latin typeface="Times New Roman" panose="02020603050405020304" pitchFamily="18" charset="0"/>
                <a:cs typeface="Times New Roman" panose="02020603050405020304" pitchFamily="18" charset="0"/>
              </a:rPr>
              <a:t>justify the internal links</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Back to the Top link at the bottom of the page. With a long web page, it’s </a:t>
            </a:r>
            <a:r>
              <a:rPr lang="en-US" dirty="0" smtClean="0">
                <a:latin typeface="Times New Roman" panose="02020603050405020304" pitchFamily="18" charset="0"/>
                <a:cs typeface="Times New Roman" panose="02020603050405020304" pitchFamily="18" charset="0"/>
              </a:rPr>
              <a:t>common to </a:t>
            </a:r>
            <a:r>
              <a:rPr lang="en-US" dirty="0">
                <a:latin typeface="Times New Roman" panose="02020603050405020304" pitchFamily="18" charset="0"/>
                <a:cs typeface="Times New Roman" panose="02020603050405020304" pitchFamily="18" charset="0"/>
              </a:rPr>
              <a:t>have such a link so the user can quickly get back to the top after scrolling to the bottom. </a:t>
            </a:r>
            <a:r>
              <a:rPr lang="en-US" dirty="0" smtClean="0">
                <a:latin typeface="Times New Roman" panose="02020603050405020304" pitchFamily="18" charset="0"/>
                <a:cs typeface="Times New Roman" panose="02020603050405020304" pitchFamily="18" charset="0"/>
              </a:rPr>
              <a:t>Once again</a:t>
            </a:r>
            <a:r>
              <a:rPr lang="en-US" dirty="0">
                <a:latin typeface="Times New Roman" panose="02020603050405020304" pitchFamily="18" charset="0"/>
                <a:cs typeface="Times New Roman" panose="02020603050405020304" pitchFamily="18" charset="0"/>
              </a:rPr>
              <a:t>, because there is no scroll bar in </a:t>
            </a:r>
            <a:r>
              <a:rPr lang="en-US" dirty="0" smtClean="0">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browser window, no scrolling takes place if </a:t>
            </a:r>
            <a:r>
              <a:rPr lang="en-US" dirty="0" smtClean="0">
                <a:latin typeface="Times New Roman" panose="02020603050405020304" pitchFamily="18" charset="0"/>
                <a:cs typeface="Times New Roman" panose="02020603050405020304" pitchFamily="18" charset="0"/>
              </a:rPr>
              <a:t>the link </a:t>
            </a:r>
            <a:r>
              <a:rPr lang="en-US" dirty="0">
                <a:latin typeface="Times New Roman" panose="02020603050405020304" pitchFamily="18" charset="0"/>
                <a:cs typeface="Times New Roman" panose="02020603050405020304" pitchFamily="18" charset="0"/>
              </a:rPr>
              <a:t>is clicked</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Syntax for Internal Link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Clock Tower web </a:t>
            </a:r>
            <a:r>
              <a:rPr lang="en-US" dirty="0" smtClean="0">
                <a:latin typeface="Times New Roman" panose="02020603050405020304" pitchFamily="18" charset="0"/>
                <a:cs typeface="Times New Roman" panose="02020603050405020304" pitchFamily="18" charset="0"/>
              </a:rPr>
              <a:t>page in example 1., to </a:t>
            </a:r>
            <a:r>
              <a:rPr lang="en-US" dirty="0">
                <a:latin typeface="Times New Roman" panose="02020603050405020304" pitchFamily="18" charset="0"/>
                <a:cs typeface="Times New Roman" panose="02020603050405020304" pitchFamily="18" charset="0"/>
              </a:rPr>
              <a:t>jump to a designated location within the current web page, you need to use a value </a:t>
            </a:r>
            <a:r>
              <a:rPr lang="en-US" dirty="0" smtClean="0">
                <a:latin typeface="Times New Roman" panose="02020603050405020304" pitchFamily="18" charset="0"/>
                <a:cs typeface="Times New Roman" panose="02020603050405020304" pitchFamily="18" charset="0"/>
              </a:rPr>
              <a:t>starting with </a:t>
            </a:r>
            <a:r>
              <a:rPr lang="en-US" dirty="0">
                <a:latin typeface="Times New Roman" panose="02020603050405020304" pitchFamily="18" charset="0"/>
                <a:cs typeface="Times New Roman" panose="02020603050405020304" pitchFamily="18" charset="0"/>
              </a:rPr>
              <a:t># such </a:t>
            </a:r>
            <a:r>
              <a:rPr lang="en-US" dirty="0" smtClean="0">
                <a:latin typeface="Times New Roman" panose="02020603050405020304" pitchFamily="18" charset="0"/>
                <a:cs typeface="Times New Roman" panose="02020603050405020304" pitchFamily="18" charset="0"/>
              </a:rPr>
              <a:t>that that </a:t>
            </a:r>
            <a:r>
              <a:rPr lang="en-US" dirty="0">
                <a:latin typeface="Times New Roman" panose="02020603050405020304" pitchFamily="18" charset="0"/>
                <a:cs typeface="Times New Roman" panose="02020603050405020304" pitchFamily="18" charset="0"/>
              </a:rPr>
              <a:t>value matches an id attribute’s value for an element in the web page</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Here’s the </a:t>
            </a:r>
            <a:r>
              <a:rPr lang="en-US" dirty="0">
                <a:latin typeface="Times New Roman" panose="02020603050405020304" pitchFamily="18" charset="0"/>
                <a:cs typeface="Times New Roman" panose="02020603050405020304" pitchFamily="18" charset="0"/>
              </a:rPr>
              <a:t>Clock Tower web page’s code that links to the pledge drive section:</a:t>
            </a:r>
          </a:p>
          <a:p>
            <a:pPr lvl="1" algn="just"/>
            <a:r>
              <a:rPr lang="en-US" dirty="0">
                <a:solidFill>
                  <a:srgbClr val="FF0000"/>
                </a:solidFill>
                <a:latin typeface="Times New Roman" panose="02020603050405020304" pitchFamily="18" charset="0"/>
                <a:cs typeface="Times New Roman" panose="02020603050405020304" pitchFamily="18" charset="0"/>
              </a:rPr>
              <a:t>&lt;a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="#pledge-drive"&gt;Pledge Drive&lt;/a&gt;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here’s the element that that link jumps to:</a:t>
            </a:r>
            <a:endParaRPr lang="en-US" dirty="0">
              <a:latin typeface="Times New Roman" panose="02020603050405020304" pitchFamily="18" charset="0"/>
              <a:cs typeface="Times New Roman" panose="02020603050405020304" pitchFamily="18" charset="0"/>
            </a:endParaRPr>
          </a:p>
          <a:p>
            <a:pPr lvl="1" algn="just"/>
            <a:r>
              <a:rPr lang="en-US" dirty="0">
                <a:solidFill>
                  <a:srgbClr val="FF0000"/>
                </a:solidFill>
                <a:latin typeface="Times New Roman" panose="02020603050405020304" pitchFamily="18" charset="0"/>
                <a:cs typeface="Times New Roman" panose="02020603050405020304" pitchFamily="18" charset="0"/>
              </a:rPr>
              <a:t>&lt;h3 id="pledge-drive"&gt;Pledge Drive&lt;/h3&gt;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075741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6604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60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Syntax </a:t>
            </a:r>
            <a:r>
              <a:rPr lang="en-US" dirty="0">
                <a:solidFill>
                  <a:srgbClr val="FF0000"/>
                </a:solidFill>
                <a:latin typeface="Times New Roman" panose="02020603050405020304" pitchFamily="18" charset="0"/>
                <a:cs typeface="Times New Roman" panose="02020603050405020304" pitchFamily="18" charset="0"/>
              </a:rPr>
              <a:t>for Internal Link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a given web page, you can have only one element with a particular id value. So </a:t>
            </a:r>
            <a:r>
              <a:rPr lang="en-US" dirty="0" smtClean="0">
                <a:latin typeface="Times New Roman" panose="02020603050405020304" pitchFamily="18" charset="0"/>
                <a:cs typeface="Times New Roman" panose="02020603050405020304" pitchFamily="18" charset="0"/>
              </a:rPr>
              <a:t>because pledge-drive </a:t>
            </a:r>
            <a:r>
              <a:rPr lang="en-US" dirty="0">
                <a:latin typeface="Times New Roman" panose="02020603050405020304" pitchFamily="18" charset="0"/>
                <a:cs typeface="Times New Roman" panose="02020603050405020304" pitchFamily="18" charset="0"/>
              </a:rPr>
              <a:t>appears in this h3 statement, pledge-drive cannot be used as an id value </a:t>
            </a:r>
            <a:r>
              <a:rPr lang="en-US" dirty="0" smtClean="0">
                <a:latin typeface="Times New Roman" panose="02020603050405020304" pitchFamily="18" charset="0"/>
                <a:cs typeface="Times New Roman" panose="02020603050405020304" pitchFamily="18" charset="0"/>
              </a:rPr>
              <a:t>anywhere else </a:t>
            </a:r>
            <a:r>
              <a:rPr lang="en-US" dirty="0">
                <a:latin typeface="Times New Roman" panose="02020603050405020304" pitchFamily="18" charset="0"/>
                <a:cs typeface="Times New Roman" panose="02020603050405020304" pitchFamily="18" charset="0"/>
              </a:rPr>
              <a:t>within the Clock Tower web page</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another </a:t>
            </a:r>
            <a:r>
              <a:rPr lang="en-US" dirty="0" smtClean="0">
                <a:latin typeface="Times New Roman" panose="02020603050405020304" pitchFamily="18" charset="0"/>
                <a:cs typeface="Times New Roman" panose="02020603050405020304" pitchFamily="18" charset="0"/>
              </a:rPr>
              <a:t>element used </a:t>
            </a:r>
            <a:r>
              <a:rPr lang="en-US" dirty="0">
                <a:latin typeface="Times New Roman" panose="02020603050405020304" pitchFamily="18" charset="0"/>
                <a:cs typeface="Times New Roman" panose="02020603050405020304" pitchFamily="18" charset="0"/>
              </a:rPr>
              <a:t>that same id value, then the browser engine would be confused as to which target element to </a:t>
            </a:r>
            <a:r>
              <a:rPr lang="en-US" dirty="0" smtClean="0">
                <a:latin typeface="Times New Roman" panose="02020603050405020304" pitchFamily="18" charset="0"/>
                <a:cs typeface="Times New Roman" panose="02020603050405020304" pitchFamily="18" charset="0"/>
              </a:rPr>
              <a:t>link to </a:t>
            </a:r>
            <a:r>
              <a:rPr lang="en-US" dirty="0">
                <a:latin typeface="Times New Roman" panose="02020603050405020304" pitchFamily="18" charset="0"/>
                <a:cs typeface="Times New Roman" panose="02020603050405020304" pitchFamily="18" charset="0"/>
              </a:rPr>
              <a:t>when the user clicks the a element (with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="#pledge-drive") shown.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&amp;</a:t>
            </a:r>
            <a:r>
              <a:rPr lang="en-US" dirty="0" err="1" smtClean="0">
                <a:latin typeface="Times New Roman" panose="02020603050405020304" pitchFamily="18" charset="0"/>
                <a:cs typeface="Times New Roman" panose="02020603050405020304" pitchFamily="18" charset="0"/>
              </a:rPr>
              <a:t>nbsp</a:t>
            </a:r>
            <a:r>
              <a:rPr lang="en-US" dirty="0">
                <a:latin typeface="Times New Roman" panose="02020603050405020304" pitchFamily="18" charset="0"/>
                <a:cs typeface="Times New Roman" panose="02020603050405020304" pitchFamily="18" charset="0"/>
              </a:rPr>
              <a:t>;. A non-breaking space is a space that will not break into a new line.</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1A.</a:t>
            </a:r>
          </a:p>
          <a:p>
            <a:pPr lvl="1" algn="just">
              <a:lnSpc>
                <a:spcPct val="85000"/>
              </a:lnSpc>
            </a:pPr>
            <a:r>
              <a:rPr lang="en-US" dirty="0">
                <a:latin typeface="Times New Roman" panose="02020603050405020304" pitchFamily="18" charset="0"/>
                <a:cs typeface="Times New Roman" panose="02020603050405020304" pitchFamily="18" charset="0"/>
              </a:rPr>
              <a:t> </a:t>
            </a:r>
            <a:r>
              <a:rPr lang="en-US" sz="1750"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&lt;header&gt;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&lt;h1 id="top"&gt;Park University's Clock Tower&lt;/h1&gt;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&lt;h5&gt;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&lt;a </a:t>
            </a:r>
            <a:r>
              <a:rPr lang="en-US" sz="1750" dirty="0" err="1">
                <a:solidFill>
                  <a:srgbClr val="FF0000"/>
                </a:solidFill>
                <a:latin typeface="Times New Roman" panose="02020603050405020304" pitchFamily="18" charset="0"/>
                <a:cs typeface="Times New Roman" panose="02020603050405020304" pitchFamily="18" charset="0"/>
              </a:rPr>
              <a:t>href</a:t>
            </a:r>
            <a:r>
              <a:rPr lang="en-US" sz="1750" dirty="0">
                <a:solidFill>
                  <a:srgbClr val="FF0000"/>
                </a:solidFill>
                <a:latin typeface="Times New Roman" panose="02020603050405020304" pitchFamily="18" charset="0"/>
                <a:cs typeface="Times New Roman" panose="02020603050405020304" pitchFamily="18" charset="0"/>
              </a:rPr>
              <a:t>="#tower-photo"&gt;Clock Tower Photograph&lt;/a&gt;&amp;</a:t>
            </a:r>
            <a:r>
              <a:rPr lang="en-US" sz="1750" dirty="0" err="1">
                <a:solidFill>
                  <a:srgbClr val="FF0000"/>
                </a:solidFill>
                <a:latin typeface="Times New Roman" panose="02020603050405020304" pitchFamily="18" charset="0"/>
                <a:cs typeface="Times New Roman" panose="02020603050405020304" pitchFamily="18" charset="0"/>
              </a:rPr>
              <a:t>nbsp</a:t>
            </a:r>
            <a:r>
              <a:rPr lang="en-US" sz="1750" dirty="0">
                <a:solidFill>
                  <a:srgbClr val="FF0000"/>
                </a:solidFill>
                <a:latin typeface="Times New Roman" panose="02020603050405020304" pitchFamily="18" charset="0"/>
                <a:cs typeface="Times New Roman" panose="02020603050405020304" pitchFamily="18" charset="0"/>
              </a:rPr>
              <a:t>; | &amp;</a:t>
            </a:r>
            <a:r>
              <a:rPr lang="en-US" sz="1750" dirty="0" err="1">
                <a:solidFill>
                  <a:srgbClr val="FF0000"/>
                </a:solidFill>
                <a:latin typeface="Times New Roman" panose="02020603050405020304" pitchFamily="18" charset="0"/>
                <a:cs typeface="Times New Roman" panose="02020603050405020304" pitchFamily="18" charset="0"/>
              </a:rPr>
              <a:t>nbsp</a:t>
            </a:r>
            <a:r>
              <a:rPr lang="en-US" sz="1750" dirty="0">
                <a:solidFill>
                  <a:srgbClr val="FF0000"/>
                </a:solidFill>
                <a:latin typeface="Times New Roman" panose="02020603050405020304" pitchFamily="18" charset="0"/>
                <a:cs typeface="Times New Roman" panose="02020603050405020304" pitchFamily="18" charset="0"/>
              </a:rPr>
              <a: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&lt;a </a:t>
            </a:r>
            <a:r>
              <a:rPr lang="en-US" sz="1750" dirty="0" err="1">
                <a:solidFill>
                  <a:srgbClr val="FF0000"/>
                </a:solidFill>
                <a:latin typeface="Times New Roman" panose="02020603050405020304" pitchFamily="18" charset="0"/>
                <a:cs typeface="Times New Roman" panose="02020603050405020304" pitchFamily="18" charset="0"/>
              </a:rPr>
              <a:t>href</a:t>
            </a:r>
            <a:r>
              <a:rPr lang="en-US" sz="1750" dirty="0">
                <a:solidFill>
                  <a:srgbClr val="FF0000"/>
                </a:solidFill>
                <a:latin typeface="Times New Roman" panose="02020603050405020304" pitchFamily="18" charset="0"/>
                <a:cs typeface="Times New Roman" panose="02020603050405020304" pitchFamily="18" charset="0"/>
              </a:rPr>
              <a:t>="#pledge-drive"&gt;Pledge Drive&lt;/a&gt;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&lt;/h5&gt;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&lt;/header&gt;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&lt;div class="table"&gt;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a:t>
            </a:r>
            <a:r>
              <a:rPr lang="en-US" sz="1750" dirty="0" err="1">
                <a:solidFill>
                  <a:srgbClr val="FF0000"/>
                </a:solidFill>
                <a:latin typeface="Times New Roman" panose="02020603050405020304" pitchFamily="18" charset="0"/>
                <a:cs typeface="Times New Roman" panose="02020603050405020304" pitchFamily="18" charset="0"/>
              </a:rPr>
              <a:t>nav</a:t>
            </a:r>
            <a:r>
              <a:rPr lang="en-US" sz="1750" dirty="0">
                <a:solidFill>
                  <a:srgbClr val="FF0000"/>
                </a:solidFill>
                <a:latin typeface="Times New Roman" panose="02020603050405020304" pitchFamily="18" charset="0"/>
                <a:cs typeface="Times New Roman" panose="02020603050405020304" pitchFamily="18" charset="0"/>
              </a:rPr>
              <a:t> class="cell"&gt;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&lt;div class="</a:t>
            </a:r>
            <a:r>
              <a:rPr lang="en-US" sz="1750" dirty="0" err="1">
                <a:solidFill>
                  <a:srgbClr val="FF0000"/>
                </a:solidFill>
                <a:latin typeface="Times New Roman" panose="02020603050405020304" pitchFamily="18" charset="0"/>
                <a:cs typeface="Times New Roman" panose="02020603050405020304" pitchFamily="18" charset="0"/>
              </a:rPr>
              <a:t>nav</a:t>
            </a:r>
            <a:r>
              <a:rPr lang="en-US" sz="1750" dirty="0">
                <a:solidFill>
                  <a:srgbClr val="FF0000"/>
                </a:solidFill>
                <a:latin typeface="Times New Roman" panose="02020603050405020304" pitchFamily="18" charset="0"/>
                <a:cs typeface="Times New Roman" panose="02020603050405020304" pitchFamily="18" charset="0"/>
              </a:rPr>
              <a:t>-heading"&gt;Other Park History&lt;/div&gt;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&lt;div&gt;&lt;a&gt;Swimming Pool&lt;/a&gt;&lt;/div&gt;</a:t>
            </a:r>
          </a:p>
          <a:p>
            <a:pPr lvl="1" algn="just">
              <a:lnSpc>
                <a:spcPct val="85000"/>
              </a:lnSpc>
            </a:pPr>
            <a:r>
              <a:rPr lang="en-US" sz="1750" dirty="0" smtClean="0">
                <a:solidFill>
                  <a:srgbClr val="FF0000"/>
                </a:solidFill>
                <a:latin typeface="Times New Roman" panose="02020603050405020304" pitchFamily="18" charset="0"/>
                <a:cs typeface="Times New Roman" panose="02020603050405020304" pitchFamily="18" charset="0"/>
              </a:rPr>
              <a:t>       &lt;</a:t>
            </a:r>
            <a:r>
              <a:rPr lang="en-US" sz="1750" dirty="0">
                <a:solidFill>
                  <a:srgbClr val="FF0000"/>
                </a:solidFill>
                <a:latin typeface="Times New Roman" panose="02020603050405020304" pitchFamily="18" charset="0"/>
                <a:cs typeface="Times New Roman" panose="02020603050405020304" pitchFamily="18" charset="0"/>
              </a:rPr>
              <a:t>div&gt;&lt;a&gt;The Main Park&lt;/a&gt;&lt;/div</a:t>
            </a:r>
            <a:r>
              <a:rPr lang="en-US" sz="1750" dirty="0" smtClean="0">
                <a:solidFill>
                  <a:srgbClr val="FF0000"/>
                </a:solidFill>
                <a:latin typeface="Times New Roman" panose="02020603050405020304" pitchFamily="18" charset="0"/>
                <a:cs typeface="Times New Roman" panose="02020603050405020304" pitchFamily="18" charset="0"/>
              </a:rPr>
              <a:t>&gt;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&lt;div&gt;&lt;a&gt;Old Kate&lt;/a&gt;&lt;/div&gt;</a:t>
            </a:r>
          </a:p>
          <a:p>
            <a:pPr lvl="2"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&lt;div&gt;&lt;a&gt;The Old Well&lt;/a&gt;&lt;/div&gt;</a:t>
            </a:r>
          </a:p>
          <a:p>
            <a:pPr lvl="1" algn="just">
              <a:lnSpc>
                <a:spcPct val="85000"/>
              </a:lnSpc>
            </a:pPr>
            <a:r>
              <a:rPr lang="en-US" sz="1750" dirty="0">
                <a:solidFill>
                  <a:srgbClr val="FF0000"/>
                </a:solidFill>
                <a:latin typeface="Times New Roman" panose="02020603050405020304" pitchFamily="18" charset="0"/>
                <a:cs typeface="Times New Roman" panose="02020603050405020304" pitchFamily="18" charset="0"/>
              </a:rPr>
              <a:t>&lt;/</a:t>
            </a:r>
            <a:r>
              <a:rPr lang="en-US" sz="1750" dirty="0" err="1">
                <a:solidFill>
                  <a:srgbClr val="FF0000"/>
                </a:solidFill>
                <a:latin typeface="Times New Roman" panose="02020603050405020304" pitchFamily="18" charset="0"/>
                <a:cs typeface="Times New Roman" panose="02020603050405020304" pitchFamily="18" charset="0"/>
              </a:rPr>
              <a:t>nav</a:t>
            </a:r>
            <a:r>
              <a:rPr lang="en-US" sz="1750" dirty="0">
                <a:solidFill>
                  <a:srgbClr val="FF0000"/>
                </a:solidFill>
                <a:latin typeface="Times New Roman" panose="02020603050405020304" pitchFamily="18" charset="0"/>
                <a:cs typeface="Times New Roman" panose="02020603050405020304" pitchFamily="18" charset="0"/>
              </a:rPr>
              <a:t>&gt;</a:t>
            </a:r>
          </a:p>
          <a:p>
            <a:pPr lvl="1" algn="just">
              <a:lnSpc>
                <a:spcPct val="90000"/>
              </a:lnSpc>
            </a:pPr>
            <a:endParaRPr lang="en-US" dirty="0">
              <a:solidFill>
                <a:srgbClr val="FF0000"/>
              </a:solidFill>
              <a:latin typeface="Times New Roman" panose="02020603050405020304" pitchFamily="18" charset="0"/>
              <a:cs typeface="Times New Roman" panose="02020603050405020304" pitchFamily="18" charset="0"/>
            </a:endParaRPr>
          </a:p>
          <a:p>
            <a:pPr algn="just"/>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6400800" y="2895600"/>
            <a:ext cx="2362200" cy="923330"/>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It's common to use a</a:t>
            </a:r>
          </a:p>
          <a:p>
            <a:r>
              <a:rPr lang="en-US" dirty="0">
                <a:solidFill>
                  <a:srgbClr val="00B050"/>
                </a:solidFill>
                <a:latin typeface="Times New Roman" panose="02020603050405020304" pitchFamily="18" charset="0"/>
                <a:cs typeface="Times New Roman" panose="02020603050405020304" pitchFamily="18" charset="0"/>
              </a:rPr>
              <a:t>vertical bar to separate</a:t>
            </a:r>
          </a:p>
          <a:p>
            <a:r>
              <a:rPr lang="en-US" dirty="0">
                <a:solidFill>
                  <a:srgbClr val="00B050"/>
                </a:solidFill>
                <a:latin typeface="Times New Roman" panose="02020603050405020304" pitchFamily="18" charset="0"/>
                <a:cs typeface="Times New Roman" panose="02020603050405020304" pitchFamily="18" charset="0"/>
              </a:rPr>
              <a:t>internal links.</a:t>
            </a:r>
          </a:p>
        </p:txBody>
      </p:sp>
      <p:cxnSp>
        <p:nvCxnSpPr>
          <p:cNvPr id="5" name="Straight Arrow Connector 4"/>
          <p:cNvCxnSpPr/>
          <p:nvPr/>
        </p:nvCxnSpPr>
        <p:spPr>
          <a:xfrm>
            <a:off x="7620000" y="3840480"/>
            <a:ext cx="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67400" y="4486870"/>
            <a:ext cx="2971800" cy="923330"/>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Note the character references to ensure </a:t>
            </a:r>
            <a:r>
              <a:rPr lang="en-US" dirty="0" smtClean="0">
                <a:solidFill>
                  <a:srgbClr val="00B050"/>
                </a:solidFill>
                <a:latin typeface="Times New Roman" panose="02020603050405020304" pitchFamily="18" charset="0"/>
                <a:cs typeface="Times New Roman" panose="02020603050405020304" pitchFamily="18" charset="0"/>
              </a:rPr>
              <a:t>two spaces </a:t>
            </a:r>
            <a:r>
              <a:rPr lang="en-US" dirty="0">
                <a:solidFill>
                  <a:srgbClr val="00B050"/>
                </a:solidFill>
                <a:latin typeface="Times New Roman" panose="02020603050405020304" pitchFamily="18" charset="0"/>
                <a:cs typeface="Times New Roman" panose="02020603050405020304" pitchFamily="18" charset="0"/>
              </a:rPr>
              <a:t>on each side of the vertical bar.</a:t>
            </a:r>
          </a:p>
        </p:txBody>
      </p:sp>
      <p:cxnSp>
        <p:nvCxnSpPr>
          <p:cNvPr id="15" name="Straight Arrow Connector 14"/>
          <p:cNvCxnSpPr/>
          <p:nvPr/>
        </p:nvCxnSpPr>
        <p:spPr>
          <a:xfrm>
            <a:off x="7234518" y="4286564"/>
            <a:ext cx="0" cy="18288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4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Element</a:t>
            </a: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Relative URLs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index.html File</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Web </a:t>
            </a:r>
            <a:r>
              <a:rPr lang="en-US" sz="2000" dirty="0">
                <a:latin typeface="Times New Roman" pitchFamily="18" charset="0"/>
                <a:cs typeface="Times New Roman" pitchFamily="18" charset="0"/>
              </a:rPr>
              <a:t>Design</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Navigation </a:t>
            </a:r>
            <a:r>
              <a:rPr lang="en-US" sz="2000" dirty="0">
                <a:latin typeface="Times New Roman" pitchFamily="18" charset="0"/>
                <a:cs typeface="Times New Roman" pitchFamily="18" charset="0"/>
              </a:rPr>
              <a:t>Within a Web Page</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for Links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Element Additional Details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Bitmap </a:t>
            </a:r>
            <a:r>
              <a:rPr lang="en-US" sz="2000" dirty="0">
                <a:latin typeface="Times New Roman" pitchFamily="18" charset="0"/>
                <a:cs typeface="Times New Roman" pitchFamily="18" charset="0"/>
              </a:rPr>
              <a:t>Image Formats: GIF, JPEG, PNG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img </a:t>
            </a:r>
            <a:r>
              <a:rPr lang="en-US" sz="2000" dirty="0">
                <a:latin typeface="Times New Roman" pitchFamily="18" charset="0"/>
                <a:cs typeface="Times New Roman" pitchFamily="18" charset="0"/>
              </a:rPr>
              <a:t>Element</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Vector </a:t>
            </a:r>
            <a:r>
              <a:rPr lang="en-US" sz="2000" dirty="0">
                <a:latin typeface="Times New Roman" pitchFamily="18" charset="0"/>
                <a:cs typeface="Times New Roman" pitchFamily="18" charset="0"/>
              </a:rPr>
              <a:t>Graphics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Responsive </a:t>
            </a:r>
            <a:r>
              <a:rPr lang="en-US" sz="2000" dirty="0">
                <a:latin typeface="Times New Roman" pitchFamily="18" charset="0"/>
                <a:cs typeface="Times New Roman" pitchFamily="18" charset="0"/>
              </a:rPr>
              <a:t>Images</a:t>
            </a: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9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1A. (continue…)</a:t>
            </a:r>
          </a:p>
          <a:p>
            <a:pPr lvl="1"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section class="cell"&gt;</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3"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clock tower has a long and storied history. Built in 800 A.D. by the </a:t>
            </a:r>
            <a:r>
              <a:rPr lang="en-US" dirty="0" smtClean="0">
                <a:solidFill>
                  <a:srgbClr val="FF0000"/>
                </a:solidFill>
                <a:latin typeface="Times New Roman" panose="02020603050405020304" pitchFamily="18" charset="0"/>
                <a:cs typeface="Times New Roman" panose="02020603050405020304" pitchFamily="18" charset="0"/>
              </a:rPr>
              <a:t>  ancient </a:t>
            </a:r>
            <a:r>
              <a:rPr lang="en-US" dirty="0" err="1">
                <a:solidFill>
                  <a:srgbClr val="FF0000"/>
                </a:solidFill>
                <a:latin typeface="Times New Roman" panose="02020603050405020304" pitchFamily="18" charset="0"/>
                <a:cs typeface="Times New Roman" panose="02020603050405020304" pitchFamily="18" charset="0"/>
              </a:rPr>
              <a:t>Parkite</a:t>
            </a:r>
            <a:r>
              <a:rPr lang="en-US" dirty="0">
                <a:solidFill>
                  <a:srgbClr val="FF0000"/>
                </a:solidFill>
                <a:latin typeface="Times New Roman" panose="02020603050405020304" pitchFamily="18" charset="0"/>
                <a:cs typeface="Times New Roman" panose="02020603050405020304" pitchFamily="18" charset="0"/>
              </a:rPr>
              <a:t> Indian tribe, it was originally used as a beacon for  parties. In 1865, because of its extraordinary time-keeping accuracy, it served as the world's first Coordinated Universal Time clock.</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3" algn="just">
              <a:lnSpc>
                <a:spcPct val="95000"/>
              </a:lnSpc>
            </a:pPr>
            <a:r>
              <a:rPr lang="en-US" dirty="0">
                <a:solidFill>
                  <a:srgbClr val="FF0000"/>
                </a:solidFill>
                <a:latin typeface="Times New Roman" panose="02020603050405020304" pitchFamily="18" charset="0"/>
                <a:cs typeface="Times New Roman" panose="02020603050405020304" pitchFamily="18" charset="0"/>
              </a:rPr>
              <a:t>&lt;img id="tower-photo"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Athweb</a:t>
            </a:r>
            <a:r>
              <a:rPr lang="en-US" dirty="0">
                <a:solidFill>
                  <a:srgbClr val="FF0000"/>
                </a:solidFill>
                <a:latin typeface="Times New Roman" panose="02020603050405020304" pitchFamily="18" charset="0"/>
                <a:cs typeface="Times New Roman" panose="02020603050405020304" pitchFamily="18" charset="0"/>
              </a:rPr>
              <a:t>/clock-tower.jpg"</a:t>
            </a:r>
          </a:p>
          <a:p>
            <a:pPr lvl="3" algn="just">
              <a:lnSpc>
                <a:spcPct val="95000"/>
              </a:lnSpc>
            </a:pPr>
            <a:r>
              <a:rPr lang="en-US" dirty="0">
                <a:solidFill>
                  <a:srgbClr val="FF0000"/>
                </a:solidFill>
                <a:latin typeface="Times New Roman" panose="02020603050405020304" pitchFamily="18" charset="0"/>
                <a:cs typeface="Times New Roman" panose="02020603050405020304" pitchFamily="18" charset="0"/>
              </a:rPr>
              <a:t>alt="Clock Tower Photograph"&gt;</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&lt;h3 id="pledge-drive"&gt;Pledge Drive&lt;/h3&gt;</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3" algn="just">
              <a:lnSpc>
                <a:spcPct val="95000"/>
              </a:lnSpc>
            </a:pPr>
            <a:r>
              <a:rPr lang="en-US" dirty="0">
                <a:solidFill>
                  <a:srgbClr val="FF0000"/>
                </a:solidFill>
                <a:latin typeface="Times New Roman" panose="02020603050405020304" pitchFamily="18" charset="0"/>
                <a:cs typeface="Times New Roman" panose="02020603050405020304" pitchFamily="18" charset="0"/>
              </a:rPr>
              <a:t>The clock tower building is crumbling. Park needs your support. Do it for the kids. Send cash contributions to R.W@park.edu.</a:t>
            </a:r>
          </a:p>
          <a:p>
            <a:pPr lvl="2" algn="just">
              <a:lnSpc>
                <a:spcPct val="95000"/>
              </a:lnSpc>
            </a:pPr>
            <a:r>
              <a:rPr lang="en-US" dirty="0">
                <a:solidFill>
                  <a:srgbClr val="FF0000"/>
                </a:solidFill>
                <a:latin typeface="Times New Roman" panose="02020603050405020304" pitchFamily="18" charset="0"/>
                <a:cs typeface="Times New Roman" panose="02020603050405020304" pitchFamily="18" charset="0"/>
              </a:rPr>
              <a:t>&lt;/p&gt;</a:t>
            </a:r>
          </a:p>
          <a:p>
            <a:pPr lvl="1"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a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="#top"&gt;^ Back to the Top&lt;/a&gt;</a:t>
            </a:r>
          </a:p>
          <a:p>
            <a:pPr lvl="1" algn="just">
              <a:lnSpc>
                <a:spcPct val="95000"/>
              </a:lnSpc>
            </a:pPr>
            <a:r>
              <a:rPr lang="en-US" dirty="0">
                <a:solidFill>
                  <a:srgbClr val="FF0000"/>
                </a:solidFill>
                <a:latin typeface="Times New Roman" panose="02020603050405020304" pitchFamily="18" charset="0"/>
                <a:cs typeface="Times New Roman" panose="02020603050405020304" pitchFamily="18" charset="0"/>
              </a:rPr>
              <a:t>&lt;/section&gt;</a:t>
            </a:r>
          </a:p>
          <a:p>
            <a:pPr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div&gt;</a:t>
            </a:r>
          </a:p>
          <a:p>
            <a:pPr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body&gt;</a:t>
            </a:r>
          </a:p>
          <a:p>
            <a:pPr algn="just">
              <a:lnSpc>
                <a:spcPct val="95000"/>
              </a:lnSpc>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html&gt;</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58859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Walking </a:t>
            </a:r>
            <a:r>
              <a:rPr lang="en-US" dirty="0">
                <a:solidFill>
                  <a:srgbClr val="FF0000"/>
                </a:solidFill>
                <a:latin typeface="Times New Roman" panose="02020603050405020304" pitchFamily="18" charset="0"/>
                <a:cs typeface="Times New Roman" panose="02020603050405020304" pitchFamily="18" charset="0"/>
              </a:rPr>
              <a:t>Through the Clock Tower Web </a:t>
            </a:r>
            <a:r>
              <a:rPr lang="en-US" dirty="0" smtClean="0">
                <a:solidFill>
                  <a:srgbClr val="FF0000"/>
                </a:solidFill>
                <a:latin typeface="Times New Roman" panose="02020603050405020304" pitchFamily="18" charset="0"/>
                <a:cs typeface="Times New Roman" panose="02020603050405020304" pitchFamily="18" charset="0"/>
              </a:rPr>
              <a:t>Page’s Source Code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Clock Tower web page’s code is long, requiring two </a:t>
            </a:r>
            <a:r>
              <a:rPr lang="en-US" dirty="0" smtClean="0">
                <a:latin typeface="Times New Roman" panose="02020603050405020304" pitchFamily="18" charset="0"/>
                <a:cs typeface="Times New Roman" panose="02020603050405020304" pitchFamily="18" charset="0"/>
              </a:rPr>
              <a:t>parts in the example </a:t>
            </a:r>
            <a:r>
              <a:rPr lang="en-US" dirty="0">
                <a:latin typeface="Times New Roman" panose="02020603050405020304" pitchFamily="18" charset="0"/>
                <a:cs typeface="Times New Roman" panose="02020603050405020304" pitchFamily="18" charset="0"/>
              </a:rPr>
              <a:t>to show it all. </a:t>
            </a:r>
            <a:r>
              <a:rPr lang="en-US" dirty="0" smtClean="0">
                <a:latin typeface="Times New Roman" panose="02020603050405020304" pitchFamily="18" charset="0"/>
                <a:cs typeface="Times New Roman" panose="02020603050405020304" pitchFamily="18" charset="0"/>
              </a:rPr>
              <a:t>example 1A. shows </a:t>
            </a:r>
            <a:r>
              <a:rPr lang="en-US" dirty="0">
                <a:latin typeface="Times New Roman" panose="02020603050405020304" pitchFamily="18" charset="0"/>
                <a:cs typeface="Times New Roman" panose="02020603050405020304" pitchFamily="18" charset="0"/>
              </a:rPr>
              <a:t>the web page’s body container, and </a:t>
            </a:r>
            <a:r>
              <a:rPr lang="en-US" dirty="0" smtClean="0">
                <a:latin typeface="Times New Roman" panose="02020603050405020304" pitchFamily="18" charset="0"/>
                <a:cs typeface="Times New Roman" panose="02020603050405020304" pitchFamily="18" charset="0"/>
              </a:rPr>
              <a:t>example 1B. </a:t>
            </a:r>
            <a:r>
              <a:rPr lang="en-US" dirty="0">
                <a:latin typeface="Times New Roman" panose="02020603050405020304" pitchFamily="18" charset="0"/>
                <a:cs typeface="Times New Roman" panose="02020603050405020304" pitchFamily="18" charset="0"/>
              </a:rPr>
              <a:t>shows the head container</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body container code that separates the tower-photo </a:t>
            </a:r>
            <a:r>
              <a:rPr lang="en-US" dirty="0" smtClean="0">
                <a:latin typeface="Times New Roman" panose="02020603050405020304" pitchFamily="18" charset="0"/>
                <a:cs typeface="Times New Roman" panose="02020603050405020304" pitchFamily="18" charset="0"/>
              </a:rPr>
              <a:t>and pledge-drive </a:t>
            </a:r>
            <a:r>
              <a:rPr lang="en-US" dirty="0">
                <a:latin typeface="Times New Roman" panose="02020603050405020304" pitchFamily="18" charset="0"/>
                <a:cs typeface="Times New Roman" panose="02020603050405020304" pitchFamily="18" charset="0"/>
              </a:rPr>
              <a:t>links:</a:t>
            </a:r>
          </a:p>
          <a:p>
            <a:pPr lvl="1" algn="just"/>
            <a:r>
              <a:rPr lang="en-US" dirty="0">
                <a:solidFill>
                  <a:srgbClr val="FF0000"/>
                </a:solidFill>
                <a:latin typeface="Times New Roman" panose="02020603050405020304" pitchFamily="18" charset="0"/>
                <a:cs typeface="Times New Roman" panose="02020603050405020304" pitchFamily="18" charset="0"/>
              </a:rPr>
              <a:t>&amp;</a:t>
            </a:r>
            <a:r>
              <a:rPr lang="en-US" dirty="0" err="1">
                <a:solidFill>
                  <a:srgbClr val="FF0000"/>
                </a:solidFill>
                <a:latin typeface="Times New Roman" panose="02020603050405020304" pitchFamily="18" charset="0"/>
                <a:cs typeface="Times New Roman" panose="02020603050405020304" pitchFamily="18" charset="0"/>
              </a:rPr>
              <a:t>nbsp</a:t>
            </a:r>
            <a:r>
              <a:rPr lang="en-US" dirty="0">
                <a:solidFill>
                  <a:srgbClr val="FF0000"/>
                </a:solidFill>
                <a:latin typeface="Times New Roman" panose="02020603050405020304" pitchFamily="18" charset="0"/>
                <a:cs typeface="Times New Roman" panose="02020603050405020304" pitchFamily="18" charset="0"/>
              </a:rPr>
              <a:t>; | &amp;</a:t>
            </a:r>
            <a:r>
              <a:rPr lang="en-US" dirty="0" err="1">
                <a:solidFill>
                  <a:srgbClr val="FF0000"/>
                </a:solidFill>
                <a:latin typeface="Times New Roman" panose="02020603050405020304" pitchFamily="18" charset="0"/>
                <a:cs typeface="Times New Roman" panose="02020603050405020304" pitchFamily="18" charset="0"/>
              </a:rPr>
              <a:t>nbsp</a:t>
            </a:r>
            <a:r>
              <a:rPr lang="en-US" dirty="0" smtClean="0">
                <a:solidFill>
                  <a:srgbClr val="FF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 vertical bar </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to separate internal links is a very common technique</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&amp;</a:t>
            </a:r>
            <a:r>
              <a:rPr lang="en-US" dirty="0" err="1">
                <a:solidFill>
                  <a:srgbClr val="FF0000"/>
                </a:solidFill>
                <a:latin typeface="Times New Roman" panose="02020603050405020304" pitchFamily="18" charset="0"/>
                <a:cs typeface="Times New Roman" panose="02020603050405020304" pitchFamily="18" charset="0"/>
              </a:rPr>
              <a:t>nbsp</a:t>
            </a:r>
            <a:r>
              <a:rPr lang="en-US" dirty="0">
                <a:latin typeface="Times New Roman" panose="02020603050405020304" pitchFamily="18" charset="0"/>
                <a:cs typeface="Times New Roman" panose="02020603050405020304" pitchFamily="18" charset="0"/>
              </a:rPr>
              <a:t>; character references and the blank spaces </a:t>
            </a:r>
            <a:r>
              <a:rPr lang="en-US" dirty="0" smtClean="0">
                <a:latin typeface="Times New Roman" panose="02020603050405020304" pitchFamily="18" charset="0"/>
                <a:cs typeface="Times New Roman" panose="02020603050405020304" pitchFamily="18" charset="0"/>
              </a:rPr>
              <a:t>surrounding the </a:t>
            </a:r>
            <a:r>
              <a:rPr lang="en-US" dirty="0">
                <a:latin typeface="Times New Roman" panose="02020603050405020304" pitchFamily="18" charset="0"/>
                <a:cs typeface="Times New Roman" panose="02020603050405020304" pitchFamily="18" charset="0"/>
              </a:rPr>
              <a:t>vertical bar. By inserting a &amp;</a:t>
            </a:r>
            <a:r>
              <a:rPr lang="en-US" dirty="0" err="1">
                <a:latin typeface="Times New Roman" panose="02020603050405020304" pitchFamily="18" charset="0"/>
                <a:cs typeface="Times New Roman" panose="02020603050405020304" pitchFamily="18" charset="0"/>
              </a:rPr>
              <a:t>nbsp</a:t>
            </a:r>
            <a:r>
              <a:rPr lang="en-US" dirty="0">
                <a:latin typeface="Times New Roman" panose="02020603050405020304" pitchFamily="18" charset="0"/>
                <a:cs typeface="Times New Roman" panose="02020603050405020304" pitchFamily="18" charset="0"/>
              </a:rPr>
              <a:t>; character reference next to a space character at the left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vertical bar and also at the right of the vertical bar, that causes two spaces to display on </a:t>
            </a:r>
            <a:r>
              <a:rPr lang="en-US" dirty="0" smtClean="0">
                <a:latin typeface="Times New Roman" panose="02020603050405020304" pitchFamily="18" charset="0"/>
                <a:cs typeface="Times New Roman" panose="02020603050405020304" pitchFamily="18" charset="0"/>
              </a:rPr>
              <a:t>each side </a:t>
            </a:r>
            <a:r>
              <a:rPr lang="en-US" dirty="0">
                <a:latin typeface="Times New Roman" panose="02020603050405020304" pitchFamily="18" charset="0"/>
                <a:cs typeface="Times New Roman" panose="02020603050405020304" pitchFamily="18" charset="0"/>
              </a:rPr>
              <a:t>of the vertical bar, which looks nicer than single spaces.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We’re using a simple CSS table for layout with only one row and two cells—one cell for </a:t>
            </a:r>
            <a:r>
              <a:rPr lang="en-US" dirty="0" smtClean="0">
                <a:latin typeface="Times New Roman" panose="02020603050405020304" pitchFamily="18" charset="0"/>
                <a:cs typeface="Times New Roman" panose="02020603050405020304" pitchFamily="18" charset="0"/>
              </a:rPr>
              <a:t>the </a:t>
            </a:r>
            <a:r>
              <a:rPr lang="en-US" dirty="0" smtClean="0">
                <a:solidFill>
                  <a:srgbClr val="FF0000"/>
                </a:solidFill>
                <a:latin typeface="Times New Roman" panose="02020603050405020304" pitchFamily="18" charset="0"/>
                <a:cs typeface="Times New Roman" panose="02020603050405020304" pitchFamily="18" charset="0"/>
              </a:rPr>
              <a:t>navigation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bar at the left and one cell for the web page’s main content</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Clock Tower </a:t>
            </a: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container</a:t>
            </a:r>
            <a:r>
              <a:rPr lang="en-US" dirty="0">
                <a:latin typeface="Times New Roman" panose="02020603050405020304" pitchFamily="18" charset="0"/>
                <a:cs typeface="Times New Roman" panose="02020603050405020304" pitchFamily="18" charset="0"/>
              </a:rPr>
              <a:t>, note the a elements and the fact that they have no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attributes</a:t>
            </a:r>
            <a:r>
              <a:rPr lang="en-US" dirty="0">
                <a:latin typeface="Times New Roman" panose="02020603050405020304" pitchFamily="18" charset="0"/>
                <a:cs typeface="Times New Roman" panose="02020603050405020304" pitchFamily="18" charset="0"/>
              </a:rPr>
              <a:t>. An </a:t>
            </a:r>
            <a:r>
              <a:rPr lang="en-US" dirty="0">
                <a:solidFill>
                  <a:srgbClr val="FF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element that has no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is called a placeholder link</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nav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section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elements both contain class="cell" attribute-value </a:t>
            </a:r>
            <a:r>
              <a:rPr lang="en-US" dirty="0" smtClean="0">
                <a:latin typeface="Times New Roman" panose="02020603050405020304" pitchFamily="18" charset="0"/>
                <a:cs typeface="Times New Roman" panose="02020603050405020304" pitchFamily="18" charset="0"/>
              </a:rPr>
              <a:t>pairs.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807777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Clock Tower Web Page’s CSS </a:t>
            </a:r>
            <a:r>
              <a:rPr lang="en-US" dirty="0" smtClean="0">
                <a:solidFill>
                  <a:srgbClr val="FF0000"/>
                </a:solidFill>
                <a:latin typeface="Times New Roman" panose="02020603050405020304" pitchFamily="18" charset="0"/>
                <a:cs typeface="Times New Roman" panose="02020603050405020304" pitchFamily="18" charset="0"/>
              </a:rPr>
              <a:t>Rules</a:t>
            </a:r>
          </a:p>
          <a:p>
            <a:pPr marL="285750" indent="-285750" algn="just">
              <a:lnSpc>
                <a:spcPct val="90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.table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.cell </a:t>
            </a:r>
            <a:r>
              <a:rPr lang="en-US" dirty="0">
                <a:latin typeface="Times New Roman" panose="02020603050405020304" pitchFamily="18" charset="0"/>
                <a:cs typeface="Times New Roman" panose="02020603050405020304" pitchFamily="18" charset="0"/>
              </a:rPr>
              <a:t>selectors in </a:t>
            </a:r>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1B., note that there is no </a:t>
            </a:r>
            <a:r>
              <a:rPr lang="en-US" dirty="0">
                <a:solidFill>
                  <a:srgbClr val="FF0000"/>
                </a:solidFill>
                <a:latin typeface="Times New Roman" panose="02020603050405020304" pitchFamily="18" charset="0"/>
                <a:cs typeface="Times New Roman" panose="02020603050405020304" pitchFamily="18" charset="0"/>
              </a:rPr>
              <a:t>.row </a:t>
            </a:r>
            <a:r>
              <a:rPr lang="en-US" dirty="0">
                <a:latin typeface="Times New Roman" panose="02020603050405020304" pitchFamily="18" charset="0"/>
                <a:cs typeface="Times New Roman" panose="02020603050405020304" pitchFamily="18" charset="0"/>
              </a:rPr>
              <a:t>selector. For a browser to render </a:t>
            </a:r>
            <a:r>
              <a:rPr lang="en-US" dirty="0" smtClean="0">
                <a:latin typeface="Times New Roman" panose="02020603050405020304" pitchFamily="18" charset="0"/>
                <a:cs typeface="Times New Roman" panose="02020603050405020304" pitchFamily="18" charset="0"/>
              </a:rPr>
              <a:t>a table</a:t>
            </a:r>
            <a:r>
              <a:rPr lang="en-US" dirty="0">
                <a:latin typeface="Times New Roman" panose="02020603050405020304" pitchFamily="18" charset="0"/>
                <a:cs typeface="Times New Roman" panose="02020603050405020304" pitchFamily="18" charset="0"/>
              </a:rPr>
              <a:t>, the cells need to be inside rows, so how can there be no .row selector that implements </a:t>
            </a:r>
            <a:r>
              <a:rPr lang="en-US" dirty="0" smtClean="0">
                <a:latin typeface="Times New Roman" panose="02020603050405020304" pitchFamily="18" charset="0"/>
                <a:cs typeface="Times New Roman" panose="02020603050405020304" pitchFamily="18" charset="0"/>
              </a:rPr>
              <a:t>the rows</a:t>
            </a:r>
            <a:r>
              <a:rPr lang="en-US" dirty="0">
                <a:latin typeface="Times New Roman" panose="02020603050405020304" pitchFamily="18" charset="0"/>
                <a:cs typeface="Times New Roman" panose="02020603050405020304" pitchFamily="18" charset="0"/>
              </a:rPr>
              <a:t>? if you have table-cell elements that are not surrounded by a </a:t>
            </a:r>
            <a:r>
              <a:rPr lang="en-US" dirty="0" smtClean="0">
                <a:latin typeface="Times New Roman" panose="02020603050405020304" pitchFamily="18" charset="0"/>
                <a:cs typeface="Times New Roman" panose="02020603050405020304" pitchFamily="18" charset="0"/>
              </a:rPr>
              <a:t>table-row element </a:t>
            </a:r>
            <a:r>
              <a:rPr lang="en-US" dirty="0">
                <a:latin typeface="Times New Roman" panose="02020603050405020304" pitchFamily="18" charset="0"/>
                <a:cs typeface="Times New Roman" panose="02020603050405020304" pitchFamily="18" charset="0"/>
              </a:rPr>
              <a:t>(or even a table element), then the browser engine generates an anonymous (hidden</a:t>
            </a:r>
            <a:r>
              <a:rPr lang="en-US" dirty="0" smtClean="0">
                <a:latin typeface="Times New Roman" panose="02020603050405020304" pitchFamily="18" charset="0"/>
                <a:cs typeface="Times New Roman" panose="02020603050405020304" pitchFamily="18" charset="0"/>
              </a:rPr>
              <a:t>) table-row </a:t>
            </a:r>
            <a:r>
              <a:rPr lang="en-US" dirty="0">
                <a:latin typeface="Times New Roman" panose="02020603050405020304" pitchFamily="18" charset="0"/>
                <a:cs typeface="Times New Roman" panose="02020603050405020304" pitchFamily="18" charset="0"/>
              </a:rPr>
              <a:t>element around those table-cell elements</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Here’s the relevant code from </a:t>
            </a:r>
            <a:r>
              <a:rPr lang="en-US" dirty="0" smtClean="0">
                <a:latin typeface="Times New Roman" panose="02020603050405020304" pitchFamily="18" charset="0"/>
                <a:cs typeface="Times New Roman" panose="02020603050405020304" pitchFamily="18" charset="0"/>
              </a:rPr>
              <a:t>example 1A.:</a:t>
            </a:r>
            <a:endParaRPr lang="en-US" dirty="0">
              <a:latin typeface="Times New Roman" panose="02020603050405020304" pitchFamily="18" charset="0"/>
              <a:cs typeface="Times New Roman" panose="02020603050405020304" pitchFamily="18" charset="0"/>
            </a:endParaRP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&lt;div class="table"&gt;</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&lt;</a:t>
            </a: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class="cell"&gt;</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&lt;section class="cell"&gt;</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&lt;/div</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90000"/>
              </a:lnSpc>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Here’s the CSS rule for the navigation </a:t>
            </a:r>
            <a:r>
              <a:rPr lang="en-US" dirty="0" smtClean="0">
                <a:latin typeface="Times New Roman" panose="02020603050405020304" pitchFamily="18" charset="0"/>
                <a:cs typeface="Times New Roman" panose="02020603050405020304" pitchFamily="18" charset="0"/>
              </a:rPr>
              <a:t>area’s cell</a:t>
            </a:r>
            <a:r>
              <a:rPr lang="en-US" dirty="0">
                <a:latin typeface="Times New Roman" panose="02020603050405020304" pitchFamily="18" charset="0"/>
                <a:cs typeface="Times New Roman" panose="02020603050405020304" pitchFamily="18" charset="0"/>
              </a:rPr>
              <a:t>:</a:t>
            </a:r>
          </a:p>
          <a:p>
            <a:pPr lvl="1" algn="just">
              <a:lnSpc>
                <a:spcPct val="90000"/>
              </a:lnSpc>
            </a:pPr>
            <a:r>
              <a:rPr lang="en-US" dirty="0" err="1">
                <a:solidFill>
                  <a:srgbClr val="FF0000"/>
                </a:solidFill>
                <a:latin typeface="Times New Roman" panose="02020603050405020304" pitchFamily="18" charset="0"/>
                <a:cs typeface="Times New Roman" panose="02020603050405020304" pitchFamily="18" charset="0"/>
              </a:rPr>
              <a:t>nav.cell</a:t>
            </a:r>
            <a:r>
              <a:rPr lang="en-US" dirty="0">
                <a:solidFill>
                  <a:srgbClr val="FF0000"/>
                </a:solidFill>
                <a:latin typeface="Times New Roman" panose="02020603050405020304" pitchFamily="18" charset="0"/>
                <a:cs typeface="Times New Roman" panose="02020603050405020304" pitchFamily="18" charset="0"/>
              </a:rPr>
              <a:t> {width: 80px</a:t>
            </a:r>
            <a:r>
              <a:rPr lang="en-US" dirty="0" smtClean="0">
                <a:solidFill>
                  <a:srgbClr val="FF0000"/>
                </a:solidFill>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You’ll </a:t>
            </a:r>
            <a:r>
              <a:rPr lang="en-US" dirty="0">
                <a:latin typeface="Times New Roman" panose="02020603050405020304" pitchFamily="18" charset="0"/>
                <a:cs typeface="Times New Roman" panose="02020603050405020304" pitchFamily="18" charset="0"/>
              </a:rPr>
              <a:t>see that cell appears as a </a:t>
            </a:r>
            <a:r>
              <a:rPr lang="en-US" dirty="0" smtClean="0">
                <a:latin typeface="Times New Roman" panose="02020603050405020304" pitchFamily="18" charset="0"/>
                <a:cs typeface="Times New Roman" panose="02020603050405020304" pitchFamily="18" charset="0"/>
              </a:rPr>
              <a:t>class attribute </a:t>
            </a:r>
            <a:r>
              <a:rPr lang="en-US" dirty="0">
                <a:latin typeface="Times New Roman" panose="02020603050405020304" pitchFamily="18" charset="0"/>
                <a:cs typeface="Times New Roman" panose="02020603050405020304" pitchFamily="18" charset="0"/>
              </a:rPr>
              <a:t>value in two places—in the </a:t>
            </a:r>
            <a:r>
              <a:rPr lang="en-US" dirty="0" err="1">
                <a:latin typeface="Times New Roman" panose="02020603050405020304" pitchFamily="18" charset="0"/>
                <a:cs typeface="Times New Roman" panose="02020603050405020304" pitchFamily="18" charset="0"/>
              </a:rPr>
              <a:t>nav</a:t>
            </a:r>
            <a:r>
              <a:rPr lang="en-US" dirty="0">
                <a:latin typeface="Times New Roman" panose="02020603050405020304" pitchFamily="18" charset="0"/>
                <a:cs typeface="Times New Roman" panose="02020603050405020304" pitchFamily="18" charset="0"/>
              </a:rPr>
              <a:t> container (which implements the navigation bar at </a:t>
            </a:r>
            <a:r>
              <a:rPr lang="en-US" dirty="0" smtClean="0">
                <a:latin typeface="Times New Roman" panose="02020603050405020304" pitchFamily="18" charset="0"/>
                <a:cs typeface="Times New Roman" panose="02020603050405020304" pitchFamily="18" charset="0"/>
              </a:rPr>
              <a:t>the left</a:t>
            </a:r>
            <a:r>
              <a:rPr lang="en-US" dirty="0">
                <a:latin typeface="Times New Roman" panose="02020603050405020304" pitchFamily="18" charset="0"/>
                <a:cs typeface="Times New Roman" panose="02020603050405020304" pitchFamily="18" charset="0"/>
              </a:rPr>
              <a:t>) and also in the section container (which holds the page’s main content).The </a:t>
            </a:r>
            <a:r>
              <a:rPr lang="en-US" dirty="0" err="1" smtClean="0">
                <a:latin typeface="Times New Roman" panose="02020603050405020304" pitchFamily="18" charset="0"/>
                <a:cs typeface="Times New Roman" panose="02020603050405020304" pitchFamily="18" charset="0"/>
              </a:rPr>
              <a:t>nav.cell</a:t>
            </a:r>
            <a:r>
              <a:rPr lang="en-US" dirty="0" smtClean="0">
                <a:latin typeface="Times New Roman" panose="02020603050405020304" pitchFamily="18" charset="0"/>
                <a:cs typeface="Times New Roman" panose="02020603050405020304" pitchFamily="18" charset="0"/>
              </a:rPr>
              <a:t> selector </a:t>
            </a:r>
            <a:r>
              <a:rPr lang="en-US" dirty="0">
                <a:latin typeface="Times New Roman" panose="02020603050405020304" pitchFamily="18" charset="0"/>
                <a:cs typeface="Times New Roman" panose="02020603050405020304" pitchFamily="18" charset="0"/>
              </a:rPr>
              <a:t>matches only the cell in the navigation area at the left. And after matching that </a:t>
            </a:r>
            <a:r>
              <a:rPr lang="en-US" dirty="0" smtClean="0">
                <a:latin typeface="Times New Roman" panose="02020603050405020304" pitchFamily="18" charset="0"/>
                <a:cs typeface="Times New Roman" panose="02020603050405020304" pitchFamily="18" charset="0"/>
              </a:rPr>
              <a:t>navigation area </a:t>
            </a:r>
            <a:r>
              <a:rPr lang="en-US" dirty="0">
                <a:latin typeface="Times New Roman" panose="02020603050405020304" pitchFamily="18" charset="0"/>
                <a:cs typeface="Times New Roman" panose="02020603050405020304" pitchFamily="18" charset="0"/>
              </a:rPr>
              <a:t>cell, it specifies a fixed width for it.</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4876800" y="3118357"/>
            <a:ext cx="2819400" cy="646331"/>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Anonymous table-row</a:t>
            </a:r>
          </a:p>
          <a:p>
            <a:r>
              <a:rPr lang="en-US" dirty="0">
                <a:solidFill>
                  <a:srgbClr val="00B050"/>
                </a:solidFill>
                <a:latin typeface="Times New Roman" panose="02020603050405020304" pitchFamily="18" charset="0"/>
                <a:cs typeface="Times New Roman" panose="02020603050405020304" pitchFamily="18" charset="0"/>
              </a:rPr>
              <a:t>element start tag goes here.</a:t>
            </a:r>
          </a:p>
        </p:txBody>
      </p:sp>
      <p:cxnSp>
        <p:nvCxnSpPr>
          <p:cNvPr id="5" name="Straight Arrow Connector 4"/>
          <p:cNvCxnSpPr/>
          <p:nvPr/>
        </p:nvCxnSpPr>
        <p:spPr>
          <a:xfrm flipH="1" flipV="1">
            <a:off x="3760258" y="3200400"/>
            <a:ext cx="1133475" cy="15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52824" y="3962400"/>
            <a:ext cx="2819400" cy="646331"/>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Anonymous table-row</a:t>
            </a:r>
          </a:p>
          <a:p>
            <a:r>
              <a:rPr lang="en-US" dirty="0">
                <a:solidFill>
                  <a:srgbClr val="00B050"/>
                </a:solidFill>
                <a:latin typeface="Times New Roman" panose="02020603050405020304" pitchFamily="18" charset="0"/>
                <a:cs typeface="Times New Roman" panose="02020603050405020304" pitchFamily="18" charset="0"/>
              </a:rPr>
              <a:t>element end tag goes here</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2209800" y="4196845"/>
            <a:ext cx="1343025" cy="3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25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Clock Tower Web Page’s CSS </a:t>
            </a:r>
            <a:r>
              <a:rPr lang="en-US" dirty="0" smtClean="0">
                <a:solidFill>
                  <a:srgbClr val="FF0000"/>
                </a:solidFill>
                <a:latin typeface="Times New Roman" panose="02020603050405020304" pitchFamily="18" charset="0"/>
                <a:cs typeface="Times New Roman" panose="02020603050405020304" pitchFamily="18" charset="0"/>
              </a:rPr>
              <a:t>Rules</a:t>
            </a:r>
          </a:p>
          <a:p>
            <a:pPr marL="285750" indent="-285750" algn="just">
              <a:lnSpc>
                <a:spcPct val="90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Note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following CSS rule,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table-cell value for the </a:t>
            </a:r>
            <a:r>
              <a:rPr lang="en-US" dirty="0" smtClean="0">
                <a:latin typeface="Times New Roman" panose="02020603050405020304" pitchFamily="18" charset="0"/>
                <a:cs typeface="Times New Roman" panose="02020603050405020304" pitchFamily="18" charset="0"/>
              </a:rPr>
              <a:t>display property</a:t>
            </a:r>
            <a:r>
              <a:rPr lang="en-US" dirty="0">
                <a:latin typeface="Times New Roman" panose="02020603050405020304" pitchFamily="18" charset="0"/>
                <a:cs typeface="Times New Roman" panose="02020603050405020304" pitchFamily="18" charset="0"/>
              </a:rPr>
              <a:t>. Now let’s talk about its padding property:</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.cell {</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display: table-cell;</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padding: 0px 10px </a:t>
            </a:r>
            <a:r>
              <a:rPr lang="en-US" dirty="0" err="1">
                <a:solidFill>
                  <a:srgbClr val="FF0000"/>
                </a:solidFill>
                <a:latin typeface="Times New Roman" panose="02020603050405020304" pitchFamily="18" charset="0"/>
                <a:cs typeface="Times New Roman" panose="02020603050405020304" pitchFamily="18" charset="0"/>
              </a:rPr>
              <a:t>10px</a:t>
            </a: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smtClean="0">
                <a:solidFill>
                  <a:srgbClr val="FF0000"/>
                </a:solidFill>
                <a:latin typeface="Times New Roman" panose="02020603050405020304" pitchFamily="18" charset="0"/>
                <a:cs typeface="Times New Roman" panose="02020603050405020304" pitchFamily="18" charset="0"/>
              </a:rPr>
              <a:t>  }</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padding specifies that </a:t>
            </a:r>
            <a:r>
              <a:rPr lang="en-US" dirty="0">
                <a:latin typeface="Times New Roman" panose="02020603050405020304" pitchFamily="18" charset="0"/>
                <a:cs typeface="Times New Roman" panose="02020603050405020304" pitchFamily="18" charset="0"/>
              </a:rPr>
              <a:t>there’s no padding on the top, 10 pixels of padding on the left and right (from the </a:t>
            </a:r>
            <a:r>
              <a:rPr lang="en-US" dirty="0" smtClean="0">
                <a:latin typeface="Times New Roman" panose="02020603050405020304" pitchFamily="18" charset="0"/>
                <a:cs typeface="Times New Roman" panose="02020603050405020304" pitchFamily="18" charset="0"/>
              </a:rPr>
              <a:t>second value</a:t>
            </a:r>
            <a:r>
              <a:rPr lang="en-US" dirty="0">
                <a:latin typeface="Times New Roman" panose="02020603050405020304" pitchFamily="18" charset="0"/>
                <a:cs typeface="Times New Roman" panose="02020603050405020304" pitchFamily="18" charset="0"/>
              </a:rPr>
              <a:t>), and 10 pixels at the bottom</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a:t>
            </a:r>
            <a:r>
              <a:rPr lang="en-US" dirty="0" smtClean="0">
                <a:latin typeface="Times New Roman" panose="02020603050405020304" pitchFamily="18" charset="0"/>
                <a:cs typeface="Times New Roman" panose="02020603050405020304" pitchFamily="18" charset="0"/>
              </a:rPr>
              <a:t>requires setting </a:t>
            </a:r>
            <a:r>
              <a:rPr lang="en-US" dirty="0">
                <a:latin typeface="Times New Roman" panose="02020603050405020304" pitchFamily="18" charset="0"/>
                <a:cs typeface="Times New Roman" panose="02020603050405020304" pitchFamily="18" charset="0"/>
              </a:rPr>
              <a:t>no margin above each of the top elements in the navigation bar cell and the main </a:t>
            </a:r>
            <a:r>
              <a:rPr lang="en-US" dirty="0" smtClean="0">
                <a:latin typeface="Times New Roman" panose="02020603050405020304" pitchFamily="18" charset="0"/>
                <a:cs typeface="Times New Roman" panose="02020603050405020304" pitchFamily="18" charset="0"/>
              </a:rPr>
              <a:t>content area </a:t>
            </a:r>
            <a:r>
              <a:rPr lang="en-US" dirty="0">
                <a:latin typeface="Times New Roman" panose="02020603050405020304" pitchFamily="18" charset="0"/>
                <a:cs typeface="Times New Roman" panose="02020603050405020304" pitchFamily="18" charset="0"/>
              </a:rPr>
              <a:t>cell. Here’s the relevant CSS rule from the Clock Tower web page’s code:</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.cell &gt; :nth-child(1) {margin-top: 0;}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nth-child() selector is a special child selector in that it allows you to specify which child </a:t>
            </a:r>
            <a:r>
              <a:rPr lang="en-US" dirty="0" smtClean="0">
                <a:latin typeface="Times New Roman" panose="02020603050405020304" pitchFamily="18" charset="0"/>
                <a:cs typeface="Times New Roman" panose="02020603050405020304" pitchFamily="18" charset="0"/>
              </a:rPr>
              <a:t>element is </a:t>
            </a:r>
            <a:r>
              <a:rPr lang="en-US" dirty="0">
                <a:latin typeface="Times New Roman" panose="02020603050405020304" pitchFamily="18" charset="0"/>
                <a:cs typeface="Times New Roman" panose="02020603050405020304" pitchFamily="18" charset="0"/>
              </a:rPr>
              <a:t>selected. This particular rule selects immediate children of “cell” elements where the </a:t>
            </a:r>
            <a:r>
              <a:rPr lang="en-US" dirty="0" smtClean="0">
                <a:latin typeface="Times New Roman" panose="02020603050405020304" pitchFamily="18" charset="0"/>
                <a:cs typeface="Times New Roman" panose="02020603050405020304" pitchFamily="18" charset="0"/>
              </a:rPr>
              <a:t>child is </a:t>
            </a:r>
            <a:r>
              <a:rPr lang="en-US" dirty="0">
                <a:latin typeface="Times New Roman" panose="02020603050405020304" pitchFamily="18" charset="0"/>
                <a:cs typeface="Times New Roman" panose="02020603050405020304" pitchFamily="18" charset="0"/>
              </a:rPr>
              <a:t>a first child (the 1 value is for the first child</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:nth-child() selector thing is a pseudo-class. So behind the scenes, </a:t>
            </a:r>
            <a:r>
              <a:rPr lang="en-US" dirty="0" smtClean="0">
                <a:latin typeface="Times New Roman" panose="02020603050405020304" pitchFamily="18" charset="0"/>
                <a:cs typeface="Times New Roman" panose="02020603050405020304" pitchFamily="18" charset="0"/>
              </a:rPr>
              <a:t>that rule </a:t>
            </a:r>
            <a:r>
              <a:rPr lang="en-US" dirty="0">
                <a:latin typeface="Times New Roman" panose="02020603050405020304" pitchFamily="18" charset="0"/>
                <a:cs typeface="Times New Roman" panose="02020603050405020304" pitchFamily="18" charset="0"/>
              </a:rPr>
              <a:t>converts to this rule:</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.cell &gt; *:nth-child(1) {margin-top: 0;}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 universal selector matches all elements, so all elements are matched (</a:t>
            </a:r>
            <a:r>
              <a:rPr lang="en-US" dirty="0" smtClean="0">
                <a:latin typeface="Times New Roman" panose="02020603050405020304" pitchFamily="18" charset="0"/>
                <a:cs typeface="Times New Roman" panose="02020603050405020304" pitchFamily="18" charset="0"/>
              </a:rPr>
              <a:t>that are </a:t>
            </a:r>
            <a:r>
              <a:rPr lang="en-US" dirty="0">
                <a:latin typeface="Times New Roman" panose="02020603050405020304" pitchFamily="18" charset="0"/>
                <a:cs typeface="Times New Roman" panose="02020603050405020304" pitchFamily="18" charset="0"/>
              </a:rPr>
              <a:t>children of elements with a class attribute value of cell) and the browser then applies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nth-child(1) pseudo-class to those matches. </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949261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Clock Tower Web Page’s CSS </a:t>
            </a:r>
            <a:r>
              <a:rPr lang="en-US" dirty="0" smtClean="0">
                <a:solidFill>
                  <a:srgbClr val="FF0000"/>
                </a:solidFill>
                <a:latin typeface="Times New Roman" panose="02020603050405020304" pitchFamily="18" charset="0"/>
                <a:cs typeface="Times New Roman" panose="02020603050405020304" pitchFamily="18" charset="0"/>
              </a:rPr>
              <a:t>Rules</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1B.</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&lt;!DOCTYPE html&gt;</a:t>
            </a:r>
          </a:p>
          <a:p>
            <a:pPr lvl="1" algn="just">
              <a:lnSpc>
                <a:spcPct val="90000"/>
              </a:lnSpc>
            </a:pPr>
            <a:r>
              <a:rPr lang="en-US" dirty="0" smtClean="0">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html </a:t>
            </a:r>
            <a:r>
              <a:rPr lang="en-US" dirty="0" err="1">
                <a:solidFill>
                  <a:srgbClr val="FF0000"/>
                </a:solidFill>
                <a:latin typeface="Times New Roman" panose="02020603050405020304" pitchFamily="18" charset="0"/>
                <a:cs typeface="Times New Roman" panose="02020603050405020304" pitchFamily="18" charset="0"/>
              </a:rPr>
              <a:t>lang</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en</a:t>
            </a:r>
            <a:r>
              <a:rPr lang="en-US" dirty="0">
                <a:solidFill>
                  <a:srgbClr val="FF0000"/>
                </a:solidFill>
                <a:latin typeface="Times New Roman" panose="02020603050405020304" pitchFamily="18" charset="0"/>
                <a:cs typeface="Times New Roman" panose="02020603050405020304" pitchFamily="18" charset="0"/>
              </a:rPr>
              <a:t>"&gt;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&lt;head&gt;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&lt;meta charset="utf-8"&gt;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&lt;meta name="author" content</a:t>
            </a:r>
            <a:r>
              <a:rPr lang="en-US" dirty="0" smtClean="0">
                <a:solidFill>
                  <a:srgbClr val="FF0000"/>
                </a:solidFill>
                <a:latin typeface="Times New Roman" panose="02020603050405020304" pitchFamily="18" charset="0"/>
                <a:cs typeface="Times New Roman" panose="02020603050405020304" pitchFamily="18" charset="0"/>
              </a:rPr>
              <a:t>=“AAA"&gt;</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&lt;title&gt;Park University Clock Tower&lt;/title&gt;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&lt;style&gt;</a:t>
            </a:r>
          </a:p>
          <a:p>
            <a:pPr lvl="1" algn="just">
              <a:lnSpc>
                <a:spcPct val="90000"/>
              </a:lnSpc>
            </a:pPr>
            <a:r>
              <a:rPr lang="en-US" dirty="0" smtClean="0">
                <a:solidFill>
                  <a:srgbClr val="FF0000"/>
                </a:solidFill>
                <a:latin typeface="Times New Roman" panose="02020603050405020304" pitchFamily="18" charset="0"/>
                <a:cs typeface="Times New Roman" panose="02020603050405020304" pitchFamily="18" charset="0"/>
              </a:rPr>
              <a:t> header </a:t>
            </a:r>
            <a:r>
              <a:rPr lang="en-US" dirty="0">
                <a:solidFill>
                  <a:srgbClr val="FF0000"/>
                </a:solidFill>
                <a:latin typeface="Times New Roman" panose="02020603050405020304" pitchFamily="18" charset="0"/>
                <a:cs typeface="Times New Roman" panose="02020603050405020304" pitchFamily="18" charset="0"/>
              </a:rPr>
              <a:t>{text-align: center;}</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.table {display: table;}</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.cell {</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display: table-cell;</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padding: 0px 10px 10px</a:t>
            </a:r>
            <a:r>
              <a:rPr lang="en-US" dirty="0" smtClean="0">
                <a:solidFill>
                  <a:srgbClr val="FF0000"/>
                </a:solidFill>
                <a:latin typeface="Times New Roman" panose="02020603050405020304" pitchFamily="18" charset="0"/>
                <a:cs typeface="Times New Roman" panose="02020603050405020304" pitchFamily="18" charset="0"/>
              </a:rPr>
              <a:t>;}</a:t>
            </a:r>
          </a:p>
          <a:p>
            <a:pPr lvl="2" algn="just">
              <a:lnSpc>
                <a:spcPct val="90000"/>
              </a:lnSpc>
            </a:pPr>
            <a:r>
              <a:rPr lang="en-US" dirty="0" err="1">
                <a:solidFill>
                  <a:srgbClr val="FF0000"/>
                </a:solidFill>
                <a:latin typeface="Times New Roman" panose="02020603050405020304" pitchFamily="18" charset="0"/>
                <a:cs typeface="Times New Roman" panose="02020603050405020304" pitchFamily="18" charset="0"/>
              </a:rPr>
              <a:t>nav.cell</a:t>
            </a:r>
            <a:r>
              <a:rPr lang="en-US" dirty="0">
                <a:solidFill>
                  <a:srgbClr val="FF0000"/>
                </a:solidFill>
                <a:latin typeface="Times New Roman" panose="02020603050405020304" pitchFamily="18" charset="0"/>
                <a:cs typeface="Times New Roman" panose="02020603050405020304" pitchFamily="18" charset="0"/>
              </a:rPr>
              <a:t> {width: 80px;}</a:t>
            </a:r>
          </a:p>
          <a:p>
            <a:pPr lvl="1" algn="just">
              <a:lnSpc>
                <a:spcPct val="90000"/>
              </a:lnSpc>
            </a:pP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Avoid yellow background at left extending above </a:t>
            </a:r>
            <a:r>
              <a:rPr lang="en-US" dirty="0" smtClean="0">
                <a:solidFill>
                  <a:srgbClr val="00B050"/>
                </a:solidFill>
                <a:latin typeface="Times New Roman" panose="02020603050405020304" pitchFamily="18" charset="0"/>
                <a:cs typeface="Times New Roman" panose="02020603050405020304" pitchFamily="18" charset="0"/>
              </a:rPr>
              <a:t>the page's </a:t>
            </a:r>
            <a:r>
              <a:rPr lang="en-US" dirty="0">
                <a:solidFill>
                  <a:srgbClr val="00B050"/>
                </a:solidFill>
                <a:latin typeface="Times New Roman" panose="02020603050405020304" pitchFamily="18" charset="0"/>
                <a:cs typeface="Times New Roman" panose="02020603050405020304" pitchFamily="18" charset="0"/>
              </a:rPr>
              <a:t>main content. */</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.cell &gt; :nth-child(1) {margin-top: 0;}</a:t>
            </a:r>
          </a:p>
          <a:p>
            <a:pPr lvl="1" algn="just">
              <a:lnSpc>
                <a:spcPct val="90000"/>
              </a:lnSpc>
            </a:pP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a:t>
            </a:r>
          </a:p>
          <a:p>
            <a:pPr lvl="2" algn="just">
              <a:lnSpc>
                <a:spcPct val="90000"/>
              </a:lnSpc>
            </a:pPr>
            <a:r>
              <a:rPr lang="en-US" dirty="0" smtClean="0">
                <a:solidFill>
                  <a:srgbClr val="FF0000"/>
                </a:solidFill>
                <a:latin typeface="Times New Roman" panose="02020603050405020304" pitchFamily="18" charset="0"/>
                <a:cs typeface="Times New Roman" panose="02020603050405020304" pitchFamily="18" charset="0"/>
              </a:rPr>
              <a:t>color</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darkred</a:t>
            </a:r>
            <a:r>
              <a:rPr lang="en-US" dirty="0">
                <a:solidFill>
                  <a:srgbClr val="FF0000"/>
                </a:solidFill>
                <a:latin typeface="Times New Roman" panose="02020603050405020304" pitchFamily="18" charset="0"/>
                <a:cs typeface="Times New Roman" panose="02020603050405020304" pitchFamily="18" charset="0"/>
              </a:rPr>
              <a:t>;</a:t>
            </a:r>
          </a:p>
          <a:p>
            <a:pPr lvl="2" algn="just">
              <a:lnSpc>
                <a:spcPct val="90000"/>
              </a:lnSpc>
            </a:pPr>
            <a:r>
              <a:rPr lang="en-US" dirty="0">
                <a:solidFill>
                  <a:srgbClr val="FF0000"/>
                </a:solidFill>
                <a:latin typeface="Times New Roman" panose="02020603050405020304" pitchFamily="18" charset="0"/>
                <a:cs typeface="Times New Roman" panose="02020603050405020304" pitchFamily="18" charset="0"/>
              </a:rPr>
              <a:t>background-color: </a:t>
            </a:r>
            <a:r>
              <a:rPr lang="en-US" dirty="0" err="1">
                <a:solidFill>
                  <a:srgbClr val="FF0000"/>
                </a:solidFill>
                <a:latin typeface="Times New Roman" panose="02020603050405020304" pitchFamily="18" charset="0"/>
                <a:cs typeface="Times New Roman" panose="02020603050405020304" pitchFamily="18" charset="0"/>
              </a:rPr>
              <a:t>lemonchiffon</a:t>
            </a: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.nav-heading {background-color: gold</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836724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Navigation Within a Web </a:t>
            </a:r>
            <a:r>
              <a:rPr lang="en-US" sz="3200" dirty="0" smtClean="0">
                <a:solidFill>
                  <a:srgbClr val="FFFFFF"/>
                </a:solidFill>
                <a:latin typeface="Times New Roman" pitchFamily="18" charset="0"/>
                <a:cs typeface="Times New Roman" pitchFamily="18" charset="0"/>
              </a:rPr>
              <a:t>Page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Clock Tower Web Page’s CSS </a:t>
            </a:r>
            <a:r>
              <a:rPr lang="en-US" dirty="0" smtClean="0">
                <a:solidFill>
                  <a:srgbClr val="FF0000"/>
                </a:solidFill>
                <a:latin typeface="Times New Roman" panose="02020603050405020304" pitchFamily="18" charset="0"/>
                <a:cs typeface="Times New Roman" panose="02020603050405020304" pitchFamily="18" charset="0"/>
              </a:rPr>
              <a:t>Rules</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1B. (continue…)</a:t>
            </a:r>
          </a:p>
          <a:p>
            <a:pPr lvl="1" algn="just">
              <a:lnSpc>
                <a:spcPct val="85000"/>
              </a:lnSpc>
            </a:pPr>
            <a:r>
              <a:rPr lang="en-US" dirty="0" smtClean="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Adjust link appearances. */</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a {</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text-decoration: none;</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font-family: Tahoma, Geneva, sans-serif;</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a:hover {text-decoration: underline;}</a:t>
            </a:r>
          </a:p>
          <a:p>
            <a:pPr lvl="1" algn="just">
              <a:lnSpc>
                <a:spcPct val="85000"/>
              </a:lnSpc>
            </a:pP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a {font-size: .8em;}</a:t>
            </a:r>
          </a:p>
          <a:p>
            <a:pPr lvl="1" algn="just">
              <a:lnSpc>
                <a:spcPct val="85000"/>
              </a:lnSpc>
            </a:pP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&gt; * {margin: 1em 0;}</a:t>
            </a:r>
          </a:p>
          <a:p>
            <a:pPr algn="just">
              <a:lnSpc>
                <a:spcPct val="85000"/>
              </a:lnSpc>
            </a:pPr>
            <a:r>
              <a:rPr lang="en-US" dirty="0">
                <a:solidFill>
                  <a:srgbClr val="FF0000"/>
                </a:solidFill>
                <a:latin typeface="Times New Roman" panose="02020603050405020304" pitchFamily="18" charset="0"/>
                <a:cs typeface="Times New Roman" panose="02020603050405020304" pitchFamily="18" charset="0"/>
              </a:rPr>
              <a:t>&lt;/style&gt;</a:t>
            </a:r>
          </a:p>
          <a:p>
            <a:pPr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&lt;/head</a:t>
            </a:r>
            <a:r>
              <a:rPr lang="en-US" dirty="0" smtClean="0">
                <a:solidFill>
                  <a:srgbClr val="FF0000"/>
                </a:solidFill>
                <a:latin typeface="Times New Roman" panose="02020603050405020304" pitchFamily="18" charset="0"/>
                <a:cs typeface="Times New Roman" panose="02020603050405020304" pitchFamily="18" charset="0"/>
              </a:rPr>
              <a:t>&gt;</a:t>
            </a:r>
          </a:p>
          <a:p>
            <a:pPr algn="just">
              <a:lnSpc>
                <a:spcPct val="90000"/>
              </a:lnSpc>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90000"/>
              </a:lnSpc>
            </a:pPr>
            <a:endParaRPr lang="en-US" dirty="0" smtClean="0">
              <a:solidFill>
                <a:srgbClr val="FF0000"/>
              </a:solidFill>
              <a:latin typeface="Times New Roman" panose="02020603050405020304" pitchFamily="18" charset="0"/>
              <a:cs typeface="Times New Roman" panose="02020603050405020304" pitchFamily="18" charset="0"/>
            </a:endParaRPr>
          </a:p>
          <a:p>
            <a:pPr algn="just">
              <a:lnSpc>
                <a:spcPct val="90000"/>
              </a:lnSpc>
            </a:pPr>
            <a:r>
              <a:rPr lang="en-US" dirty="0" smtClean="0">
                <a:latin typeface="Times New Roman" panose="02020603050405020304" pitchFamily="18" charset="0"/>
                <a:cs typeface="Times New Roman" panose="02020603050405020304" pitchFamily="18" charset="0"/>
              </a:rPr>
              <a:t>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8651" y="3429001"/>
            <a:ext cx="7169149" cy="3200399"/>
          </a:xfrm>
          <a:prstGeom prst="rect">
            <a:avLst/>
          </a:prstGeom>
        </p:spPr>
      </p:pic>
    </p:spTree>
    <p:extLst>
      <p:ext uri="{BB962C8B-B14F-4D97-AF65-F5344CB8AC3E}">
        <p14:creationId xmlns:p14="http://schemas.microsoft.com/office/powerpoint/2010/main" val="2560505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for </a:t>
            </a:r>
            <a:r>
              <a:rPr lang="en-US" sz="3200" dirty="0" smtClean="0">
                <a:solidFill>
                  <a:srgbClr val="FFFFFF"/>
                </a:solidFill>
                <a:latin typeface="Times New Roman" pitchFamily="18" charset="0"/>
                <a:cs typeface="Times New Roman" pitchFamily="18" charset="0"/>
              </a:rPr>
              <a:t>Links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Clock Tower web page in </a:t>
            </a:r>
            <a:r>
              <a:rPr lang="en-US" dirty="0" smtClean="0">
                <a:latin typeface="Times New Roman" panose="02020603050405020304" pitchFamily="18" charset="0"/>
                <a:cs typeface="Times New Roman" panose="02020603050405020304" pitchFamily="18" charset="0"/>
              </a:rPr>
              <a:t>example 1., the </a:t>
            </a:r>
            <a:r>
              <a:rPr lang="en-US" dirty="0">
                <a:latin typeface="Times New Roman" panose="02020603050405020304" pitchFamily="18" charset="0"/>
                <a:cs typeface="Times New Roman" panose="02020603050405020304" pitchFamily="18" charset="0"/>
              </a:rPr>
              <a:t>left link, labeled Clock Tower Photograph, is blue, indicating that the link has not </a:t>
            </a:r>
            <a:r>
              <a:rPr lang="en-US" dirty="0" smtClean="0">
                <a:latin typeface="Times New Roman" panose="02020603050405020304" pitchFamily="18" charset="0"/>
                <a:cs typeface="Times New Roman" panose="02020603050405020304" pitchFamily="18" charset="0"/>
              </a:rPr>
              <a:t>been clicked</a:t>
            </a:r>
            <a:r>
              <a:rPr lang="en-US" dirty="0">
                <a:latin typeface="Times New Roman" panose="02020603050405020304" pitchFamily="18" charset="0"/>
                <a:cs typeface="Times New Roman" panose="02020603050405020304" pitchFamily="18" charset="0"/>
              </a:rPr>
              <a:t>. On the other hand, the right link, labeled Clock Tower Photograph, is </a:t>
            </a:r>
            <a:r>
              <a:rPr lang="en-US" b="1" dirty="0">
                <a:solidFill>
                  <a:srgbClr val="7030A0"/>
                </a:solidFill>
                <a:latin typeface="Times New Roman" panose="02020603050405020304" pitchFamily="18" charset="0"/>
                <a:cs typeface="Times New Roman" panose="02020603050405020304" pitchFamily="18" charset="0"/>
              </a:rPr>
              <a:t>purple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indicating that </a:t>
            </a:r>
            <a:r>
              <a:rPr lang="en-US" dirty="0">
                <a:latin typeface="Times New Roman" panose="02020603050405020304" pitchFamily="18" charset="0"/>
                <a:cs typeface="Times New Roman" panose="02020603050405020304" pitchFamily="18" charset="0"/>
              </a:rPr>
              <a:t>the link has been clicked in the past.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link is defined as a “visited link” if it leads to a location that the computer’s browser </a:t>
            </a:r>
            <a:r>
              <a:rPr lang="en-US" dirty="0" smtClean="0">
                <a:latin typeface="Times New Roman" panose="02020603050405020304" pitchFamily="18" charset="0"/>
                <a:cs typeface="Times New Roman" panose="02020603050405020304" pitchFamily="18" charset="0"/>
              </a:rPr>
              <a:t>has been </a:t>
            </a:r>
            <a:r>
              <a:rPr lang="en-US" dirty="0">
                <a:latin typeface="Times New Roman" panose="02020603050405020304" pitchFamily="18" charset="0"/>
                <a:cs typeface="Times New Roman" panose="02020603050405020304" pitchFamily="18" charset="0"/>
              </a:rPr>
              <a:t>to recently.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Browsers </a:t>
            </a:r>
            <a:r>
              <a:rPr lang="en-US" dirty="0">
                <a:latin typeface="Times New Roman" panose="02020603050405020304" pitchFamily="18" charset="0"/>
                <a:cs typeface="Times New Roman" panose="02020603050405020304" pitchFamily="18" charset="0"/>
              </a:rPr>
              <a:t>have different time limits to determine whether a location has </a:t>
            </a:r>
            <a:r>
              <a:rPr lang="en-US" dirty="0" smtClean="0">
                <a:latin typeface="Times New Roman" panose="02020603050405020304" pitchFamily="18" charset="0"/>
                <a:cs typeface="Times New Roman" panose="02020603050405020304" pitchFamily="18" charset="0"/>
              </a:rPr>
              <a:t>been  visited </a:t>
            </a:r>
            <a:r>
              <a:rPr lang="en-US" dirty="0">
                <a:latin typeface="Times New Roman" panose="02020603050405020304" pitchFamily="18" charset="0"/>
                <a:cs typeface="Times New Roman" panose="02020603050405020304" pitchFamily="18" charset="0"/>
              </a:rPr>
              <a:t>“recently.” If you clear your browser’s history, the browser will consider all links to </a:t>
            </a:r>
            <a:r>
              <a:rPr lang="en-US" dirty="0" smtClean="0">
                <a:latin typeface="Times New Roman" panose="02020603050405020304" pitchFamily="18" charset="0"/>
                <a:cs typeface="Times New Roman" panose="02020603050405020304" pitchFamily="18" charset="0"/>
              </a:rPr>
              <a:t>be unvisited</a:t>
            </a:r>
            <a:r>
              <a:rPr lang="en-US" dirty="0">
                <a:latin typeface="Times New Roman" panose="02020603050405020304" pitchFamily="18" charset="0"/>
                <a:cs typeface="Times New Roman" panose="02020603050405020304" pitchFamily="18" charset="0"/>
              </a:rPr>
              <a:t>, so they will go back to their unvisited color.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You can use CSS to override the link colors specified by the browser</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those CSS rules override the user’s link color browser settings as well.</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for the CSS that enables you to specify link colors. For unvisited links, use this syntax:</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a:link {color: color-value</a:t>
            </a:r>
            <a:r>
              <a:rPr lang="en-US" dirty="0" smtClean="0">
                <a:solidFill>
                  <a:srgbClr val="FF0000"/>
                </a:solidFill>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 is the element type for a link element. The :link thing is a pseudo-class. It qualifies the </a:t>
            </a:r>
            <a:r>
              <a:rPr lang="en-US" dirty="0" smtClean="0">
                <a:latin typeface="Times New Roman" panose="02020603050405020304" pitchFamily="18" charset="0"/>
                <a:cs typeface="Times New Roman" panose="02020603050405020304" pitchFamily="18" charset="0"/>
              </a:rPr>
              <a:t>a element </a:t>
            </a:r>
            <a:r>
              <a:rPr lang="en-US" dirty="0">
                <a:latin typeface="Times New Roman" panose="02020603050405020304" pitchFamily="18" charset="0"/>
                <a:cs typeface="Times New Roman" panose="02020603050405020304" pitchFamily="18" charset="0"/>
              </a:rPr>
              <a:t>type by searching only for links that have not been visited. As you’d expect, the </a:t>
            </a:r>
            <a:r>
              <a:rPr lang="en-US" dirty="0" smtClean="0">
                <a:latin typeface="Times New Roman" panose="02020603050405020304" pitchFamily="18" charset="0"/>
                <a:cs typeface="Times New Roman" panose="02020603050405020304" pitchFamily="18" charset="0"/>
              </a:rPr>
              <a:t>a:link selector </a:t>
            </a:r>
            <a:r>
              <a:rPr lang="en-US" dirty="0">
                <a:latin typeface="Times New Roman" panose="02020603050405020304" pitchFamily="18" charset="0"/>
                <a:cs typeface="Times New Roman" panose="02020603050405020304" pitchFamily="18" charset="0"/>
              </a:rPr>
              <a:t>is known as a pseudo-class selector</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now know to use a:link for </a:t>
            </a:r>
            <a:r>
              <a:rPr lang="en-US" dirty="0">
                <a:solidFill>
                  <a:srgbClr val="FF0000"/>
                </a:solidFill>
                <a:latin typeface="Times New Roman" panose="02020603050405020304" pitchFamily="18" charset="0"/>
                <a:cs typeface="Times New Roman" panose="02020603050405020304" pitchFamily="18" charset="0"/>
              </a:rPr>
              <a:t>unvisited links</a:t>
            </a:r>
            <a:r>
              <a:rPr lang="en-US" dirty="0">
                <a:latin typeface="Times New Roman" panose="02020603050405020304" pitchFamily="18" charset="0"/>
                <a:cs typeface="Times New Roman" panose="02020603050405020304" pitchFamily="18" charset="0"/>
              </a:rPr>
              <a:t>. For visited links, use </a:t>
            </a:r>
            <a:r>
              <a:rPr lang="en-US" dirty="0">
                <a:solidFill>
                  <a:srgbClr val="004FEE"/>
                </a:solidFill>
                <a:latin typeface="Times New Roman" panose="02020603050405020304" pitchFamily="18" charset="0"/>
                <a:cs typeface="Times New Roman" panose="02020603050405020304" pitchFamily="18" charset="0"/>
              </a:rPr>
              <a:t>a:visited</a:t>
            </a:r>
            <a:r>
              <a:rPr lang="en-US" dirty="0">
                <a:latin typeface="Times New Roman" panose="02020603050405020304" pitchFamily="18" charset="0"/>
                <a:cs typeface="Times New Roman" panose="02020603050405020304" pitchFamily="18" charset="0"/>
              </a:rPr>
              <a:t>, like this:</a:t>
            </a:r>
          </a:p>
          <a:p>
            <a:pPr lvl="1" algn="just">
              <a:lnSpc>
                <a:spcPct val="90000"/>
              </a:lnSpc>
            </a:pPr>
            <a:r>
              <a:rPr lang="en-US" dirty="0">
                <a:solidFill>
                  <a:srgbClr val="004FEE"/>
                </a:solidFill>
                <a:latin typeface="Times New Roman" panose="02020603050405020304" pitchFamily="18" charset="0"/>
                <a:cs typeface="Times New Roman" panose="02020603050405020304" pitchFamily="18" charset="0"/>
              </a:rPr>
              <a:t>a:visited {color: color-value;}</a:t>
            </a:r>
            <a:endParaRPr lang="en-US" dirty="0" smtClean="0">
              <a:solidFill>
                <a:srgbClr val="004FEE"/>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207517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for </a:t>
            </a:r>
            <a:r>
              <a:rPr lang="en-US" sz="3200" dirty="0" smtClean="0">
                <a:solidFill>
                  <a:srgbClr val="FFFFFF"/>
                </a:solidFill>
                <a:latin typeface="Times New Roman" pitchFamily="18" charset="0"/>
                <a:cs typeface="Times New Roman" pitchFamily="18" charset="0"/>
              </a:rPr>
              <a:t>Links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8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rule specifies </a:t>
            </a:r>
            <a:r>
              <a:rPr lang="en-US" dirty="0" err="1">
                <a:latin typeface="Times New Roman" panose="02020603050405020304" pitchFamily="18" charset="0"/>
                <a:cs typeface="Times New Roman" panose="02020603050405020304" pitchFamily="18" charset="0"/>
              </a:rPr>
              <a:t>burlywood</a:t>
            </a:r>
            <a:r>
              <a:rPr lang="en-US" dirty="0">
                <a:latin typeface="Times New Roman" panose="02020603050405020304" pitchFamily="18" charset="0"/>
                <a:cs typeface="Times New Roman" panose="02020603050405020304" pitchFamily="18" charset="0"/>
              </a:rPr>
              <a:t> for unvisited links, and the </a:t>
            </a:r>
            <a:r>
              <a:rPr lang="en-US" dirty="0" smtClean="0">
                <a:latin typeface="Times New Roman" panose="02020603050405020304" pitchFamily="18" charset="0"/>
                <a:cs typeface="Times New Roman" panose="02020603050405020304" pitchFamily="18" charset="0"/>
              </a:rPr>
              <a:t>second rule </a:t>
            </a:r>
            <a:r>
              <a:rPr lang="en-US" dirty="0">
                <a:latin typeface="Times New Roman" panose="02020603050405020304" pitchFamily="18" charset="0"/>
                <a:cs typeface="Times New Roman" panose="02020603050405020304" pitchFamily="18" charset="0"/>
              </a:rPr>
              <a:t>specifies light blue for visited links:</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a:link {color: </a:t>
            </a:r>
            <a:r>
              <a:rPr lang="en-US" dirty="0" err="1">
                <a:solidFill>
                  <a:srgbClr val="FF0000"/>
                </a:solidFill>
                <a:latin typeface="Times New Roman" panose="02020603050405020304" pitchFamily="18" charset="0"/>
                <a:cs typeface="Times New Roman" panose="02020603050405020304" pitchFamily="18" charset="0"/>
              </a:rPr>
              <a:t>burlywood</a:t>
            </a: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a:visited {color: #</a:t>
            </a:r>
            <a:r>
              <a:rPr lang="en-US" dirty="0" err="1">
                <a:solidFill>
                  <a:srgbClr val="FF0000"/>
                </a:solidFill>
                <a:latin typeface="Times New Roman" panose="02020603050405020304" pitchFamily="18" charset="0"/>
                <a:cs typeface="Times New Roman" panose="02020603050405020304" pitchFamily="18" charset="0"/>
              </a:rPr>
              <a:t>aaaaff</a:t>
            </a:r>
            <a:r>
              <a:rPr lang="en-US" dirty="0" smtClean="0">
                <a:solidFill>
                  <a:srgbClr val="FF0000"/>
                </a:solidFill>
                <a:latin typeface="Times New Roman" panose="02020603050405020304" pitchFamily="18" charset="0"/>
                <a:cs typeface="Times New Roman" panose="02020603050405020304" pitchFamily="18" charset="0"/>
              </a:rPr>
              <a:t>;}</a:t>
            </a:r>
          </a:p>
          <a:p>
            <a:pPr lvl="1" algn="just">
              <a:lnSpc>
                <a:spcPct val="90000"/>
              </a:lnSpc>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being able to change the colors in your web page’s links, you can also </a:t>
            </a:r>
            <a:r>
              <a:rPr lang="en-US" dirty="0" smtClean="0">
                <a:latin typeface="Times New Roman" panose="02020603050405020304" pitchFamily="18" charset="0"/>
                <a:cs typeface="Times New Roman" panose="02020603050405020304" pitchFamily="18" charset="0"/>
              </a:rPr>
              <a:t>change your </a:t>
            </a:r>
            <a:r>
              <a:rPr lang="en-US" dirty="0">
                <a:latin typeface="Times New Roman" panose="02020603050405020304" pitchFamily="18" charset="0"/>
                <a:cs typeface="Times New Roman" panose="02020603050405020304" pitchFamily="18" charset="0"/>
              </a:rPr>
              <a:t>links’ underline scheme. By default, browsers display links with underlines. If that </a:t>
            </a:r>
            <a:r>
              <a:rPr lang="en-US" dirty="0" smtClean="0">
                <a:latin typeface="Times New Roman" panose="02020603050405020304" pitchFamily="18" charset="0"/>
                <a:cs typeface="Times New Roman" panose="02020603050405020304" pitchFamily="18" charset="0"/>
              </a:rPr>
              <a:t>leads to </a:t>
            </a:r>
            <a:r>
              <a:rPr lang="en-US" dirty="0">
                <a:latin typeface="Times New Roman" panose="02020603050405020304" pitchFamily="18" charset="0"/>
                <a:cs typeface="Times New Roman" panose="02020603050405020304" pitchFamily="18" charset="0"/>
              </a:rPr>
              <a:t>visual clutter or confusion with regular text that’s underlined, and </a:t>
            </a:r>
            <a:r>
              <a:rPr lang="en-US" b="1" dirty="0">
                <a:latin typeface="Times New Roman" panose="02020603050405020304" pitchFamily="18" charset="0"/>
                <a:cs typeface="Times New Roman" panose="02020603050405020304" pitchFamily="18" charset="0"/>
              </a:rPr>
              <a:t>you’d like to have no </a:t>
            </a:r>
            <a:r>
              <a:rPr lang="en-US" b="1" dirty="0" smtClean="0">
                <a:latin typeface="Times New Roman" panose="02020603050405020304" pitchFamily="18" charset="0"/>
                <a:cs typeface="Times New Roman" panose="02020603050405020304" pitchFamily="18" charset="0"/>
              </a:rPr>
              <a:t>link underlining</a:t>
            </a:r>
            <a:r>
              <a:rPr lang="en-US" b="1" dirty="0">
                <a:solidFill>
                  <a:srgbClr val="004FEE"/>
                </a:solidFill>
                <a:latin typeface="Times New Roman" panose="02020603050405020304" pitchFamily="18" charset="0"/>
                <a:cs typeface="Times New Roman" panose="02020603050405020304" pitchFamily="18" charset="0"/>
              </a:rPr>
              <a:t>, then use text-decoration</a:t>
            </a:r>
            <a:r>
              <a:rPr lang="en-US" dirty="0">
                <a:latin typeface="Times New Roman" panose="02020603050405020304" pitchFamily="18" charset="0"/>
                <a:cs typeface="Times New Roman" panose="02020603050405020304" pitchFamily="18" charset="0"/>
              </a:rPr>
              <a:t>: none, like this:</a:t>
            </a:r>
          </a:p>
          <a:p>
            <a:pPr lvl="1" algn="just">
              <a:lnSpc>
                <a:spcPct val="90000"/>
              </a:lnSpc>
            </a:pPr>
            <a:r>
              <a:rPr lang="en-US" dirty="0">
                <a:solidFill>
                  <a:srgbClr val="004FEE"/>
                </a:solidFill>
                <a:latin typeface="Times New Roman" panose="02020603050405020304" pitchFamily="18" charset="0"/>
                <a:cs typeface="Times New Roman" panose="02020603050405020304" pitchFamily="18" charset="0"/>
              </a:rPr>
              <a:t>a {text-decoration: none</a:t>
            </a:r>
            <a:r>
              <a:rPr lang="en-US" dirty="0" smtClean="0">
                <a:solidFill>
                  <a:srgbClr val="004FEE"/>
                </a:solidFill>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link underlines are disabled using this CSS rule, but </a:t>
            </a:r>
            <a:r>
              <a:rPr lang="en-US" b="1" dirty="0">
                <a:latin typeface="Times New Roman" panose="02020603050405020304" pitchFamily="18" charset="0"/>
                <a:cs typeface="Times New Roman" panose="02020603050405020304" pitchFamily="18" charset="0"/>
              </a:rPr>
              <a:t>you want to display underlines </a:t>
            </a:r>
            <a:r>
              <a:rPr lang="en-US" dirty="0">
                <a:latin typeface="Times New Roman" panose="02020603050405020304" pitchFamily="18" charset="0"/>
                <a:cs typeface="Times New Roman" panose="02020603050405020304" pitchFamily="18" charset="0"/>
              </a:rPr>
              <a:t>when the </a:t>
            </a:r>
            <a:r>
              <a:rPr lang="en-US" dirty="0" smtClean="0">
                <a:latin typeface="Times New Roman" panose="02020603050405020304" pitchFamily="18" charset="0"/>
                <a:cs typeface="Times New Roman" panose="02020603050405020304" pitchFamily="18" charset="0"/>
              </a:rPr>
              <a:t>mouse hovers </a:t>
            </a:r>
            <a:r>
              <a:rPr lang="en-US" dirty="0">
                <a:latin typeface="Times New Roman" panose="02020603050405020304" pitchFamily="18" charset="0"/>
                <a:cs typeface="Times New Roman" panose="02020603050405020304" pitchFamily="18" charset="0"/>
              </a:rPr>
              <a:t>over a link, use the a:hover pseudo-class selector with text-decoration: underline</a:t>
            </a:r>
            <a:r>
              <a:rPr lang="en-US" dirty="0" smtClean="0">
                <a:latin typeface="Times New Roman" panose="02020603050405020304" pitchFamily="18" charset="0"/>
                <a:cs typeface="Times New Roman" panose="02020603050405020304" pitchFamily="18" charset="0"/>
              </a:rPr>
              <a:t>, like </a:t>
            </a:r>
            <a:r>
              <a:rPr lang="en-US" dirty="0">
                <a:latin typeface="Times New Roman" panose="02020603050405020304" pitchFamily="18" charset="0"/>
                <a:cs typeface="Times New Roman" panose="02020603050405020304" pitchFamily="18" charset="0"/>
              </a:rPr>
              <a:t>this:</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a:hover {</a:t>
            </a:r>
            <a:r>
              <a:rPr lang="en-US" b="1" dirty="0">
                <a:solidFill>
                  <a:srgbClr val="FF0000"/>
                </a:solidFill>
                <a:latin typeface="Times New Roman" panose="02020603050405020304" pitchFamily="18" charset="0"/>
                <a:cs typeface="Times New Roman" panose="02020603050405020304" pitchFamily="18" charset="0"/>
              </a:rPr>
              <a:t>text-decoration:</a:t>
            </a:r>
            <a:r>
              <a:rPr lang="en-US"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underline</a:t>
            </a:r>
            <a:r>
              <a:rPr lang="en-US" dirty="0" smtClean="0">
                <a:solidFill>
                  <a:srgbClr val="FF0000"/>
                </a:solidFill>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rPr>
              <a:t>note the two </a:t>
            </a:r>
            <a:r>
              <a:rPr lang="en-US" b="1" dirty="0" err="1">
                <a:latin typeface="Times New Roman" panose="02020603050405020304" pitchFamily="18" charset="0"/>
                <a:cs typeface="Times New Roman" panose="02020603050405020304" pitchFamily="18" charset="0"/>
              </a:rPr>
              <a:t>nav</a:t>
            </a:r>
            <a:r>
              <a:rPr lang="en-US" dirty="0">
                <a:latin typeface="Times New Roman" panose="02020603050405020304" pitchFamily="18" charset="0"/>
                <a:cs typeface="Times New Roman" panose="02020603050405020304" pitchFamily="18" charset="0"/>
              </a:rPr>
              <a:t> element CSS rules, which are copied here for your</a:t>
            </a:r>
          </a:p>
          <a:p>
            <a:pPr lvl="1" algn="just">
              <a:lnSpc>
                <a:spcPct val="90000"/>
              </a:lnSpc>
            </a:pPr>
            <a:r>
              <a:rPr lang="en-US" dirty="0">
                <a:latin typeface="Times New Roman" panose="02020603050405020304" pitchFamily="18" charset="0"/>
                <a:cs typeface="Times New Roman" panose="02020603050405020304" pitchFamily="18" charset="0"/>
              </a:rPr>
              <a:t>convenience:</a:t>
            </a:r>
          </a:p>
          <a:p>
            <a:pPr lvl="1" algn="just">
              <a:lnSpc>
                <a:spcPct val="90000"/>
              </a:lnSpc>
            </a:pP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a {font-size: .8em;}</a:t>
            </a:r>
          </a:p>
          <a:p>
            <a:pPr lvl="1" algn="just">
              <a:lnSpc>
                <a:spcPct val="90000"/>
              </a:lnSpc>
            </a:pPr>
            <a:r>
              <a:rPr lang="en-US" dirty="0" err="1">
                <a:solidFill>
                  <a:srgbClr val="FF0000"/>
                </a:solidFill>
                <a:latin typeface="Times New Roman" panose="02020603050405020304" pitchFamily="18" charset="0"/>
                <a:cs typeface="Times New Roman" panose="02020603050405020304" pitchFamily="18" charset="0"/>
              </a:rPr>
              <a:t>nav</a:t>
            </a:r>
            <a:r>
              <a:rPr lang="en-US" dirty="0">
                <a:solidFill>
                  <a:srgbClr val="FF0000"/>
                </a:solidFill>
                <a:latin typeface="Times New Roman" panose="02020603050405020304" pitchFamily="18" charset="0"/>
                <a:cs typeface="Times New Roman" panose="02020603050405020304" pitchFamily="18" charset="0"/>
              </a:rPr>
              <a:t> &gt; * {margin: 1em 0;}</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445603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 Element Additional </a:t>
            </a:r>
            <a:r>
              <a:rPr lang="en-US" sz="3200" dirty="0" smtClean="0">
                <a:solidFill>
                  <a:srgbClr val="FFFFFF"/>
                </a:solidFill>
                <a:latin typeface="Times New Roman" pitchFamily="18" charset="0"/>
                <a:cs typeface="Times New Roman" pitchFamily="18" charset="0"/>
              </a:rPr>
              <a:t>Details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Linking </a:t>
            </a:r>
            <a:r>
              <a:rPr lang="en-US" dirty="0">
                <a:solidFill>
                  <a:srgbClr val="FF0000"/>
                </a:solidFill>
                <a:latin typeface="Times New Roman" panose="02020603050405020304" pitchFamily="18" charset="0"/>
                <a:cs typeface="Times New Roman" panose="02020603050405020304" pitchFamily="18" charset="0"/>
              </a:rPr>
              <a:t>to a Specified Location Within a </a:t>
            </a:r>
            <a:r>
              <a:rPr lang="en-US" dirty="0" smtClean="0">
                <a:solidFill>
                  <a:srgbClr val="FF0000"/>
                </a:solidFill>
                <a:latin typeface="Times New Roman" panose="02020603050405020304" pitchFamily="18" charset="0"/>
                <a:cs typeface="Times New Roman" panose="02020603050405020304" pitchFamily="18" charset="0"/>
              </a:rPr>
              <a:t>Different Web Page</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link to a specified location within a different web page, use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to specify </a:t>
            </a:r>
            <a:r>
              <a:rPr lang="en-US" dirty="0" smtClean="0">
                <a:latin typeface="Times New Roman" panose="02020603050405020304" pitchFamily="18" charset="0"/>
                <a:cs typeface="Times New Roman" panose="02020603050405020304" pitchFamily="18" charset="0"/>
              </a:rPr>
              <a:t>the other </a:t>
            </a:r>
            <a:r>
              <a:rPr lang="en-US" dirty="0">
                <a:latin typeface="Times New Roman" panose="02020603050405020304" pitchFamily="18" charset="0"/>
                <a:cs typeface="Times New Roman" panose="02020603050405020304" pitchFamily="18" charset="0"/>
              </a:rPr>
              <a:t>page (using an absolute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with http or a relative URL) and then append a # value to </a:t>
            </a:r>
            <a:r>
              <a:rPr lang="en-US" dirty="0" smtClean="0">
                <a:latin typeface="Times New Roman" panose="02020603050405020304" pitchFamily="18" charset="0"/>
                <a:cs typeface="Times New Roman" panose="02020603050405020304" pitchFamily="18" charset="0"/>
              </a:rPr>
              <a:t>specify the </a:t>
            </a:r>
            <a:r>
              <a:rPr lang="en-US" dirty="0">
                <a:latin typeface="Times New Roman" panose="02020603050405020304" pitchFamily="18" charset="0"/>
                <a:cs typeface="Times New Roman" panose="02020603050405020304" pitchFamily="18" charset="0"/>
              </a:rPr>
              <a:t>location within that page</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Given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following directory </a:t>
            </a:r>
            <a:r>
              <a:rPr lang="en-US" dirty="0">
                <a:latin typeface="Times New Roman" panose="02020603050405020304" pitchFamily="18" charset="0"/>
                <a:cs typeface="Times New Roman" panose="02020603050405020304" pitchFamily="18" charset="0"/>
              </a:rPr>
              <a:t>tree, can you provide a link from the home page to the clock tower photograph?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photograph’s </a:t>
            </a:r>
            <a:r>
              <a:rPr lang="en-US" dirty="0">
                <a:latin typeface="Times New Roman" panose="02020603050405020304" pitchFamily="18" charset="0"/>
                <a:cs typeface="Times New Roman" panose="02020603050405020304" pitchFamily="18" charset="0"/>
              </a:rPr>
              <a:t>img element resides in the clockTower.html web page, and it uses an id </a:t>
            </a:r>
            <a:r>
              <a:rPr lang="en-US" dirty="0" smtClean="0">
                <a:latin typeface="Times New Roman" panose="02020603050405020304" pitchFamily="18" charset="0"/>
                <a:cs typeface="Times New Roman" panose="02020603050405020304" pitchFamily="18" charset="0"/>
              </a:rPr>
              <a:t>value of </a:t>
            </a:r>
            <a:r>
              <a:rPr lang="en-US" dirty="0">
                <a:latin typeface="Times New Roman" panose="02020603050405020304" pitchFamily="18" charset="0"/>
                <a:cs typeface="Times New Roman" panose="02020603050405020304" pitchFamily="18" charset="0"/>
              </a:rPr>
              <a:t>tower-photo.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student </a:t>
            </a:r>
            <a:r>
              <a:rPr lang="en-US" dirty="0">
                <a:latin typeface="Times New Roman" panose="02020603050405020304" pitchFamily="18" charset="0"/>
                <a:cs typeface="Times New Roman" panose="02020603050405020304" pitchFamily="18" charset="0"/>
              </a:rPr>
              <a:t>Olivia Leung has an index.html home page in her </a:t>
            </a:r>
            <a:r>
              <a:rPr lang="en-US" dirty="0" err="1">
                <a:latin typeface="Times New Roman" panose="02020603050405020304" pitchFamily="18" charset="0"/>
                <a:cs typeface="Times New Roman" panose="02020603050405020304" pitchFamily="18" charset="0"/>
              </a:rPr>
              <a:t>oleung</a:t>
            </a:r>
            <a:r>
              <a:rPr lang="en-US" dirty="0">
                <a:latin typeface="Times New Roman" panose="02020603050405020304" pitchFamily="18" charset="0"/>
                <a:cs typeface="Times New Roman" panose="02020603050405020304" pitchFamily="18" charset="0"/>
              </a:rPr>
              <a:t> home </a:t>
            </a:r>
            <a:r>
              <a:rPr lang="en-US" dirty="0" smtClean="0">
                <a:latin typeface="Times New Roman" panose="02020603050405020304" pitchFamily="18" charset="0"/>
                <a:cs typeface="Times New Roman" panose="02020603050405020304" pitchFamily="18" charset="0"/>
              </a:rPr>
              <a:t>page directory</a:t>
            </a:r>
            <a:r>
              <a:rPr lang="en-US" dirty="0">
                <a:latin typeface="Times New Roman" panose="02020603050405020304" pitchFamily="18" charset="0"/>
                <a:cs typeface="Times New Roman" panose="02020603050405020304" pitchFamily="18" charset="0"/>
              </a:rPr>
              <a:t>. In implementing a link from the home page to the clock tower photograph, </a:t>
            </a:r>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go up to the </a:t>
            </a:r>
            <a:r>
              <a:rPr lang="en-US" dirty="0" err="1">
                <a:latin typeface="Times New Roman" panose="02020603050405020304" pitchFamily="18" charset="0"/>
                <a:cs typeface="Times New Roman" panose="02020603050405020304" pitchFamily="18" charset="0"/>
              </a:rPr>
              <a:t>oleung</a:t>
            </a:r>
            <a:r>
              <a:rPr lang="en-US" dirty="0">
                <a:latin typeface="Times New Roman" panose="02020603050405020304" pitchFamily="18" charset="0"/>
                <a:cs typeface="Times New Roman" panose="02020603050405020304" pitchFamily="18" charset="0"/>
              </a:rPr>
              <a:t> home directory.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the path to the clock tower photograph starts by going down (from the </a:t>
            </a:r>
            <a:r>
              <a:rPr lang="en-US" dirty="0" err="1">
                <a:latin typeface="Times New Roman" panose="02020603050405020304" pitchFamily="18" charset="0"/>
                <a:cs typeface="Times New Roman" panose="02020603050405020304" pitchFamily="18" charset="0"/>
              </a:rPr>
              <a:t>oleung</a:t>
            </a:r>
            <a:r>
              <a:rPr lang="en-US" dirty="0">
                <a:latin typeface="Times New Roman" panose="02020603050405020304" pitchFamily="18" charset="0"/>
                <a:cs typeface="Times New Roman" panose="02020603050405020304" pitchFamily="18" charset="0"/>
              </a:rPr>
              <a:t> directory) </a:t>
            </a:r>
            <a:r>
              <a:rPr lang="en-US" dirty="0" smtClean="0">
                <a:latin typeface="Times New Roman" panose="02020603050405020304" pitchFamily="18" charset="0"/>
                <a:cs typeface="Times New Roman" panose="02020603050405020304" pitchFamily="18" charset="0"/>
              </a:rPr>
              <a:t>to the </a:t>
            </a:r>
            <a:r>
              <a:rPr lang="en-US" dirty="0" err="1">
                <a:latin typeface="Times New Roman" panose="02020603050405020304" pitchFamily="18" charset="0"/>
                <a:cs typeface="Times New Roman" panose="02020603050405020304" pitchFamily="18" charset="0"/>
              </a:rPr>
              <a:t>htmlLecture</a:t>
            </a:r>
            <a:r>
              <a:rPr lang="en-US" dirty="0">
                <a:latin typeface="Times New Roman" panose="02020603050405020304" pitchFamily="18" charset="0"/>
                <a:cs typeface="Times New Roman" panose="02020603050405020304" pitchFamily="18" charset="0"/>
              </a:rPr>
              <a:t> directory. Here’s the link code</a:t>
            </a:r>
            <a:r>
              <a:rPr lang="en-US" dirty="0" smtClean="0">
                <a:latin typeface="Times New Roman" panose="02020603050405020304" pitchFamily="18" charset="0"/>
                <a:cs typeface="Times New Roman" panose="02020603050405020304" pitchFamily="18" charset="0"/>
              </a:rPr>
              <a:t>:</a:t>
            </a:r>
          </a:p>
          <a:p>
            <a:pPr algn="just">
              <a:lnSpc>
                <a:spcPct val="90000"/>
              </a:lnSpc>
            </a:pPr>
            <a:endParaRPr lang="en-US" dirty="0">
              <a:latin typeface="Times New Roman" panose="02020603050405020304" pitchFamily="18" charset="0"/>
              <a:cs typeface="Times New Roman" panose="02020603050405020304" pitchFamily="18" charset="0"/>
            </a:endParaRP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&lt;a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htmlLecture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clockTower.html#tower-photo</a:t>
            </a:r>
            <a:r>
              <a:rPr lang="en-US" dirty="0">
                <a:solidFill>
                  <a:srgbClr val="FF0000"/>
                </a:solidFill>
                <a:latin typeface="Times New Roman" panose="02020603050405020304" pitchFamily="18" charset="0"/>
                <a:cs typeface="Times New Roman" panose="02020603050405020304" pitchFamily="18" charset="0"/>
              </a:rPr>
              <a:t>"&gt;</a:t>
            </a:r>
          </a:p>
          <a:p>
            <a:pPr lvl="1" algn="just">
              <a:lnSpc>
                <a:spcPct val="90000"/>
              </a:lnSpc>
            </a:pPr>
            <a:r>
              <a:rPr lang="en-US" dirty="0">
                <a:solidFill>
                  <a:srgbClr val="FF0000"/>
                </a:solidFill>
                <a:latin typeface="Times New Roman" panose="02020603050405020304" pitchFamily="18" charset="0"/>
                <a:cs typeface="Times New Roman" panose="02020603050405020304" pitchFamily="18" charset="0"/>
              </a:rPr>
              <a:t>Park University Clock Tower Photograph&lt;/a&gt;</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2700" y="2895600"/>
            <a:ext cx="4495800" cy="1600200"/>
          </a:xfrm>
          <a:prstGeom prst="rect">
            <a:avLst/>
          </a:prstGeom>
        </p:spPr>
      </p:pic>
    </p:spTree>
    <p:extLst>
      <p:ext uri="{BB962C8B-B14F-4D97-AF65-F5344CB8AC3E}">
        <p14:creationId xmlns:p14="http://schemas.microsoft.com/office/powerpoint/2010/main" val="1006644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 Element Additional </a:t>
            </a:r>
            <a:r>
              <a:rPr lang="en-US" sz="3200" dirty="0" smtClean="0">
                <a:solidFill>
                  <a:srgbClr val="FFFFFF"/>
                </a:solidFill>
                <a:latin typeface="Times New Roman" pitchFamily="18" charset="0"/>
                <a:cs typeface="Times New Roman" pitchFamily="18" charset="0"/>
              </a:rPr>
              <a:t>Details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14400" y="838200"/>
            <a:ext cx="8153399" cy="506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target </a:t>
            </a:r>
            <a:r>
              <a:rPr lang="en-US" dirty="0" smtClean="0">
                <a:solidFill>
                  <a:srgbClr val="FF0000"/>
                </a:solidFill>
                <a:latin typeface="Times New Roman" panose="02020603050405020304" pitchFamily="18" charset="0"/>
                <a:cs typeface="Times New Roman" panose="02020603050405020304" pitchFamily="18" charset="0"/>
              </a:rPr>
              <a:t>Attribute</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 element’s target attribute value specifies where to open </a:t>
            </a:r>
            <a:r>
              <a:rPr lang="en-US" dirty="0" smtClean="0">
                <a:latin typeface="Times New Roman" panose="02020603050405020304" pitchFamily="18" charset="0"/>
                <a:cs typeface="Times New Roman" panose="02020603050405020304" pitchFamily="18" charset="0"/>
              </a:rPr>
              <a:t>the linked-to </a:t>
            </a:r>
            <a:r>
              <a:rPr lang="en-US" dirty="0">
                <a:latin typeface="Times New Roman" panose="02020603050405020304" pitchFamily="18" charset="0"/>
                <a:cs typeface="Times New Roman" panose="02020603050405020304" pitchFamily="18" charset="0"/>
              </a:rPr>
              <a:t>web page. Note the three values listed in </a:t>
            </a:r>
            <a:r>
              <a:rPr lang="en-US"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target attribute's default value is </a:t>
            </a:r>
            <a:r>
              <a:rPr lang="en-US" dirty="0">
                <a:solidFill>
                  <a:srgbClr val="FF0000"/>
                </a:solidFill>
                <a:latin typeface="Times New Roman" panose="02020603050405020304" pitchFamily="18" charset="0"/>
                <a:cs typeface="Times New Roman" panose="02020603050405020304" pitchFamily="18" charset="0"/>
              </a:rPr>
              <a:t>_self</a:t>
            </a:r>
            <a:r>
              <a:rPr lang="en-US" dirty="0">
                <a:latin typeface="Times New Roman" panose="02020603050405020304" pitchFamily="18" charset="0"/>
                <a:cs typeface="Times New Roman" panose="02020603050405020304" pitchFamily="18" charset="0"/>
              </a:rPr>
              <a:t>. As noted in the figure, if you have a link </a:t>
            </a:r>
            <a:r>
              <a:rPr lang="en-US" dirty="0" smtClean="0">
                <a:latin typeface="Times New Roman" panose="02020603050405020304" pitchFamily="18" charset="0"/>
                <a:cs typeface="Times New Roman" panose="02020603050405020304" pitchFamily="18" charset="0"/>
              </a:rPr>
              <a:t>that uses </a:t>
            </a:r>
            <a:r>
              <a:rPr lang="en-US" dirty="0">
                <a:latin typeface="Times New Roman" panose="02020603050405020304" pitchFamily="18" charset="0"/>
                <a:cs typeface="Times New Roman" panose="02020603050405020304" pitchFamily="18" charset="0"/>
              </a:rPr>
              <a:t>the _self value and the link is clicked, </a:t>
            </a:r>
            <a:r>
              <a:rPr lang="en-US" dirty="0">
                <a:solidFill>
                  <a:srgbClr val="FF0000"/>
                </a:solidFill>
                <a:latin typeface="Times New Roman" panose="02020603050405020304" pitchFamily="18" charset="0"/>
                <a:cs typeface="Times New Roman" panose="02020603050405020304" pitchFamily="18" charset="0"/>
              </a:rPr>
              <a:t>the specified new page loads within the current </a:t>
            </a:r>
            <a:r>
              <a:rPr lang="en-US" dirty="0" smtClean="0">
                <a:solidFill>
                  <a:srgbClr val="FF0000"/>
                </a:solidFill>
                <a:latin typeface="Times New Roman" panose="02020603050405020304" pitchFamily="18" charset="0"/>
                <a:cs typeface="Times New Roman" panose="02020603050405020304" pitchFamily="18" charset="0"/>
              </a:rPr>
              <a:t>web browser </a:t>
            </a:r>
            <a:r>
              <a:rPr lang="en-US" dirty="0">
                <a:solidFill>
                  <a:srgbClr val="FF0000"/>
                </a:solidFill>
                <a:latin typeface="Times New Roman" panose="02020603050405020304" pitchFamily="18" charset="0"/>
                <a:cs typeface="Times New Roman" panose="02020603050405020304" pitchFamily="18" charset="0"/>
              </a:rPr>
              <a:t>and overlays the previous page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have a link that uses the </a:t>
            </a:r>
            <a:r>
              <a:rPr lang="en-US" dirty="0">
                <a:solidFill>
                  <a:srgbClr val="004FEE"/>
                </a:solidFill>
                <a:latin typeface="Times New Roman" panose="02020603050405020304" pitchFamily="18" charset="0"/>
                <a:cs typeface="Times New Roman" panose="02020603050405020304" pitchFamily="18" charset="0"/>
              </a:rPr>
              <a:t>_blank </a:t>
            </a:r>
            <a:r>
              <a:rPr lang="en-US" dirty="0">
                <a:latin typeface="Times New Roman" panose="02020603050405020304" pitchFamily="18" charset="0"/>
                <a:cs typeface="Times New Roman" panose="02020603050405020304" pitchFamily="18" charset="0"/>
              </a:rPr>
              <a:t>value and the link is clicked</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specified </a:t>
            </a:r>
            <a:r>
              <a:rPr lang="en-US" dirty="0">
                <a:solidFill>
                  <a:srgbClr val="004FEE"/>
                </a:solidFill>
                <a:latin typeface="Times New Roman" panose="02020603050405020304" pitchFamily="18" charset="0"/>
                <a:cs typeface="Times New Roman" panose="02020603050405020304" pitchFamily="18" charset="0"/>
              </a:rPr>
              <a:t>new page loads in a new browser window or in a new tab within the current </a:t>
            </a:r>
            <a:r>
              <a:rPr lang="en-US" dirty="0" smtClean="0">
                <a:solidFill>
                  <a:srgbClr val="004FEE"/>
                </a:solidFill>
                <a:latin typeface="Times New Roman" panose="02020603050405020304" pitchFamily="18" charset="0"/>
                <a:cs typeface="Times New Roman" panose="02020603050405020304" pitchFamily="18" charset="0"/>
              </a:rPr>
              <a:t>browser window</a:t>
            </a:r>
            <a:r>
              <a:rPr lang="en-US" dirty="0">
                <a:solidFill>
                  <a:srgbClr val="004FEE"/>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Here’s </a:t>
            </a:r>
            <a:r>
              <a:rPr lang="en-US" dirty="0">
                <a:latin typeface="Times New Roman" panose="02020603050405020304" pitchFamily="18" charset="0"/>
                <a:cs typeface="Times New Roman" panose="02020603050405020304" pitchFamily="18" charset="0"/>
              </a:rPr>
              <a:t>an example link element that uses the _blank value:</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&lt;a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="https://www.youtube.com/watch?v=zm48WoRs0hA&amp;noredirect=1"</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target="_blank"&gt;Bethany </a:t>
            </a:r>
            <a:r>
              <a:rPr lang="en-US" dirty="0" err="1">
                <a:solidFill>
                  <a:srgbClr val="FF0000"/>
                </a:solidFill>
                <a:latin typeface="Times New Roman" panose="02020603050405020304" pitchFamily="18" charset="0"/>
                <a:cs typeface="Times New Roman" panose="02020603050405020304" pitchFamily="18" charset="0"/>
              </a:rPr>
              <a:t>Mota</a:t>
            </a:r>
            <a:r>
              <a:rPr lang="en-US" dirty="0">
                <a:solidFill>
                  <a:srgbClr val="FF0000"/>
                </a:solidFill>
                <a:latin typeface="Times New Roman" panose="02020603050405020304" pitchFamily="18" charset="0"/>
                <a:cs typeface="Times New Roman" panose="02020603050405020304" pitchFamily="18" charset="0"/>
              </a:rPr>
              <a:t>: Perfect Back to School Hair, Makeup</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&amp;amp; Outfit!&lt;/a&gt;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have a link that uses the </a:t>
            </a:r>
            <a:r>
              <a:rPr lang="en-US" dirty="0">
                <a:solidFill>
                  <a:srgbClr val="FF0000"/>
                </a:solidFill>
                <a:latin typeface="Times New Roman" panose="02020603050405020304" pitchFamily="18" charset="0"/>
                <a:cs typeface="Times New Roman" panose="02020603050405020304" pitchFamily="18" charset="0"/>
              </a:rPr>
              <a:t>_parent </a:t>
            </a:r>
            <a:r>
              <a:rPr lang="en-US" dirty="0">
                <a:latin typeface="Times New Roman" panose="02020603050405020304" pitchFamily="18" charset="0"/>
                <a:cs typeface="Times New Roman" panose="02020603050405020304" pitchFamily="18" charset="0"/>
              </a:rPr>
              <a:t>value and the link is clicked, </a:t>
            </a:r>
            <a:r>
              <a:rPr lang="en-US" dirty="0" smtClean="0">
                <a:latin typeface="Times New Roman" panose="02020603050405020304" pitchFamily="18" charset="0"/>
                <a:cs typeface="Times New Roman" panose="02020603050405020304" pitchFamily="18" charset="0"/>
              </a:rPr>
              <a:t>the target </a:t>
            </a:r>
            <a:r>
              <a:rPr lang="en-US" dirty="0">
                <a:latin typeface="Times New Roman" panose="02020603050405020304" pitchFamily="18" charset="0"/>
                <a:cs typeface="Times New Roman" panose="02020603050405020304" pitchFamily="18" charset="0"/>
              </a:rPr>
              <a:t>web page loads in the current web page’s parent document, which is typically the browser </a:t>
            </a:r>
            <a:r>
              <a:rPr lang="en-US" dirty="0" smtClean="0">
                <a:latin typeface="Times New Roman" panose="02020603050405020304" pitchFamily="18" charset="0"/>
                <a:cs typeface="Times New Roman" panose="02020603050405020304" pitchFamily="18" charset="0"/>
              </a:rPr>
              <a:t>window that </a:t>
            </a:r>
            <a:r>
              <a:rPr lang="en-US" dirty="0">
                <a:latin typeface="Times New Roman" panose="02020603050405020304" pitchFamily="18" charset="0"/>
                <a:cs typeface="Times New Roman" panose="02020603050405020304" pitchFamily="18" charset="0"/>
              </a:rPr>
              <a:t>caused the current web page to open</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Effectively</a:t>
            </a:r>
            <a:r>
              <a:rPr lang="en-US" dirty="0">
                <a:latin typeface="Times New Roman" panose="02020603050405020304" pitchFamily="18" charset="0"/>
                <a:cs typeface="Times New Roman" panose="02020603050405020304" pitchFamily="18" charset="0"/>
              </a:rPr>
              <a:t>, that means if you use target="_</a:t>
            </a:r>
            <a:r>
              <a:rPr lang="en-US" dirty="0" smtClean="0">
                <a:latin typeface="Times New Roman" panose="02020603050405020304" pitchFamily="18" charset="0"/>
                <a:cs typeface="Times New Roman" panose="02020603050405020304" pitchFamily="18" charset="0"/>
              </a:rPr>
              <a:t>blank</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open a web page in to a new window or new tab, you can use target="_parent" to open </a:t>
            </a:r>
            <a:r>
              <a:rPr lang="en-US" dirty="0" smtClean="0">
                <a:latin typeface="Times New Roman" panose="02020603050405020304" pitchFamily="18" charset="0"/>
                <a:cs typeface="Times New Roman" panose="02020603050405020304" pitchFamily="18" charset="0"/>
              </a:rPr>
              <a:t>another web </a:t>
            </a:r>
            <a:r>
              <a:rPr lang="en-US" dirty="0">
                <a:latin typeface="Times New Roman" panose="02020603050405020304" pitchFamily="18" charset="0"/>
                <a:cs typeface="Times New Roman" panose="02020603050405020304" pitchFamily="18" charset="0"/>
              </a:rPr>
              <a:t>page in the original window or tab.</a:t>
            </a: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6451" y="5257800"/>
            <a:ext cx="6229349" cy="1324760"/>
          </a:xfrm>
          <a:prstGeom prst="rect">
            <a:avLst/>
          </a:prstGeom>
        </p:spPr>
      </p:pic>
      <p:sp>
        <p:nvSpPr>
          <p:cNvPr id="4" name="Rectangle 3"/>
          <p:cNvSpPr/>
          <p:nvPr/>
        </p:nvSpPr>
        <p:spPr>
          <a:xfrm>
            <a:off x="2057400" y="6417697"/>
            <a:ext cx="68580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a:t>
            </a:r>
            <a:r>
              <a:rPr lang="en-US" dirty="0">
                <a:solidFill>
                  <a:srgbClr val="FF0000"/>
                </a:solidFill>
                <a:latin typeface="Times New Roman" panose="02020603050405020304" pitchFamily="18" charset="0"/>
                <a:cs typeface="Times New Roman" panose="02020603050405020304" pitchFamily="18" charset="0"/>
              </a:rPr>
              <a:t>6</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Specifying the environment in which the web page opens</a:t>
            </a:r>
          </a:p>
        </p:txBody>
      </p:sp>
    </p:spTree>
    <p:extLst>
      <p:ext uri="{BB962C8B-B14F-4D97-AF65-F5344CB8AC3E}">
        <p14:creationId xmlns:p14="http://schemas.microsoft.com/office/powerpoint/2010/main" val="4047490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Element</a:t>
            </a: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implement a link, you’ll need to use the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 Here’s an example a element that </a:t>
            </a:r>
            <a:r>
              <a:rPr lang="en-US" sz="1900" dirty="0" smtClean="0">
                <a:latin typeface="Times New Roman" pitchFamily="18" charset="0"/>
                <a:cs typeface="Times New Roman" pitchFamily="18" charset="0"/>
              </a:rPr>
              <a:t>implements a </a:t>
            </a:r>
            <a:r>
              <a:rPr lang="en-US" sz="1900" dirty="0">
                <a:latin typeface="Times New Roman" pitchFamily="18" charset="0"/>
                <a:cs typeface="Times New Roman" pitchFamily="18" charset="0"/>
              </a:rPr>
              <a:t>link </a:t>
            </a:r>
            <a:r>
              <a:rPr lang="en-US" sz="1900" dirty="0" smtClean="0">
                <a:latin typeface="Times New Roman" pitchFamily="18" charset="0"/>
                <a:cs typeface="Times New Roman" pitchFamily="18" charset="0"/>
              </a:rPr>
              <a:t>to (UOITC) University of Information Technology and Communication website</a:t>
            </a:r>
            <a:r>
              <a:rPr lang="en-US" sz="1900" dirty="0">
                <a:latin typeface="Times New Roman" pitchFamily="18" charset="0"/>
                <a:cs typeface="Times New Roman" pitchFamily="18" charset="0"/>
              </a:rPr>
              <a:t>:</a:t>
            </a:r>
          </a:p>
          <a:p>
            <a:pPr lvl="1" algn="just">
              <a:spcBef>
                <a:spcPts val="600"/>
              </a:spcBef>
              <a:spcAft>
                <a:spcPts val="0"/>
              </a:spcAft>
            </a:pPr>
            <a:r>
              <a:rPr lang="en-US" sz="1900" dirty="0">
                <a:solidFill>
                  <a:srgbClr val="FF0000"/>
                </a:solidFill>
                <a:latin typeface="Times New Roman" pitchFamily="18" charset="0"/>
                <a:cs typeface="Times New Roman" pitchFamily="18" charset="0"/>
              </a:rPr>
              <a:t>&lt;a </a:t>
            </a:r>
            <a:r>
              <a:rPr lang="en-US" sz="1900" dirty="0" err="1">
                <a:solidFill>
                  <a:srgbClr val="FF0000"/>
                </a:solidFill>
                <a:latin typeface="Times New Roman" pitchFamily="18" charset="0"/>
                <a:cs typeface="Times New Roman" pitchFamily="18" charset="0"/>
              </a:rPr>
              <a:t>href</a:t>
            </a:r>
            <a:r>
              <a:rPr lang="en-US" sz="1900" dirty="0">
                <a:solidFill>
                  <a:srgbClr val="FF0000"/>
                </a:solidFill>
                <a:latin typeface="Times New Roman" pitchFamily="18" charset="0"/>
                <a:cs typeface="Times New Roman" pitchFamily="18" charset="0"/>
              </a:rPr>
              <a:t>="http</a:t>
            </a:r>
            <a:r>
              <a:rPr lang="en-US" sz="1900" dirty="0" smtClean="0">
                <a:solidFill>
                  <a:srgbClr val="FF0000"/>
                </a:solidFill>
                <a:latin typeface="Times New Roman" pitchFamily="18" charset="0"/>
                <a:cs typeface="Times New Roman" pitchFamily="18" charset="0"/>
              </a:rPr>
              <a:t>://www.uoitc.edu.iq"&gt;UOITC&lt;/</a:t>
            </a:r>
            <a:r>
              <a:rPr lang="en-US" sz="1900" dirty="0">
                <a:solidFill>
                  <a:srgbClr val="FF0000"/>
                </a:solidFill>
                <a:latin typeface="Times New Roman" pitchFamily="18" charset="0"/>
                <a:cs typeface="Times New Roman" pitchFamily="18" charset="0"/>
              </a:rPr>
              <a:t>a</a:t>
            </a:r>
            <a:r>
              <a:rPr lang="en-US" sz="1900" dirty="0" smtClean="0">
                <a:solidFill>
                  <a:srgbClr val="FF0000"/>
                </a:solidFill>
                <a:latin typeface="Times New Roman" pitchFamily="18" charset="0"/>
                <a:cs typeface="Times New Roman" pitchFamily="18" charset="0"/>
              </a:rPr>
              <a:t>&gt;</a:t>
            </a:r>
          </a:p>
          <a:p>
            <a:pPr marL="342900" indent="-342900" algn="just">
              <a:spcBef>
                <a:spcPts val="600"/>
              </a:spcBef>
              <a:spcAft>
                <a:spcPts val="0"/>
              </a:spcAft>
              <a:buFont typeface="Arial" panose="020B0604020202020204" pitchFamily="34" charset="0"/>
              <a:buChar char="•"/>
            </a:pPr>
            <a:r>
              <a:rPr lang="en-US" sz="1900" dirty="0">
                <a:latin typeface="Times New Roman" pitchFamily="18" charset="0"/>
                <a:cs typeface="Times New Roman" pitchFamily="18" charset="0"/>
              </a:rPr>
              <a:t>The text that appears between an a element’s start tag and end tag forms the link label that the </a:t>
            </a:r>
            <a:r>
              <a:rPr lang="en-US" sz="1900" dirty="0" smtClean="0">
                <a:latin typeface="Times New Roman" pitchFamily="18" charset="0"/>
                <a:cs typeface="Times New Roman" pitchFamily="18" charset="0"/>
              </a:rPr>
              <a:t>user sees </a:t>
            </a:r>
            <a:r>
              <a:rPr lang="en-US" sz="1900" dirty="0">
                <a:latin typeface="Times New Roman" pitchFamily="18" charset="0"/>
                <a:cs typeface="Times New Roman" pitchFamily="18" charset="0"/>
              </a:rPr>
              <a:t>and clicks on. By default, browsers </a:t>
            </a:r>
            <a:r>
              <a:rPr lang="en-US" sz="1900" dirty="0" smtClean="0">
                <a:latin typeface="Times New Roman" pitchFamily="18" charset="0"/>
                <a:cs typeface="Times New Roman" pitchFamily="18" charset="0"/>
              </a:rPr>
              <a:t>display link labels “UOITC” </a:t>
            </a:r>
            <a:r>
              <a:rPr lang="en-US" sz="1900" dirty="0">
                <a:latin typeface="Times New Roman" pitchFamily="18" charset="0"/>
                <a:cs typeface="Times New Roman" pitchFamily="18" charset="0"/>
              </a:rPr>
              <a:t>with underlines. So this code renders like this</a:t>
            </a:r>
            <a:r>
              <a:rPr lang="en-US" sz="1900" dirty="0" smtClean="0">
                <a:latin typeface="Times New Roman" pitchFamily="18" charset="0"/>
                <a:cs typeface="Times New Roman" pitchFamily="18" charset="0"/>
              </a:rPr>
              <a:t>:</a:t>
            </a:r>
          </a:p>
          <a:p>
            <a:pPr lvl="1" algn="just">
              <a:spcBef>
                <a:spcPts val="600"/>
              </a:spcBef>
              <a:spcAft>
                <a:spcPts val="0"/>
              </a:spcAft>
            </a:pPr>
            <a:r>
              <a:rPr lang="en-US" sz="1900" u="sng" dirty="0" smtClean="0">
                <a:solidFill>
                  <a:srgbClr val="FF0000"/>
                </a:solidFill>
                <a:latin typeface="Times New Roman" pitchFamily="18" charset="0"/>
                <a:cs typeface="Times New Roman" pitchFamily="18" charset="0"/>
              </a:rPr>
              <a:t>UOITC</a:t>
            </a:r>
          </a:p>
          <a:p>
            <a:pPr marL="342900" indent="-342900" algn="just">
              <a:spcBef>
                <a:spcPts val="600"/>
              </a:spcBef>
              <a:spcAft>
                <a:spcPts val="0"/>
              </a:spcAft>
              <a:buFont typeface="Arial" panose="020B0604020202020204" pitchFamily="34" charset="0"/>
              <a:buChar char="•"/>
            </a:pPr>
            <a:r>
              <a:rPr lang="en-US" sz="1900" dirty="0">
                <a:latin typeface="Times New Roman" pitchFamily="18" charset="0"/>
                <a:cs typeface="Times New Roman" pitchFamily="18" charset="0"/>
              </a:rPr>
              <a:t>The blue color indicates that the linked-to page has not been visited. When the user clicks on a link, the browser loads the resource specified by the </a:t>
            </a:r>
            <a:r>
              <a:rPr lang="en-US" sz="1900" dirty="0" err="1">
                <a:latin typeface="Times New Roman" pitchFamily="18" charset="0"/>
                <a:cs typeface="Times New Roman" pitchFamily="18" charset="0"/>
              </a:rPr>
              <a:t>href</a:t>
            </a:r>
            <a:r>
              <a:rPr lang="en-US" sz="1900" dirty="0">
                <a:latin typeface="Times New Roman" pitchFamily="18" charset="0"/>
                <a:cs typeface="Times New Roman" pitchFamily="18" charset="0"/>
              </a:rPr>
              <a:t> attribute</a:t>
            </a:r>
            <a:r>
              <a:rPr lang="en-US" sz="1900" dirty="0" smtClean="0">
                <a:latin typeface="Times New Roman" pitchFamily="18" charset="0"/>
                <a:cs typeface="Times New Roman" pitchFamily="18" charset="0"/>
              </a:rPr>
              <a:t>.</a:t>
            </a:r>
          </a:p>
          <a:p>
            <a:pPr marL="342900" indent="-342900" algn="just">
              <a:spcBef>
                <a:spcPts val="600"/>
              </a:spcBef>
              <a:spcAft>
                <a:spcPts val="0"/>
              </a:spcAft>
              <a:buFont typeface="Arial" panose="020B0604020202020204" pitchFamily="34" charset="0"/>
              <a:buChar char="•"/>
            </a:pPr>
            <a:r>
              <a:rPr lang="en-US" sz="1900" dirty="0">
                <a:latin typeface="Times New Roman" pitchFamily="18" charset="0"/>
                <a:cs typeface="Times New Roman" pitchFamily="18" charset="0"/>
              </a:rPr>
              <a:t>For this example, the “resource” is another web page, so when the user clicks on the </a:t>
            </a:r>
            <a:r>
              <a:rPr lang="en-US" sz="1900" dirty="0" smtClean="0">
                <a:latin typeface="Times New Roman" pitchFamily="18" charset="0"/>
                <a:cs typeface="Times New Roman" pitchFamily="18" charset="0"/>
              </a:rPr>
              <a:t>“UOITC” </a:t>
            </a:r>
            <a:r>
              <a:rPr lang="en-US" sz="1900" dirty="0">
                <a:latin typeface="Times New Roman" pitchFamily="18" charset="0"/>
                <a:cs typeface="Times New Roman" pitchFamily="18" charset="0"/>
              </a:rPr>
              <a:t>link, the browser loads that web page—the one at </a:t>
            </a:r>
            <a:r>
              <a:rPr lang="en-US" sz="1900" dirty="0">
                <a:solidFill>
                  <a:srgbClr val="FF0000"/>
                </a:solidFill>
                <a:latin typeface="Times New Roman" pitchFamily="18" charset="0"/>
                <a:cs typeface="Times New Roman" pitchFamily="18" charset="0"/>
              </a:rPr>
              <a:t>http://www</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 uoitc.edu.iq</a:t>
            </a:r>
            <a:r>
              <a:rPr lang="en-US" sz="1900" dirty="0" smtClean="0">
                <a:solidFill>
                  <a:srgbClr val="FF0000"/>
                </a:solidFill>
                <a:latin typeface="Times New Roman" pitchFamily="18" charset="0"/>
                <a:cs typeface="Times New Roman" pitchFamily="18" charset="0"/>
              </a:rPr>
              <a:t>. </a:t>
            </a:r>
          </a:p>
          <a:p>
            <a:pPr marL="342900" indent="-342900" algn="just">
              <a:spcBef>
                <a:spcPts val="600"/>
              </a:spcBef>
              <a:spcAft>
                <a:spcPts val="0"/>
              </a:spcAft>
              <a:buFont typeface="Arial" panose="020B0604020202020204" pitchFamily="34" charset="0"/>
              <a:buChar char="•"/>
            </a:pPr>
            <a:r>
              <a:rPr lang="en-US" sz="1900" dirty="0">
                <a:latin typeface="Times New Roman" pitchFamily="18" charset="0"/>
                <a:cs typeface="Times New Roman" pitchFamily="18" charset="0"/>
              </a:rPr>
              <a:t>Besides enabling a user to load a </a:t>
            </a:r>
            <a:r>
              <a:rPr lang="en-US" sz="1900" dirty="0" smtClean="0">
                <a:latin typeface="Times New Roman" pitchFamily="18" charset="0"/>
                <a:cs typeface="Times New Roman" pitchFamily="18" charset="0"/>
              </a:rPr>
              <a:t>resource, </a:t>
            </a:r>
            <a:r>
              <a:rPr lang="en-US" sz="1900" dirty="0">
                <a:latin typeface="Times New Roman" pitchFamily="18" charset="0"/>
                <a:cs typeface="Times New Roman" pitchFamily="18" charset="0"/>
              </a:rPr>
              <a:t>the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 can be used as a mechanism that enables a user to download a file of </a:t>
            </a:r>
            <a:r>
              <a:rPr lang="en-US" sz="1900" dirty="0" smtClean="0">
                <a:latin typeface="Times New Roman" pitchFamily="18" charset="0"/>
                <a:cs typeface="Times New Roman" pitchFamily="18" charset="0"/>
              </a:rPr>
              <a:t>any type—image </a:t>
            </a:r>
            <a:r>
              <a:rPr lang="en-US" sz="1900" dirty="0">
                <a:latin typeface="Times New Roman" pitchFamily="18" charset="0"/>
                <a:cs typeface="Times New Roman" pitchFamily="18" charset="0"/>
              </a:rPr>
              <a:t>file, video file, PDF file, Microsoft Word file, and so on.</a:t>
            </a:r>
            <a:endParaRPr lang="en-US" sz="1900" dirty="0" smtClean="0">
              <a:latin typeface="Times New Roman" pitchFamily="18" charset="0"/>
              <a:cs typeface="Times New Roman" pitchFamily="18" charset="0"/>
            </a:endParaRPr>
          </a:p>
          <a:p>
            <a:pPr lvl="1" algn="just">
              <a:spcBef>
                <a:spcPts val="600"/>
              </a:spcBef>
              <a:spcAft>
                <a:spcPts val="0"/>
              </a:spcAft>
            </a:pPr>
            <a:r>
              <a:rPr lang="en-US" sz="2000" dirty="0" smtClean="0">
                <a:solidFill>
                  <a:srgbClr val="FF0000"/>
                </a:solidFill>
                <a:latin typeface="Times New Roman" pitchFamily="18" charset="0"/>
                <a:cs typeface="Times New Roman" pitchFamily="18" charset="0"/>
              </a:rPr>
              <a:t> </a:t>
            </a:r>
            <a:endParaRPr lang="en-US" sz="20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045247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76200"/>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Bitmap Image Formats: GIF, JPEG, </a:t>
            </a:r>
            <a:r>
              <a:rPr lang="en-US" sz="3200" dirty="0" smtClean="0">
                <a:solidFill>
                  <a:srgbClr val="FFFFFF"/>
                </a:solidFill>
                <a:latin typeface="Times New Roman" pitchFamily="18" charset="0"/>
                <a:cs typeface="Times New Roman" pitchFamily="18" charset="0"/>
              </a:rPr>
              <a:t>PNG</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15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two basic categories of image files—bitmap image files and vector graphics files</a:t>
            </a: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an icon</a:t>
            </a:r>
            <a:r>
              <a:rPr lang="en-US" dirty="0">
                <a:latin typeface="Times New Roman" panose="02020603050405020304" pitchFamily="18" charset="0"/>
                <a:cs typeface="Times New Roman" panose="02020603050405020304" pitchFamily="18" charset="0"/>
              </a:rPr>
              <a:t>, which is simply a small image file, typically has 16 rows with 16 pixels in each row. </a:t>
            </a:r>
            <a:r>
              <a:rPr lang="en-US" dirty="0" smtClean="0">
                <a:latin typeface="Times New Roman" panose="02020603050405020304" pitchFamily="18" charset="0"/>
                <a:cs typeface="Times New Roman" panose="02020603050405020304" pitchFamily="18" charset="0"/>
              </a:rPr>
              <a:t>Within a </a:t>
            </a:r>
            <a:r>
              <a:rPr lang="en-US" dirty="0">
                <a:latin typeface="Times New Roman" panose="02020603050405020304" pitchFamily="18" charset="0"/>
                <a:cs typeface="Times New Roman" panose="02020603050405020304" pitchFamily="18" charset="0"/>
              </a:rPr>
              <a:t>bitmap image file, every pixel gets mapped to a particular color value, and each color value </a:t>
            </a:r>
            <a:r>
              <a:rPr lang="en-US" dirty="0" smtClean="0">
                <a:latin typeface="Times New Roman" panose="02020603050405020304" pitchFamily="18" charset="0"/>
                <a:cs typeface="Times New Roman" panose="02020603050405020304" pitchFamily="18" charset="0"/>
              </a:rPr>
              <a:t>is a </a:t>
            </a:r>
            <a:r>
              <a:rPr lang="en-US" dirty="0">
                <a:latin typeface="Times New Roman" panose="02020603050405020304" pitchFamily="18" charset="0"/>
                <a:cs typeface="Times New Roman" panose="02020603050405020304" pitchFamily="18" charset="0"/>
              </a:rPr>
              <a:t>sequence of bits (where a bit is a 0 or a </a:t>
            </a: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For a browser to display a bitmap image, it </a:t>
            </a:r>
            <a:r>
              <a:rPr lang="en-US" dirty="0" smtClean="0">
                <a:latin typeface="Times New Roman" panose="02020603050405020304" pitchFamily="18" charset="0"/>
                <a:cs typeface="Times New Roman" panose="02020603050405020304" pitchFamily="18" charset="0"/>
              </a:rPr>
              <a:t>displays each </a:t>
            </a:r>
            <a:r>
              <a:rPr lang="en-US" dirty="0">
                <a:latin typeface="Times New Roman" panose="02020603050405020304" pitchFamily="18" charset="0"/>
                <a:cs typeface="Times New Roman" panose="02020603050405020304" pitchFamily="18" charset="0"/>
              </a:rPr>
              <a:t>pixel’s mapped color</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three most common formats for bitmap image files (also called raster image files) </a:t>
            </a:r>
            <a:r>
              <a:rPr lang="en-US" dirty="0" smtClean="0">
                <a:latin typeface="Times New Roman" panose="02020603050405020304" pitchFamily="18" charset="0"/>
                <a:cs typeface="Times New Roman" panose="02020603050405020304" pitchFamily="18" charset="0"/>
              </a:rPr>
              <a:t>on the </a:t>
            </a:r>
            <a:r>
              <a:rPr lang="en-US" dirty="0">
                <a:latin typeface="Times New Roman" panose="02020603050405020304" pitchFamily="18" charset="0"/>
                <a:cs typeface="Times New Roman" panose="02020603050405020304" pitchFamily="18" charset="0"/>
              </a:rPr>
              <a:t>Web are </a:t>
            </a:r>
            <a:r>
              <a:rPr lang="en-US" dirty="0">
                <a:solidFill>
                  <a:srgbClr val="FF0000"/>
                </a:solidFill>
                <a:latin typeface="Times New Roman" panose="02020603050405020304" pitchFamily="18" charset="0"/>
                <a:cs typeface="Times New Roman" panose="02020603050405020304" pitchFamily="18" charset="0"/>
              </a:rPr>
              <a:t>GIF</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JPEG</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should be aware of two other file </a:t>
            </a:r>
            <a:r>
              <a:rPr lang="en-US" dirty="0" smtClean="0">
                <a:latin typeface="Times New Roman" panose="02020603050405020304" pitchFamily="18" charset="0"/>
                <a:cs typeface="Times New Roman" panose="02020603050405020304" pitchFamily="18" charset="0"/>
              </a:rPr>
              <a:t>formats—BMP (</a:t>
            </a:r>
            <a:r>
              <a:rPr lang="en-US" dirty="0">
                <a:latin typeface="Times New Roman" panose="02020603050405020304" pitchFamily="18" charset="0"/>
                <a:cs typeface="Times New Roman" panose="02020603050405020304" pitchFamily="18" charset="0"/>
              </a:rPr>
              <a:t>for bitmap) and TIFF (for tagged image file format). They’re both very popular for </a:t>
            </a:r>
            <a:r>
              <a:rPr lang="en-US" dirty="0" smtClean="0">
                <a:latin typeface="Times New Roman" panose="02020603050405020304" pitchFamily="18" charset="0"/>
                <a:cs typeface="Times New Roman" panose="02020603050405020304" pitchFamily="18" charset="0"/>
              </a:rPr>
              <a:t>graphics applications</a:t>
            </a:r>
            <a:r>
              <a:rPr lang="en-US" dirty="0">
                <a:latin typeface="Times New Roman" panose="02020603050405020304" pitchFamily="18" charset="0"/>
                <a:cs typeface="Times New Roman" panose="02020603050405020304" pitchFamily="18" charset="0"/>
              </a:rPr>
              <a:t>, but they’re generally not used with web pages</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GIF </a:t>
            </a:r>
            <a:r>
              <a:rPr lang="en-US" dirty="0">
                <a:solidFill>
                  <a:srgbClr val="FF0000"/>
                </a:solidFill>
                <a:latin typeface="Times New Roman" panose="02020603050405020304" pitchFamily="18" charset="0"/>
                <a:cs typeface="Times New Roman" panose="02020603050405020304" pitchFamily="18" charset="0"/>
              </a:rPr>
              <a:t>Image File Format </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GIF </a:t>
            </a:r>
            <a:r>
              <a:rPr lang="en-US" dirty="0" smtClean="0">
                <a:latin typeface="Times New Roman" panose="02020603050405020304" pitchFamily="18" charset="0"/>
                <a:cs typeface="Times New Roman" panose="02020603050405020304" pitchFamily="18" charset="0"/>
              </a:rPr>
              <a:t> stands for Graphics </a:t>
            </a:r>
            <a:r>
              <a:rPr lang="en-US" dirty="0">
                <a:latin typeface="Times New Roman" panose="02020603050405020304" pitchFamily="18" charset="0"/>
                <a:cs typeface="Times New Roman" panose="02020603050405020304" pitchFamily="18" charset="0"/>
              </a:rPr>
              <a:t>Interchange </a:t>
            </a:r>
            <a:r>
              <a:rPr lang="en-US" dirty="0" smtClean="0">
                <a:latin typeface="Times New Roman" panose="02020603050405020304" pitchFamily="18" charset="0"/>
                <a:cs typeface="Times New Roman" panose="02020603050405020304" pitchFamily="18" charset="0"/>
              </a:rPr>
              <a:t>Format, Image </a:t>
            </a:r>
            <a:r>
              <a:rPr lang="en-US" dirty="0">
                <a:latin typeface="Times New Roman" panose="02020603050405020304" pitchFamily="18" charset="0"/>
                <a:cs typeface="Times New Roman" panose="02020603050405020304" pitchFamily="18" charset="0"/>
              </a:rPr>
              <a:t>file formats with GIF files. GIF files use a filename </a:t>
            </a:r>
            <a:r>
              <a:rPr lang="en-US" dirty="0" smtClean="0">
                <a:latin typeface="Times New Roman" panose="02020603050405020304" pitchFamily="18" charset="0"/>
                <a:cs typeface="Times New Roman" panose="02020603050405020304" pitchFamily="18" charset="0"/>
              </a:rPr>
              <a:t>extension of </a:t>
            </a:r>
            <a:r>
              <a:rPr lang="en-US" dirty="0">
                <a:latin typeface="Times New Roman" panose="02020603050405020304" pitchFamily="18" charset="0"/>
                <a:cs typeface="Times New Roman" panose="02020603050405020304" pitchFamily="18" charset="0"/>
              </a:rPr>
              <a:t>.gif. </a:t>
            </a: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creating a GIF file from an original picture, the original picture’s colors </a:t>
            </a:r>
            <a:r>
              <a:rPr lang="en-US" dirty="0" smtClean="0">
                <a:latin typeface="Times New Roman" panose="02020603050405020304" pitchFamily="18" charset="0"/>
                <a:cs typeface="Times New Roman" panose="02020603050405020304" pitchFamily="18" charset="0"/>
              </a:rPr>
              <a:t>are mapped </a:t>
            </a:r>
            <a:r>
              <a:rPr lang="en-US" dirty="0">
                <a:latin typeface="Times New Roman" panose="02020603050405020304" pitchFamily="18" charset="0"/>
                <a:cs typeface="Times New Roman" panose="02020603050405020304" pitchFamily="18" charset="0"/>
              </a:rPr>
              <a:t>to an 8-bit palette of colors. That means each pixel uses 8 bits, and those </a:t>
            </a:r>
            <a:r>
              <a:rPr lang="en-US" dirty="0" smtClean="0">
                <a:latin typeface="Times New Roman" panose="02020603050405020304" pitchFamily="18" charset="0"/>
                <a:cs typeface="Times New Roman" panose="02020603050405020304" pitchFamily="18" charset="0"/>
              </a:rPr>
              <a:t>8 bits </a:t>
            </a:r>
            <a:r>
              <a:rPr lang="en-US" dirty="0">
                <a:latin typeface="Times New Roman" panose="02020603050405020304" pitchFamily="18" charset="0"/>
                <a:cs typeface="Times New Roman" panose="02020603050405020304" pitchFamily="18" charset="0"/>
              </a:rPr>
              <a:t>determine the pixel’s color.</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2424" y="3499737"/>
            <a:ext cx="6699251" cy="1453263"/>
          </a:xfrm>
          <a:prstGeom prst="rect">
            <a:avLst/>
          </a:prstGeom>
        </p:spPr>
      </p:pic>
      <p:sp>
        <p:nvSpPr>
          <p:cNvPr id="4" name="Rectangle 3"/>
          <p:cNvSpPr/>
          <p:nvPr/>
        </p:nvSpPr>
        <p:spPr>
          <a:xfrm>
            <a:off x="1931707" y="4800600"/>
            <a:ext cx="60960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Figure7. </a:t>
            </a:r>
            <a:r>
              <a:rPr lang="en-US" dirty="0">
                <a:solidFill>
                  <a:srgbClr val="FF0000"/>
                </a:solidFill>
                <a:latin typeface="Times New Roman" panose="02020603050405020304" pitchFamily="18" charset="0"/>
                <a:cs typeface="Times New Roman" panose="02020603050405020304" pitchFamily="18" charset="0"/>
              </a:rPr>
              <a:t>Common formats for web page bitmap image files</a:t>
            </a:r>
          </a:p>
        </p:txBody>
      </p:sp>
    </p:spTree>
    <p:extLst>
      <p:ext uri="{BB962C8B-B14F-4D97-AF65-F5344CB8AC3E}">
        <p14:creationId xmlns:p14="http://schemas.microsoft.com/office/powerpoint/2010/main" val="306183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86618"/>
            <a:ext cx="80581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Bitmap Image Formats: GIF, JPEG, </a:t>
            </a:r>
            <a:r>
              <a:rPr lang="en-US" sz="3200" dirty="0" smtClean="0">
                <a:solidFill>
                  <a:srgbClr val="FFFFFF"/>
                </a:solidFill>
                <a:latin typeface="Times New Roman" pitchFamily="18" charset="0"/>
                <a:cs typeface="Times New Roman" pitchFamily="18" charset="0"/>
              </a:rPr>
              <a:t>PNG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5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GIF </a:t>
            </a:r>
            <a:r>
              <a:rPr lang="en-US" dirty="0">
                <a:solidFill>
                  <a:srgbClr val="FF0000"/>
                </a:solidFill>
                <a:latin typeface="Times New Roman" panose="02020603050405020304" pitchFamily="18" charset="0"/>
                <a:cs typeface="Times New Roman" panose="02020603050405020304" pitchFamily="18" charset="0"/>
              </a:rPr>
              <a:t>Image File </a:t>
            </a:r>
            <a:r>
              <a:rPr lang="en-US" dirty="0" smtClean="0">
                <a:solidFill>
                  <a:srgbClr val="FF0000"/>
                </a:solidFill>
                <a:latin typeface="Times New Roman" panose="02020603050405020304" pitchFamily="18" charset="0"/>
                <a:cs typeface="Times New Roman" panose="02020603050405020304" pitchFamily="18" charset="0"/>
              </a:rPr>
              <a:t>Format (continue…) </a:t>
            </a: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the entire set of colors forms the image’s color </a:t>
            </a:r>
            <a:r>
              <a:rPr lang="en-US" dirty="0" smtClean="0">
                <a:latin typeface="Times New Roman" panose="02020603050405020304" pitchFamily="18" charset="0"/>
                <a:cs typeface="Times New Roman" panose="02020603050405020304" pitchFamily="18" charset="0"/>
              </a:rPr>
              <a:t>palette. Each </a:t>
            </a:r>
            <a:r>
              <a:rPr lang="en-US" dirty="0">
                <a:latin typeface="Times New Roman" panose="02020603050405020304" pitchFamily="18" charset="0"/>
                <a:cs typeface="Times New Roman" panose="02020603050405020304" pitchFamily="18" charset="0"/>
              </a:rPr>
              <a:t>image has its own color palette with its own set of colors </a:t>
            </a:r>
            <a:r>
              <a:rPr lang="en-US" dirty="0" smtClean="0">
                <a:latin typeface="Times New Roman" panose="02020603050405020304" pitchFamily="18" charset="0"/>
                <a:cs typeface="Times New Roman" panose="02020603050405020304" pitchFamily="18" charset="0"/>
              </a:rPr>
              <a:t>such as (red</a:t>
            </a:r>
            <a:r>
              <a:rPr lang="en-US" dirty="0">
                <a:latin typeface="Times New Roman" panose="02020603050405020304" pitchFamily="18" charset="0"/>
                <a:cs typeface="Times New Roman" panose="02020603050405020304" pitchFamily="18" charset="0"/>
              </a:rPr>
              <a:t>, brown, and blue). With 8 bits for each color value, there are 256 different ways to arrange the 0’s and 1’s</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GIF file image being a degraded version of the original photograph</a:t>
            </a:r>
            <a:r>
              <a:rPr lang="en-US" dirty="0" smtClean="0">
                <a:latin typeface="Times New Roman" panose="02020603050405020304" pitchFamily="18" charset="0"/>
                <a:cs typeface="Times New Roman" panose="02020603050405020304" pitchFamily="18" charset="0"/>
              </a:rPr>
              <a:t>. Color </a:t>
            </a:r>
            <a:r>
              <a:rPr lang="en-US" dirty="0">
                <a:latin typeface="Times New Roman" panose="02020603050405020304" pitchFamily="18" charset="0"/>
                <a:cs typeface="Times New Roman" panose="02020603050405020304" pitchFamily="18" charset="0"/>
              </a:rPr>
              <a:t>degradation is nonexistent or imperceptible for limited-color images such as line drawings, icons, or cartoon-like illustrations, GIF files are good </a:t>
            </a:r>
            <a:r>
              <a:rPr lang="en-US" dirty="0" smtClean="0">
                <a:latin typeface="Times New Roman" panose="02020603050405020304" pitchFamily="18" charset="0"/>
                <a:cs typeface="Times New Roman" panose="02020603050405020304" pitchFamily="18" charset="0"/>
              </a:rPr>
              <a:t>for those </a:t>
            </a:r>
            <a:r>
              <a:rPr lang="en-US" dirty="0">
                <a:latin typeface="Times New Roman" panose="02020603050405020304" pitchFamily="18" charset="0"/>
                <a:cs typeface="Times New Roman" panose="02020603050405020304" pitchFamily="18" charset="0"/>
              </a:rPr>
              <a:t>types of things and not good for color photographs</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JPEG Image File Format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JPEG image file format. JPEG stands for Joint Photographic Experts Group, JPEG files use a filename extension of .jpeg or .jpg.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creating a JPEG file from an original picture, the original picture’s colors are mapped to a 24-bit palette of colors. With 24 bits, there are approximately 16 million permutations of 0’s and 1’s in each color value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That means approximately 16 million unique colors </a:t>
            </a:r>
            <a:r>
              <a:rPr lang="en-US" dirty="0" smtClean="0">
                <a:latin typeface="Times New Roman" panose="02020603050405020304" pitchFamily="18" charset="0"/>
                <a:cs typeface="Times New Roman" panose="02020603050405020304" pitchFamily="18" charset="0"/>
              </a:rPr>
              <a:t>can be </a:t>
            </a:r>
            <a:r>
              <a:rPr lang="en-US" dirty="0">
                <a:latin typeface="Times New Roman" panose="02020603050405020304" pitchFamily="18" charset="0"/>
                <a:cs typeface="Times New Roman" panose="02020603050405020304" pitchFamily="18" charset="0"/>
              </a:rPr>
              <a:t>represented, and that’s more colors than the human eye can discern. So unless you’re an </a:t>
            </a:r>
            <a:r>
              <a:rPr lang="en-US" dirty="0" smtClean="0">
                <a:latin typeface="Times New Roman" panose="02020603050405020304" pitchFamily="18" charset="0"/>
                <a:cs typeface="Times New Roman" panose="02020603050405020304" pitchFamily="18" charset="0"/>
              </a:rPr>
              <a:t>eagle with </a:t>
            </a:r>
            <a:r>
              <a:rPr lang="en-US" dirty="0">
                <a:latin typeface="Times New Roman" panose="02020603050405020304" pitchFamily="18" charset="0"/>
                <a:cs typeface="Times New Roman" panose="02020603050405020304" pitchFamily="18" charset="0"/>
              </a:rPr>
              <a:t>the ability to distinguish between more than 16,000,000 colors, you should be in good </a:t>
            </a:r>
            <a:r>
              <a:rPr lang="en-US" dirty="0" smtClean="0">
                <a:latin typeface="Times New Roman" panose="02020603050405020304" pitchFamily="18" charset="0"/>
                <a:cs typeface="Times New Roman" panose="02020603050405020304" pitchFamily="18" charset="0"/>
              </a:rPr>
              <a:t>shape with </a:t>
            </a:r>
            <a:r>
              <a:rPr lang="en-US" dirty="0">
                <a:latin typeface="Times New Roman" panose="02020603050405020304" pitchFamily="18" charset="0"/>
                <a:cs typeface="Times New Roman" panose="02020603050405020304" pitchFamily="18" charset="0"/>
              </a:rPr>
              <a:t>the quality of colors in JPEG files.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person who creates the JPEG image file chooses the </a:t>
            </a:r>
            <a:r>
              <a:rPr lang="en-US" dirty="0" err="1">
                <a:latin typeface="Times New Roman" panose="02020603050405020304" pitchFamily="18" charset="0"/>
                <a:cs typeface="Times New Roman" panose="02020603050405020304" pitchFamily="18" charset="0"/>
              </a:rPr>
              <a:t>lossiness</a:t>
            </a:r>
            <a:r>
              <a:rPr lang="en-US" dirty="0">
                <a:latin typeface="Times New Roman" panose="02020603050405020304" pitchFamily="18" charset="0"/>
                <a:cs typeface="Times New Roman" panose="02020603050405020304" pitchFamily="18" charset="0"/>
              </a:rPr>
              <a:t> of the compression scheme—higher loss means greater color degradation and greater file size reduction. Nonetheless, for photographs, optimized JPEG files almost always produce a better balance between file size and quality than the other file formats.</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31393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86618"/>
            <a:ext cx="80581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Bitmap Image Formats: GIF, JPEG, </a:t>
            </a:r>
            <a:r>
              <a:rPr lang="en-US" sz="3200" dirty="0" smtClean="0">
                <a:solidFill>
                  <a:srgbClr val="FFFFFF"/>
                </a:solidFill>
                <a:latin typeface="Times New Roman" pitchFamily="18" charset="0"/>
                <a:cs typeface="Times New Roman" pitchFamily="18" charset="0"/>
              </a:rPr>
              <a:t>PNG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PNG </a:t>
            </a:r>
            <a:r>
              <a:rPr lang="en-US" dirty="0">
                <a:solidFill>
                  <a:srgbClr val="FF0000"/>
                </a:solidFill>
                <a:latin typeface="Times New Roman" panose="02020603050405020304" pitchFamily="18" charset="0"/>
                <a:cs typeface="Times New Roman" panose="02020603050405020304" pitchFamily="18" charset="0"/>
              </a:rPr>
              <a:t>Image File </a:t>
            </a:r>
            <a:r>
              <a:rPr lang="en-US" dirty="0" smtClean="0">
                <a:solidFill>
                  <a:srgbClr val="FF0000"/>
                </a:solidFill>
                <a:latin typeface="Times New Roman" panose="02020603050405020304" pitchFamily="18" charset="0"/>
                <a:cs typeface="Times New Roman" panose="02020603050405020304" pitchFamily="18" charset="0"/>
              </a:rPr>
              <a:t>Format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PNG </a:t>
            </a:r>
            <a:r>
              <a:rPr lang="en-US" dirty="0">
                <a:latin typeface="Times New Roman" panose="02020603050405020304" pitchFamily="18" charset="0"/>
                <a:cs typeface="Times New Roman" panose="02020603050405020304" pitchFamily="18" charset="0"/>
              </a:rPr>
              <a:t>stands for Portable Network Graphics, files use a </a:t>
            </a:r>
            <a:r>
              <a:rPr lang="en-US" dirty="0" smtClean="0">
                <a:latin typeface="Times New Roman" panose="02020603050405020304" pitchFamily="18" charset="0"/>
                <a:cs typeface="Times New Roman" panose="02020603050405020304" pitchFamily="18" charset="0"/>
              </a:rPr>
              <a:t>filename extension </a:t>
            </a:r>
            <a:r>
              <a:rPr lang="en-US" dirty="0">
                <a:latin typeface="Times New Roman" panose="02020603050405020304" pitchFamily="18" charset="0"/>
                <a:cs typeface="Times New Roman" panose="02020603050405020304" pitchFamily="18" charset="0"/>
              </a:rPr>
              <a:t>of .</a:t>
            </a:r>
            <a:r>
              <a:rPr lang="en-US" dirty="0" err="1">
                <a:latin typeface="Times New Roman" panose="02020603050405020304" pitchFamily="18" charset="0"/>
                <a:cs typeface="Times New Roman" panose="02020603050405020304" pitchFamily="18" charset="0"/>
              </a:rPr>
              <a:t>png</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PNG format provides </a:t>
            </a:r>
            <a:r>
              <a:rPr lang="en-US" b="1" dirty="0">
                <a:latin typeface="Times New Roman" panose="02020603050405020304" pitchFamily="18" charset="0"/>
                <a:cs typeface="Times New Roman" panose="02020603050405020304" pitchFamily="18" charset="0"/>
              </a:rPr>
              <a:t>more flexibility </a:t>
            </a:r>
            <a:r>
              <a:rPr lang="en-US" dirty="0">
                <a:latin typeface="Times New Roman" panose="02020603050405020304" pitchFamily="18" charset="0"/>
                <a:cs typeface="Times New Roman" panose="02020603050405020304" pitchFamily="18" charset="0"/>
              </a:rPr>
              <a:t>in terms of clarity versus file size. In </a:t>
            </a:r>
            <a:r>
              <a:rPr lang="en-US" dirty="0" smtClean="0">
                <a:latin typeface="Times New Roman" panose="02020603050405020304" pitchFamily="18" charset="0"/>
                <a:cs typeface="Times New Roman" panose="02020603050405020304" pitchFamily="18" charset="0"/>
              </a:rPr>
              <a:t>creating a </a:t>
            </a:r>
            <a:r>
              <a:rPr lang="en-US" dirty="0">
                <a:latin typeface="Times New Roman" panose="02020603050405020304" pitchFamily="18" charset="0"/>
                <a:cs typeface="Times New Roman" panose="02020603050405020304" pitchFamily="18" charset="0"/>
              </a:rPr>
              <a:t>PNG file from an original picture, you can choose to map each pixel to only a few bits all the way up to 64 bits per </a:t>
            </a:r>
            <a:r>
              <a:rPr lang="en-US" dirty="0" smtClean="0">
                <a:latin typeface="Times New Roman" panose="02020603050405020304" pitchFamily="18" charset="0"/>
                <a:cs typeface="Times New Roman" panose="02020603050405020304" pitchFamily="18" charset="0"/>
              </a:rPr>
              <a:t>pixel.</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additional bits for 64-bits-per-pixel PNG files are for things like multiple channels </a:t>
            </a:r>
            <a:r>
              <a:rPr lang="en-US" dirty="0" smtClean="0">
                <a:latin typeface="Times New Roman" panose="02020603050405020304" pitchFamily="18" charset="0"/>
                <a:cs typeface="Times New Roman" panose="02020603050405020304" pitchFamily="18" charset="0"/>
              </a:rPr>
              <a:t>and opacity/transparency </a:t>
            </a:r>
            <a:r>
              <a:rPr lang="en-US" dirty="0">
                <a:latin typeface="Times New Roman" panose="02020603050405020304" pitchFamily="18" charset="0"/>
                <a:cs typeface="Times New Roman" panose="02020603050405020304" pitchFamily="18" charset="0"/>
              </a:rPr>
              <a:t>levels</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PNG format provides more flexibility in terms of transparency. You can create </a:t>
            </a:r>
            <a:r>
              <a:rPr lang="en-US" dirty="0" smtClean="0">
                <a:latin typeface="Times New Roman" panose="02020603050405020304" pitchFamily="18" charset="0"/>
                <a:cs typeface="Times New Roman" panose="02020603050405020304" pitchFamily="18" charset="0"/>
              </a:rPr>
              <a:t>images with </a:t>
            </a:r>
            <a:r>
              <a:rPr lang="en-US" dirty="0">
                <a:latin typeface="Times New Roman" panose="02020603050405020304" pitchFamily="18" charset="0"/>
                <a:cs typeface="Times New Roman" panose="02020603050405020304" pitchFamily="18" charset="0"/>
              </a:rPr>
              <a:t>different levels of transparency for different parts of an image. GIF images can have only </a:t>
            </a:r>
            <a:r>
              <a:rPr lang="en-US" dirty="0" smtClean="0">
                <a:latin typeface="Times New Roman" panose="02020603050405020304" pitchFamily="18" charset="0"/>
                <a:cs typeface="Times New Roman" panose="02020603050405020304" pitchFamily="18" charset="0"/>
              </a:rPr>
              <a:t>two levels </a:t>
            </a:r>
            <a:r>
              <a:rPr lang="en-US" dirty="0">
                <a:latin typeface="Times New Roman" panose="02020603050405020304" pitchFamily="18" charset="0"/>
                <a:cs typeface="Times New Roman" panose="02020603050405020304" pitchFamily="18" charset="0"/>
              </a:rPr>
              <a:t>of transparency—completely opaque or completely transparent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ctr">
              <a:lnSpc>
                <a:spcPct val="90000"/>
              </a:lnSpc>
              <a:buFont typeface="Wingdings" panose="05000000000000000000" pitchFamily="2" charset="2"/>
              <a:buChar char="Ø"/>
            </a:pPr>
            <a:r>
              <a:rPr lang="en-US" sz="2400" b="1" dirty="0">
                <a:solidFill>
                  <a:srgbClr val="FF0000"/>
                </a:solidFill>
                <a:latin typeface="Times New Roman" panose="02020603050405020304" pitchFamily="18" charset="0"/>
                <a:cs typeface="Times New Roman" panose="02020603050405020304" pitchFamily="18" charset="0"/>
              </a:rPr>
              <a:t> img </a:t>
            </a:r>
            <a:r>
              <a:rPr lang="en-US" sz="2400" b="1" dirty="0" smtClean="0">
                <a:solidFill>
                  <a:srgbClr val="FF0000"/>
                </a:solidFill>
                <a:latin typeface="Times New Roman" panose="02020603050405020304" pitchFamily="18" charset="0"/>
                <a:cs typeface="Times New Roman" panose="02020603050405020304" pitchFamily="18" charset="0"/>
              </a:rPr>
              <a:t>Element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section, we’ll review what you learned and provide more details</a:t>
            </a:r>
            <a:r>
              <a:rPr lang="en-US" dirty="0" smtClean="0">
                <a:latin typeface="Times New Roman" panose="02020603050405020304" pitchFamily="18" charset="0"/>
                <a:cs typeface="Times New Roman" panose="02020603050405020304" pitchFamily="18" charset="0"/>
              </a:rPr>
              <a:t>. Let’s </a:t>
            </a:r>
            <a:r>
              <a:rPr lang="en-US" dirty="0">
                <a:latin typeface="Times New Roman" panose="02020603050405020304" pitchFamily="18" charset="0"/>
                <a:cs typeface="Times New Roman" panose="02020603050405020304" pitchFamily="18" charset="0"/>
              </a:rPr>
              <a:t>jump right into an img element example:</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&lt;img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="../images/winkingSmiley.gif"</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alt="Winking Smiley Face" width="50" height="50</a:t>
            </a:r>
            <a:r>
              <a:rPr lang="en-US" dirty="0" smtClean="0">
                <a:solidFill>
                  <a:srgbClr val="FF0000"/>
                </a:solidFill>
                <a:latin typeface="Times New Roman" panose="02020603050405020304" pitchFamily="18" charset="0"/>
                <a:cs typeface="Times New Roman" panose="02020603050405020304" pitchFamily="18" charset="0"/>
              </a:rPr>
              <a:t>"&gt;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attribute specifies the image’s filename and the location of the image’s file. In this </a:t>
            </a:r>
            <a:r>
              <a:rPr lang="en-US" dirty="0" smtClean="0">
                <a:latin typeface="Times New Roman" panose="02020603050405020304" pitchFamily="18" charset="0"/>
                <a:cs typeface="Times New Roman" panose="02020603050405020304" pitchFamily="18" charset="0"/>
              </a:rPr>
              <a:t>img element</a:t>
            </a:r>
            <a:r>
              <a:rPr lang="en-US" dirty="0">
                <a:latin typeface="Times New Roman" panose="02020603050405020304" pitchFamily="18" charset="0"/>
                <a:cs typeface="Times New Roman" panose="02020603050405020304" pitchFamily="18" charset="0"/>
              </a:rPr>
              <a:t>, the filename is </a:t>
            </a:r>
            <a:r>
              <a:rPr lang="en-US" dirty="0">
                <a:solidFill>
                  <a:srgbClr val="FF0000"/>
                </a:solidFill>
                <a:latin typeface="Times New Roman" panose="02020603050405020304" pitchFamily="18" charset="0"/>
                <a:cs typeface="Times New Roman" panose="02020603050405020304" pitchFamily="18" charset="0"/>
              </a:rPr>
              <a:t>winkingSmiley.gif</a:t>
            </a:r>
            <a:r>
              <a:rPr lang="en-US" dirty="0">
                <a:latin typeface="Times New Roman" panose="02020603050405020304" pitchFamily="18" charset="0"/>
                <a:cs typeface="Times New Roman" panose="02020603050405020304" pitchFamily="18" charset="0"/>
              </a:rPr>
              <a:t>. The location is indicated by the path that </a:t>
            </a:r>
            <a:r>
              <a:rPr lang="en-US" dirty="0" smtClean="0">
                <a:latin typeface="Times New Roman" panose="02020603050405020304" pitchFamily="18" charset="0"/>
                <a:cs typeface="Times New Roman" panose="02020603050405020304" pitchFamily="18" charset="0"/>
              </a:rPr>
              <a:t>comes before </a:t>
            </a:r>
            <a:r>
              <a:rPr lang="en-US" dirty="0">
                <a:latin typeface="Times New Roman" panose="02020603050405020304" pitchFamily="18" charset="0"/>
                <a:cs typeface="Times New Roman" panose="02020603050405020304" pitchFamily="18" charset="0"/>
              </a:rPr>
              <a:t>the filename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path that comes before winkingSmiley.gif is ../images</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How would you specify </a:t>
            </a:r>
            <a:r>
              <a:rPr lang="en-US" dirty="0" err="1">
                <a:latin typeface="Times New Roman" panose="02020603050405020304" pitchFamily="18" charset="0"/>
                <a:cs typeface="Times New Roman" panose="02020603050405020304" pitchFamily="18" charset="0"/>
              </a:rPr>
              <a:t>src’s</a:t>
            </a:r>
            <a:r>
              <a:rPr lang="en-US" dirty="0">
                <a:latin typeface="Times New Roman" panose="02020603050405020304" pitchFamily="18" charset="0"/>
                <a:cs typeface="Times New Roman" panose="02020603050405020304" pitchFamily="18" charset="0"/>
              </a:rPr>
              <a:t> value if winkingSmiley.gif was in the </a:t>
            </a:r>
            <a:r>
              <a:rPr lang="en-US" dirty="0" smtClean="0">
                <a:latin typeface="Times New Roman" panose="02020603050405020304" pitchFamily="18" charset="0"/>
                <a:cs typeface="Times New Roman" panose="02020603050405020304" pitchFamily="18" charset="0"/>
              </a:rPr>
              <a:t>same directory </a:t>
            </a:r>
            <a:r>
              <a:rPr lang="en-US" dirty="0">
                <a:latin typeface="Times New Roman" panose="02020603050405020304" pitchFamily="18" charset="0"/>
                <a:cs typeface="Times New Roman" panose="02020603050405020304" pitchFamily="18" charset="0"/>
              </a:rPr>
              <a:t>as the current web page? </a:t>
            </a:r>
            <a:r>
              <a:rPr lang="en-US" dirty="0" smtClean="0">
                <a:latin typeface="Times New Roman" panose="02020603050405020304" pitchFamily="18" charset="0"/>
                <a:cs typeface="Times New Roman" panose="02020603050405020304" pitchFamily="18" charset="0"/>
              </a:rPr>
              <a:t>The answer is..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="winkingSmiley.gif". The key is to realize that if the image file and current </a:t>
            </a:r>
            <a:r>
              <a:rPr lang="en-US" dirty="0" smtClean="0">
                <a:latin typeface="Times New Roman" panose="02020603050405020304" pitchFamily="18" charset="0"/>
                <a:cs typeface="Times New Roman" panose="02020603050405020304" pitchFamily="18" charset="0"/>
              </a:rPr>
              <a:t>web page </a:t>
            </a:r>
            <a:r>
              <a:rPr lang="en-US" dirty="0">
                <a:latin typeface="Times New Roman" panose="02020603050405020304" pitchFamily="18" charset="0"/>
                <a:cs typeface="Times New Roman" panose="02020603050405020304" pitchFamily="18" charset="0"/>
              </a:rPr>
              <a:t>are in the same directory, then there’s no need for a path.</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59264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24825"/>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img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65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omit the img element’s width and height attributes, then the image will display </a:t>
            </a:r>
            <a:r>
              <a:rPr lang="en-US" dirty="0" smtClean="0">
                <a:latin typeface="Times New Roman" panose="02020603050405020304" pitchFamily="18" charset="0"/>
                <a:cs typeface="Times New Roman" panose="02020603050405020304" pitchFamily="18" charset="0"/>
              </a:rPr>
              <a:t>with its </a:t>
            </a:r>
            <a:r>
              <a:rPr lang="en-US" dirty="0">
                <a:latin typeface="Times New Roman" panose="02020603050405020304" pitchFamily="18" charset="0"/>
                <a:cs typeface="Times New Roman" panose="02020603050405020304" pitchFamily="18" charset="0"/>
              </a:rPr>
              <a:t>natural size, which is a good thing. But specifying its natural size explicitly is better because </a:t>
            </a:r>
            <a:r>
              <a:rPr lang="en-US" dirty="0" smtClean="0">
                <a:latin typeface="Times New Roman" panose="02020603050405020304" pitchFamily="18" charset="0"/>
                <a:cs typeface="Times New Roman" panose="02020603050405020304" pitchFamily="18" charset="0"/>
              </a:rPr>
              <a:t>that improves </a:t>
            </a:r>
            <a:r>
              <a:rPr lang="en-US" dirty="0">
                <a:latin typeface="Times New Roman" panose="02020603050405020304" pitchFamily="18" charset="0"/>
                <a:cs typeface="Times New Roman" panose="02020603050405020304" pitchFamily="18" charset="0"/>
              </a:rPr>
              <a:t>download </a:t>
            </a:r>
            <a:r>
              <a:rPr lang="en-US" dirty="0" smtClean="0">
                <a:latin typeface="Times New Roman" panose="02020603050405020304" pitchFamily="18" charset="0"/>
                <a:cs typeface="Times New Roman" panose="02020603050405020304" pitchFamily="18" charset="0"/>
              </a:rPr>
              <a:t>speed?.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size and position of the image affects the </a:t>
            </a:r>
            <a:r>
              <a:rPr lang="en-US" dirty="0" smtClean="0">
                <a:latin typeface="Times New Roman" panose="02020603050405020304" pitchFamily="18" charset="0"/>
                <a:cs typeface="Times New Roman" panose="02020603050405020304" pitchFamily="18" charset="0"/>
              </a:rPr>
              <a:t>layout of </a:t>
            </a:r>
            <a:r>
              <a:rPr lang="en-US" dirty="0">
                <a:latin typeface="Times New Roman" panose="02020603050405020304" pitchFamily="18" charset="0"/>
                <a:cs typeface="Times New Roman" panose="02020603050405020304" pitchFamily="18" charset="0"/>
              </a:rPr>
              <a:t>the other items on the web page.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width of an image determines whether </a:t>
            </a:r>
            <a:r>
              <a:rPr lang="en-US" dirty="0" smtClean="0">
                <a:latin typeface="Times New Roman" panose="02020603050405020304" pitchFamily="18" charset="0"/>
                <a:cs typeface="Times New Roman" panose="02020603050405020304" pitchFamily="18" charset="0"/>
              </a:rPr>
              <a:t>the subsequent </a:t>
            </a:r>
            <a:r>
              <a:rPr lang="en-US" dirty="0">
                <a:latin typeface="Times New Roman" panose="02020603050405020304" pitchFamily="18" charset="0"/>
                <a:cs typeface="Times New Roman" panose="02020603050405020304" pitchFamily="18" charset="0"/>
              </a:rPr>
              <a:t>item on the web page gets positioned at the right of the image or on the next row.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 image’s </a:t>
            </a:r>
            <a:r>
              <a:rPr lang="en-US" dirty="0">
                <a:latin typeface="Times New Roman" panose="02020603050405020304" pitchFamily="18" charset="0"/>
                <a:cs typeface="Times New Roman" panose="02020603050405020304" pitchFamily="18" charset="0"/>
              </a:rPr>
              <a:t>dimensions are known early during the web page download process, then those </a:t>
            </a:r>
            <a:r>
              <a:rPr lang="en-US" dirty="0" smtClean="0">
                <a:latin typeface="Times New Roman" panose="02020603050405020304" pitchFamily="18" charset="0"/>
                <a:cs typeface="Times New Roman" panose="02020603050405020304" pitchFamily="18" charset="0"/>
              </a:rPr>
              <a:t>dimensions can </a:t>
            </a:r>
            <a:r>
              <a:rPr lang="en-US" dirty="0">
                <a:latin typeface="Times New Roman" panose="02020603050405020304" pitchFamily="18" charset="0"/>
                <a:cs typeface="Times New Roman" panose="02020603050405020304" pitchFamily="18" charset="0"/>
              </a:rPr>
              <a:t>be used to display the web page’s other items in their proper positions. On the other hand, if </a:t>
            </a:r>
            <a:r>
              <a:rPr lang="en-US" dirty="0" smtClean="0">
                <a:latin typeface="Times New Roman" panose="02020603050405020304" pitchFamily="18" charset="0"/>
                <a:cs typeface="Times New Roman" panose="02020603050405020304" pitchFamily="18" charset="0"/>
              </a:rPr>
              <a:t>the image’s </a:t>
            </a:r>
            <a:r>
              <a:rPr lang="en-US" dirty="0">
                <a:latin typeface="Times New Roman" panose="02020603050405020304" pitchFamily="18" charset="0"/>
                <a:cs typeface="Times New Roman" panose="02020603050405020304" pitchFamily="18" charset="0"/>
              </a:rPr>
              <a:t>dimensions are not specified, then the browser has to wait for the image file to be </a:t>
            </a:r>
            <a:r>
              <a:rPr lang="en-US" dirty="0" smtClean="0">
                <a:latin typeface="Times New Roman" panose="02020603050405020304" pitchFamily="18" charset="0"/>
                <a:cs typeface="Times New Roman" panose="02020603050405020304" pitchFamily="18" charset="0"/>
              </a:rPr>
              <a:t>downloaded and </a:t>
            </a:r>
            <a:r>
              <a:rPr lang="en-US" dirty="0">
                <a:latin typeface="Times New Roman" panose="02020603050405020304" pitchFamily="18" charset="0"/>
                <a:cs typeface="Times New Roman" panose="02020603050405020304" pitchFamily="18" charset="0"/>
              </a:rPr>
              <a:t>displayed before it knows where to position the other items</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983843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24825"/>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Responsive </a:t>
            </a:r>
            <a:r>
              <a:rPr lang="en-US" sz="3200" dirty="0" smtClean="0">
                <a:solidFill>
                  <a:srgbClr val="FFFFFF"/>
                </a:solidFill>
                <a:latin typeface="Times New Roman" pitchFamily="18" charset="0"/>
                <a:cs typeface="Times New Roman" pitchFamily="18" charset="0"/>
              </a:rPr>
              <a:t>Images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6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Responsive </a:t>
            </a:r>
            <a:r>
              <a:rPr lang="en-US" dirty="0">
                <a:latin typeface="Times New Roman" panose="02020603050405020304" pitchFamily="18" charset="0"/>
                <a:cs typeface="Times New Roman" panose="02020603050405020304" pitchFamily="18" charset="0"/>
              </a:rPr>
              <a:t>web design (RWD) is the practice of writing code that dynamically generates </a:t>
            </a:r>
            <a:r>
              <a:rPr lang="en-US" dirty="0" smtClean="0">
                <a:latin typeface="Times New Roman" panose="02020603050405020304" pitchFamily="18" charset="0"/>
                <a:cs typeface="Times New Roman" panose="02020603050405020304" pitchFamily="18" charset="0"/>
              </a:rPr>
              <a:t>web pages </a:t>
            </a:r>
            <a:r>
              <a:rPr lang="en-US" dirty="0">
                <a:latin typeface="Times New Roman" panose="02020603050405020304" pitchFamily="18" charset="0"/>
                <a:cs typeface="Times New Roman" panose="02020603050405020304" pitchFamily="18" charset="0"/>
              </a:rPr>
              <a:t>that conform to different screen sizes and viewing orientations (portrait or landscape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We’ll </a:t>
            </a:r>
            <a:r>
              <a:rPr lang="en-US" dirty="0">
                <a:latin typeface="Times New Roman" panose="02020603050405020304" pitchFamily="18" charset="0"/>
                <a:cs typeface="Times New Roman" panose="02020603050405020304" pitchFamily="18" charset="0"/>
              </a:rPr>
              <a:t>describe how </a:t>
            </a:r>
            <a:r>
              <a:rPr lang="en-US" dirty="0" smtClean="0">
                <a:latin typeface="Times New Roman" panose="02020603050405020304" pitchFamily="18" charset="0"/>
                <a:cs typeface="Times New Roman" panose="02020603050405020304" pitchFamily="18" charset="0"/>
              </a:rPr>
              <a:t>to implement </a:t>
            </a:r>
            <a:r>
              <a:rPr lang="en-US" dirty="0">
                <a:latin typeface="Times New Roman" panose="02020603050405020304" pitchFamily="18" charset="0"/>
                <a:cs typeface="Times New Roman" panose="02020603050405020304" pitchFamily="18" charset="0"/>
              </a:rPr>
              <a:t>responsive images using the resolution switching technique and the art direction technique</a:t>
            </a:r>
            <a:r>
              <a:rPr lang="en-US" dirty="0" smtClean="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Resolution Switching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Resolution switching is when you provide a list of images for different versions of the same </a:t>
            </a:r>
            <a:r>
              <a:rPr lang="en-US" dirty="0" smtClean="0">
                <a:latin typeface="Times New Roman" panose="02020603050405020304" pitchFamily="18" charset="0"/>
                <a:cs typeface="Times New Roman" panose="02020603050405020304" pitchFamily="18" charset="0"/>
              </a:rPr>
              <a:t>picture where </a:t>
            </a:r>
            <a:r>
              <a:rPr lang="en-US" dirty="0">
                <a:latin typeface="Times New Roman" panose="02020603050405020304" pitchFamily="18" charset="0"/>
                <a:cs typeface="Times New Roman" panose="02020603050405020304" pitchFamily="18" charset="0"/>
              </a:rPr>
              <a:t>the images are identical in terms of aspect ratio, where aspect ratio is the ratio of an </a:t>
            </a:r>
            <a:r>
              <a:rPr lang="en-US" dirty="0" smtClean="0">
                <a:latin typeface="Times New Roman" panose="02020603050405020304" pitchFamily="18" charset="0"/>
                <a:cs typeface="Times New Roman" panose="02020603050405020304" pitchFamily="18" charset="0"/>
              </a:rPr>
              <a:t>image’s width </a:t>
            </a:r>
            <a:r>
              <a:rPr lang="en-US" dirty="0">
                <a:latin typeface="Times New Roman" panose="02020603050405020304" pitchFamily="18" charset="0"/>
                <a:cs typeface="Times New Roman" panose="02020603050405020304" pitchFamily="18" charset="0"/>
              </a:rPr>
              <a:t>to height.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example 4.,there is </a:t>
            </a:r>
            <a:r>
              <a:rPr lang="en-US" dirty="0">
                <a:latin typeface="Times New Roman" panose="02020603050405020304" pitchFamily="18" charset="0"/>
                <a:cs typeface="Times New Roman" panose="02020603050405020304" pitchFamily="18" charset="0"/>
              </a:rPr>
              <a:t>the img element for a web page that employs </a:t>
            </a:r>
            <a:r>
              <a:rPr lang="en-US" dirty="0" smtClean="0">
                <a:latin typeface="Times New Roman" panose="02020603050405020304" pitchFamily="18" charset="0"/>
                <a:cs typeface="Times New Roman" panose="02020603050405020304" pitchFamily="18" charset="0"/>
              </a:rPr>
              <a:t>resolution switching </a:t>
            </a:r>
            <a:r>
              <a:rPr lang="en-US" dirty="0">
                <a:latin typeface="Times New Roman" panose="02020603050405020304" pitchFamily="18" charset="0"/>
                <a:cs typeface="Times New Roman" panose="02020603050405020304" pitchFamily="18" charset="0"/>
              </a:rPr>
              <a:t>to display one of three different pictures on a web page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sz="1600" b="1" dirty="0">
                <a:solidFill>
                  <a:srgbClr val="FF0000"/>
                </a:solidFill>
                <a:latin typeface="+mj-lt"/>
                <a:cs typeface="Times New Roman" panose="02020603050405020304" pitchFamily="18" charset="0"/>
              </a:rPr>
              <a:t>srcset</a:t>
            </a:r>
            <a:r>
              <a:rPr lang="en-US" sz="1600" dirty="0">
                <a:solidFill>
                  <a:srgbClr val="FF0000"/>
                </a:solidFill>
                <a:latin typeface="+mj-lt"/>
                <a:cs typeface="Times New Roman" panose="02020603050405020304" pitchFamily="18" charset="0"/>
              </a:rPr>
              <a:t> </a:t>
            </a:r>
            <a:r>
              <a:rPr lang="en-US" sz="1600" b="1" dirty="0">
                <a:solidFill>
                  <a:srgbClr val="FF0000"/>
                </a:solidFill>
                <a:latin typeface="+mj-lt"/>
                <a:cs typeface="Times New Roman" panose="02020603050405020304" pitchFamily="18" charset="0"/>
              </a:rPr>
              <a:t>attribute</a:t>
            </a:r>
            <a:r>
              <a:rPr lang="en-US" dirty="0" smtClean="0">
                <a:latin typeface="+mj-lt"/>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provides a comma-separated list of image filenames with an image width next to each filename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solidFill>
                  <a:srgbClr val="FF0000"/>
                </a:solidFill>
                <a:latin typeface="+mn-lt"/>
                <a:cs typeface="+mn-cs"/>
              </a:rPr>
              <a:t>Note</a:t>
            </a:r>
            <a:r>
              <a:rPr lang="en-US" dirty="0" smtClean="0">
                <a:latin typeface="+mn-lt"/>
                <a:cs typeface="+mn-cs"/>
              </a:rPr>
              <a:t> </a:t>
            </a:r>
            <a:r>
              <a:rPr lang="en-US" dirty="0">
                <a:latin typeface="+mn-lt"/>
                <a:cs typeface="+mn-cs"/>
              </a:rPr>
              <a:t>the sizes attribute. Its value helps the browser choose the most </a:t>
            </a:r>
            <a:r>
              <a:rPr lang="en-US" dirty="0" smtClean="0">
                <a:latin typeface="+mn-lt"/>
                <a:cs typeface="+mn-cs"/>
              </a:rPr>
              <a:t>appropriate file </a:t>
            </a:r>
            <a:r>
              <a:rPr lang="en-US" dirty="0">
                <a:latin typeface="+mn-lt"/>
                <a:cs typeface="+mn-cs"/>
              </a:rPr>
              <a:t>from among the srcset attribute’s list of image files. The sizes attribute provides a comma-separated list of values. Each value has two parts—a condition that checks the width of </a:t>
            </a:r>
            <a:r>
              <a:rPr lang="en-US" dirty="0" smtClean="0">
                <a:latin typeface="+mn-lt"/>
                <a:cs typeface="+mn-cs"/>
              </a:rPr>
              <a:t>the browser </a:t>
            </a:r>
            <a:r>
              <a:rPr lang="en-US" dirty="0">
                <a:latin typeface="+mn-lt"/>
                <a:cs typeface="+mn-cs"/>
              </a:rPr>
              <a:t>window’s viewport and the width of the slot in which the image displays. </a:t>
            </a:r>
            <a:endParaRPr lang="en-US" dirty="0" smtClean="0">
              <a:latin typeface="+mn-lt"/>
              <a:cs typeface="+mn-cs"/>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viewport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the </a:t>
            </a:r>
            <a:r>
              <a:rPr lang="en-US" dirty="0">
                <a:latin typeface="Times New Roman" panose="02020603050405020304" pitchFamily="18" charset="0"/>
                <a:cs typeface="Times New Roman" panose="02020603050405020304" pitchFamily="18" charset="0"/>
              </a:rPr>
              <a:t>area below the address bar where web page content displays. As you can imagine, mobile </a:t>
            </a:r>
            <a:r>
              <a:rPr lang="en-US" dirty="0" smtClean="0">
                <a:latin typeface="Times New Roman" panose="02020603050405020304" pitchFamily="18" charset="0"/>
                <a:cs typeface="Times New Roman" panose="02020603050405020304" pitchFamily="18" charset="0"/>
              </a:rPr>
              <a:t>devices have </a:t>
            </a:r>
            <a:r>
              <a:rPr lang="en-US" dirty="0">
                <a:latin typeface="Times New Roman" panose="02020603050405020304" pitchFamily="18" charset="0"/>
                <a:cs typeface="Times New Roman" panose="02020603050405020304" pitchFamily="18" charset="0"/>
              </a:rPr>
              <a:t>the smallest viewports, whereas laptops and desktop monitors have the largest viewports.     </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max width: 340px condition means that if the device’s viewport is less than or equal </a:t>
            </a:r>
            <a:r>
              <a:rPr lang="en-US" dirty="0" smtClean="0">
                <a:latin typeface="Times New Roman" panose="02020603050405020304" pitchFamily="18" charset="0"/>
                <a:cs typeface="Times New Roman" panose="02020603050405020304" pitchFamily="18" charset="0"/>
              </a:rPr>
              <a:t>to 340 </a:t>
            </a:r>
            <a:r>
              <a:rPr lang="en-US" dirty="0">
                <a:latin typeface="Times New Roman" panose="02020603050405020304" pitchFamily="18" charset="0"/>
                <a:cs typeface="Times New Roman" panose="02020603050405020304" pitchFamily="18" charset="0"/>
              </a:rPr>
              <a:t>pixels, then the web page uses 90vw for its image slot width</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90vw value means that the image slot width spans 90% of the viewport’s width.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lnSpc>
                <a:spcPct val="85000"/>
              </a:lnSpc>
            </a:pP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64169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24825"/>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Responsive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3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Example 4. </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img</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srcset="pigeons-320w.jpg 320w,</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pigeons-480w.jpg 480w,</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pigeons-800w.jpg 800w"</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sizes="(max-width: 340px) 90vw,</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(max-width: 500px) 90vw,</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800px"</a:t>
            </a:r>
          </a:p>
          <a:p>
            <a:pPr lvl="1" algn="just">
              <a:lnSpc>
                <a:spcPct val="85000"/>
              </a:lnSpc>
            </a:pP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="pigeons-800w.jpg" alt="feeding pigeons in city center</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r>
              <a:rPr lang="en-US" dirty="0" smtClean="0">
                <a:latin typeface="Times New Roman" panose="02020603050405020304" pitchFamily="18" charset="0"/>
                <a:cs typeface="Times New Roman" panose="02020603050405020304" pitchFamily="18" charset="0"/>
              </a:rPr>
              <a:t>Output:</a:t>
            </a:r>
          </a:p>
          <a:p>
            <a:pPr lvl="1" algn="just">
              <a:lnSpc>
                <a:spcPct val="85000"/>
              </a:lnSpc>
            </a:pPr>
            <a:endParaRPr lang="en-US" dirty="0">
              <a:latin typeface="Times New Roman" panose="02020603050405020304" pitchFamily="18" charset="0"/>
              <a:cs typeface="Times New Roman" panose="02020603050405020304" pitchFamily="18" charset="0"/>
            </a:endParaRPr>
          </a:p>
          <a:p>
            <a:pPr lvl="1" algn="just">
              <a:lnSpc>
                <a:spcPct val="85000"/>
              </a:lnSpc>
            </a:pPr>
            <a:endParaRPr lang="en-US" dirty="0" smtClean="0">
              <a:latin typeface="Times New Roman" panose="02020603050405020304" pitchFamily="18" charset="0"/>
              <a:cs typeface="Times New Roman" panose="02020603050405020304" pitchFamily="18" charset="0"/>
            </a:endParaRPr>
          </a:p>
          <a:p>
            <a:pPr lvl="1" algn="just">
              <a:lnSpc>
                <a:spcPct val="85000"/>
              </a:lnSpc>
            </a:pPr>
            <a:endParaRPr lang="en-US" dirty="0">
              <a:latin typeface="Times New Roman" panose="02020603050405020304" pitchFamily="18" charset="0"/>
              <a:cs typeface="Times New Roman" panose="02020603050405020304" pitchFamily="18" charset="0"/>
            </a:endParaRPr>
          </a:p>
          <a:p>
            <a:pPr lvl="1" algn="just">
              <a:lnSpc>
                <a:spcPct val="85000"/>
              </a:lnSpc>
            </a:pPr>
            <a:endParaRPr lang="en-US" dirty="0" smtClean="0">
              <a:latin typeface="Times New Roman" panose="02020603050405020304" pitchFamily="18" charset="0"/>
              <a:cs typeface="Times New Roman" panose="02020603050405020304" pitchFamily="18" charset="0"/>
            </a:endParaRPr>
          </a:p>
          <a:p>
            <a:pPr algn="just">
              <a:lnSpc>
                <a:spcPct val="85000"/>
              </a:lnSpc>
            </a:pPr>
            <a:endParaRPr lang="en-US" dirty="0" smtClean="0">
              <a:solidFill>
                <a:srgbClr val="FF0000"/>
              </a:solidFill>
              <a:latin typeface="Times New Roman" panose="02020603050405020304" pitchFamily="18" charset="0"/>
              <a:cs typeface="Times New Roman" panose="02020603050405020304" pitchFamily="18" charset="0"/>
            </a:endParaRPr>
          </a:p>
          <a:p>
            <a:pPr algn="just">
              <a:lnSpc>
                <a:spcPct val="85000"/>
              </a:lnSpc>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Art Direction</a:t>
            </a: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both </a:t>
            </a:r>
            <a:r>
              <a:rPr lang="en-US" dirty="0" smtClean="0">
                <a:latin typeface="Times New Roman" panose="02020603050405020304" pitchFamily="18" charset="0"/>
                <a:cs typeface="Times New Roman" panose="02020603050405020304" pitchFamily="18" charset="0"/>
              </a:rPr>
              <a:t>resolution switching </a:t>
            </a:r>
            <a:r>
              <a:rPr lang="en-US" dirty="0">
                <a:latin typeface="Times New Roman" panose="02020603050405020304" pitchFamily="18" charset="0"/>
                <a:cs typeface="Times New Roman" panose="02020603050405020304" pitchFamily="18" charset="0"/>
              </a:rPr>
              <a:t>and art direction, you provide a list of images for different versions of the same picture</a:t>
            </a: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resolution switching, the different versions are different sizes, but they have the same </a:t>
            </a:r>
            <a:r>
              <a:rPr lang="en-US" dirty="0" smtClean="0">
                <a:latin typeface="Times New Roman" panose="02020603050405020304" pitchFamily="18" charset="0"/>
                <a:cs typeface="Times New Roman" panose="02020603050405020304" pitchFamily="18" charset="0"/>
              </a:rPr>
              <a:t>aspect ratio. On </a:t>
            </a:r>
            <a:r>
              <a:rPr lang="en-US" dirty="0">
                <a:latin typeface="Times New Roman" panose="02020603050405020304" pitchFamily="18" charset="0"/>
                <a:cs typeface="Times New Roman" panose="02020603050405020304" pitchFamily="18" charset="0"/>
              </a:rPr>
              <a:t>the other hand, with art direction, the different versions can have different aspect </a:t>
            </a:r>
            <a:r>
              <a:rPr lang="en-US" dirty="0" smtClean="0">
                <a:latin typeface="Times New Roman" panose="02020603050405020304" pitchFamily="18" charset="0"/>
                <a:cs typeface="Times New Roman" panose="02020603050405020304" pitchFamily="18" charset="0"/>
              </a:rPr>
              <a:t>ratios as </a:t>
            </a:r>
            <a:r>
              <a:rPr lang="en-US" dirty="0">
                <a:latin typeface="Times New Roman" panose="02020603050405020304" pitchFamily="18" charset="0"/>
                <a:cs typeface="Times New Roman" panose="02020603050405020304" pitchFamily="18" charset="0"/>
              </a:rPr>
              <a:t>a result of cropping the original picture in different ways. </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5365376" y="1231048"/>
            <a:ext cx="3550024" cy="646331"/>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The srcset attribute holds the image</a:t>
            </a:r>
          </a:p>
          <a:p>
            <a:r>
              <a:rPr lang="en-US" dirty="0">
                <a:solidFill>
                  <a:srgbClr val="00B050"/>
                </a:solidFill>
                <a:latin typeface="Times New Roman" panose="02020603050405020304" pitchFamily="18" charset="0"/>
                <a:cs typeface="Times New Roman" panose="02020603050405020304" pitchFamily="18" charset="0"/>
              </a:rPr>
              <a:t>filenames and their widths.</a:t>
            </a:r>
          </a:p>
        </p:txBody>
      </p:sp>
      <p:cxnSp>
        <p:nvCxnSpPr>
          <p:cNvPr id="5" name="Straight Arrow Connector 4"/>
          <p:cNvCxnSpPr/>
          <p:nvPr/>
        </p:nvCxnSpPr>
        <p:spPr>
          <a:xfrm flipH="1">
            <a:off x="4495800" y="1600200"/>
            <a:ext cx="869576"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00600" y="2100145"/>
            <a:ext cx="4267200" cy="646331"/>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The sizes attribute holds viewport width</a:t>
            </a:r>
          </a:p>
          <a:p>
            <a:r>
              <a:rPr lang="en-US" dirty="0">
                <a:solidFill>
                  <a:srgbClr val="00B050"/>
                </a:solidFill>
                <a:latin typeface="Times New Roman" panose="02020603050405020304" pitchFamily="18" charset="0"/>
                <a:cs typeface="Times New Roman" panose="02020603050405020304" pitchFamily="18" charset="0"/>
              </a:rPr>
              <a:t>conditions and associated image-slot widths.</a:t>
            </a:r>
          </a:p>
        </p:txBody>
      </p:sp>
      <p:cxnSp>
        <p:nvCxnSpPr>
          <p:cNvPr id="18" name="Straight Arrow Connector 17"/>
          <p:cNvCxnSpPr/>
          <p:nvPr/>
        </p:nvCxnSpPr>
        <p:spPr>
          <a:xfrm flipH="1" flipV="1">
            <a:off x="4397749" y="2286000"/>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8566" y="3022746"/>
            <a:ext cx="3124034" cy="1718916"/>
          </a:xfrm>
          <a:prstGeom prst="rect">
            <a:avLst/>
          </a:prstGeom>
        </p:spPr>
      </p:pic>
    </p:spTree>
    <p:extLst>
      <p:ext uri="{BB962C8B-B14F-4D97-AF65-F5344CB8AC3E}">
        <p14:creationId xmlns:p14="http://schemas.microsoft.com/office/powerpoint/2010/main" val="3942279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24825"/>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Responsive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7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Art Direction (continue…)</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for a desktop </a:t>
            </a:r>
            <a:r>
              <a:rPr lang="en-US" dirty="0" smtClean="0">
                <a:latin typeface="Times New Roman" panose="02020603050405020304" pitchFamily="18" charset="0"/>
                <a:cs typeface="Times New Roman" panose="02020603050405020304" pitchFamily="18" charset="0"/>
              </a:rPr>
              <a:t>computer layout</a:t>
            </a:r>
            <a:r>
              <a:rPr lang="en-US" dirty="0">
                <a:latin typeface="Times New Roman" panose="02020603050405020304" pitchFamily="18" charset="0"/>
                <a:cs typeface="Times New Roman" panose="02020603050405020304" pitchFamily="18" charset="0"/>
              </a:rPr>
              <a:t>, the browser’s viewport would be wider, so having a wide landscape-oriented </a:t>
            </a:r>
            <a:r>
              <a:rPr lang="en-US" dirty="0" smtClean="0">
                <a:latin typeface="Times New Roman" panose="02020603050405020304" pitchFamily="18" charset="0"/>
                <a:cs typeface="Times New Roman" panose="02020603050405020304" pitchFamily="18" charset="0"/>
              </a:rPr>
              <a:t>picture should </a:t>
            </a:r>
            <a:r>
              <a:rPr lang="en-US" dirty="0">
                <a:latin typeface="Times New Roman" panose="02020603050405020304" pitchFamily="18" charset="0"/>
                <a:cs typeface="Times New Roman" panose="02020603050405020304" pitchFamily="18" charset="0"/>
              </a:rPr>
              <a:t>be OK. But for a mobile device layout, the browser’s viewport would be narrower, so </a:t>
            </a:r>
            <a:r>
              <a:rPr lang="en-US" dirty="0" smtClean="0">
                <a:latin typeface="Times New Roman" panose="02020603050405020304" pitchFamily="18" charset="0"/>
                <a:cs typeface="Times New Roman" panose="02020603050405020304" pitchFamily="18" charset="0"/>
              </a:rPr>
              <a:t>using that </a:t>
            </a:r>
            <a:r>
              <a:rPr lang="en-US" dirty="0">
                <a:latin typeface="Times New Roman" panose="02020603050405020304" pitchFamily="18" charset="0"/>
                <a:cs typeface="Times New Roman" panose="02020603050405020304" pitchFamily="18" charset="0"/>
              </a:rPr>
              <a:t>same landscape-version image would probably make the picture’s main subject too small. </a:t>
            </a:r>
            <a:r>
              <a:rPr lang="en-US" dirty="0" smtClean="0">
                <a:latin typeface="Times New Roman" panose="02020603050405020304" pitchFamily="18" charset="0"/>
                <a:cs typeface="Times New Roman" panose="02020603050405020304" pitchFamily="18" charset="0"/>
              </a:rPr>
              <a:t>The solution </a:t>
            </a:r>
            <a:r>
              <a:rPr lang="en-US" dirty="0">
                <a:latin typeface="Times New Roman" panose="02020603050405020304" pitchFamily="18" charset="0"/>
                <a:cs typeface="Times New Roman" panose="02020603050405020304" pitchFamily="18" charset="0"/>
              </a:rPr>
              <a:t>is to use a portrait-version image where the main subject can be zoomed in.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example 5., </a:t>
            </a:r>
            <a:r>
              <a:rPr lang="en-US" dirty="0">
                <a:latin typeface="Times New Roman" panose="02020603050405020304" pitchFamily="18" charset="0"/>
                <a:cs typeface="Times New Roman" panose="02020603050405020304" pitchFamily="18" charset="0"/>
              </a:rPr>
              <a:t>The source element’s media </a:t>
            </a:r>
            <a:r>
              <a:rPr lang="en-US" dirty="0" smtClean="0">
                <a:latin typeface="Times New Roman" panose="02020603050405020304" pitchFamily="18" charset="0"/>
                <a:cs typeface="Times New Roman" panose="02020603050405020304" pitchFamily="18" charset="0"/>
              </a:rPr>
              <a:t>attribute provides </a:t>
            </a:r>
            <a:r>
              <a:rPr lang="en-US" dirty="0">
                <a:latin typeface="Times New Roman" panose="02020603050405020304" pitchFamily="18" charset="0"/>
                <a:cs typeface="Times New Roman" panose="02020603050405020304" pitchFamily="18" charset="0"/>
              </a:rPr>
              <a:t>the condition that checks the viewport’s width, and the source element’s srcset </a:t>
            </a:r>
            <a:r>
              <a:rPr lang="en-US" dirty="0" smtClean="0">
                <a:latin typeface="Times New Roman" panose="02020603050405020304" pitchFamily="18" charset="0"/>
                <a:cs typeface="Times New Roman" panose="02020603050405020304" pitchFamily="18" charset="0"/>
              </a:rPr>
              <a:t>attribute provides </a:t>
            </a:r>
            <a:r>
              <a:rPr lang="en-US" dirty="0">
                <a:latin typeface="Times New Roman" panose="02020603050405020304" pitchFamily="18" charset="0"/>
                <a:cs typeface="Times New Roman" panose="02020603050405020304" pitchFamily="18" charset="0"/>
              </a:rPr>
              <a:t>the image filename</a:t>
            </a:r>
            <a:r>
              <a:rPr lang="en-US"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source element uses the </a:t>
            </a:r>
            <a:r>
              <a:rPr lang="en-US" dirty="0" smtClean="0">
                <a:latin typeface="Times New Roman" panose="02020603050405020304" pitchFamily="18" charset="0"/>
                <a:cs typeface="Times New Roman" panose="02020603050405020304" pitchFamily="18" charset="0"/>
              </a:rPr>
              <a:t>condition max-width</a:t>
            </a:r>
            <a:r>
              <a:rPr lang="en-US" dirty="0">
                <a:latin typeface="Times New Roman" panose="02020603050405020304" pitchFamily="18" charset="0"/>
                <a:cs typeface="Times New Roman" panose="02020603050405020304" pitchFamily="18" charset="0"/>
              </a:rPr>
              <a:t>: 799px to check for a viewport width of less than or equal to 799 pixels. The </a:t>
            </a:r>
            <a:r>
              <a:rPr lang="en-US" dirty="0" smtClean="0">
                <a:latin typeface="Times New Roman" panose="02020603050405020304" pitchFamily="18" charset="0"/>
                <a:cs typeface="Times New Roman" panose="02020603050405020304" pitchFamily="18" charset="0"/>
              </a:rPr>
              <a:t>second source </a:t>
            </a:r>
            <a:r>
              <a:rPr lang="en-US" dirty="0">
                <a:latin typeface="Times New Roman" panose="02020603050405020304" pitchFamily="18" charset="0"/>
                <a:cs typeface="Times New Roman" panose="02020603050405020304" pitchFamily="18" charset="0"/>
              </a:rPr>
              <a:t>element uses the condition max-width: 800px to check for a viewport width </a:t>
            </a:r>
            <a:r>
              <a:rPr lang="en-US" dirty="0" smtClean="0">
                <a:latin typeface="Times New Roman" panose="02020603050405020304" pitchFamily="18" charset="0"/>
                <a:cs typeface="Times New Roman" panose="02020603050405020304" pitchFamily="18" charset="0"/>
              </a:rPr>
              <a:t>of greater </a:t>
            </a:r>
            <a:r>
              <a:rPr lang="en-US" dirty="0">
                <a:latin typeface="Times New Roman" panose="02020603050405020304" pitchFamily="18" charset="0"/>
                <a:cs typeface="Times New Roman" panose="02020603050405020304" pitchFamily="18" charset="0"/>
              </a:rPr>
              <a:t>than or equal to 800 pixels. </a:t>
            </a: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5. </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&lt;!DOCTYPE html&gt;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&lt;html </a:t>
            </a:r>
            <a:r>
              <a:rPr lang="en-US" dirty="0" err="1">
                <a:solidFill>
                  <a:srgbClr val="FF0000"/>
                </a:solidFill>
                <a:latin typeface="Times New Roman" panose="02020603050405020304" pitchFamily="18" charset="0"/>
                <a:cs typeface="Times New Roman" panose="02020603050405020304" pitchFamily="18" charset="0"/>
              </a:rPr>
              <a:t>lang</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en</a:t>
            </a:r>
            <a:r>
              <a:rPr lang="en-US" dirty="0">
                <a:solidFill>
                  <a:srgbClr val="FF0000"/>
                </a:solidFill>
                <a:latin typeface="Times New Roman" panose="02020603050405020304" pitchFamily="18" charset="0"/>
                <a:cs typeface="Times New Roman" panose="02020603050405020304" pitchFamily="18" charset="0"/>
              </a:rPr>
              <a:t>"&gt;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&lt;head&gt;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&lt;meta charset="utf-8"&gt;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&lt;meta name="author" content="AAA"&gt;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&lt;title&gt;Dominican Republic&lt;/title&gt;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&lt;/head&gt;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&lt;h1&gt;Joe Hartman School in the Dominican Republic&lt;/h1</a:t>
            </a:r>
            <a:r>
              <a:rPr lang="en-US" dirty="0" smtClean="0">
                <a:solidFill>
                  <a:srgbClr val="FF0000"/>
                </a:solidFill>
                <a:latin typeface="Times New Roman" panose="02020603050405020304" pitchFamily="18" charset="0"/>
                <a:cs typeface="Times New Roman" panose="02020603050405020304" pitchFamily="18" charset="0"/>
              </a:rPr>
              <a:t>&gt;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51807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238250" y="24825"/>
            <a:ext cx="80581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Responsive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Art Direction</a:t>
            </a:r>
          </a:p>
          <a:p>
            <a:pPr marL="285750" indent="-285750" algn="just">
              <a:lnSpc>
                <a:spcPct val="85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5. (continue…)</a:t>
            </a:r>
          </a:p>
          <a:p>
            <a:pPr lvl="1" algn="just">
              <a:lnSpc>
                <a:spcPct val="85000"/>
              </a:lnSpc>
            </a:pPr>
            <a:r>
              <a:rPr lang="en-US" dirty="0" smtClean="0">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picture&gt;</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&lt;source media="(max-width: 799px)" srcset="../</a:t>
            </a:r>
            <a:r>
              <a:rPr lang="en-US" dirty="0" err="1">
                <a:solidFill>
                  <a:srgbClr val="FF0000"/>
                </a:solidFill>
                <a:latin typeface="Times New Roman" panose="02020603050405020304" pitchFamily="18" charset="0"/>
                <a:cs typeface="Times New Roman" panose="02020603050405020304" pitchFamily="18" charset="0"/>
              </a:rPr>
              <a:t>Athweb</a:t>
            </a:r>
            <a:r>
              <a:rPr lang="en-US" dirty="0">
                <a:solidFill>
                  <a:srgbClr val="FF0000"/>
                </a:solidFill>
                <a:latin typeface="Times New Roman" panose="02020603050405020304" pitchFamily="18" charset="0"/>
                <a:cs typeface="Times New Roman" panose="02020603050405020304" pitchFamily="18" charset="0"/>
              </a:rPr>
              <a:t>/joe-450w.jpg.jpg"&gt;</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&lt;source media="(min-width: 800px)" srcset="../</a:t>
            </a:r>
            <a:r>
              <a:rPr lang="en-US" dirty="0" err="1">
                <a:solidFill>
                  <a:srgbClr val="FF0000"/>
                </a:solidFill>
                <a:latin typeface="Times New Roman" panose="02020603050405020304" pitchFamily="18" charset="0"/>
                <a:cs typeface="Times New Roman" panose="02020603050405020304" pitchFamily="18" charset="0"/>
              </a:rPr>
              <a:t>Athweb</a:t>
            </a:r>
            <a:r>
              <a:rPr lang="en-US" dirty="0">
                <a:solidFill>
                  <a:srgbClr val="FF0000"/>
                </a:solidFill>
                <a:latin typeface="Times New Roman" panose="02020603050405020304" pitchFamily="18" charset="0"/>
                <a:cs typeface="Times New Roman" panose="02020603050405020304" pitchFamily="18" charset="0"/>
              </a:rPr>
              <a:t>/joe-800w.jpg"&gt;</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&lt;img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Athweb</a:t>
            </a:r>
            <a:r>
              <a:rPr lang="en-US" dirty="0">
                <a:solidFill>
                  <a:srgbClr val="FF0000"/>
                </a:solidFill>
                <a:latin typeface="Times New Roman" panose="02020603050405020304" pitchFamily="18" charset="0"/>
                <a:cs typeface="Times New Roman" panose="02020603050405020304" pitchFamily="18" charset="0"/>
              </a:rPr>
              <a:t>/joe-800w.jpg" alt="students with kids at recess"&gt;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&lt;/picture&gt;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&lt;p&gt;</a:t>
            </a:r>
          </a:p>
          <a:p>
            <a:pPr lvl="2" algn="just">
              <a:lnSpc>
                <a:spcPct val="85000"/>
              </a:lnSpc>
            </a:pPr>
            <a:r>
              <a:rPr lang="en-US" dirty="0">
                <a:solidFill>
                  <a:srgbClr val="FF0000"/>
                </a:solidFill>
                <a:latin typeface="Times New Roman" panose="02020603050405020304" pitchFamily="18" charset="0"/>
                <a:cs typeface="Times New Roman" panose="02020603050405020304" pitchFamily="18" charset="0"/>
              </a:rPr>
              <a:t>During this past spring break, some students participated in a service trip </a:t>
            </a:r>
            <a:r>
              <a:rPr lang="en-US" dirty="0" smtClean="0">
                <a:solidFill>
                  <a:srgbClr val="FF0000"/>
                </a:solidFill>
                <a:latin typeface="Times New Roman" panose="02020603050405020304" pitchFamily="18" charset="0"/>
                <a:cs typeface="Times New Roman" panose="02020603050405020304" pitchFamily="18" charset="0"/>
              </a:rPr>
              <a:t>to the </a:t>
            </a:r>
            <a:r>
              <a:rPr lang="en-US" dirty="0">
                <a:solidFill>
                  <a:srgbClr val="FF0000"/>
                </a:solidFill>
                <a:latin typeface="Times New Roman" panose="02020603050405020304" pitchFamily="18" charset="0"/>
                <a:cs typeface="Times New Roman" panose="02020603050405020304" pitchFamily="18" charset="0"/>
              </a:rPr>
              <a:t>Dominican Republic. One of the group's primary activities </a:t>
            </a:r>
            <a:r>
              <a:rPr lang="en-US" dirty="0" smtClean="0">
                <a:solidFill>
                  <a:srgbClr val="FF0000"/>
                </a:solidFill>
                <a:latin typeface="Times New Roman" panose="02020603050405020304" pitchFamily="18" charset="0"/>
                <a:cs typeface="Times New Roman" panose="02020603050405020304" pitchFamily="18" charset="0"/>
              </a:rPr>
              <a:t>was helping </a:t>
            </a:r>
            <a:r>
              <a:rPr lang="en-US" dirty="0">
                <a:solidFill>
                  <a:srgbClr val="FF0000"/>
                </a:solidFill>
                <a:latin typeface="Times New Roman" panose="02020603050405020304" pitchFamily="18" charset="0"/>
                <a:cs typeface="Times New Roman" panose="02020603050405020304" pitchFamily="18" charset="0"/>
              </a:rPr>
              <a:t>to build an annex to a grade school. In the above picture, </a:t>
            </a:r>
            <a:r>
              <a:rPr lang="en-US" dirty="0" smtClean="0">
                <a:solidFill>
                  <a:srgbClr val="FF0000"/>
                </a:solidFill>
                <a:latin typeface="Times New Roman" panose="02020603050405020304" pitchFamily="18" charset="0"/>
                <a:cs typeface="Times New Roman" panose="02020603050405020304" pitchFamily="18" charset="0"/>
              </a:rPr>
              <a:t>you can </a:t>
            </a:r>
            <a:r>
              <a:rPr lang="en-US" dirty="0">
                <a:solidFill>
                  <a:srgbClr val="FF0000"/>
                </a:solidFill>
                <a:latin typeface="Times New Roman" panose="02020603050405020304" pitchFamily="18" charset="0"/>
                <a:cs typeface="Times New Roman" panose="02020603050405020304" pitchFamily="18" charset="0"/>
              </a:rPr>
              <a:t>see Students with some of the kids. Students are wearing sunglasses.</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&lt;/p&gt;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&lt;/body&gt;</a:t>
            </a:r>
          </a:p>
          <a:p>
            <a:pPr lvl="1" algn="just">
              <a:lnSpc>
                <a:spcPct val="85000"/>
              </a:lnSpc>
            </a:pPr>
            <a:r>
              <a:rPr lang="en-US" dirty="0">
                <a:solidFill>
                  <a:srgbClr val="FF0000"/>
                </a:solidFill>
                <a:latin typeface="Times New Roman" panose="02020603050405020304" pitchFamily="18" charset="0"/>
                <a:cs typeface="Times New Roman" panose="02020603050405020304" pitchFamily="18" charset="0"/>
              </a:rPr>
              <a:t>&lt;/html</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r>
              <a:rPr lang="en-US" dirty="0" smtClean="0">
                <a:latin typeface="Times New Roman" panose="02020603050405020304" pitchFamily="18" charset="0"/>
                <a:cs typeface="Times New Roman" panose="02020603050405020304" pitchFamily="18" charset="0"/>
              </a:rPr>
              <a:t>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3657600" y="1002268"/>
            <a:ext cx="5257800"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The media attribute holds a viewport width condition.</a:t>
            </a:r>
          </a:p>
        </p:txBody>
      </p:sp>
      <p:cxnSp>
        <p:nvCxnSpPr>
          <p:cNvPr id="5" name="Straight Arrow Connector 4"/>
          <p:cNvCxnSpPr/>
          <p:nvPr/>
        </p:nvCxnSpPr>
        <p:spPr>
          <a:xfrm flipH="1">
            <a:off x="3048000" y="1371600"/>
            <a:ext cx="762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0" y="2329113"/>
            <a:ext cx="4343400"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The srcset attribute holds an image filename.</a:t>
            </a:r>
          </a:p>
        </p:txBody>
      </p:sp>
      <p:cxnSp>
        <p:nvCxnSpPr>
          <p:cNvPr id="15" name="Straight Arrow Connector 14"/>
          <p:cNvCxnSpPr/>
          <p:nvPr/>
        </p:nvCxnSpPr>
        <p:spPr>
          <a:xfrm flipV="1">
            <a:off x="5791200" y="1996440"/>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0" y="4318723"/>
            <a:ext cx="6248400" cy="2203511"/>
          </a:xfrm>
          <a:prstGeom prst="rect">
            <a:avLst/>
          </a:prstGeom>
        </p:spPr>
      </p:pic>
    </p:spTree>
    <p:extLst>
      <p:ext uri="{BB962C8B-B14F-4D97-AF65-F5344CB8AC3E}">
        <p14:creationId xmlns:p14="http://schemas.microsoft.com/office/powerpoint/2010/main" val="2385499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38200"/>
            <a:ext cx="8153400" cy="59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In this lecture we explain briefly the HTML &lt;a&gt; element with its </a:t>
            </a:r>
            <a:r>
              <a:rPr lang="en-US" sz="1750" dirty="0" err="1">
                <a:latin typeface="Times New Roman" panose="02020603050405020304" pitchFamily="18" charset="0"/>
                <a:cs typeface="Times New Roman" pitchFamily="18" charset="0"/>
              </a:rPr>
              <a:t>href</a:t>
            </a:r>
            <a:r>
              <a:rPr lang="en-US" sz="1750" dirty="0">
                <a:latin typeface="Times New Roman" panose="02020603050405020304" pitchFamily="18" charset="0"/>
                <a:cs typeface="Times New Roman" pitchFamily="18" charset="0"/>
              </a:rPr>
              <a:t> attribute, that creates a hyperlink to web pages, files, email addresses, locations in the same page, or anything else a URL can address. </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We </a:t>
            </a:r>
            <a:r>
              <a:rPr lang="en-US" sz="1750" dirty="0" smtClean="0">
                <a:latin typeface="Times New Roman" panose="02020603050405020304" pitchFamily="18" charset="0"/>
                <a:cs typeface="Times New Roman" pitchFamily="18" charset="0"/>
              </a:rPr>
              <a:t>explained </a:t>
            </a:r>
            <a:r>
              <a:rPr lang="en-US" sz="1750" dirty="0">
                <a:latin typeface="Times New Roman" panose="02020603050405020304" pitchFamily="18" charset="0"/>
                <a:cs typeface="Times New Roman" pitchFamily="18" charset="0"/>
              </a:rPr>
              <a:t>the A relative URL value, that allows us to jump to a web page that resides on the same web server as the current web page. It does so by specifying a path from the current directory to the destination web page</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Also </a:t>
            </a:r>
            <a:r>
              <a:rPr lang="en-US" sz="1750" dirty="0">
                <a:latin typeface="Times New Roman" panose="02020603050405020304" pitchFamily="18" charset="0"/>
                <a:cs typeface="Times New Roman" pitchFamily="18" charset="0"/>
              </a:rPr>
              <a:t>we clarified the index. html  a special file name which indicates that this was the default webpage for this directory of our website. </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We </a:t>
            </a:r>
            <a:r>
              <a:rPr lang="en-US" sz="1750" dirty="0">
                <a:latin typeface="Times New Roman" panose="02020603050405020304" pitchFamily="18" charset="0"/>
                <a:cs typeface="Times New Roman" pitchFamily="18" charset="0"/>
              </a:rPr>
              <a:t>learned a few tips on how to make a good first impression. These tips were part of a software area known as web design, which was comprised of </a:t>
            </a:r>
            <a:r>
              <a:rPr lang="en-US" sz="1750" dirty="0" smtClean="0">
                <a:latin typeface="Times New Roman" panose="02020603050405020304" pitchFamily="18" charset="0"/>
                <a:cs typeface="Times New Roman" pitchFamily="18" charset="0"/>
              </a:rPr>
              <a:t>subareas </a:t>
            </a:r>
            <a:r>
              <a:rPr lang="en-US" sz="1750" dirty="0">
                <a:latin typeface="Times New Roman" panose="02020603050405020304" pitchFamily="18" charset="0"/>
                <a:cs typeface="Times New Roman" pitchFamily="18" charset="0"/>
              </a:rPr>
              <a:t>and we explained two of these areas that were user interface design and user experience design.</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We </a:t>
            </a:r>
            <a:r>
              <a:rPr lang="en-US" sz="1750" dirty="0">
                <a:latin typeface="Times New Roman" panose="02020603050405020304" pitchFamily="18" charset="0"/>
                <a:cs typeface="Times New Roman" pitchFamily="18" charset="0"/>
              </a:rPr>
              <a:t>described the Navigation Within a Web Page that was for when we wanted a link that takes the user to some specified point within the current web page. </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Also </a:t>
            </a:r>
            <a:r>
              <a:rPr lang="en-US" sz="1750" dirty="0">
                <a:latin typeface="Times New Roman" panose="02020603050405020304" pitchFamily="18" charset="0"/>
                <a:cs typeface="Times New Roman" pitchFamily="18" charset="0"/>
              </a:rPr>
              <a:t>in this lecture explained briefly the </a:t>
            </a:r>
            <a:r>
              <a:rPr lang="en-US" sz="1750" dirty="0" smtClean="0">
                <a:latin typeface="Times New Roman" panose="02020603050405020304" pitchFamily="18" charset="0"/>
                <a:cs typeface="Times New Roman" pitchFamily="18" charset="0"/>
              </a:rPr>
              <a:t>CSS </a:t>
            </a:r>
            <a:r>
              <a:rPr lang="en-US" sz="1750" dirty="0">
                <a:latin typeface="Times New Roman" panose="02020603050405020304" pitchFamily="18" charset="0"/>
                <a:cs typeface="Times New Roman" pitchFamily="18" charset="0"/>
              </a:rPr>
              <a:t>for links including the meaning of visited links and unvisited links. </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 </a:t>
            </a:r>
            <a:r>
              <a:rPr lang="en-US" sz="1750" dirty="0" smtClean="0">
                <a:latin typeface="Times New Roman" panose="02020603050405020304" pitchFamily="18" charset="0"/>
                <a:cs typeface="Times New Roman" pitchFamily="18" charset="0"/>
              </a:rPr>
              <a:t>Also </a:t>
            </a:r>
            <a:r>
              <a:rPr lang="en-US" sz="1750" dirty="0">
                <a:latin typeface="Times New Roman" panose="02020603050405020304" pitchFamily="18" charset="0"/>
                <a:cs typeface="Times New Roman" pitchFamily="18" charset="0"/>
              </a:rPr>
              <a:t>we </a:t>
            </a:r>
            <a:r>
              <a:rPr lang="en-US" sz="1750" dirty="0" smtClean="0">
                <a:latin typeface="Times New Roman" panose="02020603050405020304" pitchFamily="18" charset="0"/>
                <a:cs typeface="Times New Roman" pitchFamily="18" charset="0"/>
              </a:rPr>
              <a:t>highlighted Additional </a:t>
            </a:r>
            <a:r>
              <a:rPr lang="en-US" sz="1750" dirty="0">
                <a:latin typeface="Times New Roman" panose="02020603050405020304" pitchFamily="18" charset="0"/>
                <a:cs typeface="Times New Roman" pitchFamily="18" charset="0"/>
              </a:rPr>
              <a:t>Details related to a Element which were combine to some of techniques and link to a specific location within a different web </a:t>
            </a:r>
            <a:r>
              <a:rPr lang="en-US" sz="1750" dirty="0" smtClean="0">
                <a:latin typeface="Times New Roman" panose="02020603050405020304" pitchFamily="18" charset="0"/>
                <a:cs typeface="Times New Roman" pitchFamily="18" charset="0"/>
              </a:rPr>
              <a:t>page.</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In this </a:t>
            </a:r>
            <a:r>
              <a:rPr lang="en-US" sz="1750" dirty="0">
                <a:latin typeface="Times New Roman" panose="02020603050405020304" pitchFamily="18" charset="0"/>
                <a:cs typeface="Times New Roman" pitchFamily="18" charset="0"/>
              </a:rPr>
              <a:t>lecture we </a:t>
            </a:r>
            <a:r>
              <a:rPr lang="en-US" sz="1750" dirty="0" smtClean="0">
                <a:latin typeface="Times New Roman" panose="02020603050405020304" pitchFamily="18" charset="0"/>
                <a:cs typeface="Times New Roman" pitchFamily="18" charset="0"/>
              </a:rPr>
              <a:t>explained a </a:t>
            </a:r>
            <a:r>
              <a:rPr lang="en-US" sz="1750" dirty="0">
                <a:latin typeface="Times New Roman" panose="02020603050405020304" pitchFamily="18" charset="0"/>
                <a:cs typeface="Times New Roman" pitchFamily="18" charset="0"/>
              </a:rPr>
              <a:t>bitmap image format was a mapping from some domain to bits. </a:t>
            </a:r>
            <a:r>
              <a:rPr lang="en-US" sz="1750" dirty="0" smtClean="0">
                <a:latin typeface="Times New Roman" panose="02020603050405020304" pitchFamily="18" charset="0"/>
                <a:cs typeface="Times New Roman" pitchFamily="18" charset="0"/>
              </a:rPr>
              <a:t>Also </a:t>
            </a:r>
            <a:r>
              <a:rPr lang="en-US" sz="1750" dirty="0">
                <a:latin typeface="Times New Roman" panose="02020603050405020304" pitchFamily="18" charset="0"/>
                <a:cs typeface="Times New Roman" pitchFamily="18" charset="0"/>
              </a:rPr>
              <a:t>clarified the  three most common formats for bitmap image files  on the Web which were GIF, JPEG, and PNG</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 This lecture highlighted the description of  img element details.  </a:t>
            </a: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 </a:t>
            </a:r>
            <a:r>
              <a:rPr lang="en-US" sz="1750" dirty="0" smtClean="0">
                <a:latin typeface="Times New Roman" panose="02020603050405020304" pitchFamily="18" charset="0"/>
                <a:cs typeface="Times New Roman" pitchFamily="18" charset="0"/>
              </a:rPr>
              <a:t>The </a:t>
            </a:r>
            <a:r>
              <a:rPr lang="en-US" sz="1750" dirty="0">
                <a:latin typeface="Times New Roman" panose="02020603050405020304" pitchFamily="18" charset="0"/>
                <a:cs typeface="Times New Roman" pitchFamily="18" charset="0"/>
              </a:rPr>
              <a:t>final section in this lecture explained briefly the Responsive web design (RWD), which was the practice of writing code that dynamically generates web pages that conform to different screen sizes and viewing orientations (portrait or landscape). </a:t>
            </a:r>
            <a:endParaRPr lang="en-US" sz="1750" dirty="0" smtClean="0">
              <a:latin typeface="Times New Roman" panose="02020603050405020304" pitchFamily="18" charset="0"/>
              <a:cs typeface="Times New Roman" pitchFamily="18" charset="0"/>
            </a:endParaRPr>
          </a:p>
          <a:p>
            <a:pPr lvl="0" algn="just">
              <a:lnSpc>
                <a:spcPct val="85000"/>
              </a:lnSpc>
              <a:spcBef>
                <a:spcPts val="0"/>
              </a:spcBef>
            </a:pPr>
            <a:r>
              <a:rPr lang="en-US" sz="1700" dirty="0">
                <a:latin typeface="Times New Roman" panose="02020603050405020304" pitchFamily="18" charset="0"/>
                <a:cs typeface="Times New Roman" pitchFamily="18" charset="0"/>
              </a:rPr>
              <a:t> </a:t>
            </a:r>
            <a:endParaRPr lang="en-US" sz="1700" dirty="0" smtClean="0">
              <a:latin typeface="Times New Roman" panose="02020603050405020304" pitchFamily="18" charset="0"/>
              <a:cs typeface="Times New Roman" pitchFamily="18" charset="0"/>
            </a:endParaRP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39</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To </a:t>
            </a:r>
            <a:r>
              <a:rPr lang="en-US" sz="1850" dirty="0">
                <a:latin typeface="Times New Roman" pitchFamily="18" charset="0"/>
                <a:cs typeface="Times New Roman" pitchFamily="18" charset="0"/>
              </a:rPr>
              <a:t>implement that </a:t>
            </a:r>
            <a:r>
              <a:rPr lang="en-US" sz="1850" dirty="0" smtClean="0">
                <a:latin typeface="Times New Roman" pitchFamily="18" charset="0"/>
                <a:cs typeface="Times New Roman" pitchFamily="18" charset="0"/>
              </a:rPr>
              <a:t>download functionality</a:t>
            </a:r>
            <a:r>
              <a:rPr lang="en-US" sz="1850" dirty="0">
                <a:latin typeface="Times New Roman" pitchFamily="18" charset="0"/>
                <a:cs typeface="Times New Roman" pitchFamily="18" charset="0"/>
              </a:rPr>
              <a:t>, include a download attribute as shown here</a:t>
            </a:r>
            <a:r>
              <a:rPr lang="en-US" sz="1850" dirty="0" smtClean="0">
                <a:latin typeface="Times New Roman" pitchFamily="18" charset="0"/>
                <a:cs typeface="Times New Roman" pitchFamily="18" charset="0"/>
              </a:rPr>
              <a:t>:</a:t>
            </a:r>
            <a:endParaRPr lang="en-US" sz="1850"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850" dirty="0" smtClean="0">
                <a:solidFill>
                  <a:srgbClr val="FF0000"/>
                </a:solidFill>
                <a:latin typeface="Times New Roman" pitchFamily="18" charset="0"/>
                <a:cs typeface="Times New Roman" pitchFamily="18" charset="0"/>
              </a:rPr>
              <a:t>&lt;</a:t>
            </a:r>
            <a:r>
              <a:rPr lang="en-US" sz="1850" dirty="0">
                <a:solidFill>
                  <a:srgbClr val="FF0000"/>
                </a:solidFill>
                <a:latin typeface="Times New Roman" pitchFamily="18" charset="0"/>
                <a:cs typeface="Times New Roman" pitchFamily="18" charset="0"/>
              </a:rPr>
              <a:t>a download </a:t>
            </a:r>
            <a:r>
              <a:rPr lang="en-US" sz="1850" dirty="0" err="1" smtClean="0">
                <a:solidFill>
                  <a:srgbClr val="FF0000"/>
                </a:solidFill>
                <a:latin typeface="Times New Roman" pitchFamily="18" charset="0"/>
                <a:cs typeface="Times New Roman" pitchFamily="18" charset="0"/>
              </a:rPr>
              <a:t>href</a:t>
            </a:r>
            <a:r>
              <a:rPr lang="en-US" sz="1850" dirty="0" smtClean="0">
                <a:solidFill>
                  <a:srgbClr val="FF0000"/>
                </a:solidFill>
                <a:latin typeface="Times New Roman" pitchFamily="18" charset="0"/>
                <a:cs typeface="Times New Roman" pitchFamily="18" charset="0"/>
              </a:rPr>
              <a:t>=“</a:t>
            </a:r>
            <a:r>
              <a:rPr lang="en-US" sz="1850" dirty="0" smtClean="0">
                <a:solidFill>
                  <a:srgbClr val="FF0000"/>
                </a:solidFill>
                <a:latin typeface="Times New Roman" pitchFamily="18" charset="0"/>
                <a:cs typeface="Times New Roman" pitchFamily="18" charset="0"/>
                <a:hlinkClick r:id="rId6"/>
              </a:rPr>
              <a:t>http</a:t>
            </a:r>
            <a:r>
              <a:rPr lang="en-US" sz="1850" dirty="0">
                <a:solidFill>
                  <a:srgbClr val="FF0000"/>
                </a:solidFill>
                <a:latin typeface="Times New Roman" pitchFamily="18" charset="0"/>
                <a:cs typeface="Times New Roman" pitchFamily="18" charset="0"/>
                <a:hlinkClick r:id="rId6"/>
              </a:rPr>
              <a:t>://</a:t>
            </a:r>
            <a:r>
              <a:rPr lang="en-US" sz="1850" dirty="0" smtClean="0">
                <a:solidFill>
                  <a:srgbClr val="FF0000"/>
                </a:solidFill>
                <a:latin typeface="Times New Roman" pitchFamily="18" charset="0"/>
                <a:cs typeface="Times New Roman" pitchFamily="18" charset="0"/>
                <a:hlinkClick r:id="rId6"/>
              </a:rPr>
              <a:t>www.park.edu/catalogs/catalog2018-2019.pdf</a:t>
            </a:r>
            <a:r>
              <a:rPr lang="en-US" sz="1850" dirty="0" smtClean="0">
                <a:solidFill>
                  <a:srgbClr val="FF0000"/>
                </a:solidFill>
                <a:latin typeface="Times New Roman" pitchFamily="18" charset="0"/>
                <a:cs typeface="Times New Roman" pitchFamily="18" charset="0"/>
              </a:rPr>
              <a:t>”&gt; Park </a:t>
            </a:r>
            <a:r>
              <a:rPr lang="en-US" sz="1850" dirty="0">
                <a:solidFill>
                  <a:srgbClr val="FF0000"/>
                </a:solidFill>
                <a:latin typeface="Times New Roman" pitchFamily="18" charset="0"/>
                <a:cs typeface="Times New Roman" pitchFamily="18" charset="0"/>
              </a:rPr>
              <a:t>University </a:t>
            </a:r>
            <a:r>
              <a:rPr lang="en-US" sz="1850" dirty="0" smtClean="0">
                <a:solidFill>
                  <a:srgbClr val="FF0000"/>
                </a:solidFill>
                <a:latin typeface="Times New Roman" pitchFamily="18" charset="0"/>
                <a:cs typeface="Times New Roman" pitchFamily="18" charset="0"/>
              </a:rPr>
              <a:t>2018-2019 </a:t>
            </a:r>
            <a:r>
              <a:rPr lang="en-US" sz="1850" dirty="0">
                <a:solidFill>
                  <a:srgbClr val="FF0000"/>
                </a:solidFill>
                <a:latin typeface="Times New Roman" pitchFamily="18" charset="0"/>
                <a:cs typeface="Times New Roman" pitchFamily="18" charset="0"/>
              </a:rPr>
              <a:t>catalog&lt;/a</a:t>
            </a:r>
            <a:r>
              <a:rPr lang="en-US" sz="1850" dirty="0" smtClean="0">
                <a:solidFill>
                  <a:srgbClr val="FF0000"/>
                </a:solidFill>
                <a:latin typeface="Times New Roman" pitchFamily="18" charset="0"/>
                <a:cs typeface="Times New Roman" pitchFamily="18" charset="0"/>
              </a:rPr>
              <a:t>&gt;</a:t>
            </a:r>
          </a:p>
          <a:p>
            <a:pPr marL="342900" lvl="0" indent="-342900" algn="just">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As always for the </a:t>
            </a:r>
            <a:r>
              <a:rPr lang="en-US" sz="1850" dirty="0">
                <a:solidFill>
                  <a:srgbClr val="FF0000"/>
                </a:solidFill>
                <a:latin typeface="Times New Roman" pitchFamily="18" charset="0"/>
                <a:cs typeface="Times New Roman" pitchFamily="18" charset="0"/>
              </a:rPr>
              <a:t>a</a:t>
            </a:r>
            <a:r>
              <a:rPr lang="en-US" sz="1850" dirty="0">
                <a:latin typeface="Times New Roman" pitchFamily="18" charset="0"/>
                <a:cs typeface="Times New Roman" pitchFamily="18" charset="0"/>
              </a:rPr>
              <a:t> element, the browser displays the text that appears between the </a:t>
            </a:r>
            <a:r>
              <a:rPr lang="en-US" sz="1850" dirty="0" smtClean="0">
                <a:latin typeface="Times New Roman" pitchFamily="18" charset="0"/>
                <a:cs typeface="Times New Roman" pitchFamily="18" charset="0"/>
              </a:rPr>
              <a:t>start tag </a:t>
            </a:r>
            <a:r>
              <a:rPr lang="en-US" sz="1850" dirty="0">
                <a:latin typeface="Times New Roman" pitchFamily="18" charset="0"/>
                <a:cs typeface="Times New Roman" pitchFamily="18" charset="0"/>
              </a:rPr>
              <a:t>and end tag; in this case, that’s “Park University 2018–2019 catalog.” When the user </a:t>
            </a:r>
            <a:r>
              <a:rPr lang="en-US" sz="1850" dirty="0" smtClean="0">
                <a:latin typeface="Times New Roman" pitchFamily="18" charset="0"/>
                <a:cs typeface="Times New Roman" pitchFamily="18" charset="0"/>
              </a:rPr>
              <a:t>clicks on </a:t>
            </a:r>
            <a:r>
              <a:rPr lang="en-US" sz="1850" dirty="0">
                <a:latin typeface="Times New Roman" pitchFamily="18" charset="0"/>
                <a:cs typeface="Times New Roman" pitchFamily="18" charset="0"/>
              </a:rPr>
              <a:t>that text, the browser downloads the file specified by the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attribute</a:t>
            </a:r>
            <a:r>
              <a:rPr lang="en-US" sz="185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The user can </a:t>
            </a:r>
            <a:r>
              <a:rPr lang="en-US" sz="1850" dirty="0" smtClean="0">
                <a:latin typeface="Times New Roman" pitchFamily="18" charset="0"/>
                <a:cs typeface="Times New Roman" pitchFamily="18" charset="0"/>
              </a:rPr>
              <a:t>then choose </a:t>
            </a:r>
            <a:r>
              <a:rPr lang="en-US" sz="1850" dirty="0">
                <a:latin typeface="Times New Roman" pitchFamily="18" charset="0"/>
                <a:cs typeface="Times New Roman" pitchFamily="18" charset="0"/>
              </a:rPr>
              <a:t>to view it or save it. Normally, the download attribute has no value, but if you </a:t>
            </a:r>
            <a:r>
              <a:rPr lang="en-US" sz="1850" dirty="0" smtClean="0">
                <a:latin typeface="Times New Roman" pitchFamily="18" charset="0"/>
                <a:cs typeface="Times New Roman" pitchFamily="18" charset="0"/>
              </a:rPr>
              <a:t>want </a:t>
            </a:r>
            <a:r>
              <a:rPr lang="en-US" sz="1850" dirty="0">
                <a:latin typeface="Times New Roman" pitchFamily="18" charset="0"/>
                <a:cs typeface="Times New Roman" pitchFamily="18" charset="0"/>
              </a:rPr>
              <a:t>the end user to save the file using a different filename than that </a:t>
            </a:r>
            <a:r>
              <a:rPr lang="en-US" sz="1850" dirty="0" smtClean="0">
                <a:latin typeface="Times New Roman" pitchFamily="18" charset="0"/>
                <a:cs typeface="Times New Roman" pitchFamily="18" charset="0"/>
              </a:rPr>
              <a:t>specified by </a:t>
            </a:r>
            <a:r>
              <a:rPr lang="en-US" sz="1850" dirty="0">
                <a:latin typeface="Times New Roman" pitchFamily="18" charset="0"/>
                <a:cs typeface="Times New Roman" pitchFamily="18" charset="0"/>
              </a:rPr>
              <a:t>the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a:t>
            </a:r>
            <a:r>
              <a:rPr lang="en-US" sz="1850" dirty="0" err="1">
                <a:latin typeface="Times New Roman" pitchFamily="18" charset="0"/>
                <a:cs typeface="Times New Roman" pitchFamily="18" charset="0"/>
              </a:rPr>
              <a:t>atttibute</a:t>
            </a:r>
            <a:r>
              <a:rPr lang="en-US" sz="1850" dirty="0">
                <a:latin typeface="Times New Roman" pitchFamily="18" charset="0"/>
                <a:cs typeface="Times New Roman" pitchFamily="18" charset="0"/>
              </a:rPr>
              <a:t>, then you should include a filename for the download attribute’s value</a:t>
            </a:r>
            <a:r>
              <a:rPr lang="en-US" sz="1850" dirty="0" smtClean="0">
                <a:latin typeface="Times New Roman" pitchFamily="18" charset="0"/>
                <a:cs typeface="Times New Roman" pitchFamily="18" charset="0"/>
              </a:rPr>
              <a:t>, such </a:t>
            </a:r>
            <a:r>
              <a:rPr lang="en-US" sz="1850" dirty="0">
                <a:latin typeface="Times New Roman" pitchFamily="18" charset="0"/>
                <a:cs typeface="Times New Roman" pitchFamily="18" charset="0"/>
              </a:rPr>
              <a:t>as download="Park University 2018-2019 catalog.pdf". </a:t>
            </a:r>
            <a:endParaRPr lang="en-US" sz="18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18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850" dirty="0">
                <a:solidFill>
                  <a:srgbClr val="FF0000"/>
                </a:solidFill>
                <a:latin typeface="Times New Roman" pitchFamily="18" charset="0"/>
                <a:cs typeface="Times New Roman" pitchFamily="18" charset="0"/>
              </a:rPr>
              <a:t>Continuation Rule for Elements that Span Multiple Lines</a:t>
            </a:r>
            <a:endParaRPr lang="en-US" sz="1850" dirty="0" smtClean="0">
              <a:solidFill>
                <a:srgbClr val="FF0000"/>
              </a:solidFill>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The a element is a phrasing element (which means that it displays “inline,” like a phrase within a paragraph). Most phrasing element code is short and can easily fit on one line, but the preceding </a:t>
            </a:r>
            <a:r>
              <a:rPr lang="en-US" sz="1850" dirty="0">
                <a:solidFill>
                  <a:srgbClr val="FF0000"/>
                </a:solidFill>
                <a:latin typeface="Times New Roman" pitchFamily="18" charset="0"/>
                <a:cs typeface="Times New Roman" pitchFamily="18" charset="0"/>
              </a:rPr>
              <a:t>a</a:t>
            </a:r>
            <a:r>
              <a:rPr lang="en-US" sz="1850" dirty="0">
                <a:latin typeface="Times New Roman" pitchFamily="18" charset="0"/>
                <a:cs typeface="Times New Roman" pitchFamily="18" charset="0"/>
              </a:rPr>
              <a:t> element is rather long and spans two lines.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719972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0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850" dirty="0">
                <a:solidFill>
                  <a:srgbClr val="FF0000"/>
                </a:solidFill>
                <a:latin typeface="Times New Roman" pitchFamily="18" charset="0"/>
                <a:cs typeface="Times New Roman" pitchFamily="18" charset="0"/>
              </a:rPr>
              <a:t>Continuation Rule for Elements that Span Multiple </a:t>
            </a:r>
            <a:r>
              <a:rPr lang="en-US" sz="1850" dirty="0" smtClean="0">
                <a:solidFill>
                  <a:srgbClr val="FF0000"/>
                </a:solidFill>
                <a:latin typeface="Times New Roman" pitchFamily="18" charset="0"/>
                <a:cs typeface="Times New Roman" pitchFamily="18" charset="0"/>
              </a:rPr>
              <a:t>Lines (continue…)</a:t>
            </a:r>
            <a:endParaRPr lang="en-US" sz="1850" dirty="0">
              <a:solidFill>
                <a:srgbClr val="FF0000"/>
              </a:solidFill>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solution was to press enter at the end of the a element’s start tag and indent the next line. We use that same solution for other elements that are too long to fit on one line. </a:t>
            </a:r>
            <a:r>
              <a:rPr lang="en-US" sz="1850" dirty="0" smtClean="0">
                <a:latin typeface="Times New Roman" pitchFamily="18" charset="0"/>
                <a:cs typeface="Times New Roman" pitchFamily="18" charset="0"/>
              </a:rPr>
              <a:t>Here’s </a:t>
            </a:r>
            <a:r>
              <a:rPr lang="en-US" sz="1850" dirty="0">
                <a:latin typeface="Times New Roman" pitchFamily="18" charset="0"/>
                <a:cs typeface="Times New Roman" pitchFamily="18" charset="0"/>
              </a:rPr>
              <a:t>a meta element example:</a:t>
            </a:r>
          </a:p>
          <a:p>
            <a:pPr lvl="1" algn="just">
              <a:spcBef>
                <a:spcPts val="0"/>
              </a:spcBef>
              <a:spcAft>
                <a:spcPts val="0"/>
              </a:spcAft>
            </a:pPr>
            <a:r>
              <a:rPr lang="en-US" sz="1850" dirty="0">
                <a:solidFill>
                  <a:srgbClr val="FF0000"/>
                </a:solidFill>
                <a:latin typeface="Times New Roman" pitchFamily="18" charset="0"/>
                <a:cs typeface="Times New Roman" pitchFamily="18" charset="0"/>
              </a:rPr>
              <a:t>&lt;meta name="</a:t>
            </a:r>
            <a:r>
              <a:rPr lang="en-US" sz="1850" dirty="0" smtClean="0">
                <a:solidFill>
                  <a:srgbClr val="FF0000"/>
                </a:solidFill>
                <a:latin typeface="Times New Roman" pitchFamily="18" charset="0"/>
                <a:cs typeface="Times New Roman" pitchFamily="18" charset="0"/>
              </a:rPr>
              <a:t>description’’</a:t>
            </a:r>
          </a:p>
          <a:p>
            <a:pPr lvl="1" algn="just">
              <a:spcBef>
                <a:spcPts val="0"/>
              </a:spcBef>
              <a:spcAft>
                <a:spcPts val="0"/>
              </a:spcAft>
            </a:pPr>
            <a:r>
              <a:rPr lang="en-US" sz="1850" dirty="0" smtClean="0">
                <a:solidFill>
                  <a:srgbClr val="FF0000"/>
                </a:solidFill>
                <a:latin typeface="Times New Roman" pitchFamily="18" charset="0"/>
                <a:cs typeface="Times New Roman" pitchFamily="18" charset="0"/>
              </a:rPr>
              <a:t>content="This web page presents Dean family highlights."&gt;</a:t>
            </a:r>
          </a:p>
          <a:p>
            <a:pPr marL="342900" indent="-342900" algn="just">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Note </a:t>
            </a:r>
            <a:r>
              <a:rPr lang="en-US" sz="1850" dirty="0">
                <a:latin typeface="Times New Roman" pitchFamily="18" charset="0"/>
                <a:cs typeface="Times New Roman" pitchFamily="18" charset="0"/>
              </a:rPr>
              <a:t>that we press enter after the name attribute-value pair. In the </a:t>
            </a:r>
            <a:r>
              <a:rPr lang="en-US" sz="1850" dirty="0">
                <a:solidFill>
                  <a:srgbClr val="FF0000"/>
                </a:solidFill>
                <a:latin typeface="Times New Roman" pitchFamily="18" charset="0"/>
                <a:cs typeface="Times New Roman" pitchFamily="18" charset="0"/>
              </a:rPr>
              <a:t>a</a:t>
            </a:r>
            <a:r>
              <a:rPr lang="en-US" sz="1850" dirty="0">
                <a:latin typeface="Times New Roman" pitchFamily="18" charset="0"/>
                <a:cs typeface="Times New Roman" pitchFamily="18" charset="0"/>
              </a:rPr>
              <a:t> element example, </a:t>
            </a:r>
            <a:r>
              <a:rPr lang="en-US" sz="1850" dirty="0" smtClean="0">
                <a:latin typeface="Times New Roman" pitchFamily="18" charset="0"/>
                <a:cs typeface="Times New Roman" pitchFamily="18" charset="0"/>
              </a:rPr>
              <a:t>we pressed </a:t>
            </a:r>
            <a:r>
              <a:rPr lang="en-US" sz="1850" dirty="0">
                <a:latin typeface="Times New Roman" pitchFamily="18" charset="0"/>
                <a:cs typeface="Times New Roman" pitchFamily="18" charset="0"/>
              </a:rPr>
              <a:t>enter after the a element’s start tag. The goal is to press enter at a reasonable </a:t>
            </a:r>
            <a:r>
              <a:rPr lang="en-US" sz="1850" dirty="0" smtClean="0">
                <a:latin typeface="Times New Roman" pitchFamily="18" charset="0"/>
                <a:cs typeface="Times New Roman" pitchFamily="18" charset="0"/>
              </a:rPr>
              <a:t>breaking point. </a:t>
            </a:r>
          </a:p>
          <a:p>
            <a:pPr marL="342900" indent="-342900" algn="just">
              <a:spcBef>
                <a:spcPts val="0"/>
              </a:spcBef>
              <a:spcAft>
                <a:spcPts val="0"/>
              </a:spcAft>
              <a:buFont typeface="Arial" panose="020B0604020202020204" pitchFamily="34" charset="0"/>
              <a:buChar char="•"/>
            </a:pPr>
            <a:r>
              <a:rPr lang="en-US" sz="1850" dirty="0">
                <a:latin typeface="Times New Roman" pitchFamily="18" charset="0"/>
                <a:cs typeface="Times New Roman" pitchFamily="18" charset="0"/>
              </a:rPr>
              <a:t>For the preceding example, if we wait to press enter until after “Dean family,” that </a:t>
            </a:r>
            <a:r>
              <a:rPr lang="en-US" sz="1850" dirty="0" smtClean="0">
                <a:latin typeface="Times New Roman" pitchFamily="18" charset="0"/>
                <a:cs typeface="Times New Roman" pitchFamily="18" charset="0"/>
              </a:rPr>
              <a:t>would not </a:t>
            </a:r>
            <a:r>
              <a:rPr lang="en-US" sz="1850" dirty="0">
                <a:latin typeface="Times New Roman" pitchFamily="18" charset="0"/>
                <a:cs typeface="Times New Roman" pitchFamily="18" charset="0"/>
              </a:rPr>
              <a:t>be a “reasonable breaking point.” It would split the content attribute’s value across two lines. </a:t>
            </a: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p element is a block element, and here’s </a:t>
            </a:r>
            <a:r>
              <a:rPr lang="en-US" sz="1850" dirty="0" smtClean="0">
                <a:latin typeface="Times New Roman" pitchFamily="18" charset="0"/>
                <a:cs typeface="Times New Roman" pitchFamily="18" charset="0"/>
              </a:rPr>
              <a:t>a properly </a:t>
            </a:r>
            <a:r>
              <a:rPr lang="en-US" sz="1850" dirty="0">
                <a:latin typeface="Times New Roman" pitchFamily="18" charset="0"/>
                <a:cs typeface="Times New Roman" pitchFamily="18" charset="0"/>
              </a:rPr>
              <a:t>formatted p element: </a:t>
            </a:r>
            <a:endParaRPr lang="en-US" sz="1850" dirty="0" smtClean="0">
              <a:latin typeface="Times New Roman" pitchFamily="18" charset="0"/>
              <a:cs typeface="Times New Roman" pitchFamily="18" charset="0"/>
            </a:endParaRPr>
          </a:p>
          <a:p>
            <a:pPr lvl="1" algn="just">
              <a:spcBef>
                <a:spcPts val="600"/>
              </a:spcBef>
              <a:spcAft>
                <a:spcPts val="0"/>
              </a:spcAft>
            </a:pPr>
            <a:r>
              <a:rPr lang="en-US" sz="1850" dirty="0">
                <a:solidFill>
                  <a:srgbClr val="FF0000"/>
                </a:solidFill>
                <a:latin typeface="Times New Roman" pitchFamily="18" charset="0"/>
                <a:cs typeface="Times New Roman" pitchFamily="18" charset="0"/>
              </a:rPr>
              <a:t>&lt;p&gt;</a:t>
            </a:r>
          </a:p>
          <a:p>
            <a:pPr lvl="1" algn="just">
              <a:spcBef>
                <a:spcPts val="600"/>
              </a:spcBef>
              <a:spcAft>
                <a:spcPts val="0"/>
              </a:spcAft>
            </a:pPr>
            <a:r>
              <a:rPr lang="en-US" sz="1850" dirty="0">
                <a:solidFill>
                  <a:srgbClr val="FF0000"/>
                </a:solidFill>
                <a:latin typeface="Times New Roman" pitchFamily="18" charset="0"/>
                <a:cs typeface="Times New Roman" pitchFamily="18" charset="0"/>
              </a:rPr>
              <a:t>Known for its Computer Science program,</a:t>
            </a:r>
          </a:p>
          <a:p>
            <a:pPr lvl="1" algn="just">
              <a:spcBef>
                <a:spcPts val="600"/>
              </a:spcBef>
              <a:spcAft>
                <a:spcPts val="0"/>
              </a:spcAft>
            </a:pPr>
            <a:r>
              <a:rPr lang="en-US" sz="1850" dirty="0">
                <a:solidFill>
                  <a:srgbClr val="FF0000"/>
                </a:solidFill>
                <a:latin typeface="Times New Roman" pitchFamily="18" charset="0"/>
                <a:cs typeface="Times New Roman" pitchFamily="18" charset="0"/>
              </a:rPr>
              <a:t>&lt;a </a:t>
            </a:r>
            <a:r>
              <a:rPr lang="en-US" sz="1850" dirty="0" err="1">
                <a:solidFill>
                  <a:srgbClr val="FF0000"/>
                </a:solidFill>
                <a:latin typeface="Times New Roman" pitchFamily="18" charset="0"/>
                <a:cs typeface="Times New Roman" pitchFamily="18" charset="0"/>
              </a:rPr>
              <a:t>href</a:t>
            </a:r>
            <a:r>
              <a:rPr lang="en-US" sz="1850" dirty="0">
                <a:solidFill>
                  <a:srgbClr val="FF0000"/>
                </a:solidFill>
                <a:latin typeface="Times New Roman" pitchFamily="18" charset="0"/>
                <a:cs typeface="Times New Roman" pitchFamily="18" charset="0"/>
              </a:rPr>
              <a:t>="http: //www.park.edu/ </a:t>
            </a:r>
            <a:r>
              <a:rPr lang="en-US" sz="1850" dirty="0" err="1">
                <a:solidFill>
                  <a:srgbClr val="FF0000"/>
                </a:solidFill>
                <a:latin typeface="Times New Roman" pitchFamily="18" charset="0"/>
                <a:cs typeface="Times New Roman" pitchFamily="18" charset="0"/>
              </a:rPr>
              <a:t>informationAndComputerScience</a:t>
            </a:r>
            <a:r>
              <a:rPr lang="en-US" sz="1850" dirty="0">
                <a:solidFill>
                  <a:srgbClr val="FF0000"/>
                </a:solidFill>
                <a:latin typeface="Times New Roman" pitchFamily="18" charset="0"/>
                <a:cs typeface="Times New Roman" pitchFamily="18" charset="0"/>
              </a:rPr>
              <a:t> /accolades</a:t>
            </a:r>
            <a:r>
              <a:rPr lang="en-US" sz="1850" dirty="0" smtClean="0">
                <a:solidFill>
                  <a:srgbClr val="FF0000"/>
                </a:solidFill>
                <a:latin typeface="Times New Roman" pitchFamily="18" charset="0"/>
                <a:cs typeface="Times New Roman" pitchFamily="18" charset="0"/>
              </a:rPr>
              <a:t>"&gt; Park </a:t>
            </a:r>
            <a:r>
              <a:rPr lang="en-US" sz="1850" dirty="0">
                <a:solidFill>
                  <a:srgbClr val="FF0000"/>
                </a:solidFill>
                <a:latin typeface="Times New Roman" pitchFamily="18" charset="0"/>
                <a:cs typeface="Times New Roman" pitchFamily="18" charset="0"/>
              </a:rPr>
              <a:t>University&lt;/a&gt; is tied for first in the number of  Sciences and Technology Award winners among all city universities. </a:t>
            </a:r>
          </a:p>
          <a:p>
            <a:pPr lvl="1" algn="just">
              <a:spcBef>
                <a:spcPts val="600"/>
              </a:spcBef>
              <a:spcAft>
                <a:spcPts val="0"/>
              </a:spcAft>
            </a:pPr>
            <a:r>
              <a:rPr lang="en-US" sz="1850" dirty="0">
                <a:solidFill>
                  <a:srgbClr val="FF0000"/>
                </a:solidFill>
                <a:latin typeface="Times New Roman" pitchFamily="18" charset="0"/>
                <a:cs typeface="Times New Roman" pitchFamily="18" charset="0"/>
              </a:rPr>
              <a:t>&lt;/p&gt;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4" name="Rectangle 3"/>
          <p:cNvSpPr/>
          <p:nvPr/>
        </p:nvSpPr>
        <p:spPr>
          <a:xfrm>
            <a:off x="6199689" y="4888468"/>
            <a:ext cx="1267911"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Press enter.</a:t>
            </a:r>
          </a:p>
        </p:txBody>
      </p:sp>
      <p:cxnSp>
        <p:nvCxnSpPr>
          <p:cNvPr id="6" name="Straight Arrow Connector 5"/>
          <p:cNvCxnSpPr/>
          <p:nvPr/>
        </p:nvCxnSpPr>
        <p:spPr>
          <a:xfrm flipH="1">
            <a:off x="5590089" y="5073134"/>
            <a:ext cx="609600" cy="12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152314" y="6312366"/>
            <a:ext cx="5569621"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Align the a element’s continuation line with the prior line.</a:t>
            </a:r>
          </a:p>
        </p:txBody>
      </p:sp>
      <p:cxnSp>
        <p:nvCxnSpPr>
          <p:cNvPr id="17" name="Straight Arrow Connector 16"/>
          <p:cNvCxnSpPr/>
          <p:nvPr/>
        </p:nvCxnSpPr>
        <p:spPr>
          <a:xfrm flipH="1" flipV="1">
            <a:off x="1384302" y="6629400"/>
            <a:ext cx="768012"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384301" y="5791200"/>
            <a:ext cx="1" cy="83820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02080" y="5791200"/>
            <a:ext cx="18288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22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850" dirty="0">
                <a:solidFill>
                  <a:srgbClr val="FF0000"/>
                </a:solidFill>
                <a:latin typeface="Times New Roman" pitchFamily="18" charset="0"/>
                <a:cs typeface="Times New Roman" pitchFamily="18" charset="0"/>
              </a:rPr>
              <a:t> Continuation Rule for Elements that Span Multiple </a:t>
            </a:r>
            <a:r>
              <a:rPr lang="en-US" sz="1850" dirty="0" smtClean="0">
                <a:solidFill>
                  <a:srgbClr val="FF0000"/>
                </a:solidFill>
                <a:latin typeface="Times New Roman" pitchFamily="18" charset="0"/>
                <a:cs typeface="Times New Roman" pitchFamily="18" charset="0"/>
              </a:rPr>
              <a:t>Lines (continue…)</a:t>
            </a:r>
            <a:endParaRPr lang="en-US" sz="1850" dirty="0">
              <a:solidFill>
                <a:srgbClr val="FF0000"/>
              </a:solidFill>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Within </a:t>
            </a:r>
            <a:r>
              <a:rPr lang="en-US" sz="1850" dirty="0">
                <a:latin typeface="Times New Roman" pitchFamily="18" charset="0"/>
                <a:cs typeface="Times New Roman" pitchFamily="18" charset="0"/>
              </a:rPr>
              <a:t>the p container, there’s an </a:t>
            </a:r>
            <a:r>
              <a:rPr lang="en-US" sz="1850" dirty="0">
                <a:solidFill>
                  <a:srgbClr val="FF0000"/>
                </a:solidFill>
                <a:latin typeface="Times New Roman" pitchFamily="18" charset="0"/>
                <a:cs typeface="Times New Roman" pitchFamily="18" charset="0"/>
              </a:rPr>
              <a:t>a</a:t>
            </a:r>
            <a:r>
              <a:rPr lang="en-US" sz="1850" dirty="0">
                <a:latin typeface="Times New Roman" pitchFamily="18" charset="0"/>
                <a:cs typeface="Times New Roman" pitchFamily="18" charset="0"/>
              </a:rPr>
              <a:t> element that spans more than one line, and we align its continuation line with the line above </a:t>
            </a:r>
            <a:r>
              <a:rPr lang="en-US" sz="1850" dirty="0" smtClean="0">
                <a:latin typeface="Times New Roman" pitchFamily="18" charset="0"/>
                <a:cs typeface="Times New Roman" pitchFamily="18" charset="0"/>
              </a:rPr>
              <a:t>it. </a:t>
            </a:r>
            <a:r>
              <a:rPr lang="en-US" sz="1850" dirty="0">
                <a:latin typeface="Times New Roman" pitchFamily="18" charset="0"/>
                <a:cs typeface="Times New Roman" pitchFamily="18" charset="0"/>
              </a:rPr>
              <a:t>That’s different from the prior a element example. </a:t>
            </a:r>
            <a:endParaRPr lang="en-US" sz="185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Note the line break in the source code after “program,”. We inserted a line break so we </a:t>
            </a:r>
            <a:r>
              <a:rPr lang="en-US" sz="1850" dirty="0" smtClean="0">
                <a:latin typeface="Times New Roman" pitchFamily="18" charset="0"/>
                <a:cs typeface="Times New Roman" pitchFamily="18" charset="0"/>
              </a:rPr>
              <a:t>could fit </a:t>
            </a:r>
            <a:r>
              <a:rPr lang="en-US" sz="1850" dirty="0">
                <a:latin typeface="Times New Roman" pitchFamily="18" charset="0"/>
                <a:cs typeface="Times New Roman" pitchFamily="18" charset="0"/>
              </a:rPr>
              <a:t>the a element’s entire start tag on one line. If we attempt to put the a element’s entire start </a:t>
            </a:r>
            <a:r>
              <a:rPr lang="en-US" sz="1850" dirty="0" smtClean="0">
                <a:latin typeface="Times New Roman" pitchFamily="18" charset="0"/>
                <a:cs typeface="Times New Roman" pitchFamily="18" charset="0"/>
              </a:rPr>
              <a:t>tag on </a:t>
            </a:r>
            <a:r>
              <a:rPr lang="en-US" sz="1850" dirty="0">
                <a:latin typeface="Times New Roman" pitchFamily="18" charset="0"/>
                <a:cs typeface="Times New Roman" pitchFamily="18" charset="0"/>
              </a:rPr>
              <a:t>the same line as “program,” then line wrap would occur if we printed the code on paper. </a:t>
            </a:r>
            <a:r>
              <a:rPr lang="en-US" sz="1850" dirty="0" smtClean="0">
                <a:latin typeface="Times New Roman" pitchFamily="18" charset="0"/>
                <a:cs typeface="Times New Roman" pitchFamily="18" charset="0"/>
              </a:rPr>
              <a:t>Here’s what </a:t>
            </a:r>
            <a:r>
              <a:rPr lang="en-US" sz="1850" dirty="0">
                <a:latin typeface="Times New Roman" pitchFamily="18" charset="0"/>
                <a:cs typeface="Times New Roman" pitchFamily="18" charset="0"/>
              </a:rPr>
              <a:t>that would look like</a:t>
            </a:r>
            <a:r>
              <a:rPr lang="en-US" sz="185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sz="1850" dirty="0">
                <a:solidFill>
                  <a:srgbClr val="FF0000"/>
                </a:solidFill>
                <a:latin typeface="Times New Roman" pitchFamily="18" charset="0"/>
                <a:cs typeface="Times New Roman" pitchFamily="18" charset="0"/>
              </a:rPr>
              <a:t>&lt;p&gt;</a:t>
            </a:r>
          </a:p>
          <a:p>
            <a:pPr lvl="1">
              <a:spcBef>
                <a:spcPts val="600"/>
              </a:spcBef>
              <a:spcAft>
                <a:spcPts val="0"/>
              </a:spcAft>
            </a:pPr>
            <a:r>
              <a:rPr lang="en-US" sz="1850" dirty="0">
                <a:solidFill>
                  <a:srgbClr val="FF0000"/>
                </a:solidFill>
                <a:latin typeface="Times New Roman" pitchFamily="18" charset="0"/>
                <a:cs typeface="Times New Roman" pitchFamily="18" charset="0"/>
              </a:rPr>
              <a:t>Known for its Computer Science program</a:t>
            </a:r>
            <a:r>
              <a:rPr lang="en-US" sz="1850" dirty="0" smtClean="0">
                <a:solidFill>
                  <a:srgbClr val="FF0000"/>
                </a:solidFill>
                <a:latin typeface="Times New Roman" pitchFamily="18" charset="0"/>
                <a:cs typeface="Times New Roman" pitchFamily="18" charset="0"/>
              </a:rPr>
              <a:t>, &lt;a</a:t>
            </a:r>
          </a:p>
          <a:p>
            <a:pPr lvl="1">
              <a:spcBef>
                <a:spcPts val="600"/>
              </a:spcBef>
              <a:spcAft>
                <a:spcPts val="0"/>
              </a:spcAft>
            </a:pPr>
            <a:r>
              <a:rPr lang="en-US" sz="1850" dirty="0" err="1" smtClean="0">
                <a:solidFill>
                  <a:srgbClr val="FF0000"/>
                </a:solidFill>
                <a:latin typeface="Times New Roman" pitchFamily="18" charset="0"/>
                <a:cs typeface="Times New Roman" pitchFamily="18" charset="0"/>
              </a:rPr>
              <a:t>href</a:t>
            </a:r>
            <a:r>
              <a:rPr lang="en-US" sz="1850" dirty="0">
                <a:solidFill>
                  <a:srgbClr val="FF0000"/>
                </a:solidFill>
                <a:latin typeface="Times New Roman" pitchFamily="18" charset="0"/>
                <a:cs typeface="Times New Roman" pitchFamily="18" charset="0"/>
              </a:rPr>
              <a:t>="http: //www.park.edu/ </a:t>
            </a:r>
            <a:r>
              <a:rPr lang="en-US" sz="1850" dirty="0" err="1">
                <a:solidFill>
                  <a:srgbClr val="FF0000"/>
                </a:solidFill>
                <a:latin typeface="Times New Roman" pitchFamily="18" charset="0"/>
                <a:cs typeface="Times New Roman" pitchFamily="18" charset="0"/>
              </a:rPr>
              <a:t>informationAndComputerScience</a:t>
            </a:r>
            <a:r>
              <a:rPr lang="en-US" sz="1850" dirty="0">
                <a:solidFill>
                  <a:srgbClr val="FF0000"/>
                </a:solidFill>
                <a:latin typeface="Times New Roman" pitchFamily="18" charset="0"/>
                <a:cs typeface="Times New Roman" pitchFamily="18" charset="0"/>
              </a:rPr>
              <a:t> /accolades</a:t>
            </a:r>
            <a:r>
              <a:rPr lang="en-US" sz="1850" dirty="0" smtClean="0">
                <a:solidFill>
                  <a:srgbClr val="FF0000"/>
                </a:solidFill>
                <a:latin typeface="Times New Roman" pitchFamily="18" charset="0"/>
                <a:cs typeface="Times New Roman" pitchFamily="18" charset="0"/>
              </a:rPr>
              <a:t>"&gt; Park </a:t>
            </a:r>
            <a:r>
              <a:rPr lang="en-US" sz="1850" dirty="0">
                <a:solidFill>
                  <a:srgbClr val="FF0000"/>
                </a:solidFill>
                <a:latin typeface="Times New Roman" pitchFamily="18" charset="0"/>
                <a:cs typeface="Times New Roman" pitchFamily="18" charset="0"/>
              </a:rPr>
              <a:t>University&lt;/a&gt; is tied for first in the number of  Sciences and Technology Award winners among all city universities. </a:t>
            </a:r>
            <a:endParaRPr lang="en-US" sz="1850" dirty="0" smtClean="0">
              <a:solidFill>
                <a:srgbClr val="FF0000"/>
              </a:solidFill>
              <a:latin typeface="Times New Roman" pitchFamily="18" charset="0"/>
              <a:cs typeface="Times New Roman" pitchFamily="18" charset="0"/>
            </a:endParaRPr>
          </a:p>
          <a:p>
            <a:pPr>
              <a:spcBef>
                <a:spcPts val="600"/>
              </a:spcBef>
              <a:spcAft>
                <a:spcPts val="0"/>
              </a:spcAft>
            </a:pPr>
            <a:r>
              <a:rPr lang="en-US" sz="1850" dirty="0">
                <a:solidFill>
                  <a:srgbClr val="FF0000"/>
                </a:solidFill>
                <a:latin typeface="Times New Roman" pitchFamily="18" charset="0"/>
                <a:cs typeface="Times New Roman" pitchFamily="18" charset="0"/>
              </a:rPr>
              <a:t> </a:t>
            </a:r>
            <a:r>
              <a:rPr lang="en-US" sz="1850" dirty="0" smtClean="0">
                <a:solidFill>
                  <a:srgbClr val="FF0000"/>
                </a:solidFill>
                <a:latin typeface="Times New Roman" pitchFamily="18" charset="0"/>
                <a:cs typeface="Times New Roman" pitchFamily="18" charset="0"/>
              </a:rPr>
              <a:t>   &lt;/</a:t>
            </a:r>
            <a:r>
              <a:rPr lang="en-US" sz="1850" dirty="0">
                <a:solidFill>
                  <a:srgbClr val="FF0000"/>
                </a:solidFill>
                <a:latin typeface="Times New Roman" pitchFamily="18" charset="0"/>
                <a:cs typeface="Times New Roman" pitchFamily="18" charset="0"/>
              </a:rPr>
              <a:t>p</a:t>
            </a:r>
            <a:r>
              <a:rPr lang="en-US" sz="1850" dirty="0" smtClean="0">
                <a:solidFill>
                  <a:srgbClr val="FF0000"/>
                </a:solidFill>
                <a:latin typeface="Times New Roman" pitchFamily="18" charset="0"/>
                <a:cs typeface="Times New Roman" pitchFamily="18" charset="0"/>
              </a:rPr>
              <a:t>&gt;</a:t>
            </a:r>
          </a:p>
          <a:p>
            <a:pPr lvl="1">
              <a:spcBef>
                <a:spcPts val="600"/>
              </a:spcBef>
              <a:spcAft>
                <a:spcPts val="0"/>
              </a:spcAft>
            </a:pPr>
            <a:endParaRPr lang="en-US" sz="1850" dirty="0">
              <a:latin typeface="Times New Roman" pitchFamily="18" charset="0"/>
              <a:cs typeface="Times New Roman" pitchFamily="18" charset="0"/>
            </a:endParaRPr>
          </a:p>
          <a:p>
            <a:pPr marL="342900" indent="-342900">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Note how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wraps to the next line where it’s not indented. The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is aligned with </a:t>
            </a:r>
            <a:r>
              <a:rPr lang="en-US" sz="1850" dirty="0" smtClean="0">
                <a:latin typeface="Times New Roman" pitchFamily="18" charset="0"/>
                <a:cs typeface="Times New Roman" pitchFamily="18" charset="0"/>
              </a:rPr>
              <a:t>the &lt;</a:t>
            </a:r>
            <a:r>
              <a:rPr lang="en-US" sz="1850" dirty="0">
                <a:latin typeface="Times New Roman" pitchFamily="18" charset="0"/>
                <a:cs typeface="Times New Roman" pitchFamily="18" charset="0"/>
              </a:rPr>
              <a:t>p&gt; start tag, and that implies that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is separate from the p element rather than a part of it.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5" name="Rectangle 4"/>
          <p:cNvSpPr/>
          <p:nvPr/>
        </p:nvSpPr>
        <p:spPr>
          <a:xfrm>
            <a:off x="995999" y="5345668"/>
            <a:ext cx="1053558"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line wrap</a:t>
            </a:r>
          </a:p>
        </p:txBody>
      </p:sp>
      <p:cxnSp>
        <p:nvCxnSpPr>
          <p:cNvPr id="19" name="Straight Arrow Connector 18"/>
          <p:cNvCxnSpPr/>
          <p:nvPr/>
        </p:nvCxnSpPr>
        <p:spPr>
          <a:xfrm flipV="1">
            <a:off x="1219200" y="4277447"/>
            <a:ext cx="0" cy="10682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219200" y="4277447"/>
            <a:ext cx="335280" cy="142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69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2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ctr">
              <a:spcBef>
                <a:spcPts val="600"/>
              </a:spcBef>
              <a:spcAft>
                <a:spcPts val="0"/>
              </a:spcAft>
              <a:buFont typeface="Arial" panose="020B0604020202020204" pitchFamily="34" charset="0"/>
              <a:buChar char="•"/>
            </a:pPr>
            <a:r>
              <a:rPr lang="en-US" sz="2400" b="1" dirty="0" smtClean="0">
                <a:solidFill>
                  <a:srgbClr val="FF0000"/>
                </a:solidFill>
                <a:latin typeface="Times New Roman" pitchFamily="18" charset="0"/>
                <a:cs typeface="Times New Roman" pitchFamily="18" charset="0"/>
              </a:rPr>
              <a:t>Different </a:t>
            </a:r>
            <a:r>
              <a:rPr lang="en-US" sz="2400" b="1" dirty="0">
                <a:solidFill>
                  <a:srgbClr val="FF0000"/>
                </a:solidFill>
                <a:latin typeface="Times New Roman" pitchFamily="18" charset="0"/>
                <a:cs typeface="Times New Roman" pitchFamily="18" charset="0"/>
              </a:rPr>
              <a:t>Types of </a:t>
            </a:r>
            <a:r>
              <a:rPr lang="en-US" sz="2400" b="1" dirty="0" err="1">
                <a:solidFill>
                  <a:srgbClr val="FF0000"/>
                </a:solidFill>
                <a:latin typeface="Times New Roman" pitchFamily="18" charset="0"/>
                <a:cs typeface="Times New Roman" pitchFamily="18" charset="0"/>
              </a:rPr>
              <a:t>href</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Values </a:t>
            </a:r>
          </a:p>
          <a:p>
            <a:pPr marL="342900" lvl="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know, the </a:t>
            </a:r>
            <a:r>
              <a:rPr lang="en-US" dirty="0">
                <a:solidFill>
                  <a:srgbClr val="FF0000"/>
                </a:solidFill>
                <a:latin typeface="Times New Roman" pitchFamily="18" charset="0"/>
                <a:cs typeface="Times New Roman" pitchFamily="18" charset="0"/>
              </a:rPr>
              <a:t>a</a:t>
            </a:r>
            <a:r>
              <a:rPr lang="en-US" dirty="0">
                <a:latin typeface="Times New Roman" pitchFamily="18" charset="0"/>
                <a:cs typeface="Times New Roman" pitchFamily="18" charset="0"/>
              </a:rPr>
              <a:t> element’s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 attribute value specifies the resource that is to be loaded. </a:t>
            </a:r>
            <a:r>
              <a:rPr lang="en-US" dirty="0" smtClean="0">
                <a:latin typeface="Times New Roman" pitchFamily="18" charset="0"/>
                <a:cs typeface="Times New Roman" pitchFamily="18" charset="0"/>
              </a:rPr>
              <a:t>In addition </a:t>
            </a:r>
            <a:r>
              <a:rPr lang="en-US" dirty="0">
                <a:latin typeface="Times New Roman" pitchFamily="18" charset="0"/>
                <a:cs typeface="Times New Roman" pitchFamily="18" charset="0"/>
              </a:rPr>
              <a:t>to specifying the resource, the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 attribute value indicates where the link jumps to </a:t>
            </a:r>
            <a:r>
              <a:rPr lang="en-US" dirty="0" smtClean="0">
                <a:latin typeface="Times New Roman" pitchFamily="18" charset="0"/>
                <a:cs typeface="Times New Roman" pitchFamily="18" charset="0"/>
              </a:rPr>
              <a:t>in order </a:t>
            </a:r>
            <a:r>
              <a:rPr lang="en-US" dirty="0">
                <a:latin typeface="Times New Roman" pitchFamily="18" charset="0"/>
                <a:cs typeface="Times New Roman" pitchFamily="18" charset="0"/>
              </a:rPr>
              <a:t>to find the resource. </a:t>
            </a:r>
            <a:endParaRPr lang="en-US"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Figure1., provides </a:t>
            </a:r>
            <a:r>
              <a:rPr lang="en-US" dirty="0">
                <a:latin typeface="Times New Roman" pitchFamily="18" charset="0"/>
                <a:cs typeface="Times New Roman" pitchFamily="18" charset="0"/>
              </a:rPr>
              <a:t>an overview of the different link-jumping techniques employed </a:t>
            </a:r>
            <a:r>
              <a:rPr lang="en-US" dirty="0" smtClean="0">
                <a:latin typeface="Times New Roman" pitchFamily="18" charset="0"/>
                <a:cs typeface="Times New Roman" pitchFamily="18" charset="0"/>
              </a:rPr>
              <a:t>by the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 attribute’s value.</a:t>
            </a: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an example that uses an absolute URL, suppose you want to add a link on a Facebook </a:t>
            </a:r>
            <a:r>
              <a:rPr lang="en-US" dirty="0" smtClean="0">
                <a:latin typeface="Times New Roman" pitchFamily="18" charset="0"/>
                <a:cs typeface="Times New Roman" pitchFamily="18" charset="0"/>
              </a:rPr>
              <a:t>page that </a:t>
            </a:r>
            <a:r>
              <a:rPr lang="en-US" dirty="0">
                <a:latin typeface="Times New Roman" pitchFamily="18" charset="0"/>
                <a:cs typeface="Times New Roman" pitchFamily="18" charset="0"/>
              </a:rPr>
              <a:t>directs the user to an Instagram page. Here’s the link code to do that for a subscriber named</a:t>
            </a:r>
          </a:p>
          <a:p>
            <a:pPr marL="342900" lvl="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Ahmed Ali: </a:t>
            </a:r>
          </a:p>
          <a:p>
            <a:pPr lvl="1" algn="just">
              <a:lnSpc>
                <a:spcPct val="90000"/>
              </a:lnSpc>
              <a:spcBef>
                <a:spcPts val="0"/>
              </a:spcBef>
              <a:spcAft>
                <a:spcPts val="0"/>
              </a:spcAft>
            </a:pPr>
            <a:r>
              <a:rPr lang="pt-BR" dirty="0">
                <a:solidFill>
                  <a:srgbClr val="FF0000"/>
                </a:solidFill>
                <a:latin typeface="Times New Roman" pitchFamily="18" charset="0"/>
                <a:cs typeface="Times New Roman" pitchFamily="18" charset="0"/>
              </a:rPr>
              <a:t>&lt;a href=" https://www.instagram.com/AhmedAli.html"&gt;</a:t>
            </a:r>
          </a:p>
          <a:p>
            <a:pPr lvl="1" algn="just">
              <a:lnSpc>
                <a:spcPct val="90000"/>
              </a:lnSpc>
              <a:spcBef>
                <a:spcPts val="0"/>
              </a:spcBef>
              <a:spcAft>
                <a:spcPts val="0"/>
              </a:spcAft>
            </a:pPr>
            <a:r>
              <a:rPr lang="pt-BR" dirty="0">
                <a:solidFill>
                  <a:srgbClr val="FF0000"/>
                </a:solidFill>
                <a:latin typeface="Times New Roman" pitchFamily="18" charset="0"/>
                <a:cs typeface="Times New Roman" pitchFamily="18" charset="0"/>
              </a:rPr>
              <a:t>Ahmed's Instagram&lt;/a&gt;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9948" y="2590800"/>
            <a:ext cx="6829953" cy="2132806"/>
          </a:xfrm>
          <a:prstGeom prst="rect">
            <a:avLst/>
          </a:prstGeom>
        </p:spPr>
      </p:pic>
      <p:sp>
        <p:nvSpPr>
          <p:cNvPr id="4" name="Rectangle 3"/>
          <p:cNvSpPr/>
          <p:nvPr/>
        </p:nvSpPr>
        <p:spPr>
          <a:xfrm>
            <a:off x="3339302" y="4612870"/>
            <a:ext cx="2922595" cy="369332"/>
          </a:xfrm>
          <a:prstGeom prst="rect">
            <a:avLst/>
          </a:prstGeom>
        </p:spPr>
        <p:txBody>
          <a:bodyPr wrap="non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1.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 attribute values</a:t>
            </a:r>
          </a:p>
        </p:txBody>
      </p:sp>
    </p:spTree>
    <p:extLst>
      <p:ext uri="{BB962C8B-B14F-4D97-AF65-F5344CB8AC3E}">
        <p14:creationId xmlns:p14="http://schemas.microsoft.com/office/powerpoint/2010/main" val="1395854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762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1850" dirty="0" smtClean="0">
                <a:solidFill>
                  <a:srgbClr val="FF0000"/>
                </a:solidFill>
                <a:latin typeface="Times New Roman" pitchFamily="18" charset="0"/>
                <a:cs typeface="Times New Roman" pitchFamily="18" charset="0"/>
              </a:rPr>
              <a:t>Different </a:t>
            </a:r>
            <a:r>
              <a:rPr lang="en-US" sz="1850" dirty="0">
                <a:solidFill>
                  <a:srgbClr val="FF0000"/>
                </a:solidFill>
                <a:latin typeface="Times New Roman" pitchFamily="18" charset="0"/>
                <a:cs typeface="Times New Roman" pitchFamily="18" charset="0"/>
              </a:rPr>
              <a:t>Types of </a:t>
            </a:r>
            <a:r>
              <a:rPr lang="en-US" sz="1850" dirty="0" err="1">
                <a:solidFill>
                  <a:srgbClr val="FF0000"/>
                </a:solidFill>
                <a:latin typeface="Times New Roman" pitchFamily="18" charset="0"/>
                <a:cs typeface="Times New Roman" pitchFamily="18" charset="0"/>
              </a:rPr>
              <a:t>href</a:t>
            </a:r>
            <a:r>
              <a:rPr lang="en-US" sz="1850" dirty="0">
                <a:solidFill>
                  <a:srgbClr val="FF0000"/>
                </a:solidFill>
                <a:latin typeface="Times New Roman" pitchFamily="18" charset="0"/>
                <a:cs typeface="Times New Roman" pitchFamily="18" charset="0"/>
              </a:rPr>
              <a:t> </a:t>
            </a:r>
            <a:r>
              <a:rPr lang="en-US" sz="1850" dirty="0" smtClean="0">
                <a:solidFill>
                  <a:srgbClr val="FF0000"/>
                </a:solidFill>
                <a:latin typeface="Times New Roman" pitchFamily="18" charset="0"/>
                <a:cs typeface="Times New Roman" pitchFamily="18" charset="0"/>
              </a:rPr>
              <a:t>Values (continue…)</a:t>
            </a:r>
          </a:p>
          <a:p>
            <a:pPr marL="342900" lvl="0" indent="-342900" algn="just">
              <a:spcBef>
                <a:spcPts val="600"/>
              </a:spcBef>
              <a:spcAft>
                <a:spcPts val="0"/>
              </a:spcAft>
              <a:buFont typeface="Arial" panose="020B0604020202020204" pitchFamily="34" charset="0"/>
              <a:buChar char="•"/>
            </a:pPr>
            <a:r>
              <a:rPr lang="en-US" sz="1850" dirty="0">
                <a:latin typeface="Times New Roman" pitchFamily="18" charset="0"/>
                <a:cs typeface="Times New Roman" pitchFamily="18" charset="0"/>
              </a:rPr>
              <a:t>Note the https value for the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attribute. You’ve seen http in the past; https is another </a:t>
            </a:r>
            <a:r>
              <a:rPr lang="en-US" sz="1850" dirty="0" smtClean="0">
                <a:latin typeface="Times New Roman" pitchFamily="18" charset="0"/>
                <a:cs typeface="Times New Roman" pitchFamily="18" charset="0"/>
              </a:rPr>
              <a:t>popular protocol </a:t>
            </a:r>
            <a:r>
              <a:rPr lang="en-US" sz="1850" dirty="0">
                <a:latin typeface="Times New Roman" pitchFamily="18" charset="0"/>
                <a:cs typeface="Times New Roman" pitchFamily="18" charset="0"/>
              </a:rPr>
              <a:t>that you can use with the </a:t>
            </a:r>
            <a:r>
              <a:rPr lang="en-US" sz="1850" dirty="0" err="1">
                <a:latin typeface="Times New Roman" pitchFamily="18" charset="0"/>
                <a:cs typeface="Times New Roman" pitchFamily="18" charset="0"/>
              </a:rPr>
              <a:t>href</a:t>
            </a:r>
            <a:r>
              <a:rPr lang="en-US" sz="1850" dirty="0">
                <a:latin typeface="Times New Roman" pitchFamily="18" charset="0"/>
                <a:cs typeface="Times New Roman" pitchFamily="18" charset="0"/>
              </a:rPr>
              <a:t> attribute. It stands for hypertext transfer protocol secure</a:t>
            </a:r>
            <a:r>
              <a:rPr lang="en-US" sz="1850" dirty="0" smtClean="0">
                <a:latin typeface="Times New Roman" pitchFamily="18" charset="0"/>
                <a:cs typeface="Times New Roman" pitchFamily="18" charset="0"/>
              </a:rPr>
              <a:t>. So </a:t>
            </a:r>
            <a:r>
              <a:rPr lang="en-US" sz="1850" dirty="0">
                <a:latin typeface="Times New Roman" pitchFamily="18" charset="0"/>
                <a:cs typeface="Times New Roman" pitchFamily="18" charset="0"/>
              </a:rPr>
              <a:t>the </a:t>
            </a:r>
            <a:r>
              <a:rPr lang="en-US" b="1" dirty="0">
                <a:latin typeface="Times New Roman" pitchFamily="18" charset="0"/>
                <a:cs typeface="Times New Roman" pitchFamily="18" charset="0"/>
              </a:rPr>
              <a:t>https protocol provides more security</a:t>
            </a:r>
            <a:r>
              <a:rPr lang="en-US" sz="1850" b="1" dirty="0">
                <a:latin typeface="Times New Roman" pitchFamily="18" charset="0"/>
                <a:cs typeface="Times New Roman" pitchFamily="18" charset="0"/>
              </a:rPr>
              <a:t> </a:t>
            </a:r>
            <a:r>
              <a:rPr lang="en-US" sz="1850" dirty="0">
                <a:latin typeface="Times New Roman" pitchFamily="18" charset="0"/>
                <a:cs typeface="Times New Roman" pitchFamily="18" charset="0"/>
              </a:rPr>
              <a:t>for communications than does http. </a:t>
            </a:r>
            <a:endParaRPr lang="en-US" sz="1850" dirty="0" smtClean="0">
              <a:latin typeface="Times New Roman" pitchFamily="18" charset="0"/>
              <a:cs typeface="Times New Roman" pitchFamily="18" charset="0"/>
            </a:endParaRPr>
          </a:p>
          <a:p>
            <a:pPr marL="342900" lvl="0" indent="-342900" algn="just">
              <a:spcBef>
                <a:spcPts val="600"/>
              </a:spcBef>
              <a:spcAft>
                <a:spcPts val="0"/>
              </a:spcAft>
              <a:buFont typeface="Wingdings" panose="05000000000000000000" pitchFamily="2" charset="2"/>
              <a:buChar char="Ø"/>
            </a:pPr>
            <a:r>
              <a:rPr lang="en-US" dirty="0">
                <a:solidFill>
                  <a:srgbClr val="FF0000"/>
                </a:solidFill>
                <a:latin typeface="Times New Roman" pitchFamily="18" charset="0"/>
                <a:cs typeface="Times New Roman" pitchFamily="18" charset="0"/>
              </a:rPr>
              <a:t>Relative URLs </a:t>
            </a:r>
            <a:endParaRPr lang="en-US" dirty="0" smtClean="0">
              <a:solidFill>
                <a:srgbClr val="FF0000"/>
              </a:solidFill>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relative </a:t>
            </a:r>
            <a:r>
              <a:rPr lang="en-US" dirty="0" smtClean="0">
                <a:latin typeface="Times New Roman" pitchFamily="18" charset="0"/>
                <a:cs typeface="Times New Roman" pitchFamily="18" charset="0"/>
              </a:rPr>
              <a:t>URL value </a:t>
            </a:r>
            <a:r>
              <a:rPr lang="en-US" dirty="0">
                <a:latin typeface="Times New Roman" pitchFamily="18" charset="0"/>
                <a:cs typeface="Times New Roman" pitchFamily="18" charset="0"/>
              </a:rPr>
              <a:t>allows you to jump to a web page that resides on the same web server as the current </a:t>
            </a:r>
            <a:r>
              <a:rPr lang="en-US" dirty="0" smtClean="0">
                <a:latin typeface="Times New Roman" pitchFamily="18" charset="0"/>
                <a:cs typeface="Times New Roman" pitchFamily="18" charset="0"/>
              </a:rPr>
              <a:t>web page</a:t>
            </a:r>
            <a:r>
              <a:rPr lang="en-US" dirty="0">
                <a:latin typeface="Times New Roman" pitchFamily="18" charset="0"/>
                <a:cs typeface="Times New Roman" pitchFamily="18" charset="0"/>
              </a:rPr>
              <a:t>. It does so by specifying a path from the current directory to the destination web page.</a:t>
            </a: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dirty="0" smtClean="0">
                <a:latin typeface="Times New Roman" pitchFamily="18" charset="0"/>
                <a:cs typeface="Times New Roman" pitchFamily="18" charset="0"/>
              </a:rPr>
              <a:t>The current </a:t>
            </a:r>
            <a:r>
              <a:rPr lang="en-US" dirty="0">
                <a:latin typeface="Times New Roman" pitchFamily="18" charset="0"/>
                <a:cs typeface="Times New Roman" pitchFamily="18" charset="0"/>
              </a:rPr>
              <a:t>directory is the directory where the current web page resides. The destination web page </a:t>
            </a:r>
            <a:r>
              <a:rPr lang="en-US" dirty="0" smtClean="0">
                <a:latin typeface="Times New Roman" pitchFamily="18" charset="0"/>
                <a:cs typeface="Times New Roman" pitchFamily="18" charset="0"/>
              </a:rPr>
              <a:t>is the </a:t>
            </a:r>
            <a:r>
              <a:rPr lang="en-US" dirty="0">
                <a:latin typeface="Times New Roman" pitchFamily="18" charset="0"/>
                <a:cs typeface="Times New Roman" pitchFamily="18" charset="0"/>
              </a:rPr>
              <a:t>page that the user jumps to after clicking on the link</a:t>
            </a:r>
            <a:r>
              <a:rPr lang="en-US"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Note</a:t>
            </a:r>
            <a:r>
              <a:rPr lang="en-US" dirty="0">
                <a:latin typeface="Times New Roman" pitchFamily="18" charset="0"/>
                <a:cs typeface="Times New Roman" pitchFamily="18" charset="0"/>
              </a:rPr>
              <a:t> the example directory tree in </a:t>
            </a:r>
            <a:r>
              <a:rPr lang="en-US" dirty="0" smtClean="0">
                <a:latin typeface="Times New Roman" pitchFamily="18" charset="0"/>
                <a:cs typeface="Times New Roman" pitchFamily="18" charset="0"/>
              </a:rPr>
              <a:t>Figure2., It shows </a:t>
            </a:r>
            <a:r>
              <a:rPr lang="en-US" dirty="0">
                <a:latin typeface="Times New Roman" pitchFamily="18" charset="0"/>
                <a:cs typeface="Times New Roman" pitchFamily="18" charset="0"/>
              </a:rPr>
              <a:t>the container relationships between all the files and directories that are within the </a:t>
            </a:r>
            <a:r>
              <a:rPr lang="en-US" dirty="0" err="1" smtClean="0">
                <a:latin typeface="Times New Roman" pitchFamily="18" charset="0"/>
                <a:cs typeface="Times New Roman" pitchFamily="18" charset="0"/>
              </a:rPr>
              <a:t>oleung</a:t>
            </a:r>
            <a:r>
              <a:rPr lang="en-US" dirty="0" smtClean="0">
                <a:latin typeface="Times New Roman" pitchFamily="18" charset="0"/>
                <a:cs typeface="Times New Roman" pitchFamily="18" charset="0"/>
              </a:rPr>
              <a:t> directory</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directory is the home page directory for student Olivia Leung. A </a:t>
            </a:r>
            <a:r>
              <a:rPr lang="en-US" dirty="0" smtClean="0">
                <a:latin typeface="Times New Roman" pitchFamily="18" charset="0"/>
                <a:cs typeface="Times New Roman" pitchFamily="18" charset="0"/>
              </a:rPr>
              <a:t>home page </a:t>
            </a:r>
            <a:r>
              <a:rPr lang="en-US" dirty="0">
                <a:latin typeface="Times New Roman" pitchFamily="18" charset="0"/>
                <a:cs typeface="Times New Roman" pitchFamily="18" charset="0"/>
              </a:rPr>
              <a:t>is the default first page a user sees when the user visits a website. </a:t>
            </a: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r>
              <a:rPr lang="en-US" dirty="0">
                <a:latin typeface="Times New Roman" pitchFamily="18" charset="0"/>
                <a:cs typeface="Times New Roman" pitchFamily="18" charset="0"/>
              </a:rPr>
              <a:t>A subdirectory (also called a subfolder or a child folder) is a directory </a:t>
            </a:r>
            <a:r>
              <a:rPr lang="en-US" dirty="0" smtClean="0">
                <a:latin typeface="Times New Roman" pitchFamily="18" charset="0"/>
                <a:cs typeface="Times New Roman" pitchFamily="18" charset="0"/>
              </a:rPr>
              <a:t>that is </a:t>
            </a:r>
            <a:r>
              <a:rPr lang="en-US" dirty="0">
                <a:latin typeface="Times New Roman" pitchFamily="18" charset="0"/>
                <a:cs typeface="Times New Roman" pitchFamily="18" charset="0"/>
              </a:rPr>
              <a:t>contained within another directory. Thus, in Figure </a:t>
            </a:r>
            <a:r>
              <a:rPr lang="en-US" dirty="0" smtClean="0">
                <a:latin typeface="Times New Roman" pitchFamily="18" charset="0"/>
                <a:cs typeface="Times New Roman" pitchFamily="18" charset="0"/>
              </a:rPr>
              <a:t>2., </a:t>
            </a:r>
            <a:r>
              <a:rPr lang="en-US" dirty="0">
                <a:latin typeface="Times New Roman" pitchFamily="18" charset="0"/>
                <a:cs typeface="Times New Roman" pitchFamily="18" charset="0"/>
              </a:rPr>
              <a:t>there are four subdirectories </a:t>
            </a:r>
            <a:r>
              <a:rPr lang="en-US" dirty="0" smtClean="0">
                <a:latin typeface="Times New Roman" pitchFamily="18" charset="0"/>
                <a:cs typeface="Times New Roman" pitchFamily="18" charset="0"/>
              </a:rPr>
              <a:t>within </a:t>
            </a:r>
            <a:r>
              <a:rPr lang="en-US" dirty="0" err="1" smtClean="0">
                <a:latin typeface="Times New Roman" pitchFamily="18" charset="0"/>
                <a:cs typeface="Times New Roman" pitchFamily="18" charset="0"/>
              </a:rPr>
              <a:t>oleung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home page directory and one subdirectory within </a:t>
            </a:r>
            <a:r>
              <a:rPr lang="en-US" dirty="0" err="1" smtClean="0">
                <a:latin typeface="Times New Roman" pitchFamily="18" charset="0"/>
                <a:cs typeface="Times New Roman" pitchFamily="18" charset="0"/>
              </a:rPr>
              <a:t>misc</a:t>
            </a:r>
            <a:r>
              <a:rPr lang="en-US" dirty="0" smtClean="0">
                <a:latin typeface="Times New Roman" pitchFamily="18" charset="0"/>
                <a:cs typeface="Times New Roman" pitchFamily="18" charset="0"/>
              </a:rPr>
              <a:t> subdirectory. </a:t>
            </a: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477772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Relative </a:t>
            </a:r>
            <a:r>
              <a:rPr lang="en-US" sz="3200" dirty="0" smtClean="0">
                <a:solidFill>
                  <a:srgbClr val="FFFFFF"/>
                </a:solidFill>
                <a:latin typeface="Times New Roman" pitchFamily="18" charset="0"/>
                <a:cs typeface="Times New Roman" pitchFamily="18" charset="0"/>
              </a:rPr>
              <a:t>URLs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714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lvl="0" indent="-285750" algn="just">
              <a:spcBef>
                <a:spcPts val="60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index.html</a:t>
            </a:r>
            <a:r>
              <a:rPr lang="en-US" dirty="0">
                <a:latin typeface="Times New Roman" pitchFamily="18" charset="0"/>
                <a:cs typeface="Times New Roman" pitchFamily="18" charset="0"/>
              </a:rPr>
              <a:t> file is in the </a:t>
            </a:r>
            <a:r>
              <a:rPr lang="en-US" dirty="0" err="1" smtClean="0">
                <a:latin typeface="Times New Roman" pitchFamily="18" charset="0"/>
                <a:cs typeface="Times New Roman" pitchFamily="18" charset="0"/>
              </a:rPr>
              <a:t>oleung</a:t>
            </a:r>
            <a:r>
              <a:rPr lang="en-US" dirty="0" smtClean="0">
                <a:latin typeface="Times New Roman" pitchFamily="18" charset="0"/>
                <a:cs typeface="Times New Roman" pitchFamily="18" charset="0"/>
              </a:rPr>
              <a:t> directory</a:t>
            </a:r>
            <a:r>
              <a:rPr lang="en-US" dirty="0">
                <a:latin typeface="Times New Roman" pitchFamily="18" charset="0"/>
                <a:cs typeface="Times New Roman" pitchFamily="18" charset="0"/>
              </a:rPr>
              <a:t>, and the other files are in the tree’s subdirectories. Because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is the home </a:t>
            </a:r>
            <a:r>
              <a:rPr lang="en-US" dirty="0" smtClean="0">
                <a:latin typeface="Times New Roman" pitchFamily="18" charset="0"/>
                <a:cs typeface="Times New Roman" pitchFamily="18" charset="0"/>
              </a:rPr>
              <a:t>page directory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index.html </a:t>
            </a:r>
            <a:r>
              <a:rPr lang="en-US" dirty="0">
                <a:latin typeface="Times New Roman" pitchFamily="18" charset="0"/>
                <a:cs typeface="Times New Roman" pitchFamily="18" charset="0"/>
              </a:rPr>
              <a:t>is the home page file. </a:t>
            </a:r>
          </a:p>
          <a:p>
            <a:pPr marL="342900" lvl="0" indent="-342900" algn="just">
              <a:spcBef>
                <a:spcPts val="600"/>
              </a:spcBef>
              <a:spcAft>
                <a:spcPts val="0"/>
              </a:spcAft>
              <a:buFont typeface="Arial" panose="020B0604020202020204" pitchFamily="34" charset="0"/>
              <a:buChar char="•"/>
            </a:pPr>
            <a:r>
              <a:rPr lang="en-US" dirty="0">
                <a:latin typeface="Times New Roman" pitchFamily="18" charset="0"/>
                <a:cs typeface="Times New Roman" pitchFamily="18" charset="0"/>
              </a:rPr>
              <a:t>In forming a path for a relative URL value, you’ll need to navigate between a starting </a:t>
            </a:r>
            <a:r>
              <a:rPr lang="en-US" dirty="0" smtClean="0">
                <a:latin typeface="Times New Roman" pitchFamily="18" charset="0"/>
                <a:cs typeface="Times New Roman" pitchFamily="18" charset="0"/>
              </a:rPr>
              <a:t>directory and </a:t>
            </a:r>
            <a:r>
              <a:rPr lang="en-US" dirty="0">
                <a:latin typeface="Times New Roman" pitchFamily="18" charset="0"/>
                <a:cs typeface="Times New Roman" pitchFamily="18" charset="0"/>
              </a:rPr>
              <a:t>a target file. In doing so, you’ll need to follow these rules:</a:t>
            </a:r>
          </a:p>
          <a:p>
            <a:pPr marL="342900" lvl="0" indent="-342900" algn="just">
              <a:spcBef>
                <a:spcPts val="60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Use </a:t>
            </a:r>
            <a:r>
              <a:rPr lang="en-US" dirty="0">
                <a:solidFill>
                  <a:srgbClr val="FF0000"/>
                </a:solidFill>
                <a:latin typeface="Times New Roman" pitchFamily="18" charset="0"/>
                <a:cs typeface="Times New Roman" pitchFamily="18" charset="0"/>
              </a:rPr>
              <a:t>/’s to separate directories and files.</a:t>
            </a:r>
          </a:p>
          <a:p>
            <a:pPr marL="342900" lvl="0" indent="-342900" algn="just">
              <a:spcBef>
                <a:spcPts val="60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Use </a:t>
            </a:r>
            <a:r>
              <a:rPr lang="en-US" dirty="0">
                <a:solidFill>
                  <a:srgbClr val="FF0000"/>
                </a:solidFill>
                <a:latin typeface="Times New Roman" pitchFamily="18" charset="0"/>
                <a:cs typeface="Times New Roman" pitchFamily="18" charset="0"/>
              </a:rPr>
              <a:t>“..” to go from a directory to the directory’s parent directory</a:t>
            </a:r>
            <a:r>
              <a:rPr lang="en-US" dirty="0" smtClean="0">
                <a:solidFill>
                  <a:srgbClr val="FF0000"/>
                </a:solidFill>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dirty="0">
                <a:latin typeface="Times New Roman" pitchFamily="18" charset="0"/>
                <a:cs typeface="Times New Roman" pitchFamily="18" charset="0"/>
              </a:rPr>
              <a:t>In Figure </a:t>
            </a:r>
            <a:r>
              <a:rPr lang="en-US" dirty="0" smtClean="0">
                <a:latin typeface="Times New Roman" pitchFamily="18" charset="0"/>
                <a:cs typeface="Times New Roman" pitchFamily="18" charset="0"/>
              </a:rPr>
              <a:t>2.,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is the parent </a:t>
            </a:r>
            <a:r>
              <a:rPr lang="en-US" dirty="0" smtClean="0">
                <a:latin typeface="Times New Roman" pitchFamily="18" charset="0"/>
                <a:cs typeface="Times New Roman" pitchFamily="18" charset="0"/>
              </a:rPr>
              <a:t>directory of </a:t>
            </a:r>
            <a:r>
              <a:rPr lang="en-US" dirty="0">
                <a:latin typeface="Times New Roman" pitchFamily="18" charset="0"/>
                <a:cs typeface="Times New Roman" pitchFamily="18" charset="0"/>
              </a:rPr>
              <a:t>hw1 because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and hw1 are connected by a single line with </a:t>
            </a:r>
            <a:r>
              <a:rPr lang="en-US" dirty="0" err="1">
                <a:latin typeface="Times New Roman" pitchFamily="18" charset="0"/>
                <a:cs typeface="Times New Roman" pitchFamily="18" charset="0"/>
              </a:rPr>
              <a:t>oleung</a:t>
            </a:r>
            <a:r>
              <a:rPr lang="en-US" dirty="0">
                <a:latin typeface="Times New Roman" pitchFamily="18" charset="0"/>
                <a:cs typeface="Times New Roman" pitchFamily="18" charset="0"/>
              </a:rPr>
              <a:t> on the top.</a:t>
            </a: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9145" y="919024"/>
            <a:ext cx="5362909" cy="2286319"/>
          </a:xfrm>
          <a:prstGeom prst="rect">
            <a:avLst/>
          </a:prstGeom>
        </p:spPr>
      </p:pic>
      <p:sp>
        <p:nvSpPr>
          <p:cNvPr id="4" name="Rectangle 3"/>
          <p:cNvSpPr/>
          <p:nvPr/>
        </p:nvSpPr>
        <p:spPr>
          <a:xfrm>
            <a:off x="2980301" y="3124200"/>
            <a:ext cx="3191899" cy="369332"/>
          </a:xfrm>
          <a:prstGeom prst="rect">
            <a:avLst/>
          </a:prstGeom>
        </p:spPr>
        <p:txBody>
          <a:bodyPr wrap="non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2. </a:t>
            </a:r>
            <a:r>
              <a:rPr lang="en-US" dirty="0">
                <a:solidFill>
                  <a:srgbClr val="FF0000"/>
                </a:solidFill>
                <a:latin typeface="Times New Roman" panose="02020603050405020304" pitchFamily="18" charset="0"/>
                <a:cs typeface="Times New Roman" panose="02020603050405020304" pitchFamily="18" charset="0"/>
              </a:rPr>
              <a:t>Example directory tree</a:t>
            </a:r>
          </a:p>
        </p:txBody>
      </p:sp>
    </p:spTree>
    <p:extLst>
      <p:ext uri="{BB962C8B-B14F-4D97-AF65-F5344CB8AC3E}">
        <p14:creationId xmlns:p14="http://schemas.microsoft.com/office/powerpoint/2010/main" val="1803583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77775</TotalTime>
  <Words>8933</Words>
  <Application>Microsoft Office PowerPoint</Application>
  <PresentationFormat>عرض على الشاشة (3:4)‏</PresentationFormat>
  <Paragraphs>676</Paragraphs>
  <Slides>39</Slides>
  <Notes>38</Notes>
  <HiddenSlides>0</HiddenSlides>
  <MMClips>0</MMClips>
  <ScaleCrop>false</ScaleCrop>
  <HeadingPairs>
    <vt:vector size="4" baseType="variant">
      <vt:variant>
        <vt:lpstr>نسق</vt:lpstr>
      </vt:variant>
      <vt:variant>
        <vt:i4>1</vt:i4>
      </vt:variant>
      <vt:variant>
        <vt:lpstr>عناوين الشرائح</vt:lpstr>
      </vt:variant>
      <vt:variant>
        <vt:i4>39</vt:i4>
      </vt:variant>
    </vt:vector>
  </HeadingPairs>
  <TitlesOfParts>
    <vt:vector size="40"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as</cp:lastModifiedBy>
  <cp:revision>1719</cp:revision>
  <dcterms:created xsi:type="dcterms:W3CDTF">2011-03-14T07:23:11Z</dcterms:created>
  <dcterms:modified xsi:type="dcterms:W3CDTF">2024-01-07T09:35:28Z</dcterms:modified>
</cp:coreProperties>
</file>