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lvl="0">
      <a:defRPr lang="en-US"/>
    </a:defPPr>
    <a:lvl1pPr lvl="0"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lvl="1"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lvl="2"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lvl="3"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lvl="4"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lvl="5" algn="r" defTabSz="914400" rtl="1" eaLnBrk="1" latinLnBrk="0" hangingPunct="1">
      <a:defRPr kern="1200">
        <a:solidFill>
          <a:schemeClr val="tx1"/>
        </a:solidFill>
        <a:latin typeface="Calibri" pitchFamily="34" charset="0"/>
        <a:ea typeface="+mn-ea"/>
        <a:cs typeface="Arial" pitchFamily="34" charset="0"/>
      </a:defRPr>
    </a:lvl6pPr>
    <a:lvl7pPr marL="2743200" lvl="6" algn="r" defTabSz="914400" rtl="1" eaLnBrk="1" latinLnBrk="0" hangingPunct="1">
      <a:defRPr kern="1200">
        <a:solidFill>
          <a:schemeClr val="tx1"/>
        </a:solidFill>
        <a:latin typeface="Calibri" pitchFamily="34" charset="0"/>
        <a:ea typeface="+mn-ea"/>
        <a:cs typeface="Arial" pitchFamily="34" charset="0"/>
      </a:defRPr>
    </a:lvl7pPr>
    <a:lvl8pPr marL="3200400" lvl="7" algn="r" defTabSz="914400" rtl="1" eaLnBrk="1" latinLnBrk="0" hangingPunct="1">
      <a:defRPr kern="1200">
        <a:solidFill>
          <a:schemeClr val="tx1"/>
        </a:solidFill>
        <a:latin typeface="Calibri" pitchFamily="34" charset="0"/>
        <a:ea typeface="+mn-ea"/>
        <a:cs typeface="Arial" pitchFamily="34" charset="0"/>
      </a:defRPr>
    </a:lvl8pPr>
    <a:lvl9pPr marL="3657600" lvl="8"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21" autoAdjust="0"/>
  </p:normalViewPr>
  <p:slideViewPr>
    <p:cSldViewPr snapToGrid="0">
      <p:cViewPr>
        <p:scale>
          <a:sx n="80" d="100"/>
          <a:sy n="80" d="100"/>
        </p:scale>
        <p:origin x="-835" y="-1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30468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3946288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3872737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2514344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2110238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3666976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814117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1525606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2187687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1478606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2347473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21</a:t>
            </a:fld>
            <a:endParaRPr lang="en-US"/>
          </a:p>
        </p:txBody>
      </p:sp>
    </p:spTree>
    <p:extLst>
      <p:ext uri="{BB962C8B-B14F-4D97-AF65-F5344CB8AC3E}">
        <p14:creationId xmlns:p14="http://schemas.microsoft.com/office/powerpoint/2010/main" val="706740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22</a:t>
            </a:fld>
            <a:endParaRPr lang="en-US"/>
          </a:p>
        </p:txBody>
      </p:sp>
    </p:spTree>
    <p:extLst>
      <p:ext uri="{BB962C8B-B14F-4D97-AF65-F5344CB8AC3E}">
        <p14:creationId xmlns:p14="http://schemas.microsoft.com/office/powerpoint/2010/main" val="3701370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23</a:t>
            </a:fld>
            <a:endParaRPr lang="en-US"/>
          </a:p>
        </p:txBody>
      </p:sp>
    </p:spTree>
    <p:extLst>
      <p:ext uri="{BB962C8B-B14F-4D97-AF65-F5344CB8AC3E}">
        <p14:creationId xmlns:p14="http://schemas.microsoft.com/office/powerpoint/2010/main" val="1778284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24</a:t>
            </a:fld>
            <a:endParaRPr lang="en-US"/>
          </a:p>
        </p:txBody>
      </p:sp>
    </p:spTree>
    <p:extLst>
      <p:ext uri="{BB962C8B-B14F-4D97-AF65-F5344CB8AC3E}">
        <p14:creationId xmlns:p14="http://schemas.microsoft.com/office/powerpoint/2010/main" val="4132140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25</a:t>
            </a:fld>
            <a:endParaRPr lang="en-US"/>
          </a:p>
        </p:txBody>
      </p:sp>
    </p:spTree>
    <p:extLst>
      <p:ext uri="{BB962C8B-B14F-4D97-AF65-F5344CB8AC3E}">
        <p14:creationId xmlns:p14="http://schemas.microsoft.com/office/powerpoint/2010/main" val="1689484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26</a:t>
            </a:fld>
            <a:endParaRPr lang="en-US"/>
          </a:p>
        </p:txBody>
      </p:sp>
    </p:spTree>
    <p:extLst>
      <p:ext uri="{BB962C8B-B14F-4D97-AF65-F5344CB8AC3E}">
        <p14:creationId xmlns:p14="http://schemas.microsoft.com/office/powerpoint/2010/main" val="2827414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27</a:t>
            </a:fld>
            <a:endParaRPr lang="en-US"/>
          </a:p>
        </p:txBody>
      </p:sp>
    </p:spTree>
    <p:extLst>
      <p:ext uri="{BB962C8B-B14F-4D97-AF65-F5344CB8AC3E}">
        <p14:creationId xmlns:p14="http://schemas.microsoft.com/office/powerpoint/2010/main" val="42437989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28</a:t>
            </a:fld>
            <a:endParaRPr lang="en-US"/>
          </a:p>
        </p:txBody>
      </p:sp>
    </p:spTree>
    <p:extLst>
      <p:ext uri="{BB962C8B-B14F-4D97-AF65-F5344CB8AC3E}">
        <p14:creationId xmlns:p14="http://schemas.microsoft.com/office/powerpoint/2010/main" val="1681255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29</a:t>
            </a:fld>
            <a:endParaRPr lang="en-US"/>
          </a:p>
        </p:txBody>
      </p:sp>
    </p:spTree>
    <p:extLst>
      <p:ext uri="{BB962C8B-B14F-4D97-AF65-F5344CB8AC3E}">
        <p14:creationId xmlns:p14="http://schemas.microsoft.com/office/powerpoint/2010/main" val="333400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3811800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30</a:t>
            </a:fld>
            <a:endParaRPr lang="en-US"/>
          </a:p>
        </p:txBody>
      </p:sp>
    </p:spTree>
    <p:extLst>
      <p:ext uri="{BB962C8B-B14F-4D97-AF65-F5344CB8AC3E}">
        <p14:creationId xmlns:p14="http://schemas.microsoft.com/office/powerpoint/2010/main" val="1809014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31</a:t>
            </a:fld>
            <a:endParaRPr lang="en-US"/>
          </a:p>
        </p:txBody>
      </p:sp>
    </p:spTree>
    <p:extLst>
      <p:ext uri="{BB962C8B-B14F-4D97-AF65-F5344CB8AC3E}">
        <p14:creationId xmlns:p14="http://schemas.microsoft.com/office/powerpoint/2010/main" val="3486604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32</a:t>
            </a:fld>
            <a:endParaRPr lang="en-US"/>
          </a:p>
        </p:txBody>
      </p:sp>
    </p:spTree>
    <p:extLst>
      <p:ext uri="{BB962C8B-B14F-4D97-AF65-F5344CB8AC3E}">
        <p14:creationId xmlns:p14="http://schemas.microsoft.com/office/powerpoint/2010/main" val="34937037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33</a:t>
            </a:fld>
            <a:endParaRPr lang="en-US"/>
          </a:p>
        </p:txBody>
      </p:sp>
    </p:spTree>
    <p:extLst>
      <p:ext uri="{BB962C8B-B14F-4D97-AF65-F5344CB8AC3E}">
        <p14:creationId xmlns:p14="http://schemas.microsoft.com/office/powerpoint/2010/main" val="15693272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34</a:t>
            </a:fld>
            <a:endParaRPr lang="en-US"/>
          </a:p>
        </p:txBody>
      </p:sp>
    </p:spTree>
    <p:extLst>
      <p:ext uri="{BB962C8B-B14F-4D97-AF65-F5344CB8AC3E}">
        <p14:creationId xmlns:p14="http://schemas.microsoft.com/office/powerpoint/2010/main" val="24532062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35</a:t>
            </a:fld>
            <a:endParaRPr lang="en-US"/>
          </a:p>
        </p:txBody>
      </p:sp>
    </p:spTree>
    <p:extLst>
      <p:ext uri="{BB962C8B-B14F-4D97-AF65-F5344CB8AC3E}">
        <p14:creationId xmlns:p14="http://schemas.microsoft.com/office/powerpoint/2010/main" val="32369988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36</a:t>
            </a:fld>
            <a:endParaRPr lang="en-US"/>
          </a:p>
        </p:txBody>
      </p:sp>
    </p:spTree>
    <p:extLst>
      <p:ext uri="{BB962C8B-B14F-4D97-AF65-F5344CB8AC3E}">
        <p14:creationId xmlns:p14="http://schemas.microsoft.com/office/powerpoint/2010/main" val="2748340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37</a:t>
            </a:fld>
            <a:endParaRPr lang="en-US"/>
          </a:p>
        </p:txBody>
      </p:sp>
    </p:spTree>
    <p:extLst>
      <p:ext uri="{BB962C8B-B14F-4D97-AF65-F5344CB8AC3E}">
        <p14:creationId xmlns:p14="http://schemas.microsoft.com/office/powerpoint/2010/main" val="1961699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38</a:t>
            </a:fld>
            <a:endParaRPr lang="en-US"/>
          </a:p>
        </p:txBody>
      </p:sp>
    </p:spTree>
    <p:extLst>
      <p:ext uri="{BB962C8B-B14F-4D97-AF65-F5344CB8AC3E}">
        <p14:creationId xmlns:p14="http://schemas.microsoft.com/office/powerpoint/2010/main" val="11094824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39</a:t>
            </a:fld>
            <a:endParaRPr lang="en-US"/>
          </a:p>
        </p:txBody>
      </p:sp>
    </p:spTree>
    <p:extLst>
      <p:ext uri="{BB962C8B-B14F-4D97-AF65-F5344CB8AC3E}">
        <p14:creationId xmlns:p14="http://schemas.microsoft.com/office/powerpoint/2010/main" val="84057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38900553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40</a:t>
            </a:fld>
            <a:endParaRPr lang="en-US"/>
          </a:p>
        </p:txBody>
      </p:sp>
    </p:spTree>
    <p:extLst>
      <p:ext uri="{BB962C8B-B14F-4D97-AF65-F5344CB8AC3E}">
        <p14:creationId xmlns:p14="http://schemas.microsoft.com/office/powerpoint/2010/main" val="24728643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41</a:t>
            </a:fld>
            <a:endParaRPr lang="en-US"/>
          </a:p>
        </p:txBody>
      </p:sp>
    </p:spTree>
    <p:extLst>
      <p:ext uri="{BB962C8B-B14F-4D97-AF65-F5344CB8AC3E}">
        <p14:creationId xmlns:p14="http://schemas.microsoft.com/office/powerpoint/2010/main" val="1909124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42</a:t>
            </a:fld>
            <a:endParaRPr lang="en-US"/>
          </a:p>
        </p:txBody>
      </p:sp>
    </p:spTree>
    <p:extLst>
      <p:ext uri="{BB962C8B-B14F-4D97-AF65-F5344CB8AC3E}">
        <p14:creationId xmlns:p14="http://schemas.microsoft.com/office/powerpoint/2010/main" val="3374352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882439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519097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2949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604107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276517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t>1/7/2024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t>1/7/2024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t>1/7/2024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t>1/7/2024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t>1/7/2024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 Programming: From Problem Analysis to Program Design", Fifth Edition</a:t>
            </a: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t>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C++ Programming: From Problem Analysis to Program Design", Fifth Edition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hyperlink" Target="https://www.giftofspeed.com/sprite%20-generator/" TargetMode="External"/><Relationship Id="rId5" Type="http://schemas.openxmlformats.org/officeDocument/2006/relationships/image" Target="../media/image5.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2062103"/>
          </a:xfrm>
          <a:prstGeom prst="rect">
            <a:avLst/>
          </a:prstGeom>
          <a:noFill/>
          <a:ln w="9525">
            <a:noFill/>
            <a:miter lim="800000"/>
            <a:headEnd/>
            <a:tailEnd/>
          </a:ln>
        </p:spPr>
        <p:txBody>
          <a:bodyPr wrap="square">
            <a:spAutoFit/>
          </a:bodyPr>
          <a:lstStyle/>
          <a:p>
            <a:pPr algn="ctr"/>
            <a:r>
              <a:rPr lang="en-US" sz="3200" b="1" dirty="0" smtClean="0">
                <a:solidFill>
                  <a:schemeClr val="bg1"/>
                </a:solidFill>
                <a:latin typeface="Times New Roman" pitchFamily="18" charset="0"/>
                <a:cs typeface="Times New Roman" pitchFamily="18" charset="0"/>
              </a:rPr>
              <a:t>WEB PAGES DESIGN</a:t>
            </a:r>
          </a:p>
          <a:p>
            <a:pPr algn="ctr"/>
            <a:endParaRPr lang="en-US" sz="3200" b="1" dirty="0" smtClean="0">
              <a:solidFill>
                <a:schemeClr val="bg1"/>
              </a:solidFill>
              <a:latin typeface="Times New Roman" pitchFamily="18" charset="0"/>
              <a:cs typeface="Times New Roman" pitchFamily="18" charset="0"/>
            </a:endParaRPr>
          </a:p>
          <a:p>
            <a:pPr algn="ctr"/>
            <a:endParaRPr lang="en-US" sz="3200" b="1" dirty="0" smtClean="0">
              <a:solidFill>
                <a:schemeClr val="bg1"/>
              </a:solidFill>
              <a:latin typeface="Times New Roman" pitchFamily="18" charset="0"/>
              <a:cs typeface="Times New Roman" pitchFamily="18" charset="0"/>
            </a:endParaRPr>
          </a:p>
          <a:p>
            <a:pPr algn="ctr"/>
            <a:r>
              <a:rPr lang="en-US" sz="3200" b="1" dirty="0">
                <a:solidFill>
                  <a:schemeClr val="bg1"/>
                </a:solidFill>
                <a:latin typeface="Times New Roman" pitchFamily="18" charset="0"/>
                <a:cs typeface="Times New Roman" pitchFamily="18" charset="0"/>
              </a:rPr>
              <a:t>Image Manipulations</a:t>
            </a:r>
            <a:r>
              <a:rPr lang="en-US" sz="3200" b="1" dirty="0" smtClean="0">
                <a:solidFill>
                  <a:schemeClr val="bg1"/>
                </a:solidFill>
                <a:latin typeface="Times New Roman" pitchFamily="18" charset="0"/>
                <a:cs typeface="Times New Roman" pitchFamily="18" charset="0"/>
              </a:rPr>
              <a:t>, Audio</a:t>
            </a:r>
            <a:r>
              <a:rPr lang="en-US" sz="3200" b="1" dirty="0">
                <a:solidFill>
                  <a:schemeClr val="bg1"/>
                </a:solidFill>
                <a:latin typeface="Times New Roman" pitchFamily="18" charset="0"/>
                <a:cs typeface="Times New Roman" pitchFamily="18" charset="0"/>
              </a:rPr>
              <a:t>, and </a:t>
            </a:r>
            <a:r>
              <a:rPr lang="en-US" sz="3200" b="1" dirty="0" smtClean="0">
                <a:solidFill>
                  <a:schemeClr val="bg1"/>
                </a:solidFill>
                <a:latin typeface="Times New Roman" pitchFamily="18" charset="0"/>
                <a:cs typeface="Times New Roman" pitchFamily="18" charset="0"/>
              </a:rPr>
              <a:t>Video</a:t>
            </a: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smtClean="0">
                <a:solidFill>
                  <a:schemeClr val="bg1"/>
                </a:solidFill>
                <a:latin typeface="Times New Roman" pitchFamily="18" charset="0"/>
                <a:cs typeface="Times New Roman" pitchFamily="18" charset="0"/>
              </a:rPr>
              <a:t>Lecturer: </a:t>
            </a:r>
            <a:r>
              <a:rPr lang="en-MY" sz="1400" dirty="0" err="1" smtClean="0">
                <a:solidFill>
                  <a:schemeClr val="bg1"/>
                </a:solidFill>
                <a:latin typeface="Times New Roman" pitchFamily="18" charset="0"/>
                <a:cs typeface="Times New Roman" pitchFamily="18" charset="0"/>
              </a:rPr>
              <a:t>Dr.</a:t>
            </a:r>
            <a:r>
              <a:rPr lang="en-MY" sz="1400" dirty="0" smtClean="0">
                <a:solidFill>
                  <a:schemeClr val="bg1"/>
                </a:solidFill>
                <a:latin typeface="Times New Roman" pitchFamily="18" charset="0"/>
                <a:cs typeface="Times New Roman" pitchFamily="18" charset="0"/>
              </a:rPr>
              <a:t> Atheer</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Akram</a:t>
            </a:r>
            <a:r>
              <a:rPr lang="en-US" sz="1400" dirty="0" smtClean="0">
                <a:solidFill>
                  <a:schemeClr val="bg1"/>
                </a:solidFill>
                <a:latin typeface="Times New Roman" pitchFamily="18" charset="0"/>
                <a:cs typeface="Times New Roman" pitchFamily="18" charset="0"/>
              </a:rPr>
              <a:t> </a:t>
            </a:r>
            <a:r>
              <a:rPr lang="en-US" sz="1400" dirty="0" err="1" smtClean="0">
                <a:solidFill>
                  <a:schemeClr val="bg1"/>
                </a:solidFill>
                <a:latin typeface="Times New Roman" pitchFamily="18" charset="0"/>
                <a:cs typeface="Times New Roman" pitchFamily="18" charset="0"/>
              </a:rPr>
              <a:t>AbdulRazzaq</a:t>
            </a:r>
            <a:r>
              <a:rPr lang="en-US" sz="1400" dirty="0" smtClean="0">
                <a:solidFill>
                  <a:schemeClr val="bg1"/>
                </a:solidFill>
                <a:latin typeface="Times New Roman" pitchFamily="18" charset="0"/>
                <a:cs typeface="Times New Roman" pitchFamily="18" charset="0"/>
              </a:rPr>
              <a:t> </a:t>
            </a:r>
            <a:endParaRPr lang="en-MY" sz="1400" dirty="0" smtClean="0">
              <a:solidFill>
                <a:schemeClr val="bg1"/>
              </a:solidFill>
              <a:latin typeface="Times New Roman" pitchFamily="18" charset="0"/>
              <a:cs typeface="Times New Roman" pitchFamily="18" charset="0"/>
            </a:endParaRPr>
          </a:p>
          <a:p>
            <a:r>
              <a:rPr lang="en-MY" sz="1400" dirty="0" smtClean="0">
                <a:solidFill>
                  <a:schemeClr val="bg1"/>
                </a:solidFill>
                <a:latin typeface="Times New Roman" pitchFamily="18" charset="0"/>
                <a:cs typeface="Times New Roman" pitchFamily="18" charset="0"/>
              </a:rPr>
              <a:t>Lecture 9.</a:t>
            </a:r>
          </a:p>
          <a:p>
            <a:r>
              <a:rPr lang="en-MY" sz="1400" dirty="0" smtClean="0">
                <a:solidFill>
                  <a:schemeClr val="bg1"/>
                </a:solidFill>
                <a:latin typeface="Times New Roman" pitchFamily="18" charset="0"/>
                <a:cs typeface="Times New Roman" pitchFamily="18" charset="0"/>
              </a:rPr>
              <a:t>Class 2.</a:t>
            </a:r>
          </a:p>
          <a:p>
            <a:r>
              <a:rPr lang="en-MY" sz="1400" dirty="0" smtClean="0">
                <a:solidFill>
                  <a:schemeClr val="bg1"/>
                </a:solidFill>
                <a:latin typeface="Times New Roman" pitchFamily="18" charset="0"/>
                <a:cs typeface="Times New Roman" pitchFamily="18" charset="0"/>
              </a:rPr>
              <a:t>Time: 10:30 - 12:30 </a:t>
            </a:r>
          </a:p>
          <a:p>
            <a:r>
              <a:rPr lang="en-MY" sz="1400" dirty="0" smtClean="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iframe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2A. </a:t>
            </a:r>
          </a:p>
          <a:p>
            <a:pPr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a:solidFill>
                  <a:srgbClr val="FF0000"/>
                </a:solidFill>
                <a:latin typeface="Times New Roman" pitchFamily="18" charset="0"/>
                <a:cs typeface="Times New Roman" pitchFamily="18" charset="0"/>
              </a:rPr>
              <a:t>body&gt;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&lt;h1&gt;Modular House Exhibit, Graphic Design Program&lt;/h1&gt;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&lt;h3&gt;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Click a thumbnail at the left in order to move it to the viewing frame</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at the right.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&lt;/h3&gt;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&lt;div class="table"&gt;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nav</a:t>
            </a:r>
            <a:r>
              <a:rPr lang="en-US" sz="1900" dirty="0">
                <a:solidFill>
                  <a:srgbClr val="FF0000"/>
                </a:solidFill>
                <a:latin typeface="Times New Roman" pitchFamily="18" charset="0"/>
                <a:cs typeface="Times New Roman" pitchFamily="18" charset="0"/>
              </a:rPr>
              <a:t> class="cell"&gt;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 </a:t>
            </a:r>
            <a:r>
              <a:rPr lang="en-US" sz="1900" dirty="0" err="1">
                <a:solidFill>
                  <a:srgbClr val="FF0000"/>
                </a:solidFill>
                <a:latin typeface="Times New Roman" pitchFamily="18" charset="0"/>
                <a:cs typeface="Times New Roman" pitchFamily="18" charset="0"/>
              </a:rPr>
              <a:t>href</a:t>
            </a:r>
            <a:r>
              <a:rPr lang="en-US" sz="1900" dirty="0" smtClean="0">
                <a:solidFill>
                  <a:srgbClr val="FF0000"/>
                </a:solidFill>
                <a:latin typeface="Times New Roman" pitchFamily="18" charset="0"/>
                <a:cs typeface="Times New Roman" pitchFamily="18" charset="0"/>
              </a:rPr>
              <a:t>="../images/kitchen3.jpg</a:t>
            </a:r>
            <a:r>
              <a:rPr lang="en-US" sz="1900" dirty="0">
                <a:solidFill>
                  <a:srgbClr val="FF0000"/>
                </a:solidFill>
                <a:latin typeface="Times New Roman" pitchFamily="18" charset="0"/>
                <a:cs typeface="Times New Roman" pitchFamily="18" charset="0"/>
              </a:rPr>
              <a:t>" target="full-size"&gt;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img</a:t>
            </a:r>
            <a:r>
              <a:rPr lang="en-US" sz="1900" dirty="0">
                <a:solidFill>
                  <a:srgbClr val="FF0000"/>
                </a:solidFill>
                <a:latin typeface="Times New Roman" pitchFamily="18" charset="0"/>
                <a:cs typeface="Times New Roman" pitchFamily="18" charset="0"/>
              </a:rPr>
              <a:t> </a:t>
            </a:r>
            <a:r>
              <a:rPr lang="en-US" sz="1900" dirty="0" err="1">
                <a:solidFill>
                  <a:srgbClr val="FF0000"/>
                </a:solidFill>
                <a:latin typeface="Times New Roman" pitchFamily="18" charset="0"/>
                <a:cs typeface="Times New Roman" pitchFamily="18" charset="0"/>
              </a:rPr>
              <a:t>src</a:t>
            </a:r>
            <a:r>
              <a:rPr lang="en-US" sz="1900" dirty="0" smtClean="0">
                <a:solidFill>
                  <a:srgbClr val="FF0000"/>
                </a:solidFill>
                <a:latin typeface="Times New Roman" pitchFamily="18" charset="0"/>
                <a:cs typeface="Times New Roman" pitchFamily="18" charset="0"/>
              </a:rPr>
              <a:t>="../</a:t>
            </a:r>
            <a:r>
              <a:rPr lang="en-US" sz="1900" dirty="0">
                <a:solidFill>
                  <a:srgbClr val="FF0000"/>
                </a:solidFill>
                <a:latin typeface="Times New Roman" pitchFamily="18" charset="0"/>
                <a:cs typeface="Times New Roman" pitchFamily="18" charset="0"/>
              </a:rPr>
              <a:t>images</a:t>
            </a:r>
            <a:r>
              <a:rPr lang="en-US" sz="1900" dirty="0" smtClean="0">
                <a:solidFill>
                  <a:srgbClr val="FF0000"/>
                </a:solidFill>
                <a:latin typeface="Times New Roman" pitchFamily="18" charset="0"/>
                <a:cs typeface="Times New Roman" pitchFamily="18" charset="0"/>
              </a:rPr>
              <a:t>/kitchenThumb3.jpg</a:t>
            </a:r>
            <a:r>
              <a:rPr lang="en-US" sz="1900" dirty="0">
                <a:solidFill>
                  <a:srgbClr val="FF0000"/>
                </a:solidFill>
                <a:latin typeface="Times New Roman" pitchFamily="18" charset="0"/>
                <a:cs typeface="Times New Roman" pitchFamily="18" charset="0"/>
              </a:rPr>
              <a:t>" alt="kitchen"&gt;&lt;/a&gt;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 </a:t>
            </a:r>
            <a:r>
              <a:rPr lang="en-US" sz="1900" dirty="0" err="1">
                <a:solidFill>
                  <a:srgbClr val="FF0000"/>
                </a:solidFill>
                <a:latin typeface="Times New Roman" pitchFamily="18" charset="0"/>
                <a:cs typeface="Times New Roman" pitchFamily="18" charset="0"/>
              </a:rPr>
              <a:t>href</a:t>
            </a:r>
            <a:r>
              <a:rPr lang="en-US" sz="1900" dirty="0" smtClean="0">
                <a:solidFill>
                  <a:srgbClr val="FF0000"/>
                </a:solidFill>
                <a:latin typeface="Times New Roman" pitchFamily="18" charset="0"/>
                <a:cs typeface="Times New Roman" pitchFamily="18" charset="0"/>
              </a:rPr>
              <a:t>="../</a:t>
            </a:r>
            <a:r>
              <a:rPr lang="en-US" sz="1900" dirty="0">
                <a:solidFill>
                  <a:srgbClr val="FF0000"/>
                </a:solidFill>
                <a:latin typeface="Times New Roman" pitchFamily="18" charset="0"/>
                <a:cs typeface="Times New Roman" pitchFamily="18" charset="0"/>
              </a:rPr>
              <a:t>images</a:t>
            </a:r>
            <a:r>
              <a:rPr lang="en-US" sz="1900" dirty="0" smtClean="0">
                <a:solidFill>
                  <a:srgbClr val="FF0000"/>
                </a:solidFill>
                <a:latin typeface="Times New Roman" pitchFamily="18" charset="0"/>
                <a:cs typeface="Times New Roman" pitchFamily="18" charset="0"/>
              </a:rPr>
              <a:t>/living.jpg</a:t>
            </a:r>
            <a:r>
              <a:rPr lang="en-US" sz="1900" dirty="0">
                <a:solidFill>
                  <a:srgbClr val="FF0000"/>
                </a:solidFill>
                <a:latin typeface="Times New Roman" pitchFamily="18" charset="0"/>
                <a:cs typeface="Times New Roman" pitchFamily="18" charset="0"/>
              </a:rPr>
              <a:t>" target="full-size"&gt;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img</a:t>
            </a:r>
            <a:r>
              <a:rPr lang="en-US" sz="1900" dirty="0">
                <a:solidFill>
                  <a:srgbClr val="FF0000"/>
                </a:solidFill>
                <a:latin typeface="Times New Roman" pitchFamily="18" charset="0"/>
                <a:cs typeface="Times New Roman" pitchFamily="18" charset="0"/>
              </a:rPr>
              <a:t> </a:t>
            </a:r>
            <a:r>
              <a:rPr lang="en-US" sz="1900" dirty="0" err="1">
                <a:solidFill>
                  <a:srgbClr val="FF0000"/>
                </a:solidFill>
                <a:latin typeface="Times New Roman" pitchFamily="18" charset="0"/>
                <a:cs typeface="Times New Roman" pitchFamily="18" charset="0"/>
              </a:rPr>
              <a:t>src</a:t>
            </a:r>
            <a:r>
              <a:rPr lang="en-US" sz="1900" dirty="0" smtClean="0">
                <a:solidFill>
                  <a:srgbClr val="FF0000"/>
                </a:solidFill>
                <a:latin typeface="Times New Roman" pitchFamily="18" charset="0"/>
                <a:cs typeface="Times New Roman" pitchFamily="18" charset="0"/>
              </a:rPr>
              <a:t>="../</a:t>
            </a:r>
            <a:r>
              <a:rPr lang="en-US" sz="1900" dirty="0">
                <a:solidFill>
                  <a:srgbClr val="FF0000"/>
                </a:solidFill>
                <a:latin typeface="Times New Roman" pitchFamily="18" charset="0"/>
                <a:cs typeface="Times New Roman" pitchFamily="18" charset="0"/>
              </a:rPr>
              <a:t>images</a:t>
            </a:r>
            <a:r>
              <a:rPr lang="en-US" sz="1900" dirty="0" smtClean="0">
                <a:solidFill>
                  <a:srgbClr val="FF0000"/>
                </a:solidFill>
                <a:latin typeface="Times New Roman" pitchFamily="18" charset="0"/>
                <a:cs typeface="Times New Roman" pitchFamily="18" charset="0"/>
              </a:rPr>
              <a:t>/livingThumb.jpg</a:t>
            </a:r>
            <a:r>
              <a:rPr lang="en-US" sz="1900" dirty="0">
                <a:solidFill>
                  <a:srgbClr val="FF0000"/>
                </a:solidFill>
                <a:latin typeface="Times New Roman" pitchFamily="18" charset="0"/>
                <a:cs typeface="Times New Roman" pitchFamily="18" charset="0"/>
              </a:rPr>
              <a:t>" alt="living space"&gt;&lt;/a&gt;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 </a:t>
            </a:r>
            <a:r>
              <a:rPr lang="en-US" sz="1900" dirty="0" err="1">
                <a:solidFill>
                  <a:srgbClr val="FF0000"/>
                </a:solidFill>
                <a:latin typeface="Times New Roman" pitchFamily="18" charset="0"/>
                <a:cs typeface="Times New Roman" pitchFamily="18" charset="0"/>
              </a:rPr>
              <a:t>href</a:t>
            </a:r>
            <a:r>
              <a:rPr lang="en-US" sz="1900" dirty="0" smtClean="0">
                <a:solidFill>
                  <a:srgbClr val="FF0000"/>
                </a:solidFill>
                <a:latin typeface="Times New Roman" pitchFamily="18" charset="0"/>
                <a:cs typeface="Times New Roman" pitchFamily="18" charset="0"/>
              </a:rPr>
              <a:t>="../</a:t>
            </a:r>
            <a:r>
              <a:rPr lang="en-US" sz="1900" dirty="0">
                <a:solidFill>
                  <a:srgbClr val="FF0000"/>
                </a:solidFill>
                <a:latin typeface="Times New Roman" pitchFamily="18" charset="0"/>
                <a:cs typeface="Times New Roman" pitchFamily="18" charset="0"/>
              </a:rPr>
              <a:t>images</a:t>
            </a:r>
            <a:r>
              <a:rPr lang="en-US" sz="1900" dirty="0" smtClean="0">
                <a:solidFill>
                  <a:srgbClr val="FF0000"/>
                </a:solidFill>
                <a:latin typeface="Times New Roman" pitchFamily="18" charset="0"/>
                <a:cs typeface="Times New Roman" pitchFamily="18" charset="0"/>
              </a:rPr>
              <a:t>/stairway.jpg</a:t>
            </a:r>
            <a:r>
              <a:rPr lang="en-US" sz="1900" dirty="0">
                <a:solidFill>
                  <a:srgbClr val="FF0000"/>
                </a:solidFill>
                <a:latin typeface="Times New Roman" pitchFamily="18" charset="0"/>
                <a:cs typeface="Times New Roman" pitchFamily="18" charset="0"/>
              </a:rPr>
              <a:t>" target="full-size"&gt;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img</a:t>
            </a:r>
            <a:r>
              <a:rPr lang="en-US" sz="1900" dirty="0">
                <a:solidFill>
                  <a:srgbClr val="FF0000"/>
                </a:solidFill>
                <a:latin typeface="Times New Roman" pitchFamily="18" charset="0"/>
                <a:cs typeface="Times New Roman" pitchFamily="18" charset="0"/>
              </a:rPr>
              <a:t> </a:t>
            </a:r>
            <a:r>
              <a:rPr lang="en-US" sz="1900" dirty="0" err="1">
                <a:solidFill>
                  <a:srgbClr val="FF0000"/>
                </a:solidFill>
                <a:latin typeface="Times New Roman" pitchFamily="18" charset="0"/>
                <a:cs typeface="Times New Roman" pitchFamily="18" charset="0"/>
              </a:rPr>
              <a:t>src</a:t>
            </a:r>
            <a:r>
              <a:rPr lang="en-US" sz="1900" dirty="0" smtClean="0">
                <a:solidFill>
                  <a:srgbClr val="FF0000"/>
                </a:solidFill>
                <a:latin typeface="Times New Roman" pitchFamily="18" charset="0"/>
                <a:cs typeface="Times New Roman" pitchFamily="18" charset="0"/>
              </a:rPr>
              <a:t>="../</a:t>
            </a:r>
            <a:r>
              <a:rPr lang="en-US" sz="1900" dirty="0">
                <a:solidFill>
                  <a:srgbClr val="FF0000"/>
                </a:solidFill>
                <a:latin typeface="Times New Roman" pitchFamily="18" charset="0"/>
                <a:cs typeface="Times New Roman" pitchFamily="18" charset="0"/>
              </a:rPr>
              <a:t>images</a:t>
            </a:r>
            <a:r>
              <a:rPr lang="en-US" sz="1900" dirty="0" smtClean="0">
                <a:solidFill>
                  <a:srgbClr val="FF0000"/>
                </a:solidFill>
                <a:latin typeface="Times New Roman" pitchFamily="18" charset="0"/>
                <a:cs typeface="Times New Roman" pitchFamily="18" charset="0"/>
              </a:rPr>
              <a:t>/stairwayThumb.jpg</a:t>
            </a:r>
            <a:r>
              <a:rPr lang="en-US" sz="1900" dirty="0">
                <a:solidFill>
                  <a:srgbClr val="FF0000"/>
                </a:solidFill>
                <a:latin typeface="Times New Roman" pitchFamily="18" charset="0"/>
                <a:cs typeface="Times New Roman" pitchFamily="18" charset="0"/>
              </a:rPr>
              <a:t>" alt="stairway"&gt;&lt;/a&gt;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nav</a:t>
            </a:r>
            <a:r>
              <a:rPr lang="en-US" sz="190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&lt;iframe class="cell" name="full-size" width="480" height="</a:t>
            </a:r>
            <a:r>
              <a:rPr lang="en-US" sz="1900" dirty="0" smtClean="0">
                <a:solidFill>
                  <a:srgbClr val="FF0000"/>
                </a:solidFill>
                <a:latin typeface="Times New Roman" pitchFamily="18" charset="0"/>
                <a:cs typeface="Times New Roman" pitchFamily="18" charset="0"/>
              </a:rPr>
              <a:t>320</a:t>
            </a:r>
            <a:r>
              <a:rPr lang="en-US" sz="1900" dirty="0">
                <a:solidFill>
                  <a:srgbClr val="FF0000"/>
                </a:solidFill>
                <a:latin typeface="Times New Roman" pitchFamily="18" charset="0"/>
                <a:cs typeface="Times New Roman" pitchFamily="18" charset="0"/>
              </a:rPr>
              <a:t>" scrolling="</a:t>
            </a:r>
            <a:r>
              <a:rPr lang="en-US" sz="1900" dirty="0" smtClean="0">
                <a:solidFill>
                  <a:srgbClr val="FF0000"/>
                </a:solidFill>
                <a:latin typeface="Times New Roman" pitchFamily="18" charset="0"/>
                <a:cs typeface="Times New Roman" pitchFamily="18" charset="0"/>
              </a:rPr>
              <a:t>no"  </a:t>
            </a:r>
            <a:r>
              <a:rPr lang="en-US" sz="1900" dirty="0" err="1" smtClean="0">
                <a:solidFill>
                  <a:srgbClr val="FF0000"/>
                </a:solidFill>
                <a:latin typeface="Times New Roman" pitchFamily="18" charset="0"/>
                <a:cs typeface="Times New Roman" pitchFamily="18" charset="0"/>
              </a:rPr>
              <a:t>src</a:t>
            </a:r>
            <a:r>
              <a:rPr lang="en-US" sz="1900" dirty="0" smtClean="0">
                <a:solidFill>
                  <a:srgbClr val="FF0000"/>
                </a:solidFill>
                <a:latin typeface="Times New Roman" pitchFamily="18" charset="0"/>
                <a:cs typeface="Times New Roman" pitchFamily="18" charset="0"/>
              </a:rPr>
              <a:t>="../</a:t>
            </a:r>
            <a:r>
              <a:rPr lang="en-US" sz="1900" dirty="0">
                <a:solidFill>
                  <a:srgbClr val="FF0000"/>
                </a:solidFill>
                <a:latin typeface="Times New Roman" pitchFamily="18" charset="0"/>
                <a:cs typeface="Times New Roman" pitchFamily="18" charset="0"/>
              </a:rPr>
              <a:t>images</a:t>
            </a:r>
            <a:r>
              <a:rPr lang="en-US" sz="1900" dirty="0" smtClean="0">
                <a:solidFill>
                  <a:srgbClr val="FF0000"/>
                </a:solidFill>
                <a:latin typeface="Times New Roman" pitchFamily="18" charset="0"/>
                <a:cs typeface="Times New Roman" pitchFamily="18" charset="0"/>
              </a:rPr>
              <a:t>/kitchen3.jpg</a:t>
            </a:r>
            <a:r>
              <a:rPr lang="en-US" sz="1900" dirty="0">
                <a:solidFill>
                  <a:srgbClr val="FF0000"/>
                </a:solidFill>
                <a:latin typeface="Times New Roman" pitchFamily="18" charset="0"/>
                <a:cs typeface="Times New Roman" pitchFamily="18" charset="0"/>
              </a:rPr>
              <a:t>"&gt;&lt;/iframe&gt;</a:t>
            </a:r>
          </a:p>
          <a:p>
            <a:pPr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a:solidFill>
                  <a:srgbClr val="FF0000"/>
                </a:solidFill>
                <a:latin typeface="Times New Roman" pitchFamily="18" charset="0"/>
                <a:cs typeface="Times New Roman" pitchFamily="18" charset="0"/>
              </a:rPr>
              <a:t>div&gt;</a:t>
            </a:r>
          </a:p>
          <a:p>
            <a:pPr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a:solidFill>
                  <a:srgbClr val="FF0000"/>
                </a:solidFill>
                <a:latin typeface="Times New Roman" pitchFamily="18" charset="0"/>
                <a:cs typeface="Times New Roman" pitchFamily="18" charset="0"/>
              </a:rPr>
              <a:t>body&gt;</a:t>
            </a:r>
          </a:p>
          <a:p>
            <a:pPr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    &lt;/</a:t>
            </a:r>
            <a:r>
              <a:rPr lang="en-US" sz="1900" dirty="0">
                <a:solidFill>
                  <a:srgbClr val="FF0000"/>
                </a:solidFill>
                <a:latin typeface="Times New Roman" pitchFamily="18" charset="0"/>
                <a:cs typeface="Times New Roman" pitchFamily="18" charset="0"/>
              </a:rPr>
              <a:t>html</a:t>
            </a:r>
            <a:r>
              <a:rPr lang="en-US" sz="1900" dirty="0" smtClean="0">
                <a:solidFill>
                  <a:srgbClr val="FF0000"/>
                </a:solidFill>
                <a:latin typeface="Times New Roman" pitchFamily="18" charset="0"/>
                <a:cs typeface="Times New Roman" pitchFamily="18" charset="0"/>
              </a:rPr>
              <a:t>&gt;</a:t>
            </a:r>
            <a:endParaRPr lang="en-US" sz="19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1739438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iframe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In the past, we’ve only loaded another web page, but </a:t>
            </a:r>
            <a:r>
              <a:rPr lang="en-US" sz="1900" dirty="0" smtClean="0">
                <a:latin typeface="Times New Roman" pitchFamily="18" charset="0"/>
                <a:cs typeface="Times New Roman" pitchFamily="18" charset="0"/>
              </a:rPr>
              <a:t>we </a:t>
            </a:r>
            <a:r>
              <a:rPr lang="en-US" sz="1900" dirty="0">
                <a:latin typeface="Times New Roman" pitchFamily="18" charset="0"/>
                <a:cs typeface="Times New Roman" pitchFamily="18" charset="0"/>
              </a:rPr>
              <a:t>can also load an image with </a:t>
            </a:r>
            <a:r>
              <a:rPr lang="en-US" sz="1900" dirty="0" smtClean="0">
                <a:latin typeface="Times New Roman" pitchFamily="18" charset="0"/>
                <a:cs typeface="Times New Roman" pitchFamily="18" charset="0"/>
              </a:rPr>
              <a:t>the </a:t>
            </a:r>
            <a:r>
              <a:rPr lang="en-US" sz="1900" dirty="0" err="1" smtClean="0">
                <a:latin typeface="Times New Roman" pitchFamily="18" charset="0"/>
                <a:cs typeface="Times New Roman" pitchFamily="18" charset="0"/>
              </a:rPr>
              <a:t>href</a:t>
            </a:r>
            <a:r>
              <a:rPr lang="en-US" sz="1900"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attribute, and that’s what </a:t>
            </a:r>
            <a:r>
              <a:rPr lang="en-US" sz="1900" dirty="0" smtClean="0">
                <a:latin typeface="Times New Roman" pitchFamily="18" charset="0"/>
                <a:cs typeface="Times New Roman" pitchFamily="18" charset="0"/>
              </a:rPr>
              <a:t>prior </a:t>
            </a:r>
            <a:r>
              <a:rPr lang="en-US" sz="1900" dirty="0">
                <a:latin typeface="Times New Roman" pitchFamily="18" charset="0"/>
                <a:cs typeface="Times New Roman" pitchFamily="18" charset="0"/>
              </a:rPr>
              <a:t>a element code indicates.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If </a:t>
            </a:r>
            <a:r>
              <a:rPr lang="en-US" sz="1900" dirty="0">
                <a:latin typeface="Times New Roman" pitchFamily="18" charset="0"/>
                <a:cs typeface="Times New Roman" pitchFamily="18" charset="0"/>
              </a:rPr>
              <a:t>there were no target attribute</a:t>
            </a:r>
            <a:r>
              <a:rPr lang="en-US" sz="1900" dirty="0" smtClean="0">
                <a:latin typeface="Times New Roman" pitchFamily="18" charset="0"/>
                <a:cs typeface="Times New Roman" pitchFamily="18" charset="0"/>
              </a:rPr>
              <a:t>, the </a:t>
            </a:r>
            <a:r>
              <a:rPr lang="en-US" sz="1900" dirty="0">
                <a:latin typeface="Times New Roman" pitchFamily="18" charset="0"/>
                <a:cs typeface="Times New Roman" pitchFamily="18" charset="0"/>
              </a:rPr>
              <a:t>browser would implicitly use the value _self for the target attribute, which tells </a:t>
            </a:r>
            <a:r>
              <a:rPr lang="en-US" sz="1900" dirty="0" smtClean="0">
                <a:latin typeface="Times New Roman" pitchFamily="18" charset="0"/>
                <a:cs typeface="Times New Roman" pitchFamily="18" charset="0"/>
              </a:rPr>
              <a:t>the browser </a:t>
            </a:r>
            <a:r>
              <a:rPr lang="en-US" sz="1900" dirty="0">
                <a:latin typeface="Times New Roman" pitchFamily="18" charset="0"/>
                <a:cs typeface="Times New Roman" pitchFamily="18" charset="0"/>
              </a:rPr>
              <a:t>to overlay the current web page with the </a:t>
            </a:r>
            <a:r>
              <a:rPr lang="en-US" sz="1900" dirty="0" err="1">
                <a:latin typeface="Times New Roman" pitchFamily="18" charset="0"/>
                <a:cs typeface="Times New Roman" pitchFamily="18" charset="0"/>
              </a:rPr>
              <a:t>href</a:t>
            </a:r>
            <a:r>
              <a:rPr lang="en-US" sz="1900" dirty="0">
                <a:latin typeface="Times New Roman" pitchFamily="18" charset="0"/>
                <a:cs typeface="Times New Roman" pitchFamily="18" charset="0"/>
              </a:rPr>
              <a:t> value. </a:t>
            </a:r>
            <a:r>
              <a:rPr lang="en-US" sz="1900" dirty="0" smtClean="0">
                <a:latin typeface="Times New Roman" pitchFamily="18" charset="0"/>
                <a:cs typeface="Times New Roman" pitchFamily="18" charset="0"/>
              </a:rPr>
              <a:t>But </a:t>
            </a:r>
            <a:r>
              <a:rPr lang="en-US" sz="1900" dirty="0">
                <a:latin typeface="Times New Roman" pitchFamily="18" charset="0"/>
                <a:cs typeface="Times New Roman" pitchFamily="18" charset="0"/>
              </a:rPr>
              <a:t>with target="full-size</a:t>
            </a:r>
            <a:r>
              <a:rPr lang="en-US" sz="1900" dirty="0" smtClean="0">
                <a:latin typeface="Times New Roman" pitchFamily="18" charset="0"/>
                <a:cs typeface="Times New Roman" pitchFamily="18" charset="0"/>
              </a:rPr>
              <a:t>", the </a:t>
            </a:r>
            <a:r>
              <a:rPr lang="en-US" sz="1900" dirty="0">
                <a:latin typeface="Times New Roman" pitchFamily="18" charset="0"/>
                <a:cs typeface="Times New Roman" pitchFamily="18" charset="0"/>
              </a:rPr>
              <a:t>target attribute tells the browser to open the man.jpg image in the full-size </a:t>
            </a:r>
            <a:r>
              <a:rPr lang="en-US" sz="1900" dirty="0" smtClean="0">
                <a:latin typeface="Times New Roman" pitchFamily="18" charset="0"/>
                <a:cs typeface="Times New Roman" pitchFamily="18" charset="0"/>
              </a:rPr>
              <a:t>browsing context</a:t>
            </a:r>
            <a:r>
              <a:rPr lang="en-US" sz="1900" dirty="0">
                <a:latin typeface="Times New Roman" pitchFamily="18" charset="0"/>
                <a:cs typeface="Times New Roman" pitchFamily="18" charset="0"/>
              </a:rPr>
              <a:t>.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Formatting</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There </a:t>
            </a:r>
            <a:r>
              <a:rPr lang="en-US" sz="1900" dirty="0">
                <a:latin typeface="Times New Roman" pitchFamily="18" charset="0"/>
                <a:cs typeface="Times New Roman" pitchFamily="18" charset="0"/>
              </a:rPr>
              <a:t>are a few formatting issues that are worth </a:t>
            </a:r>
            <a:r>
              <a:rPr lang="en-US" sz="1900" dirty="0" smtClean="0">
                <a:latin typeface="Times New Roman" pitchFamily="18" charset="0"/>
                <a:cs typeface="Times New Roman" pitchFamily="18" charset="0"/>
              </a:rPr>
              <a:t>noting, to </a:t>
            </a:r>
            <a:r>
              <a:rPr lang="en-US" sz="1900" dirty="0">
                <a:latin typeface="Times New Roman" pitchFamily="18" charset="0"/>
                <a:cs typeface="Times New Roman" pitchFamily="18" charset="0"/>
              </a:rPr>
              <a:t>get the thumbnails to appear vertically at the left of the iframe’s browsing context area, we </a:t>
            </a:r>
            <a:r>
              <a:rPr lang="en-US" sz="1900" dirty="0" smtClean="0">
                <a:latin typeface="Times New Roman" pitchFamily="18" charset="0"/>
                <a:cs typeface="Times New Roman" pitchFamily="18" charset="0"/>
              </a:rPr>
              <a:t>use a </a:t>
            </a:r>
            <a:r>
              <a:rPr lang="en-US" sz="1900" dirty="0">
                <a:solidFill>
                  <a:srgbClr val="FF0000"/>
                </a:solidFill>
                <a:latin typeface="Times New Roman" pitchFamily="18" charset="0"/>
                <a:cs typeface="Times New Roman" pitchFamily="18" charset="0"/>
              </a:rPr>
              <a:t>one-row two-cell table</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We use a </a:t>
            </a:r>
            <a:r>
              <a:rPr lang="en-US" sz="1900" dirty="0" err="1">
                <a:latin typeface="Times New Roman" pitchFamily="18" charset="0"/>
                <a:cs typeface="Times New Roman" pitchFamily="18" charset="0"/>
              </a:rPr>
              <a:t>nav</a:t>
            </a:r>
            <a:r>
              <a:rPr lang="en-US" sz="1900" dirty="0">
                <a:latin typeface="Times New Roman" pitchFamily="18" charset="0"/>
                <a:cs typeface="Times New Roman" pitchFamily="18" charset="0"/>
              </a:rPr>
              <a:t> container to hold all the thumbnails and form the left cell</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We use the iframe to form the right cell.</a:t>
            </a:r>
            <a:r>
              <a:rPr lang="en-US" sz="1900" dirty="0" smtClean="0">
                <a:latin typeface="Times New Roman" pitchFamily="18" charset="0"/>
                <a:cs typeface="Times New Roman" pitchFamily="18" charset="0"/>
              </a:rPr>
              <a:t>  </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the example 2A., the two-cell table is built with the CSS display property and table values</a:t>
            </a:r>
            <a:r>
              <a:rPr lang="en-US" sz="1900" dirty="0" smtClean="0">
                <a:latin typeface="Times New Roman" pitchFamily="18" charset="0"/>
                <a:cs typeface="Times New Roman" pitchFamily="18" charset="0"/>
              </a:rPr>
              <a:t>. Also there </a:t>
            </a:r>
            <a:r>
              <a:rPr lang="en-US" sz="1900" dirty="0">
                <a:latin typeface="Times New Roman" pitchFamily="18" charset="0"/>
                <a:cs typeface="Times New Roman" pitchFamily="18" charset="0"/>
              </a:rPr>
              <a:t>is no element for the table’s row, which means we’re using an anonymous table-row element.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Peruse example 2B., see all </a:t>
            </a:r>
            <a:r>
              <a:rPr lang="en-US" sz="1900" dirty="0" smtClean="0">
                <a:latin typeface="Times New Roman" pitchFamily="18" charset="0"/>
                <a:cs typeface="Times New Roman" pitchFamily="18" charset="0"/>
              </a:rPr>
              <a:t>CSS </a:t>
            </a:r>
            <a:r>
              <a:rPr lang="en-US" sz="1900" dirty="0">
                <a:latin typeface="Times New Roman" pitchFamily="18" charset="0"/>
                <a:cs typeface="Times New Roman" pitchFamily="18" charset="0"/>
              </a:rPr>
              <a:t>rules. Here’s the rule that implements </a:t>
            </a:r>
            <a:r>
              <a:rPr lang="en-US" sz="1900" dirty="0" smtClean="0">
                <a:latin typeface="Times New Roman" pitchFamily="18" charset="0"/>
                <a:cs typeface="Times New Roman" pitchFamily="18" charset="0"/>
              </a:rPr>
              <a:t>table</a:t>
            </a:r>
            <a:r>
              <a:rPr lang="en-US" sz="1900" dirty="0">
                <a:latin typeface="Times New Roman" pitchFamily="18" charset="0"/>
                <a:cs typeface="Times New Roman" pitchFamily="18" charset="0"/>
              </a:rPr>
              <a: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.table {</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display: table;</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display: flex;</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align-items: flex-start;</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 }</a:t>
            </a:r>
            <a:r>
              <a:rPr lang="en-US" sz="2000" dirty="0" smtClean="0">
                <a:solidFill>
                  <a:srgbClr val="FF0000"/>
                </a:solidFill>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6440287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iframe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5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2000" dirty="0" smtClean="0">
                <a:solidFill>
                  <a:srgbClr val="FF0000"/>
                </a:solidFill>
                <a:latin typeface="Times New Roman" pitchFamily="18" charset="0"/>
                <a:cs typeface="Times New Roman" pitchFamily="18" charset="0"/>
              </a:rPr>
              <a:t>Formatting (continue…)</a:t>
            </a:r>
          </a:p>
          <a:p>
            <a:pPr marL="342900" indent="-342900" algn="just">
              <a:spcBef>
                <a:spcPts val="0"/>
              </a:spcBef>
              <a:spcAft>
                <a:spcPts val="0"/>
              </a:spcAft>
              <a:buFont typeface="Arial" panose="020B0604020202020204" pitchFamily="34" charset="0"/>
              <a:buChar char="•"/>
            </a:pPr>
            <a:r>
              <a:rPr lang="en-US" sz="2000" dirty="0" smtClean="0">
                <a:latin typeface="Times New Roman" pitchFamily="18" charset="0"/>
                <a:cs typeface="Times New Roman" pitchFamily="18" charset="0"/>
              </a:rPr>
              <a:t>Example 2B.</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&lt;!DOCTYPE html&gt;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&lt;html </a:t>
            </a:r>
            <a:r>
              <a:rPr lang="en-US" sz="1900" dirty="0" err="1">
                <a:solidFill>
                  <a:srgbClr val="FF0000"/>
                </a:solidFill>
                <a:latin typeface="Times New Roman" pitchFamily="18" charset="0"/>
                <a:cs typeface="Times New Roman" pitchFamily="18" charset="0"/>
              </a:rPr>
              <a:t>lang</a:t>
            </a:r>
            <a:r>
              <a:rPr lang="en-US" sz="1900" dirty="0">
                <a:solidFill>
                  <a:srgbClr val="FF0000"/>
                </a:solidFill>
                <a:latin typeface="Times New Roman" pitchFamily="18" charset="0"/>
                <a:cs typeface="Times New Roman" pitchFamily="18" charset="0"/>
              </a:rPr>
              <a:t>="</a:t>
            </a:r>
            <a:r>
              <a:rPr lang="en-US" sz="1900" dirty="0" err="1">
                <a:solidFill>
                  <a:srgbClr val="FF0000"/>
                </a:solidFill>
                <a:latin typeface="Times New Roman" pitchFamily="18" charset="0"/>
                <a:cs typeface="Times New Roman" pitchFamily="18" charset="0"/>
              </a:rPr>
              <a:t>en</a:t>
            </a:r>
            <a:r>
              <a:rPr lang="en-US" sz="190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&lt;meta name="author" content="AAA"&gt;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&lt;title&gt;Modular House Exhibit&lt;/title&gt;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&lt;style&gt;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body </a:t>
            </a:r>
            <a:r>
              <a:rPr lang="en-US" sz="1900" dirty="0" smtClean="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 </a:t>
            </a:r>
            <a:r>
              <a:rPr lang="en-US" sz="1900" dirty="0" smtClean="0">
                <a:solidFill>
                  <a:srgbClr val="FF0000"/>
                </a:solidFill>
                <a:latin typeface="Times New Roman" pitchFamily="18" charset="0"/>
                <a:cs typeface="Times New Roman" pitchFamily="18" charset="0"/>
              </a:rPr>
              <a:t>      font-family</a:t>
            </a:r>
            <a:r>
              <a:rPr lang="en-US" sz="1900" dirty="0">
                <a:solidFill>
                  <a:srgbClr val="FF0000"/>
                </a:solidFill>
                <a:latin typeface="Times New Roman" pitchFamily="18" charset="0"/>
                <a:cs typeface="Times New Roman" pitchFamily="18" charset="0"/>
              </a:rPr>
              <a:t>: Garamond, serif;</a:t>
            </a:r>
          </a:p>
          <a:p>
            <a:pPr lvl="3"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background-color: lavender;</a:t>
            </a:r>
          </a:p>
          <a:p>
            <a:pPr lvl="3"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color: navy;</a:t>
            </a:r>
          </a:p>
          <a:p>
            <a:pPr lvl="2"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h1 </a:t>
            </a:r>
            <a:r>
              <a:rPr lang="en-US" sz="1900" dirty="0" smtClean="0">
                <a:solidFill>
                  <a:srgbClr val="FF0000"/>
                </a:solidFill>
                <a:latin typeface="Times New Roman" pitchFamily="18" charset="0"/>
                <a:cs typeface="Times New Roman" pitchFamily="18" charset="0"/>
              </a:rPr>
              <a:t>{ font-family</a:t>
            </a:r>
            <a:r>
              <a:rPr lang="en-US" sz="1900" dirty="0">
                <a:solidFill>
                  <a:srgbClr val="FF0000"/>
                </a:solidFill>
                <a:latin typeface="Times New Roman" pitchFamily="18" charset="0"/>
                <a:cs typeface="Times New Roman" pitchFamily="18" charset="0"/>
              </a:rPr>
              <a:t>: Papyrus, fantasy</a:t>
            </a:r>
            <a:r>
              <a:rPr lang="en-US" sz="1900" dirty="0" smtClean="0">
                <a:solidFill>
                  <a:srgbClr val="FF0000"/>
                </a:solidFill>
                <a:latin typeface="Times New Roman" pitchFamily="18" charset="0"/>
                <a:cs typeface="Times New Roman" pitchFamily="18" charset="0"/>
              </a:rPr>
              <a:t>; font-size</a:t>
            </a:r>
            <a:r>
              <a:rPr lang="en-US" sz="1900" dirty="0">
                <a:solidFill>
                  <a:srgbClr val="FF0000"/>
                </a:solidFill>
                <a:latin typeface="Times New Roman" pitchFamily="18" charset="0"/>
                <a:cs typeface="Times New Roman" pitchFamily="18" charset="0"/>
              </a:rPr>
              <a:t>: 36px</a:t>
            </a:r>
            <a:r>
              <a:rPr lang="en-US" sz="1900" dirty="0" smtClean="0">
                <a:solidFill>
                  <a:srgbClr val="FF0000"/>
                </a:solidFill>
                <a:latin typeface="Times New Roman" pitchFamily="18" charset="0"/>
                <a:cs typeface="Times New Roman" pitchFamily="18" charset="0"/>
              </a:rPr>
              <a:t>; }</a:t>
            </a:r>
            <a:endParaRPr lang="en-US" sz="1900" dirty="0">
              <a:solidFill>
                <a:srgbClr val="FF0000"/>
              </a:solidFill>
              <a:latin typeface="Times New Roman" pitchFamily="18" charset="0"/>
              <a:cs typeface="Times New Roman" pitchFamily="18" charset="0"/>
            </a:endParaRP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.table {</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display: table;</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display: flex;</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align-items: flex-start;}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.cell {display: table-cell;}</a:t>
            </a:r>
          </a:p>
          <a:p>
            <a:pPr lvl="2"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nav</a:t>
            </a:r>
            <a:r>
              <a:rPr lang="en-US" sz="1900" dirty="0">
                <a:solidFill>
                  <a:srgbClr val="FF0000"/>
                </a:solidFill>
                <a:latin typeface="Times New Roman" pitchFamily="18" charset="0"/>
                <a:cs typeface="Times New Roman" pitchFamily="18" charset="0"/>
              </a:rPr>
              <a:t> &gt; * {   display: block</a:t>
            </a:r>
            <a:r>
              <a:rPr lang="en-US" sz="1900" dirty="0" smtClean="0">
                <a:solidFill>
                  <a:srgbClr val="FF0000"/>
                </a:solidFill>
                <a:latin typeface="Times New Roman" pitchFamily="18" charset="0"/>
                <a:cs typeface="Times New Roman" pitchFamily="18" charset="0"/>
              </a:rPr>
              <a:t>; margin</a:t>
            </a:r>
            <a:r>
              <a:rPr lang="en-US" sz="1900" dirty="0">
                <a:solidFill>
                  <a:srgbClr val="FF0000"/>
                </a:solidFill>
                <a:latin typeface="Times New Roman" pitchFamily="18" charset="0"/>
                <a:cs typeface="Times New Roman" pitchFamily="18" charset="0"/>
              </a:rPr>
              <a:t>: 18px 25px 18px 0</a:t>
            </a:r>
            <a:r>
              <a:rPr lang="en-US" sz="1900" dirty="0" smtClean="0">
                <a:solidFill>
                  <a:srgbClr val="FF0000"/>
                </a:solidFill>
                <a:latin typeface="Times New Roman" pitchFamily="18" charset="0"/>
                <a:cs typeface="Times New Roman" pitchFamily="18" charset="0"/>
              </a:rPr>
              <a:t>; }</a:t>
            </a:r>
            <a:endParaRPr lang="en-US" sz="190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19" name="Rectangle 18"/>
          <p:cNvSpPr/>
          <p:nvPr/>
        </p:nvSpPr>
        <p:spPr>
          <a:xfrm>
            <a:off x="2981325" y="6131709"/>
            <a:ext cx="1590675" cy="30719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924050" y="5372100"/>
            <a:ext cx="2571750" cy="5334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21" name="Rectangle 20"/>
          <p:cNvSpPr/>
          <p:nvPr/>
        </p:nvSpPr>
        <p:spPr>
          <a:xfrm>
            <a:off x="5405967" y="4876800"/>
            <a:ext cx="2899833"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Align table cells at their tops.</a:t>
            </a:r>
          </a:p>
        </p:txBody>
      </p:sp>
      <p:cxnSp>
        <p:nvCxnSpPr>
          <p:cNvPr id="22" name="Straight Arrow Connector 21"/>
          <p:cNvCxnSpPr>
            <a:stCxn id="21" idx="1"/>
          </p:cNvCxnSpPr>
          <p:nvPr/>
        </p:nvCxnSpPr>
        <p:spPr>
          <a:xfrm flipH="1">
            <a:off x="4495800" y="5061466"/>
            <a:ext cx="910167" cy="348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562601" y="5562600"/>
            <a:ext cx="3505199" cy="369332"/>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Block formatting for the a </a:t>
            </a:r>
            <a:r>
              <a:rPr lang="en-US" dirty="0" smtClean="0">
                <a:solidFill>
                  <a:srgbClr val="00B050"/>
                </a:solidFill>
                <a:latin typeface="Times New Roman" panose="02020603050405020304" pitchFamily="18" charset="0"/>
                <a:cs typeface="Times New Roman" panose="02020603050405020304" pitchFamily="18" charset="0"/>
              </a:rPr>
              <a:t>elements.</a:t>
            </a:r>
            <a:endParaRPr lang="en-US" dirty="0">
              <a:solidFill>
                <a:srgbClr val="00B050"/>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23" idx="1"/>
          </p:cNvCxnSpPr>
          <p:nvPr/>
        </p:nvCxnSpPr>
        <p:spPr>
          <a:xfrm flipH="1">
            <a:off x="4495801" y="5747266"/>
            <a:ext cx="1066800" cy="422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586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iframe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2000" dirty="0" smtClean="0">
                <a:solidFill>
                  <a:srgbClr val="FF0000"/>
                </a:solidFill>
                <a:latin typeface="Times New Roman" pitchFamily="18" charset="0"/>
                <a:cs typeface="Times New Roman" pitchFamily="18" charset="0"/>
              </a:rPr>
              <a:t>Formatting (continue…)</a:t>
            </a:r>
          </a:p>
          <a:p>
            <a:pPr marL="342900" indent="-342900" algn="just">
              <a:spcBef>
                <a:spcPts val="0"/>
              </a:spcBef>
              <a:spcAft>
                <a:spcPts val="0"/>
              </a:spcAft>
              <a:buFont typeface="Arial" panose="020B0604020202020204" pitchFamily="34" charset="0"/>
              <a:buChar char="•"/>
            </a:pPr>
            <a:r>
              <a:rPr lang="en-US" sz="2000" dirty="0" smtClean="0">
                <a:latin typeface="Times New Roman" pitchFamily="18" charset="0"/>
                <a:cs typeface="Times New Roman" pitchFamily="18" charset="0"/>
              </a:rPr>
              <a:t>Example 2B. (continue…)</a:t>
            </a:r>
          </a:p>
          <a:p>
            <a:pPr lvl="2" algn="just">
              <a:lnSpc>
                <a:spcPct val="90000"/>
              </a:lnSpc>
              <a:spcBef>
                <a:spcPts val="0"/>
              </a:spcBef>
              <a:spcAft>
                <a:spcPts val="0"/>
              </a:spcAft>
            </a:pPr>
            <a:r>
              <a:rPr lang="en-US" sz="2000" dirty="0" smtClean="0">
                <a:solidFill>
                  <a:srgbClr val="FF0000"/>
                </a:solidFill>
                <a:latin typeface="Times New Roman" pitchFamily="18" charset="0"/>
                <a:cs typeface="Times New Roman" pitchFamily="18" charset="0"/>
              </a:rPr>
              <a:t>a </a:t>
            </a:r>
            <a:r>
              <a:rPr lang="en-US" sz="2000" dirty="0">
                <a:solidFill>
                  <a:srgbClr val="FF0000"/>
                </a:solidFill>
                <a:latin typeface="Times New Roman" pitchFamily="18" charset="0"/>
                <a:cs typeface="Times New Roman" pitchFamily="18" charset="0"/>
              </a:rPr>
              <a:t>&gt; </a:t>
            </a:r>
            <a:r>
              <a:rPr lang="en-US" sz="2000" dirty="0" err="1">
                <a:solidFill>
                  <a:srgbClr val="FF0000"/>
                </a:solidFill>
                <a:latin typeface="Times New Roman" pitchFamily="18" charset="0"/>
                <a:cs typeface="Times New Roman" pitchFamily="18" charset="0"/>
              </a:rPr>
              <a:t>img</a:t>
            </a:r>
            <a:r>
              <a:rPr lang="en-US" sz="2000" dirty="0">
                <a:solidFill>
                  <a:srgbClr val="FF0000"/>
                </a:solidFill>
                <a:latin typeface="Times New Roman" pitchFamily="18" charset="0"/>
                <a:cs typeface="Times New Roman" pitchFamily="18" charset="0"/>
              </a:rPr>
              <a:t> {</a:t>
            </a:r>
          </a:p>
          <a:p>
            <a:pPr lvl="3" algn="just">
              <a:lnSpc>
                <a:spcPct val="90000"/>
              </a:lnSpc>
              <a:spcBef>
                <a:spcPts val="0"/>
              </a:spcBef>
              <a:spcAft>
                <a:spcPts val="0"/>
              </a:spcAft>
            </a:pPr>
            <a:r>
              <a:rPr lang="en-US" sz="2000" dirty="0">
                <a:solidFill>
                  <a:srgbClr val="FF0000"/>
                </a:solidFill>
                <a:latin typeface="Times New Roman" pitchFamily="18" charset="0"/>
                <a:cs typeface="Times New Roman" pitchFamily="18" charset="0"/>
              </a:rPr>
              <a:t>width: 120px;</a:t>
            </a:r>
          </a:p>
          <a:p>
            <a:pPr lvl="3" algn="just">
              <a:lnSpc>
                <a:spcPct val="90000"/>
              </a:lnSpc>
              <a:spcBef>
                <a:spcPts val="0"/>
              </a:spcBef>
              <a:spcAft>
                <a:spcPts val="0"/>
              </a:spcAft>
            </a:pPr>
            <a:r>
              <a:rPr lang="en-US" sz="2000" dirty="0">
                <a:solidFill>
                  <a:srgbClr val="FF0000"/>
                </a:solidFill>
                <a:latin typeface="Times New Roman" pitchFamily="18" charset="0"/>
                <a:cs typeface="Times New Roman" pitchFamily="18" charset="0"/>
              </a:rPr>
              <a:t>height: 80px;</a:t>
            </a:r>
          </a:p>
          <a:p>
            <a:pPr lvl="2" algn="just">
              <a:lnSpc>
                <a:spcPct val="90000"/>
              </a:lnSpc>
              <a:spcBef>
                <a:spcPts val="0"/>
              </a:spcBef>
              <a:spcAft>
                <a:spcPts val="0"/>
              </a:spcAft>
            </a:pPr>
            <a:r>
              <a:rPr lang="en-US" sz="2000" dirty="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sz="2000" dirty="0">
                <a:solidFill>
                  <a:srgbClr val="FF0000"/>
                </a:solidFill>
                <a:latin typeface="Times New Roman" pitchFamily="18" charset="0"/>
                <a:cs typeface="Times New Roman" pitchFamily="18" charset="0"/>
              </a:rPr>
              <a:t>iframe {border: none; overflow: hidden;}</a:t>
            </a:r>
          </a:p>
          <a:p>
            <a:pPr lvl="1" algn="just">
              <a:lnSpc>
                <a:spcPct val="90000"/>
              </a:lnSpc>
              <a:spcBef>
                <a:spcPts val="0"/>
              </a:spcBef>
              <a:spcAft>
                <a:spcPts val="0"/>
              </a:spcAft>
            </a:pPr>
            <a:r>
              <a:rPr lang="en-US" sz="2000"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sz="2000" dirty="0">
                <a:solidFill>
                  <a:srgbClr val="FF0000"/>
                </a:solidFill>
                <a:latin typeface="Times New Roman" pitchFamily="18" charset="0"/>
                <a:cs typeface="Times New Roman" pitchFamily="18" charset="0"/>
              </a:rPr>
              <a:t>&lt;/head</a:t>
            </a:r>
            <a:r>
              <a:rPr lang="en-US" sz="2000"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2000" dirty="0" smtClean="0">
                <a:latin typeface="Times New Roman" pitchFamily="18" charset="0"/>
                <a:cs typeface="Times New Roman" pitchFamily="18" charset="0"/>
              </a:rPr>
              <a:t>Output:        </a:t>
            </a: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1952127" y="2593645"/>
            <a:ext cx="4267200" cy="23417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628341" y="1923871"/>
            <a:ext cx="2287059" cy="1200329"/>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Promotes seamless integration </a:t>
            </a:r>
            <a:r>
              <a:rPr lang="en-US" dirty="0" smtClean="0">
                <a:solidFill>
                  <a:srgbClr val="00B050"/>
                </a:solidFill>
                <a:latin typeface="Times New Roman" panose="02020603050405020304" pitchFamily="18" charset="0"/>
                <a:cs typeface="Times New Roman" panose="02020603050405020304" pitchFamily="18" charset="0"/>
              </a:rPr>
              <a:t>of iframe’s </a:t>
            </a:r>
            <a:r>
              <a:rPr lang="en-US" dirty="0">
                <a:solidFill>
                  <a:srgbClr val="00B050"/>
                </a:solidFill>
                <a:latin typeface="Times New Roman" panose="02020603050405020304" pitchFamily="18" charset="0"/>
                <a:cs typeface="Times New Roman" panose="02020603050405020304" pitchFamily="18" charset="0"/>
              </a:rPr>
              <a:t>browsing context </a:t>
            </a:r>
            <a:r>
              <a:rPr lang="en-US" dirty="0" smtClean="0">
                <a:solidFill>
                  <a:srgbClr val="00B050"/>
                </a:solidFill>
                <a:latin typeface="Times New Roman" panose="02020603050405020304" pitchFamily="18" charset="0"/>
                <a:cs typeface="Times New Roman" panose="02020603050405020304" pitchFamily="18" charset="0"/>
              </a:rPr>
              <a:t>with rest </a:t>
            </a:r>
            <a:r>
              <a:rPr lang="en-US" dirty="0">
                <a:solidFill>
                  <a:srgbClr val="00B050"/>
                </a:solidFill>
                <a:latin typeface="Times New Roman" panose="02020603050405020304" pitchFamily="18" charset="0"/>
                <a:cs typeface="Times New Roman" panose="02020603050405020304" pitchFamily="18" charset="0"/>
              </a:rPr>
              <a:t>of web </a:t>
            </a:r>
            <a:r>
              <a:rPr lang="en-US" dirty="0" smtClean="0">
                <a:solidFill>
                  <a:srgbClr val="00B050"/>
                </a:solidFill>
                <a:latin typeface="Times New Roman" panose="02020603050405020304" pitchFamily="18" charset="0"/>
                <a:cs typeface="Times New Roman" panose="02020603050405020304" pitchFamily="18" charset="0"/>
              </a:rPr>
              <a:t>page..</a:t>
            </a:r>
            <a:endParaRPr lang="en-US" dirty="0">
              <a:solidFill>
                <a:srgbClr val="00B050"/>
              </a:solidFill>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flipH="1" flipV="1">
            <a:off x="6219328" y="2698354"/>
            <a:ext cx="4090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2200" y="3397289"/>
            <a:ext cx="6715392" cy="3155911"/>
          </a:xfrm>
          <a:prstGeom prst="rect">
            <a:avLst/>
          </a:prstGeom>
        </p:spPr>
      </p:pic>
    </p:spTree>
    <p:extLst>
      <p:ext uri="{BB962C8B-B14F-4D97-AF65-F5344CB8AC3E}">
        <p14:creationId xmlns:p14="http://schemas.microsoft.com/office/powerpoint/2010/main" val="2505662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iframe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1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Formatting (continue…)</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display: </a:t>
            </a:r>
            <a:r>
              <a:rPr lang="en-US" sz="1900" dirty="0">
                <a:solidFill>
                  <a:srgbClr val="FF0000"/>
                </a:solidFill>
                <a:latin typeface="Times New Roman" pitchFamily="18" charset="0"/>
                <a:cs typeface="Times New Roman" pitchFamily="18" charset="0"/>
              </a:rPr>
              <a:t>table </a:t>
            </a:r>
            <a:r>
              <a:rPr lang="en-US" sz="1900" dirty="0">
                <a:latin typeface="Times New Roman" pitchFamily="18" charset="0"/>
                <a:cs typeface="Times New Roman" pitchFamily="18" charset="0"/>
              </a:rPr>
              <a:t>property-value pair converts a div container to a table, which </a:t>
            </a:r>
            <a:r>
              <a:rPr lang="en-US" sz="1900" dirty="0" smtClean="0">
                <a:latin typeface="Times New Roman" pitchFamily="18" charset="0"/>
                <a:cs typeface="Times New Roman" pitchFamily="18" charset="0"/>
              </a:rPr>
              <a:t>is pretty </a:t>
            </a:r>
            <a:r>
              <a:rPr lang="en-US" sz="1900" dirty="0">
                <a:latin typeface="Times New Roman" pitchFamily="18" charset="0"/>
                <a:cs typeface="Times New Roman" pitchFamily="18" charset="0"/>
              </a:rPr>
              <a:t>straightforward. But the other two property-value pairs took quite a bit of head </a:t>
            </a:r>
            <a:r>
              <a:rPr lang="en-US" sz="1900" dirty="0" smtClean="0">
                <a:latin typeface="Times New Roman" pitchFamily="18" charset="0"/>
                <a:cs typeface="Times New Roman" pitchFamily="18" charset="0"/>
              </a:rPr>
              <a:t>scratching to </a:t>
            </a:r>
            <a:r>
              <a:rPr lang="en-US" sz="1900" dirty="0">
                <a:latin typeface="Times New Roman" pitchFamily="18" charset="0"/>
                <a:cs typeface="Times New Roman" pitchFamily="18" charset="0"/>
              </a:rPr>
              <a:t>come up with</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To get the </a:t>
            </a:r>
            <a:r>
              <a:rPr lang="en-US" sz="1900" dirty="0" smtClean="0">
                <a:latin typeface="Times New Roman" pitchFamily="18" charset="0"/>
                <a:cs typeface="Times New Roman" pitchFamily="18" charset="0"/>
              </a:rPr>
              <a:t>top thumbnail’s </a:t>
            </a:r>
            <a:r>
              <a:rPr lang="en-US" sz="1900" dirty="0">
                <a:latin typeface="Times New Roman" pitchFamily="18" charset="0"/>
                <a:cs typeface="Times New Roman" pitchFamily="18" charset="0"/>
              </a:rPr>
              <a:t>top to align with the large picture’s top, we introduced the flexible box layout (</a:t>
            </a:r>
            <a:r>
              <a:rPr lang="en-US" sz="1900" dirty="0" smtClean="0">
                <a:latin typeface="Times New Roman" pitchFamily="18" charset="0"/>
                <a:cs typeface="Times New Roman" pitchFamily="18" charset="0"/>
              </a:rPr>
              <a:t>using display</a:t>
            </a:r>
            <a:r>
              <a:rPr lang="en-US" sz="1900" dirty="0">
                <a:latin typeface="Times New Roman" pitchFamily="18" charset="0"/>
                <a:cs typeface="Times New Roman" pitchFamily="18" charset="0"/>
              </a:rPr>
              <a:t>: flex) and the align-items: </a:t>
            </a:r>
            <a:r>
              <a:rPr lang="en-US" sz="1900" dirty="0">
                <a:solidFill>
                  <a:srgbClr val="FF0000"/>
                </a:solidFill>
                <a:latin typeface="Times New Roman" pitchFamily="18" charset="0"/>
                <a:cs typeface="Times New Roman" pitchFamily="18" charset="0"/>
              </a:rPr>
              <a:t>flex-start </a:t>
            </a:r>
            <a:r>
              <a:rPr lang="en-US" sz="1900" dirty="0">
                <a:latin typeface="Times New Roman" pitchFamily="18" charset="0"/>
                <a:cs typeface="Times New Roman" pitchFamily="18" charset="0"/>
              </a:rPr>
              <a:t>property-value pair.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named flex-start value indicates top alignment.</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Here’s </a:t>
            </a:r>
            <a:r>
              <a:rPr lang="en-US" sz="1900" dirty="0">
                <a:latin typeface="Times New Roman" pitchFamily="18" charset="0"/>
                <a:cs typeface="Times New Roman" pitchFamily="18" charset="0"/>
              </a:rPr>
              <a:t>the rule that causes the </a:t>
            </a:r>
            <a:r>
              <a:rPr lang="en-US" sz="1900" dirty="0" err="1">
                <a:latin typeface="Times New Roman" pitchFamily="18" charset="0"/>
                <a:cs typeface="Times New Roman" pitchFamily="18" charset="0"/>
              </a:rPr>
              <a:t>nav</a:t>
            </a:r>
            <a:r>
              <a:rPr lang="en-US" sz="1900" dirty="0">
                <a:latin typeface="Times New Roman" pitchFamily="18" charset="0"/>
                <a:cs typeface="Times New Roman" pitchFamily="18" charset="0"/>
              </a:rPr>
              <a:t> and iframe elements to become table cells, and it </a:t>
            </a:r>
            <a:r>
              <a:rPr lang="en-US" sz="1900" dirty="0" smtClean="0">
                <a:latin typeface="Times New Roman" pitchFamily="18" charset="0"/>
                <a:cs typeface="Times New Roman" pitchFamily="18" charset="0"/>
              </a:rPr>
              <a:t>should look </a:t>
            </a:r>
            <a:r>
              <a:rPr lang="en-US" sz="1900" dirty="0">
                <a:latin typeface="Times New Roman" pitchFamily="18" charset="0"/>
                <a:cs typeface="Times New Roman" pitchFamily="18" charset="0"/>
              </a:rPr>
              <a:t>familiar:</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.cell {display: table-cell;}</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And here’s the rule that formats the individual a elements within the </a:t>
            </a:r>
            <a:r>
              <a:rPr lang="en-US" sz="1900" dirty="0" err="1">
                <a:latin typeface="Times New Roman" pitchFamily="18" charset="0"/>
                <a:cs typeface="Times New Roman" pitchFamily="18" charset="0"/>
              </a:rPr>
              <a:t>nav</a:t>
            </a:r>
            <a:r>
              <a:rPr lang="en-US" sz="1900" dirty="0">
                <a:latin typeface="Times New Roman" pitchFamily="18" charset="0"/>
                <a:cs typeface="Times New Roman" pitchFamily="18" charset="0"/>
              </a:rPr>
              <a:t> container:</a:t>
            </a:r>
          </a:p>
          <a:p>
            <a:pPr lvl="1" algn="just">
              <a:lnSpc>
                <a:spcPct val="90000"/>
              </a:lnSpc>
              <a:spcBef>
                <a:spcPts val="0"/>
              </a:spcBef>
              <a:spcAft>
                <a:spcPts val="0"/>
              </a:spcAft>
            </a:pPr>
            <a:r>
              <a:rPr lang="en-US" sz="1900" dirty="0" err="1">
                <a:solidFill>
                  <a:srgbClr val="FF0000"/>
                </a:solidFill>
                <a:latin typeface="Times New Roman" pitchFamily="18" charset="0"/>
                <a:cs typeface="Times New Roman" pitchFamily="18" charset="0"/>
              </a:rPr>
              <a:t>nav</a:t>
            </a:r>
            <a:r>
              <a:rPr lang="en-US" sz="1900" dirty="0">
                <a:solidFill>
                  <a:srgbClr val="FF0000"/>
                </a:solidFill>
                <a:latin typeface="Times New Roman" pitchFamily="18" charset="0"/>
                <a:cs typeface="Times New Roman" pitchFamily="18" charset="0"/>
              </a:rPr>
              <a:t> &gt; * {</a:t>
            </a:r>
          </a:p>
          <a:p>
            <a:pPr lvl="2">
              <a:lnSpc>
                <a:spcPct val="90000"/>
              </a:lnSpc>
              <a:spcBef>
                <a:spcPts val="0"/>
              </a:spcBef>
              <a:spcAft>
                <a:spcPts val="0"/>
              </a:spcAft>
            </a:pPr>
            <a:r>
              <a:rPr lang="en-US" sz="1900" dirty="0">
                <a:solidFill>
                  <a:srgbClr val="FF0000"/>
                </a:solidFill>
                <a:latin typeface="Times New Roman" pitchFamily="18" charset="0"/>
                <a:cs typeface="Times New Roman" pitchFamily="18" charset="0"/>
              </a:rPr>
              <a:t>display: block;</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margin: 18px 25px 18px 0;</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 </a:t>
            </a:r>
            <a:endParaRPr lang="en-US" sz="1900" dirty="0" smtClean="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endParaRPr lang="en-US" sz="1900" dirty="0" smtClean="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rule matches all of the </a:t>
            </a:r>
            <a:r>
              <a:rPr lang="en-US" sz="1900" dirty="0" err="1" smtClean="0">
                <a:solidFill>
                  <a:srgbClr val="FF0000"/>
                </a:solidFill>
                <a:latin typeface="Times New Roman" pitchFamily="18" charset="0"/>
                <a:cs typeface="Times New Roman" pitchFamily="18" charset="0"/>
              </a:rPr>
              <a:t>nav</a:t>
            </a:r>
            <a:r>
              <a:rPr lang="en-US" sz="1900" dirty="0" smtClean="0">
                <a:latin typeface="Times New Roman" pitchFamily="18" charset="0"/>
                <a:cs typeface="Times New Roman" pitchFamily="18" charset="0"/>
              </a:rPr>
              <a:t> container’s child elements, which are </a:t>
            </a:r>
            <a:r>
              <a:rPr lang="en-US" sz="1900" dirty="0" smtClean="0">
                <a:solidFill>
                  <a:srgbClr val="FF0000"/>
                </a:solidFill>
                <a:latin typeface="Times New Roman" pitchFamily="18" charset="0"/>
                <a:cs typeface="Times New Roman" pitchFamily="18" charset="0"/>
              </a:rPr>
              <a:t>a</a:t>
            </a:r>
            <a:r>
              <a:rPr lang="en-US" sz="1900" dirty="0" smtClean="0">
                <a:latin typeface="Times New Roman" pitchFamily="18" charset="0"/>
                <a:cs typeface="Times New Roman" pitchFamily="18" charset="0"/>
              </a:rPr>
              <a:t> elements. By default, </a:t>
            </a:r>
            <a:r>
              <a:rPr lang="en-US" sz="1900" dirty="0" smtClean="0">
                <a:solidFill>
                  <a:srgbClr val="FF0000"/>
                </a:solidFill>
                <a:latin typeface="Times New Roman" pitchFamily="18" charset="0"/>
                <a:cs typeface="Times New Roman" pitchFamily="18" charset="0"/>
              </a:rPr>
              <a:t>a</a:t>
            </a:r>
            <a:r>
              <a:rPr lang="en-US" sz="1900" dirty="0" smtClean="0">
                <a:latin typeface="Times New Roman" pitchFamily="18" charset="0"/>
                <a:cs typeface="Times New Roman" pitchFamily="18" charset="0"/>
              </a:rPr>
              <a:t> elements use inline formatting. So without this rule, the browser displays the thumbnail links horizontally. </a:t>
            </a:r>
            <a:endParaRPr lang="en-US" sz="1900"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7121446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iframe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48916"/>
            <a:ext cx="8153399"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Formatting (continue…)</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convert the </a:t>
            </a:r>
            <a:r>
              <a:rPr lang="en-US" sz="1900" dirty="0">
                <a:solidFill>
                  <a:srgbClr val="FF0000"/>
                </a:solidFill>
                <a:latin typeface="Times New Roman" pitchFamily="18" charset="0"/>
                <a:cs typeface="Times New Roman" pitchFamily="18" charset="0"/>
              </a:rPr>
              <a:t>a</a:t>
            </a:r>
            <a:r>
              <a:rPr lang="en-US" sz="1900" dirty="0">
                <a:latin typeface="Times New Roman" pitchFamily="18" charset="0"/>
                <a:cs typeface="Times New Roman" pitchFamily="18" charset="0"/>
              </a:rPr>
              <a:t> elements to </a:t>
            </a:r>
            <a:r>
              <a:rPr lang="en-US" sz="1900" dirty="0" smtClean="0">
                <a:latin typeface="Times New Roman" pitchFamily="18" charset="0"/>
                <a:cs typeface="Times New Roman" pitchFamily="18" charset="0"/>
              </a:rPr>
              <a:t>block </a:t>
            </a:r>
            <a:r>
              <a:rPr lang="en-US" sz="1900" dirty="0">
                <a:latin typeface="Times New Roman" pitchFamily="18" charset="0"/>
                <a:cs typeface="Times New Roman" pitchFamily="18" charset="0"/>
              </a:rPr>
              <a:t>formatting, we use the display: </a:t>
            </a:r>
            <a:r>
              <a:rPr lang="en-US" sz="1900" dirty="0" smtClean="0">
                <a:solidFill>
                  <a:srgbClr val="FF0000"/>
                </a:solidFill>
                <a:latin typeface="Times New Roman" pitchFamily="18" charset="0"/>
                <a:cs typeface="Times New Roman" pitchFamily="18" charset="0"/>
              </a:rPr>
              <a:t>block </a:t>
            </a:r>
            <a:r>
              <a:rPr lang="en-US" sz="1900" dirty="0" smtClean="0">
                <a:latin typeface="Times New Roman" pitchFamily="18" charset="0"/>
                <a:cs typeface="Times New Roman" pitchFamily="18" charset="0"/>
              </a:rPr>
              <a:t>property-value</a:t>
            </a:r>
            <a:r>
              <a:rPr lang="en-US" sz="1900" dirty="0" smtClean="0">
                <a:solidFill>
                  <a:srgbClr val="FF0000"/>
                </a:solidFill>
                <a:latin typeface="Times New Roman" pitchFamily="18" charset="0"/>
                <a:cs typeface="Times New Roman" pitchFamily="18" charset="0"/>
              </a:rPr>
              <a:t> </a:t>
            </a:r>
            <a:r>
              <a:rPr lang="en-US" sz="1900" dirty="0">
                <a:latin typeface="Times New Roman" pitchFamily="18" charset="0"/>
                <a:cs typeface="Times New Roman" pitchFamily="18" charset="0"/>
              </a:rPr>
              <a:t>pair. The margin: 15px 25px 15px 0 property-value pair prevents the </a:t>
            </a:r>
            <a:r>
              <a:rPr lang="en-US" sz="1900" dirty="0" smtClean="0">
                <a:latin typeface="Times New Roman" pitchFamily="18" charset="0"/>
                <a:cs typeface="Times New Roman" pitchFamily="18" charset="0"/>
              </a:rPr>
              <a:t>pictures from </a:t>
            </a:r>
            <a:r>
              <a:rPr lang="en-US" sz="1900" dirty="0">
                <a:latin typeface="Times New Roman" pitchFamily="18" charset="0"/>
                <a:cs typeface="Times New Roman" pitchFamily="18" charset="0"/>
              </a:rPr>
              <a:t>touching each other</a:t>
            </a:r>
            <a:r>
              <a:rPr lang="en-US" sz="1900" dirty="0" smtClean="0">
                <a:latin typeface="Times New Roman" pitchFamily="18" charset="0"/>
                <a:cs typeface="Times New Roman" pitchFamily="18" charset="0"/>
              </a:rPr>
              <a:t>. Next </a:t>
            </a:r>
            <a:r>
              <a:rPr lang="en-US" sz="1900" dirty="0">
                <a:latin typeface="Times New Roman" pitchFamily="18" charset="0"/>
                <a:cs typeface="Times New Roman" pitchFamily="18" charset="0"/>
              </a:rPr>
              <a:t>is the rule that specifies the thumbnail pictures’ dimensions:</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a &gt; </a:t>
            </a:r>
            <a:r>
              <a:rPr lang="en-US" sz="1900" dirty="0" err="1">
                <a:solidFill>
                  <a:srgbClr val="FF0000"/>
                </a:solidFill>
                <a:latin typeface="Times New Roman" pitchFamily="18" charset="0"/>
                <a:cs typeface="Times New Roman" pitchFamily="18" charset="0"/>
              </a:rPr>
              <a:t>img</a:t>
            </a:r>
            <a:r>
              <a:rPr lang="en-US" sz="1900" dirty="0">
                <a:solidFill>
                  <a:srgbClr val="FF0000"/>
                </a:solidFill>
                <a:latin typeface="Times New Roman" pitchFamily="18" charset="0"/>
                <a:cs typeface="Times New Roman" pitchFamily="18" charset="0"/>
              </a:rPr>
              <a:t> {</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width: 120px;</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height: 80px;</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The width and height properties serve as an alternative to including width and </a:t>
            </a:r>
            <a:r>
              <a:rPr lang="en-US" sz="1900" dirty="0" smtClean="0">
                <a:latin typeface="Times New Roman" pitchFamily="18" charset="0"/>
                <a:cs typeface="Times New Roman" pitchFamily="18" charset="0"/>
              </a:rPr>
              <a:t>height attribute-value </a:t>
            </a:r>
            <a:r>
              <a:rPr lang="en-US" sz="1900" dirty="0">
                <a:latin typeface="Times New Roman" pitchFamily="18" charset="0"/>
                <a:cs typeface="Times New Roman" pitchFamily="18" charset="0"/>
              </a:rPr>
              <a:t>pairs for each of the thumbnail </a:t>
            </a:r>
            <a:r>
              <a:rPr lang="en-US" sz="1900" dirty="0" err="1">
                <a:latin typeface="Times New Roman" pitchFamily="18" charset="0"/>
                <a:cs typeface="Times New Roman" pitchFamily="18" charset="0"/>
              </a:rPr>
              <a:t>img</a:t>
            </a:r>
            <a:r>
              <a:rPr lang="en-US" sz="1900" dirty="0">
                <a:latin typeface="Times New Roman" pitchFamily="18" charset="0"/>
                <a:cs typeface="Times New Roman" pitchFamily="18" charset="0"/>
              </a:rPr>
              <a:t> elements</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Browsers </a:t>
            </a:r>
            <a:r>
              <a:rPr lang="en-US" sz="1900" dirty="0">
                <a:latin typeface="Times New Roman" pitchFamily="18" charset="0"/>
                <a:cs typeface="Times New Roman" pitchFamily="18" charset="0"/>
              </a:rPr>
              <a:t>display a faint border around the iframe’s browsing context that </a:t>
            </a:r>
            <a:r>
              <a:rPr lang="en-US" sz="1900" dirty="0" smtClean="0">
                <a:latin typeface="Times New Roman" pitchFamily="18" charset="0"/>
                <a:cs typeface="Times New Roman" pitchFamily="18" charset="0"/>
              </a:rPr>
              <a:t>distinguishes it </a:t>
            </a:r>
            <a:r>
              <a:rPr lang="en-US" sz="1900" dirty="0">
                <a:latin typeface="Times New Roman" pitchFamily="18" charset="0"/>
                <a:cs typeface="Times New Roman" pitchFamily="18" charset="0"/>
              </a:rPr>
              <a:t>from the rest the web page’s content.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Normally</a:t>
            </a: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we’re </a:t>
            </a:r>
            <a:r>
              <a:rPr lang="en-US" sz="1900" dirty="0">
                <a:latin typeface="Times New Roman" pitchFamily="18" charset="0"/>
                <a:cs typeface="Times New Roman" pitchFamily="18" charset="0"/>
              </a:rPr>
              <a:t>going to want to avoid </a:t>
            </a:r>
            <a:r>
              <a:rPr lang="en-US" sz="1900" dirty="0" smtClean="0">
                <a:latin typeface="Times New Roman" pitchFamily="18" charset="0"/>
                <a:cs typeface="Times New Roman" pitchFamily="18" charset="0"/>
              </a:rPr>
              <a:t>that behavior</a:t>
            </a:r>
            <a:r>
              <a:rPr lang="en-US" sz="1900" dirty="0">
                <a:latin typeface="Times New Roman" pitchFamily="18" charset="0"/>
                <a:cs typeface="Times New Roman" pitchFamily="18" charset="0"/>
              </a:rPr>
              <a:t>. To get the browsing context to integrate seamlessly with the rest of the Art Exhibit </a:t>
            </a:r>
            <a:r>
              <a:rPr lang="en-US" sz="1900" dirty="0" smtClean="0">
                <a:latin typeface="Times New Roman" pitchFamily="18" charset="0"/>
                <a:cs typeface="Times New Roman" pitchFamily="18" charset="0"/>
              </a:rPr>
              <a:t>web page</a:t>
            </a:r>
            <a:r>
              <a:rPr lang="en-US" sz="1900" dirty="0">
                <a:latin typeface="Times New Roman" pitchFamily="18" charset="0"/>
                <a:cs typeface="Times New Roman" pitchFamily="18" charset="0"/>
              </a:rPr>
              <a:t>, we use the following CSS rule:</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iframe {border: none; overflow: hidden</a:t>
            </a:r>
            <a:r>
              <a:rPr lang="en-US" sz="1900" dirty="0" smtClean="0">
                <a:solidFill>
                  <a:srgbClr val="FF0000"/>
                </a:solidFill>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The border-none property-value pair makes the iframe’s browsing context border invisible</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If </a:t>
            </a:r>
            <a:r>
              <a:rPr lang="en-US" sz="1900" dirty="0">
                <a:latin typeface="Times New Roman" pitchFamily="18" charset="0"/>
                <a:cs typeface="Times New Roman" pitchFamily="18" charset="0"/>
              </a:rPr>
              <a:t>the iframe’s content is larger than the iframe’s dimensions, the browser displays scrollbars so all of the content can be accessed. The overflow-hidden property-value pair clips content so no scrollbars display</a:t>
            </a:r>
            <a:r>
              <a:rPr lang="en-US" sz="1900" dirty="0" smtClean="0">
                <a:latin typeface="Times New Roman" pitchFamily="18" charset="0"/>
                <a:cs typeface="Times New Roman" pitchFamily="18" charset="0"/>
              </a:rPr>
              <a:t>.</a:t>
            </a:r>
            <a:endParaRPr lang="en-US" sz="1900"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4147901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CSS Image </a:t>
            </a:r>
            <a:r>
              <a:rPr lang="en-US" sz="3200" dirty="0" smtClean="0">
                <a:solidFill>
                  <a:srgbClr val="FFFFFF"/>
                </a:solidFill>
                <a:latin typeface="Times New Roman" pitchFamily="18" charset="0"/>
                <a:cs typeface="Times New Roman" pitchFamily="18" charset="0"/>
              </a:rPr>
              <a:t>Sprites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1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a:t>
            </a:r>
            <a:r>
              <a:rPr lang="en-US" sz="1900" dirty="0">
                <a:latin typeface="Times New Roman" pitchFamily="18" charset="0"/>
                <a:cs typeface="Times New Roman" pitchFamily="18" charset="0"/>
              </a:rPr>
              <a:t>this section</a:t>
            </a:r>
            <a:r>
              <a:rPr lang="en-US" sz="1900" dirty="0" smtClean="0">
                <a:latin typeface="Times New Roman" pitchFamily="18" charset="0"/>
                <a:cs typeface="Times New Roman" pitchFamily="18" charset="0"/>
              </a:rPr>
              <a:t>, we </a:t>
            </a:r>
            <a:r>
              <a:rPr lang="en-US" sz="1900" dirty="0">
                <a:latin typeface="Times New Roman" pitchFamily="18" charset="0"/>
                <a:cs typeface="Times New Roman" pitchFamily="18" charset="0"/>
              </a:rPr>
              <a:t>once again use the </a:t>
            </a:r>
            <a:r>
              <a:rPr lang="en-US" sz="1900" dirty="0">
                <a:solidFill>
                  <a:srgbClr val="FF0000"/>
                </a:solidFill>
                <a:latin typeface="Times New Roman" pitchFamily="18" charset="0"/>
                <a:cs typeface="Times New Roman" pitchFamily="18" charset="0"/>
              </a:rPr>
              <a:t>a element </a:t>
            </a:r>
            <a:r>
              <a:rPr lang="en-US" sz="1900" dirty="0">
                <a:latin typeface="Times New Roman" pitchFamily="18" charset="0"/>
                <a:cs typeface="Times New Roman" pitchFamily="18" charset="0"/>
              </a:rPr>
              <a:t>for something other than its standard purpose. We use it </a:t>
            </a:r>
            <a:r>
              <a:rPr lang="en-US" sz="1900" dirty="0" smtClean="0">
                <a:latin typeface="Times New Roman" pitchFamily="18" charset="0"/>
                <a:cs typeface="Times New Roman" pitchFamily="18" charset="0"/>
              </a:rPr>
              <a:t>to implement </a:t>
            </a:r>
            <a:r>
              <a:rPr lang="en-US" sz="1900" dirty="0">
                <a:latin typeface="Times New Roman" pitchFamily="18" charset="0"/>
                <a:cs typeface="Times New Roman" pitchFamily="18" charset="0"/>
              </a:rPr>
              <a:t>a rollover. A rollover is when an image file changes due to the user moving the </a:t>
            </a:r>
            <a:r>
              <a:rPr lang="en-US" sz="1900" dirty="0" smtClean="0">
                <a:latin typeface="Times New Roman" pitchFamily="18" charset="0"/>
                <a:cs typeface="Times New Roman" pitchFamily="18" charset="0"/>
              </a:rPr>
              <a:t>mouse over </a:t>
            </a:r>
            <a:r>
              <a:rPr lang="en-US" sz="1900" dirty="0">
                <a:latin typeface="Times New Roman" pitchFamily="18" charset="0"/>
                <a:cs typeface="Times New Roman" pitchFamily="18" charset="0"/>
              </a:rPr>
              <a:t>the image. Rollovers have been around for quite a long time.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We used in previous </a:t>
            </a:r>
            <a:r>
              <a:rPr lang="en-US" sz="1900" dirty="0" smtClean="0">
                <a:solidFill>
                  <a:srgbClr val="FF0000"/>
                </a:solidFill>
                <a:latin typeface="Times New Roman" pitchFamily="18" charset="0"/>
                <a:cs typeface="Times New Roman" pitchFamily="18" charset="0"/>
              </a:rPr>
              <a:t>a:hover</a:t>
            </a:r>
            <a:r>
              <a:rPr lang="en-US" sz="1900" dirty="0" smtClean="0">
                <a:latin typeface="Times New Roman" pitchFamily="18" charset="0"/>
                <a:cs typeface="Times New Roman" pitchFamily="18" charset="0"/>
              </a:rPr>
              <a:t> to change </a:t>
            </a:r>
            <a:r>
              <a:rPr lang="en-US" sz="1900" dirty="0">
                <a:latin typeface="Times New Roman" pitchFamily="18" charset="0"/>
                <a:cs typeface="Times New Roman" pitchFamily="18" charset="0"/>
              </a:rPr>
              <a:t>the link’s color and the link’s underlining when the user’s mouse hovers over the link.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To implement </a:t>
            </a:r>
            <a:r>
              <a:rPr lang="en-US" sz="1900" dirty="0">
                <a:latin typeface="Times New Roman" pitchFamily="18" charset="0"/>
                <a:cs typeface="Times New Roman" pitchFamily="18" charset="0"/>
              </a:rPr>
              <a:t>a rollover, we’ll once again use the a:hover pseudo-class selector, but this time </a:t>
            </a:r>
            <a:r>
              <a:rPr lang="en-US" sz="1900" dirty="0" smtClean="0">
                <a:latin typeface="Times New Roman" pitchFamily="18" charset="0"/>
                <a:cs typeface="Times New Roman" pitchFamily="18" charset="0"/>
              </a:rPr>
              <a:t>we’ll get </a:t>
            </a:r>
            <a:r>
              <a:rPr lang="en-US" sz="1900" dirty="0">
                <a:latin typeface="Times New Roman" pitchFamily="18" charset="0"/>
                <a:cs typeface="Times New Roman" pitchFamily="18" charset="0"/>
              </a:rPr>
              <a:t>fancier than just changing the link’s color and underlining.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We’ll </a:t>
            </a:r>
            <a:r>
              <a:rPr lang="en-US" sz="1900" dirty="0">
                <a:latin typeface="Times New Roman" pitchFamily="18" charset="0"/>
                <a:cs typeface="Times New Roman" pitchFamily="18" charset="0"/>
              </a:rPr>
              <a:t>use CSS to overlay an </a:t>
            </a:r>
            <a:r>
              <a:rPr lang="en-US" sz="1900" dirty="0" smtClean="0">
                <a:latin typeface="Times New Roman" pitchFamily="18" charset="0"/>
                <a:cs typeface="Times New Roman" pitchFamily="18" charset="0"/>
              </a:rPr>
              <a:t>image with </a:t>
            </a:r>
            <a:r>
              <a:rPr lang="en-US" sz="1900" dirty="0">
                <a:latin typeface="Times New Roman" pitchFamily="18" charset="0"/>
                <a:cs typeface="Times New Roman" pitchFamily="18" charset="0"/>
              </a:rPr>
              <a:t>a new image. You might think that the two images come from two different image files. </a:t>
            </a:r>
            <a:r>
              <a:rPr lang="en-US" sz="1900" dirty="0" smtClean="0">
                <a:latin typeface="Times New Roman" pitchFamily="18" charset="0"/>
                <a:cs typeface="Times New Roman" pitchFamily="18" charset="0"/>
              </a:rPr>
              <a:t>Au contraire</a:t>
            </a:r>
            <a:r>
              <a:rPr lang="en-US" sz="1900" dirty="0">
                <a:latin typeface="Times New Roman" pitchFamily="18" charset="0"/>
                <a:cs typeface="Times New Roman" pitchFamily="18" charset="0"/>
              </a:rPr>
              <a:t>! It’s quicker to download one file rather than two, so we stuff both images into one </a:t>
            </a:r>
            <a:r>
              <a:rPr lang="en-US" sz="1900" dirty="0" smtClean="0">
                <a:latin typeface="Times New Roman" pitchFamily="18" charset="0"/>
                <a:cs typeface="Times New Roman" pitchFamily="18" charset="0"/>
              </a:rPr>
              <a:t>file and </a:t>
            </a:r>
            <a:r>
              <a:rPr lang="en-US" sz="1900" dirty="0">
                <a:latin typeface="Times New Roman" pitchFamily="18" charset="0"/>
                <a:cs typeface="Times New Roman" pitchFamily="18" charset="0"/>
              </a:rPr>
              <a:t>use CSS to view only one of the images at a time</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browser </a:t>
            </a:r>
            <a:r>
              <a:rPr lang="en-US" sz="1900" dirty="0">
                <a:latin typeface="Times New Roman" pitchFamily="18" charset="0"/>
                <a:cs typeface="Times New Roman" pitchFamily="18" charset="0"/>
              </a:rPr>
              <a:t>animates the images so the user views only one image at a time. </a:t>
            </a:r>
            <a:r>
              <a:rPr lang="en-US" sz="1900" dirty="0">
                <a:solidFill>
                  <a:srgbClr val="FF0000"/>
                </a:solidFill>
                <a:latin typeface="Times New Roman" pitchFamily="18" charset="0"/>
                <a:cs typeface="Times New Roman" pitchFamily="18" charset="0"/>
              </a:rPr>
              <a:t>You might have heard </a:t>
            </a:r>
            <a:r>
              <a:rPr lang="en-US" sz="1900" dirty="0" smtClean="0">
                <a:solidFill>
                  <a:srgbClr val="FF0000"/>
                </a:solidFill>
                <a:latin typeface="Times New Roman" pitchFamily="18" charset="0"/>
                <a:cs typeface="Times New Roman" pitchFamily="18" charset="0"/>
              </a:rPr>
              <a:t>the term </a:t>
            </a:r>
            <a:r>
              <a:rPr lang="en-US" sz="1900" dirty="0">
                <a:solidFill>
                  <a:srgbClr val="FF0000"/>
                </a:solidFill>
                <a:latin typeface="Times New Roman" pitchFamily="18" charset="0"/>
                <a:cs typeface="Times New Roman" pitchFamily="18" charset="0"/>
              </a:rPr>
              <a:t>“sprite” from game programming, where a sprite is a bitmap file that gets integrated into </a:t>
            </a:r>
            <a:r>
              <a:rPr lang="en-US" sz="1900" dirty="0" smtClean="0">
                <a:solidFill>
                  <a:srgbClr val="FF0000"/>
                </a:solidFill>
                <a:latin typeface="Times New Roman" pitchFamily="18" charset="0"/>
                <a:cs typeface="Times New Roman" pitchFamily="18" charset="0"/>
              </a:rPr>
              <a:t>a larger </a:t>
            </a:r>
            <a:r>
              <a:rPr lang="en-US" sz="1900" dirty="0">
                <a:solidFill>
                  <a:srgbClr val="FF0000"/>
                </a:solidFill>
                <a:latin typeface="Times New Roman" pitchFamily="18" charset="0"/>
                <a:cs typeface="Times New Roman" pitchFamily="18" charset="0"/>
              </a:rPr>
              <a:t>scene to help with animations</a:t>
            </a:r>
            <a:r>
              <a:rPr lang="en-US" sz="1900" dirty="0" smtClean="0">
                <a:solidFill>
                  <a:srgbClr val="FF0000"/>
                </a:solidFill>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Example 3., we </a:t>
            </a:r>
            <a:r>
              <a:rPr lang="en-US" sz="1900" dirty="0">
                <a:latin typeface="Times New Roman" pitchFamily="18" charset="0"/>
                <a:cs typeface="Times New Roman" pitchFamily="18" charset="0"/>
              </a:rPr>
              <a:t>can see </a:t>
            </a:r>
            <a:r>
              <a:rPr lang="en-US" sz="1900" dirty="0" smtClean="0">
                <a:latin typeface="Times New Roman" pitchFamily="18" charset="0"/>
                <a:cs typeface="Times New Roman" pitchFamily="18" charset="0"/>
              </a:rPr>
              <a:t>the scratchSprite.png </a:t>
            </a:r>
            <a:r>
              <a:rPr lang="en-US" sz="1900" dirty="0">
                <a:latin typeface="Times New Roman" pitchFamily="18" charset="0"/>
                <a:cs typeface="Times New Roman" pitchFamily="18" charset="0"/>
              </a:rPr>
              <a:t>image file that contains three images of Scratch1 the cat. When the </a:t>
            </a:r>
            <a:r>
              <a:rPr lang="en-US" sz="1900" dirty="0" smtClean="0">
                <a:latin typeface="Times New Roman" pitchFamily="18" charset="0"/>
                <a:cs typeface="Times New Roman" pitchFamily="18" charset="0"/>
              </a:rPr>
              <a:t>web page </a:t>
            </a:r>
            <a:r>
              <a:rPr lang="en-US" sz="1900" dirty="0">
                <a:latin typeface="Times New Roman" pitchFamily="18" charset="0"/>
                <a:cs typeface="Times New Roman" pitchFamily="18" charset="0"/>
              </a:rPr>
              <a:t>first loads, the browser displays the first image, which you can see in the screenshot at </a:t>
            </a:r>
            <a:r>
              <a:rPr lang="en-US" sz="1900" dirty="0" smtClean="0">
                <a:latin typeface="Times New Roman" pitchFamily="18" charset="0"/>
                <a:cs typeface="Times New Roman" pitchFamily="18" charset="0"/>
              </a:rPr>
              <a:t>the left. </a:t>
            </a:r>
            <a:r>
              <a:rPr lang="en-US" sz="1900" dirty="0">
                <a:latin typeface="Times New Roman" pitchFamily="18" charset="0"/>
                <a:cs typeface="Times New Roman" pitchFamily="18" charset="0"/>
              </a:rPr>
              <a:t>If the user hovers the mouse over Scratch, the browser displays the second </a:t>
            </a:r>
            <a:r>
              <a:rPr lang="en-US" sz="1900" dirty="0" smtClean="0">
                <a:latin typeface="Times New Roman" pitchFamily="18" charset="0"/>
                <a:cs typeface="Times New Roman" pitchFamily="18" charset="0"/>
              </a:rPr>
              <a:t>image.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7550848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CSS Image </a:t>
            </a:r>
            <a:r>
              <a:rPr lang="en-US" sz="3200" dirty="0" smtClean="0">
                <a:solidFill>
                  <a:srgbClr val="FFFFFF"/>
                </a:solidFill>
                <a:latin typeface="Times New Roman" pitchFamily="18" charset="0"/>
                <a:cs typeface="Times New Roman" pitchFamily="18" charset="0"/>
              </a:rPr>
              <a:t>Sprites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18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If </a:t>
            </a:r>
            <a:r>
              <a:rPr lang="en-US" sz="1900" dirty="0">
                <a:latin typeface="Times New Roman" pitchFamily="18" charset="0"/>
                <a:cs typeface="Times New Roman" pitchFamily="18" charset="0"/>
              </a:rPr>
              <a:t>the user clicks Scratch, the browser displays the third </a:t>
            </a:r>
            <a:r>
              <a:rPr lang="en-US" sz="1900" dirty="0" smtClean="0">
                <a:latin typeface="Times New Roman" pitchFamily="18" charset="0"/>
                <a:cs typeface="Times New Roman" pitchFamily="18" charset="0"/>
              </a:rPr>
              <a:t>image. For </a:t>
            </a:r>
            <a:r>
              <a:rPr lang="en-US" sz="1900" dirty="0">
                <a:latin typeface="Times New Roman" pitchFamily="18" charset="0"/>
                <a:cs typeface="Times New Roman" pitchFamily="18" charset="0"/>
              </a:rPr>
              <a:t>a rollover, all </a:t>
            </a:r>
            <a:r>
              <a:rPr lang="en-US" sz="1900" dirty="0" smtClean="0">
                <a:latin typeface="Times New Roman" pitchFamily="18" charset="0"/>
                <a:cs typeface="Times New Roman" pitchFamily="18" charset="0"/>
              </a:rPr>
              <a:t>we </a:t>
            </a:r>
            <a:r>
              <a:rPr lang="en-US" sz="1900" dirty="0">
                <a:latin typeface="Times New Roman" pitchFamily="18" charset="0"/>
                <a:cs typeface="Times New Roman" pitchFamily="18" charset="0"/>
              </a:rPr>
              <a:t>need are two images, not three. We add a third image here to </a:t>
            </a:r>
            <a:r>
              <a:rPr lang="en-US" sz="1900" dirty="0" smtClean="0">
                <a:latin typeface="Times New Roman" pitchFamily="18" charset="0"/>
                <a:cs typeface="Times New Roman" pitchFamily="18" charset="0"/>
              </a:rPr>
              <a:t>show how we </a:t>
            </a:r>
            <a:r>
              <a:rPr lang="en-US" sz="1900" dirty="0">
                <a:latin typeface="Times New Roman" pitchFamily="18" charset="0"/>
                <a:cs typeface="Times New Roman" pitchFamily="18" charset="0"/>
              </a:rPr>
              <a:t>can capture and process a mouse click.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the </a:t>
            </a:r>
            <a:r>
              <a:rPr lang="en-US" sz="1900" dirty="0">
                <a:latin typeface="Times New Roman" pitchFamily="18" charset="0"/>
                <a:cs typeface="Times New Roman" pitchFamily="18" charset="0"/>
              </a:rPr>
              <a:t>Scratch web page source code in </a:t>
            </a:r>
            <a:r>
              <a:rPr lang="en-US" sz="1900" dirty="0" smtClean="0">
                <a:latin typeface="Times New Roman" pitchFamily="18" charset="0"/>
                <a:cs typeface="Times New Roman" pitchFamily="18" charset="0"/>
              </a:rPr>
              <a:t>example 3., note </a:t>
            </a:r>
            <a:r>
              <a:rPr lang="en-US" sz="1900" dirty="0">
                <a:latin typeface="Times New Roman" pitchFamily="18" charset="0"/>
                <a:cs typeface="Times New Roman" pitchFamily="18" charset="0"/>
              </a:rPr>
              <a:t>the </a:t>
            </a:r>
            <a:r>
              <a:rPr lang="en-US" sz="1900" dirty="0" smtClean="0">
                <a:solidFill>
                  <a:srgbClr val="FF0000"/>
                </a:solidFill>
                <a:latin typeface="Times New Roman" pitchFamily="18" charset="0"/>
                <a:cs typeface="Times New Roman" pitchFamily="18" charset="0"/>
              </a:rPr>
              <a:t>a</a:t>
            </a:r>
            <a:r>
              <a:rPr lang="en-US" sz="1900" dirty="0" smtClean="0">
                <a:latin typeface="Times New Roman" pitchFamily="18" charset="0"/>
                <a:cs typeface="Times New Roman" pitchFamily="18" charset="0"/>
              </a:rPr>
              <a:t> element </a:t>
            </a:r>
            <a:r>
              <a:rPr lang="en-US" sz="1900" dirty="0">
                <a:latin typeface="Times New Roman" pitchFamily="18" charset="0"/>
                <a:cs typeface="Times New Roman" pitchFamily="18" charset="0"/>
              </a:rPr>
              <a:t>code, copied here for </a:t>
            </a:r>
            <a:r>
              <a:rPr lang="en-US" sz="1900" dirty="0" smtClean="0">
                <a:latin typeface="Times New Roman" pitchFamily="18" charset="0"/>
                <a:cs typeface="Times New Roman" pitchFamily="18" charset="0"/>
              </a:rPr>
              <a:t>our </a:t>
            </a:r>
            <a:r>
              <a:rPr lang="en-US" sz="1900" dirty="0">
                <a:latin typeface="Times New Roman" pitchFamily="18" charset="0"/>
                <a:cs typeface="Times New Roman" pitchFamily="18" charset="0"/>
              </a:rPr>
              <a:t>convenience:</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 id="scratch"&gt;&lt;/a</a:t>
            </a:r>
            <a:r>
              <a:rPr lang="en-US" sz="1900" dirty="0" smtClean="0">
                <a:solidFill>
                  <a:srgbClr val="FF0000"/>
                </a:solidFill>
                <a:latin typeface="Times New Roman" pitchFamily="18" charset="0"/>
                <a:cs typeface="Times New Roman" pitchFamily="18" charset="0"/>
              </a:rPr>
              <a:t>&gt;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All the work is done by the CSS rules. Here’s the first CSS rule, which </a:t>
            </a:r>
            <a:r>
              <a:rPr lang="en-US" sz="1900" dirty="0" smtClean="0">
                <a:latin typeface="Times New Roman" pitchFamily="18" charset="0"/>
                <a:cs typeface="Times New Roman" pitchFamily="18" charset="0"/>
              </a:rPr>
              <a:t>determines what </a:t>
            </a:r>
            <a:r>
              <a:rPr lang="en-US" sz="1900" dirty="0">
                <a:latin typeface="Times New Roman" pitchFamily="18" charset="0"/>
                <a:cs typeface="Times New Roman" pitchFamily="18" charset="0"/>
              </a:rPr>
              <a:t>happens when the web page first loads:</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#scratch {</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display: block;</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width: 300px;</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height: </a:t>
            </a:r>
            <a:r>
              <a:rPr lang="en-US" sz="1900" dirty="0" smtClean="0">
                <a:solidFill>
                  <a:srgbClr val="FF0000"/>
                </a:solidFill>
                <a:latin typeface="Times New Roman" pitchFamily="18" charset="0"/>
                <a:cs typeface="Times New Roman" pitchFamily="18" charset="0"/>
              </a:rPr>
              <a:t>170px</a:t>
            </a:r>
            <a:r>
              <a:rPr lang="en-US" sz="1900" dirty="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background-image: </a:t>
            </a:r>
            <a:r>
              <a:rPr lang="en-US" sz="1900" dirty="0" err="1">
                <a:solidFill>
                  <a:srgbClr val="FF0000"/>
                </a:solidFill>
                <a:latin typeface="Times New Roman" pitchFamily="18" charset="0"/>
                <a:cs typeface="Times New Roman" pitchFamily="18" charset="0"/>
              </a:rPr>
              <a:t>url</a:t>
            </a:r>
            <a:r>
              <a:rPr lang="en-US" sz="1900" dirty="0">
                <a:solidFill>
                  <a:srgbClr val="FF0000"/>
                </a:solidFill>
                <a:latin typeface="Times New Roman" pitchFamily="18" charset="0"/>
                <a:cs typeface="Times New Roman" pitchFamily="18" charset="0"/>
              </a:rPr>
              <a:t>(../images/scratchSprite.png);</a:t>
            </a:r>
          </a:p>
          <a:p>
            <a:pPr lvl="2"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background-position: 0 0;</a:t>
            </a: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endParaRPr lang="en-US" sz="1900" dirty="0" smtClean="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solidFill>
                  <a:srgbClr val="FF0000"/>
                </a:solidFill>
                <a:latin typeface="Times New Roman" pitchFamily="18" charset="0"/>
                <a:cs typeface="Times New Roman" pitchFamily="18" charset="0"/>
              </a:rPr>
              <a:t>#</a:t>
            </a:r>
            <a:r>
              <a:rPr lang="en-US" sz="1900" dirty="0">
                <a:solidFill>
                  <a:srgbClr val="FF0000"/>
                </a:solidFill>
                <a:latin typeface="Times New Roman" pitchFamily="18" charset="0"/>
                <a:cs typeface="Times New Roman" pitchFamily="18" charset="0"/>
              </a:rPr>
              <a:t>scratch </a:t>
            </a:r>
            <a:r>
              <a:rPr lang="en-US" sz="1900" dirty="0">
                <a:latin typeface="Times New Roman" pitchFamily="18" charset="0"/>
                <a:cs typeface="Times New Roman" pitchFamily="18" charset="0"/>
              </a:rPr>
              <a:t>is an ID selector that </a:t>
            </a:r>
            <a:r>
              <a:rPr lang="en-US" sz="1900" dirty="0" smtClean="0">
                <a:latin typeface="Times New Roman" pitchFamily="18" charset="0"/>
                <a:cs typeface="Times New Roman" pitchFamily="18" charset="0"/>
              </a:rPr>
              <a:t>matches elements </a:t>
            </a:r>
            <a:r>
              <a:rPr lang="en-US" sz="1900" dirty="0">
                <a:latin typeface="Times New Roman" pitchFamily="18" charset="0"/>
                <a:cs typeface="Times New Roman" pitchFamily="18" charset="0"/>
              </a:rPr>
              <a:t>that have </a:t>
            </a:r>
            <a:r>
              <a:rPr lang="en-US" sz="1900" dirty="0">
                <a:solidFill>
                  <a:srgbClr val="FF0000"/>
                </a:solidFill>
                <a:latin typeface="Times New Roman" pitchFamily="18" charset="0"/>
                <a:cs typeface="Times New Roman" pitchFamily="18" charset="0"/>
              </a:rPr>
              <a:t>id="scratch".</a:t>
            </a:r>
            <a:r>
              <a:rPr lang="en-US" sz="1900" dirty="0">
                <a:latin typeface="Times New Roman" pitchFamily="18" charset="0"/>
                <a:cs typeface="Times New Roman" pitchFamily="18" charset="0"/>
              </a:rPr>
              <a:t> The web page’s a element has </a:t>
            </a:r>
            <a:r>
              <a:rPr lang="en-US" sz="1900" dirty="0">
                <a:solidFill>
                  <a:srgbClr val="FF0000"/>
                </a:solidFill>
                <a:latin typeface="Times New Roman" pitchFamily="18" charset="0"/>
                <a:cs typeface="Times New Roman" pitchFamily="18" charset="0"/>
              </a:rPr>
              <a:t>id="scratch"</a:t>
            </a:r>
            <a:r>
              <a:rPr lang="en-US" sz="1900" dirty="0">
                <a:latin typeface="Times New Roman" pitchFamily="18" charset="0"/>
                <a:cs typeface="Times New Roman" pitchFamily="18" charset="0"/>
              </a:rPr>
              <a:t>, so this </a:t>
            </a:r>
            <a:r>
              <a:rPr lang="en-US" sz="1900" dirty="0" smtClean="0">
                <a:latin typeface="Times New Roman" pitchFamily="18" charset="0"/>
                <a:cs typeface="Times New Roman" pitchFamily="18" charset="0"/>
              </a:rPr>
              <a:t>rule applies </a:t>
            </a:r>
            <a:r>
              <a:rPr lang="en-US" sz="1900" dirty="0">
                <a:latin typeface="Times New Roman" pitchFamily="18" charset="0"/>
                <a:cs typeface="Times New Roman" pitchFamily="18" charset="0"/>
              </a:rPr>
              <a:t>to that </a:t>
            </a:r>
            <a:r>
              <a:rPr lang="en-US" sz="1900" dirty="0">
                <a:solidFill>
                  <a:srgbClr val="FF0000"/>
                </a:solidFill>
                <a:latin typeface="Times New Roman" pitchFamily="18" charset="0"/>
                <a:cs typeface="Times New Roman" pitchFamily="18" charset="0"/>
              </a:rPr>
              <a:t>a</a:t>
            </a:r>
            <a:r>
              <a:rPr lang="en-US" sz="1900" dirty="0">
                <a:latin typeface="Times New Roman" pitchFamily="18" charset="0"/>
                <a:cs typeface="Times New Roman" pitchFamily="18" charset="0"/>
              </a:rPr>
              <a:t> element</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We noticed </a:t>
            </a:r>
            <a:r>
              <a:rPr lang="en-US" sz="1900" dirty="0">
                <a:latin typeface="Times New Roman" pitchFamily="18" charset="0"/>
                <a:cs typeface="Times New Roman" pitchFamily="18" charset="0"/>
              </a:rPr>
              <a:t>that the Scratch web page </a:t>
            </a:r>
            <a:r>
              <a:rPr lang="en-US" sz="1900" dirty="0">
                <a:solidFill>
                  <a:srgbClr val="FF0000"/>
                </a:solidFill>
                <a:latin typeface="Times New Roman" pitchFamily="18" charset="0"/>
                <a:cs typeface="Times New Roman" pitchFamily="18" charset="0"/>
              </a:rPr>
              <a:t>a</a:t>
            </a:r>
            <a:r>
              <a:rPr lang="en-US" sz="1900" dirty="0">
                <a:latin typeface="Times New Roman" pitchFamily="18" charset="0"/>
                <a:cs typeface="Times New Roman" pitchFamily="18" charset="0"/>
              </a:rPr>
              <a:t> element consists of two tags and </a:t>
            </a:r>
            <a:r>
              <a:rPr lang="en-US" sz="1900" dirty="0" smtClean="0">
                <a:latin typeface="Times New Roman" pitchFamily="18" charset="0"/>
                <a:cs typeface="Times New Roman" pitchFamily="18" charset="0"/>
              </a:rPr>
              <a:t>no content </a:t>
            </a:r>
            <a:r>
              <a:rPr lang="en-US" sz="1900" dirty="0">
                <a:latin typeface="Times New Roman" pitchFamily="18" charset="0"/>
                <a:cs typeface="Times New Roman" pitchFamily="18" charset="0"/>
              </a:rPr>
              <a:t>between them. That means, by default, the link would display nothing</a:t>
            </a:r>
            <a:r>
              <a:rPr lang="en-US" sz="190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image file comes from the background-image property. </a:t>
            </a:r>
            <a:endParaRPr lang="en-US" sz="1900"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8402436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CSS Image </a:t>
            </a:r>
            <a:r>
              <a:rPr lang="en-US" sz="3200" dirty="0" smtClean="0">
                <a:solidFill>
                  <a:srgbClr val="FFFFFF"/>
                </a:solidFill>
                <a:latin typeface="Times New Roman" pitchFamily="18" charset="0"/>
                <a:cs typeface="Times New Roman" pitchFamily="18" charset="0"/>
              </a:rPr>
              <a:t>Sprites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2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The </a:t>
            </a:r>
            <a:r>
              <a:rPr lang="en-US" sz="1850" dirty="0">
                <a:latin typeface="Times New Roman" pitchFamily="18" charset="0"/>
                <a:cs typeface="Times New Roman" pitchFamily="18" charset="0"/>
              </a:rPr>
              <a:t>CSS rule’s </a:t>
            </a:r>
            <a:r>
              <a:rPr lang="en-US" sz="1850" dirty="0">
                <a:solidFill>
                  <a:srgbClr val="FF0000"/>
                </a:solidFill>
                <a:latin typeface="Times New Roman" pitchFamily="18" charset="0"/>
                <a:cs typeface="Times New Roman" pitchFamily="18" charset="0"/>
              </a:rPr>
              <a:t>display: block </a:t>
            </a:r>
            <a:r>
              <a:rPr lang="en-US" sz="1850" dirty="0">
                <a:latin typeface="Times New Roman" pitchFamily="18" charset="0"/>
                <a:cs typeface="Times New Roman" pitchFamily="18" charset="0"/>
              </a:rPr>
              <a:t>property-value pair, together with the width and </a:t>
            </a:r>
            <a:r>
              <a:rPr lang="en-US" sz="1850" dirty="0" smtClean="0">
                <a:latin typeface="Times New Roman" pitchFamily="18" charset="0"/>
                <a:cs typeface="Times New Roman" pitchFamily="18" charset="0"/>
              </a:rPr>
              <a:t>height properties </a:t>
            </a:r>
            <a:r>
              <a:rPr lang="en-US" sz="1850" dirty="0">
                <a:latin typeface="Times New Roman" pitchFamily="18" charset="0"/>
                <a:cs typeface="Times New Roman" pitchFamily="18" charset="0"/>
              </a:rPr>
              <a:t>and their values, tell the browser to display the background image within a 300 × </a:t>
            </a:r>
            <a:r>
              <a:rPr lang="en-US" sz="1850" dirty="0" smtClean="0">
                <a:latin typeface="Times New Roman" pitchFamily="18" charset="0"/>
                <a:cs typeface="Times New Roman" pitchFamily="18" charset="0"/>
              </a:rPr>
              <a:t>170 </a:t>
            </a:r>
            <a:r>
              <a:rPr lang="en-US" sz="1850" dirty="0">
                <a:latin typeface="Times New Roman" pitchFamily="18" charset="0"/>
                <a:cs typeface="Times New Roman" pitchFamily="18" charset="0"/>
              </a:rPr>
              <a:t>rectangular area. The 300 × </a:t>
            </a:r>
            <a:r>
              <a:rPr lang="en-US" sz="1850" dirty="0" smtClean="0">
                <a:latin typeface="Times New Roman" pitchFamily="18" charset="0"/>
                <a:cs typeface="Times New Roman" pitchFamily="18" charset="0"/>
              </a:rPr>
              <a:t>170 </a:t>
            </a:r>
            <a:r>
              <a:rPr lang="en-US" sz="1850" dirty="0">
                <a:latin typeface="Times New Roman" pitchFamily="18" charset="0"/>
                <a:cs typeface="Times New Roman" pitchFamily="18" charset="0"/>
              </a:rPr>
              <a:t>dimensions match the dimensions of each of the three </a:t>
            </a:r>
            <a:r>
              <a:rPr lang="en-US" sz="1850" dirty="0" smtClean="0">
                <a:latin typeface="Times New Roman" pitchFamily="18" charset="0"/>
                <a:cs typeface="Times New Roman" pitchFamily="18" charset="0"/>
              </a:rPr>
              <a:t>images in </a:t>
            </a:r>
            <a:r>
              <a:rPr lang="en-US" sz="1850" dirty="0">
                <a:latin typeface="Times New Roman" pitchFamily="18" charset="0"/>
                <a:cs typeface="Times New Roman" pitchFamily="18" charset="0"/>
              </a:rPr>
              <a:t>the image file</a:t>
            </a:r>
            <a:r>
              <a:rPr lang="en-US" sz="185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The </a:t>
            </a:r>
            <a:r>
              <a:rPr lang="en-US" sz="1850" dirty="0">
                <a:latin typeface="Times New Roman" pitchFamily="18" charset="0"/>
                <a:cs typeface="Times New Roman" pitchFamily="18" charset="0"/>
              </a:rPr>
              <a:t>“background image’s element</a:t>
            </a:r>
            <a:r>
              <a:rPr lang="en-US" sz="1850" dirty="0" smtClean="0">
                <a:latin typeface="Times New Roman" pitchFamily="18" charset="0"/>
                <a:cs typeface="Times New Roman" pitchFamily="18" charset="0"/>
              </a:rPr>
              <a:t>” is </a:t>
            </a:r>
            <a:r>
              <a:rPr lang="en-US" sz="1850" dirty="0">
                <a:latin typeface="Times New Roman" pitchFamily="18" charset="0"/>
                <a:cs typeface="Times New Roman" pitchFamily="18" charset="0"/>
              </a:rPr>
              <a:t>the a element link, which the CSS rule formats as a 300 × </a:t>
            </a:r>
            <a:r>
              <a:rPr lang="en-US" sz="1850" dirty="0" smtClean="0">
                <a:latin typeface="Times New Roman" pitchFamily="18" charset="0"/>
                <a:cs typeface="Times New Roman" pitchFamily="18" charset="0"/>
              </a:rPr>
              <a:t>170 </a:t>
            </a:r>
            <a:r>
              <a:rPr lang="en-US" sz="1850" dirty="0">
                <a:latin typeface="Times New Roman" pitchFamily="18" charset="0"/>
                <a:cs typeface="Times New Roman" pitchFamily="18" charset="0"/>
              </a:rPr>
              <a:t>block. So the background </a:t>
            </a:r>
            <a:r>
              <a:rPr lang="en-US" sz="1850" dirty="0" smtClean="0">
                <a:latin typeface="Times New Roman" pitchFamily="18" charset="0"/>
                <a:cs typeface="Times New Roman" pitchFamily="18" charset="0"/>
              </a:rPr>
              <a:t>position values </a:t>
            </a:r>
            <a:r>
              <a:rPr lang="en-US" sz="1850" dirty="0">
                <a:latin typeface="Times New Roman" pitchFamily="18" charset="0"/>
                <a:cs typeface="Times New Roman" pitchFamily="18" charset="0"/>
              </a:rPr>
              <a:t>of 0 and 0 indicate that the image file content’s top-left corner gets positioned at </a:t>
            </a:r>
            <a:r>
              <a:rPr lang="en-US" sz="1850" dirty="0" smtClean="0">
                <a:latin typeface="Times New Roman" pitchFamily="18" charset="0"/>
                <a:cs typeface="Times New Roman" pitchFamily="18" charset="0"/>
              </a:rPr>
              <a:t>the top-left </a:t>
            </a:r>
            <a:r>
              <a:rPr lang="en-US" sz="1850" dirty="0">
                <a:latin typeface="Times New Roman" pitchFamily="18" charset="0"/>
                <a:cs typeface="Times New Roman" pitchFamily="18" charset="0"/>
              </a:rPr>
              <a:t>corner of the link’s block</a:t>
            </a:r>
            <a:r>
              <a:rPr lang="en-US" sz="185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The </a:t>
            </a:r>
            <a:r>
              <a:rPr lang="en-US" sz="1850" dirty="0">
                <a:latin typeface="Times New Roman" pitchFamily="18" charset="0"/>
                <a:cs typeface="Times New Roman" pitchFamily="18" charset="0"/>
              </a:rPr>
              <a:t>browser displays only the first image and crops off the bottom two images</a:t>
            </a:r>
            <a:r>
              <a:rPr lang="en-US" sz="1850" dirty="0" smtClean="0">
                <a:latin typeface="Times New Roman" pitchFamily="18" charset="0"/>
                <a:cs typeface="Times New Roman" pitchFamily="18" charset="0"/>
              </a:rPr>
              <a:t>. Cropping </a:t>
            </a:r>
            <a:r>
              <a:rPr lang="en-US" sz="1850" dirty="0">
                <a:latin typeface="Times New Roman" pitchFamily="18" charset="0"/>
                <a:cs typeface="Times New Roman" pitchFamily="18" charset="0"/>
              </a:rPr>
              <a:t>means to cut something off so </a:t>
            </a:r>
            <a:r>
              <a:rPr lang="en-US" sz="1850" dirty="0" smtClean="0">
                <a:latin typeface="Times New Roman" pitchFamily="18" charset="0"/>
                <a:cs typeface="Times New Roman" pitchFamily="18" charset="0"/>
              </a:rPr>
              <a:t>browser </a:t>
            </a:r>
            <a:r>
              <a:rPr lang="en-US" sz="1850" dirty="0">
                <a:latin typeface="Times New Roman" pitchFamily="18" charset="0"/>
                <a:cs typeface="Times New Roman" pitchFamily="18" charset="0"/>
              </a:rPr>
              <a:t>doesn’t display it</a:t>
            </a:r>
            <a:r>
              <a:rPr lang="en-US" sz="1850" dirty="0" smtClean="0">
                <a:latin typeface="Times New Roman" pitchFamily="18" charset="0"/>
                <a:cs typeface="Times New Roman" pitchFamily="18" charset="0"/>
              </a:rPr>
              <a:t>. The </a:t>
            </a:r>
            <a:r>
              <a:rPr lang="en-US" sz="1850" dirty="0">
                <a:latin typeface="Times New Roman" pitchFamily="18" charset="0"/>
                <a:cs typeface="Times New Roman" pitchFamily="18" charset="0"/>
              </a:rPr>
              <a:t>next two CSS rules take care of displaying the bottom two images:</a:t>
            </a:r>
          </a:p>
          <a:p>
            <a:pPr lvl="1" algn="just">
              <a:lnSpc>
                <a:spcPct val="90000"/>
              </a:lnSpc>
              <a:spcBef>
                <a:spcPts val="0"/>
              </a:spcBef>
              <a:spcAft>
                <a:spcPts val="0"/>
              </a:spcAft>
            </a:pPr>
            <a:r>
              <a:rPr lang="en-US" sz="1850" dirty="0" smtClean="0">
                <a:solidFill>
                  <a:srgbClr val="FF0000"/>
                </a:solidFill>
                <a:latin typeface="Times New Roman" pitchFamily="18" charset="0"/>
                <a:cs typeface="Times New Roman" pitchFamily="18" charset="0"/>
              </a:rPr>
              <a:t>#scratch: hover </a:t>
            </a:r>
            <a:r>
              <a:rPr lang="en-US" sz="1850" dirty="0">
                <a:solidFill>
                  <a:srgbClr val="FF0000"/>
                </a:solidFill>
                <a:latin typeface="Times New Roman" pitchFamily="18" charset="0"/>
                <a:cs typeface="Times New Roman" pitchFamily="18" charset="0"/>
              </a:rPr>
              <a:t>{background-position: 0 -244px;}</a:t>
            </a:r>
          </a:p>
          <a:p>
            <a:pPr lvl="1" algn="just">
              <a:lnSpc>
                <a:spcPct val="90000"/>
              </a:lnSpc>
              <a:spcBef>
                <a:spcPts val="0"/>
              </a:spcBef>
              <a:spcAft>
                <a:spcPts val="0"/>
              </a:spcAft>
            </a:pPr>
            <a:r>
              <a:rPr lang="en-US" sz="1850" dirty="0" smtClean="0">
                <a:solidFill>
                  <a:srgbClr val="FF0000"/>
                </a:solidFill>
                <a:latin typeface="Times New Roman" pitchFamily="18" charset="0"/>
                <a:cs typeface="Times New Roman" pitchFamily="18" charset="0"/>
              </a:rPr>
              <a:t>#scratch: active </a:t>
            </a:r>
            <a:r>
              <a:rPr lang="en-US" sz="1850" dirty="0">
                <a:solidFill>
                  <a:srgbClr val="FF0000"/>
                </a:solidFill>
                <a:latin typeface="Times New Roman" pitchFamily="18" charset="0"/>
                <a:cs typeface="Times New Roman" pitchFamily="18" charset="0"/>
              </a:rPr>
              <a:t>{background-position: 0 -488px</a:t>
            </a:r>
            <a:r>
              <a:rPr lang="en-US" sz="1850" dirty="0" smtClean="0">
                <a:solidFill>
                  <a:srgbClr val="FF0000"/>
                </a:solidFill>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850" dirty="0">
                <a:latin typeface="Times New Roman" pitchFamily="18" charset="0"/>
                <a:cs typeface="Times New Roman" pitchFamily="18" charset="0"/>
              </a:rPr>
              <a:t>The </a:t>
            </a:r>
            <a:r>
              <a:rPr lang="en-US" sz="1850" dirty="0" smtClean="0">
                <a:solidFill>
                  <a:srgbClr val="FF0000"/>
                </a:solidFill>
                <a:latin typeface="Times New Roman" pitchFamily="18" charset="0"/>
                <a:cs typeface="Times New Roman" pitchFamily="18" charset="0"/>
              </a:rPr>
              <a:t>#scratch: hover </a:t>
            </a:r>
            <a:r>
              <a:rPr lang="en-US" sz="1850" dirty="0">
                <a:latin typeface="Times New Roman" pitchFamily="18" charset="0"/>
                <a:cs typeface="Times New Roman" pitchFamily="18" charset="0"/>
              </a:rPr>
              <a:t>pseudo-class rule indicates that when the mouse hovers over </a:t>
            </a:r>
            <a:r>
              <a:rPr lang="en-US" sz="1850" dirty="0" smtClean="0">
                <a:latin typeface="Times New Roman" pitchFamily="18" charset="0"/>
                <a:cs typeface="Times New Roman" pitchFamily="18" charset="0"/>
              </a:rPr>
              <a:t>the link’s </a:t>
            </a:r>
            <a:r>
              <a:rPr lang="en-US" sz="1850" dirty="0">
                <a:latin typeface="Times New Roman" pitchFamily="18" charset="0"/>
                <a:cs typeface="Times New Roman" pitchFamily="18" charset="0"/>
              </a:rPr>
              <a:t>block, the image file content’s top-left corner gets positioned 244 pixels above the </a:t>
            </a:r>
            <a:r>
              <a:rPr lang="en-US" sz="1850" dirty="0" smtClean="0">
                <a:latin typeface="Times New Roman" pitchFamily="18" charset="0"/>
                <a:cs typeface="Times New Roman" pitchFamily="18" charset="0"/>
              </a:rPr>
              <a:t>top-left corner </a:t>
            </a:r>
            <a:r>
              <a:rPr lang="en-US" sz="1850" dirty="0">
                <a:latin typeface="Times New Roman" pitchFamily="18" charset="0"/>
                <a:cs typeface="Times New Roman" pitchFamily="18" charset="0"/>
              </a:rPr>
              <a:t>of the link’s block</a:t>
            </a:r>
            <a:r>
              <a:rPr lang="en-US" sz="1850"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With </a:t>
            </a:r>
            <a:r>
              <a:rPr lang="en-US" sz="1850" dirty="0">
                <a:latin typeface="Times New Roman" pitchFamily="18" charset="0"/>
                <a:cs typeface="Times New Roman" pitchFamily="18" charset="0"/>
              </a:rPr>
              <a:t>each image being </a:t>
            </a:r>
            <a:r>
              <a:rPr lang="en-US" sz="1850" dirty="0" smtClean="0">
                <a:latin typeface="Times New Roman" pitchFamily="18" charset="0"/>
                <a:cs typeface="Times New Roman" pitchFamily="18" charset="0"/>
              </a:rPr>
              <a:t>170 </a:t>
            </a:r>
            <a:r>
              <a:rPr lang="en-US" sz="1850" dirty="0">
                <a:latin typeface="Times New Roman" pitchFamily="18" charset="0"/>
                <a:cs typeface="Times New Roman" pitchFamily="18" charset="0"/>
              </a:rPr>
              <a:t>pixels tall and with a 2-pixel gap </a:t>
            </a:r>
            <a:r>
              <a:rPr lang="en-US" sz="1850" dirty="0" smtClean="0">
                <a:latin typeface="Times New Roman" pitchFamily="18" charset="0"/>
                <a:cs typeface="Times New Roman" pitchFamily="18" charset="0"/>
              </a:rPr>
              <a:t>between images</a:t>
            </a:r>
            <a:r>
              <a:rPr lang="en-US" sz="1850" dirty="0">
                <a:latin typeface="Times New Roman" pitchFamily="18" charset="0"/>
                <a:cs typeface="Times New Roman" pitchFamily="18" charset="0"/>
              </a:rPr>
              <a:t>, that means the browser displays the middle image and crops off the top and </a:t>
            </a:r>
            <a:r>
              <a:rPr lang="en-US" sz="1850" dirty="0" smtClean="0">
                <a:latin typeface="Times New Roman" pitchFamily="18" charset="0"/>
                <a:cs typeface="Times New Roman" pitchFamily="18" charset="0"/>
              </a:rPr>
              <a:t>bottom images.</a:t>
            </a:r>
          </a:p>
          <a:p>
            <a:pPr marL="342900" indent="-342900" algn="just">
              <a:lnSpc>
                <a:spcPct val="90000"/>
              </a:lnSpc>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The </a:t>
            </a:r>
            <a:r>
              <a:rPr lang="en-US" sz="1850" dirty="0">
                <a:latin typeface="Times New Roman" pitchFamily="18" charset="0"/>
                <a:cs typeface="Times New Roman" pitchFamily="18" charset="0"/>
              </a:rPr>
              <a:t>second rule uses the </a:t>
            </a:r>
            <a:r>
              <a:rPr lang="en-US" sz="1850" dirty="0">
                <a:solidFill>
                  <a:srgbClr val="FF0000"/>
                </a:solidFill>
                <a:latin typeface="Times New Roman" pitchFamily="18" charset="0"/>
                <a:cs typeface="Times New Roman" pitchFamily="18" charset="0"/>
              </a:rPr>
              <a:t>:active </a:t>
            </a:r>
            <a:r>
              <a:rPr lang="en-US" sz="1850" dirty="0" smtClean="0">
                <a:latin typeface="Times New Roman" pitchFamily="18" charset="0"/>
                <a:cs typeface="Times New Roman" pitchFamily="18" charset="0"/>
              </a:rPr>
              <a:t>pseudo-class selector</a:t>
            </a:r>
            <a:r>
              <a:rPr lang="en-US" sz="1850" dirty="0">
                <a:latin typeface="Times New Roman" pitchFamily="18" charset="0"/>
                <a:cs typeface="Times New Roman" pitchFamily="18" charset="0"/>
              </a:rPr>
              <a:t>. When used with an a element, that selector matches any link that is currently active. </a:t>
            </a:r>
            <a:r>
              <a:rPr lang="en-US" sz="1850" dirty="0" smtClean="0">
                <a:latin typeface="Times New Roman" pitchFamily="18" charset="0"/>
                <a:cs typeface="Times New Roman" pitchFamily="18" charset="0"/>
              </a:rPr>
              <a:t>A link </a:t>
            </a:r>
            <a:r>
              <a:rPr lang="en-US" sz="1850" dirty="0">
                <a:latin typeface="Times New Roman" pitchFamily="18" charset="0"/>
                <a:cs typeface="Times New Roman" pitchFamily="18" charset="0"/>
              </a:rPr>
              <a:t>is “currently active” when </a:t>
            </a:r>
            <a:r>
              <a:rPr lang="en-US" sz="1850" dirty="0" smtClean="0">
                <a:latin typeface="Times New Roman" pitchFamily="18" charset="0"/>
                <a:cs typeface="Times New Roman" pitchFamily="18" charset="0"/>
              </a:rPr>
              <a:t>user </a:t>
            </a:r>
            <a:r>
              <a:rPr lang="en-US" sz="1850" dirty="0">
                <a:latin typeface="Times New Roman" pitchFamily="18" charset="0"/>
                <a:cs typeface="Times New Roman" pitchFamily="18" charset="0"/>
              </a:rPr>
              <a:t>holds the mouse button down on the link. </a:t>
            </a:r>
            <a:endParaRPr lang="en-US" sz="1850"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781082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CSS Image </a:t>
            </a:r>
            <a:r>
              <a:rPr lang="en-US" sz="3200" dirty="0" smtClean="0">
                <a:solidFill>
                  <a:srgbClr val="FFFFFF"/>
                </a:solidFill>
                <a:latin typeface="Times New Roman" pitchFamily="18" charset="0"/>
                <a:cs typeface="Times New Roman" pitchFamily="18" charset="0"/>
              </a:rPr>
              <a:t>Sprites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29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Example 3.</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&lt;!DOCTYPE html&gt;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&lt;html </a:t>
            </a:r>
            <a:r>
              <a:rPr lang="en-US" sz="1850" dirty="0" err="1">
                <a:solidFill>
                  <a:srgbClr val="FF0000"/>
                </a:solidFill>
                <a:latin typeface="Times New Roman" pitchFamily="18" charset="0"/>
                <a:cs typeface="Times New Roman" pitchFamily="18" charset="0"/>
              </a:rPr>
              <a:t>lang</a:t>
            </a:r>
            <a:r>
              <a:rPr lang="en-US" sz="1850" dirty="0">
                <a:solidFill>
                  <a:srgbClr val="FF0000"/>
                </a:solidFill>
                <a:latin typeface="Times New Roman" pitchFamily="18" charset="0"/>
                <a:cs typeface="Times New Roman" pitchFamily="18" charset="0"/>
              </a:rPr>
              <a:t>="</a:t>
            </a:r>
            <a:r>
              <a:rPr lang="en-US" sz="1850" dirty="0" err="1">
                <a:solidFill>
                  <a:srgbClr val="FF0000"/>
                </a:solidFill>
                <a:latin typeface="Times New Roman" pitchFamily="18" charset="0"/>
                <a:cs typeface="Times New Roman" pitchFamily="18" charset="0"/>
              </a:rPr>
              <a:t>en</a:t>
            </a:r>
            <a:r>
              <a:rPr lang="en-US" sz="185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&lt;meta name="author" content="AAA"&gt;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&lt;title&gt;Scratch&lt;/title&gt;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&lt;style&gt;</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body {background-color: #f1daf1;}</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#scratch {</a:t>
            </a:r>
          </a:p>
          <a:p>
            <a:pPr lvl="2" algn="just">
              <a:lnSpc>
                <a:spcPct val="90000"/>
              </a:lnSpc>
              <a:spcBef>
                <a:spcPts val="0"/>
              </a:spcBef>
              <a:spcAft>
                <a:spcPts val="0"/>
              </a:spcAft>
            </a:pPr>
            <a:r>
              <a:rPr lang="en-US" sz="1850" dirty="0" smtClean="0">
                <a:solidFill>
                  <a:srgbClr val="FF0000"/>
                </a:solidFill>
                <a:latin typeface="Times New Roman" pitchFamily="18" charset="0"/>
                <a:cs typeface="Times New Roman" pitchFamily="18" charset="0"/>
              </a:rPr>
              <a:t>       display</a:t>
            </a:r>
            <a:r>
              <a:rPr lang="en-US" sz="1850" dirty="0">
                <a:solidFill>
                  <a:srgbClr val="FF0000"/>
                </a:solidFill>
                <a:latin typeface="Times New Roman" pitchFamily="18" charset="0"/>
                <a:cs typeface="Times New Roman" pitchFamily="18" charset="0"/>
              </a:rPr>
              <a:t>: block;</a:t>
            </a:r>
          </a:p>
          <a:p>
            <a:pPr lvl="3"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width: 300px;</a:t>
            </a:r>
          </a:p>
          <a:p>
            <a:pPr lvl="3"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height: </a:t>
            </a:r>
            <a:r>
              <a:rPr lang="en-US" sz="1850" dirty="0" smtClean="0">
                <a:solidFill>
                  <a:srgbClr val="FF0000"/>
                </a:solidFill>
                <a:latin typeface="Times New Roman" pitchFamily="18" charset="0"/>
                <a:cs typeface="Times New Roman" pitchFamily="18" charset="0"/>
              </a:rPr>
              <a:t>170px</a:t>
            </a:r>
            <a:r>
              <a:rPr lang="en-US" sz="1850" dirty="0">
                <a:solidFill>
                  <a:srgbClr val="FF0000"/>
                </a:solidFill>
                <a:latin typeface="Times New Roman" pitchFamily="18" charset="0"/>
                <a:cs typeface="Times New Roman" pitchFamily="18" charset="0"/>
              </a:rPr>
              <a:t>;</a:t>
            </a:r>
          </a:p>
          <a:p>
            <a:pPr lvl="3"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background-image: </a:t>
            </a:r>
            <a:r>
              <a:rPr lang="en-US" sz="1850" dirty="0" err="1">
                <a:solidFill>
                  <a:srgbClr val="FF0000"/>
                </a:solidFill>
                <a:latin typeface="Times New Roman" pitchFamily="18" charset="0"/>
                <a:cs typeface="Times New Roman" pitchFamily="18" charset="0"/>
              </a:rPr>
              <a:t>url</a:t>
            </a:r>
            <a:r>
              <a:rPr lang="en-US" sz="1850" dirty="0" smtClean="0">
                <a:solidFill>
                  <a:srgbClr val="FF0000"/>
                </a:solidFill>
                <a:latin typeface="Times New Roman" pitchFamily="18" charset="0"/>
                <a:cs typeface="Times New Roman" pitchFamily="18" charset="0"/>
              </a:rPr>
              <a:t>(../</a:t>
            </a:r>
            <a:r>
              <a:rPr lang="en-US" sz="2000" dirty="0">
                <a:solidFill>
                  <a:srgbClr val="FF0000"/>
                </a:solidFill>
                <a:latin typeface="Times New Roman" pitchFamily="18" charset="0"/>
                <a:cs typeface="Times New Roman" pitchFamily="18" charset="0"/>
              </a:rPr>
              <a:t>images</a:t>
            </a:r>
            <a:r>
              <a:rPr lang="en-US" sz="1850" dirty="0" smtClean="0">
                <a:solidFill>
                  <a:srgbClr val="FF0000"/>
                </a:solidFill>
                <a:latin typeface="Times New Roman" pitchFamily="18" charset="0"/>
                <a:cs typeface="Times New Roman" pitchFamily="18" charset="0"/>
              </a:rPr>
              <a:t>/scratchSprite.png</a:t>
            </a:r>
            <a:r>
              <a:rPr lang="en-US" sz="1850" dirty="0">
                <a:solidFill>
                  <a:srgbClr val="FF0000"/>
                </a:solidFill>
                <a:latin typeface="Times New Roman" pitchFamily="18" charset="0"/>
                <a:cs typeface="Times New Roman" pitchFamily="18" charset="0"/>
              </a:rPr>
              <a:t>);</a:t>
            </a:r>
          </a:p>
          <a:p>
            <a:pPr lvl="3"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background-position: 0 0;</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a:t>
            </a:r>
            <a:r>
              <a:rPr lang="en-US" sz="1850" dirty="0" err="1">
                <a:solidFill>
                  <a:srgbClr val="FF0000"/>
                </a:solidFill>
                <a:latin typeface="Times New Roman" pitchFamily="18" charset="0"/>
                <a:cs typeface="Times New Roman" pitchFamily="18" charset="0"/>
              </a:rPr>
              <a:t>scratch:hover</a:t>
            </a:r>
            <a:r>
              <a:rPr lang="en-US" sz="1850" dirty="0">
                <a:solidFill>
                  <a:srgbClr val="FF0000"/>
                </a:solidFill>
                <a:latin typeface="Times New Roman" pitchFamily="18" charset="0"/>
                <a:cs typeface="Times New Roman" pitchFamily="18" charset="0"/>
              </a:rPr>
              <a:t> {background-position: 0 -244px;}</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a:t>
            </a:r>
            <a:r>
              <a:rPr lang="en-US" sz="1850" dirty="0" err="1">
                <a:solidFill>
                  <a:srgbClr val="FF0000"/>
                </a:solidFill>
                <a:latin typeface="Times New Roman" pitchFamily="18" charset="0"/>
                <a:cs typeface="Times New Roman" pitchFamily="18" charset="0"/>
              </a:rPr>
              <a:t>scratch:active</a:t>
            </a:r>
            <a:r>
              <a:rPr lang="en-US" sz="1850" dirty="0">
                <a:solidFill>
                  <a:srgbClr val="FF0000"/>
                </a:solidFill>
                <a:latin typeface="Times New Roman" pitchFamily="18" charset="0"/>
                <a:cs typeface="Times New Roman" pitchFamily="18" charset="0"/>
              </a:rPr>
              <a:t> {background-position: 0 -488px;}</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&lt;h1&gt;Scratch - Imagine, Program, Share&lt;/h1</a:t>
            </a:r>
            <a:r>
              <a:rPr lang="en-US" sz="1850" dirty="0" smtClean="0">
                <a:solidFill>
                  <a:srgbClr val="FF0000"/>
                </a:solidFill>
                <a:latin typeface="Times New Roman" pitchFamily="18" charset="0"/>
                <a:cs typeface="Times New Roman" pitchFamily="18" charset="0"/>
              </a:rPr>
              <a:t>&gt;</a:t>
            </a:r>
            <a:endParaRPr lang="en-US" sz="185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528158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Positioning Images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Shortcut </a:t>
            </a:r>
            <a:r>
              <a:rPr lang="en-US" sz="2000" dirty="0">
                <a:latin typeface="Times New Roman" pitchFamily="18" charset="0"/>
                <a:cs typeface="Times New Roman" pitchFamily="18" charset="0"/>
              </a:rPr>
              <a:t>Icon</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iframe </a:t>
            </a:r>
            <a:r>
              <a:rPr lang="en-US" sz="2000" dirty="0">
                <a:latin typeface="Times New Roman" pitchFamily="18" charset="0"/>
                <a:cs typeface="Times New Roman" pitchFamily="18" charset="0"/>
              </a:rPr>
              <a:t>Element</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CSS </a:t>
            </a:r>
            <a:r>
              <a:rPr lang="en-US" sz="2000" dirty="0">
                <a:latin typeface="Times New Roman" pitchFamily="18" charset="0"/>
                <a:cs typeface="Times New Roman" pitchFamily="18" charset="0"/>
              </a:rPr>
              <a:t>Image Sprites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Audio</a:t>
            </a:r>
            <a:endParaRPr lang="en-US" sz="2000" dirty="0">
              <a:latin typeface="Times New Roman" pitchFamily="18" charset="0"/>
              <a:cs typeface="Times New Roman" pitchFamily="18" charset="0"/>
            </a:endParaRP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Background </a:t>
            </a:r>
            <a:r>
              <a:rPr lang="en-US" sz="2000" dirty="0">
                <a:latin typeface="Times New Roman" pitchFamily="18" charset="0"/>
                <a:cs typeface="Times New Roman" pitchFamily="18" charset="0"/>
              </a:rPr>
              <a:t>Images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Web </a:t>
            </a:r>
            <a:r>
              <a:rPr lang="en-US" sz="2000" dirty="0">
                <a:latin typeface="Times New Roman" pitchFamily="18" charset="0"/>
                <a:cs typeface="Times New Roman" pitchFamily="18" charset="0"/>
              </a:rPr>
              <a:t>Fonts</a:t>
            </a:r>
          </a:p>
          <a:p>
            <a:pPr lvl="0" algn="just">
              <a:spcBef>
                <a:spcPts val="600"/>
              </a:spcBef>
              <a:spcAft>
                <a:spcPts val="0"/>
              </a:spcAft>
              <a:buFont typeface="Wingdings" pitchFamily="2" charset="2"/>
              <a:buChar char="Ø"/>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Video</a:t>
            </a:r>
            <a:endParaRPr lang="en-US" sz="2000" dirty="0">
              <a:latin typeface="Times New Roman" pitchFamily="18" charset="0"/>
              <a:cs typeface="Times New Roman" pitchFamily="18" charset="0"/>
            </a:endParaRPr>
          </a:p>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Centering </a:t>
            </a:r>
            <a:r>
              <a:rPr lang="en-US" sz="2000" dirty="0">
                <a:latin typeface="Times New Roman" pitchFamily="18" charset="0"/>
                <a:cs typeface="Times New Roman" pitchFamily="18" charset="0"/>
              </a:rPr>
              <a:t>Content Within the Viewport</a:t>
            </a:r>
            <a:r>
              <a:rPr lang="en-US" sz="2000" dirty="0" smtClean="0">
                <a:latin typeface="Times New Roman" pitchFamily="18" charset="0"/>
                <a:cs typeface="Times New Roman" pitchFamily="18" charset="0"/>
              </a:rPr>
              <a:t>, Color </a:t>
            </a:r>
            <a:r>
              <a:rPr lang="en-US" sz="2000" dirty="0">
                <a:latin typeface="Times New Roman" pitchFamily="18" charset="0"/>
                <a:cs typeface="Times New Roman" pitchFamily="18" charset="0"/>
              </a:rPr>
              <a:t>Gradients  </a:t>
            </a:r>
            <a:endParaRPr lang="en-US" sz="2000" dirty="0" smtClean="0">
              <a:latin typeface="Times New Roman" pitchFamily="18" charset="0"/>
              <a:cs typeface="Times New Roman" pitchFamily="18" charset="0"/>
            </a:endParaRPr>
          </a:p>
          <a:p>
            <a:pPr lvl="0" algn="just">
              <a:spcBef>
                <a:spcPts val="600"/>
              </a:spcBef>
              <a:spcAft>
                <a:spcPts val="0"/>
              </a:spcAft>
              <a:buFont typeface="Wingdings" pitchFamily="2" charset="2"/>
              <a:buChar char="Ø"/>
            </a:pPr>
            <a:r>
              <a:rPr lang="en-US" sz="2000" dirty="0" smtClean="0">
                <a:latin typeface="Times New Roman" pitchFamily="18" charset="0"/>
                <a:cs typeface="Times New Roman" pitchFamily="18" charset="0"/>
              </a:rPr>
              <a:t> Summary </a:t>
            </a: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CSS Image </a:t>
            </a:r>
            <a:r>
              <a:rPr lang="en-US" sz="3200" dirty="0" smtClean="0">
                <a:solidFill>
                  <a:srgbClr val="FFFFFF"/>
                </a:solidFill>
                <a:latin typeface="Times New Roman" pitchFamily="18" charset="0"/>
                <a:cs typeface="Times New Roman" pitchFamily="18" charset="0"/>
              </a:rPr>
              <a:t>Sprites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3423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sz="1850" dirty="0" smtClean="0">
                <a:latin typeface="Times New Roman" pitchFamily="18" charset="0"/>
                <a:cs typeface="Times New Roman" pitchFamily="18" charset="0"/>
              </a:rPr>
              <a:t>Example 3.</a:t>
            </a:r>
          </a:p>
          <a:p>
            <a:pPr lvl="1" algn="just">
              <a:lnSpc>
                <a:spcPct val="90000"/>
              </a:lnSpc>
              <a:spcBef>
                <a:spcPts val="0"/>
              </a:spcBef>
              <a:spcAft>
                <a:spcPts val="0"/>
              </a:spcAft>
            </a:pPr>
            <a:r>
              <a:rPr lang="en-US" sz="1850" dirty="0" smtClean="0">
                <a:solidFill>
                  <a:srgbClr val="FF0000"/>
                </a:solidFill>
                <a:latin typeface="Times New Roman" pitchFamily="18" charset="0"/>
                <a:cs typeface="Times New Roman" pitchFamily="18" charset="0"/>
              </a:rPr>
              <a:t>&lt;</a:t>
            </a:r>
            <a:r>
              <a:rPr lang="en-US" sz="1850" dirty="0">
                <a:solidFill>
                  <a:srgbClr val="FF0000"/>
                </a:solidFill>
                <a:latin typeface="Times New Roman" pitchFamily="18" charset="0"/>
                <a:cs typeface="Times New Roman" pitchFamily="18" charset="0"/>
              </a:rPr>
              <a:t>h3&gt;</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Scratch is a programming language environment designed to help</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kids get excited about programming, graphics, and game software.</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Scratch's logo is the cat shown below, and the cat's name is</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Scratch. Scratch gets excited around mice. See what happens</a:t>
            </a:r>
          </a:p>
          <a:p>
            <a:pPr lvl="2"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when you hover your mouse on Scratch and click him.</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&lt;/h3&gt;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&lt;a id="scratch"&gt;&lt;/a&gt;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sz="1850" dirty="0">
                <a:solidFill>
                  <a:srgbClr val="FF0000"/>
                </a:solidFill>
                <a:latin typeface="Times New Roman" pitchFamily="18" charset="0"/>
                <a:cs typeface="Times New Roman" pitchFamily="18" charset="0"/>
              </a:rPr>
              <a:t>&lt;/html&gt; </a:t>
            </a:r>
            <a:endParaRPr lang="en-US" sz="1850" dirty="0" smtClean="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endParaRPr lang="en-US" sz="1850"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850" dirty="0" smtClean="0">
                <a:latin typeface="Times New Roman" pitchFamily="18" charset="0"/>
                <a:cs typeface="Times New Roman" pitchFamily="18" charset="0"/>
              </a:rPr>
              <a:t>Output: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03333" y="3307006"/>
            <a:ext cx="6373114" cy="3351753"/>
          </a:xfrm>
          <a:prstGeom prst="rect">
            <a:avLst/>
          </a:prstGeom>
        </p:spPr>
      </p:pic>
    </p:spTree>
    <p:extLst>
      <p:ext uri="{BB962C8B-B14F-4D97-AF65-F5344CB8AC3E}">
        <p14:creationId xmlns:p14="http://schemas.microsoft.com/office/powerpoint/2010/main" val="1173923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CSS Image </a:t>
            </a:r>
            <a:r>
              <a:rPr lang="en-US" sz="3200" dirty="0" smtClean="0">
                <a:solidFill>
                  <a:srgbClr val="FFFFFF"/>
                </a:solidFill>
                <a:latin typeface="Times New Roman" pitchFamily="18" charset="0"/>
                <a:cs typeface="Times New Roman" pitchFamily="18" charset="0"/>
              </a:rPr>
              <a:t>Sprites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22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Making </a:t>
            </a:r>
            <a:r>
              <a:rPr lang="en-US" dirty="0">
                <a:solidFill>
                  <a:srgbClr val="FF0000"/>
                </a:solidFill>
                <a:latin typeface="Times New Roman" pitchFamily="18" charset="0"/>
                <a:cs typeface="Times New Roman" pitchFamily="18" charset="0"/>
              </a:rPr>
              <a:t>a CSS Image Sprite </a:t>
            </a:r>
            <a:r>
              <a:rPr lang="en-US" dirty="0" smtClean="0">
                <a:solidFill>
                  <a:srgbClr val="FF0000"/>
                </a:solidFill>
                <a:latin typeface="Times New Roman" pitchFamily="18" charset="0"/>
                <a:cs typeface="Times New Roman" pitchFamily="18" charset="0"/>
              </a:rPr>
              <a:t>File</a:t>
            </a:r>
          </a:p>
          <a:p>
            <a:pPr marL="342900" indent="-34290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To make a sprite image file, you can draw the file’s images directly using a graphics application </a:t>
            </a:r>
            <a:r>
              <a:rPr lang="en-US" dirty="0" smtClean="0">
                <a:latin typeface="Times New Roman" pitchFamily="18" charset="0"/>
                <a:cs typeface="Times New Roman" pitchFamily="18" charset="0"/>
              </a:rPr>
              <a:t>like Adobe </a:t>
            </a:r>
            <a:r>
              <a:rPr lang="en-US" dirty="0">
                <a:latin typeface="Times New Roman" pitchFamily="18" charset="0"/>
                <a:cs typeface="Times New Roman" pitchFamily="18" charset="0"/>
              </a:rPr>
              <a:t>Photoshop or </a:t>
            </a:r>
            <a:r>
              <a:rPr lang="en-US" dirty="0" smtClean="0">
                <a:latin typeface="Times New Roman" pitchFamily="18" charset="0"/>
                <a:cs typeface="Times New Roman" pitchFamily="18" charset="0"/>
              </a:rPr>
              <a:t>GIMP (</a:t>
            </a:r>
            <a:r>
              <a:rPr lang="en-US" dirty="0">
                <a:latin typeface="Times New Roman" pitchFamily="18" charset="0"/>
                <a:cs typeface="Times New Roman" pitchFamily="18" charset="0"/>
              </a:rPr>
              <a:t>GNU Image Manipulation </a:t>
            </a:r>
            <a:r>
              <a:rPr lang="en-US" dirty="0" smtClean="0">
                <a:latin typeface="Times New Roman" pitchFamily="18" charset="0"/>
                <a:cs typeface="Times New Roman" pitchFamily="18" charset="0"/>
              </a:rPr>
              <a:t>Program). </a:t>
            </a:r>
            <a:r>
              <a:rPr lang="en-US" dirty="0">
                <a:latin typeface="Times New Roman" pitchFamily="18" charset="0"/>
                <a:cs typeface="Times New Roman" pitchFamily="18" charset="0"/>
              </a:rPr>
              <a:t>As an alternative, you can find separate images, resize them so </a:t>
            </a:r>
            <a:r>
              <a:rPr lang="en-US" dirty="0" smtClean="0">
                <a:latin typeface="Times New Roman" pitchFamily="18" charset="0"/>
                <a:cs typeface="Times New Roman" pitchFamily="18" charset="0"/>
              </a:rPr>
              <a:t>they have </a:t>
            </a:r>
            <a:r>
              <a:rPr lang="en-US" dirty="0">
                <a:latin typeface="Times New Roman" pitchFamily="18" charset="0"/>
                <a:cs typeface="Times New Roman" pitchFamily="18" charset="0"/>
              </a:rPr>
              <a:t>the same dimensions, and then use a tool to merge the images into one file</a:t>
            </a:r>
            <a:r>
              <a:rPr lang="en-US" dirty="0" smtClean="0">
                <a:latin typeface="Times New Roman" pitchFamily="18" charset="0"/>
                <a:cs typeface="Times New Roman" pitchFamily="18" charset="0"/>
              </a:rPr>
              <a:t>.</a:t>
            </a:r>
          </a:p>
          <a:p>
            <a:pPr marL="34290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the scratchSprite.png file shown in </a:t>
            </a:r>
            <a:r>
              <a:rPr lang="en-US" dirty="0" smtClean="0">
                <a:latin typeface="Times New Roman" pitchFamily="18" charset="0"/>
                <a:cs typeface="Times New Roman" pitchFamily="18" charset="0"/>
              </a:rPr>
              <a:t>example3., </a:t>
            </a:r>
            <a:r>
              <a:rPr lang="en-US" dirty="0">
                <a:latin typeface="Times New Roman" pitchFamily="18" charset="0"/>
                <a:cs typeface="Times New Roman" pitchFamily="18" charset="0"/>
              </a:rPr>
              <a:t>we found the </a:t>
            </a:r>
            <a:r>
              <a:rPr lang="en-US" dirty="0" smtClean="0">
                <a:latin typeface="Times New Roman" pitchFamily="18" charset="0"/>
                <a:cs typeface="Times New Roman" pitchFamily="18" charset="0"/>
              </a:rPr>
              <a:t>Scratch </a:t>
            </a:r>
            <a:r>
              <a:rPr lang="en-US" dirty="0">
                <a:latin typeface="Times New Roman" pitchFamily="18" charset="0"/>
                <a:cs typeface="Times New Roman" pitchFamily="18" charset="0"/>
              </a:rPr>
              <a:t>images on the Google Images website and copied each image to its own file. We </a:t>
            </a:r>
            <a:r>
              <a:rPr lang="en-US" dirty="0" smtClean="0">
                <a:latin typeface="Times New Roman" pitchFamily="18" charset="0"/>
                <a:cs typeface="Times New Roman" pitchFamily="18" charset="0"/>
              </a:rPr>
              <a:t>used GIMP </a:t>
            </a:r>
            <a:r>
              <a:rPr lang="en-US" dirty="0">
                <a:latin typeface="Times New Roman" pitchFamily="18" charset="0"/>
                <a:cs typeface="Times New Roman" pitchFamily="18" charset="0"/>
              </a:rPr>
              <a:t>to (1) resize each file to 300 × </a:t>
            </a:r>
            <a:r>
              <a:rPr lang="en-US" dirty="0" smtClean="0">
                <a:latin typeface="Times New Roman" pitchFamily="18" charset="0"/>
                <a:cs typeface="Times New Roman" pitchFamily="18" charset="0"/>
              </a:rPr>
              <a:t>170 </a:t>
            </a:r>
            <a:r>
              <a:rPr lang="en-US" dirty="0">
                <a:latin typeface="Times New Roman" pitchFamily="18" charset="0"/>
                <a:cs typeface="Times New Roman" pitchFamily="18" charset="0"/>
              </a:rPr>
              <a:t>pixels and (2) add transparency to each image’s background</a:t>
            </a:r>
            <a:r>
              <a:rPr lang="en-US" dirty="0" smtClean="0">
                <a:latin typeface="Times New Roman" pitchFamily="18" charset="0"/>
                <a:cs typeface="Times New Roman" pitchFamily="18" charset="0"/>
              </a:rPr>
              <a:t>. </a:t>
            </a:r>
          </a:p>
          <a:p>
            <a:pPr marL="342900" indent="-34290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transparency isn’t required, but in </a:t>
            </a:r>
            <a:r>
              <a:rPr lang="en-US" dirty="0" smtClean="0">
                <a:latin typeface="Times New Roman" pitchFamily="18" charset="0"/>
                <a:cs typeface="Times New Roman" pitchFamily="18" charset="0"/>
              </a:rPr>
              <a:t>example 3., screen </a:t>
            </a:r>
            <a:r>
              <a:rPr lang="en-US" dirty="0">
                <a:latin typeface="Times New Roman" pitchFamily="18" charset="0"/>
                <a:cs typeface="Times New Roman" pitchFamily="18" charset="0"/>
              </a:rPr>
              <a:t>capture, you should be able </a:t>
            </a:r>
            <a:r>
              <a:rPr lang="en-US" dirty="0" smtClean="0">
                <a:latin typeface="Times New Roman" pitchFamily="18" charset="0"/>
                <a:cs typeface="Times New Roman" pitchFamily="18" charset="0"/>
              </a:rPr>
              <a:t>to appreciate </a:t>
            </a:r>
            <a:r>
              <a:rPr lang="en-US" dirty="0">
                <a:latin typeface="Times New Roman" pitchFamily="18" charset="0"/>
                <a:cs typeface="Times New Roman" pitchFamily="18" charset="0"/>
              </a:rPr>
              <a:t>the simple elegance of Scratch’s transparent background being overlaid with pink </a:t>
            </a:r>
            <a:r>
              <a:rPr lang="en-US" dirty="0" smtClean="0">
                <a:latin typeface="Times New Roman" pitchFamily="18" charset="0"/>
                <a:cs typeface="Times New Roman" pitchFamily="18" charset="0"/>
              </a:rPr>
              <a:t>from the </a:t>
            </a:r>
            <a:r>
              <a:rPr lang="en-US" dirty="0">
                <a:latin typeface="Times New Roman" pitchFamily="18" charset="0"/>
                <a:cs typeface="Times New Roman" pitchFamily="18" charset="0"/>
              </a:rPr>
              <a:t>body element’s </a:t>
            </a:r>
            <a:r>
              <a:rPr lang="en-US" dirty="0" smtClean="0">
                <a:latin typeface="Times New Roman" pitchFamily="18" charset="0"/>
                <a:cs typeface="Times New Roman" pitchFamily="18" charset="0"/>
              </a:rPr>
              <a:t>background color </a:t>
            </a:r>
            <a:r>
              <a:rPr lang="en-US" dirty="0">
                <a:latin typeface="Times New Roman" pitchFamily="18" charset="0"/>
                <a:cs typeface="Times New Roman" pitchFamily="18" charset="0"/>
              </a:rPr>
              <a:t>property</a:t>
            </a:r>
            <a:r>
              <a:rPr lang="en-US" dirty="0" smtClean="0">
                <a:latin typeface="Times New Roman" pitchFamily="18" charset="0"/>
                <a:cs typeface="Times New Roman" pitchFamily="18" charset="0"/>
              </a:rPr>
              <a:t>.</a:t>
            </a:r>
          </a:p>
          <a:p>
            <a:pPr marL="342900" indent="-342900" algn="just">
              <a:lnSpc>
                <a:spcPct val="90000"/>
              </a:lnSpc>
              <a:spcBef>
                <a:spcPts val="0"/>
              </a:spcBef>
              <a:spcAft>
                <a:spcPts val="1200"/>
              </a:spcAft>
              <a:buFont typeface="Arial" panose="020B0604020202020204" pitchFamily="34" charset="0"/>
              <a:buChar char="•"/>
            </a:pPr>
            <a:r>
              <a:rPr lang="en-US" dirty="0">
                <a:latin typeface="Times New Roman" pitchFamily="18" charset="0"/>
                <a:cs typeface="Times New Roman" pitchFamily="18" charset="0"/>
              </a:rPr>
              <a:t> After creating the three image files, we used a tool to merge the images into one file</a:t>
            </a:r>
            <a:r>
              <a:rPr lang="en-US" dirty="0" smtClean="0">
                <a:latin typeface="Times New Roman" pitchFamily="18" charset="0"/>
                <a:cs typeface="Times New Roman" pitchFamily="18" charset="0"/>
              </a:rPr>
              <a:t>. Specifically, we </a:t>
            </a:r>
            <a:r>
              <a:rPr lang="en-US" dirty="0">
                <a:latin typeface="Times New Roman" pitchFamily="18" charset="0"/>
                <a:cs typeface="Times New Roman" pitchFamily="18" charset="0"/>
              </a:rPr>
              <a:t>used the CSS Sprites Generator tool found at </a:t>
            </a:r>
            <a:r>
              <a:rPr lang="en-US" dirty="0">
                <a:latin typeface="Times New Roman" pitchFamily="18" charset="0"/>
                <a:cs typeface="Times New Roman" pitchFamily="18" charset="0"/>
                <a:hlinkClick r:id="rId6"/>
              </a:rPr>
              <a:t>https://</a:t>
            </a:r>
            <a:r>
              <a:rPr lang="en-US" dirty="0" smtClean="0">
                <a:latin typeface="Times New Roman" pitchFamily="18" charset="0"/>
                <a:cs typeface="Times New Roman" pitchFamily="18" charset="0"/>
                <a:hlinkClick r:id="rId6"/>
              </a:rPr>
              <a:t>www.giftofspeed.com/sprite -</a:t>
            </a:r>
            <a:r>
              <a:rPr lang="en-US" dirty="0">
                <a:latin typeface="Times New Roman" pitchFamily="18" charset="0"/>
                <a:cs typeface="Times New Roman" pitchFamily="18" charset="0"/>
                <a:hlinkClick r:id="rId6"/>
              </a:rPr>
              <a:t>generator</a:t>
            </a:r>
            <a:r>
              <a:rPr lang="en-US" dirty="0" smtClean="0">
                <a:latin typeface="Times New Roman" pitchFamily="18" charset="0"/>
                <a:cs typeface="Times New Roman" pitchFamily="18" charset="0"/>
                <a:hlinkClick r:id="rId6"/>
              </a:rPr>
              <a:t>/</a:t>
            </a:r>
            <a:r>
              <a:rPr lang="en-US" dirty="0" smtClean="0">
                <a:latin typeface="Times New Roman" pitchFamily="18" charset="0"/>
                <a:cs typeface="Times New Roman" pitchFamily="18" charset="0"/>
              </a:rPr>
              <a:t>, as shown in figure 2.</a:t>
            </a:r>
          </a:p>
          <a:p>
            <a:pPr marL="342900" indent="-342900" algn="just">
              <a:lnSpc>
                <a:spcPct val="90000"/>
              </a:lnSpc>
              <a:spcBef>
                <a:spcPts val="0"/>
              </a:spcBef>
              <a:spcAft>
                <a:spcPts val="0"/>
              </a:spcAft>
              <a:buFont typeface="Wingdings" panose="05000000000000000000" pitchFamily="2" charset="2"/>
              <a:buChar char="Ø"/>
            </a:pPr>
            <a:endParaRPr lang="en-US" dirty="0" smtClean="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Wingdings" panose="05000000000000000000" pitchFamily="2" charset="2"/>
              <a:buChar char="Ø"/>
            </a:pPr>
            <a:endParaRPr lang="en-US" dirty="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Wingdings" panose="05000000000000000000" pitchFamily="2" charset="2"/>
              <a:buChar char="Ø"/>
            </a:pPr>
            <a:endParaRPr lang="en-US" dirty="0" smtClean="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Wingdings" panose="05000000000000000000" pitchFamily="2" charset="2"/>
              <a:buChar char="Ø"/>
            </a:pPr>
            <a:endParaRPr lang="en-US" dirty="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Wingdings" panose="05000000000000000000" pitchFamily="2" charset="2"/>
              <a:buChar char="Ø"/>
            </a:pPr>
            <a:endParaRPr lang="en-US" dirty="0" smtClean="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Wingdings" panose="05000000000000000000" pitchFamily="2" charset="2"/>
              <a:buChar char="Ø"/>
            </a:pPr>
            <a:endParaRPr lang="en-US" dirty="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Wingdings" panose="05000000000000000000" pitchFamily="2" charset="2"/>
              <a:buChar char="Ø"/>
            </a:pPr>
            <a:endParaRPr lang="en-US" dirty="0" smtClean="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Wingdings" panose="05000000000000000000" pitchFamily="2" charset="2"/>
              <a:buChar char="Ø"/>
            </a:pPr>
            <a:endParaRPr lang="en-US" dirty="0">
              <a:solidFill>
                <a:srgbClr val="FF0000"/>
              </a:solidFill>
              <a:latin typeface="Times New Roman" pitchFamily="18" charset="0"/>
              <a:cs typeface="Times New Roman" pitchFamily="18" charset="0"/>
            </a:endParaRPr>
          </a:p>
          <a:p>
            <a:pPr marL="342900" indent="-342900" algn="just">
              <a:lnSpc>
                <a:spcPct val="90000"/>
              </a:lnSpc>
              <a:spcBef>
                <a:spcPts val="0"/>
              </a:spcBef>
              <a:spcAft>
                <a:spcPts val="0"/>
              </a:spcAft>
              <a:buFont typeface="Wingdings" panose="05000000000000000000" pitchFamily="2" charset="2"/>
              <a:buChar char="Ø"/>
            </a:pP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58053" y="4648200"/>
            <a:ext cx="5828747" cy="2010559"/>
          </a:xfrm>
          <a:prstGeom prst="rect">
            <a:avLst/>
          </a:prstGeom>
        </p:spPr>
      </p:pic>
      <p:sp>
        <p:nvSpPr>
          <p:cNvPr id="5" name="Rectangle 4"/>
          <p:cNvSpPr/>
          <p:nvPr/>
        </p:nvSpPr>
        <p:spPr>
          <a:xfrm>
            <a:off x="990602" y="5184864"/>
            <a:ext cx="1962700" cy="646331"/>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2. </a:t>
            </a:r>
            <a:r>
              <a:rPr lang="en-US" dirty="0">
                <a:solidFill>
                  <a:srgbClr val="FF0000"/>
                </a:solidFill>
                <a:latin typeface="Times New Roman" panose="02020603050405020304" pitchFamily="18" charset="0"/>
                <a:cs typeface="Times New Roman" panose="02020603050405020304" pitchFamily="18" charset="0"/>
              </a:rPr>
              <a:t>CSS </a:t>
            </a:r>
            <a:r>
              <a:rPr lang="en-US" dirty="0" smtClean="0">
                <a:solidFill>
                  <a:srgbClr val="FF0000"/>
                </a:solidFill>
                <a:latin typeface="Times New Roman" panose="02020603050405020304" pitchFamily="18" charset="0"/>
                <a:cs typeface="Times New Roman" panose="02020603050405020304" pitchFamily="18" charset="0"/>
              </a:rPr>
              <a:t>Sprites Generator</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3772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Audio</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lnSpc>
                <a:spcPct val="90000"/>
              </a:lnSpc>
              <a:spcBef>
                <a:spcPts val="0"/>
              </a:spcBef>
              <a:spcAft>
                <a:spcPts val="0"/>
              </a:spcAft>
              <a:buFont typeface="Wingdings" panose="05000000000000000000" pitchFamily="2" charset="2"/>
              <a:buChar char="Ø"/>
            </a:pPr>
            <a:r>
              <a:rPr lang="en-US" dirty="0" smtClean="0">
                <a:solidFill>
                  <a:srgbClr val="FF0000"/>
                </a:solidFill>
                <a:latin typeface="Times New Roman" pitchFamily="18" charset="0"/>
                <a:cs typeface="Times New Roman" pitchFamily="18" charset="0"/>
              </a:rPr>
              <a:t>Audio </a:t>
            </a:r>
          </a:p>
          <a:p>
            <a:pPr marL="342900" indent="-34290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In this section, you’ll learn how to implement an audio player with the audio element</a:t>
            </a:r>
            <a:r>
              <a:rPr lang="en-US" dirty="0" smtClean="0">
                <a:latin typeface="Times New Roman" pitchFamily="18" charset="0"/>
                <a:cs typeface="Times New Roman" pitchFamily="18" charset="0"/>
              </a:rPr>
              <a:t>. Prior </a:t>
            </a:r>
            <a:r>
              <a:rPr lang="en-US" dirty="0">
                <a:latin typeface="Times New Roman" pitchFamily="18" charset="0"/>
                <a:cs typeface="Times New Roman" pitchFamily="18" charset="0"/>
              </a:rPr>
              <a:t>to HTML5, end users had to install a plug-in to play sound from a web page. </a:t>
            </a:r>
            <a:r>
              <a:rPr lang="en-US" dirty="0" smtClean="0">
                <a:latin typeface="Times New Roman" pitchFamily="18" charset="0"/>
                <a:cs typeface="Times New Roman" pitchFamily="18" charset="0"/>
              </a:rPr>
              <a:t>Now there’s </a:t>
            </a:r>
            <a:r>
              <a:rPr lang="en-US" dirty="0">
                <a:latin typeface="Times New Roman" pitchFamily="18" charset="0"/>
                <a:cs typeface="Times New Roman" pitchFamily="18" charset="0"/>
              </a:rPr>
              <a:t>no need for that. Today’s browsers include a built-in audio player that’s used in </a:t>
            </a:r>
            <a:r>
              <a:rPr lang="en-US" dirty="0" smtClean="0">
                <a:latin typeface="Times New Roman" pitchFamily="18" charset="0"/>
                <a:cs typeface="Times New Roman" pitchFamily="18" charset="0"/>
              </a:rPr>
              <a:t>conjunction with </a:t>
            </a:r>
            <a:r>
              <a:rPr lang="en-US" dirty="0">
                <a:latin typeface="Times New Roman" pitchFamily="18" charset="0"/>
                <a:cs typeface="Times New Roman" pitchFamily="18" charset="0"/>
              </a:rPr>
              <a:t>the audio element. Here’s a simple audio element example: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&lt;audio </a:t>
            </a:r>
            <a:r>
              <a:rPr lang="en-US" dirty="0" err="1">
                <a:solidFill>
                  <a:srgbClr val="FF0000"/>
                </a:solidFill>
                <a:latin typeface="Times New Roman" pitchFamily="18" charset="0"/>
                <a:cs typeface="Times New Roman" pitchFamily="18" charset="0"/>
              </a:rPr>
              <a:t>src</a:t>
            </a:r>
            <a:r>
              <a:rPr lang="en-US" dirty="0" smtClean="0">
                <a:solidFill>
                  <a:srgbClr val="FF0000"/>
                </a:solidFill>
                <a:latin typeface="Times New Roman" pitchFamily="18" charset="0"/>
                <a:cs typeface="Times New Roman" pitchFamily="18" charset="0"/>
              </a:rPr>
              <a:t>="../audio/A3.mp3</a:t>
            </a:r>
            <a:r>
              <a:rPr lang="en-US" dirty="0">
                <a:solidFill>
                  <a:srgbClr val="FF0000"/>
                </a:solidFill>
                <a:latin typeface="Times New Roman" pitchFamily="18" charset="0"/>
                <a:cs typeface="Times New Roman" pitchFamily="18" charset="0"/>
              </a:rPr>
              <a:t>" preload="auto" controls&gt;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&lt;/audio</a:t>
            </a:r>
            <a:r>
              <a:rPr lang="en-US" dirty="0" smtClean="0">
                <a:solidFill>
                  <a:srgbClr val="FF0000"/>
                </a:solidFill>
                <a:latin typeface="Times New Roman" pitchFamily="18" charset="0"/>
                <a:cs typeface="Times New Roman" pitchFamily="18" charset="0"/>
              </a:rPr>
              <a:t>&gt;</a:t>
            </a: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solidFill>
                  <a:srgbClr val="FF0000"/>
                </a:solidFill>
                <a:latin typeface="Times New Roman" pitchFamily="18" charset="0"/>
                <a:cs typeface="Times New Roman" pitchFamily="18" charset="0"/>
              </a:rPr>
              <a:t> audio Element </a:t>
            </a:r>
            <a:r>
              <a:rPr lang="en-US" dirty="0" smtClean="0">
                <a:solidFill>
                  <a:srgbClr val="FF0000"/>
                </a:solidFill>
                <a:latin typeface="Times New Roman" pitchFamily="18" charset="0"/>
                <a:cs typeface="Times New Roman" pitchFamily="18" charset="0"/>
              </a:rPr>
              <a:t>Attributes</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In the prior audio element code fragment, note the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 attribute. It specifies a path to an audio file named </a:t>
            </a:r>
            <a:r>
              <a:rPr lang="en-US" dirty="0" smtClean="0">
                <a:latin typeface="Times New Roman" pitchFamily="18" charset="0"/>
                <a:cs typeface="Times New Roman" pitchFamily="18" charset="0"/>
              </a:rPr>
              <a:t>A3.mp3</a:t>
            </a:r>
            <a:r>
              <a:rPr lang="en-US" dirty="0">
                <a:latin typeface="Times New Roman" pitchFamily="18" charset="0"/>
                <a:cs typeface="Times New Roman" pitchFamily="18" charset="0"/>
              </a:rPr>
              <a:t>. As you’d expect, the filename’s .mp3 extension indicates </a:t>
            </a:r>
            <a:r>
              <a:rPr lang="en-US" dirty="0" smtClean="0">
                <a:latin typeface="Times New Roman" pitchFamily="18" charset="0"/>
                <a:cs typeface="Times New Roman" pitchFamily="18" charset="0"/>
              </a:rPr>
              <a:t>that the </a:t>
            </a:r>
            <a:r>
              <a:rPr lang="en-US" dirty="0">
                <a:latin typeface="Times New Roman" pitchFamily="18" charset="0"/>
                <a:cs typeface="Times New Roman" pitchFamily="18" charset="0"/>
              </a:rPr>
              <a:t>file is an mp3 file</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controls attribute tells the browser to display an audio control bar (for starting, pausing</a:t>
            </a:r>
            <a:r>
              <a:rPr lang="en-US" dirty="0" smtClean="0">
                <a:latin typeface="Times New Roman" pitchFamily="18" charset="0"/>
                <a:cs typeface="Times New Roman" pitchFamily="18" charset="0"/>
              </a:rPr>
              <a:t>, and </a:t>
            </a:r>
            <a:r>
              <a:rPr lang="en-US" dirty="0">
                <a:latin typeface="Times New Roman" pitchFamily="18" charset="0"/>
                <a:cs typeface="Times New Roman" pitchFamily="18" charset="0"/>
              </a:rPr>
              <a:t>adjusting the volume) for the audio player. You should always include the </a:t>
            </a:r>
            <a:r>
              <a:rPr lang="en-US" dirty="0" smtClean="0">
                <a:latin typeface="Times New Roman" pitchFamily="18" charset="0"/>
                <a:cs typeface="Times New Roman" pitchFamily="18" charset="0"/>
              </a:rPr>
              <a:t>controls attribute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 don’t, some users will be annoyed that they are unable to stop the sound. In </a:t>
            </a:r>
            <a:r>
              <a:rPr lang="en-US" dirty="0" smtClean="0">
                <a:latin typeface="Times New Roman" pitchFamily="18" charset="0"/>
                <a:cs typeface="Times New Roman" pitchFamily="18" charset="0"/>
              </a:rPr>
              <a:t>the code </a:t>
            </a:r>
            <a:r>
              <a:rPr lang="en-US" dirty="0">
                <a:latin typeface="Times New Roman" pitchFamily="18" charset="0"/>
                <a:cs typeface="Times New Roman" pitchFamily="18" charset="0"/>
              </a:rPr>
              <a:t>fragment, note how the controls attribute isn’t assigned a value. </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you specify an </a:t>
            </a:r>
            <a:r>
              <a:rPr lang="en-US" dirty="0" smtClean="0">
                <a:latin typeface="Times New Roman" pitchFamily="18" charset="0"/>
                <a:cs typeface="Times New Roman" pitchFamily="18" charset="0"/>
              </a:rPr>
              <a:t>attribute by </a:t>
            </a:r>
            <a:r>
              <a:rPr lang="en-US" dirty="0">
                <a:latin typeface="Times New Roman" pitchFamily="18" charset="0"/>
                <a:cs typeface="Times New Roman" pitchFamily="18" charset="0"/>
              </a:rPr>
              <a:t>itself, that’s known as an empty attribute. As an alternative, it’s legal to specify a </a:t>
            </a:r>
            <a:r>
              <a:rPr lang="en-US" dirty="0" smtClean="0">
                <a:latin typeface="Times New Roman" pitchFamily="18" charset="0"/>
                <a:cs typeface="Times New Roman" pitchFamily="18" charset="0"/>
              </a:rPr>
              <a:t>dummy value </a:t>
            </a:r>
            <a:r>
              <a:rPr lang="en-US" dirty="0">
                <a:latin typeface="Times New Roman" pitchFamily="18" charset="0"/>
                <a:cs typeface="Times New Roman" pitchFamily="18" charset="0"/>
              </a:rPr>
              <a:t>or empty string like this:</a:t>
            </a:r>
          </a:p>
          <a:p>
            <a:pPr lvl="1" algn="just">
              <a:lnSpc>
                <a:spcPct val="90000"/>
              </a:lnSpc>
              <a:spcBef>
                <a:spcPts val="0"/>
              </a:spcBef>
              <a:spcAft>
                <a:spcPts val="0"/>
              </a:spcAft>
            </a:pPr>
            <a:r>
              <a:rPr lang="en-US" b="1" dirty="0">
                <a:solidFill>
                  <a:srgbClr val="FF0000"/>
                </a:solidFill>
                <a:latin typeface="Times New Roman" pitchFamily="18" charset="0"/>
                <a:cs typeface="Times New Roman" pitchFamily="18" charset="0"/>
              </a:rPr>
              <a:t>controls</a:t>
            </a:r>
            <a:r>
              <a:rPr lang="en-US" dirty="0">
                <a:solidFill>
                  <a:srgbClr val="FF0000"/>
                </a:solidFill>
                <a:latin typeface="Times New Roman" pitchFamily="18" charset="0"/>
                <a:cs typeface="Times New Roman" pitchFamily="18" charset="0"/>
              </a:rPr>
              <a:t>="controls"</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controls="" </a:t>
            </a: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1150941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Audio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audio Element </a:t>
            </a:r>
            <a:r>
              <a:rPr lang="en-US" dirty="0" smtClean="0">
                <a:solidFill>
                  <a:srgbClr val="FF0000"/>
                </a:solidFill>
                <a:latin typeface="Times New Roman" pitchFamily="18" charset="0"/>
                <a:cs typeface="Times New Roman" pitchFamily="18" charset="0"/>
              </a:rPr>
              <a:t>Attributes (continue…)</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b="1" dirty="0">
                <a:solidFill>
                  <a:srgbClr val="FF0000"/>
                </a:solidFill>
                <a:latin typeface="Times New Roman" pitchFamily="18" charset="0"/>
                <a:cs typeface="Times New Roman" pitchFamily="18" charset="0"/>
              </a:rPr>
              <a:t>preload attribute </a:t>
            </a:r>
            <a:r>
              <a:rPr lang="en-US" dirty="0">
                <a:latin typeface="Times New Roman" pitchFamily="18" charset="0"/>
                <a:cs typeface="Times New Roman" pitchFamily="18" charset="0"/>
              </a:rPr>
              <a:t>indicates whether the browser should download </a:t>
            </a:r>
            <a:r>
              <a:rPr lang="en-US" b="1" dirty="0">
                <a:latin typeface="Times New Roman" pitchFamily="18" charset="0"/>
                <a:cs typeface="Times New Roman" pitchFamily="18" charset="0"/>
              </a:rPr>
              <a:t>audio </a:t>
            </a:r>
            <a:r>
              <a:rPr lang="en-US" b="1" dirty="0" smtClean="0">
                <a:latin typeface="Times New Roman" pitchFamily="18" charset="0"/>
                <a:cs typeface="Times New Roman" pitchFamily="18" charset="0"/>
              </a:rPr>
              <a:t>information when </a:t>
            </a:r>
            <a:r>
              <a:rPr lang="en-US" b="1" dirty="0">
                <a:latin typeface="Times New Roman" pitchFamily="18" charset="0"/>
                <a:cs typeface="Times New Roman" pitchFamily="18" charset="0"/>
              </a:rPr>
              <a:t>the web page first loads</a:t>
            </a:r>
            <a:r>
              <a:rPr lang="en-US" dirty="0">
                <a:latin typeface="Times New Roman" pitchFamily="18" charset="0"/>
                <a:cs typeface="Times New Roman" pitchFamily="18" charset="0"/>
              </a:rPr>
              <a:t>, or wait to download if and when the user starts the audio player. </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If there’s </a:t>
            </a:r>
            <a:r>
              <a:rPr lang="en-US" dirty="0">
                <a:latin typeface="Times New Roman" pitchFamily="18" charset="0"/>
                <a:cs typeface="Times New Roman" pitchFamily="18" charset="0"/>
              </a:rPr>
              <a:t>a preload value </a:t>
            </a:r>
            <a:r>
              <a:rPr lang="en-US" dirty="0" smtClean="0">
                <a:latin typeface="Times New Roman" pitchFamily="18" charset="0"/>
                <a:cs typeface="Times New Roman" pitchFamily="18" charset="0"/>
              </a:rPr>
              <a:t>of( </a:t>
            </a:r>
            <a:r>
              <a:rPr lang="en-US" dirty="0" smtClean="0">
                <a:solidFill>
                  <a:srgbClr val="FF0000"/>
                </a:solidFill>
                <a:latin typeface="Times New Roman" pitchFamily="18" charset="0"/>
                <a:cs typeface="Times New Roman" pitchFamily="18" charset="0"/>
              </a:rPr>
              <a:t>auto or the empty) </a:t>
            </a:r>
            <a:r>
              <a:rPr lang="en-US" dirty="0">
                <a:latin typeface="Times New Roman" pitchFamily="18" charset="0"/>
                <a:cs typeface="Times New Roman" pitchFamily="18" charset="0"/>
              </a:rPr>
              <a:t>string </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browser takes that as a suggestion to download the audio file when the page loads initially</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If there’s </a:t>
            </a:r>
            <a:r>
              <a:rPr lang="en-US" dirty="0">
                <a:latin typeface="Times New Roman" pitchFamily="18" charset="0"/>
                <a:cs typeface="Times New Roman" pitchFamily="18" charset="0"/>
              </a:rPr>
              <a:t>a preload value of </a:t>
            </a:r>
            <a:r>
              <a:rPr 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meta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browser takes that as a suggestion to </a:t>
            </a:r>
            <a:r>
              <a:rPr lang="en-US" dirty="0" smtClean="0">
                <a:latin typeface="Times New Roman" pitchFamily="18" charset="0"/>
                <a:cs typeface="Times New Roman" pitchFamily="18" charset="0"/>
              </a:rPr>
              <a:t>download the metadata (</a:t>
            </a:r>
            <a:r>
              <a:rPr lang="en-US" dirty="0">
                <a:latin typeface="Times New Roman" pitchFamily="18" charset="0"/>
                <a:cs typeface="Times New Roman" pitchFamily="18" charset="0"/>
              </a:rPr>
              <a:t>e.g., duration) when the page loads initially</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If there’s a preload value of </a:t>
            </a:r>
            <a:r>
              <a:rPr 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none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browser </a:t>
            </a:r>
            <a:r>
              <a:rPr lang="en-US" dirty="0" smtClean="0">
                <a:latin typeface="Times New Roman" pitchFamily="18" charset="0"/>
                <a:cs typeface="Times New Roman" pitchFamily="18" charset="0"/>
              </a:rPr>
              <a:t>downloads no </a:t>
            </a:r>
            <a:r>
              <a:rPr lang="en-US" dirty="0">
                <a:latin typeface="Times New Roman" pitchFamily="18" charset="0"/>
                <a:cs typeface="Times New Roman" pitchFamily="18" charset="0"/>
              </a:rPr>
              <a:t>audio information when the page loads initially</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audio element’s </a:t>
            </a:r>
            <a:r>
              <a:rPr 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auto play</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)attribute </a:t>
            </a:r>
            <a:r>
              <a:rPr lang="en-US" dirty="0">
                <a:latin typeface="Times New Roman" pitchFamily="18" charset="0"/>
                <a:cs typeface="Times New Roman" pitchFamily="18" charset="0"/>
              </a:rPr>
              <a:t>tells the browser to start playing the audio </a:t>
            </a:r>
            <a:r>
              <a:rPr lang="en-US" dirty="0" smtClean="0">
                <a:latin typeface="Times New Roman" pitchFamily="18" charset="0"/>
                <a:cs typeface="Times New Roman" pitchFamily="18" charset="0"/>
              </a:rPr>
              <a:t>file when </a:t>
            </a:r>
            <a:r>
              <a:rPr lang="en-US" dirty="0">
                <a:latin typeface="Times New Roman" pitchFamily="18" charset="0"/>
                <a:cs typeface="Times New Roman" pitchFamily="18" charset="0"/>
              </a:rPr>
              <a:t>the page first downloads. If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provide an </a:t>
            </a:r>
            <a:r>
              <a:rPr lang="en-US" dirty="0" smtClean="0">
                <a:latin typeface="Times New Roman" pitchFamily="18" charset="0"/>
                <a:cs typeface="Times New Roman" pitchFamily="18" charset="0"/>
              </a:rPr>
              <a:t>auto play </a:t>
            </a:r>
            <a:r>
              <a:rPr lang="en-US" dirty="0">
                <a:latin typeface="Times New Roman" pitchFamily="18" charset="0"/>
                <a:cs typeface="Times New Roman" pitchFamily="18" charset="0"/>
              </a:rPr>
              <a:t>attribute, there’s no need to </a:t>
            </a:r>
            <a:r>
              <a:rPr lang="en-US" dirty="0" smtClean="0">
                <a:latin typeface="Times New Roman" pitchFamily="18" charset="0"/>
                <a:cs typeface="Times New Roman" pitchFamily="18" charset="0"/>
              </a:rPr>
              <a:t>specify preload </a:t>
            </a:r>
            <a:r>
              <a:rPr lang="en-US" dirty="0">
                <a:latin typeface="Times New Roman" pitchFamily="18" charset="0"/>
                <a:cs typeface="Times New Roman" pitchFamily="18" charset="0"/>
              </a:rPr>
              <a:t>because preloading occurs regardless of the preload attribute’s value</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effectLst>
                  <a:outerShdw blurRad="38100" dist="38100" dir="2700000" algn="tl">
                    <a:srgbClr val="000000">
                      <a:alpha val="43137"/>
                    </a:srgbClr>
                  </a:outerShdw>
                </a:effectLst>
                <a:latin typeface="Times New Roman" pitchFamily="18" charset="0"/>
                <a:cs typeface="Times New Roman" pitchFamily="18" charset="0"/>
              </a:rPr>
              <a:t>Autoplay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is </a:t>
            </a:r>
            <a:r>
              <a:rPr lang="en-US" dirty="0">
                <a:effectLst>
                  <a:outerShdw blurRad="38100" dist="38100" dir="2700000" algn="tl">
                    <a:srgbClr val="000000">
                      <a:alpha val="43137"/>
                    </a:srgbClr>
                  </a:outerShdw>
                </a:effectLst>
                <a:latin typeface="Times New Roman" pitchFamily="18" charset="0"/>
                <a:cs typeface="Times New Roman" pitchFamily="18" charset="0"/>
              </a:rPr>
              <a:t>used for sounds that are meant to be played in the background. if you do use autoplay, you should make sure to </a:t>
            </a:r>
            <a:r>
              <a:rPr lang="en-US" dirty="0" smtClean="0">
                <a:effectLst>
                  <a:outerShdw blurRad="38100" dist="38100" dir="2700000" algn="tl">
                    <a:srgbClr val="000000">
                      <a:alpha val="43137"/>
                    </a:srgbClr>
                  </a:outerShdw>
                </a:effectLst>
                <a:latin typeface="Times New Roman" pitchFamily="18" charset="0"/>
                <a:cs typeface="Times New Roman" pitchFamily="18" charset="0"/>
              </a:rPr>
              <a:t>include the </a:t>
            </a:r>
            <a:r>
              <a:rPr lang="en-US" dirty="0">
                <a:effectLst>
                  <a:outerShdw blurRad="38100" dist="38100" dir="2700000" algn="tl">
                    <a:srgbClr val="000000">
                      <a:alpha val="43137"/>
                    </a:srgbClr>
                  </a:outerShdw>
                </a:effectLst>
                <a:latin typeface="Times New Roman" pitchFamily="18" charset="0"/>
                <a:cs typeface="Times New Roman" pitchFamily="18" charset="0"/>
              </a:rPr>
              <a:t>controls attribute, so the user can turn off the sound if necessary. </a:t>
            </a:r>
            <a:endParaRPr lang="en-US"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ctr">
              <a:lnSpc>
                <a:spcPct val="90000"/>
              </a:lnSpc>
              <a:spcBef>
                <a:spcPts val="0"/>
              </a:spcBef>
              <a:spcAft>
                <a:spcPts val="0"/>
              </a:spcAft>
              <a:buFont typeface="Arial" panose="020B0604020202020204" pitchFamily="34" charset="0"/>
              <a:buChar char="•"/>
            </a:pPr>
            <a:r>
              <a:rPr lang="en-US" sz="2400" b="1" dirty="0">
                <a:solidFill>
                  <a:srgbClr val="FF0000"/>
                </a:solidFill>
                <a:latin typeface="Times New Roman" pitchFamily="18" charset="0"/>
                <a:cs typeface="Times New Roman" pitchFamily="18" charset="0"/>
              </a:rPr>
              <a:t> Audio File </a:t>
            </a:r>
            <a:r>
              <a:rPr lang="en-US" sz="2400" b="1" dirty="0" smtClean="0">
                <a:solidFill>
                  <a:srgbClr val="FF0000"/>
                </a:solidFill>
                <a:latin typeface="Times New Roman" pitchFamily="18" charset="0"/>
                <a:cs typeface="Times New Roman" pitchFamily="18" charset="0"/>
              </a:rPr>
              <a:t>Formats</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Different </a:t>
            </a:r>
            <a:r>
              <a:rPr lang="en-US" dirty="0">
                <a:latin typeface="Times New Roman" pitchFamily="18" charset="0"/>
                <a:cs typeface="Times New Roman" pitchFamily="18" charset="0"/>
              </a:rPr>
              <a:t>browsers support different audio file formats. To handle that situation</a:t>
            </a:r>
            <a:r>
              <a:rPr lang="en-US" dirty="0" smtClean="0">
                <a:latin typeface="Times New Roman" pitchFamily="18" charset="0"/>
                <a:cs typeface="Times New Roman" pitchFamily="18" charset="0"/>
              </a:rPr>
              <a:t>, we </a:t>
            </a:r>
            <a:r>
              <a:rPr lang="en-US" dirty="0">
                <a:latin typeface="Times New Roman" pitchFamily="18" charset="0"/>
                <a:cs typeface="Times New Roman" pitchFamily="18" charset="0"/>
              </a:rPr>
              <a:t>can omit the audio element’s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 attribute and, instead, include source elements </a:t>
            </a:r>
            <a:r>
              <a:rPr lang="en-US" dirty="0" smtClean="0">
                <a:latin typeface="Times New Roman" pitchFamily="18" charset="0"/>
                <a:cs typeface="Times New Roman" pitchFamily="18" charset="0"/>
              </a:rPr>
              <a:t>between the </a:t>
            </a:r>
            <a:r>
              <a:rPr lang="en-US" dirty="0">
                <a:latin typeface="Times New Roman" pitchFamily="18" charset="0"/>
                <a:cs typeface="Times New Roman" pitchFamily="18" charset="0"/>
              </a:rPr>
              <a:t>audio element’s start and end tags.</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340350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Audio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82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Audio </a:t>
            </a:r>
            <a:r>
              <a:rPr lang="en-US" dirty="0">
                <a:solidFill>
                  <a:srgbClr val="FF0000"/>
                </a:solidFill>
                <a:latin typeface="Times New Roman" pitchFamily="18" charset="0"/>
                <a:cs typeface="Times New Roman" pitchFamily="18" charset="0"/>
              </a:rPr>
              <a:t>File </a:t>
            </a:r>
            <a:r>
              <a:rPr lang="en-US" dirty="0" smtClean="0">
                <a:solidFill>
                  <a:srgbClr val="FF0000"/>
                </a:solidFill>
                <a:latin typeface="Times New Roman" pitchFamily="18" charset="0"/>
                <a:cs typeface="Times New Roman" pitchFamily="18" charset="0"/>
              </a:rPr>
              <a:t>Formats (continue…)</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An </a:t>
            </a:r>
            <a:r>
              <a:rPr lang="en-US" dirty="0">
                <a:latin typeface="Times New Roman" pitchFamily="18" charset="0"/>
                <a:cs typeface="Times New Roman" pitchFamily="18" charset="0"/>
              </a:rPr>
              <a:t>example that uses multiple source elements </a:t>
            </a:r>
            <a:r>
              <a:rPr lang="en-US" dirty="0" smtClean="0">
                <a:latin typeface="Times New Roman" pitchFamily="18" charset="0"/>
                <a:cs typeface="Times New Roman" pitchFamily="18" charset="0"/>
              </a:rPr>
              <a:t>to make </a:t>
            </a:r>
            <a:r>
              <a:rPr lang="en-US" dirty="0">
                <a:latin typeface="Times New Roman" pitchFamily="18" charset="0"/>
                <a:cs typeface="Times New Roman" pitchFamily="18" charset="0"/>
              </a:rPr>
              <a:t>it extremely likely that the browser supports at least one of the rainstorm audio file formats:</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&lt;audio autoplay </a:t>
            </a:r>
            <a:r>
              <a:rPr lang="en-US" b="1" dirty="0">
                <a:solidFill>
                  <a:srgbClr val="FF0000"/>
                </a:solidFill>
                <a:latin typeface="Times New Roman" pitchFamily="18" charset="0"/>
                <a:cs typeface="Times New Roman" pitchFamily="18" charset="0"/>
              </a:rPr>
              <a:t>controls loop</a:t>
            </a:r>
            <a:r>
              <a:rPr lang="en-US" dirty="0">
                <a:solidFill>
                  <a:srgbClr val="FF0000"/>
                </a:solidFill>
                <a:latin typeface="Times New Roman" pitchFamily="18" charset="0"/>
                <a:cs typeface="Times New Roman" pitchFamily="18" charset="0"/>
              </a:rPr>
              <a:t>&gt;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&lt;source </a:t>
            </a:r>
            <a:r>
              <a:rPr lang="en-US" dirty="0" err="1">
                <a:solidFill>
                  <a:srgbClr val="FF0000"/>
                </a:solidFill>
                <a:latin typeface="Times New Roman" pitchFamily="18" charset="0"/>
                <a:cs typeface="Times New Roman" pitchFamily="18" charset="0"/>
              </a:rPr>
              <a:t>src</a:t>
            </a:r>
            <a:r>
              <a:rPr lang="en-US" dirty="0" smtClean="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audio</a:t>
            </a:r>
            <a:r>
              <a:rPr lang="en-US" dirty="0" smtClean="0">
                <a:solidFill>
                  <a:srgbClr val="FF0000"/>
                </a:solidFill>
                <a:latin typeface="Times New Roman" pitchFamily="18" charset="0"/>
                <a:cs typeface="Times New Roman" pitchFamily="18" charset="0"/>
              </a:rPr>
              <a:t>/rainStorm.mp3</a:t>
            </a:r>
            <a:r>
              <a:rPr lang="en-US" dirty="0">
                <a:solidFill>
                  <a:srgbClr val="FF0000"/>
                </a:solidFill>
                <a:latin typeface="Times New Roman" pitchFamily="18" charset="0"/>
                <a:cs typeface="Times New Roman" pitchFamily="18" charset="0"/>
              </a:rPr>
              <a:t>" type="audio/mpeg"&gt;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&lt;source </a:t>
            </a:r>
            <a:r>
              <a:rPr lang="en-US" dirty="0" err="1">
                <a:solidFill>
                  <a:srgbClr val="FF0000"/>
                </a:solidFill>
                <a:latin typeface="Times New Roman" pitchFamily="18" charset="0"/>
                <a:cs typeface="Times New Roman" pitchFamily="18" charset="0"/>
              </a:rPr>
              <a:t>src</a:t>
            </a:r>
            <a:r>
              <a:rPr lang="en-US" dirty="0" smtClean="0">
                <a:solidFill>
                  <a:srgbClr val="FF0000"/>
                </a:solidFill>
                <a:latin typeface="Times New Roman" pitchFamily="18" charset="0"/>
                <a:cs typeface="Times New Roman" pitchFamily="18" charset="0"/>
              </a:rPr>
              <a:t>="../audio/rainStorm.wav</a:t>
            </a:r>
            <a:r>
              <a:rPr lang="en-US" dirty="0">
                <a:solidFill>
                  <a:srgbClr val="FF0000"/>
                </a:solidFill>
                <a:latin typeface="Times New Roman" pitchFamily="18" charset="0"/>
                <a:cs typeface="Times New Roman" pitchFamily="18" charset="0"/>
              </a:rPr>
              <a:t>" type="audio/wav"&gt;</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&lt;source </a:t>
            </a:r>
            <a:r>
              <a:rPr lang="en-US" dirty="0" err="1">
                <a:solidFill>
                  <a:srgbClr val="FF0000"/>
                </a:solidFill>
                <a:latin typeface="Times New Roman" pitchFamily="18" charset="0"/>
                <a:cs typeface="Times New Roman" pitchFamily="18" charset="0"/>
              </a:rPr>
              <a:t>src</a:t>
            </a:r>
            <a:r>
              <a:rPr lang="en-US" dirty="0" smtClean="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audio</a:t>
            </a:r>
            <a:r>
              <a:rPr lang="en-US" dirty="0" smtClean="0">
                <a:solidFill>
                  <a:srgbClr val="FF0000"/>
                </a:solidFill>
                <a:latin typeface="Times New Roman" pitchFamily="18" charset="0"/>
                <a:cs typeface="Times New Roman" pitchFamily="18" charset="0"/>
              </a:rPr>
              <a:t>/rainStorm.ogg</a:t>
            </a:r>
            <a:r>
              <a:rPr lang="en-US" dirty="0">
                <a:solidFill>
                  <a:srgbClr val="FF0000"/>
                </a:solidFill>
                <a:latin typeface="Times New Roman" pitchFamily="18" charset="0"/>
                <a:cs typeface="Times New Roman" pitchFamily="18" charset="0"/>
              </a:rPr>
              <a:t>" type="audio/</a:t>
            </a:r>
            <a:r>
              <a:rPr lang="en-US" dirty="0" err="1">
                <a:solidFill>
                  <a:srgbClr val="FF0000"/>
                </a:solidFill>
                <a:latin typeface="Times New Roman" pitchFamily="18" charset="0"/>
                <a:cs typeface="Times New Roman" pitchFamily="18" charset="0"/>
              </a:rPr>
              <a:t>ogg</a:t>
            </a:r>
            <a:r>
              <a:rPr lang="en-US"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audio</a:t>
            </a:r>
            <a:r>
              <a:rPr lang="en-US" dirty="0" smtClean="0">
                <a:solidFill>
                  <a:srgbClr val="FF0000"/>
                </a:solidFill>
                <a:latin typeface="Times New Roman" pitchFamily="18" charset="0"/>
                <a:cs typeface="Times New Roman" pitchFamily="18" charset="0"/>
              </a:rPr>
              <a:t>&gt;</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For maximum browser compatibility, you should include source elements for these </a:t>
            </a:r>
            <a:r>
              <a:rPr lang="en-US" dirty="0" smtClean="0">
                <a:latin typeface="Times New Roman" pitchFamily="18" charset="0"/>
                <a:cs typeface="Times New Roman" pitchFamily="18" charset="0"/>
              </a:rPr>
              <a:t>three popular </a:t>
            </a:r>
            <a:r>
              <a:rPr lang="en-US" dirty="0">
                <a:latin typeface="Times New Roman" pitchFamily="18" charset="0"/>
                <a:cs typeface="Times New Roman" pitchFamily="18" charset="0"/>
              </a:rPr>
              <a:t>audio file formats—.mp3, .wav, .</a:t>
            </a:r>
            <a:r>
              <a:rPr lang="en-US" dirty="0" err="1">
                <a:latin typeface="Times New Roman" pitchFamily="18" charset="0"/>
                <a:cs typeface="Times New Roman" pitchFamily="18" charset="0"/>
              </a:rPr>
              <a:t>ogg</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Chrome </a:t>
            </a:r>
            <a:r>
              <a:rPr lang="en-US" b="1" dirty="0" smtClean="0">
                <a:latin typeface="Times New Roman" pitchFamily="18" charset="0"/>
                <a:cs typeface="Times New Roman" pitchFamily="18" charset="0"/>
              </a:rPr>
              <a:t>and Firefox </a:t>
            </a:r>
            <a:r>
              <a:rPr lang="en-US" b="1" dirty="0">
                <a:latin typeface="Times New Roman" pitchFamily="18" charset="0"/>
                <a:cs typeface="Times New Roman" pitchFamily="18" charset="0"/>
              </a:rPr>
              <a:t>support all three audio formats,</a:t>
            </a:r>
            <a:r>
              <a:rPr lang="en-US" dirty="0">
                <a:latin typeface="Times New Roman" pitchFamily="18" charset="0"/>
                <a:cs typeface="Times New Roman" pitchFamily="18" charset="0"/>
              </a:rPr>
              <a:t> but </a:t>
            </a:r>
            <a:r>
              <a:rPr lang="en-US" dirty="0">
                <a:solidFill>
                  <a:srgbClr val="00B0F0"/>
                </a:solidFill>
                <a:latin typeface="Times New Roman" pitchFamily="18" charset="0"/>
                <a:cs typeface="Times New Roman" pitchFamily="18" charset="0"/>
              </a:rPr>
              <a:t>Internet Explorer supports only the mp3 format</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Older browsers </a:t>
            </a:r>
            <a:r>
              <a:rPr lang="en-US" dirty="0">
                <a:latin typeface="Times New Roman" pitchFamily="18" charset="0"/>
                <a:cs typeface="Times New Roman" pitchFamily="18" charset="0"/>
              </a:rPr>
              <a:t>have less support, so for the next several years, you should provide multiple source </a:t>
            </a:r>
            <a:r>
              <a:rPr lang="en-US" dirty="0" smtClean="0">
                <a:latin typeface="Times New Roman" pitchFamily="18" charset="0"/>
                <a:cs typeface="Times New Roman" pitchFamily="18" charset="0"/>
              </a:rPr>
              <a:t>elements with </a:t>
            </a:r>
            <a:r>
              <a:rPr lang="en-US" dirty="0">
                <a:latin typeface="Times New Roman" pitchFamily="18" charset="0"/>
                <a:cs typeface="Times New Roman" pitchFamily="18" charset="0"/>
              </a:rPr>
              <a:t>multiple file formats</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browser loads </a:t>
            </a:r>
            <a:r>
              <a:rPr lang="en-US" dirty="0">
                <a:latin typeface="Times New Roman" pitchFamily="18" charset="0"/>
                <a:cs typeface="Times New Roman" pitchFamily="18" charset="0"/>
              </a:rPr>
              <a:t>the first file that uses a format that the browser supports, so in processing the code fragment</a:t>
            </a:r>
            <a:r>
              <a:rPr lang="en-US" dirty="0" smtClean="0">
                <a:latin typeface="Times New Roman" pitchFamily="18" charset="0"/>
                <a:cs typeface="Times New Roman" pitchFamily="18" charset="0"/>
              </a:rPr>
              <a:t>, if </a:t>
            </a:r>
            <a:r>
              <a:rPr lang="en-US" dirty="0">
                <a:latin typeface="Times New Roman" pitchFamily="18" charset="0"/>
                <a:cs typeface="Times New Roman" pitchFamily="18" charset="0"/>
              </a:rPr>
              <a:t>a browser supports all three file formats, the browser will use the mp3 file</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endParaRPr lang="en-US"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Halloween Sounds Web Page</a:t>
            </a:r>
            <a:endParaRPr lang="en-US"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In example 4., note </a:t>
            </a:r>
            <a:r>
              <a:rPr lang="en-US" dirty="0">
                <a:latin typeface="Times New Roman" pitchFamily="18" charset="0"/>
                <a:cs typeface="Times New Roman" pitchFamily="18" charset="0"/>
              </a:rPr>
              <a:t>the rainstorm sound’s audio player, </a:t>
            </a:r>
            <a:r>
              <a:rPr lang="en-US" dirty="0" smtClean="0">
                <a:latin typeface="Times New Roman" pitchFamily="18" charset="0"/>
                <a:cs typeface="Times New Roman" pitchFamily="18" charset="0"/>
              </a:rPr>
              <a:t>and note </a:t>
            </a:r>
            <a:r>
              <a:rPr lang="en-US" dirty="0">
                <a:latin typeface="Times New Roman" pitchFamily="18" charset="0"/>
                <a:cs typeface="Times New Roman" pitchFamily="18" charset="0"/>
              </a:rPr>
              <a:t>the two other players for the witch’s cackle sound and the werewolf sound. The rainstorm </a:t>
            </a:r>
            <a:r>
              <a:rPr lang="en-US" dirty="0" smtClean="0">
                <a:latin typeface="Times New Roman" pitchFamily="18" charset="0"/>
                <a:cs typeface="Times New Roman" pitchFamily="18" charset="0"/>
              </a:rPr>
              <a:t>sound’s audio </a:t>
            </a:r>
            <a:r>
              <a:rPr lang="en-US" dirty="0">
                <a:latin typeface="Times New Roman" pitchFamily="18" charset="0"/>
                <a:cs typeface="Times New Roman" pitchFamily="18" charset="0"/>
              </a:rPr>
              <a:t>element includes </a:t>
            </a:r>
            <a:r>
              <a:rPr lang="en-US" dirty="0">
                <a:solidFill>
                  <a:srgbClr val="FF0000"/>
                </a:solidFill>
                <a:latin typeface="Times New Roman" pitchFamily="18" charset="0"/>
                <a:cs typeface="Times New Roman" pitchFamily="18" charset="0"/>
              </a:rPr>
              <a:t>autoplay</a:t>
            </a:r>
            <a:r>
              <a:rPr lang="en-US" dirty="0">
                <a:latin typeface="Times New Roman" pitchFamily="18" charset="0"/>
                <a:cs typeface="Times New Roman" pitchFamily="18" charset="0"/>
              </a:rPr>
              <a:t> and </a:t>
            </a:r>
            <a:r>
              <a:rPr lang="en-US" dirty="0">
                <a:solidFill>
                  <a:srgbClr val="FF0000"/>
                </a:solidFill>
                <a:latin typeface="Times New Roman" pitchFamily="18" charset="0"/>
                <a:cs typeface="Times New Roman" pitchFamily="18" charset="0"/>
              </a:rPr>
              <a:t>loop</a:t>
            </a:r>
            <a:r>
              <a:rPr lang="en-US" dirty="0">
                <a:latin typeface="Times New Roman" pitchFamily="18" charset="0"/>
                <a:cs typeface="Times New Roman" pitchFamily="18" charset="0"/>
              </a:rPr>
              <a:t> attributes. That tells the browser to start playing </a:t>
            </a:r>
            <a:r>
              <a:rPr lang="en-US" dirty="0" smtClean="0">
                <a:latin typeface="Times New Roman" pitchFamily="18" charset="0"/>
                <a:cs typeface="Times New Roman" pitchFamily="18" charset="0"/>
              </a:rPr>
              <a:t>the rainstorm </a:t>
            </a:r>
            <a:r>
              <a:rPr lang="en-US" dirty="0">
                <a:latin typeface="Times New Roman" pitchFamily="18" charset="0"/>
                <a:cs typeface="Times New Roman" pitchFamily="18" charset="0"/>
              </a:rPr>
              <a:t>sound when the page first downloads and to replay the sound in a loop. </a:t>
            </a:r>
            <a:endParaRPr lang="en-US"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1529696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Audio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16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Halloween </a:t>
            </a:r>
            <a:r>
              <a:rPr lang="en-US" dirty="0">
                <a:solidFill>
                  <a:srgbClr val="FF0000"/>
                </a:solidFill>
                <a:latin typeface="Times New Roman" pitchFamily="18" charset="0"/>
                <a:cs typeface="Times New Roman" pitchFamily="18" charset="0"/>
              </a:rPr>
              <a:t>Sounds Web Page</a:t>
            </a:r>
            <a:endParaRPr lang="en-US"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As an indication that the rainstorm sound is currently playing, you can see that the rainstorm audio player displays a pause button. The other players are not currently playing, so you can see that they display play </a:t>
            </a:r>
            <a:r>
              <a:rPr lang="en-US" dirty="0">
                <a:latin typeface="Times New Roman" pitchFamily="18" charset="0"/>
                <a:cs typeface="Times New Roman" pitchFamily="18" charset="0"/>
              </a:rPr>
              <a:t>buttons. </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It’s </a:t>
            </a:r>
            <a:r>
              <a:rPr lang="en-US" dirty="0">
                <a:latin typeface="Times New Roman" pitchFamily="18" charset="0"/>
                <a:cs typeface="Times New Roman" pitchFamily="18" charset="0"/>
              </a:rPr>
              <a:t>reasonable to assume that the user will want to play all three Halloween sounds.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bottom two audio elements include </a:t>
            </a:r>
            <a:r>
              <a:rPr lang="en-US" dirty="0" smtClean="0">
                <a:latin typeface="Times New Roman" pitchFamily="18" charset="0"/>
                <a:cs typeface="Times New Roman" pitchFamily="18" charset="0"/>
              </a:rPr>
              <a:t>preload attributes </a:t>
            </a:r>
            <a:r>
              <a:rPr lang="en-US" dirty="0">
                <a:latin typeface="Times New Roman" pitchFamily="18" charset="0"/>
                <a:cs typeface="Times New Roman" pitchFamily="18" charset="0"/>
              </a:rPr>
              <a:t>in order to speed things up.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want the rainstorm audio file to be preloaded as well</a:t>
            </a:r>
            <a:r>
              <a:rPr lang="en-US" dirty="0" smtClean="0">
                <a:latin typeface="Times New Roman" pitchFamily="18" charset="0"/>
                <a:cs typeface="Times New Roman" pitchFamily="18" charset="0"/>
              </a:rPr>
              <a:t>, but </a:t>
            </a:r>
            <a:r>
              <a:rPr lang="en-US" dirty="0">
                <a:latin typeface="Times New Roman" pitchFamily="18" charset="0"/>
                <a:cs typeface="Times New Roman" pitchFamily="18" charset="0"/>
              </a:rPr>
              <a:t>there’s no preload attribute in its audio element. Why? Because its autoplay attribute </a:t>
            </a:r>
            <a:r>
              <a:rPr lang="en-US" dirty="0" smtClean="0">
                <a:latin typeface="Times New Roman" pitchFamily="18" charset="0"/>
                <a:cs typeface="Times New Roman" pitchFamily="18" charset="0"/>
              </a:rPr>
              <a:t>tells the </a:t>
            </a:r>
            <a:r>
              <a:rPr lang="en-US" dirty="0">
                <a:latin typeface="Times New Roman" pitchFamily="18" charset="0"/>
                <a:cs typeface="Times New Roman" pitchFamily="18" charset="0"/>
              </a:rPr>
              <a:t>browser to preload the audio file regardless of the presence of a preload attribute</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ctr">
              <a:lnSpc>
                <a:spcPct val="90000"/>
              </a:lnSpc>
              <a:spcBef>
                <a:spcPts val="0"/>
              </a:spcBef>
              <a:spcAft>
                <a:spcPts val="0"/>
              </a:spcAft>
              <a:buFont typeface="Wingdings" panose="05000000000000000000" pitchFamily="2" charset="2"/>
              <a:buChar char="Ø"/>
            </a:pPr>
            <a:r>
              <a:rPr lang="en-US" sz="2400" b="1" dirty="0">
                <a:solidFill>
                  <a:srgbClr val="FF0000"/>
                </a:solidFill>
                <a:latin typeface="Times New Roman" pitchFamily="18" charset="0"/>
                <a:cs typeface="Times New Roman" pitchFamily="18" charset="0"/>
              </a:rPr>
              <a:t>Background Images </a:t>
            </a:r>
            <a:endParaRPr lang="en-US" sz="2400" b="1"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You can see the entire Halloween Sounds web page source code in </a:t>
            </a:r>
            <a:r>
              <a:rPr lang="en-US" dirty="0" smtClean="0">
                <a:latin typeface="Times New Roman" pitchFamily="18" charset="0"/>
                <a:cs typeface="Times New Roman" pitchFamily="18" charset="0"/>
              </a:rPr>
              <a:t>example4., but we’ve </a:t>
            </a:r>
            <a:r>
              <a:rPr lang="en-US" dirty="0">
                <a:latin typeface="Times New Roman" pitchFamily="18" charset="0"/>
                <a:cs typeface="Times New Roman" pitchFamily="18" charset="0"/>
              </a:rPr>
              <a:t>copied the background-image property CSS rule here for your convenience: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body {background-image: </a:t>
            </a:r>
            <a:r>
              <a:rPr lang="en-US" dirty="0" err="1">
                <a:solidFill>
                  <a:srgbClr val="FF0000"/>
                </a:solidFill>
                <a:latin typeface="Times New Roman" pitchFamily="18" charset="0"/>
                <a:cs typeface="Times New Roman" pitchFamily="18" charset="0"/>
              </a:rPr>
              <a:t>url</a:t>
            </a:r>
            <a:r>
              <a:rPr lang="en-US" dirty="0" smtClean="0">
                <a:solidFill>
                  <a:srgbClr val="FF0000"/>
                </a:solidFill>
                <a:latin typeface="Times New Roman" pitchFamily="18" charset="0"/>
                <a:cs typeface="Times New Roman" pitchFamily="18" charset="0"/>
              </a:rPr>
              <a:t>(../images/pumpkin.jpg);}</a:t>
            </a:r>
          </a:p>
          <a:p>
            <a:pPr lvl="1" algn="just">
              <a:lnSpc>
                <a:spcPct val="90000"/>
              </a:lnSpc>
              <a:spcBef>
                <a:spcPts val="0"/>
              </a:spcBef>
              <a:spcAft>
                <a:spcPts val="0"/>
              </a:spcAft>
            </a:pPr>
            <a:endParaRPr lang="en-US"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background-image property uses a URL value to specify the background image’s file. </a:t>
            </a:r>
            <a:r>
              <a:rPr lang="en-US" dirty="0" smtClean="0">
                <a:latin typeface="Times New Roman" pitchFamily="18" charset="0"/>
                <a:cs typeface="Times New Roman" pitchFamily="18" charset="0"/>
              </a:rPr>
              <a:t>Note the </a:t>
            </a:r>
            <a:r>
              <a:rPr lang="en-US" dirty="0">
                <a:latin typeface="Times New Roman" pitchFamily="18" charset="0"/>
                <a:cs typeface="Times New Roman" pitchFamily="18" charset="0"/>
              </a:rPr>
              <a:t>URL value’s syntax—</a:t>
            </a:r>
            <a:r>
              <a:rPr lang="en-US" dirty="0" err="1">
                <a:latin typeface="Times New Roman" pitchFamily="18" charset="0"/>
                <a:cs typeface="Times New Roman" pitchFamily="18" charset="0"/>
              </a:rPr>
              <a:t>url</a:t>
            </a:r>
            <a:r>
              <a:rPr lang="en-US" dirty="0">
                <a:latin typeface="Times New Roman" pitchFamily="18" charset="0"/>
                <a:cs typeface="Times New Roman" pitchFamily="18" charset="0"/>
              </a:rPr>
              <a:t> and then parentheses around a path and a filename. As an option</a:t>
            </a:r>
            <a:r>
              <a:rPr lang="en-US" dirty="0" smtClean="0">
                <a:latin typeface="Times New Roman" pitchFamily="18" charset="0"/>
                <a:cs typeface="Times New Roman" pitchFamily="18" charset="0"/>
              </a:rPr>
              <a:t>, you </a:t>
            </a:r>
            <a:r>
              <a:rPr lang="en-US" dirty="0">
                <a:latin typeface="Times New Roman" pitchFamily="18" charset="0"/>
                <a:cs typeface="Times New Roman" pitchFamily="18" charset="0"/>
              </a:rPr>
              <a:t>can surround the path and filename with single quotes or double quotes.</a:t>
            </a:r>
            <a:endParaRPr lang="en-US" dirty="0" smtClean="0">
              <a:latin typeface="Times New Roman" pitchFamily="18" charset="0"/>
              <a:cs typeface="Times New Roman" pitchFamily="18" charset="0"/>
            </a:endParaRPr>
          </a:p>
          <a:p>
            <a:pPr lvl="1" algn="just">
              <a:lnSpc>
                <a:spcPct val="90000"/>
              </a:lnSpc>
              <a:spcBef>
                <a:spcPts val="0"/>
              </a:spcBef>
              <a:spcAft>
                <a:spcPts val="0"/>
              </a:spcAft>
            </a:pP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9824754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Background </a:t>
            </a:r>
            <a:r>
              <a:rPr lang="en-US" sz="3200" dirty="0" smtClean="0">
                <a:solidFill>
                  <a:srgbClr val="FFFFFF"/>
                </a:solidFill>
                <a:latin typeface="Times New Roman" pitchFamily="18" charset="0"/>
                <a:cs typeface="Times New Roman" pitchFamily="18" charset="0"/>
              </a:rPr>
              <a:t>Images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Wingdings" panose="05000000000000000000" pitchFamily="2" charset="2"/>
              <a:buChar char="Ø"/>
            </a:pPr>
            <a:r>
              <a:rPr lang="en-US" dirty="0" smtClean="0">
                <a:solidFill>
                  <a:srgbClr val="FF0000"/>
                </a:solidFill>
                <a:latin typeface="Times New Roman" pitchFamily="18" charset="0"/>
                <a:cs typeface="Times New Roman" pitchFamily="18" charset="0"/>
              </a:rPr>
              <a:t>Background Images (continue…) </a:t>
            </a:r>
          </a:p>
          <a:p>
            <a:pPr marL="285750" indent="-285750" algn="just">
              <a:lnSpc>
                <a:spcPct val="90000"/>
              </a:lnSpc>
              <a:spcBef>
                <a:spcPts val="0"/>
              </a:spcBef>
              <a:spcAft>
                <a:spcPts val="0"/>
              </a:spcAft>
              <a:buFont typeface="Arial" panose="020B0604020202020204" pitchFamily="34" charset="0"/>
              <a:buChar char="•"/>
            </a:pPr>
            <a:r>
              <a:rPr lang="en-US" dirty="0">
                <a:solidFill>
                  <a:srgbClr val="FF0000"/>
                </a:solidFill>
                <a:latin typeface="Times New Roman" pitchFamily="18" charset="0"/>
                <a:cs typeface="Times New Roman" pitchFamily="18" charset="0"/>
              </a:rPr>
              <a:t> Using an Image to Cover a Web Page’s Background</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 use a background image for a web page, you can’t count on the image’s </a:t>
            </a:r>
            <a:r>
              <a:rPr lang="en-US" dirty="0" smtClean="0">
                <a:latin typeface="Times New Roman" pitchFamily="18" charset="0"/>
                <a:cs typeface="Times New Roman" pitchFamily="18" charset="0"/>
              </a:rPr>
              <a:t>dimensions matching </a:t>
            </a:r>
            <a:r>
              <a:rPr lang="en-US" dirty="0">
                <a:latin typeface="Times New Roman" pitchFamily="18" charset="0"/>
                <a:cs typeface="Times New Roman" pitchFamily="18" charset="0"/>
              </a:rPr>
              <a:t>the browser window’s dimensions. Actually, it’s the viewport’s dimensions that matter</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Suppose that a web page’s background image is smaller than the browser window’s viewport. </a:t>
            </a:r>
            <a:r>
              <a:rPr lang="en-US" dirty="0" smtClean="0">
                <a:latin typeface="Times New Roman" pitchFamily="18" charset="0"/>
                <a:cs typeface="Times New Roman" pitchFamily="18" charset="0"/>
              </a:rPr>
              <a:t>That can </a:t>
            </a:r>
            <a:r>
              <a:rPr lang="en-US" dirty="0">
                <a:latin typeface="Times New Roman" pitchFamily="18" charset="0"/>
                <a:cs typeface="Times New Roman" pitchFamily="18" charset="0"/>
              </a:rPr>
              <a:t>lead to boring dead space surrounding the background image</a:t>
            </a:r>
            <a:r>
              <a:rPr lang="en-US" dirty="0" smtClean="0">
                <a:latin typeface="Times New Roman" pitchFamily="18" charset="0"/>
                <a:cs typeface="Times New Roman" pitchFamily="18" charset="0"/>
              </a:rPr>
              <a:t>.</a:t>
            </a:r>
          </a:p>
          <a:p>
            <a:pPr algn="just">
              <a:lnSpc>
                <a:spcPct val="90000"/>
              </a:lnSpc>
              <a:spcBef>
                <a:spcPts val="0"/>
              </a:spcBef>
              <a:spcAft>
                <a:spcPts val="0"/>
              </a:spcAft>
            </a:pPr>
            <a:r>
              <a:rPr lang="en-US" dirty="0" smtClean="0">
                <a:latin typeface="Times New Roman" pitchFamily="18" charset="0"/>
                <a:cs typeface="Times New Roman" pitchFamily="18" charset="0"/>
              </a:rPr>
              <a:t> </a:t>
            </a:r>
          </a:p>
          <a:p>
            <a:pPr marL="285750" indent="-28575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There </a:t>
            </a:r>
            <a:r>
              <a:rPr lang="en-US" dirty="0">
                <a:solidFill>
                  <a:srgbClr val="FF0000"/>
                </a:solidFill>
                <a:latin typeface="Times New Roman" pitchFamily="18" charset="0"/>
                <a:cs typeface="Times New Roman" pitchFamily="18" charset="0"/>
              </a:rPr>
              <a:t>are several strategies </a:t>
            </a:r>
            <a:r>
              <a:rPr lang="en-US" dirty="0" smtClean="0">
                <a:solidFill>
                  <a:srgbClr val="FF0000"/>
                </a:solidFill>
                <a:latin typeface="Times New Roman" pitchFamily="18" charset="0"/>
                <a:cs typeface="Times New Roman" pitchFamily="18" charset="0"/>
              </a:rPr>
              <a:t>for overcoming </a:t>
            </a:r>
            <a:r>
              <a:rPr lang="en-US" dirty="0">
                <a:solidFill>
                  <a:srgbClr val="FF0000"/>
                </a:solidFill>
                <a:latin typeface="Times New Roman" pitchFamily="18" charset="0"/>
                <a:cs typeface="Times New Roman" pitchFamily="18" charset="0"/>
              </a:rPr>
              <a:t>that potential problem.</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a:t>
            </a:r>
            <a:r>
              <a:rPr lang="en-US" dirty="0">
                <a:solidFill>
                  <a:srgbClr val="FF0000"/>
                </a:solidFill>
                <a:latin typeface="Times New Roman" pitchFamily="18" charset="0"/>
                <a:cs typeface="Times New Roman" pitchFamily="18" charset="0"/>
              </a:rPr>
              <a:t>first strategy </a:t>
            </a:r>
            <a:r>
              <a:rPr lang="en-US" dirty="0">
                <a:latin typeface="Times New Roman" pitchFamily="18" charset="0"/>
                <a:cs typeface="Times New Roman" pitchFamily="18" charset="0"/>
              </a:rPr>
              <a:t>is to rely on the default behavior where the browser fills the entire </a:t>
            </a:r>
            <a:r>
              <a:rPr lang="en-US" dirty="0" smtClean="0">
                <a:latin typeface="Times New Roman" pitchFamily="18" charset="0"/>
                <a:cs typeface="Times New Roman" pitchFamily="18" charset="0"/>
              </a:rPr>
              <a:t>viewport by </a:t>
            </a:r>
            <a:r>
              <a:rPr lang="en-US" dirty="0">
                <a:latin typeface="Times New Roman" pitchFamily="18" charset="0"/>
                <a:cs typeface="Times New Roman" pitchFamily="18" charset="0"/>
              </a:rPr>
              <a:t>displaying multiple copies of the image using a tiled </a:t>
            </a:r>
            <a:r>
              <a:rPr lang="en-US" dirty="0" smtClean="0">
                <a:latin typeface="Times New Roman" pitchFamily="18" charset="0"/>
                <a:cs typeface="Times New Roman" pitchFamily="18" charset="0"/>
              </a:rPr>
              <a:t>layout, as shown in example 4., the photos In </a:t>
            </a:r>
            <a:r>
              <a:rPr lang="en-US" dirty="0">
                <a:latin typeface="Times New Roman" pitchFamily="18" charset="0"/>
                <a:cs typeface="Times New Roman" pitchFamily="18" charset="0"/>
              </a:rPr>
              <a:t>the output </a:t>
            </a:r>
            <a:r>
              <a:rPr lang="en-US" dirty="0" smtClean="0">
                <a:latin typeface="Times New Roman" pitchFamily="18" charset="0"/>
                <a:cs typeface="Times New Roman" pitchFamily="18" charset="0"/>
              </a:rPr>
              <a:t>called </a:t>
            </a:r>
            <a:r>
              <a:rPr lang="en-US" dirty="0">
                <a:latin typeface="Times New Roman" pitchFamily="18" charset="0"/>
                <a:cs typeface="Times New Roman" pitchFamily="18" charset="0"/>
              </a:rPr>
              <a:t>“tiling” because it’s similar in appearance to tiles on </a:t>
            </a:r>
            <a:r>
              <a:rPr lang="en-US" dirty="0" smtClean="0">
                <a:latin typeface="Times New Roman" pitchFamily="18" charset="0"/>
                <a:cs typeface="Times New Roman" pitchFamily="18" charset="0"/>
              </a:rPr>
              <a:t>a kitchen floor.</a:t>
            </a:r>
          </a:p>
          <a:p>
            <a:pPr marL="285750" indent="-285750" algn="just">
              <a:lnSpc>
                <a:spcPct val="90000"/>
              </a:lnSpc>
              <a:spcBef>
                <a:spcPts val="0"/>
              </a:spcBef>
              <a:spcAft>
                <a:spcPts val="0"/>
              </a:spcAft>
              <a:buFont typeface="Arial" panose="020B0604020202020204" pitchFamily="34" charset="0"/>
              <a:buChar char="•"/>
            </a:pPr>
            <a:r>
              <a:rPr lang="en-US" dirty="0">
                <a:solidFill>
                  <a:srgbClr val="FF0000"/>
                </a:solidFill>
                <a:latin typeface="Times New Roman" pitchFamily="18" charset="0"/>
                <a:cs typeface="Times New Roman" pitchFamily="18" charset="0"/>
              </a:rPr>
              <a:t>S</a:t>
            </a:r>
            <a:r>
              <a:rPr lang="en-US" dirty="0" smtClean="0">
                <a:solidFill>
                  <a:srgbClr val="FF0000"/>
                </a:solidFill>
                <a:latin typeface="Times New Roman" pitchFamily="18" charset="0"/>
                <a:cs typeface="Times New Roman" pitchFamily="18" charset="0"/>
              </a:rPr>
              <a:t>econd </a:t>
            </a:r>
            <a:r>
              <a:rPr lang="en-US" dirty="0">
                <a:solidFill>
                  <a:srgbClr val="FF0000"/>
                </a:solidFill>
                <a:latin typeface="Times New Roman" pitchFamily="18" charset="0"/>
                <a:cs typeface="Times New Roman" pitchFamily="18" charset="0"/>
              </a:rPr>
              <a:t>strategy </a:t>
            </a:r>
            <a:r>
              <a:rPr lang="en-US" dirty="0">
                <a:latin typeface="Times New Roman" pitchFamily="18" charset="0"/>
                <a:cs typeface="Times New Roman" pitchFamily="18" charset="0"/>
              </a:rPr>
              <a:t>for overcoming the dead space problem is to use an image large enough to </a:t>
            </a:r>
            <a:r>
              <a:rPr lang="en-US" dirty="0" smtClean="0">
                <a:latin typeface="Times New Roman" pitchFamily="18" charset="0"/>
                <a:cs typeface="Times New Roman" pitchFamily="18" charset="0"/>
              </a:rPr>
              <a:t>cover most </a:t>
            </a:r>
            <a:r>
              <a:rPr lang="en-US" dirty="0">
                <a:latin typeface="Times New Roman" pitchFamily="18" charset="0"/>
                <a:cs typeface="Times New Roman" pitchFamily="18" charset="0"/>
              </a:rPr>
              <a:t>monitors. </a:t>
            </a: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 choose a picture that’s 1600 pixels wide and 1200 </a:t>
            </a:r>
            <a:r>
              <a:rPr lang="en-US" dirty="0" smtClean="0">
                <a:latin typeface="Times New Roman" pitchFamily="18" charset="0"/>
                <a:cs typeface="Times New Roman" pitchFamily="18" charset="0"/>
              </a:rPr>
              <a:t>pixels tall</a:t>
            </a:r>
            <a:r>
              <a:rPr lang="en-US" dirty="0">
                <a:latin typeface="Times New Roman" pitchFamily="18" charset="0"/>
                <a:cs typeface="Times New Roman" pitchFamily="18" charset="0"/>
              </a:rPr>
              <a:t>, the result should look pretty good because the picture will cover most users’ windows</a:t>
            </a:r>
            <a:r>
              <a:rPr lang="en-US" dirty="0" smtClean="0">
                <a:latin typeface="Times New Roman" pitchFamily="18" charset="0"/>
                <a:cs typeface="Times New Roman" pitchFamily="18" charset="0"/>
              </a:rPr>
              <a:t>. A drawback </a:t>
            </a:r>
            <a:r>
              <a:rPr lang="en-US" dirty="0">
                <a:latin typeface="Times New Roman" pitchFamily="18" charset="0"/>
                <a:cs typeface="Times New Roman" pitchFamily="18" charset="0"/>
              </a:rPr>
              <a:t>of using a large fixed image is that the background image will often be cropped significantly. </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A </a:t>
            </a:r>
            <a:r>
              <a:rPr lang="en-US" dirty="0">
                <a:solidFill>
                  <a:srgbClr val="FF0000"/>
                </a:solidFill>
                <a:latin typeface="Times New Roman" pitchFamily="18" charset="0"/>
                <a:cs typeface="Times New Roman" pitchFamily="18" charset="0"/>
              </a:rPr>
              <a:t>third strategy </a:t>
            </a:r>
            <a:r>
              <a:rPr lang="en-US" dirty="0">
                <a:latin typeface="Times New Roman" pitchFamily="18" charset="0"/>
                <a:cs typeface="Times New Roman" pitchFamily="18" charset="0"/>
              </a:rPr>
              <a:t>for overcoming the dead space problem is to have the browser </a:t>
            </a:r>
            <a:r>
              <a:rPr lang="en-US" dirty="0" smtClean="0">
                <a:latin typeface="Times New Roman" pitchFamily="18" charset="0"/>
                <a:cs typeface="Times New Roman" pitchFamily="18" charset="0"/>
              </a:rPr>
              <a:t>automatically expand </a:t>
            </a:r>
            <a:r>
              <a:rPr lang="en-US" dirty="0">
                <a:latin typeface="Times New Roman" pitchFamily="18" charset="0"/>
                <a:cs typeface="Times New Roman" pitchFamily="18" charset="0"/>
              </a:rPr>
              <a:t>the background image to conform to the size of the viewport while maintaining the </a:t>
            </a:r>
            <a:r>
              <a:rPr lang="en-US" dirty="0" smtClean="0">
                <a:latin typeface="Times New Roman" pitchFamily="18" charset="0"/>
                <a:cs typeface="Times New Roman" pitchFamily="18" charset="0"/>
              </a:rPr>
              <a:t>background image’s </a:t>
            </a:r>
            <a:r>
              <a:rPr lang="en-US" dirty="0">
                <a:latin typeface="Times New Roman" pitchFamily="18" charset="0"/>
                <a:cs typeface="Times New Roman" pitchFamily="18" charset="0"/>
              </a:rPr>
              <a:t>original shape. </a:t>
            </a:r>
            <a:endParaRPr lang="en-US" dirty="0" smtClean="0">
              <a:latin typeface="Times New Roman" pitchFamily="18" charset="0"/>
              <a:cs typeface="Times New Roman" pitchFamily="18" charset="0"/>
            </a:endParaRPr>
          </a:p>
          <a:p>
            <a:pPr lvl="1" algn="just">
              <a:lnSpc>
                <a:spcPct val="90000"/>
              </a:lnSpc>
              <a:spcBef>
                <a:spcPts val="0"/>
              </a:spcBef>
              <a:spcAft>
                <a:spcPts val="0"/>
              </a:spcAft>
            </a:pP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812395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Background </a:t>
            </a:r>
            <a:r>
              <a:rPr lang="en-US" sz="3200" dirty="0" smtClean="0">
                <a:solidFill>
                  <a:srgbClr val="FFFFFF"/>
                </a:solidFill>
                <a:latin typeface="Times New Roman" pitchFamily="18" charset="0"/>
                <a:cs typeface="Times New Roman" pitchFamily="18" charset="0"/>
              </a:rPr>
              <a:t>Images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0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Wingdings" panose="05000000000000000000" pitchFamily="2" charset="2"/>
              <a:buChar char="Ø"/>
            </a:pPr>
            <a:r>
              <a:rPr lang="en-US" dirty="0" smtClean="0">
                <a:solidFill>
                  <a:srgbClr val="FF0000"/>
                </a:solidFill>
                <a:latin typeface="Times New Roman" pitchFamily="18" charset="0"/>
                <a:cs typeface="Times New Roman" pitchFamily="18" charset="0"/>
              </a:rPr>
              <a:t>Background Images (continue…) </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Example 4., </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&lt;!DOCTYPE html&gt;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 </a:t>
            </a:r>
            <a:r>
              <a:rPr lang="en-US" dirty="0" err="1">
                <a:solidFill>
                  <a:srgbClr val="FF0000"/>
                </a:solidFill>
                <a:latin typeface="Times New Roman" pitchFamily="18" charset="0"/>
                <a:cs typeface="Times New Roman" pitchFamily="18" charset="0"/>
              </a:rPr>
              <a:t>lang</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en</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&lt;meta name="author" content="AAA"&gt;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&lt;title&gt;Halloween Sounds&lt;/title&gt;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@font-face {</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	font-family: </a:t>
            </a:r>
            <a:r>
              <a:rPr lang="en-US" dirty="0" err="1">
                <a:solidFill>
                  <a:srgbClr val="FF0000"/>
                </a:solidFill>
                <a:latin typeface="Times New Roman" pitchFamily="18" charset="0"/>
                <a:cs typeface="Times New Roman" pitchFamily="18" charset="0"/>
              </a:rPr>
              <a:t>Buffied</a:t>
            </a:r>
            <a:r>
              <a:rPr lang="en-US" dirty="0">
                <a:solidFill>
                  <a:srgbClr val="FF0000"/>
                </a:solidFill>
                <a:latin typeface="Times New Roman" pitchFamily="18" charset="0"/>
                <a:cs typeface="Times New Roman" pitchFamily="18" charset="0"/>
              </a:rPr>
              <a:t>;</a:t>
            </a:r>
          </a:p>
          <a:p>
            <a:pPr lvl="1">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url</a:t>
            </a:r>
            <a:r>
              <a:rPr lang="en-US" dirty="0">
                <a:solidFill>
                  <a:srgbClr val="FF0000"/>
                </a:solidFill>
                <a:latin typeface="Times New Roman" pitchFamily="18" charset="0"/>
                <a:cs typeface="Times New Roman" pitchFamily="18" charset="0"/>
              </a:rPr>
              <a:t>(../fonts/</a:t>
            </a:r>
            <a:r>
              <a:rPr lang="en-US" dirty="0" err="1">
                <a:solidFill>
                  <a:srgbClr val="FF0000"/>
                </a:solidFill>
                <a:latin typeface="Times New Roman" pitchFamily="18" charset="0"/>
                <a:cs typeface="Times New Roman" pitchFamily="18" charset="0"/>
              </a:rPr>
              <a:t>buffied.woff</a:t>
            </a:r>
            <a:r>
              <a:rPr lang="en-US" dirty="0">
                <a:solidFill>
                  <a:srgbClr val="FF0000"/>
                </a:solidFill>
                <a:latin typeface="Times New Roman" pitchFamily="18" charset="0"/>
                <a:cs typeface="Times New Roman" pitchFamily="18" charset="0"/>
              </a:rPr>
              <a:t>) format("</a:t>
            </a:r>
            <a:r>
              <a:rPr lang="en-US" dirty="0" err="1">
                <a:solidFill>
                  <a:srgbClr val="FF0000"/>
                </a:solidFill>
                <a:latin typeface="Times New Roman" pitchFamily="18" charset="0"/>
                <a:cs typeface="Times New Roman" pitchFamily="18" charset="0"/>
              </a:rPr>
              <a:t>woff</a:t>
            </a:r>
            <a:r>
              <a:rPr lang="en-US" dirty="0" smtClean="0">
                <a:solidFill>
                  <a:srgbClr val="FF0000"/>
                </a:solidFill>
                <a:latin typeface="Times New Roman" pitchFamily="18" charset="0"/>
                <a:cs typeface="Times New Roman" pitchFamily="18" charset="0"/>
              </a:rPr>
              <a:t>"),</a:t>
            </a:r>
          </a:p>
          <a:p>
            <a:pPr lvl="1">
              <a:lnSpc>
                <a:spcPct val="90000"/>
              </a:lnSpc>
              <a:spcBef>
                <a:spcPts val="0"/>
              </a:spcBef>
              <a:spcAft>
                <a:spcPts val="0"/>
              </a:spcAft>
            </a:pPr>
            <a:r>
              <a:rPr lang="en-US" dirty="0">
                <a:solidFill>
                  <a:srgbClr val="FF0000"/>
                </a:solidFill>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url</a:t>
            </a:r>
            <a:r>
              <a:rPr lang="en-US" dirty="0">
                <a:solidFill>
                  <a:srgbClr val="FF0000"/>
                </a:solidFill>
                <a:latin typeface="Times New Roman" pitchFamily="18" charset="0"/>
                <a:cs typeface="Times New Roman" pitchFamily="18" charset="0"/>
              </a:rPr>
              <a:t>(../fonts/buffied.ttf) format("</a:t>
            </a:r>
            <a:r>
              <a:rPr lang="en-US" dirty="0" err="1">
                <a:solidFill>
                  <a:srgbClr val="FF0000"/>
                </a:solidFill>
                <a:latin typeface="Times New Roman" pitchFamily="18" charset="0"/>
                <a:cs typeface="Times New Roman" pitchFamily="18" charset="0"/>
              </a:rPr>
              <a:t>opentype</a:t>
            </a:r>
            <a:r>
              <a:rPr lang="en-US"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h1, h3 {color: white; font-family: </a:t>
            </a:r>
            <a:r>
              <a:rPr lang="en-US" dirty="0" err="1">
                <a:solidFill>
                  <a:srgbClr val="FF0000"/>
                </a:solidFill>
                <a:latin typeface="Times New Roman" pitchFamily="18" charset="0"/>
                <a:cs typeface="Times New Roman" pitchFamily="18" charset="0"/>
              </a:rPr>
              <a:t>Buffied</a:t>
            </a:r>
            <a:r>
              <a:rPr lang="en-US" dirty="0">
                <a:solidFill>
                  <a:srgbClr val="FF0000"/>
                </a:solidFill>
                <a:latin typeface="Times New Roman" pitchFamily="18" charset="0"/>
                <a:cs typeface="Times New Roman" pitchFamily="18" charset="0"/>
              </a:rPr>
              <a:t>, serif;}</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h1 {font-size: 5em;}</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h3 {font-size: 3em; margin-bottom: 0;}</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body {background-image: </a:t>
            </a:r>
            <a:r>
              <a:rPr lang="en-US" dirty="0" err="1">
                <a:solidFill>
                  <a:srgbClr val="FF0000"/>
                </a:solidFill>
                <a:latin typeface="Times New Roman" pitchFamily="18" charset="0"/>
                <a:cs typeface="Times New Roman" pitchFamily="18" charset="0"/>
              </a:rPr>
              <a:t>url</a:t>
            </a:r>
            <a:r>
              <a:rPr lang="en-US" dirty="0" smtClean="0">
                <a:solidFill>
                  <a:srgbClr val="FF0000"/>
                </a:solidFill>
                <a:latin typeface="Times New Roman" pitchFamily="18" charset="0"/>
                <a:cs typeface="Times New Roman" pitchFamily="18" charset="0"/>
              </a:rPr>
              <a:t>(../images/pumpkin.jpg</a:t>
            </a:r>
            <a:r>
              <a:rPr lang="en-US" dirty="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h1&gt;Halloween Sounds&lt;/h1&gt;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h3&gt;Rainstorm:&lt;/h3&gt;</a:t>
            </a:r>
          </a:p>
          <a:p>
            <a:pPr lvl="1" algn="just">
              <a:lnSpc>
                <a:spcPct val="90000"/>
              </a:lnSpc>
              <a:spcBef>
                <a:spcPts val="0"/>
              </a:spcBef>
              <a:spcAft>
                <a:spcPts val="0"/>
              </a:spcAft>
            </a:pPr>
            <a:endParaRPr lang="en-US" dirty="0" smtClean="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7466185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Background </a:t>
            </a:r>
            <a:r>
              <a:rPr lang="en-US" sz="3200" dirty="0" smtClean="0">
                <a:solidFill>
                  <a:srgbClr val="FFFFFF"/>
                </a:solidFill>
                <a:latin typeface="Times New Roman" pitchFamily="18" charset="0"/>
                <a:cs typeface="Times New Roman" pitchFamily="18" charset="0"/>
              </a:rPr>
              <a:t>Images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Wingdings" panose="05000000000000000000" pitchFamily="2" charset="2"/>
              <a:buChar char="Ø"/>
            </a:pPr>
            <a:r>
              <a:rPr lang="en-US" dirty="0" smtClean="0">
                <a:solidFill>
                  <a:srgbClr val="FF0000"/>
                </a:solidFill>
                <a:latin typeface="Times New Roman" pitchFamily="18" charset="0"/>
                <a:cs typeface="Times New Roman" pitchFamily="18" charset="0"/>
              </a:rPr>
              <a:t>Background Images (continue…) </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Example 4., (continue…)</a:t>
            </a:r>
          </a:p>
          <a:p>
            <a:pPr lvl="1" algn="just">
              <a:lnSpc>
                <a:spcPct val="90000"/>
              </a:lnSpc>
              <a:spcBef>
                <a:spcPts val="0"/>
              </a:spcBef>
              <a:spcAft>
                <a:spcPts val="0"/>
              </a:spcAft>
            </a:pPr>
            <a:endParaRPr lang="en-US" dirty="0" smtClean="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audio autoplay controls loop&gt;</a:t>
            </a:r>
          </a:p>
          <a:p>
            <a:pPr lvl="3"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&lt;source </a:t>
            </a:r>
            <a:r>
              <a:rPr lang="en-US" dirty="0" err="1">
                <a:solidFill>
                  <a:srgbClr val="FF0000"/>
                </a:solidFill>
                <a:latin typeface="Times New Roman" pitchFamily="18" charset="0"/>
                <a:cs typeface="Times New Roman" pitchFamily="18" charset="0"/>
              </a:rPr>
              <a:t>src</a:t>
            </a:r>
            <a:r>
              <a:rPr lang="en-US" dirty="0" smtClean="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audio</a:t>
            </a:r>
            <a:r>
              <a:rPr lang="en-US" dirty="0" smtClean="0">
                <a:solidFill>
                  <a:srgbClr val="FF0000"/>
                </a:solidFill>
                <a:latin typeface="Times New Roman" pitchFamily="18" charset="0"/>
                <a:cs typeface="Times New Roman" pitchFamily="18" charset="0"/>
              </a:rPr>
              <a:t>/rainStorm.mp3</a:t>
            </a:r>
            <a:r>
              <a:rPr lang="en-US" dirty="0">
                <a:solidFill>
                  <a:srgbClr val="FF0000"/>
                </a:solidFill>
                <a:latin typeface="Times New Roman" pitchFamily="18" charset="0"/>
                <a:cs typeface="Times New Roman" pitchFamily="18" charset="0"/>
              </a:rPr>
              <a:t>" type="audio/mpeg"&gt;</a:t>
            </a:r>
          </a:p>
          <a:p>
            <a:pPr lvl="3"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&lt;source </a:t>
            </a:r>
            <a:r>
              <a:rPr lang="en-US" dirty="0" err="1">
                <a:solidFill>
                  <a:srgbClr val="FF0000"/>
                </a:solidFill>
                <a:latin typeface="Times New Roman" pitchFamily="18" charset="0"/>
                <a:cs typeface="Times New Roman" pitchFamily="18" charset="0"/>
              </a:rPr>
              <a:t>src</a:t>
            </a:r>
            <a:r>
              <a:rPr lang="en-US" dirty="0" smtClean="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audio</a:t>
            </a:r>
            <a:r>
              <a:rPr lang="en-US" dirty="0" smtClean="0">
                <a:solidFill>
                  <a:srgbClr val="FF0000"/>
                </a:solidFill>
                <a:latin typeface="Times New Roman" pitchFamily="18" charset="0"/>
                <a:cs typeface="Times New Roman" pitchFamily="18" charset="0"/>
              </a:rPr>
              <a:t>/rainStorm.wav</a:t>
            </a:r>
            <a:r>
              <a:rPr lang="en-US" dirty="0">
                <a:solidFill>
                  <a:srgbClr val="FF0000"/>
                </a:solidFill>
                <a:latin typeface="Times New Roman" pitchFamily="18" charset="0"/>
                <a:cs typeface="Times New Roman" pitchFamily="18" charset="0"/>
              </a:rPr>
              <a:t>" type="audio/wav"&gt;</a:t>
            </a:r>
          </a:p>
          <a:p>
            <a:pPr lvl="3"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&lt;source </a:t>
            </a:r>
            <a:r>
              <a:rPr lang="en-US" dirty="0" err="1">
                <a:solidFill>
                  <a:srgbClr val="FF0000"/>
                </a:solidFill>
                <a:latin typeface="Times New Roman" pitchFamily="18" charset="0"/>
                <a:cs typeface="Times New Roman" pitchFamily="18" charset="0"/>
              </a:rPr>
              <a:t>src</a:t>
            </a:r>
            <a:r>
              <a:rPr lang="en-US" dirty="0" smtClean="0">
                <a:solidFill>
                  <a:srgbClr val="FF0000"/>
                </a:solidFill>
                <a:latin typeface="Times New Roman" pitchFamily="18" charset="0"/>
                <a:cs typeface="Times New Roman" pitchFamily="18" charset="0"/>
              </a:rPr>
              <a:t>="../audio/rainStorm.ogg</a:t>
            </a:r>
            <a:r>
              <a:rPr lang="en-US" dirty="0">
                <a:solidFill>
                  <a:srgbClr val="FF0000"/>
                </a:solidFill>
                <a:latin typeface="Times New Roman" pitchFamily="18" charset="0"/>
                <a:cs typeface="Times New Roman" pitchFamily="18" charset="0"/>
              </a:rPr>
              <a:t>" type="audio/</a:t>
            </a:r>
            <a:r>
              <a:rPr lang="en-US" dirty="0" err="1">
                <a:solidFill>
                  <a:srgbClr val="FF0000"/>
                </a:solidFill>
                <a:latin typeface="Times New Roman" pitchFamily="18" charset="0"/>
                <a:cs typeface="Times New Roman" pitchFamily="18" charset="0"/>
              </a:rPr>
              <a:t>ogg</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	&lt;/audio&gt;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h3&gt;Witch's Cackle:&lt;/h3&gt;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&lt;audio </a:t>
            </a:r>
            <a:r>
              <a:rPr lang="en-US" dirty="0" err="1">
                <a:solidFill>
                  <a:srgbClr val="FF0000"/>
                </a:solidFill>
                <a:latin typeface="Times New Roman" pitchFamily="18" charset="0"/>
                <a:cs typeface="Times New Roman" pitchFamily="18" charset="0"/>
              </a:rPr>
              <a:t>src</a:t>
            </a:r>
            <a:r>
              <a:rPr lang="en-US" dirty="0" smtClean="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audio</a:t>
            </a:r>
            <a:r>
              <a:rPr lang="en-US" dirty="0" smtClean="0">
                <a:solidFill>
                  <a:srgbClr val="FF0000"/>
                </a:solidFill>
                <a:latin typeface="Times New Roman" pitchFamily="18" charset="0"/>
                <a:cs typeface="Times New Roman" pitchFamily="18" charset="0"/>
              </a:rPr>
              <a:t>/witchesCackle.mp3</a:t>
            </a:r>
            <a:r>
              <a:rPr lang="en-US" dirty="0">
                <a:solidFill>
                  <a:srgbClr val="FF0000"/>
                </a:solidFill>
                <a:latin typeface="Times New Roman" pitchFamily="18" charset="0"/>
                <a:cs typeface="Times New Roman" pitchFamily="18" charset="0"/>
              </a:rPr>
              <a:t>" preload="auto" controls&gt;&lt;/audio&gt;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&lt;h3&gt;Werewolf:&lt;/h3&gt;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&lt;audio </a:t>
            </a:r>
            <a:r>
              <a:rPr lang="en-US" dirty="0" err="1">
                <a:solidFill>
                  <a:srgbClr val="FF0000"/>
                </a:solidFill>
                <a:latin typeface="Times New Roman" pitchFamily="18" charset="0"/>
                <a:cs typeface="Times New Roman" pitchFamily="18" charset="0"/>
              </a:rPr>
              <a:t>src</a:t>
            </a:r>
            <a:r>
              <a:rPr lang="en-US" dirty="0" smtClean="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audio</a:t>
            </a:r>
            <a:r>
              <a:rPr lang="en-US" dirty="0" smtClean="0">
                <a:solidFill>
                  <a:srgbClr val="FF0000"/>
                </a:solidFill>
                <a:latin typeface="Times New Roman" pitchFamily="18" charset="0"/>
                <a:cs typeface="Times New Roman" pitchFamily="18" charset="0"/>
              </a:rPr>
              <a:t>/werewolf.mp3</a:t>
            </a:r>
            <a:r>
              <a:rPr lang="en-US" dirty="0">
                <a:solidFill>
                  <a:srgbClr val="FF0000"/>
                </a:solidFill>
                <a:latin typeface="Times New Roman" pitchFamily="18" charset="0"/>
                <a:cs typeface="Times New Roman" pitchFamily="18" charset="0"/>
              </a:rPr>
              <a:t>" preload="auto" controls&gt;&lt;/audio&gt;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a:t>
            </a:r>
            <a:r>
              <a:rPr lang="en-US"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endParaRPr lang="en-US" dirty="0" smtClean="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dirty="0" smtClean="0">
                <a:latin typeface="Times New Roman" pitchFamily="18" charset="0"/>
                <a:cs typeface="Times New Roman" pitchFamily="18" charset="0"/>
              </a:rPr>
              <a:t>Output: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4881282" y="912370"/>
            <a:ext cx="3424518" cy="720197"/>
          </a:xfrm>
          <a:prstGeom prst="rect">
            <a:avLst/>
          </a:prstGeom>
          <a:ln>
            <a:solidFill>
              <a:srgbClr val="00B050"/>
            </a:solidFill>
          </a:ln>
        </p:spPr>
        <p:txBody>
          <a:bodyPr wrap="square">
            <a:spAutoFit/>
          </a:bodyPr>
          <a:lstStyle/>
          <a:p>
            <a:pPr algn="just">
              <a:lnSpc>
                <a:spcPct val="80000"/>
              </a:lnSpc>
            </a:pPr>
            <a:r>
              <a:rPr lang="en-US" sz="1700" dirty="0">
                <a:solidFill>
                  <a:srgbClr val="00B050"/>
                </a:solidFill>
                <a:latin typeface="Times New Roman" panose="02020603050405020304" pitchFamily="18" charset="0"/>
                <a:cs typeface="Times New Roman" panose="02020603050405020304" pitchFamily="18" charset="0"/>
              </a:rPr>
              <a:t>Better to have multiple file formats</a:t>
            </a:r>
          </a:p>
          <a:p>
            <a:pPr algn="just">
              <a:lnSpc>
                <a:spcPct val="80000"/>
              </a:lnSpc>
            </a:pPr>
            <a:r>
              <a:rPr lang="en-US" sz="1700" dirty="0">
                <a:solidFill>
                  <a:srgbClr val="00B050"/>
                </a:solidFill>
                <a:latin typeface="Times New Roman" panose="02020603050405020304" pitchFamily="18" charset="0"/>
                <a:cs typeface="Times New Roman" panose="02020603050405020304" pitchFamily="18" charset="0"/>
              </a:rPr>
              <a:t>(with source elements) than just one</a:t>
            </a:r>
          </a:p>
          <a:p>
            <a:pPr algn="just">
              <a:lnSpc>
                <a:spcPct val="80000"/>
              </a:lnSpc>
            </a:pPr>
            <a:r>
              <a:rPr lang="en-US" sz="1700" dirty="0">
                <a:solidFill>
                  <a:srgbClr val="00B050"/>
                </a:solidFill>
                <a:latin typeface="Times New Roman" panose="02020603050405020304" pitchFamily="18" charset="0"/>
                <a:cs typeface="Times New Roman" panose="02020603050405020304" pitchFamily="18" charset="0"/>
              </a:rPr>
              <a:t>file format (with the </a:t>
            </a:r>
            <a:r>
              <a:rPr lang="en-US" sz="1700" dirty="0" err="1">
                <a:solidFill>
                  <a:srgbClr val="00B050"/>
                </a:solidFill>
                <a:latin typeface="Times New Roman" panose="02020603050405020304" pitchFamily="18" charset="0"/>
                <a:cs typeface="Times New Roman" panose="02020603050405020304" pitchFamily="18" charset="0"/>
              </a:rPr>
              <a:t>src</a:t>
            </a:r>
            <a:r>
              <a:rPr lang="en-US" sz="1700" dirty="0">
                <a:solidFill>
                  <a:srgbClr val="00B050"/>
                </a:solidFill>
                <a:latin typeface="Times New Roman" panose="02020603050405020304" pitchFamily="18" charset="0"/>
                <a:cs typeface="Times New Roman" panose="02020603050405020304" pitchFamily="18" charset="0"/>
              </a:rPr>
              <a:t> attribute).</a:t>
            </a:r>
          </a:p>
        </p:txBody>
      </p:sp>
      <p:cxnSp>
        <p:nvCxnSpPr>
          <p:cNvPr id="5" name="Straight Arrow Connector 4"/>
          <p:cNvCxnSpPr/>
          <p:nvPr/>
        </p:nvCxnSpPr>
        <p:spPr>
          <a:xfrm>
            <a:off x="5791200" y="1600200"/>
            <a:ext cx="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751108" y="1639360"/>
            <a:ext cx="402292" cy="1103840"/>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593542" y="2733268"/>
            <a:ext cx="1176618" cy="482131"/>
          </a:xfrm>
          <a:prstGeom prst="straightConnector1">
            <a:avLst/>
          </a:prstGeom>
          <a:ln>
            <a:headEnd type="none"/>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0128" y="3923035"/>
            <a:ext cx="6659095" cy="2706365"/>
          </a:xfrm>
          <a:prstGeom prst="rect">
            <a:avLst/>
          </a:prstGeom>
        </p:spPr>
      </p:pic>
    </p:spTree>
    <p:extLst>
      <p:ext uri="{BB962C8B-B14F-4D97-AF65-F5344CB8AC3E}">
        <p14:creationId xmlns:p14="http://schemas.microsoft.com/office/powerpoint/2010/main" val="3564159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Background </a:t>
            </a:r>
            <a:r>
              <a:rPr lang="en-US" sz="3200" dirty="0" smtClean="0">
                <a:solidFill>
                  <a:srgbClr val="FFFFFF"/>
                </a:solidFill>
                <a:latin typeface="Times New Roman" pitchFamily="18" charset="0"/>
                <a:cs typeface="Times New Roman" pitchFamily="18" charset="0"/>
              </a:rPr>
              <a:t>Images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5646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Wingdings" panose="05000000000000000000" pitchFamily="2" charset="2"/>
              <a:buChar char="Ø"/>
            </a:pPr>
            <a:r>
              <a:rPr lang="en-US" dirty="0" smtClean="0">
                <a:solidFill>
                  <a:srgbClr val="FF0000"/>
                </a:solidFill>
                <a:latin typeface="Times New Roman" pitchFamily="18" charset="0"/>
                <a:cs typeface="Times New Roman" pitchFamily="18" charset="0"/>
              </a:rPr>
              <a:t>Background Images (continue…) </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improved Halloween Sounds web page uses the </a:t>
            </a:r>
            <a:r>
              <a:rPr lang="en-US" dirty="0" smtClean="0">
                <a:latin typeface="Times New Roman" pitchFamily="18" charset="0"/>
                <a:cs typeface="Times New Roman" pitchFamily="18" charset="0"/>
              </a:rPr>
              <a:t>background </a:t>
            </a:r>
            <a:r>
              <a:rPr lang="en-US" dirty="0">
                <a:latin typeface="Times New Roman" pitchFamily="18" charset="0"/>
                <a:cs typeface="Times New Roman" pitchFamily="18" charset="0"/>
              </a:rPr>
              <a:t>image is </a:t>
            </a:r>
            <a:r>
              <a:rPr lang="en-US" dirty="0" smtClean="0">
                <a:latin typeface="Times New Roman" pitchFamily="18" charset="0"/>
                <a:cs typeface="Times New Roman" pitchFamily="18" charset="0"/>
              </a:rPr>
              <a:t>scaled, same </a:t>
            </a:r>
            <a:r>
              <a:rPr lang="en-US" dirty="0">
                <a:latin typeface="Times New Roman" pitchFamily="18" charset="0"/>
                <a:cs typeface="Times New Roman" pitchFamily="18" charset="0"/>
              </a:rPr>
              <a:t>code as before, except for its </a:t>
            </a:r>
            <a:r>
              <a:rPr lang="en-US" dirty="0" smtClean="0">
                <a:latin typeface="Times New Roman" pitchFamily="18" charset="0"/>
                <a:cs typeface="Times New Roman" pitchFamily="18" charset="0"/>
              </a:rPr>
              <a:t>body CSS </a:t>
            </a:r>
            <a:r>
              <a:rPr lang="en-US" dirty="0">
                <a:latin typeface="Times New Roman" pitchFamily="18" charset="0"/>
                <a:cs typeface="Times New Roman" pitchFamily="18" charset="0"/>
              </a:rPr>
              <a:t>rule. Here’s that rule: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body {</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background-image: </a:t>
            </a:r>
            <a:r>
              <a:rPr lang="en-US" dirty="0" err="1">
                <a:solidFill>
                  <a:srgbClr val="FF0000"/>
                </a:solidFill>
                <a:latin typeface="Times New Roman" pitchFamily="18" charset="0"/>
                <a:cs typeface="Times New Roman" pitchFamily="18" charset="0"/>
              </a:rPr>
              <a:t>url</a:t>
            </a:r>
            <a:r>
              <a:rPr lang="en-US" dirty="0">
                <a:solidFill>
                  <a:srgbClr val="FF0000"/>
                </a:solidFill>
                <a:latin typeface="Times New Roman" pitchFamily="18" charset="0"/>
                <a:cs typeface="Times New Roman" pitchFamily="18" charset="0"/>
              </a:rPr>
              <a:t>(../images/pumpkin.jpg);</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background-size: cover;</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background-attachment: fixed;</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background-position: center;</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a:t>
            </a:r>
          </a:p>
          <a:p>
            <a:pPr lvl="1" algn="just">
              <a:lnSpc>
                <a:spcPct val="90000"/>
              </a:lnSpc>
              <a:spcBef>
                <a:spcPts val="0"/>
              </a:spcBef>
              <a:spcAft>
                <a:spcPts val="0"/>
              </a:spcAft>
            </a:pPr>
            <a:endParaRPr lang="en-US" dirty="0" smtClean="0">
              <a:solidFill>
                <a:srgbClr val="FF0000"/>
              </a:solidFill>
              <a:latin typeface="Times New Roman" pitchFamily="18" charset="0"/>
              <a:cs typeface="Times New Roman" pitchFamily="18" charset="0"/>
            </a:endParaRP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Note </a:t>
            </a:r>
            <a:r>
              <a:rPr lang="en-US" dirty="0">
                <a:latin typeface="Times New Roman" pitchFamily="18" charset="0"/>
                <a:cs typeface="Times New Roman" pitchFamily="18" charset="0"/>
              </a:rPr>
              <a:t>the </a:t>
            </a:r>
            <a:r>
              <a:rPr lang="en-US" b="1" dirty="0">
                <a:solidFill>
                  <a:srgbClr val="FF0000"/>
                </a:solidFill>
                <a:latin typeface="+mj-lt"/>
                <a:cs typeface="Times New Roman" pitchFamily="18" charset="0"/>
              </a:rPr>
              <a:t>background-size: cover </a:t>
            </a:r>
            <a:r>
              <a:rPr lang="en-US" dirty="0">
                <a:latin typeface="Times New Roman" pitchFamily="18" charset="0"/>
                <a:cs typeface="Times New Roman" pitchFamily="18" charset="0"/>
              </a:rPr>
              <a:t>property-value pair. It tells the browser to initiate </a:t>
            </a:r>
            <a:r>
              <a:rPr lang="en-US" dirty="0" smtClean="0">
                <a:latin typeface="Times New Roman" pitchFamily="18" charset="0"/>
                <a:cs typeface="Times New Roman" pitchFamily="18" charset="0"/>
              </a:rPr>
              <a:t>the </a:t>
            </a:r>
            <a:r>
              <a:rPr lang="en-US" dirty="0" smtClean="0">
                <a:solidFill>
                  <a:srgbClr val="FF0000"/>
                </a:solidFill>
                <a:latin typeface="Times New Roman" pitchFamily="18" charset="0"/>
                <a:cs typeface="Times New Roman" pitchFamily="18" charset="0"/>
              </a:rPr>
              <a:t>scaling </a:t>
            </a:r>
            <a:r>
              <a:rPr lang="en-US" dirty="0">
                <a:solidFill>
                  <a:srgbClr val="FF0000"/>
                </a:solidFill>
                <a:latin typeface="Times New Roman" pitchFamily="18" charset="0"/>
                <a:cs typeface="Times New Roman" pitchFamily="18" charset="0"/>
              </a:rPr>
              <a:t>process </a:t>
            </a:r>
            <a:r>
              <a:rPr lang="en-US" dirty="0">
                <a:latin typeface="Times New Roman" pitchFamily="18" charset="0"/>
                <a:cs typeface="Times New Roman" pitchFamily="18" charset="0"/>
              </a:rPr>
              <a:t>for the background image. Specifically, the browser attempts to “cover” the </a:t>
            </a:r>
            <a:r>
              <a:rPr lang="en-US" dirty="0" smtClean="0">
                <a:latin typeface="Times New Roman" pitchFamily="18" charset="0"/>
                <a:cs typeface="Times New Roman" pitchFamily="18" charset="0"/>
              </a:rPr>
              <a:t>web page’s </a:t>
            </a:r>
            <a:r>
              <a:rPr lang="en-US" dirty="0">
                <a:latin typeface="Times New Roman" pitchFamily="18" charset="0"/>
                <a:cs typeface="Times New Roman" pitchFamily="18" charset="0"/>
              </a:rPr>
              <a:t>background by scaling the image such that its larger dimension matches the width </a:t>
            </a:r>
            <a:r>
              <a:rPr lang="en-US" dirty="0" smtClean="0">
                <a:latin typeface="Times New Roman" pitchFamily="18" charset="0"/>
                <a:cs typeface="Times New Roman" pitchFamily="18" charset="0"/>
              </a:rPr>
              <a:t>or height </a:t>
            </a:r>
            <a:r>
              <a:rPr lang="en-US" dirty="0">
                <a:latin typeface="Times New Roman" pitchFamily="18" charset="0"/>
                <a:cs typeface="Times New Roman" pitchFamily="18" charset="0"/>
              </a:rPr>
              <a:t>of the viewport</a:t>
            </a:r>
            <a:r>
              <a:rPr lang="en-US" dirty="0" smtClean="0">
                <a:latin typeface="Times New Roman" pitchFamily="18" charset="0"/>
                <a:cs typeface="Times New Roman" pitchFamily="18" charset="0"/>
              </a:rPr>
              <a:t>.</a:t>
            </a: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As </a:t>
            </a:r>
            <a:r>
              <a:rPr lang="en-US" dirty="0">
                <a:latin typeface="Times New Roman" pitchFamily="18" charset="0"/>
                <a:cs typeface="Times New Roman" pitchFamily="18" charset="0"/>
              </a:rPr>
              <a:t>for the smaller dimension, unless the image’s dimensions and </a:t>
            </a:r>
            <a:r>
              <a:rPr lang="en-US" dirty="0" smtClean="0">
                <a:latin typeface="Times New Roman" pitchFamily="18" charset="0"/>
                <a:cs typeface="Times New Roman" pitchFamily="18" charset="0"/>
              </a:rPr>
              <a:t>the viewport’s </a:t>
            </a:r>
            <a:r>
              <a:rPr lang="en-US" dirty="0">
                <a:latin typeface="Times New Roman" pitchFamily="18" charset="0"/>
                <a:cs typeface="Times New Roman" pitchFamily="18" charset="0"/>
              </a:rPr>
              <a:t>dimensions scale </a:t>
            </a:r>
            <a:r>
              <a:rPr lang="en-US" dirty="0" smtClean="0">
                <a:latin typeface="Times New Roman" pitchFamily="18" charset="0"/>
                <a:cs typeface="Times New Roman" pitchFamily="18" charset="0"/>
              </a:rPr>
              <a:t>perfectly, </a:t>
            </a:r>
            <a:r>
              <a:rPr lang="en-US" dirty="0">
                <a:latin typeface="Times New Roman" pitchFamily="18" charset="0"/>
                <a:cs typeface="Times New Roman" pitchFamily="18" charset="0"/>
              </a:rPr>
              <a:t>the smaller dimension </a:t>
            </a:r>
            <a:r>
              <a:rPr lang="en-US" dirty="0" smtClean="0">
                <a:latin typeface="Times New Roman" pitchFamily="18" charset="0"/>
                <a:cs typeface="Times New Roman" pitchFamily="18" charset="0"/>
              </a:rPr>
              <a:t>won’t match </a:t>
            </a:r>
            <a:r>
              <a:rPr lang="en-US" dirty="0">
                <a:latin typeface="Times New Roman" pitchFamily="18" charset="0"/>
                <a:cs typeface="Times New Roman" pitchFamily="18" charset="0"/>
              </a:rPr>
              <a:t>the viewport</a:t>
            </a:r>
            <a:r>
              <a:rPr lang="en-US" dirty="0" smtClean="0">
                <a:latin typeface="Times New Roman" pitchFamily="18" charset="0"/>
                <a:cs typeface="Times New Roman" pitchFamily="18" charset="0"/>
              </a:rPr>
              <a:t>.</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If the user resizes the browser window to make its small dimension </a:t>
            </a:r>
            <a:r>
              <a:rPr lang="en-US" dirty="0" smtClean="0">
                <a:latin typeface="Times New Roman" pitchFamily="18" charset="0"/>
                <a:cs typeface="Times New Roman" pitchFamily="18" charset="0"/>
              </a:rPr>
              <a:t>even smaller</a:t>
            </a:r>
            <a:r>
              <a:rPr lang="en-US" dirty="0">
                <a:latin typeface="Times New Roman" pitchFamily="18" charset="0"/>
                <a:cs typeface="Times New Roman" pitchFamily="18" charset="0"/>
              </a:rPr>
              <a:t>, that can lead to a cropped image. </a:t>
            </a:r>
            <a:endParaRPr lang="en-US" dirty="0" smtClean="0">
              <a:latin typeface="Times New Roman" pitchFamily="18" charset="0"/>
              <a:cs typeface="Times New Roman" pitchFamily="18" charset="0"/>
            </a:endParaRP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see that situation at the left </a:t>
            </a:r>
            <a:r>
              <a:rPr lang="en-US" dirty="0" smtClean="0">
                <a:latin typeface="Times New Roman" pitchFamily="18" charset="0"/>
                <a:cs typeface="Times New Roman" pitchFamily="18" charset="0"/>
              </a:rPr>
              <a:t>side of Figure 3., </a:t>
            </a:r>
            <a:r>
              <a:rPr lang="en-US" dirty="0">
                <a:latin typeface="Times New Roman" pitchFamily="18" charset="0"/>
                <a:cs typeface="Times New Roman" pitchFamily="18" charset="0"/>
              </a:rPr>
              <a:t>where the background image’s vertical dimension is smaller than the viewport. </a:t>
            </a: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Note </a:t>
            </a:r>
            <a:r>
              <a:rPr lang="en-US" dirty="0">
                <a:latin typeface="Times New Roman" pitchFamily="18" charset="0"/>
                <a:cs typeface="Times New Roman" pitchFamily="18" charset="0"/>
              </a:rPr>
              <a:t>the </a:t>
            </a:r>
            <a:r>
              <a:rPr lang="en-US" b="1" dirty="0">
                <a:solidFill>
                  <a:srgbClr val="FF0000"/>
                </a:solidFill>
                <a:latin typeface="+mj-lt"/>
                <a:cs typeface="+mn-cs"/>
              </a:rPr>
              <a:t>background-attachment: fixed</a:t>
            </a:r>
            <a:r>
              <a:rPr lang="en-US" b="1" dirty="0">
                <a:latin typeface="+mj-lt"/>
                <a:cs typeface="+mn-cs"/>
              </a:rPr>
              <a:t> </a:t>
            </a:r>
            <a:r>
              <a:rPr lang="en-US" dirty="0" smtClean="0">
                <a:latin typeface="Times New Roman" pitchFamily="18" charset="0"/>
                <a:cs typeface="Times New Roman" pitchFamily="18" charset="0"/>
              </a:rPr>
              <a:t>property-value pair</a:t>
            </a:r>
            <a:r>
              <a:rPr lang="en-US" dirty="0">
                <a:latin typeface="Times New Roman" pitchFamily="18" charset="0"/>
                <a:cs typeface="Times New Roman" pitchFamily="18" charset="0"/>
              </a:rPr>
              <a:t>. Its primary purpose is to “fix” the background so if there’s a scrollbar and the user </a:t>
            </a:r>
            <a:r>
              <a:rPr lang="en-US" dirty="0" smtClean="0">
                <a:latin typeface="Times New Roman" pitchFamily="18" charset="0"/>
                <a:cs typeface="Times New Roman" pitchFamily="18" charset="0"/>
              </a:rPr>
              <a:t>scrolls the </a:t>
            </a:r>
            <a:r>
              <a:rPr lang="en-US" dirty="0">
                <a:latin typeface="Times New Roman" pitchFamily="18" charset="0"/>
                <a:cs typeface="Times New Roman" pitchFamily="18" charset="0"/>
              </a:rPr>
              <a:t>background remains stationary.</a:t>
            </a:r>
            <a:endParaRPr lang="en-US"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2328446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Positioning </a:t>
            </a:r>
            <a:r>
              <a:rPr lang="en-US" sz="3200" dirty="0" smtClean="0">
                <a:solidFill>
                  <a:srgbClr val="FFFFFF"/>
                </a:solidFill>
                <a:latin typeface="Times New Roman" pitchFamily="18" charset="0"/>
                <a:cs typeface="Times New Roman" pitchFamily="18" charset="0"/>
              </a:rPr>
              <a:t>Images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4862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600"/>
              </a:spcBef>
              <a:spcAft>
                <a:spcPts val="0"/>
              </a:spcAft>
              <a:buFont typeface="Arial" panose="020B0604020202020204" pitchFamily="34" charset="0"/>
              <a:buChar char="•"/>
            </a:pPr>
            <a:r>
              <a:rPr lang="en-US" sz="2000" dirty="0" smtClean="0">
                <a:latin typeface="Times New Roman" pitchFamily="18" charset="0"/>
                <a:cs typeface="Times New Roman" pitchFamily="18" charset="0"/>
              </a:rPr>
              <a:t>The </a:t>
            </a:r>
            <a:r>
              <a:rPr lang="en-US" sz="2000" dirty="0" err="1">
                <a:latin typeface="Times New Roman" pitchFamily="18" charset="0"/>
                <a:cs typeface="Times New Roman" pitchFamily="18" charset="0"/>
              </a:rPr>
              <a:t>img</a:t>
            </a:r>
            <a:r>
              <a:rPr lang="en-US" sz="2000" dirty="0">
                <a:latin typeface="Times New Roman" pitchFamily="18" charset="0"/>
                <a:cs typeface="Times New Roman" pitchFamily="18" charset="0"/>
              </a:rPr>
              <a:t> element is an inline element (more formally, a phrasing element), so it gets </a:t>
            </a:r>
            <a:r>
              <a:rPr lang="en-US" sz="2000" dirty="0" smtClean="0">
                <a:latin typeface="Times New Roman" pitchFamily="18" charset="0"/>
                <a:cs typeface="Times New Roman" pitchFamily="18" charset="0"/>
              </a:rPr>
              <a:t>displayed within </a:t>
            </a:r>
            <a:r>
              <a:rPr lang="en-US" sz="2000" dirty="0">
                <a:latin typeface="Times New Roman" pitchFamily="18" charset="0"/>
                <a:cs typeface="Times New Roman" pitchFamily="18" charset="0"/>
              </a:rPr>
              <a:t>the normal flow of its surrounding text. That works well for small images (icons), but </a:t>
            </a:r>
            <a:r>
              <a:rPr lang="en-US" sz="2000" dirty="0" smtClean="0">
                <a:latin typeface="Times New Roman" pitchFamily="18" charset="0"/>
                <a:cs typeface="Times New Roman" pitchFamily="18" charset="0"/>
              </a:rPr>
              <a:t>not so </a:t>
            </a:r>
            <a:r>
              <a:rPr lang="en-US" sz="2000" dirty="0">
                <a:latin typeface="Times New Roman" pitchFamily="18" charset="0"/>
                <a:cs typeface="Times New Roman" pitchFamily="18" charset="0"/>
              </a:rPr>
              <a:t>well for medium and large images</a:t>
            </a:r>
            <a:r>
              <a:rPr lang="en-US" sz="2000" dirty="0" smtClean="0">
                <a:latin typeface="Times New Roman" pitchFamily="18" charset="0"/>
                <a:cs typeface="Times New Roman" pitchFamily="18" charset="0"/>
              </a:rPr>
              <a:t>.</a:t>
            </a:r>
          </a:p>
          <a:p>
            <a:pPr marL="342900" lvl="0" indent="-342900" algn="just">
              <a:spcBef>
                <a:spcPts val="600"/>
              </a:spcBef>
              <a:spcAft>
                <a:spcPts val="0"/>
              </a:spcAft>
              <a:buFont typeface="Arial" panose="020B0604020202020204" pitchFamily="34" charset="0"/>
              <a:buChar char="•"/>
            </a:pPr>
            <a:r>
              <a:rPr lang="en-US" sz="2000" dirty="0" smtClean="0">
                <a:latin typeface="Times New Roman" pitchFamily="18" charset="0"/>
                <a:cs typeface="Times New Roman" pitchFamily="18" charset="0"/>
              </a:rPr>
              <a:t>In Figure1. we can See </a:t>
            </a:r>
            <a:r>
              <a:rPr lang="en-US" sz="2000" dirty="0">
                <a:latin typeface="Times New Roman" pitchFamily="18" charset="0"/>
                <a:cs typeface="Times New Roman" pitchFamily="18" charset="0"/>
              </a:rPr>
              <a:t>the smiley face </a:t>
            </a:r>
            <a:r>
              <a:rPr lang="en-US" sz="2000" dirty="0" smtClean="0">
                <a:latin typeface="Times New Roman" pitchFamily="18" charset="0"/>
                <a:cs typeface="Times New Roman" pitchFamily="18" charset="0"/>
              </a:rPr>
              <a:t>image, </a:t>
            </a:r>
            <a:r>
              <a:rPr lang="en-US" sz="2000" dirty="0">
                <a:latin typeface="Times New Roman" pitchFamily="18" charset="0"/>
                <a:cs typeface="Times New Roman" pitchFamily="18" charset="0"/>
              </a:rPr>
              <a:t>It’s a small image</a:t>
            </a:r>
            <a:r>
              <a:rPr lang="en-US" sz="2000" dirty="0" smtClean="0">
                <a:latin typeface="Times New Roman" pitchFamily="18" charset="0"/>
                <a:cs typeface="Times New Roman" pitchFamily="18" charset="0"/>
              </a:rPr>
              <a:t>, an </a:t>
            </a:r>
            <a:r>
              <a:rPr lang="en-US" sz="2000" dirty="0">
                <a:latin typeface="Times New Roman" pitchFamily="18" charset="0"/>
                <a:cs typeface="Times New Roman" pitchFamily="18" charset="0"/>
              </a:rPr>
              <a:t>icon, and its default inline positioning works well. But the tree </a:t>
            </a:r>
            <a:r>
              <a:rPr lang="en-US" sz="2000" dirty="0" smtClean="0">
                <a:latin typeface="Times New Roman" pitchFamily="18" charset="0"/>
                <a:cs typeface="Times New Roman" pitchFamily="18" charset="0"/>
              </a:rPr>
              <a:t>photograph? </a:t>
            </a:r>
            <a:r>
              <a:rPr lang="en-US" sz="2000" dirty="0">
                <a:latin typeface="Times New Roman" pitchFamily="18" charset="0"/>
                <a:cs typeface="Times New Roman" pitchFamily="18" charset="0"/>
              </a:rPr>
              <a:t>They’re taller </a:t>
            </a:r>
            <a:r>
              <a:rPr lang="en-US" sz="2000" dirty="0" smtClean="0">
                <a:latin typeface="Times New Roman" pitchFamily="18" charset="0"/>
                <a:cs typeface="Times New Roman" pitchFamily="18" charset="0"/>
              </a:rPr>
              <a:t>and their </a:t>
            </a:r>
            <a:r>
              <a:rPr lang="en-US" sz="2000" dirty="0">
                <a:latin typeface="Times New Roman" pitchFamily="18" charset="0"/>
                <a:cs typeface="Times New Roman" pitchFamily="18" charset="0"/>
              </a:rPr>
              <a:t>default inline positioning causes the browser to generate quite a bit of dead space above </a:t>
            </a:r>
            <a:r>
              <a:rPr lang="en-US" sz="2000" dirty="0" smtClean="0">
                <a:latin typeface="Times New Roman" pitchFamily="18" charset="0"/>
                <a:cs typeface="Times New Roman" pitchFamily="18" charset="0"/>
              </a:rPr>
              <a:t>the text </a:t>
            </a:r>
            <a:r>
              <a:rPr lang="en-US" sz="2000" dirty="0">
                <a:latin typeface="Times New Roman" pitchFamily="18" charset="0"/>
                <a:cs typeface="Times New Roman" pitchFamily="18" charset="0"/>
              </a:rPr>
              <a:t>lines in which they’re embedded. In general, you should avoid such </a:t>
            </a:r>
            <a:r>
              <a:rPr lang="en-US" sz="2000" dirty="0">
                <a:solidFill>
                  <a:srgbClr val="FF0000"/>
                </a:solidFill>
                <a:latin typeface="Times New Roman" pitchFamily="18" charset="0"/>
                <a:cs typeface="Times New Roman" pitchFamily="18" charset="0"/>
              </a:rPr>
              <a:t>dead space</a:t>
            </a:r>
            <a:r>
              <a:rPr lang="en-US" sz="2000" dirty="0" smtClean="0">
                <a:latin typeface="Times New Roman" pitchFamily="18" charset="0"/>
                <a:cs typeface="Times New Roman" pitchFamily="18" charset="0"/>
              </a:rPr>
              <a:t>.</a:t>
            </a:r>
          </a:p>
          <a:p>
            <a:pPr marL="342900" lvl="0" indent="-342900" algn="just">
              <a:spcBef>
                <a:spcPts val="600"/>
              </a:spcBef>
              <a:spcAft>
                <a:spcPts val="0"/>
              </a:spcAft>
              <a:buFont typeface="Arial" panose="020B0604020202020204" pitchFamily="34" charset="0"/>
              <a:buChar char="•"/>
            </a:pPr>
            <a:endParaRPr lang="en-US" sz="2000" dirty="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sz="2000" dirty="0" smtClean="0">
              <a:latin typeface="Times New Roman" pitchFamily="18" charset="0"/>
              <a:cs typeface="Times New Roman" pitchFamily="18" charset="0"/>
            </a:endParaRPr>
          </a:p>
          <a:p>
            <a:pPr marL="342900" lvl="0" indent="-342900" algn="just">
              <a:spcBef>
                <a:spcPts val="600"/>
              </a:spcBef>
              <a:spcAft>
                <a:spcPts val="0"/>
              </a:spcAft>
              <a:buFont typeface="Arial" panose="020B0604020202020204" pitchFamily="34" charset="0"/>
              <a:buChar char="•"/>
            </a:pPr>
            <a:endParaRPr lang="en-US" sz="2000" dirty="0">
              <a:latin typeface="Times New Roman" pitchFamily="18" charset="0"/>
              <a:cs typeface="Times New Roman" pitchFamily="18" charset="0"/>
            </a:endParaRPr>
          </a:p>
          <a:p>
            <a:pPr lvl="0" algn="just">
              <a:spcBef>
                <a:spcPts val="600"/>
              </a:spcBef>
              <a:spcAft>
                <a:spcPts val="0"/>
              </a:spcAft>
            </a:pPr>
            <a:endParaRPr lang="en-US" sz="2000" dirty="0" smtClean="0">
              <a:latin typeface="Times New Roman" pitchFamily="18" charset="0"/>
              <a:cs typeface="Times New Roman" pitchFamily="18" charset="0"/>
            </a:endParaRPr>
          </a:p>
          <a:p>
            <a:pPr lvl="0" algn="just">
              <a:spcBef>
                <a:spcPts val="600"/>
              </a:spcBef>
              <a:spcAft>
                <a:spcPts val="0"/>
              </a:spcAft>
            </a:pP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4" name="Rectangle 3"/>
          <p:cNvSpPr/>
          <p:nvPr/>
        </p:nvSpPr>
        <p:spPr>
          <a:xfrm>
            <a:off x="2209800" y="6412468"/>
            <a:ext cx="5638800"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Figure1. </a:t>
            </a:r>
            <a:r>
              <a:rPr lang="en-US" dirty="0">
                <a:solidFill>
                  <a:srgbClr val="FF0000"/>
                </a:solidFill>
                <a:latin typeface="Times New Roman" panose="02020603050405020304" pitchFamily="18" charset="0"/>
                <a:cs typeface="Times New Roman" panose="02020603050405020304" pitchFamily="18" charset="0"/>
              </a:rPr>
              <a:t>Trees web page with default picture positioning</a:t>
            </a: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8306" y="3810000"/>
            <a:ext cx="7234694" cy="2676375"/>
          </a:xfrm>
          <a:prstGeom prst="rect">
            <a:avLst/>
          </a:prstGeom>
        </p:spPr>
      </p:pic>
    </p:spTree>
    <p:extLst>
      <p:ext uri="{BB962C8B-B14F-4D97-AF65-F5344CB8AC3E}">
        <p14:creationId xmlns:p14="http://schemas.microsoft.com/office/powerpoint/2010/main" val="1076401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Background </a:t>
            </a:r>
            <a:r>
              <a:rPr lang="en-US" sz="3200" dirty="0" smtClean="0">
                <a:solidFill>
                  <a:srgbClr val="FFFFFF"/>
                </a:solidFill>
                <a:latin typeface="Times New Roman" pitchFamily="18" charset="0"/>
                <a:cs typeface="Times New Roman" pitchFamily="18" charset="0"/>
              </a:rPr>
              <a:t>Images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582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Wingdings" panose="05000000000000000000" pitchFamily="2" charset="2"/>
              <a:buChar char="Ø"/>
            </a:pPr>
            <a:r>
              <a:rPr lang="en-US" dirty="0" smtClean="0">
                <a:solidFill>
                  <a:srgbClr val="FF0000"/>
                </a:solidFill>
                <a:latin typeface="Times New Roman" pitchFamily="18" charset="0"/>
                <a:cs typeface="Times New Roman" pitchFamily="18" charset="0"/>
              </a:rPr>
              <a:t>Background Images (continue…) </a:t>
            </a: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secondary purpose is to help with covering the viewport </a:t>
            </a:r>
            <a:r>
              <a:rPr lang="en-US" dirty="0" smtClean="0">
                <a:latin typeface="Times New Roman" pitchFamily="18" charset="0"/>
                <a:cs typeface="Times New Roman" pitchFamily="18" charset="0"/>
              </a:rPr>
              <a:t>if it’s </a:t>
            </a:r>
            <a:r>
              <a:rPr lang="en-US" dirty="0">
                <a:latin typeface="Times New Roman" pitchFamily="18" charset="0"/>
                <a:cs typeface="Times New Roman" pitchFamily="18" charset="0"/>
              </a:rPr>
              <a:t>used in conjunction with the background-size: cover property value pair</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Specifically, if </a:t>
            </a:r>
            <a:r>
              <a:rPr lang="en-US" dirty="0">
                <a:latin typeface="Times New Roman" pitchFamily="18" charset="0"/>
                <a:cs typeface="Times New Roman" pitchFamily="18" charset="0"/>
              </a:rPr>
              <a:t>both </a:t>
            </a:r>
            <a:r>
              <a:rPr lang="en-US" dirty="0" smtClean="0">
                <a:latin typeface="Times New Roman" pitchFamily="18" charset="0"/>
                <a:cs typeface="Times New Roman" pitchFamily="18" charset="0"/>
              </a:rPr>
              <a:t>property-value </a:t>
            </a:r>
            <a:r>
              <a:rPr lang="en-US" dirty="0">
                <a:latin typeface="Times New Roman" pitchFamily="18" charset="0"/>
                <a:cs typeface="Times New Roman" pitchFamily="18" charset="0"/>
              </a:rPr>
              <a:t>pairs are used (as is the case for the improved Halloween Sounds </a:t>
            </a:r>
            <a:r>
              <a:rPr lang="en-US" dirty="0" smtClean="0">
                <a:latin typeface="Times New Roman" pitchFamily="18" charset="0"/>
                <a:cs typeface="Times New Roman" pitchFamily="18" charset="0"/>
              </a:rPr>
              <a:t>web page</a:t>
            </a:r>
            <a:r>
              <a:rPr lang="en-US" dirty="0">
                <a:latin typeface="Times New Roman" pitchFamily="18" charset="0"/>
                <a:cs typeface="Times New Roman" pitchFamily="18" charset="0"/>
              </a:rPr>
              <a:t>), and if the viewport is larger than the background image’s native size, the browser </a:t>
            </a:r>
            <a:r>
              <a:rPr lang="en-US" dirty="0" smtClean="0">
                <a:latin typeface="Times New Roman" pitchFamily="18" charset="0"/>
                <a:cs typeface="Times New Roman" pitchFamily="18" charset="0"/>
              </a:rPr>
              <a:t>expands the </a:t>
            </a:r>
            <a:r>
              <a:rPr lang="en-US" dirty="0">
                <a:latin typeface="Times New Roman" pitchFamily="18" charset="0"/>
                <a:cs typeface="Times New Roman" pitchFamily="18" charset="0"/>
              </a:rPr>
              <a:t>background image so there is no uncovered space in either dimension. </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end result is </a:t>
            </a:r>
            <a:r>
              <a:rPr lang="en-US" dirty="0" smtClean="0">
                <a:latin typeface="Times New Roman" pitchFamily="18" charset="0"/>
                <a:cs typeface="Times New Roman" pitchFamily="18" charset="0"/>
              </a:rPr>
              <a:t>that one </a:t>
            </a:r>
            <a:r>
              <a:rPr lang="en-US" dirty="0">
                <a:latin typeface="Times New Roman" pitchFamily="18" charset="0"/>
                <a:cs typeface="Times New Roman" pitchFamily="18" charset="0"/>
              </a:rPr>
              <a:t>of the background image’s dimensions will match the viewport and the other dimension </a:t>
            </a:r>
            <a:r>
              <a:rPr lang="en-US" dirty="0" smtClean="0">
                <a:latin typeface="Times New Roman" pitchFamily="18" charset="0"/>
                <a:cs typeface="Times New Roman" pitchFamily="18" charset="0"/>
              </a:rPr>
              <a:t>will be </a:t>
            </a:r>
            <a:r>
              <a:rPr lang="en-US" dirty="0">
                <a:latin typeface="Times New Roman" pitchFamily="18" charset="0"/>
                <a:cs typeface="Times New Roman" pitchFamily="18" charset="0"/>
              </a:rPr>
              <a:t>greater than the viewport</a:t>
            </a:r>
            <a:r>
              <a:rPr lang="en-US" dirty="0" smtClean="0">
                <a:latin typeface="Times New Roman" pitchFamily="18" charset="0"/>
                <a:cs typeface="Times New Roman" pitchFamily="18" charset="0"/>
              </a:rPr>
              <a:t>. Unfortunately</a:t>
            </a:r>
            <a:r>
              <a:rPr lang="en-US" dirty="0">
                <a:latin typeface="Times New Roman" pitchFamily="18" charset="0"/>
                <a:cs typeface="Times New Roman" pitchFamily="18" charset="0"/>
              </a:rPr>
              <a:t>, that will cause the image to get cropped along </a:t>
            </a:r>
            <a:r>
              <a:rPr lang="en-US" dirty="0" smtClean="0">
                <a:latin typeface="Times New Roman" pitchFamily="18" charset="0"/>
                <a:cs typeface="Times New Roman" pitchFamily="18" charset="0"/>
              </a:rPr>
              <a:t>the dimension </a:t>
            </a:r>
            <a:r>
              <a:rPr lang="en-US" dirty="0">
                <a:latin typeface="Times New Roman" pitchFamily="18" charset="0"/>
                <a:cs typeface="Times New Roman" pitchFamily="18" charset="0"/>
              </a:rPr>
              <a:t>that’s larger than </a:t>
            </a:r>
            <a:r>
              <a:rPr lang="en-US" dirty="0" smtClean="0">
                <a:latin typeface="Times New Roman" pitchFamily="18" charset="0"/>
                <a:cs typeface="Times New Roman" pitchFamily="18" charset="0"/>
              </a:rPr>
              <a:t>viewport</a:t>
            </a:r>
            <a:r>
              <a:rPr lang="en-US" dirty="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5400" y="1207986"/>
            <a:ext cx="7315200" cy="2402586"/>
          </a:xfrm>
          <a:prstGeom prst="rect">
            <a:avLst/>
          </a:prstGeom>
        </p:spPr>
      </p:pic>
      <p:sp>
        <p:nvSpPr>
          <p:cNvPr id="4" name="Rectangle 3"/>
          <p:cNvSpPr/>
          <p:nvPr/>
        </p:nvSpPr>
        <p:spPr>
          <a:xfrm>
            <a:off x="1087249" y="3584432"/>
            <a:ext cx="8010527" cy="369332"/>
          </a:xfrm>
          <a:prstGeom prst="rect">
            <a:avLst/>
          </a:prstGeom>
        </p:spPr>
        <p:txBody>
          <a:bodyPr wrap="square">
            <a:spAutoFit/>
          </a:bodyPr>
          <a:lstStyle/>
          <a:p>
            <a:r>
              <a:rPr lang="en-US" dirty="0" smtClean="0">
                <a:solidFill>
                  <a:srgbClr val="FF0000"/>
                </a:solidFill>
                <a:latin typeface="Times New Roman" panose="02020603050405020304" pitchFamily="18" charset="0"/>
                <a:cs typeface="Times New Roman" panose="02020603050405020304" pitchFamily="18" charset="0"/>
              </a:rPr>
              <a:t>Figure 3., </a:t>
            </a:r>
            <a:r>
              <a:rPr lang="en-US" dirty="0">
                <a:solidFill>
                  <a:srgbClr val="FF0000"/>
                </a:solidFill>
                <a:latin typeface="Times New Roman" panose="02020603050405020304" pitchFamily="18" charset="0"/>
                <a:cs typeface="Times New Roman" panose="02020603050405020304" pitchFamily="18" charset="0"/>
              </a:rPr>
              <a:t>Effect of different background properties on </a:t>
            </a:r>
            <a:r>
              <a:rPr lang="en-US" dirty="0" smtClean="0">
                <a:solidFill>
                  <a:srgbClr val="FF0000"/>
                </a:solidFill>
                <a:latin typeface="Times New Roman" panose="02020603050405020304" pitchFamily="18" charset="0"/>
                <a:cs typeface="Times New Roman" panose="02020603050405020304" pitchFamily="18" charset="0"/>
              </a:rPr>
              <a:t>Halloween </a:t>
            </a:r>
            <a:r>
              <a:rPr lang="en-US" dirty="0">
                <a:solidFill>
                  <a:srgbClr val="FF0000"/>
                </a:solidFill>
                <a:latin typeface="Times New Roman" panose="02020603050405020304" pitchFamily="18" charset="0"/>
                <a:cs typeface="Times New Roman" panose="02020603050405020304" pitchFamily="18" charset="0"/>
              </a:rPr>
              <a:t>Sounds web page</a:t>
            </a:r>
          </a:p>
        </p:txBody>
      </p:sp>
    </p:spTree>
    <p:extLst>
      <p:ext uri="{BB962C8B-B14F-4D97-AF65-F5344CB8AC3E}">
        <p14:creationId xmlns:p14="http://schemas.microsoft.com/office/powerpoint/2010/main" val="17274755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Background </a:t>
            </a:r>
            <a:r>
              <a:rPr lang="en-US" sz="3200" dirty="0" smtClean="0">
                <a:solidFill>
                  <a:srgbClr val="FFFFFF"/>
                </a:solidFill>
                <a:latin typeface="Times New Roman" pitchFamily="18" charset="0"/>
                <a:cs typeface="Times New Roman" pitchFamily="18" charset="0"/>
              </a:rPr>
              <a:t>Images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83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Wingdings" panose="05000000000000000000" pitchFamily="2" charset="2"/>
              <a:buChar char="Ø"/>
            </a:pPr>
            <a:r>
              <a:rPr lang="en-US" dirty="0" smtClean="0">
                <a:solidFill>
                  <a:srgbClr val="FF0000"/>
                </a:solidFill>
                <a:latin typeface="Times New Roman" pitchFamily="18" charset="0"/>
                <a:cs typeface="Times New Roman" pitchFamily="18" charset="0"/>
              </a:rPr>
              <a:t>Background Images (continue…) </a:t>
            </a: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Another background property that you should be aware of is the </a:t>
            </a:r>
            <a:r>
              <a:rPr lang="en-US" dirty="0" smtClean="0">
                <a:latin typeface="Times New Roman" pitchFamily="18" charset="0"/>
                <a:cs typeface="Times New Roman" pitchFamily="18" charset="0"/>
              </a:rPr>
              <a:t>background-position property</a:t>
            </a:r>
            <a:r>
              <a:rPr lang="en-US" dirty="0">
                <a:latin typeface="Times New Roman" pitchFamily="18" charset="0"/>
                <a:cs typeface="Times New Roman" pitchFamily="18" charset="0"/>
              </a:rPr>
              <a:t>. In the improved Halloween Sounds web page, we use a value of center for </a:t>
            </a:r>
            <a:r>
              <a:rPr lang="en-US" dirty="0" smtClean="0">
                <a:latin typeface="Times New Roman" pitchFamily="18" charset="0"/>
                <a:cs typeface="Times New Roman" pitchFamily="18" charset="0"/>
              </a:rPr>
              <a:t>that property</a:t>
            </a:r>
            <a:r>
              <a:rPr lang="en-US" dirty="0">
                <a:latin typeface="Times New Roman" pitchFamily="18" charset="0"/>
                <a:cs typeface="Times New Roman" pitchFamily="18" charset="0"/>
              </a:rPr>
              <a:t>, which tells the browser to center the background image horizontally. </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you omit </a:t>
            </a:r>
            <a:r>
              <a:rPr lang="en-US" dirty="0" smtClean="0">
                <a:latin typeface="Times New Roman" pitchFamily="18" charset="0"/>
                <a:cs typeface="Times New Roman" pitchFamily="18" charset="0"/>
              </a:rPr>
              <a:t>the background-position </a:t>
            </a:r>
            <a:r>
              <a:rPr lang="en-US" dirty="0">
                <a:latin typeface="Times New Roman" pitchFamily="18" charset="0"/>
                <a:cs typeface="Times New Roman" pitchFamily="18" charset="0"/>
              </a:rPr>
              <a:t>property, the browser positions the background image with its </a:t>
            </a:r>
            <a:r>
              <a:rPr lang="en-US" dirty="0" smtClean="0">
                <a:latin typeface="Times New Roman" pitchFamily="18" charset="0"/>
                <a:cs typeface="Times New Roman" pitchFamily="18" charset="0"/>
              </a:rPr>
              <a:t>top left corner </a:t>
            </a:r>
            <a:r>
              <a:rPr lang="en-US" dirty="0">
                <a:latin typeface="Times New Roman" pitchFamily="18" charset="0"/>
                <a:cs typeface="Times New Roman" pitchFamily="18" charset="0"/>
              </a:rPr>
              <a:t>in the top-left corner of the browser window’s viewport</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the improved Halloween Sounds web page, we use the background-position </a:t>
            </a:r>
            <a:r>
              <a:rPr lang="en-US" dirty="0" smtClean="0">
                <a:latin typeface="Times New Roman" pitchFamily="18" charset="0"/>
                <a:cs typeface="Times New Roman" pitchFamily="18" charset="0"/>
              </a:rPr>
              <a:t>property to </a:t>
            </a:r>
            <a:r>
              <a:rPr lang="en-US" dirty="0">
                <a:latin typeface="Times New Roman" pitchFamily="18" charset="0"/>
                <a:cs typeface="Times New Roman" pitchFamily="18" charset="0"/>
              </a:rPr>
              <a:t>specify the image’s horizontal position. As for the vertical position, the default is to position </a:t>
            </a:r>
            <a:r>
              <a:rPr lang="en-US" dirty="0" smtClean="0">
                <a:latin typeface="Times New Roman" pitchFamily="18" charset="0"/>
                <a:cs typeface="Times New Roman" pitchFamily="18" charset="0"/>
              </a:rPr>
              <a:t>image </a:t>
            </a:r>
            <a:r>
              <a:rPr lang="en-US" dirty="0">
                <a:latin typeface="Times New Roman" pitchFamily="18" charset="0"/>
                <a:cs typeface="Times New Roman" pitchFamily="18" charset="0"/>
              </a:rPr>
              <a:t>with center alignment, and that works fine most of </a:t>
            </a:r>
            <a:r>
              <a:rPr lang="en-US" dirty="0" smtClean="0">
                <a:latin typeface="Times New Roman" pitchFamily="18" charset="0"/>
                <a:cs typeface="Times New Roman" pitchFamily="18" charset="0"/>
              </a:rPr>
              <a:t>time.</a:t>
            </a: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Here’s an example </a:t>
            </a:r>
            <a:r>
              <a:rPr lang="en-US" dirty="0">
                <a:latin typeface="Times New Roman" pitchFamily="18" charset="0"/>
                <a:cs typeface="Times New Roman" pitchFamily="18" charset="0"/>
              </a:rPr>
              <a:t>that positions a background image with its right edge at the viewport’s right edge and </a:t>
            </a:r>
            <a:r>
              <a:rPr lang="en-US" dirty="0" smtClean="0">
                <a:latin typeface="Times New Roman" pitchFamily="18" charset="0"/>
                <a:cs typeface="Times New Roman" pitchFamily="18" charset="0"/>
              </a:rPr>
              <a:t>its bottom </a:t>
            </a:r>
            <a:r>
              <a:rPr lang="en-US" dirty="0">
                <a:latin typeface="Times New Roman" pitchFamily="18" charset="0"/>
                <a:cs typeface="Times New Roman" pitchFamily="18" charset="0"/>
              </a:rPr>
              <a:t>edge at the viewport’s bottom edge</a:t>
            </a:r>
            <a:r>
              <a:rPr lang="en-US" dirty="0" smtClean="0">
                <a:latin typeface="Times New Roman" pitchFamily="18" charset="0"/>
                <a:cs typeface="Times New Roman" pitchFamily="18" charset="0"/>
              </a:rPr>
              <a:t>:</a:t>
            </a:r>
          </a:p>
          <a:p>
            <a:pPr lvl="1" algn="just">
              <a:lnSpc>
                <a:spcPct val="90000"/>
              </a:lnSpc>
              <a:spcBef>
                <a:spcPts val="0"/>
              </a:spcBef>
              <a:spcAft>
                <a:spcPts val="0"/>
              </a:spcAft>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body {</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background-image: </a:t>
            </a:r>
            <a:r>
              <a:rPr lang="en-US" dirty="0" err="1">
                <a:solidFill>
                  <a:srgbClr val="FF0000"/>
                </a:solidFill>
                <a:latin typeface="Times New Roman" pitchFamily="18" charset="0"/>
                <a:cs typeface="Times New Roman" pitchFamily="18" charset="0"/>
              </a:rPr>
              <a:t>url</a:t>
            </a:r>
            <a:r>
              <a:rPr lang="en-US" dirty="0">
                <a:solidFill>
                  <a:srgbClr val="FF0000"/>
                </a:solidFill>
                <a:latin typeface="Times New Roman" pitchFamily="18" charset="0"/>
                <a:cs typeface="Times New Roman" pitchFamily="18" charset="0"/>
              </a:rPr>
              <a:t>(../images/pumpkin.jpg);</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background-size: cover;</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background-attachment: fixed;</a:t>
            </a:r>
          </a:p>
          <a:p>
            <a:pPr lvl="2"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background-position: right bottom;</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For the background-position property’s first value, you can specify pixels from the left </a:t>
            </a:r>
            <a:r>
              <a:rPr lang="en-US" dirty="0" smtClean="0">
                <a:latin typeface="Times New Roman" pitchFamily="18" charset="0"/>
                <a:cs typeface="Times New Roman" pitchFamily="18" charset="0"/>
              </a:rPr>
              <a:t>edge or </a:t>
            </a:r>
            <a:r>
              <a:rPr lang="en-US" dirty="0">
                <a:latin typeface="Times New Roman" pitchFamily="18" charset="0"/>
                <a:cs typeface="Times New Roman" pitchFamily="18" charset="0"/>
              </a:rPr>
              <a:t>you can specify left, center, or right.</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123954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Web </a:t>
            </a:r>
            <a:r>
              <a:rPr lang="en-US" sz="3200" dirty="0" smtClean="0">
                <a:solidFill>
                  <a:srgbClr val="FFFFFF"/>
                </a:solidFill>
                <a:latin typeface="Times New Roman" pitchFamily="18" charset="0"/>
                <a:cs typeface="Times New Roman" pitchFamily="18" charset="0"/>
              </a:rPr>
              <a:t>Fonts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582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section</a:t>
            </a:r>
            <a:r>
              <a:rPr lang="en-US" dirty="0" smtClean="0">
                <a:latin typeface="Times New Roman" pitchFamily="18" charset="0"/>
                <a:cs typeface="Times New Roman" pitchFamily="18" charset="0"/>
              </a:rPr>
              <a:t>, we </a:t>
            </a:r>
            <a:r>
              <a:rPr lang="en-US" dirty="0">
                <a:latin typeface="Times New Roman" pitchFamily="18" charset="0"/>
                <a:cs typeface="Times New Roman" pitchFamily="18" charset="0"/>
              </a:rPr>
              <a:t>explore how you can incorporate such nonstandard fonts, called web fonts, into </a:t>
            </a:r>
            <a:r>
              <a:rPr lang="en-US" dirty="0" smtClean="0">
                <a:latin typeface="Times New Roman" pitchFamily="18" charset="0"/>
                <a:cs typeface="Times New Roman" pitchFamily="18" charset="0"/>
              </a:rPr>
              <a:t>our </a:t>
            </a:r>
            <a:r>
              <a:rPr lang="en-US" dirty="0">
                <a:latin typeface="Times New Roman" pitchFamily="18" charset="0"/>
                <a:cs typeface="Times New Roman" pitchFamily="18" charset="0"/>
              </a:rPr>
              <a:t>web pages.</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For standard fonts (such as Tahoma and Courier New), you can be reasonably confident </a:t>
            </a:r>
            <a:r>
              <a:rPr lang="en-US" dirty="0" smtClean="0">
                <a:latin typeface="Times New Roman" pitchFamily="18" charset="0"/>
                <a:cs typeface="Times New Roman" pitchFamily="18" charset="0"/>
              </a:rPr>
              <a:t>that those </a:t>
            </a:r>
            <a:r>
              <a:rPr lang="en-US" dirty="0">
                <a:latin typeface="Times New Roman" pitchFamily="18" charset="0"/>
                <a:cs typeface="Times New Roman" pitchFamily="18" charset="0"/>
              </a:rPr>
              <a:t>fonts will be installed on users’ computers and they will work. But to be safe, you </a:t>
            </a:r>
            <a:r>
              <a:rPr lang="en-US" dirty="0" smtClean="0">
                <a:latin typeface="Times New Roman" pitchFamily="18" charset="0"/>
                <a:cs typeface="Times New Roman" pitchFamily="18" charset="0"/>
              </a:rPr>
              <a:t>should always </a:t>
            </a:r>
            <a:r>
              <a:rPr lang="en-US" dirty="0">
                <a:latin typeface="Times New Roman" pitchFamily="18" charset="0"/>
                <a:cs typeface="Times New Roman" pitchFamily="18" charset="0"/>
              </a:rPr>
              <a:t>include a generic font family in each of your CSS font-family rules. </a:t>
            </a:r>
            <a:endParaRPr lang="en-US" dirty="0" smtClean="0">
              <a:latin typeface="Times New Roman" pitchFamily="18" charset="0"/>
              <a:cs typeface="Times New Roman" pitchFamily="18" charset="0"/>
            </a:endParaRP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On the other hand</a:t>
            </a:r>
            <a:r>
              <a:rPr lang="en-US" dirty="0" smtClean="0">
                <a:latin typeface="Times New Roman" pitchFamily="18" charset="0"/>
                <a:cs typeface="Times New Roman" pitchFamily="18" charset="0"/>
              </a:rPr>
              <a:t>, nonstandard </a:t>
            </a:r>
            <a:r>
              <a:rPr lang="en-US" dirty="0">
                <a:latin typeface="Times New Roman" pitchFamily="18" charset="0"/>
                <a:cs typeface="Times New Roman" pitchFamily="18" charset="0"/>
              </a:rPr>
              <a:t>fonts will not normally be preinstalled on users’ computers, so to get them to work</a:t>
            </a:r>
            <a:r>
              <a:rPr lang="en-US" dirty="0" smtClean="0">
                <a:latin typeface="Times New Roman" pitchFamily="18" charset="0"/>
                <a:cs typeface="Times New Roman" pitchFamily="18" charset="0"/>
              </a:rPr>
              <a:t>, you’ll </a:t>
            </a:r>
            <a:r>
              <a:rPr lang="en-US" dirty="0">
                <a:latin typeface="Times New Roman" pitchFamily="18" charset="0"/>
                <a:cs typeface="Times New Roman" pitchFamily="18" charset="0"/>
              </a:rPr>
              <a:t>need to use a CSS @font-face rule</a:t>
            </a:r>
            <a:r>
              <a:rPr lang="en-US" dirty="0" smtClean="0">
                <a:latin typeface="Times New Roman" pitchFamily="18" charset="0"/>
                <a:cs typeface="Times New Roman" pitchFamily="18" charset="0"/>
              </a:rPr>
              <a:t>. </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They’re called at-rules because they use the @ symbol</a:t>
            </a:r>
            <a:r>
              <a:rPr lang="en-US" dirty="0" smtClean="0">
                <a:latin typeface="Times New Roman" pitchFamily="18" charset="0"/>
                <a:cs typeface="Times New Roman" pitchFamily="18" charset="0"/>
              </a:rPr>
              <a:t>. Here’s </a:t>
            </a:r>
            <a:r>
              <a:rPr lang="en-US" dirty="0">
                <a:latin typeface="Times New Roman" pitchFamily="18" charset="0"/>
                <a:cs typeface="Times New Roman" pitchFamily="18" charset="0"/>
              </a:rPr>
              <a:t>the at-rule used in the Halloween Sounds web page:</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@font-face </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font-family: </a:t>
            </a:r>
            <a:r>
              <a:rPr lang="en-US" dirty="0" err="1">
                <a:solidFill>
                  <a:srgbClr val="FF0000"/>
                </a:solidFill>
                <a:latin typeface="Times New Roman" pitchFamily="18" charset="0"/>
                <a:cs typeface="Times New Roman" pitchFamily="18" charset="0"/>
              </a:rPr>
              <a:t>Buffied</a:t>
            </a:r>
            <a:r>
              <a:rPr lang="en-US" dirty="0">
                <a:solidFill>
                  <a:srgbClr val="FF0000"/>
                </a:solidFill>
                <a:latin typeface="Times New Roman" pitchFamily="18" charset="0"/>
                <a:cs typeface="Times New Roman" pitchFamily="18" charset="0"/>
              </a:rPr>
              <a:t>;</a:t>
            </a:r>
          </a:p>
          <a:p>
            <a:pPr lvl="2" algn="just">
              <a:lnSpc>
                <a:spcPct val="85000"/>
              </a:lnSpc>
              <a:spcBef>
                <a:spcPts val="0"/>
              </a:spcBef>
              <a:spcAft>
                <a:spcPts val="0"/>
              </a:spcAft>
            </a:pP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url</a:t>
            </a:r>
            <a:r>
              <a:rPr lang="en-US" dirty="0">
                <a:solidFill>
                  <a:srgbClr val="FF0000"/>
                </a:solidFill>
                <a:latin typeface="Times New Roman" pitchFamily="18" charset="0"/>
                <a:cs typeface="Times New Roman" pitchFamily="18" charset="0"/>
              </a:rPr>
              <a:t>(../fonts/buffied.woff2) format("woff2"),</a:t>
            </a:r>
          </a:p>
          <a:p>
            <a:pPr lvl="2" algn="just">
              <a:lnSpc>
                <a:spcPct val="85000"/>
              </a:lnSpc>
              <a:spcBef>
                <a:spcPts val="0"/>
              </a:spcBef>
              <a:spcAft>
                <a:spcPts val="0"/>
              </a:spcAft>
            </a:pPr>
            <a:r>
              <a:rPr lang="en-US" dirty="0" err="1">
                <a:solidFill>
                  <a:srgbClr val="FF0000"/>
                </a:solidFill>
                <a:latin typeface="Times New Roman" pitchFamily="18" charset="0"/>
                <a:cs typeface="Times New Roman" pitchFamily="18" charset="0"/>
              </a:rPr>
              <a:t>url</a:t>
            </a:r>
            <a:r>
              <a:rPr lang="en-US" dirty="0">
                <a:solidFill>
                  <a:srgbClr val="FF0000"/>
                </a:solidFill>
                <a:latin typeface="Times New Roman" pitchFamily="18" charset="0"/>
                <a:cs typeface="Times New Roman" pitchFamily="18" charset="0"/>
              </a:rPr>
              <a:t>(../fonts/</a:t>
            </a:r>
            <a:r>
              <a:rPr lang="en-US" dirty="0" err="1">
                <a:solidFill>
                  <a:srgbClr val="FF0000"/>
                </a:solidFill>
                <a:latin typeface="Times New Roman" pitchFamily="18" charset="0"/>
                <a:cs typeface="Times New Roman" pitchFamily="18" charset="0"/>
              </a:rPr>
              <a:t>buffied.woff</a:t>
            </a:r>
            <a:r>
              <a:rPr lang="en-US" dirty="0">
                <a:solidFill>
                  <a:srgbClr val="FF0000"/>
                </a:solidFill>
                <a:latin typeface="Times New Roman" pitchFamily="18" charset="0"/>
                <a:cs typeface="Times New Roman" pitchFamily="18" charset="0"/>
              </a:rPr>
              <a:t>) format("</a:t>
            </a:r>
            <a:r>
              <a:rPr lang="en-US" dirty="0" err="1">
                <a:solidFill>
                  <a:srgbClr val="FF0000"/>
                </a:solidFill>
                <a:latin typeface="Times New Roman" pitchFamily="18" charset="0"/>
                <a:cs typeface="Times New Roman" pitchFamily="18" charset="0"/>
              </a:rPr>
              <a:t>woff</a:t>
            </a:r>
            <a:r>
              <a:rPr lang="en-US" dirty="0">
                <a:solidFill>
                  <a:srgbClr val="FF0000"/>
                </a:solidFill>
                <a:latin typeface="Times New Roman" pitchFamily="18" charset="0"/>
                <a:cs typeface="Times New Roman" pitchFamily="18" charset="0"/>
              </a:rPr>
              <a: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  </a:t>
            </a: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Note </a:t>
            </a:r>
            <a:r>
              <a:rPr lang="en-US" dirty="0">
                <a:latin typeface="Times New Roman" pitchFamily="18" charset="0"/>
                <a:cs typeface="Times New Roman" pitchFamily="18" charset="0"/>
              </a:rPr>
              <a:t>the at-rule’s first line: @font-face. All at-rules begin that way, with “@” and then an </a:t>
            </a:r>
            <a:r>
              <a:rPr lang="en-US" dirty="0" smtClean="0">
                <a:latin typeface="Times New Roman" pitchFamily="18" charset="0"/>
                <a:cs typeface="Times New Roman" pitchFamily="18" charset="0"/>
              </a:rPr>
              <a:t>identifier that </a:t>
            </a:r>
            <a:r>
              <a:rPr lang="en-US" dirty="0">
                <a:latin typeface="Times New Roman" pitchFamily="18" charset="0"/>
                <a:cs typeface="Times New Roman" pitchFamily="18" charset="0"/>
              </a:rPr>
              <a:t>specifies the type of at rule that’s being defined. Note also the font-family </a:t>
            </a:r>
            <a:r>
              <a:rPr lang="en-US" dirty="0" smtClean="0">
                <a:latin typeface="Times New Roman" pitchFamily="18" charset="0"/>
                <a:cs typeface="Times New Roman" pitchFamily="18" charset="0"/>
              </a:rPr>
              <a:t>property and </a:t>
            </a:r>
            <a:r>
              <a:rPr lang="en-US" dirty="0">
                <a:latin typeface="Times New Roman" pitchFamily="18" charset="0"/>
                <a:cs typeface="Times New Roman" pitchFamily="18" charset="0"/>
              </a:rPr>
              <a:t>its value of </a:t>
            </a:r>
            <a:r>
              <a:rPr lang="en-US" dirty="0" err="1" smtClean="0">
                <a:latin typeface="Times New Roman" pitchFamily="18" charset="0"/>
                <a:cs typeface="Times New Roman" pitchFamily="18" charset="0"/>
              </a:rPr>
              <a:t>Buffied</a:t>
            </a:r>
            <a:r>
              <a:rPr lang="en-US" dirty="0" smtClean="0">
                <a:latin typeface="Times New Roman" pitchFamily="18" charset="0"/>
                <a:cs typeface="Times New Roman" pitchFamily="18" charset="0"/>
              </a:rPr>
              <a:t>.</a:t>
            </a:r>
          </a:p>
          <a:p>
            <a:pPr marL="285750" indent="-285750" algn="just">
              <a:lnSpc>
                <a:spcPct val="85000"/>
              </a:lnSpc>
              <a:spcBef>
                <a:spcPts val="0"/>
              </a:spcBef>
              <a:spcAft>
                <a:spcPts val="600"/>
              </a:spcAft>
              <a:buFont typeface="Arial" panose="020B0604020202020204" pitchFamily="34" charset="0"/>
              <a:buChar char="•"/>
            </a:pPr>
            <a:r>
              <a:rPr lang="en-US" dirty="0">
                <a:latin typeface="Times New Roman" pitchFamily="18" charset="0"/>
                <a:cs typeface="Times New Roman" pitchFamily="18" charset="0"/>
              </a:rPr>
              <a:t>The font-family property’s value provides the name with which </a:t>
            </a:r>
            <a:r>
              <a:rPr lang="en-US" dirty="0" smtClean="0">
                <a:latin typeface="Times New Roman" pitchFamily="18" charset="0"/>
                <a:cs typeface="Times New Roman" pitchFamily="18" charset="0"/>
              </a:rPr>
              <a:t>later code </a:t>
            </a:r>
            <a:r>
              <a:rPr lang="en-US" dirty="0">
                <a:latin typeface="Times New Roman" pitchFamily="18" charset="0"/>
                <a:cs typeface="Times New Roman" pitchFamily="18" charset="0"/>
              </a:rPr>
              <a:t>can refer to the new font. note how the h1 and h3 elements are able to use the </a:t>
            </a:r>
            <a:r>
              <a:rPr lang="en-US" dirty="0" err="1">
                <a:latin typeface="Times New Roman" pitchFamily="18" charset="0"/>
                <a:cs typeface="Times New Roman" pitchFamily="18" charset="0"/>
              </a:rPr>
              <a:t>Buffied</a:t>
            </a:r>
            <a:r>
              <a:rPr lang="en-US" dirty="0">
                <a:latin typeface="Times New Roman" pitchFamily="18" charset="0"/>
                <a:cs typeface="Times New Roman" pitchFamily="18" charset="0"/>
              </a:rPr>
              <a:t> font: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h1, h3 {color: white; font-family: </a:t>
            </a:r>
            <a:r>
              <a:rPr lang="en-US" dirty="0" err="1">
                <a:solidFill>
                  <a:srgbClr val="FF0000"/>
                </a:solidFill>
                <a:latin typeface="Times New Roman" pitchFamily="18" charset="0"/>
                <a:cs typeface="Times New Roman" pitchFamily="18" charset="0"/>
              </a:rPr>
              <a:t>Buffied</a:t>
            </a:r>
            <a:r>
              <a:rPr lang="en-US" dirty="0">
                <a:solidFill>
                  <a:srgbClr val="FF0000"/>
                </a:solidFill>
                <a:latin typeface="Times New Roman" pitchFamily="18" charset="0"/>
                <a:cs typeface="Times New Roman" pitchFamily="18" charset="0"/>
              </a:rPr>
              <a:t>, serif</a:t>
            </a:r>
            <a:r>
              <a:rPr lang="en-US" dirty="0" smtClean="0">
                <a:solidFill>
                  <a:srgbClr val="FF0000"/>
                </a:solidFill>
                <a:latin typeface="Times New Roman" pitchFamily="18" charset="0"/>
                <a:cs typeface="Times New Roman" pitchFamily="18" charset="0"/>
              </a:rPr>
              <a:t>;}</a:t>
            </a:r>
          </a:p>
          <a:p>
            <a:pPr marL="285750" indent="-285750" algn="just">
              <a:lnSpc>
                <a:spcPct val="85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Now </a:t>
            </a:r>
            <a:r>
              <a:rPr lang="en-US" dirty="0">
                <a:latin typeface="Times New Roman" pitchFamily="18" charset="0"/>
                <a:cs typeface="Times New Roman" pitchFamily="18" charset="0"/>
              </a:rPr>
              <a:t>let’s examine the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 attribute in the </a:t>
            </a:r>
            <a:r>
              <a:rPr lang="en-US" dirty="0" err="1">
                <a:latin typeface="Times New Roman" pitchFamily="18" charset="0"/>
                <a:cs typeface="Times New Roman" pitchFamily="18" charset="0"/>
              </a:rPr>
              <a:t>Buffied</a:t>
            </a:r>
            <a:r>
              <a:rPr lang="en-US" dirty="0">
                <a:latin typeface="Times New Roman" pitchFamily="18" charset="0"/>
                <a:cs typeface="Times New Roman" pitchFamily="18" charset="0"/>
              </a:rPr>
              <a:t> at-rule. In particular, note the two web font files with .</a:t>
            </a:r>
            <a:r>
              <a:rPr lang="en-US" dirty="0" err="1">
                <a:latin typeface="Times New Roman" pitchFamily="18" charset="0"/>
                <a:cs typeface="Times New Roman" pitchFamily="18" charset="0"/>
              </a:rPr>
              <a:t>woff</a:t>
            </a:r>
            <a:r>
              <a:rPr lang="en-US" dirty="0">
                <a:latin typeface="Times New Roman" pitchFamily="18" charset="0"/>
                <a:cs typeface="Times New Roman" pitchFamily="18" charset="0"/>
              </a:rPr>
              <a:t> and .woff2 extensions. </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3" name="Rectangle 2"/>
          <p:cNvSpPr/>
          <p:nvPr/>
        </p:nvSpPr>
        <p:spPr>
          <a:xfrm>
            <a:off x="4914583" y="3346200"/>
            <a:ext cx="1943417"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newly created font</a:t>
            </a:r>
          </a:p>
        </p:txBody>
      </p:sp>
      <p:cxnSp>
        <p:nvCxnSpPr>
          <p:cNvPr id="5" name="Straight Arrow Connector 4"/>
          <p:cNvCxnSpPr/>
          <p:nvPr/>
        </p:nvCxnSpPr>
        <p:spPr>
          <a:xfrm flipH="1">
            <a:off x="3923983" y="3422400"/>
            <a:ext cx="990600" cy="311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12142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Web </a:t>
            </a:r>
            <a:r>
              <a:rPr lang="en-US" sz="3200" dirty="0" smtClean="0">
                <a:solidFill>
                  <a:srgbClr val="FFFFFF"/>
                </a:solidFill>
                <a:latin typeface="Times New Roman" pitchFamily="18" charset="0"/>
                <a:cs typeface="Times New Roman" pitchFamily="18" charset="0"/>
              </a:rPr>
              <a:t>Fonts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765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Those </a:t>
            </a:r>
            <a:r>
              <a:rPr lang="en-US" dirty="0">
                <a:latin typeface="Times New Roman" pitchFamily="18" charset="0"/>
                <a:cs typeface="Times New Roman" pitchFamily="18" charset="0"/>
              </a:rPr>
              <a:t>two files use the WOFF (Web Open Font Format) and WOFF 2.0 web font formats, introduced in 2010 and 2016, respectively. The </a:t>
            </a:r>
            <a:r>
              <a:rPr lang="en-US" dirty="0" smtClean="0">
                <a:latin typeface="Times New Roman" pitchFamily="18" charset="0"/>
                <a:cs typeface="Times New Roman" pitchFamily="18" charset="0"/>
              </a:rPr>
              <a:t>WOFF 2.0 </a:t>
            </a:r>
            <a:r>
              <a:rPr lang="en-US" dirty="0">
                <a:latin typeface="Times New Roman" pitchFamily="18" charset="0"/>
                <a:cs typeface="Times New Roman" pitchFamily="18" charset="0"/>
              </a:rPr>
              <a:t>web font format does a better job with compression, with WOFF 2.0 files showing a 30</a:t>
            </a:r>
            <a:r>
              <a:rPr lang="en-US" dirty="0" smtClean="0">
                <a:latin typeface="Times New Roman" pitchFamily="18" charset="0"/>
                <a:cs typeface="Times New Roman" pitchFamily="18" charset="0"/>
              </a:rPr>
              <a:t>% reduction </a:t>
            </a:r>
            <a:r>
              <a:rPr lang="en-US" dirty="0">
                <a:latin typeface="Times New Roman" pitchFamily="18" charset="0"/>
                <a:cs typeface="Times New Roman" pitchFamily="18" charset="0"/>
              </a:rPr>
              <a:t>in file size when compared to WOFF files</a:t>
            </a:r>
            <a:r>
              <a:rPr lang="en-US" dirty="0" smtClean="0">
                <a:latin typeface="Times New Roman" pitchFamily="18" charset="0"/>
                <a:cs typeface="Times New Roman" pitchFamily="18" charset="0"/>
              </a:rPr>
              <a:t>.</a:t>
            </a: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Current </a:t>
            </a:r>
            <a:r>
              <a:rPr lang="en-US" dirty="0">
                <a:latin typeface="Times New Roman" pitchFamily="18" charset="0"/>
                <a:cs typeface="Times New Roman" pitchFamily="18" charset="0"/>
              </a:rPr>
              <a:t>browsers support WOFF 2.0 files</a:t>
            </a:r>
            <a:r>
              <a:rPr lang="en-US" dirty="0" smtClean="0">
                <a:latin typeface="Times New Roman" pitchFamily="18" charset="0"/>
                <a:cs typeface="Times New Roman" pitchFamily="18" charset="0"/>
              </a:rPr>
              <a:t>, but </a:t>
            </a:r>
            <a:r>
              <a:rPr lang="en-US" dirty="0">
                <a:latin typeface="Times New Roman" pitchFamily="18" charset="0"/>
                <a:cs typeface="Times New Roman" pitchFamily="18" charset="0"/>
              </a:rPr>
              <a:t>to accommodate older browsers, you should probably include both WOFF and WOFF 2.0 </a:t>
            </a:r>
            <a:r>
              <a:rPr lang="en-US" dirty="0" smtClean="0">
                <a:latin typeface="Times New Roman" pitchFamily="18" charset="0"/>
                <a:cs typeface="Times New Roman" pitchFamily="18" charset="0"/>
              </a:rPr>
              <a:t>files in </a:t>
            </a:r>
            <a:r>
              <a:rPr lang="en-US" dirty="0">
                <a:latin typeface="Times New Roman" pitchFamily="18" charset="0"/>
                <a:cs typeface="Times New Roman" pitchFamily="18" charset="0"/>
              </a:rPr>
              <a:t>your at-rules, as is the case with the Halloween Sounds at-rule</a:t>
            </a:r>
            <a:r>
              <a:rPr lang="en-US" dirty="0" smtClean="0">
                <a:latin typeface="Times New Roman" pitchFamily="18" charset="0"/>
                <a:cs typeface="Times New Roman" pitchFamily="18" charset="0"/>
              </a:rPr>
              <a:t>.</a:t>
            </a: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searching for web fonts on the Internet, you’ll probably have a hard time </a:t>
            </a:r>
            <a:r>
              <a:rPr lang="en-US" dirty="0" smtClean="0">
                <a:latin typeface="Times New Roman" pitchFamily="18" charset="0"/>
                <a:cs typeface="Times New Roman" pitchFamily="18" charset="0"/>
              </a:rPr>
              <a:t>finding WOFF </a:t>
            </a:r>
            <a:r>
              <a:rPr lang="en-US" dirty="0">
                <a:latin typeface="Times New Roman" pitchFamily="18" charset="0"/>
                <a:cs typeface="Times New Roman" pitchFamily="18" charset="0"/>
              </a:rPr>
              <a:t>and WOFF 2.0 files. But it’s easy to find files with the extension </a:t>
            </a:r>
            <a:r>
              <a:rPr lang="en-US" dirty="0">
                <a:solidFill>
                  <a:srgbClr val="FF0000"/>
                </a:solidFill>
                <a:latin typeface="Times New Roman" pitchFamily="18" charset="0"/>
                <a:cs typeface="Times New Roman" pitchFamily="18" charset="0"/>
              </a:rPr>
              <a:t>.</a:t>
            </a:r>
            <a:r>
              <a:rPr lang="en-US" dirty="0" err="1">
                <a:solidFill>
                  <a:srgbClr val="FF0000"/>
                </a:solidFill>
                <a:latin typeface="Times New Roman" pitchFamily="18" charset="0"/>
                <a:cs typeface="Times New Roman" pitchFamily="18" charset="0"/>
              </a:rPr>
              <a:t>ttf</a:t>
            </a:r>
            <a:r>
              <a:rPr lang="en-US" dirty="0">
                <a:solidFill>
                  <a:srgbClr val="FF0000"/>
                </a:solidFill>
                <a:latin typeface="Times New Roman" pitchFamily="18" charset="0"/>
                <a:cs typeface="Times New Roman" pitchFamily="18" charset="0"/>
              </a:rPr>
              <a:t>, </a:t>
            </a:r>
            <a:r>
              <a:rPr lang="en-US" dirty="0">
                <a:latin typeface="Times New Roman" pitchFamily="18" charset="0"/>
                <a:cs typeface="Times New Roman" pitchFamily="18" charset="0"/>
              </a:rPr>
              <a:t>where </a:t>
            </a:r>
            <a:r>
              <a:rPr lang="en-US" dirty="0" err="1">
                <a:latin typeface="Times New Roman" pitchFamily="18" charset="0"/>
                <a:cs typeface="Times New Roman" pitchFamily="18" charset="0"/>
              </a:rPr>
              <a:t>ttf</a:t>
            </a:r>
            <a:r>
              <a:rPr lang="en-US" dirty="0">
                <a:latin typeface="Times New Roman" pitchFamily="18" charset="0"/>
                <a:cs typeface="Times New Roman" pitchFamily="18" charset="0"/>
              </a:rPr>
              <a:t> stands </a:t>
            </a:r>
            <a:r>
              <a:rPr lang="en-US" dirty="0" smtClean="0">
                <a:latin typeface="Times New Roman" pitchFamily="18" charset="0"/>
                <a:cs typeface="Times New Roman" pitchFamily="18" charset="0"/>
              </a:rPr>
              <a:t>for (TrueType font). We can use </a:t>
            </a:r>
            <a:r>
              <a:rPr lang="en-US" dirty="0">
                <a:latin typeface="Times New Roman" pitchFamily="18" charset="0"/>
                <a:cs typeface="Times New Roman" pitchFamily="18" charset="0"/>
              </a:rPr>
              <a:t>a TrueType font file on </a:t>
            </a:r>
            <a:r>
              <a:rPr lang="en-US" dirty="0" smtClean="0">
                <a:latin typeface="Times New Roman" pitchFamily="18" charset="0"/>
                <a:cs typeface="Times New Roman" pitchFamily="18" charset="0"/>
              </a:rPr>
              <a:t>our </a:t>
            </a:r>
            <a:r>
              <a:rPr lang="en-US" dirty="0">
                <a:latin typeface="Times New Roman" pitchFamily="18" charset="0"/>
                <a:cs typeface="Times New Roman" pitchFamily="18" charset="0"/>
              </a:rPr>
              <a:t>web page, </a:t>
            </a:r>
            <a:r>
              <a:rPr lang="en-US" dirty="0" smtClean="0">
                <a:latin typeface="Times New Roman" pitchFamily="18" charset="0"/>
                <a:cs typeface="Times New Roman" pitchFamily="18" charset="0"/>
              </a:rPr>
              <a:t>we </a:t>
            </a:r>
            <a:r>
              <a:rPr lang="en-US" dirty="0">
                <a:latin typeface="Times New Roman" pitchFamily="18" charset="0"/>
                <a:cs typeface="Times New Roman" pitchFamily="18" charset="0"/>
              </a:rPr>
              <a:t>can do so by </a:t>
            </a:r>
            <a:r>
              <a:rPr lang="en-US" dirty="0" smtClean="0">
                <a:latin typeface="Times New Roman" pitchFamily="18" charset="0"/>
                <a:cs typeface="Times New Roman" pitchFamily="18" charset="0"/>
              </a:rPr>
              <a:t>adding it </a:t>
            </a:r>
            <a:r>
              <a:rPr lang="en-US" dirty="0">
                <a:latin typeface="Times New Roman" pitchFamily="18" charset="0"/>
                <a:cs typeface="Times New Roman" pitchFamily="18" charset="0"/>
              </a:rPr>
              <a:t>to an at-rule’s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 attribute like this:</a:t>
            </a:r>
          </a:p>
          <a:p>
            <a:pPr lvl="1" algn="just">
              <a:lnSpc>
                <a:spcPct val="85000"/>
              </a:lnSpc>
              <a:spcBef>
                <a:spcPts val="0"/>
              </a:spcBef>
              <a:spcAft>
                <a:spcPts val="0"/>
              </a:spcAft>
            </a:pPr>
            <a:r>
              <a:rPr lang="en-US" dirty="0" err="1">
                <a:solidFill>
                  <a:srgbClr val="FF0000"/>
                </a:solidFill>
                <a:latin typeface="Times New Roman" pitchFamily="18" charset="0"/>
                <a:cs typeface="Times New Roman" pitchFamily="18" charset="0"/>
              </a:rPr>
              <a:t>url</a:t>
            </a:r>
            <a:r>
              <a:rPr lang="en-US" dirty="0">
                <a:solidFill>
                  <a:srgbClr val="FF0000"/>
                </a:solidFill>
                <a:latin typeface="Times New Roman" pitchFamily="18" charset="0"/>
                <a:cs typeface="Times New Roman" pitchFamily="18" charset="0"/>
              </a:rPr>
              <a:t>(../fonts/Buffied.ttf) format("truetype"); </a:t>
            </a:r>
            <a:endParaRPr lang="en-US" dirty="0" smtClean="0">
              <a:solidFill>
                <a:srgbClr val="FF0000"/>
              </a:solidFill>
              <a:latin typeface="Times New Roman" pitchFamily="18" charset="0"/>
              <a:cs typeface="Times New Roman" pitchFamily="18" charset="0"/>
            </a:endParaRPr>
          </a:p>
          <a:p>
            <a:pPr marL="285750" indent="-285750" algn="ctr">
              <a:lnSpc>
                <a:spcPct val="85000"/>
              </a:lnSpc>
              <a:spcBef>
                <a:spcPts val="0"/>
              </a:spcBef>
              <a:spcAft>
                <a:spcPts val="0"/>
              </a:spcAft>
              <a:buFont typeface="Wingdings" panose="05000000000000000000" pitchFamily="2" charset="2"/>
              <a:buChar char="Ø"/>
            </a:pPr>
            <a:r>
              <a:rPr lang="en-US" sz="2800" b="1" dirty="0" smtClean="0">
                <a:solidFill>
                  <a:srgbClr val="FF0000"/>
                </a:solidFill>
                <a:latin typeface="Times New Roman" pitchFamily="18" charset="0"/>
                <a:cs typeface="Times New Roman" pitchFamily="18" charset="0"/>
              </a:rPr>
              <a:t>Video</a:t>
            </a:r>
            <a:endParaRPr lang="en-US" sz="2800" b="1" dirty="0">
              <a:solidFill>
                <a:srgbClr val="FF0000"/>
              </a:solidFill>
              <a:latin typeface="Times New Roman" pitchFamily="18" charset="0"/>
              <a:cs typeface="Times New Roman" pitchFamily="18" charset="0"/>
            </a:endParaRP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We’ll learn in this section, how to implement a video player with the video element</a:t>
            </a:r>
            <a:r>
              <a:rPr lang="en-US" dirty="0" smtClean="0">
                <a:latin typeface="Times New Roman" pitchFamily="18" charset="0"/>
                <a:cs typeface="Times New Roman" pitchFamily="18" charset="0"/>
              </a:rPr>
              <a:t>. The </a:t>
            </a:r>
            <a:r>
              <a:rPr lang="en-US" dirty="0">
                <a:latin typeface="Times New Roman" pitchFamily="18" charset="0"/>
                <a:cs typeface="Times New Roman" pitchFamily="18" charset="0"/>
              </a:rPr>
              <a:t>video element is fairly similar to the audio element, so much of this discussion should sound familiar. </a:t>
            </a:r>
          </a:p>
          <a:p>
            <a:pPr marL="285750" indent="-285750" algn="just">
              <a:lnSpc>
                <a:spcPct val="85000"/>
              </a:lnSpc>
              <a:spcBef>
                <a:spcPts val="0"/>
              </a:spcBef>
              <a:spcAft>
                <a:spcPts val="0"/>
              </a:spcAft>
              <a:buFont typeface="Arial" panose="020B0604020202020204" pitchFamily="34" charset="0"/>
              <a:buChar char="•"/>
            </a:pPr>
            <a:r>
              <a:rPr lang="en-US" dirty="0" smtClean="0">
                <a:solidFill>
                  <a:srgbClr val="FF0000"/>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video Element Syntax</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Today’s browsers include a built-in video player that’s used in conjunction with HTML5’s video element. Here’s a video element example:</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&lt;video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="stBernardClimbsFlagPole.mp4"</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width="350" height="260"</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preload="metadata" controls</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poster="stBernardClimbsFlagPole.jpg"&gt;</a:t>
            </a:r>
          </a:p>
          <a:p>
            <a:pPr lvl="1"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&lt;/video&gt;</a:t>
            </a:r>
          </a:p>
          <a:p>
            <a:pPr lvl="1" algn="just">
              <a:lnSpc>
                <a:spcPct val="90000"/>
              </a:lnSpc>
              <a:spcBef>
                <a:spcPts val="0"/>
              </a:spcBef>
              <a:spcAft>
                <a:spcPts val="0"/>
              </a:spcAft>
            </a:pPr>
            <a:endParaRPr lang="en-US" dirty="0" smtClean="0">
              <a:solidFill>
                <a:srgbClr val="FF0000"/>
              </a:solidFill>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746564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Video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6227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video element requires a start tag and an end tag even when </a:t>
            </a:r>
            <a:r>
              <a:rPr lang="en-US" dirty="0" smtClean="0">
                <a:latin typeface="Times New Roman" pitchFamily="18" charset="0"/>
                <a:cs typeface="Times New Roman" pitchFamily="18" charset="0"/>
              </a:rPr>
              <a:t>there’s no </a:t>
            </a:r>
            <a:r>
              <a:rPr lang="en-US" dirty="0">
                <a:latin typeface="Times New Roman" pitchFamily="18" charset="0"/>
                <a:cs typeface="Times New Roman" pitchFamily="18" charset="0"/>
              </a:rPr>
              <a:t>content between the tags. In this example, there’s no content between the tags</a:t>
            </a:r>
            <a:r>
              <a:rPr lang="en-US" dirty="0" smtClean="0">
                <a:latin typeface="Times New Roman" pitchFamily="18" charset="0"/>
                <a:cs typeface="Times New Roman" pitchFamily="18" charset="0"/>
              </a:rPr>
              <a:t>.</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Let’s run through the attributes for the video element. As is customary, the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attribute specifies </a:t>
            </a:r>
            <a:r>
              <a:rPr lang="en-US" dirty="0">
                <a:latin typeface="Times New Roman" pitchFamily="18" charset="0"/>
                <a:cs typeface="Times New Roman" pitchFamily="18" charset="0"/>
              </a:rPr>
              <a:t>a path to a file. In this example, the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 attribute’s file is an </a:t>
            </a:r>
            <a:r>
              <a:rPr lang="en-US" dirty="0" smtClean="0">
                <a:latin typeface="Times New Roman" pitchFamily="18" charset="0"/>
                <a:cs typeface="Times New Roman" pitchFamily="18" charset="0"/>
              </a:rPr>
              <a:t>.mp4 </a:t>
            </a:r>
            <a:r>
              <a:rPr lang="en-US" dirty="0">
                <a:latin typeface="Times New Roman" pitchFamily="18" charset="0"/>
                <a:cs typeface="Times New Roman" pitchFamily="18" charset="0"/>
              </a:rPr>
              <a:t>video file. </a:t>
            </a:r>
            <a:endParaRPr lang="en-US" dirty="0" smtClean="0">
              <a:latin typeface="Times New Roman" pitchFamily="18" charset="0"/>
              <a:cs typeface="Times New Roman" pitchFamily="18" charset="0"/>
            </a:endParaRP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width and height attributes specify the size of the video’s display box in pixels</a:t>
            </a:r>
            <a:r>
              <a:rPr lang="en-US" dirty="0" smtClean="0">
                <a:latin typeface="Times New Roman" pitchFamily="18" charset="0"/>
                <a:cs typeface="Times New Roman" pitchFamily="18" charset="0"/>
              </a:rPr>
              <a:t>. </a:t>
            </a:r>
          </a:p>
          <a:p>
            <a:pPr marL="285750" indent="-285750" algn="just">
              <a:lnSpc>
                <a:spcPct val="8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Without </a:t>
            </a:r>
            <a:r>
              <a:rPr lang="en-US" dirty="0">
                <a:latin typeface="Times New Roman" pitchFamily="18" charset="0"/>
                <a:cs typeface="Times New Roman" pitchFamily="18" charset="0"/>
              </a:rPr>
              <a:t>the width and </a:t>
            </a:r>
            <a:r>
              <a:rPr lang="en-US" dirty="0" smtClean="0">
                <a:latin typeface="Times New Roman" pitchFamily="18" charset="0"/>
                <a:cs typeface="Times New Roman" pitchFamily="18" charset="0"/>
              </a:rPr>
              <a:t>height attributes</a:t>
            </a:r>
            <a:r>
              <a:rPr lang="en-US" dirty="0">
                <a:latin typeface="Times New Roman" pitchFamily="18" charset="0"/>
                <a:cs typeface="Times New Roman" pitchFamily="18" charset="0"/>
              </a:rPr>
              <a:t>, the browser has to wait for the video file to download to know the video’s dimensions</a:t>
            </a:r>
            <a:r>
              <a:rPr lang="en-US" dirty="0" smtClean="0">
                <a:latin typeface="Times New Roman" pitchFamily="18" charset="0"/>
                <a:cs typeface="Times New Roman" pitchFamily="18" charset="0"/>
              </a:rPr>
              <a:t>, which </a:t>
            </a:r>
            <a:r>
              <a:rPr lang="en-US" dirty="0">
                <a:latin typeface="Times New Roman" pitchFamily="18" charset="0"/>
                <a:cs typeface="Times New Roman" pitchFamily="18" charset="0"/>
              </a:rPr>
              <a:t>affect the position of the surrounding content</a:t>
            </a:r>
            <a:r>
              <a:rPr lang="en-US" dirty="0" smtClean="0">
                <a:latin typeface="Times New Roman" pitchFamily="18" charset="0"/>
                <a:cs typeface="Times New Roman" pitchFamily="18" charset="0"/>
              </a:rPr>
              <a:t>. </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 If you specify larger dimensions for </a:t>
            </a:r>
            <a:r>
              <a:rPr lang="en-US" dirty="0" smtClean="0">
                <a:latin typeface="Times New Roman" pitchFamily="18" charset="0"/>
                <a:cs typeface="Times New Roman" pitchFamily="18" charset="0"/>
              </a:rPr>
              <a:t>the video </a:t>
            </a:r>
            <a:r>
              <a:rPr lang="en-US" dirty="0">
                <a:latin typeface="Times New Roman" pitchFamily="18" charset="0"/>
                <a:cs typeface="Times New Roman" pitchFamily="18" charset="0"/>
              </a:rPr>
              <a:t>box than the video object’s natural dimensions, the browser will display the video </a:t>
            </a:r>
            <a:r>
              <a:rPr lang="en-US" dirty="0" smtClean="0">
                <a:latin typeface="Times New Roman" pitchFamily="18" charset="0"/>
                <a:cs typeface="Times New Roman" pitchFamily="18" charset="0"/>
              </a:rPr>
              <a:t>with the </a:t>
            </a:r>
            <a:r>
              <a:rPr lang="en-US" dirty="0">
                <a:latin typeface="Times New Roman" pitchFamily="18" charset="0"/>
                <a:cs typeface="Times New Roman" pitchFamily="18" charset="0"/>
              </a:rPr>
              <a:t>specified dimensions</a:t>
            </a:r>
            <a:r>
              <a:rPr lang="en-US" dirty="0" smtClean="0">
                <a:latin typeface="Times New Roman" pitchFamily="18" charset="0"/>
                <a:cs typeface="Times New Roman" pitchFamily="18" charset="0"/>
              </a:rPr>
              <a:t>.</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If you use dimensions that are not properly scaled, the browser will display the video, but we'll have blank areas along the edges to fill in the video box to the specified dimensions. </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If you specify </a:t>
            </a:r>
            <a:r>
              <a:rPr lang="en-US" dirty="0">
                <a:solidFill>
                  <a:srgbClr val="FF0000"/>
                </a:solidFill>
                <a:latin typeface="Times New Roman" pitchFamily="18" charset="0"/>
                <a:cs typeface="Times New Roman" pitchFamily="18" charset="0"/>
              </a:rPr>
              <a:t>preload="metadata", </a:t>
            </a:r>
            <a:r>
              <a:rPr lang="en-US" dirty="0">
                <a:latin typeface="Times New Roman" pitchFamily="18" charset="0"/>
                <a:cs typeface="Times New Roman" pitchFamily="18" charset="0"/>
              </a:rPr>
              <a:t>that asks the browser to download information about the video file (dimensions, duration, etc.), the first frame, and possibly a few additional frames. </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To decrease the delay when the user clicks the play button, you can specify </a:t>
            </a:r>
            <a:r>
              <a:rPr lang="en-US" dirty="0">
                <a:solidFill>
                  <a:srgbClr val="FF0000"/>
                </a:solidFill>
                <a:latin typeface="Times New Roman" pitchFamily="18" charset="0"/>
                <a:cs typeface="Times New Roman" pitchFamily="18" charset="0"/>
              </a:rPr>
              <a:t>preload="auto", </a:t>
            </a:r>
            <a:r>
              <a:rPr lang="en-US" dirty="0">
                <a:latin typeface="Times New Roman" pitchFamily="18" charset="0"/>
                <a:cs typeface="Times New Roman" pitchFamily="18" charset="0"/>
              </a:rPr>
              <a:t>which asks the browser to preload the entire video, not just the video’s metadata information. </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We can specify </a:t>
            </a:r>
            <a:r>
              <a:rPr lang="en-US" dirty="0">
                <a:solidFill>
                  <a:srgbClr val="FF0000"/>
                </a:solidFill>
                <a:latin typeface="Times New Roman" pitchFamily="18" charset="0"/>
                <a:cs typeface="Times New Roman" pitchFamily="18" charset="0"/>
              </a:rPr>
              <a:t>preload="none", </a:t>
            </a:r>
            <a:r>
              <a:rPr lang="en-US" dirty="0">
                <a:latin typeface="Times New Roman" pitchFamily="18" charset="0"/>
                <a:cs typeface="Times New Roman" pitchFamily="18" charset="0"/>
              </a:rPr>
              <a:t>which asks the browser to download no video information when the page initially loads. </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The poster attribute specifies an image that displays while the video is not playing, thus overriding the default behavior of using the video’s first frame for the paused video display.</a:t>
            </a:r>
          </a:p>
          <a:p>
            <a:pPr marL="285750" indent="-285750" algn="just">
              <a:lnSpc>
                <a:spcPct val="90000"/>
              </a:lnSpc>
              <a:spcBef>
                <a:spcPts val="0"/>
              </a:spcBef>
              <a:spcAft>
                <a:spcPts val="0"/>
              </a:spcAft>
              <a:buFont typeface="Arial" panose="020B0604020202020204" pitchFamily="34" charset="0"/>
              <a:buChar char="•"/>
            </a:pPr>
            <a:endParaRPr lang="en-US"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0231504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Video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5992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controls attribute causes a control bar to display. The control bar allows the user </a:t>
            </a:r>
            <a:r>
              <a:rPr lang="en-US" dirty="0" smtClean="0">
                <a:latin typeface="Times New Roman" pitchFamily="18" charset="0"/>
                <a:cs typeface="Times New Roman" pitchFamily="18" charset="0"/>
              </a:rPr>
              <a:t>to start </a:t>
            </a:r>
            <a:r>
              <a:rPr lang="en-US" dirty="0">
                <a:latin typeface="Times New Roman" pitchFamily="18" charset="0"/>
                <a:cs typeface="Times New Roman" pitchFamily="18" charset="0"/>
              </a:rPr>
              <a:t>and pause the video and adjust the volume. You should always include the controls </a:t>
            </a:r>
            <a:r>
              <a:rPr lang="en-US" dirty="0" smtClean="0">
                <a:latin typeface="Times New Roman" pitchFamily="18" charset="0"/>
                <a:cs typeface="Times New Roman" pitchFamily="18" charset="0"/>
              </a:rPr>
              <a:t>attribute with </a:t>
            </a:r>
            <a:r>
              <a:rPr lang="en-US" dirty="0">
                <a:latin typeface="Times New Roman" pitchFamily="18" charset="0"/>
                <a:cs typeface="Times New Roman" pitchFamily="18" charset="0"/>
              </a:rPr>
              <a:t>the video element because without it, users will probably get annoyed at not being </a:t>
            </a:r>
            <a:r>
              <a:rPr lang="en-US" dirty="0" smtClean="0">
                <a:latin typeface="Times New Roman" pitchFamily="18" charset="0"/>
                <a:cs typeface="Times New Roman" pitchFamily="18" charset="0"/>
              </a:rPr>
              <a:t>able to </a:t>
            </a:r>
            <a:r>
              <a:rPr lang="en-US" dirty="0">
                <a:latin typeface="Times New Roman" pitchFamily="18" charset="0"/>
                <a:cs typeface="Times New Roman" pitchFamily="18" charset="0"/>
              </a:rPr>
              <a:t>control the video</a:t>
            </a:r>
            <a:r>
              <a:rPr lang="en-US" dirty="0" smtClean="0">
                <a:latin typeface="Times New Roman" pitchFamily="18" charset="0"/>
                <a:cs typeface="Times New Roman"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Different </a:t>
            </a:r>
            <a:r>
              <a:rPr lang="en-US" dirty="0">
                <a:latin typeface="Times New Roman" pitchFamily="18" charset="0"/>
                <a:cs typeface="Times New Roman" pitchFamily="18" charset="0"/>
              </a:rPr>
              <a:t>browsers support different video file formats. To handle that situation</a:t>
            </a:r>
            <a:r>
              <a:rPr lang="en-US" dirty="0" smtClean="0">
                <a:latin typeface="Times New Roman" pitchFamily="18" charset="0"/>
                <a:cs typeface="Times New Roman" pitchFamily="18" charset="0"/>
              </a:rPr>
              <a:t>, you </a:t>
            </a:r>
            <a:r>
              <a:rPr lang="en-US" dirty="0">
                <a:latin typeface="Times New Roman" pitchFamily="18" charset="0"/>
                <a:cs typeface="Times New Roman" pitchFamily="18" charset="0"/>
              </a:rPr>
              <a:t>can omit the video element’s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 attribute and, instead, include multiple </a:t>
            </a:r>
            <a:r>
              <a:rPr lang="en-US" dirty="0" smtClean="0">
                <a:latin typeface="Times New Roman" pitchFamily="18" charset="0"/>
                <a:cs typeface="Times New Roman" pitchFamily="18" charset="0"/>
              </a:rPr>
              <a:t>source elements </a:t>
            </a:r>
            <a:r>
              <a:rPr lang="en-US" dirty="0">
                <a:latin typeface="Times New Roman" pitchFamily="18" charset="0"/>
                <a:cs typeface="Times New Roman" pitchFamily="18" charset="0"/>
              </a:rPr>
              <a:t>between the video element’s start and end tags. For example: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&lt;video width="397" height="225" preload="metadata" controls</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poster</a:t>
            </a:r>
            <a:r>
              <a:rPr lang="en-US" dirty="0">
                <a:solidFill>
                  <a:srgbClr val="FF0000"/>
                </a:solidFill>
                <a:latin typeface="Times New Roman" pitchFamily="18" charset="0"/>
                <a:cs typeface="Times New Roman" pitchFamily="18" charset="0"/>
              </a:rPr>
              <a:t>="../images/groceryStore.jpg"&gt;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source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="../video/videoplayback.mp4" type="</a:t>
            </a:r>
            <a:r>
              <a:rPr lang="en-US" b="1" dirty="0">
                <a:solidFill>
                  <a:srgbClr val="FF0000"/>
                </a:solidFill>
                <a:latin typeface="Times New Roman" pitchFamily="18" charset="0"/>
                <a:cs typeface="Times New Roman" pitchFamily="18" charset="0"/>
              </a:rPr>
              <a:t>video/mp4</a:t>
            </a:r>
            <a:r>
              <a:rPr lang="en-US"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a:solidFill>
                  <a:srgbClr val="FF0000"/>
                </a:solidFill>
                <a:latin typeface="Times New Roman" pitchFamily="18" charset="0"/>
                <a:cs typeface="Times New Roman" pitchFamily="18" charset="0"/>
              </a:rPr>
              <a:t>source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="../video/</a:t>
            </a:r>
            <a:r>
              <a:rPr lang="en-US" dirty="0" err="1">
                <a:solidFill>
                  <a:srgbClr val="FF0000"/>
                </a:solidFill>
                <a:latin typeface="Times New Roman" pitchFamily="18" charset="0"/>
                <a:cs typeface="Times New Roman" pitchFamily="18" charset="0"/>
              </a:rPr>
              <a:t>videoplayback.webm</a:t>
            </a:r>
            <a:r>
              <a:rPr lang="en-US" dirty="0">
                <a:solidFill>
                  <a:srgbClr val="FF0000"/>
                </a:solidFill>
                <a:latin typeface="Times New Roman" pitchFamily="18" charset="0"/>
                <a:cs typeface="Times New Roman" pitchFamily="18" charset="0"/>
              </a:rPr>
              <a:t>" type="</a:t>
            </a:r>
            <a:r>
              <a:rPr lang="en-US" b="1" dirty="0">
                <a:solidFill>
                  <a:srgbClr val="FF0000"/>
                </a:solidFill>
                <a:latin typeface="Times New Roman" pitchFamily="18" charset="0"/>
                <a:cs typeface="Times New Roman" pitchFamily="18" charset="0"/>
              </a:rPr>
              <a:t>video/</a:t>
            </a:r>
            <a:r>
              <a:rPr lang="en-US" b="1" dirty="0" err="1">
                <a:solidFill>
                  <a:srgbClr val="FF0000"/>
                </a:solidFill>
                <a:latin typeface="Times New Roman" pitchFamily="18" charset="0"/>
                <a:cs typeface="Times New Roman" pitchFamily="18" charset="0"/>
              </a:rPr>
              <a:t>webm</a:t>
            </a:r>
            <a:r>
              <a:rPr lang="en-US"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video&gt; </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W3C recommends that you use those types of files (.mp4 and .</a:t>
            </a:r>
            <a:r>
              <a:rPr lang="en-US" dirty="0" err="1">
                <a:latin typeface="Times New Roman" pitchFamily="18" charset="0"/>
                <a:cs typeface="Times New Roman" pitchFamily="18" charset="0"/>
              </a:rPr>
              <a:t>webm</a:t>
            </a:r>
            <a:r>
              <a:rPr lang="en-US" dirty="0">
                <a:latin typeface="Times New Roman" pitchFamily="18" charset="0"/>
                <a:cs typeface="Times New Roman" pitchFamily="18" charset="0"/>
              </a:rPr>
              <a:t>) because they’re popular and well supported by today’s browsers. Formally, those file types use the MPEG-4 format and the </a:t>
            </a:r>
            <a:r>
              <a:rPr lang="en-US" dirty="0" err="1">
                <a:latin typeface="Times New Roman" pitchFamily="18" charset="0"/>
                <a:cs typeface="Times New Roman" pitchFamily="18" charset="0"/>
              </a:rPr>
              <a:t>WebM</a:t>
            </a:r>
            <a:r>
              <a:rPr lang="en-US" dirty="0">
                <a:latin typeface="Times New Roman" pitchFamily="18" charset="0"/>
                <a:cs typeface="Times New Roman" pitchFamily="18" charset="0"/>
              </a:rPr>
              <a:t> format. </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We should include a type attribute with each source element. For example, in the prior video element, the first source element uses type="video/mp4". </a:t>
            </a:r>
            <a:endParaRPr lang="en-US" dirty="0" smtClean="0">
              <a:latin typeface="Times New Roman" pitchFamily="18" charset="0"/>
              <a:cs typeface="Times New Roman" pitchFamily="18" charset="0"/>
            </a:endParaRPr>
          </a:p>
          <a:p>
            <a:pPr marL="285750" indent="-285750" algn="just">
              <a:lnSpc>
                <a:spcPct val="90000"/>
              </a:lnSpc>
              <a:spcBef>
                <a:spcPts val="0"/>
              </a:spcBef>
              <a:spcAft>
                <a:spcPts val="0"/>
              </a:spcAft>
              <a:buFont typeface="Arial" panose="020B0604020202020204" pitchFamily="34" charset="0"/>
              <a:buChar char="•"/>
            </a:pPr>
            <a:endParaRPr lang="en-US" dirty="0" smtClean="0">
              <a:latin typeface="Times New Roman" pitchFamily="18" charset="0"/>
              <a:cs typeface="Times New Roman" pitchFamily="18" charset="0"/>
            </a:endParaRPr>
          </a:p>
          <a:p>
            <a:pPr marL="285750" indent="-285750" algn="just">
              <a:lnSpc>
                <a:spcPct val="85000"/>
              </a:lnSpc>
              <a:spcBef>
                <a:spcPts val="0"/>
              </a:spcBef>
              <a:spcAft>
                <a:spcPts val="0"/>
              </a:spcAft>
              <a:buFont typeface="Arial" panose="020B0604020202020204" pitchFamily="34" charset="0"/>
              <a:buChar char="•"/>
            </a:pPr>
            <a:r>
              <a:rPr lang="en-US" b="1" dirty="0">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TV Advertisements Web Page</a:t>
            </a:r>
          </a:p>
          <a:p>
            <a:pPr marL="285750" indent="-285750" algn="just">
              <a:lnSpc>
                <a:spcPct val="8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In example The TV Advertisements web page’s code there are two parts the 5A., and 5B., The body container implements two videos. The first video is implemented with a </a:t>
            </a:r>
            <a:r>
              <a:rPr lang="en-US" dirty="0">
                <a:solidFill>
                  <a:srgbClr val="FF0000"/>
                </a:solidFill>
                <a:latin typeface="Times New Roman" pitchFamily="18" charset="0"/>
                <a:cs typeface="Times New Roman" pitchFamily="18" charset="0"/>
              </a:rPr>
              <a:t>video container </a:t>
            </a:r>
            <a:r>
              <a:rPr lang="en-US" dirty="0">
                <a:latin typeface="Times New Roman" pitchFamily="18" charset="0"/>
                <a:cs typeface="Times New Roman" pitchFamily="18" charset="0"/>
              </a:rPr>
              <a:t>and uses the code described earlier. The second video is implemented with an </a:t>
            </a:r>
            <a:r>
              <a:rPr lang="en-US" dirty="0">
                <a:solidFill>
                  <a:srgbClr val="FF0000"/>
                </a:solidFill>
                <a:latin typeface="Times New Roman" pitchFamily="18" charset="0"/>
                <a:cs typeface="Times New Roman" pitchFamily="18" charset="0"/>
              </a:rPr>
              <a:t>iframe container</a:t>
            </a:r>
            <a:r>
              <a:rPr lang="en-US" dirty="0">
                <a:latin typeface="Times New Roman" pitchFamily="18" charset="0"/>
                <a:cs typeface="Times New Roman" pitchFamily="18" charset="0"/>
              </a:rPr>
              <a:t>, and it deserves an explanation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1" algn="just">
              <a:lnSpc>
                <a:spcPct val="85000"/>
              </a:lnSpc>
              <a:spcBef>
                <a:spcPts val="0"/>
              </a:spcBef>
              <a:spcAft>
                <a:spcPts val="0"/>
              </a:spcAft>
            </a:pPr>
            <a:endParaRPr lang="en-US"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737319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Video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4829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5000"/>
              </a:lnSpc>
              <a:spcBef>
                <a:spcPts val="0"/>
              </a:spcBef>
              <a:spcAft>
                <a:spcPts val="0"/>
              </a:spcAft>
              <a:buFont typeface="Arial" panose="020B0604020202020204" pitchFamily="34" charset="0"/>
              <a:buChar char="•"/>
            </a:pPr>
            <a:r>
              <a:rPr lang="en-US" dirty="0">
                <a:latin typeface="Times New Roman" pitchFamily="18" charset="0"/>
                <a:cs typeface="Times New Roman" pitchFamily="18" charset="0"/>
              </a:rPr>
              <a:t>As an alternative to playing a video directly from a web page with a video element, you can use an iframe element to play a video on an external web page. Here’s an example, copied from the TV Advertisements web page</a:t>
            </a:r>
            <a:r>
              <a:rPr lang="en-US" dirty="0" smtClean="0">
                <a:latin typeface="Times New Roman" pitchFamily="18" charset="0"/>
                <a:cs typeface="Times New Roman" pitchFamily="18" charset="0"/>
              </a:rPr>
              <a:t>:</a:t>
            </a:r>
          </a:p>
          <a:p>
            <a:pPr algn="just">
              <a:lnSpc>
                <a:spcPct val="95000"/>
              </a:lnSpc>
              <a:spcBef>
                <a:spcPts val="0"/>
              </a:spcBef>
              <a:spcAft>
                <a:spcPts val="0"/>
              </a:spcAft>
            </a:pPr>
            <a:endParaRPr lang="en-US" dirty="0">
              <a:latin typeface="Times New Roman" pitchFamily="18" charset="0"/>
              <a:cs typeface="Times New Roman" pitchFamily="18" charset="0"/>
            </a:endParaRPr>
          </a:p>
          <a:p>
            <a:pPr marL="285750" indent="-285750" algn="just">
              <a:lnSpc>
                <a:spcPct val="95000"/>
              </a:lnSpc>
              <a:spcBef>
                <a:spcPts val="0"/>
              </a:spcBef>
              <a:spcAft>
                <a:spcPts val="0"/>
              </a:spcAft>
              <a:buFont typeface="Arial" panose="020B0604020202020204" pitchFamily="34" charset="0"/>
              <a:buChar char="•"/>
            </a:pPr>
            <a:r>
              <a:rPr lang="en-US" dirty="0">
                <a:solidFill>
                  <a:srgbClr val="FF0000"/>
                </a:solidFill>
                <a:latin typeface="Times New Roman" pitchFamily="18" charset="0"/>
                <a:cs typeface="Times New Roman" pitchFamily="18" charset="0"/>
              </a:rPr>
              <a:t>&lt;iframe width="400" height="225" </a:t>
            </a:r>
            <a:r>
              <a:rPr lang="en-US" b="1" dirty="0">
                <a:solidFill>
                  <a:srgbClr val="FF0000"/>
                </a:solidFill>
                <a:latin typeface="Times New Roman" pitchFamily="18" charset="0"/>
                <a:cs typeface="Times New Roman" pitchFamily="18" charset="0"/>
              </a:rPr>
              <a:t>allowfullscreen</a:t>
            </a:r>
          </a:p>
          <a:p>
            <a:pPr algn="just">
              <a:lnSpc>
                <a:spcPct val="95000"/>
              </a:lnSpc>
              <a:spcBef>
                <a:spcPts val="0"/>
              </a:spcBef>
              <a:spcAft>
                <a:spcPts val="0"/>
              </a:spcAft>
            </a:pP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src</a:t>
            </a:r>
            <a:r>
              <a:rPr lang="en-US" dirty="0" smtClean="0">
                <a:solidFill>
                  <a:srgbClr val="FF0000"/>
                </a:solidFill>
                <a:latin typeface="Times New Roman" pitchFamily="18" charset="0"/>
                <a:cs typeface="Times New Roman" pitchFamily="18" charset="0"/>
              </a:rPr>
              <a:t>="https</a:t>
            </a:r>
            <a:r>
              <a:rPr lang="en-US" dirty="0">
                <a:solidFill>
                  <a:srgbClr val="FF0000"/>
                </a:solidFill>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www.youtube.com/embed/CCNbdx-CmHE?start=120"&gt; &lt;/</a:t>
            </a:r>
            <a:r>
              <a:rPr lang="en-US" dirty="0">
                <a:solidFill>
                  <a:srgbClr val="FF0000"/>
                </a:solidFill>
                <a:latin typeface="Times New Roman" pitchFamily="18" charset="0"/>
                <a:cs typeface="Times New Roman" pitchFamily="18" charset="0"/>
              </a:rPr>
              <a:t>iframe&gt;</a:t>
            </a:r>
          </a:p>
          <a:p>
            <a:pPr marL="285750" indent="-285750" algn="just">
              <a:lnSpc>
                <a:spcPct val="95000"/>
              </a:lnSpc>
              <a:spcBef>
                <a:spcPts val="0"/>
              </a:spcBef>
              <a:spcAft>
                <a:spcPts val="0"/>
              </a:spcAft>
              <a:buFont typeface="Arial" panose="020B0604020202020204" pitchFamily="34" charset="0"/>
              <a:buChar char="•"/>
            </a:pPr>
            <a:endParaRPr lang="en-US" dirty="0" smtClean="0">
              <a:solidFill>
                <a:srgbClr val="FF0000"/>
              </a:solidFill>
              <a:latin typeface="Times New Roman" pitchFamily="18" charset="0"/>
              <a:cs typeface="Times New Roman" pitchFamily="18" charset="0"/>
            </a:endParaRPr>
          </a:p>
          <a:p>
            <a:pPr marL="285750" indent="-285750" algn="just">
              <a:lnSpc>
                <a:spcPct val="9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Note </a:t>
            </a:r>
            <a:r>
              <a:rPr lang="en-US" dirty="0">
                <a:latin typeface="Times New Roman" pitchFamily="18" charset="0"/>
                <a:cs typeface="Times New Roman" pitchFamily="18" charset="0"/>
              </a:rPr>
              <a:t>the allowfullscreen attribute, which enables users to expand the video to full-screen mode. </a:t>
            </a:r>
            <a:endParaRPr lang="en-US" dirty="0" smtClean="0">
              <a:latin typeface="Times New Roman" pitchFamily="18" charset="0"/>
              <a:cs typeface="Times New Roman" pitchFamily="18" charset="0"/>
            </a:endParaRPr>
          </a:p>
          <a:p>
            <a:pPr marL="285750" indent="-285750" algn="just">
              <a:lnSpc>
                <a:spcPct val="95000"/>
              </a:lnSpc>
              <a:spcBef>
                <a:spcPts val="0"/>
              </a:spcBef>
              <a:spcAft>
                <a:spcPts val="0"/>
              </a:spcAft>
              <a:buFont typeface="Arial" panose="020B0604020202020204" pitchFamily="34" charset="0"/>
              <a:buChar char="•"/>
            </a:pPr>
            <a:r>
              <a:rPr lang="en-US" dirty="0" smtClean="0">
                <a:latin typeface="Times New Roman" pitchFamily="18" charset="0"/>
                <a:cs typeface="Times New Roman" pitchFamily="18" charset="0"/>
              </a:rPr>
              <a:t>There </a:t>
            </a:r>
            <a:r>
              <a:rPr lang="en-US" dirty="0">
                <a:latin typeface="Times New Roman" panose="02020603050405020304" pitchFamily="18" charset="0"/>
                <a:cs typeface="Times New Roman" panose="02020603050405020304" pitchFamily="18" charset="0"/>
              </a:rPr>
              <a:t>are </a:t>
            </a:r>
            <a:r>
              <a:rPr lang="en-US" dirty="0" smtClean="0">
                <a:solidFill>
                  <a:srgbClr val="FF0000"/>
                </a:solidFill>
                <a:latin typeface="Times New Roman" panose="02020603050405020304" pitchFamily="18" charset="0"/>
                <a:cs typeface="Times New Roman" panose="02020603050405020304" pitchFamily="18" charset="0"/>
              </a:rPr>
              <a:t>pluses </a:t>
            </a:r>
            <a:r>
              <a:rPr lang="en-US" dirty="0">
                <a:solidFill>
                  <a:srgbClr val="FF0000"/>
                </a:solidFill>
                <a:latin typeface="Times New Roman" panose="02020603050405020304" pitchFamily="18" charset="0"/>
                <a:cs typeface="Times New Roman" panose="02020603050405020304" pitchFamily="18" charset="0"/>
              </a:rPr>
              <a:t>and minuses </a:t>
            </a:r>
            <a:r>
              <a:rPr lang="en-US" dirty="0">
                <a:latin typeface="Times New Roman" panose="02020603050405020304" pitchFamily="18" charset="0"/>
                <a:cs typeface="Times New Roman" panose="02020603050405020304" pitchFamily="18" charset="0"/>
              </a:rPr>
              <a:t>to using </a:t>
            </a:r>
            <a:r>
              <a:rPr lang="en-US" dirty="0" smtClean="0">
                <a:latin typeface="Times New Roman" panose="02020603050405020304" pitchFamily="18" charset="0"/>
                <a:cs typeface="Times New Roman" panose="02020603050405020304" pitchFamily="18" charset="0"/>
              </a:rPr>
              <a:t>iframe </a:t>
            </a:r>
            <a:r>
              <a:rPr lang="en-US" dirty="0">
                <a:latin typeface="Times New Roman" panose="02020603050405020304" pitchFamily="18" charset="0"/>
                <a:cs typeface="Times New Roman" panose="02020603050405020304" pitchFamily="18" charset="0"/>
              </a:rPr>
              <a:t>element to play a video on an </a:t>
            </a:r>
            <a:r>
              <a:rPr lang="en-US" dirty="0" smtClean="0">
                <a:latin typeface="Times New Roman" panose="02020603050405020304" pitchFamily="18" charset="0"/>
                <a:cs typeface="Times New Roman" panose="02020603050405020304" pitchFamily="18" charset="0"/>
              </a:rPr>
              <a:t>external web </a:t>
            </a:r>
            <a:r>
              <a:rPr lang="en-US" dirty="0">
                <a:latin typeface="Times New Roman" panose="02020603050405020304" pitchFamily="18" charset="0"/>
                <a:cs typeface="Times New Roman" panose="02020603050405020304" pitchFamily="18" charset="0"/>
              </a:rPr>
              <a:t>page versus using </a:t>
            </a:r>
            <a:r>
              <a:rPr lang="en-US" dirty="0" smtClean="0">
                <a:latin typeface="Times New Roman" panose="02020603050405020304" pitchFamily="18" charset="0"/>
                <a:cs typeface="Times New Roman" panose="02020603050405020304" pitchFamily="18" charset="0"/>
              </a:rPr>
              <a:t>video </a:t>
            </a:r>
            <a:r>
              <a:rPr lang="en-US" dirty="0">
                <a:latin typeface="Times New Roman" panose="02020603050405020304" pitchFamily="18" charset="0"/>
                <a:cs typeface="Times New Roman" panose="02020603050405020304" pitchFamily="18" charset="0"/>
              </a:rPr>
              <a:t>element. First, the advantages of using </a:t>
            </a:r>
            <a:r>
              <a:rPr lang="en-US" dirty="0" smtClean="0">
                <a:latin typeface="Times New Roman" panose="02020603050405020304" pitchFamily="18" charset="0"/>
                <a:cs typeface="Times New Roman" panose="02020603050405020304" pitchFamily="18" charset="0"/>
              </a:rPr>
              <a:t>iframe </a:t>
            </a:r>
            <a:r>
              <a:rPr lang="en-US" dirty="0">
                <a:latin typeface="Times New Roman" panose="02020603050405020304" pitchFamily="18" charset="0"/>
                <a:cs typeface="Times New Roman" panose="02020603050405020304" pitchFamily="18" charset="0"/>
              </a:rPr>
              <a:t>element: </a:t>
            </a:r>
            <a:r>
              <a:rPr lang="en-US" dirty="0" smtClean="0">
                <a:latin typeface="Times New Roman" panose="02020603050405020304" pitchFamily="18" charset="0"/>
                <a:cs typeface="Times New Roman" panose="02020603050405020304" pitchFamily="18" charset="0"/>
              </a:rPr>
              <a:t>You don’t </a:t>
            </a:r>
            <a:r>
              <a:rPr lang="en-US" dirty="0">
                <a:latin typeface="Times New Roman" panose="02020603050405020304" pitchFamily="18" charset="0"/>
                <a:cs typeface="Times New Roman" panose="02020603050405020304" pitchFamily="18" charset="0"/>
              </a:rPr>
              <a:t>have to create your own video files or find video files you can copy</a:t>
            </a:r>
            <a:r>
              <a:rPr lang="en-US" dirty="0" smtClean="0">
                <a:latin typeface="Times New Roman" panose="02020603050405020304" pitchFamily="18" charset="0"/>
                <a:cs typeface="Times New Roman" panose="02020603050405020304" pitchFamily="18" charset="0"/>
              </a:rPr>
              <a:t>.</a:t>
            </a:r>
          </a:p>
          <a:p>
            <a:pPr marL="285750" indent="-285750" algn="just">
              <a:lnSpc>
                <a:spcPct val="95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 </a:t>
            </a:r>
            <a:r>
              <a:rPr lang="en-US" dirty="0">
                <a:latin typeface="Times New Roman" panose="02020603050405020304" pitchFamily="18" charset="0"/>
                <a:cs typeface="Times New Roman" panose="02020603050405020304" pitchFamily="18" charset="0"/>
              </a:rPr>
              <a:t>the other hand, </a:t>
            </a: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advantages of using the video element: Users are not required to install a video player plug-in. Also, you’re not dependent on an external web server continuing to host the video.</a:t>
            </a:r>
          </a:p>
          <a:p>
            <a:pPr marL="285750" indent="-285750" algn="just">
              <a:lnSpc>
                <a:spcPct val="95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Finally, you can use JavaScript to customize your video, and you can avoid an external web page’s customizations (like advertisements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0642713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Centering Content Within the Viewport, Color </a:t>
            </a:r>
            <a:r>
              <a:rPr lang="en-US" sz="3200" dirty="0" smtClean="0">
                <a:solidFill>
                  <a:srgbClr val="FFFFFF"/>
                </a:solidFill>
                <a:latin typeface="Times New Roman" pitchFamily="18" charset="0"/>
                <a:cs typeface="Times New Roman" pitchFamily="18" charset="0"/>
              </a:rPr>
              <a:t>Gradients</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Web </a:t>
            </a:r>
            <a:r>
              <a:rPr lang="en-US" dirty="0">
                <a:solidFill>
                  <a:srgbClr val="FF0000"/>
                </a:solidFill>
                <a:latin typeface="Times New Roman" panose="02020603050405020304" pitchFamily="18" charset="0"/>
                <a:cs typeface="Times New Roman" panose="02020603050405020304" pitchFamily="18" charset="0"/>
              </a:rPr>
              <a:t>Page’s </a:t>
            </a:r>
            <a:r>
              <a:rPr lang="en-US" dirty="0" smtClean="0">
                <a:solidFill>
                  <a:srgbClr val="FF0000"/>
                </a:solidFill>
                <a:latin typeface="Times New Roman" panose="02020603050405020304" pitchFamily="18" charset="0"/>
                <a:cs typeface="Times New Roman" panose="02020603050405020304" pitchFamily="18" charset="0"/>
              </a:rPr>
              <a:t>Layout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that the two video boxes and their headings are side-by-side. We </a:t>
            </a:r>
            <a:r>
              <a:rPr lang="en-US" dirty="0" smtClean="0">
                <a:latin typeface="Times New Roman" panose="02020603050405020304" pitchFamily="18" charset="0"/>
                <a:cs typeface="Times New Roman" panose="02020603050405020304" pitchFamily="18" charset="0"/>
              </a:rPr>
              <a:t>achieved that </a:t>
            </a:r>
            <a:r>
              <a:rPr lang="en-US" dirty="0">
                <a:latin typeface="Times New Roman" panose="02020603050405020304" pitchFamily="18" charset="0"/>
                <a:cs typeface="Times New Roman" panose="02020603050405020304" pitchFamily="18" charset="0"/>
              </a:rPr>
              <a:t>look by using CSS. Specifically, we defined a table with the </a:t>
            </a:r>
            <a:r>
              <a:rPr lang="en-US" dirty="0">
                <a:solidFill>
                  <a:srgbClr val="FF0000"/>
                </a:solidFill>
                <a:latin typeface="Times New Roman" panose="02020603050405020304" pitchFamily="18" charset="0"/>
                <a:cs typeface="Times New Roman" panose="02020603050405020304" pitchFamily="18" charset="0"/>
              </a:rPr>
              <a:t>display: table </a:t>
            </a:r>
            <a:r>
              <a:rPr lang="en-US" dirty="0">
                <a:latin typeface="Times New Roman" panose="02020603050405020304" pitchFamily="18" charset="0"/>
                <a:cs typeface="Times New Roman" panose="02020603050405020304" pitchFamily="18" charset="0"/>
              </a:rPr>
              <a:t>property-value </a:t>
            </a:r>
            <a:r>
              <a:rPr lang="en-US" dirty="0" smtClean="0">
                <a:latin typeface="Times New Roman" panose="02020603050405020304" pitchFamily="18" charset="0"/>
                <a:cs typeface="Times New Roman" panose="02020603050405020304" pitchFamily="18" charset="0"/>
              </a:rPr>
              <a:t>pair and </a:t>
            </a:r>
            <a:r>
              <a:rPr lang="en-US" dirty="0">
                <a:latin typeface="Times New Roman" panose="02020603050405020304" pitchFamily="18" charset="0"/>
                <a:cs typeface="Times New Roman" panose="02020603050405020304" pitchFamily="18" charset="0"/>
              </a:rPr>
              <a:t>two table cells with </a:t>
            </a:r>
            <a:r>
              <a:rPr lang="en-US" dirty="0">
                <a:solidFill>
                  <a:srgbClr val="FF0000"/>
                </a:solidFill>
                <a:latin typeface="Times New Roman" panose="02020603050405020304" pitchFamily="18" charset="0"/>
                <a:cs typeface="Times New Roman" panose="02020603050405020304" pitchFamily="18" charset="0"/>
              </a:rPr>
              <a:t>display: table-cell </a:t>
            </a:r>
            <a:r>
              <a:rPr lang="en-US" dirty="0">
                <a:latin typeface="Times New Roman" panose="02020603050405020304" pitchFamily="18" charset="0"/>
                <a:cs typeface="Times New Roman" panose="02020603050405020304" pitchFamily="18" charset="0"/>
              </a:rPr>
              <a:t>property-value pairs</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TV </a:t>
            </a:r>
            <a:r>
              <a:rPr lang="en-US" dirty="0" smtClean="0">
                <a:latin typeface="Times New Roman" panose="02020603050405020304" pitchFamily="18" charset="0"/>
                <a:cs typeface="Times New Roman" panose="02020603050405020304" pitchFamily="18" charset="0"/>
              </a:rPr>
              <a:t>Advertisements head </a:t>
            </a:r>
            <a:r>
              <a:rPr lang="en-US" dirty="0">
                <a:latin typeface="Times New Roman" panose="02020603050405020304" pitchFamily="18" charset="0"/>
                <a:cs typeface="Times New Roman" panose="02020603050405020304" pitchFamily="18" charset="0"/>
              </a:rPr>
              <a:t>container in </a:t>
            </a:r>
            <a:r>
              <a:rPr lang="en-US" dirty="0" smtClean="0">
                <a:latin typeface="Times New Roman" panose="02020603050405020304" pitchFamily="18" charset="0"/>
                <a:cs typeface="Times New Roman" panose="02020603050405020304" pitchFamily="18" charset="0"/>
              </a:rPr>
              <a:t>example 5B</a:t>
            </a:r>
            <a:r>
              <a:rPr lang="en-US" dirty="0">
                <a:latin typeface="Times New Roman" panose="02020603050405020304" pitchFamily="18" charset="0"/>
                <a:cs typeface="Times New Roman" panose="02020603050405020304" pitchFamily="18" charset="0"/>
              </a:rPr>
              <a:t>, and find those </a:t>
            </a:r>
            <a:r>
              <a:rPr lang="en-US" dirty="0" smtClean="0">
                <a:latin typeface="Times New Roman" panose="02020603050405020304" pitchFamily="18" charset="0"/>
                <a:cs typeface="Times New Roman" panose="02020603050405020304" pitchFamily="18" charset="0"/>
              </a:rPr>
              <a:t>property-value pairs</a:t>
            </a:r>
            <a:r>
              <a:rPr lang="en-US" dirty="0">
                <a:latin typeface="Times New Roman" panose="02020603050405020304" pitchFamily="18" charset="0"/>
                <a:cs typeface="Times New Roman" panose="02020603050405020304" pitchFamily="18" charset="0"/>
              </a:rPr>
              <a:t>. Also, find </a:t>
            </a:r>
            <a:r>
              <a:rPr lang="en-US" dirty="0" smtClean="0">
                <a:latin typeface="Times New Roman" panose="02020603050405020304" pitchFamily="18" charset="0"/>
                <a:cs typeface="Times New Roman" panose="02020603050405020304" pitchFamily="18" charset="0"/>
              </a:rPr>
              <a:t>their associated </a:t>
            </a:r>
            <a:r>
              <a:rPr lang="en-US" dirty="0">
                <a:solidFill>
                  <a:srgbClr val="FF0000"/>
                </a:solidFill>
                <a:latin typeface="Times New Roman" panose="02020603050405020304" pitchFamily="18" charset="0"/>
                <a:cs typeface="Times New Roman" panose="02020603050405020304" pitchFamily="18" charset="0"/>
              </a:rPr>
              <a:t>class="table", class="cell" </a:t>
            </a:r>
            <a:r>
              <a:rPr lang="en-US" dirty="0">
                <a:latin typeface="Times New Roman" panose="02020603050405020304" pitchFamily="18" charset="0"/>
                <a:cs typeface="Times New Roman" panose="02020603050405020304" pitchFamily="18" charset="0"/>
              </a:rPr>
              <a:t>attribute-value pairs in </a:t>
            </a:r>
            <a:r>
              <a:rPr lang="en-US" dirty="0" smtClean="0">
                <a:latin typeface="Times New Roman" panose="02020603050405020304" pitchFamily="18" charset="0"/>
                <a:cs typeface="Times New Roman" panose="02020603050405020304" pitchFamily="18" charset="0"/>
              </a:rPr>
              <a:t>example 5A’s </a:t>
            </a:r>
            <a:r>
              <a:rPr lang="en-US" dirty="0">
                <a:latin typeface="Times New Roman" panose="02020603050405020304" pitchFamily="18" charset="0"/>
                <a:cs typeface="Times New Roman" panose="02020603050405020304" pitchFamily="18" charset="0"/>
              </a:rPr>
              <a:t>body container</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used </a:t>
            </a:r>
            <a:r>
              <a:rPr lang="en-US" dirty="0">
                <a:solidFill>
                  <a:srgbClr val="FF0000"/>
                </a:solidFill>
                <a:latin typeface="Times New Roman" panose="02020603050405020304" pitchFamily="18" charset="0"/>
                <a:cs typeface="Times New Roman" panose="02020603050405020304" pitchFamily="18" charset="0"/>
              </a:rPr>
              <a:t>text-align:</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center</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center </a:t>
            </a:r>
            <a:r>
              <a:rPr lang="en-US" dirty="0">
                <a:latin typeface="Times New Roman" panose="02020603050405020304" pitchFamily="18" charset="0"/>
                <a:cs typeface="Times New Roman" panose="02020603050405020304" pitchFamily="18" charset="0"/>
              </a:rPr>
              <a:t>the heading’s tree icons and text horizontally within the heading. But for the TV Advertisements web page, we want </a:t>
            </a:r>
            <a:r>
              <a:rPr lang="en-US" dirty="0" smtClean="0">
                <a:latin typeface="Times New Roman" panose="02020603050405020304" pitchFamily="18" charset="0"/>
                <a:cs typeface="Times New Roman" panose="02020603050405020304" pitchFamily="18" charset="0"/>
              </a:rPr>
              <a:t>to center </a:t>
            </a:r>
            <a:r>
              <a:rPr lang="en-US" dirty="0">
                <a:latin typeface="Times New Roman" panose="02020603050405020304" pitchFamily="18" charset="0"/>
                <a:cs typeface="Times New Roman" panose="02020603050405020304" pitchFamily="18" charset="0"/>
              </a:rPr>
              <a:t>the web page’s entire contents within the browser window’s viewport.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the entire </a:t>
            </a:r>
            <a:r>
              <a:rPr lang="en-US" dirty="0" smtClean="0">
                <a:latin typeface="Times New Roman" panose="02020603050405020304" pitchFamily="18" charset="0"/>
                <a:cs typeface="Times New Roman" panose="02020603050405020304" pitchFamily="18" charset="0"/>
              </a:rPr>
              <a:t>contents consist </a:t>
            </a:r>
            <a:r>
              <a:rPr lang="en-US" dirty="0">
                <a:latin typeface="Times New Roman" panose="02020603050405020304" pitchFamily="18" charset="0"/>
                <a:cs typeface="Times New Roman" panose="02020603050405020304" pitchFamily="18" charset="0"/>
              </a:rPr>
              <a:t>of more than just block containers with inline objects inside them. Specifically, we </a:t>
            </a:r>
            <a:r>
              <a:rPr lang="en-US" dirty="0" smtClean="0">
                <a:latin typeface="Times New Roman" panose="02020603050405020304" pitchFamily="18" charset="0"/>
                <a:cs typeface="Times New Roman" panose="02020603050405020304" pitchFamily="18" charset="0"/>
              </a:rPr>
              <a:t>want to </a:t>
            </a:r>
            <a:r>
              <a:rPr lang="en-US" dirty="0">
                <a:latin typeface="Times New Roman" panose="02020603050405020304" pitchFamily="18" charset="0"/>
                <a:cs typeface="Times New Roman" panose="02020603050405020304" pitchFamily="18" charset="0"/>
              </a:rPr>
              <a:t>center the contents of the table we created for the adjacent video objects</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you can verify </a:t>
            </a:r>
            <a:r>
              <a:rPr lang="en-US" dirty="0" smtClean="0">
                <a:latin typeface="Times New Roman" panose="02020603050405020304" pitchFamily="18" charset="0"/>
                <a:cs typeface="Times New Roman" panose="02020603050405020304" pitchFamily="18" charset="0"/>
              </a:rPr>
              <a:t>by examining </a:t>
            </a:r>
            <a:r>
              <a:rPr lang="en-US" dirty="0">
                <a:latin typeface="Times New Roman" panose="02020603050405020304" pitchFamily="18" charset="0"/>
                <a:cs typeface="Times New Roman" panose="02020603050405020304" pitchFamily="18" charset="0"/>
              </a:rPr>
              <a:t>the source code, the table is a </a:t>
            </a:r>
            <a:r>
              <a:rPr lang="en-US" dirty="0">
                <a:solidFill>
                  <a:srgbClr val="FF0000"/>
                </a:solidFill>
                <a:latin typeface="Times New Roman" panose="02020603050405020304" pitchFamily="18" charset="0"/>
                <a:cs typeface="Times New Roman" panose="02020603050405020304" pitchFamily="18" charset="0"/>
              </a:rPr>
              <a:t>div block </a:t>
            </a:r>
            <a:r>
              <a:rPr lang="en-US" dirty="0">
                <a:latin typeface="Times New Roman" panose="02020603050405020304" pitchFamily="18" charset="0"/>
                <a:cs typeface="Times New Roman" panose="02020603050405020304" pitchFamily="18" charset="0"/>
              </a:rPr>
              <a:t>element and each video object is part of its </a:t>
            </a:r>
            <a:r>
              <a:rPr lang="en-US" dirty="0" smtClean="0">
                <a:latin typeface="Times New Roman" panose="02020603050405020304" pitchFamily="18" charset="0"/>
                <a:cs typeface="Times New Roman" panose="02020603050405020304" pitchFamily="18" charset="0"/>
              </a:rPr>
              <a:t>own div </a:t>
            </a:r>
            <a:r>
              <a:rPr lang="en-US" dirty="0">
                <a:latin typeface="Times New Roman" panose="02020603050405020304" pitchFamily="18" charset="0"/>
                <a:cs typeface="Times New Roman" panose="02020603050405020304" pitchFamily="18" charset="0"/>
              </a:rPr>
              <a:t>block element. So the text-align property won’t help to center the table of two video objects.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To center the contents of a block element when the block contains other block elements, we first need to convert the outer block element to a flexbox, which generates a flexible box layout for the outer block element.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create a flexbox, we apply a </a:t>
            </a:r>
            <a:r>
              <a:rPr lang="en-US" dirty="0">
                <a:solidFill>
                  <a:srgbClr val="FF0000"/>
                </a:solidFill>
                <a:latin typeface="Times New Roman" panose="02020603050405020304" pitchFamily="18" charset="0"/>
                <a:cs typeface="Times New Roman" panose="02020603050405020304" pitchFamily="18" charset="0"/>
              </a:rPr>
              <a:t>display: flex </a:t>
            </a:r>
            <a:r>
              <a:rPr lang="en-US" dirty="0">
                <a:latin typeface="Times New Roman" panose="02020603050405020304" pitchFamily="18" charset="0"/>
                <a:cs typeface="Times New Roman" panose="02020603050405020304" pitchFamily="18" charset="0"/>
              </a:rPr>
              <a:t>property-value</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pair to outer block element.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easiest way to do that is to center the body element within its container. So, what contains the body element?</a:t>
            </a:r>
          </a:p>
          <a:p>
            <a:pPr marL="285750" indent="-285750" algn="just">
              <a:lnSpc>
                <a:spcPct val="9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4053180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Centering Content Within the Viewport, Color </a:t>
            </a:r>
            <a:r>
              <a:rPr lang="en-US" sz="3200" dirty="0" smtClean="0">
                <a:solidFill>
                  <a:srgbClr val="FFFFFF"/>
                </a:solidFill>
                <a:latin typeface="Times New Roman" pitchFamily="18" charset="0"/>
                <a:cs typeface="Times New Roman" pitchFamily="18" charset="0"/>
              </a:rPr>
              <a:t>Gradients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6033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Web </a:t>
            </a:r>
            <a:r>
              <a:rPr lang="en-US" dirty="0">
                <a:solidFill>
                  <a:srgbClr val="FF0000"/>
                </a:solidFill>
                <a:latin typeface="Times New Roman" panose="02020603050405020304" pitchFamily="18" charset="0"/>
                <a:cs typeface="Times New Roman" panose="02020603050405020304" pitchFamily="18" charset="0"/>
              </a:rPr>
              <a:t>Page’s </a:t>
            </a:r>
            <a:r>
              <a:rPr lang="en-US" dirty="0" smtClean="0">
                <a:solidFill>
                  <a:srgbClr val="FF0000"/>
                </a:solidFill>
                <a:latin typeface="Times New Roman" panose="02020603050405020304" pitchFamily="18" charset="0"/>
                <a:cs typeface="Times New Roman" panose="02020603050405020304" pitchFamily="18" charset="0"/>
              </a:rPr>
              <a:t>Layout (continue…)</a:t>
            </a: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html element</a:t>
            </a:r>
            <a:r>
              <a:rPr lang="en-US" dirty="0">
                <a:latin typeface="Times New Roman" panose="02020603050405020304" pitchFamily="18" charset="0"/>
                <a:cs typeface="Times New Roman" panose="02020603050405020304" pitchFamily="18" charset="0"/>
              </a:rPr>
              <a:t>. So the solution is to use </a:t>
            </a:r>
            <a:r>
              <a:rPr lang="en-US" dirty="0">
                <a:solidFill>
                  <a:srgbClr val="FF0000"/>
                </a:solidFill>
                <a:latin typeface="Times New Roman" panose="02020603050405020304" pitchFamily="18" charset="0"/>
                <a:cs typeface="Times New Roman" panose="02020603050405020304" pitchFamily="18" charset="0"/>
              </a:rPr>
              <a:t>display: flex </a:t>
            </a:r>
            <a:r>
              <a:rPr lang="en-US" dirty="0">
                <a:latin typeface="Times New Roman" panose="02020603050405020304" pitchFamily="18" charset="0"/>
                <a:cs typeface="Times New Roman" panose="02020603050405020304" pitchFamily="18" charset="0"/>
              </a:rPr>
              <a:t>to turn the html </a:t>
            </a:r>
            <a:r>
              <a:rPr lang="en-US" dirty="0" smtClean="0">
                <a:latin typeface="Times New Roman" panose="02020603050405020304" pitchFamily="18" charset="0"/>
                <a:cs typeface="Times New Roman" panose="02020603050405020304" pitchFamily="18" charset="0"/>
              </a:rPr>
              <a:t>element  into a flexbox</a:t>
            </a:r>
            <a:r>
              <a:rPr lang="en-US" dirty="0">
                <a:latin typeface="Times New Roman" panose="02020603050405020304" pitchFamily="18" charset="0"/>
                <a:cs typeface="Times New Roman" panose="02020603050405020304" pitchFamily="18" charset="0"/>
              </a:rPr>
              <a:t>, and then we add the magic centering property-value pairs to the html element.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add </a:t>
            </a:r>
            <a:r>
              <a:rPr lang="en-US" dirty="0">
                <a:solidFill>
                  <a:srgbClr val="FF0000"/>
                </a:solidFill>
                <a:latin typeface="Times New Roman" panose="02020603050405020304" pitchFamily="18" charset="0"/>
                <a:cs typeface="Times New Roman" panose="02020603050405020304" pitchFamily="18" charset="0"/>
              </a:rPr>
              <a:t>justify-content: center </a:t>
            </a:r>
            <a:r>
              <a:rPr lang="en-US" dirty="0">
                <a:latin typeface="Times New Roman" panose="02020603050405020304" pitchFamily="18" charset="0"/>
                <a:cs typeface="Times New Roman" panose="02020603050405020304" pitchFamily="18" charset="0"/>
              </a:rPr>
              <a:t>to the html type selector rule to center the html </a:t>
            </a:r>
            <a:r>
              <a:rPr lang="en-US" dirty="0" smtClean="0">
                <a:latin typeface="Times New Roman" panose="02020603050405020304" pitchFamily="18" charset="0"/>
                <a:cs typeface="Times New Roman" panose="02020603050405020304" pitchFamily="18" charset="0"/>
              </a:rPr>
              <a:t>element’s contents </a:t>
            </a:r>
            <a:r>
              <a:rPr lang="en-US" dirty="0">
                <a:latin typeface="Times New Roman" panose="02020603050405020304" pitchFamily="18" charset="0"/>
                <a:cs typeface="Times New Roman" panose="02020603050405020304" pitchFamily="18" charset="0"/>
              </a:rPr>
              <a:t>horizontally. And we add </a:t>
            </a:r>
            <a:r>
              <a:rPr lang="en-US" dirty="0">
                <a:solidFill>
                  <a:srgbClr val="FF0000"/>
                </a:solidFill>
                <a:latin typeface="Times New Roman" panose="02020603050405020304" pitchFamily="18" charset="0"/>
                <a:cs typeface="Times New Roman" panose="02020603050405020304" pitchFamily="18" charset="0"/>
              </a:rPr>
              <a:t>align-items: center </a:t>
            </a:r>
            <a:r>
              <a:rPr lang="en-US" dirty="0">
                <a:latin typeface="Times New Roman" panose="02020603050405020304" pitchFamily="18" charset="0"/>
                <a:cs typeface="Times New Roman" panose="02020603050405020304" pitchFamily="18" charset="0"/>
              </a:rPr>
              <a:t>to the html type selector rule to </a:t>
            </a:r>
            <a:r>
              <a:rPr lang="en-US" dirty="0" smtClean="0">
                <a:latin typeface="Times New Roman" panose="02020603050405020304" pitchFamily="18" charset="0"/>
                <a:cs typeface="Times New Roman" panose="02020603050405020304" pitchFamily="18" charset="0"/>
              </a:rPr>
              <a:t>center the </a:t>
            </a:r>
            <a:r>
              <a:rPr lang="en-US" dirty="0">
                <a:latin typeface="Times New Roman" panose="02020603050405020304" pitchFamily="18" charset="0"/>
                <a:cs typeface="Times New Roman" panose="02020603050405020304" pitchFamily="18" charset="0"/>
              </a:rPr>
              <a:t>html element’s contents vertically. That centers the body element within the viewport. </a:t>
            </a: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html type selector rule in </a:t>
            </a:r>
            <a:r>
              <a:rPr lang="en-US" dirty="0" smtClean="0">
                <a:latin typeface="Times New Roman" panose="02020603050405020304" pitchFamily="18" charset="0"/>
                <a:cs typeface="Times New Roman" panose="02020603050405020304" pitchFamily="18" charset="0"/>
              </a:rPr>
              <a:t>5B</a:t>
            </a:r>
            <a:r>
              <a:rPr lang="en-US" dirty="0">
                <a:latin typeface="Times New Roman" panose="02020603050405020304" pitchFamily="18" charset="0"/>
                <a:cs typeface="Times New Roman" panose="02020603050405020304" pitchFamily="18" charset="0"/>
              </a:rPr>
              <a:t>, and </a:t>
            </a:r>
            <a:r>
              <a:rPr lang="en-US" dirty="0" smtClean="0">
                <a:latin typeface="Times New Roman" panose="02020603050405020304" pitchFamily="18" charset="0"/>
                <a:cs typeface="Times New Roman" panose="02020603050405020304" pitchFamily="18" charset="0"/>
              </a:rPr>
              <a:t>we’ll </a:t>
            </a:r>
            <a:r>
              <a:rPr lang="en-US" dirty="0">
                <a:latin typeface="Times New Roman" panose="02020603050405020304" pitchFamily="18" charset="0"/>
                <a:cs typeface="Times New Roman" panose="02020603050405020304" pitchFamily="18" charset="0"/>
              </a:rPr>
              <a:t>see the three </a:t>
            </a:r>
            <a:r>
              <a:rPr lang="en-US" dirty="0" smtClean="0">
                <a:latin typeface="Times New Roman" panose="02020603050405020304" pitchFamily="18" charset="0"/>
                <a:cs typeface="Times New Roman" panose="02020603050405020304" pitchFamily="18" charset="0"/>
              </a:rPr>
              <a:t>property-value pairs </a:t>
            </a:r>
            <a:r>
              <a:rPr lang="en-US" dirty="0">
                <a:latin typeface="Times New Roman" panose="02020603050405020304" pitchFamily="18" charset="0"/>
                <a:cs typeface="Times New Roman" panose="02020603050405020304" pitchFamily="18" charset="0"/>
              </a:rPr>
              <a:t>just mentioned, plus a fourth property-value pair, height: 100vh. As you might guess</a:t>
            </a:r>
            <a:r>
              <a:rPr lang="en-US" dirty="0" smtClean="0">
                <a:latin typeface="Times New Roman" panose="02020603050405020304" pitchFamily="18" charset="0"/>
                <a:cs typeface="Times New Roman" panose="02020603050405020304" pitchFamily="18" charset="0"/>
              </a:rPr>
              <a:t>, the </a:t>
            </a:r>
            <a:r>
              <a:rPr lang="en-US" dirty="0">
                <a:latin typeface="Times New Roman" panose="02020603050405020304" pitchFamily="18" charset="0"/>
                <a:cs typeface="Times New Roman" panose="02020603050405020304" pitchFamily="18" charset="0"/>
              </a:rPr>
              <a:t>height property assigns a height to an element. Normally, the height of the html element </a:t>
            </a:r>
            <a:r>
              <a:rPr lang="en-US" dirty="0" smtClean="0">
                <a:latin typeface="Times New Roman" panose="02020603050405020304" pitchFamily="18" charset="0"/>
                <a:cs typeface="Times New Roman" panose="02020603050405020304" pitchFamily="18" charset="0"/>
              </a:rPr>
              <a:t>is the </a:t>
            </a:r>
            <a:r>
              <a:rPr lang="en-US" dirty="0">
                <a:latin typeface="Times New Roman" panose="02020603050405020304" pitchFamily="18" charset="0"/>
                <a:cs typeface="Times New Roman" panose="02020603050405020304" pitchFamily="18" charset="0"/>
              </a:rPr>
              <a:t>height of the web page’s </a:t>
            </a:r>
            <a:r>
              <a:rPr lang="en-US" dirty="0" smtClean="0">
                <a:latin typeface="Times New Roman" panose="02020603050405020304" pitchFamily="18" charset="0"/>
                <a:cs typeface="Times New Roman" panose="02020603050405020304" pitchFamily="18" charset="0"/>
              </a:rPr>
              <a:t>content</a:t>
            </a:r>
          </a:p>
          <a:p>
            <a:pPr algn="just">
              <a:lnSpc>
                <a:spcPct val="90000"/>
              </a:lnSpc>
            </a:pP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Using a Color Gradient to Cover a Web Page’s Background</a:t>
            </a: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TV Advertisements web page in example 5., for the background, we can see a color gradient that transitions from blue to blue-green to orange. Here’s the code that implements that color gradient:</a:t>
            </a: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body </a:t>
            </a:r>
            <a:r>
              <a:rPr lang="en-US" dirty="0" smtClean="0">
                <a:solidFill>
                  <a:srgbClr val="FF0000"/>
                </a:solidFill>
                <a:latin typeface="Times New Roman" panose="02020603050405020304" pitchFamily="18" charset="0"/>
                <a:cs typeface="Times New Roman" panose="02020603050405020304" pitchFamily="18" charset="0"/>
              </a:rPr>
              <a:t>{ background-image</a:t>
            </a:r>
            <a:r>
              <a:rPr lang="en-US" dirty="0">
                <a:solidFill>
                  <a:srgbClr val="FF0000"/>
                </a:solidFill>
                <a:latin typeface="Times New Roman" panose="02020603050405020304" pitchFamily="18" charset="0"/>
                <a:cs typeface="Times New Roman" panose="02020603050405020304" pitchFamily="18" charset="0"/>
              </a:rPr>
              <a:t>: linear-gradient(to right, blue, #00ffff, #ff7700</a:t>
            </a:r>
            <a:r>
              <a:rPr lang="en-US" dirty="0" smtClean="0">
                <a:solidFill>
                  <a:srgbClr val="FF0000"/>
                </a:solidFill>
                <a:latin typeface="Times New Roman" panose="02020603050405020304" pitchFamily="18" charset="0"/>
                <a:cs typeface="Times New Roman" panose="02020603050405020304" pitchFamily="18" charset="0"/>
              </a:rPr>
              <a:t>); }</a:t>
            </a:r>
          </a:p>
          <a:p>
            <a:pPr marL="285750" indent="-285750" algn="just">
              <a:lnSpc>
                <a:spcPct val="85000"/>
              </a:lnSpc>
              <a:spcBef>
                <a:spcPts val="0"/>
              </a:spcBef>
              <a:spcAft>
                <a:spcPts val="0"/>
              </a:spcAf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Halloween Sounds web page, we used background-image with a </a:t>
            </a:r>
            <a:r>
              <a:rPr lang="en-US" dirty="0" err="1">
                <a:solidFill>
                  <a:srgbClr val="FF0000"/>
                </a:solidFill>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value (for specifying an image file), and here we’re using it with a </a:t>
            </a:r>
            <a:r>
              <a:rPr lang="en-US" dirty="0">
                <a:solidFill>
                  <a:srgbClr val="FF0000"/>
                </a:solidFill>
                <a:latin typeface="Times New Roman" panose="02020603050405020304" pitchFamily="18" charset="0"/>
                <a:cs typeface="Times New Roman" panose="02020603050405020304" pitchFamily="18" charset="0"/>
              </a:rPr>
              <a:t>linear-gradient</a:t>
            </a:r>
            <a:r>
              <a:rPr lang="en-US" dirty="0">
                <a:latin typeface="Times New Roman" panose="02020603050405020304" pitchFamily="18" charset="0"/>
                <a:cs typeface="Times New Roman" panose="02020603050405020304" pitchFamily="18" charset="0"/>
              </a:rPr>
              <a:t> value (for specifying a color gradient). You can use a linear-gradient value anywhere you can use an image file value</a:t>
            </a:r>
          </a:p>
          <a:p>
            <a:pPr marL="285750" indent="-28575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3852709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Centering Content Within the Viewport, Color </a:t>
            </a:r>
            <a:r>
              <a:rPr lang="en-US" sz="3200" dirty="0" smtClean="0">
                <a:solidFill>
                  <a:srgbClr val="FFFFFF"/>
                </a:solidFill>
                <a:latin typeface="Times New Roman" pitchFamily="18" charset="0"/>
                <a:cs typeface="Times New Roman" pitchFamily="18" charset="0"/>
              </a:rPr>
              <a:t>Gradients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5576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The </a:t>
            </a:r>
            <a:r>
              <a:rPr lang="en-US" dirty="0">
                <a:solidFill>
                  <a:srgbClr val="FF0000"/>
                </a:solidFill>
                <a:latin typeface="Times New Roman" panose="02020603050405020304" pitchFamily="18" charset="0"/>
                <a:cs typeface="Times New Roman" panose="02020603050405020304" pitchFamily="18" charset="0"/>
              </a:rPr>
              <a:t>linear-gradient’s</a:t>
            </a:r>
            <a:r>
              <a:rPr lang="en-US" dirty="0">
                <a:latin typeface="Times New Roman" panose="02020603050405020304" pitchFamily="18" charset="0"/>
                <a:cs typeface="Times New Roman" panose="02020603050405020304" pitchFamily="18" charset="0"/>
              </a:rPr>
              <a:t> last three arguments specify the </a:t>
            </a:r>
            <a:r>
              <a:rPr lang="en-US" dirty="0" smtClean="0">
                <a:latin typeface="Times New Roman" panose="02020603050405020304" pitchFamily="18" charset="0"/>
                <a:cs typeface="Times New Roman" panose="02020603050405020304" pitchFamily="18" charset="0"/>
              </a:rPr>
              <a:t>gradient’s colors</a:t>
            </a:r>
            <a:r>
              <a:rPr lang="en-US" dirty="0">
                <a:latin typeface="Times New Roman" panose="02020603050405020304" pitchFamily="18" charset="0"/>
                <a:cs typeface="Times New Roman" panose="02020603050405020304" pitchFamily="18" charset="0"/>
              </a:rPr>
              <a:t>. The colors are blue, green-blue, and reddish orange. The linear-gradient’s </a:t>
            </a:r>
            <a:r>
              <a:rPr lang="en-US" dirty="0" smtClean="0">
                <a:latin typeface="Times New Roman" panose="02020603050405020304" pitchFamily="18" charset="0"/>
                <a:cs typeface="Times New Roman" panose="02020603050405020304" pitchFamily="18" charset="0"/>
              </a:rPr>
              <a:t>first argument</a:t>
            </a:r>
            <a:r>
              <a:rPr lang="en-US" dirty="0">
                <a:latin typeface="Times New Roman" panose="02020603050405020304" pitchFamily="18" charset="0"/>
                <a:cs typeface="Times New Roman" panose="02020603050405020304" pitchFamily="18" charset="0"/>
              </a:rPr>
              <a:t>, to right, specifies the direction that the gradient’s colors flow. The word after “to</a:t>
            </a:r>
            <a:r>
              <a:rPr lang="en-US" dirty="0" smtClean="0">
                <a:latin typeface="Times New Roman" panose="02020603050405020304" pitchFamily="18" charset="0"/>
                <a:cs typeface="Times New Roman" panose="02020603050405020304" pitchFamily="18" charset="0"/>
              </a:rPr>
              <a:t>” specifies target</a:t>
            </a:r>
            <a:r>
              <a:rPr lang="en-US" dirty="0">
                <a:latin typeface="Times New Roman" panose="02020603050405020304" pitchFamily="18" charset="0"/>
                <a:cs typeface="Times New Roman" panose="02020603050405020304" pitchFamily="18" charset="0"/>
              </a:rPr>
              <a:t>, where you can use right, left, bottom, or top for the target value</a:t>
            </a:r>
            <a:r>
              <a:rPr lang="en-US" dirty="0" smtClean="0">
                <a:latin typeface="Times New Roman" panose="02020603050405020304" pitchFamily="18" charset="0"/>
                <a:cs typeface="Times New Roman" panose="02020603050405020304" pitchFamily="18" charset="0"/>
              </a:rPr>
              <a:t>.</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5-5B., </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&lt;!DOCTYPE html&gt;</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&lt;html </a:t>
            </a:r>
            <a:r>
              <a:rPr lang="en-US" dirty="0" err="1">
                <a:solidFill>
                  <a:srgbClr val="FF0000"/>
                </a:solidFill>
                <a:latin typeface="Times New Roman" panose="02020603050405020304" pitchFamily="18" charset="0"/>
                <a:cs typeface="Times New Roman" panose="02020603050405020304" pitchFamily="18" charset="0"/>
              </a:rPr>
              <a:t>lang</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en</a:t>
            </a:r>
            <a:r>
              <a:rPr lang="en-US" dirty="0">
                <a:solidFill>
                  <a:srgbClr val="FF0000"/>
                </a:solidFill>
                <a:latin typeface="Times New Roman" panose="02020603050405020304" pitchFamily="18" charset="0"/>
                <a:cs typeface="Times New Roman" panose="02020603050405020304" pitchFamily="18" charset="0"/>
              </a:rPr>
              <a:t>"&gt;</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&lt;head&gt;</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&lt;meta charset="utf-8"&gt;</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&lt;meta name="author" content="AAA"&gt;</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&lt;title&gt;TV Ads&lt;/title</a:t>
            </a:r>
            <a:r>
              <a:rPr lang="en-US"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&lt;style&gt;</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html {</a:t>
            </a:r>
          </a:p>
          <a:p>
            <a:pPr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height</a:t>
            </a:r>
            <a:r>
              <a:rPr lang="en-US" dirty="0">
                <a:solidFill>
                  <a:srgbClr val="FF0000"/>
                </a:solidFill>
                <a:latin typeface="Times New Roman" panose="02020603050405020304" pitchFamily="18" charset="0"/>
                <a:cs typeface="Times New Roman" panose="02020603050405020304" pitchFamily="18" charset="0"/>
              </a:rPr>
              <a:t>: 100vh;</a:t>
            </a:r>
          </a:p>
          <a:p>
            <a:pPr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display</a:t>
            </a:r>
            <a:r>
              <a:rPr lang="en-US" dirty="0">
                <a:solidFill>
                  <a:srgbClr val="FF0000"/>
                </a:solidFill>
                <a:latin typeface="Times New Roman" panose="02020603050405020304" pitchFamily="18" charset="0"/>
                <a:cs typeface="Times New Roman" panose="02020603050405020304" pitchFamily="18" charset="0"/>
              </a:rPr>
              <a:t>: flex;</a:t>
            </a:r>
          </a:p>
          <a:p>
            <a:pPr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justify-content</a:t>
            </a:r>
            <a:r>
              <a:rPr lang="en-US" dirty="0">
                <a:solidFill>
                  <a:srgbClr val="FF0000"/>
                </a:solidFill>
                <a:latin typeface="Times New Roman" panose="02020603050405020304" pitchFamily="18" charset="0"/>
                <a:cs typeface="Times New Roman" panose="02020603050405020304" pitchFamily="18" charset="0"/>
              </a:rPr>
              <a:t>: center;</a:t>
            </a:r>
          </a:p>
          <a:p>
            <a:pPr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align-items</a:t>
            </a:r>
            <a:r>
              <a:rPr lang="en-US" dirty="0">
                <a:solidFill>
                  <a:srgbClr val="FF0000"/>
                </a:solidFill>
                <a:latin typeface="Times New Roman" panose="02020603050405020304" pitchFamily="18" charset="0"/>
                <a:cs typeface="Times New Roman" panose="02020603050405020304" pitchFamily="18" charset="0"/>
              </a:rPr>
              <a:t>: center;</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body {</a:t>
            </a:r>
            <a:endParaRPr lang="en-US" b="1" dirty="0">
              <a:solidFill>
                <a:srgbClr val="FF0000"/>
              </a:solidFill>
              <a:latin typeface="Times New Roman" panose="02020603050405020304" pitchFamily="18" charset="0"/>
              <a:cs typeface="Times New Roman" panose="02020603050405020304" pitchFamily="18" charset="0"/>
            </a:endParaRPr>
          </a:p>
          <a:p>
            <a:pPr lvl="1" algn="just">
              <a:lnSpc>
                <a:spcPct val="85000"/>
              </a:lnSpc>
              <a:spcBef>
                <a:spcPts val="0"/>
              </a:spcBef>
              <a:spcAft>
                <a:spcPts val="0"/>
              </a:spcAft>
            </a:pPr>
            <a:r>
              <a:rPr lang="en-US" b="1" dirty="0">
                <a:solidFill>
                  <a:srgbClr val="FF0000"/>
                </a:solidFill>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        background-image: linear-gradient(to </a:t>
            </a:r>
            <a:r>
              <a:rPr lang="en-US" dirty="0">
                <a:solidFill>
                  <a:srgbClr val="FF0000"/>
                </a:solidFill>
                <a:latin typeface="Times New Roman" panose="02020603050405020304" pitchFamily="18" charset="0"/>
                <a:cs typeface="Times New Roman" panose="02020603050405020304" pitchFamily="18" charset="0"/>
              </a:rPr>
              <a:t>right, blue, #00ffff, #ff7700);</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background-attachment</a:t>
            </a:r>
            <a:r>
              <a:rPr lang="en-US" dirty="0">
                <a:solidFill>
                  <a:srgbClr val="FF0000"/>
                </a:solidFill>
                <a:latin typeface="Times New Roman" panose="02020603050405020304" pitchFamily="18" charset="0"/>
                <a:cs typeface="Times New Roman" panose="02020603050405020304" pitchFamily="18" charset="0"/>
              </a:rPr>
              <a:t>: fixed;</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text-align</a:t>
            </a:r>
            <a:r>
              <a:rPr lang="en-US" dirty="0">
                <a:solidFill>
                  <a:srgbClr val="FF0000"/>
                </a:solidFill>
                <a:latin typeface="Times New Roman" panose="02020603050405020304" pitchFamily="18" charset="0"/>
                <a:cs typeface="Times New Roman" panose="02020603050405020304" pitchFamily="18" charset="0"/>
              </a:rPr>
              <a:t>: center;</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12" name="Rectangle 11"/>
          <p:cNvSpPr/>
          <p:nvPr/>
        </p:nvSpPr>
        <p:spPr>
          <a:xfrm>
            <a:off x="5638800" y="4105870"/>
            <a:ext cx="2753472" cy="923330"/>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The html type selector rule</a:t>
            </a:r>
          </a:p>
          <a:p>
            <a:r>
              <a:rPr lang="en-US" dirty="0">
                <a:solidFill>
                  <a:srgbClr val="00B050"/>
                </a:solidFill>
                <a:latin typeface="Times New Roman" panose="02020603050405020304" pitchFamily="18" charset="0"/>
                <a:cs typeface="Times New Roman" panose="02020603050405020304" pitchFamily="18" charset="0"/>
              </a:rPr>
              <a:t>centers the body element</a:t>
            </a:r>
          </a:p>
          <a:p>
            <a:r>
              <a:rPr lang="en-US" dirty="0">
                <a:solidFill>
                  <a:srgbClr val="00B050"/>
                </a:solidFill>
                <a:latin typeface="Times New Roman" panose="02020603050405020304" pitchFamily="18" charset="0"/>
                <a:cs typeface="Times New Roman" panose="02020603050405020304" pitchFamily="18" charset="0"/>
              </a:rPr>
              <a:t>within the viewport.</a:t>
            </a:r>
          </a:p>
        </p:txBody>
      </p:sp>
      <p:cxnSp>
        <p:nvCxnSpPr>
          <p:cNvPr id="14" name="Straight Arrow Connector 13"/>
          <p:cNvCxnSpPr/>
          <p:nvPr/>
        </p:nvCxnSpPr>
        <p:spPr>
          <a:xfrm flipH="1">
            <a:off x="4572000" y="4559895"/>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55480" y="6107668"/>
            <a:ext cx="2874120"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This creates a color gradient.</a:t>
            </a:r>
          </a:p>
        </p:txBody>
      </p:sp>
      <p:cxnSp>
        <p:nvCxnSpPr>
          <p:cNvPr id="16" name="Straight Arrow Connector 15"/>
          <p:cNvCxnSpPr/>
          <p:nvPr/>
        </p:nvCxnSpPr>
        <p:spPr>
          <a:xfrm flipH="1" flipV="1">
            <a:off x="5319712" y="5638802"/>
            <a:ext cx="166688" cy="468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074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Positioning </a:t>
            </a:r>
            <a:r>
              <a:rPr lang="en-US" sz="3200" dirty="0" smtClean="0">
                <a:solidFill>
                  <a:srgbClr val="FFFFFF"/>
                </a:solidFill>
                <a:latin typeface="Times New Roman" pitchFamily="18" charset="0"/>
                <a:cs typeface="Times New Roman" pitchFamily="18" charset="0"/>
              </a:rPr>
              <a:t>Images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85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To </a:t>
            </a:r>
            <a:r>
              <a:rPr lang="en-US" sz="1900" dirty="0">
                <a:latin typeface="Times New Roman" pitchFamily="18" charset="0"/>
                <a:cs typeface="Times New Roman" pitchFamily="18" charset="0"/>
              </a:rPr>
              <a:t>avoid wasted space around a medium or large image, you might want to display it </a:t>
            </a:r>
            <a:r>
              <a:rPr lang="en-US" sz="1900" dirty="0" smtClean="0">
                <a:latin typeface="Times New Roman" pitchFamily="18" charset="0"/>
                <a:cs typeface="Times New Roman" pitchFamily="18" charset="0"/>
              </a:rPr>
              <a:t>on a </a:t>
            </a:r>
            <a:r>
              <a:rPr lang="en-US" sz="1900" dirty="0">
                <a:latin typeface="Times New Roman" pitchFamily="18" charset="0"/>
                <a:cs typeface="Times New Roman" pitchFamily="18" charset="0"/>
              </a:rPr>
              <a:t>line by itself by surrounding it with a block element. </a:t>
            </a:r>
            <a:endParaRPr lang="en-US" sz="1900" dirty="0" smtClean="0">
              <a:latin typeface="Times New Roman" pitchFamily="18" charset="0"/>
              <a:cs typeface="Times New Roman" pitchFamily="18" charset="0"/>
            </a:endParaRP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Let’s </a:t>
            </a:r>
            <a:r>
              <a:rPr lang="en-US" sz="1900" dirty="0">
                <a:latin typeface="Times New Roman" pitchFamily="18" charset="0"/>
                <a:cs typeface="Times New Roman" pitchFamily="18" charset="0"/>
              </a:rPr>
              <a:t>focus on another technique—“floating” an image to the left or to the right, </a:t>
            </a:r>
            <a:r>
              <a:rPr lang="en-US" sz="1900" dirty="0" smtClean="0">
                <a:latin typeface="Times New Roman" pitchFamily="18" charset="0"/>
                <a:cs typeface="Times New Roman" pitchFamily="18" charset="0"/>
              </a:rPr>
              <a:t>so its </a:t>
            </a:r>
            <a:r>
              <a:rPr lang="en-US" sz="1900" dirty="0">
                <a:latin typeface="Times New Roman" pitchFamily="18" charset="0"/>
                <a:cs typeface="Times New Roman" pitchFamily="18" charset="0"/>
              </a:rPr>
              <a:t>adjacent text displays along its right or left </a:t>
            </a:r>
            <a:r>
              <a:rPr lang="en-US" sz="1900" dirty="0" smtClean="0">
                <a:latin typeface="Times New Roman" pitchFamily="18" charset="0"/>
                <a:cs typeface="Times New Roman" pitchFamily="18" charset="0"/>
              </a:rPr>
              <a:t>border. </a:t>
            </a:r>
          </a:p>
          <a:p>
            <a:pPr marL="342900" lvl="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example 1., </a:t>
            </a:r>
            <a:r>
              <a:rPr lang="en-US" sz="1900" dirty="0">
                <a:latin typeface="Times New Roman" pitchFamily="18" charset="0"/>
                <a:cs typeface="Times New Roman" pitchFamily="18" charset="0"/>
              </a:rPr>
              <a:t>note </a:t>
            </a:r>
            <a:r>
              <a:rPr lang="en-US" sz="1900" dirty="0" smtClean="0">
                <a:latin typeface="Times New Roman" pitchFamily="18" charset="0"/>
                <a:cs typeface="Times New Roman" pitchFamily="18" charset="0"/>
              </a:rPr>
              <a:t>how the </a:t>
            </a:r>
            <a:r>
              <a:rPr lang="en-US" sz="1900" dirty="0">
                <a:latin typeface="Times New Roman" pitchFamily="18" charset="0"/>
                <a:cs typeface="Times New Roman" pitchFamily="18" charset="0"/>
              </a:rPr>
              <a:t>tree </a:t>
            </a:r>
            <a:r>
              <a:rPr lang="en-US" sz="1900" dirty="0" smtClean="0">
                <a:latin typeface="Times New Roman" pitchFamily="18" charset="0"/>
                <a:cs typeface="Times New Roman" pitchFamily="18" charset="0"/>
              </a:rPr>
              <a:t>photograph </a:t>
            </a:r>
            <a:r>
              <a:rPr lang="en-US" sz="1900" dirty="0">
                <a:latin typeface="Times New Roman" pitchFamily="18" charset="0"/>
                <a:cs typeface="Times New Roman" pitchFamily="18" charset="0"/>
              </a:rPr>
              <a:t>are floated to the left </a:t>
            </a:r>
            <a:r>
              <a:rPr lang="en-US" sz="1900" dirty="0" smtClean="0">
                <a:latin typeface="Times New Roman" pitchFamily="18" charset="0"/>
                <a:cs typeface="Times New Roman" pitchFamily="18" charset="0"/>
              </a:rPr>
              <a:t>or </a:t>
            </a:r>
            <a:r>
              <a:rPr lang="en-US" sz="1900" dirty="0">
                <a:latin typeface="Times New Roman" pitchFamily="18" charset="0"/>
                <a:cs typeface="Times New Roman" pitchFamily="18" charset="0"/>
              </a:rPr>
              <a:t>to the right with the text wrapping around </a:t>
            </a:r>
            <a:r>
              <a:rPr lang="en-US" sz="1900" dirty="0" smtClean="0">
                <a:latin typeface="Times New Roman" pitchFamily="18" charset="0"/>
                <a:cs typeface="Times New Roman" pitchFamily="18" charset="0"/>
              </a:rPr>
              <a:t>the photograph </a:t>
            </a:r>
            <a:r>
              <a:rPr lang="en-US" sz="1900" dirty="0">
                <a:latin typeface="Times New Roman" pitchFamily="18" charset="0"/>
                <a:cs typeface="Times New Roman" pitchFamily="18" charset="0"/>
              </a:rPr>
              <a:t>borders. To float an image, you apply a CSS rule to the </a:t>
            </a:r>
            <a:r>
              <a:rPr lang="en-US" sz="1900" dirty="0" err="1">
                <a:latin typeface="Times New Roman" pitchFamily="18" charset="0"/>
                <a:cs typeface="Times New Roman" pitchFamily="18" charset="0"/>
              </a:rPr>
              <a:t>img</a:t>
            </a:r>
            <a:r>
              <a:rPr lang="en-US" sz="1900" dirty="0">
                <a:latin typeface="Times New Roman" pitchFamily="18" charset="0"/>
                <a:cs typeface="Times New Roman" pitchFamily="18" charset="0"/>
              </a:rPr>
              <a:t> element, where the CSS rule uses </a:t>
            </a:r>
            <a:r>
              <a:rPr lang="en-US" sz="1900" dirty="0" smtClean="0">
                <a:latin typeface="Times New Roman" pitchFamily="18" charset="0"/>
                <a:cs typeface="Times New Roman" pitchFamily="18" charset="0"/>
              </a:rPr>
              <a:t>the float </a:t>
            </a:r>
            <a:r>
              <a:rPr lang="en-US" sz="1900" dirty="0">
                <a:latin typeface="Times New Roman" pitchFamily="18" charset="0"/>
                <a:cs typeface="Times New Roman" pitchFamily="18" charset="0"/>
              </a:rPr>
              <a:t>property and a value of left or right. here are the CSS rules in charge of </a:t>
            </a:r>
            <a:r>
              <a:rPr lang="en-US" sz="1900" dirty="0" smtClean="0">
                <a:latin typeface="Times New Roman" pitchFamily="18" charset="0"/>
                <a:cs typeface="Times New Roman" pitchFamily="18" charset="0"/>
              </a:rPr>
              <a:t>floating the tree photograph:</a:t>
            </a:r>
            <a:endParaRPr lang="en-US" sz="1900" dirty="0">
              <a:latin typeface="Times New Roman" pitchFamily="18" charset="0"/>
              <a:cs typeface="Times New Roman" pitchFamily="18" charset="0"/>
            </a:endParaRPr>
          </a:p>
          <a:p>
            <a:pPr lvl="1" algn="just">
              <a:lnSpc>
                <a:spcPct val="90000"/>
              </a:lnSpc>
              <a:spcBef>
                <a:spcPts val="0"/>
              </a:spcBef>
              <a:spcAft>
                <a:spcPts val="0"/>
              </a:spcAft>
            </a:pPr>
            <a:r>
              <a:rPr lang="en-US" sz="1900" dirty="0" smtClean="0">
                <a:solidFill>
                  <a:srgbClr val="FF0000"/>
                </a:solidFill>
                <a:latin typeface="Times New Roman" pitchFamily="18" charset="0"/>
                <a:cs typeface="Times New Roman" pitchFamily="18" charset="0"/>
              </a:rPr>
              <a:t>.</a:t>
            </a:r>
            <a:r>
              <a:rPr lang="en-US" sz="1900" dirty="0">
                <a:solidFill>
                  <a:srgbClr val="FF0000"/>
                </a:solidFill>
                <a:latin typeface="Times New Roman" pitchFamily="18" charset="0"/>
                <a:cs typeface="Times New Roman" pitchFamily="18" charset="0"/>
              </a:rPr>
              <a:t>left {float: left; margin: 8px</a:t>
            </a:r>
            <a:r>
              <a:rPr lang="en-US" sz="1900" dirty="0" smtClean="0">
                <a:solidFill>
                  <a:srgbClr val="FF0000"/>
                </a:solidFill>
                <a:latin typeface="Times New Roman" pitchFamily="18" charset="0"/>
                <a:cs typeface="Times New Roman" pitchFamily="18" charset="0"/>
              </a:rPr>
              <a:t>;}    </a:t>
            </a:r>
            <a:r>
              <a:rPr lang="en-US" sz="1900" dirty="0" smtClean="0">
                <a:solidFill>
                  <a:srgbClr val="00B050"/>
                </a:solidFill>
                <a:latin typeface="Times New Roman" pitchFamily="18" charset="0"/>
                <a:cs typeface="Times New Roman" pitchFamily="18" charset="0"/>
              </a:rPr>
              <a:t>&lt;!-- used with left side --&gt;</a:t>
            </a:r>
          </a:p>
          <a:p>
            <a:pPr marL="342900" indent="-342900" algn="just">
              <a:lnSpc>
                <a:spcPct val="90000"/>
              </a:lnSpc>
              <a:spcBef>
                <a:spcPts val="0"/>
              </a:spcBef>
              <a:spcAft>
                <a:spcPts val="0"/>
              </a:spcAft>
              <a:buFont typeface="Arial" panose="020B0604020202020204" pitchFamily="34" charset="0"/>
              <a:buChar char="•"/>
            </a:pP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a:latin typeface="Times New Roman" pitchFamily="18" charset="0"/>
                <a:cs typeface="Times New Roman" pitchFamily="18" charset="0"/>
              </a:rPr>
              <a:t>margin property in this example is not required for floating, but without it, the image’s </a:t>
            </a:r>
            <a:r>
              <a:rPr lang="en-US" sz="1900" dirty="0" smtClean="0">
                <a:latin typeface="Times New Roman" pitchFamily="18" charset="0"/>
                <a:cs typeface="Times New Roman" pitchFamily="18" charset="0"/>
              </a:rPr>
              <a:t>adjacent text </a:t>
            </a:r>
            <a:r>
              <a:rPr lang="en-US" sz="1900" dirty="0">
                <a:latin typeface="Times New Roman" pitchFamily="18" charset="0"/>
                <a:cs typeface="Times New Roman" pitchFamily="18" charset="0"/>
              </a:rPr>
              <a:t>will display uncomfortably close to the image. Here are the </a:t>
            </a:r>
            <a:r>
              <a:rPr lang="en-US" sz="1900" dirty="0" err="1">
                <a:latin typeface="Times New Roman" pitchFamily="18" charset="0"/>
                <a:cs typeface="Times New Roman" pitchFamily="18" charset="0"/>
              </a:rPr>
              <a:t>img</a:t>
            </a:r>
            <a:r>
              <a:rPr lang="en-US" sz="1900" dirty="0">
                <a:latin typeface="Times New Roman" pitchFamily="18" charset="0"/>
                <a:cs typeface="Times New Roman" pitchFamily="18" charset="0"/>
              </a:rPr>
              <a:t> elements that use </a:t>
            </a:r>
            <a:r>
              <a:rPr lang="en-US" sz="1900" dirty="0" smtClean="0">
                <a:latin typeface="Times New Roman" pitchFamily="18" charset="0"/>
                <a:cs typeface="Times New Roman" pitchFamily="18" charset="0"/>
              </a:rPr>
              <a:t>this CSS rule:</a:t>
            </a:r>
            <a:endParaRPr lang="en-US" sz="1900" dirty="0">
              <a:latin typeface="Times New Roman" pitchFamily="18" charset="0"/>
              <a:cs typeface="Times New Roman" pitchFamily="18" charset="0"/>
            </a:endParaRP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a:t>
            </a:r>
            <a:r>
              <a:rPr lang="en-US" sz="1900" dirty="0" err="1">
                <a:solidFill>
                  <a:srgbClr val="FF0000"/>
                </a:solidFill>
                <a:latin typeface="Times New Roman" pitchFamily="18" charset="0"/>
                <a:cs typeface="Times New Roman" pitchFamily="18" charset="0"/>
              </a:rPr>
              <a:t>img</a:t>
            </a:r>
            <a:r>
              <a:rPr lang="en-US" sz="1900" dirty="0">
                <a:solidFill>
                  <a:srgbClr val="FF0000"/>
                </a:solidFill>
                <a:latin typeface="Times New Roman" pitchFamily="18" charset="0"/>
                <a:cs typeface="Times New Roman" pitchFamily="18" charset="0"/>
              </a:rPr>
              <a:t> class="left" </a:t>
            </a:r>
            <a:r>
              <a:rPr lang="en-US" sz="1900" dirty="0" err="1">
                <a:solidFill>
                  <a:srgbClr val="FF0000"/>
                </a:solidFill>
                <a:latin typeface="Times New Roman" pitchFamily="18" charset="0"/>
                <a:cs typeface="Times New Roman" pitchFamily="18" charset="0"/>
              </a:rPr>
              <a:t>src</a:t>
            </a:r>
            <a:r>
              <a:rPr lang="en-US" sz="1900" dirty="0" smtClean="0">
                <a:solidFill>
                  <a:srgbClr val="FF0000"/>
                </a:solidFill>
                <a:latin typeface="Times New Roman" pitchFamily="18" charset="0"/>
                <a:cs typeface="Times New Roman" pitchFamily="18" charset="0"/>
              </a:rPr>
              <a:t>="../</a:t>
            </a:r>
            <a:r>
              <a:rPr lang="en-US" sz="1900" dirty="0">
                <a:solidFill>
                  <a:srgbClr val="FF0000"/>
                </a:solidFill>
                <a:latin typeface="Times New Roman" pitchFamily="18" charset="0"/>
                <a:cs typeface="Times New Roman" pitchFamily="18" charset="0"/>
              </a:rPr>
              <a:t>images/coconut.jpg" </a:t>
            </a:r>
            <a:r>
              <a:rPr lang="en-US" sz="1900" dirty="0" smtClean="0">
                <a:solidFill>
                  <a:srgbClr val="FF0000"/>
                </a:solidFill>
                <a:latin typeface="Times New Roman" pitchFamily="18" charset="0"/>
                <a:cs typeface="Times New Roman" pitchFamily="18" charset="0"/>
              </a:rPr>
              <a:t>width</a:t>
            </a:r>
            <a:r>
              <a:rPr lang="en-US" sz="1900" dirty="0">
                <a:solidFill>
                  <a:srgbClr val="FF0000"/>
                </a:solidFill>
                <a:latin typeface="Times New Roman" pitchFamily="18" charset="0"/>
                <a:cs typeface="Times New Roman" pitchFamily="18" charset="0"/>
              </a:rPr>
              <a:t>="</a:t>
            </a:r>
            <a:r>
              <a:rPr lang="en-US" sz="1900" dirty="0" smtClean="0">
                <a:solidFill>
                  <a:srgbClr val="FF0000"/>
                </a:solidFill>
                <a:latin typeface="Times New Roman" pitchFamily="18" charset="0"/>
                <a:cs typeface="Times New Roman" pitchFamily="18" charset="0"/>
              </a:rPr>
              <a:t>170</a:t>
            </a:r>
            <a:r>
              <a:rPr lang="en-US" sz="1900" dirty="0">
                <a:solidFill>
                  <a:srgbClr val="FF0000"/>
                </a:solidFill>
                <a:latin typeface="Times New Roman" pitchFamily="18" charset="0"/>
                <a:cs typeface="Times New Roman" pitchFamily="18" charset="0"/>
              </a:rPr>
              <a:t>" height="150" alt</a:t>
            </a:r>
            <a:r>
              <a:rPr lang="en-US" sz="1900" dirty="0" smtClean="0">
                <a:solidFill>
                  <a:srgbClr val="FF0000"/>
                </a:solidFill>
                <a:latin typeface="Times New Roman" pitchFamily="18" charset="0"/>
                <a:cs typeface="Times New Roman" pitchFamily="18" charset="0"/>
              </a:rPr>
              <a:t>=""&gt;</a:t>
            </a: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Let’s focus on the h2 heading element at the top of the Trees web page. In the example 1., the heading’s “Trees” text and the surrounding tree icons are centered horizontally on the web page. </a:t>
            </a:r>
            <a:endParaRPr lang="en-US" sz="1900" dirty="0" smtClean="0">
              <a:latin typeface="Times New Roman" pitchFamily="18" charset="0"/>
              <a:cs typeface="Times New Roman" pitchFamily="18" charset="0"/>
            </a:endParaRPr>
          </a:p>
          <a:p>
            <a:pPr marL="342900" indent="-342900" algn="just">
              <a:lnSpc>
                <a:spcPct val="90000"/>
              </a:lnSpc>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In the example 1., source code, we use </a:t>
            </a:r>
            <a:r>
              <a:rPr lang="en-US" sz="1900" dirty="0">
                <a:solidFill>
                  <a:srgbClr val="FF0000"/>
                </a:solidFill>
                <a:latin typeface="Times New Roman" pitchFamily="18" charset="0"/>
                <a:cs typeface="Times New Roman" pitchFamily="18" charset="0"/>
              </a:rPr>
              <a:t>text-align: center </a:t>
            </a:r>
            <a:r>
              <a:rPr lang="en-US" sz="1900" dirty="0">
                <a:latin typeface="Times New Roman" pitchFamily="18" charset="0"/>
                <a:cs typeface="Times New Roman" pitchFamily="18" charset="0"/>
              </a:rPr>
              <a:t>technique for the Trees web page heading, even though the h2 element includes more than just text—it includes two </a:t>
            </a:r>
            <a:r>
              <a:rPr lang="en-US" sz="1900" dirty="0" err="1">
                <a:latin typeface="Times New Roman" pitchFamily="18" charset="0"/>
                <a:cs typeface="Times New Roman" pitchFamily="18" charset="0"/>
              </a:rPr>
              <a:t>img</a:t>
            </a:r>
            <a:r>
              <a:rPr lang="en-US" sz="1900" dirty="0">
                <a:latin typeface="Times New Roman" pitchFamily="18" charset="0"/>
                <a:cs typeface="Times New Roman" pitchFamily="18" charset="0"/>
              </a:rPr>
              <a:t> elements, as well. </a:t>
            </a:r>
          </a:p>
          <a:p>
            <a:pPr marL="342900" indent="-342900" algn="just">
              <a:spcBef>
                <a:spcPts val="0"/>
              </a:spcBef>
              <a:spcAft>
                <a:spcPts val="0"/>
              </a:spcAft>
              <a:buFont typeface="Arial" panose="020B0604020202020204" pitchFamily="34" charset="0"/>
              <a:buChar char="•"/>
            </a:pPr>
            <a:endParaRPr lang="en-US" sz="1900" dirty="0">
              <a:latin typeface="Times New Roman" pitchFamily="18" charset="0"/>
              <a:cs typeface="Times New Roman" pitchFamily="18" charset="0"/>
            </a:endParaRPr>
          </a:p>
          <a:p>
            <a:pPr lvl="1" algn="just">
              <a:spcBef>
                <a:spcPts val="0"/>
              </a:spcBef>
              <a:spcAft>
                <a:spcPts val="0"/>
              </a:spcAft>
            </a:pPr>
            <a:endParaRPr lang="en-US" sz="1900" dirty="0">
              <a:solidFill>
                <a:srgbClr val="FF0000"/>
              </a:solidFill>
              <a:latin typeface="Times New Roman" pitchFamily="18" charset="0"/>
              <a:cs typeface="Times New Roman" pitchFamily="18" charset="0"/>
            </a:endParaRPr>
          </a:p>
          <a:p>
            <a:pPr lvl="0" algn="just">
              <a:spcBef>
                <a:spcPts val="600"/>
              </a:spcBef>
              <a:spcAft>
                <a:spcPts val="0"/>
              </a:spcAft>
            </a:pP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7558809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Centering Content Within the Viewport, Color </a:t>
            </a:r>
            <a:r>
              <a:rPr lang="en-US" sz="3200" dirty="0" smtClean="0">
                <a:solidFill>
                  <a:srgbClr val="FFFFFF"/>
                </a:solidFill>
                <a:latin typeface="Times New Roman" pitchFamily="18" charset="0"/>
                <a:cs typeface="Times New Roman" pitchFamily="18" charset="0"/>
              </a:rPr>
              <a:t>Gradients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615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Using </a:t>
            </a:r>
            <a:r>
              <a:rPr lang="en-US" dirty="0">
                <a:solidFill>
                  <a:srgbClr val="FF0000"/>
                </a:solidFill>
                <a:latin typeface="Times New Roman" panose="02020603050405020304" pitchFamily="18" charset="0"/>
                <a:cs typeface="Times New Roman" panose="02020603050405020304" pitchFamily="18" charset="0"/>
              </a:rPr>
              <a:t>a Color Gradient to Cover a Web Page’s </a:t>
            </a:r>
            <a:r>
              <a:rPr lang="en-US" dirty="0" smtClean="0">
                <a:solidFill>
                  <a:srgbClr val="FF0000"/>
                </a:solidFill>
                <a:latin typeface="Times New Roman" panose="02020603050405020304" pitchFamily="18" charset="0"/>
                <a:cs typeface="Times New Roman" panose="02020603050405020304" pitchFamily="18" charset="0"/>
              </a:rPr>
              <a:t>Background</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5-5B., (continue…)</a:t>
            </a:r>
          </a:p>
          <a:p>
            <a:pPr lvl="1" algn="just">
              <a:lnSpc>
                <a:spcPct val="85000"/>
              </a:lnSpc>
              <a:spcBef>
                <a:spcPts val="0"/>
              </a:spcBef>
              <a:spcAft>
                <a:spcPts val="0"/>
              </a:spcAft>
            </a:pPr>
            <a:r>
              <a:rPr lang="en-US" dirty="0" smtClean="0">
                <a:solidFill>
                  <a:srgbClr val="FF0000"/>
                </a:solidFill>
                <a:latin typeface="Times New Roman" panose="02020603050405020304" pitchFamily="18" charset="0"/>
                <a:cs typeface="Times New Roman" panose="02020603050405020304" pitchFamily="18" charset="0"/>
              </a:rPr>
              <a:t>.table {</a:t>
            </a:r>
          </a:p>
          <a:p>
            <a:pPr lvl="1" algn="just">
              <a:lnSpc>
                <a:spcPct val="85000"/>
              </a:lnSpc>
              <a:spcBef>
                <a:spcPts val="0"/>
              </a:spcBef>
              <a:spcAft>
                <a:spcPts val="0"/>
              </a:spcAft>
            </a:pP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	display: table;</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border-spacing: 20px</a:t>
            </a:r>
            <a:r>
              <a:rPr lang="en-US" dirty="0" smtClean="0">
                <a:solidFill>
                  <a:srgbClr val="FF0000"/>
                </a:solidFill>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endParaRPr>
          </a:p>
          <a:p>
            <a:pPr lvl="1" algn="just">
              <a:lnSpc>
                <a:spcPct val="85000"/>
              </a:lnSpc>
              <a:spcBef>
                <a:spcPts val="0"/>
              </a:spcBef>
              <a:spcAft>
                <a:spcPts val="0"/>
              </a:spcAft>
            </a:pPr>
            <a:r>
              <a:rPr lang="en-US" dirty="0" smtClean="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caption {</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display</a:t>
            </a:r>
            <a:r>
              <a:rPr lang="en-US" dirty="0">
                <a:solidFill>
                  <a:srgbClr val="FF0000"/>
                </a:solidFill>
                <a:latin typeface="Times New Roman" panose="02020603050405020304" pitchFamily="18" charset="0"/>
                <a:cs typeface="Times New Roman" panose="02020603050405020304" pitchFamily="18" charset="0"/>
              </a:rPr>
              <a:t>: table-caption;</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font-size: xx-large;</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a:t>
            </a:r>
            <a:r>
              <a:rPr lang="en-US" dirty="0">
                <a:solidFill>
                  <a:srgbClr val="FF0000"/>
                </a:solidFill>
                <a:latin typeface="Times New Roman" panose="02020603050405020304" pitchFamily="18" charset="0"/>
                <a:cs typeface="Times New Roman" panose="02020603050405020304" pitchFamily="18" charset="0"/>
              </a:rPr>
              <a:t>cell {display: table-cell;}</a:t>
            </a:r>
          </a:p>
          <a:p>
            <a:pPr lvl="1" algn="just">
              <a:lnSpc>
                <a:spcPct val="85000"/>
              </a:lnSpc>
              <a:spcBef>
                <a:spcPts val="0"/>
              </a:spcBef>
              <a:spcAft>
                <a:spcPts val="0"/>
              </a:spcAft>
            </a:pPr>
            <a:r>
              <a:rPr lang="en-US" dirty="0" smtClean="0">
                <a:solidFill>
                  <a:srgbClr val="FF0000"/>
                </a:solidFill>
                <a:latin typeface="Times New Roman" panose="02020603050405020304" pitchFamily="18" charset="0"/>
                <a:cs typeface="Times New Roman" panose="02020603050405020304" pitchFamily="18" charset="0"/>
              </a:rPr>
              <a:t>&lt;/</a:t>
            </a:r>
            <a:r>
              <a:rPr lang="en-US" dirty="0">
                <a:solidFill>
                  <a:srgbClr val="FF0000"/>
                </a:solidFill>
                <a:latin typeface="Times New Roman" panose="02020603050405020304" pitchFamily="18" charset="0"/>
                <a:cs typeface="Times New Roman" panose="02020603050405020304" pitchFamily="18" charset="0"/>
              </a:rPr>
              <a:t>style</a:t>
            </a:r>
            <a:r>
              <a:rPr lang="en-US"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&lt;/head</a:t>
            </a:r>
            <a:r>
              <a:rPr lang="en-US" dirty="0" smtClean="0">
                <a:solidFill>
                  <a:srgbClr val="FF0000"/>
                </a:solidFill>
                <a:latin typeface="Times New Roman" panose="02020603050405020304" pitchFamily="18" charset="0"/>
                <a:cs typeface="Times New Roman" panose="02020603050405020304" pitchFamily="18" charset="0"/>
              </a:rPr>
              <a:t>&gt;</a:t>
            </a:r>
          </a:p>
          <a:p>
            <a:pPr lvl="1" algn="just">
              <a:lnSpc>
                <a:spcPct val="85000"/>
              </a:lnSpc>
              <a:spcBef>
                <a:spcPts val="0"/>
              </a:spcBef>
              <a:spcAft>
                <a:spcPts val="0"/>
              </a:spcAft>
            </a:pPr>
            <a:endParaRPr lang="en-US" dirty="0" smtClean="0">
              <a:solidFill>
                <a:srgbClr val="FF0000"/>
              </a:solidFill>
              <a:latin typeface="Times New Roman" panose="02020603050405020304" pitchFamily="18" charset="0"/>
              <a:cs typeface="Times New Roman" panose="02020603050405020304" pitchFamily="18" charset="0"/>
            </a:endParaRPr>
          </a:p>
          <a:p>
            <a:pPr marL="285750" indent="-285750" algn="just">
              <a:lnSpc>
                <a:spcPct val="9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Example </a:t>
            </a:r>
            <a:r>
              <a:rPr lang="en-US" dirty="0" smtClean="0">
                <a:latin typeface="Times New Roman" panose="02020603050405020304" pitchFamily="18" charset="0"/>
                <a:cs typeface="Times New Roman" panose="02020603050405020304" pitchFamily="18" charset="0"/>
              </a:rPr>
              <a:t>5-5A</a:t>
            </a:r>
          </a:p>
          <a:p>
            <a:pPr lvl="1" algn="just">
              <a:lnSpc>
                <a:spcPct val="90000"/>
              </a:lnSpc>
              <a:spcBef>
                <a:spcPts val="0"/>
              </a:spcBef>
              <a:spcAft>
                <a:spcPts val="0"/>
              </a:spcAft>
            </a:pPr>
            <a:r>
              <a:rPr lang="en-US" dirty="0" smtClean="0">
                <a:solidFill>
                  <a:srgbClr val="FF0000"/>
                </a:solidFill>
                <a:latin typeface="Times New Roman" panose="02020603050405020304" pitchFamily="18" charset="0"/>
                <a:cs typeface="Times New Roman" panose="02020603050405020304" pitchFamily="18" charset="0"/>
              </a:rPr>
              <a:t>&lt;body&gt;</a:t>
            </a:r>
          </a:p>
          <a:p>
            <a:pPr lvl="1" algn="just">
              <a:lnSpc>
                <a:spcPct val="90000"/>
              </a:lnSpc>
              <a:spcBef>
                <a:spcPts val="0"/>
              </a:spcBef>
              <a:spcAft>
                <a:spcPts val="0"/>
              </a:spcAft>
            </a:pPr>
            <a:r>
              <a:rPr lang="en-US" dirty="0" smtClean="0">
                <a:solidFill>
                  <a:srgbClr val="FF000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&lt;div class="table"&gt;</a:t>
            </a: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&lt;div class="caption"&gt;Television Advertisements&lt;/div&gt;</a:t>
            </a: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&lt;div class="cell"&gt;</a:t>
            </a: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&lt;h3&gt;Kid in a Grocery Store:&lt;/h3&gt;</a:t>
            </a: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&lt;video width="397" height="225" preload="metadata" controls</a:t>
            </a: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poster="../images/groceryStore.jpg"&gt;</a:t>
            </a: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&lt;source </a:t>
            </a:r>
            <a:r>
              <a:rPr lang="en-US" dirty="0" err="1">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="../video/videoplayback.mp4" type="video/mp4"&gt;</a:t>
            </a: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&lt;source </a:t>
            </a:r>
            <a:r>
              <a:rPr lang="en-US" dirty="0" err="1">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="../video/</a:t>
            </a:r>
            <a:r>
              <a:rPr lang="en-US" dirty="0" err="1">
                <a:solidFill>
                  <a:srgbClr val="FF0000"/>
                </a:solidFill>
                <a:latin typeface="Times New Roman" panose="02020603050405020304" pitchFamily="18" charset="0"/>
                <a:cs typeface="Times New Roman" panose="02020603050405020304" pitchFamily="18" charset="0"/>
              </a:rPr>
              <a:t>videoplayback.webm</a:t>
            </a:r>
            <a:r>
              <a:rPr lang="en-US" dirty="0">
                <a:solidFill>
                  <a:srgbClr val="FF0000"/>
                </a:solidFill>
                <a:latin typeface="Times New Roman" panose="02020603050405020304" pitchFamily="18" charset="0"/>
                <a:cs typeface="Times New Roman" panose="02020603050405020304" pitchFamily="18" charset="0"/>
              </a:rPr>
              <a:t>" type="video/</a:t>
            </a:r>
            <a:r>
              <a:rPr lang="en-US" dirty="0" err="1">
                <a:solidFill>
                  <a:srgbClr val="FF0000"/>
                </a:solidFill>
                <a:latin typeface="Times New Roman" panose="02020603050405020304" pitchFamily="18" charset="0"/>
                <a:cs typeface="Times New Roman" panose="02020603050405020304" pitchFamily="18" charset="0"/>
              </a:rPr>
              <a:t>webm</a:t>
            </a:r>
            <a:r>
              <a:rPr lang="en-US" dirty="0">
                <a:solidFill>
                  <a:srgbClr val="FF0000"/>
                </a:solidFill>
                <a:latin typeface="Times New Roman" panose="02020603050405020304" pitchFamily="18" charset="0"/>
                <a:cs typeface="Times New Roman" panose="02020603050405020304" pitchFamily="18" charset="0"/>
              </a:rPr>
              <a:t>"&gt;</a:t>
            </a: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&lt;/video&gt;</a:t>
            </a:r>
          </a:p>
          <a:p>
            <a:pPr lvl="1" algn="just">
              <a:lnSpc>
                <a:spcPct val="85000"/>
              </a:lnSpc>
              <a:spcBef>
                <a:spcPts val="0"/>
              </a:spcBef>
              <a:spcAft>
                <a:spcPts val="0"/>
              </a:spcAft>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14" name="Rectangle 13"/>
          <p:cNvSpPr/>
          <p:nvPr/>
        </p:nvSpPr>
        <p:spPr>
          <a:xfrm>
            <a:off x="4813584" y="1611868"/>
            <a:ext cx="2653290" cy="369332"/>
          </a:xfrm>
          <a:prstGeom prst="rect">
            <a:avLst/>
          </a:prstGeom>
          <a:ln>
            <a:solidFill>
              <a:srgbClr val="00B050"/>
            </a:solidFill>
          </a:ln>
        </p:spPr>
        <p:txBody>
          <a:bodyPr wrap="none">
            <a:spAutoFit/>
          </a:bodyPr>
          <a:lstStyle/>
          <a:p>
            <a:r>
              <a:rPr lang="en-US" dirty="0">
                <a:solidFill>
                  <a:srgbClr val="00B050"/>
                </a:solidFill>
                <a:latin typeface="Times New Roman" panose="02020603050405020304" pitchFamily="18" charset="0"/>
                <a:cs typeface="Times New Roman" panose="02020603050405020304" pitchFamily="18" charset="0"/>
              </a:rPr>
              <a:t>This creates a table layout.</a:t>
            </a:r>
          </a:p>
        </p:txBody>
      </p:sp>
      <p:cxnSp>
        <p:nvCxnSpPr>
          <p:cNvPr id="19" name="Straight Arrow Connector 18"/>
          <p:cNvCxnSpPr/>
          <p:nvPr/>
        </p:nvCxnSpPr>
        <p:spPr>
          <a:xfrm flipH="1">
            <a:off x="3962400" y="1731917"/>
            <a:ext cx="8511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28460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62025" y="990858"/>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1077218"/>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Centering Content Within the Viewport, Color </a:t>
            </a:r>
            <a:r>
              <a:rPr lang="en-US" sz="3200" dirty="0" smtClean="0">
                <a:solidFill>
                  <a:srgbClr val="FFFFFF"/>
                </a:solidFill>
                <a:latin typeface="Times New Roman" pitchFamily="18" charset="0"/>
                <a:cs typeface="Times New Roman" pitchFamily="18" charset="0"/>
              </a:rPr>
              <a:t>Gradients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58691"/>
            <a:ext cx="8153399" cy="333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lgn="just">
              <a:lnSpc>
                <a:spcPct val="90000"/>
              </a:lnSpc>
              <a:spcBef>
                <a:spcPts val="0"/>
              </a:spcBef>
              <a:spcAft>
                <a:spcPts val="0"/>
              </a:spcAft>
              <a:buFont typeface="Arial" panose="020B0604020202020204" pitchFamily="34" charset="0"/>
              <a:buChar char="•"/>
            </a:pPr>
            <a:r>
              <a:rPr lang="en-US" dirty="0" smtClean="0">
                <a:solidFill>
                  <a:srgbClr val="FF0000"/>
                </a:solidFill>
                <a:latin typeface="Times New Roman" panose="02020603050405020304" pitchFamily="18" charset="0"/>
                <a:cs typeface="Times New Roman" panose="02020603050405020304" pitchFamily="18" charset="0"/>
              </a:rPr>
              <a:t>Using </a:t>
            </a:r>
            <a:r>
              <a:rPr lang="en-US" dirty="0">
                <a:solidFill>
                  <a:srgbClr val="FF0000"/>
                </a:solidFill>
                <a:latin typeface="Times New Roman" panose="02020603050405020304" pitchFamily="18" charset="0"/>
                <a:cs typeface="Times New Roman" panose="02020603050405020304" pitchFamily="18" charset="0"/>
              </a:rPr>
              <a:t>a Color Gradient to Cover a Web Page’s </a:t>
            </a:r>
            <a:r>
              <a:rPr lang="en-US" dirty="0" smtClean="0">
                <a:solidFill>
                  <a:srgbClr val="FF0000"/>
                </a:solidFill>
                <a:latin typeface="Times New Roman" panose="02020603050405020304" pitchFamily="18" charset="0"/>
                <a:cs typeface="Times New Roman" panose="02020603050405020304" pitchFamily="18" charset="0"/>
              </a:rPr>
              <a:t>Background</a:t>
            </a:r>
          </a:p>
          <a:p>
            <a:pPr marL="285750" indent="-285750" algn="just">
              <a:lnSpc>
                <a:spcPct val="90000"/>
              </a:lnSpc>
              <a:spcBef>
                <a:spcPts val="0"/>
              </a:spcBef>
              <a:spcAft>
                <a:spcPts val="0"/>
              </a:spcAf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Example 5A., (continue..)</a:t>
            </a:r>
            <a:endParaRPr lang="en-US" dirty="0">
              <a:latin typeface="Times New Roman" panose="02020603050405020304" pitchFamily="18" charset="0"/>
              <a:cs typeface="Times New Roman" panose="02020603050405020304" pitchFamily="18" charset="0"/>
            </a:endParaRP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&lt;/div&gt;</a:t>
            </a:r>
          </a:p>
          <a:p>
            <a:pPr lvl="1"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&lt;div class="cell"&gt;</a:t>
            </a:r>
          </a:p>
          <a:p>
            <a:pPr lvl="1" algn="just">
              <a:lnSpc>
                <a:spcPct val="90000"/>
              </a:lnSpc>
              <a:spcBef>
                <a:spcPts val="0"/>
              </a:spcBef>
              <a:spcAft>
                <a:spcPts val="0"/>
              </a:spcAft>
            </a:pPr>
            <a:r>
              <a:rPr lang="en-US" dirty="0" smtClean="0">
                <a:solidFill>
                  <a:srgbClr val="FF0000"/>
                </a:solidFill>
                <a:latin typeface="Times New Roman" panose="02020603050405020304" pitchFamily="18" charset="0"/>
                <a:cs typeface="Times New Roman" panose="02020603050405020304" pitchFamily="18" charset="0"/>
              </a:rPr>
              <a:t>     &lt;</a:t>
            </a:r>
            <a:r>
              <a:rPr lang="en-US" dirty="0">
                <a:solidFill>
                  <a:srgbClr val="FF0000"/>
                </a:solidFill>
                <a:latin typeface="Times New Roman" panose="02020603050405020304" pitchFamily="18" charset="0"/>
                <a:cs typeface="Times New Roman" panose="02020603050405020304" pitchFamily="18" charset="0"/>
              </a:rPr>
              <a:t>h3&gt;Kids Pretend Play Shopping Grocery Supermarket:&lt;/h3&gt;</a:t>
            </a:r>
          </a:p>
          <a:p>
            <a:pPr lvl="1">
              <a:lnSpc>
                <a:spcPct val="90000"/>
              </a:lnSpc>
              <a:spcBef>
                <a:spcPts val="0"/>
              </a:spcBef>
              <a:spcAft>
                <a:spcPts val="0"/>
              </a:spcAft>
            </a:pPr>
            <a:r>
              <a:rPr lang="en-US" dirty="0" smtClean="0">
                <a:solidFill>
                  <a:srgbClr val="FF0000"/>
                </a:solidFill>
                <a:latin typeface="Times New Roman" panose="02020603050405020304" pitchFamily="18" charset="0"/>
                <a:cs typeface="Times New Roman" panose="02020603050405020304" pitchFamily="18" charset="0"/>
              </a:rPr>
              <a:t>     &lt;</a:t>
            </a:r>
            <a:r>
              <a:rPr lang="en-US" dirty="0">
                <a:solidFill>
                  <a:srgbClr val="FF0000"/>
                </a:solidFill>
                <a:latin typeface="Times New Roman" panose="02020603050405020304" pitchFamily="18" charset="0"/>
                <a:cs typeface="Times New Roman" panose="02020603050405020304" pitchFamily="18" charset="0"/>
              </a:rPr>
              <a:t>iframe width="400" height="225" </a:t>
            </a:r>
            <a:r>
              <a:rPr lang="en-US" dirty="0" smtClean="0">
                <a:solidFill>
                  <a:srgbClr val="FF0000"/>
                </a:solidFill>
                <a:latin typeface="Times New Roman" panose="02020603050405020304" pitchFamily="18" charset="0"/>
                <a:cs typeface="Times New Roman" panose="02020603050405020304" pitchFamily="18" charset="0"/>
              </a:rPr>
              <a:t>allowfullscreen</a:t>
            </a:r>
          </a:p>
          <a:p>
            <a:pPr lvl="1">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="https://www.youtube.com/embed/CCNbdx-CmHE?start=120"&gt;&lt;/iframe&gt;</a:t>
            </a:r>
          </a:p>
          <a:p>
            <a:pPr lvl="1" algn="just">
              <a:lnSpc>
                <a:spcPct val="90000"/>
              </a:lnSpc>
              <a:spcBef>
                <a:spcPts val="0"/>
              </a:spcBef>
              <a:spcAft>
                <a:spcPts val="0"/>
              </a:spcAft>
            </a:pPr>
            <a:r>
              <a:rPr lang="en-US" dirty="0" smtClean="0">
                <a:solidFill>
                  <a:srgbClr val="FF0000"/>
                </a:solidFill>
                <a:latin typeface="Times New Roman" panose="02020603050405020304" pitchFamily="18" charset="0"/>
                <a:cs typeface="Times New Roman" panose="02020603050405020304" pitchFamily="18" charset="0"/>
              </a:rPr>
              <a:t> &lt;/</a:t>
            </a:r>
            <a:r>
              <a:rPr lang="en-US" dirty="0">
                <a:solidFill>
                  <a:srgbClr val="FF0000"/>
                </a:solidFill>
                <a:latin typeface="Times New Roman" panose="02020603050405020304" pitchFamily="18" charset="0"/>
                <a:cs typeface="Times New Roman" panose="02020603050405020304" pitchFamily="18" charset="0"/>
              </a:rPr>
              <a:t>div&gt;</a:t>
            </a:r>
          </a:p>
          <a:p>
            <a:pPr algn="just">
              <a:lnSpc>
                <a:spcPct val="90000"/>
              </a:lnSpc>
              <a:spcBef>
                <a:spcPts val="0"/>
              </a:spcBef>
              <a:spcAft>
                <a:spcPts val="0"/>
              </a:spcAft>
            </a:pPr>
            <a:r>
              <a:rPr lang="en-US" dirty="0" smtClean="0">
                <a:solidFill>
                  <a:srgbClr val="FF0000"/>
                </a:solidFill>
                <a:latin typeface="Times New Roman" panose="02020603050405020304" pitchFamily="18" charset="0"/>
                <a:cs typeface="Times New Roman" panose="02020603050405020304" pitchFamily="18" charset="0"/>
              </a:rPr>
              <a:t>    &lt;/</a:t>
            </a:r>
            <a:r>
              <a:rPr lang="en-US" dirty="0">
                <a:solidFill>
                  <a:srgbClr val="FF0000"/>
                </a:solidFill>
                <a:latin typeface="Times New Roman" panose="02020603050405020304" pitchFamily="18" charset="0"/>
                <a:cs typeface="Times New Roman" panose="02020603050405020304" pitchFamily="18" charset="0"/>
              </a:rPr>
              <a:t>div</a:t>
            </a:r>
            <a:r>
              <a:rPr lang="en-US" dirty="0" smtClean="0">
                <a:solidFill>
                  <a:srgbClr val="FF0000"/>
                </a:solidFill>
                <a:latin typeface="Times New Roman" panose="02020603050405020304" pitchFamily="18" charset="0"/>
                <a:cs typeface="Times New Roman" panose="02020603050405020304" pitchFamily="18" charset="0"/>
              </a:rPr>
              <a:t>&gt;</a:t>
            </a:r>
          </a:p>
          <a:p>
            <a:pPr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&lt;/</a:t>
            </a:r>
            <a:r>
              <a:rPr lang="en-US" dirty="0">
                <a:solidFill>
                  <a:srgbClr val="FF0000"/>
                </a:solidFill>
                <a:latin typeface="Times New Roman" panose="02020603050405020304" pitchFamily="18" charset="0"/>
                <a:cs typeface="Times New Roman" panose="02020603050405020304" pitchFamily="18" charset="0"/>
              </a:rPr>
              <a:t>body</a:t>
            </a:r>
            <a:r>
              <a:rPr lang="en-US" dirty="0" smtClean="0">
                <a:solidFill>
                  <a:srgbClr val="FF0000"/>
                </a:solidFill>
                <a:latin typeface="Times New Roman" panose="02020603050405020304" pitchFamily="18" charset="0"/>
                <a:cs typeface="Times New Roman" panose="02020603050405020304" pitchFamily="18" charset="0"/>
              </a:rPr>
              <a:t>&gt;</a:t>
            </a:r>
          </a:p>
          <a:p>
            <a:pPr algn="just">
              <a:lnSpc>
                <a:spcPct val="90000"/>
              </a:lnSpc>
              <a:spcBef>
                <a:spcPts val="0"/>
              </a:spcBef>
              <a:spcAft>
                <a:spcPts val="0"/>
              </a:spcAft>
            </a:pPr>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&lt;/</a:t>
            </a:r>
            <a:r>
              <a:rPr lang="en-US" dirty="0">
                <a:solidFill>
                  <a:srgbClr val="FF0000"/>
                </a:solidFill>
                <a:latin typeface="Times New Roman" panose="02020603050405020304" pitchFamily="18" charset="0"/>
                <a:cs typeface="Times New Roman" panose="02020603050405020304" pitchFamily="18" charset="0"/>
              </a:rPr>
              <a:t>html</a:t>
            </a:r>
            <a:r>
              <a:rPr lang="en-US" dirty="0" smtClean="0">
                <a:solidFill>
                  <a:srgbClr val="FF0000"/>
                </a:solidFill>
                <a:latin typeface="Times New Roman" panose="02020603050405020304" pitchFamily="18" charset="0"/>
                <a:cs typeface="Times New Roman" panose="02020603050405020304" pitchFamily="18" charset="0"/>
              </a:rPr>
              <a:t>&gt;</a:t>
            </a:r>
          </a:p>
          <a:p>
            <a:pPr algn="just">
              <a:lnSpc>
                <a:spcPct val="90000"/>
              </a:lnSpc>
              <a:spcBef>
                <a:spcPts val="0"/>
              </a:spcBef>
              <a:spcAft>
                <a:spcPts val="0"/>
              </a:spcAft>
            </a:pPr>
            <a:endParaRPr lang="en-US" dirty="0">
              <a:solidFill>
                <a:srgbClr val="FF0000"/>
              </a:solidFill>
              <a:latin typeface="Times New Roman" panose="02020603050405020304" pitchFamily="18" charset="0"/>
              <a:cs typeface="Times New Roman" panose="02020603050405020304" pitchFamily="18" charset="0"/>
            </a:endParaRPr>
          </a:p>
          <a:p>
            <a:pPr algn="just">
              <a:lnSpc>
                <a:spcPct val="90000"/>
              </a:lnSpc>
              <a:spcBef>
                <a:spcPts val="0"/>
              </a:spcBef>
              <a:spcAft>
                <a:spcPts val="0"/>
              </a:spcAft>
            </a:pPr>
            <a:r>
              <a:rPr lang="en-US" dirty="0" smtClean="0">
                <a:latin typeface="Times New Roman" panose="02020603050405020304" pitchFamily="18" charset="0"/>
                <a:cs typeface="Times New Roman" panose="02020603050405020304" pitchFamily="18" charset="0"/>
              </a:rPr>
              <a:t>       Output:</a:t>
            </a: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2200" y="2819400"/>
            <a:ext cx="6645648" cy="3810000"/>
          </a:xfrm>
          <a:prstGeom prst="rect">
            <a:avLst/>
          </a:prstGeom>
        </p:spPr>
      </p:pic>
    </p:spTree>
    <p:extLst>
      <p:ext uri="{BB962C8B-B14F-4D97-AF65-F5344CB8AC3E}">
        <p14:creationId xmlns:p14="http://schemas.microsoft.com/office/powerpoint/2010/main" val="42226498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Summary </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0" y="838200"/>
            <a:ext cx="8153400" cy="612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lnSpc>
                <a:spcPct val="83000"/>
              </a:lnSpc>
              <a:spcBef>
                <a:spcPts val="0"/>
              </a:spcBef>
              <a:buFont typeface="Wingdings" panose="05000000000000000000" pitchFamily="2" charset="2"/>
              <a:buChar char="Ø"/>
            </a:pPr>
            <a:r>
              <a:rPr lang="en-US" sz="1750" dirty="0">
                <a:latin typeface="Times New Roman" panose="02020603050405020304" pitchFamily="18" charset="0"/>
                <a:cs typeface="Times New Roman" pitchFamily="18" charset="0"/>
              </a:rPr>
              <a:t>In this lecture we explained the positioning Images that mean </a:t>
            </a:r>
            <a:r>
              <a:rPr lang="en-US" sz="1750" dirty="0" smtClean="0">
                <a:latin typeface="Times New Roman" panose="02020603050405020304" pitchFamily="18" charset="0"/>
                <a:cs typeface="Times New Roman" pitchFamily="18" charset="0"/>
              </a:rPr>
              <a:t>specifies </a:t>
            </a:r>
            <a:r>
              <a:rPr lang="en-US" sz="1750" dirty="0">
                <a:latin typeface="Times New Roman" panose="02020603050405020304" pitchFamily="18" charset="0"/>
                <a:cs typeface="Times New Roman" pitchFamily="18" charset="0"/>
              </a:rPr>
              <a:t>the type of positioning method used for an element</a:t>
            </a:r>
            <a:r>
              <a:rPr lang="en-US" sz="1750" dirty="0" smtClean="0">
                <a:latin typeface="Times New Roman" panose="02020603050405020304" pitchFamily="18" charset="0"/>
                <a:cs typeface="Times New Roman" pitchFamily="18" charset="0"/>
              </a:rPr>
              <a:t>.</a:t>
            </a:r>
          </a:p>
          <a:p>
            <a:pPr marL="342900" lvl="0" indent="-342900" algn="just">
              <a:lnSpc>
                <a:spcPct val="83000"/>
              </a:lnSpc>
              <a:spcBef>
                <a:spcPts val="0"/>
              </a:spcBef>
              <a:buFont typeface="Wingdings" panose="05000000000000000000" pitchFamily="2" charset="2"/>
              <a:buChar char="Ø"/>
            </a:pPr>
            <a:r>
              <a:rPr lang="en-US" sz="1750" dirty="0" smtClean="0">
                <a:latin typeface="Times New Roman" panose="02020603050405020304" pitchFamily="18" charset="0"/>
                <a:cs typeface="Times New Roman" pitchFamily="18" charset="0"/>
              </a:rPr>
              <a:t>We </a:t>
            </a:r>
            <a:r>
              <a:rPr lang="en-US" sz="1750" dirty="0">
                <a:latin typeface="Times New Roman" panose="02020603050405020304" pitchFamily="18" charset="0"/>
                <a:cs typeface="Times New Roman" pitchFamily="18" charset="0"/>
              </a:rPr>
              <a:t>clarified the </a:t>
            </a:r>
            <a:r>
              <a:rPr lang="en-US" sz="1750" dirty="0" smtClean="0">
                <a:latin typeface="Times New Roman" panose="02020603050405020304" pitchFamily="18" charset="0"/>
                <a:cs typeface="Times New Roman" pitchFamily="18" charset="0"/>
              </a:rPr>
              <a:t>meaning </a:t>
            </a:r>
            <a:r>
              <a:rPr lang="en-US" sz="1750" dirty="0">
                <a:latin typeface="Times New Roman" panose="02020603050405020304" pitchFamily="18" charset="0"/>
                <a:cs typeface="Times New Roman" pitchFamily="18" charset="0"/>
              </a:rPr>
              <a:t>of shortcut icon In Windows, it was an icon that points to a program or data file. Shortcuts can be placed on the desktop or stored in other folders, and clicking a shortcut was the same as clicking the original file</a:t>
            </a:r>
            <a:r>
              <a:rPr lang="en-US" sz="1750" dirty="0" smtClean="0">
                <a:latin typeface="Times New Roman" panose="02020603050405020304" pitchFamily="18" charset="0"/>
                <a:cs typeface="Times New Roman" pitchFamily="18" charset="0"/>
              </a:rPr>
              <a:t>.</a:t>
            </a:r>
          </a:p>
          <a:p>
            <a:pPr marL="342900" lvl="0" indent="-342900" algn="just">
              <a:lnSpc>
                <a:spcPct val="83000"/>
              </a:lnSpc>
              <a:spcBef>
                <a:spcPts val="0"/>
              </a:spcBef>
              <a:buFont typeface="Wingdings" panose="05000000000000000000" pitchFamily="2" charset="2"/>
              <a:buChar char="Ø"/>
            </a:pPr>
            <a:r>
              <a:rPr lang="en-US" sz="1750" dirty="0" smtClean="0">
                <a:latin typeface="Times New Roman" panose="02020603050405020304" pitchFamily="18" charset="0"/>
                <a:cs typeface="Times New Roman" pitchFamily="18" charset="0"/>
              </a:rPr>
              <a:t> Also </a:t>
            </a:r>
            <a:r>
              <a:rPr lang="en-US" sz="1750" dirty="0">
                <a:latin typeface="Times New Roman" panose="02020603050405020304" pitchFamily="18" charset="0"/>
                <a:cs typeface="Times New Roman" pitchFamily="18" charset="0"/>
              </a:rPr>
              <a:t>we explained the iframe meaning which was used to display an image in a frame that’s embedded within the browser window. Specifically, used an iframe element to created a browsing context</a:t>
            </a:r>
            <a:r>
              <a:rPr lang="en-US" sz="1750" dirty="0" smtClean="0">
                <a:latin typeface="Times New Roman" panose="02020603050405020304" pitchFamily="18" charset="0"/>
                <a:cs typeface="Times New Roman" pitchFamily="18" charset="0"/>
              </a:rPr>
              <a:t>.</a:t>
            </a:r>
          </a:p>
          <a:p>
            <a:pPr marL="342900" lvl="0" indent="-342900" algn="just">
              <a:lnSpc>
                <a:spcPct val="83000"/>
              </a:lnSpc>
              <a:spcBef>
                <a:spcPts val="0"/>
              </a:spcBef>
              <a:buFont typeface="Wingdings" panose="05000000000000000000" pitchFamily="2" charset="2"/>
              <a:buChar char="Ø"/>
            </a:pPr>
            <a:r>
              <a:rPr lang="en-US" sz="1750" dirty="0" smtClean="0">
                <a:latin typeface="Times New Roman" panose="02020603050405020304" pitchFamily="18" charset="0"/>
                <a:cs typeface="Times New Roman" pitchFamily="18" charset="0"/>
              </a:rPr>
              <a:t>This </a:t>
            </a:r>
            <a:r>
              <a:rPr lang="en-US" sz="1750" dirty="0">
                <a:latin typeface="Times New Roman" panose="02020603050405020304" pitchFamily="18" charset="0"/>
                <a:cs typeface="Times New Roman" pitchFamily="18" charset="0"/>
              </a:rPr>
              <a:t>lecture </a:t>
            </a:r>
            <a:r>
              <a:rPr lang="en-US" sz="1750" dirty="0" smtClean="0">
                <a:latin typeface="Times New Roman" panose="02020603050405020304" pitchFamily="18" charset="0"/>
                <a:cs typeface="Times New Roman" pitchFamily="18" charset="0"/>
              </a:rPr>
              <a:t>highlighted </a:t>
            </a:r>
            <a:r>
              <a:rPr lang="en-US" sz="1750" dirty="0">
                <a:latin typeface="Times New Roman" panose="02020603050405020304" pitchFamily="18" charset="0"/>
                <a:cs typeface="Times New Roman" pitchFamily="18" charset="0"/>
              </a:rPr>
              <a:t>also the meaning of CSS Sprites that were a means of combining multiple images into a single image file for use on a website, to help with performance.</a:t>
            </a:r>
          </a:p>
          <a:p>
            <a:pPr marL="342900" lvl="0" indent="-342900" algn="just">
              <a:lnSpc>
                <a:spcPct val="83000"/>
              </a:lnSpc>
              <a:spcBef>
                <a:spcPts val="0"/>
              </a:spcBef>
              <a:buFont typeface="Wingdings" panose="05000000000000000000" pitchFamily="2" charset="2"/>
              <a:buChar char="Ø"/>
            </a:pPr>
            <a:r>
              <a:rPr lang="en-US" sz="1750" dirty="0" smtClean="0">
                <a:latin typeface="Times New Roman" panose="02020603050405020304" pitchFamily="18" charset="0"/>
                <a:cs typeface="Times New Roman" pitchFamily="18" charset="0"/>
              </a:rPr>
              <a:t> </a:t>
            </a:r>
            <a:r>
              <a:rPr lang="en-US" sz="1750" dirty="0">
                <a:latin typeface="Times New Roman" panose="02020603050405020304" pitchFamily="18" charset="0"/>
                <a:cs typeface="Times New Roman" pitchFamily="18" charset="0"/>
              </a:rPr>
              <a:t>The audio element was used to play an audio file on a web page, and it had more than attribute like the controls attribute adds audio controls, like play, pause, and volume. The source element allowed to specify alternative audio files which the browser may choose </a:t>
            </a:r>
            <a:r>
              <a:rPr lang="en-US" sz="1750" dirty="0" smtClean="0">
                <a:latin typeface="Times New Roman" panose="02020603050405020304" pitchFamily="18" charset="0"/>
                <a:cs typeface="Times New Roman" pitchFamily="18" charset="0"/>
              </a:rPr>
              <a:t>from.</a:t>
            </a:r>
          </a:p>
          <a:p>
            <a:pPr marL="342900" lvl="0" indent="-342900" algn="just">
              <a:lnSpc>
                <a:spcPct val="83000"/>
              </a:lnSpc>
              <a:spcBef>
                <a:spcPts val="0"/>
              </a:spcBef>
              <a:buFont typeface="Wingdings" panose="05000000000000000000" pitchFamily="2" charset="2"/>
              <a:buChar char="Ø"/>
            </a:pPr>
            <a:r>
              <a:rPr lang="en-US" sz="1750" dirty="0">
                <a:latin typeface="Times New Roman" panose="02020603050405020304" pitchFamily="18" charset="0"/>
                <a:cs typeface="Times New Roman" pitchFamily="18" charset="0"/>
              </a:rPr>
              <a:t>We used the background-image property to specify a URL to an image file and also we clarified how can Used an Image to Cover a Web Page’s Background</a:t>
            </a:r>
            <a:r>
              <a:rPr lang="en-US" sz="1750" dirty="0" smtClean="0">
                <a:latin typeface="Times New Roman" panose="02020603050405020304" pitchFamily="18" charset="0"/>
                <a:cs typeface="Times New Roman" pitchFamily="18" charset="0"/>
              </a:rPr>
              <a:t>.</a:t>
            </a:r>
          </a:p>
          <a:p>
            <a:pPr marL="342900" lvl="0" indent="-342900" algn="just">
              <a:lnSpc>
                <a:spcPct val="83000"/>
              </a:lnSpc>
              <a:spcBef>
                <a:spcPts val="0"/>
              </a:spcBef>
              <a:buFont typeface="Wingdings" panose="05000000000000000000" pitchFamily="2" charset="2"/>
              <a:buChar char="Ø"/>
            </a:pPr>
            <a:r>
              <a:rPr lang="en-US" sz="1750" dirty="0">
                <a:latin typeface="Times New Roman" panose="02020603050405020304" pitchFamily="18" charset="0"/>
                <a:cs typeface="Times New Roman" pitchFamily="18" charset="0"/>
              </a:rPr>
              <a:t> In this lecture, we explained briefly the web font meaning and we explored how we could incorporate non standard fonts, called web fonts, into our web pages</a:t>
            </a:r>
            <a:r>
              <a:rPr lang="en-US" sz="1750" dirty="0" smtClean="0">
                <a:latin typeface="Times New Roman" panose="02020603050405020304" pitchFamily="18" charset="0"/>
                <a:cs typeface="Times New Roman" pitchFamily="18" charset="0"/>
              </a:rPr>
              <a:t>.</a:t>
            </a:r>
          </a:p>
          <a:p>
            <a:pPr marL="342900" lvl="0" indent="-342900" algn="just">
              <a:lnSpc>
                <a:spcPct val="83000"/>
              </a:lnSpc>
              <a:spcBef>
                <a:spcPts val="0"/>
              </a:spcBef>
              <a:buFont typeface="Wingdings" panose="05000000000000000000" pitchFamily="2" charset="2"/>
              <a:buChar char="Ø"/>
            </a:pPr>
            <a:r>
              <a:rPr lang="en-US" sz="1750" dirty="0">
                <a:latin typeface="Times New Roman" panose="02020603050405020304" pitchFamily="18" charset="0"/>
                <a:cs typeface="Times New Roman" pitchFamily="18" charset="0"/>
              </a:rPr>
              <a:t> </a:t>
            </a:r>
            <a:r>
              <a:rPr lang="en-US" sz="1750" dirty="0" smtClean="0">
                <a:latin typeface="Times New Roman" panose="02020603050405020304" pitchFamily="18" charset="0"/>
                <a:cs typeface="Times New Roman" pitchFamily="18" charset="0"/>
              </a:rPr>
              <a:t>This </a:t>
            </a:r>
            <a:r>
              <a:rPr lang="en-US" sz="1750" dirty="0">
                <a:latin typeface="Times New Roman" panose="02020603050405020304" pitchFamily="18" charset="0"/>
                <a:cs typeface="Times New Roman" pitchFamily="18" charset="0"/>
              </a:rPr>
              <a:t>lecture </a:t>
            </a:r>
            <a:r>
              <a:rPr lang="en-US" sz="1750" dirty="0" smtClean="0">
                <a:latin typeface="Times New Roman" panose="02020603050405020304" pitchFamily="18" charset="0"/>
                <a:cs typeface="Times New Roman" pitchFamily="18" charset="0"/>
              </a:rPr>
              <a:t>highlighted </a:t>
            </a:r>
            <a:r>
              <a:rPr lang="en-US" sz="1750" dirty="0">
                <a:latin typeface="Times New Roman" panose="02020603050405020304" pitchFamily="18" charset="0"/>
                <a:cs typeface="Times New Roman" pitchFamily="18" charset="0"/>
              </a:rPr>
              <a:t>the description of the video element  that used to show a video on a web page and it had more than attribute like the controls attribute adds video controls, like play, pause, and volume and also always include width and height attributes. The source element allowed us to specify alternative video files which the browser may choose from. </a:t>
            </a:r>
            <a:endParaRPr lang="en-US" sz="1750" dirty="0" smtClean="0">
              <a:latin typeface="Times New Roman" panose="02020603050405020304" pitchFamily="18" charset="0"/>
              <a:cs typeface="Times New Roman" pitchFamily="18" charset="0"/>
            </a:endParaRPr>
          </a:p>
          <a:p>
            <a:pPr marL="342900" lvl="0" indent="-342900" algn="just">
              <a:lnSpc>
                <a:spcPct val="83000"/>
              </a:lnSpc>
              <a:spcBef>
                <a:spcPts val="0"/>
              </a:spcBef>
              <a:buFont typeface="Wingdings" panose="05000000000000000000" pitchFamily="2" charset="2"/>
              <a:buChar char="Ø"/>
            </a:pPr>
            <a:r>
              <a:rPr lang="en-US" sz="1750" dirty="0">
                <a:latin typeface="Times New Roman" panose="02020603050405020304" pitchFamily="18" charset="0"/>
                <a:cs typeface="Times New Roman" pitchFamily="18" charset="0"/>
              </a:rPr>
              <a:t> finally we discussed briefly the meaning of centering content within the </a:t>
            </a:r>
            <a:r>
              <a:rPr lang="en-US" sz="1750" dirty="0" smtClean="0">
                <a:latin typeface="Times New Roman" panose="02020603050405020304" pitchFamily="18" charset="0"/>
                <a:cs typeface="Times New Roman" pitchFamily="18" charset="0"/>
              </a:rPr>
              <a:t>viewport</a:t>
            </a:r>
            <a:r>
              <a:rPr lang="en-US" sz="1750" dirty="0">
                <a:latin typeface="Times New Roman" panose="02020603050405020304" pitchFamily="18" charset="0"/>
                <a:cs typeface="Times New Roman" pitchFamily="18" charset="0"/>
              </a:rPr>
              <a:t>, color gradients that included how to center the web page’s content within </a:t>
            </a:r>
            <a:r>
              <a:rPr lang="en-US" sz="1750" dirty="0" smtClean="0">
                <a:latin typeface="Times New Roman" panose="02020603050405020304" pitchFamily="18" charset="0"/>
                <a:cs typeface="Times New Roman" pitchFamily="18" charset="0"/>
              </a:rPr>
              <a:t>viewport</a:t>
            </a:r>
            <a:r>
              <a:rPr lang="en-US" sz="1750" dirty="0">
                <a:latin typeface="Times New Roman" panose="02020603050405020304" pitchFamily="18" charset="0"/>
                <a:cs typeface="Times New Roman" pitchFamily="18" charset="0"/>
              </a:rPr>
              <a:t>.</a:t>
            </a:r>
          </a:p>
          <a:p>
            <a:pPr lvl="0" algn="just">
              <a:lnSpc>
                <a:spcPct val="85000"/>
              </a:lnSpc>
              <a:spcBef>
                <a:spcPts val="0"/>
              </a:spcBef>
            </a:pPr>
            <a:r>
              <a:rPr lang="en-US" sz="1700" dirty="0" smtClean="0">
                <a:latin typeface="Times New Roman" panose="02020603050405020304" pitchFamily="18" charset="0"/>
                <a:cs typeface="Times New Roman" pitchFamily="18" charset="0"/>
              </a:rPr>
              <a:t> </a:t>
            </a:r>
          </a:p>
        </p:txBody>
      </p:sp>
      <p:sp>
        <p:nvSpPr>
          <p:cNvPr id="12" name="Footer Placeholder 4"/>
          <p:cNvSpPr>
            <a:spLocks noGrp="1"/>
          </p:cNvSpPr>
          <p:nvPr>
            <p:ph type="ftr" sz="quarter" idx="11"/>
          </p:nvPr>
        </p:nvSpPr>
        <p:spPr>
          <a:xfrm>
            <a:off x="1295400" y="6629400"/>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9460649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43</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Shortcut Icon </a:t>
            </a: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71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sz="2000" dirty="0" smtClean="0">
                <a:latin typeface="Times New Roman" pitchFamily="18" charset="0"/>
                <a:cs typeface="Times New Roman" pitchFamily="18" charset="0"/>
              </a:rPr>
              <a:t>In figure 1., we can find </a:t>
            </a:r>
            <a:r>
              <a:rPr lang="en-US" sz="2000" dirty="0">
                <a:latin typeface="Times New Roman" pitchFamily="18" charset="0"/>
                <a:cs typeface="Times New Roman" pitchFamily="18" charset="0"/>
              </a:rPr>
              <a:t>the tree icon in the tab </a:t>
            </a:r>
            <a:r>
              <a:rPr lang="en-US" sz="2000" dirty="0" smtClean="0">
                <a:latin typeface="Times New Roman" pitchFamily="18" charset="0"/>
                <a:cs typeface="Times New Roman" pitchFamily="18" charset="0"/>
              </a:rPr>
              <a:t>area of </a:t>
            </a:r>
            <a:r>
              <a:rPr lang="en-US" sz="2000" dirty="0">
                <a:latin typeface="Times New Roman" pitchFamily="18" charset="0"/>
                <a:cs typeface="Times New Roman" pitchFamily="18" charset="0"/>
              </a:rPr>
              <a:t>the Trees web page. Those icons are called </a:t>
            </a:r>
            <a:r>
              <a:rPr lang="en-US" sz="2000" dirty="0">
                <a:solidFill>
                  <a:srgbClr val="FF0000"/>
                </a:solidFill>
                <a:latin typeface="Times New Roman" pitchFamily="18" charset="0"/>
                <a:cs typeface="Times New Roman" pitchFamily="18" charset="0"/>
              </a:rPr>
              <a:t>shortcut icons</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342900" lvl="0" indent="-342900" algn="just">
              <a:spcBef>
                <a:spcPts val="0"/>
              </a:spcBef>
              <a:spcAft>
                <a:spcPts val="0"/>
              </a:spcAft>
              <a:buFont typeface="Arial" panose="020B0604020202020204" pitchFamily="34" charset="0"/>
              <a:buChar char="•"/>
            </a:pPr>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mark </a:t>
            </a:r>
            <a:r>
              <a:rPr lang="en-US" sz="2000" dirty="0" smtClean="0">
                <a:latin typeface="Times New Roman" pitchFamily="18" charset="0"/>
                <a:cs typeface="Times New Roman" pitchFamily="18" charset="0"/>
              </a:rPr>
              <a:t>our </a:t>
            </a:r>
            <a:r>
              <a:rPr lang="en-US" sz="2000" dirty="0">
                <a:latin typeface="Times New Roman" pitchFamily="18" charset="0"/>
                <a:cs typeface="Times New Roman" pitchFamily="18" charset="0"/>
              </a:rPr>
              <a:t>web page with a shortcut icon in the browser’s tab area, in your web page’s </a:t>
            </a:r>
            <a:r>
              <a:rPr lang="en-US" sz="2000" dirty="0" smtClean="0">
                <a:latin typeface="Times New Roman" pitchFamily="18" charset="0"/>
                <a:cs typeface="Times New Roman" pitchFamily="18" charset="0"/>
              </a:rPr>
              <a:t>head container</a:t>
            </a:r>
            <a:r>
              <a:rPr lang="en-US" sz="2000" dirty="0">
                <a:latin typeface="Times New Roman" pitchFamily="18" charset="0"/>
                <a:cs typeface="Times New Roman" pitchFamily="18" charset="0"/>
              </a:rPr>
              <a:t>, include a link element with </a:t>
            </a:r>
            <a:r>
              <a:rPr lang="en-US" sz="2000" dirty="0" err="1">
                <a:solidFill>
                  <a:srgbClr val="FF0000"/>
                </a:solidFill>
                <a:latin typeface="Times New Roman" pitchFamily="18" charset="0"/>
                <a:cs typeface="Times New Roman" pitchFamily="18" charset="0"/>
              </a:rPr>
              <a:t>rel</a:t>
            </a:r>
            <a:r>
              <a:rPr lang="en-US" sz="2000" dirty="0">
                <a:solidFill>
                  <a:srgbClr val="FF0000"/>
                </a:solidFill>
                <a:latin typeface="Times New Roman" pitchFamily="18" charset="0"/>
                <a:cs typeface="Times New Roman" pitchFamily="18" charset="0"/>
              </a:rPr>
              <a:t>="icon". </a:t>
            </a:r>
            <a:r>
              <a:rPr lang="en-US" sz="2000" dirty="0">
                <a:latin typeface="Times New Roman" pitchFamily="18" charset="0"/>
                <a:cs typeface="Times New Roman" pitchFamily="18" charset="0"/>
              </a:rPr>
              <a:t>For example, here’s the code from the </a:t>
            </a:r>
            <a:r>
              <a:rPr lang="en-US" sz="2000" dirty="0" smtClean="0">
                <a:latin typeface="Times New Roman" pitchFamily="18" charset="0"/>
                <a:cs typeface="Times New Roman" pitchFamily="18" charset="0"/>
              </a:rPr>
              <a:t>Trees web </a:t>
            </a:r>
            <a:r>
              <a:rPr lang="en-US" sz="2000" dirty="0">
                <a:latin typeface="Times New Roman" pitchFamily="18" charset="0"/>
                <a:cs typeface="Times New Roman" pitchFamily="18" charset="0"/>
              </a:rPr>
              <a:t>page that causes the tree shortcut icon to be displayed:</a:t>
            </a:r>
          </a:p>
          <a:p>
            <a:pPr lvl="1" algn="just">
              <a:spcBef>
                <a:spcPts val="0"/>
              </a:spcBef>
              <a:spcAft>
                <a:spcPts val="0"/>
              </a:spcAft>
            </a:pPr>
            <a:r>
              <a:rPr lang="en-US" sz="2000" dirty="0">
                <a:solidFill>
                  <a:srgbClr val="FF0000"/>
                </a:solidFill>
                <a:latin typeface="Times New Roman" pitchFamily="18" charset="0"/>
                <a:cs typeface="Times New Roman" pitchFamily="18" charset="0"/>
              </a:rPr>
              <a:t>&lt;link </a:t>
            </a:r>
            <a:r>
              <a:rPr lang="en-US" sz="2000" dirty="0" err="1">
                <a:solidFill>
                  <a:srgbClr val="FF0000"/>
                </a:solidFill>
                <a:latin typeface="Times New Roman" pitchFamily="18" charset="0"/>
                <a:cs typeface="Times New Roman" pitchFamily="18" charset="0"/>
              </a:rPr>
              <a:t>rel</a:t>
            </a:r>
            <a:r>
              <a:rPr lang="en-US" sz="2000" dirty="0">
                <a:solidFill>
                  <a:srgbClr val="FF0000"/>
                </a:solidFill>
                <a:latin typeface="Times New Roman" pitchFamily="18" charset="0"/>
                <a:cs typeface="Times New Roman" pitchFamily="18" charset="0"/>
              </a:rPr>
              <a:t>="icon" </a:t>
            </a:r>
            <a:r>
              <a:rPr lang="en-US" sz="2000" dirty="0" err="1">
                <a:solidFill>
                  <a:srgbClr val="FF0000"/>
                </a:solidFill>
                <a:latin typeface="Times New Roman" pitchFamily="18" charset="0"/>
                <a:cs typeface="Times New Roman" pitchFamily="18" charset="0"/>
              </a:rPr>
              <a:t>href</a:t>
            </a:r>
            <a:r>
              <a:rPr lang="en-US" sz="2000" dirty="0" smtClean="0">
                <a:solidFill>
                  <a:srgbClr val="FF0000"/>
                </a:solidFill>
                <a:latin typeface="Times New Roman" pitchFamily="18" charset="0"/>
                <a:cs typeface="Times New Roman" pitchFamily="18" charset="0"/>
              </a:rPr>
              <a:t>="../images/tree.png</a:t>
            </a:r>
            <a:r>
              <a:rPr lang="en-US" sz="2000" dirty="0">
                <a:solidFill>
                  <a:srgbClr val="FF0000"/>
                </a:solidFill>
                <a:latin typeface="Times New Roman" pitchFamily="18" charset="0"/>
                <a:cs typeface="Times New Roman" pitchFamily="18" charset="0"/>
              </a:rPr>
              <a:t>"&gt; </a:t>
            </a:r>
            <a:endParaRPr lang="en-US" sz="2000" dirty="0" smtClean="0">
              <a:solidFill>
                <a:srgbClr val="FF0000"/>
              </a:solidFill>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2000" dirty="0">
                <a:latin typeface="Times New Roman" pitchFamily="18" charset="0"/>
                <a:cs typeface="Times New Roman" pitchFamily="18" charset="0"/>
              </a:rPr>
              <a:t>Example 1. </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&lt;!DOCTYPE html&gt;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&lt;html </a:t>
            </a:r>
            <a:r>
              <a:rPr lang="en-US" sz="1900" dirty="0" err="1">
                <a:solidFill>
                  <a:srgbClr val="FF0000"/>
                </a:solidFill>
                <a:latin typeface="Times New Roman" pitchFamily="18" charset="0"/>
                <a:cs typeface="Times New Roman" pitchFamily="18" charset="0"/>
              </a:rPr>
              <a:t>lang</a:t>
            </a:r>
            <a:r>
              <a:rPr lang="en-US" sz="1900" dirty="0">
                <a:solidFill>
                  <a:srgbClr val="FF0000"/>
                </a:solidFill>
                <a:latin typeface="Times New Roman" pitchFamily="18" charset="0"/>
                <a:cs typeface="Times New Roman" pitchFamily="18" charset="0"/>
              </a:rPr>
              <a:t>="</a:t>
            </a:r>
            <a:r>
              <a:rPr lang="en-US" sz="1900" dirty="0" err="1">
                <a:solidFill>
                  <a:srgbClr val="FF0000"/>
                </a:solidFill>
                <a:latin typeface="Times New Roman" pitchFamily="18" charset="0"/>
                <a:cs typeface="Times New Roman" pitchFamily="18" charset="0"/>
              </a:rPr>
              <a:t>en</a:t>
            </a:r>
            <a:r>
              <a:rPr lang="en-US" sz="1900" dirty="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&lt;head&gt;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&lt;meta charset="utf-8"&gt;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&lt;title&gt;Trees&lt;/title&gt;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&lt;link </a:t>
            </a:r>
            <a:r>
              <a:rPr lang="en-US" sz="1900" dirty="0" err="1">
                <a:solidFill>
                  <a:srgbClr val="FF0000"/>
                </a:solidFill>
                <a:latin typeface="Times New Roman" pitchFamily="18" charset="0"/>
                <a:cs typeface="Times New Roman" pitchFamily="18" charset="0"/>
              </a:rPr>
              <a:t>rel</a:t>
            </a:r>
            <a:r>
              <a:rPr lang="en-US" sz="1900" dirty="0">
                <a:solidFill>
                  <a:srgbClr val="FF0000"/>
                </a:solidFill>
                <a:latin typeface="Times New Roman" pitchFamily="18" charset="0"/>
                <a:cs typeface="Times New Roman" pitchFamily="18" charset="0"/>
              </a:rPr>
              <a:t>="icon" </a:t>
            </a:r>
            <a:r>
              <a:rPr lang="en-US" sz="1900" dirty="0" err="1">
                <a:solidFill>
                  <a:srgbClr val="FF0000"/>
                </a:solidFill>
                <a:latin typeface="Times New Roman" pitchFamily="18" charset="0"/>
                <a:cs typeface="Times New Roman" pitchFamily="18" charset="0"/>
              </a:rPr>
              <a:t>href</a:t>
            </a:r>
            <a:r>
              <a:rPr lang="en-US" sz="1900" dirty="0">
                <a:solidFill>
                  <a:srgbClr val="FF0000"/>
                </a:solidFill>
                <a:latin typeface="Times New Roman" pitchFamily="18" charset="0"/>
                <a:cs typeface="Times New Roman" pitchFamily="18" charset="0"/>
              </a:rPr>
              <a:t>="../images/tree.png"&gt;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         h2 {text-align: center;}</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      </a:t>
            </a:r>
            <a:endParaRPr lang="en-US" sz="1900" dirty="0" smtClean="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 </a:t>
            </a:r>
            <a:r>
              <a:rPr lang="en-US" sz="1900" dirty="0" smtClean="0">
                <a:solidFill>
                  <a:srgbClr val="FF0000"/>
                </a:solidFill>
                <a:latin typeface="Times New Roman" pitchFamily="18" charset="0"/>
                <a:cs typeface="Times New Roman" pitchFamily="18" charset="0"/>
              </a:rPr>
              <a:t>       </a:t>
            </a:r>
            <a:r>
              <a:rPr lang="en-US" sz="1900" dirty="0">
                <a:solidFill>
                  <a:srgbClr val="FF0000"/>
                </a:solidFill>
                <a:latin typeface="Times New Roman" pitchFamily="18" charset="0"/>
                <a:cs typeface="Times New Roman" pitchFamily="18" charset="0"/>
              </a:rPr>
              <a:t>.left { float: left; margin: 8px; }</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&lt;/style&gt;</a:t>
            </a:r>
          </a:p>
          <a:p>
            <a:pPr lvl="1" algn="just">
              <a:lnSpc>
                <a:spcPct val="90000"/>
              </a:lnSpc>
              <a:spcBef>
                <a:spcPts val="0"/>
              </a:spcBef>
              <a:spcAft>
                <a:spcPts val="0"/>
              </a:spcAft>
            </a:pPr>
            <a:r>
              <a:rPr lang="en-US" sz="1900" dirty="0">
                <a:solidFill>
                  <a:srgbClr val="FF0000"/>
                </a:solidFill>
                <a:latin typeface="Times New Roman" pitchFamily="18" charset="0"/>
                <a:cs typeface="Times New Roman" pitchFamily="18" charset="0"/>
              </a:rPr>
              <a:t>&lt;/head</a:t>
            </a:r>
            <a:r>
              <a:rPr lang="en-US" sz="1900" dirty="0" smtClean="0">
                <a:solidFill>
                  <a:srgbClr val="FF0000"/>
                </a:solidFill>
                <a:latin typeface="Times New Roman" pitchFamily="18" charset="0"/>
                <a:cs typeface="Times New Roman" pitchFamily="18" charset="0"/>
              </a:rPr>
              <a:t>&gt;</a:t>
            </a:r>
            <a:endParaRPr lang="en-US" sz="200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
        <p:nvSpPr>
          <p:cNvPr id="12" name="Rectangle 11"/>
          <p:cNvSpPr/>
          <p:nvPr/>
        </p:nvSpPr>
        <p:spPr>
          <a:xfrm>
            <a:off x="5562600" y="5117584"/>
            <a:ext cx="3124200" cy="369332"/>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Center the heading’s contents</a:t>
            </a:r>
            <a:r>
              <a:rPr lang="en-US" dirty="0" smtClean="0">
                <a:solidFill>
                  <a:srgbClr val="00B050"/>
                </a:solidFill>
                <a:latin typeface="Times New Roman" panose="02020603050405020304" pitchFamily="18" charset="0"/>
                <a:cs typeface="Times New Roman" panose="02020603050405020304" pitchFamily="18" charset="0"/>
              </a:rPr>
              <a:t>.</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5791201" y="5569388"/>
            <a:ext cx="3219449" cy="369332"/>
          </a:xfrm>
          <a:prstGeom prst="rect">
            <a:avLst/>
          </a:prstGeom>
          <a:ln>
            <a:solidFill>
              <a:srgbClr val="00B050"/>
            </a:solidFill>
          </a:ln>
        </p:spPr>
        <p:txBody>
          <a:bodyPr wrap="square">
            <a:spAutoFit/>
          </a:bodyPr>
          <a:lstStyle/>
          <a:p>
            <a:r>
              <a:rPr lang="en-US" dirty="0">
                <a:solidFill>
                  <a:srgbClr val="00B050"/>
                </a:solidFill>
                <a:latin typeface="Times New Roman" panose="02020603050405020304" pitchFamily="18" charset="0"/>
                <a:cs typeface="Times New Roman" panose="02020603050405020304" pitchFamily="18" charset="0"/>
              </a:rPr>
              <a:t>Float the </a:t>
            </a:r>
            <a:r>
              <a:rPr lang="en-US" dirty="0" smtClean="0">
                <a:solidFill>
                  <a:srgbClr val="00B050"/>
                </a:solidFill>
                <a:latin typeface="Times New Roman" panose="02020603050405020304" pitchFamily="18" charset="0"/>
                <a:cs typeface="Times New Roman" panose="02020603050405020304" pitchFamily="18" charset="0"/>
              </a:rPr>
              <a:t>photograph </a:t>
            </a:r>
            <a:r>
              <a:rPr lang="en-US" dirty="0">
                <a:solidFill>
                  <a:srgbClr val="00B050"/>
                </a:solidFill>
                <a:latin typeface="Times New Roman" panose="02020603050405020304" pitchFamily="18" charset="0"/>
                <a:cs typeface="Times New Roman" panose="02020603050405020304" pitchFamily="18" charset="0"/>
              </a:rPr>
              <a:t>to </a:t>
            </a:r>
            <a:r>
              <a:rPr lang="en-US" dirty="0" smtClean="0">
                <a:solidFill>
                  <a:srgbClr val="00B050"/>
                </a:solidFill>
                <a:latin typeface="Times New Roman" panose="02020603050405020304" pitchFamily="18" charset="0"/>
                <a:cs typeface="Times New Roman" panose="02020603050405020304" pitchFamily="18" charset="0"/>
              </a:rPr>
              <a:t>the left</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1924050" y="5169836"/>
            <a:ext cx="3105150" cy="31656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962150" y="5638800"/>
            <a:ext cx="3524250" cy="29992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2" idx="1"/>
            <a:endCxn id="15" idx="3"/>
          </p:cNvCxnSpPr>
          <p:nvPr/>
        </p:nvCxnSpPr>
        <p:spPr>
          <a:xfrm flipH="1">
            <a:off x="5029200" y="5302250"/>
            <a:ext cx="533400" cy="25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5486400" y="5791200"/>
            <a:ext cx="304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29780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Shortcut Icon </a:t>
            </a:r>
            <a:r>
              <a:rPr lang="en-US" sz="3200" dirty="0" smtClean="0">
                <a:solidFill>
                  <a:srgbClr val="FFFFFF"/>
                </a:solidFill>
                <a:latin typeface="Times New Roman" pitchFamily="18" charset="0"/>
                <a:cs typeface="Times New Roman" pitchFamily="18" charset="0"/>
              </a:rPr>
              <a:t>(continue…)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03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sz="2000" dirty="0" smtClean="0">
                <a:latin typeface="Times New Roman" pitchFamily="18" charset="0"/>
                <a:cs typeface="Times New Roman" pitchFamily="18" charset="0"/>
              </a:rPr>
              <a:t>Example 1. (continue…) </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&lt;h2&gt;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err="1">
                <a:solidFill>
                  <a:srgbClr val="FF0000"/>
                </a:solidFill>
                <a:latin typeface="Times New Roman" pitchFamily="18" charset="0"/>
                <a:cs typeface="Times New Roman" pitchFamily="18" charset="0"/>
              </a:rPr>
              <a:t>img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="../images/tree.png" width="37" height="37" alt=""&gt;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Trees</a:t>
            </a:r>
            <a:endParaRPr lang="en-US" dirty="0">
              <a:solidFill>
                <a:srgbClr val="FF0000"/>
              </a:solidFill>
              <a:latin typeface="Times New Roman" pitchFamily="18" charset="0"/>
              <a:cs typeface="Times New Roman" pitchFamily="18" charset="0"/>
            </a:endParaRP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     &lt;</a:t>
            </a:r>
            <a:r>
              <a:rPr lang="en-US" dirty="0" err="1">
                <a:solidFill>
                  <a:srgbClr val="FF0000"/>
                </a:solidFill>
                <a:latin typeface="Times New Roman" pitchFamily="18" charset="0"/>
                <a:cs typeface="Times New Roman" pitchFamily="18" charset="0"/>
              </a:rPr>
              <a:t>img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="../images/tree.png" width="37" height="37" alt=""&gt;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&lt;/h2</a:t>
            </a:r>
            <a:r>
              <a:rPr lang="en-US" dirty="0" smtClean="0">
                <a:solidFill>
                  <a:srgbClr val="FF0000"/>
                </a:solidFill>
                <a:latin typeface="Times New Roman" pitchFamily="18" charset="0"/>
                <a:cs typeface="Times New Roman" pitchFamily="18" charset="0"/>
              </a:rPr>
              <a: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&lt;p</a:t>
            </a:r>
            <a:r>
              <a:rPr lang="en-US" dirty="0" smtClean="0">
                <a:solidFill>
                  <a:srgbClr val="FF0000"/>
                </a:solidFill>
                <a:latin typeface="Times New Roman" pitchFamily="18" charset="0"/>
                <a:cs typeface="Times New Roman" pitchFamily="18" charset="0"/>
              </a:rPr>
              <a:t>&gt; </a:t>
            </a:r>
            <a:r>
              <a:rPr lang="en-US" dirty="0">
                <a:solidFill>
                  <a:srgbClr val="FF0000"/>
                </a:solidFill>
                <a:latin typeface="Times New Roman" pitchFamily="18" charset="0"/>
                <a:cs typeface="Times New Roman" pitchFamily="18" charset="0"/>
              </a:rPr>
              <a:t>	I like trees.</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       &lt;</a:t>
            </a:r>
            <a:r>
              <a:rPr lang="en-US" dirty="0" err="1">
                <a:solidFill>
                  <a:srgbClr val="FF0000"/>
                </a:solidFill>
                <a:latin typeface="Times New Roman" pitchFamily="18" charset="0"/>
                <a:cs typeface="Times New Roman" pitchFamily="18" charset="0"/>
              </a:rPr>
              <a:t>img</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="../images/smiley.gif" width="20" height="20" alt=""&gt;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       Here is my favorite.</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&lt;/p&gt;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&lt;p&gt;&lt;</a:t>
            </a:r>
            <a:r>
              <a:rPr lang="en-US" dirty="0" err="1">
                <a:solidFill>
                  <a:srgbClr val="FF0000"/>
                </a:solidFill>
                <a:latin typeface="Times New Roman" pitchFamily="18" charset="0"/>
                <a:cs typeface="Times New Roman" pitchFamily="18" charset="0"/>
              </a:rPr>
              <a:t>img</a:t>
            </a:r>
            <a:r>
              <a:rPr lang="en-US" dirty="0">
                <a:solidFill>
                  <a:srgbClr val="FF0000"/>
                </a:solidFill>
                <a:latin typeface="Times New Roman" pitchFamily="18" charset="0"/>
                <a:cs typeface="Times New Roman" pitchFamily="18" charset="0"/>
              </a:rPr>
              <a:t> class="left" </a:t>
            </a:r>
            <a:r>
              <a:rPr lang="en-US" dirty="0" err="1">
                <a:solidFill>
                  <a:srgbClr val="FF0000"/>
                </a:solidFill>
                <a:latin typeface="Times New Roman" pitchFamily="18" charset="0"/>
                <a:cs typeface="Times New Roman" pitchFamily="18" charset="0"/>
              </a:rPr>
              <a:t>src</a:t>
            </a:r>
            <a:r>
              <a:rPr lang="en-US" dirty="0">
                <a:solidFill>
                  <a:srgbClr val="FF0000"/>
                </a:solidFill>
                <a:latin typeface="Times New Roman" pitchFamily="18" charset="0"/>
                <a:cs typeface="Times New Roman" pitchFamily="18" charset="0"/>
              </a:rPr>
              <a:t>="../images/coconut1.jpg" alt="" width="</a:t>
            </a:r>
            <a:r>
              <a:rPr lang="en-US" dirty="0" smtClean="0">
                <a:solidFill>
                  <a:srgbClr val="FF0000"/>
                </a:solidFill>
                <a:latin typeface="Times New Roman" pitchFamily="18" charset="0"/>
                <a:cs typeface="Times New Roman" pitchFamily="18" charset="0"/>
              </a:rPr>
              <a:t>170</a:t>
            </a:r>
            <a:r>
              <a:rPr lang="en-US" dirty="0">
                <a:solidFill>
                  <a:srgbClr val="FF0000"/>
                </a:solidFill>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         height</a:t>
            </a:r>
            <a:r>
              <a:rPr lang="en-US" dirty="0">
                <a:solidFill>
                  <a:srgbClr val="FF0000"/>
                </a:solidFill>
                <a:latin typeface="Times New Roman" pitchFamily="18" charset="0"/>
                <a:cs typeface="Times New Roman" pitchFamily="18" charset="0"/>
              </a:rPr>
              <a:t>="150"&gt;</a:t>
            </a:r>
          </a:p>
          <a:p>
            <a:pPr lvl="2" algn="just">
              <a:lnSpc>
                <a:spcPct val="85000"/>
              </a:lnSpc>
              <a:spcBef>
                <a:spcPts val="0"/>
              </a:spcBef>
              <a:spcAft>
                <a:spcPts val="0"/>
              </a:spcAft>
            </a:pPr>
            <a:r>
              <a:rPr lang="en-US" dirty="0">
                <a:solidFill>
                  <a:srgbClr val="FF0000"/>
                </a:solidFill>
                <a:latin typeface="Times New Roman" pitchFamily="18" charset="0"/>
                <a:cs typeface="Times New Roman" pitchFamily="18" charset="0"/>
              </a:rPr>
              <a:t>Malaysian palms, or Cocos </a:t>
            </a:r>
            <a:r>
              <a:rPr lang="en-US" dirty="0" err="1">
                <a:solidFill>
                  <a:srgbClr val="FF0000"/>
                </a:solidFill>
                <a:latin typeface="Times New Roman" pitchFamily="18" charset="0"/>
                <a:cs typeface="Times New Roman" pitchFamily="18" charset="0"/>
              </a:rPr>
              <a:t>nucifera</a:t>
            </a:r>
            <a:r>
              <a:rPr lang="en-US" dirty="0">
                <a:solidFill>
                  <a:srgbClr val="FF0000"/>
                </a:solidFill>
                <a:latin typeface="Times New Roman" pitchFamily="18" charset="0"/>
                <a:cs typeface="Times New Roman" pitchFamily="18" charset="0"/>
              </a:rPr>
              <a:t>, can give your home landscape a tropical effect in </a:t>
            </a:r>
            <a:r>
              <a:rPr lang="en-US" dirty="0" err="1">
                <a:solidFill>
                  <a:srgbClr val="FF0000"/>
                </a:solidFill>
                <a:latin typeface="Times New Roman" pitchFamily="18" charset="0"/>
                <a:cs typeface="Times New Roman" pitchFamily="18" charset="0"/>
              </a:rPr>
              <a:t>U.S.Department</a:t>
            </a:r>
            <a:r>
              <a:rPr lang="en-US" dirty="0">
                <a:solidFill>
                  <a:srgbClr val="FF0000"/>
                </a:solidFill>
                <a:latin typeface="Times New Roman" pitchFamily="18" charset="0"/>
                <a:cs typeface="Times New Roman" pitchFamily="18" charset="0"/>
              </a:rPr>
              <a:t> of Agriculture Hardiness Zones 10b and 11 or in a frost-free micro climate of Zone 9. Malaysian palms grow in a variety of soil types, from sandy to clay or loam. These single-trunk trees are drought tolerant and withstand saltwater breezes. All Malaysian coconut palms -- green, red and yellow -- are disease and pest-resistant, but the red Malaysian palm is the most resistant of the three. With optimal conditions of full sun, high humidity, and well-drained soil, in a location without winter frost, the coconut palm can live 80 to 90 years</a:t>
            </a:r>
            <a:r>
              <a:rPr lang="en-US" dirty="0" smtClean="0">
                <a:solidFill>
                  <a:srgbClr val="FF0000"/>
                </a:solidFill>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 &lt;/p&gt;</a:t>
            </a:r>
          </a:p>
          <a:p>
            <a:pPr lvl="1" algn="just">
              <a:lnSpc>
                <a:spcPct val="90000"/>
              </a:lnSpc>
              <a:spcBef>
                <a:spcPts val="0"/>
              </a:spcBef>
              <a:spcAft>
                <a:spcPts val="0"/>
              </a:spcAft>
            </a:pPr>
            <a:r>
              <a:rPr lang="en-US" dirty="0" smtClean="0">
                <a:solidFill>
                  <a:srgbClr val="FF0000"/>
                </a:solidFill>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body&gt;</a:t>
            </a:r>
          </a:p>
          <a:p>
            <a:pPr lvl="1" algn="just">
              <a:lnSpc>
                <a:spcPct val="90000"/>
              </a:lnSpc>
              <a:spcBef>
                <a:spcPts val="0"/>
              </a:spcBef>
              <a:spcAft>
                <a:spcPts val="0"/>
              </a:spcAft>
            </a:pPr>
            <a:r>
              <a:rPr lang="en-US" dirty="0">
                <a:solidFill>
                  <a:srgbClr val="FF0000"/>
                </a:solidFill>
                <a:latin typeface="Times New Roman" pitchFamily="18" charset="0"/>
                <a:cs typeface="Times New Roman" pitchFamily="18" charset="0"/>
              </a:rPr>
              <a:t>&lt;/html</a:t>
            </a:r>
            <a:r>
              <a:rPr lang="en-US" dirty="0" smtClean="0">
                <a:solidFill>
                  <a:srgbClr val="FF0000"/>
                </a:solidFill>
                <a:latin typeface="Times New Roman" pitchFamily="18" charset="0"/>
                <a:cs typeface="Times New Roman" pitchFamily="18" charset="0"/>
              </a:rPr>
              <a:t>&gt;</a:t>
            </a:r>
            <a:endParaRPr lang="en-US" sz="2000" dirty="0">
              <a:solidFill>
                <a:srgbClr val="FF0000"/>
              </a:solidFill>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503756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Shortcut Icon </a:t>
            </a:r>
            <a:r>
              <a:rPr lang="en-US" sz="3200" dirty="0" smtClean="0">
                <a:solidFill>
                  <a:srgbClr val="FFFFFF"/>
                </a:solidFill>
                <a:latin typeface="Times New Roman" pitchFamily="18" charset="0"/>
                <a:cs typeface="Times New Roman" pitchFamily="18" charset="0"/>
              </a:rPr>
              <a:t>(continue…)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10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lvl="0" indent="-342900" algn="just">
              <a:spcBef>
                <a:spcPts val="0"/>
              </a:spcBef>
              <a:spcAft>
                <a:spcPts val="0"/>
              </a:spcAft>
              <a:buFont typeface="Arial" panose="020B0604020202020204" pitchFamily="34" charset="0"/>
              <a:buChar char="•"/>
            </a:pPr>
            <a:r>
              <a:rPr lang="en-US" sz="2000" dirty="0" smtClean="0">
                <a:latin typeface="Times New Roman" pitchFamily="18" charset="0"/>
                <a:cs typeface="Times New Roman" pitchFamily="18" charset="0"/>
              </a:rPr>
              <a:t>Example 1. (continue…) </a:t>
            </a:r>
          </a:p>
          <a:p>
            <a:pPr lvl="1" algn="just">
              <a:spcBef>
                <a:spcPts val="0"/>
              </a:spcBef>
              <a:spcAft>
                <a:spcPts val="0"/>
              </a:spcAft>
            </a:pPr>
            <a:r>
              <a:rPr lang="en-US" sz="2000" dirty="0" smtClean="0">
                <a:latin typeface="Times New Roman" pitchFamily="18" charset="0"/>
                <a:cs typeface="Times New Roman" pitchFamily="18" charset="0"/>
              </a:rPr>
              <a:t>Output:</a:t>
            </a:r>
          </a:p>
          <a:p>
            <a:pPr lvl="1" algn="just">
              <a:spcBef>
                <a:spcPts val="0"/>
              </a:spcBef>
              <a:spcAft>
                <a:spcPts val="0"/>
              </a:spcAft>
            </a:pPr>
            <a:endParaRPr lang="en-US" sz="2000" dirty="0">
              <a:latin typeface="Times New Roman" pitchFamily="18" charset="0"/>
              <a:cs typeface="Times New Roman" pitchFamily="18" charset="0"/>
            </a:endParaRPr>
          </a:p>
          <a:p>
            <a:pPr lvl="1" algn="just">
              <a:spcBef>
                <a:spcPts val="0"/>
              </a:spcBef>
              <a:spcAft>
                <a:spcPts val="0"/>
              </a:spcAft>
            </a:pPr>
            <a:endParaRPr lang="en-US" sz="2000" dirty="0" smtClean="0">
              <a:latin typeface="Times New Roman" pitchFamily="18" charset="0"/>
              <a:cs typeface="Times New Roman" pitchFamily="18" charset="0"/>
            </a:endParaRPr>
          </a:p>
          <a:p>
            <a:pPr lvl="1" algn="just">
              <a:spcBef>
                <a:spcPts val="0"/>
              </a:spcBef>
              <a:spcAft>
                <a:spcPts val="0"/>
              </a:spcAft>
            </a:pPr>
            <a:endParaRPr lang="en-US" sz="2000" dirty="0">
              <a:latin typeface="Times New Roman" pitchFamily="18" charset="0"/>
              <a:cs typeface="Times New Roman" pitchFamily="18" charset="0"/>
            </a:endParaRPr>
          </a:p>
          <a:p>
            <a:pPr lvl="1" algn="just">
              <a:spcBef>
                <a:spcPts val="0"/>
              </a:spcBef>
              <a:spcAft>
                <a:spcPts val="0"/>
              </a:spcAft>
            </a:pPr>
            <a:endParaRPr lang="en-US" sz="2000" dirty="0" smtClean="0">
              <a:latin typeface="Times New Roman" pitchFamily="18" charset="0"/>
              <a:cs typeface="Times New Roman" pitchFamily="18" charset="0"/>
            </a:endParaRPr>
          </a:p>
          <a:p>
            <a:pPr lvl="1" algn="just">
              <a:spcBef>
                <a:spcPts val="0"/>
              </a:spcBef>
              <a:spcAft>
                <a:spcPts val="0"/>
              </a:spcAft>
            </a:pPr>
            <a:endParaRPr lang="en-US" sz="2000" dirty="0">
              <a:latin typeface="Times New Roman" pitchFamily="18" charset="0"/>
              <a:cs typeface="Times New Roman" pitchFamily="18" charset="0"/>
            </a:endParaRPr>
          </a:p>
          <a:p>
            <a:pPr lvl="1" algn="just">
              <a:spcBef>
                <a:spcPts val="0"/>
              </a:spcBef>
              <a:spcAft>
                <a:spcPts val="0"/>
              </a:spcAft>
            </a:pPr>
            <a:endParaRPr lang="en-US" sz="200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endParaRPr lang="en-US" sz="200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endParaRPr lang="en-US" sz="2000" dirty="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endParaRPr lang="en-US" sz="190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For </a:t>
            </a:r>
            <a:r>
              <a:rPr lang="en-US" sz="1900" dirty="0">
                <a:latin typeface="Times New Roman" pitchFamily="18" charset="0"/>
                <a:cs typeface="Times New Roman" pitchFamily="18" charset="0"/>
              </a:rPr>
              <a:t>shortcut icons, the W3C recommends using a GIF or PNG file with dimensions of 16 × 16 pixels or 32 × 32 pixels. If you use an image file with dimensions different from 16 × 16 or 32 × 32, the browser will adjust its size, so it fits in the small square area reserved for the shortcut icon in the browser window’s tab. </a:t>
            </a: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But </a:t>
            </a:r>
            <a:r>
              <a:rPr lang="en-US" sz="1900" dirty="0" smtClean="0">
                <a:latin typeface="Times New Roman" pitchFamily="18" charset="0"/>
                <a:cs typeface="Times New Roman" pitchFamily="18" charset="0"/>
              </a:rPr>
              <a:t>if the degradation </a:t>
            </a:r>
            <a:r>
              <a:rPr lang="en-US" sz="1900" dirty="0">
                <a:latin typeface="Times New Roman" pitchFamily="18" charset="0"/>
                <a:cs typeface="Times New Roman" pitchFamily="18" charset="0"/>
              </a:rPr>
              <a:t>occurs when an image file’s size gets adjusted, particularly if the original file’s size does not scale perfectly with the new file’s size. </a:t>
            </a:r>
          </a:p>
          <a:p>
            <a:pPr lvl="1" algn="just">
              <a:spcBef>
                <a:spcPts val="0"/>
              </a:spcBef>
              <a:spcAft>
                <a:spcPts val="0"/>
              </a:spcAft>
            </a:pP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61317" y="1207986"/>
            <a:ext cx="6706483" cy="2983013"/>
          </a:xfrm>
          <a:prstGeom prst="rect">
            <a:avLst/>
          </a:prstGeom>
        </p:spPr>
      </p:pic>
    </p:spTree>
    <p:extLst>
      <p:ext uri="{BB962C8B-B14F-4D97-AF65-F5344CB8AC3E}">
        <p14:creationId xmlns:p14="http://schemas.microsoft.com/office/powerpoint/2010/main" val="6134147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iframe </a:t>
            </a:r>
            <a:r>
              <a:rPr lang="en-US" sz="3200" dirty="0" smtClean="0">
                <a:solidFill>
                  <a:srgbClr val="FFFFFF"/>
                </a:solidFill>
                <a:latin typeface="Times New Roman" pitchFamily="18" charset="0"/>
                <a:cs typeface="Times New Roman" pitchFamily="18" charset="0"/>
              </a:rPr>
              <a:t>Element</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this </a:t>
            </a:r>
            <a:r>
              <a:rPr lang="en-US" sz="1900" dirty="0">
                <a:latin typeface="Times New Roman" pitchFamily="18" charset="0"/>
                <a:cs typeface="Times New Roman" pitchFamily="18" charset="0"/>
              </a:rPr>
              <a:t>section, </a:t>
            </a:r>
            <a:r>
              <a:rPr lang="en-US" sz="1900" dirty="0" smtClean="0">
                <a:latin typeface="Times New Roman" pitchFamily="18" charset="0"/>
                <a:cs typeface="Times New Roman" pitchFamily="18" charset="0"/>
              </a:rPr>
              <a:t>we </a:t>
            </a:r>
            <a:r>
              <a:rPr lang="en-US" sz="1900" dirty="0">
                <a:latin typeface="Times New Roman" pitchFamily="18" charset="0"/>
                <a:cs typeface="Times New Roman" pitchFamily="18" charset="0"/>
              </a:rPr>
              <a:t>learn to display an image in a frame that’s </a:t>
            </a:r>
            <a:r>
              <a:rPr lang="en-US" sz="1900" dirty="0" smtClean="0">
                <a:latin typeface="Times New Roman" pitchFamily="18" charset="0"/>
                <a:cs typeface="Times New Roman" pitchFamily="18" charset="0"/>
              </a:rPr>
              <a:t>embedded within </a:t>
            </a:r>
            <a:r>
              <a:rPr lang="en-US" sz="1900" dirty="0">
                <a:latin typeface="Times New Roman" pitchFamily="18" charset="0"/>
                <a:cs typeface="Times New Roman" pitchFamily="18" charset="0"/>
              </a:rPr>
              <a:t>the browser window. Specifically, </a:t>
            </a:r>
            <a:r>
              <a:rPr lang="en-US" sz="1900" dirty="0" smtClean="0">
                <a:latin typeface="Times New Roman" pitchFamily="18" charset="0"/>
                <a:cs typeface="Times New Roman" pitchFamily="18" charset="0"/>
              </a:rPr>
              <a:t>we’ll </a:t>
            </a:r>
            <a:r>
              <a:rPr lang="en-US" sz="1900" dirty="0">
                <a:latin typeface="Times New Roman" pitchFamily="18" charset="0"/>
                <a:cs typeface="Times New Roman" pitchFamily="18" charset="0"/>
              </a:rPr>
              <a:t>use an iframe (short for inline frame) </a:t>
            </a:r>
            <a:r>
              <a:rPr lang="en-US" sz="1900" dirty="0" smtClean="0">
                <a:latin typeface="Times New Roman" pitchFamily="18" charset="0"/>
                <a:cs typeface="Times New Roman" pitchFamily="18" charset="0"/>
              </a:rPr>
              <a:t>element to </a:t>
            </a:r>
            <a:r>
              <a:rPr lang="en-US" sz="1900" dirty="0">
                <a:latin typeface="Times New Roman" pitchFamily="18" charset="0"/>
                <a:cs typeface="Times New Roman" pitchFamily="18" charset="0"/>
              </a:rPr>
              <a:t>create a browsing context. </a:t>
            </a:r>
            <a:endParaRPr lang="en-US" sz="190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A </a:t>
            </a:r>
            <a:r>
              <a:rPr lang="en-US" sz="1900" dirty="0">
                <a:latin typeface="Times New Roman" pitchFamily="18" charset="0"/>
                <a:cs typeface="Times New Roman" pitchFamily="18" charset="0"/>
              </a:rPr>
              <a:t>browsing context is an area within a web page that can display </a:t>
            </a:r>
            <a:r>
              <a:rPr lang="en-US" sz="1900" dirty="0" smtClean="0">
                <a:latin typeface="Times New Roman" pitchFamily="18" charset="0"/>
                <a:cs typeface="Times New Roman" pitchFamily="18" charset="0"/>
              </a:rPr>
              <a:t>an embedded </a:t>
            </a:r>
            <a:r>
              <a:rPr lang="en-US" sz="1900" dirty="0">
                <a:latin typeface="Times New Roman" pitchFamily="18" charset="0"/>
                <a:cs typeface="Times New Roman" pitchFamily="18" charset="0"/>
              </a:rPr>
              <a:t>web document, where a web document is something with a URL (i.e., a web page or </a:t>
            </a:r>
            <a:r>
              <a:rPr lang="en-US" sz="1900" dirty="0" smtClean="0">
                <a:latin typeface="Times New Roman" pitchFamily="18" charset="0"/>
                <a:cs typeface="Times New Roman" pitchFamily="18" charset="0"/>
              </a:rPr>
              <a:t>a stored </a:t>
            </a:r>
            <a:r>
              <a:rPr lang="en-US" sz="1900" dirty="0">
                <a:latin typeface="Times New Roman" pitchFamily="18" charset="0"/>
                <a:cs typeface="Times New Roman" pitchFamily="18" charset="0"/>
              </a:rPr>
              <a:t>image</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Instead of loading an entire web page within an iframe’s browsing context, it’s more </a:t>
            </a:r>
            <a:r>
              <a:rPr lang="en-US" sz="1900" dirty="0" smtClean="0">
                <a:latin typeface="Times New Roman" pitchFamily="18" charset="0"/>
                <a:cs typeface="Times New Roman" pitchFamily="18" charset="0"/>
              </a:rPr>
              <a:t>common to </a:t>
            </a:r>
            <a:r>
              <a:rPr lang="en-US" sz="1900" dirty="0">
                <a:latin typeface="Times New Roman" pitchFamily="18" charset="0"/>
                <a:cs typeface="Times New Roman" pitchFamily="18" charset="0"/>
              </a:rPr>
              <a:t>load a stored image into a browsing context</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 The </a:t>
            </a:r>
            <a:r>
              <a:rPr lang="en-US" sz="1900" dirty="0" smtClean="0">
                <a:latin typeface="Times New Roman" pitchFamily="18" charset="0"/>
                <a:cs typeface="Times New Roman" pitchFamily="18" charset="0"/>
              </a:rPr>
              <a:t>Art Exhibit </a:t>
            </a:r>
            <a:r>
              <a:rPr lang="en-US" sz="1900" dirty="0">
                <a:latin typeface="Times New Roman" pitchFamily="18" charset="0"/>
                <a:cs typeface="Times New Roman" pitchFamily="18" charset="0"/>
              </a:rPr>
              <a:t>web page’s website stores image files for that picture and three other pictures that all </a:t>
            </a:r>
            <a:r>
              <a:rPr lang="en-US" sz="1900" dirty="0" smtClean="0">
                <a:latin typeface="Times New Roman" pitchFamily="18" charset="0"/>
                <a:cs typeface="Times New Roman" pitchFamily="18" charset="0"/>
              </a:rPr>
              <a:t>have the </a:t>
            </a:r>
            <a:r>
              <a:rPr lang="en-US" sz="1900" dirty="0">
                <a:latin typeface="Times New Roman" pitchFamily="18" charset="0"/>
                <a:cs typeface="Times New Roman" pitchFamily="18" charset="0"/>
              </a:rPr>
              <a:t>same dimensions. In addition, the website stores image files for the four smaller pictures </a:t>
            </a:r>
            <a:r>
              <a:rPr lang="en-US" sz="1900" dirty="0" smtClean="0">
                <a:latin typeface="Times New Roman" pitchFamily="18" charset="0"/>
                <a:cs typeface="Times New Roman" pitchFamily="18" charset="0"/>
              </a:rPr>
              <a:t>at the </a:t>
            </a:r>
            <a:r>
              <a:rPr lang="en-US" sz="1900" dirty="0">
                <a:latin typeface="Times New Roman" pitchFamily="18" charset="0"/>
                <a:cs typeface="Times New Roman" pitchFamily="18" charset="0"/>
              </a:rPr>
              <a:t>left of </a:t>
            </a:r>
            <a:r>
              <a:rPr lang="en-US" sz="1900" dirty="0" smtClean="0">
                <a:latin typeface="Times New Roman" pitchFamily="18" charset="0"/>
                <a:cs typeface="Times New Roman" pitchFamily="18" charset="0"/>
              </a:rPr>
              <a:t> example 2. </a:t>
            </a: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Those pictures are smaller versions of the larger pictures. When the </a:t>
            </a:r>
            <a:r>
              <a:rPr lang="en-US" sz="1900" dirty="0" smtClean="0">
                <a:latin typeface="Times New Roman" pitchFamily="18" charset="0"/>
                <a:cs typeface="Times New Roman" pitchFamily="18" charset="0"/>
              </a:rPr>
              <a:t>user clicks </a:t>
            </a:r>
            <a:r>
              <a:rPr lang="en-US" sz="1900" dirty="0">
                <a:latin typeface="Times New Roman" pitchFamily="18" charset="0"/>
                <a:cs typeface="Times New Roman" pitchFamily="18" charset="0"/>
              </a:rPr>
              <a:t>one of the smaller images, the browser grabs the larger version of the clicked image </a:t>
            </a:r>
            <a:r>
              <a:rPr lang="en-US" sz="1900" dirty="0" smtClean="0">
                <a:latin typeface="Times New Roman" pitchFamily="18" charset="0"/>
                <a:cs typeface="Times New Roman" pitchFamily="18" charset="0"/>
              </a:rPr>
              <a:t>and copies </a:t>
            </a:r>
            <a:r>
              <a:rPr lang="en-US" sz="1900" dirty="0">
                <a:latin typeface="Times New Roman" pitchFamily="18" charset="0"/>
                <a:cs typeface="Times New Roman" pitchFamily="18" charset="0"/>
              </a:rPr>
              <a:t>it to the browsing context area</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 The </a:t>
            </a:r>
            <a:r>
              <a:rPr lang="en-US" sz="1900" dirty="0" smtClean="0">
                <a:latin typeface="Times New Roman" pitchFamily="18" charset="0"/>
                <a:cs typeface="Times New Roman" pitchFamily="18" charset="0"/>
              </a:rPr>
              <a:t>smaller images </a:t>
            </a:r>
            <a:r>
              <a:rPr lang="en-US" sz="1900" dirty="0">
                <a:latin typeface="Times New Roman" pitchFamily="18" charset="0"/>
                <a:cs typeface="Times New Roman" pitchFamily="18" charset="0"/>
              </a:rPr>
              <a:t>are known as </a:t>
            </a:r>
            <a:r>
              <a:rPr lang="en-US" sz="1900" dirty="0">
                <a:solidFill>
                  <a:srgbClr val="FF0000"/>
                </a:solidFill>
                <a:latin typeface="Times New Roman" pitchFamily="18" charset="0"/>
                <a:cs typeface="Times New Roman" pitchFamily="18" charset="0"/>
              </a:rPr>
              <a:t>thumbnails</a:t>
            </a:r>
            <a:r>
              <a:rPr lang="en-US" sz="1900" dirty="0">
                <a:latin typeface="Times New Roman" pitchFamily="18" charset="0"/>
                <a:cs typeface="Times New Roman" pitchFamily="18" charset="0"/>
              </a:rPr>
              <a:t>. A thumbnail is a smallish image that serves as a </a:t>
            </a:r>
            <a:r>
              <a:rPr lang="en-US" sz="1900" dirty="0" smtClean="0">
                <a:latin typeface="Times New Roman" pitchFamily="18" charset="0"/>
                <a:cs typeface="Times New Roman" pitchFamily="18" charset="0"/>
              </a:rPr>
              <a:t>representative for </a:t>
            </a:r>
            <a:r>
              <a:rPr lang="en-US" sz="1900" dirty="0">
                <a:latin typeface="Times New Roman" pitchFamily="18" charset="0"/>
                <a:cs typeface="Times New Roman" pitchFamily="18" charset="0"/>
              </a:rPr>
              <a:t>a larger version of that same image.</a:t>
            </a:r>
            <a:endParaRPr lang="en-US" sz="190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Thumbnails are often used to help with the </a:t>
            </a:r>
            <a:r>
              <a:rPr lang="en-US" sz="1900" dirty="0" smtClean="0">
                <a:latin typeface="Times New Roman" pitchFamily="18" charset="0"/>
                <a:cs typeface="Times New Roman" pitchFamily="18" charset="0"/>
              </a:rPr>
              <a:t>organization of </a:t>
            </a:r>
            <a:r>
              <a:rPr lang="en-US" sz="1900" dirty="0">
                <a:latin typeface="Times New Roman" pitchFamily="18" charset="0"/>
                <a:cs typeface="Times New Roman" pitchFamily="18" charset="0"/>
              </a:rPr>
              <a:t>a group of images. In conjunction with that effort, they can help users to identify and </a:t>
            </a:r>
            <a:r>
              <a:rPr lang="en-US" sz="1900" dirty="0" smtClean="0">
                <a:latin typeface="Times New Roman" pitchFamily="18" charset="0"/>
                <a:cs typeface="Times New Roman" pitchFamily="18" charset="0"/>
              </a:rPr>
              <a:t>select standard-size </a:t>
            </a:r>
            <a:r>
              <a:rPr lang="en-US" sz="1900" dirty="0">
                <a:latin typeface="Times New Roman" pitchFamily="18" charset="0"/>
                <a:cs typeface="Times New Roman" pitchFamily="18" charset="0"/>
              </a:rPr>
              <a:t>images</a:t>
            </a:r>
            <a:r>
              <a:rPr lang="en-US" sz="1900" dirty="0" smtClean="0">
                <a:latin typeface="Times New Roman" pitchFamily="18" charset="0"/>
                <a:cs typeface="Times New Roman" pitchFamily="18" charset="0"/>
              </a:rPr>
              <a:t>.</a:t>
            </a:r>
            <a:endParaRPr lang="en-US" sz="19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3696041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86909"/>
            <a:ext cx="807719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2000" dirty="0">
              <a:latin typeface="Times New Roman" panose="02020603050405020304" pitchFamily="18" charset="0"/>
              <a:cs typeface="Times New Roman" pitchFamily="18" charset="0"/>
            </a:endParaRPr>
          </a:p>
          <a:p>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smtClean="0">
                <a:solidFill>
                  <a:srgbClr val="FFFFFF"/>
                </a:solidFill>
                <a:latin typeface="Times New Roman" pitchFamily="18" charset="0"/>
                <a:cs typeface="Times New Roman" pitchFamily="18" charset="0"/>
              </a:rPr>
              <a:t>Outline</a:t>
            </a:r>
            <a:endParaRPr lang="en-US" sz="3200" dirty="0">
              <a:solidFill>
                <a:srgbClr val="FFFFFF"/>
              </a:solidFill>
              <a:latin typeface="Times New Roman" pitchFamily="18" charset="0"/>
              <a:cs typeface="Times New Roman" pitchFamily="18" charset="0"/>
            </a:endParaRP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iframe </a:t>
            </a:r>
            <a:r>
              <a:rPr lang="en-US" sz="3200" dirty="0" smtClean="0">
                <a:solidFill>
                  <a:srgbClr val="FFFFFF"/>
                </a:solidFill>
                <a:latin typeface="Times New Roman" pitchFamily="18" charset="0"/>
                <a:cs typeface="Times New Roman" pitchFamily="18" charset="0"/>
              </a:rPr>
              <a:t>Element (continue…)</a:t>
            </a:r>
            <a:endParaRPr lang="en-US" sz="3200" dirty="0">
              <a:solidFill>
                <a:srgbClr val="FFFFFF"/>
              </a:solidFill>
              <a:latin typeface="Times New Roman" pitchFamily="18" charset="0"/>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1" name="Rectangle 1"/>
          <p:cNvSpPr>
            <a:spLocks noChangeArrowheads="1"/>
          </p:cNvSpPr>
          <p:nvPr/>
        </p:nvSpPr>
        <p:spPr bwMode="auto">
          <a:xfrm>
            <a:off x="990601" y="838200"/>
            <a:ext cx="8153399" cy="660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In the </a:t>
            </a:r>
            <a:r>
              <a:rPr lang="en-US" sz="1900" dirty="0">
                <a:latin typeface="Times New Roman" pitchFamily="18" charset="0"/>
                <a:cs typeface="Times New Roman" pitchFamily="18" charset="0"/>
              </a:rPr>
              <a:t>Art Exhibit web page’s source code in </a:t>
            </a:r>
            <a:r>
              <a:rPr lang="en-US" sz="1900" dirty="0" smtClean="0">
                <a:latin typeface="Times New Roman" pitchFamily="18" charset="0"/>
                <a:cs typeface="Times New Roman" pitchFamily="18" charset="0"/>
              </a:rPr>
              <a:t>example 2A., In </a:t>
            </a:r>
            <a:r>
              <a:rPr lang="en-US" sz="1900" dirty="0">
                <a:latin typeface="Times New Roman" pitchFamily="18" charset="0"/>
                <a:cs typeface="Times New Roman" pitchFamily="18" charset="0"/>
              </a:rPr>
              <a:t>particular, note </a:t>
            </a:r>
            <a:r>
              <a:rPr lang="en-US" sz="1900" dirty="0" smtClean="0">
                <a:latin typeface="Times New Roman" pitchFamily="18" charset="0"/>
                <a:cs typeface="Times New Roman" pitchFamily="18" charset="0"/>
              </a:rPr>
              <a:t>the iframe </a:t>
            </a:r>
            <a:r>
              <a:rPr lang="en-US" sz="1900" dirty="0">
                <a:latin typeface="Times New Roman" pitchFamily="18" charset="0"/>
                <a:cs typeface="Times New Roman" pitchFamily="18" charset="0"/>
              </a:rPr>
              <a:t>code, copied here for your convenience</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endParaRPr lang="en-US" sz="1900" dirty="0">
              <a:latin typeface="Times New Roman" pitchFamily="18" charset="0"/>
              <a:cs typeface="Times New Roman" pitchFamily="18" charset="0"/>
            </a:endParaRPr>
          </a:p>
          <a:p>
            <a:pPr lvl="1" algn="just">
              <a:spcBef>
                <a:spcPts val="0"/>
              </a:spcBef>
              <a:spcAft>
                <a:spcPts val="0"/>
              </a:spcAft>
            </a:pPr>
            <a:r>
              <a:rPr lang="en-US" sz="1900" dirty="0">
                <a:solidFill>
                  <a:srgbClr val="FF0000"/>
                </a:solidFill>
                <a:latin typeface="Times New Roman" pitchFamily="18" charset="0"/>
                <a:cs typeface="Times New Roman" pitchFamily="18" charset="0"/>
              </a:rPr>
              <a:t>&lt;iframe class="cell" name="full-size" width="480" height="320"</a:t>
            </a:r>
          </a:p>
          <a:p>
            <a:pPr lvl="1" algn="just">
              <a:spcBef>
                <a:spcPts val="0"/>
              </a:spcBef>
              <a:spcAft>
                <a:spcPts val="0"/>
              </a:spcAft>
            </a:pPr>
            <a:r>
              <a:rPr lang="en-US" sz="1900" dirty="0" err="1">
                <a:solidFill>
                  <a:srgbClr val="FF0000"/>
                </a:solidFill>
                <a:latin typeface="Times New Roman" pitchFamily="18" charset="0"/>
                <a:cs typeface="Times New Roman" pitchFamily="18" charset="0"/>
              </a:rPr>
              <a:t>src</a:t>
            </a:r>
            <a:r>
              <a:rPr lang="en-US" sz="1900" dirty="0" smtClean="0">
                <a:solidFill>
                  <a:srgbClr val="FF0000"/>
                </a:solidFill>
                <a:latin typeface="Times New Roman" pitchFamily="18" charset="0"/>
                <a:cs typeface="Times New Roman" pitchFamily="18" charset="0"/>
              </a:rPr>
              <a:t>="../images/kitchen3.jpg</a:t>
            </a:r>
            <a:r>
              <a:rPr lang="en-US" sz="1900" dirty="0">
                <a:solidFill>
                  <a:srgbClr val="FF0000"/>
                </a:solidFill>
                <a:latin typeface="Times New Roman" pitchFamily="18" charset="0"/>
                <a:cs typeface="Times New Roman" pitchFamily="18" charset="0"/>
              </a:rPr>
              <a:t>"&gt;&lt;/iframe</a:t>
            </a:r>
            <a:r>
              <a:rPr lang="en-US" sz="1900" dirty="0" smtClean="0">
                <a:solidFill>
                  <a:srgbClr val="FF0000"/>
                </a:solidFill>
                <a:latin typeface="Times New Roman" pitchFamily="18" charset="0"/>
                <a:cs typeface="Times New Roman" pitchFamily="18" charset="0"/>
              </a:rPr>
              <a:t>&gt;</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The </a:t>
            </a:r>
            <a:r>
              <a:rPr lang="en-US" sz="1900" dirty="0" err="1">
                <a:latin typeface="Times New Roman" pitchFamily="18" charset="0"/>
                <a:cs typeface="Times New Roman" pitchFamily="18" charset="0"/>
              </a:rPr>
              <a:t>src</a:t>
            </a:r>
            <a:r>
              <a:rPr lang="en-US" sz="1900" dirty="0">
                <a:latin typeface="Times New Roman" pitchFamily="18" charset="0"/>
                <a:cs typeface="Times New Roman" pitchFamily="18" charset="0"/>
              </a:rPr>
              <a:t> attribute can specify a path to another web page, in which case the browser displays the entire specified web page in </a:t>
            </a:r>
            <a:r>
              <a:rPr lang="en-US" sz="1900" dirty="0" smtClean="0">
                <a:latin typeface="Times New Roman" pitchFamily="18" charset="0"/>
                <a:cs typeface="Times New Roman" pitchFamily="18" charset="0"/>
              </a:rPr>
              <a:t>browsing </a:t>
            </a:r>
            <a:r>
              <a:rPr lang="en-US" sz="1900" dirty="0">
                <a:latin typeface="Times New Roman" pitchFamily="18" charset="0"/>
                <a:cs typeface="Times New Roman" pitchFamily="18" charset="0"/>
              </a:rPr>
              <a:t>context area</a:t>
            </a:r>
            <a:r>
              <a:rPr lang="en-US" sz="1900" dirty="0" smtClean="0">
                <a:latin typeface="Times New Roman" pitchFamily="18" charset="0"/>
                <a:cs typeface="Times New Roman" pitchFamily="18" charset="0"/>
              </a:rPr>
              <a:t>.</a:t>
            </a:r>
          </a:p>
          <a:p>
            <a:pPr marL="342900" indent="-342900" algn="just">
              <a:spcBef>
                <a:spcPts val="0"/>
              </a:spcBef>
              <a:spcAft>
                <a:spcPts val="0"/>
              </a:spcAft>
              <a:buFont typeface="Arial" panose="020B0604020202020204" pitchFamily="34" charset="0"/>
              <a:buChar char="•"/>
            </a:pPr>
            <a:r>
              <a:rPr lang="en-US" sz="1900" dirty="0" smtClean="0">
                <a:latin typeface="Times New Roman" pitchFamily="18" charset="0"/>
                <a:cs typeface="Times New Roman" pitchFamily="18" charset="0"/>
              </a:rPr>
              <a:t>When </a:t>
            </a:r>
            <a:r>
              <a:rPr lang="en-US" sz="1900" dirty="0">
                <a:latin typeface="Times New Roman" pitchFamily="18" charset="0"/>
                <a:cs typeface="Times New Roman" pitchFamily="18" charset="0"/>
              </a:rPr>
              <a:t>a </a:t>
            </a:r>
            <a:r>
              <a:rPr lang="en-US" sz="1900" dirty="0" smtClean="0">
                <a:latin typeface="Times New Roman" pitchFamily="18" charset="0"/>
                <a:cs typeface="Times New Roman" pitchFamily="18" charset="0"/>
              </a:rPr>
              <a:t>user clicks </a:t>
            </a:r>
            <a:r>
              <a:rPr lang="en-US" sz="1900" dirty="0">
                <a:latin typeface="Times New Roman" pitchFamily="18" charset="0"/>
                <a:cs typeface="Times New Roman" pitchFamily="18" charset="0"/>
              </a:rPr>
              <a:t>one of the thumbnails, the image gets replaced by the image specified by the thumbnail</a:t>
            </a:r>
            <a:r>
              <a:rPr lang="en-US" sz="1900" dirty="0" smtClean="0">
                <a:latin typeface="Times New Roman" pitchFamily="18" charset="0"/>
                <a:cs typeface="Times New Roman" pitchFamily="18" charset="0"/>
              </a:rPr>
              <a:t>. </a:t>
            </a: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 In order to load a new image into the browsing context area, we need to be able to refer to </a:t>
            </a:r>
            <a:r>
              <a:rPr lang="en-US" sz="1900" dirty="0" smtClean="0">
                <a:solidFill>
                  <a:srgbClr val="FF0000"/>
                </a:solidFill>
                <a:latin typeface="Times New Roman" pitchFamily="18" charset="0"/>
                <a:cs typeface="Times New Roman" pitchFamily="18" charset="0"/>
              </a:rPr>
              <a:t>iframe </a:t>
            </a:r>
            <a:r>
              <a:rPr lang="en-US" sz="1900" dirty="0">
                <a:solidFill>
                  <a:srgbClr val="FF0000"/>
                </a:solidFill>
                <a:latin typeface="Times New Roman" pitchFamily="18" charset="0"/>
                <a:cs typeface="Times New Roman" pitchFamily="18" charset="0"/>
              </a:rPr>
              <a:t>element</a:t>
            </a:r>
            <a:r>
              <a:rPr lang="en-US" sz="1900" dirty="0">
                <a:latin typeface="Times New Roman" pitchFamily="18" charset="0"/>
                <a:cs typeface="Times New Roman" pitchFamily="18" charset="0"/>
              </a:rPr>
              <a:t>, and </a:t>
            </a:r>
            <a:r>
              <a:rPr lang="en-US" sz="1900" dirty="0" smtClean="0">
                <a:solidFill>
                  <a:srgbClr val="FF0000"/>
                </a:solidFill>
                <a:latin typeface="Times New Roman" pitchFamily="18" charset="0"/>
                <a:cs typeface="Times New Roman" pitchFamily="18" charset="0"/>
              </a:rPr>
              <a:t>name </a:t>
            </a:r>
            <a:r>
              <a:rPr lang="en-US" sz="1900" dirty="0">
                <a:solidFill>
                  <a:srgbClr val="FF0000"/>
                </a:solidFill>
                <a:latin typeface="Times New Roman" pitchFamily="18" charset="0"/>
                <a:cs typeface="Times New Roman" pitchFamily="18" charset="0"/>
              </a:rPr>
              <a:t>attribute’s value</a:t>
            </a:r>
            <a:r>
              <a:rPr lang="en-US" sz="1900" dirty="0">
                <a:latin typeface="Times New Roman" pitchFamily="18" charset="0"/>
                <a:cs typeface="Times New Roman" pitchFamily="18" charset="0"/>
              </a:rPr>
              <a:t> allows us to do that</a:t>
            </a:r>
            <a:r>
              <a:rPr lang="en-US" sz="1900" dirty="0" smtClean="0">
                <a:latin typeface="Times New Roman" pitchFamily="18" charset="0"/>
                <a:cs typeface="Times New Roman" pitchFamily="18" charset="0"/>
              </a:rPr>
              <a:t>. </a:t>
            </a:r>
          </a:p>
          <a:p>
            <a:pPr marL="342900" indent="-342900" algn="just">
              <a:spcBef>
                <a:spcPts val="0"/>
              </a:spcBef>
              <a:spcAft>
                <a:spcPts val="0"/>
              </a:spcAft>
              <a:buFont typeface="Arial" panose="020B0604020202020204" pitchFamily="34" charset="0"/>
              <a:buChar char="•"/>
            </a:pPr>
            <a:r>
              <a:rPr lang="en-US" sz="1900" dirty="0">
                <a:latin typeface="Times New Roman" pitchFamily="18" charset="0"/>
                <a:cs typeface="Times New Roman" pitchFamily="18" charset="0"/>
              </a:rPr>
              <a:t>In the Art Exhibit </a:t>
            </a:r>
            <a:r>
              <a:rPr lang="en-US" sz="1900" dirty="0" smtClean="0">
                <a:latin typeface="Times New Roman" pitchFamily="18" charset="0"/>
                <a:cs typeface="Times New Roman" pitchFamily="18" charset="0"/>
              </a:rPr>
              <a:t>web page</a:t>
            </a:r>
            <a:r>
              <a:rPr lang="en-US" sz="1900" dirty="0">
                <a:latin typeface="Times New Roman" pitchFamily="18" charset="0"/>
                <a:cs typeface="Times New Roman" pitchFamily="18" charset="0"/>
              </a:rPr>
              <a:t>, the </a:t>
            </a:r>
            <a:r>
              <a:rPr lang="en-US" sz="1900" dirty="0">
                <a:solidFill>
                  <a:srgbClr val="FF0000"/>
                </a:solidFill>
                <a:latin typeface="Times New Roman" pitchFamily="18" charset="0"/>
                <a:cs typeface="Times New Roman" pitchFamily="18" charset="0"/>
              </a:rPr>
              <a:t>a</a:t>
            </a:r>
            <a:r>
              <a:rPr lang="en-US" sz="1900" dirty="0">
                <a:latin typeface="Times New Roman" pitchFamily="18" charset="0"/>
                <a:cs typeface="Times New Roman" pitchFamily="18" charset="0"/>
              </a:rPr>
              <a:t> elements specify </a:t>
            </a:r>
            <a:r>
              <a:rPr lang="en-US" sz="1900" dirty="0">
                <a:solidFill>
                  <a:srgbClr val="FF0000"/>
                </a:solidFill>
                <a:latin typeface="Times New Roman" pitchFamily="18" charset="0"/>
                <a:cs typeface="Times New Roman" pitchFamily="18" charset="0"/>
              </a:rPr>
              <a:t>target="full-size" </a:t>
            </a:r>
            <a:r>
              <a:rPr lang="en-US" sz="1900" dirty="0">
                <a:latin typeface="Times New Roman" pitchFamily="18" charset="0"/>
                <a:cs typeface="Times New Roman" pitchFamily="18" charset="0"/>
              </a:rPr>
              <a:t>to connect to the iframe element. In </a:t>
            </a:r>
            <a:r>
              <a:rPr lang="en-US" sz="1900" dirty="0" smtClean="0">
                <a:latin typeface="Times New Roman" pitchFamily="18" charset="0"/>
                <a:cs typeface="Times New Roman" pitchFamily="18" charset="0"/>
              </a:rPr>
              <a:t>the following </a:t>
            </a:r>
            <a:r>
              <a:rPr lang="en-US" sz="1900" dirty="0">
                <a:latin typeface="Times New Roman" pitchFamily="18" charset="0"/>
                <a:cs typeface="Times New Roman" pitchFamily="18" charset="0"/>
              </a:rPr>
              <a:t>code (from the Art Exhibit web page), note the target attribute and its </a:t>
            </a:r>
            <a:r>
              <a:rPr lang="en-US" sz="1900" dirty="0" smtClean="0">
                <a:latin typeface="Times New Roman" pitchFamily="18" charset="0"/>
                <a:cs typeface="Times New Roman" pitchFamily="18" charset="0"/>
              </a:rPr>
              <a:t>full-size value:</a:t>
            </a:r>
          </a:p>
          <a:p>
            <a:pPr algn="just">
              <a:spcBef>
                <a:spcPts val="0"/>
              </a:spcBef>
              <a:spcAft>
                <a:spcPts val="0"/>
              </a:spcAft>
            </a:pPr>
            <a:endParaRPr lang="en-US" sz="1900" dirty="0">
              <a:latin typeface="Times New Roman" pitchFamily="18" charset="0"/>
              <a:cs typeface="Times New Roman" pitchFamily="18" charset="0"/>
            </a:endParaRPr>
          </a:p>
          <a:p>
            <a:pPr lvl="1" algn="just">
              <a:spcBef>
                <a:spcPts val="0"/>
              </a:spcBef>
              <a:spcAft>
                <a:spcPts val="0"/>
              </a:spcAft>
            </a:pPr>
            <a:r>
              <a:rPr lang="en-US" sz="1900" dirty="0">
                <a:solidFill>
                  <a:srgbClr val="FF0000"/>
                </a:solidFill>
                <a:latin typeface="Times New Roman" pitchFamily="18" charset="0"/>
                <a:cs typeface="Times New Roman" pitchFamily="18" charset="0"/>
              </a:rPr>
              <a:t>&lt;a </a:t>
            </a:r>
            <a:r>
              <a:rPr lang="en-US" sz="1900" dirty="0" err="1">
                <a:solidFill>
                  <a:srgbClr val="FF0000"/>
                </a:solidFill>
                <a:latin typeface="Times New Roman" pitchFamily="18" charset="0"/>
                <a:cs typeface="Times New Roman" pitchFamily="18" charset="0"/>
              </a:rPr>
              <a:t>href</a:t>
            </a:r>
            <a:r>
              <a:rPr lang="en-US" sz="1900" dirty="0" smtClean="0">
                <a:solidFill>
                  <a:srgbClr val="FF0000"/>
                </a:solidFill>
                <a:latin typeface="Times New Roman" pitchFamily="18" charset="0"/>
                <a:cs typeface="Times New Roman" pitchFamily="18" charset="0"/>
              </a:rPr>
              <a:t>="../images/kitchen3.jpg</a:t>
            </a:r>
            <a:r>
              <a:rPr lang="en-US" sz="1900" dirty="0">
                <a:solidFill>
                  <a:srgbClr val="FF0000"/>
                </a:solidFill>
                <a:latin typeface="Times New Roman" pitchFamily="18" charset="0"/>
                <a:cs typeface="Times New Roman" pitchFamily="18" charset="0"/>
              </a:rPr>
              <a:t>" target="full-size</a:t>
            </a:r>
            <a:r>
              <a:rPr lang="en-US" sz="1900" dirty="0" smtClean="0">
                <a:solidFill>
                  <a:srgbClr val="FF0000"/>
                </a:solidFill>
                <a:latin typeface="Times New Roman" pitchFamily="18" charset="0"/>
                <a:cs typeface="Times New Roman" pitchFamily="18" charset="0"/>
              </a:rPr>
              <a:t>"&gt;</a:t>
            </a:r>
          </a:p>
          <a:p>
            <a:pPr lvl="1" algn="just">
              <a:spcBef>
                <a:spcPts val="0"/>
              </a:spcBef>
              <a:spcAft>
                <a:spcPts val="0"/>
              </a:spcAft>
            </a:pPr>
            <a:r>
              <a:rPr lang="en-US" sz="1900" dirty="0" smtClean="0">
                <a:solidFill>
                  <a:srgbClr val="FF0000"/>
                </a:solidFill>
                <a:latin typeface="Times New Roman" pitchFamily="18" charset="0"/>
                <a:cs typeface="Times New Roman" pitchFamily="18" charset="0"/>
              </a:rPr>
              <a:t>&lt;</a:t>
            </a:r>
            <a:r>
              <a:rPr lang="en-US" sz="1900" dirty="0" err="1" smtClean="0">
                <a:solidFill>
                  <a:srgbClr val="FF0000"/>
                </a:solidFill>
                <a:latin typeface="Times New Roman" pitchFamily="18" charset="0"/>
                <a:cs typeface="Times New Roman" pitchFamily="18" charset="0"/>
              </a:rPr>
              <a:t>img</a:t>
            </a:r>
            <a:r>
              <a:rPr lang="en-US" sz="1900" dirty="0" smtClean="0">
                <a:solidFill>
                  <a:srgbClr val="FF0000"/>
                </a:solidFill>
                <a:latin typeface="Times New Roman" pitchFamily="18" charset="0"/>
                <a:cs typeface="Times New Roman" pitchFamily="18" charset="0"/>
              </a:rPr>
              <a:t> </a:t>
            </a:r>
            <a:r>
              <a:rPr lang="en-US" sz="1900" dirty="0" err="1" smtClean="0">
                <a:solidFill>
                  <a:srgbClr val="FF0000"/>
                </a:solidFill>
                <a:latin typeface="Times New Roman" pitchFamily="18" charset="0"/>
                <a:cs typeface="Times New Roman" pitchFamily="18" charset="0"/>
              </a:rPr>
              <a:t>src</a:t>
            </a:r>
            <a:r>
              <a:rPr lang="en-US" sz="1900" dirty="0" smtClean="0">
                <a:solidFill>
                  <a:srgbClr val="FF0000"/>
                </a:solidFill>
                <a:latin typeface="Times New Roman" pitchFamily="18" charset="0"/>
                <a:cs typeface="Times New Roman" pitchFamily="18" charset="0"/>
              </a:rPr>
              <a:t>="../images/kitchenThumb3.jpg" alt="kitchen"&gt;&lt;/a&gt;</a:t>
            </a:r>
          </a:p>
          <a:p>
            <a:pPr lvl="1" algn="just">
              <a:spcBef>
                <a:spcPts val="0"/>
              </a:spcBef>
              <a:spcAft>
                <a:spcPts val="0"/>
              </a:spcAft>
            </a:pPr>
            <a:endParaRPr lang="en-US" sz="2000" dirty="0">
              <a:latin typeface="Times New Roman" pitchFamily="18" charset="0"/>
              <a:cs typeface="Times New Roman" pitchFamily="18" charset="0"/>
            </a:endParaRPr>
          </a:p>
          <a:p>
            <a:pPr lvl="1" algn="just">
              <a:spcBef>
                <a:spcPts val="0"/>
              </a:spcBef>
              <a:spcAft>
                <a:spcPts val="0"/>
              </a:spcAft>
            </a:pPr>
            <a:endParaRPr lang="en-US" sz="200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endParaRPr lang="en-US" sz="2000" dirty="0" smtClean="0">
              <a:latin typeface="Times New Roman" pitchFamily="18" charset="0"/>
              <a:cs typeface="Times New Roman" pitchFamily="18" charset="0"/>
            </a:endParaRPr>
          </a:p>
          <a:p>
            <a:pPr marL="342900" indent="-342900" algn="just">
              <a:spcBef>
                <a:spcPts val="0"/>
              </a:spcBef>
              <a:spcAft>
                <a:spcPts val="0"/>
              </a:spcAft>
              <a:buFont typeface="Arial" panose="020B0604020202020204" pitchFamily="34" charset="0"/>
              <a:buChar char="•"/>
            </a:pPr>
            <a:endParaRPr lang="en-US" sz="2000" dirty="0">
              <a:latin typeface="Times New Roman" pitchFamily="18" charset="0"/>
              <a:cs typeface="Times New Roman" pitchFamily="18" charset="0"/>
            </a:endParaRPr>
          </a:p>
          <a:p>
            <a:pPr lvl="1" algn="just">
              <a:spcBef>
                <a:spcPts val="0"/>
              </a:spcBef>
              <a:spcAft>
                <a:spcPts val="0"/>
              </a:spcAft>
            </a:pPr>
            <a:endParaRPr lang="en-US" sz="2000" dirty="0">
              <a:latin typeface="Times New Roman" pitchFamily="18" charset="0"/>
              <a:cs typeface="Times New Roman" pitchFamily="18" charset="0"/>
            </a:endParaRPr>
          </a:p>
        </p:txBody>
      </p:sp>
      <p:sp>
        <p:nvSpPr>
          <p:cNvPr id="13" name="Footer Placeholder 4"/>
          <p:cNvSpPr>
            <a:spLocks noGrp="1"/>
          </p:cNvSpPr>
          <p:nvPr>
            <p:ph type="ftr" sz="quarter" idx="11"/>
          </p:nvPr>
        </p:nvSpPr>
        <p:spPr>
          <a:xfrm>
            <a:off x="1295400" y="6658759"/>
            <a:ext cx="7010400" cy="199241"/>
          </a:xfrm>
        </p:spPr>
        <p:txBody>
          <a:bodyPr/>
          <a:lstStyle/>
          <a:p>
            <a:r>
              <a:rPr lang="en-US" dirty="0" smtClean="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John Dean, </a:t>
            </a:r>
            <a:r>
              <a:rPr lang="en-US" dirty="0" smtClean="0">
                <a:solidFill>
                  <a:schemeClr val="tx1"/>
                </a:solidFill>
                <a:latin typeface="Times New Roman" pitchFamily="18" charset="0"/>
                <a:cs typeface="Times New Roman" pitchFamily="18" charset="0"/>
              </a:rPr>
              <a:t>(2018), Web </a:t>
            </a:r>
            <a:r>
              <a:rPr lang="en-US" dirty="0">
                <a:solidFill>
                  <a:schemeClr val="tx1"/>
                </a:solidFill>
                <a:latin typeface="Times New Roman" pitchFamily="18" charset="0"/>
                <a:cs typeface="Times New Roman" pitchFamily="18" charset="0"/>
              </a:rPr>
              <a:t>Programming with HTML5, CSS, and JavaScript, Jones and Bartlett </a:t>
            </a:r>
            <a:r>
              <a:rPr lang="en-US" dirty="0" smtClean="0">
                <a:solidFill>
                  <a:schemeClr val="tx1"/>
                </a:solidFill>
                <a:latin typeface="Times New Roman" pitchFamily="18" charset="0"/>
                <a:cs typeface="Times New Roman" pitchFamily="18" charset="0"/>
              </a:rPr>
              <a:t>Publishers</a:t>
            </a:r>
            <a:r>
              <a:rPr lang="en-US"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10704831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TotalTime>
  <Words>8913</Words>
  <Application>Microsoft Office PowerPoint</Application>
  <PresentationFormat>عرض على الشاشة (3:4)‏</PresentationFormat>
  <Paragraphs>779</Paragraphs>
  <Slides>43</Slides>
  <Notes>42</Notes>
  <HiddenSlides>0</HiddenSlides>
  <MMClips>0</MMClips>
  <ScaleCrop>false</ScaleCrop>
  <HeadingPairs>
    <vt:vector size="4" baseType="variant">
      <vt:variant>
        <vt:lpstr>نسق</vt:lpstr>
      </vt:variant>
      <vt:variant>
        <vt:i4>1</vt:i4>
      </vt:variant>
      <vt:variant>
        <vt:lpstr>عناوين الشرائح</vt:lpstr>
      </vt:variant>
      <vt:variant>
        <vt:i4>43</vt:i4>
      </vt:variant>
    </vt:vector>
  </HeadingPairs>
  <TitlesOfParts>
    <vt:vector size="44"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cp:lastModifiedBy>as</cp:lastModifiedBy>
  <cp:revision>10</cp:revision>
  <dcterms:modified xsi:type="dcterms:W3CDTF">2024-01-07T14:30:07Z</dcterms:modified>
</cp:coreProperties>
</file>