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8" r:id="rId3"/>
    <p:sldId id="458" r:id="rId4"/>
    <p:sldId id="459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74" r:id="rId20"/>
    <p:sldId id="475" r:id="rId21"/>
    <p:sldId id="435" r:id="rId22"/>
    <p:sldId id="258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EE"/>
    <a:srgbClr val="FFFFCC"/>
    <a:srgbClr val="FFCC99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434" autoAdjust="0"/>
  </p:normalViewPr>
  <p:slideViewPr>
    <p:cSldViewPr>
      <p:cViewPr varScale="1">
        <p:scale>
          <a:sx n="69" d="100"/>
          <a:sy n="69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D6122-9D41-46C3-9025-5F14DBAC386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A262A-840D-440C-A72F-5D154C94E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000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A1F99CF-35C3-43A7-86F1-43201A1D77F7}" type="datetimeFigureOut">
              <a:rPr lang="en-US"/>
              <a:pPr>
                <a:defRPr/>
              </a:pPr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F03ADD-8D9E-49E5-9D9D-0DF05CFE20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37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7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9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13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84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47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93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48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44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90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44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170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52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4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85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19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55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73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00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D7746-EAD3-4BD3-BFB4-2AD909AE9FAB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C++ Programming: From Problem Analysis to Program Design", Fifth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A08D6-CDF1-4737-80BC-0CA4AD34F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31B7E-D847-4805-BA2F-4E58505D2121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C++ Programming: From Problem Analysis to Program Design", Fifth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F3FE1-237B-4EBE-B99D-50505478F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616E9-7A55-499F-B13C-1F4E127B5AE5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C++ Programming: From Problem Analysis to Program Design", Fifth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A3D5F-F4B0-4E05-A1B4-5C00F0DC5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283B1-D172-462D-83E7-11559713F223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C++ Programming: From Problem Analysis to Program Design", Fifth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A145C-1451-4AF6-84B4-1EF777CE7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98C94-B2C6-4671-99A9-5400192904C0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C++ Programming: From Problem Analysis to Program Design", Fifth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32067-5346-4166-93E7-17B55DBE44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B0078-E423-4779-8159-5D9B20016FB8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C++ Programming: From Problem Analysis to Program Design", Fifth Edition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901A7-4016-4CFC-8068-2DEFFE67EF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8D721-51FF-4826-8B5B-CD75CD62C653}" type="datetime1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C++ Programming: From Problem Analysis to Program Design", Fifth Edition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28903-082E-4EED-B511-00A7E8784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A7FC6-1F0A-4960-9055-806B8C25C8F9}" type="datetime1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C++ Programming: From Problem Analysis to Program Design", Fifth Edition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D4E3C-2CFD-40AD-975C-1F49E2789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612B2-F597-45D2-827F-B69716F32D1F}" type="datetime1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C++ Programming: From Problem Analysis to Program Design", Fifth Edition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DF61B-AB8A-4BD8-A709-4370B1020A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0EF19-AB0E-447A-B707-7611F3C43651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C++ Programming: From Problem Analysis to Program Design", Fifth Edition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A7F53-C78F-4964-BB8D-3B93CBA49A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2CE18-D19F-45F9-804F-A5FBAA3FE0CB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C++ Programming: From Problem Analysis to Program Design", Fifth Edition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60781-EE29-4A0C-9E48-6B34408CB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4A4C40-F5D7-4B24-8D20-108514DF99BD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C++ Programming: From Problem Analysis to Program Design", Fifth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4EB081-F196-4C9F-8493-CD29E3887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teach.park.edu/~jdean240/lecture/weather.html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" descr="C:\Users\fauzisukiman\Desktop\template pp USM\purple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828800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3" descr="C:\Users\fauzisukiman\Desktop\template pp USM\Line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833" t="10988"/>
          <a:stretch>
            <a:fillRect/>
          </a:stretch>
        </p:blipFill>
        <p:spPr bwMode="auto">
          <a:xfrm>
            <a:off x="0" y="1444625"/>
            <a:ext cx="91440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C:\Users\fauzisukiman\Desktop\template pp USM\Bucu petak.jp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573838" y="4876800"/>
            <a:ext cx="257016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Rectangle 3"/>
          <p:cNvSpPr>
            <a:spLocks noChangeArrowheads="1"/>
          </p:cNvSpPr>
          <p:nvPr/>
        </p:nvSpPr>
        <p:spPr bwMode="auto">
          <a:xfrm>
            <a:off x="0" y="2133600"/>
            <a:ext cx="91440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WEB PAGES DESIGN</a:t>
            </a:r>
          </a:p>
          <a:p>
            <a:pPr algn="ctr"/>
            <a:endParaRPr lang="en-US" sz="32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2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 </a:t>
            </a:r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Web 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8" name="Picture 2" descr="C:\Users\Jasim\Desktop\logo_uoit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526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934200" y="0"/>
            <a:ext cx="2209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MY" sz="15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688449"/>
            <a:ext cx="4343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Lecturer: </a:t>
            </a:r>
            <a:r>
              <a:rPr lang="en-MY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MY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Atheer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Akram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AbdulRazzaq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MY" sz="1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MY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Lecture 1.</a:t>
            </a:r>
          </a:p>
          <a:p>
            <a:r>
              <a:rPr lang="en-MY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Class 2.</a:t>
            </a:r>
          </a:p>
          <a:p>
            <a:r>
              <a:rPr lang="en-MY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Time: </a:t>
            </a:r>
            <a:r>
              <a:rPr lang="en-MY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10:30 </a:t>
            </a:r>
            <a:r>
              <a:rPr lang="en-MY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MY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12:30 </a:t>
            </a:r>
            <a:endParaRPr lang="en-MY" sz="1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MY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Department:  Businesses Information Technology (BIT)</a:t>
            </a:r>
          </a:p>
        </p:txBody>
      </p:sp>
      <p:pic>
        <p:nvPicPr>
          <p:cNvPr id="1026" name="Picture 2" descr="C:\Users\atheer.akram\Desktop\download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67600" y="0"/>
            <a:ext cx="1676400" cy="144780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Example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1. Source code for Kansas City Weather web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page (in figure3)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Structural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Elements 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736"/>
            <a:ext cx="815339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0"/>
              </a:spcAft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1158079"/>
            <a:ext cx="7696200" cy="5651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>
              <a:lnSpc>
                <a:spcPct val="85000"/>
              </a:lnSpc>
            </a:pP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7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7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85000"/>
              </a:lnSpc>
            </a:pP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>
              <a:lnSpc>
                <a:spcPct val="85000"/>
              </a:lnSpc>
            </a:pP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&lt;meta charset="utf-8"&gt;</a:t>
            </a:r>
          </a:p>
          <a:p>
            <a:pPr>
              <a:lnSpc>
                <a:spcPct val="85000"/>
              </a:lnSpc>
            </a:pP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&lt;meta name="author" content</a:t>
            </a:r>
            <a:r>
              <a:rPr lang="en-US" sz="17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=“AAA"&gt;</a:t>
            </a:r>
            <a:endParaRPr lang="en-US" sz="1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&lt;meta name="description" content="Kansas City weather conditions"&gt;</a:t>
            </a:r>
          </a:p>
          <a:p>
            <a:pPr>
              <a:lnSpc>
                <a:spcPct val="85000"/>
              </a:lnSpc>
            </a:pP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&lt;title&gt;K.C. Weather&lt;/title&gt;</a:t>
            </a:r>
          </a:p>
          <a:p>
            <a:pPr>
              <a:lnSpc>
                <a:spcPct val="85000"/>
              </a:lnSpc>
            </a:pP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</a:p>
          <a:p>
            <a:pPr>
              <a:lnSpc>
                <a:spcPct val="85000"/>
              </a:lnSpc>
            </a:pP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 {text-align: center;}</a:t>
            </a:r>
          </a:p>
          <a:p>
            <a:pPr>
              <a:lnSpc>
                <a:spcPct val="85000"/>
              </a:lnSpc>
            </a:pPr>
            <a:r>
              <a:rPr lang="en-US" sz="17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{width: 75%;}</a:t>
            </a:r>
          </a:p>
          <a:p>
            <a:pPr>
              <a:lnSpc>
                <a:spcPct val="85000"/>
              </a:lnSpc>
            </a:pP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  <a:p>
            <a:pPr>
              <a:lnSpc>
                <a:spcPct val="85000"/>
              </a:lnSpc>
            </a:pP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>
              <a:lnSpc>
                <a:spcPct val="85000"/>
              </a:lnSpc>
            </a:pP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>
              <a:lnSpc>
                <a:spcPct val="85000"/>
              </a:lnSpc>
            </a:pP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&lt;h1&gt;Kansas City Weather&lt;/h1&gt;</a:t>
            </a:r>
          </a:p>
          <a:p>
            <a:pPr>
              <a:lnSpc>
                <a:spcPct val="85000"/>
              </a:lnSpc>
            </a:pP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7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85000"/>
              </a:lnSpc>
            </a:pP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</a:p>
          <a:p>
            <a:pPr>
              <a:lnSpc>
                <a:spcPct val="85000"/>
              </a:lnSpc>
            </a:pP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pleasant today with a high of 95 degrees.&lt;</a:t>
            </a:r>
            <a:r>
              <a:rPr lang="en-US" sz="17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85000"/>
              </a:lnSpc>
            </a:pP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 humidity reading of 30%, it should feel like 102 degrees.</a:t>
            </a:r>
          </a:p>
          <a:p>
            <a:pPr>
              <a:lnSpc>
                <a:spcPct val="85000"/>
              </a:lnSpc>
            </a:pP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>
              <a:lnSpc>
                <a:spcPct val="85000"/>
              </a:lnSpc>
            </a:pP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&lt;div&gt;</a:t>
            </a:r>
          </a:p>
          <a:p>
            <a:pPr>
              <a:lnSpc>
                <a:spcPct val="85000"/>
              </a:lnSpc>
            </a:pP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Tomorrow's temperatures:&lt;</a:t>
            </a:r>
            <a:r>
              <a:rPr lang="en-US" sz="17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85000"/>
              </a:lnSpc>
            </a:pP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96, low 65</a:t>
            </a:r>
          </a:p>
          <a:p>
            <a:pPr>
              <a:lnSpc>
                <a:spcPct val="85000"/>
              </a:lnSpc>
            </a:pP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>
              <a:lnSpc>
                <a:spcPct val="85000"/>
              </a:lnSpc>
            </a:pP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>
              <a:lnSpc>
                <a:spcPct val="85000"/>
              </a:lnSpc>
            </a:pP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339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head element contains two types of 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elements-meta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and title. In your web pages, 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you should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position them in the order shown in Figure 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5.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meta and then title. </a:t>
            </a:r>
            <a:endParaRPr lang="en-US" sz="2000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The title element’s contained 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specifies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the label 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that appears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in the browser window’s title bar. </a:t>
            </a:r>
            <a:endParaRPr lang="en-US" sz="2000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The official HTML standard requires that every head container contains a title element.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Besides providing a label for your browser window’s title bar, what’s the purpose of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title element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? </a:t>
            </a:r>
            <a:endParaRPr lang="en-US" sz="2000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  1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. It provides documentation for someone trying to maintain your web 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page.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  2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It helps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web search engines find your web 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page, as shown in figure 5.</a:t>
            </a: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title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736"/>
            <a:ext cx="815339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0"/>
              </a:spcAft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1158079"/>
            <a:ext cx="7696200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endParaRPr lang="en-US" sz="1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6400" y="6260068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5.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 container for Kansas City Weather web page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6550" y="4494074"/>
            <a:ext cx="6851650" cy="175432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&lt;meta charset="utf-8"&gt;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&lt;meta name="author" content=“AAA"&gt;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&lt;meta name="description" content="Kansas City weather conditions"&gt;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&lt;title&gt;K.C. Weather&lt;/title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8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702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The </a:t>
            </a:r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meta elements </a:t>
            </a:r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provide information </a:t>
            </a:r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about the web page</a:t>
            </a:r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meta element is a void element (not a container), so it does not have an end tag.</a:t>
            </a:r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endParaRPr lang="en-US" sz="195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 Many web programmers </a:t>
            </a:r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end their </a:t>
            </a:r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void elements with a space and a slash. For example:</a:t>
            </a:r>
          </a:p>
          <a:p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                </a:t>
            </a:r>
            <a:r>
              <a:rPr lang="en-US" sz="19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&lt;</a:t>
            </a:r>
            <a:r>
              <a:rPr lang="en-US" sz="19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meta charset="utf-8" </a:t>
            </a:r>
            <a:r>
              <a:rPr lang="en-US" sz="19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/&gt;</a:t>
            </a:r>
          </a:p>
          <a:p>
            <a:endParaRPr lang="en-US" sz="195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HTML </a:t>
            </a:r>
            <a:r>
              <a:rPr lang="en-US" sz="19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Attributes </a:t>
            </a:r>
          </a:p>
          <a:p>
            <a:pPr lvl="1" algn="just"/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Container </a:t>
            </a:r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elements provide </a:t>
            </a:r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information between </a:t>
            </a:r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their start and end tags</a:t>
            </a:r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.     Void </a:t>
            </a:r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elements (including the meta element) have no end tags</a:t>
            </a:r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, so </a:t>
            </a:r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they </a:t>
            </a:r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can’t      </a:t>
            </a:r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provide information that way. Instead, they provide information </a:t>
            </a:r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using        attributes. </a:t>
            </a:r>
          </a:p>
          <a:p>
            <a:pPr lvl="1" algn="just"/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In the </a:t>
            </a:r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following example, charset is an attribute for a meta element:</a:t>
            </a:r>
          </a:p>
          <a:p>
            <a:pPr algn="just"/>
            <a:r>
              <a:rPr lang="en-US" sz="19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               &lt;</a:t>
            </a:r>
            <a:r>
              <a:rPr lang="en-US" sz="19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meta charset="utf-8</a:t>
            </a:r>
            <a:r>
              <a:rPr lang="en-US" sz="19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"&gt;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 Most attributes have a value assigned to them. In this example, charset is assigned </a:t>
            </a:r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the value </a:t>
            </a:r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"utf-8</a:t>
            </a:r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".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 You should </a:t>
            </a:r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always surround </a:t>
            </a:r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attribute values with quotes, thus forming a string. A string is a group of zero or </a:t>
            </a:r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more characters </a:t>
            </a:r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surrounded by a pair of double quotes (“) or a pair of single quotes (‘), with </a:t>
            </a:r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double quotes </a:t>
            </a:r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preferred.</a:t>
            </a:r>
            <a:endParaRPr lang="en-US" sz="1950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meta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736"/>
            <a:ext cx="815339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0"/>
              </a:spcAft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1158079"/>
            <a:ext cx="7696200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endParaRPr lang="en-US" sz="1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55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550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9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HTML </a:t>
            </a:r>
            <a:r>
              <a:rPr lang="en-US" sz="19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Attributes (continue…)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 Attributes are more common with void elements, but they can be used with container </a:t>
            </a:r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elements as </a:t>
            </a:r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well. </a:t>
            </a:r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For example </a:t>
            </a:r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of a container element that uses an attribute:</a:t>
            </a:r>
          </a:p>
          <a:p>
            <a:pPr lvl="1"/>
            <a:r>
              <a:rPr lang="en-US" sz="19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&lt;html </a:t>
            </a:r>
            <a:r>
              <a:rPr lang="en-US" sz="195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lang</a:t>
            </a:r>
            <a:r>
              <a:rPr lang="en-US" sz="19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="</a:t>
            </a:r>
            <a:r>
              <a:rPr lang="en-US" sz="195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fr</a:t>
            </a:r>
            <a:r>
              <a:rPr lang="en-US" sz="19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"&gt;</a:t>
            </a:r>
          </a:p>
          <a:p>
            <a:pPr lvl="1"/>
            <a:r>
              <a:rPr lang="en-US" sz="19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•</a:t>
            </a:r>
          </a:p>
          <a:p>
            <a:pPr lvl="1"/>
            <a:r>
              <a:rPr lang="en-US" sz="19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•</a:t>
            </a:r>
          </a:p>
          <a:p>
            <a:pPr lvl="1"/>
            <a:r>
              <a:rPr lang="en-US" sz="19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•</a:t>
            </a:r>
          </a:p>
          <a:p>
            <a:pPr lvl="1"/>
            <a:r>
              <a:rPr lang="en-US" sz="19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&lt;/html</a:t>
            </a:r>
            <a:r>
              <a:rPr lang="en-US" sz="19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&gt;</a:t>
            </a:r>
          </a:p>
          <a:p>
            <a:pPr lvl="1"/>
            <a:endParaRPr lang="en-US" sz="1950" dirty="0">
              <a:solidFill>
                <a:srgbClr val="FF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50" b="1" dirty="0">
                <a:latin typeface="Times New Roman" panose="02020603050405020304" pitchFamily="18" charset="0"/>
                <a:cs typeface="Times New Roman" pitchFamily="18" charset="0"/>
              </a:rPr>
              <a:t>meta charset </a:t>
            </a:r>
            <a:r>
              <a:rPr lang="en-US" sz="1950" b="1" dirty="0" smtClean="0">
                <a:latin typeface="Times New Roman" panose="02020603050405020304" pitchFamily="18" charset="0"/>
                <a:cs typeface="Times New Roman" pitchFamily="18" charset="0"/>
              </a:rPr>
              <a:t>Element: </a:t>
            </a:r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There </a:t>
            </a:r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are different encoding schemes, and in order </a:t>
            </a:r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for the </a:t>
            </a:r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receiving end of a transmission to understand the transmitted binary data, the receiver has </a:t>
            </a:r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to know </a:t>
            </a:r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the encoding scheme used by the sender. For web page transmissions, the meta </a:t>
            </a:r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charset element </a:t>
            </a:r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specifies the encoding scheme. </a:t>
            </a:r>
            <a:endParaRPr lang="en-US" sz="1950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Normally</a:t>
            </a:r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, you should use a charset value of “utf-8</a:t>
            </a:r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” because </a:t>
            </a:r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all modern browsers understand that value</a:t>
            </a:r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HTML Attributes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736"/>
            <a:ext cx="815339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0"/>
              </a:spcAft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1158079"/>
            <a:ext cx="7696200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endParaRPr lang="en-US" sz="1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642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9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HTML </a:t>
            </a:r>
            <a:r>
              <a:rPr lang="en-US" sz="19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Attributes (continue…)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50" b="1" dirty="0">
                <a:latin typeface="Times New Roman" panose="02020603050405020304" pitchFamily="18" charset="0"/>
                <a:cs typeface="Times New Roman" pitchFamily="18" charset="0"/>
              </a:rPr>
              <a:t>  meta name </a:t>
            </a:r>
            <a:r>
              <a:rPr lang="en-US" sz="1950" b="1" dirty="0" smtClean="0">
                <a:latin typeface="Times New Roman" panose="02020603050405020304" pitchFamily="18" charset="0"/>
                <a:cs typeface="Times New Roman" pitchFamily="18" charset="0"/>
              </a:rPr>
              <a:t>Element: </a:t>
            </a:r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Common </a:t>
            </a:r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values for the meta name attribute are author, description, </a:t>
            </a:r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and keywords. Here’s </a:t>
            </a:r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an example with an author value for a name attribute:</a:t>
            </a:r>
          </a:p>
          <a:p>
            <a:pPr algn="just"/>
            <a:r>
              <a:rPr lang="en-US" sz="19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       &lt;</a:t>
            </a:r>
            <a:r>
              <a:rPr lang="en-US" sz="19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meta name="author" content</a:t>
            </a:r>
            <a:r>
              <a:rPr lang="en-US" sz="19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=</a:t>
            </a:r>
            <a:r>
              <a:rPr lang="en-US" sz="19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"</a:t>
            </a:r>
            <a:r>
              <a:rPr lang="en-US" sz="19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Ahmed Ali"&gt;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The </a:t>
            </a:r>
            <a:r>
              <a:rPr lang="en-US" sz="19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name</a:t>
            </a:r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 and </a:t>
            </a:r>
            <a:r>
              <a:rPr lang="en-US" sz="19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content</a:t>
            </a:r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 attributes go together. The name attribute’s value specifies the type </a:t>
            </a:r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of thing </a:t>
            </a:r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that the content attribute’s value specifies</a:t>
            </a:r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95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In the following examples, the name attribute uses the values “description” and “keywords”:</a:t>
            </a:r>
          </a:p>
          <a:p>
            <a:pPr algn="just"/>
            <a:r>
              <a:rPr lang="en-US" sz="19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         &lt;meta name="description" content="Kansas City weather conditions"</a:t>
            </a:r>
          </a:p>
          <a:p>
            <a:pPr algn="just"/>
            <a:r>
              <a:rPr lang="en-US" sz="19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         &lt;meta name="keywords" content="KC, weather, </a:t>
            </a:r>
            <a:r>
              <a:rPr lang="en-US" sz="19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forecast"</a:t>
            </a:r>
            <a:endParaRPr lang="en-US" sz="195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/>
            <a:endParaRPr lang="en-US" sz="195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The </a:t>
            </a:r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meta description element and also the meta keywords element help web search </a:t>
            </a:r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engines find </a:t>
            </a:r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your web page. </a:t>
            </a:r>
            <a:endParaRPr lang="en-US" sz="1950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In </a:t>
            </a:r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addition, the meta description element helps the person reading </a:t>
            </a:r>
            <a:r>
              <a:rPr lang="en-US" sz="1950" dirty="0" smtClean="0">
                <a:latin typeface="Times New Roman" panose="02020603050405020304" pitchFamily="18" charset="0"/>
                <a:cs typeface="Times New Roman" pitchFamily="18" charset="0"/>
              </a:rPr>
              <a:t>the code </a:t>
            </a:r>
            <a:r>
              <a:rPr lang="en-US" sz="1950" dirty="0">
                <a:latin typeface="Times New Roman" panose="02020603050405020304" pitchFamily="18" charset="0"/>
                <a:cs typeface="Times New Roman" pitchFamily="18" charset="0"/>
              </a:rPr>
              <a:t>learn the purpose of the web page. </a:t>
            </a:r>
            <a:endParaRPr lang="en-US" sz="1950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HTML Attributes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736"/>
            <a:ext cx="815339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0"/>
              </a:spcAft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1158079"/>
            <a:ext cx="7696200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endParaRPr lang="en-US" sz="1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56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The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hr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element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is used to render a horizontal line. The “h” in 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hr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 stands for horizontal. The “r” in 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hr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 stands for rule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, presumably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because a rule 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is another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name for a ruler, which can be used to make a straight line.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hr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 element is a void element, so it uses just one tag, &lt;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hr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&gt;.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p element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is a container for a group of words that form a paragraph. Normally, 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browsers will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render a p element’s enclosed text with a blank line above the text and a blank line below it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A div element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is also a container for a group of words, but it’s more generic, so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words don’t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have to form sentences in a paragraph. div stands for division because a division can 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refer to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a part of something that has been divided, and a div element is indeed a part of a web page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. The div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element causes its enclosed text to have single line breaks above and below it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The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br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element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, which is used to render a new 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line, as shown in figure 6.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For example: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       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            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It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should be pleasant today with a high of 95 degrees.&lt;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br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body Elements: </a:t>
            </a:r>
            <a:r>
              <a:rPr lang="en-US" sz="3200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hr</a:t>
            </a:r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, p, </a:t>
            </a:r>
            <a:r>
              <a:rPr lang="en-US" sz="3200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div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736"/>
            <a:ext cx="815339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0"/>
              </a:spcAft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1158079"/>
            <a:ext cx="7696200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endParaRPr lang="en-US" sz="1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03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58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Cascading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Style Sheets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Preview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CSS allows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you to add formatting to your web pages. The formatting rules go inside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a style container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In the skeleton code for the weather web page in 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figure 7. ,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note the style container 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within the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head container. Within the style container, note the two lines that begin with h1 and hr.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body Elements: </a:t>
            </a:r>
            <a:r>
              <a:rPr lang="en-US" sz="3200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hr</a:t>
            </a:r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, p, </a:t>
            </a:r>
            <a:r>
              <a:rPr lang="en-US" sz="3200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div( 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736"/>
            <a:ext cx="815339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0"/>
              </a:spcAft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1158079"/>
            <a:ext cx="7696200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endParaRPr lang="en-US" sz="1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72334"/>
            <a:ext cx="6639458" cy="27614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19300" y="3666877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6. body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for Kansas City Weather web page</a:t>
            </a:r>
          </a:p>
        </p:txBody>
      </p:sp>
    </p:spTree>
    <p:extLst>
      <p:ext uri="{BB962C8B-B14F-4D97-AF65-F5344CB8AC3E}">
        <p14:creationId xmlns:p14="http://schemas.microsoft.com/office/powerpoint/2010/main" val="40536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Cascading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Style Sheets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Preview (continue…)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Those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lines are the rules that apply to the h1 and 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hr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 elements in the body container. Each 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rule has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a CSS property and a CSS value, separated by a colon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The first rule, for h1, uses a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text-align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 property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with a value of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center.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 Other text-align values are left and right. 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The second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rule, for 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hr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, uses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width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 property with a value of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75%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136650" y="76200"/>
            <a:ext cx="8388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Cascading Style Sheets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Preview ( 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17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736"/>
            <a:ext cx="815339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0"/>
              </a:spcAft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1158079"/>
            <a:ext cx="7696200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endParaRPr lang="en-US" sz="1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7850" y="6219825"/>
            <a:ext cx="6838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7.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 container for Kansas City Weather web page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0" y="3084969"/>
            <a:ext cx="6001279" cy="323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858691"/>
            <a:ext cx="8153399" cy="582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In 1989, 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Tim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Berners-Lee came up with the idea of adding “hypertext links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” to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research papers, so when one paper referred to another, the reader could click the link 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and quickly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go to the other paper. </a:t>
            </a:r>
            <a:endParaRPr lang="en-US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 From 1989–1991, Berners-Lee was quite prolific: (1) He 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designed HTML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, with hypertext links as the key feature, (2) he designed the concepts behind the 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World Wide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Web, including the HTTP protocol, and (3) he created a prototype browser for surfing 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the Internet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with HTML web pages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In 1993, Tim Berners-Lee and Dan Connolly submitted the 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first formal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proposal for HTML to the Internet Engineering Task Force (IETF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). 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 In 1994, 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Berners-Lee founded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the World Wide Web Consortium (W3C) at the Massachusetts Institute of 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Technology. 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By 1997, the HTML standard evolved to HTML4, with HTML4’s last revision appearing 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in 2000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as HTML 4.01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 The WHATWG spent five years, from 2004 through 2009, creating a Web Apps 1.0 standard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In 2009, after making very little progress on XHTML 2.0, the W3C abandoned 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their XHTML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2.0 efforts and formed a collaborative relationship with 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WHATWG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using Web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Apps 1.0 standard as 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basis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for their current HTML5 standard. </a:t>
            </a:r>
            <a:endParaRPr lang="en-US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2011, 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the W3C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came out with a 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super-cool HTML5 logo.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first version was simply called “HTML5.” The next 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version was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called “HTML 5.1,” with a space before 5.1. As of 2017, HTML 5.1 was 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the W3C’s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official “recommendation,” and HTML 5.2 was a “working draft,” with the 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expectation that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it would soon become a recommendation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371600" y="76200"/>
            <a:ext cx="7696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History of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88350" y="6324600"/>
            <a:ext cx="374649" cy="365125"/>
          </a:xfrm>
        </p:spPr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18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736"/>
            <a:ext cx="815339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0"/>
              </a:spcAft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29400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1158079"/>
            <a:ext cx="7696200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endParaRPr lang="en-US" sz="1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34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858691"/>
            <a:ext cx="8153399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following differences show how HTML5 has loosened 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up some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of its syntax rules as compared to XHTML 1.0: </a:t>
            </a:r>
            <a:endParaRPr lang="en-US" sz="2000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With HTML5, there’s no longer a requirement to have a quoted value for every attribute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With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HTML5, there’s no longer a requirement to have a / for all void elements. For example, the XHTML specification requires writing the 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br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 void element with a slash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, &lt;</a:t>
            </a: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br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/&gt;. The HTML5 specification says you can include or omit the slash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 With HTML5, there’s no longer a requirement to have an end tag for every container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. The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XHTML specification requires including a &lt;/p&gt; end tag for every p 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container element.</a:t>
            </a: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HTML5 standard includes quite a few new constructs. The following list shows just 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some of them:</a:t>
            </a: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Structural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organization elements—Two examples are the header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footer       elements.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Audio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and 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video-The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audio and video elements allow users to play music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video files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directly from their browsers without 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need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of a plug-in. </a:t>
            </a:r>
            <a:endParaRPr lang="en-US" sz="2000" dirty="0" smtClean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371600" y="76200"/>
            <a:ext cx="7696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Differences Between Old HTML and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HTML5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88350" y="6324600"/>
            <a:ext cx="374649" cy="365125"/>
          </a:xfrm>
        </p:spPr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19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736"/>
            <a:ext cx="815339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0"/>
              </a:spcAft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29400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1158079"/>
            <a:ext cx="7696200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endParaRPr lang="en-US" sz="1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7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200"/>
            <a:ext cx="8153399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Introduction 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Creating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Website , Web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Page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lvl="0" algn="just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HTML Tags, Structural, Elements, title Element, meta Element,</a:t>
            </a:r>
          </a:p>
          <a:p>
            <a:pPr lvl="0" algn="just"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HTML Attributes, body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Elements: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p,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div</a:t>
            </a:r>
          </a:p>
          <a:p>
            <a:pPr lvl="0" algn="just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Cascading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Style Sheets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Preview, History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of HTML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Differences</a:t>
            </a:r>
          </a:p>
          <a:p>
            <a:pPr lvl="0" algn="just"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Between Old HTML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 HTML5 </a:t>
            </a:r>
          </a:p>
          <a:p>
            <a:pPr lvl="0" algn="just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Summary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858691"/>
            <a:ext cx="815339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Canvas—The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canvas element provides a drawing area and a set of commands that a 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web programmer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can use to draw two-dimensional shapes and animate them. </a:t>
            </a:r>
            <a:endParaRPr lang="en-US" sz="2000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Drag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and drop functionality—The drag and drop constructs provide the ability to 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drag  elements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within a web page. </a:t>
            </a:r>
            <a:endParaRPr lang="en-US" sz="2000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Web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storage functionality—The web storage constructs provide the ability to 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permanently store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data on the browser’s computer. </a:t>
            </a:r>
            <a:endParaRPr lang="en-US" sz="2000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Geolocation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functionality—The geolocation constructs provide the ability to locate </a:t>
            </a: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the browser’s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computer. </a:t>
            </a:r>
            <a:endParaRPr lang="en-US" dirty="0" smtClean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371600" y="-86618"/>
            <a:ext cx="7696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Differences Between Old HTML and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HTML5 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88350" y="6324600"/>
            <a:ext cx="374649" cy="365125"/>
          </a:xfrm>
        </p:spPr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20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736"/>
            <a:ext cx="815339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0"/>
              </a:spcAft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29400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1158079"/>
            <a:ext cx="7696200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endParaRPr lang="en-US" sz="1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34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Summary 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0" y="857607"/>
            <a:ext cx="8153400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lecture showed 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brief description of the Web, which is short for World Wide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Web.</a:t>
            </a:r>
          </a:p>
          <a:p>
            <a:pPr marL="342900" lvl="0" indent="-34290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Also from this lecture we learned what is the web server, which is 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computer system that enables users to access web pages stored on the web server’s computer.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website address value is known as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URL, which is stands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Uniform Resource Locator.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lecture briefly explained the two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types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elements (container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elements and void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elements).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container element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start tag and an end tag, and it contains content between its two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tags, while the 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void element has just one tag, and its content is stored within the tag. </a:t>
            </a:r>
          </a:p>
          <a:p>
            <a:pPr marL="342900" lvl="0" indent="-34290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highlighted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 the structural elements and started with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DOCTYPE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construct that considered to be an instruction, not an element, while the html, head, and body elements form the basic structure of a web page.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lecture clarified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the purpose of the title element,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provides documentation for someone trying to maintain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your web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page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helps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web search engines find your web page.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For the meta element,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learned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purpose of the name attribute and the content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which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name attribute specifies the meta element’s type, and the content attribute specifies the meta element’s value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this lecture explained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briefly the Cascading Style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Sheets, the history of HTML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differences between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Old HTML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HTML5.</a:t>
            </a: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29400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60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auzisukiman\Desktop\template pp USM\Last page\purple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33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5" descr="C:\Users\fauzisukiman\Desktop\template pp USM\Bucu petak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573838" y="4876800"/>
            <a:ext cx="257016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752600" y="2438400"/>
            <a:ext cx="5638800" cy="1905000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 </a:t>
            </a:r>
          </a:p>
        </p:txBody>
      </p:sp>
      <p:pic>
        <p:nvPicPr>
          <p:cNvPr id="6" name="Picture 2" descr="C:\Users\Jasim\Desktop\logo_uoit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1600"/>
            <a:ext cx="2286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73779" y="76200"/>
            <a:ext cx="2294021" cy="20574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Introduction 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736"/>
            <a:ext cx="8153399" cy="601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brief description of the Web, which is short for World Wide Web. Most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people say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“Web” instead of “World Wide Web,” and we’ll follow that convention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Web is a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collection of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documents, called web pages, that are shared (for the most part) by computer users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throughout 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world. Different types of web pages do different things, but at a minimum, they all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display content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on computer screens. By “content,” we mean text, pictures, and user input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mechanisms like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text boxes and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buttons, as shown in figure 1.</a:t>
            </a: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Note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the web page’s text, pictures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, text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boxes, and buttons. Also note the web page’s address shown in the figure’s address bar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web page address is the location where the web page resides on the Internet. Speaking of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the Internet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, what is it? It’s a collection of several billion computers connected throughout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the world. Each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web page is stored on one of those computers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3751461" y="5029567"/>
            <a:ext cx="28793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Figure1.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typical web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1" y="2988254"/>
            <a:ext cx="6229350" cy="212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0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Creating a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Website 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736"/>
            <a:ext cx="8153399" cy="758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 website is a collection of related web pages that are normally stored on a single web server computer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A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web server is a computer system that enables users to access web pages stored on the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web server’s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computer. The term “web server” can refer to the web page-accessing software that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runs on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computer, or it can refer to the computer itself.</a:t>
            </a: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To create a website, you’ll need these things: (1) a text editor, (2) an upload/publishing tool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, (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3) a web hosting service, and (4) a browser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Text editor: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are many different text editors, with varying degrees of functionality. Microsoft’s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Notepad is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free and provides no special web functionality. To use it, the web developer simply enters text, and the text appears as is. Although it’s possible to use a plain text editor such as Notepad,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most web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developers use a fancier type of text editor—a web authoring tool.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Upload/publishing tool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: After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you enter your web page text on your local computer with your favorite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(integrated development environments) IDE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you’ll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probably want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to publish it. Publishing means that you upload your web page to a web server computer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so other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users can access it on the Web.</a:t>
            </a: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11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Creating a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Website (continue…) 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736"/>
            <a:ext cx="8153399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hosting 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service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For the uploaded files to be accessible as web pages on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Web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your web server computer needs to have a web hosting service in place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developer usually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doesn’t have to worry about the web hosting service software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All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web hosting services need to have a mechanism for receiving uploaded files from a file upload tool. Typically, that mechanism is an FTP (file transfer protocol) server, which is a program that runs on the web server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computer, as shown in figure 2.</a:t>
            </a: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Browser: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browser is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a piece of software that enables a user to retrieve and view a web page. According to http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://gs.statcounter.com, the most popular browsers for computers are Google Chrome, Microsoft’s browsers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(Microsoft Edge and Internet Explorer), and Mozilla2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Firefox, Opera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, and Android’s default browser. Safari 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and Android 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are particularly popular with mobile devices</a:t>
            </a:r>
            <a:r>
              <a:rPr lang="en-US" sz="185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515" y="2938026"/>
            <a:ext cx="4093369" cy="216737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86200" y="5010517"/>
            <a:ext cx="2891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.2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file processing</a:t>
            </a:r>
          </a:p>
        </p:txBody>
      </p:sp>
    </p:spTree>
    <p:extLst>
      <p:ext uri="{BB962C8B-B14F-4D97-AF65-F5344CB8AC3E}">
        <p14:creationId xmlns:p14="http://schemas.microsoft.com/office/powerpoint/2010/main" val="127545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Web Page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736"/>
            <a:ext cx="8153399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We’ll start with the website address. Formally, the website address value is known as a URL, which stands for Uniform Resource Locator. That name is not all that intuitive, so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just remember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that a URL is a website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address, as shown in figure 3.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>
                <a:latin typeface="Times New Roman" pitchFamily="18" charset="0"/>
                <a:cs typeface="Times New Roman" pitchFamily="18" charset="0"/>
                <a:hlinkClick r:id="rId6"/>
              </a:rPr>
              <a:t>http://teach.park.edu/~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  <a:hlinkClick r:id="rId6"/>
              </a:rPr>
              <a:t>jdean240/lecture/weather.html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http refers to the hypertext transfer protocol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where a protocol is a set of rules and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formats for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exchanging messages between computers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After http comes a delimiter,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and then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name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of the web server computer that stores the web page.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web server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computer is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teach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Next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comes the domain that describes how the web server can be found on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 Internet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. For this example, the domain is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park.edu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Next, there’s a sequence of directories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and subdirectories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(also called folders and subfolders) that indicate where the web page is stored on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web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server computer. That’s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called the path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. For this example, the path is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~jdean240/lecture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~ (tilde) at the left indicates that the directory is a home directory for a user’s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account. 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lecture subdirectory, there’s a / and then weather.html.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 phrase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weather.html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is the web page’s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filename.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51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Web Page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 (continue…)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736"/>
            <a:ext cx="8153399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Figure.3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all the things you see below the address bar are web page elements—h1,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hr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p,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and div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h1 element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is used to implement a web page heading, with the “h” in h1 standing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for “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heading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.”</a:t>
            </a: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19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hr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element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is used to implement a horizontal line, with the “h” and “r” standing  for “horizontal” and “rule,”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respectively.</a:t>
            </a: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 p element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is used to implement a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paragraph.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div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is used to group words together as part of a division within a web page.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1" y="3810000"/>
            <a:ext cx="7010400" cy="26225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45226" y="6324600"/>
            <a:ext cx="3226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Figure.3  City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web page</a:t>
            </a:r>
          </a:p>
        </p:txBody>
      </p:sp>
    </p:spTree>
    <p:extLst>
      <p:ext uri="{BB962C8B-B14F-4D97-AF65-F5344CB8AC3E}">
        <p14:creationId xmlns:p14="http://schemas.microsoft.com/office/powerpoint/2010/main" val="375589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86909"/>
            <a:ext cx="8077199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Tags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736"/>
            <a:ext cx="8153399" cy="567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The use of tags is the key characteristic of a markup language. Why is it called “markup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”? A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markup language “marks up” a document by surrounding parts of its content with tags.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Web pages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are implemented with HTML, which stands for Hypertext Markup Language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Most, but not all, HTML tags come in pairs with a start tag and an end tag. For example,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following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code uses an &lt;h1&gt; start tag and an &lt;/h1&gt; end tag:</a:t>
            </a:r>
          </a:p>
          <a:p>
            <a:pPr lvl="0" algn="just">
              <a:spcBef>
                <a:spcPts val="600"/>
              </a:spcBef>
              <a:spcAft>
                <a:spcPts val="0"/>
              </a:spcAft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&lt;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h1&gt;Today's Weather&lt;/h1</a:t>
            </a: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Besides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h1, there are other heading elements—h2 through h6. The element h1 generates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largest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heading, and h6 generates the smallest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are two types of elements—container elements and void elements. A container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element (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usually called simply a “container”) has a start tag and an end tag, and it contains content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between its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two tags. For example, the h1 element is a container.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the other hand, a void element has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just one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tag, and its content is stored within the tag. </a:t>
            </a:r>
          </a:p>
          <a:p>
            <a:pPr lvl="0" algn="just">
              <a:spcBef>
                <a:spcPts val="600"/>
              </a:spcBef>
              <a:spcAft>
                <a:spcPts val="0"/>
              </a:spcAft>
            </a:pP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658759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797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858691"/>
            <a:ext cx="8153399" cy="607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basic framework for all 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web pages-</a:t>
            </a:r>
            <a:r>
              <a:rPr lang="en-US" dirty="0" err="1" smtClean="0">
                <a:latin typeface="Times New Roman" panose="02020603050405020304" pitchFamily="18" charset="0"/>
                <a:cs typeface="Times New Roman" pitchFamily="18" charset="0"/>
              </a:rPr>
              <a:t>doctype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, html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, head, and body. 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The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doctype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construct is considered to be an instruction, 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not an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element, and it goes at the top of every web page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html, head, and body elements 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form the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basic structure of a web page, so we’ll refer to those elements as structural elements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first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construct, &lt;!DOCTYPE html&gt;,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tells the browser what type of document the 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web page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is. Its html value (in &lt;!DOCTYPE html&gt;) indicates that the document is an HTML document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, and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more specifically that the document uses the HTML5 standard for its syntax. </a:t>
            </a:r>
            <a:endParaRPr lang="en-US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 After the </a:t>
            </a:r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doctype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 instruction comes the html element. It’s a container, and it contains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/ surrounds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the rest of the web page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Its start tag includes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lang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="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en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",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which tells the browser that the web page is written in English.</a:t>
            </a:r>
          </a:p>
          <a:p>
            <a:pPr marL="342900" indent="-342900" algn="just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 The head and body elements are also containers. The head element surrounds elements that provide information associated with the web page as a whole</a:t>
            </a:r>
            <a:r>
              <a:rPr lang="en-US" dirty="0" smtClean="0">
                <a:latin typeface="Times New Roman" panose="02020603050405020304" pitchFamily="18" charset="0"/>
                <a:cs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Structural </a:t>
            </a:r>
            <a:r>
              <a:rPr lang="en-US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90601" y="838736"/>
            <a:ext cx="815339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0"/>
              </a:spcAft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9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705600"/>
            <a:ext cx="7010400" cy="19924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Dean,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(2018), Web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Programming with HTML5, CSS, and JavaScript, Jones and Bartlett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1" y="2133600"/>
            <a:ext cx="5543549" cy="19840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05000" y="4004846"/>
            <a:ext cx="6553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Skeleton code using just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doctype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structural elements</a:t>
            </a:r>
          </a:p>
        </p:txBody>
      </p:sp>
    </p:spTree>
    <p:extLst>
      <p:ext uri="{BB962C8B-B14F-4D97-AF65-F5344CB8AC3E}">
        <p14:creationId xmlns:p14="http://schemas.microsoft.com/office/powerpoint/2010/main" val="382827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50996</TotalTime>
  <Words>4049</Words>
  <Application>Microsoft Office PowerPoint</Application>
  <PresentationFormat>عرض على الشاشة (3:4)‏</PresentationFormat>
  <Paragraphs>336</Paragraphs>
  <Slides>22</Slides>
  <Notes>21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22</vt:i4>
      </vt:variant>
    </vt:vector>
  </HeadingPairs>
  <TitlesOfParts>
    <vt:vector size="23" baseType="lpstr"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Corporate Edition</dc:creator>
  <cp:lastModifiedBy>AR A</cp:lastModifiedBy>
  <cp:revision>1146</cp:revision>
  <dcterms:created xsi:type="dcterms:W3CDTF">2011-03-14T07:23:11Z</dcterms:created>
  <dcterms:modified xsi:type="dcterms:W3CDTF">2023-10-16T12:48:52Z</dcterms:modified>
</cp:coreProperties>
</file>