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6"/>
  </p:notesMasterIdLst>
  <p:handoutMasterIdLst>
    <p:handoutMasterId r:id="rId17"/>
  </p:handout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58"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434" autoAdjust="0"/>
  </p:normalViewPr>
  <p:slideViewPr>
    <p:cSldViewPr>
      <p:cViewPr varScale="1">
        <p:scale>
          <a:sx n="70" d="100"/>
          <a:sy n="70"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6E6AAC-73A6-4309-AA6A-10C88644D139}" type="datetimeFigureOut">
              <a:rPr lang="en-US" smtClean="0"/>
              <a:t>12/7/2020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0FF2F-2F67-4416-BB51-8D70096D1759}" type="slidenum">
              <a:rPr lang="en-US" smtClean="0"/>
              <a:t>‹#›</a:t>
            </a:fld>
            <a:endParaRPr lang="en-US"/>
          </a:p>
        </p:txBody>
      </p:sp>
    </p:spTree>
    <p:extLst>
      <p:ext uri="{BB962C8B-B14F-4D97-AF65-F5344CB8AC3E}">
        <p14:creationId xmlns:p14="http://schemas.microsoft.com/office/powerpoint/2010/main" val="543619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2269348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309902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900469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246399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30937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408065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72399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385282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50704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415255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39245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75451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2853942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7251264C-07FC-4FCE-8440-6B4AAADEACDD}" type="datetime1">
              <a:rPr lang="en-US" smtClean="0"/>
              <a:t>12/7/2020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8EFA08D6-CDF1-4737-80BC-0CA4AD34F12E}" type="slidenum">
              <a:rPr lang="en-US" smtClean="0"/>
              <a:pPr>
                <a:defRPr/>
              </a:pPr>
              <a:t>‹#›</a:t>
            </a:fld>
            <a:endParaRPr lang="en-US"/>
          </a:p>
        </p:txBody>
      </p:sp>
    </p:spTree>
    <p:extLst>
      <p:ext uri="{BB962C8B-B14F-4D97-AF65-F5344CB8AC3E}">
        <p14:creationId xmlns:p14="http://schemas.microsoft.com/office/powerpoint/2010/main" val="113702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1FBCE70-F26D-46FC-BEE5-2DF8653E435D}" type="datetime1">
              <a:rPr lang="en-US" smtClean="0"/>
              <a:t>12/7/2020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BF3FE1-237B-4EBE-B99D-50505478F60F}" type="slidenum">
              <a:rPr lang="en-US" smtClean="0"/>
              <a:pPr>
                <a:defRPr/>
              </a:pPr>
              <a:t>‹#›</a:t>
            </a:fld>
            <a:endParaRPr lang="en-US"/>
          </a:p>
        </p:txBody>
      </p:sp>
    </p:spTree>
    <p:extLst>
      <p:ext uri="{BB962C8B-B14F-4D97-AF65-F5344CB8AC3E}">
        <p14:creationId xmlns:p14="http://schemas.microsoft.com/office/powerpoint/2010/main" val="284274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fld id="{4B7BC705-7FFC-4EB8-9073-74C4C732BBB7}" type="datetime1">
              <a:rPr lang="en-US" smtClean="0"/>
              <a:t>12/7/2020</a:t>
            </a:fld>
            <a:endParaRPr lang="en-US"/>
          </a:p>
        </p:txBody>
      </p:sp>
      <p:sp>
        <p:nvSpPr>
          <p:cNvPr id="5" name="Footer Placeholder 4"/>
          <p:cNvSpPr>
            <a:spLocks noGrp="1"/>
          </p:cNvSpPr>
          <p:nvPr>
            <p:ph type="ftr" sz="quarter" idx="11"/>
          </p:nvPr>
        </p:nvSpPr>
        <p:spPr>
          <a:xfrm>
            <a:off x="581192" y="5951810"/>
            <a:ext cx="5922209" cy="365125"/>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BA1A3D5F-F4B0-4E05-A1B4-5C00F0DC5C2B}" type="slidenum">
              <a:rPr lang="en-US" smtClean="0"/>
              <a:pPr>
                <a:defRPr/>
              </a:pPr>
              <a:t>‹#›</a:t>
            </a:fld>
            <a:endParaRPr lang="en-US"/>
          </a:p>
        </p:txBody>
      </p:sp>
    </p:spTree>
    <p:extLst>
      <p:ext uri="{BB962C8B-B14F-4D97-AF65-F5344CB8AC3E}">
        <p14:creationId xmlns:p14="http://schemas.microsoft.com/office/powerpoint/2010/main" val="162938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0FD0E833-3B86-4BFC-A8D5-3B100E89CC5D}" type="datetime1">
              <a:rPr lang="en-US" smtClean="0"/>
              <a:t>12/7/2020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6AA145C-1451-4AF6-84B4-1EF777CE7662}" type="slidenum">
              <a:rPr lang="en-US" smtClean="0"/>
              <a:pPr>
                <a:defRPr/>
              </a:pPr>
              <a:t>‹#›</a:t>
            </a:fld>
            <a:endParaRPr lang="en-US"/>
          </a:p>
        </p:txBody>
      </p:sp>
    </p:spTree>
    <p:extLst>
      <p:ext uri="{BB962C8B-B14F-4D97-AF65-F5344CB8AC3E}">
        <p14:creationId xmlns:p14="http://schemas.microsoft.com/office/powerpoint/2010/main" val="339966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04814D07-5143-4203-88C4-0CE81248C3A8}" type="datetime1">
              <a:rPr lang="en-US" smtClean="0"/>
              <a:t>12/7/2020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18F32067-5346-4166-93E7-17B55DBE44EB}" type="slidenum">
              <a:rPr lang="en-US" smtClean="0"/>
              <a:pPr>
                <a:defRPr/>
              </a:pPr>
              <a:t>‹#›</a:t>
            </a:fld>
            <a:endParaRPr lang="en-US"/>
          </a:p>
        </p:txBody>
      </p:sp>
    </p:spTree>
    <p:extLst>
      <p:ext uri="{BB962C8B-B14F-4D97-AF65-F5344CB8AC3E}">
        <p14:creationId xmlns:p14="http://schemas.microsoft.com/office/powerpoint/2010/main" val="349162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84171C91-A6B1-4B53-9933-8AD549894631}" type="datetime1">
              <a:rPr lang="en-US" smtClean="0"/>
              <a:t>12/7/2020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82901A7-4016-4CFC-8068-2DEFFE67EF41}" type="slidenum">
              <a:rPr lang="en-US" smtClean="0"/>
              <a:pPr>
                <a:defRPr/>
              </a:pPr>
              <a:t>‹#›</a:t>
            </a:fld>
            <a:endParaRPr lang="en-US"/>
          </a:p>
        </p:txBody>
      </p:sp>
    </p:spTree>
    <p:extLst>
      <p:ext uri="{BB962C8B-B14F-4D97-AF65-F5344CB8AC3E}">
        <p14:creationId xmlns:p14="http://schemas.microsoft.com/office/powerpoint/2010/main" val="125189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B2A5B25D-FA15-4F66-81F2-47CBF1506B90}" type="datetime1">
              <a:rPr lang="en-US" smtClean="0"/>
              <a:t>12/7/2020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9F28903-082E-4EED-B511-00A7E8784D8D}" type="slidenum">
              <a:rPr lang="en-US" smtClean="0"/>
              <a:pPr>
                <a:defRPr/>
              </a:pPr>
              <a:t>‹#›</a:t>
            </a:fld>
            <a:endParaRPr lang="en-US"/>
          </a:p>
        </p:txBody>
      </p:sp>
    </p:spTree>
    <p:extLst>
      <p:ext uri="{BB962C8B-B14F-4D97-AF65-F5344CB8AC3E}">
        <p14:creationId xmlns:p14="http://schemas.microsoft.com/office/powerpoint/2010/main" val="297366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4F7A07A2-FB01-40F7-9381-97B194A84764}" type="datetime1">
              <a:rPr lang="en-US" smtClean="0"/>
              <a:t>12/7/2020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A8D4E3C-2CFD-40AD-975C-1F49E27896B8}" type="slidenum">
              <a:rPr lang="en-US" smtClean="0"/>
              <a:pPr>
                <a:defRPr/>
              </a:pPr>
              <a:t>‹#›</a:t>
            </a:fld>
            <a:endParaRPr lang="en-US"/>
          </a:p>
        </p:txBody>
      </p:sp>
    </p:spTree>
    <p:extLst>
      <p:ext uri="{BB962C8B-B14F-4D97-AF65-F5344CB8AC3E}">
        <p14:creationId xmlns:p14="http://schemas.microsoft.com/office/powerpoint/2010/main" val="326719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B1D3621-79E6-41B5-80DC-F82825DD162E}" type="datetime1">
              <a:rPr lang="en-US" smtClean="0"/>
              <a:t>12/7/2020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a:t>
            </a:fld>
            <a:endParaRPr lang="en-US"/>
          </a:p>
        </p:txBody>
      </p:sp>
    </p:spTree>
    <p:extLst>
      <p:ext uri="{BB962C8B-B14F-4D97-AF65-F5344CB8AC3E}">
        <p14:creationId xmlns:p14="http://schemas.microsoft.com/office/powerpoint/2010/main" val="34189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34D7A9A3-074C-439C-BBC1-9436F4890F8F}" type="datetime1">
              <a:rPr lang="en-US" smtClean="0"/>
              <a:t>12/7/2020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549A7F53-C78F-4964-BB8D-3B93CBA49A10}" type="slidenum">
              <a:rPr lang="en-US" smtClean="0"/>
              <a:pPr>
                <a:defRPr/>
              </a:pPr>
              <a:t>‹#›</a:t>
            </a:fld>
            <a:endParaRPr lang="en-US"/>
          </a:p>
        </p:txBody>
      </p:sp>
    </p:spTree>
    <p:extLst>
      <p:ext uri="{BB962C8B-B14F-4D97-AF65-F5344CB8AC3E}">
        <p14:creationId xmlns:p14="http://schemas.microsoft.com/office/powerpoint/2010/main" val="335247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7E3D651-AADE-418B-B401-68D394047C05}" type="datetime1">
              <a:rPr lang="en-US" smtClean="0"/>
              <a:t>12/7/2020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160781-EE29-4A0C-9E48-6B34408CBF81}" type="slidenum">
              <a:rPr lang="en-US" smtClean="0"/>
              <a:pPr>
                <a:defRPr/>
              </a:pPr>
              <a:t>‹#›</a:t>
            </a:fld>
            <a:endParaRPr lang="en-US"/>
          </a:p>
        </p:txBody>
      </p:sp>
    </p:spTree>
    <p:extLst>
      <p:ext uri="{BB962C8B-B14F-4D97-AF65-F5344CB8AC3E}">
        <p14:creationId xmlns:p14="http://schemas.microsoft.com/office/powerpoint/2010/main" val="120596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fld id="{4E67E005-2F64-4411-A928-76ECB73323E0}" type="datetime1">
              <a:rPr lang="en-US" smtClean="0"/>
              <a:t>12/7/2020</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pPr>
              <a:defRPr/>
            </a:pPr>
            <a:fld id="{D34EB081-F196-4C9F-8493-CD29E3887543}" type="slidenum">
              <a:rPr lang="en-US" smtClean="0"/>
              <a:pPr>
                <a:defRPr/>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130862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htmlguide.drgrog.com/alpha/styles.html" TargetMode="External"/><Relationship Id="rId5" Type="http://schemas.openxmlformats.org/officeDocument/2006/relationships/hyperlink" Target="http://htmlguide.drgrog.com/alpha/java.html" TargetMode="External"/><Relationship Id="rId4" Type="http://schemas.openxmlformats.org/officeDocument/2006/relationships/hyperlink" Target="http://htmlguide.drgrog.com/alpha/misc.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6">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2">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3962400"/>
            <a:ext cx="9144000" cy="923330"/>
          </a:xfrm>
          <a:prstGeom prst="rect">
            <a:avLst/>
          </a:prstGeom>
          <a:noFill/>
          <a:ln w="9525">
            <a:noFill/>
            <a:miter lim="800000"/>
            <a:headEnd/>
            <a:tailEnd/>
          </a:ln>
        </p:spPr>
        <p:txBody>
          <a:bodyPr wrap="square">
            <a:spAutoFit/>
          </a:bodyPr>
          <a:lstStyle/>
          <a:p>
            <a:pPr algn="ctr"/>
            <a:r>
              <a:rPr lang="en-US" sz="5400" b="1" dirty="0" smtClean="0">
                <a:solidFill>
                  <a:schemeClr val="bg1"/>
                </a:solidFill>
                <a:latin typeface="Times New Roman" pitchFamily="18" charset="0"/>
                <a:cs typeface="Times New Roman" pitchFamily="18" charset="0"/>
              </a:rPr>
              <a:t>HTML</a:t>
            </a:r>
            <a:endParaRPr lang="en-US" sz="54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1828800"/>
            <a:ext cx="9144000" cy="1138773"/>
          </a:xfrm>
          <a:prstGeom prst="rect">
            <a:avLst/>
          </a:prstGeom>
        </p:spPr>
        <p:txBody>
          <a:bodyPr wrap="square">
            <a:spAutoFit/>
          </a:bodyPr>
          <a:lstStyle/>
          <a:p>
            <a:pPr algn="ctr"/>
            <a:r>
              <a:rPr lang="en-MY" sz="2400" dirty="0">
                <a:solidFill>
                  <a:schemeClr val="bg1"/>
                </a:solidFill>
                <a:latin typeface="Times New Roman" pitchFamily="18" charset="0"/>
                <a:cs typeface="Times New Roman" pitchFamily="18" charset="0"/>
              </a:rPr>
              <a:t>University of Information Technology  and Communications</a:t>
            </a:r>
          </a:p>
          <a:p>
            <a:pPr algn="ctr"/>
            <a:r>
              <a:rPr lang="en-MY" sz="2400" dirty="0">
                <a:solidFill>
                  <a:schemeClr val="bg1"/>
                </a:solidFill>
                <a:latin typeface="Times New Roman" pitchFamily="18" charset="0"/>
                <a:cs typeface="Times New Roman" pitchFamily="18" charset="0"/>
              </a:rPr>
              <a:t>Business Informatics College </a:t>
            </a:r>
          </a:p>
          <a:p>
            <a:pPr algn="ctr"/>
            <a:r>
              <a:rPr lang="en-MY" sz="2000" dirty="0">
                <a:solidFill>
                  <a:schemeClr val="bg1"/>
                </a:solidFill>
                <a:latin typeface="Times New Roman" pitchFamily="18" charset="0"/>
                <a:cs typeface="Times New Roman" pitchFamily="18" charset="0"/>
              </a:rPr>
              <a:t>Businesses Information Technology (BIT</a:t>
            </a:r>
            <a:r>
              <a:rPr lang="en-MY" sz="2000" smtClean="0">
                <a:solidFill>
                  <a:schemeClr val="bg1"/>
                </a:solidFill>
                <a:latin typeface="Times New Roman" pitchFamily="18" charset="0"/>
                <a:cs typeface="Times New Roman" pitchFamily="18" charset="0"/>
              </a:rPr>
              <a:t>) </a:t>
            </a:r>
            <a:endParaRPr lang="en-MY" sz="2000" dirty="0">
              <a:solidFill>
                <a:schemeClr val="bg1"/>
              </a:solidFill>
              <a:latin typeface="Times New Roman" pitchFamily="18" charset="0"/>
              <a:cs typeface="Times New Roman" pitchFamily="18" charset="0"/>
            </a:endParaRP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11" name="Rectangle 10"/>
          <p:cNvSpPr/>
          <p:nvPr/>
        </p:nvSpPr>
        <p:spPr>
          <a:xfrm>
            <a:off x="2819400" y="5835555"/>
            <a:ext cx="3886200" cy="369332"/>
          </a:xfrm>
          <a:prstGeom prst="rect">
            <a:avLst/>
          </a:prstGeom>
        </p:spPr>
        <p:txBody>
          <a:bodyPr wrap="square">
            <a:spAutoFit/>
          </a:bodyPr>
          <a:lstStyle/>
          <a:p>
            <a:r>
              <a:rPr lang="en-US" b="1" dirty="0" smtClean="0">
                <a:solidFill>
                  <a:schemeClr val="bg1"/>
                </a:solidFill>
                <a:latin typeface="Times New Roman" panose="02020603050405020304" pitchFamily="18" charset="0"/>
                <a:cs typeface="Times New Roman" panose="02020603050405020304" pitchFamily="18" charset="0"/>
              </a:rPr>
              <a:t>Lect</a:t>
            </a:r>
            <a:r>
              <a:rPr lang="en-US" b="1" dirty="0">
                <a:solidFill>
                  <a:schemeClr val="bg1"/>
                </a:solidFill>
                <a:latin typeface="Times New Roman" panose="02020603050405020304" pitchFamily="18" charset="0"/>
                <a:cs typeface="Times New Roman" panose="02020603050405020304" pitchFamily="18" charset="0"/>
              </a:rPr>
              <a:t>. Yasser </a:t>
            </a:r>
            <a:r>
              <a:rPr lang="en-US" b="1" dirty="0" err="1" smtClean="0">
                <a:solidFill>
                  <a:schemeClr val="bg1"/>
                </a:solidFill>
                <a:latin typeface="Times New Roman" panose="02020603050405020304" pitchFamily="18" charset="0"/>
                <a:cs typeface="Times New Roman" panose="02020603050405020304" pitchFamily="18" charset="0"/>
              </a:rPr>
              <a:t>alasady</a:t>
            </a:r>
            <a:r>
              <a:rPr lang="en-US" b="1" dirty="0" smtClean="0">
                <a:solidFill>
                  <a:schemeClr val="bg1"/>
                </a:solidFill>
                <a:latin typeface="Times New Roman" panose="02020603050405020304" pitchFamily="18" charset="0"/>
                <a:cs typeface="Times New Roman" panose="02020603050405020304" pitchFamily="18" charset="0"/>
              </a:rPr>
              <a:t> &amp; Dr. </a:t>
            </a:r>
            <a:r>
              <a:rPr lang="en-US" b="1" dirty="0" err="1" smtClean="0">
                <a:solidFill>
                  <a:schemeClr val="bg1"/>
                </a:solidFill>
                <a:latin typeface="Times New Roman" panose="02020603050405020304" pitchFamily="18" charset="0"/>
                <a:cs typeface="Times New Roman" panose="02020603050405020304" pitchFamily="18" charset="0"/>
              </a:rPr>
              <a:t>reem</a:t>
            </a:r>
            <a:r>
              <a:rPr lang="en-US" b="1" dirty="0" smtClean="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&lt;html&gt;</a:t>
            </a:r>
          </a:p>
          <a:p>
            <a:r>
              <a:rPr lang="en-US" sz="2400" dirty="0"/>
              <a:t> </a:t>
            </a:r>
            <a:r>
              <a:rPr lang="en-US" sz="2400" dirty="0" smtClean="0"/>
              <a:t>&lt;</a:t>
            </a:r>
            <a:r>
              <a:rPr lang="en-US" sz="2400" dirty="0"/>
              <a:t>body&gt;</a:t>
            </a:r>
          </a:p>
          <a:p>
            <a:r>
              <a:rPr lang="en-US" sz="2400" dirty="0"/>
              <a:t>&lt;p&gt;This is my first paragraph&lt;/p&gt;</a:t>
            </a:r>
          </a:p>
          <a:p>
            <a:r>
              <a:rPr lang="en-US" sz="2400" dirty="0"/>
              <a:t>&lt;/body</a:t>
            </a:r>
            <a:r>
              <a:rPr lang="en-US" sz="2400" dirty="0" smtClean="0"/>
              <a:t>&gt;</a:t>
            </a:r>
            <a:endParaRPr lang="en-US" sz="2400" dirty="0"/>
          </a:p>
          <a:p>
            <a:r>
              <a:rPr lang="en-US" sz="2400" dirty="0"/>
              <a:t>&lt;/html</a:t>
            </a:r>
            <a:r>
              <a:rPr lang="en-US" sz="2400" dirty="0" smtClean="0"/>
              <a:t>&gt;</a:t>
            </a:r>
          </a:p>
          <a:p>
            <a:endParaRPr lang="en-US" sz="2400" dirty="0"/>
          </a:p>
          <a:p>
            <a:r>
              <a:rPr lang="en-US" sz="2800" b="1" dirty="0"/>
              <a:t>The example above contains 3 HTML elements</a:t>
            </a:r>
            <a:r>
              <a:rPr lang="en-US" sz="2800" b="1" dirty="0" smtClean="0"/>
              <a:t>.</a:t>
            </a:r>
          </a:p>
          <a:p>
            <a:pPr algn="justLow"/>
            <a:r>
              <a:rPr lang="en-US" sz="2800" dirty="0"/>
              <a:t>&lt;p&gt;This is my first paragraph&lt;/p&gt;</a:t>
            </a:r>
          </a:p>
          <a:p>
            <a:pPr algn="justLow"/>
            <a:r>
              <a:rPr lang="en-US" sz="2800" dirty="0"/>
              <a:t>The &lt;p&gt; element defines a paragraph in the HTML document. </a:t>
            </a:r>
            <a:endParaRPr lang="en-US" sz="2800" dirty="0" smtClean="0"/>
          </a:p>
          <a:p>
            <a:pPr algn="justLow"/>
            <a:r>
              <a:rPr lang="en-US" sz="2800" dirty="0" smtClean="0"/>
              <a:t>The </a:t>
            </a:r>
            <a:r>
              <a:rPr lang="en-US" sz="2800" dirty="0"/>
              <a:t>element has a start tag &lt;p&gt; and an end tag &lt;/p&gt;.</a:t>
            </a:r>
          </a:p>
          <a:p>
            <a:pPr algn="justLow"/>
            <a:r>
              <a:rPr lang="en-US" sz="2800" dirty="0"/>
              <a:t>The element content is: This is my first paragraph.</a:t>
            </a:r>
          </a:p>
          <a:p>
            <a:endParaRPr lang="en-US" sz="2800" b="1" dirty="0"/>
          </a:p>
          <a:p>
            <a:endParaRPr lang="en-US" sz="24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a:t>HTML Document </a:t>
            </a:r>
            <a:r>
              <a:rPr lang="en-US" sz="3600" b="1" dirty="0" smtClean="0"/>
              <a:t>Example</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999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b="1" dirty="0"/>
              <a:t>The &lt;body&gt; </a:t>
            </a:r>
            <a:r>
              <a:rPr lang="en-US" sz="3200" b="1" dirty="0" smtClean="0"/>
              <a:t>element:</a:t>
            </a:r>
          </a:p>
          <a:p>
            <a:r>
              <a:rPr lang="en-US" sz="2800" dirty="0" smtClean="0"/>
              <a:t>&lt;</a:t>
            </a:r>
            <a:r>
              <a:rPr lang="en-US" sz="2800" dirty="0"/>
              <a:t>body&gt;</a:t>
            </a:r>
          </a:p>
          <a:p>
            <a:r>
              <a:rPr lang="en-US" sz="2800" dirty="0"/>
              <a:t>&lt;p&gt;This is my first paragraph&lt;/p&gt;</a:t>
            </a:r>
          </a:p>
          <a:p>
            <a:r>
              <a:rPr lang="en-US" sz="2800" dirty="0"/>
              <a:t>&lt;/body</a:t>
            </a:r>
            <a:r>
              <a:rPr lang="en-US" sz="2800" dirty="0" smtClean="0"/>
              <a:t>&gt;</a:t>
            </a:r>
          </a:p>
          <a:p>
            <a:endParaRPr lang="en-US" sz="2800" dirty="0" smtClean="0"/>
          </a:p>
          <a:p>
            <a:pPr algn="justLow"/>
            <a:r>
              <a:rPr lang="en-US" sz="2400" dirty="0"/>
              <a:t>The &lt;body&gt; element defines the body of the HTML document. The element has a start </a:t>
            </a:r>
            <a:r>
              <a:rPr lang="en-US" sz="2400" dirty="0" smtClean="0"/>
              <a:t>tag &lt;body</a:t>
            </a:r>
            <a:r>
              <a:rPr lang="en-US" sz="2400" dirty="0"/>
              <a:t>&gt; and an end tag &lt;/body&gt;. The element content is another HTML element (a paragraph)</a:t>
            </a:r>
          </a:p>
          <a:p>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smtClean="0"/>
              <a:t>HTML</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150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30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b="1" dirty="0"/>
              <a:t>The &lt;html&gt; </a:t>
            </a:r>
            <a:r>
              <a:rPr lang="en-US" sz="2800" b="1" dirty="0" smtClean="0"/>
              <a:t>element</a:t>
            </a:r>
          </a:p>
          <a:p>
            <a:r>
              <a:rPr lang="en-US" sz="2000" dirty="0"/>
              <a:t>&lt;html</a:t>
            </a:r>
            <a:r>
              <a:rPr lang="en-US" sz="2000" dirty="0" smtClean="0"/>
              <a:t>&gt;</a:t>
            </a:r>
            <a:endParaRPr lang="en-US" sz="2000" dirty="0"/>
          </a:p>
          <a:p>
            <a:r>
              <a:rPr lang="en-US" sz="2000" dirty="0"/>
              <a:t>&lt;body&gt;</a:t>
            </a:r>
          </a:p>
          <a:p>
            <a:r>
              <a:rPr lang="en-US" sz="2000" dirty="0"/>
              <a:t>&lt;p&gt;This is my first paragraph&lt;/p&gt;</a:t>
            </a:r>
          </a:p>
          <a:p>
            <a:r>
              <a:rPr lang="en-US" sz="2000" dirty="0"/>
              <a:t>&lt;/body</a:t>
            </a:r>
            <a:r>
              <a:rPr lang="en-US" sz="2000" dirty="0" smtClean="0"/>
              <a:t>&gt;</a:t>
            </a:r>
            <a:endParaRPr lang="en-US" sz="2000" dirty="0"/>
          </a:p>
          <a:p>
            <a:r>
              <a:rPr lang="en-US" sz="2000" dirty="0"/>
              <a:t>&lt;/html</a:t>
            </a:r>
            <a:r>
              <a:rPr lang="en-US" sz="2000" dirty="0" smtClean="0"/>
              <a:t>&gt;</a:t>
            </a:r>
          </a:p>
          <a:p>
            <a:endParaRPr lang="en-US" sz="2000" dirty="0">
              <a:solidFill>
                <a:srgbClr val="FF0000"/>
              </a:solidFill>
              <a:latin typeface="Times New Roman" pitchFamily="18" charset="0"/>
              <a:cs typeface="Times New Roman" pitchFamily="18" charset="0"/>
            </a:endParaRPr>
          </a:p>
          <a:p>
            <a:pPr algn="justLow"/>
            <a:r>
              <a:rPr lang="en-US" sz="2400" dirty="0"/>
              <a:t>The &lt;html&gt; element defines the whole HTML document. The element has a start tag &lt;</a:t>
            </a:r>
            <a:r>
              <a:rPr lang="en-US" sz="2400" dirty="0" smtClean="0"/>
              <a:t>html&gt; and </a:t>
            </a:r>
            <a:r>
              <a:rPr lang="en-US" sz="2400" dirty="0"/>
              <a:t>an end tag &lt;/html&gt;. The element content is another HTML element (the body</a:t>
            </a:r>
            <a:r>
              <a:rPr lang="en-US" sz="2400" dirty="0" smtClean="0"/>
              <a:t>).</a:t>
            </a:r>
            <a:endParaRPr lang="en-US" sz="2000" dirty="0"/>
          </a:p>
          <a:p>
            <a:r>
              <a:rPr lang="en-US" sz="2800" b="1" i="1" dirty="0"/>
              <a:t>Note: Don't Forget the End </a:t>
            </a:r>
            <a:r>
              <a:rPr lang="en-US" sz="2800" b="1" i="1" dirty="0" smtClean="0"/>
              <a:t>Tag</a:t>
            </a:r>
            <a:endParaRPr lang="en-US" sz="2800" dirty="0">
              <a:latin typeface="Times New Roman" panose="02020603050405020304" pitchFamily="18" charset="0"/>
              <a:cs typeface="Times New Roman" pitchFamily="18" charset="0"/>
            </a:endParaRPr>
          </a:p>
          <a:p>
            <a:r>
              <a:rPr lang="en-US" sz="2000" dirty="0"/>
              <a:t>Most browsers will display HTML correctly even if you forget the end </a:t>
            </a:r>
            <a:r>
              <a:rPr lang="en-US" sz="2000" dirty="0" smtClean="0"/>
              <a:t>tag</a:t>
            </a:r>
          </a:p>
          <a:p>
            <a:endParaRPr lang="en-US" sz="2000" dirty="0" smtClean="0"/>
          </a:p>
          <a:p>
            <a:r>
              <a:rPr lang="en-US" sz="2000" i="1" dirty="0"/>
              <a:t>&lt;p&gt;This is a paragraph</a:t>
            </a:r>
          </a:p>
          <a:p>
            <a:r>
              <a:rPr lang="en-US" sz="2000" i="1" dirty="0"/>
              <a:t>&lt;p&gt;This is a </a:t>
            </a:r>
            <a:r>
              <a:rPr lang="en-US" sz="2000" i="1" dirty="0" smtClean="0"/>
              <a:t>paragraph</a:t>
            </a:r>
          </a:p>
          <a:p>
            <a:r>
              <a:rPr lang="en-US" sz="2000" dirty="0"/>
              <a:t>The example above will work in most browsers, but don't rely on </a:t>
            </a:r>
            <a:r>
              <a:rPr lang="en-US" sz="2000" dirty="0" smtClean="0"/>
              <a:t>it. Forgetting </a:t>
            </a:r>
            <a:r>
              <a:rPr lang="en-US" sz="2000" dirty="0"/>
              <a:t>the end tag can produce unexpected results or errors.</a:t>
            </a:r>
          </a:p>
          <a:p>
            <a:endParaRPr lang="en-US" sz="2000" i="1" dirty="0"/>
          </a:p>
          <a:p>
            <a:endParaRPr lang="en-US" sz="20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smtClean="0"/>
              <a:t>HTML</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195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t> </a:t>
            </a:r>
          </a:p>
          <a:p>
            <a:pPr algn="justLow"/>
            <a:r>
              <a:rPr lang="en-US" sz="2400" dirty="0"/>
              <a:t>HTML elements without content are called empty elements. Empty elements can be closed in the start tag</a:t>
            </a:r>
            <a:r>
              <a:rPr lang="en-US" sz="2400" dirty="0" smtClean="0"/>
              <a:t>.</a:t>
            </a:r>
            <a:endParaRPr lang="en-US" sz="2400" dirty="0"/>
          </a:p>
          <a:p>
            <a:pPr algn="justLow"/>
            <a:r>
              <a:rPr lang="en-US" sz="2400" b="1" dirty="0"/>
              <a:t>&lt;</a:t>
            </a:r>
            <a:r>
              <a:rPr lang="en-US" sz="2400" b="1" dirty="0" err="1"/>
              <a:t>br</a:t>
            </a:r>
            <a:r>
              <a:rPr lang="en-US" sz="2400" b="1" dirty="0"/>
              <a:t>&gt; </a:t>
            </a:r>
            <a:r>
              <a:rPr lang="en-US" sz="2400" dirty="0"/>
              <a:t>is an empty element without a closing tag (it defines a line break</a:t>
            </a:r>
            <a:r>
              <a:rPr lang="en-US" sz="2400" dirty="0" smtClean="0"/>
              <a:t>).</a:t>
            </a:r>
          </a:p>
          <a:p>
            <a:pPr algn="justLow"/>
            <a:r>
              <a:rPr lang="en-US" sz="2400" dirty="0"/>
              <a:t>In XHTML, XML, and future versions of HTML, all elements must be closed</a:t>
            </a:r>
            <a:r>
              <a:rPr lang="en-US" sz="2400" dirty="0" smtClean="0"/>
              <a:t>.</a:t>
            </a:r>
            <a:endParaRPr lang="en-US" sz="2400" dirty="0"/>
          </a:p>
          <a:p>
            <a:pPr algn="justLow"/>
            <a:r>
              <a:rPr lang="en-US" sz="2400" dirty="0"/>
              <a:t>Adding a slash to the start tag, like &lt;</a:t>
            </a:r>
            <a:r>
              <a:rPr lang="en-US" sz="2400" dirty="0" err="1"/>
              <a:t>br</a:t>
            </a:r>
            <a:r>
              <a:rPr lang="en-US" sz="2400" dirty="0"/>
              <a:t>/&gt;, is the proper way of closing empty elements, accepted by HTML, XHTML and XML</a:t>
            </a:r>
            <a:r>
              <a:rPr lang="en-US" sz="2400" dirty="0" smtClean="0"/>
              <a:t>.</a:t>
            </a:r>
            <a:endParaRPr lang="en-US" sz="2400" dirty="0"/>
          </a:p>
          <a:p>
            <a:pPr algn="justLow"/>
            <a:r>
              <a:rPr lang="en-US" sz="2400" dirty="0"/>
              <a:t>Even if &lt;</a:t>
            </a:r>
            <a:r>
              <a:rPr lang="en-US" sz="2400" dirty="0" err="1"/>
              <a:t>br</a:t>
            </a:r>
            <a:r>
              <a:rPr lang="en-US" sz="2400" dirty="0"/>
              <a:t>&gt; works in all browsers, writing &lt;</a:t>
            </a:r>
            <a:r>
              <a:rPr lang="en-US" sz="2400" dirty="0" err="1"/>
              <a:t>br</a:t>
            </a:r>
            <a:r>
              <a:rPr lang="en-US" sz="2400" dirty="0"/>
              <a:t> /&gt; instead is more future proof.</a:t>
            </a:r>
          </a:p>
          <a:p>
            <a:endParaRPr lang="en-US" sz="2400" dirty="0" smtClean="0"/>
          </a:p>
          <a:p>
            <a:endParaRPr lang="en-US" sz="3200" dirty="0" smtClean="0"/>
          </a:p>
          <a:p>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a:t>Empty HTML </a:t>
            </a:r>
            <a:r>
              <a:rPr lang="en-US" sz="3600" b="1" dirty="0" smtClean="0"/>
              <a:t>Elements</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664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2">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endParaRPr lang="en-US" sz="2400" b="1" dirty="0" smtClean="0"/>
          </a:p>
          <a:p>
            <a:pPr algn="ctr"/>
            <a:r>
              <a:rPr lang="en-US" sz="2400" b="1" dirty="0" smtClean="0"/>
              <a:t>What </a:t>
            </a:r>
            <a:r>
              <a:rPr lang="en-US" sz="2400" b="1" dirty="0"/>
              <a:t>is HTML</a:t>
            </a:r>
            <a:r>
              <a:rPr lang="en-US" sz="2400" b="1" dirty="0" smtClean="0"/>
              <a:t>?</a:t>
            </a:r>
            <a:r>
              <a:rPr lang="en-US" sz="2400" b="1" dirty="0"/>
              <a:t> </a:t>
            </a:r>
          </a:p>
          <a:p>
            <a:r>
              <a:rPr lang="en-US" sz="2400" dirty="0" smtClean="0"/>
              <a:t>  </a:t>
            </a:r>
            <a:r>
              <a:rPr lang="en-US" sz="2400" b="1" dirty="0" smtClean="0"/>
              <a:t>HTML </a:t>
            </a:r>
            <a:r>
              <a:rPr lang="en-US" sz="2400" b="1" dirty="0"/>
              <a:t>is a language for describing web pages</a:t>
            </a:r>
            <a:r>
              <a:rPr lang="en-US" sz="2400" b="1" dirty="0" smtClean="0"/>
              <a:t>.</a:t>
            </a:r>
          </a:p>
          <a:p>
            <a:endParaRPr lang="en-US" sz="2400" dirty="0"/>
          </a:p>
          <a:p>
            <a:pPr marL="342900" indent="-342900" algn="justLow">
              <a:buFont typeface="Arial" panose="020B0604020202020204" pitchFamily="34" charset="0"/>
              <a:buChar char="•"/>
            </a:pPr>
            <a:r>
              <a:rPr lang="en-US" sz="2400" dirty="0" smtClean="0"/>
              <a:t>HTML </a:t>
            </a:r>
            <a:r>
              <a:rPr lang="en-US" sz="2400" dirty="0"/>
              <a:t>stands for </a:t>
            </a:r>
            <a:r>
              <a:rPr lang="en-US" sz="2400" b="1" dirty="0"/>
              <a:t>H</a:t>
            </a:r>
            <a:r>
              <a:rPr lang="en-US" sz="2400" dirty="0"/>
              <a:t>yper </a:t>
            </a:r>
            <a:r>
              <a:rPr lang="en-US" sz="2400" b="1" dirty="0"/>
              <a:t>T</a:t>
            </a:r>
            <a:r>
              <a:rPr lang="en-US" sz="2400" dirty="0"/>
              <a:t>ext </a:t>
            </a:r>
            <a:r>
              <a:rPr lang="en-US" sz="2400" b="1" dirty="0"/>
              <a:t>M</a:t>
            </a:r>
            <a:r>
              <a:rPr lang="en-US" sz="2400" dirty="0"/>
              <a:t>arkup </a:t>
            </a:r>
            <a:r>
              <a:rPr lang="en-US" sz="2400" b="1" dirty="0" smtClean="0"/>
              <a:t>L</a:t>
            </a:r>
            <a:r>
              <a:rPr lang="en-US" sz="2400" dirty="0" smtClean="0"/>
              <a:t>anguage</a:t>
            </a:r>
            <a:endParaRPr lang="en-US" sz="2400" dirty="0"/>
          </a:p>
          <a:p>
            <a:pPr marL="342900" indent="-342900" algn="justLow">
              <a:buFont typeface="Arial" panose="020B0604020202020204" pitchFamily="34" charset="0"/>
              <a:buChar char="•"/>
            </a:pPr>
            <a:r>
              <a:rPr lang="en-US" sz="2400" dirty="0" smtClean="0"/>
              <a:t>HTML </a:t>
            </a:r>
            <a:r>
              <a:rPr lang="en-US" sz="2400" dirty="0"/>
              <a:t>is not a programming language, it is a </a:t>
            </a:r>
            <a:r>
              <a:rPr lang="en-US" sz="2400" b="1" dirty="0" smtClean="0"/>
              <a:t>markup language</a:t>
            </a:r>
            <a:endParaRPr lang="en-US" sz="2400" dirty="0"/>
          </a:p>
          <a:p>
            <a:pPr marL="342900" indent="-342900" algn="justLow">
              <a:buFont typeface="Arial" panose="020B0604020202020204" pitchFamily="34" charset="0"/>
              <a:buChar char="•"/>
            </a:pPr>
            <a:endParaRPr lang="en-US" sz="2400" dirty="0"/>
          </a:p>
          <a:p>
            <a:pPr marL="342900" indent="-342900" algn="justLow">
              <a:buFont typeface="Arial" panose="020B0604020202020204" pitchFamily="34" charset="0"/>
              <a:buChar char="•"/>
            </a:pPr>
            <a:r>
              <a:rPr lang="en-US" sz="2400" dirty="0" smtClean="0"/>
              <a:t>A </a:t>
            </a:r>
            <a:r>
              <a:rPr lang="en-US" sz="2400" dirty="0"/>
              <a:t>markup language is a set of </a:t>
            </a:r>
            <a:r>
              <a:rPr lang="en-US" sz="2400" b="1" dirty="0"/>
              <a:t>markup </a:t>
            </a:r>
            <a:r>
              <a:rPr lang="en-US" sz="2400" b="1" dirty="0" smtClean="0"/>
              <a:t>tags</a:t>
            </a:r>
            <a:endParaRPr lang="en-US" sz="2400" dirty="0"/>
          </a:p>
          <a:p>
            <a:pPr marL="342900" indent="-342900" algn="justLow">
              <a:buFont typeface="Arial" panose="020B0604020202020204" pitchFamily="34" charset="0"/>
              <a:buChar char="•"/>
            </a:pPr>
            <a:r>
              <a:rPr lang="en-US" sz="2400" dirty="0" smtClean="0"/>
              <a:t>HTML </a:t>
            </a:r>
            <a:r>
              <a:rPr lang="en-US" sz="2400" dirty="0"/>
              <a:t>uses </a:t>
            </a:r>
            <a:r>
              <a:rPr lang="en-US" sz="2400" b="1" dirty="0"/>
              <a:t>markup tags </a:t>
            </a:r>
            <a:r>
              <a:rPr lang="en-US" sz="2400" dirty="0"/>
              <a:t>to describe web pages</a:t>
            </a:r>
          </a:p>
          <a:p>
            <a:pPr lvl="1" algn="justLow">
              <a:spcAft>
                <a:spcPts val="600"/>
              </a:spcAft>
            </a:pPr>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u="sng" dirty="0" smtClean="0"/>
              <a:t>INTRODUCTION</a:t>
            </a:r>
            <a:endParaRPr lang="en-US" sz="3200" b="1" u="sng"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517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 </a:t>
            </a:r>
          </a:p>
          <a:p>
            <a:r>
              <a:rPr lang="en-US" sz="2800" b="1" dirty="0"/>
              <a:t>HTML markup tags are usually called HTML </a:t>
            </a:r>
            <a:r>
              <a:rPr lang="en-US" sz="2800" b="1" dirty="0" smtClean="0"/>
              <a:t>tags</a:t>
            </a:r>
            <a:endParaRPr lang="en-US" sz="2800" b="1" dirty="0"/>
          </a:p>
          <a:p>
            <a:pPr marL="342900" indent="-342900">
              <a:buFont typeface="Arial" panose="020B0604020202020204" pitchFamily="34" charset="0"/>
              <a:buChar char="•"/>
            </a:pPr>
            <a:r>
              <a:rPr lang="en-US" sz="2400" dirty="0" smtClean="0"/>
              <a:t>HTML </a:t>
            </a:r>
            <a:r>
              <a:rPr lang="en-US" sz="2400" dirty="0"/>
              <a:t>tags are keywords surrounded by </a:t>
            </a:r>
            <a:r>
              <a:rPr lang="en-US" sz="2400" b="1" dirty="0"/>
              <a:t>angle brackets </a:t>
            </a:r>
            <a:r>
              <a:rPr lang="en-US" sz="2400" dirty="0"/>
              <a:t>like &lt;html&gt; HTML tags normally </a:t>
            </a:r>
            <a:r>
              <a:rPr lang="en-US" sz="2400" b="1" dirty="0"/>
              <a:t>come in pairs </a:t>
            </a:r>
            <a:r>
              <a:rPr lang="en-US" sz="2400" dirty="0"/>
              <a:t>like &lt;b&gt; and &lt;/b&gt;</a:t>
            </a:r>
          </a:p>
          <a:p>
            <a:pPr marL="342900" indent="-342900">
              <a:buFont typeface="Arial" panose="020B0604020202020204" pitchFamily="34" charset="0"/>
              <a:buChar char="•"/>
            </a:pPr>
            <a:r>
              <a:rPr lang="en-US" sz="2400" dirty="0" smtClean="0"/>
              <a:t>The </a:t>
            </a:r>
            <a:r>
              <a:rPr lang="en-US" sz="2400" dirty="0"/>
              <a:t>first tag in a pair is the </a:t>
            </a:r>
            <a:r>
              <a:rPr lang="en-US" sz="2400" b="1" dirty="0"/>
              <a:t>start tag, </a:t>
            </a:r>
            <a:r>
              <a:rPr lang="en-US" sz="2400" dirty="0"/>
              <a:t>the second tag is the </a:t>
            </a:r>
            <a:r>
              <a:rPr lang="en-US" sz="2400" b="1" dirty="0"/>
              <a:t>end tag</a:t>
            </a:r>
            <a:endParaRPr lang="en-US" sz="2400" dirty="0"/>
          </a:p>
          <a:p>
            <a:pPr marL="342900" indent="-342900">
              <a:buFont typeface="Arial" panose="020B0604020202020204" pitchFamily="34" charset="0"/>
              <a:buChar char="•"/>
            </a:pPr>
            <a:r>
              <a:rPr lang="en-US" sz="2400" dirty="0" smtClean="0"/>
              <a:t>Start </a:t>
            </a:r>
            <a:r>
              <a:rPr lang="en-US" sz="2400" dirty="0"/>
              <a:t>and end tags are also called </a:t>
            </a:r>
            <a:r>
              <a:rPr lang="en-US" sz="2400" b="1" dirty="0"/>
              <a:t>opening tags </a:t>
            </a:r>
            <a:r>
              <a:rPr lang="en-US" sz="2400" dirty="0"/>
              <a:t>and </a:t>
            </a:r>
            <a:r>
              <a:rPr lang="en-US" sz="2400" b="1" dirty="0"/>
              <a:t>closing tags</a:t>
            </a:r>
            <a:r>
              <a:rPr lang="en-US" sz="2400" dirty="0"/>
              <a:t>.</a:t>
            </a:r>
          </a:p>
          <a:p>
            <a:pPr lvl="1" algn="just">
              <a:spcAft>
                <a:spcPts val="600"/>
              </a:spcAft>
            </a:pPr>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a:t>HTML Tags</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886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561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3200" b="1" dirty="0" smtClean="0"/>
          </a:p>
          <a:p>
            <a:r>
              <a:rPr lang="en-US" sz="3200" b="1" dirty="0" smtClean="0"/>
              <a:t>HTML </a:t>
            </a:r>
            <a:r>
              <a:rPr lang="en-US" sz="3200" b="1" dirty="0"/>
              <a:t>Documents = Web </a:t>
            </a:r>
            <a:r>
              <a:rPr lang="en-US" sz="3200" b="1" dirty="0" smtClean="0"/>
              <a:t>Pages</a:t>
            </a:r>
            <a:r>
              <a:rPr lang="en-US" sz="2800" dirty="0"/>
              <a:t> </a:t>
            </a:r>
          </a:p>
          <a:p>
            <a:pPr marL="457200" indent="-457200">
              <a:buFont typeface="Arial" panose="020B0604020202020204" pitchFamily="34" charset="0"/>
              <a:buChar char="•"/>
            </a:pPr>
            <a:r>
              <a:rPr lang="en-US" sz="2800" dirty="0" smtClean="0"/>
              <a:t>HTML </a:t>
            </a:r>
            <a:r>
              <a:rPr lang="en-US" sz="2800" dirty="0"/>
              <a:t>documents </a:t>
            </a:r>
            <a:r>
              <a:rPr lang="en-US" sz="2800" b="1" dirty="0"/>
              <a:t>describe web </a:t>
            </a:r>
            <a:r>
              <a:rPr lang="en-US" sz="2800" b="1" dirty="0" smtClean="0"/>
              <a:t>pages</a:t>
            </a:r>
            <a:endParaRPr lang="en-US" sz="2800" dirty="0"/>
          </a:p>
          <a:p>
            <a:pPr marL="457200" indent="-457200">
              <a:buFont typeface="Arial" panose="020B0604020202020204" pitchFamily="34" charset="0"/>
              <a:buChar char="•"/>
            </a:pPr>
            <a:r>
              <a:rPr lang="en-US" sz="2800" dirty="0" smtClean="0"/>
              <a:t>HTML </a:t>
            </a:r>
            <a:r>
              <a:rPr lang="en-US" sz="2800" dirty="0"/>
              <a:t>documents </a:t>
            </a:r>
            <a:r>
              <a:rPr lang="en-US" sz="2800" b="1" dirty="0"/>
              <a:t>contain HTML tags </a:t>
            </a:r>
            <a:r>
              <a:rPr lang="en-US" sz="2800" dirty="0"/>
              <a:t>and plain </a:t>
            </a:r>
            <a:r>
              <a:rPr lang="en-US" sz="2800" dirty="0" smtClean="0"/>
              <a:t>text</a:t>
            </a:r>
          </a:p>
          <a:p>
            <a:pPr marL="457200" indent="-457200">
              <a:buFont typeface="Arial" panose="020B0604020202020204" pitchFamily="34" charset="0"/>
              <a:buChar char="•"/>
            </a:pPr>
            <a:r>
              <a:rPr lang="en-US" sz="2800" dirty="0" smtClean="0"/>
              <a:t>HTML documents are also </a:t>
            </a:r>
            <a:r>
              <a:rPr lang="en-US" sz="2800" b="1" dirty="0" smtClean="0"/>
              <a:t>called web pages</a:t>
            </a:r>
            <a:endParaRPr lang="en-US" sz="2800" dirty="0"/>
          </a:p>
          <a:p>
            <a:endParaRPr lang="en-US" sz="2800" dirty="0"/>
          </a:p>
          <a:p>
            <a:pPr algn="justLow"/>
            <a:r>
              <a:rPr lang="en-US" sz="2400" dirty="0"/>
              <a:t>The purpose of a web browser (like Internet Explorer or Firefox) is to read HTML documents and display them as web pages. The browser does not display the HTML tags, but uses the tags to interpret the content of the page:</a:t>
            </a:r>
          </a:p>
          <a:p>
            <a:pPr lvl="1" algn="just">
              <a:spcAft>
                <a:spcPts val="600"/>
              </a:spcAft>
            </a:pPr>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a:t>HTML Documents</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760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518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 </a:t>
            </a:r>
            <a:endParaRPr lang="en-US" sz="2400" dirty="0" smtClean="0"/>
          </a:p>
          <a:p>
            <a:endParaRPr lang="en-US" sz="2400" dirty="0"/>
          </a:p>
          <a:p>
            <a:r>
              <a:rPr lang="en-US" sz="2800" b="1" dirty="0"/>
              <a:t>There are four sets of tags that need to go in every HTML document. These are</a:t>
            </a:r>
            <a:r>
              <a:rPr lang="en-US" sz="2800" b="1" dirty="0" smtClean="0"/>
              <a:t>:</a:t>
            </a:r>
          </a:p>
          <a:p>
            <a:endParaRPr lang="en-US" sz="2800" b="1" dirty="0"/>
          </a:p>
          <a:p>
            <a:pPr marL="457200" indent="-457200">
              <a:buFont typeface="Arial" panose="020B0604020202020204" pitchFamily="34" charset="0"/>
              <a:buChar char="•"/>
            </a:pPr>
            <a:r>
              <a:rPr lang="en-US" sz="2800" dirty="0" smtClean="0"/>
              <a:t>&lt;</a:t>
            </a:r>
            <a:r>
              <a:rPr lang="en-US" sz="2800" dirty="0"/>
              <a:t>HTML&gt;&lt;/HTML</a:t>
            </a:r>
            <a:r>
              <a:rPr lang="en-US" sz="2800" dirty="0" smtClean="0"/>
              <a:t>&gt;</a:t>
            </a:r>
            <a:endParaRPr lang="en-US" sz="2800" dirty="0"/>
          </a:p>
          <a:p>
            <a:pPr marL="457200" indent="-457200">
              <a:buFont typeface="Arial" panose="020B0604020202020204" pitchFamily="34" charset="0"/>
              <a:buChar char="•"/>
            </a:pPr>
            <a:r>
              <a:rPr lang="en-US" sz="2800" dirty="0" smtClean="0"/>
              <a:t>&lt;</a:t>
            </a:r>
            <a:r>
              <a:rPr lang="en-US" sz="2800" dirty="0"/>
              <a:t>HEAD&gt;&lt;/HEAD</a:t>
            </a:r>
            <a:r>
              <a:rPr lang="en-US" sz="2800" dirty="0" smtClean="0"/>
              <a:t>&gt;</a:t>
            </a:r>
            <a:endParaRPr lang="en-US" sz="2800" dirty="0"/>
          </a:p>
          <a:p>
            <a:pPr marL="457200" indent="-457200">
              <a:buFont typeface="Arial" panose="020B0604020202020204" pitchFamily="34" charset="0"/>
              <a:buChar char="•"/>
            </a:pPr>
            <a:r>
              <a:rPr lang="en-US" sz="2800" dirty="0" smtClean="0"/>
              <a:t>&lt;</a:t>
            </a:r>
            <a:r>
              <a:rPr lang="en-US" sz="2800" dirty="0"/>
              <a:t>TITLE&gt;&lt;/TITLE</a:t>
            </a:r>
            <a:r>
              <a:rPr lang="en-US" sz="2800" dirty="0" smtClean="0"/>
              <a:t>&gt;</a:t>
            </a:r>
            <a:endParaRPr lang="en-US" sz="2800" dirty="0"/>
          </a:p>
          <a:p>
            <a:pPr marL="457200" indent="-457200">
              <a:buFont typeface="Arial" panose="020B0604020202020204" pitchFamily="34" charset="0"/>
              <a:buChar char="•"/>
            </a:pPr>
            <a:r>
              <a:rPr lang="en-US" sz="2800" dirty="0" smtClean="0"/>
              <a:t>&lt;</a:t>
            </a:r>
            <a:r>
              <a:rPr lang="en-US" sz="2800" dirty="0"/>
              <a:t>BODY&gt;&lt;/BODY&gt;</a:t>
            </a:r>
          </a:p>
          <a:p>
            <a:pPr lvl="1" algn="just">
              <a:spcAft>
                <a:spcPts val="600"/>
              </a:spcAft>
            </a:pPr>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a:t>HTML Tags</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574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543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 </a:t>
            </a:r>
            <a:endParaRPr lang="en-US" sz="2400" dirty="0" smtClean="0"/>
          </a:p>
          <a:p>
            <a:endParaRPr lang="en-US" sz="2400" dirty="0"/>
          </a:p>
          <a:p>
            <a:pPr marL="285750" indent="-285750" algn="justLow">
              <a:buFont typeface="Wingdings" panose="05000000000000000000" pitchFamily="2" charset="2"/>
              <a:buChar char="v"/>
            </a:pPr>
            <a:r>
              <a:rPr lang="en-US" sz="2400" dirty="0" smtClean="0"/>
              <a:t>The  </a:t>
            </a:r>
            <a:r>
              <a:rPr lang="en-US" sz="2400" b="1" dirty="0"/>
              <a:t>&lt;html&gt;  </a:t>
            </a:r>
            <a:r>
              <a:rPr lang="en-US" sz="2400" dirty="0"/>
              <a:t>tag  tells  the  browser  that  this  is  an  HTML  document.  The  &lt;HTML</a:t>
            </a:r>
            <a:r>
              <a:rPr lang="en-US" sz="2400" dirty="0" smtClean="0"/>
              <a:t>&gt;</a:t>
            </a:r>
            <a:r>
              <a:rPr lang="en-US" sz="2000" dirty="0"/>
              <a:t> </a:t>
            </a:r>
            <a:r>
              <a:rPr lang="en-US" sz="2400" dirty="0" smtClean="0"/>
              <a:t>&lt;/</a:t>
            </a:r>
            <a:r>
              <a:rPr lang="en-US" sz="2400" dirty="0"/>
              <a:t>HTML&gt; tags identify the beginning and end of an HTML document. All tags must fall between these two</a:t>
            </a:r>
            <a:r>
              <a:rPr lang="en-US" sz="2400" dirty="0" smtClean="0"/>
              <a:t>.</a:t>
            </a:r>
          </a:p>
          <a:p>
            <a:pPr algn="justLow"/>
            <a:endParaRPr lang="en-US" sz="2000" dirty="0"/>
          </a:p>
          <a:p>
            <a:pPr marL="285750" indent="-285750" algn="justLow">
              <a:buFont typeface="Wingdings" panose="05000000000000000000" pitchFamily="2" charset="2"/>
              <a:buChar char="v"/>
            </a:pPr>
            <a:r>
              <a:rPr lang="en-US" sz="2400" dirty="0" smtClean="0"/>
              <a:t>The  </a:t>
            </a:r>
            <a:r>
              <a:rPr lang="en-US" sz="2400" b="1" dirty="0"/>
              <a:t>&lt;HEAD&gt;&lt;/HEAD&gt;  </a:t>
            </a:r>
            <a:r>
              <a:rPr lang="en-US" sz="2400" dirty="0"/>
              <a:t>tags  define  the  header.  This  is  where  all  the  important information about the document goes, </a:t>
            </a:r>
            <a:r>
              <a:rPr lang="en-US" sz="2400" dirty="0" err="1"/>
              <a:t>eg</a:t>
            </a:r>
            <a:r>
              <a:rPr lang="en-US" sz="2400" dirty="0"/>
              <a:t>. The </a:t>
            </a:r>
            <a:r>
              <a:rPr lang="en-US" sz="2400" dirty="0">
                <a:hlinkClick r:id="rId4"/>
              </a:rPr>
              <a:t>META Tags</a:t>
            </a:r>
            <a:r>
              <a:rPr lang="en-US" sz="2400" dirty="0"/>
              <a:t>, </a:t>
            </a:r>
            <a:r>
              <a:rPr lang="en-US" sz="2400" dirty="0" err="1">
                <a:hlinkClick r:id="rId5"/>
              </a:rPr>
              <a:t>JavaScripts</a:t>
            </a:r>
            <a:r>
              <a:rPr lang="en-US" sz="2400" dirty="0"/>
              <a:t>, </a:t>
            </a:r>
            <a:r>
              <a:rPr lang="en-US" sz="2400" dirty="0">
                <a:hlinkClick r:id="rId6"/>
              </a:rPr>
              <a:t>Style definitions </a:t>
            </a:r>
            <a:r>
              <a:rPr lang="en-US" sz="2400" dirty="0"/>
              <a:t>and the title of the document, etc.</a:t>
            </a:r>
            <a:endParaRPr lang="en-US" sz="2000" dirty="0"/>
          </a:p>
          <a:p>
            <a:pPr lvl="1" algn="just">
              <a:spcAft>
                <a:spcPts val="600"/>
              </a:spcAft>
            </a:pPr>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7"/>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a:t>HTML Tags</a:t>
            </a:r>
            <a:endParaRPr lang="en-US" sz="3600" dirty="0"/>
          </a:p>
        </p:txBody>
      </p:sp>
      <p:pic>
        <p:nvPicPr>
          <p:cNvPr id="9" name="Picture 2" descr="C:\Users\atheer.akram\Desktop\download.png"/>
          <p:cNvPicPr>
            <a:picLocks noChangeAspect="1" noChangeArrowheads="1"/>
          </p:cNvPicPr>
          <p:nvPr/>
        </p:nvPicPr>
        <p:blipFill>
          <a:blip r:embed="rId8"/>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545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29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 </a:t>
            </a:r>
          </a:p>
          <a:p>
            <a:pPr marL="342900" indent="-342900" algn="justLow">
              <a:buFont typeface="Wingdings" panose="05000000000000000000" pitchFamily="2" charset="2"/>
              <a:buChar char="v"/>
            </a:pPr>
            <a:r>
              <a:rPr lang="en-US" sz="2800" dirty="0" smtClean="0"/>
              <a:t>The  </a:t>
            </a:r>
            <a:r>
              <a:rPr lang="en-US" sz="2800" b="1" dirty="0"/>
              <a:t>&lt;TITLE&gt;&lt;/TITLE&gt;  </a:t>
            </a:r>
            <a:r>
              <a:rPr lang="en-US" sz="2800" dirty="0"/>
              <a:t>tags  must  go  within  </a:t>
            </a:r>
            <a:r>
              <a:rPr lang="en-US" sz="2800" dirty="0" smtClean="0"/>
              <a:t>the &lt;HEAD</a:t>
            </a:r>
            <a:r>
              <a:rPr lang="en-US" sz="2800" dirty="0"/>
              <a:t>&gt;&lt;/HEAD&gt;  tag.  Anything between the two TITLE tags appears in the title bar of your browser. The title element</a:t>
            </a:r>
            <a:r>
              <a:rPr lang="en-US" sz="2800" dirty="0" smtClean="0"/>
              <a:t>:</a:t>
            </a:r>
            <a:endParaRPr lang="en-US" sz="2800" dirty="0"/>
          </a:p>
          <a:p>
            <a:pPr algn="justLow"/>
            <a:r>
              <a:rPr lang="en-US" sz="2400" dirty="0"/>
              <a:t>o defines a title in the browser </a:t>
            </a:r>
            <a:r>
              <a:rPr lang="en-US" sz="2400" dirty="0" smtClean="0"/>
              <a:t>toolbar</a:t>
            </a:r>
            <a:endParaRPr lang="en-US" sz="2400" dirty="0"/>
          </a:p>
          <a:p>
            <a:pPr algn="justLow"/>
            <a:r>
              <a:rPr lang="en-US" sz="2400" dirty="0"/>
              <a:t>o provides a title for the page when it is added to </a:t>
            </a:r>
            <a:r>
              <a:rPr lang="en-US" sz="2400" dirty="0" smtClean="0"/>
              <a:t>favorites</a:t>
            </a:r>
            <a:endParaRPr lang="en-US" sz="2400" dirty="0"/>
          </a:p>
          <a:p>
            <a:pPr algn="justLow"/>
            <a:r>
              <a:rPr lang="en-US" sz="2400" dirty="0"/>
              <a:t>o displays a title for the page in search-engine results</a:t>
            </a:r>
          </a:p>
          <a:p>
            <a:pPr algn="justLow"/>
            <a:r>
              <a:rPr lang="en-US" sz="2400" dirty="0"/>
              <a:t> </a:t>
            </a:r>
          </a:p>
          <a:p>
            <a:pPr marL="342900" indent="-342900" algn="justLow">
              <a:buFont typeface="Wingdings" panose="05000000000000000000" pitchFamily="2" charset="2"/>
              <a:buChar char="v"/>
            </a:pPr>
            <a:r>
              <a:rPr lang="en-US" sz="2800" dirty="0" smtClean="0"/>
              <a:t>The </a:t>
            </a:r>
            <a:r>
              <a:rPr lang="en-US" sz="2800" b="1" dirty="0"/>
              <a:t>body </a:t>
            </a:r>
            <a:r>
              <a:rPr lang="en-US" sz="2800" dirty="0"/>
              <a:t>element contains all the contents of an HTML document, such as text, hyperlinks, images, tables, lists, etc.</a:t>
            </a:r>
          </a:p>
          <a:p>
            <a:pPr lvl="1" algn="justLow">
              <a:spcAft>
                <a:spcPts val="600"/>
              </a:spcAft>
            </a:pPr>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a:t>HTML Tags</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048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44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 </a:t>
            </a:r>
            <a:endParaRPr lang="en-US" sz="2400" dirty="0" smtClean="0"/>
          </a:p>
          <a:p>
            <a:endParaRPr lang="en-US" sz="2400" dirty="0"/>
          </a:p>
          <a:p>
            <a:pPr lvl="1" algn="justLow">
              <a:spcAft>
                <a:spcPts val="600"/>
              </a:spcAft>
            </a:pPr>
            <a:r>
              <a:rPr lang="en-US" sz="2000" b="1" dirty="0"/>
              <a:t>HTML documents are defined by HTML elements</a:t>
            </a:r>
            <a:r>
              <a:rPr lang="en-US" sz="2000" b="1" dirty="0" smtClean="0"/>
              <a:t>.</a:t>
            </a:r>
          </a:p>
          <a:p>
            <a:pPr lvl="1" algn="justLow">
              <a:spcAft>
                <a:spcPts val="600"/>
              </a:spcAft>
            </a:pPr>
            <a:r>
              <a:rPr lang="en-US" sz="2000" b="1" dirty="0"/>
              <a:t>An HTML element is everything from the start tag to the end tag</a:t>
            </a:r>
            <a:r>
              <a:rPr lang="en-US" sz="2000" b="1" dirty="0" smtClean="0"/>
              <a:t>:</a:t>
            </a:r>
          </a:p>
          <a:p>
            <a:pPr lvl="1" algn="justLow">
              <a:spcAft>
                <a:spcPts val="600"/>
              </a:spcAft>
            </a:pPr>
            <a:endParaRPr lang="en-US" sz="2000" b="1" dirty="0"/>
          </a:p>
          <a:p>
            <a:pPr lvl="1" algn="justLow">
              <a:spcAft>
                <a:spcPts val="600"/>
              </a:spcAft>
            </a:pPr>
            <a:endParaRPr lang="en-US" sz="2000" b="1" dirty="0" smtClean="0"/>
          </a:p>
          <a:p>
            <a:pPr lvl="1" algn="justLow">
              <a:spcAft>
                <a:spcPts val="600"/>
              </a:spcAft>
            </a:pPr>
            <a:endParaRPr lang="en-US" sz="2000" b="1" dirty="0"/>
          </a:p>
          <a:p>
            <a:pPr lvl="1" algn="justLow">
              <a:spcAft>
                <a:spcPts val="600"/>
              </a:spcAft>
            </a:pPr>
            <a:endParaRPr lang="en-US" sz="2000" b="1" dirty="0" smtClean="0"/>
          </a:p>
          <a:p>
            <a:pPr lvl="1" algn="justLow">
              <a:spcAft>
                <a:spcPts val="600"/>
              </a:spcAft>
            </a:pPr>
            <a:endParaRPr lang="en-US" sz="2000" b="1" dirty="0"/>
          </a:p>
          <a:p>
            <a:pPr lvl="1" algn="justLow">
              <a:spcAft>
                <a:spcPts val="600"/>
              </a:spcAft>
            </a:pPr>
            <a:endParaRPr lang="en-US" sz="2000" b="1" dirty="0"/>
          </a:p>
          <a:p>
            <a:pPr lvl="1" algn="justLow">
              <a:spcAft>
                <a:spcPts val="600"/>
              </a:spcAft>
            </a:pPr>
            <a:r>
              <a:rPr lang="en-US" sz="2400" b="1" dirty="0" smtClean="0"/>
              <a:t>* </a:t>
            </a:r>
            <a:r>
              <a:rPr lang="en-US" sz="2400" dirty="0"/>
              <a:t>The start tag is often called the </a:t>
            </a:r>
            <a:r>
              <a:rPr lang="en-US" sz="2400" b="1" dirty="0"/>
              <a:t>opening tag</a:t>
            </a:r>
            <a:r>
              <a:rPr lang="en-US" sz="2400" dirty="0"/>
              <a:t>. The end tag is often called the </a:t>
            </a:r>
            <a:r>
              <a:rPr lang="en-US" sz="2400" b="1" dirty="0"/>
              <a:t>closing tag</a:t>
            </a:r>
            <a:r>
              <a:rPr lang="en-US" sz="2400" dirty="0"/>
              <a:t>.</a:t>
            </a:r>
          </a:p>
          <a:p>
            <a:pPr lvl="1" algn="justLow">
              <a:spcAft>
                <a:spcPts val="600"/>
              </a:spcAft>
            </a:pPr>
            <a:endParaRPr lang="en-US" sz="2000" b="1" dirty="0" smtClean="0"/>
          </a:p>
          <a:p>
            <a:pPr lvl="1" algn="justLow">
              <a:spcAft>
                <a:spcPts val="600"/>
              </a:spcAft>
            </a:pPr>
            <a:endParaRPr lang="en-US" sz="2000" dirty="0" smtClean="0">
              <a:solidFill>
                <a:srgbClr val="FF0000"/>
              </a:solidFill>
              <a:latin typeface="Times New Roman" pitchFamily="18" charset="0"/>
              <a:cs typeface="Times New Roman" pitchFamily="18" charset="0"/>
            </a:endParaRPr>
          </a:p>
          <a:p>
            <a:pPr lvl="1" algn="just">
              <a:spcAft>
                <a:spcPts val="600"/>
              </a:spcAft>
            </a:pPr>
            <a:r>
              <a:rPr lang="en-US" sz="2000" dirty="0" smtClean="0">
                <a:solidFill>
                  <a:srgbClr val="FF0000"/>
                </a:solidFill>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u="heavy" dirty="0"/>
              <a:t>HTML Elements</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46033834"/>
              </p:ext>
            </p:extLst>
          </p:nvPr>
        </p:nvGraphicFramePr>
        <p:xfrm>
          <a:off x="1238251" y="2895600"/>
          <a:ext cx="7680561" cy="1966947"/>
        </p:xfrm>
        <a:graphic>
          <a:graphicData uri="http://schemas.openxmlformats.org/drawingml/2006/table">
            <a:tbl>
              <a:tblPr firstRow="1" firstCol="1" lastRow="1" lastCol="1" bandRow="1" bandCol="1">
                <a:tableStyleId>{5A111915-BE36-4E01-A7E5-04B1672EAD32}</a:tableStyleId>
              </a:tblPr>
              <a:tblGrid>
                <a:gridCol w="2611405">
                  <a:extLst>
                    <a:ext uri="{9D8B030D-6E8A-4147-A177-3AD203B41FA5}">
                      <a16:colId xmlns:a16="http://schemas.microsoft.com/office/drawing/2014/main" val="20000"/>
                    </a:ext>
                  </a:extLst>
                </a:gridCol>
                <a:gridCol w="2612167">
                  <a:extLst>
                    <a:ext uri="{9D8B030D-6E8A-4147-A177-3AD203B41FA5}">
                      <a16:colId xmlns:a16="http://schemas.microsoft.com/office/drawing/2014/main" val="20001"/>
                    </a:ext>
                  </a:extLst>
                </a:gridCol>
                <a:gridCol w="2456989">
                  <a:extLst>
                    <a:ext uri="{9D8B030D-6E8A-4147-A177-3AD203B41FA5}">
                      <a16:colId xmlns:a16="http://schemas.microsoft.com/office/drawing/2014/main" val="20002"/>
                    </a:ext>
                  </a:extLst>
                </a:gridCol>
              </a:tblGrid>
              <a:tr h="533400">
                <a:tc>
                  <a:txBody>
                    <a:bodyPr/>
                    <a:lstStyle/>
                    <a:p>
                      <a:pPr marL="635" marR="0">
                        <a:lnSpc>
                          <a:spcPct val="115000"/>
                        </a:lnSpc>
                        <a:spcBef>
                          <a:spcPts val="25"/>
                        </a:spcBef>
                        <a:spcAft>
                          <a:spcPts val="0"/>
                        </a:spcAft>
                      </a:pPr>
                      <a:r>
                        <a:rPr lang="en-US" sz="2000" dirty="0">
                          <a:effectLst/>
                        </a:rPr>
                        <a:t>Start</a:t>
                      </a:r>
                      <a:r>
                        <a:rPr lang="en-US" sz="2000" spc="-20" dirty="0">
                          <a:effectLst/>
                        </a:rPr>
                        <a:t> </a:t>
                      </a:r>
                      <a:r>
                        <a:rPr lang="en-US" sz="2000" dirty="0">
                          <a:effectLst/>
                        </a:rPr>
                        <a:t>tag</a:t>
                      </a:r>
                      <a:r>
                        <a:rPr lang="en-US" sz="2000" spc="-10" dirty="0">
                          <a:effectLst/>
                        </a:rPr>
                        <a:t> </a:t>
                      </a:r>
                      <a:r>
                        <a:rPr lang="en-US" sz="2000" dirty="0">
                          <a:effectLst/>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540" marR="0">
                        <a:lnSpc>
                          <a:spcPct val="115000"/>
                        </a:lnSpc>
                        <a:spcBef>
                          <a:spcPts val="25"/>
                        </a:spcBef>
                        <a:spcAft>
                          <a:spcPts val="0"/>
                        </a:spcAft>
                      </a:pPr>
                      <a:r>
                        <a:rPr lang="en-US" sz="2000">
                          <a:effectLst/>
                        </a:rPr>
                        <a:t>Element</a:t>
                      </a:r>
                      <a:r>
                        <a:rPr lang="en-US" sz="2000" spc="-25">
                          <a:effectLst/>
                        </a:rPr>
                        <a:t> </a:t>
                      </a:r>
                      <a:r>
                        <a:rPr lang="en-US" sz="2000">
                          <a:effectLst/>
                        </a:rPr>
                        <a:t>content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175" marR="0">
                        <a:lnSpc>
                          <a:spcPct val="115000"/>
                        </a:lnSpc>
                        <a:spcBef>
                          <a:spcPts val="25"/>
                        </a:spcBef>
                        <a:spcAft>
                          <a:spcPts val="0"/>
                        </a:spcAft>
                      </a:pPr>
                      <a:r>
                        <a:rPr lang="en-US" sz="2000" dirty="0">
                          <a:effectLst/>
                        </a:rPr>
                        <a:t>End</a:t>
                      </a:r>
                      <a:r>
                        <a:rPr lang="en-US" sz="2000" spc="-15" dirty="0">
                          <a:effectLst/>
                        </a:rPr>
                        <a:t> </a:t>
                      </a:r>
                      <a:r>
                        <a:rPr lang="en-US" sz="2000" dirty="0">
                          <a:effectLst/>
                        </a:rPr>
                        <a:t>tag</a:t>
                      </a:r>
                      <a:r>
                        <a:rPr lang="en-US" sz="2000" spc="-20" dirty="0">
                          <a:effectLst/>
                        </a:rPr>
                        <a:t> </a:t>
                      </a:r>
                      <a:r>
                        <a:rPr lang="en-US" sz="2000" dirty="0">
                          <a:effectLst/>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0"/>
                  </a:ext>
                </a:extLst>
              </a:tr>
              <a:tr h="365472">
                <a:tc>
                  <a:txBody>
                    <a:bodyPr/>
                    <a:lstStyle/>
                    <a:p>
                      <a:pPr marL="635" marR="0">
                        <a:lnSpc>
                          <a:spcPts val="1480"/>
                        </a:lnSpc>
                        <a:spcBef>
                          <a:spcPts val="0"/>
                        </a:spcBef>
                        <a:spcAft>
                          <a:spcPts val="0"/>
                        </a:spcAft>
                      </a:pPr>
                      <a:r>
                        <a:rPr lang="en-US" sz="2000">
                          <a:effectLst/>
                        </a:rPr>
                        <a:t>&lt;p&gt;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540" marR="0">
                        <a:lnSpc>
                          <a:spcPts val="1480"/>
                        </a:lnSpc>
                        <a:spcBef>
                          <a:spcPts val="0"/>
                        </a:spcBef>
                        <a:spcAft>
                          <a:spcPts val="0"/>
                        </a:spcAft>
                      </a:pPr>
                      <a:r>
                        <a:rPr lang="en-US" sz="2000" spc="10" dirty="0">
                          <a:effectLst/>
                        </a:rPr>
                        <a:t>T</a:t>
                      </a:r>
                      <a:r>
                        <a:rPr lang="en-US" sz="2000" dirty="0">
                          <a:effectLst/>
                        </a:rPr>
                        <a:t>his</a:t>
                      </a:r>
                      <a:r>
                        <a:rPr lang="en-US" sz="2000" spc="-25" dirty="0">
                          <a:effectLst/>
                        </a:rPr>
                        <a:t> </a:t>
                      </a:r>
                      <a:r>
                        <a:rPr lang="en-US" sz="2000" dirty="0">
                          <a:effectLst/>
                        </a:rPr>
                        <a:t>is</a:t>
                      </a:r>
                      <a:r>
                        <a:rPr lang="en-US" sz="2000" spc="-10" dirty="0">
                          <a:effectLst/>
                        </a:rPr>
                        <a:t> </a:t>
                      </a:r>
                      <a:r>
                        <a:rPr lang="en-US" sz="2000" dirty="0">
                          <a:effectLst/>
                        </a:rPr>
                        <a:t>a</a:t>
                      </a:r>
                      <a:r>
                        <a:rPr lang="en-US" sz="2000" spc="-5" dirty="0">
                          <a:effectLst/>
                        </a:rPr>
                        <a:t> </a:t>
                      </a:r>
                      <a:r>
                        <a:rPr lang="en-US" sz="2000" dirty="0">
                          <a:effectLst/>
                        </a:rPr>
                        <a:t>paragra</a:t>
                      </a:r>
                      <a:r>
                        <a:rPr lang="en-US" sz="2000" spc="-5" dirty="0">
                          <a:effectLst/>
                        </a:rPr>
                        <a:t>p</a:t>
                      </a:r>
                      <a:r>
                        <a:rPr lang="en-US" sz="2000" dirty="0">
                          <a:effectLst/>
                        </a:rPr>
                        <a:t>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175" marR="0">
                        <a:lnSpc>
                          <a:spcPts val="1480"/>
                        </a:lnSpc>
                        <a:spcBef>
                          <a:spcPts val="0"/>
                        </a:spcBef>
                        <a:spcAft>
                          <a:spcPts val="0"/>
                        </a:spcAft>
                      </a:pPr>
                      <a:r>
                        <a:rPr lang="en-US" sz="2000" dirty="0">
                          <a:effectLst/>
                        </a:rPr>
                        <a:t>&lt;/p&gt;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1"/>
                  </a:ext>
                </a:extLst>
              </a:tr>
              <a:tr h="527861">
                <a:tc>
                  <a:txBody>
                    <a:bodyPr/>
                    <a:lstStyle/>
                    <a:p>
                      <a:pPr marL="635" marR="0">
                        <a:lnSpc>
                          <a:spcPct val="115000"/>
                        </a:lnSpc>
                        <a:spcBef>
                          <a:spcPts val="40"/>
                        </a:spcBef>
                        <a:spcAft>
                          <a:spcPts val="0"/>
                        </a:spcAft>
                      </a:pPr>
                      <a:r>
                        <a:rPr lang="en-US" sz="2000" dirty="0">
                          <a:effectLst/>
                        </a:rPr>
                        <a:t>&lt;a</a:t>
                      </a:r>
                      <a:r>
                        <a:rPr lang="en-US" sz="2000" spc="-5" dirty="0">
                          <a:effectLst/>
                        </a:rPr>
                        <a:t> </a:t>
                      </a:r>
                      <a:r>
                        <a:rPr lang="en-US" sz="2000" dirty="0" err="1">
                          <a:effectLst/>
                        </a:rPr>
                        <a:t>href</a:t>
                      </a:r>
                      <a:r>
                        <a:rPr lang="en-US" sz="2000" dirty="0">
                          <a:effectLst/>
                        </a:rPr>
                        <a:t>=</a:t>
                      </a:r>
                      <a:r>
                        <a:rPr lang="en-US" sz="2000" spc="-5" dirty="0">
                          <a:effectLst/>
                        </a:rPr>
                        <a:t>"</a:t>
                      </a:r>
                      <a:r>
                        <a:rPr lang="en-US" sz="2000" dirty="0">
                          <a:effectLst/>
                        </a:rPr>
                        <a:t>default.htm"</a:t>
                      </a:r>
                      <a:r>
                        <a:rPr lang="en-US" sz="2000" spc="-65" dirty="0">
                          <a:effectLst/>
                        </a:rPr>
                        <a:t> </a:t>
                      </a:r>
                      <a:r>
                        <a:rPr lang="en-US" sz="2000" dirty="0">
                          <a:effectLst/>
                        </a:rPr>
                        <a:t>&gt;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2540" marR="0">
                        <a:lnSpc>
                          <a:spcPct val="115000"/>
                        </a:lnSpc>
                        <a:spcBef>
                          <a:spcPts val="40"/>
                        </a:spcBef>
                        <a:spcAft>
                          <a:spcPts val="0"/>
                        </a:spcAft>
                      </a:pPr>
                      <a:r>
                        <a:rPr lang="en-US" sz="2000" spc="10">
                          <a:effectLst/>
                        </a:rPr>
                        <a:t>T</a:t>
                      </a:r>
                      <a:r>
                        <a:rPr lang="en-US" sz="2000">
                          <a:effectLst/>
                        </a:rPr>
                        <a:t>his</a:t>
                      </a:r>
                      <a:r>
                        <a:rPr lang="en-US" sz="2000" spc="-25">
                          <a:effectLst/>
                        </a:rPr>
                        <a:t> </a:t>
                      </a:r>
                      <a:r>
                        <a:rPr lang="en-US" sz="2000">
                          <a:effectLst/>
                        </a:rPr>
                        <a:t>is</a:t>
                      </a:r>
                      <a:r>
                        <a:rPr lang="en-US" sz="2000" spc="-10">
                          <a:effectLst/>
                        </a:rPr>
                        <a:t> </a:t>
                      </a:r>
                      <a:r>
                        <a:rPr lang="en-US" sz="2000">
                          <a:effectLst/>
                        </a:rPr>
                        <a:t>a</a:t>
                      </a:r>
                      <a:r>
                        <a:rPr lang="en-US" sz="2000" spc="-5">
                          <a:effectLst/>
                        </a:rPr>
                        <a:t> </a:t>
                      </a:r>
                      <a:r>
                        <a:rPr lang="en-US" sz="2000">
                          <a:effectLst/>
                        </a:rPr>
                        <a:t>link</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3175" marR="0">
                        <a:lnSpc>
                          <a:spcPct val="115000"/>
                        </a:lnSpc>
                        <a:spcBef>
                          <a:spcPts val="40"/>
                        </a:spcBef>
                        <a:spcAft>
                          <a:spcPts val="0"/>
                        </a:spcAft>
                      </a:pPr>
                      <a:r>
                        <a:rPr lang="en-US" sz="2000">
                          <a:effectLst/>
                        </a:rPr>
                        <a:t>&lt;/a&gt;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367035">
                <a:tc>
                  <a:txBody>
                    <a:bodyPr/>
                    <a:lstStyle/>
                    <a:p>
                      <a:pPr marL="635" marR="0">
                        <a:lnSpc>
                          <a:spcPct val="115000"/>
                        </a:lnSpc>
                        <a:spcBef>
                          <a:spcPts val="50"/>
                        </a:spcBef>
                        <a:spcAft>
                          <a:spcPts val="0"/>
                        </a:spcAft>
                      </a:pPr>
                      <a:r>
                        <a:rPr lang="en-US" sz="2000">
                          <a:effectLst/>
                        </a:rPr>
                        <a:t>&lt;br</a:t>
                      </a:r>
                      <a:r>
                        <a:rPr lang="en-US" sz="2000" spc="-10">
                          <a:effectLst/>
                        </a:rPr>
                        <a:t> </a:t>
                      </a:r>
                      <a:r>
                        <a:rPr lang="en-US" sz="2000">
                          <a:effectLst/>
                        </a:rPr>
                        <a:t>/&gt;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nSpc>
                          <a:spcPct val="115000"/>
                        </a:lnSpc>
                        <a:spcBef>
                          <a:spcPts val="0"/>
                        </a:spcBef>
                        <a:spcAft>
                          <a:spcPts val="100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a:lnSpc>
                          <a:spcPct val="115000"/>
                        </a:lnSpc>
                        <a:spcBef>
                          <a:spcPts val="0"/>
                        </a:spcBef>
                        <a:spcAft>
                          <a:spcPts val="100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837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59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 </a:t>
            </a:r>
          </a:p>
          <a:p>
            <a:r>
              <a:rPr lang="en-US" sz="2800" b="1" dirty="0"/>
              <a:t>HTML Element </a:t>
            </a:r>
            <a:r>
              <a:rPr lang="en-US" sz="2800" b="1" dirty="0" smtClean="0"/>
              <a:t>Syntax</a:t>
            </a:r>
            <a:endParaRPr lang="en-US" sz="2400" dirty="0"/>
          </a:p>
          <a:p>
            <a:pPr marL="285750" indent="-285750">
              <a:buFont typeface="Arial" panose="020B0604020202020204" pitchFamily="34" charset="0"/>
              <a:buChar char="•"/>
            </a:pPr>
            <a:r>
              <a:rPr lang="en-US" sz="2400" dirty="0" smtClean="0"/>
              <a:t>An </a:t>
            </a:r>
            <a:r>
              <a:rPr lang="en-US" sz="2400" dirty="0"/>
              <a:t>HTML element starts with a </a:t>
            </a:r>
            <a:r>
              <a:rPr lang="en-US" sz="2400" b="1" dirty="0"/>
              <a:t>start tag / opening </a:t>
            </a:r>
            <a:r>
              <a:rPr lang="en-US" sz="2400" b="1" dirty="0" smtClean="0"/>
              <a:t>tag</a:t>
            </a:r>
            <a:endParaRPr lang="en-US" sz="4000" dirty="0"/>
          </a:p>
          <a:p>
            <a:pPr marL="285750" indent="-285750">
              <a:buFont typeface="Arial" panose="020B0604020202020204" pitchFamily="34" charset="0"/>
              <a:buChar char="•"/>
            </a:pPr>
            <a:r>
              <a:rPr lang="en-US" sz="2400" dirty="0" smtClean="0"/>
              <a:t>An </a:t>
            </a:r>
            <a:r>
              <a:rPr lang="en-US" sz="2400" dirty="0"/>
              <a:t>HTML element ends with an </a:t>
            </a:r>
            <a:r>
              <a:rPr lang="en-US" sz="2400" b="1" dirty="0"/>
              <a:t>end tag / closing </a:t>
            </a:r>
            <a:r>
              <a:rPr lang="en-US" sz="2400" b="1" dirty="0" smtClean="0"/>
              <a:t>tag</a:t>
            </a:r>
            <a:endParaRPr lang="en-US" sz="4000" dirty="0"/>
          </a:p>
          <a:p>
            <a:pPr marL="285750" indent="-285750">
              <a:buFont typeface="Arial" panose="020B0604020202020204" pitchFamily="34" charset="0"/>
              <a:buChar char="•"/>
            </a:pPr>
            <a:r>
              <a:rPr lang="en-US" sz="2400" dirty="0" smtClean="0"/>
              <a:t>Some </a:t>
            </a:r>
            <a:r>
              <a:rPr lang="en-US" sz="2400" dirty="0"/>
              <a:t>HTML elements have empty </a:t>
            </a:r>
            <a:r>
              <a:rPr lang="en-US" sz="2400" dirty="0" smtClean="0"/>
              <a:t>content</a:t>
            </a:r>
            <a:endParaRPr lang="en-US" sz="4000" dirty="0"/>
          </a:p>
          <a:p>
            <a:pPr marL="285750" indent="-285750">
              <a:buFont typeface="Arial" panose="020B0604020202020204" pitchFamily="34" charset="0"/>
              <a:buChar char="•"/>
            </a:pPr>
            <a:r>
              <a:rPr lang="en-US" sz="2400" dirty="0" smtClean="0"/>
              <a:t>Empty </a:t>
            </a:r>
            <a:r>
              <a:rPr lang="en-US" sz="2400" dirty="0"/>
              <a:t>elements are </a:t>
            </a:r>
            <a:r>
              <a:rPr lang="en-US" sz="2400" b="1" dirty="0"/>
              <a:t>closed in the start tag</a:t>
            </a:r>
            <a:endParaRPr lang="en-US" sz="2000" dirty="0"/>
          </a:p>
          <a:p>
            <a:pPr marL="285750" indent="-285750">
              <a:buFont typeface="Arial" panose="020B0604020202020204" pitchFamily="34" charset="0"/>
              <a:buChar char="•"/>
            </a:pPr>
            <a:r>
              <a:rPr lang="en-US" sz="2400" dirty="0" smtClean="0"/>
              <a:t>The </a:t>
            </a:r>
            <a:r>
              <a:rPr lang="en-US" sz="2400" b="1" dirty="0" smtClean="0"/>
              <a:t>element content </a:t>
            </a:r>
            <a:r>
              <a:rPr lang="en-US" sz="2400" dirty="0" smtClean="0"/>
              <a:t>is everything between the start and the end tag</a:t>
            </a:r>
            <a:endParaRPr lang="en-US" sz="2000" dirty="0"/>
          </a:p>
          <a:p>
            <a:pPr marL="285750" indent="-285750">
              <a:buFont typeface="Arial" panose="020B0604020202020204" pitchFamily="34" charset="0"/>
              <a:buChar char="•"/>
            </a:pPr>
            <a:r>
              <a:rPr lang="en-US" sz="2400" dirty="0" smtClean="0"/>
              <a:t>Most </a:t>
            </a:r>
            <a:r>
              <a:rPr lang="en-US" sz="2400" dirty="0"/>
              <a:t>HTML elements can have </a:t>
            </a:r>
            <a:r>
              <a:rPr lang="en-US" sz="2400" b="1" dirty="0" smtClean="0"/>
              <a:t>attributes</a:t>
            </a:r>
            <a:endParaRPr lang="en-US" sz="4000" dirty="0">
              <a:solidFill>
                <a:srgbClr val="FF0000"/>
              </a:solidFill>
              <a:latin typeface="Times New Roman" pitchFamily="18" charset="0"/>
              <a:cs typeface="Times New Roman" pitchFamily="18" charset="0"/>
            </a:endParaRPr>
          </a:p>
          <a:p>
            <a:pPr marL="285750" indent="-285750">
              <a:buFont typeface="Arial" panose="020B0604020202020204" pitchFamily="34" charset="0"/>
              <a:buChar char="•"/>
            </a:pPr>
            <a:endParaRPr lang="en-US" sz="2400" dirty="0" smtClean="0">
              <a:solidFill>
                <a:srgbClr val="FF0000"/>
              </a:solidFill>
              <a:latin typeface="Times New Roman" pitchFamily="18" charset="0"/>
              <a:cs typeface="Times New Roman" pitchFamily="18" charset="0"/>
            </a:endParaRPr>
          </a:p>
          <a:p>
            <a:pPr algn="justLow"/>
            <a:r>
              <a:rPr lang="en-US" sz="2800" b="1" dirty="0"/>
              <a:t>Nested HTML Elements</a:t>
            </a:r>
            <a:endParaRPr lang="en-US" sz="2400" dirty="0"/>
          </a:p>
          <a:p>
            <a:pPr algn="justLow"/>
            <a:r>
              <a:rPr lang="en-US" sz="2400" dirty="0"/>
              <a:t>Most HTML elements can be nested (can contain other HTML elements)</a:t>
            </a:r>
          </a:p>
          <a:p>
            <a:pPr lvl="1" algn="just">
              <a:spcAft>
                <a:spcPts val="600"/>
              </a:spcAft>
            </a:pPr>
            <a:endParaRPr lang="en-US" sz="2000" dirty="0" smtClean="0">
              <a:solidFill>
                <a:srgbClr val="FF0000"/>
              </a:solidFill>
              <a:latin typeface="Times New Roman" pitchFamily="18" charset="0"/>
              <a:cs typeface="Times New Roman" pitchFamily="18" charset="0"/>
            </a:endParaRP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646331"/>
          </a:xfrm>
          <a:prstGeom prst="rect">
            <a:avLst/>
          </a:prstGeom>
          <a:noFill/>
          <a:ln w="9525">
            <a:noFill/>
            <a:miter lim="800000"/>
            <a:headEnd/>
            <a:tailEnd/>
          </a:ln>
        </p:spPr>
        <p:txBody>
          <a:bodyPr>
            <a:spAutoFit/>
          </a:bodyPr>
          <a:lstStyle/>
          <a:p>
            <a:pPr algn="ctr"/>
            <a:r>
              <a:rPr lang="en-US" sz="3600" b="1" dirty="0" smtClean="0"/>
              <a:t>HTML</a:t>
            </a:r>
            <a:endParaRPr lang="en-US" sz="3600"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57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20690</TotalTime>
  <Words>314</Words>
  <Application>Microsoft Office PowerPoint</Application>
  <PresentationFormat>On-screen Show (4:3)</PresentationFormat>
  <Paragraphs>189</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Gill Sans MT</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family</cp:lastModifiedBy>
  <cp:revision>881</cp:revision>
  <dcterms:created xsi:type="dcterms:W3CDTF">2011-03-14T07:23:11Z</dcterms:created>
  <dcterms:modified xsi:type="dcterms:W3CDTF">2020-12-07T16:17:39Z</dcterms:modified>
</cp:coreProperties>
</file>