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DM Sans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TKClR3bjIXLYEUSH5wmrbeDQk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1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7" name="Google Shape;21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6" name="Google Shape;22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5" name="Google Shape;24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9252" b="-9250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5" name="Google Shape;85;p10"/>
          <p:cNvSpPr txBox="1"/>
          <p:nvPr/>
        </p:nvSpPr>
        <p:spPr>
          <a:xfrm>
            <a:off x="2925591" y="4740759"/>
            <a:ext cx="12436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9515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 B</a:t>
            </a:r>
            <a:endParaRPr sz="9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3581400" y="3429001"/>
            <a:ext cx="111252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lang="en-US" sz="9200" b="1" i="0" u="none" strike="noStrike" cap="none">
                <a:solidFill>
                  <a:srgbClr val="FFBD59"/>
                </a:solidFill>
                <a:latin typeface="Arial"/>
                <a:ea typeface="Arial"/>
                <a:cs typeface="Arial"/>
                <a:sym typeface="Arial"/>
              </a:rPr>
              <a:t>Final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5604602" y="7000518"/>
            <a:ext cx="7078800" cy="22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BMSO 758F Group 4: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Michael Lindale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Matthew Rutigliano</a:t>
            </a:r>
            <a:endParaRPr sz="2800" b="0" i="0" u="none" strike="noStrike" cap="non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Taylor Sheridan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0"/>
          <p:cNvCxnSpPr/>
          <p:nvPr/>
        </p:nvCxnSpPr>
        <p:spPr>
          <a:xfrm>
            <a:off x="4437440" y="9715500"/>
            <a:ext cx="13850560" cy="0"/>
          </a:xfrm>
          <a:prstGeom prst="straightConnector1">
            <a:avLst/>
          </a:prstGeom>
          <a:noFill/>
          <a:ln w="28575" cap="flat" cmpd="sng">
            <a:solidFill>
              <a:srgbClr val="FFBD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29"/>
          <p:cNvCxnSpPr/>
          <p:nvPr/>
        </p:nvCxnSpPr>
        <p:spPr>
          <a:xfrm>
            <a:off x="4437440" y="9715500"/>
            <a:ext cx="13850560" cy="0"/>
          </a:xfrm>
          <a:prstGeom prst="straightConnector1">
            <a:avLst/>
          </a:prstGeom>
          <a:noFill/>
          <a:ln w="28575" cap="flat" cmpd="sng">
            <a:solidFill>
              <a:srgbClr val="FFBD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29"/>
          <p:cNvSpPr txBox="1"/>
          <p:nvPr/>
        </p:nvSpPr>
        <p:spPr>
          <a:xfrm>
            <a:off x="457199" y="342900"/>
            <a:ext cx="15878175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Portfolio – Min Volatility (Q13)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0" y="9715500"/>
            <a:ext cx="1828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BMSO 758F - Group 4: Lindale, Rutigliano, Sheridan													9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645261" y="6708685"/>
            <a:ext cx="1620234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portfolio-risk-minimizing weights for each instrument is listed above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lowest risk instrument dominates this portfolio (46%)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two highest weights are heavily weighted to second and third lowest risk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risk drives down annual return and Sharpe ratio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portfolio is denoted by blue star on chart</a:t>
            </a:r>
            <a:endParaRPr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303" y="2623358"/>
            <a:ext cx="10674361" cy="265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33122" y="1858388"/>
            <a:ext cx="6723575" cy="485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30"/>
          <p:cNvCxnSpPr/>
          <p:nvPr/>
        </p:nvCxnSpPr>
        <p:spPr>
          <a:xfrm>
            <a:off x="4437440" y="9715500"/>
            <a:ext cx="13850560" cy="0"/>
          </a:xfrm>
          <a:prstGeom prst="straightConnector1">
            <a:avLst/>
          </a:prstGeom>
          <a:noFill/>
          <a:ln w="28575" cap="flat" cmpd="sng">
            <a:solidFill>
              <a:srgbClr val="FFBD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30"/>
          <p:cNvSpPr txBox="1"/>
          <p:nvPr/>
        </p:nvSpPr>
        <p:spPr>
          <a:xfrm>
            <a:off x="457199" y="342900"/>
            <a:ext cx="15878175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Portfolio – Max Sharpe (Q14)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0" y="9715500"/>
            <a:ext cx="1828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BMSO 758F - Group 4: Lindale, Rutigliano, Sheridan													9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791035" y="6990446"/>
            <a:ext cx="16202347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portfolio-Sharpe-maximizing weights for each instrument is listed above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highest weighted instruments have the first and third highest Sharpe Ratios, and the second highest standalone Sharpe Ratio instrument is in the top 4 weights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weighting higher Sharpe Ratios with more preference, using lower Sharpe instruments to limit the risk due to lower correlation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portfolio denoted by red star on chart</a:t>
            </a:r>
            <a:endParaRPr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182" y="2778174"/>
            <a:ext cx="10659950" cy="2718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1132" y="1772952"/>
            <a:ext cx="6912028" cy="498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31"/>
          <p:cNvCxnSpPr/>
          <p:nvPr/>
        </p:nvCxnSpPr>
        <p:spPr>
          <a:xfrm>
            <a:off x="4437440" y="9715500"/>
            <a:ext cx="13850560" cy="0"/>
          </a:xfrm>
          <a:prstGeom prst="straightConnector1">
            <a:avLst/>
          </a:prstGeom>
          <a:noFill/>
          <a:ln w="28575" cap="flat" cmpd="sng">
            <a:solidFill>
              <a:srgbClr val="FFBD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31"/>
          <p:cNvSpPr txBox="1"/>
          <p:nvPr/>
        </p:nvSpPr>
        <p:spPr>
          <a:xfrm>
            <a:off x="457199" y="342900"/>
            <a:ext cx="17931691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Optimal Weight Portfolio – Sharpe Ratio (Q15)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0" y="9715500"/>
            <a:ext cx="1828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BMSO 758F - Group 4: Lindale, Rutigliano, Sheridan													10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457199" y="2698335"/>
            <a:ext cx="7374836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optimally weighted portfolio has an annual portfolio return of 10.73% and an annual risk of 8.34%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Sharpe Ratio of the optimally-weighted portfolio is 1.29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weighted portfolio Sharpe (1.29) does outperform the equal weight portfolio Sharpe Ratio (1.19)</a:t>
            </a:r>
            <a:endParaRPr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547" y="1722782"/>
            <a:ext cx="9833532" cy="709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32"/>
          <p:cNvCxnSpPr/>
          <p:nvPr/>
        </p:nvCxnSpPr>
        <p:spPr>
          <a:xfrm>
            <a:off x="4437440" y="9715500"/>
            <a:ext cx="13850560" cy="0"/>
          </a:xfrm>
          <a:prstGeom prst="straightConnector1">
            <a:avLst/>
          </a:prstGeom>
          <a:noFill/>
          <a:ln w="28575" cap="flat" cmpd="sng">
            <a:solidFill>
              <a:srgbClr val="FFBD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9" name="Google Shape;229;p32"/>
          <p:cNvSpPr txBox="1"/>
          <p:nvPr/>
        </p:nvSpPr>
        <p:spPr>
          <a:xfrm>
            <a:off x="457200" y="342900"/>
            <a:ext cx="1771650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Optimal Weight Portfolio - Performance (Q16)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0" y="9715500"/>
            <a:ext cx="1828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BMSO 758F - Group 4: Lindale, Rutigliano, Sheridan													11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933127" y="5578673"/>
            <a:ext cx="1705959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has higher returns than all but 3 of the individual components, and less risk than all but one</a:t>
            </a:r>
            <a:endParaRPr/>
          </a:p>
          <a:p>
            <a:pPr marL="914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Leads to a much larger Sharpe Ratio than any component by over 0.35 points (when compared to the highest Sharpe component)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maxDD is lower than all but 1 component, driven by the use of non-correlated instruments to limit the negative returns that any one component may drive. </a:t>
            </a:r>
            <a:endParaRPr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540" y="1741297"/>
            <a:ext cx="17880920" cy="3077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33"/>
          <p:cNvCxnSpPr/>
          <p:nvPr/>
        </p:nvCxnSpPr>
        <p:spPr>
          <a:xfrm>
            <a:off x="4437440" y="9715500"/>
            <a:ext cx="13850560" cy="0"/>
          </a:xfrm>
          <a:prstGeom prst="straightConnector1">
            <a:avLst/>
          </a:prstGeom>
          <a:noFill/>
          <a:ln w="28575" cap="flat" cmpd="sng">
            <a:solidFill>
              <a:srgbClr val="FFBD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p33"/>
          <p:cNvSpPr txBox="1"/>
          <p:nvPr/>
        </p:nvSpPr>
        <p:spPr>
          <a:xfrm>
            <a:off x="457200" y="342900"/>
            <a:ext cx="1628775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Optimal Weight Portfolio - Beta (Q17)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0" y="9715500"/>
            <a:ext cx="1828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BMSO 758F - Group 4: Lindale, Rutigliano, Sheridan													12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1028377" y="2540198"/>
            <a:ext cx="6324923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beta of 0.098 conforms to the requirement that it be &lt; 0.5.</a:t>
            </a:r>
            <a:endParaRPr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7637" y="2299366"/>
            <a:ext cx="8964276" cy="416300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/>
          <p:nvPr/>
        </p:nvSpPr>
        <p:spPr>
          <a:xfrm>
            <a:off x="9175200" y="5871365"/>
            <a:ext cx="2846807" cy="290558"/>
          </a:xfrm>
          <a:prstGeom prst="rect">
            <a:avLst/>
          </a:prstGeom>
          <a:solidFill>
            <a:srgbClr val="76923C">
              <a:alpha val="2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Google Shape;247;p34"/>
          <p:cNvCxnSpPr/>
          <p:nvPr/>
        </p:nvCxnSpPr>
        <p:spPr>
          <a:xfrm>
            <a:off x="4437440" y="9715500"/>
            <a:ext cx="13850560" cy="0"/>
          </a:xfrm>
          <a:prstGeom prst="straightConnector1">
            <a:avLst/>
          </a:prstGeom>
          <a:noFill/>
          <a:ln w="28575" cap="flat" cmpd="sng">
            <a:solidFill>
              <a:srgbClr val="FFBD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8" name="Google Shape;248;p34"/>
          <p:cNvSpPr txBox="1"/>
          <p:nvPr/>
        </p:nvSpPr>
        <p:spPr>
          <a:xfrm>
            <a:off x="457200" y="342900"/>
            <a:ext cx="1628775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Technical Portfolios (Q18)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0" y="9715500"/>
            <a:ext cx="1828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BMSO 758F - Group 4: Lindale, Rutigliano, Sheridan													13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228599" y="1446828"/>
            <a:ext cx="163862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BMK</a:t>
            </a:r>
            <a:endParaRPr/>
          </a:p>
        </p:txBody>
      </p:sp>
      <p:sp>
        <p:nvSpPr>
          <p:cNvPr id="251" name="Google Shape;251;p34"/>
          <p:cNvSpPr txBox="1"/>
          <p:nvPr/>
        </p:nvSpPr>
        <p:spPr>
          <a:xfrm>
            <a:off x="361627" y="7618951"/>
            <a:ext cx="16088048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None of these portfolios outperform our optimally-weighted portfolio</a:t>
            </a:r>
            <a:endParaRPr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99" y="1970008"/>
            <a:ext cx="8564089" cy="2240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6399" y="1970008"/>
            <a:ext cx="8564089" cy="201688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/>
        </p:nvSpPr>
        <p:spPr>
          <a:xfrm>
            <a:off x="9296399" y="1446828"/>
            <a:ext cx="274320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MA-Flat</a:t>
            </a:r>
            <a:endParaRPr/>
          </a:p>
        </p:txBody>
      </p:sp>
      <p:pic>
        <p:nvPicPr>
          <p:cNvPr id="255" name="Google Shape;255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8599" y="4855343"/>
            <a:ext cx="8564089" cy="216507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4"/>
          <p:cNvSpPr txBox="1"/>
          <p:nvPr/>
        </p:nvSpPr>
        <p:spPr>
          <a:xfrm>
            <a:off x="228599" y="4329073"/>
            <a:ext cx="274320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MA-Short</a:t>
            </a:r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96398" y="4704607"/>
            <a:ext cx="8564089" cy="223911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 txBox="1"/>
          <p:nvPr/>
        </p:nvSpPr>
        <p:spPr>
          <a:xfrm>
            <a:off x="9296398" y="4323994"/>
            <a:ext cx="274320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BB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10254381" y="-102870"/>
            <a:ext cx="8033619" cy="7468342"/>
          </a:xfrm>
          <a:custGeom>
            <a:avLst/>
            <a:gdLst/>
            <a:ahLst/>
            <a:cxnLst/>
            <a:rect l="l" t="t" r="r" b="b"/>
            <a:pathLst>
              <a:path w="1244618" h="1157042" extrusionOk="0">
                <a:moveTo>
                  <a:pt x="0" y="0"/>
                </a:moveTo>
                <a:lnTo>
                  <a:pt x="1244618" y="0"/>
                </a:lnTo>
                <a:lnTo>
                  <a:pt x="1244618" y="1157042"/>
                </a:lnTo>
                <a:lnTo>
                  <a:pt x="0" y="115704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9714" r="-19716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94" name="Google Shape;94;p2"/>
          <p:cNvCxnSpPr/>
          <p:nvPr/>
        </p:nvCxnSpPr>
        <p:spPr>
          <a:xfrm>
            <a:off x="4437440" y="9715500"/>
            <a:ext cx="13850560" cy="0"/>
          </a:xfrm>
          <a:prstGeom prst="straightConnector1">
            <a:avLst/>
          </a:prstGeom>
          <a:noFill/>
          <a:ln w="28575" cap="flat" cmpd="sng">
            <a:solidFill>
              <a:srgbClr val="FFBD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2"/>
          <p:cNvCxnSpPr/>
          <p:nvPr/>
        </p:nvCxnSpPr>
        <p:spPr>
          <a:xfrm>
            <a:off x="12242094" y="7398158"/>
            <a:ext cx="5017206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2"/>
          <p:cNvCxnSpPr/>
          <p:nvPr/>
        </p:nvCxnSpPr>
        <p:spPr>
          <a:xfrm>
            <a:off x="12242094" y="8525486"/>
            <a:ext cx="5017206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2"/>
          <p:cNvSpPr txBox="1"/>
          <p:nvPr/>
        </p:nvSpPr>
        <p:spPr>
          <a:xfrm>
            <a:off x="533400" y="342900"/>
            <a:ext cx="7999200" cy="97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lang="en-US" sz="4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2242094" y="7736295"/>
            <a:ext cx="3511340" cy="32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9"/>
              <a:buFont typeface="Arial"/>
              <a:buNone/>
            </a:pPr>
            <a:r>
              <a:rPr lang="en-US" sz="1899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$. 708.006.789.859.77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04075" y="1695675"/>
            <a:ext cx="9204000" cy="6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Instrument Comparison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Instrument Selection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 Weight Portfolio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Weight Portfolio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Char char="●"/>
            </a:pPr>
            <a:r>
              <a:rPr lang="en-US"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Technical Portfolios</a:t>
            </a:r>
            <a:endParaRPr sz="4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0" y="9715500"/>
            <a:ext cx="1828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BMSO 758F - Group 4: Lindale, Rutigliano, Sheridan													2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3"/>
          <p:cNvCxnSpPr/>
          <p:nvPr/>
        </p:nvCxnSpPr>
        <p:spPr>
          <a:xfrm>
            <a:off x="4437440" y="9715500"/>
            <a:ext cx="13850560" cy="0"/>
          </a:xfrm>
          <a:prstGeom prst="straightConnector1">
            <a:avLst/>
          </a:prstGeom>
          <a:noFill/>
          <a:ln w="28575" cap="flat" cmpd="sng">
            <a:solidFill>
              <a:srgbClr val="FFBD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3"/>
          <p:cNvSpPr txBox="1"/>
          <p:nvPr/>
        </p:nvSpPr>
        <p:spPr>
          <a:xfrm>
            <a:off x="457200" y="342900"/>
            <a:ext cx="1292923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381699" y="1657175"/>
            <a:ext cx="17830800" cy="741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an optimal portfolio of 8 instruments from the following choices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Equity (choose 5 of 6)</a:t>
            </a:r>
            <a:endParaRPr dirty="0"/>
          </a:p>
          <a:p>
            <a:pPr marL="13716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 (AAPL), a technology company</a:t>
            </a:r>
            <a:endParaRPr dirty="0"/>
          </a:p>
          <a:p>
            <a:pPr marL="13716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Exelon Corp (EXC), a utilities company</a:t>
            </a:r>
            <a:endParaRPr dirty="0"/>
          </a:p>
          <a:p>
            <a:pPr marL="13716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Electric (GE), a diversified high-tech industrial company</a:t>
            </a:r>
            <a:endParaRPr/>
          </a:p>
          <a:p>
            <a:pPr marL="13716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(INTC), a technology company</a:t>
            </a:r>
            <a:endParaRPr dirty="0"/>
          </a:p>
          <a:p>
            <a:pPr marL="13716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Pfizer (PFE), a pharmaceutical company</a:t>
            </a:r>
            <a:endParaRPr dirty="0"/>
          </a:p>
          <a:p>
            <a:pPr marL="13716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S&amp;P 500 ETF (SPY), the broad market ETF</a:t>
            </a:r>
            <a:endParaRPr dirty="0"/>
          </a:p>
          <a:p>
            <a:pPr marL="9144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Income (choose 1 of 2)</a:t>
            </a:r>
            <a:endParaRPr dirty="0"/>
          </a:p>
          <a:p>
            <a:pPr marL="13716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Fidelity Investment Grade Bond Index (FBNDX)</a:t>
            </a:r>
            <a:endParaRPr dirty="0"/>
          </a:p>
          <a:p>
            <a:pPr marL="13716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Vanguard Total Bond Market Index (VBTIX)</a:t>
            </a:r>
            <a:endParaRPr dirty="0"/>
          </a:p>
          <a:p>
            <a:pPr marL="9144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Commodity (choose 1 of 2)</a:t>
            </a:r>
            <a:endParaRPr dirty="0"/>
          </a:p>
          <a:p>
            <a:pPr marL="13716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S&amp;P GSCI Broad Commodity Index (SPGSCI)</a:t>
            </a:r>
            <a:endParaRPr dirty="0"/>
          </a:p>
          <a:p>
            <a:pPr marL="13716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Platinum (XPT)</a:t>
            </a:r>
            <a:endParaRPr dirty="0"/>
          </a:p>
          <a:p>
            <a:pPr marL="9144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Currency (choose 1 of 2)</a:t>
            </a:r>
            <a:endParaRPr dirty="0"/>
          </a:p>
          <a:p>
            <a:pPr marL="13716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Canadian Dollar (CAD)</a:t>
            </a:r>
            <a:endParaRPr dirty="0"/>
          </a:p>
          <a:p>
            <a:pPr marL="1371600" marR="0" lvl="5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British Pound (GBP)</a:t>
            </a:r>
            <a:endParaRPr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0" y="9715500"/>
            <a:ext cx="1828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BMSO 758F - Group 4: Lindale, Rutigliano, Sheridan													3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11"/>
          <p:cNvCxnSpPr/>
          <p:nvPr/>
        </p:nvCxnSpPr>
        <p:spPr>
          <a:xfrm>
            <a:off x="4437440" y="9715500"/>
            <a:ext cx="13850560" cy="0"/>
          </a:xfrm>
          <a:prstGeom prst="straightConnector1">
            <a:avLst/>
          </a:prstGeom>
          <a:noFill/>
          <a:ln w="28575" cap="flat" cmpd="sng">
            <a:solidFill>
              <a:srgbClr val="FFBD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1"/>
          <p:cNvSpPr txBox="1"/>
          <p:nvPr/>
        </p:nvSpPr>
        <p:spPr>
          <a:xfrm>
            <a:off x="457200" y="342900"/>
            <a:ext cx="1292923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1"/>
          <p:cNvSpPr txBox="1"/>
          <p:nvPr/>
        </p:nvSpPr>
        <p:spPr>
          <a:xfrm>
            <a:off x="381699" y="1657175"/>
            <a:ext cx="178308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Benchmark Instrument (BMK) or 1 of 3 technical strategies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 crossover strategy which goes “flat” (MAFlat) OR 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 crossover strategy which goes “short” (MAShort) OR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Bollinger Band strategy (BB)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use each of the technical strategies at least once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 crossover - all instruments should use the same fastWindow, slowWindow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Bollinger Band - all your instruments should use the same bbWindow, stdevBand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Bollinger Band - bbWindow should &gt;= 20 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Sharpe should exceed 1.0</a:t>
            </a:r>
            <a:endParaRPr/>
          </a:p>
          <a:p>
            <a:pPr marL="4572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Beta (to SPY) should be &lt;= +0.5</a:t>
            </a:r>
            <a:endParaRPr/>
          </a:p>
        </p:txBody>
      </p:sp>
      <p:sp>
        <p:nvSpPr>
          <p:cNvPr id="116" name="Google Shape;116;p11"/>
          <p:cNvSpPr txBox="1"/>
          <p:nvPr/>
        </p:nvSpPr>
        <p:spPr>
          <a:xfrm>
            <a:off x="0" y="9715500"/>
            <a:ext cx="1828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BMSO 758F - Group 4: Lindale, Rutigliano, Sheridan													4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2"/>
          <p:cNvCxnSpPr/>
          <p:nvPr/>
        </p:nvCxnSpPr>
        <p:spPr>
          <a:xfrm>
            <a:off x="4437440" y="9715500"/>
            <a:ext cx="13850560" cy="0"/>
          </a:xfrm>
          <a:prstGeom prst="straightConnector1">
            <a:avLst/>
          </a:prstGeom>
          <a:noFill/>
          <a:ln w="28575" cap="flat" cmpd="sng">
            <a:solidFill>
              <a:srgbClr val="FFBD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12"/>
          <p:cNvSpPr txBox="1"/>
          <p:nvPr/>
        </p:nvSpPr>
        <p:spPr>
          <a:xfrm>
            <a:off x="457200" y="342900"/>
            <a:ext cx="1292923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Instrument Comparison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2"/>
          <p:cNvSpPr txBox="1"/>
          <p:nvPr/>
        </p:nvSpPr>
        <p:spPr>
          <a:xfrm>
            <a:off x="0" y="9715500"/>
            <a:ext cx="1828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BMSO 758F - Group 4: Lindale, Rutigliano, Sheridan													5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7798" y="1511852"/>
            <a:ext cx="15310530" cy="1981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7797" y="3674448"/>
            <a:ext cx="15310529" cy="2031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9206" y="5863862"/>
            <a:ext cx="8770245" cy="163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33061" y="5863861"/>
            <a:ext cx="8770244" cy="163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58878" y="7789680"/>
            <a:ext cx="8770244" cy="163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13"/>
          <p:cNvCxnSpPr/>
          <p:nvPr/>
        </p:nvCxnSpPr>
        <p:spPr>
          <a:xfrm>
            <a:off x="4437440" y="9715500"/>
            <a:ext cx="13850560" cy="0"/>
          </a:xfrm>
          <a:prstGeom prst="straightConnector1">
            <a:avLst/>
          </a:prstGeom>
          <a:noFill/>
          <a:ln w="28575" cap="flat" cmpd="sng">
            <a:solidFill>
              <a:srgbClr val="FFBD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13"/>
          <p:cNvSpPr txBox="1"/>
          <p:nvPr/>
        </p:nvSpPr>
        <p:spPr>
          <a:xfrm>
            <a:off x="457200" y="342900"/>
            <a:ext cx="1292923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Instrument Selection (Q7)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0" y="9715500"/>
            <a:ext cx="1828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BMSO 758F - Group 4: Lindale, Rutigliano, Sheridan													6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381699" y="1657175"/>
            <a:ext cx="17830800" cy="741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generate the highest Sharpe Ratio in the portfolio, individual instruments’ Sharpe Ratios were compared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equity instruments, the maximum Sharpe Ratio for each underlying instrument was chosen for comparison amongst it’s peers</a:t>
            </a:r>
            <a:endParaRPr/>
          </a:p>
          <a:p>
            <a:pPr marL="13716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other words, the highest AAPL Sharpe Ratio was compared against the highest EXC Sharpe Ratio, and so on…</a:t>
            </a:r>
            <a:endParaRPr/>
          </a:p>
          <a:p>
            <a:pPr marL="13716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highest five Sharpe Ratios (of the six that were compared) were chosen for the portfolio</a:t>
            </a:r>
            <a:endParaRPr/>
          </a:p>
          <a:p>
            <a: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 and performance was analyzed for 5 selections, as well as the non-selection</a:t>
            </a:r>
            <a:endParaRPr/>
          </a:p>
          <a:p>
            <a:pPr marL="1371600" marR="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Sharpe Ratio for the non-chosen instrument was both lower, and not noticeably different in correlation than the chosen instruments, and as a result, no re-calculation of the five chosen equity instruments was made</a:t>
            </a:r>
            <a:endParaRPr/>
          </a:p>
          <a:p>
            <a:pPr marL="914400" marR="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13"/>
          <p:cNvGrpSpPr/>
          <p:nvPr/>
        </p:nvGrpSpPr>
        <p:grpSpPr>
          <a:xfrm>
            <a:off x="3008077" y="5239178"/>
            <a:ext cx="6412759" cy="1857908"/>
            <a:chOff x="3338818" y="5264345"/>
            <a:chExt cx="5377176" cy="1483947"/>
          </a:xfrm>
        </p:grpSpPr>
        <p:pic>
          <p:nvPicPr>
            <p:cNvPr id="138" name="Google Shape;138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38818" y="5264345"/>
              <a:ext cx="5377176" cy="14839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3"/>
            <p:cNvSpPr/>
            <p:nvPr/>
          </p:nvSpPr>
          <p:spPr>
            <a:xfrm>
              <a:off x="8128932" y="5264345"/>
              <a:ext cx="478173" cy="1483947"/>
            </a:xfrm>
            <a:prstGeom prst="rect">
              <a:avLst/>
            </a:prstGeom>
            <a:solidFill>
              <a:srgbClr val="FF0000">
                <a:alpha val="2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13"/>
          <p:cNvGrpSpPr/>
          <p:nvPr/>
        </p:nvGrpSpPr>
        <p:grpSpPr>
          <a:xfrm>
            <a:off x="9971830" y="5143500"/>
            <a:ext cx="5430356" cy="1953586"/>
            <a:chOff x="9971830" y="5143500"/>
            <a:chExt cx="5430356" cy="1953586"/>
          </a:xfrm>
        </p:grpSpPr>
        <p:grpSp>
          <p:nvGrpSpPr>
            <p:cNvPr id="141" name="Google Shape;141;p13"/>
            <p:cNvGrpSpPr/>
            <p:nvPr/>
          </p:nvGrpSpPr>
          <p:grpSpPr>
            <a:xfrm>
              <a:off x="9971831" y="5143500"/>
              <a:ext cx="5430355" cy="1953586"/>
              <a:chOff x="10953344" y="5143500"/>
              <a:chExt cx="4717070" cy="1748708"/>
            </a:xfrm>
          </p:grpSpPr>
          <p:pic>
            <p:nvPicPr>
              <p:cNvPr id="142" name="Google Shape;142;p13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0953344" y="5143500"/>
                <a:ext cx="4717070" cy="174870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" name="Google Shape;143;p13"/>
              <p:cNvSpPr/>
              <p:nvPr/>
            </p:nvSpPr>
            <p:spPr>
              <a:xfrm>
                <a:off x="15040835" y="5196565"/>
                <a:ext cx="629579" cy="1695642"/>
              </a:xfrm>
              <a:prstGeom prst="rect">
                <a:avLst/>
              </a:prstGeom>
              <a:solidFill>
                <a:srgbClr val="FF0000">
                  <a:alpha val="22745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" name="Google Shape;144;p13"/>
            <p:cNvSpPr/>
            <p:nvPr/>
          </p:nvSpPr>
          <p:spPr>
            <a:xfrm>
              <a:off x="9971830" y="6790884"/>
              <a:ext cx="4705575" cy="306201"/>
            </a:xfrm>
            <a:prstGeom prst="rect">
              <a:avLst/>
            </a:prstGeom>
            <a:solidFill>
              <a:srgbClr val="FF0000">
                <a:alpha val="2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14"/>
          <p:cNvCxnSpPr/>
          <p:nvPr/>
        </p:nvCxnSpPr>
        <p:spPr>
          <a:xfrm>
            <a:off x="4437440" y="9715500"/>
            <a:ext cx="13850560" cy="0"/>
          </a:xfrm>
          <a:prstGeom prst="straightConnector1">
            <a:avLst/>
          </a:prstGeom>
          <a:noFill/>
          <a:ln w="28575" cap="flat" cmpd="sng">
            <a:solidFill>
              <a:srgbClr val="FFBD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0" name="Google Shape;150;p14"/>
          <p:cNvSpPr txBox="1"/>
          <p:nvPr/>
        </p:nvSpPr>
        <p:spPr>
          <a:xfrm>
            <a:off x="457200" y="342900"/>
            <a:ext cx="1292923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Instrument Selection (Q7)   </a:t>
            </a:r>
            <a:r>
              <a:rPr lang="en-US" sz="3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0" y="9715500"/>
            <a:ext cx="1828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BMSO 758F - Group 4: Lindale, Rutigliano, Sheridan													7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381699" y="1657175"/>
            <a:ext cx="17830800" cy="6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order to generate the highest Sharpe Ratio in the portfolio, individual instruments’ Sharpe Ratios were compared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process was performed for subsequent instrument categories</a:t>
            </a:r>
            <a:endParaRPr/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Income</a:t>
            </a:r>
            <a:endParaRPr/>
          </a:p>
          <a:p>
            <a: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Commodity</a:t>
            </a:r>
            <a:endParaRPr/>
          </a:p>
          <a:p>
            <a: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Currency</a:t>
            </a:r>
            <a:endParaRPr/>
          </a:p>
          <a:p>
            <a:pPr marL="13716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exploring correlation against previously-chosen portfolio instruments, it was decided to choose a less-than-optimal-Sharpe instrument for the Currency 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14"/>
          <p:cNvGrpSpPr/>
          <p:nvPr/>
        </p:nvGrpSpPr>
        <p:grpSpPr>
          <a:xfrm>
            <a:off x="4009582" y="3129877"/>
            <a:ext cx="6014370" cy="1326735"/>
            <a:chOff x="1879134" y="3621280"/>
            <a:chExt cx="7083535" cy="1630674"/>
          </a:xfrm>
        </p:grpSpPr>
        <p:pic>
          <p:nvPicPr>
            <p:cNvPr id="154" name="Google Shape;154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879134" y="3621280"/>
              <a:ext cx="7083535" cy="16306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4"/>
            <p:cNvSpPr/>
            <p:nvPr/>
          </p:nvSpPr>
          <p:spPr>
            <a:xfrm>
              <a:off x="8250930" y="3621280"/>
              <a:ext cx="641400" cy="1630673"/>
            </a:xfrm>
            <a:prstGeom prst="rect">
              <a:avLst/>
            </a:prstGeom>
            <a:solidFill>
              <a:srgbClr val="FF0000">
                <a:alpha val="2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4"/>
          <p:cNvGrpSpPr/>
          <p:nvPr/>
        </p:nvGrpSpPr>
        <p:grpSpPr>
          <a:xfrm>
            <a:off x="10784791" y="2973773"/>
            <a:ext cx="5338637" cy="1482838"/>
            <a:chOff x="9865454" y="3456631"/>
            <a:chExt cx="5651224" cy="1795322"/>
          </a:xfrm>
        </p:grpSpPr>
        <p:pic>
          <p:nvPicPr>
            <p:cNvPr id="157" name="Google Shape;157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65454" y="3456632"/>
              <a:ext cx="5651224" cy="17953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4"/>
            <p:cNvSpPr/>
            <p:nvPr/>
          </p:nvSpPr>
          <p:spPr>
            <a:xfrm>
              <a:off x="14943426" y="3456631"/>
              <a:ext cx="573252" cy="1795321"/>
            </a:xfrm>
            <a:prstGeom prst="rect">
              <a:avLst/>
            </a:prstGeom>
            <a:solidFill>
              <a:srgbClr val="FF0000">
                <a:alpha val="2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10023952" y="5071311"/>
              <a:ext cx="4919473" cy="180641"/>
            </a:xfrm>
            <a:prstGeom prst="rect">
              <a:avLst/>
            </a:prstGeom>
            <a:solidFill>
              <a:srgbClr val="FF0000">
                <a:alpha val="2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14"/>
          <p:cNvGrpSpPr/>
          <p:nvPr/>
        </p:nvGrpSpPr>
        <p:grpSpPr>
          <a:xfrm>
            <a:off x="3768723" y="4938607"/>
            <a:ext cx="6631508" cy="1453327"/>
            <a:chOff x="3922548" y="5101296"/>
            <a:chExt cx="6188438" cy="1246850"/>
          </a:xfrm>
        </p:grpSpPr>
        <p:pic>
          <p:nvPicPr>
            <p:cNvPr id="161" name="Google Shape;161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22548" y="5143500"/>
              <a:ext cx="6188438" cy="12046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14"/>
            <p:cNvSpPr/>
            <p:nvPr/>
          </p:nvSpPr>
          <p:spPr>
            <a:xfrm>
              <a:off x="9419639" y="5101296"/>
              <a:ext cx="604313" cy="1246850"/>
            </a:xfrm>
            <a:prstGeom prst="rect">
              <a:avLst/>
            </a:prstGeom>
            <a:solidFill>
              <a:srgbClr val="FF0000">
                <a:alpha val="2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14"/>
          <p:cNvGrpSpPr/>
          <p:nvPr/>
        </p:nvGrpSpPr>
        <p:grpSpPr>
          <a:xfrm>
            <a:off x="10699336" y="4875250"/>
            <a:ext cx="5930780" cy="1842937"/>
            <a:chOff x="10699336" y="4875250"/>
            <a:chExt cx="5930780" cy="1842937"/>
          </a:xfrm>
        </p:grpSpPr>
        <p:pic>
          <p:nvPicPr>
            <p:cNvPr id="164" name="Google Shape;164;p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699336" y="4881009"/>
              <a:ext cx="5930780" cy="18371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4"/>
            <p:cNvSpPr/>
            <p:nvPr/>
          </p:nvSpPr>
          <p:spPr>
            <a:xfrm>
              <a:off x="15926856" y="4875250"/>
              <a:ext cx="703259" cy="1837178"/>
            </a:xfrm>
            <a:prstGeom prst="rect">
              <a:avLst/>
            </a:prstGeom>
            <a:solidFill>
              <a:srgbClr val="FF0000">
                <a:alpha val="2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10736128" y="6513164"/>
              <a:ext cx="5190727" cy="199264"/>
            </a:xfrm>
            <a:prstGeom prst="rect">
              <a:avLst/>
            </a:prstGeom>
            <a:solidFill>
              <a:srgbClr val="FF0000">
                <a:alpha val="2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14"/>
          <p:cNvGrpSpPr/>
          <p:nvPr/>
        </p:nvGrpSpPr>
        <p:grpSpPr>
          <a:xfrm>
            <a:off x="3858035" y="8212776"/>
            <a:ext cx="6317463" cy="1208986"/>
            <a:chOff x="3858035" y="8212776"/>
            <a:chExt cx="6317463" cy="1208986"/>
          </a:xfrm>
        </p:grpSpPr>
        <p:pic>
          <p:nvPicPr>
            <p:cNvPr id="168" name="Google Shape;168;p1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58035" y="8261968"/>
              <a:ext cx="6317463" cy="11597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14"/>
            <p:cNvSpPr/>
            <p:nvPr/>
          </p:nvSpPr>
          <p:spPr>
            <a:xfrm>
              <a:off x="9752651" y="8212776"/>
              <a:ext cx="422847" cy="1208986"/>
            </a:xfrm>
            <a:prstGeom prst="rect">
              <a:avLst/>
            </a:prstGeom>
            <a:solidFill>
              <a:srgbClr val="FF0000">
                <a:alpha val="2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0" name="Google Shape;170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041754" y="7699564"/>
            <a:ext cx="5682366" cy="184684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/>
          <p:nvPr/>
        </p:nvSpPr>
        <p:spPr>
          <a:xfrm>
            <a:off x="16284919" y="7670606"/>
            <a:ext cx="422847" cy="1875805"/>
          </a:xfrm>
          <a:prstGeom prst="rect">
            <a:avLst/>
          </a:prstGeom>
          <a:solidFill>
            <a:srgbClr val="FF0000">
              <a:alpha val="2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11027353" y="9382636"/>
            <a:ext cx="5257822" cy="163775"/>
          </a:xfrm>
          <a:prstGeom prst="rect">
            <a:avLst/>
          </a:prstGeom>
          <a:solidFill>
            <a:srgbClr val="FF0000">
              <a:alpha val="2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15"/>
          <p:cNvCxnSpPr/>
          <p:nvPr/>
        </p:nvCxnSpPr>
        <p:spPr>
          <a:xfrm>
            <a:off x="4437440" y="9715500"/>
            <a:ext cx="13850560" cy="0"/>
          </a:xfrm>
          <a:prstGeom prst="straightConnector1">
            <a:avLst/>
          </a:prstGeom>
          <a:noFill/>
          <a:ln w="28575" cap="flat" cmpd="sng">
            <a:solidFill>
              <a:srgbClr val="FFBD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8" name="Google Shape;178;p15"/>
          <p:cNvSpPr txBox="1"/>
          <p:nvPr/>
        </p:nvSpPr>
        <p:spPr>
          <a:xfrm>
            <a:off x="457200" y="342900"/>
            <a:ext cx="1292923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Portfolio Member Correlation (Q9)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0" y="9715500"/>
            <a:ext cx="1828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BMSO 758F - Group 4: Lindale, Rutigliano, Sheridan													8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5"/>
          <p:cNvSpPr txBox="1"/>
          <p:nvPr/>
        </p:nvSpPr>
        <p:spPr>
          <a:xfrm>
            <a:off x="770375" y="6756093"/>
            <a:ext cx="178308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instruments were picked based on low correlations to each other member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absolute correlation = 0.062, indicating low overall correlation between instruments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6309" y="1715066"/>
            <a:ext cx="14584810" cy="469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8"/>
          <p:cNvCxnSpPr/>
          <p:nvPr/>
        </p:nvCxnSpPr>
        <p:spPr>
          <a:xfrm>
            <a:off x="4437440" y="9715500"/>
            <a:ext cx="13850560" cy="0"/>
          </a:xfrm>
          <a:prstGeom prst="straightConnector1">
            <a:avLst/>
          </a:prstGeom>
          <a:noFill/>
          <a:ln w="28575" cap="flat" cmpd="sng">
            <a:solidFill>
              <a:srgbClr val="FFBD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28"/>
          <p:cNvSpPr txBox="1"/>
          <p:nvPr/>
        </p:nvSpPr>
        <p:spPr>
          <a:xfrm>
            <a:off x="457200" y="342900"/>
            <a:ext cx="1292923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 Weight Portfolio (Q10)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0" y="9715500"/>
            <a:ext cx="182880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BMSO 758F - Group 4: Lindale, Rutigliano, Sheridan													8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28"/>
          <p:cNvGrpSpPr/>
          <p:nvPr/>
        </p:nvGrpSpPr>
        <p:grpSpPr>
          <a:xfrm>
            <a:off x="280401" y="1776900"/>
            <a:ext cx="17727198" cy="2607420"/>
            <a:chOff x="210741" y="1309325"/>
            <a:chExt cx="17727198" cy="2607420"/>
          </a:xfrm>
        </p:grpSpPr>
        <p:pic>
          <p:nvPicPr>
            <p:cNvPr id="190" name="Google Shape;190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0741" y="1680871"/>
              <a:ext cx="9654665" cy="2235871"/>
            </a:xfrm>
            <a:prstGeom prst="rect">
              <a:avLst/>
            </a:prstGeom>
            <a:noFill/>
            <a:ln w="1270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91" name="Google Shape;191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72675" y="1309325"/>
              <a:ext cx="7965264" cy="2607420"/>
            </a:xfrm>
            <a:prstGeom prst="rect">
              <a:avLst/>
            </a:prstGeom>
            <a:noFill/>
            <a:ln w="127000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92" name="Google Shape;192;p28"/>
            <p:cNvSpPr/>
            <p:nvPr/>
          </p:nvSpPr>
          <p:spPr>
            <a:xfrm>
              <a:off x="8514765" y="1680869"/>
              <a:ext cx="1350641" cy="2235871"/>
            </a:xfrm>
            <a:prstGeom prst="rect">
              <a:avLst/>
            </a:prstGeom>
            <a:solidFill>
              <a:srgbClr val="C2D59B">
                <a:alpha val="2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8514765" y="2965390"/>
              <a:ext cx="1328056" cy="290558"/>
            </a:xfrm>
            <a:prstGeom prst="rect">
              <a:avLst/>
            </a:prstGeom>
            <a:solidFill>
              <a:srgbClr val="76923C">
                <a:alpha val="2274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28"/>
          <p:cNvSpPr txBox="1"/>
          <p:nvPr/>
        </p:nvSpPr>
        <p:spPr>
          <a:xfrm>
            <a:off x="333053" y="4940545"/>
            <a:ext cx="17830800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Equal-Weighted portfolio performance is highlighted above</a:t>
            </a:r>
            <a:endParaRPr/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Portfolio outperforms all of the individual instruments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Microsoft Office PowerPoint</Application>
  <PresentationFormat>Custom</PresentationFormat>
  <Paragraphs>119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DM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Michael Lindale</dc:creator>
  <cp:lastModifiedBy>Rutigliano, Matthew R.</cp:lastModifiedBy>
  <cp:revision>1</cp:revision>
  <dcterms:created xsi:type="dcterms:W3CDTF">2006-08-16T00:00:00Z</dcterms:created>
  <dcterms:modified xsi:type="dcterms:W3CDTF">2025-07-24T04:13:48Z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62e0584-010f-4004-8a6a-d5c118c8b4bd_Enabled">
    <vt:lpwstr>true</vt:lpwstr>
  </property>
  <property fmtid="{D5CDD505-2E9C-101B-9397-08002B2CF9AE}" pid="3" name="MSIP_Label_c62e0584-010f-4004-8a6a-d5c118c8b4bd_SetDate">
    <vt:lpwstr>2025-07-24T04:13:48Z</vt:lpwstr>
  </property>
  <property fmtid="{D5CDD505-2E9C-101B-9397-08002B2CF9AE}" pid="4" name="MSIP_Label_c62e0584-010f-4004-8a6a-d5c118c8b4bd_Method">
    <vt:lpwstr>Standard</vt:lpwstr>
  </property>
  <property fmtid="{D5CDD505-2E9C-101B-9397-08002B2CF9AE}" pid="5" name="MSIP_Label_c62e0584-010f-4004-8a6a-d5c118c8b4bd_Name">
    <vt:lpwstr>Internal</vt:lpwstr>
  </property>
  <property fmtid="{D5CDD505-2E9C-101B-9397-08002B2CF9AE}" pid="6" name="MSIP_Label_c62e0584-010f-4004-8a6a-d5c118c8b4bd_SiteId">
    <vt:lpwstr>56b731a8-a2ac-4c32-bf6b-616810e913c6</vt:lpwstr>
  </property>
  <property fmtid="{D5CDD505-2E9C-101B-9397-08002B2CF9AE}" pid="7" name="MSIP_Label_c62e0584-010f-4004-8a6a-d5c118c8b4bd_ActionId">
    <vt:lpwstr>59eeffbc-0b71-4167-9878-a8d4e605ebe4</vt:lpwstr>
  </property>
  <property fmtid="{D5CDD505-2E9C-101B-9397-08002B2CF9AE}" pid="8" name="MSIP_Label_c62e0584-010f-4004-8a6a-d5c118c8b4bd_ContentBits">
    <vt:lpwstr>0</vt:lpwstr>
  </property>
  <property fmtid="{D5CDD505-2E9C-101B-9397-08002B2CF9AE}" pid="9" name="MSIP_Label_c62e0584-010f-4004-8a6a-d5c118c8b4bd_Tag">
    <vt:lpwstr>10, 3, 0, 1</vt:lpwstr>
  </property>
</Properties>
</file>