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78" r:id="rId13"/>
    <p:sldId id="279" r:id="rId14"/>
    <p:sldId id="269" r:id="rId15"/>
    <p:sldId id="271" r:id="rId16"/>
    <p:sldId id="272" r:id="rId17"/>
    <p:sldId id="273" r:id="rId18"/>
    <p:sldId id="274" r:id="rId19"/>
    <p:sldId id="275" r:id="rId20"/>
    <p:sldId id="276" r:id="rId21"/>
  </p:sldIdLst>
  <p:sldSz cx="9144000" cy="5143500" type="screen16x9"/>
  <p:notesSz cx="6858000" cy="9144000"/>
  <p:embeddedFontLst>
    <p:embeddedFont>
      <p:font typeface="Average" panose="020B0604020202020204" charset="0"/>
      <p:regular r:id="rId23"/>
    </p:embeddedFont>
    <p:embeddedFont>
      <p:font typeface="Oswald" panose="00000500000000000000"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425B46-FADE-4C4B-9F65-068D8FC6213E}">
  <a:tblStyle styleId="{D9425B46-FADE-4C4B-9F65-068D8FC621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2CA97C2-7F86-4B4E-A89E-C1F8DC4228C1}"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4622307-0555-4538-B926-9C61A3EA0AEF}"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2567" autoAdjust="0"/>
  </p:normalViewPr>
  <p:slideViewPr>
    <p:cSldViewPr snapToGrid="0">
      <p:cViewPr varScale="1">
        <p:scale>
          <a:sx n="120" d="100"/>
          <a:sy n="120" d="100"/>
        </p:scale>
        <p:origin x="1344"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mdrealtor.org/About-U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linkedin.com/company/bureau-of-economic-analysi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f2458c6b92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f2458c6b9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f2458c6b92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f2458c6b92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2458c6b9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2458c6b9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ee7f8e8dc4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ee7f8e8dc4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2458c6b92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f2458c6b92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US" sz="1800" b="1" i="0" u="sng" dirty="0">
                <a:solidFill>
                  <a:srgbClr val="000000"/>
                </a:solidFill>
                <a:effectLst/>
                <a:latin typeface="Arial" panose="020B0604020202020204" pitchFamily="34" charset="0"/>
              </a:rPr>
              <a:t>Slide 14 -</a:t>
            </a:r>
            <a:r>
              <a:rPr lang="en-US" sz="1800" b="0" i="0" u="none" strike="noStrike" dirty="0">
                <a:solidFill>
                  <a:srgbClr val="000000"/>
                </a:solidFill>
                <a:effectLst/>
                <a:latin typeface="Arial" panose="020B0604020202020204" pitchFamily="34" charset="0"/>
              </a:rPr>
              <a:t> To further evaluate the predictive performance of each of our linear regression models on our training and test data sets, we calculated the normalized RMSE and MAE in order to compare all three linear regression models to each other.</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Both LRM_Price0 and LRM_Price1 saw lower normalized RMSE and MAE - and were essentially tied with each other. On average, the predictions from these models were off by about 10% of the average housing price for RMSE and 6.5% for MAE.</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LRMPrice_2 saw a larger normalized RMSE and MAE, with the predictions from our third model being off by about 19% of the average house price for the RMSE and 14% for the MAE.</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Given our evaluation of each model’s predictive performance in minimizing the residuals between predicted and actual values, along with predicting average sales price, we ultimately determined that using LRMPrice_1, was the model we should use for predicting average housing sales price given a set of parameters.</a:t>
            </a:r>
            <a:endParaRPr lang="en-US" b="0" dirty="0">
              <a:effectLst/>
            </a:endParaRPr>
          </a:p>
          <a:p>
            <a:pPr rtl="0">
              <a:spcBef>
                <a:spcPts val="0"/>
              </a:spcBef>
              <a:spcAft>
                <a:spcPts val="0"/>
              </a:spcAft>
            </a:pPr>
            <a:br>
              <a:rPr lang="en-US" b="0" dirty="0">
                <a:effectLst/>
              </a:rPr>
            </a:br>
            <a:r>
              <a:rPr lang="en-US" sz="1800" b="0" i="0" u="none" strike="noStrike" dirty="0">
                <a:solidFill>
                  <a:srgbClr val="000000"/>
                </a:solidFill>
                <a:effectLst/>
                <a:latin typeface="Arial" panose="020B0604020202020204" pitchFamily="34" charset="0"/>
              </a:rPr>
              <a:t>Like I said earlier, county, season, and income, were the greatest determinants of sale prices in Maryland. Justin will now take you through how we generated price predictions using LRMPrice_1, in addition to our classification model of hot and cold housing markets by county</a:t>
            </a:r>
            <a:endParaRPr lang="en-US" b="0" dirty="0">
              <a:effectLst/>
            </a:endParaRPr>
          </a:p>
          <a:p>
            <a:br>
              <a:rPr lang="en-US" dirty="0"/>
            </a:b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ef5aa72945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ef5aa72945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f5aa72945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f5aa72945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f2fe8fb2b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f2fe8fb2b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e7f8e8dc4_0_1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ee7f8e8dc4_0_1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f2458c6b92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f2458c6b92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Powerpoint</a:t>
            </a:r>
            <a:r>
              <a:rPr lang="en-US" dirty="0"/>
              <a:t> Image Sources:</a:t>
            </a:r>
          </a:p>
          <a:p>
            <a:pPr marL="0" lvl="0" indent="0" algn="l" rtl="0">
              <a:spcBef>
                <a:spcPts val="0"/>
              </a:spcBef>
              <a:spcAft>
                <a:spcPts val="0"/>
              </a:spcAft>
              <a:buNone/>
            </a:pPr>
            <a:r>
              <a:rPr lang="en-US" dirty="0"/>
              <a:t>Images</a:t>
            </a:r>
          </a:p>
          <a:p>
            <a:pPr marL="457200" lvl="0" indent="-342900" algn="l" rtl="0">
              <a:spcBef>
                <a:spcPts val="1200"/>
              </a:spcBef>
              <a:spcAft>
                <a:spcPts val="0"/>
              </a:spcAft>
              <a:buSzPts val="1800"/>
              <a:buChar char="-"/>
            </a:pPr>
            <a:r>
              <a:rPr lang="en-US" u="sng" dirty="0">
                <a:solidFill>
                  <a:schemeClr val="hlink"/>
                </a:solidFill>
                <a:hlinkClick r:id="rId3"/>
              </a:rPr>
              <a:t>https://www.mdrealtor.org/About-Us</a:t>
            </a:r>
            <a:endParaRPr lang="en-US" dirty="0"/>
          </a:p>
          <a:p>
            <a:pPr marL="457200" lvl="0" indent="-342900" algn="l" rtl="0">
              <a:spcBef>
                <a:spcPts val="0"/>
              </a:spcBef>
              <a:spcAft>
                <a:spcPts val="0"/>
              </a:spcAft>
              <a:buSzPts val="1800"/>
              <a:buChar char="-"/>
            </a:pPr>
            <a:r>
              <a:rPr lang="en-US" u="sng" dirty="0">
                <a:solidFill>
                  <a:schemeClr val="hlink"/>
                </a:solidFill>
                <a:hlinkClick r:id="rId4"/>
              </a:rPr>
              <a:t>https://www.linkedin.com/company/bureau-of-economic-analysis</a:t>
            </a:r>
            <a:endParaRPr lang="en-US" dirty="0"/>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f2458c6b92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f2458c6b92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f2458c6b9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f2458c6b9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e7f8e8dc4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e7f8e8dc4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f2458c6b9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f2458c6b9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f2458c6b92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f2458c6b92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2458c6b92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2458c6b92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f2458c6b9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f2458c6b9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f358c392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f358c392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fontAlgn="base">
              <a:spcBef>
                <a:spcPts val="1200"/>
              </a:spcBef>
              <a:spcAft>
                <a:spcPts val="0"/>
              </a:spcAft>
              <a:buFont typeface="+mj-l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f2458c6b92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f2458c6b92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www.visitmaryland.org/article/maryland-regions" TargetMode="External"/><Relationship Id="rId5" Type="http://schemas.openxmlformats.org/officeDocument/2006/relationships/hyperlink" Target="https://www.bea.gov/data/income-saving/personal-income-county-metro-and-other-areas" TargetMode="External"/><Relationship Id="rId4" Type="http://schemas.openxmlformats.org/officeDocument/2006/relationships/hyperlink" Target="https://www.mdrealtor.org/News-and-Events/Housing-Statistic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lt2"/>
                </a:solidFill>
              </a:rPr>
              <a:t>Analyzing Local Market Trends to Predict Maryland Property Prices</a:t>
            </a:r>
            <a:endParaRPr>
              <a:solidFill>
                <a:schemeClr val="lt2"/>
              </a:solidFill>
            </a:endParaRPr>
          </a:p>
        </p:txBody>
      </p:sp>
      <p:sp>
        <p:nvSpPr>
          <p:cNvPr id="60" name="Google Shape;60;p13"/>
          <p:cNvSpPr txBox="1">
            <a:spLocks noGrp="1"/>
          </p:cNvSpPr>
          <p:nvPr>
            <p:ph type="subTitle" idx="1"/>
          </p:nvPr>
        </p:nvSpPr>
        <p:spPr>
          <a:xfrm>
            <a:off x="1901100" y="3328650"/>
            <a:ext cx="5341800" cy="454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200" b="1">
                <a:solidFill>
                  <a:schemeClr val="lt2"/>
                </a:solidFill>
                <a:latin typeface="Times New Roman"/>
                <a:ea typeface="Times New Roman"/>
                <a:cs typeface="Times New Roman"/>
                <a:sym typeface="Times New Roman"/>
              </a:rPr>
              <a:t>Group A: Justin Mejia, Matthew Rutigliano, Emilee Sheaffer</a:t>
            </a:r>
            <a:endParaRPr b="1">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6"/>
                </a:solidFill>
              </a:rPr>
              <a:t>Average Vs. Median Sale Price Decision</a:t>
            </a:r>
            <a:endParaRPr>
              <a:solidFill>
                <a:schemeClr val="accent6"/>
              </a:solidFill>
            </a:endParaRPr>
          </a:p>
        </p:txBody>
      </p:sp>
      <p:sp>
        <p:nvSpPr>
          <p:cNvPr id="136" name="Google Shape;136;p22"/>
          <p:cNvSpPr txBox="1">
            <a:spLocks noGrp="1"/>
          </p:cNvSpPr>
          <p:nvPr>
            <p:ph type="body" idx="1"/>
          </p:nvPr>
        </p:nvSpPr>
        <p:spPr>
          <a:xfrm>
            <a:off x="311700" y="1152475"/>
            <a:ext cx="7227528"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Analysis &amp; Decision:</a:t>
            </a:r>
            <a:endParaRPr b="1" dirty="0"/>
          </a:p>
          <a:p>
            <a:pPr marL="457200" lvl="0" indent="-342900" algn="l" rtl="0">
              <a:spcBef>
                <a:spcPts val="1200"/>
              </a:spcBef>
              <a:spcAft>
                <a:spcPts val="0"/>
              </a:spcAft>
              <a:buSzPts val="1800"/>
              <a:buChar char="-"/>
            </a:pPr>
            <a:r>
              <a:rPr lang="en" dirty="0"/>
              <a:t>Comparison: Examined both metrics for centrality</a:t>
            </a:r>
            <a:endParaRPr dirty="0"/>
          </a:p>
          <a:p>
            <a:pPr marL="457200" lvl="0" indent="-342900" algn="l" rtl="0">
              <a:spcBef>
                <a:spcPts val="0"/>
              </a:spcBef>
              <a:spcAft>
                <a:spcPts val="0"/>
              </a:spcAft>
              <a:buSzPts val="1800"/>
              <a:buChar char="-"/>
            </a:pPr>
            <a:r>
              <a:rPr lang="en" dirty="0"/>
              <a:t>Observation: Minimal skewness in the data</a:t>
            </a:r>
            <a:endParaRPr dirty="0"/>
          </a:p>
          <a:p>
            <a:pPr marL="0" lvl="0" indent="0" algn="l" rtl="0">
              <a:spcBef>
                <a:spcPts val="1200"/>
              </a:spcBef>
              <a:spcAft>
                <a:spcPts val="0"/>
              </a:spcAft>
              <a:buNone/>
            </a:pPr>
            <a:r>
              <a:rPr lang="en" b="1" dirty="0"/>
              <a:t>Rationale for Using Average:</a:t>
            </a:r>
            <a:endParaRPr b="1" dirty="0"/>
          </a:p>
          <a:p>
            <a:pPr marL="457200" lvl="0" indent="-342900" algn="l" rtl="0">
              <a:spcBef>
                <a:spcPts val="1200"/>
              </a:spcBef>
              <a:spcAft>
                <a:spcPts val="0"/>
              </a:spcAft>
              <a:buSzPts val="1800"/>
              <a:buChar char="-"/>
            </a:pPr>
            <a:r>
              <a:rPr lang="en" dirty="0"/>
              <a:t>Centrality: Similar mean and medians suggested that the average sale price accurately represented the central tendency.</a:t>
            </a:r>
            <a:endParaRPr dirty="0"/>
          </a:p>
          <a:p>
            <a:pPr marL="457200" lvl="0" indent="-342900" algn="l" rtl="0">
              <a:spcBef>
                <a:spcPts val="0"/>
              </a:spcBef>
              <a:spcAft>
                <a:spcPts val="0"/>
              </a:spcAft>
              <a:buSzPts val="1800"/>
              <a:buChar char="-"/>
            </a:pPr>
            <a:r>
              <a:rPr lang="en" dirty="0"/>
              <a:t>Final Decision:</a:t>
            </a:r>
            <a:r>
              <a:rPr lang="en" b="1" dirty="0"/>
              <a:t> </a:t>
            </a:r>
            <a:r>
              <a:rPr lang="en" dirty="0"/>
              <a:t>Average for its application and reliable reflection of market trends.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Market Insights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housing price ranges by region and county? </a:t>
            </a:r>
            <a:endParaRPr/>
          </a:p>
        </p:txBody>
      </p:sp>
      <p:sp>
        <p:nvSpPr>
          <p:cNvPr id="147" name="Google Shape;147;p24"/>
          <p:cNvSpPr txBox="1">
            <a:spLocks noGrp="1"/>
          </p:cNvSpPr>
          <p:nvPr>
            <p:ph type="body" idx="1"/>
          </p:nvPr>
        </p:nvSpPr>
        <p:spPr>
          <a:xfrm>
            <a:off x="576084" y="1129150"/>
            <a:ext cx="2918783" cy="3263250"/>
          </a:xfrm>
          <a:prstGeom prst="rect">
            <a:avLst/>
          </a:prstGeom>
        </p:spPr>
        <p:txBody>
          <a:bodyPr spcFirstLastPara="1" wrap="square" lIns="91425" tIns="91425" rIns="91425" bIns="91425" anchor="t" anchorCtr="0">
            <a:noAutofit/>
          </a:bodyPr>
          <a:lstStyle/>
          <a:p>
            <a:pPr marL="457200" lvl="0" indent="-342900" algn="l" rtl="0">
              <a:lnSpc>
                <a:spcPct val="85000"/>
              </a:lnSpc>
              <a:spcBef>
                <a:spcPts val="0"/>
              </a:spcBef>
              <a:spcAft>
                <a:spcPts val="0"/>
              </a:spcAft>
              <a:buSzPts val="1800"/>
              <a:buChar char="●"/>
            </a:pPr>
            <a:r>
              <a:rPr lang="en" dirty="0"/>
              <a:t>Within region variances in housing price larger than within county.</a:t>
            </a:r>
            <a:endParaRPr dirty="0"/>
          </a:p>
          <a:p>
            <a:pPr marL="457200" lvl="0" indent="-342900" algn="l" rtl="0">
              <a:lnSpc>
                <a:spcPct val="85000"/>
              </a:lnSpc>
              <a:spcBef>
                <a:spcPts val="0"/>
              </a:spcBef>
              <a:spcAft>
                <a:spcPts val="0"/>
              </a:spcAft>
              <a:buSzPts val="1800"/>
              <a:buChar char="●"/>
            </a:pPr>
            <a:r>
              <a:rPr lang="en" dirty="0"/>
              <a:t>Particularly noticeable in price data from the Eastern Shore and Western Maryland.</a:t>
            </a:r>
            <a:endParaRPr dirty="0"/>
          </a:p>
          <a:p>
            <a:pPr marL="457200" lvl="0" indent="-342900" algn="l" rtl="0">
              <a:lnSpc>
                <a:spcPct val="85000"/>
              </a:lnSpc>
              <a:spcBef>
                <a:spcPts val="0"/>
              </a:spcBef>
              <a:spcAft>
                <a:spcPts val="0"/>
              </a:spcAft>
              <a:buSzPts val="1800"/>
              <a:buChar char="●"/>
            </a:pPr>
            <a:r>
              <a:rPr lang="en" dirty="0"/>
              <a:t>How does this factor into our investigation into market indicators and housing prices?</a:t>
            </a:r>
            <a:endParaRPr dirty="0"/>
          </a:p>
        </p:txBody>
      </p:sp>
      <p:pic>
        <p:nvPicPr>
          <p:cNvPr id="148" name="Google Shape;148;p24"/>
          <p:cNvPicPr preferRelativeResize="0"/>
          <p:nvPr/>
        </p:nvPicPr>
        <p:blipFill>
          <a:blip r:embed="rId3">
            <a:alphaModFix/>
          </a:blip>
          <a:stretch>
            <a:fillRect/>
          </a:stretch>
        </p:blipFill>
        <p:spPr>
          <a:xfrm>
            <a:off x="3851950" y="1129150"/>
            <a:ext cx="4980350" cy="326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11700" y="196625"/>
            <a:ext cx="8022600" cy="129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are the market indicators that best predict housing sales prices in Maryland?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4" name="Google Shape;154;p25"/>
          <p:cNvSpPr txBox="1">
            <a:spLocks noGrp="1"/>
          </p:cNvSpPr>
          <p:nvPr>
            <p:ph type="body" idx="1"/>
          </p:nvPr>
        </p:nvSpPr>
        <p:spPr>
          <a:xfrm>
            <a:off x="311700" y="1228675"/>
            <a:ext cx="5111400" cy="33462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dirty="0"/>
              <a:t>Ran three linear regression models using our training dataset to figure out which indicator predicted sales prices.</a:t>
            </a:r>
            <a:endParaRPr dirty="0"/>
          </a:p>
          <a:p>
            <a:pPr marL="457200" lvl="0" indent="-342900" algn="l" rtl="0">
              <a:spcBef>
                <a:spcPts val="0"/>
              </a:spcBef>
              <a:spcAft>
                <a:spcPts val="0"/>
              </a:spcAft>
              <a:buSzPts val="1800"/>
              <a:buChar char="●"/>
            </a:pPr>
            <a:r>
              <a:rPr lang="en" dirty="0"/>
              <a:t>LRMPrice_0 - Ran all variables in our dataset against average housing sales price.</a:t>
            </a:r>
            <a:endParaRPr dirty="0"/>
          </a:p>
          <a:p>
            <a:pPr marL="914400" lvl="1" indent="-317500" algn="l" rtl="0">
              <a:spcBef>
                <a:spcPts val="0"/>
              </a:spcBef>
              <a:spcAft>
                <a:spcPts val="0"/>
              </a:spcAft>
              <a:buSzPts val="1400"/>
              <a:buChar char="○"/>
            </a:pPr>
            <a:r>
              <a:rPr lang="en" dirty="0"/>
              <a:t>Results: Multicollinearity between county and region, month and season/quarter.</a:t>
            </a:r>
            <a:endParaRPr dirty="0"/>
          </a:p>
          <a:p>
            <a:pPr marL="457200" lvl="0" indent="-342900" algn="l" rtl="0">
              <a:spcBef>
                <a:spcPts val="0"/>
              </a:spcBef>
              <a:spcAft>
                <a:spcPts val="0"/>
              </a:spcAft>
              <a:buSzPts val="1800"/>
              <a:buChar char="●"/>
            </a:pPr>
            <a:r>
              <a:rPr lang="en" dirty="0"/>
              <a:t>LRMPrice_1 - Excludes region level data.</a:t>
            </a:r>
            <a:endParaRPr dirty="0"/>
          </a:p>
          <a:p>
            <a:pPr marL="914400" lvl="1" indent="-317500" algn="l" rtl="0">
              <a:spcBef>
                <a:spcPts val="0"/>
              </a:spcBef>
              <a:spcAft>
                <a:spcPts val="0"/>
              </a:spcAft>
              <a:buSzPts val="1400"/>
              <a:buChar char="○"/>
            </a:pPr>
            <a:r>
              <a:rPr lang="en" dirty="0"/>
              <a:t>Results: Counties, income, and winter season significantly related to sales prices.</a:t>
            </a:r>
            <a:endParaRPr dirty="0"/>
          </a:p>
          <a:p>
            <a:pPr marL="457200" lvl="0" indent="-342900" algn="l" rtl="0">
              <a:spcBef>
                <a:spcPts val="0"/>
              </a:spcBef>
              <a:spcAft>
                <a:spcPts val="0"/>
              </a:spcAft>
              <a:buSzPts val="1800"/>
              <a:buChar char="●"/>
            </a:pPr>
            <a:r>
              <a:rPr lang="en" dirty="0"/>
              <a:t>LRMPrice_2 - Excludes county level data.</a:t>
            </a:r>
            <a:endParaRPr dirty="0"/>
          </a:p>
          <a:p>
            <a:pPr marL="914400" lvl="1" indent="-317500" algn="l" rtl="0">
              <a:spcBef>
                <a:spcPts val="0"/>
              </a:spcBef>
              <a:spcAft>
                <a:spcPts val="0"/>
              </a:spcAft>
              <a:buSzPts val="1400"/>
              <a:buChar char="○"/>
            </a:pPr>
            <a:r>
              <a:rPr lang="en" dirty="0"/>
              <a:t>Results: Region level data not as significant as county level data. Income and winter season significantly related to sales prices.</a:t>
            </a:r>
            <a:endParaRPr dirty="0"/>
          </a:p>
        </p:txBody>
      </p:sp>
      <p:pic>
        <p:nvPicPr>
          <p:cNvPr id="155" name="Google Shape;155;p25"/>
          <p:cNvPicPr preferRelativeResize="0"/>
          <p:nvPr/>
        </p:nvPicPr>
        <p:blipFill>
          <a:blip r:embed="rId3">
            <a:alphaModFix/>
          </a:blip>
          <a:stretch>
            <a:fillRect/>
          </a:stretch>
        </p:blipFill>
        <p:spPr>
          <a:xfrm>
            <a:off x="5545925" y="1205988"/>
            <a:ext cx="3416100" cy="32391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of Linear Regression Models - RMSE and MAE</a:t>
            </a:r>
            <a:endParaRPr/>
          </a:p>
        </p:txBody>
      </p:sp>
      <p:sp>
        <p:nvSpPr>
          <p:cNvPr id="161" name="Google Shape;161;p26"/>
          <p:cNvSpPr txBox="1">
            <a:spLocks noGrp="1"/>
          </p:cNvSpPr>
          <p:nvPr>
            <p:ph type="body" idx="1"/>
          </p:nvPr>
        </p:nvSpPr>
        <p:spPr>
          <a:xfrm>
            <a:off x="311700" y="771475"/>
            <a:ext cx="6704400" cy="19713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n"/>
              <a:t>To further evaluate predictive performance of our models on unseen data….</a:t>
            </a:r>
            <a:endParaRPr/>
          </a:p>
          <a:p>
            <a:pPr marL="457200" lvl="0" indent="-325755" algn="l" rtl="0">
              <a:spcBef>
                <a:spcPts val="0"/>
              </a:spcBef>
              <a:spcAft>
                <a:spcPts val="0"/>
              </a:spcAft>
              <a:buSzPct val="100000"/>
              <a:buChar char="●"/>
            </a:pPr>
            <a:r>
              <a:rPr lang="en"/>
              <a:t>Calculated normalized RMSE and MAE on our training and test data sets across all three linear regression models.</a:t>
            </a:r>
            <a:endParaRPr/>
          </a:p>
          <a:p>
            <a:pPr marL="457200" lvl="0" indent="-325755" algn="l" rtl="0">
              <a:spcBef>
                <a:spcPts val="0"/>
              </a:spcBef>
              <a:spcAft>
                <a:spcPts val="0"/>
              </a:spcAft>
              <a:buSzPct val="100000"/>
              <a:buChar char="●"/>
            </a:pPr>
            <a:r>
              <a:rPr lang="en"/>
              <a:t>LRM_Price0 and LRM_Price1 see lower normalized RMSE and MAE - essentially tied.</a:t>
            </a:r>
            <a:endParaRPr/>
          </a:p>
          <a:p>
            <a:pPr marL="457200" lvl="0" indent="-325755" algn="l" rtl="0">
              <a:spcBef>
                <a:spcPts val="0"/>
              </a:spcBef>
              <a:spcAft>
                <a:spcPts val="0"/>
              </a:spcAft>
              <a:buSzPct val="100000"/>
              <a:buChar char="●"/>
            </a:pPr>
            <a:r>
              <a:rPr lang="en"/>
              <a:t>Ultimately choose to use LRMPrice_1 to predict prices based on a given set of parameters (i.e. on County, Season, and Income).</a:t>
            </a:r>
            <a:endParaRPr/>
          </a:p>
        </p:txBody>
      </p:sp>
      <p:graphicFrame>
        <p:nvGraphicFramePr>
          <p:cNvPr id="162" name="Google Shape;162;p26"/>
          <p:cNvGraphicFramePr/>
          <p:nvPr/>
        </p:nvGraphicFramePr>
        <p:xfrm>
          <a:off x="803070" y="2996925"/>
          <a:ext cx="5999450" cy="1738675"/>
        </p:xfrm>
        <a:graphic>
          <a:graphicData uri="http://schemas.openxmlformats.org/drawingml/2006/table">
            <a:tbl>
              <a:tblPr>
                <a:noFill/>
              </a:tblPr>
              <a:tblGrid>
                <a:gridCol w="561225">
                  <a:extLst>
                    <a:ext uri="{9D8B030D-6E8A-4147-A177-3AD203B41FA5}">
                      <a16:colId xmlns:a16="http://schemas.microsoft.com/office/drawing/2014/main" val="20000"/>
                    </a:ext>
                  </a:extLst>
                </a:gridCol>
                <a:gridCol w="1403100">
                  <a:extLst>
                    <a:ext uri="{9D8B030D-6E8A-4147-A177-3AD203B41FA5}">
                      <a16:colId xmlns:a16="http://schemas.microsoft.com/office/drawing/2014/main" val="20001"/>
                    </a:ext>
                  </a:extLst>
                </a:gridCol>
                <a:gridCol w="1474725">
                  <a:extLst>
                    <a:ext uri="{9D8B030D-6E8A-4147-A177-3AD203B41FA5}">
                      <a16:colId xmlns:a16="http://schemas.microsoft.com/office/drawing/2014/main" val="20002"/>
                    </a:ext>
                  </a:extLst>
                </a:gridCol>
                <a:gridCol w="1342800">
                  <a:extLst>
                    <a:ext uri="{9D8B030D-6E8A-4147-A177-3AD203B41FA5}">
                      <a16:colId xmlns:a16="http://schemas.microsoft.com/office/drawing/2014/main" val="20003"/>
                    </a:ext>
                  </a:extLst>
                </a:gridCol>
                <a:gridCol w="1217600">
                  <a:extLst>
                    <a:ext uri="{9D8B030D-6E8A-4147-A177-3AD203B41FA5}">
                      <a16:colId xmlns:a16="http://schemas.microsoft.com/office/drawing/2014/main" val="20004"/>
                    </a:ext>
                  </a:extLst>
                </a:gridCol>
              </a:tblGrid>
              <a:tr h="725650">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Model</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Train Normalized RMSE (% of avg price)</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dirty="0">
                          <a:solidFill>
                            <a:schemeClr val="lt2"/>
                          </a:solidFill>
                          <a:latin typeface="Times New Roman"/>
                          <a:ea typeface="Times New Roman"/>
                          <a:cs typeface="Times New Roman"/>
                          <a:sym typeface="Times New Roman"/>
                        </a:rPr>
                        <a:t>Test Normalized RMSE (% of avg price)</a:t>
                      </a:r>
                      <a:endParaRPr sz="1100" dirty="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Train Normalized MAE (% of avg price)</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Test Normalized MAE (% of avg price)</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337675">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0</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12.17</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11.81</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6.72</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7.13</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37675">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1</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12.41</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12.04</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7.10</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7.17</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37675">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2</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dirty="0">
                          <a:solidFill>
                            <a:schemeClr val="lt2"/>
                          </a:solidFill>
                          <a:latin typeface="Times New Roman"/>
                          <a:ea typeface="Times New Roman"/>
                          <a:cs typeface="Times New Roman"/>
                          <a:sym typeface="Times New Roman"/>
                        </a:rPr>
                        <a:t>20.05</a:t>
                      </a:r>
                      <a:endParaRPr sz="1100" dirty="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22.68</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a:solidFill>
                            <a:schemeClr val="lt2"/>
                          </a:solidFill>
                          <a:latin typeface="Times New Roman"/>
                          <a:ea typeface="Times New Roman"/>
                          <a:cs typeface="Times New Roman"/>
                          <a:sym typeface="Times New Roman"/>
                        </a:rPr>
                        <a:t>13.97</a:t>
                      </a:r>
                      <a:endParaRPr sz="110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tc>
                  <a:txBody>
                    <a:bodyPr/>
                    <a:lstStyle/>
                    <a:p>
                      <a:pPr marL="0" lvl="0" indent="0" algn="l" rtl="0">
                        <a:spcBef>
                          <a:spcPts val="0"/>
                        </a:spcBef>
                        <a:spcAft>
                          <a:spcPts val="0"/>
                        </a:spcAft>
                        <a:buNone/>
                      </a:pPr>
                      <a:r>
                        <a:rPr lang="en" sz="1100" dirty="0">
                          <a:solidFill>
                            <a:schemeClr val="lt2"/>
                          </a:solidFill>
                          <a:latin typeface="Times New Roman"/>
                          <a:ea typeface="Times New Roman"/>
                          <a:cs typeface="Times New Roman"/>
                          <a:sym typeface="Times New Roman"/>
                        </a:rPr>
                        <a:t>15.51</a:t>
                      </a:r>
                      <a:endParaRPr sz="1100" dirty="0">
                        <a:solidFill>
                          <a:schemeClr val="lt2"/>
                        </a:solidFill>
                        <a:latin typeface="Times New Roman"/>
                        <a:ea typeface="Times New Roman"/>
                        <a:cs typeface="Times New Roman"/>
                        <a:sym typeface="Times New Roman"/>
                      </a:endParaRPr>
                    </a:p>
                  </a:txBody>
                  <a:tcPr marL="63500" marR="63500" marT="63500" marB="63500">
                    <a:lnL w="12700" cap="flat" cmpd="sng">
                      <a:solidFill>
                        <a:schemeClr val="lt2"/>
                      </a:solidFill>
                      <a:prstDash val="solid"/>
                      <a:round/>
                      <a:headEnd type="none" w="sm" len="sm"/>
                      <a:tailEnd type="none" w="sm" len="sm"/>
                    </a:lnL>
                    <a:lnR w="12700" cap="flat" cmpd="sng">
                      <a:solidFill>
                        <a:schemeClr val="lt2"/>
                      </a:solidFill>
                      <a:prstDash val="solid"/>
                      <a:round/>
                      <a:headEnd type="none" w="sm" len="sm"/>
                      <a:tailEnd type="none" w="sm" len="sm"/>
                    </a:lnR>
                    <a:lnT w="12700" cap="flat" cmpd="sng">
                      <a:solidFill>
                        <a:schemeClr val="lt2"/>
                      </a:solidFill>
                      <a:prstDash val="solid"/>
                      <a:round/>
                      <a:headEnd type="none" w="sm" len="sm"/>
                      <a:tailEnd type="none" w="sm" len="sm"/>
                    </a:lnT>
                    <a:lnB w="12700"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2" name="Picture 1">
            <a:extLst>
              <a:ext uri="{FF2B5EF4-FFF2-40B4-BE49-F238E27FC236}">
                <a16:creationId xmlns:a16="http://schemas.microsoft.com/office/drawing/2014/main" id="{15EF3B2C-8815-FE35-3F6C-70BC6AF869A4}"/>
              </a:ext>
            </a:extLst>
          </p:cNvPr>
          <p:cNvPicPr>
            <a:picLocks noChangeAspect="1"/>
          </p:cNvPicPr>
          <p:nvPr/>
        </p:nvPicPr>
        <p:blipFill rotWithShape="1">
          <a:blip r:embed="rId3"/>
          <a:srcRect l="9346" t="20523" r="10130" b="20654"/>
          <a:stretch/>
        </p:blipFill>
        <p:spPr>
          <a:xfrm>
            <a:off x="7148726" y="968189"/>
            <a:ext cx="1753317" cy="12808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will the average sale price be with specified criteria? </a:t>
            </a:r>
            <a:endParaRPr dirty="0"/>
          </a:p>
        </p:txBody>
      </p:sp>
      <p:sp>
        <p:nvSpPr>
          <p:cNvPr id="173" name="Google Shape;173;p28"/>
          <p:cNvSpPr txBox="1">
            <a:spLocks noGrp="1"/>
          </p:cNvSpPr>
          <p:nvPr>
            <p:ph type="body" idx="1"/>
          </p:nvPr>
        </p:nvSpPr>
        <p:spPr>
          <a:xfrm>
            <a:off x="450200" y="1156025"/>
            <a:ext cx="49185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County - Is your dream home in a trendy spot or a hidden gem?</a:t>
            </a:r>
            <a:endParaRPr dirty="0"/>
          </a:p>
          <a:p>
            <a:pPr marL="0" lvl="0" indent="0" algn="l" rtl="0">
              <a:spcBef>
                <a:spcPts val="1200"/>
              </a:spcBef>
              <a:spcAft>
                <a:spcPts val="0"/>
              </a:spcAft>
              <a:buNone/>
            </a:pPr>
            <a:r>
              <a:rPr lang="en" dirty="0"/>
              <a:t>Season - Moving in the snow, yay or nay? </a:t>
            </a:r>
            <a:endParaRPr dirty="0"/>
          </a:p>
          <a:p>
            <a:pPr marL="0" lvl="0" indent="0" algn="l" rtl="0">
              <a:spcBef>
                <a:spcPts val="1200"/>
              </a:spcBef>
              <a:spcAft>
                <a:spcPts val="1200"/>
              </a:spcAft>
              <a:buNone/>
            </a:pPr>
            <a:r>
              <a:rPr lang="en" dirty="0"/>
              <a:t>Income - How wealthy are your neighbors?</a:t>
            </a:r>
          </a:p>
          <a:p>
            <a:pPr marL="0" lvl="0" indent="0" algn="l" rtl="0">
              <a:spcBef>
                <a:spcPts val="1200"/>
              </a:spcBef>
              <a:spcAft>
                <a:spcPts val="1200"/>
              </a:spcAft>
              <a:buNone/>
            </a:pPr>
            <a:r>
              <a:rPr lang="en" dirty="0"/>
              <a:t>LPM 1</a:t>
            </a:r>
            <a:endParaRPr dirty="0"/>
          </a:p>
        </p:txBody>
      </p:sp>
      <p:pic>
        <p:nvPicPr>
          <p:cNvPr id="174" name="Google Shape;174;p28"/>
          <p:cNvPicPr preferRelativeResize="0"/>
          <p:nvPr/>
        </p:nvPicPr>
        <p:blipFill>
          <a:blip r:embed="rId3">
            <a:alphaModFix/>
          </a:blip>
          <a:stretch>
            <a:fillRect/>
          </a:stretch>
        </p:blipFill>
        <p:spPr>
          <a:xfrm>
            <a:off x="6203650" y="1281075"/>
            <a:ext cx="2628650" cy="2628650"/>
          </a:xfrm>
          <a:prstGeom prst="rect">
            <a:avLst/>
          </a:prstGeom>
          <a:noFill/>
          <a:ln>
            <a:noFill/>
          </a:ln>
        </p:spPr>
      </p:pic>
      <p:pic>
        <p:nvPicPr>
          <p:cNvPr id="175" name="Google Shape;175;p28"/>
          <p:cNvPicPr preferRelativeResize="0"/>
          <p:nvPr/>
        </p:nvPicPr>
        <p:blipFill rotWithShape="1">
          <a:blip r:embed="rId4">
            <a:alphaModFix/>
          </a:blip>
          <a:srcRect t="3697"/>
          <a:stretch/>
        </p:blipFill>
        <p:spPr>
          <a:xfrm>
            <a:off x="500200" y="3426725"/>
            <a:ext cx="5362656" cy="572700"/>
          </a:xfrm>
          <a:prstGeom prst="rect">
            <a:avLst/>
          </a:prstGeom>
          <a:noFill/>
          <a:ln>
            <a:noFill/>
          </a:ln>
        </p:spPr>
      </p:pic>
      <p:pic>
        <p:nvPicPr>
          <p:cNvPr id="176" name="Google Shape;176;p28"/>
          <p:cNvPicPr preferRelativeResize="0"/>
          <p:nvPr/>
        </p:nvPicPr>
        <p:blipFill>
          <a:blip r:embed="rId5">
            <a:alphaModFix/>
          </a:blip>
          <a:stretch>
            <a:fillRect/>
          </a:stretch>
        </p:blipFill>
        <p:spPr>
          <a:xfrm>
            <a:off x="500200" y="3999434"/>
            <a:ext cx="5362651" cy="3815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311700" y="188750"/>
            <a:ext cx="8520600" cy="82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Which counties in Maryland are considered “hot” and “cold” markets by sales volume?</a:t>
            </a:r>
            <a:endParaRPr/>
          </a:p>
        </p:txBody>
      </p:sp>
      <p:pic>
        <p:nvPicPr>
          <p:cNvPr id="182" name="Google Shape;182;p29"/>
          <p:cNvPicPr preferRelativeResize="0"/>
          <p:nvPr/>
        </p:nvPicPr>
        <p:blipFill>
          <a:blip r:embed="rId3">
            <a:alphaModFix/>
          </a:blip>
          <a:stretch>
            <a:fillRect/>
          </a:stretch>
        </p:blipFill>
        <p:spPr>
          <a:xfrm>
            <a:off x="1032125" y="1350475"/>
            <a:ext cx="6791825" cy="31467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353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and Finding - LR, KNN, LPM</a:t>
            </a:r>
            <a:endParaRPr/>
          </a:p>
        </p:txBody>
      </p:sp>
      <p:pic>
        <p:nvPicPr>
          <p:cNvPr id="188" name="Google Shape;188;p30"/>
          <p:cNvPicPr preferRelativeResize="0"/>
          <p:nvPr/>
        </p:nvPicPr>
        <p:blipFill rotWithShape="1">
          <a:blip r:embed="rId3">
            <a:alphaModFix/>
          </a:blip>
          <a:srcRect/>
          <a:stretch/>
        </p:blipFill>
        <p:spPr>
          <a:xfrm>
            <a:off x="4247450" y="1280050"/>
            <a:ext cx="4777700" cy="3275700"/>
          </a:xfrm>
          <a:prstGeom prst="rect">
            <a:avLst/>
          </a:prstGeom>
          <a:noFill/>
          <a:ln>
            <a:noFill/>
          </a:ln>
        </p:spPr>
      </p:pic>
      <p:graphicFrame>
        <p:nvGraphicFramePr>
          <p:cNvPr id="189" name="Google Shape;189;p30"/>
          <p:cNvGraphicFramePr/>
          <p:nvPr/>
        </p:nvGraphicFramePr>
        <p:xfrm>
          <a:off x="311700" y="1829425"/>
          <a:ext cx="3295650" cy="2144760"/>
        </p:xfrm>
        <a:graphic>
          <a:graphicData uri="http://schemas.openxmlformats.org/drawingml/2006/table">
            <a:tbl>
              <a:tblPr>
                <a:noFill/>
                <a:tableStyleId>{94622307-0555-4538-B926-9C61A3EA0AEF}</a:tableStyleId>
              </a:tblPr>
              <a:tblGrid>
                <a:gridCol w="1143000">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gridCol w="1057275">
                  <a:extLst>
                    <a:ext uri="{9D8B030D-6E8A-4147-A177-3AD203B41FA5}">
                      <a16:colId xmlns:a16="http://schemas.microsoft.com/office/drawing/2014/main" val="20002"/>
                    </a:ext>
                  </a:extLst>
                </a:gridCol>
              </a:tblGrid>
              <a:tr h="561750">
                <a:tc>
                  <a:txBody>
                    <a:bodyPr/>
                    <a:lstStyle/>
                    <a:p>
                      <a:pPr marL="0" lvl="0" indent="0" algn="l" rtl="0">
                        <a:spcBef>
                          <a:spcPts val="0"/>
                        </a:spcBef>
                        <a:spcAft>
                          <a:spcPts val="0"/>
                        </a:spcAft>
                        <a:buNone/>
                      </a:pPr>
                      <a:r>
                        <a:rPr lang="en" sz="1200" b="1">
                          <a:solidFill>
                            <a:schemeClr val="lt2"/>
                          </a:solidFill>
                        </a:rPr>
                        <a:t>Model</a:t>
                      </a:r>
                      <a:endParaRPr sz="1200" b="1">
                        <a:solidFill>
                          <a:schemeClr val="lt2"/>
                        </a:solidFill>
                      </a:endParaRPr>
                    </a:p>
                  </a:txBody>
                  <a:tcPr marL="57150" marR="9525" marT="9525" marB="91425"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chemeClr val="lt2"/>
                          </a:solidFill>
                        </a:rPr>
                        <a:t>Validation Error Rate</a:t>
                      </a:r>
                      <a:endParaRPr sz="1200" b="1">
                        <a:solidFill>
                          <a:schemeClr val="lt2"/>
                        </a:solidFill>
                      </a:endParaRPr>
                    </a:p>
                  </a:txBody>
                  <a:tcPr marL="9525" marR="9525" marT="9525" marB="91425"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chemeClr val="lt2"/>
                          </a:solidFill>
                        </a:rPr>
                        <a:t>Test Error Rate</a:t>
                      </a:r>
                      <a:endParaRPr sz="1200" b="1">
                        <a:solidFill>
                          <a:schemeClr val="lt2"/>
                        </a:solidFill>
                      </a:endParaRPr>
                    </a:p>
                  </a:txBody>
                  <a:tcPr marL="9525" marR="9525" marT="9525" marB="91425"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428625">
                <a:tc>
                  <a:txBody>
                    <a:bodyPr/>
                    <a:lstStyle/>
                    <a:p>
                      <a:pPr marL="0" lvl="0" indent="0" algn="l" rtl="0">
                        <a:spcBef>
                          <a:spcPts val="0"/>
                        </a:spcBef>
                        <a:spcAft>
                          <a:spcPts val="0"/>
                        </a:spcAft>
                        <a:buNone/>
                      </a:pPr>
                      <a:r>
                        <a:rPr lang="en" sz="1200" b="1">
                          <a:solidFill>
                            <a:schemeClr val="lt2"/>
                          </a:solidFill>
                        </a:rPr>
                        <a:t>Logistic Regression</a:t>
                      </a:r>
                      <a:endParaRPr sz="1200" b="1">
                        <a:solidFill>
                          <a:schemeClr val="lt2"/>
                        </a:solidFill>
                      </a:endParaRPr>
                    </a:p>
                  </a:txBody>
                  <a:tcPr marL="57150" marR="9525" marT="9525" marB="91425"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lt2"/>
                          </a:solidFill>
                        </a:rPr>
                        <a:t>10.60%</a:t>
                      </a:r>
                      <a:endParaRPr sz="1200">
                        <a:solidFill>
                          <a:schemeClr val="lt2"/>
                        </a:solidFill>
                      </a:endParaRPr>
                    </a:p>
                  </a:txBody>
                  <a:tcPr marL="9525" marR="9525" marT="9525" marB="91425"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lt2"/>
                          </a:solidFill>
                        </a:rPr>
                        <a:t>7.60%</a:t>
                      </a:r>
                      <a:endParaRPr sz="1200">
                        <a:solidFill>
                          <a:schemeClr val="lt2"/>
                        </a:solidFill>
                      </a:endParaRPr>
                    </a:p>
                  </a:txBody>
                  <a:tcPr marL="9525" marR="9525" marT="9525" marB="91425"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428625">
                <a:tc>
                  <a:txBody>
                    <a:bodyPr/>
                    <a:lstStyle/>
                    <a:p>
                      <a:pPr marL="0" lvl="0" indent="0" algn="l" rtl="0">
                        <a:spcBef>
                          <a:spcPts val="0"/>
                        </a:spcBef>
                        <a:spcAft>
                          <a:spcPts val="0"/>
                        </a:spcAft>
                        <a:buNone/>
                      </a:pPr>
                      <a:r>
                        <a:rPr lang="en" sz="1200" b="1">
                          <a:solidFill>
                            <a:schemeClr val="lt2"/>
                          </a:solidFill>
                        </a:rPr>
                        <a:t>K-Nearest Neighbors</a:t>
                      </a:r>
                      <a:endParaRPr sz="1200" b="1">
                        <a:solidFill>
                          <a:schemeClr val="lt2"/>
                        </a:solidFill>
                      </a:endParaRPr>
                    </a:p>
                  </a:txBody>
                  <a:tcPr marL="57150" marR="9525" marT="9525" marB="91425"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lt2"/>
                          </a:solidFill>
                        </a:rPr>
                        <a:t>8.7%</a:t>
                      </a:r>
                      <a:endParaRPr sz="1200">
                        <a:solidFill>
                          <a:schemeClr val="lt2"/>
                        </a:solidFill>
                      </a:endParaRPr>
                    </a:p>
                  </a:txBody>
                  <a:tcPr marL="9525" marR="9525" marT="9525" marB="91425"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lt2"/>
                          </a:solidFill>
                        </a:rPr>
                        <a:t>11.4%</a:t>
                      </a:r>
                      <a:endParaRPr sz="1200">
                        <a:solidFill>
                          <a:schemeClr val="lt2"/>
                        </a:solidFill>
                      </a:endParaRPr>
                    </a:p>
                  </a:txBody>
                  <a:tcPr marL="9525" marR="9525" marT="9525" marB="91425"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647700">
                <a:tc>
                  <a:txBody>
                    <a:bodyPr/>
                    <a:lstStyle/>
                    <a:p>
                      <a:pPr marL="0" lvl="0" indent="0" algn="l" rtl="0">
                        <a:spcBef>
                          <a:spcPts val="0"/>
                        </a:spcBef>
                        <a:spcAft>
                          <a:spcPts val="0"/>
                        </a:spcAft>
                        <a:buNone/>
                      </a:pPr>
                      <a:r>
                        <a:rPr lang="en" sz="1200" b="1">
                          <a:solidFill>
                            <a:schemeClr val="lt2"/>
                          </a:solidFill>
                        </a:rPr>
                        <a:t>Linear Probability Model (LPM)</a:t>
                      </a:r>
                      <a:endParaRPr sz="1200" b="1">
                        <a:solidFill>
                          <a:schemeClr val="lt2"/>
                        </a:solidFill>
                      </a:endParaRPr>
                    </a:p>
                  </a:txBody>
                  <a:tcPr marL="57150" marR="9525" marT="9525" marB="91425" anchor="b">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lt2"/>
                          </a:solidFill>
                        </a:rPr>
                        <a:t>12.50%</a:t>
                      </a:r>
                      <a:endParaRPr sz="1200">
                        <a:solidFill>
                          <a:schemeClr val="lt2"/>
                        </a:solidFill>
                      </a:endParaRPr>
                    </a:p>
                  </a:txBody>
                  <a:tcPr marL="9525" marR="9525" marT="95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lt2"/>
                          </a:solidFill>
                        </a:rPr>
                        <a:t>9.50%</a:t>
                      </a:r>
                      <a:endParaRPr sz="1200">
                        <a:solidFill>
                          <a:schemeClr val="lt2"/>
                        </a:solidFill>
                      </a:endParaRPr>
                    </a:p>
                  </a:txBody>
                  <a:tcPr marL="9525" marR="9525" marT="95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311700" y="344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and Finding - Random Forest Model</a:t>
            </a:r>
            <a:endParaRPr/>
          </a:p>
        </p:txBody>
      </p:sp>
      <p:sp>
        <p:nvSpPr>
          <p:cNvPr id="195" name="Google Shape;19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96" name="Google Shape;196;p31"/>
          <p:cNvPicPr preferRelativeResize="0"/>
          <p:nvPr/>
        </p:nvPicPr>
        <p:blipFill>
          <a:blip r:embed="rId3">
            <a:alphaModFix/>
          </a:blip>
          <a:stretch>
            <a:fillRect/>
          </a:stretch>
        </p:blipFill>
        <p:spPr>
          <a:xfrm>
            <a:off x="1360913" y="2092425"/>
            <a:ext cx="5288425" cy="2854350"/>
          </a:xfrm>
          <a:prstGeom prst="rect">
            <a:avLst/>
          </a:prstGeom>
          <a:noFill/>
          <a:ln>
            <a:noFill/>
          </a:ln>
        </p:spPr>
      </p:pic>
      <p:graphicFrame>
        <p:nvGraphicFramePr>
          <p:cNvPr id="197" name="Google Shape;197;p31"/>
          <p:cNvGraphicFramePr/>
          <p:nvPr/>
        </p:nvGraphicFramePr>
        <p:xfrm>
          <a:off x="1290500" y="1194450"/>
          <a:ext cx="5662675" cy="588694"/>
        </p:xfrm>
        <a:graphic>
          <a:graphicData uri="http://schemas.openxmlformats.org/drawingml/2006/table">
            <a:tbl>
              <a:tblPr>
                <a:noFill/>
                <a:tableStyleId>{94622307-0555-4538-B926-9C61A3EA0AEF}</a:tableStyleId>
              </a:tblPr>
              <a:tblGrid>
                <a:gridCol w="1190625">
                  <a:extLst>
                    <a:ext uri="{9D8B030D-6E8A-4147-A177-3AD203B41FA5}">
                      <a16:colId xmlns:a16="http://schemas.microsoft.com/office/drawing/2014/main" val="20000"/>
                    </a:ext>
                  </a:extLst>
                </a:gridCol>
                <a:gridCol w="1182300">
                  <a:extLst>
                    <a:ext uri="{9D8B030D-6E8A-4147-A177-3AD203B41FA5}">
                      <a16:colId xmlns:a16="http://schemas.microsoft.com/office/drawing/2014/main" val="20001"/>
                    </a:ext>
                  </a:extLst>
                </a:gridCol>
                <a:gridCol w="981075">
                  <a:extLst>
                    <a:ext uri="{9D8B030D-6E8A-4147-A177-3AD203B41FA5}">
                      <a16:colId xmlns:a16="http://schemas.microsoft.com/office/drawing/2014/main" val="20002"/>
                    </a:ext>
                  </a:extLst>
                </a:gridCol>
                <a:gridCol w="883450">
                  <a:extLst>
                    <a:ext uri="{9D8B030D-6E8A-4147-A177-3AD203B41FA5}">
                      <a16:colId xmlns:a16="http://schemas.microsoft.com/office/drawing/2014/main" val="20003"/>
                    </a:ext>
                  </a:extLst>
                </a:gridCol>
                <a:gridCol w="1425225">
                  <a:extLst>
                    <a:ext uri="{9D8B030D-6E8A-4147-A177-3AD203B41FA5}">
                      <a16:colId xmlns:a16="http://schemas.microsoft.com/office/drawing/2014/main" val="20004"/>
                    </a:ext>
                  </a:extLst>
                </a:gridCol>
              </a:tblGrid>
              <a:tr h="268825">
                <a:tc>
                  <a:txBody>
                    <a:bodyPr/>
                    <a:lstStyle/>
                    <a:p>
                      <a:pPr marL="0" lvl="0" indent="0" algn="l" rtl="0">
                        <a:spcBef>
                          <a:spcPts val="0"/>
                        </a:spcBef>
                        <a:spcAft>
                          <a:spcPts val="0"/>
                        </a:spcAft>
                        <a:buNone/>
                      </a:pPr>
                      <a:r>
                        <a:rPr lang="en" sz="1200" b="1">
                          <a:solidFill>
                            <a:schemeClr val="lt2"/>
                          </a:solidFill>
                        </a:rPr>
                        <a:t>Model</a:t>
                      </a:r>
                      <a:endParaRPr sz="1200" b="1">
                        <a:solidFill>
                          <a:schemeClr val="lt2"/>
                        </a:solidFill>
                      </a:endParaRPr>
                    </a:p>
                  </a:txBody>
                  <a:tcPr marL="57150" marR="9525" marT="95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chemeClr val="lt2"/>
                          </a:solidFill>
                        </a:rPr>
                        <a:t>Test Error Rate</a:t>
                      </a:r>
                      <a:endParaRPr sz="1200" b="1">
                        <a:solidFill>
                          <a:schemeClr val="lt2"/>
                        </a:solidFill>
                      </a:endParaRPr>
                    </a:p>
                  </a:txBody>
                  <a:tcPr marL="9525" marR="9525" marT="95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chemeClr val="lt2"/>
                          </a:solidFill>
                        </a:rPr>
                        <a:t>Specificity</a:t>
                      </a:r>
                      <a:endParaRPr sz="1200" b="1">
                        <a:solidFill>
                          <a:schemeClr val="lt2"/>
                        </a:solidFill>
                      </a:endParaRPr>
                    </a:p>
                  </a:txBody>
                  <a:tcPr marL="9525" marR="9525" marT="95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chemeClr val="lt2"/>
                          </a:solidFill>
                        </a:rPr>
                        <a:t>Sensitivity</a:t>
                      </a:r>
                      <a:endParaRPr sz="1200" b="1">
                        <a:solidFill>
                          <a:schemeClr val="lt2"/>
                        </a:solidFill>
                      </a:endParaRPr>
                    </a:p>
                  </a:txBody>
                  <a:tcPr marL="9525" marR="9525" marT="95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solidFill>
                            <a:schemeClr val="lt2"/>
                          </a:solidFill>
                        </a:rPr>
                        <a:t>Overall Accuracy</a:t>
                      </a:r>
                      <a:endParaRPr sz="1200" b="1">
                        <a:solidFill>
                          <a:schemeClr val="lt2"/>
                        </a:solidFill>
                      </a:endParaRPr>
                    </a:p>
                  </a:txBody>
                  <a:tcPr marL="9525" marR="9525" marT="95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295275">
                <a:tc>
                  <a:txBody>
                    <a:bodyPr/>
                    <a:lstStyle/>
                    <a:p>
                      <a:pPr marL="0" lvl="0" indent="0" algn="l" rtl="0">
                        <a:spcBef>
                          <a:spcPts val="0"/>
                        </a:spcBef>
                        <a:spcAft>
                          <a:spcPts val="0"/>
                        </a:spcAft>
                        <a:buNone/>
                      </a:pPr>
                      <a:r>
                        <a:rPr lang="en" sz="1200" b="1">
                          <a:solidFill>
                            <a:schemeClr val="lt2"/>
                          </a:solidFill>
                        </a:rPr>
                        <a:t>Random Forest</a:t>
                      </a:r>
                      <a:endParaRPr sz="1200" b="1">
                        <a:solidFill>
                          <a:schemeClr val="lt2"/>
                        </a:solidFill>
                      </a:endParaRPr>
                    </a:p>
                  </a:txBody>
                  <a:tcPr marL="57150" marR="9525" marT="95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lt2"/>
                          </a:solidFill>
                        </a:rPr>
                        <a:t>6.70%</a:t>
                      </a:r>
                      <a:endParaRPr sz="1200">
                        <a:solidFill>
                          <a:schemeClr val="lt2"/>
                        </a:solidFill>
                      </a:endParaRPr>
                    </a:p>
                  </a:txBody>
                  <a:tcPr marL="9525" marR="9525" marT="95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lt2"/>
                          </a:solidFill>
                        </a:rPr>
                        <a:t>100%</a:t>
                      </a:r>
                      <a:endParaRPr sz="1200">
                        <a:solidFill>
                          <a:schemeClr val="lt2"/>
                        </a:solidFill>
                      </a:endParaRPr>
                    </a:p>
                  </a:txBody>
                  <a:tcPr marL="9525" marR="9525" marT="95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lt2"/>
                          </a:solidFill>
                        </a:rPr>
                        <a:t>75.86%</a:t>
                      </a:r>
                      <a:endParaRPr sz="1200">
                        <a:solidFill>
                          <a:schemeClr val="lt2"/>
                        </a:solidFill>
                      </a:endParaRPr>
                    </a:p>
                  </a:txBody>
                  <a:tcPr marL="9525" marR="9525" marT="95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solidFill>
                            <a:schemeClr val="lt2"/>
                          </a:solidFill>
                        </a:rPr>
                        <a:t>93.33%</a:t>
                      </a:r>
                      <a:endParaRPr sz="1200">
                        <a:solidFill>
                          <a:schemeClr val="lt2"/>
                        </a:solidFill>
                      </a:endParaRPr>
                    </a:p>
                  </a:txBody>
                  <a:tcPr marL="9525" marR="9525" marT="95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90250" y="282525"/>
            <a:ext cx="8200200" cy="1093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Agenda</a:t>
            </a:r>
            <a:endParaRPr/>
          </a:p>
        </p:txBody>
      </p:sp>
      <p:sp>
        <p:nvSpPr>
          <p:cNvPr id="66" name="Google Shape;66;p14"/>
          <p:cNvSpPr/>
          <p:nvPr/>
        </p:nvSpPr>
        <p:spPr>
          <a:xfrm>
            <a:off x="0" y="1494300"/>
            <a:ext cx="3019800" cy="2910000"/>
          </a:xfrm>
          <a:prstGeom prst="chevron">
            <a:avLst>
              <a:gd name="adj" fmla="val 45849"/>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67" name="Google Shape;67;p14"/>
          <p:cNvSpPr/>
          <p:nvPr/>
        </p:nvSpPr>
        <p:spPr>
          <a:xfrm>
            <a:off x="6124200" y="1494300"/>
            <a:ext cx="3019800" cy="2910000"/>
          </a:xfrm>
          <a:prstGeom prst="chevron">
            <a:avLst>
              <a:gd name="adj" fmla="val 45849"/>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68" name="Google Shape;68;p14"/>
          <p:cNvSpPr/>
          <p:nvPr/>
        </p:nvSpPr>
        <p:spPr>
          <a:xfrm>
            <a:off x="2037525" y="1494300"/>
            <a:ext cx="3019800" cy="2910000"/>
          </a:xfrm>
          <a:prstGeom prst="chevron">
            <a:avLst>
              <a:gd name="adj" fmla="val 45849"/>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69" name="Google Shape;69;p14"/>
          <p:cNvSpPr/>
          <p:nvPr/>
        </p:nvSpPr>
        <p:spPr>
          <a:xfrm>
            <a:off x="4093175" y="1494300"/>
            <a:ext cx="3019800" cy="2910000"/>
          </a:xfrm>
          <a:prstGeom prst="chevron">
            <a:avLst>
              <a:gd name="adj" fmla="val 45849"/>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70" name="Google Shape;70;p14"/>
          <p:cNvSpPr txBox="1"/>
          <p:nvPr/>
        </p:nvSpPr>
        <p:spPr>
          <a:xfrm>
            <a:off x="1109850" y="2438050"/>
            <a:ext cx="1565100" cy="7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Background                  -       &amp; Data</a:t>
            </a:r>
            <a:endParaRPr sz="1800">
              <a:solidFill>
                <a:schemeClr val="accent3"/>
              </a:solidFill>
              <a:latin typeface="Average"/>
              <a:ea typeface="Average"/>
              <a:cs typeface="Average"/>
              <a:sym typeface="Average"/>
            </a:endParaRPr>
          </a:p>
        </p:txBody>
      </p:sp>
      <p:sp>
        <p:nvSpPr>
          <p:cNvPr id="71" name="Google Shape;71;p14"/>
          <p:cNvSpPr txBox="1"/>
          <p:nvPr/>
        </p:nvSpPr>
        <p:spPr>
          <a:xfrm>
            <a:off x="3337600" y="2438050"/>
            <a:ext cx="1565100" cy="7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Analysis</a:t>
            </a:r>
            <a:endParaRPr sz="1800">
              <a:solidFill>
                <a:schemeClr val="accent3"/>
              </a:solidFill>
              <a:latin typeface="Average"/>
              <a:ea typeface="Average"/>
              <a:cs typeface="Average"/>
              <a:sym typeface="Average"/>
            </a:endParaRPr>
          </a:p>
          <a:p>
            <a:pPr marL="0" lvl="0" indent="0" algn="l" rtl="0">
              <a:spcBef>
                <a:spcPts val="0"/>
              </a:spcBef>
              <a:spcAft>
                <a:spcPts val="0"/>
              </a:spcAft>
              <a:buNone/>
            </a:pPr>
            <a:r>
              <a:rPr lang="en" sz="1800">
                <a:solidFill>
                  <a:schemeClr val="accent3"/>
                </a:solidFill>
                <a:latin typeface="Average"/>
                <a:ea typeface="Average"/>
                <a:cs typeface="Average"/>
                <a:sym typeface="Average"/>
              </a:rPr>
              <a:t>    Framework</a:t>
            </a:r>
            <a:endParaRPr sz="1800">
              <a:solidFill>
                <a:schemeClr val="accent3"/>
              </a:solidFill>
              <a:latin typeface="Average"/>
              <a:ea typeface="Average"/>
              <a:cs typeface="Average"/>
              <a:sym typeface="Average"/>
            </a:endParaRPr>
          </a:p>
        </p:txBody>
      </p:sp>
      <p:sp>
        <p:nvSpPr>
          <p:cNvPr id="72" name="Google Shape;72;p14"/>
          <p:cNvSpPr txBox="1"/>
          <p:nvPr/>
        </p:nvSpPr>
        <p:spPr>
          <a:xfrm>
            <a:off x="5498475" y="2480350"/>
            <a:ext cx="1565100" cy="78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Market</a:t>
            </a:r>
            <a:endParaRPr sz="1800">
              <a:solidFill>
                <a:schemeClr val="accent3"/>
              </a:solidFill>
              <a:latin typeface="Average"/>
              <a:ea typeface="Average"/>
              <a:cs typeface="Average"/>
              <a:sym typeface="Average"/>
            </a:endParaRPr>
          </a:p>
          <a:p>
            <a:pPr marL="0" lvl="0" indent="0" algn="l" rtl="0">
              <a:spcBef>
                <a:spcPts val="0"/>
              </a:spcBef>
              <a:spcAft>
                <a:spcPts val="0"/>
              </a:spcAft>
              <a:buNone/>
            </a:pPr>
            <a:r>
              <a:rPr lang="en" sz="1800">
                <a:solidFill>
                  <a:schemeClr val="accent3"/>
                </a:solidFill>
                <a:latin typeface="Average"/>
                <a:ea typeface="Average"/>
                <a:cs typeface="Average"/>
                <a:sym typeface="Average"/>
              </a:rPr>
              <a:t>    Insights</a:t>
            </a:r>
            <a:endParaRPr sz="1800">
              <a:solidFill>
                <a:schemeClr val="accent3"/>
              </a:solidFill>
              <a:latin typeface="Average"/>
              <a:ea typeface="Average"/>
              <a:cs typeface="Average"/>
              <a:sym typeface="Average"/>
            </a:endParaRPr>
          </a:p>
        </p:txBody>
      </p:sp>
      <p:sp>
        <p:nvSpPr>
          <p:cNvPr id="73" name="Google Shape;73;p14"/>
          <p:cNvSpPr txBox="1"/>
          <p:nvPr/>
        </p:nvSpPr>
        <p:spPr>
          <a:xfrm>
            <a:off x="7541475" y="2650925"/>
            <a:ext cx="1416600" cy="52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3"/>
                </a:solidFill>
                <a:latin typeface="Average"/>
                <a:ea typeface="Average"/>
                <a:cs typeface="Average"/>
                <a:sym typeface="Average"/>
              </a:rPr>
              <a:t>Conclusion</a:t>
            </a:r>
            <a:endParaRPr sz="1800">
              <a:solidFill>
                <a:schemeClr val="accent3"/>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08" name="Google Shape;208;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100" b="1" dirty="0">
                <a:solidFill>
                  <a:schemeClr val="lt2"/>
                </a:solidFill>
                <a:latin typeface="Arial"/>
                <a:ea typeface="Arial"/>
                <a:cs typeface="Arial"/>
                <a:sym typeface="Arial"/>
              </a:rPr>
              <a:t>Maryland Housing Market Analysis (Jan 2022 - May 2024)</a:t>
            </a:r>
            <a:endParaRPr sz="1100" b="1" dirty="0">
              <a:solidFill>
                <a:schemeClr val="lt2"/>
              </a:solidFill>
              <a:latin typeface="Arial"/>
              <a:ea typeface="Arial"/>
              <a:cs typeface="Arial"/>
              <a:sym typeface="Arial"/>
            </a:endParaRPr>
          </a:p>
          <a:p>
            <a:pPr marL="457200" lvl="0" indent="-298450" algn="l" rtl="0">
              <a:spcBef>
                <a:spcPts val="1200"/>
              </a:spcBef>
              <a:spcAft>
                <a:spcPts val="0"/>
              </a:spcAft>
              <a:buClr>
                <a:schemeClr val="lt2"/>
              </a:buClr>
              <a:buSzPts val="1100"/>
              <a:buFont typeface="Arial"/>
              <a:buChar char="●"/>
            </a:pPr>
            <a:r>
              <a:rPr lang="en" sz="1100" b="1" dirty="0">
                <a:solidFill>
                  <a:schemeClr val="lt2"/>
                </a:solidFill>
                <a:latin typeface="Arial"/>
                <a:ea typeface="Arial"/>
                <a:cs typeface="Arial"/>
                <a:sym typeface="Arial"/>
              </a:rPr>
              <a:t>Key Predictors</a:t>
            </a:r>
            <a:r>
              <a:rPr lang="en" sz="1100" dirty="0">
                <a:solidFill>
                  <a:schemeClr val="lt2"/>
                </a:solidFill>
                <a:latin typeface="Arial"/>
                <a:ea typeface="Arial"/>
                <a:cs typeface="Arial"/>
                <a:sym typeface="Arial"/>
              </a:rPr>
              <a:t>: County, season, and income significantly influence average housing sales prices.</a:t>
            </a:r>
            <a:endParaRPr sz="1100" dirty="0">
              <a:solidFill>
                <a:schemeClr val="lt2"/>
              </a:solidFill>
              <a:latin typeface="Arial"/>
              <a:ea typeface="Arial"/>
              <a:cs typeface="Arial"/>
              <a:sym typeface="Arial"/>
            </a:endParaRPr>
          </a:p>
          <a:p>
            <a:pPr marL="914400" lvl="1" indent="-298450" algn="l" rtl="0">
              <a:spcBef>
                <a:spcPts val="0"/>
              </a:spcBef>
              <a:spcAft>
                <a:spcPts val="0"/>
              </a:spcAft>
              <a:buClr>
                <a:schemeClr val="lt2"/>
              </a:buClr>
              <a:buSzPts val="1100"/>
              <a:buFont typeface="Arial"/>
              <a:buChar char="○"/>
            </a:pPr>
            <a:r>
              <a:rPr lang="en" sz="1100" b="1" dirty="0">
                <a:solidFill>
                  <a:schemeClr val="lt2"/>
                </a:solidFill>
                <a:latin typeface="Arial"/>
                <a:ea typeface="Arial"/>
                <a:cs typeface="Arial"/>
                <a:sym typeface="Arial"/>
              </a:rPr>
              <a:t>County-Level Data</a:t>
            </a:r>
            <a:r>
              <a:rPr lang="en" sz="1100" dirty="0">
                <a:solidFill>
                  <a:schemeClr val="lt2"/>
                </a:solidFill>
                <a:latin typeface="Arial"/>
                <a:ea typeface="Arial"/>
                <a:cs typeface="Arial"/>
                <a:sym typeface="Arial"/>
              </a:rPr>
              <a:t>: More determinant for prices than regional data.</a:t>
            </a:r>
            <a:endParaRPr sz="1100" dirty="0">
              <a:solidFill>
                <a:schemeClr val="lt2"/>
              </a:solidFill>
              <a:latin typeface="Arial"/>
              <a:ea typeface="Arial"/>
              <a:cs typeface="Arial"/>
              <a:sym typeface="Arial"/>
            </a:endParaRPr>
          </a:p>
          <a:p>
            <a:pPr marL="914400" lvl="1" indent="-298450" algn="l" rtl="0">
              <a:spcBef>
                <a:spcPts val="0"/>
              </a:spcBef>
              <a:spcAft>
                <a:spcPts val="0"/>
              </a:spcAft>
              <a:buClr>
                <a:schemeClr val="lt2"/>
              </a:buClr>
              <a:buSzPts val="1100"/>
              <a:buFont typeface="Arial"/>
              <a:buChar char="○"/>
            </a:pPr>
            <a:r>
              <a:rPr lang="en" sz="1100" b="1" dirty="0">
                <a:solidFill>
                  <a:schemeClr val="lt2"/>
                </a:solidFill>
                <a:latin typeface="Arial"/>
                <a:ea typeface="Arial"/>
                <a:cs typeface="Arial"/>
                <a:sym typeface="Arial"/>
              </a:rPr>
              <a:t>Winter &amp; Income</a:t>
            </a:r>
            <a:r>
              <a:rPr lang="en" sz="1100" dirty="0">
                <a:solidFill>
                  <a:schemeClr val="lt2"/>
                </a:solidFill>
                <a:latin typeface="Arial"/>
                <a:ea typeface="Arial"/>
                <a:cs typeface="Arial"/>
                <a:sym typeface="Arial"/>
              </a:rPr>
              <a:t>: Winter negatively impacts prices, while income has a positive effect</a:t>
            </a:r>
            <a:endParaRPr sz="1100" dirty="0">
              <a:solidFill>
                <a:schemeClr val="lt2"/>
              </a:solidFill>
              <a:latin typeface="Arial"/>
              <a:ea typeface="Arial"/>
              <a:cs typeface="Arial"/>
              <a:sym typeface="Arial"/>
            </a:endParaRPr>
          </a:p>
          <a:p>
            <a:pPr marL="457200" lvl="0" indent="-298450" algn="l" rtl="0">
              <a:spcBef>
                <a:spcPts val="0"/>
              </a:spcBef>
              <a:spcAft>
                <a:spcPts val="0"/>
              </a:spcAft>
              <a:buClr>
                <a:schemeClr val="lt2"/>
              </a:buClr>
              <a:buSzPts val="1100"/>
              <a:buFont typeface="Arial"/>
              <a:buChar char="●"/>
            </a:pPr>
            <a:r>
              <a:rPr lang="en" sz="1100" b="1" dirty="0">
                <a:solidFill>
                  <a:schemeClr val="lt2"/>
                </a:solidFill>
                <a:latin typeface="Arial"/>
                <a:ea typeface="Arial"/>
                <a:cs typeface="Arial"/>
                <a:sym typeface="Arial"/>
              </a:rPr>
              <a:t>Model Performance</a:t>
            </a:r>
            <a:r>
              <a:rPr lang="en" sz="1100" dirty="0">
                <a:solidFill>
                  <a:schemeClr val="lt2"/>
                </a:solidFill>
                <a:latin typeface="Arial"/>
                <a:ea typeface="Arial"/>
                <a:cs typeface="Arial"/>
                <a:sym typeface="Arial"/>
              </a:rPr>
              <a:t>:</a:t>
            </a:r>
            <a:endParaRPr sz="1100" dirty="0">
              <a:solidFill>
                <a:schemeClr val="lt2"/>
              </a:solidFill>
              <a:latin typeface="Arial"/>
              <a:ea typeface="Arial"/>
              <a:cs typeface="Arial"/>
              <a:sym typeface="Arial"/>
            </a:endParaRPr>
          </a:p>
          <a:p>
            <a:pPr marL="914400" lvl="1" indent="-298450" algn="l" rtl="0">
              <a:spcBef>
                <a:spcPts val="0"/>
              </a:spcBef>
              <a:spcAft>
                <a:spcPts val="0"/>
              </a:spcAft>
              <a:buClr>
                <a:schemeClr val="lt2"/>
              </a:buClr>
              <a:buSzPts val="1100"/>
              <a:buFont typeface="Arial"/>
              <a:buChar char="○"/>
            </a:pPr>
            <a:r>
              <a:rPr lang="en" sz="1100" b="1" dirty="0">
                <a:solidFill>
                  <a:schemeClr val="lt2"/>
                </a:solidFill>
                <a:latin typeface="Arial"/>
                <a:ea typeface="Arial"/>
                <a:cs typeface="Arial"/>
                <a:sym typeface="Arial"/>
              </a:rPr>
              <a:t>Linear Regression (LRMPrice_1)</a:t>
            </a:r>
            <a:r>
              <a:rPr lang="en" sz="1100" dirty="0">
                <a:solidFill>
                  <a:schemeClr val="lt2"/>
                </a:solidFill>
                <a:latin typeface="Arial"/>
                <a:ea typeface="Arial"/>
                <a:cs typeface="Arial"/>
                <a:sym typeface="Arial"/>
              </a:rPr>
              <a:t>: Best at predicting average sales price with no multicollinearity.</a:t>
            </a:r>
            <a:endParaRPr sz="1100" dirty="0">
              <a:solidFill>
                <a:schemeClr val="lt2"/>
              </a:solidFill>
              <a:latin typeface="Arial"/>
              <a:ea typeface="Arial"/>
              <a:cs typeface="Arial"/>
              <a:sym typeface="Arial"/>
            </a:endParaRPr>
          </a:p>
          <a:p>
            <a:pPr marL="914400" lvl="1" indent="-298450" algn="l" rtl="0">
              <a:spcBef>
                <a:spcPts val="0"/>
              </a:spcBef>
              <a:spcAft>
                <a:spcPts val="0"/>
              </a:spcAft>
              <a:buClr>
                <a:schemeClr val="lt2"/>
              </a:buClr>
              <a:buSzPts val="1100"/>
              <a:buFont typeface="Arial"/>
              <a:buChar char="○"/>
            </a:pPr>
            <a:r>
              <a:rPr lang="en" sz="1100" b="1" dirty="0">
                <a:solidFill>
                  <a:schemeClr val="lt2"/>
                </a:solidFill>
                <a:latin typeface="Arial"/>
                <a:ea typeface="Arial"/>
                <a:cs typeface="Arial"/>
                <a:sym typeface="Arial"/>
              </a:rPr>
              <a:t>Random Forest</a:t>
            </a:r>
            <a:r>
              <a:rPr lang="en" sz="1100" dirty="0">
                <a:solidFill>
                  <a:schemeClr val="lt2"/>
                </a:solidFill>
                <a:latin typeface="Arial"/>
                <a:ea typeface="Arial"/>
                <a:cs typeface="Arial"/>
                <a:sym typeface="Arial"/>
              </a:rPr>
              <a:t>: Best for classifying counties as hot or cold markets. A comprehensive view of price and turnover dynamics.</a:t>
            </a:r>
            <a:endParaRPr sz="1100" dirty="0">
              <a:solidFill>
                <a:schemeClr val="lt2"/>
              </a:solidFill>
              <a:latin typeface="Arial"/>
              <a:ea typeface="Arial"/>
              <a:cs typeface="Arial"/>
              <a:sym typeface="Arial"/>
            </a:endParaRPr>
          </a:p>
          <a:p>
            <a:pPr marL="457200" lvl="0" indent="-298450" algn="l" rtl="0">
              <a:spcBef>
                <a:spcPts val="0"/>
              </a:spcBef>
              <a:spcAft>
                <a:spcPts val="0"/>
              </a:spcAft>
              <a:buClr>
                <a:schemeClr val="lt2"/>
              </a:buClr>
              <a:buSzPts val="1100"/>
              <a:buFont typeface="Arial"/>
              <a:buChar char="●"/>
            </a:pPr>
            <a:r>
              <a:rPr lang="en" sz="1100" b="1" dirty="0">
                <a:solidFill>
                  <a:schemeClr val="lt2"/>
                </a:solidFill>
                <a:latin typeface="Arial"/>
                <a:ea typeface="Arial"/>
                <a:cs typeface="Arial"/>
                <a:sym typeface="Arial"/>
              </a:rPr>
              <a:t>Recommendations</a:t>
            </a:r>
            <a:r>
              <a:rPr lang="en" sz="1100" dirty="0">
                <a:solidFill>
                  <a:schemeClr val="lt2"/>
                </a:solidFill>
                <a:latin typeface="Arial"/>
                <a:ea typeface="Arial"/>
                <a:cs typeface="Arial"/>
                <a:sym typeface="Arial"/>
              </a:rPr>
              <a:t>:</a:t>
            </a:r>
            <a:endParaRPr sz="1100" dirty="0">
              <a:solidFill>
                <a:schemeClr val="lt2"/>
              </a:solidFill>
              <a:latin typeface="Arial"/>
              <a:ea typeface="Arial"/>
              <a:cs typeface="Arial"/>
              <a:sym typeface="Arial"/>
            </a:endParaRPr>
          </a:p>
          <a:p>
            <a:pPr marL="914400" lvl="1" indent="-298450" algn="l" rtl="0">
              <a:spcBef>
                <a:spcPts val="0"/>
              </a:spcBef>
              <a:spcAft>
                <a:spcPts val="0"/>
              </a:spcAft>
              <a:buClr>
                <a:schemeClr val="lt2"/>
              </a:buClr>
              <a:buSzPts val="1100"/>
              <a:buFont typeface="Arial"/>
              <a:buChar char="○"/>
            </a:pPr>
            <a:r>
              <a:rPr lang="en" sz="1100" dirty="0">
                <a:solidFill>
                  <a:schemeClr val="lt2"/>
                </a:solidFill>
                <a:latin typeface="Arial"/>
                <a:ea typeface="Arial"/>
                <a:cs typeface="Arial"/>
                <a:sym typeface="Arial"/>
              </a:rPr>
              <a:t>Enhance feature engineering with economic, demographic, and geospatial data.</a:t>
            </a:r>
            <a:endParaRPr sz="1100" dirty="0">
              <a:solidFill>
                <a:schemeClr val="lt2"/>
              </a:solidFill>
              <a:latin typeface="Arial"/>
              <a:ea typeface="Arial"/>
              <a:cs typeface="Arial"/>
              <a:sym typeface="Arial"/>
            </a:endParaRPr>
          </a:p>
          <a:p>
            <a:pPr marL="914400" lvl="1" indent="-298450" algn="l" rtl="0">
              <a:spcBef>
                <a:spcPts val="0"/>
              </a:spcBef>
              <a:spcAft>
                <a:spcPts val="0"/>
              </a:spcAft>
              <a:buClr>
                <a:schemeClr val="lt2"/>
              </a:buClr>
              <a:buSzPts val="1100"/>
              <a:buFont typeface="Arial"/>
              <a:buChar char="○"/>
            </a:pPr>
            <a:r>
              <a:rPr lang="en" sz="1100" dirty="0">
                <a:solidFill>
                  <a:schemeClr val="lt2"/>
                </a:solidFill>
                <a:latin typeface="Arial"/>
                <a:ea typeface="Arial"/>
                <a:cs typeface="Arial"/>
                <a:sym typeface="Arial"/>
              </a:rPr>
              <a:t>Introduce housing type data to better capture property specific market dynamics.</a:t>
            </a:r>
            <a:endParaRPr sz="1100" dirty="0">
              <a:solidFill>
                <a:schemeClr val="lt2"/>
              </a:solidFill>
              <a:latin typeface="Arial"/>
              <a:ea typeface="Arial"/>
              <a:cs typeface="Arial"/>
              <a:sym typeface="Arial"/>
            </a:endParaRPr>
          </a:p>
          <a:p>
            <a:pPr marL="914400" lvl="1" indent="-298450" algn="l" rtl="0">
              <a:spcBef>
                <a:spcPts val="0"/>
              </a:spcBef>
              <a:spcAft>
                <a:spcPts val="0"/>
              </a:spcAft>
              <a:buClr>
                <a:schemeClr val="lt2"/>
              </a:buClr>
              <a:buSzPts val="1100"/>
              <a:buFont typeface="Arial"/>
              <a:buChar char="○"/>
            </a:pPr>
            <a:r>
              <a:rPr lang="en" sz="1100" dirty="0">
                <a:solidFill>
                  <a:schemeClr val="lt2"/>
                </a:solidFill>
                <a:latin typeface="Arial"/>
                <a:ea typeface="Arial"/>
                <a:cs typeface="Arial"/>
                <a:sym typeface="Arial"/>
              </a:rPr>
              <a:t>Expand dataset for a broader regional analysis.</a:t>
            </a:r>
            <a:endParaRPr sz="1100" dirty="0">
              <a:solidFill>
                <a:schemeClr val="lt2"/>
              </a:solidFill>
              <a:latin typeface="Arial"/>
              <a:ea typeface="Arial"/>
              <a:cs typeface="Arial"/>
              <a:sym typeface="Arial"/>
            </a:endParaRPr>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2"/>
                </a:solidFill>
              </a:rPr>
              <a:t>Motivation &amp; Purpose</a:t>
            </a:r>
            <a:endParaRPr>
              <a:solidFill>
                <a:schemeClr val="lt2"/>
              </a:solidFill>
            </a:endParaRPr>
          </a:p>
        </p:txBody>
      </p:sp>
      <p:sp>
        <p:nvSpPr>
          <p:cNvPr id="79" name="Google Shape;79;p15"/>
          <p:cNvSpPr txBox="1">
            <a:spLocks noGrp="1"/>
          </p:cNvSpPr>
          <p:nvPr>
            <p:ph type="body" idx="1"/>
          </p:nvPr>
        </p:nvSpPr>
        <p:spPr>
          <a:xfrm>
            <a:off x="311700" y="1152475"/>
            <a:ext cx="7460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4CCCC"/>
                </a:solidFill>
              </a:rPr>
              <a:t>Motivation: </a:t>
            </a:r>
            <a:endParaRPr b="1" dirty="0">
              <a:solidFill>
                <a:srgbClr val="F4CCCC"/>
              </a:solidFill>
            </a:endParaRPr>
          </a:p>
          <a:p>
            <a:pPr marL="0" lvl="0" indent="0" algn="l" rtl="0">
              <a:spcBef>
                <a:spcPts val="1200"/>
              </a:spcBef>
              <a:spcAft>
                <a:spcPts val="0"/>
              </a:spcAft>
              <a:buNone/>
            </a:pPr>
            <a:r>
              <a:rPr lang="en" dirty="0"/>
              <a:t>Our study investigates the factors that impact sales prices of housing in Maryland.</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b="1" dirty="0">
                <a:solidFill>
                  <a:srgbClr val="F4CCCC"/>
                </a:solidFill>
              </a:rPr>
              <a:t>Purpose: </a:t>
            </a:r>
            <a:endParaRPr b="1" dirty="0">
              <a:solidFill>
                <a:srgbClr val="F4CCCC"/>
              </a:solidFill>
            </a:endParaRPr>
          </a:p>
          <a:p>
            <a:pPr marL="457200" lvl="0" indent="-342900" algn="l" rtl="0">
              <a:spcBef>
                <a:spcPts val="1200"/>
              </a:spcBef>
              <a:spcAft>
                <a:spcPts val="0"/>
              </a:spcAft>
              <a:buSzPts val="1800"/>
              <a:buChar char="-"/>
            </a:pPr>
            <a:r>
              <a:rPr lang="en" dirty="0"/>
              <a:t>Effectively determine the variables that influence housing prices.</a:t>
            </a:r>
            <a:endParaRPr dirty="0"/>
          </a:p>
          <a:p>
            <a:pPr marL="457200" lvl="0" indent="-342900" algn="l" rtl="0">
              <a:spcBef>
                <a:spcPts val="0"/>
              </a:spcBef>
              <a:spcAft>
                <a:spcPts val="0"/>
              </a:spcAft>
              <a:buSzPts val="1800"/>
              <a:buChar char="-"/>
            </a:pPr>
            <a:r>
              <a:rPr lang="en" dirty="0"/>
              <a:t>Build a model to accurately predict housing prices with specified factors (such as region, personal income, etc.)</a:t>
            </a:r>
            <a:endParaRPr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3113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F4CCCC"/>
                </a:solidFill>
              </a:rPr>
              <a:t>Data Description</a:t>
            </a:r>
            <a:endParaRPr>
              <a:solidFill>
                <a:srgbClr val="F4CCCC"/>
              </a:solidFill>
            </a:endParaRPr>
          </a:p>
        </p:txBody>
      </p:sp>
      <p:sp>
        <p:nvSpPr>
          <p:cNvPr id="85" name="Google Shape;85;p16"/>
          <p:cNvSpPr txBox="1">
            <a:spLocks noGrp="1"/>
          </p:cNvSpPr>
          <p:nvPr>
            <p:ph type="body" idx="1"/>
          </p:nvPr>
        </p:nvSpPr>
        <p:spPr>
          <a:xfrm>
            <a:off x="311700" y="928025"/>
            <a:ext cx="6617100" cy="40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4CCCC"/>
                </a:solidFill>
              </a:rPr>
              <a:t>Objective:</a:t>
            </a:r>
            <a:r>
              <a:rPr lang="en" b="1" dirty="0"/>
              <a:t> </a:t>
            </a:r>
            <a:r>
              <a:rPr lang="en" dirty="0"/>
              <a:t>To study the effects of average personal income and regional differences on home sales</a:t>
            </a:r>
            <a:endParaRPr dirty="0"/>
          </a:p>
          <a:p>
            <a:pPr marL="0" lvl="0" indent="0" algn="l" rtl="0">
              <a:spcBef>
                <a:spcPts val="1200"/>
              </a:spcBef>
              <a:spcAft>
                <a:spcPts val="0"/>
              </a:spcAft>
              <a:buNone/>
            </a:pPr>
            <a:r>
              <a:rPr lang="en" b="1" dirty="0">
                <a:solidFill>
                  <a:srgbClr val="F4CCCC"/>
                </a:solidFill>
              </a:rPr>
              <a:t>Data Collection Sources:</a:t>
            </a:r>
            <a:endParaRPr b="1" dirty="0">
              <a:solidFill>
                <a:srgbClr val="F4CCCC"/>
              </a:solidFill>
            </a:endParaRPr>
          </a:p>
          <a:p>
            <a:pPr marL="457200" lvl="0" indent="-342900" algn="l" rtl="0">
              <a:spcBef>
                <a:spcPts val="0"/>
              </a:spcBef>
              <a:spcAft>
                <a:spcPts val="0"/>
              </a:spcAft>
              <a:buSzPts val="1800"/>
              <a:buChar char="-"/>
            </a:pPr>
            <a:r>
              <a:rPr lang="en" dirty="0"/>
              <a:t>Maryland Board of Realtors</a:t>
            </a:r>
            <a:endParaRPr dirty="0"/>
          </a:p>
          <a:p>
            <a:pPr marL="914400" lvl="1" indent="-317500" algn="l" rtl="0">
              <a:spcBef>
                <a:spcPts val="0"/>
              </a:spcBef>
              <a:spcAft>
                <a:spcPts val="0"/>
              </a:spcAft>
              <a:buSzPts val="1400"/>
              <a:buChar char="-"/>
            </a:pPr>
            <a:r>
              <a:rPr lang="en" dirty="0"/>
              <a:t>Monthly updates on home sales by county</a:t>
            </a:r>
            <a:endParaRPr dirty="0"/>
          </a:p>
          <a:p>
            <a:pPr marL="914400" lvl="1" indent="-317500" algn="l" rtl="0">
              <a:spcBef>
                <a:spcPts val="0"/>
              </a:spcBef>
              <a:spcAft>
                <a:spcPts val="0"/>
              </a:spcAft>
              <a:buSzPts val="1400"/>
              <a:buChar char="-"/>
            </a:pPr>
            <a:r>
              <a:rPr lang="en" dirty="0"/>
              <a:t>Includes units sold, average and median prices, inventory, and days on market</a:t>
            </a:r>
            <a:endParaRPr dirty="0"/>
          </a:p>
          <a:p>
            <a:pPr marL="457200" lvl="0" indent="-342900" algn="l" rtl="0">
              <a:spcBef>
                <a:spcPts val="0"/>
              </a:spcBef>
              <a:spcAft>
                <a:spcPts val="0"/>
              </a:spcAft>
              <a:buSzPts val="1800"/>
              <a:buChar char="-"/>
            </a:pPr>
            <a:r>
              <a:rPr lang="en" dirty="0"/>
              <a:t>U.S. Bureau of Economic Analysis (BEA)</a:t>
            </a:r>
            <a:endParaRPr dirty="0"/>
          </a:p>
          <a:p>
            <a:pPr marL="914400" lvl="1" indent="-317500" algn="l" rtl="0">
              <a:spcBef>
                <a:spcPts val="0"/>
              </a:spcBef>
              <a:spcAft>
                <a:spcPts val="0"/>
              </a:spcAft>
              <a:buSzPts val="1400"/>
              <a:buChar char="-"/>
            </a:pPr>
            <a:r>
              <a:rPr lang="en" dirty="0"/>
              <a:t>Yearly income data per county</a:t>
            </a:r>
            <a:endParaRPr dirty="0"/>
          </a:p>
          <a:p>
            <a:pPr marL="914400" lvl="1" indent="-317500" algn="l" rtl="0">
              <a:spcBef>
                <a:spcPts val="0"/>
              </a:spcBef>
              <a:spcAft>
                <a:spcPts val="0"/>
              </a:spcAft>
              <a:buSzPts val="1400"/>
              <a:buChar char="-"/>
            </a:pPr>
            <a:r>
              <a:rPr lang="en" dirty="0"/>
              <a:t>Income data for 2021 and 2022 (Used to calculate average for 2023 and 2024)</a:t>
            </a:r>
            <a:endParaRPr dirty="0"/>
          </a:p>
          <a:p>
            <a:pPr marL="457200" lvl="0" indent="-342900" algn="l" rtl="0">
              <a:spcBef>
                <a:spcPts val="0"/>
              </a:spcBef>
              <a:spcAft>
                <a:spcPts val="0"/>
              </a:spcAft>
              <a:buSzPts val="1800"/>
              <a:buChar char="-"/>
            </a:pPr>
            <a:r>
              <a:rPr lang="en" dirty="0"/>
              <a:t>Maryland Office of Tourism</a:t>
            </a:r>
            <a:endParaRPr dirty="0"/>
          </a:p>
          <a:p>
            <a:pPr marL="914400" lvl="1" indent="-317500" algn="l" rtl="0">
              <a:spcBef>
                <a:spcPts val="0"/>
              </a:spcBef>
              <a:spcAft>
                <a:spcPts val="0"/>
              </a:spcAft>
              <a:buSzPts val="1400"/>
              <a:buChar char="-"/>
            </a:pPr>
            <a:r>
              <a:rPr lang="en" dirty="0"/>
              <a:t>Geographical grouping of counties for regional impact</a:t>
            </a:r>
            <a:endParaRPr dirty="0"/>
          </a:p>
        </p:txBody>
      </p:sp>
      <p:pic>
        <p:nvPicPr>
          <p:cNvPr id="86" name="Google Shape;86;p16"/>
          <p:cNvPicPr preferRelativeResize="0"/>
          <p:nvPr/>
        </p:nvPicPr>
        <p:blipFill>
          <a:blip r:embed="rId3">
            <a:alphaModFix/>
          </a:blip>
          <a:stretch>
            <a:fillRect/>
          </a:stretch>
        </p:blipFill>
        <p:spPr>
          <a:xfrm>
            <a:off x="7230709" y="112747"/>
            <a:ext cx="1774008" cy="969855"/>
          </a:xfrm>
          <a:prstGeom prst="rect">
            <a:avLst/>
          </a:prstGeom>
          <a:noFill/>
          <a:ln>
            <a:noFill/>
          </a:ln>
        </p:spPr>
      </p:pic>
      <p:pic>
        <p:nvPicPr>
          <p:cNvPr id="87" name="Google Shape;87;p16"/>
          <p:cNvPicPr preferRelativeResize="0"/>
          <p:nvPr/>
        </p:nvPicPr>
        <p:blipFill rotWithShape="1">
          <a:blip r:embed="rId4">
            <a:alphaModFix/>
          </a:blip>
          <a:srcRect t="20896" b="18000"/>
          <a:stretch/>
        </p:blipFill>
        <p:spPr>
          <a:xfrm>
            <a:off x="7307322" y="1192010"/>
            <a:ext cx="1690467" cy="1038393"/>
          </a:xfrm>
          <a:prstGeom prst="rect">
            <a:avLst/>
          </a:prstGeom>
          <a:noFill/>
          <a:ln>
            <a:noFill/>
          </a:ln>
        </p:spPr>
      </p:pic>
      <p:pic>
        <p:nvPicPr>
          <p:cNvPr id="88" name="Google Shape;88;p16"/>
          <p:cNvPicPr preferRelativeResize="0"/>
          <p:nvPr/>
        </p:nvPicPr>
        <p:blipFill rotWithShape="1">
          <a:blip r:embed="rId5">
            <a:alphaModFix/>
          </a:blip>
          <a:srcRect t="8095" b="8095"/>
          <a:stretch/>
        </p:blipFill>
        <p:spPr>
          <a:xfrm>
            <a:off x="7307323" y="2340954"/>
            <a:ext cx="1690466" cy="12856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lt2"/>
                </a:solidFill>
              </a:rPr>
              <a:t>Data Variables</a:t>
            </a:r>
            <a:endParaRPr>
              <a:solidFill>
                <a:schemeClr val="lt2"/>
              </a:solidFill>
            </a:endParaRPr>
          </a:p>
        </p:txBody>
      </p:sp>
      <p:pic>
        <p:nvPicPr>
          <p:cNvPr id="94" name="Google Shape;94;p17"/>
          <p:cNvPicPr preferRelativeResize="0"/>
          <p:nvPr/>
        </p:nvPicPr>
        <p:blipFill rotWithShape="1">
          <a:blip r:embed="rId3">
            <a:alphaModFix/>
          </a:blip>
          <a:srcRect t="8491"/>
          <a:stretch/>
        </p:blipFill>
        <p:spPr>
          <a:xfrm>
            <a:off x="207125" y="1616625"/>
            <a:ext cx="3984775" cy="2869850"/>
          </a:xfrm>
          <a:prstGeom prst="rect">
            <a:avLst/>
          </a:prstGeom>
          <a:noFill/>
          <a:ln>
            <a:noFill/>
          </a:ln>
        </p:spPr>
      </p:pic>
      <p:sp>
        <p:nvSpPr>
          <p:cNvPr id="95" name="Google Shape;95;p17"/>
          <p:cNvSpPr txBox="1">
            <a:spLocks noGrp="1"/>
          </p:cNvSpPr>
          <p:nvPr>
            <p:ph type="body" idx="1"/>
          </p:nvPr>
        </p:nvSpPr>
        <p:spPr>
          <a:xfrm>
            <a:off x="207125" y="1223400"/>
            <a:ext cx="39531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u="sng">
                <a:solidFill>
                  <a:srgbClr val="F4CCCC"/>
                </a:solidFill>
                <a:hlinkClick r:id="rId4">
                  <a:extLst>
                    <a:ext uri="{A12FA001-AC4F-418D-AE19-62706E023703}">
                      <ahyp:hlinkClr xmlns:ahyp="http://schemas.microsoft.com/office/drawing/2018/hyperlinkcolor" val="tx"/>
                    </a:ext>
                  </a:extLst>
                </a:hlinkClick>
              </a:rPr>
              <a:t>Housing Statistics</a:t>
            </a:r>
            <a:endParaRPr>
              <a:solidFill>
                <a:srgbClr val="F4CCCC"/>
              </a:solidFill>
            </a:endParaRPr>
          </a:p>
        </p:txBody>
      </p:sp>
      <p:sp>
        <p:nvSpPr>
          <p:cNvPr id="96" name="Google Shape;96;p17"/>
          <p:cNvSpPr txBox="1">
            <a:spLocks noGrp="1"/>
          </p:cNvSpPr>
          <p:nvPr>
            <p:ph type="body" idx="1"/>
          </p:nvPr>
        </p:nvSpPr>
        <p:spPr>
          <a:xfrm>
            <a:off x="4578450" y="252575"/>
            <a:ext cx="39849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u="sng">
                <a:solidFill>
                  <a:srgbClr val="F4CCCC"/>
                </a:solidFill>
                <a:hlinkClick r:id="rId5">
                  <a:extLst>
                    <a:ext uri="{A12FA001-AC4F-418D-AE19-62706E023703}">
                      <ahyp:hlinkClr xmlns:ahyp="http://schemas.microsoft.com/office/drawing/2018/hyperlinkcolor" val="tx"/>
                    </a:ext>
                  </a:extLst>
                </a:hlinkClick>
              </a:rPr>
              <a:t>Personal Income Per Capita</a:t>
            </a:r>
            <a:endParaRPr>
              <a:solidFill>
                <a:srgbClr val="F4CCCC"/>
              </a:solidFill>
            </a:endParaRPr>
          </a:p>
        </p:txBody>
      </p:sp>
      <p:sp>
        <p:nvSpPr>
          <p:cNvPr id="97" name="Google Shape;97;p17"/>
          <p:cNvSpPr txBox="1">
            <a:spLocks noGrp="1"/>
          </p:cNvSpPr>
          <p:nvPr>
            <p:ph type="body" idx="1"/>
          </p:nvPr>
        </p:nvSpPr>
        <p:spPr>
          <a:xfrm>
            <a:off x="4635788" y="1101800"/>
            <a:ext cx="39531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u="sng">
                <a:solidFill>
                  <a:srgbClr val="F4CCCC"/>
                </a:solidFill>
                <a:hlinkClick r:id="rId6">
                  <a:extLst>
                    <a:ext uri="{A12FA001-AC4F-418D-AE19-62706E023703}">
                      <ahyp:hlinkClr xmlns:ahyp="http://schemas.microsoft.com/office/drawing/2018/hyperlinkcolor" val="tx"/>
                    </a:ext>
                  </a:extLst>
                </a:hlinkClick>
              </a:rPr>
              <a:t>Regions of Maryland</a:t>
            </a:r>
            <a:endParaRPr>
              <a:solidFill>
                <a:srgbClr val="F4CCCC"/>
              </a:solidFill>
            </a:endParaRPr>
          </a:p>
        </p:txBody>
      </p:sp>
      <p:graphicFrame>
        <p:nvGraphicFramePr>
          <p:cNvPr id="98" name="Google Shape;98;p17"/>
          <p:cNvGraphicFramePr/>
          <p:nvPr>
            <p:extLst>
              <p:ext uri="{D42A27DB-BD31-4B8C-83A1-F6EECF244321}">
                <p14:modId xmlns:p14="http://schemas.microsoft.com/office/powerpoint/2010/main" val="2502294921"/>
              </p:ext>
            </p:extLst>
          </p:nvPr>
        </p:nvGraphicFramePr>
        <p:xfrm>
          <a:off x="4635800" y="639300"/>
          <a:ext cx="4054150" cy="396210"/>
        </p:xfrm>
        <a:graphic>
          <a:graphicData uri="http://schemas.openxmlformats.org/drawingml/2006/table">
            <a:tbl>
              <a:tblPr>
                <a:noFill/>
                <a:tableStyleId>{D9425B46-FADE-4C4B-9F65-068D8FC6213E}</a:tableStyleId>
              </a:tblPr>
              <a:tblGrid>
                <a:gridCol w="2027075">
                  <a:extLst>
                    <a:ext uri="{9D8B030D-6E8A-4147-A177-3AD203B41FA5}">
                      <a16:colId xmlns:a16="http://schemas.microsoft.com/office/drawing/2014/main" val="20000"/>
                    </a:ext>
                  </a:extLst>
                </a:gridCol>
                <a:gridCol w="2027075">
                  <a:extLst>
                    <a:ext uri="{9D8B030D-6E8A-4147-A177-3AD203B41FA5}">
                      <a16:colId xmlns:a16="http://schemas.microsoft.com/office/drawing/2014/main" val="20001"/>
                    </a:ext>
                  </a:extLst>
                </a:gridCol>
              </a:tblGrid>
              <a:tr h="254225">
                <a:tc>
                  <a:txBody>
                    <a:bodyPr/>
                    <a:lstStyle/>
                    <a:p>
                      <a:pPr marL="0" lvl="0" indent="0" algn="l" rtl="0">
                        <a:spcBef>
                          <a:spcPts val="0"/>
                        </a:spcBef>
                        <a:spcAft>
                          <a:spcPts val="0"/>
                        </a:spcAft>
                        <a:buNone/>
                      </a:pPr>
                      <a:r>
                        <a:rPr lang="en">
                          <a:solidFill>
                            <a:schemeClr val="lt2"/>
                          </a:solidFill>
                          <a:latin typeface="Average"/>
                          <a:ea typeface="Average"/>
                          <a:cs typeface="Average"/>
                          <a:sym typeface="Average"/>
                        </a:rPr>
                        <a:t>INCOME</a:t>
                      </a:r>
                      <a:endParaRPr>
                        <a:solidFill>
                          <a:schemeClr val="lt2"/>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lt2"/>
                          </a:solidFill>
                          <a:latin typeface="Average"/>
                          <a:ea typeface="Average"/>
                          <a:cs typeface="Average"/>
                          <a:sym typeface="Average"/>
                        </a:rPr>
                        <a:t>Numerical</a:t>
                      </a:r>
                      <a:endParaRPr>
                        <a:solidFill>
                          <a:schemeClr val="lt2"/>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99" name="Google Shape;99;p17"/>
          <p:cNvGraphicFramePr/>
          <p:nvPr>
            <p:extLst>
              <p:ext uri="{D42A27DB-BD31-4B8C-83A1-F6EECF244321}">
                <p14:modId xmlns:p14="http://schemas.microsoft.com/office/powerpoint/2010/main" val="511585719"/>
              </p:ext>
            </p:extLst>
          </p:nvPr>
        </p:nvGraphicFramePr>
        <p:xfrm>
          <a:off x="4635800" y="1525400"/>
          <a:ext cx="4054150" cy="396210"/>
        </p:xfrm>
        <a:graphic>
          <a:graphicData uri="http://schemas.openxmlformats.org/drawingml/2006/table">
            <a:tbl>
              <a:tblPr>
                <a:noFill/>
                <a:tableStyleId>{D9425B46-FADE-4C4B-9F65-068D8FC6213E}</a:tableStyleId>
              </a:tblPr>
              <a:tblGrid>
                <a:gridCol w="2027075">
                  <a:extLst>
                    <a:ext uri="{9D8B030D-6E8A-4147-A177-3AD203B41FA5}">
                      <a16:colId xmlns:a16="http://schemas.microsoft.com/office/drawing/2014/main" val="20000"/>
                    </a:ext>
                  </a:extLst>
                </a:gridCol>
                <a:gridCol w="2027075">
                  <a:extLst>
                    <a:ext uri="{9D8B030D-6E8A-4147-A177-3AD203B41FA5}">
                      <a16:colId xmlns:a16="http://schemas.microsoft.com/office/drawing/2014/main" val="20001"/>
                    </a:ext>
                  </a:extLst>
                </a:gridCol>
              </a:tblGrid>
              <a:tr h="254225">
                <a:tc>
                  <a:txBody>
                    <a:bodyPr/>
                    <a:lstStyle/>
                    <a:p>
                      <a:pPr marL="0" lvl="0" indent="0" algn="l" rtl="0">
                        <a:spcBef>
                          <a:spcPts val="0"/>
                        </a:spcBef>
                        <a:spcAft>
                          <a:spcPts val="0"/>
                        </a:spcAft>
                        <a:buNone/>
                      </a:pPr>
                      <a:r>
                        <a:rPr lang="en">
                          <a:solidFill>
                            <a:schemeClr val="lt2"/>
                          </a:solidFill>
                          <a:latin typeface="Average"/>
                          <a:ea typeface="Average"/>
                          <a:cs typeface="Average"/>
                          <a:sym typeface="Average"/>
                        </a:rPr>
                        <a:t>REGION</a:t>
                      </a:r>
                      <a:endParaRPr>
                        <a:solidFill>
                          <a:schemeClr val="lt2"/>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lt2"/>
                          </a:solidFill>
                          <a:latin typeface="Average"/>
                          <a:ea typeface="Average"/>
                          <a:cs typeface="Average"/>
                          <a:sym typeface="Average"/>
                        </a:rPr>
                        <a:t>Numerical</a:t>
                      </a:r>
                      <a:endParaRPr>
                        <a:solidFill>
                          <a:schemeClr val="lt2"/>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00" name="Google Shape;100;p17"/>
          <p:cNvGraphicFramePr/>
          <p:nvPr>
            <p:extLst>
              <p:ext uri="{D42A27DB-BD31-4B8C-83A1-F6EECF244321}">
                <p14:modId xmlns:p14="http://schemas.microsoft.com/office/powerpoint/2010/main" val="523980104"/>
              </p:ext>
            </p:extLst>
          </p:nvPr>
        </p:nvGraphicFramePr>
        <p:xfrm>
          <a:off x="4635800" y="2489900"/>
          <a:ext cx="4054150" cy="1188630"/>
        </p:xfrm>
        <a:graphic>
          <a:graphicData uri="http://schemas.openxmlformats.org/drawingml/2006/table">
            <a:tbl>
              <a:tblPr>
                <a:noFill/>
                <a:tableStyleId>{D9425B46-FADE-4C4B-9F65-068D8FC6213E}</a:tableStyleId>
              </a:tblPr>
              <a:tblGrid>
                <a:gridCol w="2027075">
                  <a:extLst>
                    <a:ext uri="{9D8B030D-6E8A-4147-A177-3AD203B41FA5}">
                      <a16:colId xmlns:a16="http://schemas.microsoft.com/office/drawing/2014/main" val="20000"/>
                    </a:ext>
                  </a:extLst>
                </a:gridCol>
                <a:gridCol w="2027075">
                  <a:extLst>
                    <a:ext uri="{9D8B030D-6E8A-4147-A177-3AD203B41FA5}">
                      <a16:colId xmlns:a16="http://schemas.microsoft.com/office/drawing/2014/main" val="20001"/>
                    </a:ext>
                  </a:extLst>
                </a:gridCol>
              </a:tblGrid>
              <a:tr h="254225">
                <a:tc>
                  <a:txBody>
                    <a:bodyPr/>
                    <a:lstStyle/>
                    <a:p>
                      <a:pPr marL="0" lvl="0" indent="0" algn="l" rtl="0">
                        <a:spcBef>
                          <a:spcPts val="0"/>
                        </a:spcBef>
                        <a:spcAft>
                          <a:spcPts val="0"/>
                        </a:spcAft>
                        <a:buNone/>
                      </a:pPr>
                      <a:r>
                        <a:rPr lang="en">
                          <a:solidFill>
                            <a:schemeClr val="lt2"/>
                          </a:solidFill>
                          <a:latin typeface="Average"/>
                          <a:ea typeface="Average"/>
                          <a:cs typeface="Average"/>
                          <a:sym typeface="Average"/>
                        </a:rPr>
                        <a:t>MONTH_YEAR</a:t>
                      </a:r>
                      <a:endParaRPr>
                        <a:solidFill>
                          <a:schemeClr val="lt2"/>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lt2"/>
                          </a:solidFill>
                          <a:latin typeface="Average"/>
                          <a:ea typeface="Average"/>
                          <a:cs typeface="Average"/>
                          <a:sym typeface="Average"/>
                        </a:rPr>
                        <a:t>Numerical</a:t>
                      </a:r>
                      <a:endParaRPr>
                        <a:solidFill>
                          <a:schemeClr val="lt2"/>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0"/>
                  </a:ext>
                </a:extLst>
              </a:tr>
              <a:tr h="254225">
                <a:tc>
                  <a:txBody>
                    <a:bodyPr/>
                    <a:lstStyle/>
                    <a:p>
                      <a:pPr marL="0" lvl="0" indent="0" algn="l" rtl="0">
                        <a:spcBef>
                          <a:spcPts val="0"/>
                        </a:spcBef>
                        <a:spcAft>
                          <a:spcPts val="0"/>
                        </a:spcAft>
                        <a:buNone/>
                      </a:pPr>
                      <a:r>
                        <a:rPr lang="en">
                          <a:solidFill>
                            <a:schemeClr val="lt2"/>
                          </a:solidFill>
                          <a:latin typeface="Average"/>
                          <a:ea typeface="Average"/>
                          <a:cs typeface="Average"/>
                          <a:sym typeface="Average"/>
                        </a:rPr>
                        <a:t>QUARTER</a:t>
                      </a:r>
                      <a:endParaRPr>
                        <a:solidFill>
                          <a:schemeClr val="lt2"/>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lt2"/>
                          </a:solidFill>
                          <a:latin typeface="Average"/>
                          <a:ea typeface="Average"/>
                          <a:cs typeface="Average"/>
                          <a:sym typeface="Average"/>
                        </a:rPr>
                        <a:t>Numerical</a:t>
                      </a:r>
                      <a:endParaRPr>
                        <a:solidFill>
                          <a:schemeClr val="lt2"/>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1"/>
                  </a:ext>
                </a:extLst>
              </a:tr>
              <a:tr h="254225">
                <a:tc>
                  <a:txBody>
                    <a:bodyPr/>
                    <a:lstStyle/>
                    <a:p>
                      <a:pPr marL="0" lvl="0" indent="0" algn="l" rtl="0">
                        <a:spcBef>
                          <a:spcPts val="0"/>
                        </a:spcBef>
                        <a:spcAft>
                          <a:spcPts val="0"/>
                        </a:spcAft>
                        <a:buNone/>
                      </a:pPr>
                      <a:r>
                        <a:rPr lang="en">
                          <a:solidFill>
                            <a:schemeClr val="lt2"/>
                          </a:solidFill>
                          <a:latin typeface="Average"/>
                          <a:ea typeface="Average"/>
                          <a:cs typeface="Average"/>
                          <a:sym typeface="Average"/>
                        </a:rPr>
                        <a:t>SEASON</a:t>
                      </a:r>
                      <a:endParaRPr>
                        <a:solidFill>
                          <a:schemeClr val="lt2"/>
                        </a:solidFill>
                        <a:latin typeface="Average"/>
                        <a:ea typeface="Average"/>
                        <a:cs typeface="Average"/>
                        <a:sym typeface="Average"/>
                      </a:endParaRPr>
                    </a:p>
                  </a:txBody>
                  <a:tcPr marL="91425" marR="91425" marT="91425" marB="91425"/>
                </a:tc>
                <a:tc>
                  <a:txBody>
                    <a:bodyPr/>
                    <a:lstStyle/>
                    <a:p>
                      <a:pPr marL="0" lvl="0" indent="0" algn="l" rtl="0">
                        <a:spcBef>
                          <a:spcPts val="0"/>
                        </a:spcBef>
                        <a:spcAft>
                          <a:spcPts val="0"/>
                        </a:spcAft>
                        <a:buNone/>
                      </a:pPr>
                      <a:r>
                        <a:rPr lang="en">
                          <a:solidFill>
                            <a:schemeClr val="lt2"/>
                          </a:solidFill>
                          <a:latin typeface="Average"/>
                          <a:ea typeface="Average"/>
                          <a:cs typeface="Average"/>
                          <a:sym typeface="Average"/>
                        </a:rPr>
                        <a:t>Numerical</a:t>
                      </a:r>
                      <a:endParaRPr>
                        <a:solidFill>
                          <a:schemeClr val="lt2"/>
                        </a:solidFill>
                        <a:latin typeface="Average"/>
                        <a:ea typeface="Average"/>
                        <a:cs typeface="Average"/>
                        <a:sym typeface="Average"/>
                      </a:endParaRPr>
                    </a:p>
                  </a:txBody>
                  <a:tcPr marL="91425" marR="91425" marT="91425" marB="91425"/>
                </a:tc>
                <a:extLst>
                  <a:ext uri="{0D108BD9-81ED-4DB2-BD59-A6C34878D82A}">
                    <a16:rowId xmlns:a16="http://schemas.microsoft.com/office/drawing/2014/main" val="10002"/>
                  </a:ext>
                </a:extLst>
              </a:tr>
            </a:tbl>
          </a:graphicData>
        </a:graphic>
      </p:graphicFrame>
      <p:sp>
        <p:nvSpPr>
          <p:cNvPr id="101" name="Google Shape;101;p17"/>
          <p:cNvSpPr txBox="1">
            <a:spLocks noGrp="1"/>
          </p:cNvSpPr>
          <p:nvPr>
            <p:ph type="body" idx="1"/>
          </p:nvPr>
        </p:nvSpPr>
        <p:spPr>
          <a:xfrm>
            <a:off x="4635788" y="2070150"/>
            <a:ext cx="3953100" cy="347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u="sng">
                <a:solidFill>
                  <a:srgbClr val="F4CCCC"/>
                </a:solidFill>
              </a:rPr>
              <a:t>Calculations</a:t>
            </a:r>
            <a:endParaRPr u="sng">
              <a:solidFill>
                <a:srgbClr val="F4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Analysis Framework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22125"/>
            <a:ext cx="4831800" cy="576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Exploration</a:t>
            </a:r>
            <a:endParaRPr/>
          </a:p>
        </p:txBody>
      </p:sp>
      <p:sp>
        <p:nvSpPr>
          <p:cNvPr id="112" name="Google Shape;112;p19"/>
          <p:cNvSpPr txBox="1">
            <a:spLocks noGrp="1"/>
          </p:cNvSpPr>
          <p:nvPr>
            <p:ph type="body" idx="1"/>
          </p:nvPr>
        </p:nvSpPr>
        <p:spPr>
          <a:xfrm>
            <a:off x="311700" y="998425"/>
            <a:ext cx="4025100" cy="1323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Data Partitioning</a:t>
            </a:r>
            <a:endParaRPr/>
          </a:p>
          <a:p>
            <a:pPr marL="914400" lvl="1" indent="-317500" algn="l" rtl="0">
              <a:spcBef>
                <a:spcPts val="0"/>
              </a:spcBef>
              <a:spcAft>
                <a:spcPts val="0"/>
              </a:spcAft>
              <a:buSzPts val="1400"/>
              <a:buChar char="-"/>
            </a:pPr>
            <a:r>
              <a:rPr lang="en"/>
              <a:t>Prevents overfitting</a:t>
            </a:r>
            <a:endParaRPr/>
          </a:p>
          <a:p>
            <a:pPr marL="914400" lvl="1" indent="-317500" algn="l" rtl="0">
              <a:spcBef>
                <a:spcPts val="0"/>
              </a:spcBef>
              <a:spcAft>
                <a:spcPts val="0"/>
              </a:spcAft>
              <a:buSzPts val="1400"/>
              <a:buChar char="-"/>
            </a:pPr>
            <a:r>
              <a:rPr lang="en"/>
              <a:t>Training set: 70% / Test Set: 30%</a:t>
            </a:r>
            <a:endParaRPr/>
          </a:p>
          <a:p>
            <a:pPr marL="457200" lvl="0" indent="-342900" algn="l" rtl="0">
              <a:spcBef>
                <a:spcPts val="0"/>
              </a:spcBef>
              <a:spcAft>
                <a:spcPts val="0"/>
              </a:spcAft>
              <a:buSzPts val="1800"/>
              <a:buChar char="-"/>
            </a:pPr>
            <a:r>
              <a:rPr lang="en"/>
              <a:t>Data Visualizations</a:t>
            </a:r>
            <a:endParaRPr/>
          </a:p>
          <a:p>
            <a:pPr marL="0" lvl="0" indent="0" algn="l" rtl="0">
              <a:spcBef>
                <a:spcPts val="1200"/>
              </a:spcBef>
              <a:spcAft>
                <a:spcPts val="1200"/>
              </a:spcAft>
              <a:buNone/>
            </a:pPr>
            <a:endParaRPr/>
          </a:p>
        </p:txBody>
      </p:sp>
      <p:pic>
        <p:nvPicPr>
          <p:cNvPr id="113" name="Google Shape;113;p19"/>
          <p:cNvPicPr preferRelativeResize="0"/>
          <p:nvPr/>
        </p:nvPicPr>
        <p:blipFill rotWithShape="1">
          <a:blip r:embed="rId3">
            <a:alphaModFix/>
          </a:blip>
          <a:srcRect t="5974" r="6638" b="4323"/>
          <a:stretch/>
        </p:blipFill>
        <p:spPr>
          <a:xfrm>
            <a:off x="117475" y="2611500"/>
            <a:ext cx="3803949" cy="2254875"/>
          </a:xfrm>
          <a:prstGeom prst="rect">
            <a:avLst/>
          </a:prstGeom>
          <a:noFill/>
          <a:ln>
            <a:noFill/>
          </a:ln>
        </p:spPr>
      </p:pic>
      <p:pic>
        <p:nvPicPr>
          <p:cNvPr id="114" name="Google Shape;114;p19"/>
          <p:cNvPicPr preferRelativeResize="0"/>
          <p:nvPr/>
        </p:nvPicPr>
        <p:blipFill>
          <a:blip r:embed="rId4">
            <a:alphaModFix/>
          </a:blip>
          <a:stretch>
            <a:fillRect/>
          </a:stretch>
        </p:blipFill>
        <p:spPr>
          <a:xfrm>
            <a:off x="4463716" y="94675"/>
            <a:ext cx="3971165" cy="2254875"/>
          </a:xfrm>
          <a:prstGeom prst="rect">
            <a:avLst/>
          </a:prstGeom>
          <a:noFill/>
          <a:ln>
            <a:noFill/>
          </a:ln>
        </p:spPr>
      </p:pic>
      <p:pic>
        <p:nvPicPr>
          <p:cNvPr id="115" name="Google Shape;115;p19"/>
          <p:cNvPicPr preferRelativeResize="0"/>
          <p:nvPr/>
        </p:nvPicPr>
        <p:blipFill rotWithShape="1">
          <a:blip r:embed="rId5">
            <a:alphaModFix/>
          </a:blip>
          <a:srcRect r="1729"/>
          <a:stretch/>
        </p:blipFill>
        <p:spPr>
          <a:xfrm>
            <a:off x="4443681" y="2571750"/>
            <a:ext cx="4025100" cy="2333000"/>
          </a:xfrm>
          <a:prstGeom prst="rect">
            <a:avLst/>
          </a:prstGeom>
          <a:noFill/>
          <a:ln>
            <a:noFill/>
          </a:ln>
        </p:spPr>
      </p:pic>
      <p:sp>
        <p:nvSpPr>
          <p:cNvPr id="116" name="Google Shape;116;p19"/>
          <p:cNvSpPr txBox="1"/>
          <p:nvPr/>
        </p:nvSpPr>
        <p:spPr>
          <a:xfrm>
            <a:off x="117479" y="4770538"/>
            <a:ext cx="10680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Average"/>
                <a:ea typeface="Average"/>
                <a:cs typeface="Average"/>
                <a:sym typeface="Average"/>
              </a:rPr>
              <a:t>Histogram </a:t>
            </a:r>
            <a:endParaRPr>
              <a:solidFill>
                <a:schemeClr val="accent3"/>
              </a:solidFill>
              <a:latin typeface="Average"/>
              <a:ea typeface="Average"/>
              <a:cs typeface="Average"/>
              <a:sym typeface="Average"/>
            </a:endParaRPr>
          </a:p>
        </p:txBody>
      </p:sp>
      <p:sp>
        <p:nvSpPr>
          <p:cNvPr id="117" name="Google Shape;117;p19"/>
          <p:cNvSpPr txBox="1"/>
          <p:nvPr/>
        </p:nvSpPr>
        <p:spPr>
          <a:xfrm>
            <a:off x="4443668" y="4814700"/>
            <a:ext cx="10680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Average"/>
                <a:ea typeface="Average"/>
                <a:cs typeface="Average"/>
                <a:sym typeface="Average"/>
              </a:rPr>
              <a:t>Scatter Plot</a:t>
            </a:r>
            <a:endParaRPr>
              <a:solidFill>
                <a:schemeClr val="accent3"/>
              </a:solidFill>
              <a:latin typeface="Average"/>
              <a:ea typeface="Average"/>
              <a:cs typeface="Average"/>
              <a:sym typeface="Average"/>
            </a:endParaRPr>
          </a:p>
        </p:txBody>
      </p:sp>
      <p:sp>
        <p:nvSpPr>
          <p:cNvPr id="118" name="Google Shape;118;p19"/>
          <p:cNvSpPr txBox="1"/>
          <p:nvPr/>
        </p:nvSpPr>
        <p:spPr>
          <a:xfrm>
            <a:off x="4463718" y="2242950"/>
            <a:ext cx="1068000" cy="3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3"/>
                </a:solidFill>
                <a:latin typeface="Average"/>
                <a:ea typeface="Average"/>
                <a:cs typeface="Average"/>
                <a:sym typeface="Average"/>
              </a:rPr>
              <a:t>Box Plot</a:t>
            </a:r>
            <a:endParaRPr>
              <a:solidFill>
                <a:schemeClr val="accent3"/>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 Model Development</a:t>
            </a:r>
            <a:endParaRPr/>
          </a:p>
        </p:txBody>
      </p:sp>
      <p:sp>
        <p:nvSpPr>
          <p:cNvPr id="124" name="Google Shape;124;p20"/>
          <p:cNvSpPr txBox="1">
            <a:spLocks noGrp="1"/>
          </p:cNvSpPr>
          <p:nvPr>
            <p:ph type="body" idx="1"/>
          </p:nvPr>
        </p:nvSpPr>
        <p:spPr>
          <a:xfrm>
            <a:off x="311700" y="1152475"/>
            <a:ext cx="7696227"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assumptions:</a:t>
            </a:r>
            <a:endParaRPr dirty="0"/>
          </a:p>
          <a:p>
            <a:pPr marL="457200" lvl="0" indent="-342900" algn="l" rtl="0">
              <a:spcBef>
                <a:spcPts val="1000"/>
              </a:spcBef>
              <a:spcAft>
                <a:spcPts val="0"/>
              </a:spcAft>
              <a:buSzPts val="1800"/>
              <a:buAutoNum type="arabicPeriod"/>
            </a:pPr>
            <a:r>
              <a:rPr lang="en" dirty="0"/>
              <a:t>Linearity - Verified through residual plots</a:t>
            </a:r>
            <a:endParaRPr dirty="0"/>
          </a:p>
          <a:p>
            <a:pPr marL="457200" lvl="0" indent="-342900" algn="l" rtl="0">
              <a:spcBef>
                <a:spcPts val="0"/>
              </a:spcBef>
              <a:spcAft>
                <a:spcPts val="0"/>
              </a:spcAft>
              <a:buSzPts val="1800"/>
              <a:buAutoNum type="arabicPeriod"/>
            </a:pPr>
            <a:r>
              <a:rPr lang="en" dirty="0"/>
              <a:t>Independence - Sale prices assumed independent</a:t>
            </a:r>
            <a:endParaRPr dirty="0"/>
          </a:p>
          <a:p>
            <a:pPr marL="457200" lvl="0" indent="-342900" algn="l" rtl="0">
              <a:spcBef>
                <a:spcPts val="0"/>
              </a:spcBef>
              <a:spcAft>
                <a:spcPts val="0"/>
              </a:spcAft>
              <a:buSzPts val="1800"/>
              <a:buAutoNum type="arabicPeriod"/>
            </a:pPr>
            <a:r>
              <a:rPr lang="en" dirty="0"/>
              <a:t>Homoscedasticity - Assessed via scatterplots of residuals vs. fitted values</a:t>
            </a:r>
            <a:endParaRPr dirty="0"/>
          </a:p>
          <a:p>
            <a:pPr marL="457200" lvl="0" indent="-342900" algn="l" rtl="0">
              <a:spcBef>
                <a:spcPts val="0"/>
              </a:spcBef>
              <a:spcAft>
                <a:spcPts val="0"/>
              </a:spcAft>
              <a:buSzPts val="1800"/>
              <a:buAutoNum type="arabicPeriod"/>
            </a:pPr>
            <a:r>
              <a:rPr lang="en" dirty="0"/>
              <a:t>Normality of Errors - Analyzed performance by normalizing RMSE and MAE</a:t>
            </a:r>
            <a:endParaRPr dirty="0"/>
          </a:p>
          <a:p>
            <a:pPr marL="0" lvl="0" indent="0" algn="l" rtl="0">
              <a:spcBef>
                <a:spcPts val="1200"/>
              </a:spcBef>
              <a:spcAft>
                <a:spcPts val="0"/>
              </a:spcAft>
              <a:buNone/>
            </a:pPr>
            <a:r>
              <a:rPr lang="en" dirty="0"/>
              <a:t>Performance Evaluation:</a:t>
            </a:r>
            <a:endParaRPr dirty="0"/>
          </a:p>
          <a:p>
            <a:pPr marL="457200" lvl="0" indent="-342900" algn="l" rtl="0">
              <a:spcBef>
                <a:spcPts val="1000"/>
              </a:spcBef>
              <a:spcAft>
                <a:spcPts val="0"/>
              </a:spcAft>
              <a:buSzPts val="1800"/>
              <a:buChar char="-"/>
            </a:pPr>
            <a:r>
              <a:rPr lang="en" dirty="0"/>
              <a:t>Normality of Errors assumptions</a:t>
            </a:r>
            <a:endParaRPr dirty="0"/>
          </a:p>
          <a:p>
            <a:pPr marL="457200" lvl="0" indent="-342900" algn="l" rtl="0">
              <a:spcBef>
                <a:spcPts val="0"/>
              </a:spcBef>
              <a:spcAft>
                <a:spcPts val="0"/>
              </a:spcAft>
              <a:buSzPts val="1800"/>
              <a:buChar char="-"/>
            </a:pPr>
            <a:r>
              <a:rPr lang="en" dirty="0"/>
              <a:t>Model demonstrated strong predictive accuracy: low RMSE and MAE values</a:t>
            </a:r>
            <a:endParaRPr dirty="0"/>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6"/>
                </a:solidFill>
              </a:rPr>
              <a:t>Market Classification, Development and Evaluation</a:t>
            </a:r>
            <a:endParaRPr>
              <a:solidFill>
                <a:schemeClr val="accent6"/>
              </a:solidFill>
            </a:endParaRPr>
          </a:p>
        </p:txBody>
      </p:sp>
      <p:sp>
        <p:nvSpPr>
          <p:cNvPr id="130" name="Google Shape;130;p21"/>
          <p:cNvSpPr txBox="1">
            <a:spLocks noGrp="1"/>
          </p:cNvSpPr>
          <p:nvPr>
            <p:ph type="body" idx="1"/>
          </p:nvPr>
        </p:nvSpPr>
        <p:spPr>
          <a:xfrm>
            <a:off x="191730" y="885371"/>
            <a:ext cx="8008373" cy="38131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Classification of Hot &amp; Cold “Market Status”</a:t>
            </a:r>
            <a:endParaRPr dirty="0"/>
          </a:p>
          <a:p>
            <a:pPr marL="457200" lvl="0" indent="-342900" algn="l" rtl="0">
              <a:spcBef>
                <a:spcPts val="0"/>
              </a:spcBef>
              <a:spcAft>
                <a:spcPts val="0"/>
              </a:spcAft>
              <a:buSzPts val="1800"/>
              <a:buChar char="-"/>
            </a:pPr>
            <a:r>
              <a:rPr lang="en" dirty="0"/>
              <a:t>Engineered a target variable to classify a county</a:t>
            </a:r>
            <a:endParaRPr dirty="0"/>
          </a:p>
          <a:p>
            <a:pPr marL="914400" lvl="1" indent="-317500" algn="l" rtl="0">
              <a:spcBef>
                <a:spcPts val="0"/>
              </a:spcBef>
              <a:spcAft>
                <a:spcPts val="0"/>
              </a:spcAft>
              <a:buSzPts val="1400"/>
              <a:buChar char="-"/>
            </a:pPr>
            <a:r>
              <a:rPr lang="en" b="1" dirty="0"/>
              <a:t>Hot Market: </a:t>
            </a:r>
            <a:r>
              <a:rPr lang="en" dirty="0"/>
              <a:t>Average sale price above state median and median days on market below state median.</a:t>
            </a:r>
            <a:endParaRPr dirty="0"/>
          </a:p>
          <a:p>
            <a:pPr marL="914400" lvl="1" indent="-317500" algn="l" rtl="0">
              <a:spcBef>
                <a:spcPts val="0"/>
              </a:spcBef>
              <a:spcAft>
                <a:spcPts val="0"/>
              </a:spcAft>
              <a:buSzPts val="1400"/>
              <a:buChar char="-"/>
            </a:pPr>
            <a:r>
              <a:rPr lang="en" b="1" dirty="0"/>
              <a:t>Cold Market: </a:t>
            </a:r>
            <a:r>
              <a:rPr lang="en" dirty="0"/>
              <a:t>Does not meet “Hot” Market criteria.</a:t>
            </a:r>
            <a:endParaRPr dirty="0"/>
          </a:p>
          <a:p>
            <a:pPr marL="0" lvl="0" indent="0" algn="l" rtl="0">
              <a:spcBef>
                <a:spcPts val="1200"/>
              </a:spcBef>
              <a:spcAft>
                <a:spcPts val="0"/>
              </a:spcAft>
              <a:buNone/>
            </a:pPr>
            <a:r>
              <a:rPr lang="en" dirty="0"/>
              <a:t>Techniques to analyze classification:</a:t>
            </a:r>
            <a:endParaRPr dirty="0"/>
          </a:p>
          <a:p>
            <a:pPr marL="457200" lvl="0" indent="-342900" algn="l" rtl="0">
              <a:spcBef>
                <a:spcPts val="0"/>
              </a:spcBef>
              <a:spcAft>
                <a:spcPts val="0"/>
              </a:spcAft>
              <a:buSzPts val="1800"/>
              <a:buAutoNum type="arabicPeriod"/>
            </a:pPr>
            <a:r>
              <a:rPr lang="en" dirty="0"/>
              <a:t>Logistic Regression - Evaluated using confusion matrices &amp; ROC curves.</a:t>
            </a:r>
            <a:endParaRPr dirty="0"/>
          </a:p>
          <a:p>
            <a:pPr marL="457200" lvl="0" indent="-342900" algn="l" rtl="0">
              <a:spcBef>
                <a:spcPts val="0"/>
              </a:spcBef>
              <a:spcAft>
                <a:spcPts val="0"/>
              </a:spcAft>
              <a:buSzPts val="1800"/>
              <a:buAutoNum type="arabicPeriod"/>
            </a:pPr>
            <a:r>
              <a:rPr lang="en" dirty="0"/>
              <a:t>K-Nearest Neighbors - Minimized validation error, ROC curves, Lift charts.</a:t>
            </a:r>
            <a:endParaRPr dirty="0"/>
          </a:p>
          <a:p>
            <a:pPr marL="457200" lvl="0" indent="-342900" algn="l" rtl="0">
              <a:spcBef>
                <a:spcPts val="0"/>
              </a:spcBef>
              <a:spcAft>
                <a:spcPts val="0"/>
              </a:spcAft>
              <a:buSzPts val="1800"/>
              <a:buAutoNum type="arabicPeriod"/>
            </a:pPr>
            <a:r>
              <a:rPr lang="en" dirty="0"/>
              <a:t>Linear Probability Model - Numeric conversion of target variable, error rates.</a:t>
            </a:r>
            <a:endParaRPr dirty="0"/>
          </a:p>
          <a:p>
            <a:pPr marL="457200" lvl="0" indent="-342900" algn="l" rtl="0">
              <a:spcBef>
                <a:spcPts val="0"/>
              </a:spcBef>
              <a:spcAft>
                <a:spcPts val="0"/>
              </a:spcAft>
              <a:buSzPts val="1800"/>
              <a:buAutoNum type="arabicPeriod"/>
            </a:pPr>
            <a:r>
              <a:rPr lang="en" dirty="0"/>
              <a:t>Classification Tree - Pruned for cross-validation results, decision-making process.</a:t>
            </a:r>
            <a:endParaRPr dirty="0"/>
          </a:p>
          <a:p>
            <a:pPr marL="457200" lvl="0" indent="-342900" algn="l" rtl="0">
              <a:spcBef>
                <a:spcPts val="0"/>
              </a:spcBef>
              <a:spcAft>
                <a:spcPts val="0"/>
              </a:spcAft>
              <a:buSzPts val="1800"/>
              <a:buAutoNum type="arabicPeriod"/>
            </a:pPr>
            <a:r>
              <a:rPr lang="en" dirty="0"/>
              <a:t>Random Forest - Ensemble classification, variable importance analysis.</a:t>
            </a:r>
            <a:endParaRPr dirty="0"/>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1290</Words>
  <Application>Microsoft Office PowerPoint</Application>
  <PresentationFormat>On-screen Show (16:9)</PresentationFormat>
  <Paragraphs>169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Oswald</vt:lpstr>
      <vt:lpstr>Times New Roman</vt:lpstr>
      <vt:lpstr>Average</vt:lpstr>
      <vt:lpstr>Arial</vt:lpstr>
      <vt:lpstr>Slate</vt:lpstr>
      <vt:lpstr>Analyzing Local Market Trends to Predict Maryland Property Prices</vt:lpstr>
      <vt:lpstr>Agenda</vt:lpstr>
      <vt:lpstr>Motivation &amp; Purpose</vt:lpstr>
      <vt:lpstr>Data Description</vt:lpstr>
      <vt:lpstr>Data Variables</vt:lpstr>
      <vt:lpstr>Analysis Framework</vt:lpstr>
      <vt:lpstr>Data Exploration</vt:lpstr>
      <vt:lpstr>Initial Model Development</vt:lpstr>
      <vt:lpstr>Market Classification, Development and Evaluation</vt:lpstr>
      <vt:lpstr>Average Vs. Median Sale Price Decision</vt:lpstr>
      <vt:lpstr>Market Insights</vt:lpstr>
      <vt:lpstr>What are the housing price ranges by region and county? </vt:lpstr>
      <vt:lpstr>What are the market indicators that best predict housing sales prices in Maryland?  </vt:lpstr>
      <vt:lpstr>Comparison of Linear Regression Models - RMSE and MAE</vt:lpstr>
      <vt:lpstr>What will the average sale price be with specified criteria? </vt:lpstr>
      <vt:lpstr>Which counties in Maryland are considered “hot” and “cold” markets by sales volume?</vt:lpstr>
      <vt:lpstr>Analysis and Finding - LR, KNN, LPM</vt:lpstr>
      <vt:lpstr>Analysis and Finding - Random Forest Model</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Emilee Sheaffer</dc:creator>
  <cp:lastModifiedBy>Emilee Sheaffer</cp:lastModifiedBy>
  <cp:revision>8</cp:revision>
  <dcterms:modified xsi:type="dcterms:W3CDTF">2024-08-20T12:05:38Z</dcterms:modified>
</cp:coreProperties>
</file>