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6"/>
  </p:notesMasterIdLst>
  <p:sldIdLst>
    <p:sldId id="256" r:id="rId2"/>
    <p:sldId id="257" r:id="rId3"/>
    <p:sldId id="258" r:id="rId4"/>
    <p:sldId id="259" r:id="rId5"/>
    <p:sldId id="270" r:id="rId6"/>
    <p:sldId id="361" r:id="rId7"/>
    <p:sldId id="261" r:id="rId8"/>
    <p:sldId id="273" r:id="rId9"/>
    <p:sldId id="333" r:id="rId10"/>
    <p:sldId id="304" r:id="rId11"/>
    <p:sldId id="334" r:id="rId12"/>
    <p:sldId id="342" r:id="rId13"/>
    <p:sldId id="343" r:id="rId14"/>
    <p:sldId id="341" r:id="rId15"/>
    <p:sldId id="336" r:id="rId16"/>
    <p:sldId id="337" r:id="rId17"/>
    <p:sldId id="338" r:id="rId18"/>
    <p:sldId id="339" r:id="rId19"/>
    <p:sldId id="305" r:id="rId20"/>
    <p:sldId id="306" r:id="rId21"/>
    <p:sldId id="344" r:id="rId22"/>
    <p:sldId id="307" r:id="rId23"/>
    <p:sldId id="308" r:id="rId24"/>
    <p:sldId id="335" r:id="rId25"/>
    <p:sldId id="309" r:id="rId26"/>
    <p:sldId id="310" r:id="rId27"/>
    <p:sldId id="311" r:id="rId28"/>
    <p:sldId id="312" r:id="rId29"/>
    <p:sldId id="313" r:id="rId30"/>
    <p:sldId id="314" r:id="rId31"/>
    <p:sldId id="315" r:id="rId32"/>
    <p:sldId id="316" r:id="rId33"/>
    <p:sldId id="317" r:id="rId34"/>
    <p:sldId id="345" r:id="rId35"/>
    <p:sldId id="348" r:id="rId36"/>
    <p:sldId id="352" r:id="rId37"/>
    <p:sldId id="349" r:id="rId38"/>
    <p:sldId id="350" r:id="rId39"/>
    <p:sldId id="351" r:id="rId40"/>
    <p:sldId id="362" r:id="rId41"/>
    <p:sldId id="363" r:id="rId42"/>
    <p:sldId id="364" r:id="rId43"/>
    <p:sldId id="366" r:id="rId44"/>
    <p:sldId id="367" r:id="rId45"/>
    <p:sldId id="368" r:id="rId46"/>
    <p:sldId id="369" r:id="rId47"/>
    <p:sldId id="370" r:id="rId48"/>
    <p:sldId id="371" r:id="rId49"/>
    <p:sldId id="372" r:id="rId50"/>
    <p:sldId id="373" r:id="rId51"/>
    <p:sldId id="346" r:id="rId52"/>
    <p:sldId id="347" r:id="rId53"/>
    <p:sldId id="353" r:id="rId54"/>
    <p:sldId id="36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26" autoAdjust="0"/>
    <p:restoredTop sz="94660"/>
  </p:normalViewPr>
  <p:slideViewPr>
    <p:cSldViewPr snapToGrid="0">
      <p:cViewPr varScale="1">
        <p:scale>
          <a:sx n="69" d="100"/>
          <a:sy n="69" d="100"/>
        </p:scale>
        <p:origin x="7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1/25/2025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1/25/2025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1/25/2025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1/25/2025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980029" y="2552497"/>
            <a:ext cx="8773704" cy="1527921"/>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spcAft>
                <a:spcPts val="800"/>
              </a:spcAft>
            </a:pPr>
            <a:r>
              <a:rPr lang="en-US" sz="2800" b="1"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ANALYSIS OF WOMEN SAFETY IN INDIAN CITIES USING ML ON TWEETS</a:t>
            </a:r>
            <a:endParaRPr lang="en-IN" sz="2800" dirty="0">
              <a:solidFill>
                <a:schemeClr val="accent4">
                  <a:lumMod val="50000"/>
                </a:schemeClr>
              </a:solidFill>
              <a:effectLst/>
              <a:ea typeface="Calibri" panose="020F0502020204030204" pitchFamily="34" charset="0"/>
              <a:cs typeface="Times New Roman" panose="02020603050405020304" pitchFamily="18" charset="0"/>
            </a:endParaRPr>
          </a:p>
        </p:txBody>
      </p:sp>
      <p:sp>
        <p:nvSpPr>
          <p:cNvPr id="19" name="Rounded Rectangle 1"/>
          <p:cNvSpPr>
            <a:spLocks noChangeArrowheads="1"/>
          </p:cNvSpPr>
          <p:nvPr/>
        </p:nvSpPr>
        <p:spPr bwMode="auto">
          <a:xfrm>
            <a:off x="1223402" y="84380"/>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accent4"/>
                </a:solidFill>
                <a:latin typeface="Times New Roman" panose="02020603050405020304" pitchFamily="18" charset="0"/>
                <a:cs typeface="Times New Roman" panose="02020603050405020304" pitchFamily="18" charset="0"/>
              </a:rPr>
              <a:t>Technology: Python</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216422"/>
            <a:ext cx="1400175" cy="465455"/>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854" y="811767"/>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IMPLEMENTATION</a:t>
            </a:r>
            <a:endParaRPr lang="en-IN" sz="2400" b="1"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76425" y="1860644"/>
            <a:ext cx="8915400" cy="3777622"/>
          </a:xfrm>
        </p:spPr>
        <p:txBody>
          <a:bodyPr>
            <a:norm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Install the required packages</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Defining the problem association.</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Create a </a:t>
            </a:r>
            <a:r>
              <a:rPr lang="en-US" sz="2000" dirty="0" err="1">
                <a:solidFill>
                  <a:schemeClr val="tx1"/>
                </a:solidFill>
                <a:latin typeface="Times New Roman" panose="02020603050405020304" pitchFamily="18" charset="0"/>
                <a:cs typeface="Times New Roman" panose="02020603050405020304" pitchFamily="18" charset="0"/>
              </a:rPr>
              <a:t>Django</a:t>
            </a:r>
            <a:r>
              <a:rPr lang="en-US" sz="2000" dirty="0">
                <a:solidFill>
                  <a:schemeClr val="tx1"/>
                </a:solidFill>
                <a:latin typeface="Times New Roman" panose="02020603050405020304" pitchFamily="18" charset="0"/>
                <a:cs typeface="Times New Roman" panose="02020603050405020304" pitchFamily="18" charset="0"/>
              </a:rPr>
              <a:t> based User Interface.</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Runs restaurant and user modules.</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65166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4820-B08B-4434-8E16-552CA0CA0A57}"/>
              </a:ext>
            </a:extLst>
          </p:cNvPr>
          <p:cNvSpPr>
            <a:spLocks noGrp="1"/>
          </p:cNvSpPr>
          <p:nvPr>
            <p:ph type="title"/>
          </p:nvPr>
        </p:nvSpPr>
        <p:spPr>
          <a:xfrm>
            <a:off x="3704274" y="203759"/>
            <a:ext cx="5102102" cy="551268"/>
          </a:xfrm>
        </p:spPr>
        <p:txBody>
          <a:bodyPr>
            <a:normAutofit/>
          </a:bodyPr>
          <a:lstStyle/>
          <a:p>
            <a:r>
              <a:rPr lang="en-US" sz="2400" b="1" dirty="0">
                <a:solidFill>
                  <a:schemeClr val="accent4"/>
                </a:solidFill>
                <a:latin typeface="Times New Roman" panose="02020603050405020304" pitchFamily="18" charset="0"/>
                <a:cs typeface="Times New Roman" panose="02020603050405020304" pitchFamily="18" charset="0"/>
              </a:rPr>
              <a:t>SYSTEM </a:t>
            </a:r>
            <a:r>
              <a:rPr lang="en-US" sz="2400" b="1" dirty="0">
                <a:solidFill>
                  <a:schemeClr val="accent4">
                    <a:lumMod val="75000"/>
                  </a:schemeClr>
                </a:solidFill>
                <a:latin typeface="Times New Roman" panose="02020603050405020304" pitchFamily="18" charset="0"/>
                <a:cs typeface="Times New Roman" panose="02020603050405020304" pitchFamily="18" charset="0"/>
              </a:rPr>
              <a:t>REQUIREMENTS</a:t>
            </a:r>
            <a:endParaRPr lang="en-IN" sz="2400" dirty="0">
              <a:solidFill>
                <a:schemeClr val="accent4">
                  <a:lumMod val="75000"/>
                </a:schemeClr>
              </a:solidFill>
            </a:endParaRPr>
          </a:p>
        </p:txBody>
      </p:sp>
      <p:sp>
        <p:nvSpPr>
          <p:cNvPr id="3" name="Content Placeholder 2">
            <a:extLst>
              <a:ext uri="{FF2B5EF4-FFF2-40B4-BE49-F238E27FC236}">
                <a16:creationId xmlns:a16="http://schemas.microsoft.com/office/drawing/2014/main" id="{B9230748-10D7-442A-AA5A-4734086804E8}"/>
              </a:ext>
            </a:extLst>
          </p:cNvPr>
          <p:cNvSpPr>
            <a:spLocks noGrp="1"/>
          </p:cNvSpPr>
          <p:nvPr>
            <p:ph idx="1"/>
          </p:nvPr>
        </p:nvSpPr>
        <p:spPr>
          <a:xfrm>
            <a:off x="1589648" y="904961"/>
            <a:ext cx="10016197" cy="5953039"/>
          </a:xfrm>
        </p:spPr>
        <p:txBody>
          <a:bodyPr>
            <a:noAutofit/>
          </a:bodyPr>
          <a:lstStyle/>
          <a:p>
            <a:pPr marL="0" marR="30480" indent="0" algn="just">
              <a:lnSpc>
                <a:spcPct val="150000"/>
              </a:lnSpc>
              <a:spcBef>
                <a:spcPts val="600"/>
              </a:spcBef>
              <a:spcAft>
                <a:spcPts val="720"/>
              </a:spcAft>
              <a:buNone/>
            </a:pPr>
            <a:r>
              <a:rPr lang="en-IN" sz="2400" b="1"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and non-functional requirements:</a:t>
            </a:r>
            <a:endParaRPr lang="en-IN" sz="240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fontAlgn="base">
              <a:lnSpc>
                <a:spcPct val="150000"/>
              </a:lnSpc>
              <a:spcAft>
                <a:spcPts val="800"/>
              </a:spcAft>
              <a:buNone/>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2400" b="1"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Requirements</a:t>
            </a:r>
            <a:r>
              <a:rPr lang="en-US" sz="2400"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lnSpc>
                <a:spcPct val="150000"/>
              </a:lnSpc>
              <a:buNone/>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47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4B7449-60CF-4FE3-9118-D52AD69E45E4}"/>
              </a:ext>
            </a:extLst>
          </p:cNvPr>
          <p:cNvSpPr txBox="1"/>
          <p:nvPr/>
        </p:nvSpPr>
        <p:spPr>
          <a:xfrm>
            <a:off x="1641231" y="111473"/>
            <a:ext cx="10550769" cy="6746527"/>
          </a:xfrm>
          <a:prstGeom prst="rect">
            <a:avLst/>
          </a:prstGeom>
          <a:noFill/>
        </p:spPr>
        <p:txBody>
          <a:bodyPr wrap="square">
            <a:spAutoFit/>
          </a:bodyPr>
          <a:lstStyle/>
          <a:p>
            <a:pPr marL="0" indent="0" fontAlgn="base">
              <a:lnSpc>
                <a:spcPct val="150000"/>
              </a:lnSpc>
              <a:spcAft>
                <a:spcPts val="800"/>
              </a:spcAft>
              <a:buNone/>
            </a:pPr>
            <a:r>
              <a:rPr lang="en-US" sz="2000" b="1"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Examples of functional requirements: </a:t>
            </a:r>
            <a:endParaRPr lang="en-IN" sz="2000" b="1" dirty="0">
              <a:solidFill>
                <a:schemeClr val="accent4">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50000"/>
              </a:lnSpc>
              <a:buFont typeface="+mj-lt"/>
              <a:buAutoNum type="arabicPeriod"/>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Authentication of user whenever he/she logs into the system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50000"/>
              </a:lnSpc>
              <a:buFont typeface="+mj-lt"/>
              <a:buAutoNum type="arabicPeriod"/>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shutdown in case of a cyber-attack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50000"/>
              </a:lnSpc>
              <a:spcAft>
                <a:spcPts val="800"/>
              </a:spcAft>
              <a:buFont typeface="+mj-lt"/>
              <a:buAutoNum type="arabicPeriod"/>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Verification email is sent to user whenever he/she register for the first time on some software system.</a:t>
            </a:r>
          </a:p>
          <a:p>
            <a:pPr fontAlgn="base">
              <a:lnSpc>
                <a:spcPct val="150000"/>
              </a:lnSpc>
              <a:spcAft>
                <a:spcPts val="800"/>
              </a:spcAft>
            </a:pPr>
            <a:r>
              <a:rPr lang="en-US" sz="2400" b="1"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Non-functional requirements</a:t>
            </a:r>
            <a:r>
              <a:rPr lang="en-US" sz="2400"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fontAlgn="base">
              <a:lnSpc>
                <a:spcPct val="150000"/>
              </a:lnSpc>
              <a:spcAft>
                <a:spcPts val="800"/>
              </a:spcAf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basically deal with issues like: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Portability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Maintainability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7559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3EBD2-7A12-46EA-9044-C0DE579764F1}"/>
              </a:ext>
            </a:extLst>
          </p:cNvPr>
          <p:cNvSpPr txBox="1"/>
          <p:nvPr/>
        </p:nvSpPr>
        <p:spPr>
          <a:xfrm>
            <a:off x="1628335" y="743104"/>
            <a:ext cx="9977512" cy="5371792"/>
          </a:xfrm>
          <a:prstGeom prst="rect">
            <a:avLst/>
          </a:prstGeom>
          <a:noFill/>
        </p:spPr>
        <p:txBody>
          <a:bodyPr wrap="square">
            <a:spAutoFit/>
          </a:bodyPr>
          <a:lstStyle/>
          <a:p>
            <a:pPr marL="34290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Reliability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Scalability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Reusability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Flexibility</a:t>
            </a:r>
          </a:p>
          <a:p>
            <a:pPr algn="just" fontAlgn="base">
              <a:lnSpc>
                <a:spcPct val="150000"/>
              </a:lnSpc>
              <a:spcAft>
                <a:spcPts val="800"/>
              </a:spcAft>
              <a:buSzPts val="1000"/>
              <a:tabLst>
                <a:tab pos="457200" algn="l"/>
              </a:tabLst>
            </a:pPr>
            <a:r>
              <a:rPr lang="en-US" sz="2000"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Examples of non-functional requirements:</a:t>
            </a:r>
          </a:p>
          <a:p>
            <a:pPr marL="342900" lvl="0" indent="-342900" algn="just" fontAlgn="base">
              <a:lnSpc>
                <a:spcPct val="150000"/>
              </a:lnSpc>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Emails should be sent with a latency of no greater than 12 hours from such an activity.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processing of each request should be done within 10 seconds.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site should load in 3 seconds whenever of simultaneous users are &gt; 10000.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50000"/>
              </a:lnSpc>
              <a:spcAft>
                <a:spcPts val="800"/>
              </a:spcAft>
            </a:pPr>
            <a:endParaRPr lang="en-US" sz="2000" b="1"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79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BDDE2-E6D7-45DC-99C8-D99C88EA5A34}"/>
              </a:ext>
            </a:extLst>
          </p:cNvPr>
          <p:cNvSpPr txBox="1"/>
          <p:nvPr/>
        </p:nvSpPr>
        <p:spPr>
          <a:xfrm>
            <a:off x="2063847" y="1531373"/>
            <a:ext cx="9148104" cy="3354765"/>
          </a:xfrm>
          <a:prstGeom prst="rect">
            <a:avLst/>
          </a:prstGeom>
          <a:noFill/>
        </p:spPr>
        <p:txBody>
          <a:bodyPr wrap="square">
            <a:spAutoFit/>
          </a:bodyPr>
          <a:lstStyle/>
          <a:p>
            <a:pPr marL="0" indent="0" algn="just">
              <a:lnSpc>
                <a:spcPct val="150000"/>
              </a:lnSpc>
              <a:buNone/>
            </a:pPr>
            <a:r>
              <a:rPr lang="en-US" sz="24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S/W Requirements:</a:t>
            </a:r>
          </a:p>
          <a:p>
            <a:pPr marL="0" indent="0" algn="just">
              <a:lnSpc>
                <a:spcPct val="150000"/>
              </a:lnSpc>
              <a:buNone/>
            </a:pPr>
            <a:endParaRPr lang="en-US" sz="24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Operating System       :   Windows 10	.	</a:t>
            </a:r>
          </a:p>
          <a:p>
            <a:pPr marL="0" indent="0" algn="just">
              <a:lnSpc>
                <a:spcPct val="150000"/>
              </a:lnSpc>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IDE		       :   Pycharm</a:t>
            </a:r>
          </a:p>
          <a:p>
            <a:pPr marL="0" indent="0" algn="just">
              <a:lnSpc>
                <a:spcPct val="150000"/>
              </a:lnSpc>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Libraries Used            :    Numpy, OS, IO, Keras, Tensorflow  . </a:t>
            </a:r>
          </a:p>
          <a:p>
            <a:pPr marL="0" indent="0" algn="just">
              <a:lnSpc>
                <a:spcPct val="150000"/>
              </a:lnSpc>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Technology                 :    Python 3.6</a:t>
            </a:r>
          </a:p>
          <a:p>
            <a:pPr marL="0" indent="0" algn="just">
              <a:buNone/>
            </a:pPr>
            <a:endParaRPr lang="en-IN" sz="2000" dirty="0">
              <a:solidFill>
                <a:schemeClr val="tx1"/>
              </a:solidFill>
            </a:endParaRPr>
          </a:p>
        </p:txBody>
      </p:sp>
    </p:spTree>
    <p:extLst>
      <p:ext uri="{BB962C8B-B14F-4D97-AF65-F5344CB8AC3E}">
        <p14:creationId xmlns:p14="http://schemas.microsoft.com/office/powerpoint/2010/main" val="3318405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506F-0DE5-4DA4-B339-1D7242B3A2CD}"/>
              </a:ext>
            </a:extLst>
          </p:cNvPr>
          <p:cNvSpPr>
            <a:spLocks noGrp="1"/>
          </p:cNvSpPr>
          <p:nvPr>
            <p:ph type="title"/>
          </p:nvPr>
        </p:nvSpPr>
        <p:spPr>
          <a:xfrm>
            <a:off x="4726635" y="525636"/>
            <a:ext cx="2738730" cy="529441"/>
          </a:xfrm>
        </p:spPr>
        <p:txBody>
          <a:bodyPr>
            <a:normAutofit/>
          </a:bodyPr>
          <a:lstStyle/>
          <a:p>
            <a:r>
              <a:rPr lang="en-US" sz="2400" b="1" dirty="0">
                <a:solidFill>
                  <a:schemeClr val="accent4">
                    <a:lumMod val="75000"/>
                  </a:schemeClr>
                </a:solidFill>
                <a:latin typeface="Times New Roman" panose="02020603050405020304" pitchFamily="18" charset="0"/>
                <a:cs typeface="Times New Roman" panose="02020603050405020304" pitchFamily="18" charset="0"/>
              </a:rPr>
              <a:t>ARCHITECTURE</a:t>
            </a:r>
            <a:endParaRPr lang="en-IN" sz="2400" b="1"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3D7E72C-D717-4D6D-9D5F-718FC0739690}"/>
              </a:ext>
            </a:extLst>
          </p:cNvPr>
          <p:cNvPicPr>
            <a:picLocks noGrp="1" noChangeAspect="1"/>
          </p:cNvPicPr>
          <p:nvPr>
            <p:ph idx="1"/>
          </p:nvPr>
        </p:nvPicPr>
        <p:blipFill>
          <a:blip r:embed="rId2"/>
          <a:stretch>
            <a:fillRect/>
          </a:stretch>
        </p:blipFill>
        <p:spPr>
          <a:xfrm>
            <a:off x="3053197" y="1454834"/>
            <a:ext cx="6085606" cy="5002930"/>
          </a:xfrm>
        </p:spPr>
      </p:pic>
    </p:spTree>
    <p:extLst>
      <p:ext uri="{BB962C8B-B14F-4D97-AF65-F5344CB8AC3E}">
        <p14:creationId xmlns:p14="http://schemas.microsoft.com/office/powerpoint/2010/main" val="291402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79E-28D8-4B46-85BE-B00A71FEC4A0}"/>
              </a:ext>
            </a:extLst>
          </p:cNvPr>
          <p:cNvSpPr>
            <a:spLocks noGrp="1"/>
          </p:cNvSpPr>
          <p:nvPr>
            <p:ph type="title"/>
          </p:nvPr>
        </p:nvSpPr>
        <p:spPr>
          <a:xfrm>
            <a:off x="1982996" y="246185"/>
            <a:ext cx="8911687" cy="54160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SYSTEM DESIGN</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E9046-BA90-48BE-8AE4-AFEEFBC9252F}"/>
              </a:ext>
            </a:extLst>
          </p:cNvPr>
          <p:cNvSpPr>
            <a:spLocks noGrp="1"/>
          </p:cNvSpPr>
          <p:nvPr>
            <p:ph idx="1"/>
          </p:nvPr>
        </p:nvSpPr>
        <p:spPr>
          <a:xfrm>
            <a:off x="1297317" y="900333"/>
            <a:ext cx="10449206" cy="5697415"/>
          </a:xfrm>
        </p:spPr>
        <p:txBody>
          <a:bodyPr>
            <a:normAutofit lnSpcReduction="10000"/>
          </a:bodyPr>
          <a:lstStyle/>
          <a:p>
            <a:pPr marL="0" indent="0" algn="ctr">
              <a:buNone/>
            </a:pPr>
            <a:r>
              <a:rPr lang="en-US" sz="2400" b="1" dirty="0">
                <a:solidFill>
                  <a:srgbClr val="7030A0"/>
                </a:solidFill>
                <a:latin typeface="Times New Roman" panose="02020603050405020304" pitchFamily="18" charset="0"/>
                <a:cs typeface="Times New Roman" panose="02020603050405020304" pitchFamily="18" charset="0"/>
              </a:rPr>
              <a:t>MODULES</a:t>
            </a:r>
            <a:endParaRPr lang="en-US" sz="2000" b="1" dirty="0">
              <a:solidFill>
                <a:srgbClr val="7030A0"/>
              </a:solidFill>
              <a:latin typeface="Times New Roman" panose="02020603050405020304" pitchFamily="18" charset="0"/>
              <a:cs typeface="Times New Roman" panose="02020603050405020304" pitchFamily="18" charset="0"/>
            </a:endParaRPr>
          </a:p>
          <a:p>
            <a:pPr marL="0" indent="0">
              <a:buNone/>
            </a:pPr>
            <a:r>
              <a:rPr lang="en-US" sz="2000" b="1" dirty="0">
                <a:solidFill>
                  <a:srgbClr val="7030A0"/>
                </a:solidFill>
                <a:latin typeface="Times New Roman" panose="02020603050405020304" pitchFamily="18" charset="0"/>
                <a:cs typeface="Times New Roman" panose="02020603050405020304" pitchFamily="18" charset="0"/>
              </a:rPr>
              <a:t>SYSTEM</a:t>
            </a:r>
          </a:p>
          <a:p>
            <a:pPr marL="0" indent="0" algn="just">
              <a:lnSpc>
                <a:spcPct val="150000"/>
              </a:lnSpc>
              <a:spcAft>
                <a:spcPts val="800"/>
              </a:spcAft>
              <a:buNone/>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Upload Dataset:  </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module is concerned with uploading the csv file on the Project where the dataset is a twitter csv file that contains tweet id , date of creation, text, </a:t>
            </a:r>
            <a:r>
              <a:rPr lang="en-IN"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url</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latitude , longitude, followers, following and other relevant information.</a:t>
            </a:r>
          </a:p>
          <a:p>
            <a:pPr marL="0" indent="0" algn="just">
              <a:lnSpc>
                <a:spcPct val="150000"/>
              </a:lnSpc>
              <a:spcAft>
                <a:spcPts val="800"/>
              </a:spcAft>
              <a:buNone/>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Data Pre-processing:</a:t>
            </a:r>
            <a:endPar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Module is meant for removing unnecessary features or columns that has maximum null values. Since most of them are null values, they doesn't convey any information or has impact on the output target variable. This module is also connected with consolidating the values as per the tweet id like no of tweets, age, no of followers, no of following, retweets, favourites and plenty other information.</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65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7B82B6-4C83-42B9-814E-CA7A52CBEB2E}"/>
              </a:ext>
            </a:extLst>
          </p:cNvPr>
          <p:cNvSpPr txBox="1"/>
          <p:nvPr/>
        </p:nvSpPr>
        <p:spPr>
          <a:xfrm>
            <a:off x="1603718" y="1125036"/>
            <a:ext cx="9791113" cy="5064015"/>
          </a:xfrm>
          <a:prstGeom prst="rect">
            <a:avLst/>
          </a:prstGeom>
          <a:noFill/>
        </p:spPr>
        <p:txBody>
          <a:bodyPr wrap="square">
            <a:spAutoFit/>
          </a:bodyPr>
          <a:lstStyle/>
          <a:p>
            <a:pPr marL="0" indent="0" algn="just">
              <a:lnSpc>
                <a:spcPct val="150000"/>
              </a:lnSpc>
              <a:spcAft>
                <a:spcPts val="8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3. Bag of words Module: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model we are going to create models Bag of words for each class separately. Here the classes are POSITIVE, NEUTRAL and NEGATIVE. Here NEGATIVE stands for a junk tweet and POSITIVE stands for a legitimate Tweet. From this BOW we are going to generate top 10 words from each class so as to know the most frequent words in the Tweets.</a:t>
            </a:r>
          </a:p>
          <a:p>
            <a:pPr algn="just">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4. Training the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Module is meant for creating a Model (s) as per the problem statement. Before this creation we are going to split the given data into two parts: Train and Test. Here train data is used for fitting or training the module.</a:t>
            </a:r>
          </a:p>
          <a:p>
            <a:pPr marL="0" indent="0" algn="just">
              <a:lnSpc>
                <a:spcPct val="150000"/>
              </a:lnSpc>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809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70DB66-3954-4AD6-8E6F-60FF75508FD0}"/>
              </a:ext>
            </a:extLst>
          </p:cNvPr>
          <p:cNvSpPr txBox="1"/>
          <p:nvPr/>
        </p:nvSpPr>
        <p:spPr>
          <a:xfrm>
            <a:off x="2039815" y="1221100"/>
            <a:ext cx="9115865" cy="4140685"/>
          </a:xfrm>
          <a:prstGeom prst="rect">
            <a:avLst/>
          </a:prstGeom>
          <a:noFill/>
        </p:spPr>
        <p:txBody>
          <a:bodyPr wrap="square">
            <a:spAutoFit/>
          </a:bodyPr>
          <a:lstStyle/>
          <a:p>
            <a:pPr algn="just">
              <a:lnSpc>
                <a:spcPct val="150000"/>
              </a:lnSpc>
              <a:spcAft>
                <a:spcPts val="800"/>
              </a:spcAft>
            </a:pPr>
            <a:r>
              <a:rPr lang="en-IN" sz="20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5. Validating the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Using Test data obtained from previous module we are going to test or validate the model for accuracy. Classification report is another measure which consolidates all the above metrics.</a:t>
            </a:r>
          </a:p>
          <a:p>
            <a:pPr algn="just">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6. Tables/ Graphs: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module is concerned with generating the reports or graphs or tables as per the results obtained from training and testing the model. </a:t>
            </a:r>
          </a:p>
        </p:txBody>
      </p:sp>
    </p:spTree>
    <p:extLst>
      <p:ext uri="{BB962C8B-B14F-4D97-AF65-F5344CB8AC3E}">
        <p14:creationId xmlns:p14="http://schemas.microsoft.com/office/powerpoint/2010/main" val="4056018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173734"/>
            <a:ext cx="8911687" cy="727018"/>
          </a:xfrm>
        </p:spPr>
        <p:txBody>
          <a:bodyPr>
            <a:normAutofit fontScale="90000"/>
          </a:bodyPr>
          <a:lstStyle/>
          <a:p>
            <a:pPr algn="ctr"/>
            <a:r>
              <a:rPr lang="en-US" sz="2700" b="1" dirty="0">
                <a:solidFill>
                  <a:schemeClr val="accent4"/>
                </a:solidFill>
                <a:latin typeface="Times New Roman" panose="02020603050405020304" pitchFamily="18" charset="0"/>
                <a:cs typeface="Times New Roman" panose="02020603050405020304" pitchFamily="18" charset="0"/>
              </a:rPr>
              <a:t>UML DIAGRAMS</a:t>
            </a:r>
            <a:r>
              <a:rPr lang="en-US" dirty="0">
                <a:solidFill>
                  <a:schemeClr val="accent4"/>
                </a:solidFill>
                <a:latin typeface="Times New Roman" panose="02020603050405020304" pitchFamily="18" charset="0"/>
                <a:cs typeface="Times New Roman" panose="02020603050405020304" pitchFamily="18" charset="0"/>
              </a:rPr>
              <a:t/>
            </a:r>
            <a:br>
              <a:rPr lang="en-US" dirty="0">
                <a:solidFill>
                  <a:schemeClr val="accent4"/>
                </a:solidFill>
                <a:latin typeface="Times New Roman" panose="02020603050405020304" pitchFamily="18" charset="0"/>
                <a:cs typeface="Times New Roman" panose="02020603050405020304" pitchFamily="18" charset="0"/>
              </a:rPr>
            </a:br>
            <a:endParaRPr lang="en-US"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3958" y="723330"/>
            <a:ext cx="10508776" cy="6134669"/>
          </a:xfrm>
        </p:spPr>
        <p:txBody>
          <a:bodyPr>
            <a:noAutofit/>
          </a:bodyPr>
          <a:lstStyle/>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Uml stands for unified modeling language. Uml is a standardized general-purpose modeling language in the field of object-oriented software engineering. The standard is managed, and was created by, the object management group. </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goal is for uml to become a common language for creating models of object oriented computer software. In its current form uml is comprised of two major components: a meta-model and a notation. In the future, some form of method or process may also be added to; or associated with, uml.</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	The unified modeling language is a standard language for specifying, visualization, constructing and documenting the artifacts of software system, as well as for business modeling and other non-software systems. </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uml represents a collection of best engineering practices that have proven successful in the modeling of large and complex systems.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9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INDEX</a:t>
            </a:r>
            <a:r>
              <a:rPr lang="en-US" altLang="en-US" sz="2400" b="1" dirty="0">
                <a:solidFill>
                  <a:schemeClr val="accent4"/>
                </a:solidFill>
                <a:latin typeface="Times New Roman" panose="02020603050405020304" pitchFamily="18" charset="0"/>
                <a:cs typeface="Times New Roman" panose="02020603050405020304" pitchFamily="18" charset="0"/>
              </a:rPr>
              <a:t/>
            </a:r>
            <a:br>
              <a:rPr lang="en-US" altLang="en-US" sz="2400" b="1" dirty="0">
                <a:solidFill>
                  <a:schemeClr val="accent4"/>
                </a:solidFill>
                <a:latin typeface="Times New Roman" panose="02020603050405020304" pitchFamily="18" charset="0"/>
                <a:cs typeface="Times New Roman" panose="02020603050405020304" pitchFamily="18" charset="0"/>
              </a:rPr>
            </a:br>
            <a:endParaRPr lang="en-US" sz="2400" b="1" dirty="0">
              <a:solidFill>
                <a:schemeClr val="accent4"/>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775858" y="1193302"/>
            <a:ext cx="7254407" cy="5460716"/>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Proposed method	</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Block Diagram			</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Requirements</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Functional requirements</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Non - Functional requirements</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Architecture</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Algorithm</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System Design</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5823" y="754421"/>
            <a:ext cx="9610196" cy="5874493"/>
          </a:xfrm>
          <a:prstGeom prst="rect">
            <a:avLst/>
          </a:prstGeom>
        </p:spPr>
        <p:txBody>
          <a:bodyPr wrap="square">
            <a:spAutoFit/>
          </a:bodyPr>
          <a:lstStyle/>
          <a:p>
            <a:pPr marL="342900" indent="-342900" algn="just">
              <a:lnSpc>
                <a:spcPct val="150000"/>
              </a:lnSpc>
              <a:spcAft>
                <a:spcPts val="800"/>
              </a:spcAf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uml is a very important part of developing objects oriented software and the software development process. The uml uses mostly graphical notations to express the design of software projects.</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kern="150" dirty="0">
                <a:latin typeface="Times New Roman" panose="02020603050405020304" pitchFamily="18" charset="0"/>
                <a:ea typeface="DejaVu Sans"/>
                <a:cs typeface="DejaVu Sans"/>
              </a:rPr>
              <a:t>A use case diagram in the unified modeling language (</a:t>
            </a:r>
            <a:r>
              <a:rPr lang="en-US" sz="2000" kern="150" dirty="0" err="1">
                <a:latin typeface="Times New Roman" panose="02020603050405020304" pitchFamily="18" charset="0"/>
                <a:ea typeface="DejaVu Sans"/>
                <a:cs typeface="DejaVu Sans"/>
              </a:rPr>
              <a:t>uml</a:t>
            </a:r>
            <a:r>
              <a:rPr lang="en-US" sz="2000" kern="150" dirty="0">
                <a:latin typeface="Times New Roman" panose="0202060305040502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algn="just">
              <a:lnSpc>
                <a:spcPct val="150000"/>
              </a:lnSpc>
            </a:pPr>
            <a:endParaRPr lang="en-US" sz="2000" kern="150" dirty="0">
              <a:solidFill>
                <a:srgbClr val="000000"/>
              </a:solidFill>
              <a:latin typeface="Times New Roman" panose="02020603050405020304" pitchFamily="18" charset="0"/>
              <a:ea typeface="DejaVu Sans"/>
              <a:cs typeface="DejaVu Sans"/>
            </a:endParaRPr>
          </a:p>
          <a:p>
            <a:pPr algn="just">
              <a:lnSpc>
                <a:spcPct val="150000"/>
              </a:lnSpc>
            </a:pPr>
            <a:endParaRPr lang="en-US" sz="2000" kern="150" dirty="0">
              <a:effectLst/>
              <a:latin typeface="Liberation Serif"/>
              <a:ea typeface="DejaVu Sans"/>
              <a:cs typeface="DejaVu Sans"/>
            </a:endParaRPr>
          </a:p>
        </p:txBody>
      </p:sp>
    </p:spTree>
    <p:extLst>
      <p:ext uri="{BB962C8B-B14F-4D97-AF65-F5344CB8AC3E}">
        <p14:creationId xmlns:p14="http://schemas.microsoft.com/office/powerpoint/2010/main" val="1777533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465EE-CE06-49FB-AB97-9399F1765B12}"/>
              </a:ext>
            </a:extLst>
          </p:cNvPr>
          <p:cNvSpPr txBox="1"/>
          <p:nvPr/>
        </p:nvSpPr>
        <p:spPr>
          <a:xfrm>
            <a:off x="3049172" y="3247851"/>
            <a:ext cx="6098344" cy="369332"/>
          </a:xfrm>
          <a:prstGeom prst="rect">
            <a:avLst/>
          </a:prstGeom>
          <a:noFill/>
        </p:spPr>
        <p:txBody>
          <a:bodyPr wrap="square">
            <a:spAutoFit/>
          </a:bodyPr>
          <a:lstStyle/>
          <a:p>
            <a:endParaRPr lang="en-IN" dirty="0"/>
          </a:p>
        </p:txBody>
      </p:sp>
      <p:pic>
        <p:nvPicPr>
          <p:cNvPr id="5" name="Picture 4">
            <a:extLst>
              <a:ext uri="{FF2B5EF4-FFF2-40B4-BE49-F238E27FC236}">
                <a16:creationId xmlns:a16="http://schemas.microsoft.com/office/drawing/2014/main" id="{A4EF7119-CD30-4CA9-A2EB-AA4B4E9DC8A8}"/>
              </a:ext>
            </a:extLst>
          </p:cNvPr>
          <p:cNvPicPr>
            <a:picLocks noChangeAspect="1"/>
          </p:cNvPicPr>
          <p:nvPr/>
        </p:nvPicPr>
        <p:blipFill>
          <a:blip r:embed="rId2"/>
          <a:stretch>
            <a:fillRect/>
          </a:stretch>
        </p:blipFill>
        <p:spPr>
          <a:xfrm>
            <a:off x="2704416" y="141906"/>
            <a:ext cx="7185172" cy="6574187"/>
          </a:xfrm>
          <a:prstGeom prst="rect">
            <a:avLst/>
          </a:prstGeom>
        </p:spPr>
      </p:pic>
    </p:spTree>
    <p:extLst>
      <p:ext uri="{BB962C8B-B14F-4D97-AF65-F5344CB8AC3E}">
        <p14:creationId xmlns:p14="http://schemas.microsoft.com/office/powerpoint/2010/main" val="700188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9618" y="438830"/>
            <a:ext cx="10072048" cy="3070712"/>
          </a:xfrm>
          <a:prstGeom prst="rect">
            <a:avLst/>
          </a:prstGeom>
        </p:spPr>
        <p:txBody>
          <a:bodyPr wrap="square">
            <a:spAutoFit/>
          </a:bodyPr>
          <a:lstStyle/>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algn="just">
              <a:lnSpc>
                <a:spcPct val="150000"/>
              </a:lnSpc>
              <a:spcAft>
                <a:spcPts val="800"/>
              </a:spcAft>
              <a:tabLst>
                <a:tab pos="157353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2892321-5403-496B-8C2F-1335E53D5C23}"/>
              </a:ext>
            </a:extLst>
          </p:cNvPr>
          <p:cNvPicPr>
            <a:picLocks noChangeAspect="1"/>
          </p:cNvPicPr>
          <p:nvPr/>
        </p:nvPicPr>
        <p:blipFill>
          <a:blip r:embed="rId2"/>
          <a:stretch>
            <a:fillRect/>
          </a:stretch>
        </p:blipFill>
        <p:spPr>
          <a:xfrm>
            <a:off x="2557047" y="2996417"/>
            <a:ext cx="7077905" cy="3319975"/>
          </a:xfrm>
          <a:prstGeom prst="rect">
            <a:avLst/>
          </a:prstGeom>
        </p:spPr>
      </p:pic>
    </p:spTree>
    <p:extLst>
      <p:ext uri="{BB962C8B-B14F-4D97-AF65-F5344CB8AC3E}">
        <p14:creationId xmlns:p14="http://schemas.microsoft.com/office/powerpoint/2010/main" val="2864508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2240" y="1985978"/>
            <a:ext cx="8999545" cy="3112134"/>
          </a:xfrm>
          <a:prstGeom prst="rect">
            <a:avLst/>
          </a:prstGeom>
        </p:spPr>
        <p:txBody>
          <a:bodyPr wrap="square">
            <a:spAutoFit/>
          </a:bodyPr>
          <a:lstStyle/>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kind of interaction diagram that shows how processes operate with one another and in what order. It is a construct of a message sequence chart. Sequence diagrams are sometimes called event diagrams, event scenarios, and timing diagrams.</a:t>
            </a:r>
          </a:p>
          <a:p>
            <a:pPr algn="just">
              <a:lnSpc>
                <a:spcPct val="150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5301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142DCF-C84B-4EB1-A3DF-39EE2E737E26}"/>
              </a:ext>
            </a:extLst>
          </p:cNvPr>
          <p:cNvPicPr>
            <a:picLocks noChangeAspect="1"/>
          </p:cNvPicPr>
          <p:nvPr/>
        </p:nvPicPr>
        <p:blipFill>
          <a:blip r:embed="rId2"/>
          <a:stretch>
            <a:fillRect/>
          </a:stretch>
        </p:blipFill>
        <p:spPr>
          <a:xfrm>
            <a:off x="3477601" y="809935"/>
            <a:ext cx="5455384" cy="5576615"/>
          </a:xfrm>
          <a:prstGeom prst="rect">
            <a:avLst/>
          </a:prstGeom>
        </p:spPr>
      </p:pic>
    </p:spTree>
    <p:extLst>
      <p:ext uri="{BB962C8B-B14F-4D97-AF65-F5344CB8AC3E}">
        <p14:creationId xmlns:p14="http://schemas.microsoft.com/office/powerpoint/2010/main" val="931075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549" y="300251"/>
            <a:ext cx="10085696" cy="3463577"/>
          </a:xfrm>
          <a:prstGeom prst="rect">
            <a:avLst/>
          </a:prstGeom>
        </p:spPr>
        <p:txBody>
          <a:bodyPr wrap="square">
            <a:spAutoFit/>
          </a:bodyPr>
          <a:lstStyle/>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C84BF12C-F054-4594-8D59-354B9BC98DBB}"/>
              </a:ext>
            </a:extLst>
          </p:cNvPr>
          <p:cNvPicPr>
            <a:picLocks noChangeAspect="1"/>
          </p:cNvPicPr>
          <p:nvPr/>
        </p:nvPicPr>
        <p:blipFill>
          <a:blip r:embed="rId2"/>
          <a:stretch>
            <a:fillRect/>
          </a:stretch>
        </p:blipFill>
        <p:spPr>
          <a:xfrm>
            <a:off x="3994440" y="3335161"/>
            <a:ext cx="7358187" cy="3522839"/>
          </a:xfrm>
          <a:prstGeom prst="rect">
            <a:avLst/>
          </a:prstGeom>
        </p:spPr>
      </p:pic>
    </p:spTree>
    <p:extLst>
      <p:ext uri="{BB962C8B-B14F-4D97-AF65-F5344CB8AC3E}">
        <p14:creationId xmlns:p14="http://schemas.microsoft.com/office/powerpoint/2010/main" val="3306583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5926" y="395785"/>
            <a:ext cx="9453351" cy="2546210"/>
          </a:xfrm>
          <a:prstGeom prst="rect">
            <a:avLst/>
          </a:prstGeom>
        </p:spPr>
        <p:txBody>
          <a:bodyPr wrap="square">
            <a:spAutoFit/>
          </a:bodyPr>
          <a:lstStyle/>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 ware’s used to deploy the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7FE21E0-7399-4ABE-8C71-ED8389243D15}"/>
              </a:ext>
            </a:extLst>
          </p:cNvPr>
          <p:cNvPicPr>
            <a:picLocks noChangeAspect="1"/>
          </p:cNvPicPr>
          <p:nvPr/>
        </p:nvPicPr>
        <p:blipFill>
          <a:blip r:embed="rId2"/>
          <a:stretch>
            <a:fillRect/>
          </a:stretch>
        </p:blipFill>
        <p:spPr>
          <a:xfrm>
            <a:off x="2838543" y="3429000"/>
            <a:ext cx="7233924" cy="2158373"/>
          </a:xfrm>
          <a:prstGeom prst="rect">
            <a:avLst/>
          </a:prstGeom>
        </p:spPr>
      </p:pic>
    </p:spTree>
    <p:extLst>
      <p:ext uri="{BB962C8B-B14F-4D97-AF65-F5344CB8AC3E}">
        <p14:creationId xmlns:p14="http://schemas.microsoft.com/office/powerpoint/2010/main" val="3735801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337" y="424304"/>
            <a:ext cx="10176681" cy="3360985"/>
          </a:xfrm>
          <a:prstGeom prst="rect">
            <a:avLst/>
          </a:prstGeom>
        </p:spPr>
        <p:txBody>
          <a:bodyPr wrap="square">
            <a:spAutoFit/>
          </a:bodyPr>
          <a:lstStyle/>
          <a:p>
            <a:pPr algn="just">
              <a:lnSpc>
                <a:spcPct val="150000"/>
              </a:lnSpc>
            </a:pPr>
            <a:r>
              <a:rPr lang="en-US" sz="2400" b="1" dirty="0">
                <a:solidFill>
                  <a:schemeClr val="accent4"/>
                </a:solidFill>
                <a:latin typeface="Times New Roman" panose="02020603050405020304" pitchFamily="18" charset="0"/>
                <a:ea typeface="Times New Roman" panose="02020603050405020304" pitchFamily="18" charset="0"/>
              </a:rPr>
              <a:t>Component diagram:</a:t>
            </a: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Component diagrams are used to describe the physical artifacts of a system. This artifact includes files, executable, libraries etc. So the purpose of this diagram is different, component diagrams are used during the implementation phase of an application. But it is prepared well in advance to visualize the implementation details. Initially the system is designed using different </a:t>
            </a:r>
            <a:r>
              <a:rPr lang="en-US" sz="2000" dirty="0" err="1">
                <a:solidFill>
                  <a:srgbClr val="000000"/>
                </a:solidFill>
                <a:latin typeface="Times New Roman" panose="02020603050405020304" pitchFamily="18" charset="0"/>
                <a:ea typeface="Times New Roman" panose="02020603050405020304" pitchFamily="18" charset="0"/>
              </a:rPr>
              <a:t>uml</a:t>
            </a:r>
            <a:r>
              <a:rPr lang="en-US" sz="2000" dirty="0">
                <a:solidFill>
                  <a:srgbClr val="000000"/>
                </a:solidFill>
                <a:latin typeface="Times New Roman" panose="02020603050405020304" pitchFamily="18" charset="0"/>
                <a:ea typeface="Times New Roman" panose="02020603050405020304" pitchFamily="18" charset="0"/>
              </a:rPr>
              <a:t> diagrams and then when the artifacts are ready component diagrams are used to get an idea of the implementation.</a:t>
            </a:r>
            <a:endParaRPr lang="en-US"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205B710-B7E4-47E3-9182-28C05619BAB4}"/>
              </a:ext>
            </a:extLst>
          </p:cNvPr>
          <p:cNvPicPr>
            <a:picLocks noChangeAspect="1"/>
          </p:cNvPicPr>
          <p:nvPr/>
        </p:nvPicPr>
        <p:blipFill>
          <a:blip r:embed="rId2"/>
          <a:stretch>
            <a:fillRect/>
          </a:stretch>
        </p:blipFill>
        <p:spPr>
          <a:xfrm>
            <a:off x="1994077" y="3732958"/>
            <a:ext cx="8203845" cy="2464273"/>
          </a:xfrm>
          <a:prstGeom prst="rect">
            <a:avLst/>
          </a:prstGeom>
        </p:spPr>
      </p:pic>
    </p:spTree>
    <p:extLst>
      <p:ext uri="{BB962C8B-B14F-4D97-AF65-F5344CB8AC3E}">
        <p14:creationId xmlns:p14="http://schemas.microsoft.com/office/powerpoint/2010/main" val="2405118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5277" y="1259043"/>
            <a:ext cx="8666328" cy="3001912"/>
          </a:xfrm>
          <a:prstGeom prst="rect">
            <a:avLst/>
          </a:prstGeom>
        </p:spPr>
        <p:txBody>
          <a:bodyPr wrap="square">
            <a:spAutoFit/>
          </a:bodyPr>
          <a:lstStyle/>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439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C6F4F6-B70F-4B37-90C2-CE7E94885DA2}"/>
              </a:ext>
            </a:extLst>
          </p:cNvPr>
          <p:cNvPicPr>
            <a:picLocks noChangeAspect="1"/>
          </p:cNvPicPr>
          <p:nvPr/>
        </p:nvPicPr>
        <p:blipFill>
          <a:blip r:embed="rId2"/>
          <a:stretch>
            <a:fillRect/>
          </a:stretch>
        </p:blipFill>
        <p:spPr>
          <a:xfrm>
            <a:off x="2950560" y="483046"/>
            <a:ext cx="5841748" cy="6181384"/>
          </a:xfrm>
          <a:prstGeom prst="rect">
            <a:avLst/>
          </a:prstGeom>
        </p:spPr>
      </p:pic>
    </p:spTree>
    <p:extLst>
      <p:ext uri="{BB962C8B-B14F-4D97-AF65-F5344CB8AC3E}">
        <p14:creationId xmlns:p14="http://schemas.microsoft.com/office/powerpoint/2010/main" val="95311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869" y="135859"/>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ABSTRACT</a:t>
            </a:r>
            <a:endParaRPr lang="en-US" sz="2400"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8543" y="911990"/>
            <a:ext cx="10999227" cy="5798440"/>
          </a:xfrm>
        </p:spPr>
        <p:txBody>
          <a:bodyPr>
            <a:noAutofit/>
          </a:bodyPr>
          <a:lstStyle/>
          <a:p>
            <a:pPr algn="just">
              <a:lnSpc>
                <a:spcPct val="150000"/>
              </a:lnSpc>
            </a:pPr>
            <a:r>
              <a:rPr lang="en-IN" sz="1600" dirty="0" smtClean="0">
                <a:latin typeface="Times New Roman" panose="02020603050405020304" pitchFamily="18" charset="0"/>
                <a:cs typeface="Times New Roman" panose="02020603050405020304" pitchFamily="18" charset="0"/>
              </a:rPr>
              <a:t>Women </a:t>
            </a:r>
            <a:r>
              <a:rPr lang="en-IN" sz="1600" dirty="0">
                <a:latin typeface="Times New Roman" panose="02020603050405020304" pitchFamily="18" charset="0"/>
                <a:cs typeface="Times New Roman" panose="02020603050405020304" pitchFamily="18" charset="0"/>
              </a:rPr>
              <a:t>and girls in Indian cities face significant challenges such as stalking, sexual harassment, and assault in public spaces. This research explores the role of social media platforms like Twitter, Facebook, and Instagram in promoting women’s safety and raising awareness. Social media serves as a tool to disseminate messages, quotes, and stories, educating the youth and encouraging strict action against offenders. Women often use platforms like Twitter to express their feelings about safety while commuting or working, sharing their experiences through hashtags that reach a global audience.</a:t>
            </a:r>
          </a:p>
          <a:p>
            <a:pPr algn="just">
              <a:lnSpc>
                <a:spcPct val="150000"/>
              </a:lnSpc>
            </a:pPr>
            <a:r>
              <a:rPr lang="en-IN" sz="1600" dirty="0">
                <a:latin typeface="Times New Roman" panose="02020603050405020304" pitchFamily="18" charset="0"/>
                <a:cs typeface="Times New Roman" panose="02020603050405020304" pitchFamily="18" charset="0"/>
              </a:rPr>
              <a:t>To </a:t>
            </a:r>
            <a:r>
              <a:rPr lang="en-IN" sz="1600" dirty="0" err="1">
                <a:latin typeface="Times New Roman" panose="02020603050405020304" pitchFamily="18" charset="0"/>
                <a:cs typeface="Times New Roman" panose="02020603050405020304" pitchFamily="18" charset="0"/>
              </a:rPr>
              <a:t>analyze</a:t>
            </a:r>
            <a:r>
              <a:rPr lang="en-IN" sz="1600" dirty="0">
                <a:latin typeface="Times New Roman" panose="02020603050405020304" pitchFamily="18" charset="0"/>
                <a:cs typeface="Times New Roman" panose="02020603050405020304" pitchFamily="18" charset="0"/>
              </a:rPr>
              <a:t> these sentiments, this study employs machine learning algorithms, including </a:t>
            </a:r>
            <a:r>
              <a:rPr lang="en-IN" sz="1600" b="1" dirty="0">
                <a:latin typeface="Times New Roman" panose="02020603050405020304" pitchFamily="18" charset="0"/>
                <a:cs typeface="Times New Roman" panose="02020603050405020304" pitchFamily="18" charset="0"/>
              </a:rPr>
              <a:t>Support Vector Machine (SVM)</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Neural Networks</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Gradient Boosting</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Random Forest</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Decision Tree</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Naive Bayes</a:t>
            </a:r>
            <a:r>
              <a:rPr lang="en-IN" sz="1600" dirty="0">
                <a:latin typeface="Times New Roman" panose="02020603050405020304" pitchFamily="18" charset="0"/>
                <a:cs typeface="Times New Roman" panose="02020603050405020304" pitchFamily="18" charset="0"/>
              </a:rPr>
              <a:t>, and </a:t>
            </a:r>
            <a:r>
              <a:rPr lang="en-IN" sz="1600" b="1" dirty="0">
                <a:latin typeface="Times New Roman" panose="02020603050405020304" pitchFamily="18" charset="0"/>
                <a:cs typeface="Times New Roman" panose="02020603050405020304" pitchFamily="18" charset="0"/>
              </a:rPr>
              <a:t>K-Nearest Neighbors (KNN)</a:t>
            </a:r>
            <a:r>
              <a:rPr lang="en-IN" sz="1600" dirty="0">
                <a:latin typeface="Times New Roman" panose="02020603050405020304" pitchFamily="18" charset="0"/>
                <a:cs typeface="Times New Roman" panose="02020603050405020304" pitchFamily="18" charset="0"/>
              </a:rPr>
              <a:t>. These models classify tweets into positive, negative, or neutral sentiments while assessing their performance using metrics like </a:t>
            </a:r>
            <a:r>
              <a:rPr lang="en-IN" sz="1600" b="1" dirty="0">
                <a:latin typeface="Times New Roman" panose="02020603050405020304" pitchFamily="18" charset="0"/>
                <a:cs typeface="Times New Roman" panose="02020603050405020304" pitchFamily="18" charset="0"/>
              </a:rPr>
              <a:t>accuracy</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precision</a:t>
            </a:r>
            <a:r>
              <a:rPr lang="en-IN" sz="1600" dirty="0">
                <a:latin typeface="Times New Roman" panose="02020603050405020304" pitchFamily="18" charset="0"/>
                <a:cs typeface="Times New Roman" panose="02020603050405020304" pitchFamily="18" charset="0"/>
              </a:rPr>
              <a:t>, and </a:t>
            </a:r>
            <a:r>
              <a:rPr lang="en-IN" sz="1600" b="1" dirty="0">
                <a:latin typeface="Times New Roman" panose="02020603050405020304" pitchFamily="18" charset="0"/>
                <a:cs typeface="Times New Roman" panose="02020603050405020304" pitchFamily="18" charset="0"/>
              </a:rPr>
              <a:t>recall</a:t>
            </a:r>
            <a:r>
              <a:rPr lang="en-IN" sz="1600" dirty="0">
                <a:latin typeface="Times New Roman" panose="02020603050405020304" pitchFamily="18" charset="0"/>
                <a:cs typeface="Times New Roman" panose="02020603050405020304" pitchFamily="18" charset="0"/>
              </a:rPr>
              <a:t>.</a:t>
            </a:r>
          </a:p>
          <a:p>
            <a:pPr algn="just">
              <a:lnSpc>
                <a:spcPct val="150000"/>
              </a:lnSpc>
            </a:pPr>
            <a:r>
              <a:rPr lang="en-IN" sz="1600" dirty="0">
                <a:latin typeface="Times New Roman" panose="02020603050405020304" pitchFamily="18" charset="0"/>
                <a:cs typeface="Times New Roman" panose="02020603050405020304" pitchFamily="18" charset="0"/>
              </a:rPr>
              <a:t>This research highlights how technology and societal responsibility can promote women's safety. By leveraging machine learning and social media, it emphasizes the need for collective action to create safer environments for women.</a:t>
            </a:r>
          </a:p>
          <a:p>
            <a:pPr algn="just">
              <a:lnSpc>
                <a:spcPct val="150000"/>
              </a:lnSpc>
            </a:pPr>
            <a:r>
              <a:rPr lang="en-IN" sz="1600" b="1" dirty="0">
                <a:latin typeface="Times New Roman" panose="02020603050405020304" pitchFamily="18" charset="0"/>
                <a:cs typeface="Times New Roman" panose="02020603050405020304" pitchFamily="18" charset="0"/>
              </a:rPr>
              <a:t>Keywords:</a:t>
            </a:r>
            <a:r>
              <a:rPr lang="en-IN" sz="1600" dirty="0">
                <a:latin typeface="Times New Roman" panose="02020603050405020304" pitchFamily="18" charset="0"/>
                <a:cs typeface="Times New Roman" panose="02020603050405020304" pitchFamily="18" charset="0"/>
              </a:rPr>
              <a:t> Women’s safety, social media, Twitter, machine learning, SVM, Neural Networks, Gradient Boosting, Random Forest, Decision Tree, Naive Bayes, KNN, sentiment analysis.</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9575" y="175536"/>
            <a:ext cx="10067499" cy="2546210"/>
          </a:xfrm>
          <a:prstGeom prst="rect">
            <a:avLst/>
          </a:prstGeom>
        </p:spPr>
        <p:txBody>
          <a:bodyPr wrap="square">
            <a:spAutoFit/>
          </a:bodyPr>
          <a:lstStyle/>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41C4239-B23A-447B-99F1-A225DE25DD1F}"/>
              </a:ext>
            </a:extLst>
          </p:cNvPr>
          <p:cNvPicPr>
            <a:picLocks noChangeAspect="1"/>
          </p:cNvPicPr>
          <p:nvPr/>
        </p:nvPicPr>
        <p:blipFill>
          <a:blip r:embed="rId2"/>
          <a:stretch>
            <a:fillRect/>
          </a:stretch>
        </p:blipFill>
        <p:spPr>
          <a:xfrm>
            <a:off x="1669575" y="2884984"/>
            <a:ext cx="9336705" cy="3656493"/>
          </a:xfrm>
          <a:prstGeom prst="rect">
            <a:avLst/>
          </a:prstGeom>
        </p:spPr>
      </p:pic>
    </p:spTree>
    <p:extLst>
      <p:ext uri="{BB962C8B-B14F-4D97-AF65-F5344CB8AC3E}">
        <p14:creationId xmlns:p14="http://schemas.microsoft.com/office/powerpoint/2010/main" val="2149224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1589" y="1337480"/>
            <a:ext cx="9412405" cy="4392869"/>
          </a:xfrm>
          <a:prstGeom prst="rect">
            <a:avLst/>
          </a:prstGeom>
        </p:spPr>
        <p:txBody>
          <a:bodyPr wrap="square">
            <a:spAutoFit/>
          </a:bodyPr>
          <a:lstStyle/>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6572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07220" y="281760"/>
            <a:ext cx="2380780" cy="566502"/>
          </a:xfrm>
          <a:prstGeom prst="rect">
            <a:avLst/>
          </a:prstGeom>
        </p:spPr>
        <p:txBody>
          <a:bodyPr wrap="none">
            <a:spAutoFit/>
          </a:bodyPr>
          <a:lstStyle/>
          <a:p>
            <a:pPr algn="just">
              <a:lnSpc>
                <a:spcPct val="150000"/>
              </a:lnSpc>
              <a:spcAft>
                <a:spcPts val="800"/>
              </a:spcAft>
            </a:pPr>
            <a:r>
              <a:rPr lang="en-US" sz="23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Level 1 Diagram:</a:t>
            </a:r>
            <a:endParaRPr lang="en-US" sz="23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80BFC90-7EEF-45E7-A797-8A2228CFB43E}"/>
              </a:ext>
            </a:extLst>
          </p:cNvPr>
          <p:cNvPicPr>
            <a:picLocks noChangeAspect="1"/>
          </p:cNvPicPr>
          <p:nvPr/>
        </p:nvPicPr>
        <p:blipFill>
          <a:blip r:embed="rId2"/>
          <a:stretch>
            <a:fillRect/>
          </a:stretch>
        </p:blipFill>
        <p:spPr>
          <a:xfrm>
            <a:off x="1637351" y="1023602"/>
            <a:ext cx="9642899" cy="5552638"/>
          </a:xfrm>
          <a:prstGeom prst="rect">
            <a:avLst/>
          </a:prstGeom>
        </p:spPr>
      </p:pic>
    </p:spTree>
    <p:extLst>
      <p:ext uri="{BB962C8B-B14F-4D97-AF65-F5344CB8AC3E}">
        <p14:creationId xmlns:p14="http://schemas.microsoft.com/office/powerpoint/2010/main" val="2762042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8888" y="404590"/>
            <a:ext cx="2380780" cy="566502"/>
          </a:xfrm>
          <a:prstGeom prst="rect">
            <a:avLst/>
          </a:prstGeom>
        </p:spPr>
        <p:txBody>
          <a:bodyPr wrap="none">
            <a:spAutoFit/>
          </a:bodyPr>
          <a:lstStyle/>
          <a:p>
            <a:pPr algn="just">
              <a:lnSpc>
                <a:spcPct val="150000"/>
              </a:lnSpc>
              <a:spcAft>
                <a:spcPts val="800"/>
              </a:spcAft>
            </a:pPr>
            <a:r>
              <a:rPr lang="en-US" sz="23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Level 2 Diagram:</a:t>
            </a:r>
            <a:endParaRPr lang="en-US" sz="2300" b="1"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23761E7-6894-4AC6-B96F-B5C48DD55AD8}"/>
              </a:ext>
            </a:extLst>
          </p:cNvPr>
          <p:cNvPicPr>
            <a:picLocks noChangeAspect="1"/>
          </p:cNvPicPr>
          <p:nvPr/>
        </p:nvPicPr>
        <p:blipFill>
          <a:blip r:embed="rId2"/>
          <a:stretch>
            <a:fillRect/>
          </a:stretch>
        </p:blipFill>
        <p:spPr>
          <a:xfrm>
            <a:off x="1809372" y="1083221"/>
            <a:ext cx="9430714" cy="5740435"/>
          </a:xfrm>
          <a:prstGeom prst="rect">
            <a:avLst/>
          </a:prstGeom>
        </p:spPr>
      </p:pic>
    </p:spTree>
    <p:extLst>
      <p:ext uri="{BB962C8B-B14F-4D97-AF65-F5344CB8AC3E}">
        <p14:creationId xmlns:p14="http://schemas.microsoft.com/office/powerpoint/2010/main" val="3471904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E75E-961A-4B17-9B03-04489F0863F7}"/>
              </a:ext>
            </a:extLst>
          </p:cNvPr>
          <p:cNvSpPr>
            <a:spLocks noGrp="1"/>
          </p:cNvSpPr>
          <p:nvPr>
            <p:ph type="title"/>
          </p:nvPr>
        </p:nvSpPr>
        <p:spPr>
          <a:xfrm>
            <a:off x="1959878" y="159875"/>
            <a:ext cx="8911687" cy="459103"/>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RESULTS</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5FE703-8798-4EF0-8C3B-200AE8B84A90}"/>
              </a:ext>
            </a:extLst>
          </p:cNvPr>
          <p:cNvSpPr>
            <a:spLocks noGrp="1"/>
          </p:cNvSpPr>
          <p:nvPr>
            <p:ph idx="1"/>
          </p:nvPr>
        </p:nvSpPr>
        <p:spPr>
          <a:xfrm>
            <a:off x="1959878" y="769034"/>
            <a:ext cx="8915400" cy="1156748"/>
          </a:xfrm>
        </p:spPr>
        <p:txBody>
          <a:bodyPr>
            <a:normAutofit fontScale="55000" lnSpcReduction="20000"/>
          </a:bodyPr>
          <a:lstStyle/>
          <a:p>
            <a:pPr marL="0" indent="0">
              <a:lnSpc>
                <a:spcPct val="170000"/>
              </a:lnSpc>
              <a:buNone/>
            </a:pPr>
            <a:r>
              <a:rPr lang="en-US" sz="3400" b="1" dirty="0">
                <a:solidFill>
                  <a:schemeClr val="accent5">
                    <a:lumMod val="75000"/>
                  </a:schemeClr>
                </a:solidFill>
                <a:latin typeface="Times New Roman" panose="02020603050405020304" pitchFamily="18" charset="0"/>
                <a:cs typeface="Times New Roman" panose="02020603050405020304" pitchFamily="18" charset="0"/>
              </a:rPr>
              <a:t>HOME </a:t>
            </a:r>
            <a:r>
              <a:rPr lang="en-US" sz="3400" b="1" dirty="0" smtClean="0">
                <a:solidFill>
                  <a:schemeClr val="accent5">
                    <a:lumMod val="75000"/>
                  </a:schemeClr>
                </a:solidFill>
                <a:latin typeface="Times New Roman" panose="02020603050405020304" pitchFamily="18" charset="0"/>
                <a:cs typeface="Times New Roman" panose="02020603050405020304" pitchFamily="18" charset="0"/>
              </a:rPr>
              <a:t>PAGE:</a:t>
            </a:r>
            <a:r>
              <a:rPr lang="en-IN" sz="3400" dirty="0">
                <a:latin typeface="Times New Roman" panose="02020603050405020304" pitchFamily="18" charset="0"/>
                <a:cs typeface="Times New Roman" panose="02020603050405020304" pitchFamily="18" charset="0"/>
              </a:rPr>
              <a:t>The homepage provides an interface to upload, preprocess, </a:t>
            </a:r>
            <a:r>
              <a:rPr lang="en-IN" sz="3400" dirty="0" err="1">
                <a:latin typeface="Times New Roman" panose="02020603050405020304" pitchFamily="18" charset="0"/>
                <a:cs typeface="Times New Roman" panose="02020603050405020304" pitchFamily="18" charset="0"/>
              </a:rPr>
              <a:t>analyze</a:t>
            </a:r>
            <a:r>
              <a:rPr lang="en-IN" sz="3400" dirty="0">
                <a:latin typeface="Times New Roman" panose="02020603050405020304" pitchFamily="18" charset="0"/>
                <a:cs typeface="Times New Roman" panose="02020603050405020304" pitchFamily="18" charset="0"/>
              </a:rPr>
              <a:t>, and predict datasets related to women's safety on Twitter using machine learning.</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2"/>
          <a:stretch>
            <a:fillRect/>
          </a:stretch>
        </p:blipFill>
        <p:spPr>
          <a:xfrm>
            <a:off x="2258290" y="2030094"/>
            <a:ext cx="7784119" cy="3664123"/>
          </a:xfrm>
          <a:prstGeom prst="rect">
            <a:avLst/>
          </a:prstGeom>
        </p:spPr>
      </p:pic>
    </p:spTree>
    <p:extLst>
      <p:ext uri="{BB962C8B-B14F-4D97-AF65-F5344CB8AC3E}">
        <p14:creationId xmlns:p14="http://schemas.microsoft.com/office/powerpoint/2010/main" val="653104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129B-9213-49AD-B8D2-A082F10D84D3}"/>
              </a:ext>
            </a:extLst>
          </p:cNvPr>
          <p:cNvSpPr>
            <a:spLocks noGrp="1"/>
          </p:cNvSpPr>
          <p:nvPr>
            <p:ph type="title"/>
          </p:nvPr>
        </p:nvSpPr>
        <p:spPr>
          <a:xfrm>
            <a:off x="1850224" y="502828"/>
            <a:ext cx="8911687" cy="1367535"/>
          </a:xfrm>
        </p:spPr>
        <p:txBody>
          <a:bodyPr>
            <a:noAutofit/>
          </a:bodyPr>
          <a:lstStyle/>
          <a:p>
            <a:pPr>
              <a:lnSpc>
                <a:spcPct val="150000"/>
              </a:lnSpc>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Uploading Dataset: </a:t>
            </a:r>
            <a:r>
              <a:rPr lang="en-IN" sz="1800" dirty="0">
                <a:solidFill>
                  <a:schemeClr val="tx1"/>
                </a:solidFill>
                <a:latin typeface="Times New Roman" panose="02020603050405020304" pitchFamily="18" charset="0"/>
                <a:cs typeface="Times New Roman" panose="02020603050405020304" pitchFamily="18" charset="0"/>
              </a:rPr>
              <a:t>The "Upload Dataset" page allows users to upload CSV files for analysis related to women's safety on Twitter</a:t>
            </a:r>
            <a:r>
              <a:rPr lang="en-IN"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a:stretch>
            <a:fillRect/>
          </a:stretch>
        </p:blipFill>
        <p:spPr>
          <a:xfrm>
            <a:off x="2335238" y="1870364"/>
            <a:ext cx="7941661" cy="3778250"/>
          </a:xfrm>
          <a:prstGeom prst="rect">
            <a:avLst/>
          </a:prstGeom>
        </p:spPr>
      </p:pic>
    </p:spTree>
    <p:extLst>
      <p:ext uri="{BB962C8B-B14F-4D97-AF65-F5344CB8AC3E}">
        <p14:creationId xmlns:p14="http://schemas.microsoft.com/office/powerpoint/2010/main" val="1336566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4B6B-FA99-40F2-89CA-FD7E0B5BB430}"/>
              </a:ext>
            </a:extLst>
          </p:cNvPr>
          <p:cNvSpPr>
            <a:spLocks noGrp="1"/>
          </p:cNvSpPr>
          <p:nvPr>
            <p:ph type="title"/>
          </p:nvPr>
        </p:nvSpPr>
        <p:spPr>
          <a:xfrm>
            <a:off x="1812157" y="758411"/>
            <a:ext cx="8911687" cy="768592"/>
          </a:xfrm>
        </p:spPr>
        <p:txBody>
          <a:bodyPr>
            <a:normAutofit fontScale="90000"/>
          </a:bodyPr>
          <a:lstStyle/>
          <a:p>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Uploaded Dataset: </a:t>
            </a:r>
            <a:r>
              <a:rPr lang="en-IN" sz="2000" dirty="0">
                <a:solidFill>
                  <a:schemeClr val="tx1"/>
                </a:solidFill>
                <a:latin typeface="Times New Roman" panose="02020603050405020304" pitchFamily="18" charset="0"/>
                <a:cs typeface="Times New Roman" panose="02020603050405020304" pitchFamily="18" charset="0"/>
              </a:rPr>
              <a:t>The "View Dataset" page displays the uploaded dataset in a tabular format for review and analysis</a:t>
            </a:r>
            <a:r>
              <a:rPr lang="en-IN" dirty="0"/>
              <a:t>.</a:t>
            </a:r>
            <a:br>
              <a:rPr lang="en-IN" dirty="0"/>
            </a:br>
            <a:r>
              <a:rPr lang="en-IN" sz="2000"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a:t>
            </a:r>
            <a:endParaRPr lang="en-IN" sz="4000" dirty="0">
              <a:solidFill>
                <a:schemeClr val="tx1"/>
              </a:solidFill>
            </a:endParaRPr>
          </a:p>
        </p:txBody>
      </p:sp>
      <p:pic>
        <p:nvPicPr>
          <p:cNvPr id="6" name="Content Placeholder 5"/>
          <p:cNvPicPr>
            <a:picLocks noGrp="1"/>
          </p:cNvPicPr>
          <p:nvPr>
            <p:ph idx="1"/>
          </p:nvPr>
        </p:nvPicPr>
        <p:blipFill>
          <a:blip r:embed="rId2"/>
          <a:stretch>
            <a:fillRect/>
          </a:stretch>
        </p:blipFill>
        <p:spPr>
          <a:xfrm>
            <a:off x="1812157" y="1995054"/>
            <a:ext cx="8141947" cy="3778250"/>
          </a:xfrm>
          <a:prstGeom prst="rect">
            <a:avLst/>
          </a:prstGeom>
        </p:spPr>
      </p:pic>
    </p:spTree>
    <p:extLst>
      <p:ext uri="{BB962C8B-B14F-4D97-AF65-F5344CB8AC3E}">
        <p14:creationId xmlns:p14="http://schemas.microsoft.com/office/powerpoint/2010/main" val="2805694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6371-FDDF-4E5B-AF71-88EF4D8E6BA8}"/>
              </a:ext>
            </a:extLst>
          </p:cNvPr>
          <p:cNvSpPr>
            <a:spLocks noGrp="1"/>
          </p:cNvSpPr>
          <p:nvPr>
            <p:ph type="title"/>
          </p:nvPr>
        </p:nvSpPr>
        <p:spPr>
          <a:xfrm>
            <a:off x="1623958" y="682086"/>
            <a:ext cx="8911687" cy="529441"/>
          </a:xfrm>
        </p:spPr>
        <p:txBody>
          <a:bodyPr>
            <a:normAutofit fontScale="90000"/>
          </a:bodyPr>
          <a:lstStyle/>
          <a:p>
            <a:pPr>
              <a:lnSpc>
                <a:spcPct val="150000"/>
              </a:lnSpc>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Reading Dataset:</a:t>
            </a:r>
            <a:r>
              <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dataset </a:t>
            </a:r>
            <a:r>
              <a:rPr lang="en-IN" sz="2000" dirty="0">
                <a:solidFill>
                  <a:schemeClr val="tx1"/>
                </a:solidFill>
                <a:latin typeface="Times New Roman" panose="02020603050405020304" pitchFamily="18" charset="0"/>
                <a:cs typeface="Times New Roman" panose="02020603050405020304" pitchFamily="18" charset="0"/>
              </a:rPr>
              <a:t>with various Twitter metrics </a:t>
            </a:r>
            <a:r>
              <a:rPr lang="en-IN" sz="2000" dirty="0" err="1" smtClean="0">
                <a:solidFill>
                  <a:schemeClr val="tx1"/>
                </a:solidFill>
                <a:latin typeface="Times New Roman" panose="02020603050405020304" pitchFamily="18" charset="0"/>
                <a:cs typeface="Times New Roman" panose="02020603050405020304" pitchFamily="18" charset="0"/>
              </a:rPr>
              <a:t>fo</a:t>
            </a:r>
            <a:r>
              <a:rPr lang="en-IN" sz="2000" dirty="0" err="1">
                <a:solidFill>
                  <a:schemeClr val="tx1"/>
                </a:solidFill>
                <a:latin typeface="Times New Roman" panose="02020603050405020304" pitchFamily="18" charset="0"/>
                <a:cs typeface="Times New Roman" panose="02020603050405020304" pitchFamily="18" charset="0"/>
              </a:rPr>
              <a:t>The</a:t>
            </a:r>
            <a:r>
              <a:rPr lang="en-IN" sz="2000" dirty="0">
                <a:solidFill>
                  <a:schemeClr val="tx1"/>
                </a:solidFill>
                <a:latin typeface="Times New Roman" panose="02020603050405020304" pitchFamily="18" charset="0"/>
                <a:cs typeface="Times New Roman" panose="02020603050405020304" pitchFamily="18" charset="0"/>
              </a:rPr>
              <a:t> "Preprocess Dataset" page displays the cleaned and consolidated </a:t>
            </a:r>
            <a:r>
              <a:rPr lang="en-IN" sz="2000" dirty="0" smtClean="0">
                <a:solidFill>
                  <a:schemeClr val="tx1"/>
                </a:solidFill>
                <a:latin typeface="Times New Roman" panose="02020603050405020304" pitchFamily="18" charset="0"/>
                <a:cs typeface="Times New Roman" panose="02020603050405020304" pitchFamily="18" charset="0"/>
              </a:rPr>
              <a:t>r </a:t>
            </a:r>
            <a:r>
              <a:rPr lang="en-IN" sz="2000" dirty="0">
                <a:solidFill>
                  <a:schemeClr val="tx1"/>
                </a:solidFill>
                <a:latin typeface="Times New Roman" panose="02020603050405020304" pitchFamily="18" charset="0"/>
                <a:cs typeface="Times New Roman" panose="02020603050405020304" pitchFamily="18" charset="0"/>
              </a:rPr>
              <a:t>analysis.</a:t>
            </a:r>
            <a:br>
              <a:rPr lang="en-IN" sz="2000" dirty="0">
                <a:solidFill>
                  <a:schemeClr val="tx1"/>
                </a:solidFill>
                <a:latin typeface="Times New Roman" panose="02020603050405020304" pitchFamily="18" charset="0"/>
                <a:cs typeface="Times New Roman" panose="02020603050405020304" pitchFamily="18" charset="0"/>
              </a:rPr>
            </a:br>
            <a:r>
              <a:rPr lang="en-IN" sz="20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6" name="Picture 5"/>
          <p:cNvPicPr/>
          <p:nvPr/>
        </p:nvPicPr>
        <p:blipFill>
          <a:blip r:embed="rId2"/>
          <a:stretch>
            <a:fillRect/>
          </a:stretch>
        </p:blipFill>
        <p:spPr>
          <a:xfrm>
            <a:off x="1314594" y="2016633"/>
            <a:ext cx="8971670" cy="4011555"/>
          </a:xfrm>
          <a:prstGeom prst="rect">
            <a:avLst/>
          </a:prstGeom>
        </p:spPr>
      </p:pic>
    </p:spTree>
    <p:extLst>
      <p:ext uri="{BB962C8B-B14F-4D97-AF65-F5344CB8AC3E}">
        <p14:creationId xmlns:p14="http://schemas.microsoft.com/office/powerpoint/2010/main" val="18077254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53DA-2E76-445F-8A22-D9CAB9DFD017}"/>
              </a:ext>
            </a:extLst>
          </p:cNvPr>
          <p:cNvSpPr>
            <a:spLocks noGrp="1"/>
          </p:cNvSpPr>
          <p:nvPr>
            <p:ph type="title"/>
          </p:nvPr>
        </p:nvSpPr>
        <p:spPr>
          <a:xfrm>
            <a:off x="2311191" y="567839"/>
            <a:ext cx="8911687" cy="459103"/>
          </a:xfrm>
        </p:spPr>
        <p:txBody>
          <a:bodyPr>
            <a:noAutofit/>
          </a:bodyPr>
          <a:lstStyle/>
          <a:p>
            <a:pPr algn="just">
              <a:lnSpc>
                <a:spcPct val="150000"/>
              </a:lnSpc>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Pro-processed:</a:t>
            </a: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The "Top Spam/Ham Words" page displays the top 30 positive, negative, and neutral words identified from the dataset for spam and sentiment analysis.</a:t>
            </a:r>
            <a:br>
              <a:rPr lang="en-IN" sz="1800" dirty="0">
                <a:solidFill>
                  <a:schemeClr val="tx1"/>
                </a:solidFill>
                <a:latin typeface="Times New Roman" panose="02020603050405020304" pitchFamily="18" charset="0"/>
                <a:cs typeface="Times New Roman" panose="02020603050405020304" pitchFamily="18" charset="0"/>
              </a:rPr>
            </a:br>
            <a:r>
              <a:rPr lang="en-IN" sz="18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6" name="Picture 5"/>
          <p:cNvPicPr/>
          <p:nvPr/>
        </p:nvPicPr>
        <p:blipFill>
          <a:blip r:embed="rId2"/>
          <a:stretch>
            <a:fillRect/>
          </a:stretch>
        </p:blipFill>
        <p:spPr>
          <a:xfrm>
            <a:off x="1231468" y="1976755"/>
            <a:ext cx="8915400" cy="3934467"/>
          </a:xfrm>
          <a:prstGeom prst="rect">
            <a:avLst/>
          </a:prstGeom>
        </p:spPr>
      </p:pic>
    </p:spTree>
    <p:extLst>
      <p:ext uri="{BB962C8B-B14F-4D97-AF65-F5344CB8AC3E}">
        <p14:creationId xmlns:p14="http://schemas.microsoft.com/office/powerpoint/2010/main" val="379860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CECCD-6198-4508-88DB-109B3B36B895}"/>
              </a:ext>
            </a:extLst>
          </p:cNvPr>
          <p:cNvSpPr>
            <a:spLocks noGrp="1"/>
          </p:cNvSpPr>
          <p:nvPr>
            <p:ph type="title"/>
          </p:nvPr>
        </p:nvSpPr>
        <p:spPr>
          <a:xfrm>
            <a:off x="2202167" y="775489"/>
            <a:ext cx="8911687" cy="504671"/>
          </a:xfrm>
        </p:spPr>
        <p:txBody>
          <a:bodyPr>
            <a:noAutofit/>
          </a:bodyPr>
          <a:lstStyle/>
          <a:p>
            <a:pPr algn="just">
              <a:lnSpc>
                <a:spcPct val="150000"/>
              </a:lnSpc>
            </a:pPr>
            <a:r>
              <a:rPr lang="en-IN" sz="1800" dirty="0">
                <a:latin typeface="Times New Roman" panose="02020603050405020304" pitchFamily="18" charset="0"/>
                <a:cs typeface="Times New Roman" panose="02020603050405020304" pitchFamily="18" charset="0"/>
              </a:rPr>
              <a:t>Graph: </a:t>
            </a:r>
            <a:r>
              <a:rPr lang="en-IN" sz="1800" dirty="0">
                <a:solidFill>
                  <a:schemeClr val="tx1"/>
                </a:solidFill>
                <a:latin typeface="Times New Roman" panose="02020603050405020304" pitchFamily="18" charset="0"/>
                <a:cs typeface="Times New Roman" panose="02020603050405020304" pitchFamily="18" charset="0"/>
              </a:rPr>
              <a:t>The "Graph" page visually compares the performance metrics (accuracy, precision, and recall) of various machine learning models using a bar chart.</a:t>
            </a:r>
          </a:p>
        </p:txBody>
      </p:sp>
      <p:pic>
        <p:nvPicPr>
          <p:cNvPr id="9" name="Content Placeholder 8"/>
          <p:cNvPicPr>
            <a:picLocks noGrp="1"/>
          </p:cNvPicPr>
          <p:nvPr>
            <p:ph idx="1"/>
          </p:nvPr>
        </p:nvPicPr>
        <p:blipFill>
          <a:blip r:embed="rId2"/>
          <a:stretch>
            <a:fillRect/>
          </a:stretch>
        </p:blipFill>
        <p:spPr>
          <a:xfrm>
            <a:off x="2606688" y="1870075"/>
            <a:ext cx="7216750" cy="3778250"/>
          </a:xfrm>
          <a:prstGeom prst="rect">
            <a:avLst/>
          </a:prstGeom>
        </p:spPr>
      </p:pic>
    </p:spTree>
    <p:extLst>
      <p:ext uri="{BB962C8B-B14F-4D97-AF65-F5344CB8AC3E}">
        <p14:creationId xmlns:p14="http://schemas.microsoft.com/office/powerpoint/2010/main" val="337940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160205"/>
            <a:ext cx="8911687" cy="519164"/>
          </a:xfrm>
        </p:spPr>
        <p:txBody>
          <a:bodyPr>
            <a:normAutofit fontScale="90000"/>
          </a:bodyPr>
          <a:lstStyle/>
          <a:p>
            <a:pPr algn="ctr"/>
            <a:r>
              <a:rPr lang="en-US" sz="2700" b="1" dirty="0">
                <a:solidFill>
                  <a:schemeClr val="accent4"/>
                </a:solidFill>
                <a:latin typeface="Times New Roman" panose="02020603050405020304" pitchFamily="18" charset="0"/>
                <a:cs typeface="Times New Roman" panose="02020603050405020304" pitchFamily="18" charset="0"/>
              </a:rPr>
              <a:t>INTRODUCTION</a:t>
            </a:r>
            <a:r>
              <a:rPr lang="en-US" altLang="en-US" sz="2700" b="1" dirty="0">
                <a:solidFill>
                  <a:schemeClr val="accent4"/>
                </a:solidFill>
                <a:latin typeface="Times New Roman" panose="02020603050405020304" pitchFamily="18" charset="0"/>
                <a:cs typeface="Times New Roman" panose="02020603050405020304" pitchFamily="18" charset="0"/>
              </a:rPr>
              <a:t/>
            </a:r>
            <a:br>
              <a:rPr lang="en-US" altLang="en-US" sz="2700" b="1" dirty="0">
                <a:solidFill>
                  <a:schemeClr val="accent4"/>
                </a:solidFill>
                <a:latin typeface="Times New Roman" panose="02020603050405020304" pitchFamily="18" charset="0"/>
                <a:cs typeface="Times New Roman" panose="02020603050405020304" pitchFamily="18" charset="0"/>
              </a:rPr>
            </a:br>
            <a:r>
              <a:rPr lang="en-US" altLang="en-US" dirty="0">
                <a:solidFill>
                  <a:schemeClr val="accent4"/>
                </a:solidFill>
                <a:latin typeface="Times New Roman" panose="02020603050405020304" pitchFamily="18" charset="0"/>
                <a:cs typeface="Times New Roman" panose="02020603050405020304" pitchFamily="18" charset="0"/>
              </a:rPr>
              <a:t> </a:t>
            </a:r>
            <a:br>
              <a:rPr lang="en-US" altLang="en-US" dirty="0">
                <a:solidFill>
                  <a:schemeClr val="accent4"/>
                </a:solidFill>
                <a:latin typeface="Times New Roman" panose="02020603050405020304" pitchFamily="18" charset="0"/>
                <a:cs typeface="Times New Roman" panose="02020603050405020304" pitchFamily="18" charset="0"/>
              </a:rPr>
            </a:br>
            <a:endParaRPr lang="en-US" dirty="0">
              <a:solidFill>
                <a:schemeClr val="accent4"/>
              </a:solidFill>
            </a:endParaRPr>
          </a:p>
        </p:txBody>
      </p:sp>
      <p:sp>
        <p:nvSpPr>
          <p:cNvPr id="3" name="Content Placeholder 2"/>
          <p:cNvSpPr>
            <a:spLocks noGrp="1"/>
          </p:cNvSpPr>
          <p:nvPr>
            <p:ph idx="1"/>
          </p:nvPr>
        </p:nvSpPr>
        <p:spPr>
          <a:xfrm>
            <a:off x="1336431" y="516486"/>
            <a:ext cx="10714045" cy="6199496"/>
          </a:xfrm>
        </p:spPr>
        <p:txBody>
          <a:bodyPr>
            <a:no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Twitter has emerged as the ultimate microblogging social network in the modern era, with over 100 million users and over 500 million 'Tweets' sent every day. With such a large audience, Twitter has attracted users to share their opinions and judgments on every existing issue and topic on the internet; as a result, Twitter is an informative source for all sectors such as institutions, businesses, and organizations.</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In the tweets section of Twitter, users will share their thoughts and opinions. Because this tweet has a character limit of 140 characters, users must condense their messages using abbreviations, slang, shot forms, emoticons, and other techniques. In addition, many people use polysemy and sarcasm to express themselves. As a result, Twitter language is classified as unstructured. The sentiment underlying the message is derived from the tweet. The sentimental analysis procedure is used to extract this data.</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The sentiment analysis results can be used in a variety of contexts, such as analysing public opinion on government policies, people's attitudes toward women, and so on. A great deal of research has been done on the data obtained by twitter in order to perform tweet classification and analyse the results. </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6" name="Picture 5"/>
          <p:cNvPicPr/>
          <p:nvPr/>
        </p:nvPicPr>
        <p:blipFill>
          <a:blip r:embed="rId2"/>
          <a:stretch>
            <a:fillRect/>
          </a:stretch>
        </p:blipFill>
        <p:spPr>
          <a:xfrm>
            <a:off x="2952100" y="2191374"/>
            <a:ext cx="8189624" cy="3662074"/>
          </a:xfrm>
          <a:prstGeom prst="rect">
            <a:avLst/>
          </a:prstGeom>
        </p:spPr>
      </p:pic>
      <p:sp>
        <p:nvSpPr>
          <p:cNvPr id="4" name="Title 3"/>
          <p:cNvSpPr>
            <a:spLocks noGrp="1"/>
          </p:cNvSpPr>
          <p:nvPr>
            <p:ph type="title"/>
          </p:nvPr>
        </p:nvSpPr>
        <p:spPr/>
        <p:txBody>
          <a:bodyPr>
            <a:normAutofit/>
          </a:bodyPr>
          <a:lstStyle/>
          <a:p>
            <a:r>
              <a:rPr lang="en-IN" sz="1800" dirty="0">
                <a:latin typeface="Times New Roman" panose="02020603050405020304" pitchFamily="18" charset="0"/>
                <a:cs typeface="Times New Roman" panose="02020603050405020304" pitchFamily="18" charset="0"/>
              </a:rPr>
              <a:t>Model performance: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SVM: </a:t>
            </a:r>
            <a:r>
              <a:rPr lang="en-IN" sz="1800" dirty="0">
                <a:solidFill>
                  <a:schemeClr val="tx1"/>
                </a:solidFill>
                <a:latin typeface="Times New Roman" panose="02020603050405020304" pitchFamily="18" charset="0"/>
                <a:cs typeface="Times New Roman" panose="02020603050405020304" pitchFamily="18" charset="0"/>
              </a:rPr>
              <a:t>The "Model Performance" page displays the performance metrics (accuracy, precision, and recall) of the selected SVM-based machine learning model.</a:t>
            </a:r>
            <a:br>
              <a:rPr lang="en-IN" sz="1800" dirty="0">
                <a:solidFill>
                  <a:schemeClr val="tx1"/>
                </a:solidFill>
                <a:latin typeface="Times New Roman" panose="02020603050405020304" pitchFamily="18" charset="0"/>
                <a:cs typeface="Times New Roman" panose="02020603050405020304" pitchFamily="18" charset="0"/>
              </a:rPr>
            </a:b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467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tretch>
            <a:fillRect/>
          </a:stretch>
        </p:blipFill>
        <p:spPr>
          <a:xfrm>
            <a:off x="1850639" y="1911927"/>
            <a:ext cx="8369784" cy="3778250"/>
          </a:xfrm>
          <a:prstGeom prst="rect">
            <a:avLst/>
          </a:prstGeom>
        </p:spPr>
      </p:pic>
      <p:sp>
        <p:nvSpPr>
          <p:cNvPr id="8" name="Rectangle 2"/>
          <p:cNvSpPr>
            <a:spLocks noGrp="1" noChangeArrowheads="1"/>
          </p:cNvSpPr>
          <p:nvPr>
            <p:ph type="title"/>
          </p:nvPr>
        </p:nvSpPr>
        <p:spPr bwMode="auto">
          <a:xfrm>
            <a:off x="1558118" y="643609"/>
            <a:ext cx="100381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smtClean="0">
                <a:ln>
                  <a:noFill/>
                </a:ln>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Neural Network</a:t>
            </a:r>
            <a:r>
              <a:rPr kumimoji="0" lang="en-US" altLang="en-US" sz="1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"Model Performance" page shows the performance metrics (accuracy, precision, and recall) of the selected Neural Network-based machine learning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62267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tretch>
            <a:fillRect/>
          </a:stretch>
        </p:blipFill>
        <p:spPr>
          <a:xfrm>
            <a:off x="2193494" y="2050472"/>
            <a:ext cx="8210550" cy="3778250"/>
          </a:xfrm>
          <a:prstGeom prst="rect">
            <a:avLst/>
          </a:prstGeom>
        </p:spPr>
      </p:pic>
      <p:sp>
        <p:nvSpPr>
          <p:cNvPr id="7" name="Title 6"/>
          <p:cNvSpPr>
            <a:spLocks noGrp="1"/>
          </p:cNvSpPr>
          <p:nvPr>
            <p:ph type="title"/>
          </p:nvPr>
        </p:nvSpPr>
        <p:spPr>
          <a:xfrm>
            <a:off x="2193494" y="596401"/>
            <a:ext cx="8911687" cy="1280890"/>
          </a:xfrm>
        </p:spPr>
        <p:txBody>
          <a:bodyPr>
            <a:normAutofit/>
          </a:bodyPr>
          <a:lstStyle/>
          <a:p>
            <a:r>
              <a:rPr lang="en-US" altLang="en-US" sz="1800" dirty="0">
                <a:solidFill>
                  <a:schemeClr val="accent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Gradient Boost</a:t>
            </a:r>
            <a:r>
              <a:rPr lang="en-US" alt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The "Model Performance" page displays the performance metrics (accuracy, precision, and recall) of the selected Gradient Boost-based machine learning model.</a:t>
            </a:r>
            <a:r>
              <a:rPr lang="en-US" altLang="en-US" sz="1800" dirty="0">
                <a:solidFill>
                  <a:schemeClr val="tx1"/>
                </a:solidFill>
                <a:latin typeface="Times New Roman" panose="02020603050405020304" pitchFamily="18" charset="0"/>
                <a:cs typeface="Times New Roman" panose="02020603050405020304" pitchFamily="18" charset="0"/>
              </a:rPr>
              <a:t/>
            </a:r>
            <a:br>
              <a:rPr lang="en-US" altLang="en-US" sz="1800" dirty="0">
                <a:solidFill>
                  <a:schemeClr val="tx1"/>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057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71822" y="568692"/>
            <a:ext cx="8911687" cy="1280890"/>
          </a:xfrm>
        </p:spPr>
        <p:txBody>
          <a:bodyPr>
            <a:normAutofit/>
          </a:bodyPr>
          <a:lstStyle/>
          <a:p>
            <a:r>
              <a:rPr lang="en-US" altLang="en-US" sz="1600"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Gradient Boost</a:t>
            </a:r>
            <a:r>
              <a:rPr lang="en-US" altLang="en-US" sz="16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The "Model Performance" page displays the performance metrics (accuracy, precision, and recall) of the selected Random Forest-based machine learning model</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8" name="Content Placeholder 7"/>
          <p:cNvPicPr>
            <a:picLocks noGrp="1"/>
          </p:cNvPicPr>
          <p:nvPr>
            <p:ph idx="1"/>
          </p:nvPr>
        </p:nvPicPr>
        <p:blipFill>
          <a:blip r:embed="rId2"/>
          <a:stretch>
            <a:fillRect/>
          </a:stretch>
        </p:blipFill>
        <p:spPr>
          <a:xfrm>
            <a:off x="2319619" y="2064327"/>
            <a:ext cx="8216092" cy="3778250"/>
          </a:xfrm>
          <a:prstGeom prst="rect">
            <a:avLst/>
          </a:prstGeom>
        </p:spPr>
      </p:pic>
    </p:spTree>
    <p:extLst>
      <p:ext uri="{BB962C8B-B14F-4D97-AF65-F5344CB8AC3E}">
        <p14:creationId xmlns:p14="http://schemas.microsoft.com/office/powerpoint/2010/main" val="3030305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93494" y="596401"/>
            <a:ext cx="8911687" cy="1280890"/>
          </a:xfrm>
        </p:spPr>
        <p:txBody>
          <a:bodyPr>
            <a:normAutofit/>
          </a:bodyPr>
          <a:lstStyle/>
          <a:p>
            <a:r>
              <a:rPr lang="en-IN" sz="1800" dirty="0">
                <a:latin typeface="Times New Roman" panose="02020603050405020304" pitchFamily="18" charset="0"/>
                <a:cs typeface="Times New Roman" panose="02020603050405020304" pitchFamily="18" charset="0"/>
              </a:rPr>
              <a:t>Decision tree</a:t>
            </a:r>
            <a:r>
              <a:rPr lang="en-US" altLang="en-US" sz="18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The "Model Performance" page displays the performance metrics (accuracy, precision, and recall) of the selected Decision Tree-based machine learning model.</a:t>
            </a:r>
          </a:p>
        </p:txBody>
      </p:sp>
      <p:pic>
        <p:nvPicPr>
          <p:cNvPr id="5" name="Content Placeholder 4"/>
          <p:cNvPicPr>
            <a:picLocks noGrp="1"/>
          </p:cNvPicPr>
          <p:nvPr>
            <p:ph idx="1"/>
          </p:nvPr>
        </p:nvPicPr>
        <p:blipFill>
          <a:blip r:embed="rId2"/>
          <a:stretch>
            <a:fillRect/>
          </a:stretch>
        </p:blipFill>
        <p:spPr>
          <a:xfrm>
            <a:off x="2416421" y="1877291"/>
            <a:ext cx="7903238" cy="3778250"/>
          </a:xfrm>
          <a:prstGeom prst="rect">
            <a:avLst/>
          </a:prstGeom>
        </p:spPr>
      </p:pic>
    </p:spTree>
    <p:extLst>
      <p:ext uri="{BB962C8B-B14F-4D97-AF65-F5344CB8AC3E}">
        <p14:creationId xmlns:p14="http://schemas.microsoft.com/office/powerpoint/2010/main" val="4074569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93494" y="596401"/>
            <a:ext cx="8911687" cy="1280890"/>
          </a:xfrm>
        </p:spPr>
        <p:txBody>
          <a:bodyPr>
            <a:normAutofit/>
          </a:bodyPr>
          <a:lstStyle/>
          <a:p>
            <a:r>
              <a:rPr lang="en-IN" sz="1800" dirty="0">
                <a:latin typeface="Times New Roman" panose="02020603050405020304" pitchFamily="18" charset="0"/>
                <a:cs typeface="Times New Roman" panose="02020603050405020304" pitchFamily="18" charset="0"/>
              </a:rPr>
              <a:t>Naïve Bayes: </a:t>
            </a:r>
            <a:r>
              <a:rPr lang="en-IN" sz="1800" dirty="0">
                <a:solidFill>
                  <a:schemeClr val="tx1"/>
                </a:solidFill>
                <a:latin typeface="Times New Roman" panose="02020603050405020304" pitchFamily="18" charset="0"/>
                <a:cs typeface="Times New Roman" panose="02020603050405020304" pitchFamily="18" charset="0"/>
              </a:rPr>
              <a:t>The "Model Performance" page displays the performance metrics (accuracy, precision, and recall) of the selected Naive Bayes-based machine learning model.</a:t>
            </a:r>
          </a:p>
        </p:txBody>
      </p:sp>
      <p:pic>
        <p:nvPicPr>
          <p:cNvPr id="5" name="Content Placeholder 4"/>
          <p:cNvPicPr>
            <a:picLocks noGrp="1"/>
          </p:cNvPicPr>
          <p:nvPr>
            <p:ph idx="1"/>
          </p:nvPr>
        </p:nvPicPr>
        <p:blipFill>
          <a:blip r:embed="rId2"/>
          <a:stretch>
            <a:fillRect/>
          </a:stretch>
        </p:blipFill>
        <p:spPr>
          <a:xfrm>
            <a:off x="2193494" y="1981200"/>
            <a:ext cx="7873385" cy="3778250"/>
          </a:xfrm>
          <a:prstGeom prst="rect">
            <a:avLst/>
          </a:prstGeom>
        </p:spPr>
      </p:pic>
    </p:spTree>
    <p:extLst>
      <p:ext uri="{BB962C8B-B14F-4D97-AF65-F5344CB8AC3E}">
        <p14:creationId xmlns:p14="http://schemas.microsoft.com/office/powerpoint/2010/main" val="1962626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93494" y="596401"/>
            <a:ext cx="8911687" cy="1280890"/>
          </a:xfrm>
        </p:spPr>
        <p:txBody>
          <a:bodyPr>
            <a:normAutofit/>
          </a:bodyPr>
          <a:lstStyle/>
          <a:p>
            <a:pPr lvl="0" algn="just" defTabSz="914400" eaLnBrk="0" fontAlgn="base" hangingPunct="0">
              <a:spcAft>
                <a:spcPct val="0"/>
              </a:spcAft>
            </a:pPr>
            <a:r>
              <a:rPr lang="en-IN" sz="1800" dirty="0">
                <a:latin typeface="Times New Roman" panose="02020603050405020304" pitchFamily="18" charset="0"/>
                <a:cs typeface="Times New Roman" panose="02020603050405020304" pitchFamily="18" charset="0"/>
              </a:rPr>
              <a:t>KNN</a:t>
            </a:r>
            <a:r>
              <a:rPr lang="en-US" altLang="en-US" sz="18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1800" dirty="0">
                <a:solidFill>
                  <a:schemeClr val="tx1"/>
                </a:solidFill>
                <a:latin typeface="Arial" panose="020B0604020202020204" pitchFamily="34" charset="0"/>
                <a:ea typeface="Times New Roman" panose="02020603050405020304" pitchFamily="18" charset="0"/>
              </a:rPr>
              <a:t>The "Model Performance" page displays the performance metrics (accuracy, precision, and recall) of the selected K-Nearest Neighbors (KNN)-based machine learning model.</a:t>
            </a:r>
            <a:endParaRPr lang="en-US" altLang="en-US" sz="2800" dirty="0">
              <a:solidFill>
                <a:schemeClr val="tx1"/>
              </a:solidFill>
              <a:latin typeface="Arial" panose="020B0604020202020204" pitchFamily="34" charset="0"/>
            </a:endParaRPr>
          </a:p>
        </p:txBody>
      </p:sp>
      <p:pic>
        <p:nvPicPr>
          <p:cNvPr id="5" name="Content Placeholder 4"/>
          <p:cNvPicPr>
            <a:picLocks noGrp="1"/>
          </p:cNvPicPr>
          <p:nvPr>
            <p:ph idx="1"/>
          </p:nvPr>
        </p:nvPicPr>
        <p:blipFill>
          <a:blip r:embed="rId2"/>
          <a:stretch>
            <a:fillRect/>
          </a:stretch>
        </p:blipFill>
        <p:spPr>
          <a:xfrm>
            <a:off x="2983571" y="2133600"/>
            <a:ext cx="8126683" cy="3778250"/>
          </a:xfrm>
          <a:prstGeom prst="rect">
            <a:avLst/>
          </a:prstGeom>
        </p:spPr>
      </p:pic>
    </p:spTree>
    <p:extLst>
      <p:ext uri="{BB962C8B-B14F-4D97-AF65-F5344CB8AC3E}">
        <p14:creationId xmlns:p14="http://schemas.microsoft.com/office/powerpoint/2010/main" val="16937837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93494" y="596401"/>
            <a:ext cx="8911687" cy="1280890"/>
          </a:xfrm>
        </p:spPr>
        <p:txBody>
          <a:bodyPr>
            <a:normAutofit/>
          </a:bodyPr>
          <a:lstStyle/>
          <a:p>
            <a:r>
              <a:rPr lang="en-IN" sz="1800" dirty="0">
                <a:latin typeface="Times New Roman" panose="02020603050405020304" pitchFamily="18" charset="0"/>
                <a:cs typeface="Times New Roman" panose="02020603050405020304" pitchFamily="18" charset="0"/>
              </a:rPr>
              <a:t>Prediction: Neutral</a:t>
            </a:r>
            <a:br>
              <a:rPr lang="en-IN" sz="1800" dirty="0">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The "Prediction" page allows users to input a tweet, </a:t>
            </a:r>
            <a:r>
              <a:rPr lang="en-IN" sz="1800" dirty="0" err="1">
                <a:solidFill>
                  <a:schemeClr val="tx1"/>
                </a:solidFill>
                <a:latin typeface="Times New Roman" panose="02020603050405020304" pitchFamily="18" charset="0"/>
                <a:cs typeface="Times New Roman" panose="02020603050405020304" pitchFamily="18" charset="0"/>
              </a:rPr>
              <a:t>analyzes</a:t>
            </a:r>
            <a:r>
              <a:rPr lang="en-IN" sz="1800" dirty="0">
                <a:solidFill>
                  <a:schemeClr val="tx1"/>
                </a:solidFill>
                <a:latin typeface="Times New Roman" panose="02020603050405020304" pitchFamily="18" charset="0"/>
                <a:cs typeface="Times New Roman" panose="02020603050405020304" pitchFamily="18" charset="0"/>
              </a:rPr>
              <a:t> it using the selected model, and provides a sentiment prediction (e.g., neutral).</a:t>
            </a:r>
          </a:p>
        </p:txBody>
      </p:sp>
      <p:pic>
        <p:nvPicPr>
          <p:cNvPr id="5" name="Content Placeholder 4"/>
          <p:cNvPicPr>
            <a:picLocks noGrp="1"/>
          </p:cNvPicPr>
          <p:nvPr>
            <p:ph idx="1"/>
          </p:nvPr>
        </p:nvPicPr>
        <p:blipFill>
          <a:blip r:embed="rId2"/>
          <a:stretch>
            <a:fillRect/>
          </a:stretch>
        </p:blipFill>
        <p:spPr>
          <a:xfrm>
            <a:off x="2937128" y="2133600"/>
            <a:ext cx="8219570" cy="3778250"/>
          </a:xfrm>
          <a:prstGeom prst="rect">
            <a:avLst/>
          </a:prstGeom>
        </p:spPr>
      </p:pic>
    </p:spTree>
    <p:extLst>
      <p:ext uri="{BB962C8B-B14F-4D97-AF65-F5344CB8AC3E}">
        <p14:creationId xmlns:p14="http://schemas.microsoft.com/office/powerpoint/2010/main" val="307532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93494" y="596401"/>
            <a:ext cx="8911687" cy="1280890"/>
          </a:xfrm>
        </p:spPr>
        <p:txBody>
          <a:bodyPr>
            <a:normAutofit/>
          </a:bodyPr>
          <a:lstStyle/>
          <a:p>
            <a:r>
              <a:rPr lang="en-IN" sz="1800" dirty="0">
                <a:latin typeface="Times New Roman" panose="02020603050405020304" pitchFamily="18" charset="0"/>
                <a:cs typeface="Times New Roman" panose="02020603050405020304" pitchFamily="18" charset="0"/>
              </a:rPr>
              <a:t>Negative: </a:t>
            </a:r>
            <a:r>
              <a:rPr lang="en-IN" sz="1800" dirty="0">
                <a:solidFill>
                  <a:schemeClr val="tx1"/>
                </a:solidFill>
                <a:latin typeface="Times New Roman" panose="02020603050405020304" pitchFamily="18" charset="0"/>
                <a:cs typeface="Times New Roman" panose="02020603050405020304" pitchFamily="18" charset="0"/>
              </a:rPr>
              <a:t>The "Prediction" page processes an input tweet using the selected Random Forest model and outputs its sentiment classification (e.g., negative).</a:t>
            </a:r>
            <a:br>
              <a:rPr lang="en-IN" sz="1800" dirty="0">
                <a:solidFill>
                  <a:schemeClr val="tx1"/>
                </a:solidFill>
                <a:latin typeface="Times New Roman" panose="02020603050405020304" pitchFamily="18" charset="0"/>
                <a:cs typeface="Times New Roman" panose="02020603050405020304" pitchFamily="18" charset="0"/>
              </a:rPr>
            </a:b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1"/>
          </p:nvPr>
        </p:nvPicPr>
        <p:blipFill>
          <a:blip r:embed="rId2"/>
          <a:stretch>
            <a:fillRect/>
          </a:stretch>
        </p:blipFill>
        <p:spPr>
          <a:xfrm>
            <a:off x="3052587" y="2133600"/>
            <a:ext cx="7988652" cy="3778250"/>
          </a:xfrm>
          <a:prstGeom prst="rect">
            <a:avLst/>
          </a:prstGeom>
        </p:spPr>
      </p:pic>
    </p:spTree>
    <p:extLst>
      <p:ext uri="{BB962C8B-B14F-4D97-AF65-F5344CB8AC3E}">
        <p14:creationId xmlns:p14="http://schemas.microsoft.com/office/powerpoint/2010/main" val="726314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93494" y="596401"/>
            <a:ext cx="8911687" cy="1280890"/>
          </a:xfrm>
        </p:spPr>
        <p:txBody>
          <a:bodyPr>
            <a:normAutofit/>
          </a:bodyPr>
          <a:lstStyle/>
          <a:p>
            <a:r>
              <a:rPr lang="en-IN" sz="1800" dirty="0">
                <a:latin typeface="Times New Roman" panose="02020603050405020304" pitchFamily="18" charset="0"/>
                <a:cs typeface="Times New Roman" panose="02020603050405020304" pitchFamily="18" charset="0"/>
              </a:rPr>
              <a:t>Positive: </a:t>
            </a:r>
            <a:r>
              <a:rPr lang="en-IN" sz="1800" dirty="0">
                <a:solidFill>
                  <a:schemeClr val="tx1"/>
                </a:solidFill>
                <a:latin typeface="Times New Roman" panose="02020603050405020304" pitchFamily="18" charset="0"/>
                <a:cs typeface="Times New Roman" panose="02020603050405020304" pitchFamily="18" charset="0"/>
              </a:rPr>
              <a:t>The "Prediction" page </a:t>
            </a:r>
            <a:r>
              <a:rPr lang="en-IN" sz="1800" dirty="0" err="1">
                <a:solidFill>
                  <a:schemeClr val="tx1"/>
                </a:solidFill>
                <a:latin typeface="Times New Roman" panose="02020603050405020304" pitchFamily="18" charset="0"/>
                <a:cs typeface="Times New Roman" panose="02020603050405020304" pitchFamily="18" charset="0"/>
              </a:rPr>
              <a:t>analyzes</a:t>
            </a:r>
            <a:r>
              <a:rPr lang="en-IN" sz="1800" dirty="0">
                <a:solidFill>
                  <a:schemeClr val="tx1"/>
                </a:solidFill>
                <a:latin typeface="Times New Roman" panose="02020603050405020304" pitchFamily="18" charset="0"/>
                <a:cs typeface="Times New Roman" panose="02020603050405020304" pitchFamily="18" charset="0"/>
              </a:rPr>
              <a:t> an input tweet using the selected Random Forest model and provides a sentiment classification (e.g., positive).</a:t>
            </a:r>
          </a:p>
        </p:txBody>
      </p:sp>
      <p:pic>
        <p:nvPicPr>
          <p:cNvPr id="5" name="Content Placeholder 4"/>
          <p:cNvPicPr>
            <a:picLocks noGrp="1"/>
          </p:cNvPicPr>
          <p:nvPr>
            <p:ph idx="1"/>
          </p:nvPr>
        </p:nvPicPr>
        <p:blipFill>
          <a:blip r:embed="rId2"/>
          <a:stretch>
            <a:fillRect/>
          </a:stretch>
        </p:blipFill>
        <p:spPr>
          <a:xfrm>
            <a:off x="2879914" y="2133600"/>
            <a:ext cx="8333997" cy="3778250"/>
          </a:xfrm>
          <a:prstGeom prst="rect">
            <a:avLst/>
          </a:prstGeom>
        </p:spPr>
      </p:pic>
    </p:spTree>
    <p:extLst>
      <p:ext uri="{BB962C8B-B14F-4D97-AF65-F5344CB8AC3E}">
        <p14:creationId xmlns:p14="http://schemas.microsoft.com/office/powerpoint/2010/main" val="331409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E8DA03-C237-424A-B66E-ED2AD8F0FEDE}"/>
              </a:ext>
            </a:extLst>
          </p:cNvPr>
          <p:cNvSpPr>
            <a:spLocks noGrp="1"/>
          </p:cNvSpPr>
          <p:nvPr>
            <p:ph type="title"/>
          </p:nvPr>
        </p:nvSpPr>
        <p:spPr>
          <a:xfrm>
            <a:off x="1622171" y="293427"/>
            <a:ext cx="8912225" cy="1281112"/>
          </a:xfrm>
        </p:spPr>
        <p:txBody>
          <a:bodyPr>
            <a:normAutofit fontScale="90000"/>
          </a:bodyPr>
          <a:lstStyle/>
          <a:p>
            <a:pPr algn="ct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534396" y="0"/>
            <a:ext cx="1516079" cy="586854"/>
          </a:xfrm>
          <a:prstGeom prst="rect">
            <a:avLst/>
          </a:prstGeom>
        </p:spPr>
      </p:pic>
      <p:sp>
        <p:nvSpPr>
          <p:cNvPr id="6" name="TextBox 5">
            <a:extLst>
              <a:ext uri="{FF2B5EF4-FFF2-40B4-BE49-F238E27FC236}">
                <a16:creationId xmlns:a16="http://schemas.microsoft.com/office/drawing/2014/main" id="{DE80EC6D-E655-4C12-84FE-6651A3BE5859}"/>
              </a:ext>
            </a:extLst>
          </p:cNvPr>
          <p:cNvSpPr txBox="1"/>
          <p:nvPr/>
        </p:nvSpPr>
        <p:spPr>
          <a:xfrm>
            <a:off x="1477875" y="293427"/>
            <a:ext cx="10353054" cy="6961970"/>
          </a:xfrm>
          <a:prstGeom prst="rect">
            <a:avLst/>
          </a:prstGeom>
          <a:noFill/>
        </p:spPr>
        <p:txBody>
          <a:bodyPr wrap="square">
            <a:sp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In this paper, we also review some machine learning studies as well as research on how to perform sentiment analysis on Twitter data using that domain. The focus of the paper is on machine learning algorithms and models.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Staring at women and making comments can be considered forms of violence and harassment, and these practises, while unacceptable, are common, particularly in urban areas. Many studies conducted in India show that women have reported sexual harassment and other practises such as those mentioned above. Such studies have also revealed that in popular metropolitan cities such as Delhi, Pune, Chennai, and Mumbai, most women feel unsafe when they are surrounded by strangers. People can freely express themselves on social media about Indian politics, society, and a variety of other topics. Similarly, women can share their experiences if they have faced violence or sexual harassment, bringing innocent people together to fight back on these occurrences According to the analysis of tweets text collection obtained by Twitter, it includes names of people who have harassed women, as well as names of women or innocent people who have stood up to such violent acts or unethical behaviour by men, making them feel uncomfortable walking freely in public.</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445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193494" y="596401"/>
            <a:ext cx="8911687" cy="1280890"/>
          </a:xfrm>
        </p:spPr>
        <p:txBody>
          <a:bodyPr>
            <a:normAutofit/>
          </a:bodyPr>
          <a:lstStyle/>
          <a:p>
            <a:pPr algn="just">
              <a:lnSpc>
                <a:spcPct val="150000"/>
              </a:lnSpc>
            </a:pPr>
            <a:r>
              <a:rPr lang="en-IN" sz="1800" dirty="0">
                <a:solidFill>
                  <a:schemeClr val="tx1"/>
                </a:solidFill>
                <a:latin typeface="Times New Roman" panose="02020603050405020304" pitchFamily="18" charset="0"/>
                <a:cs typeface="Times New Roman" panose="02020603050405020304" pitchFamily="18" charset="0"/>
              </a:rPr>
              <a:t>Top five cities classes’ percentage: The "Tables" page displays city-wise sentiment analysis results, showing the percentage of positive, negative, and neutral tweets.</a:t>
            </a:r>
          </a:p>
        </p:txBody>
      </p:sp>
      <p:pic>
        <p:nvPicPr>
          <p:cNvPr id="6" name="Content Placeholder 5"/>
          <p:cNvPicPr>
            <a:picLocks noGrp="1"/>
          </p:cNvPicPr>
          <p:nvPr>
            <p:ph idx="1"/>
          </p:nvPr>
        </p:nvPicPr>
        <p:blipFill>
          <a:blip r:embed="rId2"/>
          <a:stretch>
            <a:fillRect/>
          </a:stretch>
        </p:blipFill>
        <p:spPr>
          <a:xfrm>
            <a:off x="2877367" y="2133600"/>
            <a:ext cx="8339091" cy="3778250"/>
          </a:xfrm>
          <a:prstGeom prst="rect">
            <a:avLst/>
          </a:prstGeom>
        </p:spPr>
      </p:pic>
    </p:spTree>
    <p:extLst>
      <p:ext uri="{BB962C8B-B14F-4D97-AF65-F5344CB8AC3E}">
        <p14:creationId xmlns:p14="http://schemas.microsoft.com/office/powerpoint/2010/main" val="330985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3BE8-2069-4F04-A5CE-21A492F2BB42}"/>
              </a:ext>
            </a:extLst>
          </p:cNvPr>
          <p:cNvSpPr>
            <a:spLocks noGrp="1"/>
          </p:cNvSpPr>
          <p:nvPr>
            <p:ph type="title"/>
          </p:nvPr>
        </p:nvSpPr>
        <p:spPr>
          <a:xfrm>
            <a:off x="1704352" y="750720"/>
            <a:ext cx="8911687" cy="473169"/>
          </a:xfrm>
        </p:spPr>
        <p:txBody>
          <a:bodyPr/>
          <a:lstStyle/>
          <a:p>
            <a:pPr algn="ctr"/>
            <a:r>
              <a:rPr lang="en-US" sz="2400" b="1" dirty="0">
                <a:solidFill>
                  <a:schemeClr val="accent4">
                    <a:lumMod val="75000"/>
                  </a:schemeClr>
                </a:solidFill>
                <a:latin typeface="Times New Roman" panose="02020603050405020304" pitchFamily="18" charset="0"/>
                <a:cs typeface="Times New Roman" panose="02020603050405020304" pitchFamily="18" charset="0"/>
              </a:rPr>
              <a:t>CONCLUSION</a:t>
            </a:r>
            <a:endParaRPr lang="en-IN"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00281A-EB7D-4FBE-8ABA-721AA8C46281}"/>
              </a:ext>
            </a:extLst>
          </p:cNvPr>
          <p:cNvSpPr>
            <a:spLocks noGrp="1"/>
          </p:cNvSpPr>
          <p:nvPr>
            <p:ph idx="1"/>
          </p:nvPr>
        </p:nvSpPr>
        <p:spPr>
          <a:xfrm>
            <a:off x="1640156" y="1540189"/>
            <a:ext cx="9987304" cy="3777622"/>
          </a:xfrm>
        </p:spPr>
        <p:txBody>
          <a:bodyPr>
            <a:norm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Women and girls have been subjected to a great deal of violence and harassment in public areas around the country, ranging from stalking to sexual harassment and assault. This application also focuses on how common Indian people can establish a sense of responsibility on the part of Indian society, so that we can focus on the safety of women in their environment. By using  Tweets about the safety of women in India, which frequently include images and text as well as written comments and phrases, we can predict the sentiment of the tweet and use it to analyze the type of tweet. Therefore by interpreting the results we can improve the safety of women.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7872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75A6-CE31-448F-BB90-9219F8A1B116}"/>
              </a:ext>
            </a:extLst>
          </p:cNvPr>
          <p:cNvSpPr>
            <a:spLocks noGrp="1"/>
          </p:cNvSpPr>
          <p:nvPr>
            <p:ph type="title"/>
          </p:nvPr>
        </p:nvSpPr>
        <p:spPr>
          <a:xfrm>
            <a:off x="1393456" y="209032"/>
            <a:ext cx="8911687" cy="640445"/>
          </a:xfrm>
        </p:spPr>
        <p:txBody>
          <a:bodyPr>
            <a:normAutofit/>
          </a:bodyPr>
          <a:lstStyle/>
          <a:p>
            <a:pPr algn="ctr"/>
            <a:r>
              <a:rPr lang="en-US" sz="2400" b="1" dirty="0">
                <a:solidFill>
                  <a:schemeClr val="accent4">
                    <a:lumMod val="75000"/>
                  </a:schemeClr>
                </a:solidFill>
                <a:latin typeface="Times New Roman" panose="02020603050405020304" pitchFamily="18" charset="0"/>
                <a:cs typeface="Times New Roman" panose="02020603050405020304" pitchFamily="18" charset="0"/>
              </a:rPr>
              <a:t>REFERNCES</a:t>
            </a:r>
            <a:endParaRPr lang="en-IN" sz="2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3451E4-64E8-4231-ADD9-AD127CD3AF9E}"/>
              </a:ext>
            </a:extLst>
          </p:cNvPr>
          <p:cNvSpPr>
            <a:spLocks noGrp="1"/>
          </p:cNvSpPr>
          <p:nvPr>
            <p:ph idx="1"/>
          </p:nvPr>
        </p:nvSpPr>
        <p:spPr>
          <a:xfrm>
            <a:off x="1519310" y="523936"/>
            <a:ext cx="10381958" cy="6328745"/>
          </a:xfrm>
        </p:spPr>
        <p:txBody>
          <a:bodyPr>
            <a:noAutofit/>
          </a:bodyPr>
          <a:lstStyle/>
          <a:p>
            <a:pPr algn="just">
              <a:lnSpc>
                <a:spcPct val="150000"/>
              </a:lnSpc>
              <a:buSzPts val="1100"/>
              <a:buFont typeface="Wingdings" panose="05000000000000000000" pitchFamily="2" charset="2"/>
              <a:buChar char="q"/>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Agarwal, Apoorv, Fadi Biadsy, and Kathleen R. Mckeown. "Contextual phrase-level polarity analysis using lexical affect scoring and syntactic n-grams." Proceedings of the 12th Conference of the European Chapter of the Association for Computational Linguistics. Association for Computational Linguistics, 2009.</a:t>
            </a:r>
          </a:p>
          <a:p>
            <a:pPr algn="just">
              <a:lnSpc>
                <a:spcPct val="150000"/>
              </a:lnSpc>
              <a:buSzPts val="1100"/>
              <a:buFont typeface="Wingdings" panose="05000000000000000000" pitchFamily="2" charset="2"/>
              <a:buChar char="q"/>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Barbosa, Luciano, and Junlan Feng. "Robust sentiment detection on twitter from biased and noisy data." Proceedings of the 23rd international www.jespublication.com conference on computational linguistics: posters. Association for Computational Linguistics, 2010.</a:t>
            </a:r>
          </a:p>
          <a:p>
            <a:pPr algn="just">
              <a:lnSpc>
                <a:spcPct val="150000"/>
              </a:lnSpc>
              <a:buSzPts val="1100"/>
              <a:buFont typeface="Wingdings" panose="05000000000000000000" pitchFamily="2" charset="2"/>
              <a:buChar char="q"/>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Bermingham, Adam, and Alan F. Smeaton. "Classifying sentiment in microblogs: is brevity an advantage?." Proceedings of the 19th ACM international conference on Information and knowledge management. ACM, 2010.</a:t>
            </a:r>
          </a:p>
          <a:p>
            <a:pPr algn="just">
              <a:lnSpc>
                <a:spcPct val="150000"/>
              </a:lnSpc>
              <a:buSzPts val="1100"/>
              <a:buFont typeface="Wingdings" panose="05000000000000000000" pitchFamily="2" charset="2"/>
              <a:buChar char="q"/>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Gamon, Michael. "Sentiment classification on customer feedback data: noisy data, large feature vectors, and the role of linguistic analysis." Proceedings of the 20th international conference on Computational Linguistics. Association for Computational Linguistics, 2004.</a:t>
            </a:r>
          </a:p>
        </p:txBody>
      </p:sp>
    </p:spTree>
    <p:extLst>
      <p:ext uri="{BB962C8B-B14F-4D97-AF65-F5344CB8AC3E}">
        <p14:creationId xmlns:p14="http://schemas.microsoft.com/office/powerpoint/2010/main" val="2505992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246E0B-30D8-4B31-B0A1-4404AFD4558E}"/>
              </a:ext>
            </a:extLst>
          </p:cNvPr>
          <p:cNvSpPr txBox="1"/>
          <p:nvPr/>
        </p:nvSpPr>
        <p:spPr>
          <a:xfrm>
            <a:off x="1547448" y="640512"/>
            <a:ext cx="10002128" cy="5576976"/>
          </a:xfrm>
          <a:prstGeom prst="rect">
            <a:avLst/>
          </a:prstGeom>
          <a:noFill/>
        </p:spPr>
        <p:txBody>
          <a:bodyPr wrap="square">
            <a:spAutoFit/>
          </a:bodyPr>
          <a:lstStyle/>
          <a:p>
            <a:pPr marL="342900" lvl="0" indent="-342900" algn="just">
              <a:lnSpc>
                <a:spcPct val="150000"/>
              </a:lnSpc>
              <a:buSzPts val="1100"/>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Charniak, Eugene, and Mark Johnson. "Coarse-to fine n-best parsing and MaxEnt discriminative reranking." Proceedings of the 43rd annual meeting on association for computational linguistics. Association for Computational Linguistics, 2005.</a:t>
            </a:r>
          </a:p>
          <a:p>
            <a:pPr marL="342900" lvl="0" indent="-342900" algn="just">
              <a:lnSpc>
                <a:spcPct val="150000"/>
              </a:lnSpc>
              <a:buSzPts val="1100"/>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Gupta, B., Negi, M., Vishwakarma, K., Rawat, G., &amp; Badhani, P. (2017). Study of Twitter sentiment analysis using machine learning algorithms on Python. International Journal of Computer Applications, 165(9), 0975-8887</a:t>
            </a:r>
          </a:p>
          <a:p>
            <a:pPr marL="342900" lvl="0" indent="-342900" algn="just">
              <a:lnSpc>
                <a:spcPct val="150000"/>
              </a:lnSpc>
              <a:buSzPts val="1100"/>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Sahayak, V., Shete, V., &amp; Pathan, A. (2015). Sentiment analysis on twitter data. International Journal of Innovative Research in Advanced Engineering (IJIRAE), 2(1), 178-183.</a:t>
            </a:r>
          </a:p>
          <a:p>
            <a:pPr marL="342900" lvl="0" indent="-342900" algn="just">
              <a:lnSpc>
                <a:spcPct val="150000"/>
              </a:lnSpc>
              <a:spcAft>
                <a:spcPts val="800"/>
              </a:spcAft>
              <a:buSzPts val="1100"/>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Mamgain, N., Mehta, E., Mittal, A., &amp; Bhatt, G. (2016, March). Sentiment analysis of top colleges in India using Twitter data. In Computational Techniques in Information and Communication Technologies (ICCTICT), 2016 International Conference on (pp. 525-530). IEEE. </a:t>
            </a:r>
          </a:p>
        </p:txBody>
      </p:sp>
    </p:spTree>
    <p:extLst>
      <p:ext uri="{BB962C8B-B14F-4D97-AF65-F5344CB8AC3E}">
        <p14:creationId xmlns:p14="http://schemas.microsoft.com/office/powerpoint/2010/main" val="33588411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6BCD4F-30AB-4A5C-B1A5-5D4A45DE1A6D}"/>
              </a:ext>
            </a:extLst>
          </p:cNvPr>
          <p:cNvSpPr txBox="1"/>
          <p:nvPr/>
        </p:nvSpPr>
        <p:spPr>
          <a:xfrm rot="20567132">
            <a:off x="1734569" y="2497975"/>
            <a:ext cx="8722862" cy="1862048"/>
          </a:xfrm>
          <a:prstGeom prst="rect">
            <a:avLst/>
          </a:prstGeom>
          <a:noFill/>
        </p:spPr>
        <p:txBody>
          <a:bodyPr wrap="square">
            <a:spAutoFit/>
          </a:bodyPr>
          <a:lstStyle/>
          <a:p>
            <a:pPr algn="ctr"/>
            <a:r>
              <a:rPr lang="en-IN" sz="11500" b="1" dirty="0">
                <a:solidFill>
                  <a:schemeClr val="accent5">
                    <a:lumMod val="60000"/>
                    <a:lumOff val="40000"/>
                  </a:schemeClr>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T</a:t>
            </a:r>
            <a:r>
              <a:rPr lang="en-IN" sz="11500" b="1" dirty="0">
                <a:solidFill>
                  <a:schemeClr val="accent2">
                    <a:lumMod val="75000"/>
                  </a:schemeClr>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h</a:t>
            </a:r>
            <a:r>
              <a:rPr lang="en-IN" sz="11500" b="1" dirty="0">
                <a:solidFill>
                  <a:srgbClr val="FFC000"/>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a</a:t>
            </a:r>
            <a:r>
              <a:rPr lang="en-IN" sz="11500" b="1" dirty="0">
                <a:solidFill>
                  <a:srgbClr val="92D050"/>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n</a:t>
            </a:r>
            <a:r>
              <a:rPr lang="en-IN" sz="11500" b="1" dirty="0">
                <a:solidFill>
                  <a:srgbClr val="FF0000"/>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k</a:t>
            </a:r>
            <a:r>
              <a:rPr lang="en-IN" sz="8800" b="1" dirty="0">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 </a:t>
            </a:r>
            <a:r>
              <a:rPr lang="en-IN" sz="8800" b="1" dirty="0">
                <a:solidFill>
                  <a:schemeClr val="accent6">
                    <a:lumMod val="60000"/>
                    <a:lumOff val="40000"/>
                  </a:schemeClr>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Y</a:t>
            </a:r>
            <a:r>
              <a:rPr lang="en-IN" sz="8800" b="1" dirty="0">
                <a:solidFill>
                  <a:schemeClr val="tx1">
                    <a:lumMod val="65000"/>
                    <a:lumOff val="35000"/>
                  </a:schemeClr>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o</a:t>
            </a:r>
            <a:r>
              <a:rPr lang="en-IN" sz="8800" b="1" dirty="0">
                <a:solidFill>
                  <a:srgbClr val="00B050"/>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u</a:t>
            </a:r>
            <a:endParaRPr lang="en-IN" sz="8800" b="1" dirty="0">
              <a:solidFill>
                <a:srgbClr val="00B050"/>
              </a:solidFill>
              <a:effectLst>
                <a:outerShdw blurRad="38100" dist="38100" dir="2700000" algn="tl">
                  <a:srgbClr val="000000">
                    <a:alpha val="43137"/>
                  </a:srgbClr>
                </a:outerShdw>
              </a:effectLst>
              <a:latin typeface="Lucida Handwriting" panose="03010101010101010101" pitchFamily="66" charset="0"/>
            </a:endParaRPr>
          </a:p>
        </p:txBody>
      </p:sp>
    </p:spTree>
    <p:extLst>
      <p:ext uri="{BB962C8B-B14F-4D97-AF65-F5344CB8AC3E}">
        <p14:creationId xmlns:p14="http://schemas.microsoft.com/office/powerpoint/2010/main" val="374562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50" y="111878"/>
            <a:ext cx="11227692" cy="451107"/>
          </a:xfrm>
        </p:spPr>
        <p:txBody>
          <a:bodyPr>
            <a:noAutofit/>
          </a:bodyPr>
          <a:lstStyle/>
          <a:p>
            <a:pPr algn="ctr"/>
            <a:r>
              <a:rPr lang="en-US" sz="2400" b="1" dirty="0">
                <a:solidFill>
                  <a:schemeClr val="accent5">
                    <a:lumMod val="75000"/>
                  </a:schemeClr>
                </a:solidFill>
                <a:latin typeface="Times New Roman" panose="02020603050405020304" pitchFamily="18" charset="0"/>
                <a:cs typeface="Times New Roman" panose="02020603050405020304" pitchFamily="18" charset="0"/>
              </a:rPr>
              <a:t>LITERATURE REVIEW</a:t>
            </a:r>
            <a:r>
              <a:rPr lang="en-US" altLang="en-US" sz="2400" dirty="0">
                <a:solidFill>
                  <a:schemeClr val="accent5">
                    <a:lumMod val="75000"/>
                  </a:schemeClr>
                </a:solidFill>
                <a:latin typeface="Times New Roman" panose="02020603050405020304" pitchFamily="18" charset="0"/>
                <a:cs typeface="Times New Roman" panose="02020603050405020304" pitchFamily="18" charset="0"/>
              </a:rPr>
              <a:t/>
            </a:r>
            <a:br>
              <a:rPr lang="en-US" altLang="en-US" sz="2400" dirty="0">
                <a:solidFill>
                  <a:schemeClr val="accent5">
                    <a:lumMod val="75000"/>
                  </a:schemeClr>
                </a:solidFill>
                <a:latin typeface="Times New Roman" panose="02020603050405020304" pitchFamily="18" charset="0"/>
                <a:cs typeface="Times New Roman" panose="02020603050405020304" pitchFamily="18" charset="0"/>
              </a:rPr>
            </a:br>
            <a:endParaRPr lang="en-US" sz="2400" dirty="0">
              <a:solidFill>
                <a:schemeClr val="accent5">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7047853"/>
              </p:ext>
            </p:extLst>
          </p:nvPr>
        </p:nvGraphicFramePr>
        <p:xfrm>
          <a:off x="1448972" y="641445"/>
          <a:ext cx="10453969" cy="6104677"/>
        </p:xfrm>
        <a:graphic>
          <a:graphicData uri="http://schemas.openxmlformats.org/drawingml/2006/table">
            <a:tbl>
              <a:tblPr firstRow="1" bandRow="1">
                <a:tableStyleId>{5940675A-B579-460E-94D1-54222C63F5DA}</a:tableStyleId>
              </a:tblPr>
              <a:tblGrid>
                <a:gridCol w="773723">
                  <a:extLst>
                    <a:ext uri="{9D8B030D-6E8A-4147-A177-3AD203B41FA5}">
                      <a16:colId xmlns:a16="http://schemas.microsoft.com/office/drawing/2014/main" val="20000"/>
                    </a:ext>
                  </a:extLst>
                </a:gridCol>
                <a:gridCol w="2053883">
                  <a:extLst>
                    <a:ext uri="{9D8B030D-6E8A-4147-A177-3AD203B41FA5}">
                      <a16:colId xmlns:a16="http://schemas.microsoft.com/office/drawing/2014/main" val="20001"/>
                    </a:ext>
                  </a:extLst>
                </a:gridCol>
                <a:gridCol w="2025748">
                  <a:extLst>
                    <a:ext uri="{9D8B030D-6E8A-4147-A177-3AD203B41FA5}">
                      <a16:colId xmlns:a16="http://schemas.microsoft.com/office/drawing/2014/main" val="20002"/>
                    </a:ext>
                  </a:extLst>
                </a:gridCol>
                <a:gridCol w="2278966">
                  <a:extLst>
                    <a:ext uri="{9D8B030D-6E8A-4147-A177-3AD203B41FA5}">
                      <a16:colId xmlns:a16="http://schemas.microsoft.com/office/drawing/2014/main" val="20003"/>
                    </a:ext>
                  </a:extLst>
                </a:gridCol>
                <a:gridCol w="3321649">
                  <a:extLst>
                    <a:ext uri="{9D8B030D-6E8A-4147-A177-3AD203B41FA5}">
                      <a16:colId xmlns:a16="http://schemas.microsoft.com/office/drawing/2014/main" val="20004"/>
                    </a:ext>
                  </a:extLst>
                </a:gridCol>
              </a:tblGrid>
              <a:tr h="610477">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S. No</a:t>
                      </a:r>
                    </a:p>
                  </a:txBody>
                  <a:tcPr anchor="ctr"/>
                </a:tc>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Journal Type </a:t>
                      </a:r>
                      <a:r>
                        <a:rPr lang="en-US" sz="1300" b="1" baseline="0" dirty="0">
                          <a:solidFill>
                            <a:schemeClr val="accent4">
                              <a:lumMod val="75000"/>
                            </a:schemeClr>
                          </a:solidFill>
                          <a:latin typeface="Times New Roman" panose="02020603050405020304" pitchFamily="18" charset="0"/>
                          <a:cs typeface="Times New Roman" panose="02020603050405020304" pitchFamily="18" charset="0"/>
                        </a:rPr>
                        <a:t>with year</a:t>
                      </a:r>
                      <a:endParaRPr lang="en-US" sz="1300" b="1" dirty="0">
                        <a:solidFill>
                          <a:schemeClr val="accent4">
                            <a:lumMod val="7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Authors</a:t>
                      </a:r>
                    </a:p>
                  </a:txBody>
                  <a:tcPr anchor="ctr"/>
                </a:tc>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Title</a:t>
                      </a:r>
                    </a:p>
                  </a:txBody>
                  <a:tcPr anchor="ctr"/>
                </a:tc>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362676">
                <a:tc>
                  <a:txBody>
                    <a:bodyPr/>
                    <a:lstStyle/>
                    <a:p>
                      <a:pPr algn="ctr"/>
                      <a:r>
                        <a:rPr lang="en-US" sz="1300" b="0" dirty="0">
                          <a:solidFill>
                            <a:schemeClr val="tx1"/>
                          </a:solidFill>
                          <a:latin typeface="Times New Roman" panose="02020603050405020304" pitchFamily="18" charset="0"/>
                          <a:cs typeface="Times New Roman" panose="02020603050405020304" pitchFamily="18" charset="0"/>
                        </a:rPr>
                        <a:t>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kern="1200" dirty="0">
                          <a:solidFill>
                            <a:schemeClr val="tx1"/>
                          </a:solidFill>
                          <a:effectLst/>
                          <a:latin typeface="Times New Roman" panose="02020603050405020304" pitchFamily="18" charset="0"/>
                          <a:ea typeface="+mn-ea"/>
                          <a:cs typeface="Times New Roman" panose="02020603050405020304" pitchFamily="18" charset="0"/>
                        </a:rPr>
                        <a:t>EACL, 2009</a:t>
                      </a: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Agarwal, Apoorv, Fadi Biadsy, and Kathleen R. Mckeown</a:t>
                      </a:r>
                      <a:endParaRPr lang="en-US" sz="13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Contextual phrase-level polarity analysis using lexical affect scoring and syntactic n-grams</a:t>
                      </a:r>
                      <a:endParaRPr lang="en-US" sz="13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lvl="0" algn="ctr"/>
                      <a:r>
                        <a:rPr lang="en-IN" sz="1300" kern="1200" dirty="0">
                          <a:solidFill>
                            <a:schemeClr val="tx1"/>
                          </a:solidFill>
                          <a:effectLst/>
                          <a:latin typeface="Times New Roman" panose="02020603050405020304" pitchFamily="18" charset="0"/>
                          <a:ea typeface="+mn-ea"/>
                          <a:cs typeface="Times New Roman" panose="02020603050405020304" pitchFamily="18" charset="0"/>
                        </a:rPr>
                        <a:t>In this paper, demonstrate a considerable improvement over both a majority class baseline and a more challenging baseline comprised of lexical n-grams</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362676">
                <a:tc>
                  <a:txBody>
                    <a:bodyPr/>
                    <a:lstStyle/>
                    <a:p>
                      <a:pPr algn="ctr"/>
                      <a:r>
                        <a:rPr lang="en-US" sz="1300" b="0">
                          <a:solidFill>
                            <a:schemeClr val="tx1"/>
                          </a:solidFill>
                          <a:latin typeface="Times New Roman" panose="02020603050405020304" pitchFamily="18" charset="0"/>
                          <a:cs typeface="Times New Roman" panose="02020603050405020304" pitchFamily="18" charset="0"/>
                        </a:rPr>
                        <a:t>2</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lvl="0" algn="ctr"/>
                      <a:r>
                        <a:rPr lang="en-US" sz="1300" b="0" kern="1200" dirty="0">
                          <a:solidFill>
                            <a:schemeClr val="tx1"/>
                          </a:solidFill>
                          <a:effectLst/>
                          <a:latin typeface="Times New Roman" panose="02020603050405020304" pitchFamily="18" charset="0"/>
                          <a:ea typeface="+mn-ea"/>
                          <a:cs typeface="Times New Roman" panose="02020603050405020304" pitchFamily="18" charset="0"/>
                        </a:rPr>
                        <a:t>ICIKM, 2010</a:t>
                      </a: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Bermingham, Adam, and Alan F. Smeaton</a:t>
                      </a:r>
                      <a:endParaRPr lang="en-US"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Classifying sentiment in microblogs: is brevity an advantage</a:t>
                      </a:r>
                      <a:endParaRPr lang="en-US"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In this paper, we test the premise that sentiment is simpler to categorise in short form papers than in longer form documents.</a:t>
                      </a:r>
                      <a:endParaRPr lang="en-US" sz="13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2"/>
                  </a:ext>
                </a:extLst>
              </a:tr>
              <a:tr h="1410428">
                <a:tc>
                  <a:txBody>
                    <a:bodyPr/>
                    <a:lstStyle/>
                    <a:p>
                      <a:pPr algn="ctr"/>
                      <a:r>
                        <a:rPr lang="en-US" sz="1300" b="0">
                          <a:solidFill>
                            <a:schemeClr val="tx1"/>
                          </a:solidFill>
                          <a:latin typeface="Times New Roman" panose="02020603050405020304" pitchFamily="18" charset="0"/>
                          <a:cs typeface="Times New Roman" panose="02020603050405020304" pitchFamily="18" charset="0"/>
                        </a:rPr>
                        <a:t>3</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IJIRAE, 2015</a:t>
                      </a:r>
                      <a:endParaRPr lang="en-US"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300" b="0" kern="1200" dirty="0">
                          <a:solidFill>
                            <a:schemeClr val="tx1"/>
                          </a:solidFill>
                          <a:effectLst/>
                          <a:latin typeface="Times New Roman" panose="02020603050405020304" pitchFamily="18" charset="0"/>
                          <a:ea typeface="+mn-ea"/>
                          <a:cs typeface="Times New Roman" panose="02020603050405020304" pitchFamily="18" charset="0"/>
                        </a:rPr>
                        <a:t>Sahayak, V., Shete, V., &amp; Pathan, A.</a:t>
                      </a:r>
                      <a:endParaRPr lang="en-US"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ct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Sentiment analysis on twitter data</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we will examine the existing analysis of the Twitter dataset utilising a data mining technique, such as the usage of Sentiment analysis algorithms and machine learning algorithms.</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1358420">
                <a:tc>
                  <a:txBody>
                    <a:bodyPr/>
                    <a:lstStyle/>
                    <a:p>
                      <a:pPr algn="ctr"/>
                      <a:r>
                        <a:rPr lang="en-US" sz="1300" b="0">
                          <a:solidFill>
                            <a:schemeClr val="tx1"/>
                          </a:solidFill>
                          <a:latin typeface="Times New Roman" panose="02020603050405020304" pitchFamily="18" charset="0"/>
                          <a:cs typeface="Times New Roman" panose="02020603050405020304" pitchFamily="18" charset="0"/>
                        </a:rPr>
                        <a:t>4</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300" b="0" kern="1200" dirty="0">
                          <a:solidFill>
                            <a:schemeClr val="tx1"/>
                          </a:solidFill>
                          <a:effectLst/>
                          <a:latin typeface="Times New Roman" panose="02020603050405020304" pitchFamily="18" charset="0"/>
                          <a:ea typeface="+mn-ea"/>
                          <a:cs typeface="Times New Roman" panose="02020603050405020304" pitchFamily="18" charset="0"/>
                        </a:rPr>
                        <a:t>ICCTICT, 2016</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Mamgain, N., Mehta, E., Mittal, A., &amp; Bhatt, G. </a:t>
                      </a:r>
                      <a:endParaRPr lang="pt-BR"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Sentiment analysis of top colleges in India using Twitter data</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sz="1300" kern="1200" dirty="0">
                          <a:solidFill>
                            <a:schemeClr val="tx1"/>
                          </a:solidFill>
                          <a:effectLst/>
                          <a:latin typeface="Times New Roman" panose="02020603050405020304" pitchFamily="18" charset="0"/>
                          <a:ea typeface="+mn-ea"/>
                          <a:cs typeface="Times New Roman" panose="02020603050405020304" pitchFamily="18" charset="0"/>
                        </a:rPr>
                        <a:t>In this paper, compares the results produced by using the following machine learning algorithms: Nave Bayes and Support Vector Machine, as well as an Artificial Neural Network model: Multilayer Perceptron. </a:t>
                      </a:r>
                      <a:endParaRPr lang="en-US" sz="13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414672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517109"/>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6613" y="1307485"/>
            <a:ext cx="9889052" cy="4910436"/>
          </a:xfrm>
        </p:spPr>
        <p:txBody>
          <a:bodyPr>
            <a:normAutofit/>
          </a:bodyPr>
          <a:lstStyle/>
          <a:p>
            <a:pPr marL="0" indent="0" algn="just">
              <a:lnSpc>
                <a:spcPct val="150000"/>
              </a:lnSpc>
              <a:spcAft>
                <a:spcPts val="800"/>
              </a:spcAft>
              <a:buNone/>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we consider these systems were previously, they used to find the records manually which leads to waste they no fast response in the case and they need to search each and everything were as in previous system they don’t have the awareness about the technology due to that many women lost their life valuable life so to reduce the crime against the women we are implementing different system.</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2000" b="1" dirty="0">
                <a:solidFill>
                  <a:schemeClr val="accent4"/>
                </a:solidFill>
                <a:latin typeface="Times New Roman" panose="02020603050405020304" pitchFamily="18" charset="0"/>
                <a:cs typeface="Times New Roman" panose="02020603050405020304" pitchFamily="18" charset="0"/>
              </a:rPr>
              <a:t>Dis Advantages:</a:t>
            </a: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More time</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It’s difficult to find them</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Less efficiency</a:t>
            </a:r>
            <a:endParaRPr lang="en-IN" sz="2000" dirty="0">
              <a:solidFill>
                <a:schemeClr val="tx1"/>
              </a:solidFill>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198845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1501673" y="1230188"/>
            <a:ext cx="10371459" cy="5466034"/>
          </a:xfrm>
        </p:spPr>
        <p:txBody>
          <a:bodyPr>
            <a:noAutofit/>
          </a:bodyPr>
          <a:lstStyle/>
          <a:p>
            <a:pPr marL="0" indent="0" algn="just">
              <a:lnSpc>
                <a:spcPct val="150000"/>
              </a:lnSpc>
              <a:spcAft>
                <a:spcPts val="800"/>
              </a:spcAft>
              <a:buNone/>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we consider now due rapid change in the society. The people have more awareness against such kinds of crimes. Now they need to maintain the records manually everything can be maintained and we can find out the criminal easily by using these we can find his enter details of him and we can punish him. And we can also find the previous records. Here we are implementing using the ML based algorithms are Ada boosting, Cat boosting, SVM and Naïve Bayes. These algorithms are used for training the dataset from which we can predict the output.</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2000" b="1" dirty="0">
                <a:solidFill>
                  <a:schemeClr val="accent4"/>
                </a:solidFill>
                <a:latin typeface="Times New Roman" panose="02020603050405020304" pitchFamily="18" charset="0"/>
                <a:cs typeface="Times New Roman" panose="02020603050405020304" pitchFamily="18" charset="0"/>
              </a:rPr>
              <a:t>Advantages:</a:t>
            </a: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Less time</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More accurate result</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More efficiency</a:t>
            </a:r>
            <a:endParaRPr lang="en-IN" sz="2000" dirty="0">
              <a:solidFill>
                <a:schemeClr val="tx1"/>
              </a:solidFill>
              <a:effectLst/>
              <a:latin typeface="Times New Roman" panose="02020603050405020304" pitchFamily="18" charset="0"/>
              <a:ea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40156" y="404325"/>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PROPOSED METHOD</a:t>
            </a:r>
            <a:r>
              <a:rPr lang="en-US" altLang="en-US" sz="2400" b="1" dirty="0">
                <a:solidFill>
                  <a:schemeClr val="accent4"/>
                </a:solidFill>
                <a:latin typeface="Times New Roman" panose="02020603050405020304" pitchFamily="18" charset="0"/>
                <a:cs typeface="Times New Roman" panose="02020603050405020304" pitchFamily="18" charset="0"/>
              </a:rPr>
              <a:t/>
            </a:r>
            <a:br>
              <a:rPr lang="en-US" altLang="en-US" sz="2400" b="1" dirty="0">
                <a:solidFill>
                  <a:schemeClr val="accent4"/>
                </a:solidFill>
                <a:latin typeface="Times New Roman" panose="02020603050405020304" pitchFamily="18" charset="0"/>
                <a:cs typeface="Times New Roman" panose="02020603050405020304" pitchFamily="18" charset="0"/>
              </a:rPr>
            </a:br>
            <a:endParaRPr lang="en-US" sz="2400" b="1" dirty="0">
              <a:solidFill>
                <a:schemeClr val="accent4"/>
              </a:solidFill>
              <a:latin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50679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398" y="323860"/>
            <a:ext cx="8911687" cy="426768"/>
          </a:xfrm>
        </p:spPr>
        <p:txBody>
          <a:bodyPr>
            <a:no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BLOCK DIAGRAM</a:t>
            </a:r>
          </a:p>
        </p:txBody>
      </p:sp>
      <p:pic>
        <p:nvPicPr>
          <p:cNvPr id="7" name="Content Placeholder 6">
            <a:extLst>
              <a:ext uri="{FF2B5EF4-FFF2-40B4-BE49-F238E27FC236}">
                <a16:creationId xmlns:a16="http://schemas.microsoft.com/office/drawing/2014/main" id="{02C2B5AC-073E-41EF-8170-12AC5ABBB5F2}"/>
              </a:ext>
            </a:extLst>
          </p:cNvPr>
          <p:cNvPicPr>
            <a:picLocks noGrp="1" noChangeAspect="1"/>
          </p:cNvPicPr>
          <p:nvPr>
            <p:ph idx="1"/>
          </p:nvPr>
        </p:nvPicPr>
        <p:blipFill>
          <a:blip r:embed="rId2"/>
          <a:stretch>
            <a:fillRect/>
          </a:stretch>
        </p:blipFill>
        <p:spPr>
          <a:xfrm>
            <a:off x="3389637" y="1138754"/>
            <a:ext cx="5754362" cy="5504616"/>
          </a:xfrm>
          <a:prstGeom prst="rect">
            <a:avLst/>
          </a:prstGeom>
        </p:spPr>
      </p:pic>
    </p:spTree>
    <p:extLst>
      <p:ext uri="{BB962C8B-B14F-4D97-AF65-F5344CB8AC3E}">
        <p14:creationId xmlns:p14="http://schemas.microsoft.com/office/powerpoint/2010/main" val="28869872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6596</TotalTime>
  <Words>3698</Words>
  <Application>Microsoft Office PowerPoint</Application>
  <PresentationFormat>Widescreen</PresentationFormat>
  <Paragraphs>173</Paragraphs>
  <Slides>54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Arial</vt:lpstr>
      <vt:lpstr>Calibri</vt:lpstr>
      <vt:lpstr>Century Gothic</vt:lpstr>
      <vt:lpstr>DejaVu Sans</vt:lpstr>
      <vt:lpstr>Liberation Serif</vt:lpstr>
      <vt:lpstr>Lucida Handwriting</vt:lpstr>
      <vt:lpstr>Symbol</vt:lpstr>
      <vt:lpstr>Times New Roman</vt:lpstr>
      <vt:lpstr>Wingdings</vt:lpstr>
      <vt:lpstr>Wingdings 3</vt:lpstr>
      <vt:lpstr>Wisp</vt:lpstr>
      <vt:lpstr>PowerPoint Presentation</vt:lpstr>
      <vt:lpstr>INDEX </vt:lpstr>
      <vt:lpstr>ABSTRACT</vt:lpstr>
      <vt:lpstr>INTRODUCTION   </vt:lpstr>
      <vt:lpstr>   </vt:lpstr>
      <vt:lpstr>LITERATURE REVIEW </vt:lpstr>
      <vt:lpstr>EXISTING METHOD </vt:lpstr>
      <vt:lpstr>PROPOSED METHOD </vt:lpstr>
      <vt:lpstr>BLOCK DIAGRAM</vt:lpstr>
      <vt:lpstr>IMPLEMENTATION</vt:lpstr>
      <vt:lpstr>SYSTEM REQUIREMENTS</vt:lpstr>
      <vt:lpstr>PowerPoint Presentation</vt:lpstr>
      <vt:lpstr>PowerPoint Presentation</vt:lpstr>
      <vt:lpstr>PowerPoint Presentation</vt:lpstr>
      <vt:lpstr>ARCHITECTURE</vt:lpstr>
      <vt:lpstr>SYSTEM DESIGN</vt:lpstr>
      <vt:lpstr>PowerPoint Presentation</vt:lpstr>
      <vt:lpstr>PowerPoint Presentation</vt:lpstr>
      <vt:lpstr>UML DIAGRAMS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vt:lpstr>
      <vt:lpstr>Uploading Dataset: The "Upload Dataset" page allows users to upload CSV files for analysis related to women's safety on Twitter. </vt:lpstr>
      <vt:lpstr>Uploaded Dataset: The "View Dataset" page displays the uploaded dataset in a tabular format for review and analysis. .</vt:lpstr>
      <vt:lpstr>Reading Dataset: dataset with various Twitter metrics foThe "Preprocess Dataset" page displays the cleaned and consolidated r analysis. .</vt:lpstr>
      <vt:lpstr>Data Pro-processed: The "Top Spam/Ham Words" page displays the top 30 positive, negative, and neutral words identified from the dataset for spam and sentiment analysis. .</vt:lpstr>
      <vt:lpstr>Graph: The "Graph" page visually compares the performance metrics (accuracy, precision, and recall) of various machine learning models using a bar chart.</vt:lpstr>
      <vt:lpstr>Model performance: SVM: The "Model Performance" page displays the performance metrics (accuracy, precision, and recall) of the selected SVM-based machine learning model. </vt:lpstr>
      <vt:lpstr>Neural Network: The "Model Performance" page shows the performance metrics (accuracy, precision, and recall) of the selected Neural Network-based machine learning model. </vt:lpstr>
      <vt:lpstr>Gradient Boost: The "Model Performance" page displays the performance metrics (accuracy, precision, and recall) of the selected Gradient Boost-based machine learning model. </vt:lpstr>
      <vt:lpstr>Gradient Boost: The "Model Performance" page displays the performance metrics (accuracy, precision, and recall) of the selected Random Forest-based machine learning model</vt:lpstr>
      <vt:lpstr>Decision tree: The "Model Performance" page displays the performance metrics (accuracy, precision, and recall) of the selected Decision Tree-based machine learning model.</vt:lpstr>
      <vt:lpstr>Naïve Bayes: The "Model Performance" page displays the performance metrics (accuracy, precision, and recall) of the selected Naive Bayes-based machine learning model.</vt:lpstr>
      <vt:lpstr>KNN: The "Model Performance" page displays the performance metrics (accuracy, precision, and recall) of the selected K-Nearest Neighbors (KNN)-based machine learning model.</vt:lpstr>
      <vt:lpstr>Prediction: Neutral The "Prediction" page allows users to input a tweet, analyzes it using the selected model, and provides a sentiment prediction (e.g., neutral).</vt:lpstr>
      <vt:lpstr>Negative: The "Prediction" page processes an input tweet using the selected Random Forest model and outputs its sentiment classification (e.g., negative). </vt:lpstr>
      <vt:lpstr>Positive: The "Prediction" page analyzes an input tweet using the selected Random Forest model and provides a sentiment classification (e.g., positive).</vt:lpstr>
      <vt:lpstr>Top five cities classes’ percentage: The "Tables" page displays city-wise sentiment analysis results, showing the percentage of positive, negative, and neutral tweets.</vt:lpstr>
      <vt:lpstr>CONCLUSION</vt:lpstr>
      <vt:lpstr>REFERNCES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Devishreevani S</cp:lastModifiedBy>
  <cp:revision>427</cp:revision>
  <dcterms:created xsi:type="dcterms:W3CDTF">2020-06-29T09:16:21Z</dcterms:created>
  <dcterms:modified xsi:type="dcterms:W3CDTF">2025-01-25T13:51:45Z</dcterms:modified>
</cp:coreProperties>
</file>