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6" r:id="rId2"/>
    <p:sldId id="257" r:id="rId3"/>
    <p:sldId id="258" r:id="rId4"/>
    <p:sldId id="259" r:id="rId5"/>
    <p:sldId id="270" r:id="rId6"/>
    <p:sldId id="361" r:id="rId7"/>
    <p:sldId id="261" r:id="rId8"/>
    <p:sldId id="273" r:id="rId9"/>
    <p:sldId id="333" r:id="rId10"/>
    <p:sldId id="304" r:id="rId11"/>
    <p:sldId id="334" r:id="rId12"/>
    <p:sldId id="342" r:id="rId13"/>
    <p:sldId id="343" r:id="rId14"/>
    <p:sldId id="341" r:id="rId15"/>
    <p:sldId id="336" r:id="rId16"/>
    <p:sldId id="337" r:id="rId17"/>
    <p:sldId id="338" r:id="rId18"/>
    <p:sldId id="339" r:id="rId19"/>
    <p:sldId id="362" r:id="rId20"/>
    <p:sldId id="363" r:id="rId21"/>
    <p:sldId id="3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6" autoAdjust="0"/>
    <p:restoredTop sz="94660"/>
  </p:normalViewPr>
  <p:slideViewPr>
    <p:cSldViewPr snapToGrid="0">
      <p:cViewPr varScale="1">
        <p:scale>
          <a:sx n="69" d="100"/>
          <a:sy n="69" d="100"/>
        </p:scale>
        <p:origin x="7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029" y="2552497"/>
            <a:ext cx="8773704" cy="152792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800"/>
              </a:spcAft>
            </a:pPr>
            <a:r>
              <a:rPr lang="en-US" sz="2800" b="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ANALYSIS OF WOMEN SAFETY IN INDIAN CITIES USING ML ON TWEETS</a:t>
            </a:r>
            <a:endParaRPr lang="en-IN" sz="2800" dirty="0">
              <a:solidFill>
                <a:schemeClr val="accent4">
                  <a:lumMod val="50000"/>
                </a:schemeClr>
              </a:solidFill>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223402" y="84380"/>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4"/>
                </a:solidFill>
                <a:latin typeface="Times New Roman" panose="02020603050405020304" pitchFamily="18" charset="0"/>
                <a:cs typeface="Times New Roman" panose="02020603050405020304" pitchFamily="18" charset="0"/>
              </a:rPr>
              <a:t>Technology: Python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216422"/>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IMPLEMENTATION</a:t>
            </a:r>
            <a:endParaRPr lang="en-IN" sz="24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6425" y="1860644"/>
            <a:ext cx="8915400" cy="3777622"/>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Create a </a:t>
            </a:r>
            <a:r>
              <a:rPr lang="en-US" sz="2000" dirty="0" err="1">
                <a:solidFill>
                  <a:schemeClr val="tx1"/>
                </a:solidFill>
                <a:latin typeface="Times New Roman" panose="02020603050405020304" pitchFamily="18" charset="0"/>
                <a:cs typeface="Times New Roman" panose="02020603050405020304" pitchFamily="18" charset="0"/>
              </a:rPr>
              <a:t>Django</a:t>
            </a:r>
            <a:r>
              <a:rPr lang="en-US" sz="2000" dirty="0">
                <a:solidFill>
                  <a:schemeClr val="tx1"/>
                </a:solidFill>
                <a:latin typeface="Times New Roman" panose="02020603050405020304" pitchFamily="18" charset="0"/>
                <a:cs typeface="Times New Roman" panose="02020603050405020304" pitchFamily="18" charset="0"/>
              </a:rPr>
              <a:t> based User Interface.</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 restaurant and user modules.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6516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4820-B08B-4434-8E16-552CA0CA0A57}"/>
              </a:ext>
            </a:extLst>
          </p:cNvPr>
          <p:cNvSpPr>
            <a:spLocks noGrp="1"/>
          </p:cNvSpPr>
          <p:nvPr>
            <p:ph type="title"/>
          </p:nvPr>
        </p:nvSpPr>
        <p:spPr>
          <a:xfrm>
            <a:off x="3704274" y="203759"/>
            <a:ext cx="5102102" cy="551268"/>
          </a:xfrm>
        </p:spPr>
        <p:txBody>
          <a:bodyPr>
            <a:normAutofit/>
          </a:bodyPr>
          <a:lstStyle/>
          <a:p>
            <a:r>
              <a:rPr lang="en-US" sz="2400" b="1" dirty="0">
                <a:solidFill>
                  <a:schemeClr val="accent4"/>
                </a:solidFill>
                <a:latin typeface="Times New Roman" panose="02020603050405020304" pitchFamily="18" charset="0"/>
                <a:cs typeface="Times New Roman" panose="02020603050405020304" pitchFamily="18" charset="0"/>
              </a:rPr>
              <a:t>SYSTEM </a:t>
            </a:r>
            <a:r>
              <a:rPr lang="en-US" sz="2400" b="1" dirty="0">
                <a:solidFill>
                  <a:schemeClr val="accent4">
                    <a:lumMod val="75000"/>
                  </a:schemeClr>
                </a:solidFill>
                <a:latin typeface="Times New Roman" panose="02020603050405020304" pitchFamily="18" charset="0"/>
                <a:cs typeface="Times New Roman" panose="02020603050405020304" pitchFamily="18" charset="0"/>
              </a:rPr>
              <a:t>REQUIREMENTS</a:t>
            </a:r>
            <a:endParaRPr lang="en-IN" sz="2400" dirty="0">
              <a:solidFill>
                <a:schemeClr val="accent4">
                  <a:lumMod val="75000"/>
                </a:schemeClr>
              </a:solidFill>
            </a:endParaRPr>
          </a:p>
        </p:txBody>
      </p:sp>
      <p:sp>
        <p:nvSpPr>
          <p:cNvPr id="3" name="Content Placeholder 2">
            <a:extLst>
              <a:ext uri="{FF2B5EF4-FFF2-40B4-BE49-F238E27FC236}">
                <a16:creationId xmlns:a16="http://schemas.microsoft.com/office/drawing/2014/main" id="{B9230748-10D7-442A-AA5A-4734086804E8}"/>
              </a:ext>
            </a:extLst>
          </p:cNvPr>
          <p:cNvSpPr>
            <a:spLocks noGrp="1"/>
          </p:cNvSpPr>
          <p:nvPr>
            <p:ph idx="1"/>
          </p:nvPr>
        </p:nvSpPr>
        <p:spPr>
          <a:xfrm>
            <a:off x="1589648" y="904961"/>
            <a:ext cx="10016197" cy="5953039"/>
          </a:xfrm>
        </p:spPr>
        <p:txBody>
          <a:bodyPr>
            <a:noAutofit/>
          </a:bodyPr>
          <a:lstStyle/>
          <a:p>
            <a:pPr marL="0" marR="30480" indent="0" algn="just">
              <a:lnSpc>
                <a:spcPct val="150000"/>
              </a:lnSpc>
              <a:spcBef>
                <a:spcPts val="600"/>
              </a:spcBef>
              <a:spcAft>
                <a:spcPts val="720"/>
              </a:spcAft>
              <a:buNone/>
            </a:pPr>
            <a:r>
              <a:rPr lang="en-IN" sz="2400" b="1"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and non-functional requirements:</a:t>
            </a:r>
            <a:endParaRPr lang="en-IN" sz="240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fontAlgn="base">
              <a:lnSpc>
                <a:spcPct val="150000"/>
              </a:lnSpc>
              <a:spcAft>
                <a:spcPts val="800"/>
              </a:spcAft>
              <a:buNone/>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4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r>
              <a:rPr lang="en-US" sz="24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50000"/>
              </a:lnSpc>
              <a:buNone/>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47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B7449-60CF-4FE3-9118-D52AD69E45E4}"/>
              </a:ext>
            </a:extLst>
          </p:cNvPr>
          <p:cNvSpPr txBox="1"/>
          <p:nvPr/>
        </p:nvSpPr>
        <p:spPr>
          <a:xfrm>
            <a:off x="1641231" y="111473"/>
            <a:ext cx="10550769" cy="6746527"/>
          </a:xfrm>
          <a:prstGeom prst="rect">
            <a:avLst/>
          </a:prstGeom>
          <a:noFill/>
        </p:spPr>
        <p:txBody>
          <a:bodyPr wrap="square">
            <a:spAutoFit/>
          </a:bodyPr>
          <a:lstStyle/>
          <a:p>
            <a:pPr marL="0" indent="0" fontAlgn="base">
              <a:lnSpc>
                <a:spcPct val="150000"/>
              </a:lnSpc>
              <a:spcAft>
                <a:spcPts val="800"/>
              </a:spcAft>
              <a:buNone/>
            </a:pPr>
            <a:r>
              <a:rPr lang="en-US" sz="20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Examples of functional requirements: </a:t>
            </a:r>
            <a:endParaRPr lang="en-IN" sz="2000" b="1"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of user whenever he/she logs into the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shutdown in case of a cyber-attack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spcAft>
                <a:spcPts val="800"/>
              </a:spcAft>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Verification email is sent to user whenever he/she register for the first time on some software system.</a:t>
            </a:r>
          </a:p>
          <a:p>
            <a:pPr fontAlgn="base">
              <a:lnSpc>
                <a:spcPct val="150000"/>
              </a:lnSpc>
              <a:spcAft>
                <a:spcPts val="800"/>
              </a:spcAft>
            </a:pPr>
            <a:r>
              <a:rPr lang="en-US" sz="24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r>
              <a:rPr lang="en-US" sz="24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fontAlgn="base">
              <a:lnSpc>
                <a:spcPct val="150000"/>
              </a:lnSpc>
              <a:spcAft>
                <a:spcPts val="800"/>
              </a:spcAf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basically deal with issues like: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Maintainability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55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3EBD2-7A12-46EA-9044-C0DE579764F1}"/>
              </a:ext>
            </a:extLst>
          </p:cNvPr>
          <p:cNvSpPr txBox="1"/>
          <p:nvPr/>
        </p:nvSpPr>
        <p:spPr>
          <a:xfrm>
            <a:off x="1628335" y="743104"/>
            <a:ext cx="9977512" cy="5371792"/>
          </a:xfrm>
          <a:prstGeom prst="rect">
            <a:avLst/>
          </a:prstGeom>
          <a:noFill/>
        </p:spPr>
        <p:txBody>
          <a:bodyPr wrap="square">
            <a:spAutoFit/>
          </a:bodyPr>
          <a:lstStyle/>
          <a:p>
            <a:pPr marL="34290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Reusability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Flexibility</a:t>
            </a:r>
          </a:p>
          <a:p>
            <a:pPr algn="just" fontAlgn="base">
              <a:lnSpc>
                <a:spcPct val="150000"/>
              </a:lnSpc>
              <a:spcAft>
                <a:spcPts val="800"/>
              </a:spcAft>
              <a:buSzPts val="1000"/>
              <a:tabLst>
                <a:tab pos="457200" algn="l"/>
              </a:tabLst>
            </a:pPr>
            <a:r>
              <a:rPr lang="en-US" sz="20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Examples of non-functional requirements:</a:t>
            </a:r>
          </a:p>
          <a:p>
            <a:pPr marL="342900" lvl="0" indent="-342900" algn="just"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should be sent with a latency of no greater than 12 hours from such an activity.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processing of each request should be done within 10 seconds.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site should load in 3 seconds whenever of simultaneous users are &gt; 10000.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800"/>
              </a:spcAft>
            </a:pPr>
            <a:endParaRPr lang="en-US" sz="2000" b="1"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9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2063847" y="1531373"/>
            <a:ext cx="9148104" cy="3354765"/>
          </a:xfrm>
          <a:prstGeom prst="rect">
            <a:avLst/>
          </a:prstGeom>
          <a:noFill/>
        </p:spPr>
        <p:txBody>
          <a:bodyPr wrap="square">
            <a:spAutoFit/>
          </a:bodyPr>
          <a:lstStyle/>
          <a:p>
            <a:pPr marL="0" indent="0" algn="just">
              <a:lnSpc>
                <a:spcPct val="150000"/>
              </a:lnSpc>
              <a:buNone/>
            </a:pPr>
            <a:r>
              <a:rPr lang="en-US" sz="24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S/W Requirements:</a:t>
            </a:r>
          </a:p>
          <a:p>
            <a:pPr marL="0" indent="0" algn="just">
              <a:lnSpc>
                <a:spcPct val="150000"/>
              </a:lnSpc>
              <a:buNone/>
            </a:pPr>
            <a:endParaRPr lang="en-US" sz="24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Operating System       :   Windows 10	.	</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IDE		       :   Pycharm</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Libraries Used            :    Numpy, OS, IO, Keras, Tensorflow  . </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Technology                 :    Python 3.6</a:t>
            </a:r>
          </a:p>
          <a:p>
            <a:pPr marL="0" indent="0" algn="just">
              <a:buNone/>
            </a:pPr>
            <a:endParaRPr lang="en-IN" sz="2000" dirty="0">
              <a:solidFill>
                <a:schemeClr val="tx1"/>
              </a:solidFill>
            </a:endParaRPr>
          </a:p>
        </p:txBody>
      </p:sp>
    </p:spTree>
    <p:extLst>
      <p:ext uri="{BB962C8B-B14F-4D97-AF65-F5344CB8AC3E}">
        <p14:creationId xmlns:p14="http://schemas.microsoft.com/office/powerpoint/2010/main" val="331840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506F-0DE5-4DA4-B339-1D7242B3A2CD}"/>
              </a:ext>
            </a:extLst>
          </p:cNvPr>
          <p:cNvSpPr>
            <a:spLocks noGrp="1"/>
          </p:cNvSpPr>
          <p:nvPr>
            <p:ph type="title"/>
          </p:nvPr>
        </p:nvSpPr>
        <p:spPr>
          <a:xfrm>
            <a:off x="4726635" y="525636"/>
            <a:ext cx="2738730" cy="529441"/>
          </a:xfrm>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ARCHITECTURE</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3D7E72C-D717-4D6D-9D5F-718FC0739690}"/>
              </a:ext>
            </a:extLst>
          </p:cNvPr>
          <p:cNvPicPr>
            <a:picLocks noGrp="1" noChangeAspect="1"/>
          </p:cNvPicPr>
          <p:nvPr>
            <p:ph idx="1"/>
          </p:nvPr>
        </p:nvPicPr>
        <p:blipFill>
          <a:blip r:embed="rId2"/>
          <a:stretch>
            <a:fillRect/>
          </a:stretch>
        </p:blipFill>
        <p:spPr>
          <a:xfrm>
            <a:off x="3053197" y="1454834"/>
            <a:ext cx="6085606" cy="5002930"/>
          </a:xfrm>
        </p:spPr>
      </p:pic>
    </p:spTree>
    <p:extLst>
      <p:ext uri="{BB962C8B-B14F-4D97-AF65-F5344CB8AC3E}">
        <p14:creationId xmlns:p14="http://schemas.microsoft.com/office/powerpoint/2010/main" val="291402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82996" y="246185"/>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SYSTEM DESIGN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97317" y="900333"/>
            <a:ext cx="10449206" cy="5697415"/>
          </a:xfrm>
        </p:spPr>
        <p:txBody>
          <a:bodyPr>
            <a:normAutofit lnSpcReduction="10000"/>
          </a:bodyPr>
          <a:lstStyle/>
          <a:p>
            <a:pPr marL="0" indent="0" algn="ctr">
              <a:buNone/>
            </a:pPr>
            <a:r>
              <a:rPr lang="en-US" sz="2400" b="1" dirty="0">
                <a:solidFill>
                  <a:srgbClr val="7030A0"/>
                </a:solidFill>
                <a:latin typeface="Times New Roman" panose="02020603050405020304" pitchFamily="18" charset="0"/>
                <a:cs typeface="Times New Roman" panose="02020603050405020304" pitchFamily="18" charset="0"/>
              </a:rPr>
              <a:t>MODULES</a:t>
            </a:r>
            <a:endParaRPr lang="en-US" sz="2000" b="1" dirty="0">
              <a:solidFill>
                <a:srgbClr val="7030A0"/>
              </a:solidFill>
              <a:latin typeface="Times New Roman" panose="02020603050405020304" pitchFamily="18" charset="0"/>
              <a:cs typeface="Times New Roman" panose="02020603050405020304" pitchFamily="18" charset="0"/>
            </a:endParaRPr>
          </a:p>
          <a:p>
            <a:pPr marL="0" indent="0">
              <a:buNone/>
            </a:pPr>
            <a:r>
              <a:rPr lang="en-US" sz="2000" b="1" dirty="0">
                <a:solidFill>
                  <a:srgbClr val="7030A0"/>
                </a:solidFill>
                <a:latin typeface="Times New Roman" panose="02020603050405020304" pitchFamily="18" charset="0"/>
                <a:cs typeface="Times New Roman" panose="02020603050405020304" pitchFamily="18" charset="0"/>
              </a:rPr>
              <a:t>SYSTEM</a:t>
            </a:r>
          </a:p>
          <a:p>
            <a:pPr marL="0" indent="0" algn="just">
              <a:lnSpc>
                <a:spcPct val="150000"/>
              </a:lnSpc>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Upload Dataset: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module is concerned with uploading the csv file on the Project where the dataset is a twitter csv file that contains tweet id , date of creation, text,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url</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latitude , longitude, followers, following and other relevant information.</a:t>
            </a:r>
          </a:p>
          <a:p>
            <a:pPr marL="0" indent="0" algn="just">
              <a:lnSpc>
                <a:spcPct val="150000"/>
              </a:lnSpc>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Data Pre-processing:</a:t>
            </a:r>
            <a:endPar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Module is meant for removing unnecessary features or columns that has maximum null values. Since most of them are null values, they doesn't convey any information or has impact on the output target variable. This module is also connected with consolidating the values as per the tweet id like no of tweets, age, no of followers, no of following, retweets, favourites and plenty other information.</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65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B82B6-4C83-42B9-814E-CA7A52CBEB2E}"/>
              </a:ext>
            </a:extLst>
          </p:cNvPr>
          <p:cNvSpPr txBox="1"/>
          <p:nvPr/>
        </p:nvSpPr>
        <p:spPr>
          <a:xfrm>
            <a:off x="1603718" y="1125036"/>
            <a:ext cx="9791113" cy="5064015"/>
          </a:xfrm>
          <a:prstGeom prst="rect">
            <a:avLst/>
          </a:prstGeom>
          <a:noFill/>
        </p:spPr>
        <p:txBody>
          <a:bodyPr wrap="square">
            <a:spAutoFit/>
          </a:bodyPr>
          <a:lstStyle/>
          <a:p>
            <a:pPr marL="0" indent="0" algn="just">
              <a:lnSpc>
                <a:spcPct val="150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3. Bag of words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model we are going to create models Bag of words for each class separately. Here the classes are POSITIVE, NEUTRAL and NEGATIVE. Here NEGATIVE stands for a junk tweet and POSITIVE stands for a legitimate Tweet. From this BOW we are going to generate top 10 words from each class so as to know the most frequent words in the Tweets.</a:t>
            </a: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4. Training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Module is meant for creating a Model (s) as per the problem statement. Before this creation we are going to split the given data into two parts: Train and Test. Here train data is used for fitting or training the module.</a:t>
            </a:r>
          </a:p>
          <a:p>
            <a:pPr marL="0" indent="0" algn="just">
              <a:lnSpc>
                <a:spcPct val="150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09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0DB66-3954-4AD6-8E6F-60FF75508FD0}"/>
              </a:ext>
            </a:extLst>
          </p:cNvPr>
          <p:cNvSpPr txBox="1"/>
          <p:nvPr/>
        </p:nvSpPr>
        <p:spPr>
          <a:xfrm>
            <a:off x="2039815" y="1221100"/>
            <a:ext cx="9115865" cy="4140685"/>
          </a:xfrm>
          <a:prstGeom prst="rect">
            <a:avLst/>
          </a:prstGeom>
          <a:noFill/>
        </p:spPr>
        <p:txBody>
          <a:bodyPr wrap="square">
            <a:spAutoFit/>
          </a:bodyPr>
          <a:lstStyle/>
          <a:p>
            <a:pPr algn="just">
              <a:lnSpc>
                <a:spcPct val="150000"/>
              </a:lnSpc>
              <a:spcAft>
                <a:spcPts val="800"/>
              </a:spcAft>
            </a:pP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5. Validating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Using Test data obtained from previous module we are going to test or validate the model for accuracy. Classification report is another measure which consolidates all the above metrics.</a:t>
            </a: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6. Tables/ Graphs: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module is concerned with generating the reports or graphs or tables as per the results obtained from training and testing the model. </a:t>
            </a:r>
          </a:p>
        </p:txBody>
      </p:sp>
    </p:spTree>
    <p:extLst>
      <p:ext uri="{BB962C8B-B14F-4D97-AF65-F5344CB8AC3E}">
        <p14:creationId xmlns:p14="http://schemas.microsoft.com/office/powerpoint/2010/main" val="405601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75A6-CE31-448F-BB90-9219F8A1B116}"/>
              </a:ext>
            </a:extLst>
          </p:cNvPr>
          <p:cNvSpPr>
            <a:spLocks noGrp="1"/>
          </p:cNvSpPr>
          <p:nvPr>
            <p:ph type="title"/>
          </p:nvPr>
        </p:nvSpPr>
        <p:spPr>
          <a:xfrm>
            <a:off x="1393456" y="209032"/>
            <a:ext cx="8911687" cy="640445"/>
          </a:xfrm>
        </p:spPr>
        <p:txBody>
          <a:bodyPr>
            <a:normAutofit/>
          </a:bodyPr>
          <a:lstStyle/>
          <a:p>
            <a:pPr algn="ctr"/>
            <a:r>
              <a:rPr lang="en-US" sz="2400" b="1" dirty="0">
                <a:solidFill>
                  <a:schemeClr val="accent4">
                    <a:lumMod val="75000"/>
                  </a:schemeClr>
                </a:solidFill>
                <a:latin typeface="Times New Roman" panose="02020603050405020304" pitchFamily="18" charset="0"/>
                <a:cs typeface="Times New Roman" panose="02020603050405020304" pitchFamily="18" charset="0"/>
              </a:rPr>
              <a:t>REFERNCES</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3451E4-64E8-4231-ADD9-AD127CD3AF9E}"/>
              </a:ext>
            </a:extLst>
          </p:cNvPr>
          <p:cNvSpPr>
            <a:spLocks noGrp="1"/>
          </p:cNvSpPr>
          <p:nvPr>
            <p:ph idx="1"/>
          </p:nvPr>
        </p:nvSpPr>
        <p:spPr>
          <a:xfrm>
            <a:off x="1519310" y="523936"/>
            <a:ext cx="10381958" cy="6328745"/>
          </a:xfrm>
        </p:spPr>
        <p:txBody>
          <a:bodyPr>
            <a:noAutofit/>
          </a:bodyPr>
          <a:lstStyle/>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Agarwal, Apoorv, Fadi Biadsy, and Kathleen R. Mckeown. "Contextual phrase-level polarity analysis using lexical affect scoring and syntactic n-grams." Proceedings of the 12th Conference of the European Chapter of the Association for Computational Linguistics. Association for Computational Linguistics, 2009.</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Barbosa, Luciano, and Junlan Feng. "Robust sentiment detection on twitter from biased and noisy data." Proceedings of the 23rd international www.jespublication.com conference on computational linguistics: posters. Association for Computational Linguistics, 2010.</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Bermingham, Adam, and Alan F. Smeaton. "Classifying sentiment in microblogs: is brevity an advantage?." Proceedings of the 19th ACM international conference on Information and knowledge management. ACM, 2010.</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Gamon, Michael. "Sentiment classification on customer feedback data: noisy data, large feature vectors, and the role of linguistic analysis." Proceedings of the 20th international conference on Computational Linguistics. Association for Computational Linguistics, 2004.</a:t>
            </a:r>
          </a:p>
        </p:txBody>
      </p:sp>
    </p:spTree>
    <p:extLst>
      <p:ext uri="{BB962C8B-B14F-4D97-AF65-F5344CB8AC3E}">
        <p14:creationId xmlns:p14="http://schemas.microsoft.com/office/powerpoint/2010/main" val="345434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INDEX</a:t>
            </a:r>
            <a:r>
              <a:rPr lang="en-US" altLang="en-US" sz="2400" b="1" dirty="0">
                <a:solidFill>
                  <a:schemeClr val="accent4"/>
                </a:solidFill>
                <a:latin typeface="Times New Roman" panose="02020603050405020304" pitchFamily="18" charset="0"/>
                <a:cs typeface="Times New Roman" panose="02020603050405020304" pitchFamily="18" charset="0"/>
              </a:rPr>
              <a:t/>
            </a:r>
            <a:br>
              <a:rPr lang="en-US" altLang="en-US" sz="2400" b="1" dirty="0">
                <a:solidFill>
                  <a:schemeClr val="accent4"/>
                </a:solidFill>
                <a:latin typeface="Times New Roman" panose="02020603050405020304" pitchFamily="18" charset="0"/>
                <a:cs typeface="Times New Roman" panose="02020603050405020304" pitchFamily="18" charset="0"/>
              </a:rPr>
            </a:br>
            <a:endParaRPr lang="en-US" sz="2400" b="1" dirty="0">
              <a:solidFill>
                <a:schemeClr val="accent4"/>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775858" y="1193302"/>
            <a:ext cx="7254407" cy="5460716"/>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Block Diagram			</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Functional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Non - Functional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System Design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46E0B-30D8-4B31-B0A1-4404AFD4558E}"/>
              </a:ext>
            </a:extLst>
          </p:cNvPr>
          <p:cNvSpPr txBox="1"/>
          <p:nvPr/>
        </p:nvSpPr>
        <p:spPr>
          <a:xfrm>
            <a:off x="1547448" y="640512"/>
            <a:ext cx="10002128" cy="5576976"/>
          </a:xfrm>
          <a:prstGeom prst="rect">
            <a:avLst/>
          </a:prstGeom>
          <a:noFill/>
        </p:spPr>
        <p:txBody>
          <a:bodyPr wrap="square">
            <a:spAutoFit/>
          </a:bodyPr>
          <a:lstStyle/>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Charniak, Eugene, and Mark Johnson. "Coarse-to fine n-best parsing and MaxEnt discriminative reranking." Proceedings of the 43rd annual meeting on association for computational linguistics. Association for Computational Linguistics, 2005.</a:t>
            </a:r>
          </a:p>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Gupta, B., Negi, M., Vishwakarma, K., Rawat, G., &amp; Badhani, P. (2017). Study of Twitter sentiment analysis using machine learning algorithms on Python. International Journal of Computer Applications, 165(9), 0975-8887</a:t>
            </a:r>
          </a:p>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Sahayak, V., Shete, V., &amp; Pathan, A. (2015). Sentiment analysis on twitter data. International Journal of Innovative Research in Advanced Engineering (IJIRAE), 2(1), 178-183.</a:t>
            </a:r>
          </a:p>
          <a:p>
            <a:pPr marL="342900" lvl="0" indent="-342900" algn="just">
              <a:lnSpc>
                <a:spcPct val="150000"/>
              </a:lnSpc>
              <a:spcAft>
                <a:spcPts val="800"/>
              </a:spcAft>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Mamgain, N., Mehta, E., Mittal, A., &amp; Bhatt, G. (2016, March). Sentiment analysis of top colleges in India using Twitter data. In Computational Techniques in Information and Communication Technologies (ICCTICT), 2016 International Conference on (pp. 525-530). IEEE. </a:t>
            </a:r>
          </a:p>
        </p:txBody>
      </p:sp>
    </p:spTree>
    <p:extLst>
      <p:ext uri="{BB962C8B-B14F-4D97-AF65-F5344CB8AC3E}">
        <p14:creationId xmlns:p14="http://schemas.microsoft.com/office/powerpoint/2010/main" val="128897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BCD4F-30AB-4A5C-B1A5-5D4A45DE1A6D}"/>
              </a:ext>
            </a:extLst>
          </p:cNvPr>
          <p:cNvSpPr txBox="1"/>
          <p:nvPr/>
        </p:nvSpPr>
        <p:spPr>
          <a:xfrm rot="20567132">
            <a:off x="1734569" y="2497975"/>
            <a:ext cx="8722862" cy="1862048"/>
          </a:xfrm>
          <a:prstGeom prst="rect">
            <a:avLst/>
          </a:prstGeom>
          <a:noFill/>
        </p:spPr>
        <p:txBody>
          <a:bodyPr wrap="square">
            <a:spAutoFit/>
          </a:bodyPr>
          <a:lstStyle/>
          <a:p>
            <a:pPr algn="ctr"/>
            <a:r>
              <a:rPr lang="en-IN" sz="11500" b="1" dirty="0">
                <a:solidFill>
                  <a:schemeClr val="accent5">
                    <a:lumMod val="60000"/>
                    <a:lumOff val="40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T</a:t>
            </a:r>
            <a:r>
              <a:rPr lang="en-IN" sz="11500" b="1" dirty="0">
                <a:solidFill>
                  <a:schemeClr val="accent2">
                    <a:lumMod val="75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h</a:t>
            </a:r>
            <a:r>
              <a:rPr lang="en-IN" sz="11500" b="1" dirty="0">
                <a:solidFill>
                  <a:srgbClr val="FFC00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a</a:t>
            </a:r>
            <a:r>
              <a:rPr lang="en-IN" sz="11500" b="1" dirty="0">
                <a:solidFill>
                  <a:srgbClr val="92D05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n</a:t>
            </a:r>
            <a:r>
              <a:rPr lang="en-IN" sz="11500" b="1" dirty="0">
                <a:solidFill>
                  <a:srgbClr val="FF000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k</a:t>
            </a:r>
            <a:r>
              <a:rPr lang="en-IN" sz="8800" b="1" dirty="0">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 </a:t>
            </a:r>
            <a:r>
              <a:rPr lang="en-IN" sz="8800" b="1" dirty="0">
                <a:solidFill>
                  <a:schemeClr val="accent6">
                    <a:lumMod val="60000"/>
                    <a:lumOff val="40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Y</a:t>
            </a:r>
            <a:r>
              <a:rPr lang="en-IN" sz="8800" b="1" dirty="0">
                <a:solidFill>
                  <a:schemeClr val="tx1">
                    <a:lumMod val="65000"/>
                    <a:lumOff val="35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o</a:t>
            </a:r>
            <a:r>
              <a:rPr lang="en-IN" sz="8800" b="1" dirty="0">
                <a:solidFill>
                  <a:srgbClr val="00B05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u</a:t>
            </a:r>
            <a:endParaRPr lang="en-IN" sz="8800" b="1" dirty="0">
              <a:solidFill>
                <a:srgbClr val="00B050"/>
              </a:solidFill>
              <a:effectLst>
                <a:outerShdw blurRad="38100" dist="38100" dir="2700000" algn="tl">
                  <a:srgbClr val="000000">
                    <a:alpha val="43137"/>
                  </a:srgbClr>
                </a:outerShdw>
              </a:effectLst>
              <a:latin typeface="Lucida Handwriting" panose="03010101010101010101" pitchFamily="66" charset="0"/>
            </a:endParaRPr>
          </a:p>
        </p:txBody>
      </p:sp>
    </p:spTree>
    <p:extLst>
      <p:ext uri="{BB962C8B-B14F-4D97-AF65-F5344CB8AC3E}">
        <p14:creationId xmlns:p14="http://schemas.microsoft.com/office/powerpoint/2010/main" val="273206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451" y="399372"/>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ABSTRACT</a:t>
            </a:r>
            <a:endParaRPr lang="en-US" sz="24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2254" y="696036"/>
            <a:ext cx="10592546" cy="5898728"/>
          </a:xfrm>
        </p:spPr>
        <p:txBody>
          <a:bodyPr>
            <a:normAutofit fontScale="92500" lnSpcReduction="20000"/>
          </a:bodyPr>
          <a:lstStyle/>
          <a:p>
            <a:pPr algn="just">
              <a:lnSpc>
                <a:spcPct val="150000"/>
              </a:lnSpc>
            </a:pPr>
            <a:r>
              <a:rPr lang="en-IN" dirty="0" smtClean="0">
                <a:latin typeface="Times New Roman" panose="02020603050405020304" pitchFamily="18" charset="0"/>
                <a:cs typeface="Times New Roman" panose="02020603050405020304" pitchFamily="18" charset="0"/>
              </a:rPr>
              <a:t>Women </a:t>
            </a:r>
            <a:r>
              <a:rPr lang="en-IN" dirty="0">
                <a:latin typeface="Times New Roman" panose="02020603050405020304" pitchFamily="18" charset="0"/>
                <a:cs typeface="Times New Roman" panose="02020603050405020304" pitchFamily="18" charset="0"/>
              </a:rPr>
              <a:t>and girls in Indian cities face significant challenges such as stalking, sexual harassment, and assault in public spaces. This research explores the role of social media platforms like Twitter, Facebook, and Instagram in promoting women’s safety and raising awareness. Social media serves as a tool to disseminate messages, quotes, and stories, educating the youth and encouraging strict action against offenders. Women often use platforms like Twitter to express their feelings about safety while commuting or working, sharing their experiences through hashtags that reach a global audience.</a:t>
            </a:r>
          </a:p>
          <a:p>
            <a:pPr algn="just">
              <a:lnSpc>
                <a:spcPct val="150000"/>
              </a:lnSpc>
            </a:pPr>
            <a:r>
              <a:rPr lang="en-IN" dirty="0">
                <a:latin typeface="Times New Roman" panose="02020603050405020304" pitchFamily="18" charset="0"/>
                <a:cs typeface="Times New Roman" panose="02020603050405020304" pitchFamily="18" charset="0"/>
              </a:rPr>
              <a:t>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these sentiments, this study employs machine learning algorithms, including </a:t>
            </a:r>
            <a:r>
              <a:rPr lang="en-IN" b="1" dirty="0">
                <a:latin typeface="Times New Roman" panose="02020603050405020304" pitchFamily="18" charset="0"/>
                <a:cs typeface="Times New Roman" panose="02020603050405020304" pitchFamily="18" charset="0"/>
              </a:rPr>
              <a:t>Support Vector Machine (SVM)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Neural Networks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Gradient Boosting</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Random Forest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Decision Tree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Naive Bayes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K-Nearest Neighbors (KNN)</a:t>
            </a:r>
            <a:r>
              <a:rPr lang="en-IN" dirty="0">
                <a:latin typeface="Times New Roman" panose="02020603050405020304" pitchFamily="18" charset="0"/>
                <a:cs typeface="Times New Roman" panose="02020603050405020304" pitchFamily="18" charset="0"/>
              </a:rPr>
              <a:t>. These models classify tweets into positive, negative, or neutral sentiments while assessing their performance using metrics like </a:t>
            </a:r>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precision</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recall</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This research highlights how technology and societal responsibility can promote women's safety. By leveraging machine learning and social media, it emphasizes the need for collective action to create safer environments for women.</a:t>
            </a:r>
          </a:p>
          <a:p>
            <a:pPr algn="just">
              <a:lnSpc>
                <a:spcPct val="150000"/>
              </a:lnSpc>
            </a:pPr>
            <a:r>
              <a:rPr lang="en-IN" b="1" dirty="0">
                <a:latin typeface="Times New Roman" panose="02020603050405020304" pitchFamily="18" charset="0"/>
                <a:cs typeface="Times New Roman" panose="02020603050405020304" pitchFamily="18" charset="0"/>
              </a:rPr>
              <a:t>Keywords:</a:t>
            </a:r>
            <a:r>
              <a:rPr lang="en-IN" dirty="0">
                <a:latin typeface="Times New Roman" panose="02020603050405020304" pitchFamily="18" charset="0"/>
                <a:cs typeface="Times New Roman" panose="02020603050405020304" pitchFamily="18" charset="0"/>
              </a:rPr>
              <a:t> Women’s safety, social media, Twitter, machine learning, SVM, Neural Networks, Gradient Boosting, Random Forest, Decision Tree, Naive Bayes, KNN, sentiment analysis.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60205"/>
            <a:ext cx="8911687" cy="519164"/>
          </a:xfrm>
        </p:spPr>
        <p:txBody>
          <a:bodyPr>
            <a:normAutofit fontScale="90000"/>
          </a:bodyPr>
          <a:lstStyle/>
          <a:p>
            <a:pPr algn="ctr"/>
            <a:r>
              <a:rPr lang="en-US" sz="2700" b="1" dirty="0">
                <a:solidFill>
                  <a:schemeClr val="accent4"/>
                </a:solidFill>
                <a:latin typeface="Times New Roman" panose="02020603050405020304" pitchFamily="18" charset="0"/>
                <a:cs typeface="Times New Roman" panose="02020603050405020304" pitchFamily="18" charset="0"/>
              </a:rPr>
              <a:t>INTRODUCTION</a:t>
            </a:r>
            <a:r>
              <a:rPr lang="en-US" altLang="en-US" sz="2700" b="1" dirty="0">
                <a:solidFill>
                  <a:schemeClr val="accent4"/>
                </a:solidFill>
                <a:latin typeface="Times New Roman" panose="02020603050405020304" pitchFamily="18" charset="0"/>
                <a:cs typeface="Times New Roman" panose="02020603050405020304" pitchFamily="18" charset="0"/>
              </a:rPr>
              <a:t/>
            </a:r>
            <a:br>
              <a:rPr lang="en-US" altLang="en-US" sz="2700" b="1" dirty="0">
                <a:solidFill>
                  <a:schemeClr val="accent4"/>
                </a:solidFill>
                <a:latin typeface="Times New Roman" panose="02020603050405020304" pitchFamily="18" charset="0"/>
                <a:cs typeface="Times New Roman" panose="02020603050405020304" pitchFamily="18" charset="0"/>
              </a:rPr>
            </a:br>
            <a:r>
              <a:rPr lang="en-US" altLang="en-US" dirty="0">
                <a:solidFill>
                  <a:schemeClr val="accent4"/>
                </a:solidFill>
                <a:latin typeface="Times New Roman" panose="02020603050405020304" pitchFamily="18" charset="0"/>
                <a:cs typeface="Times New Roman" panose="02020603050405020304" pitchFamily="18" charset="0"/>
              </a:rPr>
              <a:t> </a:t>
            </a:r>
            <a:br>
              <a:rPr lang="en-US" altLang="en-US" dirty="0">
                <a:solidFill>
                  <a:schemeClr val="accent4"/>
                </a:solidFill>
                <a:latin typeface="Times New Roman" panose="02020603050405020304" pitchFamily="18" charset="0"/>
                <a:cs typeface="Times New Roman" panose="02020603050405020304" pitchFamily="18" charset="0"/>
              </a:rPr>
            </a:br>
            <a:endParaRPr lang="en-US" dirty="0">
              <a:solidFill>
                <a:schemeClr val="accent4"/>
              </a:solidFill>
            </a:endParaRPr>
          </a:p>
        </p:txBody>
      </p:sp>
      <p:sp>
        <p:nvSpPr>
          <p:cNvPr id="3" name="Content Placeholder 2"/>
          <p:cNvSpPr>
            <a:spLocks noGrp="1"/>
          </p:cNvSpPr>
          <p:nvPr>
            <p:ph idx="1"/>
          </p:nvPr>
        </p:nvSpPr>
        <p:spPr>
          <a:xfrm>
            <a:off x="1336431" y="516486"/>
            <a:ext cx="10714045" cy="6199496"/>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Twitter has emerged as the ultimate microblogging social network in the modern era, with over 100 million users and over 500 million 'Tweets' sent every day. With such a large audience, Twitter has attracted users to share their opinions and judgments on every existing issue and topic on the internet; as a result, Twitter is an informative source for all sectors such as institutions, businesses, and organizations.</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In the tweets section of Twitter, users will share their thoughts and opinions. Because this tweet has a character limit of 140 characters, users must condense their messages using abbreviations, slang, shot forms, emoticons, and other techniques. In addition, many people use polysemy and sarcasm to express themselves. As a result, Twitter language is classified as unstructured. The sentiment underlying the message is derived from the tweet. The sentimental analysis procedure is used to extract this data.</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The sentiment analysis results can be used in a variety of contexts, such as analysing public opinion on government policies, people's attitudes toward women, and so on. A great deal of research has been done on the data obtained by twitter in order to perform tweet classification and analyse the results. </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E8DA03-C237-424A-B66E-ED2AD8F0FEDE}"/>
              </a:ext>
            </a:extLst>
          </p:cNvPr>
          <p:cNvSpPr>
            <a:spLocks noGrp="1"/>
          </p:cNvSpPr>
          <p:nvPr>
            <p:ph type="title"/>
          </p:nvPr>
        </p:nvSpPr>
        <p:spPr>
          <a:xfrm>
            <a:off x="1622171" y="293427"/>
            <a:ext cx="8912225" cy="1281112"/>
          </a:xfrm>
        </p:spPr>
        <p:txBody>
          <a:bodyPr>
            <a:normAutofit fontScale="90000"/>
          </a:bodyPr>
          <a:lstStyle/>
          <a:p>
            <a:pPr algn="ct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
        <p:nvSpPr>
          <p:cNvPr id="6" name="TextBox 5">
            <a:extLst>
              <a:ext uri="{FF2B5EF4-FFF2-40B4-BE49-F238E27FC236}">
                <a16:creationId xmlns:a16="http://schemas.microsoft.com/office/drawing/2014/main" id="{DE80EC6D-E655-4C12-84FE-6651A3BE5859}"/>
              </a:ext>
            </a:extLst>
          </p:cNvPr>
          <p:cNvSpPr txBox="1"/>
          <p:nvPr/>
        </p:nvSpPr>
        <p:spPr>
          <a:xfrm>
            <a:off x="1477875" y="293427"/>
            <a:ext cx="10353054" cy="6961970"/>
          </a:xfrm>
          <a:prstGeom prst="rect">
            <a:avLst/>
          </a:prstGeom>
          <a:noFill/>
        </p:spPr>
        <p:txBody>
          <a:bodyPr wrap="square">
            <a:sp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this paper, we also review some machine learning studies as well as research on how to perform sentiment analysis on Twitter data using that domain. The focus of the paper is on machine learning algorithms and models.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Staring at women and making comments can be considered forms of violence and harassment, and these practises, while unacceptable, are common, particularly in urban areas. Many studies conducted in India show that women have reported sexual harassment and other practises such as those mentioned above. Such studies have also revealed that in popular metropolitan cities such as Delhi, Pune, Chennai, and Mumbai, most women feel unsafe when they are surrounded by strangers. People can freely express themselves on social media about Indian politics, society, and a variety of other topics. Similarly, women can share their experiences if they have faced violence or sexual harassment, bringing innocent people together to fight back on these occurrences According to the analysis of tweets text collection obtained by Twitter, it includes names of people who have harassed women, as well as names of women or innocent people who have stood up to such violent acts or unethical behaviour by men, making them feel uncomfortable walking freely in public.</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4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50" y="111878"/>
            <a:ext cx="11227692" cy="451107"/>
          </a:xfrm>
        </p:spPr>
        <p:txBody>
          <a:bodyPr>
            <a:noAutofit/>
          </a:bodyPr>
          <a:lstStyle/>
          <a:p>
            <a:pPr algn="ctr"/>
            <a:r>
              <a:rPr lang="en-US" sz="2400" b="1" dirty="0">
                <a:solidFill>
                  <a:schemeClr val="accent5">
                    <a:lumMod val="75000"/>
                  </a:schemeClr>
                </a:solidFill>
                <a:latin typeface="Times New Roman" panose="02020603050405020304" pitchFamily="18" charset="0"/>
                <a:cs typeface="Times New Roman" panose="02020603050405020304" pitchFamily="18" charset="0"/>
              </a:rPr>
              <a:t>LITERATURE REVIEW</a:t>
            </a:r>
            <a:r>
              <a:rPr lang="en-US" altLang="en-US" sz="2400" dirty="0">
                <a:solidFill>
                  <a:schemeClr val="accent5">
                    <a:lumMod val="75000"/>
                  </a:schemeClr>
                </a:solidFill>
                <a:latin typeface="Times New Roman" panose="02020603050405020304" pitchFamily="18" charset="0"/>
                <a:cs typeface="Times New Roman" panose="02020603050405020304" pitchFamily="18" charset="0"/>
              </a:rPr>
              <a:t/>
            </a:r>
            <a:br>
              <a:rPr lang="en-US" altLang="en-US" sz="2400" dirty="0">
                <a:solidFill>
                  <a:schemeClr val="accent5">
                    <a:lumMod val="75000"/>
                  </a:schemeClr>
                </a:solidFill>
                <a:latin typeface="Times New Roman" panose="02020603050405020304" pitchFamily="18" charset="0"/>
                <a:cs typeface="Times New Roman" panose="02020603050405020304" pitchFamily="18" charset="0"/>
              </a:rPr>
            </a:br>
            <a:endParaRPr lang="en-US" sz="2400" dirty="0">
              <a:solidFill>
                <a:schemeClr val="accent5">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7047853"/>
              </p:ext>
            </p:extLst>
          </p:nvPr>
        </p:nvGraphicFramePr>
        <p:xfrm>
          <a:off x="1448972" y="641445"/>
          <a:ext cx="10453969" cy="6104677"/>
        </p:xfrm>
        <a:graphic>
          <a:graphicData uri="http://schemas.openxmlformats.org/drawingml/2006/table">
            <a:tbl>
              <a:tblPr firstRow="1" bandRow="1">
                <a:tableStyleId>{5940675A-B579-460E-94D1-54222C63F5DA}</a:tableStyleId>
              </a:tblPr>
              <a:tblGrid>
                <a:gridCol w="773723">
                  <a:extLst>
                    <a:ext uri="{9D8B030D-6E8A-4147-A177-3AD203B41FA5}">
                      <a16:colId xmlns:a16="http://schemas.microsoft.com/office/drawing/2014/main" val="20000"/>
                    </a:ext>
                  </a:extLst>
                </a:gridCol>
                <a:gridCol w="2053883">
                  <a:extLst>
                    <a:ext uri="{9D8B030D-6E8A-4147-A177-3AD203B41FA5}">
                      <a16:colId xmlns:a16="http://schemas.microsoft.com/office/drawing/2014/main" val="20001"/>
                    </a:ext>
                  </a:extLst>
                </a:gridCol>
                <a:gridCol w="2025748">
                  <a:extLst>
                    <a:ext uri="{9D8B030D-6E8A-4147-A177-3AD203B41FA5}">
                      <a16:colId xmlns:a16="http://schemas.microsoft.com/office/drawing/2014/main" val="20002"/>
                    </a:ext>
                  </a:extLst>
                </a:gridCol>
                <a:gridCol w="2278966">
                  <a:extLst>
                    <a:ext uri="{9D8B030D-6E8A-4147-A177-3AD203B41FA5}">
                      <a16:colId xmlns:a16="http://schemas.microsoft.com/office/drawing/2014/main" val="20003"/>
                    </a:ext>
                  </a:extLst>
                </a:gridCol>
                <a:gridCol w="3321649">
                  <a:extLst>
                    <a:ext uri="{9D8B030D-6E8A-4147-A177-3AD203B41FA5}">
                      <a16:colId xmlns:a16="http://schemas.microsoft.com/office/drawing/2014/main" val="20004"/>
                    </a:ext>
                  </a:extLst>
                </a:gridCol>
              </a:tblGrid>
              <a:tr h="610477">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S. No</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Journal Type </a:t>
                      </a:r>
                      <a:r>
                        <a:rPr lang="en-US" sz="1300" b="1" baseline="0" dirty="0">
                          <a:solidFill>
                            <a:schemeClr val="accent4">
                              <a:lumMod val="75000"/>
                            </a:schemeClr>
                          </a:solidFill>
                          <a:latin typeface="Times New Roman" panose="02020603050405020304" pitchFamily="18" charset="0"/>
                          <a:cs typeface="Times New Roman" panose="02020603050405020304" pitchFamily="18" charset="0"/>
                        </a:rPr>
                        <a:t>with year</a:t>
                      </a:r>
                      <a:endParaRPr lang="en-US" sz="1300" b="1" dirty="0">
                        <a:solidFill>
                          <a:schemeClr val="accent4">
                            <a:lumMod val="7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Authors</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Title</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362676">
                <a:tc>
                  <a:txBody>
                    <a:bodyPr/>
                    <a:lstStyle/>
                    <a:p>
                      <a:pPr algn="ctr"/>
                      <a:r>
                        <a:rPr lang="en-US" sz="1300" b="0" dirty="0">
                          <a:solidFill>
                            <a:schemeClr val="tx1"/>
                          </a:solidFill>
                          <a:latin typeface="Times New Roman" panose="02020603050405020304" pitchFamily="18" charset="0"/>
                          <a:cs typeface="Times New Roman" panose="02020603050405020304" pitchFamily="18" charset="0"/>
                        </a:rPr>
                        <a:t>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tx1"/>
                          </a:solidFill>
                          <a:effectLst/>
                          <a:latin typeface="Times New Roman" panose="02020603050405020304" pitchFamily="18" charset="0"/>
                          <a:ea typeface="+mn-ea"/>
                          <a:cs typeface="Times New Roman" panose="02020603050405020304" pitchFamily="18" charset="0"/>
                        </a:rPr>
                        <a:t>EACL, 2009</a:t>
                      </a: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Agarwal, Apoorv, Fadi Biadsy, and Kathleen R. Mckeown</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Contextual phrase-level polarity analysis using lexical affect scoring and syntactic n-grams</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lvl="0" algn="ctr"/>
                      <a:r>
                        <a:rPr lang="en-IN" sz="1300" kern="1200" dirty="0">
                          <a:solidFill>
                            <a:schemeClr val="tx1"/>
                          </a:solidFill>
                          <a:effectLst/>
                          <a:latin typeface="Times New Roman" panose="02020603050405020304" pitchFamily="18" charset="0"/>
                          <a:ea typeface="+mn-ea"/>
                          <a:cs typeface="Times New Roman" panose="02020603050405020304" pitchFamily="18" charset="0"/>
                        </a:rPr>
                        <a:t>In this paper, demonstrate a considerable improvement over both a majority class baseline and a more challenging baseline comprised of lexical n-grams</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362676">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2</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US" sz="1300" b="0" kern="1200" dirty="0">
                          <a:solidFill>
                            <a:schemeClr val="tx1"/>
                          </a:solidFill>
                          <a:effectLst/>
                          <a:latin typeface="Times New Roman" panose="02020603050405020304" pitchFamily="18" charset="0"/>
                          <a:ea typeface="+mn-ea"/>
                          <a:cs typeface="Times New Roman" panose="02020603050405020304" pitchFamily="18" charset="0"/>
                        </a:rPr>
                        <a:t>ICIKM, 2010</a:t>
                      </a: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Bermingham, Adam, and Alan F. Smeaton</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Classifying sentiment in microblogs: is brevity an advantage</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In this paper, we test the premise that sentiment is simpler to categorise in short form papers than in longer form documents.</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1410428">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3</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IJIRAE, 2015</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Sahayak, V., Shete, V., &amp; Pathan, A.</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ct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Sentiment analysis on twitter data</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we will examine the existing analysis of the Twitter dataset utilising a data mining technique, such as the usage of Sentiment analysis algorithms and machine learning algorithms.</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358420">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4</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ICCTICT, 2016</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Mamgain, N., Mehta, E., Mittal, A., &amp; Bhatt, G. </a:t>
                      </a:r>
                      <a:endParaRPr lang="pt-BR"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Sentiment analysis of top colleges in India using Twitter data</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300" kern="1200" dirty="0">
                          <a:solidFill>
                            <a:schemeClr val="tx1"/>
                          </a:solidFill>
                          <a:effectLst/>
                          <a:latin typeface="Times New Roman" panose="02020603050405020304" pitchFamily="18" charset="0"/>
                          <a:ea typeface="+mn-ea"/>
                          <a:cs typeface="Times New Roman" panose="02020603050405020304" pitchFamily="18" charset="0"/>
                        </a:rPr>
                        <a:t>In this paper, compares the results produced by using the following machine learning algorithms: Nave Bayes and Support Vector Machine, as well as an Artificial Neural Network model: Multilayer Perceptron. </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414672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17109"/>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6613" y="1307485"/>
            <a:ext cx="9889052" cy="4910436"/>
          </a:xfrm>
        </p:spPr>
        <p:txBody>
          <a:bodyPr>
            <a:normAutofit/>
          </a:bodyPr>
          <a:lstStyle/>
          <a:p>
            <a:pPr marL="0" indent="0" algn="just">
              <a:lnSpc>
                <a:spcPct val="150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these systems were previously, they used to find the records manually which leads to waste they no fast response in the case and they need to search each and everything were as in previous system they don’t have the awareness about the technology due to that many women lost their life valuable life so to reduce the crime against the women we are implementing different system.</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000" b="1" dirty="0">
                <a:solidFill>
                  <a:schemeClr val="accent4"/>
                </a:solidFill>
                <a:latin typeface="Times New Roman" panose="02020603050405020304" pitchFamily="18" charset="0"/>
                <a:cs typeface="Times New Roman" panose="02020603050405020304" pitchFamily="18" charset="0"/>
              </a:rPr>
              <a:t>Dis Advantages:</a:t>
            </a: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time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It’s difficult to find them</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Less efficiency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501673" y="1230188"/>
            <a:ext cx="10371459" cy="5466034"/>
          </a:xfrm>
        </p:spPr>
        <p:txBody>
          <a:bodyPr>
            <a:noAutofit/>
          </a:bodyPr>
          <a:lstStyle/>
          <a:p>
            <a:pPr marL="0" indent="0" algn="just">
              <a:lnSpc>
                <a:spcPct val="150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now due rapid change in the society. The people have more awareness against such kinds of crimes. Now they need to maintain the records manually everything can be maintained and we can find out the criminal easily by using these we can find his enter details of him and we can punish him. And we can also find the previous records. Here we are implementing using the ML based algorithms are Ada boosting, Cat boosting, SVM and Naïve Bayes. These algorithms are used for training the dataset from which we can predict the output.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000" b="1" dirty="0">
                <a:solidFill>
                  <a:schemeClr val="accent4"/>
                </a:solidFill>
                <a:latin typeface="Times New Roman" panose="02020603050405020304" pitchFamily="18" charset="0"/>
                <a:cs typeface="Times New Roman" panose="02020603050405020304" pitchFamily="18" charset="0"/>
              </a:rPr>
              <a:t>Advantages:</a:t>
            </a: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Less time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accurate result</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efficiency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40156" y="404325"/>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PROPOSED METHOD</a:t>
            </a:r>
            <a:r>
              <a:rPr lang="en-US" altLang="en-US" sz="2400" b="1" dirty="0">
                <a:solidFill>
                  <a:schemeClr val="accent4"/>
                </a:solidFill>
                <a:latin typeface="Times New Roman" panose="02020603050405020304" pitchFamily="18" charset="0"/>
                <a:cs typeface="Times New Roman" panose="02020603050405020304" pitchFamily="18" charset="0"/>
              </a:rPr>
              <a:t/>
            </a:r>
            <a:br>
              <a:rPr lang="en-US" altLang="en-US" sz="2400" b="1" dirty="0">
                <a:solidFill>
                  <a:schemeClr val="accent4"/>
                </a:solidFill>
                <a:latin typeface="Times New Roman" panose="02020603050405020304" pitchFamily="18" charset="0"/>
                <a:cs typeface="Times New Roman" panose="02020603050405020304" pitchFamily="18" charset="0"/>
              </a:rPr>
            </a:br>
            <a:endParaRPr lang="en-US" sz="2400" b="1" dirty="0">
              <a:solidFill>
                <a:schemeClr val="accent4"/>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067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398" y="323860"/>
            <a:ext cx="8911687" cy="426768"/>
          </a:xfrm>
        </p:spPr>
        <p:txBody>
          <a:bodyPr>
            <a:no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BLOCK DIAGRAM</a:t>
            </a:r>
          </a:p>
        </p:txBody>
      </p:sp>
      <p:pic>
        <p:nvPicPr>
          <p:cNvPr id="7" name="Content Placeholder 6">
            <a:extLst>
              <a:ext uri="{FF2B5EF4-FFF2-40B4-BE49-F238E27FC236}">
                <a16:creationId xmlns:a16="http://schemas.microsoft.com/office/drawing/2014/main" id="{02C2B5AC-073E-41EF-8170-12AC5ABBB5F2}"/>
              </a:ext>
            </a:extLst>
          </p:cNvPr>
          <p:cNvPicPr>
            <a:picLocks noGrp="1" noChangeAspect="1"/>
          </p:cNvPicPr>
          <p:nvPr>
            <p:ph idx="1"/>
          </p:nvPr>
        </p:nvPicPr>
        <p:blipFill>
          <a:blip r:embed="rId2"/>
          <a:stretch>
            <a:fillRect/>
          </a:stretch>
        </p:blipFill>
        <p:spPr>
          <a:xfrm>
            <a:off x="3389637" y="1138754"/>
            <a:ext cx="5754362" cy="5504616"/>
          </a:xfrm>
          <a:prstGeom prst="rect">
            <a:avLst/>
          </a:prstGeom>
        </p:spPr>
      </p:pic>
    </p:spTree>
    <p:extLst>
      <p:ext uri="{BB962C8B-B14F-4D97-AF65-F5344CB8AC3E}">
        <p14:creationId xmlns:p14="http://schemas.microsoft.com/office/powerpoint/2010/main" val="2886987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6579</TotalTime>
  <Words>2188</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Lucida Handwriting</vt:lpstr>
      <vt:lpstr>Symbol</vt:lpstr>
      <vt:lpstr>Times New Roman</vt:lpstr>
      <vt:lpstr>Wingdings</vt:lpstr>
      <vt:lpstr>Wingdings 3</vt:lpstr>
      <vt:lpstr>Wisp</vt:lpstr>
      <vt:lpstr>PowerPoint Presentation</vt:lpstr>
      <vt:lpstr>INDEX </vt:lpstr>
      <vt:lpstr>ABSTRACT</vt:lpstr>
      <vt:lpstr>INTRODUCTION   </vt:lpstr>
      <vt:lpstr>   </vt:lpstr>
      <vt:lpstr>LITERATURE REVIEW </vt:lpstr>
      <vt:lpstr>EXISTING METHOD </vt:lpstr>
      <vt:lpstr>PROPOSED METHOD </vt:lpstr>
      <vt:lpstr>BLOCK DIAGRAM</vt:lpstr>
      <vt:lpstr>IMPLEMENTATION</vt:lpstr>
      <vt:lpstr>SYSTEM REQUIREMENTS</vt:lpstr>
      <vt:lpstr>PowerPoint Presentation</vt:lpstr>
      <vt:lpstr>PowerPoint Presentation</vt:lpstr>
      <vt:lpstr>PowerPoint Presentation</vt:lpstr>
      <vt:lpstr>ARCHITECTURE</vt:lpstr>
      <vt:lpstr>SYSTEM DESIGN</vt:lpstr>
      <vt:lpstr>PowerPoint Presentation</vt:lpstr>
      <vt:lpstr>PowerPoint Presentation</vt:lpstr>
      <vt:lpstr>REFERNCES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Devishreevani S</cp:lastModifiedBy>
  <cp:revision>428</cp:revision>
  <dcterms:created xsi:type="dcterms:W3CDTF">2020-06-29T09:16:21Z</dcterms:created>
  <dcterms:modified xsi:type="dcterms:W3CDTF">2025-01-25T13:54:30Z</dcterms:modified>
</cp:coreProperties>
</file>