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73" r:id="rId3"/>
    <p:sldId id="257" r:id="rId4"/>
    <p:sldId id="303" r:id="rId5"/>
    <p:sldId id="284" r:id="rId6"/>
    <p:sldId id="304" r:id="rId7"/>
    <p:sldId id="286" r:id="rId8"/>
    <p:sldId id="297" r:id="rId9"/>
    <p:sldId id="288" r:id="rId10"/>
    <p:sldId id="285" r:id="rId11"/>
    <p:sldId id="294" r:id="rId12"/>
    <p:sldId id="295" r:id="rId13"/>
    <p:sldId id="305" r:id="rId14"/>
    <p:sldId id="298" r:id="rId15"/>
    <p:sldId id="299" r:id="rId16"/>
    <p:sldId id="300" r:id="rId17"/>
    <p:sldId id="301" r:id="rId18"/>
    <p:sldId id="307" r:id="rId19"/>
    <p:sldId id="313" r:id="rId20"/>
    <p:sldId id="324" r:id="rId21"/>
    <p:sldId id="325" r:id="rId22"/>
    <p:sldId id="326" r:id="rId23"/>
    <p:sldId id="327" r:id="rId24"/>
    <p:sldId id="318" r:id="rId25"/>
    <p:sldId id="278"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600"/>
    <a:srgbClr val="009900"/>
    <a:srgbClr val="F4AF83"/>
    <a:srgbClr val="006666"/>
    <a:srgbClr val="0099FF"/>
    <a:srgbClr val="008080"/>
    <a:srgbClr val="0F9F7D"/>
    <a:srgbClr val="008000"/>
    <a:srgbClr val="373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BC7E1E-48D0-4AF5-820B-B906CA9775EE}" v="8" dt="2025-03-25T08:21:07.728"/>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asri M" userId="7e9b4009d8954f45" providerId="LiveId" clId="{F3BC7E1E-48D0-4AF5-820B-B906CA9775EE}"/>
    <pc:docChg chg="addSld modSld">
      <pc:chgData name="Rajasri M" userId="7e9b4009d8954f45" providerId="LiveId" clId="{F3BC7E1E-48D0-4AF5-820B-B906CA9775EE}" dt="2025-03-25T08:21:22.730" v="34" actId="14100"/>
      <pc:docMkLst>
        <pc:docMk/>
      </pc:docMkLst>
      <pc:sldChg chg="addSp delSp modSp mod">
        <pc:chgData name="Rajasri M" userId="7e9b4009d8954f45" providerId="LiveId" clId="{F3BC7E1E-48D0-4AF5-820B-B906CA9775EE}" dt="2025-03-25T08:16:47.700" v="9" actId="14100"/>
        <pc:sldMkLst>
          <pc:docMk/>
          <pc:sldMk cId="2063685289" sldId="324"/>
        </pc:sldMkLst>
        <pc:spChg chg="del">
          <ac:chgData name="Rajasri M" userId="7e9b4009d8954f45" providerId="LiveId" clId="{F3BC7E1E-48D0-4AF5-820B-B906CA9775EE}" dt="2025-03-25T08:15:58.783" v="0"/>
          <ac:spMkLst>
            <pc:docMk/>
            <pc:sldMk cId="2063685289" sldId="324"/>
            <ac:spMk id="3" creationId="{D873A1A3-E9C0-8C96-A1DC-CE6FA029C143}"/>
          </ac:spMkLst>
        </pc:spChg>
        <pc:picChg chg="add mod">
          <ac:chgData name="Rajasri M" userId="7e9b4009d8954f45" providerId="LiveId" clId="{F3BC7E1E-48D0-4AF5-820B-B906CA9775EE}" dt="2025-03-25T08:16:17.805" v="6" actId="14100"/>
          <ac:picMkLst>
            <pc:docMk/>
            <pc:sldMk cId="2063685289" sldId="324"/>
            <ac:picMk id="4" creationId="{231EA05F-3948-9B75-2E73-570CFB5E8D6E}"/>
          </ac:picMkLst>
        </pc:picChg>
        <pc:picChg chg="add mod">
          <ac:chgData name="Rajasri M" userId="7e9b4009d8954f45" providerId="LiveId" clId="{F3BC7E1E-48D0-4AF5-820B-B906CA9775EE}" dt="2025-03-25T08:16:47.700" v="9" actId="14100"/>
          <ac:picMkLst>
            <pc:docMk/>
            <pc:sldMk cId="2063685289" sldId="324"/>
            <ac:picMk id="5" creationId="{92A9F966-B52B-E9E0-34FD-94C7889DBB3A}"/>
          </ac:picMkLst>
        </pc:picChg>
      </pc:sldChg>
      <pc:sldChg chg="addSp delSp modSp mod">
        <pc:chgData name="Rajasri M" userId="7e9b4009d8954f45" providerId="LiveId" clId="{F3BC7E1E-48D0-4AF5-820B-B906CA9775EE}" dt="2025-03-25T08:18:14.967" v="18" actId="14100"/>
        <pc:sldMkLst>
          <pc:docMk/>
          <pc:sldMk cId="2460169284" sldId="325"/>
        </pc:sldMkLst>
        <pc:spChg chg="del">
          <ac:chgData name="Rajasri M" userId="7e9b4009d8954f45" providerId="LiveId" clId="{F3BC7E1E-48D0-4AF5-820B-B906CA9775EE}" dt="2025-03-25T08:17:26.098" v="10"/>
          <ac:spMkLst>
            <pc:docMk/>
            <pc:sldMk cId="2460169284" sldId="325"/>
            <ac:spMk id="3" creationId="{48274BD7-518A-6B20-F13B-F2B8E04BC474}"/>
          </ac:spMkLst>
        </pc:spChg>
        <pc:picChg chg="add mod">
          <ac:chgData name="Rajasri M" userId="7e9b4009d8954f45" providerId="LiveId" clId="{F3BC7E1E-48D0-4AF5-820B-B906CA9775EE}" dt="2025-03-25T08:17:45.671" v="14" actId="14100"/>
          <ac:picMkLst>
            <pc:docMk/>
            <pc:sldMk cId="2460169284" sldId="325"/>
            <ac:picMk id="4" creationId="{75475CCF-E341-997D-344D-809A28C3D574}"/>
          </ac:picMkLst>
        </pc:picChg>
        <pc:picChg chg="add mod">
          <ac:chgData name="Rajasri M" userId="7e9b4009d8954f45" providerId="LiveId" clId="{F3BC7E1E-48D0-4AF5-820B-B906CA9775EE}" dt="2025-03-25T08:18:14.967" v="18" actId="14100"/>
          <ac:picMkLst>
            <pc:docMk/>
            <pc:sldMk cId="2460169284" sldId="325"/>
            <ac:picMk id="5" creationId="{309ABE99-6E19-72D0-4FBA-4C7271EBFDFB}"/>
          </ac:picMkLst>
        </pc:picChg>
      </pc:sldChg>
      <pc:sldChg chg="addSp delSp modSp mod">
        <pc:chgData name="Rajasri M" userId="7e9b4009d8954f45" providerId="LiveId" clId="{F3BC7E1E-48D0-4AF5-820B-B906CA9775EE}" dt="2025-03-25T08:20:31.563" v="28" actId="1076"/>
        <pc:sldMkLst>
          <pc:docMk/>
          <pc:sldMk cId="2575994494" sldId="326"/>
        </pc:sldMkLst>
        <pc:spChg chg="del">
          <ac:chgData name="Rajasri M" userId="7e9b4009d8954f45" providerId="LiveId" clId="{F3BC7E1E-48D0-4AF5-820B-B906CA9775EE}" dt="2025-03-25T08:18:47.082" v="19"/>
          <ac:spMkLst>
            <pc:docMk/>
            <pc:sldMk cId="2575994494" sldId="326"/>
            <ac:spMk id="3" creationId="{531EA66B-C51B-D934-217E-907E99375BE1}"/>
          </ac:spMkLst>
        </pc:spChg>
        <pc:picChg chg="add mod">
          <ac:chgData name="Rajasri M" userId="7e9b4009d8954f45" providerId="LiveId" clId="{F3BC7E1E-48D0-4AF5-820B-B906CA9775EE}" dt="2025-03-25T08:19:13.074" v="23" actId="1076"/>
          <ac:picMkLst>
            <pc:docMk/>
            <pc:sldMk cId="2575994494" sldId="326"/>
            <ac:picMk id="4" creationId="{9AE5B9CC-A763-1E67-7CF7-B568A80AD322}"/>
          </ac:picMkLst>
        </pc:picChg>
        <pc:picChg chg="add mod">
          <ac:chgData name="Rajasri M" userId="7e9b4009d8954f45" providerId="LiveId" clId="{F3BC7E1E-48D0-4AF5-820B-B906CA9775EE}" dt="2025-03-25T08:19:35.036" v="26" actId="1076"/>
          <ac:picMkLst>
            <pc:docMk/>
            <pc:sldMk cId="2575994494" sldId="326"/>
            <ac:picMk id="5" creationId="{58169FFC-3A6B-6C5A-3893-E0BC9BFF5319}"/>
          </ac:picMkLst>
        </pc:picChg>
        <pc:picChg chg="add mod">
          <ac:chgData name="Rajasri M" userId="7e9b4009d8954f45" providerId="LiveId" clId="{F3BC7E1E-48D0-4AF5-820B-B906CA9775EE}" dt="2025-03-25T08:20:31.563" v="28" actId="1076"/>
          <ac:picMkLst>
            <pc:docMk/>
            <pc:sldMk cId="2575994494" sldId="326"/>
            <ac:picMk id="6" creationId="{DDB634A1-2018-2958-F6CC-63B1C353C30B}"/>
          </ac:picMkLst>
        </pc:picChg>
      </pc:sldChg>
      <pc:sldChg chg="addSp delSp modSp new mod">
        <pc:chgData name="Rajasri M" userId="7e9b4009d8954f45" providerId="LiveId" clId="{F3BC7E1E-48D0-4AF5-820B-B906CA9775EE}" dt="2025-03-25T08:21:22.730" v="34" actId="14100"/>
        <pc:sldMkLst>
          <pc:docMk/>
          <pc:sldMk cId="2912386044" sldId="327"/>
        </pc:sldMkLst>
        <pc:spChg chg="del">
          <ac:chgData name="Rajasri M" userId="7e9b4009d8954f45" providerId="LiveId" clId="{F3BC7E1E-48D0-4AF5-820B-B906CA9775EE}" dt="2025-03-25T08:21:07.728" v="30"/>
          <ac:spMkLst>
            <pc:docMk/>
            <pc:sldMk cId="2912386044" sldId="327"/>
            <ac:spMk id="3" creationId="{5E0366D7-CEEA-E9C6-6131-A861CC0E3896}"/>
          </ac:spMkLst>
        </pc:spChg>
        <pc:picChg chg="add mod">
          <ac:chgData name="Rajasri M" userId="7e9b4009d8954f45" providerId="LiveId" clId="{F3BC7E1E-48D0-4AF5-820B-B906CA9775EE}" dt="2025-03-25T08:21:22.730" v="34" actId="14100"/>
          <ac:picMkLst>
            <pc:docMk/>
            <pc:sldMk cId="2912386044" sldId="327"/>
            <ac:picMk id="4" creationId="{F8E554CB-1187-BE69-2887-713B402896A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04-04-2025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Analysis of Women Safety in Indian Cities Using ML on Tweets</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600" b="0" cap="small" baseline="0" dirty="0">
                <a:solidFill>
                  <a:schemeClr val="bg1"/>
                </a:solidFill>
                <a:latin typeface="Times New Roman" panose="02020603050405020304" pitchFamily="18" charset="0"/>
                <a:cs typeface="Times New Roman" panose="02020603050405020304" pitchFamily="18" charset="0"/>
              </a:rPr>
              <a:t>B-12</a:t>
            </a:r>
            <a:endParaRPr lang="en-IN" altLang="en-US"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Keshava Naidu N</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a:t>
            </a:r>
            <a:r>
              <a:rPr lang="en-IN" sz="1200" b="0" dirty="0"/>
              <a:t>6</a:t>
            </a:r>
            <a:endParaRPr lang="en-IN" alt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altLang="en-US" sz="2400" b="0" dirty="0" err="1">
                <a:effectLst>
                  <a:outerShdw blurRad="38100" dist="38100" dir="2700000" algn="tl">
                    <a:srgbClr val="000000">
                      <a:alpha val="43137"/>
                    </a:srgbClr>
                  </a:outerShdw>
                </a:effectLst>
              </a:rPr>
              <a:t>G.Ganesh</a:t>
            </a:r>
            <a:r>
              <a:rPr lang="en-US" sz="2400" b="0" dirty="0">
                <a:effectLst>
                  <a:outerShdw blurRad="38100" dist="38100" dir="2700000" algn="tl">
                    <a:srgbClr val="000000">
                      <a:alpha val="43137"/>
                    </a:srgbClr>
                  </a:outerShdw>
                </a:effectLst>
              </a:rPr>
              <a:t> </a:t>
            </a:r>
            <a:r>
              <a:rPr lang="en-US" sz="2400" b="0" baseline="-25000" dirty="0">
                <a:effectLst>
                  <a:outerShdw blurRad="38100" dist="38100" dir="2700000" algn="tl">
                    <a:srgbClr val="000000">
                      <a:alpha val="43137"/>
                    </a:srgbClr>
                  </a:outerShdw>
                </a:effectLst>
              </a:rPr>
              <a:t>M. Tech.</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err="1">
                <a:effectLst>
                  <a:outerShdw blurRad="38100" dist="38100" dir="2700000" algn="tl">
                    <a:srgbClr val="000000">
                      <a:alpha val="43137"/>
                    </a:srgbClr>
                  </a:outerShdw>
                </a:effectLst>
              </a:rPr>
              <a:t>Sreedevi</a:t>
            </a:r>
            <a:r>
              <a:rPr lang="en-IN" altLang="en-US" sz="2600" b="0" dirty="0">
                <a:effectLst>
                  <a:outerShdw blurRad="38100" dist="38100" dir="2700000" algn="tl">
                    <a:srgbClr val="000000">
                      <a:alpha val="43137"/>
                    </a:srgbClr>
                  </a:outerShdw>
                </a:effectLst>
              </a:rPr>
              <a:t> B</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214G1A32A2</a:t>
            </a:r>
            <a:endParaRPr lang="en-IN" altLang="en-US" sz="1200" b="0" dirty="0"/>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err="1">
                <a:effectLst>
                  <a:outerShdw blurRad="38100" dist="38100" dir="2700000" algn="tl">
                    <a:srgbClr val="000000">
                      <a:alpha val="43137"/>
                    </a:srgbClr>
                  </a:outerShdw>
                </a:effectLst>
              </a:rPr>
              <a:t>Premnath</a:t>
            </a:r>
            <a:r>
              <a:rPr lang="en-IN" sz="2600" b="0" dirty="0">
                <a:effectLst>
                  <a:outerShdw blurRad="38100" dist="38100" dir="2700000" algn="tl">
                    <a:srgbClr val="000000">
                      <a:alpha val="43137"/>
                    </a:srgbClr>
                  </a:outerShdw>
                </a:effectLst>
              </a:rPr>
              <a:t> Reddy S</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sz="1200" b="0" dirty="0"/>
              <a:t>80</a:t>
            </a:r>
            <a:endParaRPr lang="en-IN" alt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Rajasri M</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214G1A3283</a:t>
            </a:r>
            <a:endParaRPr lang="en-IN" alt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t>Analysis of Women Safety in Indian Cities Using ML on Tweets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052D-6D35-A16B-DEC2-7ED800124547}"/>
              </a:ext>
            </a:extLst>
          </p:cNvPr>
          <p:cNvSpPr>
            <a:spLocks noGrp="1"/>
          </p:cNvSpPr>
          <p:nvPr>
            <p:ph type="title"/>
          </p:nvPr>
        </p:nvSpPr>
        <p:spPr/>
        <p:txBody>
          <a:bodyPr/>
          <a:lstStyle/>
          <a:p>
            <a:r>
              <a:rPr lang="en-US" sz="4400" b="1" dirty="0">
                <a:solidFill>
                  <a:srgbClr val="FFFFFF"/>
                </a:solidFill>
                <a:latin typeface="Times New Roman" panose="02020603050405020304" pitchFamily="18" charset="0"/>
                <a:cs typeface="Times New Roman" panose="02020603050405020304" pitchFamily="18" charset="0"/>
              </a:rPr>
              <a:t>BLOCK DIAGRAM</a:t>
            </a:r>
            <a:br>
              <a:rPr lang="en-US" dirty="0">
                <a:solidFill>
                  <a:srgbClr val="FFFFFF"/>
                </a:solidFill>
              </a:rPr>
            </a:br>
            <a:endParaRPr lang="en-IN" dirty="0">
              <a:solidFill>
                <a:srgbClr val="FFFFFF"/>
              </a:solidFill>
            </a:endParaRPr>
          </a:p>
        </p:txBody>
      </p:sp>
      <p:pic>
        <p:nvPicPr>
          <p:cNvPr id="4" name="Content Placeholder 3">
            <a:extLst>
              <a:ext uri="{FF2B5EF4-FFF2-40B4-BE49-F238E27FC236}">
                <a16:creationId xmlns:a16="http://schemas.microsoft.com/office/drawing/2014/main" id="{E5D8D704-89EC-2B84-3603-AF622EA7959A}"/>
              </a:ext>
            </a:extLst>
          </p:cNvPr>
          <p:cNvPicPr>
            <a:picLocks noGrp="1" noChangeAspect="1"/>
          </p:cNvPicPr>
          <p:nvPr>
            <p:ph idx="1"/>
          </p:nvPr>
        </p:nvPicPr>
        <p:blipFill>
          <a:blip r:embed="rId2"/>
          <a:stretch>
            <a:fillRect/>
          </a:stretch>
        </p:blipFill>
        <p:spPr>
          <a:xfrm>
            <a:off x="3269195" y="1096963"/>
            <a:ext cx="5640909" cy="5395912"/>
          </a:xfrm>
          <a:prstGeom prst="rect">
            <a:avLst/>
          </a:prstGeom>
        </p:spPr>
      </p:pic>
    </p:spTree>
    <p:extLst>
      <p:ext uri="{BB962C8B-B14F-4D97-AF65-F5344CB8AC3E}">
        <p14:creationId xmlns:p14="http://schemas.microsoft.com/office/powerpoint/2010/main" val="1041237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E275-1616-0A7E-3EC0-A4B780B68DE0}"/>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ARCHITECTURE</a:t>
            </a:r>
            <a:br>
              <a:rPr lang="en-US" dirty="0"/>
            </a:br>
            <a:endParaRPr lang="en-IN" dirty="0"/>
          </a:p>
        </p:txBody>
      </p:sp>
      <p:pic>
        <p:nvPicPr>
          <p:cNvPr id="3" name="Content Placeholder 2">
            <a:extLst>
              <a:ext uri="{FF2B5EF4-FFF2-40B4-BE49-F238E27FC236}">
                <a16:creationId xmlns:a16="http://schemas.microsoft.com/office/drawing/2014/main" id="{73481D3B-97CC-52F2-7E00-DEAE999397B7}"/>
              </a:ext>
            </a:extLst>
          </p:cNvPr>
          <p:cNvPicPr>
            <a:picLocks noGrp="1" noChangeAspect="1"/>
          </p:cNvPicPr>
          <p:nvPr>
            <p:ph idx="1"/>
          </p:nvPr>
        </p:nvPicPr>
        <p:blipFill>
          <a:blip r:embed="rId2"/>
          <a:stretch>
            <a:fillRect/>
          </a:stretch>
        </p:blipFill>
        <p:spPr>
          <a:xfrm>
            <a:off x="2870200" y="1155383"/>
            <a:ext cx="6084335" cy="4999153"/>
          </a:xfrm>
          <a:prstGeom prst="rect">
            <a:avLst/>
          </a:prstGeom>
        </p:spPr>
      </p:pic>
    </p:spTree>
    <p:extLst>
      <p:ext uri="{BB962C8B-B14F-4D97-AF65-F5344CB8AC3E}">
        <p14:creationId xmlns:p14="http://schemas.microsoft.com/office/powerpoint/2010/main" val="165083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C9C0EF7-DE90-DC0A-3521-90C8C94DC7DB}"/>
              </a:ext>
            </a:extLst>
          </p:cNvPr>
          <p:cNvSpPr>
            <a:spLocks noGrp="1"/>
          </p:cNvSpPr>
          <p:nvPr>
            <p:ph idx="1"/>
          </p:nvPr>
        </p:nvSpPr>
        <p:spPr/>
        <p:txBody>
          <a:bodyPr>
            <a:normAutofit lnSpcReduction="10000"/>
          </a:bodyPr>
          <a:lstStyle/>
          <a:p>
            <a:pPr marL="0" marR="0" lvl="0" indent="0" algn="l" defTabSz="457200" rtl="0" eaLnBrk="1" fontAlgn="auto" latinLnBrk="0" hangingPunct="1">
              <a:lnSpc>
                <a:spcPct val="100000"/>
              </a:lnSpc>
              <a:spcBef>
                <a:spcPts val="1000"/>
              </a:spcBef>
              <a:spcAft>
                <a:spcPts val="0"/>
              </a:spcAft>
              <a:buClr>
                <a:srgbClr val="353535"/>
              </a:buClr>
              <a:buSzTx/>
              <a:buFont typeface="Wingdings 3" charset="2"/>
              <a:buNone/>
              <a:tabLst/>
              <a:defRPr/>
            </a:pPr>
            <a:r>
              <a:rPr kumimoji="0" lang="en-US" sz="20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rPr>
              <a:t>SYSTEM</a:t>
            </a:r>
          </a:p>
          <a:p>
            <a:pPr marL="0" marR="0" lvl="0" indent="0" algn="just" defTabSz="457200" rtl="0" eaLnBrk="1" fontAlgn="auto" latinLnBrk="0" hangingPunct="1">
              <a:lnSpc>
                <a:spcPct val="150000"/>
              </a:lnSpc>
              <a:spcBef>
                <a:spcPts val="1000"/>
              </a:spcBef>
              <a:spcAft>
                <a:spcPts val="800"/>
              </a:spcAft>
              <a:buClr>
                <a:srgbClr val="353535"/>
              </a:buClr>
              <a:buSzTx/>
              <a:buFont typeface="Wingdings 3" charset="2"/>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1. Upload Dataset:  </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50000"/>
              </a:lnSpc>
              <a:spcBef>
                <a:spcPts val="1000"/>
              </a:spcBef>
              <a:spcAft>
                <a:spcPts val="800"/>
              </a:spcAft>
              <a:buClr>
                <a:srgbClr val="353535"/>
              </a:buClr>
              <a:buSzTx/>
              <a:buFont typeface="Wingdings 3" charset="2"/>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This module is concerned with uploading the csv file on the Project where the dataset is a twitter csv file that contains tweet id , date of creation, text,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url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 latitude , longitude, followers, following and other relevant information.</a:t>
            </a:r>
          </a:p>
          <a:p>
            <a:pPr marL="0" marR="0" lvl="0" indent="0" algn="just" defTabSz="457200" rtl="0" eaLnBrk="1" fontAlgn="auto" latinLnBrk="0" hangingPunct="1">
              <a:lnSpc>
                <a:spcPct val="150000"/>
              </a:lnSpc>
              <a:spcBef>
                <a:spcPts val="1000"/>
              </a:spcBef>
              <a:spcAft>
                <a:spcPts val="800"/>
              </a:spcAft>
              <a:buClr>
                <a:srgbClr val="353535"/>
              </a:buClr>
              <a:buSzTx/>
              <a:buFont typeface="Wingdings 3" charset="2"/>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2. Data Pre-processing:</a:t>
            </a:r>
          </a:p>
          <a:p>
            <a:pPr marL="0" marR="0" lvl="0" indent="0" algn="just" defTabSz="457200" rtl="0" eaLnBrk="1" fontAlgn="auto" latinLnBrk="0" hangingPunct="1">
              <a:lnSpc>
                <a:spcPct val="150000"/>
              </a:lnSpc>
              <a:spcBef>
                <a:spcPts val="1000"/>
              </a:spcBef>
              <a:spcAft>
                <a:spcPts val="800"/>
              </a:spcAft>
              <a:buClr>
                <a:srgbClr val="353535"/>
              </a:buClr>
              <a:buSzTx/>
              <a:buFont typeface="Wingdings 3" charset="2"/>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This Module is meant for removing unnecessary features or columns that has maximum null values. Since most of them are null values, they doesn't convey any information or has impact on the output target variable. This module is also connected with consolidating the values as per the tweet id like no of tweets, age, no of followers, no of following, retweets, favourites and plenty other information.</a:t>
            </a:r>
          </a:p>
          <a:p>
            <a:endParaRPr lang="en-IN" dirty="0"/>
          </a:p>
        </p:txBody>
      </p:sp>
      <p:sp>
        <p:nvSpPr>
          <p:cNvPr id="6" name="Title 5">
            <a:extLst>
              <a:ext uri="{FF2B5EF4-FFF2-40B4-BE49-F238E27FC236}">
                <a16:creationId xmlns:a16="http://schemas.microsoft.com/office/drawing/2014/main" id="{D4A86524-DB2B-2828-8116-EF0E396F154F}"/>
              </a:ext>
            </a:extLst>
          </p:cNvPr>
          <p:cNvSpPr>
            <a:spLocks noGrp="1"/>
          </p:cNvSpPr>
          <p:nvPr>
            <p:ph type="title"/>
          </p:nvPr>
        </p:nvSpPr>
        <p:spPr/>
        <p:txBody>
          <a:bodyPr/>
          <a:lstStyle/>
          <a:p>
            <a:r>
              <a:rPr lang="en-IN" dirty="0"/>
              <a:t>System Design Modules</a:t>
            </a:r>
          </a:p>
        </p:txBody>
      </p:sp>
    </p:spTree>
    <p:extLst>
      <p:ext uri="{BB962C8B-B14F-4D97-AF65-F5344CB8AC3E}">
        <p14:creationId xmlns:p14="http://schemas.microsoft.com/office/powerpoint/2010/main" val="991261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5685-3F7B-BD7B-786A-E9F8BDE194BD}"/>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3882D7C9-D81F-9E9F-DD30-22FE0B296383}"/>
              </a:ext>
            </a:extLst>
          </p:cNvPr>
          <p:cNvSpPr>
            <a:spLocks noGrp="1"/>
          </p:cNvSpPr>
          <p:nvPr>
            <p:ph idx="1"/>
          </p:nvPr>
        </p:nvSpPr>
        <p:spPr/>
        <p: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3. Bag of words Module:</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this model we are going to create models Bag of words for each class separately. Here the classes are POSITIVE, NEUTRAL and NEGATIVE. Here NEGATIVE stands for a junk tweet and POSITIVE stands for a legitimate Tweet. From this BOW we are going to generate top 10 words from each class so as to know the most frequent words in the Tweets.</a:t>
            </a: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4. Training the Model:</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This Module is meant for creating a Model (s) as per the problem statement. Before this creation we are going to split the given data into two parts: Train and Test. Here train data is used for fitting or training the module.</a:t>
            </a:r>
          </a:p>
          <a:p>
            <a:endParaRPr lang="en-IN" dirty="0"/>
          </a:p>
        </p:txBody>
      </p:sp>
    </p:spTree>
    <p:extLst>
      <p:ext uri="{BB962C8B-B14F-4D97-AF65-F5344CB8AC3E}">
        <p14:creationId xmlns:p14="http://schemas.microsoft.com/office/powerpoint/2010/main" val="3673156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7E6FA-47EA-82EA-5B16-F6383885DBDB}"/>
              </a:ext>
            </a:extLst>
          </p:cNvPr>
          <p:cNvSpPr>
            <a:spLocks noGrp="1"/>
          </p:cNvSpPr>
          <p:nvPr>
            <p:ph idx="1"/>
          </p:nvPr>
        </p:nvSpPr>
        <p:spPr/>
        <p: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1" i="0" u="none" strike="noStrike" kern="1200" cap="none" spc="0" normalizeH="0" baseline="0" noProof="0" dirty="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USER</a:t>
            </a:r>
            <a:endParaRPr kumimoji="0" lang="en-IN" sz="2000" b="0" i="0" u="none" strike="noStrike" kern="1200" cap="none" spc="0" normalizeH="0" baseline="0" noProof="0" dirty="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5. Validating the Model:</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Using Test data obtained from previous module we are going to test or validate the model for accuracy. Classification report is another measure which consolidates all the above metrics.</a:t>
            </a: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6. Tables/ Graphs:</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This module is concerned with generating the reports or graphs or tables as per the results obtained from training and testing the model. </a:t>
            </a:r>
          </a:p>
          <a:p>
            <a:endParaRPr lang="en-IN" dirty="0"/>
          </a:p>
        </p:txBody>
      </p:sp>
      <p:sp>
        <p:nvSpPr>
          <p:cNvPr id="6" name="Title 5">
            <a:extLst>
              <a:ext uri="{FF2B5EF4-FFF2-40B4-BE49-F238E27FC236}">
                <a16:creationId xmlns:a16="http://schemas.microsoft.com/office/drawing/2014/main" id="{9D6F1EA1-EB28-F8ED-4064-51534387142E}"/>
              </a:ext>
            </a:extLst>
          </p:cNvPr>
          <p:cNvSpPr>
            <a:spLocks noGrp="1"/>
          </p:cNvSpPr>
          <p:nvPr>
            <p:ph type="title"/>
          </p:nvPr>
        </p:nvSpPr>
        <p:spPr/>
        <p:txBody>
          <a:bodyPr/>
          <a:lstStyle/>
          <a:p>
            <a:r>
              <a:rPr lang="en-IN" dirty="0" err="1"/>
              <a:t>Contd</a:t>
            </a:r>
            <a:r>
              <a:rPr lang="en-IN" dirty="0"/>
              <a:t>…</a:t>
            </a:r>
          </a:p>
        </p:txBody>
      </p:sp>
    </p:spTree>
    <p:extLst>
      <p:ext uri="{BB962C8B-B14F-4D97-AF65-F5344CB8AC3E}">
        <p14:creationId xmlns:p14="http://schemas.microsoft.com/office/powerpoint/2010/main" val="165146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8CAD25-B057-26D3-82B2-7DF092FD1AD5}"/>
              </a:ext>
            </a:extLst>
          </p:cNvPr>
          <p:cNvSpPr>
            <a:spLocks noGrp="1"/>
          </p:cNvSpPr>
          <p:nvPr>
            <p:ph idx="1"/>
          </p:nvPr>
        </p:nvSpPr>
        <p:spPr/>
        <p:txBody>
          <a:bodyPr>
            <a:normAutofit lnSpcReduction="10000"/>
          </a:bodyPr>
          <a:lstStyle/>
          <a:p>
            <a:pPr marL="342900" marR="0" lvl="0" indent="-342900" algn="just" defTabSz="457200" rtl="0" eaLnBrk="1" fontAlgn="auto" latinLnBrk="0" hangingPunct="1">
              <a:lnSpc>
                <a:spcPct val="150000"/>
              </a:lnSpc>
              <a:spcBef>
                <a:spcPts val="1000"/>
              </a:spcBef>
              <a:spcAft>
                <a:spcPts val="0"/>
              </a:spcAft>
              <a:buClr>
                <a:srgbClr val="353535"/>
              </a:buClr>
              <a:buSzTx/>
              <a:buFont typeface="Wingdings" panose="05000000000000000000" pitchFamily="2" charset="2"/>
              <a:buChar char="ü"/>
              <a:tabLst/>
              <a:defRPr/>
            </a:pP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stands for unified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modeling</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language.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a standardized general-purpose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modeling</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language in the field of object-oriented software engineering. The standard is managed, and was created by, the object management group.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50000"/>
              </a:lnSpc>
              <a:spcBef>
                <a:spcPts val="1000"/>
              </a:spcBef>
              <a:spcAft>
                <a:spcPts val="0"/>
              </a:spcAft>
              <a:buClr>
                <a:srgbClr val="353535"/>
              </a:buClr>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goal is for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to become a common language for creating models of object oriented computer software. In its current form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comprised of two major components: a meta-model and a notation. In the future, some form of method or process may also be added to; or associated with,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50000"/>
              </a:lnSpc>
              <a:spcBef>
                <a:spcPts val="1000"/>
              </a:spcBef>
              <a:spcAft>
                <a:spcPts val="0"/>
              </a:spcAft>
              <a:buClr>
                <a:srgbClr val="353535"/>
              </a:buClr>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unified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modeling</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language is a standard language for specifying, visualization, constructing and documenting the artifacts of software system, as well as for business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modeling</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other non-software systems.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50000"/>
              </a:lnSpc>
              <a:spcBef>
                <a:spcPts val="1000"/>
              </a:spcBef>
              <a:spcAft>
                <a:spcPts val="0"/>
              </a:spcAft>
              <a:buClr>
                <a:srgbClr val="353535"/>
              </a:buClr>
              <a:buSzTx/>
              <a:buFont typeface="Wingdings" panose="05000000000000000000" pitchFamily="2" charset="2"/>
              <a:buChar char="ü"/>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represents a collection of best engineering practices that have proven successful in the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modeling</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of large and complex systems.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sp>
        <p:nvSpPr>
          <p:cNvPr id="6" name="Title 5">
            <a:extLst>
              <a:ext uri="{FF2B5EF4-FFF2-40B4-BE49-F238E27FC236}">
                <a16:creationId xmlns:a16="http://schemas.microsoft.com/office/drawing/2014/main" id="{9DBC2414-7D54-CB3E-BBA4-DEF40035B0A2}"/>
              </a:ext>
            </a:extLst>
          </p:cNvPr>
          <p:cNvSpPr>
            <a:spLocks noGrp="1"/>
          </p:cNvSpPr>
          <p:nvPr>
            <p:ph type="title"/>
          </p:nvPr>
        </p:nvSpPr>
        <p:spPr/>
        <p:txBody>
          <a:bodyPr/>
          <a:lstStyle/>
          <a:p>
            <a:r>
              <a:rPr lang="en-IN" dirty="0"/>
              <a:t>UML Diagrams</a:t>
            </a:r>
          </a:p>
        </p:txBody>
      </p:sp>
    </p:spTree>
    <p:extLst>
      <p:ext uri="{BB962C8B-B14F-4D97-AF65-F5344CB8AC3E}">
        <p14:creationId xmlns:p14="http://schemas.microsoft.com/office/powerpoint/2010/main" val="366603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D6D8-6A6F-5C40-2C57-DCCE9C6B08F3}"/>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6AA3A561-EB6A-9D6D-3147-8F333853A5E3}"/>
              </a:ext>
            </a:extLst>
          </p:cNvPr>
          <p:cNvSpPr>
            <a:spLocks noGrp="1"/>
          </p:cNvSpPr>
          <p:nvPr>
            <p:ph idx="1"/>
          </p:nvPr>
        </p:nvSpPr>
        <p:spPr/>
        <p:txBody>
          <a:bodyPr/>
          <a:lstStyle/>
          <a:p>
            <a:pPr marL="342900" marR="0" lvl="0" indent="-342900" algn="just" defTabSz="914400" rtl="0" eaLnBrk="1" fontAlgn="auto" latinLnBrk="0" hangingPunct="1">
              <a:lnSpc>
                <a:spcPct val="150000"/>
              </a:lnSpc>
              <a:spcBef>
                <a:spcPts val="0"/>
              </a:spcBef>
              <a:spcAft>
                <a:spcPts val="80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a very important part of developing objects oriented software and the software development process. The </a:t>
            </a:r>
            <a:r>
              <a:rPr kumimoji="0" lang="en-IN"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uml</a:t>
            </a:r>
            <a:r>
              <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uses mostly graphical notations to express the design of software projects.</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US" sz="2400" b="1" i="0" u="none" strike="noStrike" kern="1200" cap="none" spc="0" normalizeH="0" baseline="0" noProof="0" dirty="0">
                <a:ln>
                  <a:noFill/>
                </a:ln>
                <a:solidFill>
                  <a:srgbClr val="7E40CC"/>
                </a:solidFill>
                <a:effectLst/>
                <a:uLnTx/>
                <a:uFillTx/>
                <a:latin typeface="Times New Roman" panose="02020603050405020304" pitchFamily="18" charset="0"/>
                <a:ea typeface="Calibri" panose="020F0502020204030204" pitchFamily="34" charset="0"/>
                <a:cs typeface="Times New Roman" panose="02020603050405020304" pitchFamily="18" charset="0"/>
              </a:rPr>
              <a:t>Use case diagram:</a:t>
            </a:r>
            <a:endParaRPr kumimoji="0" lang="en-US" sz="2400" b="0" i="0" u="none" strike="noStrike" kern="1200" cap="none" spc="0" normalizeH="0" baseline="0" noProof="0" dirty="0">
              <a:ln>
                <a:noFill/>
              </a:ln>
              <a:solidFill>
                <a:srgbClr val="7E40CC"/>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50" cap="none" spc="0" normalizeH="0" baseline="0" noProof="0" dirty="0">
                <a:ln>
                  <a:noFill/>
                </a:ln>
                <a:solidFill>
                  <a:prstClr val="black"/>
                </a:solidFill>
                <a:effectLst/>
                <a:uLnTx/>
                <a:uFillTx/>
                <a:latin typeface="Times New Roman" panose="02020603050405020304" pitchFamily="18" charset="0"/>
                <a:ea typeface="DejaVu Sans"/>
                <a:cs typeface="DejaVu Sans"/>
              </a:rPr>
              <a:t>A use case diagram in the unified modeling language (</a:t>
            </a:r>
            <a:r>
              <a:rPr kumimoji="0" lang="en-US" sz="2000" b="0" i="0" u="none" strike="noStrike" kern="150" cap="none" spc="0" normalizeH="0" baseline="0" noProof="0" dirty="0" err="1">
                <a:ln>
                  <a:noFill/>
                </a:ln>
                <a:solidFill>
                  <a:prstClr val="black"/>
                </a:solidFill>
                <a:effectLst/>
                <a:uLnTx/>
                <a:uFillTx/>
                <a:latin typeface="Times New Roman" panose="02020603050405020304" pitchFamily="18" charset="0"/>
                <a:ea typeface="DejaVu Sans"/>
                <a:cs typeface="DejaVu Sans"/>
              </a:rPr>
              <a:t>uml</a:t>
            </a:r>
            <a:r>
              <a:rPr kumimoji="0" lang="en-US" sz="2000" b="0" i="0" u="none" strike="noStrike" kern="150" cap="none" spc="0" normalizeH="0" baseline="0" noProof="0" dirty="0">
                <a:ln>
                  <a:noFill/>
                </a:ln>
                <a:solidFill>
                  <a:prstClr val="black"/>
                </a:solidFill>
                <a:effectLst/>
                <a:uLnTx/>
                <a:uFillTx/>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IN" dirty="0"/>
          </a:p>
        </p:txBody>
      </p:sp>
    </p:spTree>
    <p:extLst>
      <p:ext uri="{BB962C8B-B14F-4D97-AF65-F5344CB8AC3E}">
        <p14:creationId xmlns:p14="http://schemas.microsoft.com/office/powerpoint/2010/main" val="159532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CD60-445B-4A69-A906-94721687F0DD}"/>
              </a:ext>
            </a:extLst>
          </p:cNvPr>
          <p:cNvSpPr>
            <a:spLocks noGrp="1"/>
          </p:cNvSpPr>
          <p:nvPr>
            <p:ph type="title"/>
          </p:nvPr>
        </p:nvSpPr>
        <p:spPr/>
        <p:txBody>
          <a:bodyPr/>
          <a:lstStyle/>
          <a:p>
            <a:r>
              <a:rPr lang="en-IN" dirty="0" err="1"/>
              <a:t>Contd</a:t>
            </a:r>
            <a:r>
              <a:rPr lang="en-IN" dirty="0"/>
              <a:t>….</a:t>
            </a:r>
          </a:p>
        </p:txBody>
      </p:sp>
      <p:pic>
        <p:nvPicPr>
          <p:cNvPr id="4" name="Content Placeholder 3">
            <a:extLst>
              <a:ext uri="{FF2B5EF4-FFF2-40B4-BE49-F238E27FC236}">
                <a16:creationId xmlns:a16="http://schemas.microsoft.com/office/drawing/2014/main" id="{2B575272-21BF-C9E8-21C3-36B57CCF4EF5}"/>
              </a:ext>
            </a:extLst>
          </p:cNvPr>
          <p:cNvPicPr>
            <a:picLocks noGrp="1" noChangeAspect="1"/>
          </p:cNvPicPr>
          <p:nvPr>
            <p:ph idx="1"/>
          </p:nvPr>
        </p:nvPicPr>
        <p:blipFill>
          <a:blip r:embed="rId2"/>
          <a:stretch>
            <a:fillRect/>
          </a:stretch>
        </p:blipFill>
        <p:spPr>
          <a:xfrm>
            <a:off x="3144152" y="1096963"/>
            <a:ext cx="5890995" cy="5395912"/>
          </a:xfrm>
          <a:prstGeom prst="rect">
            <a:avLst/>
          </a:prstGeom>
        </p:spPr>
      </p:pic>
    </p:spTree>
    <p:extLst>
      <p:ext uri="{BB962C8B-B14F-4D97-AF65-F5344CB8AC3E}">
        <p14:creationId xmlns:p14="http://schemas.microsoft.com/office/powerpoint/2010/main" val="1503322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F424-82CB-3558-3D10-0E7E0AA64E7B}"/>
              </a:ext>
            </a:extLst>
          </p:cNvPr>
          <p:cNvSpPr>
            <a:spLocks noGrp="1"/>
          </p:cNvSpPr>
          <p:nvPr>
            <p:ph type="title"/>
          </p:nvPr>
        </p:nvSpPr>
        <p:spPr/>
        <p:txBody>
          <a:bodyPr/>
          <a:lstStyle/>
          <a:p>
            <a:r>
              <a:rPr lang="en-IN" dirty="0" err="1"/>
              <a:t>Contd</a:t>
            </a:r>
            <a:r>
              <a:rPr lang="en-IN" dirty="0"/>
              <a:t>…</a:t>
            </a:r>
          </a:p>
        </p:txBody>
      </p:sp>
      <p:pic>
        <p:nvPicPr>
          <p:cNvPr id="4" name="Content Placeholder 3">
            <a:extLst>
              <a:ext uri="{FF2B5EF4-FFF2-40B4-BE49-F238E27FC236}">
                <a16:creationId xmlns:a16="http://schemas.microsoft.com/office/drawing/2014/main" id="{33F65FDA-5800-BD60-2AB3-B6A0277C9A77}"/>
              </a:ext>
            </a:extLst>
          </p:cNvPr>
          <p:cNvPicPr>
            <a:picLocks noGrp="1" noChangeAspect="1"/>
          </p:cNvPicPr>
          <p:nvPr>
            <p:ph idx="1"/>
          </p:nvPr>
        </p:nvPicPr>
        <p:blipFill>
          <a:blip r:embed="rId2"/>
          <a:stretch>
            <a:fillRect/>
          </a:stretch>
        </p:blipFill>
        <p:spPr>
          <a:xfrm>
            <a:off x="3450665" y="1096963"/>
            <a:ext cx="5277969" cy="5395912"/>
          </a:xfrm>
          <a:prstGeom prst="rect">
            <a:avLst/>
          </a:prstGeom>
        </p:spPr>
      </p:pic>
    </p:spTree>
    <p:extLst>
      <p:ext uri="{BB962C8B-B14F-4D97-AF65-F5344CB8AC3E}">
        <p14:creationId xmlns:p14="http://schemas.microsoft.com/office/powerpoint/2010/main" val="284470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9B4C-E652-AB35-FF03-B67AB9ABB1F0}"/>
              </a:ext>
            </a:extLst>
          </p:cNvPr>
          <p:cNvSpPr>
            <a:spLocks noGrp="1"/>
          </p:cNvSpPr>
          <p:nvPr>
            <p:ph type="title"/>
          </p:nvPr>
        </p:nvSpPr>
        <p:spPr>
          <a:xfrm>
            <a:off x="-2" y="232759"/>
            <a:ext cx="12192000" cy="864520"/>
          </a:xfrm>
        </p:spPr>
        <p:txBody>
          <a:bodyPr/>
          <a:lstStyle/>
          <a:p>
            <a:pPr>
              <a:lnSpc>
                <a:spcPct val="150000"/>
              </a:lnSpc>
              <a:spcBef>
                <a:spcPts val="0"/>
              </a:spcBef>
              <a:spcAft>
                <a:spcPts val="800"/>
              </a:spcAft>
              <a:defRPr/>
            </a:pPr>
            <a:r>
              <a:rPr lang="en-US" sz="4000" b="1"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ER Diagram:</a:t>
            </a:r>
            <a:br>
              <a:rPr lang="en-US" sz="400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br>
            <a:endParaRPr kumimoji="0" lang="en-US" sz="4000" b="0" i="0" u="none" strike="noStrike" kern="1200" cap="none" spc="0" normalizeH="0" baseline="0" noProof="0" dirty="0">
              <a:ln>
                <a:noFill/>
              </a:ln>
              <a:solidFill>
                <a:srgbClr val="FFFFFF"/>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9C2447-558A-E387-494A-60ABDA55481C}"/>
              </a:ext>
            </a:extLst>
          </p:cNvPr>
          <p:cNvSpPr>
            <a:spLocks noGrp="1"/>
          </p:cNvSpPr>
          <p:nvPr>
            <p:ph idx="1"/>
          </p:nvPr>
        </p:nvSpPr>
        <p:spPr/>
        <p:txBody>
          <a:bodyPr/>
          <a:lstStyle/>
          <a:p>
            <a:pPr marL="0" marR="0" lvl="0" indent="0" algn="just" defTabSz="914400" rtl="0" eaLnBrk="1" fontAlgn="auto" latinLnBrk="0" hangingPunct="1">
              <a:lnSpc>
                <a:spcPct val="150000"/>
              </a:lnSpc>
              <a:spcBef>
                <a:spcPts val="0"/>
              </a:spcBef>
              <a:spcAft>
                <a:spcPts val="80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002B55A6-D45F-ED01-C7BE-9DBD6790AFAA}"/>
              </a:ext>
            </a:extLst>
          </p:cNvPr>
          <p:cNvPicPr>
            <a:picLocks noChangeAspect="1"/>
          </p:cNvPicPr>
          <p:nvPr/>
        </p:nvPicPr>
        <p:blipFill>
          <a:blip r:embed="rId2"/>
          <a:stretch>
            <a:fillRect/>
          </a:stretch>
        </p:blipFill>
        <p:spPr>
          <a:xfrm>
            <a:off x="868668" y="2750415"/>
            <a:ext cx="9333785" cy="3657917"/>
          </a:xfrm>
          <a:prstGeom prst="rect">
            <a:avLst/>
          </a:prstGeom>
        </p:spPr>
      </p:pic>
    </p:spTree>
    <p:extLst>
      <p:ext uri="{BB962C8B-B14F-4D97-AF65-F5344CB8AC3E}">
        <p14:creationId xmlns:p14="http://schemas.microsoft.com/office/powerpoint/2010/main" val="2949781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numCol="2">
            <a:normAutofit fontScale="92500" lnSpcReduction="10000"/>
          </a:bodyPr>
          <a:lstStyle/>
          <a:p>
            <a:pPr>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Abstract</a:t>
            </a:r>
            <a:endParaRPr lang="en-IN" sz="28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t>Problem Statement</a:t>
            </a:r>
          </a:p>
          <a:p>
            <a:pPr>
              <a:buFont typeface="Wingdings" panose="05000000000000000000" pitchFamily="2" charset="2"/>
              <a:buChar char="q"/>
            </a:pPr>
            <a:r>
              <a:rPr lang="en-IN" dirty="0"/>
              <a:t>Literature Survey</a:t>
            </a:r>
          </a:p>
          <a:p>
            <a:pPr>
              <a:buFont typeface="Wingdings" panose="05000000000000000000" pitchFamily="2" charset="2"/>
              <a:buChar char="q"/>
            </a:pPr>
            <a:r>
              <a:rPr lang="en-IN" dirty="0"/>
              <a:t>Existing Method</a:t>
            </a:r>
          </a:p>
          <a:p>
            <a:pPr>
              <a:buFont typeface="Wingdings" panose="05000000000000000000" pitchFamily="2" charset="2"/>
              <a:buChar char="q"/>
            </a:pPr>
            <a:r>
              <a:rPr lang="en-IN" dirty="0"/>
              <a:t>Proposed Method</a:t>
            </a:r>
          </a:p>
          <a:p>
            <a:pPr>
              <a:buFont typeface="Wingdings" panose="05000000000000000000" pitchFamily="2" charset="2"/>
              <a:buChar char="q"/>
            </a:pPr>
            <a:r>
              <a:rPr lang="en-IN" dirty="0"/>
              <a:t>Block Diagram</a:t>
            </a:r>
          </a:p>
          <a:p>
            <a:pPr>
              <a:buFont typeface="Wingdings" panose="05000000000000000000" pitchFamily="2" charset="2"/>
              <a:buChar char="q"/>
            </a:pPr>
            <a:r>
              <a:rPr lang="en-IN" dirty="0"/>
              <a:t>Prerequisites for implementation</a:t>
            </a:r>
          </a:p>
          <a:p>
            <a:pPr>
              <a:buFont typeface="Wingdings" panose="05000000000000000000" pitchFamily="2" charset="2"/>
              <a:buChar char="q"/>
            </a:pPr>
            <a:r>
              <a:rPr lang="en-IN" dirty="0"/>
              <a:t>System Requirements</a:t>
            </a:r>
          </a:p>
          <a:p>
            <a:pPr>
              <a:buFont typeface="Wingdings" panose="05000000000000000000" pitchFamily="2" charset="2"/>
              <a:buChar char="q"/>
            </a:pPr>
            <a:r>
              <a:rPr lang="en-IN" dirty="0"/>
              <a:t>Architecture</a:t>
            </a:r>
          </a:p>
          <a:p>
            <a:pPr>
              <a:buFont typeface="Wingdings" panose="05000000000000000000" pitchFamily="2" charset="2"/>
              <a:buChar char="q"/>
            </a:pPr>
            <a:r>
              <a:rPr lang="en-IN" dirty="0"/>
              <a:t>System Design Modules</a:t>
            </a:r>
          </a:p>
          <a:p>
            <a:pPr>
              <a:buFont typeface="Wingdings" panose="05000000000000000000" pitchFamily="2" charset="2"/>
              <a:buChar char="q"/>
            </a:pPr>
            <a:r>
              <a:rPr lang="en-IN" dirty="0"/>
              <a:t>UML Diagram</a:t>
            </a:r>
          </a:p>
          <a:p>
            <a:pPr>
              <a:buFont typeface="Wingdings" panose="05000000000000000000" pitchFamily="2" charset="2"/>
              <a:buChar char="q"/>
            </a:pPr>
            <a:r>
              <a:rPr lang="en-IN" dirty="0"/>
              <a:t>Class Diagram</a:t>
            </a:r>
          </a:p>
          <a:p>
            <a:pPr>
              <a:buFont typeface="Wingdings" panose="05000000000000000000" pitchFamily="2" charset="2"/>
              <a:buChar char="q"/>
            </a:pPr>
            <a:r>
              <a:rPr lang="en-IN" dirty="0"/>
              <a:t>Collaboration Diagram</a:t>
            </a:r>
          </a:p>
          <a:p>
            <a:pPr>
              <a:buFont typeface="Wingdings" panose="05000000000000000000" pitchFamily="2" charset="2"/>
              <a:buChar char="q"/>
            </a:pPr>
            <a:r>
              <a:rPr lang="en-IN" dirty="0"/>
              <a:t>Deployment Diagram</a:t>
            </a:r>
          </a:p>
          <a:p>
            <a:pPr>
              <a:buFont typeface="Wingdings" panose="05000000000000000000" pitchFamily="2" charset="2"/>
              <a:buChar char="q"/>
            </a:pPr>
            <a:r>
              <a:rPr lang="en-IN" dirty="0"/>
              <a:t>Component Diagram</a:t>
            </a:r>
          </a:p>
          <a:p>
            <a:pPr>
              <a:buFont typeface="Wingdings" panose="05000000000000000000" pitchFamily="2" charset="2"/>
              <a:buChar char="q"/>
            </a:pPr>
            <a:r>
              <a:rPr lang="en-IN" dirty="0"/>
              <a:t>Implementation</a:t>
            </a:r>
          </a:p>
          <a:p>
            <a:pPr>
              <a:buFont typeface="Wingdings" panose="05000000000000000000" pitchFamily="2" charset="2"/>
              <a:buChar char="q"/>
            </a:pPr>
            <a:r>
              <a:rPr lang="en-IN" dirty="0"/>
              <a:t>Activity Diagram</a:t>
            </a:r>
          </a:p>
          <a:p>
            <a:pPr>
              <a:buFont typeface="Wingdings" panose="05000000000000000000" pitchFamily="2" charset="2"/>
              <a:buChar char="q"/>
            </a:pPr>
            <a:r>
              <a:rPr lang="en-IN" dirty="0"/>
              <a:t>ER Diagram</a:t>
            </a:r>
          </a:p>
          <a:p>
            <a:pPr>
              <a:buFont typeface="Wingdings" panose="05000000000000000000" pitchFamily="2" charset="2"/>
              <a:buChar char="q"/>
            </a:pPr>
            <a:r>
              <a:rPr lang="en-IN" dirty="0"/>
              <a:t>Reference</a:t>
            </a:r>
          </a:p>
          <a:p>
            <a:pPr>
              <a:buFont typeface="Wingdings" panose="05000000000000000000" pitchFamily="2" charset="2"/>
              <a:buChar char="q"/>
            </a:pPr>
            <a:r>
              <a:rPr lang="en-IN" dirty="0"/>
              <a:t>Conclusion</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95C8A-CE9F-0BC6-7638-DD8481024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40986-DAE1-DCD8-C317-405146D6D30F}"/>
              </a:ext>
            </a:extLst>
          </p:cNvPr>
          <p:cNvSpPr>
            <a:spLocks noGrp="1"/>
          </p:cNvSpPr>
          <p:nvPr>
            <p:ph type="title"/>
          </p:nvPr>
        </p:nvSpPr>
        <p:spPr/>
        <p:txBody>
          <a:bodyPr/>
          <a:lstStyle/>
          <a:p>
            <a:r>
              <a:rPr lang="en-IN" dirty="0"/>
              <a:t>Implementation </a:t>
            </a:r>
          </a:p>
        </p:txBody>
      </p:sp>
      <p:pic>
        <p:nvPicPr>
          <p:cNvPr id="4" name="Content Placeholder 3">
            <a:extLst>
              <a:ext uri="{FF2B5EF4-FFF2-40B4-BE49-F238E27FC236}">
                <a16:creationId xmlns:a16="http://schemas.microsoft.com/office/drawing/2014/main" id="{231EA05F-3948-9B75-2E73-570CFB5E8D6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6412" y="1061884"/>
            <a:ext cx="5559588" cy="4739148"/>
          </a:xfrm>
          <a:prstGeom prst="rect">
            <a:avLst/>
          </a:prstGeom>
          <a:noFill/>
          <a:ln>
            <a:noFill/>
          </a:ln>
        </p:spPr>
      </p:pic>
      <p:pic>
        <p:nvPicPr>
          <p:cNvPr id="5" name="Picture 4">
            <a:extLst>
              <a:ext uri="{FF2B5EF4-FFF2-40B4-BE49-F238E27FC236}">
                <a16:creationId xmlns:a16="http://schemas.microsoft.com/office/drawing/2014/main" id="{92A9F966-B52B-E9E0-34FD-94C7889DBB3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0643" y="2478087"/>
            <a:ext cx="5274945" cy="2968984"/>
          </a:xfrm>
          <a:prstGeom prst="rect">
            <a:avLst/>
          </a:prstGeom>
          <a:noFill/>
          <a:ln>
            <a:noFill/>
          </a:ln>
        </p:spPr>
      </p:pic>
    </p:spTree>
    <p:extLst>
      <p:ext uri="{BB962C8B-B14F-4D97-AF65-F5344CB8AC3E}">
        <p14:creationId xmlns:p14="http://schemas.microsoft.com/office/powerpoint/2010/main" val="2063685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6B67D-1CEE-2F14-58DF-8C9A0248A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5C815-9616-A9F8-8841-756339D4E519}"/>
              </a:ext>
            </a:extLst>
          </p:cNvPr>
          <p:cNvSpPr>
            <a:spLocks noGrp="1"/>
          </p:cNvSpPr>
          <p:nvPr>
            <p:ph type="title"/>
          </p:nvPr>
        </p:nvSpPr>
        <p:spPr/>
        <p:txBody>
          <a:bodyPr/>
          <a:lstStyle/>
          <a:p>
            <a:r>
              <a:rPr lang="en-IN" dirty="0"/>
              <a:t>Contd..</a:t>
            </a:r>
          </a:p>
        </p:txBody>
      </p:sp>
      <p:pic>
        <p:nvPicPr>
          <p:cNvPr id="4" name="Content Placeholder 3">
            <a:extLst>
              <a:ext uri="{FF2B5EF4-FFF2-40B4-BE49-F238E27FC236}">
                <a16:creationId xmlns:a16="http://schemas.microsoft.com/office/drawing/2014/main" id="{75475CCF-E341-997D-344D-809A28C3D57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43309" y="2222090"/>
            <a:ext cx="4518626" cy="3799312"/>
          </a:xfrm>
          <a:prstGeom prst="rect">
            <a:avLst/>
          </a:prstGeom>
          <a:noFill/>
          <a:ln>
            <a:noFill/>
          </a:ln>
        </p:spPr>
      </p:pic>
      <p:pic>
        <p:nvPicPr>
          <p:cNvPr id="5" name="Picture 4">
            <a:extLst>
              <a:ext uri="{FF2B5EF4-FFF2-40B4-BE49-F238E27FC236}">
                <a16:creationId xmlns:a16="http://schemas.microsoft.com/office/drawing/2014/main" id="{309ABE99-6E19-72D0-4FBA-4C7271EBFDF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8708" y="2342688"/>
            <a:ext cx="5274945" cy="2966731"/>
          </a:xfrm>
          <a:prstGeom prst="rect">
            <a:avLst/>
          </a:prstGeom>
          <a:noFill/>
          <a:ln>
            <a:noFill/>
          </a:ln>
        </p:spPr>
      </p:pic>
    </p:spTree>
    <p:extLst>
      <p:ext uri="{BB962C8B-B14F-4D97-AF65-F5344CB8AC3E}">
        <p14:creationId xmlns:p14="http://schemas.microsoft.com/office/powerpoint/2010/main" val="2460169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19237-E996-58D9-534F-9A3C90AAC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EBBBB-88CA-6384-9DA7-D5A0003989F5}"/>
              </a:ext>
            </a:extLst>
          </p:cNvPr>
          <p:cNvSpPr>
            <a:spLocks noGrp="1"/>
          </p:cNvSpPr>
          <p:nvPr>
            <p:ph type="title"/>
          </p:nvPr>
        </p:nvSpPr>
        <p:spPr/>
        <p:txBody>
          <a:bodyPr/>
          <a:lstStyle/>
          <a:p>
            <a:r>
              <a:rPr lang="en-IN" dirty="0"/>
              <a:t>Contd..</a:t>
            </a:r>
          </a:p>
        </p:txBody>
      </p:sp>
      <p:pic>
        <p:nvPicPr>
          <p:cNvPr id="4" name="Content Placeholder 3">
            <a:extLst>
              <a:ext uri="{FF2B5EF4-FFF2-40B4-BE49-F238E27FC236}">
                <a16:creationId xmlns:a16="http://schemas.microsoft.com/office/drawing/2014/main" id="{9AE5B9CC-A763-1E67-7CF7-B568A80AD32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035" y="1473731"/>
            <a:ext cx="4842125" cy="3910538"/>
          </a:xfrm>
          <a:prstGeom prst="rect">
            <a:avLst/>
          </a:prstGeom>
          <a:noFill/>
          <a:ln>
            <a:noFill/>
          </a:ln>
        </p:spPr>
      </p:pic>
      <p:pic>
        <p:nvPicPr>
          <p:cNvPr id="5" name="Picture 4">
            <a:extLst>
              <a:ext uri="{FF2B5EF4-FFF2-40B4-BE49-F238E27FC236}">
                <a16:creationId xmlns:a16="http://schemas.microsoft.com/office/drawing/2014/main" id="{58169FFC-3A6B-6C5A-3893-E0BC9BFF531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5020" y="1383347"/>
            <a:ext cx="5274945" cy="2465705"/>
          </a:xfrm>
          <a:prstGeom prst="rect">
            <a:avLst/>
          </a:prstGeom>
          <a:noFill/>
          <a:ln>
            <a:noFill/>
          </a:ln>
        </p:spPr>
      </p:pic>
      <p:pic>
        <p:nvPicPr>
          <p:cNvPr id="6" name="Picture 5">
            <a:extLst>
              <a:ext uri="{FF2B5EF4-FFF2-40B4-BE49-F238E27FC236}">
                <a16:creationId xmlns:a16="http://schemas.microsoft.com/office/drawing/2014/main" id="{DDB634A1-2018-2958-F6CC-63B1C353C30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7007" y="3990657"/>
            <a:ext cx="5274945" cy="2392045"/>
          </a:xfrm>
          <a:prstGeom prst="rect">
            <a:avLst/>
          </a:prstGeom>
          <a:noFill/>
          <a:ln>
            <a:noFill/>
          </a:ln>
        </p:spPr>
      </p:pic>
    </p:spTree>
    <p:extLst>
      <p:ext uri="{BB962C8B-B14F-4D97-AF65-F5344CB8AC3E}">
        <p14:creationId xmlns:p14="http://schemas.microsoft.com/office/powerpoint/2010/main" val="2575994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579C-A47E-0066-C360-59042C6FA47A}"/>
              </a:ext>
            </a:extLst>
          </p:cNvPr>
          <p:cNvSpPr>
            <a:spLocks noGrp="1"/>
          </p:cNvSpPr>
          <p:nvPr>
            <p:ph type="title"/>
          </p:nvPr>
        </p:nvSpPr>
        <p:spPr/>
        <p:txBody>
          <a:bodyPr/>
          <a:lstStyle/>
          <a:p>
            <a:r>
              <a:rPr lang="en-IN" dirty="0"/>
              <a:t>Contd..</a:t>
            </a:r>
          </a:p>
        </p:txBody>
      </p:sp>
      <p:pic>
        <p:nvPicPr>
          <p:cNvPr id="4" name="Content Placeholder 3">
            <a:extLst>
              <a:ext uri="{FF2B5EF4-FFF2-40B4-BE49-F238E27FC236}">
                <a16:creationId xmlns:a16="http://schemas.microsoft.com/office/drawing/2014/main" id="{F8E554CB-1187-BE69-2887-713B402896A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6655" y="1635760"/>
            <a:ext cx="11129360" cy="4175760"/>
          </a:xfrm>
          <a:prstGeom prst="rect">
            <a:avLst/>
          </a:prstGeom>
          <a:noFill/>
          <a:ln>
            <a:noFill/>
          </a:ln>
        </p:spPr>
      </p:pic>
    </p:spTree>
    <p:extLst>
      <p:ext uri="{BB962C8B-B14F-4D97-AF65-F5344CB8AC3E}">
        <p14:creationId xmlns:p14="http://schemas.microsoft.com/office/powerpoint/2010/main" val="2912386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A3F8-4F8D-E2E4-FD8B-B90E32EA742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B00E7AA-A03F-4DB6-3175-214758C4ECD4}"/>
              </a:ext>
            </a:extLst>
          </p:cNvPr>
          <p:cNvSpPr>
            <a:spLocks noGrp="1"/>
          </p:cNvSpPr>
          <p:nvPr>
            <p:ph idx="1"/>
          </p:nvPr>
        </p:nvSpPr>
        <p:spPr/>
        <p:txBody>
          <a:bodyPr/>
          <a:lstStyle/>
          <a:p>
            <a:r>
              <a:rPr lang="en-US" sz="2800" dirty="0">
                <a:solidFill>
                  <a:schemeClr val="tx1"/>
                </a:solidFill>
                <a:latin typeface="Times New Roman" panose="02020603050405020304" pitchFamily="18" charset="0"/>
                <a:cs typeface="Times New Roman" panose="02020603050405020304" pitchFamily="18" charset="0"/>
              </a:rPr>
              <a:t>Women and girls have been subjected to a great deal of violence and harassment in public areas around the country, ranging from stalking to sexual harassment and assault. This application also focuses on how common Indian people can establish a sense of responsibility on the part of Indian society, so that we can focus on the safety of women in their environment. By using  Tweets about the safety of women in India, which frequently include images and text as well as written comments and phrases, we can predict the sentiment of the tweet and use it to analyze the type of tweet. Therefore by interpreting the results we can improve the safety of women. </a:t>
            </a:r>
            <a:endParaRPr lang="en-IN" sz="2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4702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sp>
        <p:nvSpPr>
          <p:cNvPr id="2" name="Rectangle 1"/>
          <p:cNvSpPr/>
          <p:nvPr/>
        </p:nvSpPr>
        <p:spPr>
          <a:xfrm>
            <a:off x="2753613" y="2375670"/>
            <a:ext cx="6852285" cy="1671955"/>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0" y="1175657"/>
            <a:ext cx="12191998" cy="5243804"/>
          </a:xfrm>
        </p:spPr>
        <p:txBody>
          <a:bodyPr>
            <a:noAutofit/>
          </a:bodyPr>
          <a:lstStyle/>
          <a:p>
            <a:pPr marL="0" indent="0" algn="just">
              <a:lnSpc>
                <a:spcPct val="150000"/>
              </a:lnSpc>
              <a:buNone/>
            </a:pPr>
            <a:r>
              <a:rPr lang="en-IN" sz="2800" dirty="0">
                <a:latin typeface="Times New Roman" panose="02020603050405020304" pitchFamily="18" charset="0"/>
                <a:cs typeface="Times New Roman" panose="02020603050405020304" pitchFamily="18" charset="0"/>
              </a:rPr>
              <a:t>Women and girls in Indian cities face significant challenges such as stalking, sexual harassment, and assault in public spaces. This research explores the role of social media platforms like Twitter, Facebook, and Instagram in promoting women’s safety and raising awareness. Social media serves as a tool to disseminate messages, quotes, and stories, educating the youth and encouraging strict action against offenders. Women often use platforms like Twitter to express their feelings about safety while commuting or working, sharing their experiences through hashtags that reach a global audience.</a:t>
            </a:r>
          </a:p>
          <a:p>
            <a:pPr marL="457200" lvl="0" indent="0">
              <a:lnSpc>
                <a:spcPct val="110000"/>
              </a:lnSpc>
              <a:spcBef>
                <a:spcPts val="1000"/>
              </a:spcBef>
              <a:spcAft>
                <a:spcPts val="0"/>
              </a:spcAft>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13F4-1934-4255-E87D-F96C8C618489}"/>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D893EA13-2268-87FC-504A-A9CF2B03CDE2}"/>
              </a:ext>
            </a:extLst>
          </p:cNvPr>
          <p:cNvSpPr>
            <a:spLocks noGrp="1"/>
          </p:cNvSpPr>
          <p:nvPr>
            <p:ph idx="1"/>
          </p:nvPr>
        </p:nvSpPr>
        <p:spPr/>
        <p:txBody>
          <a:bodyPr>
            <a:normAutofit fontScale="77500" lnSpcReduction="20000"/>
          </a:bodyPr>
          <a:lstStyle/>
          <a:p>
            <a:pPr algn="just">
              <a:lnSpc>
                <a:spcPct val="150000"/>
              </a:lnSpc>
            </a:pPr>
            <a:r>
              <a:rPr lang="en-IN" sz="2800" dirty="0">
                <a:latin typeface="Times New Roman" panose="02020603050405020304" pitchFamily="18" charset="0"/>
                <a:cs typeface="Times New Roman" panose="02020603050405020304" pitchFamily="18" charset="0"/>
              </a:rPr>
              <a:t>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these sentiments, this study employs machine learning algorithms, including </a:t>
            </a:r>
            <a:r>
              <a:rPr lang="en-IN" sz="2800" b="1" dirty="0">
                <a:latin typeface="Times New Roman" panose="02020603050405020304" pitchFamily="18" charset="0"/>
                <a:cs typeface="Times New Roman" panose="02020603050405020304" pitchFamily="18" charset="0"/>
              </a:rPr>
              <a:t>Support Vector Machine (SVM)</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Neural Networks</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Gradient Boosting</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Random Forest</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Decision Tree</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Naive Bayes</a:t>
            </a:r>
            <a:r>
              <a:rPr lang="en-IN" sz="2800" dirty="0">
                <a:latin typeface="Times New Roman" panose="02020603050405020304" pitchFamily="18" charset="0"/>
                <a:cs typeface="Times New Roman" panose="02020603050405020304" pitchFamily="18" charset="0"/>
              </a:rPr>
              <a:t>, and </a:t>
            </a:r>
            <a:r>
              <a:rPr lang="en-IN" sz="2800" b="1" dirty="0">
                <a:latin typeface="Times New Roman" panose="02020603050405020304" pitchFamily="18" charset="0"/>
                <a:cs typeface="Times New Roman" panose="02020603050405020304" pitchFamily="18" charset="0"/>
              </a:rPr>
              <a:t>K-Nearest </a:t>
            </a:r>
            <a:r>
              <a:rPr lang="en-IN" sz="2800" b="1" dirty="0" err="1">
                <a:latin typeface="Times New Roman" panose="02020603050405020304" pitchFamily="18" charset="0"/>
                <a:cs typeface="Times New Roman" panose="02020603050405020304" pitchFamily="18" charset="0"/>
              </a:rPr>
              <a:t>Neighbors</a:t>
            </a:r>
            <a:r>
              <a:rPr lang="en-IN" sz="2800" b="1" dirty="0">
                <a:latin typeface="Times New Roman" panose="02020603050405020304" pitchFamily="18" charset="0"/>
                <a:cs typeface="Times New Roman" panose="02020603050405020304" pitchFamily="18" charset="0"/>
              </a:rPr>
              <a:t> (KNN)</a:t>
            </a:r>
            <a:r>
              <a:rPr lang="en-IN" sz="2800" dirty="0">
                <a:latin typeface="Times New Roman" panose="02020603050405020304" pitchFamily="18" charset="0"/>
                <a:cs typeface="Times New Roman" panose="02020603050405020304" pitchFamily="18" charset="0"/>
              </a:rPr>
              <a:t>. These models classify tweets into positive, negative, or neutral sentiments while assessing their performance using metrics like </a:t>
            </a:r>
            <a:r>
              <a:rPr lang="en-IN" sz="2800" b="1" dirty="0">
                <a:latin typeface="Times New Roman" panose="02020603050405020304" pitchFamily="18" charset="0"/>
                <a:cs typeface="Times New Roman" panose="02020603050405020304" pitchFamily="18" charset="0"/>
              </a:rPr>
              <a:t>accuracy</a:t>
            </a: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precision</a:t>
            </a:r>
            <a:r>
              <a:rPr lang="en-IN" sz="2800" dirty="0">
                <a:latin typeface="Times New Roman" panose="02020603050405020304" pitchFamily="18" charset="0"/>
                <a:cs typeface="Times New Roman" panose="02020603050405020304" pitchFamily="18" charset="0"/>
              </a:rPr>
              <a:t>, and </a:t>
            </a:r>
            <a:r>
              <a:rPr lang="en-IN" sz="2800" b="1" dirty="0">
                <a:latin typeface="Times New Roman" panose="02020603050405020304" pitchFamily="18" charset="0"/>
                <a:cs typeface="Times New Roman" panose="02020603050405020304" pitchFamily="18" charset="0"/>
              </a:rPr>
              <a:t>recall</a:t>
            </a:r>
            <a:r>
              <a:rPr lang="en-IN" sz="2800" dirty="0">
                <a:latin typeface="Times New Roman" panose="02020603050405020304" pitchFamily="18" charset="0"/>
                <a:cs typeface="Times New Roman" panose="02020603050405020304" pitchFamily="18" charset="0"/>
              </a:rPr>
              <a:t>.</a:t>
            </a:r>
          </a:p>
          <a:p>
            <a:pPr algn="just">
              <a:lnSpc>
                <a:spcPct val="150000"/>
              </a:lnSpc>
            </a:pPr>
            <a:r>
              <a:rPr lang="en-IN" sz="2800" dirty="0">
                <a:latin typeface="Times New Roman" panose="02020603050405020304" pitchFamily="18" charset="0"/>
                <a:cs typeface="Times New Roman" panose="02020603050405020304" pitchFamily="18" charset="0"/>
              </a:rPr>
              <a:t>This research highlights how technology and societal responsibility can promote women's safety. By leveraging machine learning and social media, it emphasizes the need for collective action to create safer environments for women.</a:t>
            </a:r>
          </a:p>
          <a:p>
            <a:pPr algn="just">
              <a:lnSpc>
                <a:spcPct val="150000"/>
              </a:lnSpc>
            </a:pPr>
            <a:r>
              <a:rPr lang="en-IN" sz="2800" b="1" dirty="0">
                <a:latin typeface="Times New Roman" panose="02020603050405020304" pitchFamily="18" charset="0"/>
                <a:cs typeface="Times New Roman" panose="02020603050405020304" pitchFamily="18" charset="0"/>
              </a:rPr>
              <a:t>Keywords:</a:t>
            </a:r>
            <a:r>
              <a:rPr lang="en-IN" sz="2800" dirty="0">
                <a:latin typeface="Times New Roman" panose="02020603050405020304" pitchFamily="18" charset="0"/>
                <a:cs typeface="Times New Roman" panose="02020603050405020304" pitchFamily="18" charset="0"/>
              </a:rPr>
              <a:t> Women’s safety, social media, Twitter, machine learning, SVM, Neural Networks, Gradient Boosting, Random Forest, Decision Tree, Naive Bayes, KNN, sentiment analysis.</a:t>
            </a:r>
          </a:p>
          <a:p>
            <a:endParaRPr lang="en-IN" dirty="0"/>
          </a:p>
        </p:txBody>
      </p:sp>
    </p:spTree>
    <p:extLst>
      <p:ext uri="{BB962C8B-B14F-4D97-AF65-F5344CB8AC3E}">
        <p14:creationId xmlns:p14="http://schemas.microsoft.com/office/powerpoint/2010/main" val="69909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5A51-D48E-616A-0EC0-79C7B37981C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2AB6CC8-0475-FAC8-0DFF-928091630B92}"/>
              </a:ext>
            </a:extLst>
          </p:cNvPr>
          <p:cNvSpPr>
            <a:spLocks noGrp="1"/>
          </p:cNvSpPr>
          <p:nvPr>
            <p:ph idx="1"/>
          </p:nvPr>
        </p:nvSpPr>
        <p:spPr>
          <a:xfrm>
            <a:off x="206430" y="1087949"/>
            <a:ext cx="11779135" cy="5394960"/>
          </a:xfrm>
        </p:spPr>
        <p:txBody>
          <a:bodyPr>
            <a:normAutofit fontScale="70000" lnSpcReduction="20000"/>
          </a:bodyPr>
          <a:lstStyle/>
          <a:p>
            <a:pPr marL="0" indent="0" algn="just">
              <a:lnSpc>
                <a:spcPct val="150000"/>
              </a:lnSpc>
              <a:buNone/>
            </a:pPr>
            <a:r>
              <a:rPr lang="en-US" sz="2800" dirty="0">
                <a:solidFill>
                  <a:schemeClr val="tx1"/>
                </a:solidFill>
                <a:latin typeface="Times New Roman" panose="02020603050405020304" pitchFamily="18" charset="0"/>
                <a:cs typeface="Times New Roman" panose="02020603050405020304" pitchFamily="18" charset="0"/>
              </a:rPr>
              <a:t>Twitter has emerged as the ultimate microblogging social network in the modern era, with over 100 million users and over 500 million 'Tweets' sent every day. With such a large audience, Twitter has attracted users to share their opinions and judgments on every existing issue and topic on the internet; as a result, Twitter is an informative source for all sectors such as institutions, businesses, and organizations.</a:t>
            </a:r>
          </a:p>
          <a:p>
            <a:pPr marL="0" indent="0" algn="just">
              <a:lnSpc>
                <a:spcPct val="150000"/>
              </a:lnSpc>
              <a:buNone/>
            </a:pPr>
            <a:r>
              <a:rPr lang="en-US" sz="2800" dirty="0">
                <a:solidFill>
                  <a:schemeClr val="tx1"/>
                </a:solidFill>
                <a:latin typeface="Times New Roman" panose="02020603050405020304" pitchFamily="18" charset="0"/>
                <a:cs typeface="Times New Roman" panose="02020603050405020304" pitchFamily="18" charset="0"/>
              </a:rPr>
              <a:t>In the tweets section of Twitter, users will share their thoughts and opinions. Because this tweet has a character limit of 140 characters, users must condense their messages using abbreviations, slang, shot forms, emoticons, and other techniques. In addition, many people use polysemy and sarcasm to express themselves. As a result, Twitter language is classified as unstructured. The sentiment underlying the message is derived from the tweet. The sentimental analysis procedure is used to extract this data.</a:t>
            </a:r>
          </a:p>
          <a:p>
            <a:pPr marL="0" indent="0" algn="just">
              <a:lnSpc>
                <a:spcPct val="150000"/>
              </a:lnSpc>
              <a:buNone/>
            </a:pPr>
            <a:r>
              <a:rPr lang="en-US" sz="2800" dirty="0">
                <a:solidFill>
                  <a:schemeClr val="tx1"/>
                </a:solidFill>
                <a:latin typeface="Times New Roman" panose="02020603050405020304" pitchFamily="18" charset="0"/>
                <a:cs typeface="Times New Roman" panose="02020603050405020304" pitchFamily="18" charset="0"/>
              </a:rPr>
              <a:t>The sentiment analysis results can be used in a variety of contexts, such as </a:t>
            </a:r>
            <a:r>
              <a:rPr lang="en-US" sz="2800" dirty="0" err="1">
                <a:solidFill>
                  <a:schemeClr val="tx1"/>
                </a:solidFill>
                <a:latin typeface="Times New Roman" panose="02020603050405020304" pitchFamily="18" charset="0"/>
                <a:cs typeface="Times New Roman" panose="02020603050405020304" pitchFamily="18" charset="0"/>
              </a:rPr>
              <a:t>analysing</a:t>
            </a:r>
            <a:r>
              <a:rPr lang="en-US" sz="2800" dirty="0">
                <a:solidFill>
                  <a:schemeClr val="tx1"/>
                </a:solidFill>
                <a:latin typeface="Times New Roman" panose="02020603050405020304" pitchFamily="18" charset="0"/>
                <a:cs typeface="Times New Roman" panose="02020603050405020304" pitchFamily="18" charset="0"/>
              </a:rPr>
              <a:t> public opinion on government policies, people's attitudes toward women, and so on. A great deal of research has been done on the data obtained by twitter in order to perform tweet classification and </a:t>
            </a:r>
            <a:r>
              <a:rPr lang="en-US" sz="2800" dirty="0" err="1">
                <a:solidFill>
                  <a:schemeClr val="tx1"/>
                </a:solidFill>
                <a:latin typeface="Times New Roman" panose="02020603050405020304" pitchFamily="18" charset="0"/>
                <a:cs typeface="Times New Roman" panose="02020603050405020304" pitchFamily="18" charset="0"/>
              </a:rPr>
              <a:t>analyse</a:t>
            </a:r>
            <a:r>
              <a:rPr lang="en-US" sz="2800" dirty="0">
                <a:solidFill>
                  <a:schemeClr val="tx1"/>
                </a:solidFill>
                <a:latin typeface="Times New Roman" panose="02020603050405020304" pitchFamily="18" charset="0"/>
                <a:cs typeface="Times New Roman" panose="02020603050405020304" pitchFamily="18" charset="0"/>
              </a:rPr>
              <a:t> the results</a:t>
            </a:r>
            <a:endParaRPr lang="en-US" dirty="0"/>
          </a:p>
          <a:p>
            <a:endParaRPr lang="en-US" dirty="0"/>
          </a:p>
          <a:p>
            <a:endParaRPr lang="en-IN" dirty="0"/>
          </a:p>
        </p:txBody>
      </p:sp>
    </p:spTree>
    <p:extLst>
      <p:ext uri="{BB962C8B-B14F-4D97-AF65-F5344CB8AC3E}">
        <p14:creationId xmlns:p14="http://schemas.microsoft.com/office/powerpoint/2010/main" val="41210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AF8E-5F43-AA75-B9AE-8626B47B3498}"/>
              </a:ext>
            </a:extLst>
          </p:cNvPr>
          <p:cNvSpPr>
            <a:spLocks noGrp="1"/>
          </p:cNvSpPr>
          <p:nvPr>
            <p:ph type="title"/>
          </p:nvPr>
        </p:nvSpPr>
        <p:spPr/>
        <p:txBody>
          <a:bodyPr/>
          <a:lstStyle/>
          <a:p>
            <a:r>
              <a:rPr lang="en-IN" dirty="0"/>
              <a:t>Contd..</a:t>
            </a:r>
          </a:p>
        </p:txBody>
      </p:sp>
      <p:sp>
        <p:nvSpPr>
          <p:cNvPr id="3" name="Content Placeholder 2">
            <a:extLst>
              <a:ext uri="{FF2B5EF4-FFF2-40B4-BE49-F238E27FC236}">
                <a16:creationId xmlns:a16="http://schemas.microsoft.com/office/drawing/2014/main" id="{967A6CE6-20EA-1D4E-8152-9FE64F72FF1F}"/>
              </a:ext>
            </a:extLst>
          </p:cNvPr>
          <p:cNvSpPr>
            <a:spLocks noGrp="1"/>
          </p:cNvSpPr>
          <p:nvPr>
            <p:ph idx="1"/>
          </p:nvPr>
        </p:nvSpPr>
        <p:spPr/>
        <p:txBody>
          <a:bodyPr>
            <a:normAutofit fontScale="70000" lnSpcReduction="20000"/>
          </a:bodyPr>
          <a:lstStyle/>
          <a:p>
            <a:pPr marL="0" indent="0" algn="just">
              <a:lnSpc>
                <a:spcPct val="150000"/>
              </a:lnSpc>
              <a:buNone/>
            </a:pPr>
            <a:r>
              <a:rPr lang="en-US" sz="2800" dirty="0">
                <a:latin typeface="Times New Roman" panose="02020603050405020304" pitchFamily="18" charset="0"/>
                <a:cs typeface="Times New Roman" panose="02020603050405020304" pitchFamily="18" charset="0"/>
              </a:rPr>
              <a:t>In this paper, we also review some machine learning studies as well as research on how to perform sentiment analysis on Twitter data using that domain. The focus of the paper is on machine learning algorithms and models.</a:t>
            </a:r>
          </a:p>
          <a:p>
            <a:pPr marL="0" indent="0" algn="just">
              <a:lnSpc>
                <a:spcPct val="150000"/>
              </a:lnSpc>
              <a:buNone/>
            </a:pPr>
            <a:r>
              <a:rPr lang="en-US" sz="2800" dirty="0">
                <a:latin typeface="Times New Roman" panose="02020603050405020304" pitchFamily="18" charset="0"/>
                <a:cs typeface="Times New Roman" panose="02020603050405020304" pitchFamily="18" charset="0"/>
              </a:rPr>
              <a:t>Staring at women and making comments can be considered forms of violence and harassment, and these </a:t>
            </a:r>
            <a:r>
              <a:rPr lang="en-US" sz="2800" dirty="0" err="1">
                <a:latin typeface="Times New Roman" panose="02020603050405020304" pitchFamily="18" charset="0"/>
                <a:cs typeface="Times New Roman" panose="02020603050405020304" pitchFamily="18" charset="0"/>
              </a:rPr>
              <a:t>practises</a:t>
            </a:r>
            <a:r>
              <a:rPr lang="en-US" sz="2800" dirty="0">
                <a:latin typeface="Times New Roman" panose="02020603050405020304" pitchFamily="18" charset="0"/>
                <a:cs typeface="Times New Roman" panose="02020603050405020304" pitchFamily="18" charset="0"/>
              </a:rPr>
              <a:t>, while unacceptable, are common, particularly in urban areas. Many studies conducted in India show that women have reported sexual harassment and other </a:t>
            </a:r>
            <a:r>
              <a:rPr lang="en-US" sz="2800" dirty="0" err="1">
                <a:latin typeface="Times New Roman" panose="02020603050405020304" pitchFamily="18" charset="0"/>
                <a:cs typeface="Times New Roman" panose="02020603050405020304" pitchFamily="18" charset="0"/>
              </a:rPr>
              <a:t>practises</a:t>
            </a:r>
            <a:r>
              <a:rPr lang="en-US" sz="2800" dirty="0">
                <a:latin typeface="Times New Roman" panose="02020603050405020304" pitchFamily="18" charset="0"/>
                <a:cs typeface="Times New Roman" panose="02020603050405020304" pitchFamily="18" charset="0"/>
              </a:rPr>
              <a:t> such as those mentioned above. Such studies have also revealed that in popular metropolitan cities such as Delhi, Pune, Chennai, and Mumbai, most women feel unsafe when they are surrounded by strangers. People can freely express themselves on social media about Indian politics, society, and a variety of other topics. Similarly, women can share their experiences if they have faced violence or sexual harassment, bringing innocent people together to fight back on these occurrences According to the analysis of tweets text collection obtained by Twitter, it includes names of people who have harassed women, as well as names of women or innocent people who have stood up to such violent acts or unethical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by men, making them feel uncomfortable walking freely in public.</a:t>
            </a:r>
          </a:p>
          <a:p>
            <a:endParaRPr lang="en-IN" dirty="0"/>
          </a:p>
        </p:txBody>
      </p:sp>
    </p:spTree>
    <p:extLst>
      <p:ext uri="{BB962C8B-B14F-4D97-AF65-F5344CB8AC3E}">
        <p14:creationId xmlns:p14="http://schemas.microsoft.com/office/powerpoint/2010/main" val="241942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BDDC-6EB0-CFA2-96BB-0480B015669F}"/>
              </a:ext>
            </a:extLst>
          </p:cNvPr>
          <p:cNvSpPr>
            <a:spLocks noGrp="1"/>
          </p:cNvSpPr>
          <p:nvPr>
            <p:ph type="title"/>
          </p:nvPr>
        </p:nvSpPr>
        <p:spPr/>
        <p:txBody>
          <a:bodyPr/>
          <a:lstStyle/>
          <a:p>
            <a:r>
              <a:rPr lang="en-US" dirty="0"/>
              <a:t>Literature survey</a:t>
            </a:r>
            <a:br>
              <a:rPr lang="en-US" dirty="0"/>
            </a:br>
            <a:endParaRPr lang="en-IN" dirty="0"/>
          </a:p>
        </p:txBody>
      </p:sp>
      <p:pic>
        <p:nvPicPr>
          <p:cNvPr id="5" name="Content Placeholder 4">
            <a:extLst>
              <a:ext uri="{FF2B5EF4-FFF2-40B4-BE49-F238E27FC236}">
                <a16:creationId xmlns:a16="http://schemas.microsoft.com/office/drawing/2014/main" id="{185767A7-F2A6-C6E6-8EEB-FBFE9DA20C6C}"/>
              </a:ext>
            </a:extLst>
          </p:cNvPr>
          <p:cNvPicPr>
            <a:picLocks noGrp="1" noChangeAspect="1"/>
          </p:cNvPicPr>
          <p:nvPr>
            <p:ph idx="1"/>
          </p:nvPr>
        </p:nvPicPr>
        <p:blipFill>
          <a:blip r:embed="rId2"/>
          <a:stretch>
            <a:fillRect/>
          </a:stretch>
        </p:blipFill>
        <p:spPr>
          <a:xfrm>
            <a:off x="1474937" y="1096963"/>
            <a:ext cx="9229425" cy="5395912"/>
          </a:xfrm>
          <a:prstGeom prst="rect">
            <a:avLst/>
          </a:prstGeom>
        </p:spPr>
      </p:pic>
    </p:spTree>
    <p:extLst>
      <p:ext uri="{BB962C8B-B14F-4D97-AF65-F5344CB8AC3E}">
        <p14:creationId xmlns:p14="http://schemas.microsoft.com/office/powerpoint/2010/main" val="63845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EA99-0ADD-F652-908F-BFA3A121D16B}"/>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EXISTING METHOD</a:t>
            </a:r>
            <a:br>
              <a:rPr lang="en-US" altLang="en-US" sz="4400" b="1" dirty="0">
                <a:latin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08C6DD81-6E6D-8957-0929-D6F3934DE770}"/>
              </a:ext>
            </a:extLst>
          </p:cNvPr>
          <p:cNvSpPr>
            <a:spLocks noGrp="1"/>
          </p:cNvSpPr>
          <p:nvPr>
            <p:ph idx="1"/>
          </p:nvPr>
        </p:nvSpPr>
        <p:spPr/>
        <p:txBody>
          <a:bodyPr/>
          <a:lstStyle/>
          <a:p>
            <a:r>
              <a:rPr lang="en-US" dirty="0"/>
              <a:t>When we consider these systems were previously, they used to find the records manually which leads to waste they no fast response in the case and they need to search each and everything were as in previous system they don’t have the awareness about the technology due to that many women lost their life valuable life so to reduce the crime against the women we are implementing different system.</a:t>
            </a:r>
          </a:p>
          <a:p>
            <a:endParaRPr lang="en-US" dirty="0"/>
          </a:p>
          <a:p>
            <a:r>
              <a:rPr lang="en-US" dirty="0"/>
              <a:t>Disadvantages:</a:t>
            </a:r>
          </a:p>
          <a:p>
            <a:r>
              <a:rPr lang="en-US" dirty="0"/>
              <a:t>More time</a:t>
            </a:r>
          </a:p>
          <a:p>
            <a:r>
              <a:rPr lang="en-US" dirty="0"/>
              <a:t>It’s difficult to find them</a:t>
            </a:r>
          </a:p>
          <a:p>
            <a:r>
              <a:rPr lang="en-US" dirty="0"/>
              <a:t>Less efficiency</a:t>
            </a:r>
          </a:p>
          <a:p>
            <a:endParaRPr lang="en-IN" dirty="0"/>
          </a:p>
        </p:txBody>
      </p:sp>
    </p:spTree>
    <p:extLst>
      <p:ext uri="{BB962C8B-B14F-4D97-AF65-F5344CB8AC3E}">
        <p14:creationId xmlns:p14="http://schemas.microsoft.com/office/powerpoint/2010/main" val="56659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922B300-6202-A97C-9494-4F913EAFAD49}"/>
              </a:ext>
            </a:extLst>
          </p:cNvPr>
          <p:cNvSpPr>
            <a:spLocks noGrp="1"/>
          </p:cNvSpPr>
          <p:nvPr>
            <p:ph idx="1"/>
          </p:nvPr>
        </p:nvSpPr>
        <p:spPr/>
        <p:txBody>
          <a:bodyPr>
            <a:normAutofit fontScale="77500" lnSpcReduction="20000"/>
          </a:bodyPr>
          <a:lstStyle/>
          <a:p>
            <a:pPr marL="0" indent="0" algn="just">
              <a:lnSpc>
                <a:spcPct val="150000"/>
              </a:lnSpc>
              <a:spcAft>
                <a:spcPts val="800"/>
              </a:spcAft>
              <a:buNone/>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we consider now due rapid change in the society. The people have more awareness against such kinds of crimes. Now they need to maintain the records manually everything can be maintained and we can find out the criminal easily by using these we can find his enter details of him and we can punish him. And we can also find the previous records. Here we are implementing using the ML based algorithms are Ada boosting, Cat boosting, SVM and Naïve Bayes. These algorithms are used for training the dataset from which we can predict the output.</a:t>
            </a:r>
            <a:endParaRPr lang="en-IN"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800" b="1" dirty="0">
                <a:solidFill>
                  <a:schemeClr val="accent4"/>
                </a:solidFill>
                <a:latin typeface="Times New Roman" panose="02020603050405020304" pitchFamily="18" charset="0"/>
                <a:cs typeface="Times New Roman" panose="02020603050405020304" pitchFamily="18" charset="0"/>
              </a:rPr>
              <a:t>Advantages:</a:t>
            </a:r>
          </a:p>
          <a:p>
            <a:pPr marL="342900" lvl="0" indent="-342900" algn="just">
              <a:lnSpc>
                <a:spcPct val="150000"/>
              </a:lnSpc>
              <a:buFont typeface="Symbol" panose="05050102010706020507" pitchFamily="18" charset="2"/>
              <a:buChar char=""/>
            </a:pPr>
            <a:r>
              <a:rPr lang="en-US" sz="2800" dirty="0">
                <a:solidFill>
                  <a:schemeClr val="tx1"/>
                </a:solidFill>
                <a:effectLst/>
                <a:latin typeface="Times New Roman" panose="02020603050405020304" pitchFamily="18" charset="0"/>
                <a:ea typeface="Times New Roman" panose="02020603050405020304" pitchFamily="18" charset="0"/>
              </a:rPr>
              <a:t>Less time</a:t>
            </a:r>
            <a:endParaRPr lang="en-IN" sz="2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solidFill>
                  <a:schemeClr val="tx1"/>
                </a:solidFill>
                <a:effectLst/>
                <a:latin typeface="Times New Roman" panose="02020603050405020304" pitchFamily="18" charset="0"/>
                <a:ea typeface="Times New Roman" panose="02020603050405020304" pitchFamily="18" charset="0"/>
              </a:rPr>
              <a:t>More accurate result</a:t>
            </a:r>
            <a:endParaRPr lang="en-IN" sz="2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800" dirty="0">
                <a:solidFill>
                  <a:schemeClr val="tx1"/>
                </a:solidFill>
                <a:effectLst/>
                <a:latin typeface="Times New Roman" panose="02020603050405020304" pitchFamily="18" charset="0"/>
                <a:ea typeface="Times New Roman" panose="02020603050405020304" pitchFamily="18" charset="0"/>
              </a:rPr>
              <a:t>More efficiency</a:t>
            </a:r>
            <a:endParaRPr lang="en-IN" sz="2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
        <p:nvSpPr>
          <p:cNvPr id="4" name="Title 3">
            <a:extLst>
              <a:ext uri="{FF2B5EF4-FFF2-40B4-BE49-F238E27FC236}">
                <a16:creationId xmlns:a16="http://schemas.microsoft.com/office/drawing/2014/main" id="{AEE9FCD9-A485-BCCB-C62E-DE95A7641E9C}"/>
              </a:ext>
            </a:extLst>
          </p:cNvPr>
          <p:cNvSpPr>
            <a:spLocks noGrp="1"/>
          </p:cNvSpPr>
          <p:nvPr>
            <p:ph type="title"/>
          </p:nvPr>
        </p:nvSpPr>
        <p:spPr/>
        <p:txBody>
          <a:bodyPr/>
          <a:lstStyle/>
          <a:p>
            <a:r>
              <a:rPr lang="en-IN" dirty="0"/>
              <a:t>Proposed Method</a:t>
            </a:r>
          </a:p>
        </p:txBody>
      </p:sp>
    </p:spTree>
    <p:extLst>
      <p:ext uri="{BB962C8B-B14F-4D97-AF65-F5344CB8AC3E}">
        <p14:creationId xmlns:p14="http://schemas.microsoft.com/office/powerpoint/2010/main" val="30328749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915</TotalTime>
  <Words>1880</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Courier New</vt:lpstr>
      <vt:lpstr>Symbol</vt:lpstr>
      <vt:lpstr>Times New Roman</vt:lpstr>
      <vt:lpstr>Wingdings</vt:lpstr>
      <vt:lpstr>Wingdings 3</vt:lpstr>
      <vt:lpstr>Custom Design</vt:lpstr>
      <vt:lpstr>PowerPoint Presentation</vt:lpstr>
      <vt:lpstr>Contents</vt:lpstr>
      <vt:lpstr>Abstract</vt:lpstr>
      <vt:lpstr>Contd..</vt:lpstr>
      <vt:lpstr>Problem Statement</vt:lpstr>
      <vt:lpstr>Contd..</vt:lpstr>
      <vt:lpstr>Literature survey </vt:lpstr>
      <vt:lpstr>EXISTING METHOD </vt:lpstr>
      <vt:lpstr>Proposed Method</vt:lpstr>
      <vt:lpstr>BLOCK DIAGRAM </vt:lpstr>
      <vt:lpstr>ARCHITECTURE </vt:lpstr>
      <vt:lpstr>System Design Modules</vt:lpstr>
      <vt:lpstr>Contd…</vt:lpstr>
      <vt:lpstr>Contd…</vt:lpstr>
      <vt:lpstr>UML Diagrams</vt:lpstr>
      <vt:lpstr>Contd..</vt:lpstr>
      <vt:lpstr>Contd….</vt:lpstr>
      <vt:lpstr>Contd…</vt:lpstr>
      <vt:lpstr>ER Diagram: </vt:lpstr>
      <vt:lpstr>Implementation </vt:lpstr>
      <vt:lpstr>Contd..</vt:lpstr>
      <vt:lpstr>Contd..</vt:lpstr>
      <vt:lpstr>Contd..</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Rajasri M</cp:lastModifiedBy>
  <cp:revision>150</cp:revision>
  <dcterms:created xsi:type="dcterms:W3CDTF">2019-06-11T05:35:00Z</dcterms:created>
  <dcterms:modified xsi:type="dcterms:W3CDTF">2025-04-04T06:57:36Z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1FA63A0AB4734BE7B6886FCFCC34AA5D_13</vt:lpwstr>
  </property>
  <property fmtid="{D5CDD505-2E9C-101B-9397-08002B2CF9AE}" pid="3" name="KSOProductBuildVer">
    <vt:lpwstr>1033-12.2.0.19307</vt:lpwstr>
  </property>
</Properties>
</file>