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8"/>
  </p:notesMasterIdLst>
  <p:sldIdLst>
    <p:sldId id="256" r:id="rId2"/>
    <p:sldId id="257" r:id="rId3"/>
    <p:sldId id="362" r:id="rId4"/>
    <p:sldId id="259" r:id="rId5"/>
    <p:sldId id="270" r:id="rId6"/>
    <p:sldId id="361" r:id="rId7"/>
    <p:sldId id="261" r:id="rId8"/>
    <p:sldId id="273" r:id="rId9"/>
    <p:sldId id="333" r:id="rId10"/>
    <p:sldId id="304" r:id="rId11"/>
    <p:sldId id="334" r:id="rId12"/>
    <p:sldId id="342" r:id="rId13"/>
    <p:sldId id="343" r:id="rId14"/>
    <p:sldId id="341" r:id="rId15"/>
    <p:sldId id="336" r:id="rId16"/>
    <p:sldId id="337" r:id="rId17"/>
    <p:sldId id="338" r:id="rId18"/>
    <p:sldId id="339" r:id="rId19"/>
    <p:sldId id="305" r:id="rId20"/>
    <p:sldId id="306" r:id="rId21"/>
    <p:sldId id="344" r:id="rId22"/>
    <p:sldId id="307" r:id="rId23"/>
    <p:sldId id="308" r:id="rId24"/>
    <p:sldId id="335" r:id="rId25"/>
    <p:sldId id="309" r:id="rId26"/>
    <p:sldId id="310" r:id="rId27"/>
    <p:sldId id="311" r:id="rId28"/>
    <p:sldId id="312" r:id="rId29"/>
    <p:sldId id="313" r:id="rId30"/>
    <p:sldId id="314" r:id="rId31"/>
    <p:sldId id="315" r:id="rId32"/>
    <p:sldId id="316" r:id="rId33"/>
    <p:sldId id="317" r:id="rId34"/>
    <p:sldId id="363" r:id="rId35"/>
    <p:sldId id="364" r:id="rId36"/>
    <p:sldId id="36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26" autoAdjust="0"/>
    <p:restoredTop sz="94660"/>
  </p:normalViewPr>
  <p:slideViewPr>
    <p:cSldViewPr snapToGrid="0">
      <p:cViewPr varScale="1">
        <p:scale>
          <a:sx n="69" d="100"/>
          <a:sy n="69" d="100"/>
        </p:scale>
        <p:origin x="71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9761A6-0282-41F1-8EE8-C5EC6B02B98F}" type="datetimeFigureOut">
              <a:rPr lang="en-US" smtClean="0"/>
              <a:t>1/25/2025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2F4040-C638-47DD-81D0-1FC90473B69B}" type="slidenum">
              <a:rPr lang="en-US" smtClean="0"/>
              <a:t>‹#›</a:t>
            </a:fld>
            <a:endParaRPr lang="en-US"/>
          </a:p>
        </p:txBody>
      </p:sp>
    </p:spTree>
    <p:extLst>
      <p:ext uri="{BB962C8B-B14F-4D97-AF65-F5344CB8AC3E}">
        <p14:creationId xmlns:p14="http://schemas.microsoft.com/office/powerpoint/2010/main" val="992561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812040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124714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85056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1/25/2025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7906050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1/25/2025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196368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1/25/2025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508730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977264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45866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69B1F-AF70-46E9-9B6A-AAED6CD8AA21}"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47246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69B1F-AF70-46E9-9B6A-AAED6CD8AA21}"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190982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69B1F-AF70-46E9-9B6A-AAED6CD8AA21}" type="datetimeFigureOut">
              <a:rPr lang="en-US" smtClean="0"/>
              <a:t>1/25/2025</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986494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69B1F-AF70-46E9-9B6A-AAED6CD8AA21}" type="datetimeFigureOut">
              <a:rPr lang="en-US" smtClean="0"/>
              <a:t>1/25/2025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6319141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69B1F-AF70-46E9-9B6A-AAED6CD8AA21}" type="datetimeFigureOut">
              <a:rPr lang="en-US" smtClean="0"/>
              <a:t>1/25/2025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348462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69B1F-AF70-46E9-9B6A-AAED6CD8AA21}" type="datetimeFigureOut">
              <a:rPr lang="en-US" smtClean="0"/>
              <a:t>1/25/2025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822277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1/25/2025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2004702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69B1F-AF70-46E9-9B6A-AAED6CD8AA21}" type="datetimeFigureOut">
              <a:rPr lang="en-US" smtClean="0"/>
              <a:t>1/25/2025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88970E17-90EC-457A-8FF7-F9657C4FD578}" type="slidenum">
              <a:rPr lang="en-US" smtClean="0"/>
              <a:t>‹#›</a:t>
            </a:fld>
            <a:endParaRPr lang="en-US"/>
          </a:p>
        </p:txBody>
      </p:sp>
    </p:spTree>
    <p:extLst>
      <p:ext uri="{BB962C8B-B14F-4D97-AF65-F5344CB8AC3E}">
        <p14:creationId xmlns:p14="http://schemas.microsoft.com/office/powerpoint/2010/main" val="307344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2469B1F-AF70-46E9-9B6A-AAED6CD8AA21}" type="datetimeFigureOut">
              <a:rPr lang="en-US" smtClean="0"/>
              <a:t>1/25/2025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88970E17-90EC-457A-8FF7-F9657C4FD578}" type="slidenum">
              <a:rPr lang="en-US" smtClean="0"/>
              <a:t>‹#›</a:t>
            </a:fld>
            <a:endParaRPr lang="en-US"/>
          </a:p>
        </p:txBody>
      </p:sp>
    </p:spTree>
    <p:extLst>
      <p:ext uri="{BB962C8B-B14F-4D97-AF65-F5344CB8AC3E}">
        <p14:creationId xmlns:p14="http://schemas.microsoft.com/office/powerpoint/2010/main" val="2110202176"/>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AutoShape 4"/>
          <p:cNvSpPr>
            <a:spLocks noChangeArrowheads="1"/>
          </p:cNvSpPr>
          <p:nvPr/>
        </p:nvSpPr>
        <p:spPr bwMode="auto">
          <a:xfrm>
            <a:off x="2752733" y="1905000"/>
            <a:ext cx="8001000" cy="1752600"/>
          </a:xfrm>
          <a:prstGeom prst="roundRect">
            <a:avLst>
              <a:gd name="adj" fmla="val 16667"/>
            </a:avLst>
          </a:prstGeom>
          <a:noFill/>
          <a:ln>
            <a:noFill/>
          </a:ln>
          <a:effectLst/>
        </p:spPr>
        <p:txBody>
          <a:bodyPr wrap="none" anchor="ctr"/>
          <a:lstStyle/>
          <a:p>
            <a:pPr eaLnBrk="1" hangingPunct="1">
              <a:buClr>
                <a:srgbClr val="000000"/>
              </a:buClr>
              <a:buSzPct val="100000"/>
              <a:buFont typeface="Times New Roman" panose="02020603050405020304" pitchFamily="18" charset="0"/>
              <a:buNone/>
            </a:pPr>
            <a:endParaRPr lang="en-IN" altLang="en-US"/>
          </a:p>
        </p:txBody>
      </p:sp>
      <p:sp>
        <p:nvSpPr>
          <p:cNvPr id="17" name="Text Box 5"/>
          <p:cNvSpPr txBox="1">
            <a:spLocks noChangeArrowheads="1"/>
          </p:cNvSpPr>
          <p:nvPr/>
        </p:nvSpPr>
        <p:spPr bwMode="auto">
          <a:xfrm>
            <a:off x="1980029" y="2552497"/>
            <a:ext cx="8773704" cy="1527921"/>
          </a:xfrm>
          <a:prstGeom prst="rect">
            <a:avLst/>
          </a:prstGeom>
          <a:noFill/>
          <a:ln w="9525">
            <a:solidFill>
              <a:srgbClr val="3465A4"/>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lnSpc>
                <a:spcPct val="150000"/>
              </a:lnSpc>
              <a:spcAft>
                <a:spcPts val="800"/>
              </a:spcAft>
            </a:pPr>
            <a:r>
              <a:rPr lang="en-US" sz="2800" b="1" dirty="0">
                <a:solidFill>
                  <a:schemeClr val="accent4">
                    <a:lumMod val="50000"/>
                  </a:schemeClr>
                </a:solidFill>
                <a:effectLst/>
                <a:latin typeface="Times New Roman" panose="02020603050405020304" pitchFamily="18" charset="0"/>
                <a:ea typeface="Calibri" panose="020F0502020204030204" pitchFamily="34" charset="0"/>
                <a:cs typeface="Times New Roman" panose="02020603050405020304" pitchFamily="18" charset="0"/>
              </a:rPr>
              <a:t>ANALYSIS OF WOMEN SAFETY IN INDIAN CITIES USING ML ON TWEETS</a:t>
            </a:r>
            <a:endParaRPr lang="en-IN" sz="2800" dirty="0">
              <a:solidFill>
                <a:schemeClr val="accent4">
                  <a:lumMod val="50000"/>
                </a:schemeClr>
              </a:solidFill>
              <a:effectLst/>
              <a:ea typeface="Calibri" panose="020F0502020204030204" pitchFamily="34" charset="0"/>
              <a:cs typeface="Times New Roman" panose="02020603050405020304" pitchFamily="18" charset="0"/>
            </a:endParaRPr>
          </a:p>
        </p:txBody>
      </p:sp>
      <p:sp>
        <p:nvSpPr>
          <p:cNvPr id="19" name="Rounded Rectangle 1"/>
          <p:cNvSpPr>
            <a:spLocks noChangeArrowheads="1"/>
          </p:cNvSpPr>
          <p:nvPr/>
        </p:nvSpPr>
        <p:spPr bwMode="auto">
          <a:xfrm>
            <a:off x="1223402" y="84380"/>
            <a:ext cx="6786555" cy="1005205"/>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accent4"/>
                </a:solidFill>
                <a:latin typeface="Times New Roman" panose="02020603050405020304" pitchFamily="18" charset="0"/>
                <a:cs typeface="Times New Roman" panose="02020603050405020304" pitchFamily="18" charset="0"/>
              </a:rPr>
              <a:t>Technology: Python</a:t>
            </a: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753733" y="216422"/>
            <a:ext cx="1400175" cy="465455"/>
          </a:xfrm>
          <a:prstGeom prst="rect">
            <a:avLst/>
          </a:prstGeom>
        </p:spPr>
      </p:pic>
    </p:spTree>
    <p:extLst>
      <p:ext uri="{BB962C8B-B14F-4D97-AF65-F5344CB8AC3E}">
        <p14:creationId xmlns:p14="http://schemas.microsoft.com/office/powerpoint/2010/main" val="1144472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00854" y="811767"/>
            <a:ext cx="8911687" cy="1280890"/>
          </a:xfrm>
        </p:spPr>
        <p:txBody>
          <a:bodyPr>
            <a:normAutofit/>
          </a:bodyPr>
          <a:lstStyle/>
          <a:p>
            <a:pPr algn="ctr"/>
            <a:r>
              <a:rPr lang="en-US" sz="2400" b="1" dirty="0">
                <a:solidFill>
                  <a:schemeClr val="accent4"/>
                </a:solidFill>
                <a:latin typeface="Times New Roman" panose="02020603050405020304" pitchFamily="18" charset="0"/>
                <a:cs typeface="Times New Roman" panose="02020603050405020304" pitchFamily="18" charset="0"/>
              </a:rPr>
              <a:t>IMPLEMENTATION</a:t>
            </a:r>
            <a:endParaRPr lang="en-IN" sz="2400" b="1" dirty="0">
              <a:solidFill>
                <a:schemeClr val="accent4"/>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76425" y="1860644"/>
            <a:ext cx="8915400" cy="3777622"/>
          </a:xfrm>
        </p:spPr>
        <p:txBody>
          <a:bodyPr>
            <a:normAutofit/>
          </a:bodyPr>
          <a:lstStyle/>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Install the required packages</a:t>
            </a: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Defining the problem association.</a:t>
            </a: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Create a </a:t>
            </a:r>
            <a:r>
              <a:rPr lang="en-US" sz="2000" dirty="0" err="1">
                <a:solidFill>
                  <a:schemeClr val="tx1"/>
                </a:solidFill>
                <a:latin typeface="Times New Roman" panose="02020603050405020304" pitchFamily="18" charset="0"/>
                <a:cs typeface="Times New Roman" panose="02020603050405020304" pitchFamily="18" charset="0"/>
              </a:rPr>
              <a:t>Django</a:t>
            </a:r>
            <a:r>
              <a:rPr lang="en-US" sz="2000" dirty="0">
                <a:solidFill>
                  <a:schemeClr val="tx1"/>
                </a:solidFill>
                <a:latin typeface="Times New Roman" panose="02020603050405020304" pitchFamily="18" charset="0"/>
                <a:cs typeface="Times New Roman" panose="02020603050405020304" pitchFamily="18" charset="0"/>
              </a:rPr>
              <a:t> based User Interface.</a:t>
            </a:r>
          </a:p>
          <a:p>
            <a:pPr algn="just">
              <a:lnSpc>
                <a:spcPct val="150000"/>
              </a:lnSpc>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Runs restaurant and user modules.</a:t>
            </a:r>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3651666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24820-B08B-4434-8E16-552CA0CA0A57}"/>
              </a:ext>
            </a:extLst>
          </p:cNvPr>
          <p:cNvSpPr>
            <a:spLocks noGrp="1"/>
          </p:cNvSpPr>
          <p:nvPr>
            <p:ph type="title"/>
          </p:nvPr>
        </p:nvSpPr>
        <p:spPr>
          <a:xfrm>
            <a:off x="3704274" y="203759"/>
            <a:ext cx="5102102" cy="551268"/>
          </a:xfrm>
        </p:spPr>
        <p:txBody>
          <a:bodyPr>
            <a:normAutofit/>
          </a:bodyPr>
          <a:lstStyle/>
          <a:p>
            <a:r>
              <a:rPr lang="en-US" sz="2400" b="1" dirty="0">
                <a:solidFill>
                  <a:schemeClr val="accent4"/>
                </a:solidFill>
                <a:latin typeface="Times New Roman" panose="02020603050405020304" pitchFamily="18" charset="0"/>
                <a:cs typeface="Times New Roman" panose="02020603050405020304" pitchFamily="18" charset="0"/>
              </a:rPr>
              <a:t>SYSTEM </a:t>
            </a:r>
            <a:r>
              <a:rPr lang="en-US" sz="2400" b="1" dirty="0">
                <a:solidFill>
                  <a:schemeClr val="accent4">
                    <a:lumMod val="75000"/>
                  </a:schemeClr>
                </a:solidFill>
                <a:latin typeface="Times New Roman" panose="02020603050405020304" pitchFamily="18" charset="0"/>
                <a:cs typeface="Times New Roman" panose="02020603050405020304" pitchFamily="18" charset="0"/>
              </a:rPr>
              <a:t>REQUIREMENTS</a:t>
            </a:r>
            <a:endParaRPr lang="en-IN" sz="2400" dirty="0">
              <a:solidFill>
                <a:schemeClr val="accent4">
                  <a:lumMod val="75000"/>
                </a:schemeClr>
              </a:solidFill>
            </a:endParaRPr>
          </a:p>
        </p:txBody>
      </p:sp>
      <p:sp>
        <p:nvSpPr>
          <p:cNvPr id="3" name="Content Placeholder 2">
            <a:extLst>
              <a:ext uri="{FF2B5EF4-FFF2-40B4-BE49-F238E27FC236}">
                <a16:creationId xmlns:a16="http://schemas.microsoft.com/office/drawing/2014/main" id="{B9230748-10D7-442A-AA5A-4734086804E8}"/>
              </a:ext>
            </a:extLst>
          </p:cNvPr>
          <p:cNvSpPr>
            <a:spLocks noGrp="1"/>
          </p:cNvSpPr>
          <p:nvPr>
            <p:ph idx="1"/>
          </p:nvPr>
        </p:nvSpPr>
        <p:spPr>
          <a:xfrm>
            <a:off x="1589648" y="904961"/>
            <a:ext cx="10016197" cy="5953039"/>
          </a:xfrm>
        </p:spPr>
        <p:txBody>
          <a:bodyPr>
            <a:noAutofit/>
          </a:bodyPr>
          <a:lstStyle/>
          <a:p>
            <a:pPr marL="0" marR="30480" indent="0" algn="just">
              <a:lnSpc>
                <a:spcPct val="150000"/>
              </a:lnSpc>
              <a:spcBef>
                <a:spcPts val="600"/>
              </a:spcBef>
              <a:spcAft>
                <a:spcPts val="720"/>
              </a:spcAft>
              <a:buNone/>
            </a:pPr>
            <a:r>
              <a:rPr lang="en-IN" sz="2400" b="1" dirty="0">
                <a:solidFill>
                  <a:schemeClr val="accent4">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Functional and non-functional requirements:</a:t>
            </a:r>
            <a:endParaRPr lang="en-IN" sz="2400" dirty="0">
              <a:solidFill>
                <a:schemeClr val="accent4">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fontAlgn="base">
              <a:lnSpc>
                <a:spcPct val="150000"/>
              </a:lnSpc>
              <a:spcAft>
                <a:spcPts val="800"/>
              </a:spcAft>
              <a:buNone/>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Requirement’s analysis is very critical process that enables the success of a system or software project to be assessed. Requirements are generally split into two types: Functional and non-functional requirements.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r>
              <a:rPr lang="en-US" sz="2400" b="1" spc="10" dirty="0">
                <a:solidFill>
                  <a:schemeClr val="accent4">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Functional Requirements</a:t>
            </a:r>
            <a:r>
              <a:rPr lang="en-US" sz="2400" spc="10" dirty="0">
                <a:solidFill>
                  <a:schemeClr val="accent4">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marL="0" indent="0" algn="just">
              <a:lnSpc>
                <a:spcPct val="150000"/>
              </a:lnSpc>
              <a:buNone/>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These are the requirements that the end user specifically demands as basic facilities that the system should offer. All these functionalities need to be necessarily incorporated into the system as a part of the contract. These are represented or stated in the form of input to be given to the system, the operation performed and the output expected. They are basically the requirements stated by the user which one can see directly in the final product, unlike the non-functional requirements.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7475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4B7449-60CF-4FE3-9118-D52AD69E45E4}"/>
              </a:ext>
            </a:extLst>
          </p:cNvPr>
          <p:cNvSpPr txBox="1"/>
          <p:nvPr/>
        </p:nvSpPr>
        <p:spPr>
          <a:xfrm>
            <a:off x="1641231" y="111473"/>
            <a:ext cx="10550769" cy="6746527"/>
          </a:xfrm>
          <a:prstGeom prst="rect">
            <a:avLst/>
          </a:prstGeom>
          <a:noFill/>
        </p:spPr>
        <p:txBody>
          <a:bodyPr wrap="square">
            <a:spAutoFit/>
          </a:bodyPr>
          <a:lstStyle/>
          <a:p>
            <a:pPr marL="0" indent="0" fontAlgn="base">
              <a:lnSpc>
                <a:spcPct val="150000"/>
              </a:lnSpc>
              <a:spcAft>
                <a:spcPts val="800"/>
              </a:spcAft>
              <a:buNone/>
            </a:pPr>
            <a:r>
              <a:rPr lang="en-US" sz="2000" b="1" spc="10" dirty="0">
                <a:solidFill>
                  <a:schemeClr val="accent4">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Examples of functional requirements: </a:t>
            </a:r>
            <a:endParaRPr lang="en-IN" sz="2000" b="1" dirty="0">
              <a:solidFill>
                <a:schemeClr val="accent4">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50000"/>
              </a:lnSpc>
              <a:buFont typeface="+mj-lt"/>
              <a:buAutoNum type="arabicPeriod"/>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Authentication of user whenever he/she logs into the system</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50000"/>
              </a:lnSpc>
              <a:buFont typeface="+mj-lt"/>
              <a:buAutoNum type="arabicPeriod"/>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System shutdown in case of a cyber-attack</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fontAlgn="base">
              <a:lnSpc>
                <a:spcPct val="150000"/>
              </a:lnSpc>
              <a:spcAft>
                <a:spcPts val="800"/>
              </a:spcAft>
              <a:buFont typeface="+mj-lt"/>
              <a:buAutoNum type="arabicPeriod"/>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Verification email is sent to user whenever he/she register for the first time on some software system.</a:t>
            </a:r>
          </a:p>
          <a:p>
            <a:pPr fontAlgn="base">
              <a:lnSpc>
                <a:spcPct val="150000"/>
              </a:lnSpc>
              <a:spcAft>
                <a:spcPts val="800"/>
              </a:spcAft>
            </a:pPr>
            <a:r>
              <a:rPr lang="en-US" sz="2400" b="1" spc="10" dirty="0">
                <a:solidFill>
                  <a:schemeClr val="accent4">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Non-functional requirements</a:t>
            </a:r>
            <a:r>
              <a:rPr lang="en-US" sz="2400" spc="10" dirty="0">
                <a:solidFill>
                  <a:schemeClr val="accent4">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p>
          <a:p>
            <a:pPr fontAlgn="base">
              <a:lnSpc>
                <a:spcPct val="150000"/>
              </a:lnSpc>
              <a:spcAft>
                <a:spcPts val="800"/>
              </a:spcAft>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These are basically the quality constraints that the system must satisfy according to the project contract. The priority or extent to which these factors are implemented varies from one project to other. They are also called non-behavioral requirements.</a:t>
            </a:r>
            <a:b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They basically deal with issues like: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fontAlgn="base">
              <a:lnSpc>
                <a:spcPct val="150000"/>
              </a:lnSpc>
              <a:spcAft>
                <a:spcPts val="800"/>
              </a:spcAft>
              <a:buSzPts val="1000"/>
              <a:buFont typeface="Symbol" panose="05050102010706020507" pitchFamily="18" charset="2"/>
              <a:buChar char=""/>
              <a:tabLst>
                <a:tab pos="457200" algn="l"/>
              </a:tabLst>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Portability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fontAlgn="base">
              <a:lnSpc>
                <a:spcPct val="150000"/>
              </a:lnSpc>
              <a:spcAft>
                <a:spcPts val="800"/>
              </a:spcAft>
              <a:buSzPts val="1000"/>
              <a:buFont typeface="Symbol" panose="05050102010706020507" pitchFamily="18" charset="2"/>
              <a:buChar char=""/>
              <a:tabLst>
                <a:tab pos="457200" algn="l"/>
              </a:tabLst>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Security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fontAlgn="base">
              <a:lnSpc>
                <a:spcPct val="150000"/>
              </a:lnSpc>
              <a:spcAft>
                <a:spcPts val="800"/>
              </a:spcAft>
              <a:buSzPts val="1000"/>
              <a:buFont typeface="Symbol" panose="05050102010706020507" pitchFamily="18" charset="2"/>
              <a:buChar char=""/>
              <a:tabLst>
                <a:tab pos="457200" algn="l"/>
              </a:tabLst>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Maintainability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7559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33EBD2-7A12-46EA-9044-C0DE579764F1}"/>
              </a:ext>
            </a:extLst>
          </p:cNvPr>
          <p:cNvSpPr txBox="1"/>
          <p:nvPr/>
        </p:nvSpPr>
        <p:spPr>
          <a:xfrm>
            <a:off x="1628335" y="743104"/>
            <a:ext cx="9977512" cy="5371792"/>
          </a:xfrm>
          <a:prstGeom prst="rect">
            <a:avLst/>
          </a:prstGeom>
          <a:noFill/>
        </p:spPr>
        <p:txBody>
          <a:bodyPr wrap="square">
            <a:spAutoFit/>
          </a:bodyPr>
          <a:lstStyle/>
          <a:p>
            <a:pPr marL="342900" indent="-342900" algn="just" fontAlgn="base">
              <a:lnSpc>
                <a:spcPct val="150000"/>
              </a:lnSpc>
              <a:spcAft>
                <a:spcPts val="800"/>
              </a:spcAft>
              <a:buSzPts val="1000"/>
              <a:buFont typeface="Symbol" panose="05050102010706020507" pitchFamily="18" charset="2"/>
              <a:buChar char=""/>
              <a:tabLst>
                <a:tab pos="457200" algn="l"/>
              </a:tabLst>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Reliability</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fontAlgn="base">
              <a:lnSpc>
                <a:spcPct val="150000"/>
              </a:lnSpc>
              <a:spcAft>
                <a:spcPts val="800"/>
              </a:spcAft>
              <a:buSzPts val="1000"/>
              <a:buFont typeface="Symbol" panose="05050102010706020507" pitchFamily="18" charset="2"/>
              <a:buChar char=""/>
              <a:tabLst>
                <a:tab pos="457200" algn="l"/>
              </a:tabLst>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Scalability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50000"/>
              </a:lnSpc>
              <a:spcAft>
                <a:spcPts val="800"/>
              </a:spcAft>
              <a:buSzPts val="1000"/>
              <a:buFont typeface="Symbol" panose="05050102010706020507" pitchFamily="18" charset="2"/>
              <a:buChar char=""/>
              <a:tabLst>
                <a:tab pos="457200" algn="l"/>
              </a:tabLst>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Performance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50000"/>
              </a:lnSpc>
              <a:spcAft>
                <a:spcPts val="800"/>
              </a:spcAft>
              <a:buSzPts val="1000"/>
              <a:buFont typeface="Symbol" panose="05050102010706020507" pitchFamily="18" charset="2"/>
              <a:buChar char=""/>
              <a:tabLst>
                <a:tab pos="457200" algn="l"/>
              </a:tabLst>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Reusability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50000"/>
              </a:lnSpc>
              <a:spcAft>
                <a:spcPts val="800"/>
              </a:spcAft>
              <a:buSzPts val="1000"/>
              <a:buFont typeface="Symbol" panose="05050102010706020507" pitchFamily="18" charset="2"/>
              <a:buChar char=""/>
              <a:tabLst>
                <a:tab pos="457200" algn="l"/>
              </a:tabLst>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Flexibility</a:t>
            </a:r>
          </a:p>
          <a:p>
            <a:pPr algn="just" fontAlgn="base">
              <a:lnSpc>
                <a:spcPct val="150000"/>
              </a:lnSpc>
              <a:spcAft>
                <a:spcPts val="800"/>
              </a:spcAft>
              <a:buSzPts val="1000"/>
              <a:tabLst>
                <a:tab pos="457200" algn="l"/>
              </a:tabLst>
            </a:pPr>
            <a:r>
              <a:rPr lang="en-US" sz="2000" spc="10" dirty="0">
                <a:solidFill>
                  <a:schemeClr val="accent4">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Examples of non-functional requirements:</a:t>
            </a:r>
          </a:p>
          <a:p>
            <a:pPr marL="342900" lvl="0" indent="-342900" algn="just" fontAlgn="base">
              <a:lnSpc>
                <a:spcPct val="150000"/>
              </a:lnSpc>
              <a:buFont typeface="+mj-lt"/>
              <a:buAutoNum type="arabicParenR"/>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Emails should be sent with a latency of no greater than 12 hours from such an activity.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50000"/>
              </a:lnSpc>
              <a:buFont typeface="+mj-lt"/>
              <a:buAutoNum type="arabicParenR"/>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processing of each request should be done within 10 seconds.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fontAlgn="base">
              <a:lnSpc>
                <a:spcPct val="150000"/>
              </a:lnSpc>
              <a:spcAft>
                <a:spcPts val="800"/>
              </a:spcAft>
              <a:buFont typeface="+mj-lt"/>
              <a:buAutoNum type="arabicParenR"/>
            </a:pPr>
            <a:r>
              <a:rPr lang="en-US" sz="2000" spc="1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site should load in 3 seconds whenever of simultaneous users are &gt; 10000.</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50000"/>
              </a:lnSpc>
              <a:spcAft>
                <a:spcPts val="800"/>
              </a:spcAft>
            </a:pPr>
            <a:endParaRPr lang="en-US" sz="2000" b="1" spc="1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7795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CBDDE2-E6D7-45DC-99C8-D99C88EA5A34}"/>
              </a:ext>
            </a:extLst>
          </p:cNvPr>
          <p:cNvSpPr txBox="1"/>
          <p:nvPr/>
        </p:nvSpPr>
        <p:spPr>
          <a:xfrm>
            <a:off x="2063847" y="1531373"/>
            <a:ext cx="9148104" cy="3354765"/>
          </a:xfrm>
          <a:prstGeom prst="rect">
            <a:avLst/>
          </a:prstGeom>
          <a:noFill/>
        </p:spPr>
        <p:txBody>
          <a:bodyPr wrap="square">
            <a:spAutoFit/>
          </a:bodyPr>
          <a:lstStyle/>
          <a:p>
            <a:pPr marL="0" indent="0" algn="just">
              <a:lnSpc>
                <a:spcPct val="150000"/>
              </a:lnSpc>
              <a:buNone/>
            </a:pPr>
            <a:r>
              <a:rPr lang="en-US" sz="2400" b="1" dirty="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rPr>
              <a:t>S/W Requirements:</a:t>
            </a:r>
          </a:p>
          <a:p>
            <a:pPr marL="0" indent="0" algn="just">
              <a:lnSpc>
                <a:spcPct val="150000"/>
              </a:lnSpc>
              <a:buNone/>
            </a:pPr>
            <a:endParaRPr lang="en-US" sz="2400" b="1" dirty="0">
              <a:solidFill>
                <a:srgbClr val="7030A0"/>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Operating System       :   Windows 10	.	</a:t>
            </a:r>
          </a:p>
          <a:p>
            <a:pPr marL="0" indent="0" algn="just">
              <a:lnSpc>
                <a:spcPct val="150000"/>
              </a:lnSpc>
              <a:buNone/>
            </a:pP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IDE		       :   Pycharm</a:t>
            </a:r>
          </a:p>
          <a:p>
            <a:pPr marL="0" indent="0" algn="just">
              <a:lnSpc>
                <a:spcPct val="150000"/>
              </a:lnSpc>
              <a:buNone/>
            </a:pP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Libraries Used            :    Numpy, OS, IO, Keras, Tensorflow  . </a:t>
            </a:r>
          </a:p>
          <a:p>
            <a:pPr marL="0" indent="0" algn="just">
              <a:lnSpc>
                <a:spcPct val="150000"/>
              </a:lnSpc>
              <a:buNone/>
            </a:pPr>
            <a:r>
              <a:rPr lang="en-US" sz="200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	Technology                 :    Python 3.6</a:t>
            </a:r>
          </a:p>
          <a:p>
            <a:pPr marL="0" indent="0" algn="just">
              <a:buNone/>
            </a:pPr>
            <a:endParaRPr lang="en-IN" sz="2000" dirty="0">
              <a:solidFill>
                <a:schemeClr val="tx1"/>
              </a:solidFill>
            </a:endParaRPr>
          </a:p>
        </p:txBody>
      </p:sp>
    </p:spTree>
    <p:extLst>
      <p:ext uri="{BB962C8B-B14F-4D97-AF65-F5344CB8AC3E}">
        <p14:creationId xmlns:p14="http://schemas.microsoft.com/office/powerpoint/2010/main" val="3318405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9506F-0DE5-4DA4-B339-1D7242B3A2CD}"/>
              </a:ext>
            </a:extLst>
          </p:cNvPr>
          <p:cNvSpPr>
            <a:spLocks noGrp="1"/>
          </p:cNvSpPr>
          <p:nvPr>
            <p:ph type="title"/>
          </p:nvPr>
        </p:nvSpPr>
        <p:spPr>
          <a:xfrm>
            <a:off x="4726635" y="525636"/>
            <a:ext cx="2738730" cy="529441"/>
          </a:xfrm>
        </p:spPr>
        <p:txBody>
          <a:bodyPr>
            <a:normAutofit/>
          </a:bodyPr>
          <a:lstStyle/>
          <a:p>
            <a:r>
              <a:rPr lang="en-US" sz="2400" b="1" dirty="0">
                <a:solidFill>
                  <a:schemeClr val="accent4">
                    <a:lumMod val="75000"/>
                  </a:schemeClr>
                </a:solidFill>
                <a:latin typeface="Times New Roman" panose="02020603050405020304" pitchFamily="18" charset="0"/>
                <a:cs typeface="Times New Roman" panose="02020603050405020304" pitchFamily="18" charset="0"/>
              </a:rPr>
              <a:t>ARCHITECTURE</a:t>
            </a:r>
            <a:endParaRPr lang="en-IN" sz="2400" b="1" dirty="0">
              <a:solidFill>
                <a:schemeClr val="accent4">
                  <a:lumMod val="75000"/>
                </a:schemeClr>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3D7E72C-D717-4D6D-9D5F-718FC0739690}"/>
              </a:ext>
            </a:extLst>
          </p:cNvPr>
          <p:cNvPicPr>
            <a:picLocks noGrp="1" noChangeAspect="1"/>
          </p:cNvPicPr>
          <p:nvPr>
            <p:ph idx="1"/>
          </p:nvPr>
        </p:nvPicPr>
        <p:blipFill>
          <a:blip r:embed="rId2"/>
          <a:stretch>
            <a:fillRect/>
          </a:stretch>
        </p:blipFill>
        <p:spPr>
          <a:xfrm>
            <a:off x="3053197" y="1454834"/>
            <a:ext cx="6085606" cy="5002930"/>
          </a:xfrm>
        </p:spPr>
      </p:pic>
    </p:spTree>
    <p:extLst>
      <p:ext uri="{BB962C8B-B14F-4D97-AF65-F5344CB8AC3E}">
        <p14:creationId xmlns:p14="http://schemas.microsoft.com/office/powerpoint/2010/main" val="2914026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2D79E-28D8-4B46-85BE-B00A71FEC4A0}"/>
              </a:ext>
            </a:extLst>
          </p:cNvPr>
          <p:cNvSpPr>
            <a:spLocks noGrp="1"/>
          </p:cNvSpPr>
          <p:nvPr>
            <p:ph type="title"/>
          </p:nvPr>
        </p:nvSpPr>
        <p:spPr>
          <a:xfrm>
            <a:off x="1982996" y="246185"/>
            <a:ext cx="8911687" cy="541606"/>
          </a:xfrm>
        </p:spPr>
        <p:txBody>
          <a:bodyPr>
            <a:normAutofit/>
          </a:bodyPr>
          <a:lstStyle/>
          <a:p>
            <a:pPr algn="ctr"/>
            <a:r>
              <a:rPr lang="en-US" sz="2400" b="1" dirty="0">
                <a:solidFill>
                  <a:srgbClr val="7030A0"/>
                </a:solidFill>
                <a:latin typeface="Times New Roman" panose="02020603050405020304" pitchFamily="18" charset="0"/>
                <a:cs typeface="Times New Roman" panose="02020603050405020304" pitchFamily="18" charset="0"/>
              </a:rPr>
              <a:t>SYSTEM DESIGN</a:t>
            </a:r>
            <a:endParaRPr lang="en-IN" sz="2400" b="1"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8E9046-BA90-48BE-8AE4-AFEEFBC9252F}"/>
              </a:ext>
            </a:extLst>
          </p:cNvPr>
          <p:cNvSpPr>
            <a:spLocks noGrp="1"/>
          </p:cNvSpPr>
          <p:nvPr>
            <p:ph idx="1"/>
          </p:nvPr>
        </p:nvSpPr>
        <p:spPr>
          <a:xfrm>
            <a:off x="1297317" y="900333"/>
            <a:ext cx="10449206" cy="5697415"/>
          </a:xfrm>
        </p:spPr>
        <p:txBody>
          <a:bodyPr>
            <a:normAutofit lnSpcReduction="10000"/>
          </a:bodyPr>
          <a:lstStyle/>
          <a:p>
            <a:pPr marL="0" indent="0" algn="ctr">
              <a:buNone/>
            </a:pPr>
            <a:r>
              <a:rPr lang="en-US" sz="2400" b="1" dirty="0">
                <a:solidFill>
                  <a:srgbClr val="7030A0"/>
                </a:solidFill>
                <a:latin typeface="Times New Roman" panose="02020603050405020304" pitchFamily="18" charset="0"/>
                <a:cs typeface="Times New Roman" panose="02020603050405020304" pitchFamily="18" charset="0"/>
              </a:rPr>
              <a:t>MODULES</a:t>
            </a:r>
            <a:endParaRPr lang="en-US" sz="2000" b="1" dirty="0">
              <a:solidFill>
                <a:srgbClr val="7030A0"/>
              </a:solidFill>
              <a:latin typeface="Times New Roman" panose="02020603050405020304" pitchFamily="18" charset="0"/>
              <a:cs typeface="Times New Roman" panose="02020603050405020304" pitchFamily="18" charset="0"/>
            </a:endParaRPr>
          </a:p>
          <a:p>
            <a:pPr marL="0" indent="0">
              <a:buNone/>
            </a:pPr>
            <a:r>
              <a:rPr lang="en-US" sz="2000" b="1" dirty="0">
                <a:solidFill>
                  <a:srgbClr val="7030A0"/>
                </a:solidFill>
                <a:latin typeface="Times New Roman" panose="02020603050405020304" pitchFamily="18" charset="0"/>
                <a:cs typeface="Times New Roman" panose="02020603050405020304" pitchFamily="18" charset="0"/>
              </a:rPr>
              <a:t>SYSTEM</a:t>
            </a:r>
          </a:p>
          <a:p>
            <a:pPr marL="0" indent="0" algn="just">
              <a:lnSpc>
                <a:spcPct val="150000"/>
              </a:lnSpc>
              <a:spcAft>
                <a:spcPts val="800"/>
              </a:spcAft>
              <a:buNone/>
            </a:pPr>
            <a:r>
              <a:rPr lang="en-IN"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 Upload Dataset:  </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module is concerned with uploading the csv file on the Project where the dataset is a twitter csv file that contains tweet id , date of creation, text, </a:t>
            </a:r>
            <a:r>
              <a:rPr lang="en-IN" sz="20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url</a:t>
            </a: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 latitude , longitude, followers, following and other relevant information.</a:t>
            </a:r>
          </a:p>
          <a:p>
            <a:pPr marL="0" indent="0" algn="just">
              <a:lnSpc>
                <a:spcPct val="150000"/>
              </a:lnSpc>
              <a:spcAft>
                <a:spcPts val="800"/>
              </a:spcAft>
              <a:buNone/>
            </a:pPr>
            <a:r>
              <a:rPr lang="en-IN"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 Data Pre-processing:</a:t>
            </a:r>
            <a:endParaRPr lang="en-IN" sz="20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This Module is meant for removing unnecessary features or columns that has maximum null values. Since most of them are null values, they doesn't convey any information or has impact on the output target variable. This module is also connected with consolidating the values as per the tweet id like no of tweets, age, no of followers, no of following, retweets, favourites and plenty other information.</a:t>
            </a:r>
          </a:p>
          <a:p>
            <a:pPr marL="0" indent="0">
              <a:buNone/>
            </a:pP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1658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7B82B6-4C83-42B9-814E-CA7A52CBEB2E}"/>
              </a:ext>
            </a:extLst>
          </p:cNvPr>
          <p:cNvSpPr txBox="1"/>
          <p:nvPr/>
        </p:nvSpPr>
        <p:spPr>
          <a:xfrm>
            <a:off x="1603718" y="1125036"/>
            <a:ext cx="9791113" cy="5064015"/>
          </a:xfrm>
          <a:prstGeom prst="rect">
            <a:avLst/>
          </a:prstGeom>
          <a:noFill/>
        </p:spPr>
        <p:txBody>
          <a:bodyPr wrap="square">
            <a:spAutoFit/>
          </a:bodyPr>
          <a:lstStyle/>
          <a:p>
            <a:pPr marL="0" indent="0" algn="just">
              <a:lnSpc>
                <a:spcPct val="150000"/>
              </a:lnSpc>
              <a:spcAft>
                <a:spcPts val="800"/>
              </a:spcAft>
              <a:buNone/>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3. Bag of words Module: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spcAft>
                <a:spcPts val="800"/>
              </a:spcAft>
              <a:buNone/>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In this model we are going to create models Bag of words for each class separately. Here the classes are POSITIVE, NEUTRAL and NEGATIVE. Here NEGATIVE stands for a junk tweet and POSITIVE stands for a legitimate Tweet. From this BOW we are going to generate top 10 words from each class so as to know the most frequent words in the Tweets.</a:t>
            </a:r>
          </a:p>
          <a:p>
            <a:pPr algn="just">
              <a:lnSpc>
                <a:spcPct val="150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4. Training the Model:</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This Module is meant for creating a Model (s) as per the problem statement. Before this creation we are going to split the given data into two parts: Train and Test. Here train data is used for fitting or training the module.</a:t>
            </a:r>
          </a:p>
          <a:p>
            <a:pPr marL="0" indent="0" algn="just">
              <a:lnSpc>
                <a:spcPct val="150000"/>
              </a:lnSpc>
              <a:spcAft>
                <a:spcPts val="800"/>
              </a:spcAft>
              <a:buNone/>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980944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70DB66-3954-4AD6-8E6F-60FF75508FD0}"/>
              </a:ext>
            </a:extLst>
          </p:cNvPr>
          <p:cNvSpPr txBox="1"/>
          <p:nvPr/>
        </p:nvSpPr>
        <p:spPr>
          <a:xfrm>
            <a:off x="2039815" y="1221100"/>
            <a:ext cx="9115865" cy="4140685"/>
          </a:xfrm>
          <a:prstGeom prst="rect">
            <a:avLst/>
          </a:prstGeom>
          <a:noFill/>
        </p:spPr>
        <p:txBody>
          <a:bodyPr wrap="square">
            <a:spAutoFit/>
          </a:bodyPr>
          <a:lstStyle/>
          <a:p>
            <a:pPr algn="just">
              <a:lnSpc>
                <a:spcPct val="150000"/>
              </a:lnSpc>
              <a:spcAft>
                <a:spcPts val="800"/>
              </a:spcAft>
            </a:pPr>
            <a:r>
              <a:rPr lang="en-IN" sz="20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rPr>
              <a:t>USER</a:t>
            </a:r>
            <a:endParaRPr lang="en-IN" sz="2000"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5. Validating the Model:</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Using Test data obtained from previous module we are going to test or validate the model for accuracy. Classification report is another measure which consolidates all the above metrics.</a:t>
            </a:r>
          </a:p>
          <a:p>
            <a:pPr algn="just">
              <a:lnSpc>
                <a:spcPct val="150000"/>
              </a:lnSpc>
              <a:spcAft>
                <a:spcPts val="800"/>
              </a:spcAft>
            </a:pPr>
            <a:r>
              <a:rPr lang="en-IN" sz="2000" b="1" dirty="0">
                <a:effectLst/>
                <a:latin typeface="Times New Roman" panose="02020603050405020304" pitchFamily="18" charset="0"/>
                <a:ea typeface="Calibri" panose="020F0502020204030204" pitchFamily="34" charset="0"/>
                <a:cs typeface="Times New Roman" panose="02020603050405020304" pitchFamily="18" charset="0"/>
              </a:rPr>
              <a:t>6. Tables/ Graphs: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This module is concerned with generating the reports or graphs or tables as per the results obtained from training and testing the model. </a:t>
            </a:r>
          </a:p>
        </p:txBody>
      </p:sp>
    </p:spTree>
    <p:extLst>
      <p:ext uri="{BB962C8B-B14F-4D97-AF65-F5344CB8AC3E}">
        <p14:creationId xmlns:p14="http://schemas.microsoft.com/office/powerpoint/2010/main" val="4056018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3934" y="173734"/>
            <a:ext cx="8911687" cy="727018"/>
          </a:xfrm>
        </p:spPr>
        <p:txBody>
          <a:bodyPr>
            <a:normAutofit fontScale="90000"/>
          </a:bodyPr>
          <a:lstStyle/>
          <a:p>
            <a:pPr algn="ctr"/>
            <a:r>
              <a:rPr lang="en-US" sz="2700" b="1" dirty="0">
                <a:solidFill>
                  <a:schemeClr val="accent4"/>
                </a:solidFill>
                <a:latin typeface="Times New Roman" panose="02020603050405020304" pitchFamily="18" charset="0"/>
                <a:cs typeface="Times New Roman" panose="02020603050405020304" pitchFamily="18" charset="0"/>
              </a:rPr>
              <a:t>UML DIAGRAMS</a:t>
            </a:r>
            <a:r>
              <a:rPr lang="en-US" dirty="0">
                <a:solidFill>
                  <a:schemeClr val="accent4"/>
                </a:solidFill>
                <a:latin typeface="Times New Roman" panose="02020603050405020304" pitchFamily="18" charset="0"/>
                <a:cs typeface="Times New Roman" panose="02020603050405020304" pitchFamily="18" charset="0"/>
              </a:rPr>
              <a:t/>
            </a:r>
            <a:br>
              <a:rPr lang="en-US" dirty="0">
                <a:solidFill>
                  <a:schemeClr val="accent4"/>
                </a:solidFill>
                <a:latin typeface="Times New Roman" panose="02020603050405020304" pitchFamily="18" charset="0"/>
                <a:cs typeface="Times New Roman" panose="02020603050405020304" pitchFamily="18" charset="0"/>
              </a:rPr>
            </a:br>
            <a:endParaRPr lang="en-US" dirty="0">
              <a:solidFill>
                <a:schemeClr val="accent4"/>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73958" y="723330"/>
            <a:ext cx="10508776" cy="6134669"/>
          </a:xfrm>
        </p:spPr>
        <p:txBody>
          <a:bodyPr>
            <a:noAutofit/>
          </a:bodyPr>
          <a:lstStyle/>
          <a:p>
            <a:pPr algn="just">
              <a:lnSpc>
                <a:spcPct val="150000"/>
              </a:lnSpc>
              <a:buFont typeface="Wingdings" panose="05000000000000000000" pitchFamily="2" charset="2"/>
              <a:buChar char="ü"/>
            </a:pPr>
            <a:r>
              <a:rPr lang="en-IN" sz="2000" dirty="0">
                <a:solidFill>
                  <a:schemeClr val="tx1"/>
                </a:solidFill>
                <a:latin typeface="Times New Roman" panose="02020603050405020304" pitchFamily="18" charset="0"/>
                <a:cs typeface="Times New Roman" panose="02020603050405020304" pitchFamily="18" charset="0"/>
              </a:rPr>
              <a:t>Uml stands for unified modeling language. Uml is a standardized general-purpose modeling language in the field of object-oriented software engineering. The standard is managed, and was created by, the object management group. </a:t>
            </a:r>
            <a:endParaRPr lang="en-US" sz="200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ü"/>
            </a:pPr>
            <a:r>
              <a:rPr lang="en-IN" sz="2000" dirty="0">
                <a:solidFill>
                  <a:schemeClr val="tx1"/>
                </a:solidFill>
                <a:latin typeface="Times New Roman" panose="02020603050405020304" pitchFamily="18" charset="0"/>
                <a:cs typeface="Times New Roman" panose="02020603050405020304" pitchFamily="18" charset="0"/>
              </a:rPr>
              <a:t>The goal is for uml to become a common language for creating models of object oriented computer software. In its current form uml is comprised of two major components: a meta-model and a notation. In the future, some form of method or process may also be added to; or associated with, uml.</a:t>
            </a:r>
            <a:endParaRPr lang="en-US" sz="200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ü"/>
            </a:pPr>
            <a:r>
              <a:rPr lang="en-IN" sz="2000" dirty="0">
                <a:solidFill>
                  <a:schemeClr val="tx1"/>
                </a:solidFill>
                <a:latin typeface="Times New Roman" panose="02020603050405020304" pitchFamily="18" charset="0"/>
                <a:cs typeface="Times New Roman" panose="02020603050405020304" pitchFamily="18" charset="0"/>
              </a:rPr>
              <a:t>	The unified modeling language is a standard language for specifying, visualization, constructing and documenting the artifacts of software system, as well as for business modeling and other non-software systems. </a:t>
            </a:r>
            <a:endParaRPr lang="en-US" sz="2000" dirty="0">
              <a:solidFill>
                <a:schemeClr val="tx1"/>
              </a:solidFill>
              <a:latin typeface="Times New Roman" panose="02020603050405020304" pitchFamily="18" charset="0"/>
              <a:cs typeface="Times New Roman" panose="02020603050405020304" pitchFamily="18" charset="0"/>
            </a:endParaRPr>
          </a:p>
          <a:p>
            <a:pPr algn="just">
              <a:lnSpc>
                <a:spcPct val="150000"/>
              </a:lnSpc>
              <a:buFont typeface="Wingdings" panose="05000000000000000000" pitchFamily="2" charset="2"/>
              <a:buChar char="ü"/>
            </a:pPr>
            <a:r>
              <a:rPr lang="en-IN" sz="2000" dirty="0">
                <a:solidFill>
                  <a:schemeClr val="tx1"/>
                </a:solidFill>
                <a:latin typeface="Times New Roman" panose="02020603050405020304" pitchFamily="18" charset="0"/>
                <a:cs typeface="Times New Roman" panose="02020603050405020304" pitchFamily="18" charset="0"/>
              </a:rPr>
              <a:t>The uml represents a collection of best engineering practices that have proven successful in the modeling of large and complex systems.</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391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0281" y="449827"/>
            <a:ext cx="8911687" cy="1280890"/>
          </a:xfrm>
        </p:spPr>
        <p:txBody>
          <a:bodyPr>
            <a:normAutofit/>
          </a:bodyPr>
          <a:lstStyle/>
          <a:p>
            <a:pPr algn="ctr"/>
            <a:r>
              <a:rPr lang="en-US" sz="2400" b="1" dirty="0">
                <a:solidFill>
                  <a:schemeClr val="accent4"/>
                </a:solidFill>
                <a:latin typeface="Times New Roman" panose="02020603050405020304" pitchFamily="18" charset="0"/>
                <a:cs typeface="Times New Roman" panose="02020603050405020304" pitchFamily="18" charset="0"/>
              </a:rPr>
              <a:t>INDEX</a:t>
            </a:r>
            <a:r>
              <a:rPr lang="en-US" altLang="en-US" sz="2400" b="1" dirty="0">
                <a:solidFill>
                  <a:schemeClr val="accent4"/>
                </a:solidFill>
                <a:latin typeface="Times New Roman" panose="02020603050405020304" pitchFamily="18" charset="0"/>
                <a:cs typeface="Times New Roman" panose="02020603050405020304" pitchFamily="18" charset="0"/>
              </a:rPr>
              <a:t/>
            </a:r>
            <a:br>
              <a:rPr lang="en-US" altLang="en-US" sz="2400" b="1" dirty="0">
                <a:solidFill>
                  <a:schemeClr val="accent4"/>
                </a:solidFill>
                <a:latin typeface="Times New Roman" panose="02020603050405020304" pitchFamily="18" charset="0"/>
                <a:cs typeface="Times New Roman" panose="02020603050405020304" pitchFamily="18" charset="0"/>
              </a:rPr>
            </a:br>
            <a:endParaRPr lang="en-US" sz="2400" b="1" dirty="0">
              <a:solidFill>
                <a:schemeClr val="accent4"/>
              </a:solidFill>
              <a:latin typeface="Times New Roman" panose="02020603050405020304" pitchFamily="18" charset="0"/>
              <a:cs typeface="Times New Roman" panose="02020603050405020304" pitchFamily="18" charset="0"/>
            </a:endParaRP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
        <p:nvSpPr>
          <p:cNvPr id="7" name="Content Placeholder 2"/>
          <p:cNvSpPr txBox="1">
            <a:spLocks/>
          </p:cNvSpPr>
          <p:nvPr/>
        </p:nvSpPr>
        <p:spPr>
          <a:xfrm>
            <a:off x="2775858" y="1193302"/>
            <a:ext cx="7254407" cy="5460716"/>
          </a:xfrm>
          <a:prstGeom prst="rect">
            <a:avLst/>
          </a:prstGeom>
        </p:spPr>
        <p:txBody>
          <a:bodyPr vert="horz" lIns="91440" tIns="45720" rIns="91440" bIns="45720" numCol="2"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Abstract</a:t>
            </a:r>
          </a:p>
          <a:p>
            <a:pPr>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Existing Method</a:t>
            </a:r>
          </a:p>
          <a:p>
            <a:pPr>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Proposed method	</a:t>
            </a:r>
          </a:p>
          <a:p>
            <a:pPr>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Block Diagram			</a:t>
            </a:r>
          </a:p>
          <a:p>
            <a:pPr>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Requirements</a:t>
            </a:r>
          </a:p>
          <a:p>
            <a:pPr>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Functional requirements</a:t>
            </a:r>
          </a:p>
          <a:p>
            <a:pPr>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Non - Functional requirements</a:t>
            </a:r>
          </a:p>
          <a:p>
            <a:pPr>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Software requirements</a:t>
            </a:r>
          </a:p>
          <a:p>
            <a:pPr>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Architecture</a:t>
            </a:r>
          </a:p>
          <a:p>
            <a:pPr>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Algorithm</a:t>
            </a:r>
          </a:p>
          <a:p>
            <a:pPr>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System Design</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9940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15823" y="754421"/>
            <a:ext cx="9610196" cy="5874493"/>
          </a:xfrm>
          <a:prstGeom prst="rect">
            <a:avLst/>
          </a:prstGeom>
        </p:spPr>
        <p:txBody>
          <a:bodyPr wrap="square">
            <a:spAutoFit/>
          </a:bodyPr>
          <a:lstStyle/>
          <a:p>
            <a:pPr marL="342900" indent="-342900" algn="just">
              <a:lnSpc>
                <a:spcPct val="150000"/>
              </a:lnSpc>
              <a:spcAft>
                <a:spcPts val="800"/>
              </a:spcAft>
              <a:buFont typeface="Wingdings" panose="05000000000000000000" pitchFamily="2" charset="2"/>
              <a:buChar char="Ø"/>
            </a:pPr>
            <a:r>
              <a:rPr lang="en-IN" sz="2000" dirty="0">
                <a:solidFill>
                  <a:schemeClr val="tx1"/>
                </a:solidFill>
                <a:latin typeface="Times New Roman" panose="02020603050405020304" pitchFamily="18" charset="0"/>
                <a:cs typeface="Times New Roman" panose="02020603050405020304" pitchFamily="18" charset="0"/>
              </a:rPr>
              <a:t>The uml is a very important part of developing objects oriented software and the software development process. The uml uses mostly graphical notations to express the design of software projects.</a:t>
            </a:r>
            <a:endParaRPr lang="en-US" sz="2000" dirty="0">
              <a:solidFill>
                <a:schemeClr val="tx1"/>
              </a:solidFill>
              <a:latin typeface="Times New Roman" panose="02020603050405020304" pitchFamily="18" charset="0"/>
              <a:cs typeface="Times New Roman" panose="02020603050405020304" pitchFamily="18" charset="0"/>
            </a:endParaRPr>
          </a:p>
          <a:p>
            <a:pPr algn="just">
              <a:lnSpc>
                <a:spcPct val="150000"/>
              </a:lnSpc>
              <a:spcAft>
                <a:spcPts val="800"/>
              </a:spcAft>
            </a:pPr>
            <a:r>
              <a:rPr lang="en-US" sz="2400" b="1"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Use case diagram:</a:t>
            </a:r>
            <a:endParaRPr lang="en-US" sz="2400"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000" kern="150" dirty="0">
                <a:latin typeface="Times New Roman" panose="02020603050405020304" pitchFamily="18" charset="0"/>
                <a:ea typeface="DejaVu Sans"/>
                <a:cs typeface="DejaVu Sans"/>
              </a:rPr>
              <a:t>A use case diagram in the unified modeling language (</a:t>
            </a:r>
            <a:r>
              <a:rPr lang="en-US" sz="2000" kern="150" dirty="0" err="1">
                <a:latin typeface="Times New Roman" panose="02020603050405020304" pitchFamily="18" charset="0"/>
                <a:ea typeface="DejaVu Sans"/>
                <a:cs typeface="DejaVu Sans"/>
              </a:rPr>
              <a:t>uml</a:t>
            </a:r>
            <a:r>
              <a:rPr lang="en-US" sz="2000" kern="150" dirty="0">
                <a:latin typeface="Times New Roman" panose="02020603050405020304" pitchFamily="18" charset="0"/>
                <a:ea typeface="DejaVu Sans"/>
                <a:cs typeface="DejaVu Sans"/>
              </a:rPr>
              <a:t>)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a:p>
            <a:pPr algn="just">
              <a:lnSpc>
                <a:spcPct val="150000"/>
              </a:lnSpc>
            </a:pPr>
            <a:endParaRPr lang="en-US" sz="2000" kern="150" dirty="0">
              <a:solidFill>
                <a:srgbClr val="000000"/>
              </a:solidFill>
              <a:latin typeface="Times New Roman" panose="02020603050405020304" pitchFamily="18" charset="0"/>
              <a:ea typeface="DejaVu Sans"/>
              <a:cs typeface="DejaVu Sans"/>
            </a:endParaRPr>
          </a:p>
          <a:p>
            <a:pPr algn="just">
              <a:lnSpc>
                <a:spcPct val="150000"/>
              </a:lnSpc>
            </a:pPr>
            <a:endParaRPr lang="en-US" sz="2000" kern="150" dirty="0">
              <a:effectLst/>
              <a:latin typeface="Liberation Serif"/>
              <a:ea typeface="DejaVu Sans"/>
              <a:cs typeface="DejaVu Sans"/>
            </a:endParaRPr>
          </a:p>
        </p:txBody>
      </p:sp>
    </p:spTree>
    <p:extLst>
      <p:ext uri="{BB962C8B-B14F-4D97-AF65-F5344CB8AC3E}">
        <p14:creationId xmlns:p14="http://schemas.microsoft.com/office/powerpoint/2010/main" val="1777533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9465EE-CE06-49FB-AB97-9399F1765B12}"/>
              </a:ext>
            </a:extLst>
          </p:cNvPr>
          <p:cNvSpPr txBox="1"/>
          <p:nvPr/>
        </p:nvSpPr>
        <p:spPr>
          <a:xfrm>
            <a:off x="3049172" y="3247851"/>
            <a:ext cx="6098344" cy="369332"/>
          </a:xfrm>
          <a:prstGeom prst="rect">
            <a:avLst/>
          </a:prstGeom>
          <a:noFill/>
        </p:spPr>
        <p:txBody>
          <a:bodyPr wrap="square">
            <a:spAutoFit/>
          </a:bodyPr>
          <a:lstStyle/>
          <a:p>
            <a:endParaRPr lang="en-IN" dirty="0"/>
          </a:p>
        </p:txBody>
      </p:sp>
      <p:pic>
        <p:nvPicPr>
          <p:cNvPr id="5" name="Picture 4">
            <a:extLst>
              <a:ext uri="{FF2B5EF4-FFF2-40B4-BE49-F238E27FC236}">
                <a16:creationId xmlns:a16="http://schemas.microsoft.com/office/drawing/2014/main" id="{A4EF7119-CD30-4CA9-A2EB-AA4B4E9DC8A8}"/>
              </a:ext>
            </a:extLst>
          </p:cNvPr>
          <p:cNvPicPr>
            <a:picLocks noChangeAspect="1"/>
          </p:cNvPicPr>
          <p:nvPr/>
        </p:nvPicPr>
        <p:blipFill>
          <a:blip r:embed="rId2"/>
          <a:stretch>
            <a:fillRect/>
          </a:stretch>
        </p:blipFill>
        <p:spPr>
          <a:xfrm>
            <a:off x="2704416" y="141906"/>
            <a:ext cx="7185172" cy="6574187"/>
          </a:xfrm>
          <a:prstGeom prst="rect">
            <a:avLst/>
          </a:prstGeom>
        </p:spPr>
      </p:pic>
    </p:spTree>
    <p:extLst>
      <p:ext uri="{BB962C8B-B14F-4D97-AF65-F5344CB8AC3E}">
        <p14:creationId xmlns:p14="http://schemas.microsoft.com/office/powerpoint/2010/main" val="7001886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19618" y="438830"/>
            <a:ext cx="10072048" cy="3070712"/>
          </a:xfrm>
          <a:prstGeom prst="rect">
            <a:avLst/>
          </a:prstGeom>
        </p:spPr>
        <p:txBody>
          <a:bodyPr wrap="square">
            <a:spAutoFit/>
          </a:bodyPr>
          <a:lstStyle/>
          <a:p>
            <a:pPr algn="just">
              <a:lnSpc>
                <a:spcPct val="150000"/>
              </a:lnSpc>
              <a:spcAft>
                <a:spcPts val="800"/>
              </a:spcAft>
            </a:pPr>
            <a:r>
              <a:rPr lang="en-US" sz="2400" b="1"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Class diagram:</a:t>
            </a:r>
            <a:endParaRPr lang="en-US" sz="2400"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tabLst>
                <a:tab pos="1573530" algn="l"/>
              </a:tabLs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 software engineering, a class diagram in the unified modeling language (</a:t>
            </a: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is a type of static structure diagram that describes the structure of a system by showing the system's classes, their attributes, operations (or methods), and the relationships among the classes. It explains which class contains information. </a:t>
            </a:r>
          </a:p>
          <a:p>
            <a:pPr algn="just">
              <a:lnSpc>
                <a:spcPct val="150000"/>
              </a:lnSpc>
              <a:spcAft>
                <a:spcPts val="800"/>
              </a:spcAft>
              <a:tabLst>
                <a:tab pos="1573530" algn="l"/>
              </a:tabLs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32892321-5403-496B-8C2F-1335E53D5C23}"/>
              </a:ext>
            </a:extLst>
          </p:cNvPr>
          <p:cNvPicPr>
            <a:picLocks noChangeAspect="1"/>
          </p:cNvPicPr>
          <p:nvPr/>
        </p:nvPicPr>
        <p:blipFill>
          <a:blip r:embed="rId2"/>
          <a:stretch>
            <a:fillRect/>
          </a:stretch>
        </p:blipFill>
        <p:spPr>
          <a:xfrm>
            <a:off x="2557047" y="2996417"/>
            <a:ext cx="7077905" cy="3319975"/>
          </a:xfrm>
          <a:prstGeom prst="rect">
            <a:avLst/>
          </a:prstGeom>
        </p:spPr>
      </p:pic>
    </p:spTree>
    <p:extLst>
      <p:ext uri="{BB962C8B-B14F-4D97-AF65-F5344CB8AC3E}">
        <p14:creationId xmlns:p14="http://schemas.microsoft.com/office/powerpoint/2010/main" val="2864508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2240" y="1985978"/>
            <a:ext cx="8999545" cy="3112134"/>
          </a:xfrm>
          <a:prstGeom prst="rect">
            <a:avLst/>
          </a:prstGeom>
        </p:spPr>
        <p:txBody>
          <a:bodyPr wrap="square">
            <a:spAutoFit/>
          </a:bodyPr>
          <a:lstStyle/>
          <a:p>
            <a:pPr algn="just">
              <a:lnSpc>
                <a:spcPct val="150000"/>
              </a:lnSpc>
              <a:spcAft>
                <a:spcPts val="800"/>
              </a:spcAft>
            </a:pPr>
            <a:r>
              <a:rPr lang="en-US" sz="2400" b="1"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Sequence diagram:</a:t>
            </a:r>
            <a:endParaRPr lang="en-US" sz="2400"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sequence diagram in unified modeling language (</a:t>
            </a:r>
            <a:r>
              <a:rPr lang="en-US" sz="20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a:t>
            </a: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is a kind of interaction diagram that shows how processes operate with one another and in what order. It is a construct of a message sequence chart. Sequence diagrams are sometimes called event diagrams, event scenarios, and timing diagrams.</a:t>
            </a:r>
          </a:p>
          <a:p>
            <a:pPr algn="just">
              <a:lnSpc>
                <a:spcPct val="150000"/>
              </a:lnSpc>
              <a:spcAft>
                <a:spcPts val="800"/>
              </a:spcAf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053015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142DCF-C84B-4EB1-A3DF-39EE2E737E26}"/>
              </a:ext>
            </a:extLst>
          </p:cNvPr>
          <p:cNvPicPr>
            <a:picLocks noChangeAspect="1"/>
          </p:cNvPicPr>
          <p:nvPr/>
        </p:nvPicPr>
        <p:blipFill>
          <a:blip r:embed="rId2"/>
          <a:stretch>
            <a:fillRect/>
          </a:stretch>
        </p:blipFill>
        <p:spPr>
          <a:xfrm>
            <a:off x="3477601" y="809935"/>
            <a:ext cx="5455384" cy="5576615"/>
          </a:xfrm>
          <a:prstGeom prst="rect">
            <a:avLst/>
          </a:prstGeom>
        </p:spPr>
      </p:pic>
    </p:spTree>
    <p:extLst>
      <p:ext uri="{BB962C8B-B14F-4D97-AF65-F5344CB8AC3E}">
        <p14:creationId xmlns:p14="http://schemas.microsoft.com/office/powerpoint/2010/main" val="931075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8549" y="300251"/>
            <a:ext cx="10085696" cy="3463577"/>
          </a:xfrm>
          <a:prstGeom prst="rect">
            <a:avLst/>
          </a:prstGeom>
        </p:spPr>
        <p:txBody>
          <a:bodyPr wrap="square">
            <a:spAutoFit/>
          </a:bodyPr>
          <a:lstStyle/>
          <a:p>
            <a:pPr algn="just">
              <a:lnSpc>
                <a:spcPct val="150000"/>
              </a:lnSpc>
              <a:spcAft>
                <a:spcPts val="800"/>
              </a:spcAf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b="1"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Collaboration diagram:</a:t>
            </a:r>
            <a:endParaRPr lang="en-US" sz="2400"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000" dirty="0">
                <a:solidFill>
                  <a:srgbClr val="000000"/>
                </a:solidFill>
                <a:latin typeface="Times New Roman" panose="02020603050405020304" pitchFamily="18" charset="0"/>
                <a:ea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endParaRPr lang="en-US" sz="20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C84BF12C-F054-4594-8D59-354B9BC98DBB}"/>
              </a:ext>
            </a:extLst>
          </p:cNvPr>
          <p:cNvPicPr>
            <a:picLocks noChangeAspect="1"/>
          </p:cNvPicPr>
          <p:nvPr/>
        </p:nvPicPr>
        <p:blipFill>
          <a:blip r:embed="rId2"/>
          <a:stretch>
            <a:fillRect/>
          </a:stretch>
        </p:blipFill>
        <p:spPr>
          <a:xfrm>
            <a:off x="3994440" y="3335161"/>
            <a:ext cx="7358187" cy="3522839"/>
          </a:xfrm>
          <a:prstGeom prst="rect">
            <a:avLst/>
          </a:prstGeom>
        </p:spPr>
      </p:pic>
    </p:spTree>
    <p:extLst>
      <p:ext uri="{BB962C8B-B14F-4D97-AF65-F5344CB8AC3E}">
        <p14:creationId xmlns:p14="http://schemas.microsoft.com/office/powerpoint/2010/main" val="33065833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5926" y="395785"/>
            <a:ext cx="9453351" cy="2546210"/>
          </a:xfrm>
          <a:prstGeom prst="rect">
            <a:avLst/>
          </a:prstGeom>
        </p:spPr>
        <p:txBody>
          <a:bodyPr wrap="square">
            <a:spAutoFit/>
          </a:bodyPr>
          <a:lstStyle/>
          <a:p>
            <a:pPr algn="just">
              <a:lnSpc>
                <a:spcPct val="150000"/>
              </a:lnSpc>
              <a:spcAft>
                <a:spcPts val="800"/>
              </a:spcAft>
            </a:pPr>
            <a:r>
              <a:rPr lang="en-US" sz="2400" b="1"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Deployment diagram:</a:t>
            </a:r>
            <a:endParaRPr lang="en-US" sz="2400"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 ware’s used to deploy the application.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07FE21E0-7399-4ABE-8C71-ED8389243D15}"/>
              </a:ext>
            </a:extLst>
          </p:cNvPr>
          <p:cNvPicPr>
            <a:picLocks noChangeAspect="1"/>
          </p:cNvPicPr>
          <p:nvPr/>
        </p:nvPicPr>
        <p:blipFill>
          <a:blip r:embed="rId2"/>
          <a:stretch>
            <a:fillRect/>
          </a:stretch>
        </p:blipFill>
        <p:spPr>
          <a:xfrm>
            <a:off x="2838543" y="3429000"/>
            <a:ext cx="7233924" cy="2158373"/>
          </a:xfrm>
          <a:prstGeom prst="rect">
            <a:avLst/>
          </a:prstGeom>
        </p:spPr>
      </p:pic>
    </p:spTree>
    <p:extLst>
      <p:ext uri="{BB962C8B-B14F-4D97-AF65-F5344CB8AC3E}">
        <p14:creationId xmlns:p14="http://schemas.microsoft.com/office/powerpoint/2010/main" val="37358016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01337" y="424304"/>
            <a:ext cx="10176681" cy="3360985"/>
          </a:xfrm>
          <a:prstGeom prst="rect">
            <a:avLst/>
          </a:prstGeom>
        </p:spPr>
        <p:txBody>
          <a:bodyPr wrap="square">
            <a:spAutoFit/>
          </a:bodyPr>
          <a:lstStyle/>
          <a:p>
            <a:pPr algn="just">
              <a:lnSpc>
                <a:spcPct val="150000"/>
              </a:lnSpc>
            </a:pPr>
            <a:r>
              <a:rPr lang="en-US" sz="2400" b="1" dirty="0">
                <a:solidFill>
                  <a:schemeClr val="accent4"/>
                </a:solidFill>
                <a:latin typeface="Times New Roman" panose="02020603050405020304" pitchFamily="18" charset="0"/>
                <a:ea typeface="Times New Roman" panose="02020603050405020304" pitchFamily="18" charset="0"/>
              </a:rPr>
              <a:t>Component diagram:</a:t>
            </a:r>
          </a:p>
          <a:p>
            <a:pPr algn="just">
              <a:lnSpc>
                <a:spcPct val="150000"/>
              </a:lnSpc>
            </a:pPr>
            <a:r>
              <a:rPr lang="en-US" sz="2000" dirty="0">
                <a:solidFill>
                  <a:srgbClr val="000000"/>
                </a:solidFill>
                <a:latin typeface="Times New Roman" panose="02020603050405020304" pitchFamily="18" charset="0"/>
                <a:ea typeface="Times New Roman" panose="02020603050405020304" pitchFamily="18" charset="0"/>
              </a:rPr>
              <a:t>Component diagrams are used to describe the physical artifacts of a system. This artifact includes files, executable, libraries etc. So the purpose of this diagram is different, component diagrams are used during the implementation phase of an application. But it is prepared well in advance to visualize the implementation details. Initially the system is designed using different </a:t>
            </a:r>
            <a:r>
              <a:rPr lang="en-US" sz="2000" dirty="0" err="1">
                <a:solidFill>
                  <a:srgbClr val="000000"/>
                </a:solidFill>
                <a:latin typeface="Times New Roman" panose="02020603050405020304" pitchFamily="18" charset="0"/>
                <a:ea typeface="Times New Roman" panose="02020603050405020304" pitchFamily="18" charset="0"/>
              </a:rPr>
              <a:t>uml</a:t>
            </a:r>
            <a:r>
              <a:rPr lang="en-US" sz="2000" dirty="0">
                <a:solidFill>
                  <a:srgbClr val="000000"/>
                </a:solidFill>
                <a:latin typeface="Times New Roman" panose="02020603050405020304" pitchFamily="18" charset="0"/>
                <a:ea typeface="Times New Roman" panose="02020603050405020304" pitchFamily="18" charset="0"/>
              </a:rPr>
              <a:t> diagrams and then when the artifacts are ready component diagrams are used to get an idea of the implementation.</a:t>
            </a:r>
            <a:endParaRPr lang="en-US" sz="2000" dirty="0">
              <a:effectLst/>
              <a:latin typeface="Times New Roman" panose="02020603050405020304" pitchFamily="18" charset="0"/>
              <a:ea typeface="Times New Roman" panose="02020603050405020304" pitchFamily="18" charset="0"/>
            </a:endParaRPr>
          </a:p>
        </p:txBody>
      </p:sp>
      <p:pic>
        <p:nvPicPr>
          <p:cNvPr id="5" name="Picture 4">
            <a:extLst>
              <a:ext uri="{FF2B5EF4-FFF2-40B4-BE49-F238E27FC236}">
                <a16:creationId xmlns:a16="http://schemas.microsoft.com/office/drawing/2014/main" id="{1205B710-B7E4-47E3-9182-28C05619BAB4}"/>
              </a:ext>
            </a:extLst>
          </p:cNvPr>
          <p:cNvPicPr>
            <a:picLocks noChangeAspect="1"/>
          </p:cNvPicPr>
          <p:nvPr/>
        </p:nvPicPr>
        <p:blipFill>
          <a:blip r:embed="rId2"/>
          <a:stretch>
            <a:fillRect/>
          </a:stretch>
        </p:blipFill>
        <p:spPr>
          <a:xfrm>
            <a:off x="1994077" y="3732958"/>
            <a:ext cx="8203845" cy="2464273"/>
          </a:xfrm>
          <a:prstGeom prst="rect">
            <a:avLst/>
          </a:prstGeom>
        </p:spPr>
      </p:pic>
    </p:spTree>
    <p:extLst>
      <p:ext uri="{BB962C8B-B14F-4D97-AF65-F5344CB8AC3E}">
        <p14:creationId xmlns:p14="http://schemas.microsoft.com/office/powerpoint/2010/main" val="2405118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65277" y="1259043"/>
            <a:ext cx="8666328" cy="3001912"/>
          </a:xfrm>
          <a:prstGeom prst="rect">
            <a:avLst/>
          </a:prstGeom>
        </p:spPr>
        <p:txBody>
          <a:bodyPr wrap="square">
            <a:spAutoFit/>
          </a:bodyPr>
          <a:lstStyle/>
          <a:p>
            <a:pPr algn="just">
              <a:lnSpc>
                <a:spcPct val="150000"/>
              </a:lnSpc>
              <a:spcAft>
                <a:spcPts val="800"/>
              </a:spcAft>
            </a:pPr>
            <a:r>
              <a:rPr lang="en-US" sz="2400" b="1"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Activity diagram:</a:t>
            </a:r>
            <a:endParaRPr lang="en-US" sz="2400"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diagrams are graphical representations of workflows of stepwise activities and actions with support for choice, iteration and concurrency. In the unified modeling language, activity diagrams can be used to describe the business and operational step-by-step workflows of components in a system. An activity diagram shows the overall flow of control.</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7439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C6F4F6-B70F-4B37-90C2-CE7E94885DA2}"/>
              </a:ext>
            </a:extLst>
          </p:cNvPr>
          <p:cNvPicPr>
            <a:picLocks noChangeAspect="1"/>
          </p:cNvPicPr>
          <p:nvPr/>
        </p:nvPicPr>
        <p:blipFill>
          <a:blip r:embed="rId2"/>
          <a:stretch>
            <a:fillRect/>
          </a:stretch>
        </p:blipFill>
        <p:spPr>
          <a:xfrm>
            <a:off x="2950560" y="483046"/>
            <a:ext cx="5841748" cy="6181384"/>
          </a:xfrm>
          <a:prstGeom prst="rect">
            <a:avLst/>
          </a:prstGeom>
        </p:spPr>
      </p:pic>
    </p:spTree>
    <p:extLst>
      <p:ext uri="{BB962C8B-B14F-4D97-AF65-F5344CB8AC3E}">
        <p14:creationId xmlns:p14="http://schemas.microsoft.com/office/powerpoint/2010/main" val="953112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90451" y="399372"/>
            <a:ext cx="8911687" cy="1280890"/>
          </a:xfrm>
        </p:spPr>
        <p:txBody>
          <a:bodyPr>
            <a:normAutofit/>
          </a:bodyPr>
          <a:lstStyle/>
          <a:p>
            <a:pPr algn="ctr"/>
            <a:r>
              <a:rPr lang="en-US" sz="2400" b="1" dirty="0">
                <a:solidFill>
                  <a:schemeClr val="accent4"/>
                </a:solidFill>
                <a:latin typeface="Times New Roman" panose="02020603050405020304" pitchFamily="18" charset="0"/>
                <a:cs typeface="Times New Roman" panose="02020603050405020304" pitchFamily="18" charset="0"/>
              </a:rPr>
              <a:t>ABSTRACT</a:t>
            </a:r>
            <a:endParaRPr lang="en-US" sz="2400" dirty="0">
              <a:solidFill>
                <a:schemeClr val="accent4"/>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42254" y="696036"/>
            <a:ext cx="10592546" cy="5898728"/>
          </a:xfrm>
        </p:spPr>
        <p:txBody>
          <a:bodyPr>
            <a:normAutofit fontScale="92500" lnSpcReduction="20000"/>
          </a:bodyPr>
          <a:lstStyle/>
          <a:p>
            <a:pPr algn="just">
              <a:lnSpc>
                <a:spcPct val="150000"/>
              </a:lnSpc>
            </a:pPr>
            <a:r>
              <a:rPr lang="en-IN" dirty="0" smtClean="0">
                <a:latin typeface="Times New Roman" panose="02020603050405020304" pitchFamily="18" charset="0"/>
                <a:cs typeface="Times New Roman" panose="02020603050405020304" pitchFamily="18" charset="0"/>
              </a:rPr>
              <a:t>Women </a:t>
            </a:r>
            <a:r>
              <a:rPr lang="en-IN" dirty="0">
                <a:latin typeface="Times New Roman" panose="02020603050405020304" pitchFamily="18" charset="0"/>
                <a:cs typeface="Times New Roman" panose="02020603050405020304" pitchFamily="18" charset="0"/>
              </a:rPr>
              <a:t>and girls in Indian cities face significant challenges such as stalking, sexual harassment, and assault in public spaces. This research explores the role of social media platforms like Twitter, Facebook, and Instagram in promoting women’s safety and raising awareness. Social media serves as a tool to disseminate messages, quotes, and stories, educating the youth and encouraging strict action against offenders. Women often use platforms like Twitter to express their feelings about safety while commuting or working, sharing their experiences through hashtags that reach a global audience.</a:t>
            </a:r>
          </a:p>
          <a:p>
            <a:pPr algn="just">
              <a:lnSpc>
                <a:spcPct val="150000"/>
              </a:lnSpc>
            </a:pPr>
            <a:r>
              <a:rPr lang="en-IN" dirty="0">
                <a:latin typeface="Times New Roman" panose="02020603050405020304" pitchFamily="18" charset="0"/>
                <a:cs typeface="Times New Roman" panose="02020603050405020304" pitchFamily="18" charset="0"/>
              </a:rPr>
              <a:t>To </a:t>
            </a:r>
            <a:r>
              <a:rPr lang="en-IN" dirty="0" err="1">
                <a:latin typeface="Times New Roman" panose="02020603050405020304" pitchFamily="18" charset="0"/>
                <a:cs typeface="Times New Roman" panose="02020603050405020304" pitchFamily="18" charset="0"/>
              </a:rPr>
              <a:t>analyze</a:t>
            </a:r>
            <a:r>
              <a:rPr lang="en-IN" dirty="0">
                <a:latin typeface="Times New Roman" panose="02020603050405020304" pitchFamily="18" charset="0"/>
                <a:cs typeface="Times New Roman" panose="02020603050405020304" pitchFamily="18" charset="0"/>
              </a:rPr>
              <a:t> these sentiments, this study employs machine learning algorithms, including </a:t>
            </a:r>
            <a:r>
              <a:rPr lang="en-IN" b="1" dirty="0">
                <a:latin typeface="Times New Roman" panose="02020603050405020304" pitchFamily="18" charset="0"/>
                <a:cs typeface="Times New Roman" panose="02020603050405020304" pitchFamily="18" charset="0"/>
              </a:rPr>
              <a:t>Support Vector Machine (SVM)</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Neural Networks</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Gradient Boosting</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Random Forest</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Decision Tree</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Naive Bayes</a:t>
            </a:r>
            <a:r>
              <a:rPr lang="en-IN" dirty="0">
                <a:latin typeface="Times New Roman" panose="02020603050405020304" pitchFamily="18" charset="0"/>
                <a:cs typeface="Times New Roman" panose="02020603050405020304" pitchFamily="18" charset="0"/>
              </a:rPr>
              <a:t>, and </a:t>
            </a:r>
            <a:r>
              <a:rPr lang="en-IN" b="1" dirty="0">
                <a:latin typeface="Times New Roman" panose="02020603050405020304" pitchFamily="18" charset="0"/>
                <a:cs typeface="Times New Roman" panose="02020603050405020304" pitchFamily="18" charset="0"/>
              </a:rPr>
              <a:t>K-Nearest Neighbors (KNN)</a:t>
            </a:r>
            <a:r>
              <a:rPr lang="en-IN" dirty="0">
                <a:latin typeface="Times New Roman" panose="02020603050405020304" pitchFamily="18" charset="0"/>
                <a:cs typeface="Times New Roman" panose="02020603050405020304" pitchFamily="18" charset="0"/>
              </a:rPr>
              <a:t>. These models classify tweets into positive, negative, or neutral sentiments while assessing their performance using metrics like </a:t>
            </a:r>
            <a:r>
              <a:rPr lang="en-IN" b="1" dirty="0">
                <a:latin typeface="Times New Roman" panose="02020603050405020304" pitchFamily="18" charset="0"/>
                <a:cs typeface="Times New Roman" panose="02020603050405020304" pitchFamily="18" charset="0"/>
              </a:rPr>
              <a:t>accuracy</a:t>
            </a: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precision</a:t>
            </a:r>
            <a:r>
              <a:rPr lang="en-IN" dirty="0">
                <a:latin typeface="Times New Roman" panose="02020603050405020304" pitchFamily="18" charset="0"/>
                <a:cs typeface="Times New Roman" panose="02020603050405020304" pitchFamily="18" charset="0"/>
              </a:rPr>
              <a:t>, and </a:t>
            </a:r>
            <a:r>
              <a:rPr lang="en-IN" b="1" dirty="0">
                <a:latin typeface="Times New Roman" panose="02020603050405020304" pitchFamily="18" charset="0"/>
                <a:cs typeface="Times New Roman" panose="02020603050405020304" pitchFamily="18" charset="0"/>
              </a:rPr>
              <a:t>recall</a:t>
            </a:r>
            <a:r>
              <a:rPr lang="en-IN" dirty="0">
                <a:latin typeface="Times New Roman" panose="02020603050405020304" pitchFamily="18" charset="0"/>
                <a:cs typeface="Times New Roman" panose="02020603050405020304" pitchFamily="18" charset="0"/>
              </a:rPr>
              <a:t>.</a:t>
            </a:r>
          </a:p>
          <a:p>
            <a:pPr algn="just">
              <a:lnSpc>
                <a:spcPct val="150000"/>
              </a:lnSpc>
            </a:pPr>
            <a:r>
              <a:rPr lang="en-IN" dirty="0">
                <a:latin typeface="Times New Roman" panose="02020603050405020304" pitchFamily="18" charset="0"/>
                <a:cs typeface="Times New Roman" panose="02020603050405020304" pitchFamily="18" charset="0"/>
              </a:rPr>
              <a:t>This research highlights how technology and societal responsibility can promote women's safety. By leveraging machine learning and social media, it emphasizes the need for collective action to create safer environments for women.</a:t>
            </a:r>
          </a:p>
          <a:p>
            <a:pPr algn="just">
              <a:lnSpc>
                <a:spcPct val="150000"/>
              </a:lnSpc>
            </a:pPr>
            <a:r>
              <a:rPr lang="en-IN" b="1" dirty="0">
                <a:latin typeface="Times New Roman" panose="02020603050405020304" pitchFamily="18" charset="0"/>
                <a:cs typeface="Times New Roman" panose="02020603050405020304" pitchFamily="18" charset="0"/>
              </a:rPr>
              <a:t>Keywords:</a:t>
            </a:r>
            <a:r>
              <a:rPr lang="en-IN" dirty="0">
                <a:latin typeface="Times New Roman" panose="02020603050405020304" pitchFamily="18" charset="0"/>
                <a:cs typeface="Times New Roman" panose="02020603050405020304" pitchFamily="18" charset="0"/>
              </a:rPr>
              <a:t> Women’s safety, social media, Twitter, machine learning, SVM, Neural Networks, Gradient Boosting, Random Forest, Decision Tree, Naive Bayes, KNN, sentiment analysis.</a:t>
            </a: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672549" y="102709"/>
            <a:ext cx="1405221" cy="593327"/>
          </a:xfrm>
          <a:prstGeom prst="rect">
            <a:avLst/>
          </a:prstGeom>
        </p:spPr>
      </p:pic>
    </p:spTree>
    <p:extLst>
      <p:ext uri="{BB962C8B-B14F-4D97-AF65-F5344CB8AC3E}">
        <p14:creationId xmlns:p14="http://schemas.microsoft.com/office/powerpoint/2010/main" val="31693561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9575" y="175536"/>
            <a:ext cx="10067499" cy="2546210"/>
          </a:xfrm>
          <a:prstGeom prst="rect">
            <a:avLst/>
          </a:prstGeom>
        </p:spPr>
        <p:txBody>
          <a:bodyPr wrap="square">
            <a:spAutoFit/>
          </a:bodyPr>
          <a:lstStyle/>
          <a:p>
            <a:pPr algn="just">
              <a:lnSpc>
                <a:spcPct val="150000"/>
              </a:lnSpc>
              <a:spcAft>
                <a:spcPts val="800"/>
              </a:spcAft>
            </a:pPr>
            <a:r>
              <a:rPr lang="en-US" sz="2400" b="1"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ER Diagram:</a:t>
            </a:r>
            <a:endParaRPr lang="en-US" sz="2400"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741C4239-B23A-447B-99F1-A225DE25DD1F}"/>
              </a:ext>
            </a:extLst>
          </p:cNvPr>
          <p:cNvPicPr>
            <a:picLocks noChangeAspect="1"/>
          </p:cNvPicPr>
          <p:nvPr/>
        </p:nvPicPr>
        <p:blipFill>
          <a:blip r:embed="rId2"/>
          <a:stretch>
            <a:fillRect/>
          </a:stretch>
        </p:blipFill>
        <p:spPr>
          <a:xfrm>
            <a:off x="1669575" y="2884984"/>
            <a:ext cx="9336705" cy="3656493"/>
          </a:xfrm>
          <a:prstGeom prst="rect">
            <a:avLst/>
          </a:prstGeom>
        </p:spPr>
      </p:pic>
    </p:spTree>
    <p:extLst>
      <p:ext uri="{BB962C8B-B14F-4D97-AF65-F5344CB8AC3E}">
        <p14:creationId xmlns:p14="http://schemas.microsoft.com/office/powerpoint/2010/main" val="21492245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1589" y="1337480"/>
            <a:ext cx="9412405" cy="4392869"/>
          </a:xfrm>
          <a:prstGeom prst="rect">
            <a:avLst/>
          </a:prstGeom>
        </p:spPr>
        <p:txBody>
          <a:bodyPr wrap="square">
            <a:spAutoFit/>
          </a:bodyPr>
          <a:lstStyle/>
          <a:p>
            <a:pPr algn="just">
              <a:lnSpc>
                <a:spcPct val="150000"/>
              </a:lnSpc>
              <a:spcAft>
                <a:spcPts val="800"/>
              </a:spcAft>
            </a:pPr>
            <a:r>
              <a:rPr lang="en-US" sz="2400" b="1"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DFD Diagram:</a:t>
            </a:r>
            <a:endParaRPr lang="en-US" sz="2400"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r>
              <a:rPr lang="en-US" sz="20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565722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07220" y="281760"/>
            <a:ext cx="2380780" cy="566502"/>
          </a:xfrm>
          <a:prstGeom prst="rect">
            <a:avLst/>
          </a:prstGeom>
        </p:spPr>
        <p:txBody>
          <a:bodyPr wrap="none">
            <a:spAutoFit/>
          </a:bodyPr>
          <a:lstStyle/>
          <a:p>
            <a:pPr algn="just">
              <a:lnSpc>
                <a:spcPct val="150000"/>
              </a:lnSpc>
              <a:spcAft>
                <a:spcPts val="800"/>
              </a:spcAft>
            </a:pPr>
            <a:r>
              <a:rPr lang="en-US" sz="2300" b="1"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Level 1 Diagram:</a:t>
            </a:r>
            <a:endParaRPr lang="en-US" sz="2300"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880BFC90-7EEF-45E7-A797-8A2228CFB43E}"/>
              </a:ext>
            </a:extLst>
          </p:cNvPr>
          <p:cNvPicPr>
            <a:picLocks noChangeAspect="1"/>
          </p:cNvPicPr>
          <p:nvPr/>
        </p:nvPicPr>
        <p:blipFill>
          <a:blip r:embed="rId2"/>
          <a:stretch>
            <a:fillRect/>
          </a:stretch>
        </p:blipFill>
        <p:spPr>
          <a:xfrm>
            <a:off x="1637351" y="1023602"/>
            <a:ext cx="9642899" cy="5552638"/>
          </a:xfrm>
          <a:prstGeom prst="rect">
            <a:avLst/>
          </a:prstGeom>
        </p:spPr>
      </p:pic>
    </p:spTree>
    <p:extLst>
      <p:ext uri="{BB962C8B-B14F-4D97-AF65-F5344CB8AC3E}">
        <p14:creationId xmlns:p14="http://schemas.microsoft.com/office/powerpoint/2010/main" val="27620427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98888" y="404590"/>
            <a:ext cx="2380780" cy="566502"/>
          </a:xfrm>
          <a:prstGeom prst="rect">
            <a:avLst/>
          </a:prstGeom>
        </p:spPr>
        <p:txBody>
          <a:bodyPr wrap="none">
            <a:spAutoFit/>
          </a:bodyPr>
          <a:lstStyle/>
          <a:p>
            <a:pPr algn="just">
              <a:lnSpc>
                <a:spcPct val="150000"/>
              </a:lnSpc>
              <a:spcAft>
                <a:spcPts val="800"/>
              </a:spcAft>
            </a:pPr>
            <a:r>
              <a:rPr lang="en-US" sz="2300" b="1" dirty="0">
                <a:solidFill>
                  <a:schemeClr val="accent4"/>
                </a:solidFill>
                <a:latin typeface="Times New Roman" panose="02020603050405020304" pitchFamily="18" charset="0"/>
                <a:ea typeface="Calibri" panose="020F0502020204030204" pitchFamily="34" charset="0"/>
                <a:cs typeface="Times New Roman" panose="02020603050405020304" pitchFamily="18" charset="0"/>
              </a:rPr>
              <a:t>Level 2 Diagram:</a:t>
            </a:r>
            <a:endParaRPr lang="en-US" sz="2300" b="1" dirty="0">
              <a:solidFill>
                <a:schemeClr val="accent4"/>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423761E7-6894-4AC6-B96F-B5C48DD55AD8}"/>
              </a:ext>
            </a:extLst>
          </p:cNvPr>
          <p:cNvPicPr>
            <a:picLocks noChangeAspect="1"/>
          </p:cNvPicPr>
          <p:nvPr/>
        </p:nvPicPr>
        <p:blipFill>
          <a:blip r:embed="rId2"/>
          <a:stretch>
            <a:fillRect/>
          </a:stretch>
        </p:blipFill>
        <p:spPr>
          <a:xfrm>
            <a:off x="1809372" y="1083221"/>
            <a:ext cx="9430714" cy="5740435"/>
          </a:xfrm>
          <a:prstGeom prst="rect">
            <a:avLst/>
          </a:prstGeom>
        </p:spPr>
      </p:pic>
    </p:spTree>
    <p:extLst>
      <p:ext uri="{BB962C8B-B14F-4D97-AF65-F5344CB8AC3E}">
        <p14:creationId xmlns:p14="http://schemas.microsoft.com/office/powerpoint/2010/main" val="34719041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B75A6-CE31-448F-BB90-9219F8A1B116}"/>
              </a:ext>
            </a:extLst>
          </p:cNvPr>
          <p:cNvSpPr>
            <a:spLocks noGrp="1"/>
          </p:cNvSpPr>
          <p:nvPr>
            <p:ph type="title"/>
          </p:nvPr>
        </p:nvSpPr>
        <p:spPr>
          <a:xfrm>
            <a:off x="1393456" y="209032"/>
            <a:ext cx="8911687" cy="640445"/>
          </a:xfrm>
        </p:spPr>
        <p:txBody>
          <a:bodyPr>
            <a:normAutofit/>
          </a:bodyPr>
          <a:lstStyle/>
          <a:p>
            <a:pPr algn="ctr"/>
            <a:r>
              <a:rPr lang="en-US" sz="2400" b="1" dirty="0">
                <a:solidFill>
                  <a:schemeClr val="accent4">
                    <a:lumMod val="75000"/>
                  </a:schemeClr>
                </a:solidFill>
                <a:latin typeface="Times New Roman" panose="02020603050405020304" pitchFamily="18" charset="0"/>
                <a:cs typeface="Times New Roman" panose="02020603050405020304" pitchFamily="18" charset="0"/>
              </a:rPr>
              <a:t>REFERNCES</a:t>
            </a:r>
            <a:endParaRPr lang="en-IN" sz="2400" b="1" dirty="0">
              <a:solidFill>
                <a:schemeClr val="accent4">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3451E4-64E8-4231-ADD9-AD127CD3AF9E}"/>
              </a:ext>
            </a:extLst>
          </p:cNvPr>
          <p:cNvSpPr>
            <a:spLocks noGrp="1"/>
          </p:cNvSpPr>
          <p:nvPr>
            <p:ph idx="1"/>
          </p:nvPr>
        </p:nvSpPr>
        <p:spPr>
          <a:xfrm>
            <a:off x="1519310" y="523936"/>
            <a:ext cx="10381958" cy="6328745"/>
          </a:xfrm>
        </p:spPr>
        <p:txBody>
          <a:bodyPr>
            <a:noAutofit/>
          </a:bodyPr>
          <a:lstStyle/>
          <a:p>
            <a:pPr algn="just">
              <a:lnSpc>
                <a:spcPct val="150000"/>
              </a:lnSpc>
              <a:buSzPts val="1100"/>
              <a:buFont typeface="Wingdings" panose="05000000000000000000" pitchFamily="2" charset="2"/>
              <a:buChar char="q"/>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Agarwal, Apoorv, Fadi Biadsy, and Kathleen R. Mckeown. "Contextual phrase-level polarity analysis using lexical affect scoring and syntactic n-grams." Proceedings of the 12th Conference of the European Chapter of the Association for Computational Linguistics. Association for Computational Linguistics, 2009.</a:t>
            </a:r>
          </a:p>
          <a:p>
            <a:pPr algn="just">
              <a:lnSpc>
                <a:spcPct val="150000"/>
              </a:lnSpc>
              <a:buSzPts val="1100"/>
              <a:buFont typeface="Wingdings" panose="05000000000000000000" pitchFamily="2" charset="2"/>
              <a:buChar char="q"/>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Barbosa, Luciano, and Junlan Feng. "Robust sentiment detection on twitter from biased and noisy data." Proceedings of the 23rd international www.jespublication.com conference on computational linguistics: posters. Association for Computational Linguistics, 2010.</a:t>
            </a:r>
          </a:p>
          <a:p>
            <a:pPr algn="just">
              <a:lnSpc>
                <a:spcPct val="150000"/>
              </a:lnSpc>
              <a:buSzPts val="1100"/>
              <a:buFont typeface="Wingdings" panose="05000000000000000000" pitchFamily="2" charset="2"/>
              <a:buChar char="q"/>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Bermingham, Adam, and Alan F. Smeaton. "Classifying sentiment in microblogs: is brevity an advantage?." Proceedings of the 19th ACM international conference on Information and knowledge management. ACM, 2010.</a:t>
            </a:r>
          </a:p>
          <a:p>
            <a:pPr algn="just">
              <a:lnSpc>
                <a:spcPct val="150000"/>
              </a:lnSpc>
              <a:buSzPts val="1100"/>
              <a:buFont typeface="Wingdings" panose="05000000000000000000" pitchFamily="2" charset="2"/>
              <a:buChar char="q"/>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Gamon, Michael. "Sentiment classification on customer feedback data: noisy data, large feature vectors, and the role of linguistic analysis." Proceedings of the 20th international conference on Computational Linguistics. Association for Computational Linguistics, 2004.</a:t>
            </a:r>
          </a:p>
        </p:txBody>
      </p:sp>
    </p:spTree>
    <p:extLst>
      <p:ext uri="{BB962C8B-B14F-4D97-AF65-F5344CB8AC3E}">
        <p14:creationId xmlns:p14="http://schemas.microsoft.com/office/powerpoint/2010/main" val="41272285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246E0B-30D8-4B31-B0A1-4404AFD4558E}"/>
              </a:ext>
            </a:extLst>
          </p:cNvPr>
          <p:cNvSpPr txBox="1"/>
          <p:nvPr/>
        </p:nvSpPr>
        <p:spPr>
          <a:xfrm>
            <a:off x="1547448" y="640512"/>
            <a:ext cx="10002128" cy="5576976"/>
          </a:xfrm>
          <a:prstGeom prst="rect">
            <a:avLst/>
          </a:prstGeom>
          <a:noFill/>
        </p:spPr>
        <p:txBody>
          <a:bodyPr wrap="square">
            <a:spAutoFit/>
          </a:bodyPr>
          <a:lstStyle/>
          <a:p>
            <a:pPr marL="342900" lvl="0" indent="-342900" algn="just">
              <a:lnSpc>
                <a:spcPct val="150000"/>
              </a:lnSpc>
              <a:buSzPts val="1100"/>
              <a:buFont typeface="Wingdings" panose="05000000000000000000" pitchFamily="2" charset="2"/>
              <a:buChar char="q"/>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Charniak, Eugene, and Mark Johnson. "Coarse-to fine n-best parsing and MaxEnt discriminative reranking." Proceedings of the 43rd annual meeting on association for computational linguistics. Association for Computational Linguistics, 2005.</a:t>
            </a:r>
          </a:p>
          <a:p>
            <a:pPr marL="342900" lvl="0" indent="-342900" algn="just">
              <a:lnSpc>
                <a:spcPct val="150000"/>
              </a:lnSpc>
              <a:buSzPts val="1100"/>
              <a:buFont typeface="Wingdings" panose="05000000000000000000" pitchFamily="2" charset="2"/>
              <a:buChar char="q"/>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Gupta, B., Negi, M., Vishwakarma, K., Rawat, G., &amp; Badhani, P. (2017). Study of Twitter sentiment analysis using machine learning algorithms on Python. International Journal of Computer Applications, 165(9), 0975-8887</a:t>
            </a:r>
          </a:p>
          <a:p>
            <a:pPr marL="342900" lvl="0" indent="-342900" algn="just">
              <a:lnSpc>
                <a:spcPct val="150000"/>
              </a:lnSpc>
              <a:buSzPts val="1100"/>
              <a:buFont typeface="Wingdings" panose="05000000000000000000" pitchFamily="2" charset="2"/>
              <a:buChar char="q"/>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Sahayak, V., Shete, V., &amp; Pathan, A. (2015). Sentiment analysis on twitter data. International Journal of Innovative Research in Advanced Engineering (IJIRAE), 2(1), 178-183.</a:t>
            </a:r>
          </a:p>
          <a:p>
            <a:pPr marL="342900" lvl="0" indent="-342900" algn="just">
              <a:lnSpc>
                <a:spcPct val="150000"/>
              </a:lnSpc>
              <a:spcAft>
                <a:spcPts val="800"/>
              </a:spcAft>
              <a:buSzPts val="1100"/>
              <a:buFont typeface="Wingdings" panose="05000000000000000000" pitchFamily="2" charset="2"/>
              <a:buChar char="q"/>
            </a:pP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Mamgain, N., Mehta, E., Mittal, A., &amp; Bhatt, G. (2016, March). Sentiment analysis of top colleges in India using Twitter data. In Computational Techniques in Information and Communication Technologies (ICCTICT), 2016 International Conference on (pp. 525-530). IEEE. </a:t>
            </a:r>
          </a:p>
        </p:txBody>
      </p:sp>
    </p:spTree>
    <p:extLst>
      <p:ext uri="{BB962C8B-B14F-4D97-AF65-F5344CB8AC3E}">
        <p14:creationId xmlns:p14="http://schemas.microsoft.com/office/powerpoint/2010/main" val="21338322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6BCD4F-30AB-4A5C-B1A5-5D4A45DE1A6D}"/>
              </a:ext>
            </a:extLst>
          </p:cNvPr>
          <p:cNvSpPr txBox="1"/>
          <p:nvPr/>
        </p:nvSpPr>
        <p:spPr>
          <a:xfrm rot="20567132">
            <a:off x="1734569" y="2497975"/>
            <a:ext cx="8722862" cy="1862048"/>
          </a:xfrm>
          <a:prstGeom prst="rect">
            <a:avLst/>
          </a:prstGeom>
          <a:noFill/>
        </p:spPr>
        <p:txBody>
          <a:bodyPr wrap="square">
            <a:spAutoFit/>
          </a:bodyPr>
          <a:lstStyle/>
          <a:p>
            <a:pPr algn="ctr"/>
            <a:r>
              <a:rPr lang="en-IN" sz="11500" b="1" dirty="0">
                <a:solidFill>
                  <a:schemeClr val="accent5">
                    <a:lumMod val="60000"/>
                    <a:lumOff val="40000"/>
                  </a:schemeClr>
                </a:solidFill>
                <a:effectLst>
                  <a:outerShdw blurRad="38100" dist="38100" dir="2700000" algn="tl">
                    <a:srgbClr val="000000">
                      <a:alpha val="43137"/>
                    </a:srgbClr>
                  </a:outerShdw>
                </a:effectLst>
                <a:latin typeface="Lucida Handwriting" panose="03010101010101010101" pitchFamily="66" charset="0"/>
                <a:ea typeface="Calibri" panose="020F0502020204030204" pitchFamily="34" charset="0"/>
                <a:cs typeface="Times New Roman" panose="02020603050405020304" pitchFamily="18" charset="0"/>
              </a:rPr>
              <a:t>T</a:t>
            </a:r>
            <a:r>
              <a:rPr lang="en-IN" sz="11500" b="1" dirty="0">
                <a:solidFill>
                  <a:schemeClr val="accent2">
                    <a:lumMod val="75000"/>
                  </a:schemeClr>
                </a:solidFill>
                <a:effectLst>
                  <a:outerShdw blurRad="38100" dist="38100" dir="2700000" algn="tl">
                    <a:srgbClr val="000000">
                      <a:alpha val="43137"/>
                    </a:srgbClr>
                  </a:outerShdw>
                </a:effectLst>
                <a:latin typeface="Lucida Handwriting" panose="03010101010101010101" pitchFamily="66" charset="0"/>
                <a:ea typeface="Calibri" panose="020F0502020204030204" pitchFamily="34" charset="0"/>
                <a:cs typeface="Times New Roman" panose="02020603050405020304" pitchFamily="18" charset="0"/>
              </a:rPr>
              <a:t>h</a:t>
            </a:r>
            <a:r>
              <a:rPr lang="en-IN" sz="11500" b="1" dirty="0">
                <a:solidFill>
                  <a:srgbClr val="FFC000"/>
                </a:solidFill>
                <a:effectLst>
                  <a:outerShdw blurRad="38100" dist="38100" dir="2700000" algn="tl">
                    <a:srgbClr val="000000">
                      <a:alpha val="43137"/>
                    </a:srgbClr>
                  </a:outerShdw>
                </a:effectLst>
                <a:latin typeface="Lucida Handwriting" panose="03010101010101010101" pitchFamily="66" charset="0"/>
                <a:ea typeface="Calibri" panose="020F0502020204030204" pitchFamily="34" charset="0"/>
                <a:cs typeface="Times New Roman" panose="02020603050405020304" pitchFamily="18" charset="0"/>
              </a:rPr>
              <a:t>a</a:t>
            </a:r>
            <a:r>
              <a:rPr lang="en-IN" sz="11500" b="1" dirty="0">
                <a:solidFill>
                  <a:srgbClr val="92D050"/>
                </a:solidFill>
                <a:effectLst>
                  <a:outerShdw blurRad="38100" dist="38100" dir="2700000" algn="tl">
                    <a:srgbClr val="000000">
                      <a:alpha val="43137"/>
                    </a:srgbClr>
                  </a:outerShdw>
                </a:effectLst>
                <a:latin typeface="Lucida Handwriting" panose="03010101010101010101" pitchFamily="66" charset="0"/>
                <a:ea typeface="Calibri" panose="020F0502020204030204" pitchFamily="34" charset="0"/>
                <a:cs typeface="Times New Roman" panose="02020603050405020304" pitchFamily="18" charset="0"/>
              </a:rPr>
              <a:t>n</a:t>
            </a:r>
            <a:r>
              <a:rPr lang="en-IN" sz="11500" b="1" dirty="0">
                <a:solidFill>
                  <a:srgbClr val="FF0000"/>
                </a:solidFill>
                <a:effectLst>
                  <a:outerShdw blurRad="38100" dist="38100" dir="2700000" algn="tl">
                    <a:srgbClr val="000000">
                      <a:alpha val="43137"/>
                    </a:srgbClr>
                  </a:outerShdw>
                </a:effectLst>
                <a:latin typeface="Lucida Handwriting" panose="03010101010101010101" pitchFamily="66" charset="0"/>
                <a:ea typeface="Calibri" panose="020F0502020204030204" pitchFamily="34" charset="0"/>
                <a:cs typeface="Times New Roman" panose="02020603050405020304" pitchFamily="18" charset="0"/>
              </a:rPr>
              <a:t>k</a:t>
            </a:r>
            <a:r>
              <a:rPr lang="en-IN" sz="8800" b="1" dirty="0">
                <a:effectLst>
                  <a:outerShdw blurRad="38100" dist="38100" dir="2700000" algn="tl">
                    <a:srgbClr val="000000">
                      <a:alpha val="43137"/>
                    </a:srgbClr>
                  </a:outerShdw>
                </a:effectLst>
                <a:latin typeface="Lucida Handwriting" panose="03010101010101010101" pitchFamily="66" charset="0"/>
                <a:ea typeface="Calibri" panose="020F0502020204030204" pitchFamily="34" charset="0"/>
                <a:cs typeface="Times New Roman" panose="02020603050405020304" pitchFamily="18" charset="0"/>
              </a:rPr>
              <a:t> </a:t>
            </a:r>
            <a:r>
              <a:rPr lang="en-IN" sz="8800" b="1" dirty="0">
                <a:solidFill>
                  <a:schemeClr val="accent6">
                    <a:lumMod val="60000"/>
                    <a:lumOff val="40000"/>
                  </a:schemeClr>
                </a:solidFill>
                <a:effectLst>
                  <a:outerShdw blurRad="38100" dist="38100" dir="2700000" algn="tl">
                    <a:srgbClr val="000000">
                      <a:alpha val="43137"/>
                    </a:srgbClr>
                  </a:outerShdw>
                </a:effectLst>
                <a:latin typeface="Lucida Handwriting" panose="03010101010101010101" pitchFamily="66" charset="0"/>
                <a:ea typeface="Calibri" panose="020F0502020204030204" pitchFamily="34" charset="0"/>
                <a:cs typeface="Times New Roman" panose="02020603050405020304" pitchFamily="18" charset="0"/>
              </a:rPr>
              <a:t>Y</a:t>
            </a:r>
            <a:r>
              <a:rPr lang="en-IN" sz="8800" b="1" dirty="0">
                <a:solidFill>
                  <a:schemeClr val="tx1">
                    <a:lumMod val="65000"/>
                    <a:lumOff val="35000"/>
                  </a:schemeClr>
                </a:solidFill>
                <a:effectLst>
                  <a:outerShdw blurRad="38100" dist="38100" dir="2700000" algn="tl">
                    <a:srgbClr val="000000">
                      <a:alpha val="43137"/>
                    </a:srgbClr>
                  </a:outerShdw>
                </a:effectLst>
                <a:latin typeface="Lucida Handwriting" panose="03010101010101010101" pitchFamily="66" charset="0"/>
                <a:ea typeface="Calibri" panose="020F0502020204030204" pitchFamily="34" charset="0"/>
                <a:cs typeface="Times New Roman" panose="02020603050405020304" pitchFamily="18" charset="0"/>
              </a:rPr>
              <a:t>o</a:t>
            </a:r>
            <a:r>
              <a:rPr lang="en-IN" sz="8800" b="1" dirty="0">
                <a:solidFill>
                  <a:srgbClr val="00B050"/>
                </a:solidFill>
                <a:effectLst>
                  <a:outerShdw blurRad="38100" dist="38100" dir="2700000" algn="tl">
                    <a:srgbClr val="000000">
                      <a:alpha val="43137"/>
                    </a:srgbClr>
                  </a:outerShdw>
                </a:effectLst>
                <a:latin typeface="Lucida Handwriting" panose="03010101010101010101" pitchFamily="66" charset="0"/>
                <a:ea typeface="Calibri" panose="020F0502020204030204" pitchFamily="34" charset="0"/>
                <a:cs typeface="Times New Roman" panose="02020603050405020304" pitchFamily="18" charset="0"/>
              </a:rPr>
              <a:t>u</a:t>
            </a:r>
            <a:endParaRPr lang="en-IN" sz="8800" b="1" dirty="0">
              <a:solidFill>
                <a:srgbClr val="00B050"/>
              </a:solidFill>
              <a:effectLst>
                <a:outerShdw blurRad="38100" dist="38100" dir="2700000" algn="tl">
                  <a:srgbClr val="000000">
                    <a:alpha val="43137"/>
                  </a:srgbClr>
                </a:outerShdw>
              </a:effectLst>
              <a:latin typeface="Lucida Handwriting" panose="03010101010101010101" pitchFamily="66" charset="0"/>
            </a:endParaRPr>
          </a:p>
        </p:txBody>
      </p:sp>
    </p:spTree>
    <p:extLst>
      <p:ext uri="{BB962C8B-B14F-4D97-AF65-F5344CB8AC3E}">
        <p14:creationId xmlns:p14="http://schemas.microsoft.com/office/powerpoint/2010/main" val="4002161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8300" y="160205"/>
            <a:ext cx="8911687" cy="519164"/>
          </a:xfrm>
        </p:spPr>
        <p:txBody>
          <a:bodyPr>
            <a:normAutofit fontScale="90000"/>
          </a:bodyPr>
          <a:lstStyle/>
          <a:p>
            <a:pPr algn="ctr"/>
            <a:r>
              <a:rPr lang="en-US" sz="2700" b="1" dirty="0">
                <a:solidFill>
                  <a:schemeClr val="accent4"/>
                </a:solidFill>
                <a:latin typeface="Times New Roman" panose="02020603050405020304" pitchFamily="18" charset="0"/>
                <a:cs typeface="Times New Roman" panose="02020603050405020304" pitchFamily="18" charset="0"/>
              </a:rPr>
              <a:t>INTRODUCTION</a:t>
            </a:r>
            <a:r>
              <a:rPr lang="en-US" altLang="en-US" sz="2700" b="1" dirty="0">
                <a:solidFill>
                  <a:schemeClr val="accent4"/>
                </a:solidFill>
                <a:latin typeface="Times New Roman" panose="02020603050405020304" pitchFamily="18" charset="0"/>
                <a:cs typeface="Times New Roman" panose="02020603050405020304" pitchFamily="18" charset="0"/>
              </a:rPr>
              <a:t/>
            </a:r>
            <a:br>
              <a:rPr lang="en-US" altLang="en-US" sz="2700" b="1" dirty="0">
                <a:solidFill>
                  <a:schemeClr val="accent4"/>
                </a:solidFill>
                <a:latin typeface="Times New Roman" panose="02020603050405020304" pitchFamily="18" charset="0"/>
                <a:cs typeface="Times New Roman" panose="02020603050405020304" pitchFamily="18" charset="0"/>
              </a:rPr>
            </a:br>
            <a:r>
              <a:rPr lang="en-US" altLang="en-US" dirty="0">
                <a:solidFill>
                  <a:schemeClr val="accent4"/>
                </a:solidFill>
                <a:latin typeface="Times New Roman" panose="02020603050405020304" pitchFamily="18" charset="0"/>
                <a:cs typeface="Times New Roman" panose="02020603050405020304" pitchFamily="18" charset="0"/>
              </a:rPr>
              <a:t> </a:t>
            </a:r>
            <a:br>
              <a:rPr lang="en-US" altLang="en-US" dirty="0">
                <a:solidFill>
                  <a:schemeClr val="accent4"/>
                </a:solidFill>
                <a:latin typeface="Times New Roman" panose="02020603050405020304" pitchFamily="18" charset="0"/>
                <a:cs typeface="Times New Roman" panose="02020603050405020304" pitchFamily="18" charset="0"/>
              </a:rPr>
            </a:br>
            <a:endParaRPr lang="en-US" dirty="0">
              <a:solidFill>
                <a:schemeClr val="accent4"/>
              </a:solidFill>
            </a:endParaRPr>
          </a:p>
        </p:txBody>
      </p:sp>
      <p:sp>
        <p:nvSpPr>
          <p:cNvPr id="3" name="Content Placeholder 2"/>
          <p:cNvSpPr>
            <a:spLocks noGrp="1"/>
          </p:cNvSpPr>
          <p:nvPr>
            <p:ph idx="1"/>
          </p:nvPr>
        </p:nvSpPr>
        <p:spPr>
          <a:xfrm>
            <a:off x="1336431" y="516486"/>
            <a:ext cx="10714045" cy="6199496"/>
          </a:xfrm>
        </p:spPr>
        <p:txBody>
          <a:bodyPr>
            <a:noAutofit/>
          </a:bodyPr>
          <a:lstStyle/>
          <a:p>
            <a:pPr marL="0"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Twitter has emerged as the ultimate microblogging social network in the modern era, with over 100 million users and over 500 million 'Tweets' sent every day. With such a large audience, Twitter has attracted users to share their opinions and judgments on every existing issue and topic on the internet; as a result, Twitter is an informative source for all sectors such as institutions, businesses, and organizations.</a:t>
            </a:r>
          </a:p>
          <a:p>
            <a:pPr marL="0"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In the tweets section of Twitter, users will share their thoughts and opinions. Because this tweet has a character limit of 140 characters, users must condense their messages using abbreviations, slang, shot forms, emoticons, and other techniques. In addition, many people use polysemy and sarcasm to express themselves. As a result, Twitter language is classified as unstructured. The sentiment underlying the message is derived from the tweet. The sentimental analysis procedure is used to extract this data.</a:t>
            </a:r>
          </a:p>
          <a:p>
            <a:pPr marL="0" indent="0" algn="just">
              <a:lnSpc>
                <a:spcPct val="150000"/>
              </a:lnSpc>
              <a:buNone/>
            </a:pPr>
            <a:r>
              <a:rPr lang="en-US" sz="2000" dirty="0">
                <a:solidFill>
                  <a:schemeClr val="tx1"/>
                </a:solidFill>
                <a:latin typeface="Times New Roman" panose="02020603050405020304" pitchFamily="18" charset="0"/>
                <a:cs typeface="Times New Roman" panose="02020603050405020304" pitchFamily="18" charset="0"/>
              </a:rPr>
              <a:t>The sentiment analysis results can be used in a variety of contexts, such as analysing public opinion on government policies, people's attitudes toward women, and so on. A great deal of research has been done on the data obtained by twitter in order to perform tweet classification and analyse the results. </a:t>
            </a:r>
          </a:p>
        </p:txBody>
      </p:sp>
      <p:pic>
        <p:nvPicPr>
          <p:cNvPr id="6" name="Picture 5"/>
          <p:cNvPicPr/>
          <p:nvPr/>
        </p:nvPicPr>
        <p:blipFill>
          <a:blip r:embed="rId2" cstate="print">
            <a:extLst>
              <a:ext uri="{28A0092B-C50C-407E-A947-70E740481C1C}">
                <a14:useLocalDpi xmlns:a14="http://schemas.microsoft.com/office/drawing/2010/main" val="0"/>
              </a:ext>
            </a:extLst>
          </a:blip>
          <a:stretch>
            <a:fillRect/>
          </a:stretch>
        </p:blipFill>
        <p:spPr>
          <a:xfrm>
            <a:off x="10549987" y="189850"/>
            <a:ext cx="1500489" cy="533481"/>
          </a:xfrm>
          <a:prstGeom prst="rect">
            <a:avLst/>
          </a:prstGeom>
        </p:spPr>
      </p:pic>
    </p:spTree>
    <p:extLst>
      <p:ext uri="{BB962C8B-B14F-4D97-AF65-F5344CB8AC3E}">
        <p14:creationId xmlns:p14="http://schemas.microsoft.com/office/powerpoint/2010/main" val="1593290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3E8DA03-C237-424A-B66E-ED2AD8F0FEDE}"/>
              </a:ext>
            </a:extLst>
          </p:cNvPr>
          <p:cNvSpPr>
            <a:spLocks noGrp="1"/>
          </p:cNvSpPr>
          <p:nvPr>
            <p:ph type="title"/>
          </p:nvPr>
        </p:nvSpPr>
        <p:spPr>
          <a:xfrm>
            <a:off x="1622171" y="293427"/>
            <a:ext cx="8912225" cy="1281112"/>
          </a:xfrm>
        </p:spPr>
        <p:txBody>
          <a:bodyPr>
            <a:normAutofit fontScale="90000"/>
          </a:bodyPr>
          <a:lstStyle/>
          <a:p>
            <a:pPr algn="ctr"/>
            <a:r>
              <a:rPr lang="en-US" altLang="en-US" sz="2700" b="1" dirty="0">
                <a:latin typeface="Times New Roman" panose="02020603050405020304" pitchFamily="18" charset="0"/>
                <a:cs typeface="Times New Roman" panose="02020603050405020304" pitchFamily="18" charset="0"/>
              </a:rPr>
              <a:t/>
            </a:r>
            <a:br>
              <a:rPr lang="en-US" altLang="en-US" sz="2700" b="1"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br>
              <a:rPr lang="en-US" altLang="en-US" dirty="0">
                <a:latin typeface="Times New Roman" panose="02020603050405020304" pitchFamily="18" charset="0"/>
                <a:cs typeface="Times New Roman" panose="02020603050405020304" pitchFamily="18" charset="0"/>
              </a:rPr>
            </a:br>
            <a:endParaRPr lang="en-US" dirty="0"/>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534396" y="0"/>
            <a:ext cx="1516079" cy="586854"/>
          </a:xfrm>
          <a:prstGeom prst="rect">
            <a:avLst/>
          </a:prstGeom>
        </p:spPr>
      </p:pic>
      <p:sp>
        <p:nvSpPr>
          <p:cNvPr id="6" name="TextBox 5">
            <a:extLst>
              <a:ext uri="{FF2B5EF4-FFF2-40B4-BE49-F238E27FC236}">
                <a16:creationId xmlns:a16="http://schemas.microsoft.com/office/drawing/2014/main" id="{DE80EC6D-E655-4C12-84FE-6651A3BE5859}"/>
              </a:ext>
            </a:extLst>
          </p:cNvPr>
          <p:cNvSpPr txBox="1"/>
          <p:nvPr/>
        </p:nvSpPr>
        <p:spPr>
          <a:xfrm>
            <a:off x="1477875" y="293427"/>
            <a:ext cx="10353054" cy="6961970"/>
          </a:xfrm>
          <a:prstGeom prst="rect">
            <a:avLst/>
          </a:prstGeom>
          <a:noFill/>
        </p:spPr>
        <p:txBody>
          <a:bodyPr wrap="square">
            <a:sp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In this paper, we also review some machine learning studies as well as research on how to perform sentiment analysis on Twitter data using that domain. The focus of the paper is on machine learning algorithms and models.</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Staring at women and making comments can be considered forms of violence and harassment, and these practises, while unacceptable, are common, particularly in urban areas. Many studies conducted in India show that women have reported sexual harassment and other practises such as those mentioned above. Such studies have also revealed that in popular metropolitan cities such as Delhi, Pune, Chennai, and Mumbai, most women feel unsafe when they are surrounded by strangers. People can freely express themselves on social media about Indian politics, society, and a variety of other topics. Similarly, women can share their experiences if they have faced violence or sexual harassment, bringing innocent people together to fight back on these occurrences According to the analysis of tweets text collection obtained by Twitter, it includes names of people who have harassed women, as well as names of women or innocent people who have stood up to such violent acts or unethical behaviour by men, making them feel uncomfortable walking freely in public.</a:t>
            </a: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445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5250" y="111878"/>
            <a:ext cx="11227692" cy="451107"/>
          </a:xfrm>
        </p:spPr>
        <p:txBody>
          <a:bodyPr>
            <a:noAutofit/>
          </a:bodyPr>
          <a:lstStyle/>
          <a:p>
            <a:pPr algn="ctr"/>
            <a:r>
              <a:rPr lang="en-US" sz="2400" b="1" dirty="0">
                <a:solidFill>
                  <a:schemeClr val="accent5">
                    <a:lumMod val="75000"/>
                  </a:schemeClr>
                </a:solidFill>
                <a:latin typeface="Times New Roman" panose="02020603050405020304" pitchFamily="18" charset="0"/>
                <a:cs typeface="Times New Roman" panose="02020603050405020304" pitchFamily="18" charset="0"/>
              </a:rPr>
              <a:t>LITERATURE REVIEW</a:t>
            </a:r>
            <a:r>
              <a:rPr lang="en-US" altLang="en-US" sz="2400" dirty="0">
                <a:solidFill>
                  <a:schemeClr val="accent5">
                    <a:lumMod val="75000"/>
                  </a:schemeClr>
                </a:solidFill>
                <a:latin typeface="Times New Roman" panose="02020603050405020304" pitchFamily="18" charset="0"/>
                <a:cs typeface="Times New Roman" panose="02020603050405020304" pitchFamily="18" charset="0"/>
              </a:rPr>
              <a:t/>
            </a:r>
            <a:br>
              <a:rPr lang="en-US" altLang="en-US" sz="2400" dirty="0">
                <a:solidFill>
                  <a:schemeClr val="accent5">
                    <a:lumMod val="75000"/>
                  </a:schemeClr>
                </a:solidFill>
                <a:latin typeface="Times New Roman" panose="02020603050405020304" pitchFamily="18" charset="0"/>
                <a:cs typeface="Times New Roman" panose="02020603050405020304" pitchFamily="18" charset="0"/>
              </a:rPr>
            </a:br>
            <a:endParaRPr lang="en-US" sz="2400" dirty="0">
              <a:solidFill>
                <a:schemeClr val="accent5">
                  <a:lumMod val="75000"/>
                </a:schemeClr>
              </a:solidFill>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77047853"/>
              </p:ext>
            </p:extLst>
          </p:nvPr>
        </p:nvGraphicFramePr>
        <p:xfrm>
          <a:off x="1448972" y="641445"/>
          <a:ext cx="10453969" cy="6104677"/>
        </p:xfrm>
        <a:graphic>
          <a:graphicData uri="http://schemas.openxmlformats.org/drawingml/2006/table">
            <a:tbl>
              <a:tblPr firstRow="1" bandRow="1">
                <a:tableStyleId>{5940675A-B579-460E-94D1-54222C63F5DA}</a:tableStyleId>
              </a:tblPr>
              <a:tblGrid>
                <a:gridCol w="773723">
                  <a:extLst>
                    <a:ext uri="{9D8B030D-6E8A-4147-A177-3AD203B41FA5}">
                      <a16:colId xmlns:a16="http://schemas.microsoft.com/office/drawing/2014/main" val="20000"/>
                    </a:ext>
                  </a:extLst>
                </a:gridCol>
                <a:gridCol w="2053883">
                  <a:extLst>
                    <a:ext uri="{9D8B030D-6E8A-4147-A177-3AD203B41FA5}">
                      <a16:colId xmlns:a16="http://schemas.microsoft.com/office/drawing/2014/main" val="20001"/>
                    </a:ext>
                  </a:extLst>
                </a:gridCol>
                <a:gridCol w="2025748">
                  <a:extLst>
                    <a:ext uri="{9D8B030D-6E8A-4147-A177-3AD203B41FA5}">
                      <a16:colId xmlns:a16="http://schemas.microsoft.com/office/drawing/2014/main" val="20002"/>
                    </a:ext>
                  </a:extLst>
                </a:gridCol>
                <a:gridCol w="2278966">
                  <a:extLst>
                    <a:ext uri="{9D8B030D-6E8A-4147-A177-3AD203B41FA5}">
                      <a16:colId xmlns:a16="http://schemas.microsoft.com/office/drawing/2014/main" val="20003"/>
                    </a:ext>
                  </a:extLst>
                </a:gridCol>
                <a:gridCol w="3321649">
                  <a:extLst>
                    <a:ext uri="{9D8B030D-6E8A-4147-A177-3AD203B41FA5}">
                      <a16:colId xmlns:a16="http://schemas.microsoft.com/office/drawing/2014/main" val="20004"/>
                    </a:ext>
                  </a:extLst>
                </a:gridCol>
              </a:tblGrid>
              <a:tr h="610477">
                <a:tc>
                  <a:txBody>
                    <a:bodyPr/>
                    <a:lstStyle/>
                    <a:p>
                      <a:pPr algn="ctr"/>
                      <a:r>
                        <a:rPr lang="en-US" sz="1300" b="1" dirty="0">
                          <a:solidFill>
                            <a:schemeClr val="accent4">
                              <a:lumMod val="75000"/>
                            </a:schemeClr>
                          </a:solidFill>
                          <a:latin typeface="Times New Roman" panose="02020603050405020304" pitchFamily="18" charset="0"/>
                          <a:cs typeface="Times New Roman" panose="02020603050405020304" pitchFamily="18" charset="0"/>
                        </a:rPr>
                        <a:t>S. No</a:t>
                      </a:r>
                    </a:p>
                  </a:txBody>
                  <a:tcPr anchor="ctr"/>
                </a:tc>
                <a:tc>
                  <a:txBody>
                    <a:bodyPr/>
                    <a:lstStyle/>
                    <a:p>
                      <a:pPr algn="ctr"/>
                      <a:r>
                        <a:rPr lang="en-US" sz="1300" b="1" dirty="0">
                          <a:solidFill>
                            <a:schemeClr val="accent4">
                              <a:lumMod val="75000"/>
                            </a:schemeClr>
                          </a:solidFill>
                          <a:latin typeface="Times New Roman" panose="02020603050405020304" pitchFamily="18" charset="0"/>
                          <a:cs typeface="Times New Roman" panose="02020603050405020304" pitchFamily="18" charset="0"/>
                        </a:rPr>
                        <a:t>Journal Type </a:t>
                      </a:r>
                      <a:r>
                        <a:rPr lang="en-US" sz="1300" b="1" baseline="0" dirty="0">
                          <a:solidFill>
                            <a:schemeClr val="accent4">
                              <a:lumMod val="75000"/>
                            </a:schemeClr>
                          </a:solidFill>
                          <a:latin typeface="Times New Roman" panose="02020603050405020304" pitchFamily="18" charset="0"/>
                          <a:cs typeface="Times New Roman" panose="02020603050405020304" pitchFamily="18" charset="0"/>
                        </a:rPr>
                        <a:t>with year</a:t>
                      </a:r>
                      <a:endParaRPr lang="en-US" sz="1300" b="1" dirty="0">
                        <a:solidFill>
                          <a:schemeClr val="accent4">
                            <a:lumMod val="75000"/>
                          </a:schemeClr>
                        </a:solidFill>
                        <a:latin typeface="Times New Roman" panose="02020603050405020304" pitchFamily="18" charset="0"/>
                        <a:cs typeface="Times New Roman" panose="02020603050405020304" pitchFamily="18" charset="0"/>
                      </a:endParaRPr>
                    </a:p>
                  </a:txBody>
                  <a:tcPr anchor="ctr"/>
                </a:tc>
                <a:tc>
                  <a:txBody>
                    <a:bodyPr/>
                    <a:lstStyle/>
                    <a:p>
                      <a:pPr algn="ctr"/>
                      <a:r>
                        <a:rPr lang="en-US" sz="1300" b="1" dirty="0">
                          <a:solidFill>
                            <a:schemeClr val="accent4">
                              <a:lumMod val="75000"/>
                            </a:schemeClr>
                          </a:solidFill>
                          <a:latin typeface="Times New Roman" panose="02020603050405020304" pitchFamily="18" charset="0"/>
                          <a:cs typeface="Times New Roman" panose="02020603050405020304" pitchFamily="18" charset="0"/>
                        </a:rPr>
                        <a:t>Authors</a:t>
                      </a:r>
                    </a:p>
                  </a:txBody>
                  <a:tcPr anchor="ctr"/>
                </a:tc>
                <a:tc>
                  <a:txBody>
                    <a:bodyPr/>
                    <a:lstStyle/>
                    <a:p>
                      <a:pPr algn="ctr"/>
                      <a:r>
                        <a:rPr lang="en-US" sz="1300" b="1" dirty="0">
                          <a:solidFill>
                            <a:schemeClr val="accent4">
                              <a:lumMod val="75000"/>
                            </a:schemeClr>
                          </a:solidFill>
                          <a:latin typeface="Times New Roman" panose="02020603050405020304" pitchFamily="18" charset="0"/>
                          <a:cs typeface="Times New Roman" panose="02020603050405020304" pitchFamily="18" charset="0"/>
                        </a:rPr>
                        <a:t>Title</a:t>
                      </a:r>
                    </a:p>
                  </a:txBody>
                  <a:tcPr anchor="ctr"/>
                </a:tc>
                <a:tc>
                  <a:txBody>
                    <a:bodyPr/>
                    <a:lstStyle/>
                    <a:p>
                      <a:pPr algn="ctr"/>
                      <a:r>
                        <a:rPr lang="en-US" sz="1300" b="1" dirty="0">
                          <a:solidFill>
                            <a:schemeClr val="accent4">
                              <a:lumMod val="75000"/>
                            </a:schemeClr>
                          </a:solidFill>
                          <a:latin typeface="Times New Roman" panose="02020603050405020304" pitchFamily="18" charset="0"/>
                          <a:cs typeface="Times New Roman" panose="02020603050405020304" pitchFamily="18" charset="0"/>
                        </a:rPr>
                        <a:t>Outcomes</a:t>
                      </a:r>
                    </a:p>
                  </a:txBody>
                  <a:tcPr anchor="ctr"/>
                </a:tc>
                <a:extLst>
                  <a:ext uri="{0D108BD9-81ED-4DB2-BD59-A6C34878D82A}">
                    <a16:rowId xmlns:a16="http://schemas.microsoft.com/office/drawing/2014/main" val="10000"/>
                  </a:ext>
                </a:extLst>
              </a:tr>
              <a:tr h="1362676">
                <a:tc>
                  <a:txBody>
                    <a:bodyPr/>
                    <a:lstStyle/>
                    <a:p>
                      <a:pPr algn="ctr"/>
                      <a:r>
                        <a:rPr lang="en-US" sz="1300" b="0" dirty="0">
                          <a:solidFill>
                            <a:schemeClr val="tx1"/>
                          </a:solidFill>
                          <a:latin typeface="Times New Roman" panose="02020603050405020304" pitchFamily="18" charset="0"/>
                          <a:cs typeface="Times New Roman" panose="02020603050405020304" pitchFamily="18" charset="0"/>
                        </a:rPr>
                        <a:t>1</a:t>
                      </a: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300" b="0" kern="1200" dirty="0">
                          <a:solidFill>
                            <a:schemeClr val="tx1"/>
                          </a:solidFill>
                          <a:effectLst/>
                          <a:latin typeface="Times New Roman" panose="02020603050405020304" pitchFamily="18" charset="0"/>
                          <a:ea typeface="+mn-ea"/>
                          <a:cs typeface="Times New Roman" panose="02020603050405020304" pitchFamily="18" charset="0"/>
                        </a:rPr>
                        <a:t>EACL, 2009</a:t>
                      </a:r>
                    </a:p>
                  </a:txBody>
                  <a:tcPr anchor="ctr"/>
                </a:tc>
                <a:tc>
                  <a:txBody>
                    <a:bodyPr/>
                    <a:lstStyle/>
                    <a:p>
                      <a:pPr lvl="0" algn="ctr"/>
                      <a:r>
                        <a:rPr lang="en-IN" sz="1300" b="0" kern="1200" dirty="0">
                          <a:solidFill>
                            <a:schemeClr val="tx1"/>
                          </a:solidFill>
                          <a:effectLst/>
                          <a:latin typeface="Times New Roman" panose="02020603050405020304" pitchFamily="18" charset="0"/>
                          <a:ea typeface="+mn-ea"/>
                          <a:cs typeface="Times New Roman" panose="02020603050405020304" pitchFamily="18" charset="0"/>
                        </a:rPr>
                        <a:t>Agarwal, Apoorv, Fadi Biadsy, and Kathleen R. Mckeown</a:t>
                      </a:r>
                      <a:endParaRPr lang="en-US" sz="13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lvl="0" algn="ctr"/>
                      <a:r>
                        <a:rPr lang="en-IN" sz="1300" b="0" kern="1200" dirty="0">
                          <a:solidFill>
                            <a:schemeClr val="tx1"/>
                          </a:solidFill>
                          <a:effectLst/>
                          <a:latin typeface="Times New Roman" panose="02020603050405020304" pitchFamily="18" charset="0"/>
                          <a:ea typeface="+mn-ea"/>
                          <a:cs typeface="Times New Roman" panose="02020603050405020304" pitchFamily="18" charset="0"/>
                        </a:rPr>
                        <a:t>Contextual phrase-level polarity analysis using lexical affect scoring and syntactic n-grams</a:t>
                      </a:r>
                      <a:endParaRPr lang="en-US" sz="13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lvl="0" algn="ctr"/>
                      <a:r>
                        <a:rPr lang="en-IN" sz="1300" kern="1200" dirty="0">
                          <a:solidFill>
                            <a:schemeClr val="tx1"/>
                          </a:solidFill>
                          <a:effectLst/>
                          <a:latin typeface="Times New Roman" panose="02020603050405020304" pitchFamily="18" charset="0"/>
                          <a:ea typeface="+mn-ea"/>
                          <a:cs typeface="Times New Roman" panose="02020603050405020304" pitchFamily="18" charset="0"/>
                        </a:rPr>
                        <a:t>In this paper, demonstrate a considerable improvement over both a majority class baseline and a more challenging baseline comprised of lexical n-grams</a:t>
                      </a:r>
                      <a:endParaRPr lang="en-US" sz="1300" b="0"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1"/>
                  </a:ext>
                </a:extLst>
              </a:tr>
              <a:tr h="1362676">
                <a:tc>
                  <a:txBody>
                    <a:bodyPr/>
                    <a:lstStyle/>
                    <a:p>
                      <a:pPr algn="ctr"/>
                      <a:r>
                        <a:rPr lang="en-US" sz="1300" b="0">
                          <a:solidFill>
                            <a:schemeClr val="tx1"/>
                          </a:solidFill>
                          <a:latin typeface="Times New Roman" panose="02020603050405020304" pitchFamily="18" charset="0"/>
                          <a:cs typeface="Times New Roman" panose="02020603050405020304" pitchFamily="18" charset="0"/>
                        </a:rPr>
                        <a:t>2</a:t>
                      </a:r>
                      <a:endParaRPr lang="en-US" sz="1300" b="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lvl="0" algn="ctr"/>
                      <a:r>
                        <a:rPr lang="en-US" sz="1300" b="0" kern="1200" dirty="0">
                          <a:solidFill>
                            <a:schemeClr val="tx1"/>
                          </a:solidFill>
                          <a:effectLst/>
                          <a:latin typeface="Times New Roman" panose="02020603050405020304" pitchFamily="18" charset="0"/>
                          <a:ea typeface="+mn-ea"/>
                          <a:cs typeface="Times New Roman" panose="02020603050405020304" pitchFamily="18" charset="0"/>
                        </a:rPr>
                        <a:t>ICIKM, 2010</a:t>
                      </a:r>
                    </a:p>
                  </a:txBody>
                  <a:tcPr anchor="ctr"/>
                </a:tc>
                <a:tc>
                  <a:txBody>
                    <a:bodyPr/>
                    <a:lstStyle/>
                    <a:p>
                      <a:pPr lvl="0" algn="ctr"/>
                      <a:r>
                        <a:rPr lang="en-IN" sz="1300" b="0" kern="1200" dirty="0">
                          <a:solidFill>
                            <a:schemeClr val="tx1"/>
                          </a:solidFill>
                          <a:effectLst/>
                          <a:latin typeface="Times New Roman" panose="02020603050405020304" pitchFamily="18" charset="0"/>
                          <a:ea typeface="+mn-ea"/>
                          <a:cs typeface="Times New Roman" panose="02020603050405020304" pitchFamily="18" charset="0"/>
                        </a:rPr>
                        <a:t>Bermingham, Adam, and Alan F. Smeaton</a:t>
                      </a:r>
                      <a:endParaRPr lang="en-US" sz="1300" b="0" kern="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txBody>
                  <a:tcPr anchor="ctr"/>
                </a:tc>
                <a:tc>
                  <a:txBody>
                    <a:bodyPr/>
                    <a:lstStyle/>
                    <a:p>
                      <a:pPr lvl="0" algn="ctr"/>
                      <a:r>
                        <a:rPr lang="en-IN" sz="1300" b="0" kern="1200" dirty="0">
                          <a:solidFill>
                            <a:schemeClr val="tx1"/>
                          </a:solidFill>
                          <a:effectLst/>
                          <a:latin typeface="Times New Roman" panose="02020603050405020304" pitchFamily="18" charset="0"/>
                          <a:ea typeface="+mn-ea"/>
                          <a:cs typeface="Times New Roman" panose="02020603050405020304" pitchFamily="18" charset="0"/>
                        </a:rPr>
                        <a:t>Classifying sentiment in microblogs: is brevity an advantage</a:t>
                      </a:r>
                      <a:endParaRPr lang="en-US" sz="1300" b="0" kern="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txBody>
                  <a:tcPr anchor="ctr"/>
                </a:tc>
                <a:tc>
                  <a:txBody>
                    <a:bodyPr/>
                    <a:lstStyle/>
                    <a:p>
                      <a:pPr lvl="0" algn="ctr"/>
                      <a:r>
                        <a:rPr lang="en-IN" sz="1300" b="0" kern="1200" dirty="0">
                          <a:solidFill>
                            <a:schemeClr val="tx1"/>
                          </a:solidFill>
                          <a:effectLst/>
                          <a:latin typeface="Times New Roman" panose="02020603050405020304" pitchFamily="18" charset="0"/>
                          <a:ea typeface="+mn-ea"/>
                          <a:cs typeface="Times New Roman" panose="02020603050405020304" pitchFamily="18" charset="0"/>
                        </a:rPr>
                        <a:t>In this paper, we test the premise that sentiment is simpler to categorise in short form papers than in longer form documents.</a:t>
                      </a:r>
                      <a:endParaRPr lang="en-US" sz="13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0002"/>
                  </a:ext>
                </a:extLst>
              </a:tr>
              <a:tr h="1410428">
                <a:tc>
                  <a:txBody>
                    <a:bodyPr/>
                    <a:lstStyle/>
                    <a:p>
                      <a:pPr algn="ctr"/>
                      <a:r>
                        <a:rPr lang="en-US" sz="1300" b="0">
                          <a:solidFill>
                            <a:schemeClr val="tx1"/>
                          </a:solidFill>
                          <a:latin typeface="Times New Roman" panose="02020603050405020304" pitchFamily="18" charset="0"/>
                          <a:cs typeface="Times New Roman" panose="02020603050405020304" pitchFamily="18" charset="0"/>
                        </a:rPr>
                        <a:t>3</a:t>
                      </a:r>
                      <a:endParaRPr lang="en-US" sz="1300" b="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lvl="0" algn="ctr"/>
                      <a:r>
                        <a:rPr lang="en-IN" sz="1300" b="0" kern="1200" dirty="0">
                          <a:solidFill>
                            <a:schemeClr val="tx1"/>
                          </a:solidFill>
                          <a:effectLst/>
                          <a:latin typeface="Times New Roman" panose="02020603050405020304" pitchFamily="18" charset="0"/>
                          <a:ea typeface="+mn-ea"/>
                          <a:cs typeface="Times New Roman" panose="02020603050405020304" pitchFamily="18" charset="0"/>
                        </a:rPr>
                        <a:t>IJIRAE, 2015</a:t>
                      </a:r>
                      <a:endParaRPr lang="en-US" sz="1300" b="0" kern="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300" b="0" kern="1200" dirty="0">
                          <a:solidFill>
                            <a:schemeClr val="tx1"/>
                          </a:solidFill>
                          <a:effectLst/>
                          <a:latin typeface="Times New Roman" panose="02020603050405020304" pitchFamily="18" charset="0"/>
                          <a:ea typeface="+mn-ea"/>
                          <a:cs typeface="Times New Roman" panose="02020603050405020304" pitchFamily="18" charset="0"/>
                        </a:rPr>
                        <a:t>Sahayak, V., Shete, V., &amp; Pathan, A.</a:t>
                      </a:r>
                      <a:endParaRPr lang="en-US" sz="1300" b="0" kern="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p>
                      <a:pPr lvl="0" algn="ctr"/>
                      <a:endParaRPr lang="en-US" sz="1300" b="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lvl="0" algn="ctr"/>
                      <a:r>
                        <a:rPr lang="en-IN" sz="1300" b="0" kern="1200" dirty="0">
                          <a:solidFill>
                            <a:schemeClr val="tx1"/>
                          </a:solidFill>
                          <a:effectLst/>
                          <a:latin typeface="Times New Roman" panose="02020603050405020304" pitchFamily="18" charset="0"/>
                          <a:ea typeface="+mn-ea"/>
                          <a:cs typeface="Times New Roman" panose="02020603050405020304" pitchFamily="18" charset="0"/>
                        </a:rPr>
                        <a:t>Sentiment analysis on twitter data</a:t>
                      </a:r>
                      <a:endParaRPr lang="en-US" sz="1300" b="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lvl="0" algn="ctr"/>
                      <a:r>
                        <a:rPr lang="en-IN" sz="1300" b="0" kern="1200" dirty="0">
                          <a:solidFill>
                            <a:schemeClr val="tx1"/>
                          </a:solidFill>
                          <a:effectLst/>
                          <a:latin typeface="Times New Roman" panose="02020603050405020304" pitchFamily="18" charset="0"/>
                          <a:ea typeface="+mn-ea"/>
                          <a:cs typeface="Times New Roman" panose="02020603050405020304" pitchFamily="18" charset="0"/>
                        </a:rPr>
                        <a:t>we will examine the existing analysis of the Twitter dataset utilising a data mining technique, such as the usage of Sentiment analysis algorithms and machine learning algorithms.</a:t>
                      </a:r>
                      <a:endParaRPr lang="en-US" sz="1300" b="0"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0003"/>
                  </a:ext>
                </a:extLst>
              </a:tr>
              <a:tr h="1358420">
                <a:tc>
                  <a:txBody>
                    <a:bodyPr/>
                    <a:lstStyle/>
                    <a:p>
                      <a:pPr algn="ctr"/>
                      <a:r>
                        <a:rPr lang="en-US" sz="1300" b="0">
                          <a:solidFill>
                            <a:schemeClr val="tx1"/>
                          </a:solidFill>
                          <a:latin typeface="Times New Roman" panose="02020603050405020304" pitchFamily="18" charset="0"/>
                          <a:cs typeface="Times New Roman" panose="02020603050405020304" pitchFamily="18" charset="0"/>
                        </a:rPr>
                        <a:t>4</a:t>
                      </a:r>
                      <a:endParaRPr lang="en-US" sz="1300" b="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IN" sz="1300" b="0" kern="1200" dirty="0">
                          <a:solidFill>
                            <a:schemeClr val="tx1"/>
                          </a:solidFill>
                          <a:effectLst/>
                          <a:latin typeface="Times New Roman" panose="02020603050405020304" pitchFamily="18" charset="0"/>
                          <a:ea typeface="+mn-ea"/>
                          <a:cs typeface="Times New Roman" panose="02020603050405020304" pitchFamily="18" charset="0"/>
                        </a:rPr>
                        <a:t>ICCTICT, 2016</a:t>
                      </a:r>
                      <a:endParaRPr lang="en-US" sz="1300" b="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IN" sz="1300" b="0" kern="1200" dirty="0">
                          <a:solidFill>
                            <a:schemeClr val="tx1"/>
                          </a:solidFill>
                          <a:effectLst/>
                          <a:latin typeface="Times New Roman" panose="02020603050405020304" pitchFamily="18" charset="0"/>
                          <a:ea typeface="+mn-ea"/>
                          <a:cs typeface="Times New Roman" panose="02020603050405020304" pitchFamily="18" charset="0"/>
                        </a:rPr>
                        <a:t>Mamgain, N., Mehta, E., Mittal, A., &amp; Bhatt, G. </a:t>
                      </a:r>
                      <a:endParaRPr lang="pt-BR" sz="1300" b="0" kern="0"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a:txBody>
                  <a:tcPr anchor="ctr"/>
                </a:tc>
                <a:tc>
                  <a:txBody>
                    <a:bodyPr/>
                    <a:lstStyle/>
                    <a:p>
                      <a:pPr algn="ctr"/>
                      <a:r>
                        <a:rPr lang="en-IN" sz="1300" b="0" kern="1200" dirty="0">
                          <a:solidFill>
                            <a:schemeClr val="tx1"/>
                          </a:solidFill>
                          <a:effectLst/>
                          <a:latin typeface="Times New Roman" panose="02020603050405020304" pitchFamily="18" charset="0"/>
                          <a:ea typeface="+mn-ea"/>
                          <a:cs typeface="Times New Roman" panose="02020603050405020304" pitchFamily="18" charset="0"/>
                        </a:rPr>
                        <a:t>Sentiment analysis of top colleges in India using Twitter data</a:t>
                      </a:r>
                      <a:endParaRPr lang="en-US" sz="1300" b="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pPr algn="ctr"/>
                      <a:r>
                        <a:rPr lang="en-IN" sz="1300" kern="1200" dirty="0">
                          <a:solidFill>
                            <a:schemeClr val="tx1"/>
                          </a:solidFill>
                          <a:effectLst/>
                          <a:latin typeface="Times New Roman" panose="02020603050405020304" pitchFamily="18" charset="0"/>
                          <a:ea typeface="+mn-ea"/>
                          <a:cs typeface="Times New Roman" panose="02020603050405020304" pitchFamily="18" charset="0"/>
                        </a:rPr>
                        <a:t>In this paper, compares the results produced by using the following machine learning algorithms: Nave Bayes and Support Vector Machine, as well as an Artificial Neural Network model: Multilayer Perceptron. </a:t>
                      </a:r>
                      <a:endParaRPr lang="en-US" sz="1300" b="0" kern="1200" dirty="0">
                        <a:solidFill>
                          <a:schemeClr val="tx1"/>
                        </a:solidFill>
                        <a:effectLst/>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0004"/>
                  </a:ext>
                </a:extLst>
              </a:tr>
            </a:tbl>
          </a:graphicData>
        </a:graphic>
      </p:graphicFrame>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0495128" y="111878"/>
            <a:ext cx="1541699" cy="529567"/>
          </a:xfrm>
          <a:prstGeom prst="rect">
            <a:avLst/>
          </a:prstGeom>
        </p:spPr>
      </p:pic>
    </p:spTree>
    <p:extLst>
      <p:ext uri="{BB962C8B-B14F-4D97-AF65-F5344CB8AC3E}">
        <p14:creationId xmlns:p14="http://schemas.microsoft.com/office/powerpoint/2010/main" val="4146729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40156" y="517109"/>
            <a:ext cx="8911687" cy="1280890"/>
          </a:xfrm>
        </p:spPr>
        <p:txBody>
          <a:bodyPr>
            <a:normAutofit/>
          </a:bodyPr>
          <a:lstStyle/>
          <a:p>
            <a:pPr algn="ctr"/>
            <a:r>
              <a:rPr lang="en-US" sz="2400" b="1" dirty="0">
                <a:solidFill>
                  <a:schemeClr val="accent4"/>
                </a:solidFill>
                <a:latin typeface="Times New Roman" panose="02020603050405020304" pitchFamily="18" charset="0"/>
                <a:cs typeface="Times New Roman" panose="02020603050405020304" pitchFamily="18" charset="0"/>
              </a:rPr>
              <a:t>EXISTING METHOD</a:t>
            </a:r>
            <a:r>
              <a:rPr lang="en-US" altLang="en-US" sz="2400" b="1" dirty="0">
                <a:latin typeface="Times New Roman" panose="02020603050405020304" pitchFamily="18" charset="0"/>
                <a:cs typeface="Times New Roman" panose="02020603050405020304" pitchFamily="18" charset="0"/>
              </a:rPr>
              <a:t/>
            </a:r>
            <a:br>
              <a:rPr lang="en-US" altLang="en-US" sz="2400" b="1" dirty="0">
                <a:latin typeface="Times New Roman" panose="02020603050405020304" pitchFamily="18" charset="0"/>
                <a:cs typeface="Times New Roman" panose="02020603050405020304" pitchFamily="18" charset="0"/>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6613" y="1307485"/>
            <a:ext cx="9889052" cy="4910436"/>
          </a:xfrm>
        </p:spPr>
        <p:txBody>
          <a:bodyPr>
            <a:normAutofit/>
          </a:bodyPr>
          <a:lstStyle/>
          <a:p>
            <a:pPr marL="0" indent="0" algn="just">
              <a:lnSpc>
                <a:spcPct val="150000"/>
              </a:lnSpc>
              <a:spcAft>
                <a:spcPts val="800"/>
              </a:spcAft>
              <a:buNone/>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When we consider these systems were previously, they used to find the records manually which leads to waste they no fast response in the case and they need to search each and everything were as in previous system they don’t have the awareness about the technology due to that many women lost their life valuable life so to reduce the crime against the women we are implementing different system.</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50000"/>
              </a:lnSpc>
              <a:buNone/>
            </a:pPr>
            <a:r>
              <a:rPr lang="en-US" sz="2000" b="1" dirty="0">
                <a:solidFill>
                  <a:schemeClr val="accent4"/>
                </a:solidFill>
                <a:latin typeface="Times New Roman" panose="02020603050405020304" pitchFamily="18" charset="0"/>
                <a:cs typeface="Times New Roman" panose="02020603050405020304" pitchFamily="18" charset="0"/>
              </a:rPr>
              <a:t>Dis Advantages:</a:t>
            </a:r>
          </a:p>
          <a:p>
            <a:pPr marL="342900" lvl="0" indent="-342900" algn="just">
              <a:lnSpc>
                <a:spcPct val="150000"/>
              </a:lnSpc>
              <a:buFont typeface="Symbol" panose="05050102010706020507" pitchFamily="18" charset="2"/>
              <a:buChar char=""/>
            </a:pPr>
            <a:r>
              <a:rPr lang="en-US" sz="2000" dirty="0">
                <a:solidFill>
                  <a:schemeClr val="tx1"/>
                </a:solidFill>
                <a:effectLst/>
                <a:latin typeface="Times New Roman" panose="02020603050405020304" pitchFamily="18" charset="0"/>
                <a:ea typeface="Times New Roman" panose="02020603050405020304" pitchFamily="18" charset="0"/>
              </a:rPr>
              <a:t>More time</a:t>
            </a:r>
            <a:endParaRPr lang="en-IN" sz="2000" dirty="0">
              <a:solidFill>
                <a:schemeClr val="tx1"/>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2000" dirty="0">
                <a:solidFill>
                  <a:schemeClr val="tx1"/>
                </a:solidFill>
                <a:effectLst/>
                <a:latin typeface="Times New Roman" panose="02020603050405020304" pitchFamily="18" charset="0"/>
                <a:ea typeface="Times New Roman" panose="02020603050405020304" pitchFamily="18" charset="0"/>
              </a:rPr>
              <a:t>It’s difficult to find them</a:t>
            </a:r>
            <a:endParaRPr lang="en-IN" sz="2000" dirty="0">
              <a:solidFill>
                <a:schemeClr val="tx1"/>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2000" dirty="0">
                <a:solidFill>
                  <a:schemeClr val="tx1"/>
                </a:solidFill>
                <a:effectLst/>
                <a:latin typeface="Times New Roman" panose="02020603050405020304" pitchFamily="18" charset="0"/>
                <a:ea typeface="Times New Roman" panose="02020603050405020304" pitchFamily="18" charset="0"/>
              </a:rPr>
              <a:t>Less efficiency</a:t>
            </a:r>
            <a:endParaRPr lang="en-IN" sz="2000" dirty="0">
              <a:solidFill>
                <a:schemeClr val="tx1"/>
              </a:solidFill>
              <a:effectLst/>
              <a:latin typeface="Times New Roman" panose="02020603050405020304" pitchFamily="18" charset="0"/>
              <a:ea typeface="Times New Roman" panose="02020603050405020304" pitchFamily="18" charset="0"/>
            </a:endParaRPr>
          </a:p>
          <a:p>
            <a:pPr marL="0"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2" cstate="print">
            <a:extLst>
              <a:ext uri="{28A0092B-C50C-407E-A947-70E740481C1C}">
                <a14:useLocalDpi xmlns:a14="http://schemas.microsoft.com/office/drawing/2010/main" val="0"/>
              </a:ext>
            </a:extLst>
          </a:blip>
          <a:stretch>
            <a:fillRect/>
          </a:stretch>
        </p:blipFill>
        <p:spPr>
          <a:xfrm>
            <a:off x="10466435" y="71867"/>
            <a:ext cx="1597689" cy="555929"/>
          </a:xfrm>
          <a:prstGeom prst="rect">
            <a:avLst/>
          </a:prstGeom>
        </p:spPr>
      </p:pic>
    </p:spTree>
    <p:extLst>
      <p:ext uri="{BB962C8B-B14F-4D97-AF65-F5344CB8AC3E}">
        <p14:creationId xmlns:p14="http://schemas.microsoft.com/office/powerpoint/2010/main" val="1988453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72F5E9-D371-48AC-9F12-9755D3AE1521}"/>
              </a:ext>
            </a:extLst>
          </p:cNvPr>
          <p:cNvSpPr>
            <a:spLocks noGrp="1"/>
          </p:cNvSpPr>
          <p:nvPr>
            <p:ph idx="1"/>
          </p:nvPr>
        </p:nvSpPr>
        <p:spPr>
          <a:xfrm>
            <a:off x="1501673" y="1230188"/>
            <a:ext cx="10371459" cy="5466034"/>
          </a:xfrm>
        </p:spPr>
        <p:txBody>
          <a:bodyPr>
            <a:noAutofit/>
          </a:bodyPr>
          <a:lstStyle/>
          <a:p>
            <a:pPr marL="0" indent="0" algn="just">
              <a:lnSpc>
                <a:spcPct val="150000"/>
              </a:lnSpc>
              <a:spcAft>
                <a:spcPts val="800"/>
              </a:spcAft>
              <a:buNone/>
            </a:pPr>
            <a:r>
              <a:rPr lang="en-US"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When we consider now due rapid change in the society. The people have more awareness against such kinds of crimes. Now they need to maintain the records manually everything can be maintained and we can find out the criminal easily by using these we can find his enter details of him and we can punish him. And we can also find the previous records. Here we are implementing using the ML based algorithms are Ada boosting, Cat boosting, SVM and Naïve Bayes. These algorithms are used for training the dataset from which we can predict the output.</a:t>
            </a:r>
            <a:endPar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50000"/>
              </a:lnSpc>
              <a:buNone/>
            </a:pPr>
            <a:r>
              <a:rPr lang="en-US" sz="2000" b="1" dirty="0">
                <a:solidFill>
                  <a:schemeClr val="accent4"/>
                </a:solidFill>
                <a:latin typeface="Times New Roman" panose="02020603050405020304" pitchFamily="18" charset="0"/>
                <a:cs typeface="Times New Roman" panose="02020603050405020304" pitchFamily="18" charset="0"/>
              </a:rPr>
              <a:t>Advantages:</a:t>
            </a:r>
          </a:p>
          <a:p>
            <a:pPr marL="342900" lvl="0" indent="-342900" algn="just">
              <a:lnSpc>
                <a:spcPct val="150000"/>
              </a:lnSpc>
              <a:buFont typeface="Symbol" panose="05050102010706020507" pitchFamily="18" charset="2"/>
              <a:buChar char=""/>
            </a:pPr>
            <a:r>
              <a:rPr lang="en-US" sz="2000" dirty="0">
                <a:solidFill>
                  <a:schemeClr val="tx1"/>
                </a:solidFill>
                <a:effectLst/>
                <a:latin typeface="Times New Roman" panose="02020603050405020304" pitchFamily="18" charset="0"/>
                <a:ea typeface="Times New Roman" panose="02020603050405020304" pitchFamily="18" charset="0"/>
              </a:rPr>
              <a:t>Less time</a:t>
            </a:r>
            <a:endParaRPr lang="en-IN" sz="2000" dirty="0">
              <a:solidFill>
                <a:schemeClr val="tx1"/>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2000" dirty="0">
                <a:solidFill>
                  <a:schemeClr val="tx1"/>
                </a:solidFill>
                <a:effectLst/>
                <a:latin typeface="Times New Roman" panose="02020603050405020304" pitchFamily="18" charset="0"/>
                <a:ea typeface="Times New Roman" panose="02020603050405020304" pitchFamily="18" charset="0"/>
              </a:rPr>
              <a:t>More accurate result</a:t>
            </a:r>
            <a:endParaRPr lang="en-IN" sz="2000" dirty="0">
              <a:solidFill>
                <a:schemeClr val="tx1"/>
              </a:solidFill>
              <a:effectLst/>
              <a:latin typeface="Times New Roman" panose="02020603050405020304" pitchFamily="18" charset="0"/>
              <a:ea typeface="Times New Roman" panose="02020603050405020304" pitchFamily="18" charset="0"/>
            </a:endParaRPr>
          </a:p>
          <a:p>
            <a:pPr marL="342900" lvl="0" indent="-342900" algn="just">
              <a:lnSpc>
                <a:spcPct val="150000"/>
              </a:lnSpc>
              <a:buFont typeface="Symbol" panose="05050102010706020507" pitchFamily="18" charset="2"/>
              <a:buChar char=""/>
            </a:pPr>
            <a:r>
              <a:rPr lang="en-US" sz="2000" dirty="0">
                <a:solidFill>
                  <a:schemeClr val="tx1"/>
                </a:solidFill>
                <a:effectLst/>
                <a:latin typeface="Times New Roman" panose="02020603050405020304" pitchFamily="18" charset="0"/>
                <a:ea typeface="Times New Roman" panose="02020603050405020304" pitchFamily="18" charset="0"/>
              </a:rPr>
              <a:t>More efficiency</a:t>
            </a:r>
            <a:endParaRPr lang="en-IN" sz="2000" dirty="0">
              <a:solidFill>
                <a:schemeClr val="tx1"/>
              </a:solidFill>
              <a:effectLst/>
              <a:latin typeface="Times New Roman" panose="02020603050405020304" pitchFamily="18" charset="0"/>
              <a:ea typeface="Times New Roman" panose="02020603050405020304" pitchFamily="18" charset="0"/>
            </a:endParaRPr>
          </a:p>
          <a:p>
            <a:pPr marL="0" indent="0">
              <a:lnSpc>
                <a:spcPct val="150000"/>
              </a:lnSpc>
              <a:buNone/>
            </a:pPr>
            <a:endParaRPr lang="en-US" sz="2000" dirty="0">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691BA666-3D94-41B6-BDDB-B52A51EF2747}"/>
              </a:ext>
            </a:extLst>
          </p:cNvPr>
          <p:cNvSpPr>
            <a:spLocks noGrp="1"/>
          </p:cNvSpPr>
          <p:nvPr>
            <p:ph type="title"/>
          </p:nvPr>
        </p:nvSpPr>
        <p:spPr>
          <a:xfrm>
            <a:off x="1640156" y="404325"/>
            <a:ext cx="8911687" cy="1280890"/>
          </a:xfrm>
        </p:spPr>
        <p:txBody>
          <a:bodyPr>
            <a:normAutofit/>
          </a:bodyPr>
          <a:lstStyle/>
          <a:p>
            <a:pPr algn="ctr"/>
            <a:r>
              <a:rPr lang="en-US" sz="2400" b="1" dirty="0">
                <a:solidFill>
                  <a:schemeClr val="accent4"/>
                </a:solidFill>
                <a:latin typeface="Times New Roman" panose="02020603050405020304" pitchFamily="18" charset="0"/>
                <a:cs typeface="Times New Roman" panose="02020603050405020304" pitchFamily="18" charset="0"/>
              </a:rPr>
              <a:t>PROPOSED METHOD</a:t>
            </a:r>
            <a:r>
              <a:rPr lang="en-US" altLang="en-US" sz="2400" b="1" dirty="0">
                <a:solidFill>
                  <a:schemeClr val="accent4"/>
                </a:solidFill>
                <a:latin typeface="Times New Roman" panose="02020603050405020304" pitchFamily="18" charset="0"/>
                <a:cs typeface="Times New Roman" panose="02020603050405020304" pitchFamily="18" charset="0"/>
              </a:rPr>
              <a:t/>
            </a:r>
            <a:br>
              <a:rPr lang="en-US" altLang="en-US" sz="2400" b="1" dirty="0">
                <a:solidFill>
                  <a:schemeClr val="accent4"/>
                </a:solidFill>
                <a:latin typeface="Times New Roman" panose="02020603050405020304" pitchFamily="18" charset="0"/>
                <a:cs typeface="Times New Roman" panose="02020603050405020304" pitchFamily="18" charset="0"/>
              </a:rPr>
            </a:br>
            <a:endParaRPr lang="en-US" sz="2400" b="1" dirty="0">
              <a:solidFill>
                <a:schemeClr val="accent4"/>
              </a:solidFill>
              <a:latin typeface="Times New Roman" panose="02020603050405020304" pitchFamily="18" charset="0"/>
              <a:cs typeface="Times New Roman" panose="02020603050405020304" pitchFamily="18" charset="0"/>
            </a:endParaRPr>
          </a:p>
        </p:txBody>
      </p:sp>
      <p:pic>
        <p:nvPicPr>
          <p:cNvPr id="9" name="Picture 8"/>
          <p:cNvPicPr/>
          <p:nvPr/>
        </p:nvPicPr>
        <p:blipFill>
          <a:blip r:embed="rId2" cstate="print">
            <a:extLst>
              <a:ext uri="{28A0092B-C50C-407E-A947-70E740481C1C}">
                <a14:useLocalDpi xmlns:a14="http://schemas.microsoft.com/office/drawing/2010/main" val="0"/>
              </a:ext>
            </a:extLst>
          </a:blip>
          <a:stretch>
            <a:fillRect/>
          </a:stretch>
        </p:blipFill>
        <p:spPr>
          <a:xfrm>
            <a:off x="10791825" y="0"/>
            <a:ext cx="1400175" cy="465455"/>
          </a:xfrm>
          <a:prstGeom prst="rect">
            <a:avLst/>
          </a:prstGeom>
        </p:spPr>
      </p:pic>
    </p:spTree>
    <p:extLst>
      <p:ext uri="{BB962C8B-B14F-4D97-AF65-F5344CB8AC3E}">
        <p14:creationId xmlns:p14="http://schemas.microsoft.com/office/powerpoint/2010/main" val="35067952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8398" y="323860"/>
            <a:ext cx="8911687" cy="426768"/>
          </a:xfrm>
        </p:spPr>
        <p:txBody>
          <a:bodyPr>
            <a:noAutofit/>
          </a:bodyPr>
          <a:lstStyle/>
          <a:p>
            <a:pPr algn="ctr"/>
            <a:r>
              <a:rPr lang="en-US" sz="2400" b="1" dirty="0">
                <a:solidFill>
                  <a:schemeClr val="accent4"/>
                </a:solidFill>
                <a:latin typeface="Times New Roman" panose="02020603050405020304" pitchFamily="18" charset="0"/>
                <a:cs typeface="Times New Roman" panose="02020603050405020304" pitchFamily="18" charset="0"/>
              </a:rPr>
              <a:t>BLOCK DIAGRAM</a:t>
            </a:r>
          </a:p>
        </p:txBody>
      </p:sp>
      <p:pic>
        <p:nvPicPr>
          <p:cNvPr id="7" name="Content Placeholder 6">
            <a:extLst>
              <a:ext uri="{FF2B5EF4-FFF2-40B4-BE49-F238E27FC236}">
                <a16:creationId xmlns:a16="http://schemas.microsoft.com/office/drawing/2014/main" id="{02C2B5AC-073E-41EF-8170-12AC5ABBB5F2}"/>
              </a:ext>
            </a:extLst>
          </p:cNvPr>
          <p:cNvPicPr>
            <a:picLocks noGrp="1" noChangeAspect="1"/>
          </p:cNvPicPr>
          <p:nvPr>
            <p:ph idx="1"/>
          </p:nvPr>
        </p:nvPicPr>
        <p:blipFill>
          <a:blip r:embed="rId2"/>
          <a:stretch>
            <a:fillRect/>
          </a:stretch>
        </p:blipFill>
        <p:spPr>
          <a:xfrm>
            <a:off x="3389637" y="1138754"/>
            <a:ext cx="5754362" cy="5504616"/>
          </a:xfrm>
          <a:prstGeom prst="rect">
            <a:avLst/>
          </a:prstGeom>
        </p:spPr>
      </p:pic>
    </p:spTree>
    <p:extLst>
      <p:ext uri="{BB962C8B-B14F-4D97-AF65-F5344CB8AC3E}">
        <p14:creationId xmlns:p14="http://schemas.microsoft.com/office/powerpoint/2010/main" val="288698728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6574</TotalTime>
  <Words>3070</Words>
  <Application>Microsoft Office PowerPoint</Application>
  <PresentationFormat>Widescreen</PresentationFormat>
  <Paragraphs>153</Paragraphs>
  <Slides>36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36</vt:i4>
      </vt:variant>
    </vt:vector>
  </HeadingPairs>
  <TitlesOfParts>
    <vt:vector size="47" baseType="lpstr">
      <vt:lpstr>Arial</vt:lpstr>
      <vt:lpstr>Calibri</vt:lpstr>
      <vt:lpstr>Century Gothic</vt:lpstr>
      <vt:lpstr>DejaVu Sans</vt:lpstr>
      <vt:lpstr>Liberation Serif</vt:lpstr>
      <vt:lpstr>Lucida Handwriting</vt:lpstr>
      <vt:lpstr>Symbol</vt:lpstr>
      <vt:lpstr>Times New Roman</vt:lpstr>
      <vt:lpstr>Wingdings</vt:lpstr>
      <vt:lpstr>Wingdings 3</vt:lpstr>
      <vt:lpstr>Wisp</vt:lpstr>
      <vt:lpstr>PowerPoint Presentation</vt:lpstr>
      <vt:lpstr>INDEX </vt:lpstr>
      <vt:lpstr>ABSTRACT</vt:lpstr>
      <vt:lpstr>INTRODUCTION   </vt:lpstr>
      <vt:lpstr>   </vt:lpstr>
      <vt:lpstr>LITERATURE REVIEW </vt:lpstr>
      <vt:lpstr>EXISTING METHOD </vt:lpstr>
      <vt:lpstr>PROPOSED METHOD </vt:lpstr>
      <vt:lpstr>BLOCK DIAGRAM</vt:lpstr>
      <vt:lpstr>IMPLEMENTATION</vt:lpstr>
      <vt:lpstr>SYSTEM REQUIREMENTS</vt:lpstr>
      <vt:lpstr>PowerPoint Presentation</vt:lpstr>
      <vt:lpstr>PowerPoint Presentation</vt:lpstr>
      <vt:lpstr>PowerPoint Presentation</vt:lpstr>
      <vt:lpstr>ARCHITECTURE</vt:lpstr>
      <vt:lpstr>SYSTEM DESIGN</vt:lpstr>
      <vt:lpstr>PowerPoint Presentation</vt:lpstr>
      <vt:lpstr>PowerPoint Presentation</vt:lpstr>
      <vt:lpstr>UML DIAGRAMS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REFERNCES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Keerthana</dc:creator>
  <cp:lastModifiedBy>Devishreevani S</cp:lastModifiedBy>
  <cp:revision>425</cp:revision>
  <dcterms:created xsi:type="dcterms:W3CDTF">2020-06-29T09:16:21Z</dcterms:created>
  <dcterms:modified xsi:type="dcterms:W3CDTF">2025-01-25T13:54:34Z</dcterms:modified>
</cp:coreProperties>
</file>