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0"/>
  </p:notesMasterIdLst>
  <p:handoutMasterIdLst>
    <p:handoutMasterId r:id="rId21"/>
  </p:handoutMasterIdLst>
  <p:sldIdLst>
    <p:sldId id="336" r:id="rId2"/>
    <p:sldId id="353" r:id="rId3"/>
    <p:sldId id="357" r:id="rId4"/>
    <p:sldId id="339" r:id="rId5"/>
    <p:sldId id="350" r:id="rId6"/>
    <p:sldId id="366" r:id="rId7"/>
    <p:sldId id="367" r:id="rId8"/>
    <p:sldId id="368" r:id="rId9"/>
    <p:sldId id="369" r:id="rId10"/>
    <p:sldId id="351" r:id="rId11"/>
    <p:sldId id="359" r:id="rId12"/>
    <p:sldId id="362" r:id="rId13"/>
    <p:sldId id="361" r:id="rId14"/>
    <p:sldId id="356" r:id="rId15"/>
    <p:sldId id="343" r:id="rId16"/>
    <p:sldId id="363" r:id="rId17"/>
    <p:sldId id="364" r:id="rId18"/>
    <p:sldId id="365" r:id="rId19"/>
  </p:sldIdLst>
  <p:sldSz cx="9144000" cy="6858000" type="screen4x3"/>
  <p:notesSz cx="6797675" cy="9926638"/>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0"/>
    <a:srgbClr val="EBE4E4"/>
    <a:srgbClr val="ABF2FF"/>
    <a:srgbClr val="74F7D7"/>
    <a:srgbClr val="BC74F7"/>
    <a:srgbClr val="F7747F"/>
    <a:srgbClr val="F7DF74"/>
    <a:srgbClr val="36E3B8"/>
    <a:srgbClr val="C00085"/>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139EE-2722-38EF-791D-95EA8619402E}" v="9" dt="2025-04-01T17:26:11.892"/>
    <p1510:client id="{D90FEE52-B7E2-B006-DE9D-3D40B6505E5F}" v="25" dt="2025-04-01T17:31:31.459"/>
    <p1510:client id="{E04790E8-CC34-83D2-F931-314841A96308}" v="13" dt="2025-04-01T17:28:07.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4/1/2025</a:t>
            </a:fld>
            <a:endParaRPr lang="en-US"/>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1/4/2025</a:t>
            </a:fld>
            <a:endParaRPr lang="en-SG"/>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pic>
        <p:nvPicPr>
          <p:cNvPr id="16" name="Picture 15"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4"/>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solidFill>
              </a:defRPr>
            </a:lvl1pPr>
            <a:lvl2pPr>
              <a:defRPr>
                <a:solidFill>
                  <a:schemeClr val="tx1">
                    <a:lumMod val="75000"/>
                    <a:lumOff val="25000"/>
                  </a:schemeClr>
                </a:solidFill>
              </a:defRPr>
            </a:lvl2pPr>
          </a:lstStyle>
          <a:p>
            <a:pPr lvl="0"/>
            <a:r>
              <a:rPr lang="en-US"/>
              <a:t>Agenda 1</a:t>
            </a:r>
          </a:p>
          <a:p>
            <a:pPr lvl="0"/>
            <a:r>
              <a:rPr lang="en-US"/>
              <a:t>Agenda 2</a:t>
            </a:r>
          </a:p>
          <a:p>
            <a:pPr lvl="0"/>
            <a:r>
              <a:rPr lang="en-US"/>
              <a:t>Agenda 3</a:t>
            </a:r>
          </a:p>
          <a:p>
            <a:pPr lvl="0"/>
            <a:r>
              <a:rPr lang="en-US"/>
              <a:t>Agenda 4</a:t>
            </a:r>
          </a:p>
          <a:p>
            <a:pPr lvl="0"/>
            <a:r>
              <a:rPr lang="en-US"/>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pic>
        <p:nvPicPr>
          <p:cNvPr id="10" name="Picture 9"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3"/>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pic>
        <p:nvPicPr>
          <p:cNvPr id="12" name="Picture 11"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4"/>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36235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pic>
        <p:nvPicPr>
          <p:cNvPr id="10" name="Picture 9"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3"/>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178070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a:t>THANK YOU </a:t>
            </a:r>
            <a:endParaRPr lang="en-SG"/>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pic>
        <p:nvPicPr>
          <p:cNvPr id="8" name="Picture 7"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3"/>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292276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3" y="250833"/>
            <a:ext cx="6600413" cy="545561"/>
          </a:xfrm>
        </p:spPr>
        <p:txBody>
          <a:bodyPr>
            <a:normAutofit/>
          </a:bodyPr>
          <a:lstStyle>
            <a:lvl1pPr>
              <a:defRPr sz="2400" b="1" cap="none" baseline="0">
                <a:solidFill>
                  <a:srgbClr val="173F7E"/>
                </a:solidFill>
                <a:latin typeface="+mj-lt"/>
                <a:cs typeface="Arial" panose="020B0604020202020204" pitchFamily="34" charset="0"/>
              </a:defRPr>
            </a:lvl1pPr>
          </a:lstStyle>
          <a:p>
            <a:r>
              <a:rPr lang="en-US"/>
              <a:t>Title</a:t>
            </a:r>
          </a:p>
        </p:txBody>
      </p:sp>
      <p:sp>
        <p:nvSpPr>
          <p:cNvPr id="8" name="Content Placeholder 7"/>
          <p:cNvSpPr>
            <a:spLocks noGrp="1"/>
          </p:cNvSpPr>
          <p:nvPr>
            <p:ph sz="quarter" idx="13" hasCustomPrompt="1"/>
          </p:nvPr>
        </p:nvSpPr>
        <p:spPr>
          <a:xfrm>
            <a:off x="628650" y="1182208"/>
            <a:ext cx="7886700" cy="4651375"/>
          </a:xfrm>
        </p:spPr>
        <p:txBody>
          <a:bodyPr/>
          <a:lstStyle>
            <a:lvl1pPr marL="267884" indent="-267884">
              <a:lnSpc>
                <a:spcPct val="120000"/>
              </a:lnSpc>
              <a:defRPr b="1">
                <a:solidFill>
                  <a:srgbClr val="F58220"/>
                </a:solidFill>
                <a:latin typeface="+mj-lt"/>
              </a:defRPr>
            </a:lvl1pPr>
            <a:lvl2pPr marL="603632" indent="-335747">
              <a:lnSpc>
                <a:spcPct val="120000"/>
              </a:lnSpc>
              <a:defRPr>
                <a:solidFill>
                  <a:schemeClr val="tx1">
                    <a:lumMod val="75000"/>
                    <a:lumOff val="25000"/>
                  </a:schemeClr>
                </a:solidFill>
                <a:latin typeface="+mj-lt"/>
              </a:defRPr>
            </a:lvl2pPr>
            <a:lvl3pPr marL="872708" indent="-269075">
              <a:lnSpc>
                <a:spcPct val="120000"/>
              </a:lnSpc>
              <a:defRPr>
                <a:solidFill>
                  <a:schemeClr val="tx1">
                    <a:lumMod val="75000"/>
                    <a:lumOff val="25000"/>
                  </a:schemeClr>
                </a:solidFill>
                <a:latin typeface="+mj-lt"/>
              </a:defRPr>
            </a:lvl3pPr>
            <a:lvl4pPr marL="1140590" indent="-267884">
              <a:lnSpc>
                <a:spcPct val="120000"/>
              </a:lnSpc>
              <a:buFont typeface="Arial" panose="020B0604020202020204" pitchFamily="34" charset="0"/>
              <a:buChar char="─"/>
              <a:defRPr>
                <a:solidFill>
                  <a:schemeClr val="tx1">
                    <a:lumMod val="75000"/>
                    <a:lumOff val="25000"/>
                  </a:schemeClr>
                </a:solidFill>
                <a:latin typeface="+mj-lt"/>
              </a:defRPr>
            </a:lvl4pPr>
            <a:lvl5pPr>
              <a:defRPr>
                <a:solidFill>
                  <a:schemeClr val="tx1">
                    <a:lumMod val="75000"/>
                    <a:lumOff val="25000"/>
                  </a:schemeClr>
                </a:solidFill>
              </a:defRPr>
            </a:lvl5pPr>
          </a:lstStyle>
          <a:p>
            <a:pPr lvl="0"/>
            <a:r>
              <a:rPr lang="en-US"/>
              <a:t>Level 1</a:t>
            </a:r>
          </a:p>
          <a:p>
            <a:pPr lvl="1"/>
            <a:r>
              <a:rPr lang="en-US"/>
              <a:t>Level 2</a:t>
            </a:r>
          </a:p>
          <a:p>
            <a:pPr lvl="2"/>
            <a:r>
              <a:rPr lang="en-US"/>
              <a:t>Level 3</a:t>
            </a:r>
          </a:p>
          <a:p>
            <a:pPr lvl="3"/>
            <a:r>
              <a:rPr lang="en-US"/>
              <a:t>Level 4</a:t>
            </a:r>
          </a:p>
        </p:txBody>
      </p:sp>
      <p:sp>
        <p:nvSpPr>
          <p:cNvPr id="6" name="Date Placeholder 5"/>
          <p:cNvSpPr>
            <a:spLocks noGrp="1"/>
          </p:cNvSpPr>
          <p:nvPr>
            <p:ph type="dt" sz="half" idx="14"/>
          </p:nvPr>
        </p:nvSpPr>
        <p:spPr/>
        <p:txBody>
          <a:bodyPr/>
          <a:lstStyle/>
          <a:p>
            <a:r>
              <a:rPr lang="en-US"/>
              <a:t>(Total Slides=5) &lt;Project code, file name, version&gt;</a:t>
            </a:r>
            <a:endParaRPr lang="en-SG"/>
          </a:p>
        </p:txBody>
      </p:sp>
      <p:sp>
        <p:nvSpPr>
          <p:cNvPr id="11" name="Footer Placeholder 10"/>
          <p:cNvSpPr>
            <a:spLocks noGrp="1"/>
          </p:cNvSpPr>
          <p:nvPr>
            <p:ph type="ftr" sz="quarter" idx="15"/>
          </p:nvPr>
        </p:nvSpPr>
        <p:spPr/>
        <p:txBody>
          <a:bodyPr/>
          <a:lstStyle/>
          <a:p>
            <a:pPr algn="l"/>
            <a:r>
              <a:rPr lang="en-SG" sz="750"/>
              <a:t>© National University of Singapore</a:t>
            </a:r>
            <a:endParaRPr lang="en-SG"/>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a:p>
        </p:txBody>
      </p:sp>
      <p:pic>
        <p:nvPicPr>
          <p:cNvPr id="9" name="Picture 8" descr="Text, logo&#10;&#10;Description automatically generated">
            <a:extLst>
              <a:ext uri="{FF2B5EF4-FFF2-40B4-BE49-F238E27FC236}">
                <a16:creationId xmlns:a16="http://schemas.microsoft.com/office/drawing/2014/main" id="{8EE0D354-462B-4E63-973E-1AD5F32FEBF6}"/>
              </a:ext>
            </a:extLst>
          </p:cNvPr>
          <p:cNvPicPr>
            <a:picLocks noChangeAspect="1"/>
          </p:cNvPicPr>
          <p:nvPr userDrawn="1"/>
        </p:nvPicPr>
        <p:blipFill>
          <a:blip r:embed="rId2"/>
          <a:stretch>
            <a:fillRect/>
          </a:stretch>
        </p:blipFill>
        <p:spPr>
          <a:xfrm>
            <a:off x="7200097" y="111427"/>
            <a:ext cx="1943903" cy="954657"/>
          </a:xfrm>
          <a:prstGeom prst="rect">
            <a:avLst/>
          </a:prstGeom>
        </p:spPr>
      </p:pic>
    </p:spTree>
    <p:extLst>
      <p:ext uri="{BB962C8B-B14F-4D97-AF65-F5344CB8AC3E}">
        <p14:creationId xmlns:p14="http://schemas.microsoft.com/office/powerpoint/2010/main" val="3141152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a:solidFill>
                  <a:srgbClr val="898989"/>
                </a:solidFill>
                <a:latin typeface="Arial" panose="020B0604020202020204" pitchFamily="34" charset="0"/>
                <a:ea typeface="+mn-ea"/>
                <a:cs typeface="+mn-cs"/>
              </a:rPr>
              <a:t>© 2023 National University of Singapore. All Rights Reserved</a:t>
            </a:r>
          </a:p>
          <a:p>
            <a:endParaRPr lang="en-SG" sz="1000" kern="1200" baseline="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8" r:id="rId3"/>
    <p:sldLayoutId id="2147483699" r:id="rId4"/>
    <p:sldLayoutId id="2147483700" r:id="rId5"/>
    <p:sldLayoutId id="214748370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8466" y="1099914"/>
            <a:ext cx="7411601" cy="1280230"/>
          </a:xfrm>
        </p:spPr>
        <p:txBody>
          <a:bodyPr>
            <a:normAutofit/>
          </a:bodyPr>
          <a:lstStyle/>
          <a:p>
            <a:r>
              <a:rPr lang="en-US" err="1">
                <a:latin typeface="Arial"/>
                <a:cs typeface="Arial"/>
              </a:rPr>
              <a:t>PaperMATCH</a:t>
            </a:r>
            <a:br>
              <a:rPr lang="en-US">
                <a:latin typeface="Arial"/>
                <a:cs typeface="Arial"/>
              </a:rPr>
            </a:br>
            <a:r>
              <a:rPr lang="en-US" sz="1600" u="sng">
                <a:latin typeface="Arial"/>
                <a:cs typeface="Arial"/>
              </a:rPr>
              <a:t>AI-Enhanced Platform for Curated Academic and Media Research Insights</a:t>
            </a:r>
            <a:endParaRPr lang="en-US" sz="2000" u="sng" err="1"/>
          </a:p>
        </p:txBody>
      </p:sp>
      <p:sp>
        <p:nvSpPr>
          <p:cNvPr id="6" name="Subtitle 5"/>
          <p:cNvSpPr>
            <a:spLocks noGrp="1"/>
          </p:cNvSpPr>
          <p:nvPr>
            <p:ph type="subTitle" idx="1"/>
          </p:nvPr>
        </p:nvSpPr>
        <p:spPr/>
        <p:txBody>
          <a:bodyPr/>
          <a:lstStyle/>
          <a:p>
            <a:r>
              <a:rPr lang="en-SG"/>
              <a:t>Proposal presentation</a:t>
            </a:r>
          </a:p>
        </p:txBody>
      </p:sp>
      <p:sp>
        <p:nvSpPr>
          <p:cNvPr id="7" name="Text Placeholder 6"/>
          <p:cNvSpPr>
            <a:spLocks noGrp="1"/>
          </p:cNvSpPr>
          <p:nvPr>
            <p:ph type="body" sz="quarter" idx="13"/>
          </p:nvPr>
        </p:nvSpPr>
        <p:spPr>
          <a:xfrm>
            <a:off x="1385778" y="4127589"/>
            <a:ext cx="7407975" cy="1076829"/>
          </a:xfrm>
        </p:spPr>
        <p:txBody>
          <a:bodyPr vert="horz" lIns="91440" tIns="45720" rIns="91440" bIns="45720" rtlCol="0" anchor="t">
            <a:normAutofit/>
          </a:bodyPr>
          <a:lstStyle/>
          <a:p>
            <a:r>
              <a:rPr lang="en-US" sz="1050">
                <a:latin typeface="Arial"/>
                <a:cs typeface="Arial"/>
              </a:rPr>
              <a:t>Alvin Wong Ann Ying, Bertrand TAN</a:t>
            </a:r>
            <a:endParaRPr lang="en-US" sz="1050"/>
          </a:p>
        </p:txBody>
      </p:sp>
      <p:sp>
        <p:nvSpPr>
          <p:cNvPr id="2" name="Slide Number Placeholder 1"/>
          <p:cNvSpPr>
            <a:spLocks noGrp="1"/>
          </p:cNvSpPr>
          <p:nvPr>
            <p:ph type="sldNum" sz="quarter" idx="4"/>
          </p:nvPr>
        </p:nvSpPr>
        <p:spPr/>
        <p:txBody>
          <a:bodyPr/>
          <a:lstStyle/>
          <a:p>
            <a:r>
              <a:rPr lang="en-SG"/>
              <a:t>Page </a:t>
            </a:r>
            <a:fld id="{2F63C605-4FC6-46DE-BC90-871762EA3F52}" type="slidenum">
              <a:rPr lang="en-SG" smtClean="0"/>
              <a:pPr/>
              <a:t>1</a:t>
            </a:fld>
            <a:endParaRPr lang="en-SG"/>
          </a:p>
        </p:txBody>
      </p:sp>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descr="Knowledge Base icons for free download ...">
            <a:extLst>
              <a:ext uri="{FF2B5EF4-FFF2-40B4-BE49-F238E27FC236}">
                <a16:creationId xmlns:a16="http://schemas.microsoft.com/office/drawing/2014/main" id="{A06D7176-7FE8-62BA-E8D1-6FBB57FF2F63}"/>
              </a:ext>
            </a:extLst>
          </p:cNvPr>
          <p:cNvPicPr>
            <a:picLocks noChangeAspect="1"/>
          </p:cNvPicPr>
          <p:nvPr/>
        </p:nvPicPr>
        <p:blipFill>
          <a:blip r:embed="rId2"/>
          <a:stretch>
            <a:fillRect/>
          </a:stretch>
        </p:blipFill>
        <p:spPr>
          <a:xfrm>
            <a:off x="166160" y="5704345"/>
            <a:ext cx="981180" cy="974864"/>
          </a:xfrm>
          <a:prstGeom prst="rect">
            <a:avLst/>
          </a:prstGeom>
        </p:spPr>
      </p:pic>
      <p:sp>
        <p:nvSpPr>
          <p:cNvPr id="12" name="Title 1">
            <a:extLst>
              <a:ext uri="{FF2B5EF4-FFF2-40B4-BE49-F238E27FC236}">
                <a16:creationId xmlns:a16="http://schemas.microsoft.com/office/drawing/2014/main" id="{CC108859-2926-99DE-6735-C952DFC313CA}"/>
              </a:ext>
            </a:extLst>
          </p:cNvPr>
          <p:cNvSpPr txBox="1">
            <a:spLocks/>
          </p:cNvSpPr>
          <p:nvPr/>
        </p:nvSpPr>
        <p:spPr>
          <a:xfrm>
            <a:off x="633256" y="240462"/>
            <a:ext cx="6600413" cy="40917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200" b="1" kern="1200" cap="none" baseline="0">
                <a:solidFill>
                  <a:srgbClr val="173F7E"/>
                </a:solidFill>
                <a:latin typeface="Arial" panose="020B0604020202020204" pitchFamily="34" charset="0"/>
                <a:ea typeface="+mj-ea"/>
                <a:cs typeface="Arial" panose="020B0604020202020204" pitchFamily="34" charset="0"/>
              </a:defRPr>
            </a:lvl1pPr>
          </a:lstStyle>
          <a:p>
            <a:r>
              <a:rPr lang="en-US">
                <a:cs typeface="Arial"/>
              </a:rPr>
              <a:t>System Framework for </a:t>
            </a:r>
            <a:r>
              <a:rPr lang="en-US" err="1">
                <a:cs typeface="Arial"/>
              </a:rPr>
              <a:t>PaperMatch</a:t>
            </a:r>
            <a:endParaRPr lang="en-SG" err="1"/>
          </a:p>
        </p:txBody>
      </p:sp>
      <p:sp>
        <p:nvSpPr>
          <p:cNvPr id="118" name="TextBox 117">
            <a:extLst>
              <a:ext uri="{FF2B5EF4-FFF2-40B4-BE49-F238E27FC236}">
                <a16:creationId xmlns:a16="http://schemas.microsoft.com/office/drawing/2014/main" id="{B29F8DB4-D7BA-B9BB-6064-546562DC9AB8}"/>
              </a:ext>
            </a:extLst>
          </p:cNvPr>
          <p:cNvSpPr txBox="1"/>
          <p:nvPr/>
        </p:nvSpPr>
        <p:spPr>
          <a:xfrm>
            <a:off x="-1261" y="6673604"/>
            <a:ext cx="4353502"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00" b="1" i="1" u="sng">
                <a:solidFill>
                  <a:srgbClr val="FF0000"/>
                </a:solidFill>
              </a:rPr>
              <a:t>*Knowledge</a:t>
            </a:r>
            <a:r>
              <a:rPr lang="en-GB" sz="600" b="1" i="1" u="sng">
                <a:solidFill>
                  <a:srgbClr val="FF0000"/>
                </a:solidFill>
                <a:cs typeface="Arial"/>
              </a:rPr>
              <a:t> Database should be updated periodically. However, we will exclude this feature for this project scope</a:t>
            </a:r>
            <a:endParaRPr lang="en-US" sz="600" i="1" u="sng">
              <a:solidFill>
                <a:srgbClr val="FF0000"/>
              </a:solidFill>
              <a:cs typeface="Arial"/>
            </a:endParaRPr>
          </a:p>
        </p:txBody>
      </p:sp>
      <p:grpSp>
        <p:nvGrpSpPr>
          <p:cNvPr id="121" name="Group 120">
            <a:extLst>
              <a:ext uri="{FF2B5EF4-FFF2-40B4-BE49-F238E27FC236}">
                <a16:creationId xmlns:a16="http://schemas.microsoft.com/office/drawing/2014/main" id="{4BCBE23E-0BA4-4B3B-1AE6-E2163F5085CC}"/>
              </a:ext>
            </a:extLst>
          </p:cNvPr>
          <p:cNvGrpSpPr/>
          <p:nvPr/>
        </p:nvGrpSpPr>
        <p:grpSpPr>
          <a:xfrm>
            <a:off x="232122" y="882825"/>
            <a:ext cx="8685246" cy="4462101"/>
            <a:chOff x="345790" y="1489057"/>
            <a:chExt cx="8685246" cy="4462101"/>
          </a:xfrm>
        </p:grpSpPr>
        <p:sp>
          <p:nvSpPr>
            <p:cNvPr id="120" name="Rectangle 119">
              <a:extLst>
                <a:ext uri="{FF2B5EF4-FFF2-40B4-BE49-F238E27FC236}">
                  <a16:creationId xmlns:a16="http://schemas.microsoft.com/office/drawing/2014/main" id="{EACB3599-4A9D-1815-A482-BD4FB5D1B308}"/>
                </a:ext>
              </a:extLst>
            </p:cNvPr>
            <p:cNvSpPr/>
            <p:nvPr/>
          </p:nvSpPr>
          <p:spPr>
            <a:xfrm>
              <a:off x="1028700" y="1988845"/>
              <a:ext cx="7949106" cy="3962313"/>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Rectangle 7">
              <a:extLst>
                <a:ext uri="{FF2B5EF4-FFF2-40B4-BE49-F238E27FC236}">
                  <a16:creationId xmlns:a16="http://schemas.microsoft.com/office/drawing/2014/main" id="{B05387E8-6C29-CF43-A2E0-41F10BC9A4F1}"/>
                </a:ext>
              </a:extLst>
            </p:cNvPr>
            <p:cNvSpPr/>
            <p:nvPr/>
          </p:nvSpPr>
          <p:spPr>
            <a:xfrm>
              <a:off x="1028700" y="3163421"/>
              <a:ext cx="3718112" cy="11900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a:extLst>
                <a:ext uri="{FF2B5EF4-FFF2-40B4-BE49-F238E27FC236}">
                  <a16:creationId xmlns:a16="http://schemas.microsoft.com/office/drawing/2014/main" id="{B5175CB5-4AFD-8EEF-349D-5C76CA76DCAC}"/>
                </a:ext>
              </a:extLst>
            </p:cNvPr>
            <p:cNvSpPr/>
            <p:nvPr/>
          </p:nvSpPr>
          <p:spPr>
            <a:xfrm>
              <a:off x="1028700" y="1985780"/>
              <a:ext cx="3718112" cy="119006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TextBox 16">
              <a:extLst>
                <a:ext uri="{FF2B5EF4-FFF2-40B4-BE49-F238E27FC236}">
                  <a16:creationId xmlns:a16="http://schemas.microsoft.com/office/drawing/2014/main" id="{C986AC5D-B1F8-A17E-A192-B72F9FFB6B18}"/>
                </a:ext>
              </a:extLst>
            </p:cNvPr>
            <p:cNvSpPr txBox="1"/>
            <p:nvPr/>
          </p:nvSpPr>
          <p:spPr>
            <a:xfrm>
              <a:off x="1970004" y="2839198"/>
              <a:ext cx="1143650"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900" b="1">
                  <a:solidFill>
                    <a:schemeClr val="tx1">
                      <a:lumMod val="75000"/>
                      <a:lumOff val="25000"/>
                    </a:schemeClr>
                  </a:solidFill>
                </a:rPr>
                <a:t>Document Clustering</a:t>
              </a:r>
              <a:endParaRPr lang="en-US" sz="900" b="1">
                <a:solidFill>
                  <a:schemeClr val="tx1">
                    <a:lumMod val="75000"/>
                    <a:lumOff val="25000"/>
                  </a:schemeClr>
                </a:solidFill>
              </a:endParaRPr>
            </a:p>
          </p:txBody>
        </p:sp>
        <p:sp>
          <p:nvSpPr>
            <p:cNvPr id="21" name="Rectangle: Rounded Corners 20">
              <a:extLst>
                <a:ext uri="{FF2B5EF4-FFF2-40B4-BE49-F238E27FC236}">
                  <a16:creationId xmlns:a16="http://schemas.microsoft.com/office/drawing/2014/main" id="{D9EE9995-A2E5-AE9D-C9DC-DE5255F17BD2}"/>
                </a:ext>
              </a:extLst>
            </p:cNvPr>
            <p:cNvSpPr/>
            <p:nvPr/>
          </p:nvSpPr>
          <p:spPr>
            <a:xfrm rot="16200000">
              <a:off x="4363059" y="2845970"/>
              <a:ext cx="1493044" cy="628650"/>
            </a:xfrm>
            <a:prstGeom prst="roundRect">
              <a:avLst/>
            </a:prstGeom>
            <a:solidFill>
              <a:schemeClr val="bg1"/>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sz="1050" b="1">
                <a:solidFill>
                  <a:schemeClr val="tx1"/>
                </a:solidFill>
              </a:endParaRPr>
            </a:p>
            <a:p>
              <a:pPr algn="ctr"/>
              <a:endParaRPr lang="en-GB" sz="1050" b="1">
                <a:solidFill>
                  <a:schemeClr val="tx1"/>
                </a:solidFill>
              </a:endParaRPr>
            </a:p>
            <a:p>
              <a:pPr algn="ctr"/>
              <a:r>
                <a:rPr lang="en-GB" sz="1050" b="1">
                  <a:solidFill>
                    <a:schemeClr val="tx1"/>
                  </a:solidFill>
                </a:rPr>
                <a:t>Embedding Model</a:t>
              </a:r>
              <a:endParaRPr lang="en-GB" sz="1350">
                <a:solidFill>
                  <a:schemeClr val="tx1"/>
                </a:solidFill>
              </a:endParaRPr>
            </a:p>
          </p:txBody>
        </p:sp>
        <p:pic>
          <p:nvPicPr>
            <p:cNvPr id="25" name="Picture 24">
              <a:extLst>
                <a:ext uri="{FF2B5EF4-FFF2-40B4-BE49-F238E27FC236}">
                  <a16:creationId xmlns:a16="http://schemas.microsoft.com/office/drawing/2014/main" id="{391645A3-F4F8-AE9D-2B14-F9A5A7117F5D}"/>
                </a:ext>
              </a:extLst>
            </p:cNvPr>
            <p:cNvPicPr>
              <a:picLocks noChangeAspect="1"/>
            </p:cNvPicPr>
            <p:nvPr/>
          </p:nvPicPr>
          <p:blipFill>
            <a:blip r:embed="rId3"/>
            <a:stretch>
              <a:fillRect/>
            </a:stretch>
          </p:blipFill>
          <p:spPr>
            <a:xfrm>
              <a:off x="6480308" y="2690775"/>
              <a:ext cx="509340" cy="516206"/>
            </a:xfrm>
            <a:prstGeom prst="rect">
              <a:avLst/>
            </a:prstGeom>
          </p:spPr>
        </p:pic>
        <p:sp>
          <p:nvSpPr>
            <p:cNvPr id="27" name="TextBox 26">
              <a:extLst>
                <a:ext uri="{FF2B5EF4-FFF2-40B4-BE49-F238E27FC236}">
                  <a16:creationId xmlns:a16="http://schemas.microsoft.com/office/drawing/2014/main" id="{D547ED2C-EEA5-59DE-278D-D35347225C29}"/>
                </a:ext>
              </a:extLst>
            </p:cNvPr>
            <p:cNvSpPr txBox="1"/>
            <p:nvPr/>
          </p:nvSpPr>
          <p:spPr>
            <a:xfrm>
              <a:off x="6039286" y="3249319"/>
              <a:ext cx="1507331" cy="39241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b="1">
                  <a:solidFill>
                    <a:schemeClr val="tx1">
                      <a:lumMod val="75000"/>
                      <a:lumOff val="25000"/>
                    </a:schemeClr>
                  </a:solidFill>
                </a:rPr>
                <a:t>Vector</a:t>
              </a:r>
              <a:endParaRPr lang="en-US" sz="1350" b="1">
                <a:solidFill>
                  <a:schemeClr val="tx1">
                    <a:lumMod val="75000"/>
                    <a:lumOff val="25000"/>
                  </a:schemeClr>
                </a:solidFill>
              </a:endParaRPr>
            </a:p>
            <a:p>
              <a:pPr algn="ctr"/>
              <a:r>
                <a:rPr lang="en-GB" sz="1050" b="1">
                  <a:solidFill>
                    <a:schemeClr val="tx1">
                      <a:lumMod val="75000"/>
                      <a:lumOff val="25000"/>
                    </a:schemeClr>
                  </a:solidFill>
                </a:rPr>
                <a:t>Database</a:t>
              </a:r>
            </a:p>
          </p:txBody>
        </p:sp>
        <p:sp>
          <p:nvSpPr>
            <p:cNvPr id="29" name="TextBox 28">
              <a:extLst>
                <a:ext uri="{FF2B5EF4-FFF2-40B4-BE49-F238E27FC236}">
                  <a16:creationId xmlns:a16="http://schemas.microsoft.com/office/drawing/2014/main" id="{8019372A-622C-FB55-BFE4-10D64495AED0}"/>
                </a:ext>
              </a:extLst>
            </p:cNvPr>
            <p:cNvSpPr txBox="1"/>
            <p:nvPr/>
          </p:nvSpPr>
          <p:spPr>
            <a:xfrm>
              <a:off x="5377914" y="2231237"/>
              <a:ext cx="1000125" cy="32316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825">
                  <a:solidFill>
                    <a:schemeClr val="tx1">
                      <a:lumMod val="75000"/>
                      <a:lumOff val="25000"/>
                    </a:schemeClr>
                  </a:solidFill>
                </a:rPr>
                <a:t>Embeddings and metadata</a:t>
              </a:r>
              <a:endParaRPr lang="en-US" sz="1350"/>
            </a:p>
          </p:txBody>
        </p:sp>
        <p:grpSp>
          <p:nvGrpSpPr>
            <p:cNvPr id="33" name="Group 32">
              <a:extLst>
                <a:ext uri="{FF2B5EF4-FFF2-40B4-BE49-F238E27FC236}">
                  <a16:creationId xmlns:a16="http://schemas.microsoft.com/office/drawing/2014/main" id="{13A64AF6-DC12-7CF0-4D8D-3D7F14A9D23C}"/>
                </a:ext>
              </a:extLst>
            </p:cNvPr>
            <p:cNvGrpSpPr/>
            <p:nvPr/>
          </p:nvGrpSpPr>
          <p:grpSpPr>
            <a:xfrm>
              <a:off x="345790" y="3385441"/>
              <a:ext cx="571501" cy="739847"/>
              <a:chOff x="832527" y="4134992"/>
              <a:chExt cx="762000" cy="986462"/>
            </a:xfrm>
          </p:grpSpPr>
          <p:pic>
            <p:nvPicPr>
              <p:cNvPr id="31" name="Picture 30">
                <a:extLst>
                  <a:ext uri="{FF2B5EF4-FFF2-40B4-BE49-F238E27FC236}">
                    <a16:creationId xmlns:a16="http://schemas.microsoft.com/office/drawing/2014/main" id="{38EFEA96-BD58-C3E0-248C-87A0040AB8A5}"/>
                  </a:ext>
                </a:extLst>
              </p:cNvPr>
              <p:cNvPicPr>
                <a:picLocks noChangeAspect="1"/>
              </p:cNvPicPr>
              <p:nvPr/>
            </p:nvPicPr>
            <p:blipFill>
              <a:blip r:embed="rId4"/>
              <a:stretch>
                <a:fillRect/>
              </a:stretch>
            </p:blipFill>
            <p:spPr>
              <a:xfrm>
                <a:off x="924523" y="4134992"/>
                <a:ext cx="628650" cy="609600"/>
              </a:xfrm>
              <a:prstGeom prst="rect">
                <a:avLst/>
              </a:prstGeom>
            </p:spPr>
          </p:pic>
          <p:sp>
            <p:nvSpPr>
              <p:cNvPr id="32" name="TextBox 31">
                <a:extLst>
                  <a:ext uri="{FF2B5EF4-FFF2-40B4-BE49-F238E27FC236}">
                    <a16:creationId xmlns:a16="http://schemas.microsoft.com/office/drawing/2014/main" id="{E87AD3ED-C1E7-B428-832B-4D40F852CAFE}"/>
                  </a:ext>
                </a:extLst>
              </p:cNvPr>
              <p:cNvSpPr txBox="1"/>
              <p:nvPr/>
            </p:nvSpPr>
            <p:spPr>
              <a:xfrm>
                <a:off x="832527" y="4813677"/>
                <a:ext cx="762000" cy="30777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a:solidFill>
                      <a:schemeClr val="tx1">
                        <a:lumMod val="75000"/>
                        <a:lumOff val="25000"/>
                      </a:schemeClr>
                    </a:solidFill>
                  </a:rPr>
                  <a:t>User</a:t>
                </a:r>
                <a:endParaRPr lang="en-US" sz="1350"/>
              </a:p>
            </p:txBody>
          </p:sp>
        </p:grpSp>
        <p:grpSp>
          <p:nvGrpSpPr>
            <p:cNvPr id="37" name="Group 36">
              <a:extLst>
                <a:ext uri="{FF2B5EF4-FFF2-40B4-BE49-F238E27FC236}">
                  <a16:creationId xmlns:a16="http://schemas.microsoft.com/office/drawing/2014/main" id="{B6EBAFA3-6210-027A-0207-775247B04649}"/>
                </a:ext>
              </a:extLst>
            </p:cNvPr>
            <p:cNvGrpSpPr/>
            <p:nvPr/>
          </p:nvGrpSpPr>
          <p:grpSpPr>
            <a:xfrm>
              <a:off x="1853457" y="3437072"/>
              <a:ext cx="764218" cy="684825"/>
              <a:chOff x="2763951" y="3493033"/>
              <a:chExt cx="1189404" cy="1068527"/>
            </a:xfrm>
          </p:grpSpPr>
          <p:pic>
            <p:nvPicPr>
              <p:cNvPr id="35" name="Picture 34">
                <a:extLst>
                  <a:ext uri="{FF2B5EF4-FFF2-40B4-BE49-F238E27FC236}">
                    <a16:creationId xmlns:a16="http://schemas.microsoft.com/office/drawing/2014/main" id="{5B235C55-1806-E78D-8654-5263D1524DDA}"/>
                  </a:ext>
                </a:extLst>
              </p:cNvPr>
              <p:cNvPicPr>
                <a:picLocks noChangeAspect="1"/>
              </p:cNvPicPr>
              <p:nvPr/>
            </p:nvPicPr>
            <p:blipFill>
              <a:blip r:embed="rId5"/>
              <a:stretch>
                <a:fillRect/>
              </a:stretch>
            </p:blipFill>
            <p:spPr>
              <a:xfrm>
                <a:off x="3020909" y="3493033"/>
                <a:ext cx="632301" cy="659077"/>
              </a:xfrm>
              <a:prstGeom prst="rect">
                <a:avLst/>
              </a:prstGeom>
            </p:spPr>
          </p:pic>
          <p:sp>
            <p:nvSpPr>
              <p:cNvPr id="36" name="TextBox 35">
                <a:extLst>
                  <a:ext uri="{FF2B5EF4-FFF2-40B4-BE49-F238E27FC236}">
                    <a16:creationId xmlns:a16="http://schemas.microsoft.com/office/drawing/2014/main" id="{D8DA0B45-A32A-10E5-BCC6-B5FB6A92142A}"/>
                  </a:ext>
                </a:extLst>
              </p:cNvPr>
              <p:cNvSpPr txBox="1"/>
              <p:nvPr/>
            </p:nvSpPr>
            <p:spPr>
              <a:xfrm>
                <a:off x="2763951" y="4201393"/>
                <a:ext cx="1189404" cy="36016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b="1">
                    <a:solidFill>
                      <a:schemeClr val="tx1">
                        <a:lumMod val="75000"/>
                        <a:lumOff val="25000"/>
                      </a:schemeClr>
                    </a:solidFill>
                  </a:rPr>
                  <a:t>Query</a:t>
                </a:r>
                <a:endParaRPr lang="en-US" sz="1350">
                  <a:solidFill>
                    <a:schemeClr val="tx1">
                      <a:lumMod val="75000"/>
                      <a:lumOff val="25000"/>
                    </a:schemeClr>
                  </a:solidFill>
                </a:endParaRPr>
              </a:p>
            </p:txBody>
          </p:sp>
        </p:grpSp>
        <p:cxnSp>
          <p:nvCxnSpPr>
            <p:cNvPr id="39" name="Straight Arrow Connector 38">
              <a:extLst>
                <a:ext uri="{FF2B5EF4-FFF2-40B4-BE49-F238E27FC236}">
                  <a16:creationId xmlns:a16="http://schemas.microsoft.com/office/drawing/2014/main" id="{E58B7E13-CC27-1B5C-98DC-25F3F42BCF19}"/>
                </a:ext>
              </a:extLst>
            </p:cNvPr>
            <p:cNvCxnSpPr>
              <a:cxnSpLocks/>
            </p:cNvCxnSpPr>
            <p:nvPr/>
          </p:nvCxnSpPr>
          <p:spPr>
            <a:xfrm>
              <a:off x="1165947" y="3712616"/>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A941A31-5FFD-87F6-C38C-6CC6834A5CD5}"/>
                </a:ext>
              </a:extLst>
            </p:cNvPr>
            <p:cNvSpPr txBox="1"/>
            <p:nvPr/>
          </p:nvSpPr>
          <p:spPr>
            <a:xfrm>
              <a:off x="5478018" y="3322875"/>
              <a:ext cx="807244" cy="32316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825">
                  <a:solidFill>
                    <a:schemeClr val="tx1">
                      <a:lumMod val="75000"/>
                      <a:lumOff val="25000"/>
                    </a:schemeClr>
                  </a:solidFill>
                </a:rPr>
                <a:t>Query + Embedding</a:t>
              </a:r>
              <a:endParaRPr lang="en-US" sz="1350">
                <a:solidFill>
                  <a:schemeClr val="tx1">
                    <a:lumMod val="75000"/>
                    <a:lumOff val="25000"/>
                  </a:schemeClr>
                </a:solidFill>
              </a:endParaRPr>
            </a:p>
          </p:txBody>
        </p:sp>
        <p:sp>
          <p:nvSpPr>
            <p:cNvPr id="43" name="TextBox 42">
              <a:extLst>
                <a:ext uri="{FF2B5EF4-FFF2-40B4-BE49-F238E27FC236}">
                  <a16:creationId xmlns:a16="http://schemas.microsoft.com/office/drawing/2014/main" id="{C13182E6-106C-3F1E-B0B3-BF79806DD478}"/>
                </a:ext>
              </a:extLst>
            </p:cNvPr>
            <p:cNvSpPr txBox="1"/>
            <p:nvPr/>
          </p:nvSpPr>
          <p:spPr>
            <a:xfrm>
              <a:off x="8223792" y="3558032"/>
              <a:ext cx="807244" cy="32316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825">
                  <a:solidFill>
                    <a:schemeClr val="tx1">
                      <a:lumMod val="75000"/>
                      <a:lumOff val="25000"/>
                    </a:schemeClr>
                  </a:solidFill>
                </a:rPr>
                <a:t>Query + Context</a:t>
              </a:r>
              <a:endParaRPr lang="en-US" sz="1350">
                <a:solidFill>
                  <a:schemeClr val="tx1">
                    <a:lumMod val="75000"/>
                    <a:lumOff val="25000"/>
                  </a:schemeClr>
                </a:solidFill>
              </a:endParaRPr>
            </a:p>
          </p:txBody>
        </p:sp>
        <p:grpSp>
          <p:nvGrpSpPr>
            <p:cNvPr id="55" name="Group 54">
              <a:extLst>
                <a:ext uri="{FF2B5EF4-FFF2-40B4-BE49-F238E27FC236}">
                  <a16:creationId xmlns:a16="http://schemas.microsoft.com/office/drawing/2014/main" id="{9B7BE77A-E7F6-2350-7A96-A209C2802AEB}"/>
                </a:ext>
              </a:extLst>
            </p:cNvPr>
            <p:cNvGrpSpPr/>
            <p:nvPr/>
          </p:nvGrpSpPr>
          <p:grpSpPr>
            <a:xfrm>
              <a:off x="3559178" y="2284016"/>
              <a:ext cx="691460" cy="811370"/>
              <a:chOff x="11936965" y="1405989"/>
              <a:chExt cx="1228725" cy="1283610"/>
            </a:xfrm>
          </p:grpSpPr>
          <p:pic>
            <p:nvPicPr>
              <p:cNvPr id="53" name="Picture 52">
                <a:extLst>
                  <a:ext uri="{FF2B5EF4-FFF2-40B4-BE49-F238E27FC236}">
                    <a16:creationId xmlns:a16="http://schemas.microsoft.com/office/drawing/2014/main" id="{12711445-DF71-B3E2-B632-421CFB9D6AA5}"/>
                  </a:ext>
                </a:extLst>
              </p:cNvPr>
              <p:cNvPicPr>
                <a:picLocks noChangeAspect="1"/>
              </p:cNvPicPr>
              <p:nvPr/>
            </p:nvPicPr>
            <p:blipFill>
              <a:blip r:embed="rId6"/>
              <a:stretch>
                <a:fillRect/>
              </a:stretch>
            </p:blipFill>
            <p:spPr>
              <a:xfrm>
                <a:off x="12219461" y="1405989"/>
                <a:ext cx="666750" cy="657225"/>
              </a:xfrm>
              <a:prstGeom prst="rect">
                <a:avLst/>
              </a:prstGeom>
            </p:spPr>
          </p:pic>
          <p:sp>
            <p:nvSpPr>
              <p:cNvPr id="54" name="TextBox 25">
                <a:extLst>
                  <a:ext uri="{FF2B5EF4-FFF2-40B4-BE49-F238E27FC236}">
                    <a16:creationId xmlns:a16="http://schemas.microsoft.com/office/drawing/2014/main" id="{D3B2F73B-4425-E5ED-E2FD-C1B3D11CEB0A}"/>
                  </a:ext>
                </a:extLst>
              </p:cNvPr>
              <p:cNvSpPr txBox="1"/>
              <p:nvPr/>
            </p:nvSpPr>
            <p:spPr>
              <a:xfrm>
                <a:off x="11936965" y="2141824"/>
                <a:ext cx="1228725" cy="54777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900" b="1">
                    <a:solidFill>
                      <a:schemeClr val="tx1">
                        <a:lumMod val="75000"/>
                        <a:lumOff val="25000"/>
                      </a:schemeClr>
                    </a:solidFill>
                  </a:rPr>
                  <a:t>Sentence Chunking</a:t>
                </a:r>
              </a:p>
            </p:txBody>
          </p:sp>
        </p:grpSp>
        <p:grpSp>
          <p:nvGrpSpPr>
            <p:cNvPr id="63" name="Group 62">
              <a:extLst>
                <a:ext uri="{FF2B5EF4-FFF2-40B4-BE49-F238E27FC236}">
                  <a16:creationId xmlns:a16="http://schemas.microsoft.com/office/drawing/2014/main" id="{E35C2F0C-3BCC-8007-D9D7-97AA7E07DECB}"/>
                </a:ext>
              </a:extLst>
            </p:cNvPr>
            <p:cNvGrpSpPr/>
            <p:nvPr/>
          </p:nvGrpSpPr>
          <p:grpSpPr>
            <a:xfrm>
              <a:off x="3289301" y="3306982"/>
              <a:ext cx="804121" cy="932099"/>
              <a:chOff x="4308799" y="3444962"/>
              <a:chExt cx="1300978" cy="1617112"/>
            </a:xfrm>
          </p:grpSpPr>
          <p:sp>
            <p:nvSpPr>
              <p:cNvPr id="57" name="Oval 56">
                <a:extLst>
                  <a:ext uri="{FF2B5EF4-FFF2-40B4-BE49-F238E27FC236}">
                    <a16:creationId xmlns:a16="http://schemas.microsoft.com/office/drawing/2014/main" id="{C10F4985-6762-14D7-56E1-7C6C0AA25C6A}"/>
                  </a:ext>
                </a:extLst>
              </p:cNvPr>
              <p:cNvSpPr/>
              <p:nvPr/>
            </p:nvSpPr>
            <p:spPr>
              <a:xfrm>
                <a:off x="4506329" y="3444962"/>
                <a:ext cx="912253" cy="912253"/>
              </a:xfrm>
              <a:prstGeom prst="ellipse">
                <a:avLst/>
              </a:prstGeom>
              <a:solidFill>
                <a:srgbClr val="CCFF6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58" name="Group 57">
                <a:extLst>
                  <a:ext uri="{FF2B5EF4-FFF2-40B4-BE49-F238E27FC236}">
                    <a16:creationId xmlns:a16="http://schemas.microsoft.com/office/drawing/2014/main" id="{1898888B-4DE7-F2DA-B9DB-4D218ACDBDE8}"/>
                  </a:ext>
                </a:extLst>
              </p:cNvPr>
              <p:cNvGrpSpPr/>
              <p:nvPr/>
            </p:nvGrpSpPr>
            <p:grpSpPr>
              <a:xfrm>
                <a:off x="4483944" y="3664211"/>
                <a:ext cx="989659" cy="480568"/>
                <a:chOff x="4117412" y="5410059"/>
                <a:chExt cx="989659" cy="480568"/>
              </a:xfrm>
            </p:grpSpPr>
            <p:sp>
              <p:nvSpPr>
                <p:cNvPr id="60" name="TextBox 59">
                  <a:extLst>
                    <a:ext uri="{FF2B5EF4-FFF2-40B4-BE49-F238E27FC236}">
                      <a16:creationId xmlns:a16="http://schemas.microsoft.com/office/drawing/2014/main" id="{DED1AEA4-FA71-574A-C63A-43E37BBA09A6}"/>
                    </a:ext>
                  </a:extLst>
                </p:cNvPr>
                <p:cNvSpPr txBox="1"/>
                <p:nvPr/>
              </p:nvSpPr>
              <p:spPr>
                <a:xfrm>
                  <a:off x="4117412" y="5422936"/>
                  <a:ext cx="360609" cy="365761"/>
                </a:xfrm>
                <a:prstGeom prst="rect">
                  <a:avLst/>
                </a:prstGeom>
                <a:noFill/>
                <a:ln w="28575">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1350" b="1">
                      <a:solidFill>
                        <a:schemeClr val="tx1">
                          <a:lumMod val="75000"/>
                          <a:lumOff val="25000"/>
                        </a:schemeClr>
                      </a:solidFill>
                    </a:rPr>
                    <a:t>&lt;</a:t>
                  </a:r>
                  <a:endParaRPr lang="en-GB" sz="1350" b="1" err="1">
                    <a:solidFill>
                      <a:schemeClr val="tx1">
                        <a:lumMod val="75000"/>
                        <a:lumOff val="25000"/>
                      </a:schemeClr>
                    </a:solidFill>
                  </a:endParaRPr>
                </a:p>
              </p:txBody>
            </p:sp>
            <p:sp>
              <p:nvSpPr>
                <p:cNvPr id="61" name="TextBox 60">
                  <a:extLst>
                    <a:ext uri="{FF2B5EF4-FFF2-40B4-BE49-F238E27FC236}">
                      <a16:creationId xmlns:a16="http://schemas.microsoft.com/office/drawing/2014/main" id="{7DCFB07F-DBB0-9C9D-952D-34789ACAC6AE}"/>
                    </a:ext>
                  </a:extLst>
                </p:cNvPr>
                <p:cNvSpPr txBox="1"/>
                <p:nvPr/>
              </p:nvSpPr>
              <p:spPr>
                <a:xfrm rot="10800000">
                  <a:off x="4576116" y="5410059"/>
                  <a:ext cx="530955" cy="480568"/>
                </a:xfrm>
                <a:prstGeom prst="rect">
                  <a:avLst/>
                </a:prstGeom>
                <a:noFill/>
                <a:ln w="28575">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1350" b="1">
                      <a:solidFill>
                        <a:schemeClr val="tx1">
                          <a:lumMod val="75000"/>
                          <a:lumOff val="25000"/>
                        </a:schemeClr>
                      </a:solidFill>
                    </a:rPr>
                    <a:t>&lt;</a:t>
                  </a:r>
                  <a:endParaRPr lang="en-GB" sz="1350" b="1" err="1">
                    <a:solidFill>
                      <a:schemeClr val="tx1">
                        <a:lumMod val="75000"/>
                        <a:lumOff val="25000"/>
                      </a:schemeClr>
                    </a:solidFill>
                  </a:endParaRPr>
                </a:p>
              </p:txBody>
            </p:sp>
            <p:sp>
              <p:nvSpPr>
                <p:cNvPr id="62" name="Oval 61">
                  <a:extLst>
                    <a:ext uri="{FF2B5EF4-FFF2-40B4-BE49-F238E27FC236}">
                      <a16:creationId xmlns:a16="http://schemas.microsoft.com/office/drawing/2014/main" id="{601FF6F4-7938-1A84-97DC-4077549B7030}"/>
                    </a:ext>
                  </a:extLst>
                </p:cNvPr>
                <p:cNvSpPr/>
                <p:nvPr/>
              </p:nvSpPr>
              <p:spPr>
                <a:xfrm>
                  <a:off x="4431527" y="5461565"/>
                  <a:ext cx="354169" cy="364900"/>
                </a:xfrm>
                <a:prstGeom prst="ellipse">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59" name="TextBox 58">
                <a:extLst>
                  <a:ext uri="{FF2B5EF4-FFF2-40B4-BE49-F238E27FC236}">
                    <a16:creationId xmlns:a16="http://schemas.microsoft.com/office/drawing/2014/main" id="{609769AE-0B07-E1EE-3D67-3DF77FAF6B1F}"/>
                  </a:ext>
                </a:extLst>
              </p:cNvPr>
              <p:cNvSpPr txBox="1"/>
              <p:nvPr/>
            </p:nvSpPr>
            <p:spPr>
              <a:xfrm>
                <a:off x="4308799" y="4461362"/>
                <a:ext cx="1300978" cy="60071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900" b="1">
                    <a:solidFill>
                      <a:schemeClr val="tx1">
                        <a:lumMod val="75000"/>
                        <a:lumOff val="25000"/>
                      </a:schemeClr>
                    </a:solidFill>
                  </a:rPr>
                  <a:t>Prompt Template</a:t>
                </a:r>
                <a:endParaRPr lang="en-US" sz="900" b="1">
                  <a:solidFill>
                    <a:schemeClr val="tx1">
                      <a:lumMod val="75000"/>
                      <a:lumOff val="25000"/>
                    </a:schemeClr>
                  </a:solidFill>
                </a:endParaRPr>
              </a:p>
            </p:txBody>
          </p:sp>
        </p:grpSp>
        <p:cxnSp>
          <p:nvCxnSpPr>
            <p:cNvPr id="65" name="Straight Arrow Connector 64">
              <a:extLst>
                <a:ext uri="{FF2B5EF4-FFF2-40B4-BE49-F238E27FC236}">
                  <a16:creationId xmlns:a16="http://schemas.microsoft.com/office/drawing/2014/main" id="{1927CD5F-D0F2-767A-FFB7-50807EC265CF}"/>
                </a:ext>
              </a:extLst>
            </p:cNvPr>
            <p:cNvCxnSpPr>
              <a:cxnSpLocks/>
            </p:cNvCxnSpPr>
            <p:nvPr/>
          </p:nvCxnSpPr>
          <p:spPr>
            <a:xfrm>
              <a:off x="2757466" y="3705382"/>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E0FBC6E-555A-F629-01FD-51AFB9C6E054}"/>
                </a:ext>
              </a:extLst>
            </p:cNvPr>
            <p:cNvCxnSpPr>
              <a:cxnSpLocks/>
            </p:cNvCxnSpPr>
            <p:nvPr/>
          </p:nvCxnSpPr>
          <p:spPr>
            <a:xfrm>
              <a:off x="3111101" y="2580605"/>
              <a:ext cx="4473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7657FEA-B1F5-BCB7-C2EC-E460B972A28A}"/>
                </a:ext>
              </a:extLst>
            </p:cNvPr>
            <p:cNvCxnSpPr>
              <a:cxnSpLocks/>
            </p:cNvCxnSpPr>
            <p:nvPr/>
          </p:nvCxnSpPr>
          <p:spPr>
            <a:xfrm>
              <a:off x="4160896" y="3698147"/>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DF3D311-63D4-D151-2C1A-05FF7D24FBE5}"/>
                </a:ext>
              </a:extLst>
            </p:cNvPr>
            <p:cNvCxnSpPr>
              <a:cxnSpLocks/>
            </p:cNvCxnSpPr>
            <p:nvPr/>
          </p:nvCxnSpPr>
          <p:spPr>
            <a:xfrm>
              <a:off x="4160896" y="2617577"/>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3" name="Picture 72" descr="Brand assets - Hugging Face">
              <a:extLst>
                <a:ext uri="{FF2B5EF4-FFF2-40B4-BE49-F238E27FC236}">
                  <a16:creationId xmlns:a16="http://schemas.microsoft.com/office/drawing/2014/main" id="{FBD94F2F-BCFC-E2FB-56DA-54ED92CDDE8A}"/>
                </a:ext>
              </a:extLst>
            </p:cNvPr>
            <p:cNvPicPr>
              <a:picLocks noChangeAspect="1"/>
            </p:cNvPicPr>
            <p:nvPr/>
          </p:nvPicPr>
          <p:blipFill>
            <a:blip r:embed="rId7"/>
            <a:stretch>
              <a:fillRect/>
            </a:stretch>
          </p:blipFill>
          <p:spPr>
            <a:xfrm rot="16200000">
              <a:off x="4322259" y="2984211"/>
              <a:ext cx="1305046" cy="351609"/>
            </a:xfrm>
            <a:prstGeom prst="rect">
              <a:avLst/>
            </a:prstGeom>
          </p:spPr>
        </p:pic>
        <p:cxnSp>
          <p:nvCxnSpPr>
            <p:cNvPr id="75" name="Straight Arrow Connector 74">
              <a:extLst>
                <a:ext uri="{FF2B5EF4-FFF2-40B4-BE49-F238E27FC236}">
                  <a16:creationId xmlns:a16="http://schemas.microsoft.com/office/drawing/2014/main" id="{A67CFB40-A339-A827-B70C-8B4326111306}"/>
                </a:ext>
              </a:extLst>
            </p:cNvPr>
            <p:cNvCxnSpPr>
              <a:cxnSpLocks/>
            </p:cNvCxnSpPr>
            <p:nvPr/>
          </p:nvCxnSpPr>
          <p:spPr>
            <a:xfrm>
              <a:off x="5614965" y="3705381"/>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4F6DA26-56AB-194B-66E3-33BF60569866}"/>
                </a:ext>
              </a:extLst>
            </p:cNvPr>
            <p:cNvCxnSpPr>
              <a:cxnSpLocks/>
            </p:cNvCxnSpPr>
            <p:nvPr/>
          </p:nvCxnSpPr>
          <p:spPr>
            <a:xfrm>
              <a:off x="5614965" y="2612387"/>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0158758-E823-4A0F-7C1D-8BF086624400}"/>
                </a:ext>
              </a:extLst>
            </p:cNvPr>
            <p:cNvGrpSpPr/>
            <p:nvPr/>
          </p:nvGrpSpPr>
          <p:grpSpPr>
            <a:xfrm>
              <a:off x="5797027" y="4227489"/>
              <a:ext cx="1368523" cy="1175913"/>
              <a:chOff x="7949456" y="4660377"/>
              <a:chExt cx="1824696" cy="1567883"/>
            </a:xfrm>
          </p:grpSpPr>
          <p:pic>
            <p:nvPicPr>
              <p:cNvPr id="79" name="Picture 78">
                <a:extLst>
                  <a:ext uri="{FF2B5EF4-FFF2-40B4-BE49-F238E27FC236}">
                    <a16:creationId xmlns:a16="http://schemas.microsoft.com/office/drawing/2014/main" id="{092AA200-86A6-EDEF-39E9-1DE173981544}"/>
                  </a:ext>
                </a:extLst>
              </p:cNvPr>
              <p:cNvPicPr>
                <a:picLocks noChangeAspect="1"/>
              </p:cNvPicPr>
              <p:nvPr/>
            </p:nvPicPr>
            <p:blipFill>
              <a:blip r:embed="rId8"/>
              <a:stretch>
                <a:fillRect/>
              </a:stretch>
            </p:blipFill>
            <p:spPr>
              <a:xfrm>
                <a:off x="8916902" y="4849462"/>
                <a:ext cx="857250" cy="838200"/>
              </a:xfrm>
              <a:prstGeom prst="rect">
                <a:avLst/>
              </a:prstGeom>
            </p:spPr>
          </p:pic>
          <p:sp>
            <p:nvSpPr>
              <p:cNvPr id="80" name="TextBox 79">
                <a:extLst>
                  <a:ext uri="{FF2B5EF4-FFF2-40B4-BE49-F238E27FC236}">
                    <a16:creationId xmlns:a16="http://schemas.microsoft.com/office/drawing/2014/main" id="{F6D47AC0-EC36-F2A2-B012-0671D41A241E}"/>
                  </a:ext>
                </a:extLst>
              </p:cNvPr>
              <p:cNvSpPr txBox="1"/>
              <p:nvPr/>
            </p:nvSpPr>
            <p:spPr>
              <a:xfrm>
                <a:off x="8141981" y="5705040"/>
                <a:ext cx="1628172" cy="5232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b="1">
                    <a:solidFill>
                      <a:schemeClr val="tx1">
                        <a:lumMod val="75000"/>
                        <a:lumOff val="25000"/>
                      </a:schemeClr>
                    </a:solidFill>
                  </a:rPr>
                  <a:t>LLM</a:t>
                </a:r>
              </a:p>
              <a:p>
                <a:pPr algn="ctr"/>
                <a:r>
                  <a:rPr lang="en-GB" sz="1050" b="1">
                    <a:solidFill>
                      <a:schemeClr val="tx1">
                        <a:lumMod val="75000"/>
                        <a:lumOff val="25000"/>
                      </a:schemeClr>
                    </a:solidFill>
                  </a:rPr>
                  <a:t>(Llama2/Mistral)</a:t>
                </a:r>
              </a:p>
            </p:txBody>
          </p:sp>
          <p:pic>
            <p:nvPicPr>
              <p:cNvPr id="81" name="Picture 80" descr="Ollama: Get up and running with large language models, locally. | Y  Combinator">
                <a:extLst>
                  <a:ext uri="{FF2B5EF4-FFF2-40B4-BE49-F238E27FC236}">
                    <a16:creationId xmlns:a16="http://schemas.microsoft.com/office/drawing/2014/main" id="{BC7A4AF5-7BF8-9E9C-2480-65B161CFE88C}"/>
                  </a:ext>
                </a:extLst>
              </p:cNvPr>
              <p:cNvPicPr>
                <a:picLocks noChangeAspect="1"/>
              </p:cNvPicPr>
              <p:nvPr/>
            </p:nvPicPr>
            <p:blipFill>
              <a:blip r:embed="rId9"/>
              <a:stretch>
                <a:fillRect/>
              </a:stretch>
            </p:blipFill>
            <p:spPr>
              <a:xfrm>
                <a:off x="7949456" y="4660377"/>
                <a:ext cx="1000125" cy="1009650"/>
              </a:xfrm>
              <a:prstGeom prst="rect">
                <a:avLst/>
              </a:prstGeom>
            </p:spPr>
          </p:pic>
        </p:grpSp>
        <p:cxnSp>
          <p:nvCxnSpPr>
            <p:cNvPr id="84" name="Straight Arrow Connector 83">
              <a:extLst>
                <a:ext uri="{FF2B5EF4-FFF2-40B4-BE49-F238E27FC236}">
                  <a16:creationId xmlns:a16="http://schemas.microsoft.com/office/drawing/2014/main" id="{2D944721-FEEF-D3C4-F00F-AA2ECDCD531A}"/>
                </a:ext>
              </a:extLst>
            </p:cNvPr>
            <p:cNvCxnSpPr>
              <a:cxnSpLocks/>
            </p:cNvCxnSpPr>
            <p:nvPr/>
          </p:nvCxnSpPr>
          <p:spPr>
            <a:xfrm flipH="1">
              <a:off x="3983311" y="4677671"/>
              <a:ext cx="1734998" cy="7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A29BAA25-BBE9-8E23-EBDC-A227AA2B5568}"/>
                </a:ext>
              </a:extLst>
            </p:cNvPr>
            <p:cNvCxnSpPr>
              <a:cxnSpLocks/>
            </p:cNvCxnSpPr>
            <p:nvPr/>
          </p:nvCxnSpPr>
          <p:spPr>
            <a:xfrm flipH="1">
              <a:off x="8282009" y="2929347"/>
              <a:ext cx="7233" cy="1707103"/>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763B85E-40C2-D5F3-F581-E648A0762D34}"/>
                </a:ext>
              </a:extLst>
            </p:cNvPr>
            <p:cNvCxnSpPr/>
            <p:nvPr/>
          </p:nvCxnSpPr>
          <p:spPr>
            <a:xfrm flipH="1" flipV="1">
              <a:off x="7299256" y="2922654"/>
              <a:ext cx="986162" cy="7235"/>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4E2941D-E69F-7A3E-7946-C0F24A69A729}"/>
                </a:ext>
              </a:extLst>
            </p:cNvPr>
            <p:cNvCxnSpPr>
              <a:cxnSpLocks/>
            </p:cNvCxnSpPr>
            <p:nvPr/>
          </p:nvCxnSpPr>
          <p:spPr>
            <a:xfrm flipH="1">
              <a:off x="7320352" y="4635206"/>
              <a:ext cx="960940" cy="7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FFA0EF6-644F-D68E-B641-84C9B03BB7AD}"/>
                </a:ext>
              </a:extLst>
            </p:cNvPr>
            <p:cNvCxnSpPr>
              <a:cxnSpLocks/>
            </p:cNvCxnSpPr>
            <p:nvPr/>
          </p:nvCxnSpPr>
          <p:spPr>
            <a:xfrm flipH="1" flipV="1">
              <a:off x="658639" y="4697103"/>
              <a:ext cx="2210969" cy="11312"/>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EED0E38-7BD9-0424-FA1C-AD660949743D}"/>
                </a:ext>
              </a:extLst>
            </p:cNvPr>
            <p:cNvCxnSpPr/>
            <p:nvPr/>
          </p:nvCxnSpPr>
          <p:spPr>
            <a:xfrm flipH="1" flipV="1">
              <a:off x="658534" y="4123413"/>
              <a:ext cx="2411" cy="5703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4010148-25D2-0EAD-8BA8-4B6AD0B33E8B}"/>
                </a:ext>
              </a:extLst>
            </p:cNvPr>
            <p:cNvSpPr txBox="1"/>
            <p:nvPr/>
          </p:nvSpPr>
          <p:spPr>
            <a:xfrm>
              <a:off x="1028701" y="1985779"/>
              <a:ext cx="1268210" cy="184666"/>
            </a:xfrm>
            <a:prstGeom prst="rect">
              <a:avLst/>
            </a:prstGeom>
            <a:solidFill>
              <a:schemeClr val="bg1"/>
            </a:solidFill>
            <a:ln>
              <a:solidFill>
                <a:schemeClr val="tx1"/>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750" b="1">
                  <a:solidFill>
                    <a:schemeClr val="tx1">
                      <a:lumMod val="75000"/>
                      <a:lumOff val="25000"/>
                    </a:schemeClr>
                  </a:solidFill>
                </a:rPr>
                <a:t>Document Workstream</a:t>
              </a:r>
            </a:p>
          </p:txBody>
        </p:sp>
        <p:sp>
          <p:nvSpPr>
            <p:cNvPr id="98" name="TextBox 97">
              <a:extLst>
                <a:ext uri="{FF2B5EF4-FFF2-40B4-BE49-F238E27FC236}">
                  <a16:creationId xmlns:a16="http://schemas.microsoft.com/office/drawing/2014/main" id="{B3F8B041-8D17-7131-089C-8978302844E3}"/>
                </a:ext>
              </a:extLst>
            </p:cNvPr>
            <p:cNvSpPr txBox="1"/>
            <p:nvPr/>
          </p:nvSpPr>
          <p:spPr>
            <a:xfrm>
              <a:off x="1028701" y="4171949"/>
              <a:ext cx="1015253" cy="184666"/>
            </a:xfrm>
            <a:prstGeom prst="rect">
              <a:avLst/>
            </a:prstGeom>
            <a:solidFill>
              <a:schemeClr val="bg1"/>
            </a:solidFill>
            <a:ln>
              <a:solidFill>
                <a:schemeClr val="tx1"/>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750" b="1">
                  <a:solidFill>
                    <a:schemeClr val="tx1">
                      <a:lumMod val="75000"/>
                      <a:lumOff val="25000"/>
                    </a:schemeClr>
                  </a:solidFill>
                </a:rPr>
                <a:t>Query Workstream</a:t>
              </a:r>
            </a:p>
          </p:txBody>
        </p:sp>
        <p:pic>
          <p:nvPicPr>
            <p:cNvPr id="100" name="Graphic 99" descr="Download from cloud with solid fill">
              <a:extLst>
                <a:ext uri="{FF2B5EF4-FFF2-40B4-BE49-F238E27FC236}">
                  <a16:creationId xmlns:a16="http://schemas.microsoft.com/office/drawing/2014/main" id="{D87A1950-FA5C-877B-0BA2-C590DD344F8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71317" y="1574109"/>
              <a:ext cx="914400" cy="914400"/>
            </a:xfrm>
            <a:prstGeom prst="rect">
              <a:avLst/>
            </a:prstGeom>
          </p:spPr>
        </p:pic>
        <p:grpSp>
          <p:nvGrpSpPr>
            <p:cNvPr id="109" name="Group 108">
              <a:extLst>
                <a:ext uri="{FF2B5EF4-FFF2-40B4-BE49-F238E27FC236}">
                  <a16:creationId xmlns:a16="http://schemas.microsoft.com/office/drawing/2014/main" id="{209981D3-566C-4A70-244C-38516C362743}"/>
                </a:ext>
              </a:extLst>
            </p:cNvPr>
            <p:cNvGrpSpPr/>
            <p:nvPr/>
          </p:nvGrpSpPr>
          <p:grpSpPr>
            <a:xfrm>
              <a:off x="2720538" y="4508009"/>
              <a:ext cx="1440467" cy="1442642"/>
              <a:chOff x="2720538" y="4508009"/>
              <a:chExt cx="1440467" cy="1442642"/>
            </a:xfrm>
          </p:grpSpPr>
          <p:sp>
            <p:nvSpPr>
              <p:cNvPr id="46" name="TextBox 45">
                <a:extLst>
                  <a:ext uri="{FF2B5EF4-FFF2-40B4-BE49-F238E27FC236}">
                    <a16:creationId xmlns:a16="http://schemas.microsoft.com/office/drawing/2014/main" id="{E961D47C-7BC2-914D-81EE-191C91D3F645}"/>
                  </a:ext>
                </a:extLst>
              </p:cNvPr>
              <p:cNvSpPr txBox="1"/>
              <p:nvPr/>
            </p:nvSpPr>
            <p:spPr>
              <a:xfrm>
                <a:off x="2720538" y="5073488"/>
                <a:ext cx="1440467" cy="87716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b="1">
                    <a:solidFill>
                      <a:schemeClr val="tx1">
                        <a:lumMod val="75000"/>
                        <a:lumOff val="25000"/>
                      </a:schemeClr>
                    </a:solidFill>
                  </a:rPr>
                  <a:t>Generated News Summary</a:t>
                </a:r>
                <a:br>
                  <a:rPr lang="en-GB" sz="1050" b="1">
                    <a:solidFill>
                      <a:schemeClr val="tx1">
                        <a:lumMod val="75000"/>
                        <a:lumOff val="25000"/>
                      </a:schemeClr>
                    </a:solidFill>
                  </a:rPr>
                </a:br>
                <a:r>
                  <a:rPr lang="en-GB" sz="1050" b="1">
                    <a:solidFill>
                      <a:schemeClr val="tx1">
                        <a:lumMod val="75000"/>
                        <a:lumOff val="25000"/>
                      </a:schemeClr>
                    </a:solidFill>
                    <a:cs typeface="Arial"/>
                  </a:rPr>
                  <a:t>+</a:t>
                </a:r>
                <a:br>
                  <a:rPr lang="en-GB" sz="1050" b="1">
                    <a:solidFill>
                      <a:schemeClr val="tx1">
                        <a:lumMod val="75000"/>
                        <a:lumOff val="25000"/>
                      </a:schemeClr>
                    </a:solidFill>
                    <a:cs typeface="Arial"/>
                  </a:rPr>
                </a:br>
                <a:r>
                  <a:rPr lang="en-GB" sz="1050" b="1">
                    <a:solidFill>
                      <a:schemeClr val="tx1">
                        <a:lumMod val="75000"/>
                        <a:lumOff val="25000"/>
                      </a:schemeClr>
                    </a:solidFill>
                    <a:cs typeface="Arial"/>
                  </a:rPr>
                  <a:t>Recommended Research Solutions</a:t>
                </a:r>
              </a:p>
            </p:txBody>
          </p:sp>
          <p:pic>
            <p:nvPicPr>
              <p:cNvPr id="104" name="Picture 103" descr="Report icons for free download | Freepik">
                <a:extLst>
                  <a:ext uri="{FF2B5EF4-FFF2-40B4-BE49-F238E27FC236}">
                    <a16:creationId xmlns:a16="http://schemas.microsoft.com/office/drawing/2014/main" id="{CDC0B68B-3AA9-6509-A721-EBA33459F63F}"/>
                  </a:ext>
                </a:extLst>
              </p:cNvPr>
              <p:cNvPicPr>
                <a:picLocks noChangeAspect="1"/>
              </p:cNvPicPr>
              <p:nvPr/>
            </p:nvPicPr>
            <p:blipFill>
              <a:blip r:embed="rId12"/>
              <a:stretch>
                <a:fillRect/>
              </a:stretch>
            </p:blipFill>
            <p:spPr>
              <a:xfrm>
                <a:off x="3176695" y="4508009"/>
                <a:ext cx="528017" cy="528017"/>
              </a:xfrm>
              <a:prstGeom prst="rect">
                <a:avLst/>
              </a:prstGeom>
            </p:spPr>
          </p:pic>
        </p:grpSp>
        <p:grpSp>
          <p:nvGrpSpPr>
            <p:cNvPr id="108" name="Group 107">
              <a:extLst>
                <a:ext uri="{FF2B5EF4-FFF2-40B4-BE49-F238E27FC236}">
                  <a16:creationId xmlns:a16="http://schemas.microsoft.com/office/drawing/2014/main" id="{5B953888-D83D-8338-F5CD-354B04DEA1A8}"/>
                </a:ext>
              </a:extLst>
            </p:cNvPr>
            <p:cNvGrpSpPr/>
            <p:nvPr/>
          </p:nvGrpSpPr>
          <p:grpSpPr>
            <a:xfrm>
              <a:off x="1029100" y="2258044"/>
              <a:ext cx="920020" cy="810852"/>
              <a:chOff x="1029100" y="2258044"/>
              <a:chExt cx="920020" cy="810852"/>
            </a:xfrm>
          </p:grpSpPr>
          <p:pic>
            <p:nvPicPr>
              <p:cNvPr id="103" name="Picture 102" descr="Online Scraper Icon - Free Download ...">
                <a:extLst>
                  <a:ext uri="{FF2B5EF4-FFF2-40B4-BE49-F238E27FC236}">
                    <a16:creationId xmlns:a16="http://schemas.microsoft.com/office/drawing/2014/main" id="{0720A1A5-89EF-2E46-6939-9D699AD2F9AB}"/>
                  </a:ext>
                </a:extLst>
              </p:cNvPr>
              <p:cNvPicPr>
                <a:picLocks noChangeAspect="1"/>
              </p:cNvPicPr>
              <p:nvPr/>
            </p:nvPicPr>
            <p:blipFill>
              <a:blip r:embed="rId13"/>
              <a:stretch>
                <a:fillRect/>
              </a:stretch>
            </p:blipFill>
            <p:spPr>
              <a:xfrm>
                <a:off x="1164741" y="2258044"/>
                <a:ext cx="646044" cy="639833"/>
              </a:xfrm>
              <a:prstGeom prst="rect">
                <a:avLst/>
              </a:prstGeom>
              <a:ln>
                <a:noFill/>
              </a:ln>
              <a:effectLst>
                <a:softEdge rad="112500"/>
              </a:effectLst>
            </p:spPr>
          </p:pic>
          <p:sp>
            <p:nvSpPr>
              <p:cNvPr id="106" name="TextBox 105">
                <a:extLst>
                  <a:ext uri="{FF2B5EF4-FFF2-40B4-BE49-F238E27FC236}">
                    <a16:creationId xmlns:a16="http://schemas.microsoft.com/office/drawing/2014/main" id="{6AB06DEE-E9FF-00DB-CC95-8442861081D2}"/>
                  </a:ext>
                </a:extLst>
              </p:cNvPr>
              <p:cNvSpPr txBox="1"/>
              <p:nvPr/>
            </p:nvSpPr>
            <p:spPr>
              <a:xfrm>
                <a:off x="1029100" y="2861147"/>
                <a:ext cx="92002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900" b="1">
                    <a:solidFill>
                      <a:schemeClr val="tx1">
                        <a:lumMod val="75000"/>
                        <a:lumOff val="25000"/>
                      </a:schemeClr>
                    </a:solidFill>
                  </a:rPr>
                  <a:t>Web Scrapper</a:t>
                </a:r>
                <a:endParaRPr lang="en-US" sz="900" b="1">
                  <a:solidFill>
                    <a:schemeClr val="tx1">
                      <a:lumMod val="75000"/>
                      <a:lumOff val="25000"/>
                    </a:schemeClr>
                  </a:solidFill>
                </a:endParaRPr>
              </a:p>
            </p:txBody>
          </p:sp>
        </p:grpSp>
        <p:cxnSp>
          <p:nvCxnSpPr>
            <p:cNvPr id="107" name="Straight Arrow Connector 106">
              <a:extLst>
                <a:ext uri="{FF2B5EF4-FFF2-40B4-BE49-F238E27FC236}">
                  <a16:creationId xmlns:a16="http://schemas.microsoft.com/office/drawing/2014/main" id="{87B3D799-FF8B-D1F1-3AED-4FC545D21C9C}"/>
                </a:ext>
              </a:extLst>
            </p:cNvPr>
            <p:cNvCxnSpPr>
              <a:cxnSpLocks/>
            </p:cNvCxnSpPr>
            <p:nvPr/>
          </p:nvCxnSpPr>
          <p:spPr>
            <a:xfrm>
              <a:off x="1701433" y="2618598"/>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12" name="Picture 111" descr="Documents clustering – Text Mining with R – DataMathStat">
              <a:extLst>
                <a:ext uri="{FF2B5EF4-FFF2-40B4-BE49-F238E27FC236}">
                  <a16:creationId xmlns:a16="http://schemas.microsoft.com/office/drawing/2014/main" id="{648C5353-EAC0-2FA6-62C7-BB5128C906C7}"/>
                </a:ext>
              </a:extLst>
            </p:cNvPr>
            <p:cNvPicPr>
              <a:picLocks noChangeAspect="1"/>
            </p:cNvPicPr>
            <p:nvPr/>
          </p:nvPicPr>
          <p:blipFill>
            <a:blip r:embed="rId14"/>
            <a:stretch>
              <a:fillRect/>
            </a:stretch>
          </p:blipFill>
          <p:spPr>
            <a:xfrm>
              <a:off x="2234219" y="2332386"/>
              <a:ext cx="962394" cy="519774"/>
            </a:xfrm>
            <a:prstGeom prst="rect">
              <a:avLst/>
            </a:prstGeom>
          </p:spPr>
        </p:pic>
        <p:cxnSp>
          <p:nvCxnSpPr>
            <p:cNvPr id="113" name="Straight Arrow Connector 112">
              <a:extLst>
                <a:ext uri="{FF2B5EF4-FFF2-40B4-BE49-F238E27FC236}">
                  <a16:creationId xmlns:a16="http://schemas.microsoft.com/office/drawing/2014/main" id="{535DBB2D-3CD4-D75C-54AB-5CE4277EC9B4}"/>
                </a:ext>
              </a:extLst>
            </p:cNvPr>
            <p:cNvCxnSpPr>
              <a:cxnSpLocks/>
            </p:cNvCxnSpPr>
            <p:nvPr/>
          </p:nvCxnSpPr>
          <p:spPr>
            <a:xfrm>
              <a:off x="3111101" y="2751108"/>
              <a:ext cx="4473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51D95AB-1D96-279A-C0F9-048842DB347C}"/>
                </a:ext>
              </a:extLst>
            </p:cNvPr>
            <p:cNvCxnSpPr>
              <a:cxnSpLocks/>
            </p:cNvCxnSpPr>
            <p:nvPr/>
          </p:nvCxnSpPr>
          <p:spPr>
            <a:xfrm>
              <a:off x="3111101" y="2410102"/>
              <a:ext cx="4473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D41784B2-830B-B493-148C-D21A5EA306EE}"/>
                </a:ext>
              </a:extLst>
            </p:cNvPr>
            <p:cNvSpPr txBox="1"/>
            <p:nvPr/>
          </p:nvSpPr>
          <p:spPr>
            <a:xfrm>
              <a:off x="4248675" y="1489057"/>
              <a:ext cx="128445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b="1">
                  <a:solidFill>
                    <a:schemeClr val="tx1">
                      <a:lumMod val="75000"/>
                      <a:lumOff val="25000"/>
                    </a:schemeClr>
                  </a:solidFill>
                </a:rPr>
                <a:t>Periodic Scanning</a:t>
              </a:r>
              <a:r>
                <a:rPr lang="en-GB" sz="900" b="1">
                  <a:solidFill>
                    <a:srgbClr val="FF0000"/>
                  </a:solidFill>
                </a:rPr>
                <a:t>*</a:t>
              </a:r>
              <a:endParaRPr lang="en-US">
                <a:solidFill>
                  <a:srgbClr val="FF0000"/>
                </a:solidFill>
              </a:endParaRPr>
            </a:p>
          </p:txBody>
        </p:sp>
        <p:sp>
          <p:nvSpPr>
            <p:cNvPr id="119" name="TextBox 118">
              <a:extLst>
                <a:ext uri="{FF2B5EF4-FFF2-40B4-BE49-F238E27FC236}">
                  <a16:creationId xmlns:a16="http://schemas.microsoft.com/office/drawing/2014/main" id="{033ABC99-9A64-7A3D-4796-9A8F37690664}"/>
                </a:ext>
              </a:extLst>
            </p:cNvPr>
            <p:cNvSpPr txBox="1"/>
            <p:nvPr/>
          </p:nvSpPr>
          <p:spPr>
            <a:xfrm>
              <a:off x="7709883" y="1985779"/>
              <a:ext cx="1268210" cy="184666"/>
            </a:xfrm>
            <a:prstGeom prst="rect">
              <a:avLst/>
            </a:prstGeom>
            <a:solidFill>
              <a:schemeClr val="bg1"/>
            </a:solidFill>
            <a:ln>
              <a:solidFill>
                <a:schemeClr val="tx1"/>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750" b="1">
                  <a:solidFill>
                    <a:schemeClr val="tx1">
                      <a:lumMod val="75000"/>
                      <a:lumOff val="25000"/>
                    </a:schemeClr>
                  </a:solidFill>
                </a:rPr>
                <a:t>Knowledge Workstream</a:t>
              </a:r>
            </a:p>
          </p:txBody>
        </p:sp>
      </p:grpSp>
    </p:spTree>
    <p:extLst>
      <p:ext uri="{BB962C8B-B14F-4D97-AF65-F5344CB8AC3E}">
        <p14:creationId xmlns:p14="http://schemas.microsoft.com/office/powerpoint/2010/main" val="139762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A8B9-5899-3A94-828C-4742C8D0C0E0}"/>
              </a:ext>
            </a:extLst>
          </p:cNvPr>
          <p:cNvSpPr>
            <a:spLocks noGrp="1"/>
          </p:cNvSpPr>
          <p:nvPr>
            <p:ph type="title"/>
          </p:nvPr>
        </p:nvSpPr>
        <p:spPr>
          <a:xfrm>
            <a:off x="610014" y="107956"/>
            <a:ext cx="6600413" cy="545561"/>
          </a:xfrm>
        </p:spPr>
        <p:txBody>
          <a:bodyPr/>
          <a:lstStyle/>
          <a:p>
            <a:r>
              <a:rPr lang="en-GB">
                <a:latin typeface="Arial"/>
                <a:cs typeface="Arial"/>
              </a:rPr>
              <a:t>Document Workstream</a:t>
            </a:r>
            <a:endParaRPr lang="en-US" err="1"/>
          </a:p>
        </p:txBody>
      </p:sp>
      <p:sp>
        <p:nvSpPr>
          <p:cNvPr id="4" name="Slide Number Placeholder 3">
            <a:extLst>
              <a:ext uri="{FF2B5EF4-FFF2-40B4-BE49-F238E27FC236}">
                <a16:creationId xmlns:a16="http://schemas.microsoft.com/office/drawing/2014/main" id="{6F5EBF72-0FA1-0B47-88D3-6BDA2F3B919D}"/>
              </a:ext>
            </a:extLst>
          </p:cNvPr>
          <p:cNvSpPr>
            <a:spLocks noGrp="1"/>
          </p:cNvSpPr>
          <p:nvPr>
            <p:ph type="sldNum" sz="quarter" idx="4"/>
          </p:nvPr>
        </p:nvSpPr>
        <p:spPr/>
        <p:txBody>
          <a:bodyPr/>
          <a:lstStyle/>
          <a:p>
            <a:r>
              <a:rPr lang="en-SG"/>
              <a:t>Page </a:t>
            </a:r>
            <a:fld id="{2F63C605-4FC6-46DE-BC90-871762EA3F52}" type="slidenum">
              <a:rPr lang="en-SG" smtClean="0"/>
              <a:pPr/>
              <a:t>11</a:t>
            </a:fld>
            <a:endParaRPr lang="en-SG"/>
          </a:p>
        </p:txBody>
      </p:sp>
      <p:sp>
        <p:nvSpPr>
          <p:cNvPr id="7" name="TextBox 6">
            <a:extLst>
              <a:ext uri="{FF2B5EF4-FFF2-40B4-BE49-F238E27FC236}">
                <a16:creationId xmlns:a16="http://schemas.microsoft.com/office/drawing/2014/main" id="{F0B9FDEC-88F3-73B6-016B-88B247607CCC}"/>
              </a:ext>
            </a:extLst>
          </p:cNvPr>
          <p:cNvSpPr txBox="1"/>
          <p:nvPr/>
        </p:nvSpPr>
        <p:spPr>
          <a:xfrm>
            <a:off x="555685" y="651542"/>
            <a:ext cx="83003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The </a:t>
            </a:r>
            <a:r>
              <a:rPr lang="en-US" sz="1200" b="1"/>
              <a:t>Document Workstream</a:t>
            </a:r>
            <a:r>
              <a:rPr lang="en-US" sz="1200"/>
              <a:t> focuses on automating the retrieval, processing, and categorization of academic research papers and news articles. This pipeline ensures seamless integration of both scholarly and media perspectives, providing researchers with structured insights.</a:t>
            </a:r>
          </a:p>
        </p:txBody>
      </p:sp>
      <p:sp>
        <p:nvSpPr>
          <p:cNvPr id="47" name="TextBox 46">
            <a:extLst>
              <a:ext uri="{FF2B5EF4-FFF2-40B4-BE49-F238E27FC236}">
                <a16:creationId xmlns:a16="http://schemas.microsoft.com/office/drawing/2014/main" id="{99722A97-0C60-8089-40F9-BF687CE27208}"/>
              </a:ext>
            </a:extLst>
          </p:cNvPr>
          <p:cNvSpPr txBox="1"/>
          <p:nvPr/>
        </p:nvSpPr>
        <p:spPr>
          <a:xfrm>
            <a:off x="-11388" y="3445789"/>
            <a:ext cx="2432603" cy="29114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Web Scraper for Relevant URLs</a:t>
            </a:r>
          </a:p>
          <a:p>
            <a:r>
              <a:rPr lang="en-US" sz="800"/>
              <a:t>A web scraping module will be developed to identify and collect URLs from selected research publication repositories and news sources.</a:t>
            </a:r>
            <a:endParaRPr lang="en-US" sz="800">
              <a:cs typeface="Arial"/>
            </a:endParaRPr>
          </a:p>
          <a:p>
            <a:r>
              <a:rPr lang="en-US" sz="800" b="1"/>
              <a:t>Key Features:</a:t>
            </a:r>
            <a:endParaRPr lang="en-US" sz="800" b="1">
              <a:cs typeface="Arial"/>
            </a:endParaRPr>
          </a:p>
          <a:p>
            <a:pPr marL="228600" indent="-228600">
              <a:buFont typeface=""/>
              <a:buChar char="•"/>
            </a:pPr>
            <a:r>
              <a:rPr lang="en-US" sz="800" b="1"/>
              <a:t>Targeted Domains:</a:t>
            </a:r>
            <a:endParaRPr lang="en-US" sz="800" b="1">
              <a:cs typeface="Arial"/>
            </a:endParaRPr>
          </a:p>
          <a:p>
            <a:pPr marL="228600" lvl="1" indent="-228600">
              <a:buFont typeface=""/>
              <a:buChar char="•"/>
            </a:pPr>
            <a:r>
              <a:rPr lang="en-US" sz="800"/>
              <a:t>Research: ACM Digital Library, IEEE Xplore, </a:t>
            </a:r>
            <a:r>
              <a:rPr lang="en-US" sz="800" err="1"/>
              <a:t>arXiv</a:t>
            </a:r>
            <a:r>
              <a:rPr lang="en-US" sz="800"/>
              <a:t>, Papers with Code.</a:t>
            </a:r>
            <a:endParaRPr lang="en-US" sz="800">
              <a:cs typeface="Arial"/>
            </a:endParaRPr>
          </a:p>
          <a:p>
            <a:pPr marL="228600" lvl="1" indent="-228600">
              <a:buFont typeface=""/>
              <a:buChar char="•"/>
            </a:pPr>
            <a:r>
              <a:rPr lang="en-US" sz="800"/>
              <a:t>News: Major scientific news outlets (e.g., Nature, Science, TechCrunch).</a:t>
            </a:r>
            <a:endParaRPr lang="en-US" sz="800">
              <a:cs typeface="Arial"/>
            </a:endParaRPr>
          </a:p>
          <a:p>
            <a:pPr marL="228600" indent="-228600">
              <a:buFont typeface=""/>
              <a:buChar char="•"/>
            </a:pPr>
            <a:r>
              <a:rPr lang="en-US" sz="800" b="1"/>
              <a:t>Dynamic URL Extraction:</a:t>
            </a:r>
            <a:endParaRPr lang="en-US" sz="800" b="1">
              <a:cs typeface="Arial"/>
            </a:endParaRPr>
          </a:p>
          <a:p>
            <a:pPr marL="228600" lvl="1" indent="-228600">
              <a:buFont typeface=""/>
              <a:buChar char="•"/>
            </a:pPr>
            <a:r>
              <a:rPr lang="en-US" sz="800"/>
              <a:t>Uses </a:t>
            </a:r>
            <a:r>
              <a:rPr lang="en-US" sz="800" b="1" err="1"/>
              <a:t>BeautifulSoup</a:t>
            </a:r>
            <a:r>
              <a:rPr lang="en-US" sz="800" b="1"/>
              <a:t>/Selenium/Scrapy</a:t>
            </a:r>
            <a:r>
              <a:rPr lang="en-US" sz="800"/>
              <a:t> to navigate webpages and extract links to relevant research papers and news articles.</a:t>
            </a:r>
            <a:endParaRPr lang="en-US" sz="800">
              <a:cs typeface="Arial"/>
            </a:endParaRPr>
          </a:p>
          <a:p>
            <a:pPr marL="228600" lvl="1" indent="-228600">
              <a:buFont typeface=""/>
              <a:buChar char="•"/>
            </a:pPr>
            <a:r>
              <a:rPr lang="en-US" sz="800"/>
              <a:t>Identifies patterns in URL structures to filter out irrelevant pages.</a:t>
            </a:r>
            <a:endParaRPr lang="en-US" sz="800">
              <a:cs typeface="Arial"/>
            </a:endParaRPr>
          </a:p>
          <a:p>
            <a:pPr marL="228600" indent="-228600">
              <a:buFont typeface=""/>
              <a:buChar char="•"/>
            </a:pPr>
            <a:r>
              <a:rPr lang="en-US" sz="800" b="1"/>
              <a:t>Metadata Collection:</a:t>
            </a:r>
            <a:endParaRPr lang="en-US" sz="800" b="1">
              <a:cs typeface="Arial"/>
            </a:endParaRPr>
          </a:p>
          <a:p>
            <a:pPr marL="228600" lvl="1" indent="-228600">
              <a:buFont typeface=""/>
              <a:buChar char="•"/>
            </a:pPr>
            <a:r>
              <a:rPr lang="en-US" sz="800"/>
              <a:t>Extracts essential details (e.g., title, author, publication date, abstract) to facilitate later categorization.</a:t>
            </a:r>
            <a:endParaRPr lang="en-US" sz="800">
              <a:cs typeface="Arial"/>
            </a:endParaRPr>
          </a:p>
          <a:p>
            <a:pPr marL="228600" indent="-228600">
              <a:buFont typeface=""/>
              <a:buChar char="•"/>
            </a:pPr>
            <a:r>
              <a:rPr lang="en-US" sz="800" b="1"/>
              <a:t>Duplicate Filtering:</a:t>
            </a:r>
            <a:endParaRPr lang="en-US" sz="800" b="1">
              <a:cs typeface="Arial"/>
            </a:endParaRPr>
          </a:p>
          <a:p>
            <a:pPr marL="228600" lvl="1" indent="-228600">
              <a:buFont typeface=""/>
              <a:buChar char="•"/>
            </a:pPr>
            <a:r>
              <a:rPr lang="en-US" sz="800"/>
              <a:t>Implements a hash-based mechanism to remove duplicate URLs before processing.</a:t>
            </a:r>
            <a:endParaRPr lang="en-US" sz="800">
              <a:cs typeface="Arial"/>
            </a:endParaRPr>
          </a:p>
        </p:txBody>
      </p:sp>
      <p:grpSp>
        <p:nvGrpSpPr>
          <p:cNvPr id="52" name="Group 51">
            <a:extLst>
              <a:ext uri="{FF2B5EF4-FFF2-40B4-BE49-F238E27FC236}">
                <a16:creationId xmlns:a16="http://schemas.microsoft.com/office/drawing/2014/main" id="{727FEAF2-AEAD-9563-ADA6-A6B627B04F38}"/>
              </a:ext>
            </a:extLst>
          </p:cNvPr>
          <p:cNvGrpSpPr/>
          <p:nvPr/>
        </p:nvGrpSpPr>
        <p:grpSpPr>
          <a:xfrm>
            <a:off x="1631260" y="1054220"/>
            <a:ext cx="5833790" cy="2379705"/>
            <a:chOff x="755374" y="1439361"/>
            <a:chExt cx="4504431" cy="1696390"/>
          </a:xfrm>
        </p:grpSpPr>
        <p:grpSp>
          <p:nvGrpSpPr>
            <p:cNvPr id="48" name="Group 47">
              <a:extLst>
                <a:ext uri="{FF2B5EF4-FFF2-40B4-BE49-F238E27FC236}">
                  <a16:creationId xmlns:a16="http://schemas.microsoft.com/office/drawing/2014/main" id="{6FEE32D2-4AF4-0C6B-584C-7682CD4A522F}"/>
                </a:ext>
              </a:extLst>
            </p:cNvPr>
            <p:cNvGrpSpPr/>
            <p:nvPr/>
          </p:nvGrpSpPr>
          <p:grpSpPr>
            <a:xfrm>
              <a:off x="755374" y="1439361"/>
              <a:ext cx="4504431" cy="1696390"/>
              <a:chOff x="1028700" y="1489057"/>
              <a:chExt cx="4504431" cy="1696390"/>
            </a:xfrm>
          </p:grpSpPr>
          <p:sp>
            <p:nvSpPr>
              <p:cNvPr id="12" name="Rectangle 11">
                <a:extLst>
                  <a:ext uri="{FF2B5EF4-FFF2-40B4-BE49-F238E27FC236}">
                    <a16:creationId xmlns:a16="http://schemas.microsoft.com/office/drawing/2014/main" id="{5D8354F7-0714-F9E8-688F-3D0910849D2A}"/>
                  </a:ext>
                </a:extLst>
              </p:cNvPr>
              <p:cNvSpPr/>
              <p:nvPr/>
            </p:nvSpPr>
            <p:spPr>
              <a:xfrm>
                <a:off x="1028700" y="1985780"/>
                <a:ext cx="3718112" cy="119006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TextBox 13">
                <a:extLst>
                  <a:ext uri="{FF2B5EF4-FFF2-40B4-BE49-F238E27FC236}">
                    <a16:creationId xmlns:a16="http://schemas.microsoft.com/office/drawing/2014/main" id="{E4BAC8E9-DFF9-D1B5-34B6-032349A8E2C7}"/>
                  </a:ext>
                </a:extLst>
              </p:cNvPr>
              <p:cNvSpPr txBox="1"/>
              <p:nvPr/>
            </p:nvSpPr>
            <p:spPr>
              <a:xfrm>
                <a:off x="1970004" y="2839198"/>
                <a:ext cx="1143650"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900" b="1">
                    <a:solidFill>
                      <a:schemeClr val="tx1">
                        <a:lumMod val="75000"/>
                        <a:lumOff val="25000"/>
                      </a:schemeClr>
                    </a:solidFill>
                  </a:rPr>
                  <a:t>Document Clustering</a:t>
                </a:r>
                <a:endParaRPr lang="en-US" sz="900" b="1">
                  <a:solidFill>
                    <a:schemeClr val="tx1">
                      <a:lumMod val="75000"/>
                      <a:lumOff val="25000"/>
                    </a:schemeClr>
                  </a:solidFill>
                </a:endParaRPr>
              </a:p>
            </p:txBody>
          </p:sp>
          <p:grpSp>
            <p:nvGrpSpPr>
              <p:cNvPr id="20" name="Group 19">
                <a:extLst>
                  <a:ext uri="{FF2B5EF4-FFF2-40B4-BE49-F238E27FC236}">
                    <a16:creationId xmlns:a16="http://schemas.microsoft.com/office/drawing/2014/main" id="{A865E70F-C5B4-8B5D-FADB-DDDF0C796254}"/>
                  </a:ext>
                </a:extLst>
              </p:cNvPr>
              <p:cNvGrpSpPr/>
              <p:nvPr/>
            </p:nvGrpSpPr>
            <p:grpSpPr>
              <a:xfrm>
                <a:off x="3559178" y="2284016"/>
                <a:ext cx="691460" cy="811370"/>
                <a:chOff x="11936965" y="1405989"/>
                <a:chExt cx="1228725" cy="1283610"/>
              </a:xfrm>
            </p:grpSpPr>
            <p:pic>
              <p:nvPicPr>
                <p:cNvPr id="18" name="Picture 17">
                  <a:extLst>
                    <a:ext uri="{FF2B5EF4-FFF2-40B4-BE49-F238E27FC236}">
                      <a16:creationId xmlns:a16="http://schemas.microsoft.com/office/drawing/2014/main" id="{B91CB37A-DFD3-ED58-7B8E-A2B68AB0C8D5}"/>
                    </a:ext>
                  </a:extLst>
                </p:cNvPr>
                <p:cNvPicPr>
                  <a:picLocks noChangeAspect="1"/>
                </p:cNvPicPr>
                <p:nvPr/>
              </p:nvPicPr>
              <p:blipFill>
                <a:blip r:embed="rId2"/>
                <a:stretch>
                  <a:fillRect/>
                </a:stretch>
              </p:blipFill>
              <p:spPr>
                <a:xfrm>
                  <a:off x="12219461" y="1405989"/>
                  <a:ext cx="666750" cy="657225"/>
                </a:xfrm>
                <a:prstGeom prst="rect">
                  <a:avLst/>
                </a:prstGeom>
              </p:spPr>
            </p:pic>
            <p:sp>
              <p:nvSpPr>
                <p:cNvPr id="19" name="TextBox 25">
                  <a:extLst>
                    <a:ext uri="{FF2B5EF4-FFF2-40B4-BE49-F238E27FC236}">
                      <a16:creationId xmlns:a16="http://schemas.microsoft.com/office/drawing/2014/main" id="{0AA04552-A81E-55DE-34B5-F9FC82ACB760}"/>
                    </a:ext>
                  </a:extLst>
                </p:cNvPr>
                <p:cNvSpPr txBox="1"/>
                <p:nvPr/>
              </p:nvSpPr>
              <p:spPr>
                <a:xfrm>
                  <a:off x="11936965" y="2141824"/>
                  <a:ext cx="1228725" cy="54777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900" b="1">
                      <a:solidFill>
                        <a:schemeClr val="tx1">
                          <a:lumMod val="75000"/>
                          <a:lumOff val="25000"/>
                        </a:schemeClr>
                      </a:solidFill>
                    </a:rPr>
                    <a:t>Sentence Chunking</a:t>
                  </a:r>
                </a:p>
              </p:txBody>
            </p:sp>
          </p:grpSp>
          <p:cxnSp>
            <p:nvCxnSpPr>
              <p:cNvPr id="22" name="Straight Arrow Connector 21">
                <a:extLst>
                  <a:ext uri="{FF2B5EF4-FFF2-40B4-BE49-F238E27FC236}">
                    <a16:creationId xmlns:a16="http://schemas.microsoft.com/office/drawing/2014/main" id="{1973EC43-6630-8F8C-87B5-A47D666E29BC}"/>
                  </a:ext>
                </a:extLst>
              </p:cNvPr>
              <p:cNvCxnSpPr>
                <a:cxnSpLocks/>
              </p:cNvCxnSpPr>
              <p:nvPr/>
            </p:nvCxnSpPr>
            <p:spPr>
              <a:xfrm>
                <a:off x="3111101" y="2580605"/>
                <a:ext cx="4473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F6FA91-7754-2730-75D9-7BBE3F34B6FC}"/>
                  </a:ext>
                </a:extLst>
              </p:cNvPr>
              <p:cNvCxnSpPr>
                <a:cxnSpLocks/>
              </p:cNvCxnSpPr>
              <p:nvPr/>
            </p:nvCxnSpPr>
            <p:spPr>
              <a:xfrm>
                <a:off x="4160896" y="2617577"/>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216DECA-180B-EB66-CBF0-D7B98C26D86B}"/>
                  </a:ext>
                </a:extLst>
              </p:cNvPr>
              <p:cNvSpPr txBox="1"/>
              <p:nvPr/>
            </p:nvSpPr>
            <p:spPr>
              <a:xfrm>
                <a:off x="1028701" y="1985779"/>
                <a:ext cx="1268210" cy="184666"/>
              </a:xfrm>
              <a:prstGeom prst="rect">
                <a:avLst/>
              </a:prstGeom>
              <a:solidFill>
                <a:schemeClr val="bg1"/>
              </a:solidFill>
              <a:ln>
                <a:solidFill>
                  <a:schemeClr val="tx1"/>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750" b="1">
                    <a:solidFill>
                      <a:schemeClr val="tx1">
                        <a:lumMod val="75000"/>
                        <a:lumOff val="25000"/>
                      </a:schemeClr>
                    </a:solidFill>
                  </a:rPr>
                  <a:t>Document Workstream</a:t>
                </a:r>
              </a:p>
            </p:txBody>
          </p:sp>
          <p:pic>
            <p:nvPicPr>
              <p:cNvPr id="30" name="Graphic 29" descr="Download from cloud with solid fill">
                <a:extLst>
                  <a:ext uri="{FF2B5EF4-FFF2-40B4-BE49-F238E27FC236}">
                    <a16:creationId xmlns:a16="http://schemas.microsoft.com/office/drawing/2014/main" id="{13B519EF-9D5A-72D8-7268-38C8415C9D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1317" y="1574109"/>
                <a:ext cx="914400" cy="914400"/>
              </a:xfrm>
              <a:prstGeom prst="rect">
                <a:avLst/>
              </a:prstGeom>
            </p:spPr>
          </p:pic>
          <p:grpSp>
            <p:nvGrpSpPr>
              <p:cNvPr id="34" name="Group 33">
                <a:extLst>
                  <a:ext uri="{FF2B5EF4-FFF2-40B4-BE49-F238E27FC236}">
                    <a16:creationId xmlns:a16="http://schemas.microsoft.com/office/drawing/2014/main" id="{89934AB8-3D7A-EAEB-C092-D7464407E982}"/>
                  </a:ext>
                </a:extLst>
              </p:cNvPr>
              <p:cNvGrpSpPr/>
              <p:nvPr/>
            </p:nvGrpSpPr>
            <p:grpSpPr>
              <a:xfrm>
                <a:off x="1029100" y="2258044"/>
                <a:ext cx="920020" cy="810852"/>
                <a:chOff x="1029100" y="2258044"/>
                <a:chExt cx="920020" cy="810852"/>
              </a:xfrm>
            </p:grpSpPr>
            <p:pic>
              <p:nvPicPr>
                <p:cNvPr id="32" name="Picture 31" descr="Online Scraper Icon - Free Download ...">
                  <a:extLst>
                    <a:ext uri="{FF2B5EF4-FFF2-40B4-BE49-F238E27FC236}">
                      <a16:creationId xmlns:a16="http://schemas.microsoft.com/office/drawing/2014/main" id="{0CA66EBB-16F2-1B86-ECA4-97F9B0E72358}"/>
                    </a:ext>
                  </a:extLst>
                </p:cNvPr>
                <p:cNvPicPr>
                  <a:picLocks noChangeAspect="1"/>
                </p:cNvPicPr>
                <p:nvPr/>
              </p:nvPicPr>
              <p:blipFill>
                <a:blip r:embed="rId5"/>
                <a:stretch>
                  <a:fillRect/>
                </a:stretch>
              </p:blipFill>
              <p:spPr>
                <a:xfrm>
                  <a:off x="1164741" y="2258044"/>
                  <a:ext cx="646044" cy="639833"/>
                </a:xfrm>
                <a:prstGeom prst="rect">
                  <a:avLst/>
                </a:prstGeom>
                <a:ln>
                  <a:noFill/>
                </a:ln>
                <a:effectLst>
                  <a:softEdge rad="112500"/>
                </a:effectLst>
              </p:spPr>
            </p:pic>
            <p:sp>
              <p:nvSpPr>
                <p:cNvPr id="33" name="TextBox 32">
                  <a:extLst>
                    <a:ext uri="{FF2B5EF4-FFF2-40B4-BE49-F238E27FC236}">
                      <a16:creationId xmlns:a16="http://schemas.microsoft.com/office/drawing/2014/main" id="{74E0903A-BAA8-95F0-4F9E-128C7F270212}"/>
                    </a:ext>
                  </a:extLst>
                </p:cNvPr>
                <p:cNvSpPr txBox="1"/>
                <p:nvPr/>
              </p:nvSpPr>
              <p:spPr>
                <a:xfrm>
                  <a:off x="1029100" y="2861147"/>
                  <a:ext cx="92002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900" b="1">
                      <a:solidFill>
                        <a:schemeClr val="tx1">
                          <a:lumMod val="75000"/>
                          <a:lumOff val="25000"/>
                        </a:schemeClr>
                      </a:solidFill>
                    </a:rPr>
                    <a:t>Web Scrapper</a:t>
                  </a:r>
                  <a:endParaRPr lang="en-US" sz="900" b="1">
                    <a:solidFill>
                      <a:schemeClr val="tx1">
                        <a:lumMod val="75000"/>
                        <a:lumOff val="25000"/>
                      </a:schemeClr>
                    </a:solidFill>
                  </a:endParaRPr>
                </a:p>
              </p:txBody>
            </p:sp>
          </p:grpSp>
          <p:cxnSp>
            <p:nvCxnSpPr>
              <p:cNvPr id="36" name="Straight Arrow Connector 35">
                <a:extLst>
                  <a:ext uri="{FF2B5EF4-FFF2-40B4-BE49-F238E27FC236}">
                    <a16:creationId xmlns:a16="http://schemas.microsoft.com/office/drawing/2014/main" id="{9166197B-DEC9-5DC4-DF20-9335F917FAF0}"/>
                  </a:ext>
                </a:extLst>
              </p:cNvPr>
              <p:cNvCxnSpPr>
                <a:cxnSpLocks/>
              </p:cNvCxnSpPr>
              <p:nvPr/>
            </p:nvCxnSpPr>
            <p:spPr>
              <a:xfrm>
                <a:off x="1701433" y="2618598"/>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8" name="Picture 37" descr="Documents clustering – Text Mining with R – DataMathStat">
                <a:extLst>
                  <a:ext uri="{FF2B5EF4-FFF2-40B4-BE49-F238E27FC236}">
                    <a16:creationId xmlns:a16="http://schemas.microsoft.com/office/drawing/2014/main" id="{8AEEF02C-6A72-1BDC-EB1B-46849E382FDC}"/>
                  </a:ext>
                </a:extLst>
              </p:cNvPr>
              <p:cNvPicPr>
                <a:picLocks noChangeAspect="1"/>
              </p:cNvPicPr>
              <p:nvPr/>
            </p:nvPicPr>
            <p:blipFill>
              <a:blip r:embed="rId6"/>
              <a:stretch>
                <a:fillRect/>
              </a:stretch>
            </p:blipFill>
            <p:spPr>
              <a:xfrm>
                <a:off x="2234219" y="2332386"/>
                <a:ext cx="962394" cy="519774"/>
              </a:xfrm>
              <a:prstGeom prst="rect">
                <a:avLst/>
              </a:prstGeom>
            </p:spPr>
          </p:pic>
          <p:cxnSp>
            <p:nvCxnSpPr>
              <p:cNvPr id="40" name="Straight Arrow Connector 39">
                <a:extLst>
                  <a:ext uri="{FF2B5EF4-FFF2-40B4-BE49-F238E27FC236}">
                    <a16:creationId xmlns:a16="http://schemas.microsoft.com/office/drawing/2014/main" id="{790BEC8B-9D70-95E0-4AA0-2FAF3BB9F1A3}"/>
                  </a:ext>
                </a:extLst>
              </p:cNvPr>
              <p:cNvCxnSpPr>
                <a:cxnSpLocks/>
              </p:cNvCxnSpPr>
              <p:nvPr/>
            </p:nvCxnSpPr>
            <p:spPr>
              <a:xfrm>
                <a:off x="3111101" y="2751108"/>
                <a:ext cx="4473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432D84-D8DC-B525-86D5-3DE9856716CF}"/>
                  </a:ext>
                </a:extLst>
              </p:cNvPr>
              <p:cNvCxnSpPr>
                <a:cxnSpLocks/>
              </p:cNvCxnSpPr>
              <p:nvPr/>
            </p:nvCxnSpPr>
            <p:spPr>
              <a:xfrm>
                <a:off x="3111101" y="2410102"/>
                <a:ext cx="4473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385DF70-D913-9853-1206-5B276A68B9C6}"/>
                  </a:ext>
                </a:extLst>
              </p:cNvPr>
              <p:cNvSpPr txBox="1"/>
              <p:nvPr/>
            </p:nvSpPr>
            <p:spPr>
              <a:xfrm>
                <a:off x="4248675" y="1489057"/>
                <a:ext cx="128445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b="1">
                    <a:solidFill>
                      <a:schemeClr val="tx1">
                        <a:lumMod val="75000"/>
                        <a:lumOff val="25000"/>
                      </a:schemeClr>
                    </a:solidFill>
                  </a:rPr>
                  <a:t>Periodic Scanning</a:t>
                </a:r>
                <a:r>
                  <a:rPr lang="en-GB" sz="900" b="1">
                    <a:solidFill>
                      <a:srgbClr val="FF0000"/>
                    </a:solidFill>
                  </a:rPr>
                  <a:t>*</a:t>
                </a:r>
                <a:endParaRPr lang="en-US">
                  <a:solidFill>
                    <a:srgbClr val="FF0000"/>
                  </a:solidFill>
                </a:endParaRPr>
              </a:p>
            </p:txBody>
          </p:sp>
        </p:grpSp>
        <p:sp>
          <p:nvSpPr>
            <p:cNvPr id="49" name="Oval 48">
              <a:extLst>
                <a:ext uri="{FF2B5EF4-FFF2-40B4-BE49-F238E27FC236}">
                  <a16:creationId xmlns:a16="http://schemas.microsoft.com/office/drawing/2014/main" id="{2B0A73E7-ADBC-18B3-695D-64C76AF34216}"/>
                </a:ext>
              </a:extLst>
            </p:cNvPr>
            <p:cNvSpPr/>
            <p:nvPr/>
          </p:nvSpPr>
          <p:spPr>
            <a:xfrm>
              <a:off x="1571626" y="2286001"/>
              <a:ext cx="211206" cy="223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cs typeface="Arial"/>
                </a:rPr>
                <a:t>1</a:t>
              </a:r>
            </a:p>
          </p:txBody>
        </p:sp>
        <p:sp>
          <p:nvSpPr>
            <p:cNvPr id="50" name="Oval 48">
              <a:extLst>
                <a:ext uri="{FF2B5EF4-FFF2-40B4-BE49-F238E27FC236}">
                  <a16:creationId xmlns:a16="http://schemas.microsoft.com/office/drawing/2014/main" id="{E850C7A4-6E43-3FCF-9083-B1BE51050975}"/>
                </a:ext>
              </a:extLst>
            </p:cNvPr>
            <p:cNvSpPr/>
            <p:nvPr/>
          </p:nvSpPr>
          <p:spPr>
            <a:xfrm>
              <a:off x="2900984" y="2062371"/>
              <a:ext cx="211206" cy="223629"/>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Arial"/>
                </a:rPr>
                <a:t>2</a:t>
              </a:r>
            </a:p>
          </p:txBody>
        </p:sp>
        <p:sp>
          <p:nvSpPr>
            <p:cNvPr id="51" name="Oval 48">
              <a:extLst>
                <a:ext uri="{FF2B5EF4-FFF2-40B4-BE49-F238E27FC236}">
                  <a16:creationId xmlns:a16="http://schemas.microsoft.com/office/drawing/2014/main" id="{0EA6509F-4C56-3D0B-113B-2938E94258C6}"/>
                </a:ext>
              </a:extLst>
            </p:cNvPr>
            <p:cNvSpPr/>
            <p:nvPr/>
          </p:nvSpPr>
          <p:spPr>
            <a:xfrm>
              <a:off x="3876261" y="2286001"/>
              <a:ext cx="211206" cy="223629"/>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Arial"/>
                </a:rPr>
                <a:t>3</a:t>
              </a:r>
            </a:p>
          </p:txBody>
        </p:sp>
      </p:grpSp>
      <p:sp>
        <p:nvSpPr>
          <p:cNvPr id="53" name="TextBox 52">
            <a:extLst>
              <a:ext uri="{FF2B5EF4-FFF2-40B4-BE49-F238E27FC236}">
                <a16:creationId xmlns:a16="http://schemas.microsoft.com/office/drawing/2014/main" id="{448C89C6-3BEB-475D-511F-BB51B59B3CCB}"/>
              </a:ext>
            </a:extLst>
          </p:cNvPr>
          <p:cNvSpPr txBox="1"/>
          <p:nvPr/>
        </p:nvSpPr>
        <p:spPr>
          <a:xfrm>
            <a:off x="2423699" y="3445790"/>
            <a:ext cx="385514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Document Download and Clustering</a:t>
            </a:r>
          </a:p>
          <a:p>
            <a:r>
              <a:rPr lang="en-US" sz="800"/>
              <a:t>Once URLs are collected, the next step involves downloading documents and categorizing them into research or news groups.</a:t>
            </a:r>
            <a:endParaRPr lang="en-US" sz="800">
              <a:cs typeface="Arial"/>
            </a:endParaRPr>
          </a:p>
          <a:p>
            <a:r>
              <a:rPr lang="en-US" sz="800" b="1"/>
              <a:t>Download Function:</a:t>
            </a:r>
            <a:endParaRPr lang="en-US" sz="800" b="1">
              <a:cs typeface="Arial"/>
            </a:endParaRPr>
          </a:p>
          <a:p>
            <a:pPr marL="228600" indent="-228600">
              <a:buFont typeface=""/>
              <a:buChar char="•"/>
            </a:pPr>
            <a:r>
              <a:rPr lang="en-US" sz="800" b="1"/>
              <a:t>Automated PDF/HTML Fetching:</a:t>
            </a:r>
            <a:endParaRPr lang="en-US" sz="800" b="1">
              <a:cs typeface="Arial"/>
            </a:endParaRPr>
          </a:p>
          <a:p>
            <a:pPr marL="228600" lvl="1" indent="-228600">
              <a:buFont typeface=""/>
              <a:buChar char="•"/>
            </a:pPr>
            <a:r>
              <a:rPr lang="en-US" sz="800"/>
              <a:t>Downloads full-text documents using requests-based methods or APIs (where available).</a:t>
            </a:r>
            <a:endParaRPr lang="en-US" sz="800">
              <a:cs typeface="Arial"/>
            </a:endParaRPr>
          </a:p>
          <a:p>
            <a:pPr marL="228600" lvl="1" indent="-228600">
              <a:buFont typeface=""/>
              <a:buChar char="•"/>
            </a:pPr>
            <a:r>
              <a:rPr lang="en-US" sz="800"/>
              <a:t>Handles authentication and rate-limiting for paywalled content (if applicable).</a:t>
            </a:r>
            <a:endParaRPr lang="en-US" sz="800">
              <a:cs typeface="Arial"/>
            </a:endParaRPr>
          </a:p>
          <a:p>
            <a:pPr marL="228600" indent="-228600">
              <a:buFont typeface=""/>
              <a:buChar char="•"/>
            </a:pPr>
            <a:r>
              <a:rPr lang="en-US" sz="800" b="1"/>
              <a:t>File Format Standardization:</a:t>
            </a:r>
            <a:endParaRPr lang="en-US" sz="800" b="1">
              <a:cs typeface="Arial"/>
            </a:endParaRPr>
          </a:p>
          <a:p>
            <a:pPr marL="228600" lvl="1" indent="-228600">
              <a:buFont typeface=""/>
              <a:buChar char="•"/>
            </a:pPr>
            <a:r>
              <a:rPr lang="en-US" sz="800"/>
              <a:t>Converts various formats (PDF, HTML, TXT) into a unified text format for further processing.</a:t>
            </a:r>
            <a:endParaRPr lang="en-US" sz="800">
              <a:cs typeface="Arial"/>
            </a:endParaRPr>
          </a:p>
          <a:p>
            <a:r>
              <a:rPr lang="en-US" sz="800" b="1"/>
              <a:t>Clustering Methodology:</a:t>
            </a:r>
            <a:endParaRPr lang="en-US" sz="800" b="1">
              <a:cs typeface="Arial"/>
            </a:endParaRPr>
          </a:p>
          <a:p>
            <a:pPr marL="228600" indent="-228600">
              <a:buFont typeface=""/>
              <a:buChar char="•"/>
            </a:pPr>
            <a:r>
              <a:rPr lang="en-US" sz="800" b="1"/>
              <a:t>Categorization of News Content:</a:t>
            </a:r>
            <a:endParaRPr lang="en-US" sz="800" b="1">
              <a:cs typeface="Arial"/>
            </a:endParaRPr>
          </a:p>
          <a:p>
            <a:pPr marL="228600" lvl="1" indent="-228600">
              <a:buFont typeface=""/>
              <a:buChar char="•"/>
            </a:pPr>
            <a:r>
              <a:rPr lang="en-US" sz="800"/>
              <a:t>Implements </a:t>
            </a:r>
            <a:r>
              <a:rPr lang="en-US" sz="800" b="1"/>
              <a:t>unsupervised learning techniques (e.g., k-means, DBSCAN, or hierarchical clustering)</a:t>
            </a:r>
            <a:r>
              <a:rPr lang="en-US" sz="800"/>
              <a:t> to group news articles based on themes.</a:t>
            </a:r>
            <a:endParaRPr lang="en-US" sz="800">
              <a:cs typeface="Arial"/>
            </a:endParaRPr>
          </a:p>
          <a:p>
            <a:pPr marL="228600" lvl="1" indent="-228600">
              <a:buFont typeface=""/>
              <a:buChar char="•"/>
            </a:pPr>
            <a:r>
              <a:rPr lang="en-US" sz="800"/>
              <a:t>Uses </a:t>
            </a:r>
            <a:r>
              <a:rPr lang="en-US" sz="800" b="1"/>
              <a:t>TF-IDF and topic modeling (LDA, BERT-based embeddings)</a:t>
            </a:r>
            <a:r>
              <a:rPr lang="en-US" sz="800"/>
              <a:t> to detect key topics and separate articles into categories (e.g., AI research, policy changes, industry trends).</a:t>
            </a:r>
            <a:endParaRPr lang="en-US" sz="800">
              <a:cs typeface="Arial"/>
            </a:endParaRPr>
          </a:p>
          <a:p>
            <a:pPr marL="228600" indent="-228600">
              <a:buFont typeface=""/>
              <a:buChar char="•"/>
            </a:pPr>
            <a:r>
              <a:rPr lang="en-US" sz="800" b="1"/>
              <a:t>Academic vs. Media Differentiation:</a:t>
            </a:r>
            <a:endParaRPr lang="en-US" sz="800" b="1">
              <a:cs typeface="Arial"/>
            </a:endParaRPr>
          </a:p>
          <a:p>
            <a:pPr marL="228600" lvl="1" indent="-228600">
              <a:buFont typeface=""/>
              <a:buChar char="•"/>
            </a:pPr>
            <a:r>
              <a:rPr lang="en-US" sz="800"/>
              <a:t>Uses </a:t>
            </a:r>
            <a:r>
              <a:rPr lang="en-US" sz="800" b="1"/>
              <a:t>rule-based classifiers and NLP models</a:t>
            </a:r>
            <a:r>
              <a:rPr lang="en-US" sz="800"/>
              <a:t> to distinguish between scientific papers and news reports.</a:t>
            </a:r>
            <a:endParaRPr lang="en-US" sz="800">
              <a:cs typeface="Arial"/>
            </a:endParaRPr>
          </a:p>
          <a:p>
            <a:pPr marL="228600" lvl="1" indent="-228600">
              <a:buFont typeface=""/>
              <a:buChar char="•"/>
            </a:pPr>
            <a:r>
              <a:rPr lang="en-US" sz="800"/>
              <a:t>Assigns confidence scores to ensure accuracy.</a:t>
            </a:r>
            <a:endParaRPr lang="en-US" sz="800">
              <a:cs typeface="Arial"/>
            </a:endParaRPr>
          </a:p>
        </p:txBody>
      </p:sp>
      <p:sp>
        <p:nvSpPr>
          <p:cNvPr id="54" name="TextBox 53">
            <a:extLst>
              <a:ext uri="{FF2B5EF4-FFF2-40B4-BE49-F238E27FC236}">
                <a16:creationId xmlns:a16="http://schemas.microsoft.com/office/drawing/2014/main" id="{A8B8762E-FBC1-001D-5938-B7A6AB6019FC}"/>
              </a:ext>
            </a:extLst>
          </p:cNvPr>
          <p:cNvSpPr txBox="1"/>
          <p:nvPr/>
        </p:nvSpPr>
        <p:spPr>
          <a:xfrm>
            <a:off x="6200569" y="3439577"/>
            <a:ext cx="292955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Sentence Chunking and Content Extraction</a:t>
            </a:r>
          </a:p>
          <a:p>
            <a:r>
              <a:rPr lang="en-US" sz="800"/>
              <a:t>After downloading, the documents undergo text extraction and segmentation for structured analysis.</a:t>
            </a:r>
            <a:endParaRPr lang="en-US" sz="800">
              <a:cs typeface="Arial"/>
            </a:endParaRPr>
          </a:p>
          <a:p>
            <a:r>
              <a:rPr lang="en-US" sz="800" b="1"/>
              <a:t>Sentence Chunking:</a:t>
            </a:r>
            <a:endParaRPr lang="en-US" sz="800" b="1">
              <a:cs typeface="Arial"/>
            </a:endParaRPr>
          </a:p>
          <a:p>
            <a:pPr marL="228600" indent="-228600">
              <a:buFont typeface=""/>
              <a:buChar char="•"/>
            </a:pPr>
            <a:r>
              <a:rPr lang="en-US" sz="800" b="1"/>
              <a:t>Text Segmentation:</a:t>
            </a:r>
            <a:endParaRPr lang="en-US" sz="800" b="1">
              <a:cs typeface="Arial"/>
            </a:endParaRPr>
          </a:p>
          <a:p>
            <a:pPr marL="228600" lvl="1" indent="-228600">
              <a:buFont typeface=""/>
              <a:buChar char="•"/>
            </a:pPr>
            <a:r>
              <a:rPr lang="en-US" sz="800"/>
              <a:t>Breaks long academic papers and news articles into meaningful </a:t>
            </a:r>
            <a:r>
              <a:rPr lang="en-US" sz="800" b="1"/>
              <a:t>sentence-level or paragraph-level</a:t>
            </a:r>
            <a:r>
              <a:rPr lang="en-US" sz="800"/>
              <a:t> chunks.</a:t>
            </a:r>
            <a:endParaRPr lang="en-US" sz="800">
              <a:cs typeface="Arial"/>
            </a:endParaRPr>
          </a:p>
          <a:p>
            <a:pPr marL="228600" lvl="1" indent="-228600">
              <a:buFont typeface=""/>
              <a:buChar char="•"/>
            </a:pPr>
            <a:r>
              <a:rPr lang="en-US" sz="800"/>
              <a:t>Uses </a:t>
            </a:r>
            <a:r>
              <a:rPr lang="en-US" sz="800" b="1"/>
              <a:t>NLTK, </a:t>
            </a:r>
            <a:r>
              <a:rPr lang="en-US" sz="800" b="1" err="1"/>
              <a:t>SpaCy</a:t>
            </a:r>
            <a:r>
              <a:rPr lang="en-US" sz="800" b="1"/>
              <a:t>, or Hugging Face models</a:t>
            </a:r>
            <a:r>
              <a:rPr lang="en-US" sz="800"/>
              <a:t> to segment text while preserving context.</a:t>
            </a:r>
            <a:endParaRPr lang="en-US" sz="800">
              <a:cs typeface="Arial"/>
            </a:endParaRPr>
          </a:p>
          <a:p>
            <a:pPr marL="228600" indent="-228600">
              <a:buFont typeface=""/>
              <a:buChar char="•"/>
            </a:pPr>
            <a:r>
              <a:rPr lang="en-US" sz="800" b="1"/>
              <a:t>Entity Recognition:</a:t>
            </a:r>
            <a:endParaRPr lang="en-US" sz="800" b="1">
              <a:cs typeface="Arial"/>
            </a:endParaRPr>
          </a:p>
          <a:p>
            <a:pPr marL="228600" lvl="1" indent="-228600">
              <a:buFont typeface=""/>
              <a:buChar char="•"/>
            </a:pPr>
            <a:r>
              <a:rPr lang="en-US" sz="800"/>
              <a:t>Extracts key entities (e.g., research topics, organizations, authors, keywords) using </a:t>
            </a:r>
            <a:r>
              <a:rPr lang="en-US" sz="800" b="1"/>
              <a:t>Named Entity Recognition (NER)</a:t>
            </a:r>
            <a:r>
              <a:rPr lang="en-US" sz="800"/>
              <a:t>.</a:t>
            </a:r>
            <a:endParaRPr lang="en-US" sz="800">
              <a:cs typeface="Arial"/>
            </a:endParaRPr>
          </a:p>
          <a:p>
            <a:r>
              <a:rPr lang="en-US" sz="800" b="1"/>
              <a:t>Content Extraction:</a:t>
            </a:r>
            <a:endParaRPr lang="en-US" sz="800" b="1">
              <a:cs typeface="Arial"/>
            </a:endParaRPr>
          </a:p>
          <a:p>
            <a:pPr marL="228600" indent="-228600">
              <a:buFont typeface=""/>
              <a:buChar char="•"/>
            </a:pPr>
            <a:r>
              <a:rPr lang="en-US" sz="800" b="1"/>
              <a:t>Key Information Identification:</a:t>
            </a:r>
            <a:endParaRPr lang="en-US" sz="800" b="1">
              <a:cs typeface="Arial"/>
            </a:endParaRPr>
          </a:p>
          <a:p>
            <a:pPr marL="228600" lvl="1" indent="-228600">
              <a:buFont typeface=""/>
              <a:buChar char="•"/>
            </a:pPr>
            <a:r>
              <a:rPr lang="en-US" sz="800"/>
              <a:t>Extracts </a:t>
            </a:r>
            <a:r>
              <a:rPr lang="en-US" sz="800" b="1"/>
              <a:t>abstracts, conclusions, research methodologies</a:t>
            </a:r>
            <a:r>
              <a:rPr lang="en-US" sz="800"/>
              <a:t> from academic papers.</a:t>
            </a:r>
            <a:endParaRPr lang="en-US" sz="800">
              <a:cs typeface="Arial"/>
            </a:endParaRPr>
          </a:p>
          <a:p>
            <a:pPr marL="228600" lvl="1" indent="-228600">
              <a:buFont typeface=""/>
              <a:buChar char="•"/>
            </a:pPr>
            <a:r>
              <a:rPr lang="en-US" sz="800"/>
              <a:t>Identifies </a:t>
            </a:r>
            <a:r>
              <a:rPr lang="en-US" sz="800" b="1"/>
              <a:t>headlines, quotes, and key takeaways</a:t>
            </a:r>
            <a:r>
              <a:rPr lang="en-US" sz="800"/>
              <a:t> from news articles.</a:t>
            </a:r>
            <a:endParaRPr lang="en-US" sz="800">
              <a:cs typeface="Arial"/>
            </a:endParaRPr>
          </a:p>
          <a:p>
            <a:pPr marL="228600" indent="-228600">
              <a:buFont typeface=""/>
              <a:buChar char="•"/>
            </a:pPr>
            <a:r>
              <a:rPr lang="en-US" sz="800" b="1"/>
              <a:t>Summarization Pipeline:</a:t>
            </a:r>
            <a:endParaRPr lang="en-US" sz="800" b="1">
              <a:cs typeface="Arial"/>
            </a:endParaRPr>
          </a:p>
          <a:p>
            <a:pPr marL="228600" lvl="1" indent="-228600">
              <a:buFont typeface=""/>
              <a:buChar char="•"/>
            </a:pPr>
            <a:r>
              <a:rPr lang="en-US" sz="800"/>
              <a:t>Utilizes </a:t>
            </a:r>
            <a:r>
              <a:rPr lang="en-US" sz="800" b="1"/>
              <a:t>state-of-the-art NLP models (e.g., BART, T5, Pegasus)</a:t>
            </a:r>
            <a:r>
              <a:rPr lang="en-US" sz="800"/>
              <a:t> to generate concise summaries for each document.</a:t>
            </a:r>
            <a:endParaRPr lang="en-US" sz="800">
              <a:cs typeface="Arial"/>
            </a:endParaRPr>
          </a:p>
        </p:txBody>
      </p:sp>
    </p:spTree>
    <p:extLst>
      <p:ext uri="{BB962C8B-B14F-4D97-AF65-F5344CB8AC3E}">
        <p14:creationId xmlns:p14="http://schemas.microsoft.com/office/powerpoint/2010/main" val="39893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A8B9-5899-3A94-828C-4742C8D0C0E0}"/>
              </a:ext>
            </a:extLst>
          </p:cNvPr>
          <p:cNvSpPr>
            <a:spLocks noGrp="1"/>
          </p:cNvSpPr>
          <p:nvPr>
            <p:ph type="title"/>
          </p:nvPr>
        </p:nvSpPr>
        <p:spPr/>
        <p:txBody>
          <a:bodyPr/>
          <a:lstStyle/>
          <a:p>
            <a:r>
              <a:rPr lang="en-GB">
                <a:latin typeface="Arial"/>
                <a:cs typeface="Arial"/>
              </a:rPr>
              <a:t>Query Workstream</a:t>
            </a:r>
            <a:endParaRPr lang="en-US"/>
          </a:p>
        </p:txBody>
      </p:sp>
      <p:sp>
        <p:nvSpPr>
          <p:cNvPr id="4" name="Slide Number Placeholder 3">
            <a:extLst>
              <a:ext uri="{FF2B5EF4-FFF2-40B4-BE49-F238E27FC236}">
                <a16:creationId xmlns:a16="http://schemas.microsoft.com/office/drawing/2014/main" id="{6F5EBF72-0FA1-0B47-88D3-6BDA2F3B919D}"/>
              </a:ext>
            </a:extLst>
          </p:cNvPr>
          <p:cNvSpPr>
            <a:spLocks noGrp="1"/>
          </p:cNvSpPr>
          <p:nvPr>
            <p:ph type="sldNum" sz="quarter" idx="4"/>
          </p:nvPr>
        </p:nvSpPr>
        <p:spPr/>
        <p:txBody>
          <a:bodyPr/>
          <a:lstStyle/>
          <a:p>
            <a:r>
              <a:rPr lang="en-SG"/>
              <a:t>Page </a:t>
            </a:r>
            <a:fld id="{2F63C605-4FC6-46DE-BC90-871762EA3F52}" type="slidenum">
              <a:rPr lang="en-SG" smtClean="0"/>
              <a:pPr/>
              <a:t>12</a:t>
            </a:fld>
            <a:endParaRPr lang="en-SG"/>
          </a:p>
        </p:txBody>
      </p:sp>
      <p:grpSp>
        <p:nvGrpSpPr>
          <p:cNvPr id="54" name="Group 53">
            <a:extLst>
              <a:ext uri="{FF2B5EF4-FFF2-40B4-BE49-F238E27FC236}">
                <a16:creationId xmlns:a16="http://schemas.microsoft.com/office/drawing/2014/main" id="{4491A770-01A6-AB42-7F1A-FA3C9ABEB40A}"/>
              </a:ext>
            </a:extLst>
          </p:cNvPr>
          <p:cNvGrpSpPr/>
          <p:nvPr/>
        </p:nvGrpSpPr>
        <p:grpSpPr>
          <a:xfrm>
            <a:off x="1728757" y="1635211"/>
            <a:ext cx="4401022" cy="1193194"/>
            <a:chOff x="1514050" y="1805714"/>
            <a:chExt cx="4401022" cy="1193194"/>
          </a:xfrm>
        </p:grpSpPr>
        <p:grpSp>
          <p:nvGrpSpPr>
            <p:cNvPr id="50" name="Group 49">
              <a:extLst>
                <a:ext uri="{FF2B5EF4-FFF2-40B4-BE49-F238E27FC236}">
                  <a16:creationId xmlns:a16="http://schemas.microsoft.com/office/drawing/2014/main" id="{84FEF3A7-FDC7-11BB-62A8-F71F030EB53A}"/>
                </a:ext>
              </a:extLst>
            </p:cNvPr>
            <p:cNvGrpSpPr/>
            <p:nvPr/>
          </p:nvGrpSpPr>
          <p:grpSpPr>
            <a:xfrm>
              <a:off x="1514050" y="1805714"/>
              <a:ext cx="4401022" cy="1193194"/>
              <a:chOff x="1514050" y="1805714"/>
              <a:chExt cx="4401022" cy="1193194"/>
            </a:xfrm>
          </p:grpSpPr>
          <p:sp>
            <p:nvSpPr>
              <p:cNvPr id="23" name="Rectangle 22">
                <a:extLst>
                  <a:ext uri="{FF2B5EF4-FFF2-40B4-BE49-F238E27FC236}">
                    <a16:creationId xmlns:a16="http://schemas.microsoft.com/office/drawing/2014/main" id="{276DDD24-0DB0-9FB9-87A2-F7CBAB0EB6F7}"/>
                  </a:ext>
                </a:extLst>
              </p:cNvPr>
              <p:cNvSpPr/>
              <p:nvPr/>
            </p:nvSpPr>
            <p:spPr>
              <a:xfrm>
                <a:off x="2196960" y="1805714"/>
                <a:ext cx="3718112" cy="11900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27" name="Group 26">
                <a:extLst>
                  <a:ext uri="{FF2B5EF4-FFF2-40B4-BE49-F238E27FC236}">
                    <a16:creationId xmlns:a16="http://schemas.microsoft.com/office/drawing/2014/main" id="{94F89614-74EF-3977-758E-455A266657FB}"/>
                  </a:ext>
                </a:extLst>
              </p:cNvPr>
              <p:cNvGrpSpPr/>
              <p:nvPr/>
            </p:nvGrpSpPr>
            <p:grpSpPr>
              <a:xfrm>
                <a:off x="1514050" y="2027734"/>
                <a:ext cx="571501" cy="739847"/>
                <a:chOff x="832527" y="4134992"/>
                <a:chExt cx="762000" cy="986462"/>
              </a:xfrm>
            </p:grpSpPr>
            <p:pic>
              <p:nvPicPr>
                <p:cNvPr id="25" name="Picture 24">
                  <a:extLst>
                    <a:ext uri="{FF2B5EF4-FFF2-40B4-BE49-F238E27FC236}">
                      <a16:creationId xmlns:a16="http://schemas.microsoft.com/office/drawing/2014/main" id="{8B61FDC2-77C2-50BC-55D9-78F2B51BF911}"/>
                    </a:ext>
                  </a:extLst>
                </p:cNvPr>
                <p:cNvPicPr>
                  <a:picLocks noChangeAspect="1"/>
                </p:cNvPicPr>
                <p:nvPr/>
              </p:nvPicPr>
              <p:blipFill>
                <a:blip r:embed="rId2"/>
                <a:stretch>
                  <a:fillRect/>
                </a:stretch>
              </p:blipFill>
              <p:spPr>
                <a:xfrm>
                  <a:off x="924523" y="4134992"/>
                  <a:ext cx="628650" cy="609600"/>
                </a:xfrm>
                <a:prstGeom prst="rect">
                  <a:avLst/>
                </a:prstGeom>
              </p:spPr>
            </p:pic>
            <p:sp>
              <p:nvSpPr>
                <p:cNvPr id="26" name="TextBox 25">
                  <a:extLst>
                    <a:ext uri="{FF2B5EF4-FFF2-40B4-BE49-F238E27FC236}">
                      <a16:creationId xmlns:a16="http://schemas.microsoft.com/office/drawing/2014/main" id="{C4D1DB1E-4AED-A771-A319-CD4E51B4D119}"/>
                    </a:ext>
                  </a:extLst>
                </p:cNvPr>
                <p:cNvSpPr txBox="1"/>
                <p:nvPr/>
              </p:nvSpPr>
              <p:spPr>
                <a:xfrm>
                  <a:off x="832527" y="4813677"/>
                  <a:ext cx="762000" cy="30777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a:solidFill>
                        <a:schemeClr val="tx1">
                          <a:lumMod val="75000"/>
                          <a:lumOff val="25000"/>
                        </a:schemeClr>
                      </a:solidFill>
                    </a:rPr>
                    <a:t>User</a:t>
                  </a:r>
                  <a:endParaRPr lang="en-US" sz="1350"/>
                </a:p>
              </p:txBody>
            </p:sp>
          </p:grpSp>
          <p:grpSp>
            <p:nvGrpSpPr>
              <p:cNvPr id="31" name="Group 30">
                <a:extLst>
                  <a:ext uri="{FF2B5EF4-FFF2-40B4-BE49-F238E27FC236}">
                    <a16:creationId xmlns:a16="http://schemas.microsoft.com/office/drawing/2014/main" id="{F529564A-6ACB-FAB6-9A54-F8D18954FB59}"/>
                  </a:ext>
                </a:extLst>
              </p:cNvPr>
              <p:cNvGrpSpPr/>
              <p:nvPr/>
            </p:nvGrpSpPr>
            <p:grpSpPr>
              <a:xfrm>
                <a:off x="3021717" y="2079365"/>
                <a:ext cx="764218" cy="684825"/>
                <a:chOff x="2763951" y="3493033"/>
                <a:chExt cx="1189404" cy="1068527"/>
              </a:xfrm>
            </p:grpSpPr>
            <p:pic>
              <p:nvPicPr>
                <p:cNvPr id="29" name="Picture 28">
                  <a:extLst>
                    <a:ext uri="{FF2B5EF4-FFF2-40B4-BE49-F238E27FC236}">
                      <a16:creationId xmlns:a16="http://schemas.microsoft.com/office/drawing/2014/main" id="{762602E9-0391-6B80-B6B3-8FE90F5ED48D}"/>
                    </a:ext>
                  </a:extLst>
                </p:cNvPr>
                <p:cNvPicPr>
                  <a:picLocks noChangeAspect="1"/>
                </p:cNvPicPr>
                <p:nvPr/>
              </p:nvPicPr>
              <p:blipFill>
                <a:blip r:embed="rId3"/>
                <a:stretch>
                  <a:fillRect/>
                </a:stretch>
              </p:blipFill>
              <p:spPr>
                <a:xfrm>
                  <a:off x="3020909" y="3493033"/>
                  <a:ext cx="632301" cy="659077"/>
                </a:xfrm>
                <a:prstGeom prst="rect">
                  <a:avLst/>
                </a:prstGeom>
              </p:spPr>
            </p:pic>
            <p:sp>
              <p:nvSpPr>
                <p:cNvPr id="30" name="TextBox 29">
                  <a:extLst>
                    <a:ext uri="{FF2B5EF4-FFF2-40B4-BE49-F238E27FC236}">
                      <a16:creationId xmlns:a16="http://schemas.microsoft.com/office/drawing/2014/main" id="{3CC427EB-9763-C91F-9B15-E08ACC64EFBE}"/>
                    </a:ext>
                  </a:extLst>
                </p:cNvPr>
                <p:cNvSpPr txBox="1"/>
                <p:nvPr/>
              </p:nvSpPr>
              <p:spPr>
                <a:xfrm>
                  <a:off x="2763951" y="4201393"/>
                  <a:ext cx="1189404" cy="36016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1050" b="1">
                      <a:solidFill>
                        <a:schemeClr val="tx1">
                          <a:lumMod val="75000"/>
                          <a:lumOff val="25000"/>
                        </a:schemeClr>
                      </a:solidFill>
                    </a:rPr>
                    <a:t>Query</a:t>
                  </a:r>
                  <a:endParaRPr lang="en-US" sz="1350">
                    <a:solidFill>
                      <a:schemeClr val="tx1">
                        <a:lumMod val="75000"/>
                        <a:lumOff val="25000"/>
                      </a:schemeClr>
                    </a:solidFill>
                  </a:endParaRPr>
                </a:p>
              </p:txBody>
            </p:sp>
          </p:grpSp>
          <p:cxnSp>
            <p:nvCxnSpPr>
              <p:cNvPr id="33" name="Straight Arrow Connector 32">
                <a:extLst>
                  <a:ext uri="{FF2B5EF4-FFF2-40B4-BE49-F238E27FC236}">
                    <a16:creationId xmlns:a16="http://schemas.microsoft.com/office/drawing/2014/main" id="{C3F0DDFB-7A53-BD78-4447-81A023ACB12A}"/>
                  </a:ext>
                </a:extLst>
              </p:cNvPr>
              <p:cNvCxnSpPr>
                <a:cxnSpLocks/>
              </p:cNvCxnSpPr>
              <p:nvPr/>
            </p:nvCxnSpPr>
            <p:spPr>
              <a:xfrm>
                <a:off x="2334207" y="2354909"/>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3D24BCB-86C3-4486-14F5-8993FE5BD095}"/>
                  </a:ext>
                </a:extLst>
              </p:cNvPr>
              <p:cNvGrpSpPr/>
              <p:nvPr/>
            </p:nvGrpSpPr>
            <p:grpSpPr>
              <a:xfrm>
                <a:off x="4457561" y="1949275"/>
                <a:ext cx="804121" cy="932099"/>
                <a:chOff x="4308799" y="3444962"/>
                <a:chExt cx="1300978" cy="1617112"/>
              </a:xfrm>
            </p:grpSpPr>
            <p:sp>
              <p:nvSpPr>
                <p:cNvPr id="35" name="Oval 34">
                  <a:extLst>
                    <a:ext uri="{FF2B5EF4-FFF2-40B4-BE49-F238E27FC236}">
                      <a16:creationId xmlns:a16="http://schemas.microsoft.com/office/drawing/2014/main" id="{B77C0D72-7215-375A-26BE-73DA5B452DDA}"/>
                    </a:ext>
                  </a:extLst>
                </p:cNvPr>
                <p:cNvSpPr/>
                <p:nvPr/>
              </p:nvSpPr>
              <p:spPr>
                <a:xfrm>
                  <a:off x="4506329" y="3444962"/>
                  <a:ext cx="912253" cy="912253"/>
                </a:xfrm>
                <a:prstGeom prst="ellipse">
                  <a:avLst/>
                </a:prstGeom>
                <a:solidFill>
                  <a:srgbClr val="CCFF6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36" name="Group 35">
                  <a:extLst>
                    <a:ext uri="{FF2B5EF4-FFF2-40B4-BE49-F238E27FC236}">
                      <a16:creationId xmlns:a16="http://schemas.microsoft.com/office/drawing/2014/main" id="{27762259-56E2-D24C-CC9F-9EF863575C0E}"/>
                    </a:ext>
                  </a:extLst>
                </p:cNvPr>
                <p:cNvGrpSpPr/>
                <p:nvPr/>
              </p:nvGrpSpPr>
              <p:grpSpPr>
                <a:xfrm>
                  <a:off x="4483944" y="3664211"/>
                  <a:ext cx="989659" cy="480568"/>
                  <a:chOff x="4117412" y="5410059"/>
                  <a:chExt cx="989659" cy="480568"/>
                </a:xfrm>
              </p:grpSpPr>
              <p:sp>
                <p:nvSpPr>
                  <p:cNvPr id="38" name="TextBox 37">
                    <a:extLst>
                      <a:ext uri="{FF2B5EF4-FFF2-40B4-BE49-F238E27FC236}">
                        <a16:creationId xmlns:a16="http://schemas.microsoft.com/office/drawing/2014/main" id="{2B0A5CAA-9792-997F-2F67-81BE9913EEE6}"/>
                      </a:ext>
                    </a:extLst>
                  </p:cNvPr>
                  <p:cNvSpPr txBox="1"/>
                  <p:nvPr/>
                </p:nvSpPr>
                <p:spPr>
                  <a:xfrm>
                    <a:off x="4117412" y="5422936"/>
                    <a:ext cx="360609" cy="365761"/>
                  </a:xfrm>
                  <a:prstGeom prst="rect">
                    <a:avLst/>
                  </a:prstGeom>
                  <a:noFill/>
                  <a:ln w="28575">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1350" b="1">
                        <a:solidFill>
                          <a:schemeClr val="tx1">
                            <a:lumMod val="75000"/>
                            <a:lumOff val="25000"/>
                          </a:schemeClr>
                        </a:solidFill>
                      </a:rPr>
                      <a:t>&lt;</a:t>
                    </a:r>
                    <a:endParaRPr lang="en-GB" sz="1350" b="1" err="1">
                      <a:solidFill>
                        <a:schemeClr val="tx1">
                          <a:lumMod val="75000"/>
                          <a:lumOff val="25000"/>
                        </a:schemeClr>
                      </a:solidFill>
                    </a:endParaRPr>
                  </a:p>
                </p:txBody>
              </p:sp>
              <p:sp>
                <p:nvSpPr>
                  <p:cNvPr id="39" name="TextBox 38">
                    <a:extLst>
                      <a:ext uri="{FF2B5EF4-FFF2-40B4-BE49-F238E27FC236}">
                        <a16:creationId xmlns:a16="http://schemas.microsoft.com/office/drawing/2014/main" id="{221B82DF-D961-929E-89C7-5CE6832CF35F}"/>
                      </a:ext>
                    </a:extLst>
                  </p:cNvPr>
                  <p:cNvSpPr txBox="1"/>
                  <p:nvPr/>
                </p:nvSpPr>
                <p:spPr>
                  <a:xfrm rot="10800000">
                    <a:off x="4576116" y="5410059"/>
                    <a:ext cx="530955" cy="480568"/>
                  </a:xfrm>
                  <a:prstGeom prst="rect">
                    <a:avLst/>
                  </a:prstGeom>
                  <a:noFill/>
                  <a:ln w="28575">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1350" b="1">
                        <a:solidFill>
                          <a:schemeClr val="tx1">
                            <a:lumMod val="75000"/>
                            <a:lumOff val="25000"/>
                          </a:schemeClr>
                        </a:solidFill>
                      </a:rPr>
                      <a:t>&lt;</a:t>
                    </a:r>
                    <a:endParaRPr lang="en-GB" sz="1350" b="1" err="1">
                      <a:solidFill>
                        <a:schemeClr val="tx1">
                          <a:lumMod val="75000"/>
                          <a:lumOff val="25000"/>
                        </a:schemeClr>
                      </a:solidFill>
                    </a:endParaRPr>
                  </a:p>
                </p:txBody>
              </p:sp>
              <p:sp>
                <p:nvSpPr>
                  <p:cNvPr id="40" name="Oval 39">
                    <a:extLst>
                      <a:ext uri="{FF2B5EF4-FFF2-40B4-BE49-F238E27FC236}">
                        <a16:creationId xmlns:a16="http://schemas.microsoft.com/office/drawing/2014/main" id="{2D40E92C-13B1-38C4-B6DE-D20D58B6DBE9}"/>
                      </a:ext>
                    </a:extLst>
                  </p:cNvPr>
                  <p:cNvSpPr/>
                  <p:nvPr/>
                </p:nvSpPr>
                <p:spPr>
                  <a:xfrm>
                    <a:off x="4431527" y="5461565"/>
                    <a:ext cx="354169" cy="364900"/>
                  </a:xfrm>
                  <a:prstGeom prst="ellipse">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7" name="TextBox 36">
                  <a:extLst>
                    <a:ext uri="{FF2B5EF4-FFF2-40B4-BE49-F238E27FC236}">
                      <a16:creationId xmlns:a16="http://schemas.microsoft.com/office/drawing/2014/main" id="{B5FA1798-B2B7-4075-0FA7-1F956DA798D9}"/>
                    </a:ext>
                  </a:extLst>
                </p:cNvPr>
                <p:cNvSpPr txBox="1"/>
                <p:nvPr/>
              </p:nvSpPr>
              <p:spPr>
                <a:xfrm>
                  <a:off x="4308799" y="4461362"/>
                  <a:ext cx="1300978" cy="60071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900" b="1">
                      <a:solidFill>
                        <a:schemeClr val="tx1">
                          <a:lumMod val="75000"/>
                          <a:lumOff val="25000"/>
                        </a:schemeClr>
                      </a:solidFill>
                    </a:rPr>
                    <a:t>Prompt Template</a:t>
                  </a:r>
                  <a:endParaRPr lang="en-US" sz="900" b="1">
                    <a:solidFill>
                      <a:schemeClr val="tx1">
                        <a:lumMod val="75000"/>
                        <a:lumOff val="25000"/>
                      </a:schemeClr>
                    </a:solidFill>
                  </a:endParaRPr>
                </a:p>
              </p:txBody>
            </p:sp>
          </p:grpSp>
          <p:cxnSp>
            <p:nvCxnSpPr>
              <p:cNvPr id="43" name="Straight Arrow Connector 42">
                <a:extLst>
                  <a:ext uri="{FF2B5EF4-FFF2-40B4-BE49-F238E27FC236}">
                    <a16:creationId xmlns:a16="http://schemas.microsoft.com/office/drawing/2014/main" id="{4B7B04F5-9602-E9CE-6364-511682E6AC9B}"/>
                  </a:ext>
                </a:extLst>
              </p:cNvPr>
              <p:cNvCxnSpPr>
                <a:cxnSpLocks/>
              </p:cNvCxnSpPr>
              <p:nvPr/>
            </p:nvCxnSpPr>
            <p:spPr>
              <a:xfrm>
                <a:off x="3925726" y="2347675"/>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AF77173-C788-D18D-9C9F-C9B3EF59A818}"/>
                  </a:ext>
                </a:extLst>
              </p:cNvPr>
              <p:cNvCxnSpPr>
                <a:cxnSpLocks/>
              </p:cNvCxnSpPr>
              <p:nvPr/>
            </p:nvCxnSpPr>
            <p:spPr>
              <a:xfrm>
                <a:off x="5329156" y="2340440"/>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A77A9A9-4936-2468-BCA6-27D09B9CA889}"/>
                  </a:ext>
                </a:extLst>
              </p:cNvPr>
              <p:cNvSpPr txBox="1"/>
              <p:nvPr/>
            </p:nvSpPr>
            <p:spPr>
              <a:xfrm>
                <a:off x="2196961" y="2814242"/>
                <a:ext cx="1015253" cy="184666"/>
              </a:xfrm>
              <a:prstGeom prst="rect">
                <a:avLst/>
              </a:prstGeom>
              <a:solidFill>
                <a:schemeClr val="bg1"/>
              </a:solidFill>
              <a:ln>
                <a:solidFill>
                  <a:schemeClr val="tx1"/>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750" b="1">
                    <a:solidFill>
                      <a:schemeClr val="tx1">
                        <a:lumMod val="75000"/>
                        <a:lumOff val="25000"/>
                      </a:schemeClr>
                    </a:solidFill>
                  </a:rPr>
                  <a:t>Query Workstream</a:t>
                </a:r>
              </a:p>
            </p:txBody>
          </p:sp>
        </p:grpSp>
        <p:sp>
          <p:nvSpPr>
            <p:cNvPr id="52" name="Oval 48">
              <a:extLst>
                <a:ext uri="{FF2B5EF4-FFF2-40B4-BE49-F238E27FC236}">
                  <a16:creationId xmlns:a16="http://schemas.microsoft.com/office/drawing/2014/main" id="{0F5A7787-3FD7-7D36-F75C-CCE03C0C2DBE}"/>
                </a:ext>
              </a:extLst>
            </p:cNvPr>
            <p:cNvSpPr/>
            <p:nvPr/>
          </p:nvSpPr>
          <p:spPr>
            <a:xfrm>
              <a:off x="2871538" y="2001924"/>
              <a:ext cx="273538" cy="231615"/>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cs typeface="Arial"/>
                </a:rPr>
                <a:t>1</a:t>
              </a:r>
            </a:p>
          </p:txBody>
        </p:sp>
        <p:sp>
          <p:nvSpPr>
            <p:cNvPr id="53" name="Oval 48">
              <a:extLst>
                <a:ext uri="{FF2B5EF4-FFF2-40B4-BE49-F238E27FC236}">
                  <a16:creationId xmlns:a16="http://schemas.microsoft.com/office/drawing/2014/main" id="{4D58A6C4-D642-9936-B654-0E9E223B13F5}"/>
                </a:ext>
              </a:extLst>
            </p:cNvPr>
            <p:cNvSpPr/>
            <p:nvPr/>
          </p:nvSpPr>
          <p:spPr>
            <a:xfrm>
              <a:off x="5473284" y="2001924"/>
              <a:ext cx="273538" cy="231615"/>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Arial"/>
                </a:rPr>
                <a:t>2</a:t>
              </a:r>
            </a:p>
          </p:txBody>
        </p:sp>
      </p:grpSp>
      <p:sp>
        <p:nvSpPr>
          <p:cNvPr id="55" name="TextBox 54">
            <a:extLst>
              <a:ext uri="{FF2B5EF4-FFF2-40B4-BE49-F238E27FC236}">
                <a16:creationId xmlns:a16="http://schemas.microsoft.com/office/drawing/2014/main" id="{8ED440BC-4AE9-09B7-55B0-33F0564750A7}"/>
              </a:ext>
            </a:extLst>
          </p:cNvPr>
          <p:cNvSpPr txBox="1"/>
          <p:nvPr/>
        </p:nvSpPr>
        <p:spPr>
          <a:xfrm>
            <a:off x="541820" y="794417"/>
            <a:ext cx="73594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The </a:t>
            </a:r>
            <a:r>
              <a:rPr lang="en-US" sz="1200" b="1"/>
              <a:t>Query Workstream</a:t>
            </a:r>
            <a:r>
              <a:rPr lang="en-US" sz="1200"/>
              <a:t> enables users to search for relevant academic research and media coverage using natural language queries. This pipeline processes user queries efficiently, retrieves relevant documents, and provides structured insights based on predefined templates.</a:t>
            </a:r>
            <a:endParaRPr lang="en-US" sz="1200">
              <a:cs typeface="Arial"/>
            </a:endParaRPr>
          </a:p>
        </p:txBody>
      </p:sp>
      <p:sp>
        <p:nvSpPr>
          <p:cNvPr id="56" name="TextBox 55">
            <a:extLst>
              <a:ext uri="{FF2B5EF4-FFF2-40B4-BE49-F238E27FC236}">
                <a16:creationId xmlns:a16="http://schemas.microsoft.com/office/drawing/2014/main" id="{51FC4648-AE16-B2F8-D98A-971D5E8BF0EE}"/>
              </a:ext>
            </a:extLst>
          </p:cNvPr>
          <p:cNvSpPr txBox="1"/>
          <p:nvPr/>
        </p:nvSpPr>
        <p:spPr>
          <a:xfrm>
            <a:off x="213444" y="2954119"/>
            <a:ext cx="4145111" cy="2839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800" b="1">
                <a:ea typeface="+mn-lt"/>
                <a:cs typeface="+mn-lt"/>
              </a:rPr>
              <a:t>User Query Input</a:t>
            </a:r>
            <a:endParaRPr lang="en-US" b="1">
              <a:ea typeface="+mn-lt"/>
              <a:cs typeface="+mn-lt"/>
            </a:endParaRPr>
          </a:p>
          <a:p>
            <a:pPr>
              <a:lnSpc>
                <a:spcPct val="150000"/>
              </a:lnSpc>
            </a:pPr>
            <a:r>
              <a:rPr lang="en-US" sz="800">
                <a:ea typeface="+mn-lt"/>
                <a:cs typeface="+mn-lt"/>
              </a:rPr>
              <a:t>The</a:t>
            </a:r>
            <a:r>
              <a:rPr lang="en-US" sz="800"/>
              <a:t> user initiates the search by entering a natural language query into the system.</a:t>
            </a:r>
            <a:endParaRPr lang="en-US">
              <a:cs typeface="Arial"/>
            </a:endParaRPr>
          </a:p>
          <a:p>
            <a:pPr>
              <a:lnSpc>
                <a:spcPct val="150000"/>
              </a:lnSpc>
            </a:pPr>
            <a:r>
              <a:rPr lang="en-US" sz="800" b="1"/>
              <a:t>Example Query:</a:t>
            </a:r>
            <a:endParaRPr lang="en-US" sz="800" b="1">
              <a:cs typeface="Arial"/>
            </a:endParaRPr>
          </a:p>
          <a:p>
            <a:pPr>
              <a:lnSpc>
                <a:spcPct val="150000"/>
              </a:lnSpc>
            </a:pPr>
            <a:r>
              <a:rPr lang="en-US" sz="800" i="1"/>
              <a:t>"Provide me the latest trends about deepfake and recommended research solutions on publication forums."</a:t>
            </a:r>
            <a:endParaRPr lang="en-US" sz="800" i="1">
              <a:cs typeface="Arial"/>
            </a:endParaRPr>
          </a:p>
          <a:p>
            <a:pPr>
              <a:lnSpc>
                <a:spcPct val="150000"/>
              </a:lnSpc>
            </a:pPr>
            <a:r>
              <a:rPr lang="en-US" sz="800" b="1"/>
              <a:t>Key Features:</a:t>
            </a:r>
            <a:endParaRPr lang="en-US" sz="800" b="1">
              <a:cs typeface="Arial"/>
            </a:endParaRPr>
          </a:p>
          <a:p>
            <a:pPr marL="228600" indent="-228600">
              <a:lnSpc>
                <a:spcPct val="150000"/>
              </a:lnSpc>
              <a:buFont typeface=""/>
              <a:buChar char="•"/>
            </a:pPr>
            <a:r>
              <a:rPr lang="en-US" sz="800" b="1"/>
              <a:t>Intuitive Search Interface:</a:t>
            </a:r>
            <a:endParaRPr lang="en-US" sz="800" b="1">
              <a:cs typeface="Arial"/>
            </a:endParaRPr>
          </a:p>
          <a:p>
            <a:pPr marL="228600" lvl="1" indent="-228600">
              <a:lnSpc>
                <a:spcPct val="150000"/>
              </a:lnSpc>
              <a:buFont typeface=""/>
              <a:buChar char="•"/>
            </a:pPr>
            <a:r>
              <a:rPr lang="en-US" sz="800"/>
              <a:t>Supports </a:t>
            </a:r>
            <a:r>
              <a:rPr lang="en-US" sz="800" b="1"/>
              <a:t>free-text queries</a:t>
            </a:r>
            <a:r>
              <a:rPr lang="en-US" sz="800"/>
              <a:t> with natural language understanding (NLU).</a:t>
            </a:r>
            <a:endParaRPr lang="en-US" sz="800">
              <a:cs typeface="Arial"/>
            </a:endParaRPr>
          </a:p>
          <a:p>
            <a:pPr marL="228600" lvl="1" indent="-228600">
              <a:lnSpc>
                <a:spcPct val="150000"/>
              </a:lnSpc>
              <a:buFont typeface=""/>
              <a:buChar char="•"/>
            </a:pPr>
            <a:r>
              <a:rPr lang="en-US" sz="800"/>
              <a:t>Users can specify </a:t>
            </a:r>
            <a:r>
              <a:rPr lang="en-US" sz="800" b="1"/>
              <a:t>research domains, publication types, and media sources</a:t>
            </a:r>
            <a:r>
              <a:rPr lang="en-US" sz="800"/>
              <a:t> for more refined searches. </a:t>
            </a:r>
            <a:r>
              <a:rPr lang="en-US" sz="800" i="1" u="sng"/>
              <a:t>(optional)</a:t>
            </a:r>
            <a:endParaRPr lang="en-US" sz="800" i="1" u="sng">
              <a:cs typeface="Arial"/>
            </a:endParaRPr>
          </a:p>
          <a:p>
            <a:pPr marL="228600" indent="-228600">
              <a:lnSpc>
                <a:spcPct val="150000"/>
              </a:lnSpc>
              <a:buFont typeface=""/>
              <a:buChar char="•"/>
            </a:pPr>
            <a:r>
              <a:rPr lang="en-US" sz="800" b="1"/>
              <a:t>Query Preprocessing:</a:t>
            </a:r>
            <a:endParaRPr lang="en-US" sz="800" b="1">
              <a:cs typeface="Arial"/>
            </a:endParaRPr>
          </a:p>
          <a:p>
            <a:pPr marL="228600" lvl="1" indent="-228600">
              <a:lnSpc>
                <a:spcPct val="150000"/>
              </a:lnSpc>
              <a:buFont typeface=""/>
              <a:buChar char="•"/>
            </a:pPr>
            <a:r>
              <a:rPr lang="en-US" sz="800"/>
              <a:t>Uses </a:t>
            </a:r>
            <a:r>
              <a:rPr lang="en-US" sz="800" b="1"/>
              <a:t>tokenization, lemmatization, and stop-word removal</a:t>
            </a:r>
            <a:r>
              <a:rPr lang="en-US" sz="800"/>
              <a:t> to clean and standardize the input.</a:t>
            </a:r>
            <a:endParaRPr lang="en-US" sz="800">
              <a:cs typeface="Arial"/>
            </a:endParaRPr>
          </a:p>
          <a:p>
            <a:pPr marL="228600" lvl="1" indent="-228600">
              <a:lnSpc>
                <a:spcPct val="150000"/>
              </a:lnSpc>
              <a:buFont typeface=""/>
              <a:buChar char="•"/>
            </a:pPr>
            <a:r>
              <a:rPr lang="en-US" sz="800"/>
              <a:t>Identifies key entities (e.g., "deepfake," "research solutions") using </a:t>
            </a:r>
            <a:r>
              <a:rPr lang="en-US" sz="800" b="1"/>
              <a:t>Named Entity Recognition (NER)</a:t>
            </a:r>
            <a:r>
              <a:rPr lang="en-US" sz="800"/>
              <a:t>.</a:t>
            </a:r>
            <a:endParaRPr lang="en-US" sz="800">
              <a:cs typeface="Arial"/>
            </a:endParaRPr>
          </a:p>
        </p:txBody>
      </p:sp>
      <p:sp>
        <p:nvSpPr>
          <p:cNvPr id="57" name="TextBox 56">
            <a:extLst>
              <a:ext uri="{FF2B5EF4-FFF2-40B4-BE49-F238E27FC236}">
                <a16:creationId xmlns:a16="http://schemas.microsoft.com/office/drawing/2014/main" id="{107D0E6B-0F99-DA0C-FCAE-55020BA13025}"/>
              </a:ext>
            </a:extLst>
          </p:cNvPr>
          <p:cNvSpPr txBox="1"/>
          <p:nvPr/>
        </p:nvSpPr>
        <p:spPr>
          <a:xfrm>
            <a:off x="4356030" y="2954118"/>
            <a:ext cx="4650304"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Prompt Template for Query Processing</a:t>
            </a:r>
          </a:p>
          <a:p>
            <a:r>
              <a:rPr lang="en-US" sz="800"/>
              <a:t>To ensure effective search results, the system utilizes predefined </a:t>
            </a:r>
            <a:r>
              <a:rPr lang="en-US" sz="800" b="1"/>
              <a:t>prompt templates</a:t>
            </a:r>
            <a:r>
              <a:rPr lang="en-US" sz="800"/>
              <a:t> for structuring the query before execution.</a:t>
            </a:r>
            <a:endParaRPr lang="en-US" sz="800">
              <a:cs typeface="Arial"/>
            </a:endParaRPr>
          </a:p>
          <a:p>
            <a:r>
              <a:rPr lang="en-US" sz="800" b="1"/>
              <a:t>Prompt Template Format:</a:t>
            </a:r>
          </a:p>
          <a:p>
            <a:endParaRPr lang="en-US" sz="800">
              <a:cs typeface="Arial"/>
            </a:endParaRPr>
          </a:p>
          <a:p>
            <a:r>
              <a:rPr lang="en-US" sz="800"/>
              <a:t>[User Query] → [Structured Prompt for Retrieval System] </a:t>
            </a:r>
            <a:endParaRPr lang="en-US" sz="800">
              <a:cs typeface="Arial"/>
            </a:endParaRPr>
          </a:p>
          <a:p>
            <a:endParaRPr lang="en-US" sz="800"/>
          </a:p>
          <a:p>
            <a:r>
              <a:rPr lang="en-US" sz="800"/>
              <a:t>Example transformation for the query:</a:t>
            </a:r>
            <a:br>
              <a:rPr lang="en-US" sz="800"/>
            </a:br>
            <a:r>
              <a:rPr lang="en-US" sz="800" b="1"/>
              <a:t>Input:</a:t>
            </a:r>
            <a:br>
              <a:rPr lang="en-US" sz="800"/>
            </a:br>
            <a:r>
              <a:rPr lang="en-US" sz="800" i="1"/>
              <a:t>"Provide me the latest trends about deepfake and recommended research solutions on publication forums."</a:t>
            </a:r>
            <a:endParaRPr lang="en-US" sz="800" i="1">
              <a:cs typeface="Arial"/>
            </a:endParaRPr>
          </a:p>
          <a:p>
            <a:r>
              <a:rPr lang="en-US" sz="800" b="1"/>
              <a:t>Processed Prompt Template:</a:t>
            </a:r>
            <a:endParaRPr lang="en-US" sz="800" b="1">
              <a:cs typeface="Arial"/>
            </a:endParaRPr>
          </a:p>
          <a:p>
            <a:endParaRPr lang="en-US" sz="800">
              <a:cs typeface="Arial"/>
            </a:endParaRPr>
          </a:p>
          <a:p>
            <a:r>
              <a:rPr lang="en-US" sz="800"/>
              <a:t>"Retrieve recent publications from IEEE Xplore, ACM Digital Library, and </a:t>
            </a:r>
            <a:r>
              <a:rPr lang="en-US" sz="800" err="1"/>
              <a:t>arXiv</a:t>
            </a:r>
            <a:r>
              <a:rPr lang="en-US" sz="800"/>
              <a:t> that discuss 'deepfake' in the last 12 months. Identify research solutions related to detection, mitigation, and ethical considerations. Provide key findings, methodologies, and direct links to papers." </a:t>
            </a:r>
            <a:endParaRPr lang="en-US" sz="800">
              <a:cs typeface="Arial"/>
            </a:endParaRPr>
          </a:p>
          <a:p>
            <a:endParaRPr lang="en-US" sz="800"/>
          </a:p>
          <a:p>
            <a:r>
              <a:rPr lang="en-US" sz="800" b="1"/>
              <a:t>Key Processing Steps:</a:t>
            </a:r>
            <a:endParaRPr lang="en-US" sz="800" b="1">
              <a:cs typeface="Arial"/>
            </a:endParaRPr>
          </a:p>
          <a:p>
            <a:pPr marL="228600" indent="-228600">
              <a:buFont typeface=""/>
              <a:buChar char="•"/>
            </a:pPr>
            <a:r>
              <a:rPr lang="en-US" sz="800" b="1"/>
              <a:t>Contextual Expansion:</a:t>
            </a:r>
            <a:endParaRPr lang="en-US" sz="800" b="1">
              <a:cs typeface="Arial"/>
            </a:endParaRPr>
          </a:p>
          <a:p>
            <a:pPr marL="228600" lvl="1" indent="-228600">
              <a:buFont typeface=""/>
              <a:buChar char="•"/>
            </a:pPr>
            <a:r>
              <a:rPr lang="en-US" sz="800"/>
              <a:t>Enhances the user query by adding structured retrieval conditions (e.g., time filters, research topics).</a:t>
            </a:r>
            <a:endParaRPr lang="en-US" sz="800">
              <a:cs typeface="Arial"/>
            </a:endParaRPr>
          </a:p>
          <a:p>
            <a:pPr marL="228600" indent="-228600">
              <a:buFont typeface=""/>
              <a:buChar char="•"/>
            </a:pPr>
            <a:r>
              <a:rPr lang="en-US" sz="800" b="1"/>
              <a:t>Query Routing:</a:t>
            </a:r>
            <a:endParaRPr lang="en-US" sz="800" b="1">
              <a:cs typeface="Arial"/>
            </a:endParaRPr>
          </a:p>
          <a:p>
            <a:pPr marL="228600" lvl="1" indent="-228600">
              <a:buFont typeface=""/>
              <a:buChar char="•"/>
            </a:pPr>
            <a:r>
              <a:rPr lang="en-US" sz="800"/>
              <a:t>Determines whether the query should be directed towards </a:t>
            </a:r>
            <a:r>
              <a:rPr lang="en-US" sz="800" b="1"/>
              <a:t>academic sources, media sources, or both</a:t>
            </a:r>
            <a:r>
              <a:rPr lang="en-US" sz="800"/>
              <a:t>.</a:t>
            </a:r>
            <a:endParaRPr lang="en-US" sz="800">
              <a:cs typeface="Arial"/>
            </a:endParaRPr>
          </a:p>
          <a:p>
            <a:pPr marL="228600" indent="-228600">
              <a:buFont typeface=""/>
              <a:buChar char="•"/>
            </a:pPr>
            <a:r>
              <a:rPr lang="en-US" sz="800" b="1"/>
              <a:t>Integration with Retrieval System:</a:t>
            </a:r>
            <a:endParaRPr lang="en-US" sz="800" b="1">
              <a:cs typeface="Arial"/>
            </a:endParaRPr>
          </a:p>
          <a:p>
            <a:pPr marL="228600" lvl="1" indent="-228600">
              <a:buFont typeface=""/>
              <a:buChar char="•"/>
            </a:pPr>
            <a:r>
              <a:rPr lang="en-US" sz="800"/>
              <a:t>Translates the prompt into API calls or database queries for retrieving relevant documents.</a:t>
            </a:r>
            <a:endParaRPr lang="en-US" sz="800">
              <a:cs typeface="Arial"/>
            </a:endParaRPr>
          </a:p>
        </p:txBody>
      </p:sp>
    </p:spTree>
    <p:extLst>
      <p:ext uri="{BB962C8B-B14F-4D97-AF65-F5344CB8AC3E}">
        <p14:creationId xmlns:p14="http://schemas.microsoft.com/office/powerpoint/2010/main" val="199749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A8B9-5899-3A94-828C-4742C8D0C0E0}"/>
              </a:ext>
            </a:extLst>
          </p:cNvPr>
          <p:cNvSpPr>
            <a:spLocks noGrp="1"/>
          </p:cNvSpPr>
          <p:nvPr>
            <p:ph type="title"/>
          </p:nvPr>
        </p:nvSpPr>
        <p:spPr/>
        <p:txBody>
          <a:bodyPr/>
          <a:lstStyle/>
          <a:p>
            <a:r>
              <a:rPr lang="en-GB">
                <a:latin typeface="Arial"/>
                <a:cs typeface="Arial"/>
              </a:rPr>
              <a:t>Knowledge Workstream</a:t>
            </a:r>
            <a:endParaRPr lang="en-GB"/>
          </a:p>
        </p:txBody>
      </p:sp>
      <p:sp>
        <p:nvSpPr>
          <p:cNvPr id="4" name="Slide Number Placeholder 3">
            <a:extLst>
              <a:ext uri="{FF2B5EF4-FFF2-40B4-BE49-F238E27FC236}">
                <a16:creationId xmlns:a16="http://schemas.microsoft.com/office/drawing/2014/main" id="{6F5EBF72-0FA1-0B47-88D3-6BDA2F3B919D}"/>
              </a:ext>
            </a:extLst>
          </p:cNvPr>
          <p:cNvSpPr>
            <a:spLocks noGrp="1"/>
          </p:cNvSpPr>
          <p:nvPr>
            <p:ph type="sldNum" sz="quarter" idx="4"/>
          </p:nvPr>
        </p:nvSpPr>
        <p:spPr/>
        <p:txBody>
          <a:bodyPr/>
          <a:lstStyle/>
          <a:p>
            <a:r>
              <a:rPr lang="en-SG"/>
              <a:t>Page </a:t>
            </a:r>
            <a:fld id="{2F63C605-4FC6-46DE-BC90-871762EA3F52}" type="slidenum">
              <a:rPr lang="en-SG" smtClean="0"/>
              <a:pPr/>
              <a:t>13</a:t>
            </a:fld>
            <a:endParaRPr lang="en-SG"/>
          </a:p>
        </p:txBody>
      </p:sp>
      <p:sp>
        <p:nvSpPr>
          <p:cNvPr id="74" name="TextBox 73">
            <a:extLst>
              <a:ext uri="{FF2B5EF4-FFF2-40B4-BE49-F238E27FC236}">
                <a16:creationId xmlns:a16="http://schemas.microsoft.com/office/drawing/2014/main" id="{F834A4B6-D2FB-E21F-393C-73977B3F4408}"/>
              </a:ext>
            </a:extLst>
          </p:cNvPr>
          <p:cNvSpPr txBox="1"/>
          <p:nvPr/>
        </p:nvSpPr>
        <p:spPr>
          <a:xfrm>
            <a:off x="541820" y="794416"/>
            <a:ext cx="84266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The </a:t>
            </a:r>
            <a:r>
              <a:rPr lang="en-US" sz="1200" b="1"/>
              <a:t>Knowledge Workstream</a:t>
            </a:r>
            <a:r>
              <a:rPr lang="en-US" sz="1200"/>
              <a:t> is responsible for transforming the structured outputs from the </a:t>
            </a:r>
            <a:r>
              <a:rPr lang="en-US" sz="1200" b="1"/>
              <a:t>Document Workstream</a:t>
            </a:r>
            <a:r>
              <a:rPr lang="en-US" sz="1200"/>
              <a:t> and </a:t>
            </a:r>
            <a:r>
              <a:rPr lang="en-US" sz="1200" b="1"/>
              <a:t>Query Workstream</a:t>
            </a:r>
            <a:r>
              <a:rPr lang="en-US" sz="1200"/>
              <a:t> into meaningful, retrievable knowledge representations. This is achieved through embeddings, vector databases, summarization via LLMs, and structured reporting for decision-makers.</a:t>
            </a:r>
          </a:p>
        </p:txBody>
      </p:sp>
      <p:sp>
        <p:nvSpPr>
          <p:cNvPr id="75" name="TextBox 74">
            <a:extLst>
              <a:ext uri="{FF2B5EF4-FFF2-40B4-BE49-F238E27FC236}">
                <a16:creationId xmlns:a16="http://schemas.microsoft.com/office/drawing/2014/main" id="{8E1D3276-80E9-F090-ACA3-DB5F056A72AE}"/>
              </a:ext>
            </a:extLst>
          </p:cNvPr>
          <p:cNvSpPr txBox="1"/>
          <p:nvPr/>
        </p:nvSpPr>
        <p:spPr>
          <a:xfrm>
            <a:off x="93461" y="4494957"/>
            <a:ext cx="2111709"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Generate Embedding Pairs</a:t>
            </a:r>
          </a:p>
          <a:p>
            <a:r>
              <a:rPr lang="en-US" sz="800"/>
              <a:t>To facilitate </a:t>
            </a:r>
            <a:r>
              <a:rPr lang="en-US" sz="800" b="1"/>
              <a:t>efficient retrieval and semantic search</a:t>
            </a:r>
            <a:r>
              <a:rPr lang="en-US" sz="800"/>
              <a:t>, we convert processed documents (from academic publications and news articles) into </a:t>
            </a:r>
            <a:r>
              <a:rPr lang="en-US" sz="800" b="1"/>
              <a:t>vector embeddings</a:t>
            </a:r>
            <a:r>
              <a:rPr lang="en-US" sz="800"/>
              <a:t> using a </a:t>
            </a:r>
            <a:r>
              <a:rPr lang="en-US" sz="800" b="1"/>
              <a:t>Hugging Face embedding model</a:t>
            </a:r>
            <a:r>
              <a:rPr lang="en-US" sz="800"/>
              <a:t> (e.g., sentence-transformers/all-mpnet-base-v2).</a:t>
            </a:r>
            <a:endParaRPr lang="en-US" sz="800">
              <a:cs typeface="Arial"/>
            </a:endParaRPr>
          </a:p>
          <a:p>
            <a:r>
              <a:rPr lang="en-US" sz="800" b="1"/>
              <a:t>Processing Steps:</a:t>
            </a:r>
            <a:endParaRPr lang="en-US" sz="800" b="1">
              <a:cs typeface="Arial"/>
            </a:endParaRPr>
          </a:p>
          <a:p>
            <a:pPr>
              <a:buFont typeface=""/>
              <a:buChar char="•"/>
            </a:pPr>
            <a:r>
              <a:rPr lang="en-US" sz="800"/>
              <a:t>Extract </a:t>
            </a:r>
            <a:r>
              <a:rPr lang="en-US" sz="800" b="1"/>
              <a:t>title, abstract, key insights, and metadata</a:t>
            </a:r>
            <a:r>
              <a:rPr lang="en-US" sz="800"/>
              <a:t> from </a:t>
            </a:r>
            <a:r>
              <a:rPr lang="en-US" sz="800" b="1"/>
              <a:t>academic publications</a:t>
            </a:r>
            <a:r>
              <a:rPr lang="en-US" sz="800"/>
              <a:t>.</a:t>
            </a:r>
            <a:endParaRPr lang="en-US" sz="800">
              <a:cs typeface="Arial"/>
            </a:endParaRPr>
          </a:p>
          <a:p>
            <a:pPr>
              <a:buFont typeface=""/>
              <a:buChar char="•"/>
            </a:pPr>
            <a:r>
              <a:rPr lang="en-US" sz="800"/>
              <a:t>Extract </a:t>
            </a:r>
            <a:r>
              <a:rPr lang="en-US" sz="800" b="1"/>
              <a:t>headlines, key narratives, and sentiment</a:t>
            </a:r>
            <a:r>
              <a:rPr lang="en-US" sz="800"/>
              <a:t> from </a:t>
            </a:r>
            <a:r>
              <a:rPr lang="en-US" sz="800" b="1"/>
              <a:t>news articles</a:t>
            </a:r>
            <a:r>
              <a:rPr lang="en-US" sz="800"/>
              <a:t>.</a:t>
            </a:r>
            <a:endParaRPr lang="en-US" sz="800">
              <a:cs typeface="Arial"/>
            </a:endParaRPr>
          </a:p>
          <a:p>
            <a:pPr>
              <a:buFont typeface=""/>
              <a:buChar char="•"/>
            </a:pPr>
            <a:r>
              <a:rPr lang="en-US" sz="800"/>
              <a:t>Use a </a:t>
            </a:r>
            <a:r>
              <a:rPr lang="en-US" sz="800" b="1"/>
              <a:t>pre-trained transformer model</a:t>
            </a:r>
            <a:r>
              <a:rPr lang="en-US" sz="800"/>
              <a:t> to generate embeddings for each document.</a:t>
            </a:r>
            <a:endParaRPr lang="en-US" sz="800">
              <a:cs typeface="Arial"/>
            </a:endParaRPr>
          </a:p>
          <a:p>
            <a:pPr>
              <a:buFont typeface=""/>
              <a:buChar char="•"/>
            </a:pPr>
            <a:r>
              <a:rPr lang="en-US" sz="800"/>
              <a:t>Generate </a:t>
            </a:r>
            <a:r>
              <a:rPr lang="en-US" sz="800" b="1"/>
              <a:t>paired embeddings</a:t>
            </a:r>
            <a:r>
              <a:rPr lang="en-US" sz="800"/>
              <a:t> to allow cross-referencing between </a:t>
            </a:r>
            <a:r>
              <a:rPr lang="en-US" sz="800" b="1"/>
              <a:t>academic</a:t>
            </a:r>
            <a:r>
              <a:rPr lang="en-US" sz="800"/>
              <a:t> and </a:t>
            </a:r>
            <a:r>
              <a:rPr lang="en-US" sz="800" b="1"/>
              <a:t>media</a:t>
            </a:r>
            <a:r>
              <a:rPr lang="en-US" sz="800"/>
              <a:t> insights.</a:t>
            </a:r>
            <a:endParaRPr lang="en-US" sz="800">
              <a:cs typeface="Arial"/>
            </a:endParaRPr>
          </a:p>
          <a:p>
            <a:endParaRPr lang="en-US" sz="800" b="1"/>
          </a:p>
        </p:txBody>
      </p:sp>
      <p:sp>
        <p:nvSpPr>
          <p:cNvPr id="76" name="TextBox 75">
            <a:extLst>
              <a:ext uri="{FF2B5EF4-FFF2-40B4-BE49-F238E27FC236}">
                <a16:creationId xmlns:a16="http://schemas.microsoft.com/office/drawing/2014/main" id="{167358C8-5FE5-41F9-B2C2-652DE7EF8026}"/>
              </a:ext>
            </a:extLst>
          </p:cNvPr>
          <p:cNvSpPr txBox="1"/>
          <p:nvPr/>
        </p:nvSpPr>
        <p:spPr>
          <a:xfrm>
            <a:off x="2107919" y="4494959"/>
            <a:ext cx="203593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Store Embeddings in a Vector Database</a:t>
            </a:r>
          </a:p>
          <a:p>
            <a:r>
              <a:rPr lang="en-US" sz="800"/>
              <a:t>Once embeddings are generated, they are stored in a </a:t>
            </a:r>
            <a:r>
              <a:rPr lang="en-US" sz="800" b="1"/>
              <a:t>vector database</a:t>
            </a:r>
            <a:r>
              <a:rPr lang="en-US" sz="800"/>
              <a:t> or </a:t>
            </a:r>
            <a:r>
              <a:rPr lang="en-US" sz="800" b="1"/>
              <a:t>MongoDB (in JSON format)</a:t>
            </a:r>
            <a:r>
              <a:rPr lang="en-US" sz="800"/>
              <a:t> for efficient retrieval.</a:t>
            </a:r>
            <a:endParaRPr lang="en-US" sz="800">
              <a:cs typeface="Arial"/>
            </a:endParaRPr>
          </a:p>
          <a:p>
            <a:r>
              <a:rPr lang="en-US" sz="800" b="1"/>
              <a:t>Options for Storage:</a:t>
            </a:r>
            <a:endParaRPr lang="en-US" sz="800" b="1">
              <a:cs typeface="Arial"/>
            </a:endParaRPr>
          </a:p>
          <a:p>
            <a:pPr>
              <a:buFont typeface=""/>
              <a:buChar char="•"/>
            </a:pPr>
            <a:r>
              <a:rPr lang="en-US" sz="800" b="1"/>
              <a:t>Pinecone</a:t>
            </a:r>
            <a:r>
              <a:rPr lang="en-US" sz="800"/>
              <a:t> / </a:t>
            </a:r>
            <a:r>
              <a:rPr lang="en-US" sz="800" b="1"/>
              <a:t>FAISS</a:t>
            </a:r>
            <a:r>
              <a:rPr lang="en-US" sz="800"/>
              <a:t> for high-performance vector searches.</a:t>
            </a:r>
            <a:endParaRPr lang="en-US" sz="800">
              <a:cs typeface="Arial"/>
            </a:endParaRPr>
          </a:p>
          <a:p>
            <a:pPr>
              <a:buFont typeface=""/>
              <a:buChar char="•"/>
            </a:pPr>
            <a:r>
              <a:rPr lang="en-US" sz="800" b="1"/>
              <a:t>MongoDB</a:t>
            </a:r>
            <a:r>
              <a:rPr lang="en-US" sz="800"/>
              <a:t> for structured storage in </a:t>
            </a:r>
            <a:r>
              <a:rPr lang="en-US" sz="800" b="1"/>
              <a:t>JSON format</a:t>
            </a:r>
            <a:r>
              <a:rPr lang="en-US" sz="800"/>
              <a:t>, enabling document retrieval based on metadata.</a:t>
            </a:r>
            <a:endParaRPr lang="en-US" sz="800">
              <a:cs typeface="Arial"/>
            </a:endParaRPr>
          </a:p>
        </p:txBody>
      </p:sp>
      <p:sp>
        <p:nvSpPr>
          <p:cNvPr id="77" name="TextBox 76">
            <a:extLst>
              <a:ext uri="{FF2B5EF4-FFF2-40B4-BE49-F238E27FC236}">
                <a16:creationId xmlns:a16="http://schemas.microsoft.com/office/drawing/2014/main" id="{14E2410D-218F-3D22-BAA8-E94AC42DE05D}"/>
              </a:ext>
            </a:extLst>
          </p:cNvPr>
          <p:cNvSpPr txBox="1"/>
          <p:nvPr/>
        </p:nvSpPr>
        <p:spPr>
          <a:xfrm>
            <a:off x="4141323" y="4494958"/>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Summarized Outcomes Using LLMs</a:t>
            </a:r>
          </a:p>
          <a:p>
            <a:r>
              <a:rPr lang="en-US" sz="800"/>
              <a:t>To generate actionable insights, we use </a:t>
            </a:r>
            <a:r>
              <a:rPr lang="en-US" sz="800" b="1"/>
              <a:t>LLMs such as Llama v3, Mistral, or </a:t>
            </a:r>
            <a:r>
              <a:rPr lang="en-US" sz="800" b="1" err="1"/>
              <a:t>Deepseek</a:t>
            </a:r>
            <a:r>
              <a:rPr lang="en-US" sz="800"/>
              <a:t> to summarize trends and recommend publications &amp; GitHub links.</a:t>
            </a:r>
            <a:endParaRPr lang="en-US" sz="800">
              <a:cs typeface="Arial"/>
            </a:endParaRPr>
          </a:p>
          <a:p>
            <a:r>
              <a:rPr lang="en-US" sz="800" b="1"/>
              <a:t>Processing Steps:</a:t>
            </a:r>
            <a:endParaRPr lang="en-US" sz="800" b="1">
              <a:cs typeface="Arial"/>
            </a:endParaRPr>
          </a:p>
          <a:p>
            <a:pPr>
              <a:buFont typeface=""/>
              <a:buChar char="•"/>
            </a:pPr>
            <a:r>
              <a:rPr lang="en-US" sz="800"/>
              <a:t>Retrieve </a:t>
            </a:r>
            <a:r>
              <a:rPr lang="en-US" sz="800" b="1"/>
              <a:t>top research papers</a:t>
            </a:r>
            <a:r>
              <a:rPr lang="en-US" sz="800"/>
              <a:t> and </a:t>
            </a:r>
            <a:r>
              <a:rPr lang="en-US" sz="800" b="1"/>
              <a:t>news articles</a:t>
            </a:r>
            <a:r>
              <a:rPr lang="en-US" sz="800"/>
              <a:t> based on query relevance.</a:t>
            </a:r>
            <a:endParaRPr lang="en-US" sz="800">
              <a:cs typeface="Arial"/>
            </a:endParaRPr>
          </a:p>
          <a:p>
            <a:pPr>
              <a:buFont typeface=""/>
              <a:buChar char="•"/>
            </a:pPr>
            <a:r>
              <a:rPr lang="en-US" sz="800"/>
              <a:t>Use </a:t>
            </a:r>
            <a:r>
              <a:rPr lang="en-US" sz="800" b="1"/>
              <a:t>LLM prompting</a:t>
            </a:r>
            <a:r>
              <a:rPr lang="en-US" sz="800"/>
              <a:t> to generate </a:t>
            </a:r>
            <a:r>
              <a:rPr lang="en-US" sz="800" b="1"/>
              <a:t>concise summaries</a:t>
            </a:r>
            <a:r>
              <a:rPr lang="en-US" sz="800"/>
              <a:t> of key insights.</a:t>
            </a:r>
            <a:endParaRPr lang="en-US" sz="800">
              <a:cs typeface="Arial"/>
            </a:endParaRPr>
          </a:p>
          <a:p>
            <a:pPr>
              <a:buFont typeface=""/>
              <a:buChar char="•"/>
            </a:pPr>
            <a:r>
              <a:rPr lang="en-US" sz="800"/>
              <a:t>Extract </a:t>
            </a:r>
            <a:r>
              <a:rPr lang="en-US" sz="800" b="1"/>
              <a:t>recommended research directions</a:t>
            </a:r>
            <a:r>
              <a:rPr lang="en-US" sz="800"/>
              <a:t> and </a:t>
            </a:r>
            <a:r>
              <a:rPr lang="en-US" sz="800" b="1"/>
              <a:t>potential solutions</a:t>
            </a:r>
            <a:r>
              <a:rPr lang="en-US" sz="800"/>
              <a:t>.</a:t>
            </a:r>
            <a:endParaRPr lang="en-US" sz="800">
              <a:cs typeface="Arial"/>
            </a:endParaRPr>
          </a:p>
          <a:p>
            <a:endParaRPr lang="en-US" sz="800" b="1"/>
          </a:p>
        </p:txBody>
      </p:sp>
      <p:sp>
        <p:nvSpPr>
          <p:cNvPr id="78" name="TextBox 77">
            <a:extLst>
              <a:ext uri="{FF2B5EF4-FFF2-40B4-BE49-F238E27FC236}">
                <a16:creationId xmlns:a16="http://schemas.microsoft.com/office/drawing/2014/main" id="{810E0269-3CF5-B14D-3C87-55614B55D1F4}"/>
              </a:ext>
            </a:extLst>
          </p:cNvPr>
          <p:cNvSpPr txBox="1"/>
          <p:nvPr/>
        </p:nvSpPr>
        <p:spPr>
          <a:xfrm>
            <a:off x="6799903" y="4494958"/>
            <a:ext cx="2339046"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PDF Report Generation for Senior Management</a:t>
            </a:r>
          </a:p>
          <a:p>
            <a:r>
              <a:rPr lang="en-US" sz="800"/>
              <a:t>To facilitate decision-making, the system compiles insights into a </a:t>
            </a:r>
            <a:r>
              <a:rPr lang="en-US" sz="800" b="1"/>
              <a:t>PDF report</a:t>
            </a:r>
            <a:r>
              <a:rPr lang="en-US" sz="800"/>
              <a:t> summarizing the top </a:t>
            </a:r>
            <a:r>
              <a:rPr lang="en-US" sz="800" b="1"/>
              <a:t>5 news trends</a:t>
            </a:r>
            <a:r>
              <a:rPr lang="en-US" sz="800"/>
              <a:t> and </a:t>
            </a:r>
            <a:r>
              <a:rPr lang="en-US" sz="800" b="1"/>
              <a:t>5 latest research directions</a:t>
            </a:r>
            <a:r>
              <a:rPr lang="en-US" sz="800"/>
              <a:t>.</a:t>
            </a:r>
            <a:endParaRPr lang="en-US" sz="800">
              <a:cs typeface="Arial"/>
            </a:endParaRPr>
          </a:p>
          <a:p>
            <a:r>
              <a:rPr lang="en-US" sz="800" b="1"/>
              <a:t>Processing Steps:</a:t>
            </a:r>
            <a:endParaRPr lang="en-US" sz="800" b="1">
              <a:cs typeface="Arial"/>
            </a:endParaRPr>
          </a:p>
          <a:p>
            <a:pPr>
              <a:buFont typeface=""/>
              <a:buChar char="•"/>
            </a:pPr>
            <a:r>
              <a:rPr lang="en-US" sz="800"/>
              <a:t>Extract </a:t>
            </a:r>
            <a:r>
              <a:rPr lang="en-US" sz="800" b="1"/>
              <a:t>top 5 news trends</a:t>
            </a:r>
            <a:r>
              <a:rPr lang="en-US" sz="800"/>
              <a:t> and </a:t>
            </a:r>
            <a:r>
              <a:rPr lang="en-US" sz="800" b="1"/>
              <a:t>top 5 research directions</a:t>
            </a:r>
            <a:r>
              <a:rPr lang="en-US" sz="800"/>
              <a:t>.</a:t>
            </a:r>
            <a:endParaRPr lang="en-US" sz="800">
              <a:cs typeface="Arial"/>
            </a:endParaRPr>
          </a:p>
          <a:p>
            <a:pPr>
              <a:buFont typeface=""/>
              <a:buChar char="•"/>
            </a:pPr>
            <a:r>
              <a:rPr lang="en-US" sz="800"/>
              <a:t>Format insights into a structured </a:t>
            </a:r>
            <a:r>
              <a:rPr lang="en-US" sz="800" b="1"/>
              <a:t>management report</a:t>
            </a:r>
            <a:r>
              <a:rPr lang="en-US" sz="800"/>
              <a:t>.</a:t>
            </a:r>
            <a:endParaRPr lang="en-US" sz="800">
              <a:cs typeface="Arial"/>
            </a:endParaRPr>
          </a:p>
          <a:p>
            <a:pPr>
              <a:buFont typeface=""/>
              <a:buChar char="•"/>
            </a:pPr>
            <a:r>
              <a:rPr lang="en-US" sz="800"/>
              <a:t>Convert content into a </a:t>
            </a:r>
            <a:r>
              <a:rPr lang="en-US" sz="800" b="1"/>
              <a:t>PDF report using Python libraries</a:t>
            </a:r>
            <a:r>
              <a:rPr lang="en-US" sz="800"/>
              <a:t> (e.g., </a:t>
            </a:r>
            <a:r>
              <a:rPr lang="en-US" sz="800" err="1"/>
              <a:t>reportlab</a:t>
            </a:r>
            <a:r>
              <a:rPr lang="en-US" sz="800"/>
              <a:t> or </a:t>
            </a:r>
            <a:r>
              <a:rPr lang="en-US" sz="800" err="1"/>
              <a:t>pdfkit</a:t>
            </a:r>
            <a:r>
              <a:rPr lang="en-US" sz="800"/>
              <a:t>).</a:t>
            </a:r>
            <a:endParaRPr lang="en-US" sz="800">
              <a:cs typeface="Arial"/>
            </a:endParaRPr>
          </a:p>
        </p:txBody>
      </p:sp>
      <p:grpSp>
        <p:nvGrpSpPr>
          <p:cNvPr id="86" name="Group 85">
            <a:extLst>
              <a:ext uri="{FF2B5EF4-FFF2-40B4-BE49-F238E27FC236}">
                <a16:creationId xmlns:a16="http://schemas.microsoft.com/office/drawing/2014/main" id="{6A9A9907-3188-3C88-B6C8-E803B7E922A5}"/>
              </a:ext>
            </a:extLst>
          </p:cNvPr>
          <p:cNvGrpSpPr/>
          <p:nvPr/>
        </p:nvGrpSpPr>
        <p:grpSpPr>
          <a:xfrm>
            <a:off x="1103580" y="1537420"/>
            <a:ext cx="6127705" cy="2923418"/>
            <a:chOff x="1103580" y="1537420"/>
            <a:chExt cx="6127705" cy="2923418"/>
          </a:xfrm>
        </p:grpSpPr>
        <p:grpSp>
          <p:nvGrpSpPr>
            <p:cNvPr id="73" name="Group 72">
              <a:extLst>
                <a:ext uri="{FF2B5EF4-FFF2-40B4-BE49-F238E27FC236}">
                  <a16:creationId xmlns:a16="http://schemas.microsoft.com/office/drawing/2014/main" id="{E63BA625-9605-D7EF-6FD3-6F1BB1F049D8}"/>
                </a:ext>
              </a:extLst>
            </p:cNvPr>
            <p:cNvGrpSpPr/>
            <p:nvPr/>
          </p:nvGrpSpPr>
          <p:grpSpPr>
            <a:xfrm>
              <a:off x="1103580" y="1537420"/>
              <a:ext cx="6127705" cy="2923418"/>
              <a:chOff x="345790" y="1985779"/>
              <a:chExt cx="8685246" cy="3965379"/>
            </a:xfrm>
          </p:grpSpPr>
          <p:sp>
            <p:nvSpPr>
              <p:cNvPr id="11" name="Rectangle 10">
                <a:extLst>
                  <a:ext uri="{FF2B5EF4-FFF2-40B4-BE49-F238E27FC236}">
                    <a16:creationId xmlns:a16="http://schemas.microsoft.com/office/drawing/2014/main" id="{CC5EB3E4-1056-E9DF-B59A-F5E69F769018}"/>
                  </a:ext>
                </a:extLst>
              </p:cNvPr>
              <p:cNvSpPr/>
              <p:nvPr/>
            </p:nvSpPr>
            <p:spPr>
              <a:xfrm>
                <a:off x="1028700" y="1988845"/>
                <a:ext cx="7949106" cy="3962313"/>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900">
                  <a:cs typeface="Arial"/>
                </a:endParaRPr>
              </a:p>
            </p:txBody>
          </p:sp>
          <p:sp>
            <p:nvSpPr>
              <p:cNvPr id="18" name="Rectangle: Rounded Corners 17">
                <a:extLst>
                  <a:ext uri="{FF2B5EF4-FFF2-40B4-BE49-F238E27FC236}">
                    <a16:creationId xmlns:a16="http://schemas.microsoft.com/office/drawing/2014/main" id="{8EA26A7A-8937-1618-F6BE-2DB47168231A}"/>
                  </a:ext>
                </a:extLst>
              </p:cNvPr>
              <p:cNvSpPr/>
              <p:nvPr/>
            </p:nvSpPr>
            <p:spPr>
              <a:xfrm rot="16200000">
                <a:off x="4363059" y="2845970"/>
                <a:ext cx="1493044" cy="628650"/>
              </a:xfrm>
              <a:prstGeom prst="roundRect">
                <a:avLst/>
              </a:prstGeom>
              <a:solidFill>
                <a:schemeClr val="bg1"/>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sz="600" b="1">
                  <a:solidFill>
                    <a:schemeClr val="tx1"/>
                  </a:solidFill>
                </a:endParaRPr>
              </a:p>
              <a:p>
                <a:pPr algn="ctr"/>
                <a:endParaRPr lang="en-GB" sz="600" b="1">
                  <a:solidFill>
                    <a:schemeClr val="tx1"/>
                  </a:solidFill>
                </a:endParaRPr>
              </a:p>
              <a:p>
                <a:pPr algn="ctr"/>
                <a:r>
                  <a:rPr lang="en-GB" sz="600" b="1">
                    <a:solidFill>
                      <a:schemeClr val="tx1"/>
                    </a:solidFill>
                  </a:rPr>
                  <a:t>Embedding Model</a:t>
                </a:r>
                <a:endParaRPr lang="en-GB" sz="900">
                  <a:solidFill>
                    <a:schemeClr val="tx1"/>
                  </a:solidFill>
                </a:endParaRPr>
              </a:p>
            </p:txBody>
          </p:sp>
          <p:pic>
            <p:nvPicPr>
              <p:cNvPr id="19" name="Picture 18">
                <a:extLst>
                  <a:ext uri="{FF2B5EF4-FFF2-40B4-BE49-F238E27FC236}">
                    <a16:creationId xmlns:a16="http://schemas.microsoft.com/office/drawing/2014/main" id="{AA97E3A4-C62E-7774-9176-F7A61724F688}"/>
                  </a:ext>
                </a:extLst>
              </p:cNvPr>
              <p:cNvPicPr>
                <a:picLocks noChangeAspect="1"/>
              </p:cNvPicPr>
              <p:nvPr/>
            </p:nvPicPr>
            <p:blipFill>
              <a:blip r:embed="rId2"/>
              <a:stretch>
                <a:fillRect/>
              </a:stretch>
            </p:blipFill>
            <p:spPr>
              <a:xfrm>
                <a:off x="6480308" y="2690775"/>
                <a:ext cx="509340" cy="516206"/>
              </a:xfrm>
              <a:prstGeom prst="rect">
                <a:avLst/>
              </a:prstGeom>
            </p:spPr>
          </p:pic>
          <p:sp>
            <p:nvSpPr>
              <p:cNvPr id="20" name="TextBox 19">
                <a:extLst>
                  <a:ext uri="{FF2B5EF4-FFF2-40B4-BE49-F238E27FC236}">
                    <a16:creationId xmlns:a16="http://schemas.microsoft.com/office/drawing/2014/main" id="{2BDB58BB-1DFA-93E3-BA63-0EAF3F8F1FA9}"/>
                  </a:ext>
                </a:extLst>
              </p:cNvPr>
              <p:cNvSpPr txBox="1"/>
              <p:nvPr/>
            </p:nvSpPr>
            <p:spPr>
              <a:xfrm>
                <a:off x="6039285" y="3249318"/>
                <a:ext cx="1507331" cy="34441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b="1">
                    <a:solidFill>
                      <a:schemeClr val="tx1">
                        <a:lumMod val="75000"/>
                        <a:lumOff val="25000"/>
                      </a:schemeClr>
                    </a:solidFill>
                  </a:rPr>
                  <a:t>Vector</a:t>
                </a:r>
                <a:endParaRPr lang="en-US" sz="900" b="1">
                  <a:solidFill>
                    <a:schemeClr val="tx1">
                      <a:lumMod val="75000"/>
                      <a:lumOff val="25000"/>
                    </a:schemeClr>
                  </a:solidFill>
                </a:endParaRPr>
              </a:p>
              <a:p>
                <a:pPr algn="ctr"/>
                <a:r>
                  <a:rPr lang="en-GB" sz="600" b="1">
                    <a:solidFill>
                      <a:schemeClr val="tx1">
                        <a:lumMod val="75000"/>
                        <a:lumOff val="25000"/>
                      </a:schemeClr>
                    </a:solidFill>
                  </a:rPr>
                  <a:t>Database</a:t>
                </a:r>
              </a:p>
            </p:txBody>
          </p:sp>
          <p:sp>
            <p:nvSpPr>
              <p:cNvPr id="21" name="TextBox 20">
                <a:extLst>
                  <a:ext uri="{FF2B5EF4-FFF2-40B4-BE49-F238E27FC236}">
                    <a16:creationId xmlns:a16="http://schemas.microsoft.com/office/drawing/2014/main" id="{BCB36318-1F52-1F7F-5412-E5A6A545D264}"/>
                  </a:ext>
                </a:extLst>
              </p:cNvPr>
              <p:cNvSpPr txBox="1"/>
              <p:nvPr/>
            </p:nvSpPr>
            <p:spPr>
              <a:xfrm>
                <a:off x="5377913" y="2231237"/>
                <a:ext cx="1000126" cy="34441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a:solidFill>
                      <a:schemeClr val="tx1">
                        <a:lumMod val="75000"/>
                        <a:lumOff val="25000"/>
                      </a:schemeClr>
                    </a:solidFill>
                  </a:rPr>
                  <a:t>Embeddings and metadata</a:t>
                </a:r>
                <a:endParaRPr lang="en-US" sz="900"/>
              </a:p>
            </p:txBody>
          </p:sp>
          <p:grpSp>
            <p:nvGrpSpPr>
              <p:cNvPr id="22" name="Group 21">
                <a:extLst>
                  <a:ext uri="{FF2B5EF4-FFF2-40B4-BE49-F238E27FC236}">
                    <a16:creationId xmlns:a16="http://schemas.microsoft.com/office/drawing/2014/main" id="{D318ABF8-A1CE-3F91-9D9D-A235B29E54B4}"/>
                  </a:ext>
                </a:extLst>
              </p:cNvPr>
              <p:cNvGrpSpPr/>
              <p:nvPr/>
            </p:nvGrpSpPr>
            <p:grpSpPr>
              <a:xfrm>
                <a:off x="345790" y="3385439"/>
                <a:ext cx="571501" cy="728187"/>
                <a:chOff x="832527" y="4134992"/>
                <a:chExt cx="762000" cy="970916"/>
              </a:xfrm>
            </p:grpSpPr>
            <p:pic>
              <p:nvPicPr>
                <p:cNvPr id="71" name="Picture 70">
                  <a:extLst>
                    <a:ext uri="{FF2B5EF4-FFF2-40B4-BE49-F238E27FC236}">
                      <a16:creationId xmlns:a16="http://schemas.microsoft.com/office/drawing/2014/main" id="{452EFEA8-67E9-5AE4-B43A-15F07D6F52D1}"/>
                    </a:ext>
                  </a:extLst>
                </p:cNvPr>
                <p:cNvPicPr>
                  <a:picLocks noChangeAspect="1"/>
                </p:cNvPicPr>
                <p:nvPr/>
              </p:nvPicPr>
              <p:blipFill>
                <a:blip r:embed="rId3"/>
                <a:stretch>
                  <a:fillRect/>
                </a:stretch>
              </p:blipFill>
              <p:spPr>
                <a:xfrm>
                  <a:off x="924523" y="4134992"/>
                  <a:ext cx="628650" cy="609600"/>
                </a:xfrm>
                <a:prstGeom prst="rect">
                  <a:avLst/>
                </a:prstGeom>
              </p:spPr>
            </p:pic>
            <p:sp>
              <p:nvSpPr>
                <p:cNvPr id="72" name="TextBox 71">
                  <a:extLst>
                    <a:ext uri="{FF2B5EF4-FFF2-40B4-BE49-F238E27FC236}">
                      <a16:creationId xmlns:a16="http://schemas.microsoft.com/office/drawing/2014/main" id="{E783E10F-05EE-3DCC-1222-2E153C8F810F}"/>
                    </a:ext>
                  </a:extLst>
                </p:cNvPr>
                <p:cNvSpPr txBox="1"/>
                <p:nvPr/>
              </p:nvSpPr>
              <p:spPr>
                <a:xfrm>
                  <a:off x="832527" y="4813676"/>
                  <a:ext cx="762000" cy="29223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a:solidFill>
                        <a:schemeClr val="tx1">
                          <a:lumMod val="75000"/>
                          <a:lumOff val="25000"/>
                        </a:schemeClr>
                      </a:solidFill>
                    </a:rPr>
                    <a:t>User</a:t>
                  </a:r>
                  <a:endParaRPr lang="en-US" sz="900"/>
                </a:p>
              </p:txBody>
            </p:sp>
          </p:grpSp>
          <p:sp>
            <p:nvSpPr>
              <p:cNvPr id="25" name="TextBox 24">
                <a:extLst>
                  <a:ext uri="{FF2B5EF4-FFF2-40B4-BE49-F238E27FC236}">
                    <a16:creationId xmlns:a16="http://schemas.microsoft.com/office/drawing/2014/main" id="{091A2D6D-34BD-A3A1-4D23-1F77BB5E65E2}"/>
                  </a:ext>
                </a:extLst>
              </p:cNvPr>
              <p:cNvSpPr txBox="1"/>
              <p:nvPr/>
            </p:nvSpPr>
            <p:spPr>
              <a:xfrm>
                <a:off x="5478018" y="3322876"/>
                <a:ext cx="807244" cy="34441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a:solidFill>
                      <a:schemeClr val="tx1">
                        <a:lumMod val="75000"/>
                        <a:lumOff val="25000"/>
                      </a:schemeClr>
                    </a:solidFill>
                  </a:rPr>
                  <a:t>Query + Embedding</a:t>
                </a:r>
                <a:endParaRPr lang="en-US" sz="900">
                  <a:solidFill>
                    <a:schemeClr val="tx1">
                      <a:lumMod val="75000"/>
                      <a:lumOff val="25000"/>
                    </a:schemeClr>
                  </a:solidFill>
                </a:endParaRPr>
              </a:p>
            </p:txBody>
          </p:sp>
          <p:sp>
            <p:nvSpPr>
              <p:cNvPr id="26" name="TextBox 25">
                <a:extLst>
                  <a:ext uri="{FF2B5EF4-FFF2-40B4-BE49-F238E27FC236}">
                    <a16:creationId xmlns:a16="http://schemas.microsoft.com/office/drawing/2014/main" id="{4BAF93AA-713D-0B6A-A6CF-B576DCAC642B}"/>
                  </a:ext>
                </a:extLst>
              </p:cNvPr>
              <p:cNvSpPr txBox="1"/>
              <p:nvPr/>
            </p:nvSpPr>
            <p:spPr>
              <a:xfrm>
                <a:off x="8223792" y="3558033"/>
                <a:ext cx="807244" cy="34441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a:solidFill>
                      <a:schemeClr val="tx1">
                        <a:lumMod val="75000"/>
                        <a:lumOff val="25000"/>
                      </a:schemeClr>
                    </a:solidFill>
                  </a:rPr>
                  <a:t>Query + Context</a:t>
                </a:r>
                <a:endParaRPr lang="en-US" sz="900">
                  <a:solidFill>
                    <a:schemeClr val="tx1">
                      <a:lumMod val="75000"/>
                      <a:lumOff val="25000"/>
                    </a:schemeClr>
                  </a:solidFill>
                </a:endParaRPr>
              </a:p>
            </p:txBody>
          </p:sp>
          <p:pic>
            <p:nvPicPr>
              <p:cNvPr id="33" name="Picture 32" descr="Brand assets - Hugging Face">
                <a:extLst>
                  <a:ext uri="{FF2B5EF4-FFF2-40B4-BE49-F238E27FC236}">
                    <a16:creationId xmlns:a16="http://schemas.microsoft.com/office/drawing/2014/main" id="{B5C463EC-CC01-6857-DB96-CFB6B2AF2F80}"/>
                  </a:ext>
                </a:extLst>
              </p:cNvPr>
              <p:cNvPicPr>
                <a:picLocks noChangeAspect="1"/>
              </p:cNvPicPr>
              <p:nvPr/>
            </p:nvPicPr>
            <p:blipFill>
              <a:blip r:embed="rId4"/>
              <a:stretch>
                <a:fillRect/>
              </a:stretch>
            </p:blipFill>
            <p:spPr>
              <a:xfrm rot="16200000">
                <a:off x="4322259" y="2984211"/>
                <a:ext cx="1305046" cy="351609"/>
              </a:xfrm>
              <a:prstGeom prst="rect">
                <a:avLst/>
              </a:prstGeom>
            </p:spPr>
          </p:pic>
          <p:cxnSp>
            <p:nvCxnSpPr>
              <p:cNvPr id="34" name="Straight Arrow Connector 33">
                <a:extLst>
                  <a:ext uri="{FF2B5EF4-FFF2-40B4-BE49-F238E27FC236}">
                    <a16:creationId xmlns:a16="http://schemas.microsoft.com/office/drawing/2014/main" id="{5668E690-0805-E4E8-0336-ED35715EBC94}"/>
                  </a:ext>
                </a:extLst>
              </p:cNvPr>
              <p:cNvCxnSpPr>
                <a:cxnSpLocks/>
              </p:cNvCxnSpPr>
              <p:nvPr/>
            </p:nvCxnSpPr>
            <p:spPr>
              <a:xfrm>
                <a:off x="5614965" y="3705381"/>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3D83DB5-A9EF-3EA7-8EAB-685CF3B37A81}"/>
                  </a:ext>
                </a:extLst>
              </p:cNvPr>
              <p:cNvCxnSpPr>
                <a:cxnSpLocks/>
              </p:cNvCxnSpPr>
              <p:nvPr/>
            </p:nvCxnSpPr>
            <p:spPr>
              <a:xfrm>
                <a:off x="5614965" y="2612387"/>
                <a:ext cx="53578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697139C-CC41-5965-CFB6-3052C532EB69}"/>
                  </a:ext>
                </a:extLst>
              </p:cNvPr>
              <p:cNvGrpSpPr/>
              <p:nvPr/>
            </p:nvGrpSpPr>
            <p:grpSpPr>
              <a:xfrm>
                <a:off x="5797027" y="4227489"/>
                <a:ext cx="1368523" cy="1127914"/>
                <a:chOff x="7949456" y="4660377"/>
                <a:chExt cx="1824696" cy="1503885"/>
              </a:xfrm>
            </p:grpSpPr>
            <p:pic>
              <p:nvPicPr>
                <p:cNvPr id="58" name="Picture 57">
                  <a:extLst>
                    <a:ext uri="{FF2B5EF4-FFF2-40B4-BE49-F238E27FC236}">
                      <a16:creationId xmlns:a16="http://schemas.microsoft.com/office/drawing/2014/main" id="{9BCA5157-1E3C-C929-5316-42613D012EAA}"/>
                    </a:ext>
                  </a:extLst>
                </p:cNvPr>
                <p:cNvPicPr>
                  <a:picLocks noChangeAspect="1"/>
                </p:cNvPicPr>
                <p:nvPr/>
              </p:nvPicPr>
              <p:blipFill>
                <a:blip r:embed="rId5"/>
                <a:stretch>
                  <a:fillRect/>
                </a:stretch>
              </p:blipFill>
              <p:spPr>
                <a:xfrm>
                  <a:off x="8916902" y="4849462"/>
                  <a:ext cx="857250" cy="838200"/>
                </a:xfrm>
                <a:prstGeom prst="rect">
                  <a:avLst/>
                </a:prstGeom>
              </p:spPr>
            </p:pic>
            <p:sp>
              <p:nvSpPr>
                <p:cNvPr id="59" name="TextBox 58">
                  <a:extLst>
                    <a:ext uri="{FF2B5EF4-FFF2-40B4-BE49-F238E27FC236}">
                      <a16:creationId xmlns:a16="http://schemas.microsoft.com/office/drawing/2014/main" id="{66BEE5D6-C315-4977-B516-71E41DDBE643}"/>
                    </a:ext>
                  </a:extLst>
                </p:cNvPr>
                <p:cNvSpPr txBox="1"/>
                <p:nvPr/>
              </p:nvSpPr>
              <p:spPr>
                <a:xfrm>
                  <a:off x="8141980" y="5705041"/>
                  <a:ext cx="1628173" cy="45922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b="1">
                      <a:solidFill>
                        <a:schemeClr val="tx1">
                          <a:lumMod val="75000"/>
                          <a:lumOff val="25000"/>
                        </a:schemeClr>
                      </a:solidFill>
                    </a:rPr>
                    <a:t>LLM</a:t>
                  </a:r>
                </a:p>
                <a:p>
                  <a:pPr algn="ctr"/>
                  <a:r>
                    <a:rPr lang="en-GB" sz="600" b="1">
                      <a:solidFill>
                        <a:schemeClr val="tx1">
                          <a:lumMod val="75000"/>
                          <a:lumOff val="25000"/>
                        </a:schemeClr>
                      </a:solidFill>
                    </a:rPr>
                    <a:t>(Llama2/Mistral)</a:t>
                  </a:r>
                </a:p>
              </p:txBody>
            </p:sp>
            <p:pic>
              <p:nvPicPr>
                <p:cNvPr id="60" name="Picture 59" descr="Ollama: Get up and running with large language models, locally. | Y  Combinator">
                  <a:extLst>
                    <a:ext uri="{FF2B5EF4-FFF2-40B4-BE49-F238E27FC236}">
                      <a16:creationId xmlns:a16="http://schemas.microsoft.com/office/drawing/2014/main" id="{6804288C-C44D-0A6A-30EC-047F415013F6}"/>
                    </a:ext>
                  </a:extLst>
                </p:cNvPr>
                <p:cNvPicPr>
                  <a:picLocks noChangeAspect="1"/>
                </p:cNvPicPr>
                <p:nvPr/>
              </p:nvPicPr>
              <p:blipFill>
                <a:blip r:embed="rId6"/>
                <a:stretch>
                  <a:fillRect/>
                </a:stretch>
              </p:blipFill>
              <p:spPr>
                <a:xfrm>
                  <a:off x="7949456" y="4660377"/>
                  <a:ext cx="1000125" cy="1009650"/>
                </a:xfrm>
                <a:prstGeom prst="rect">
                  <a:avLst/>
                </a:prstGeom>
              </p:spPr>
            </p:pic>
          </p:grpSp>
          <p:cxnSp>
            <p:nvCxnSpPr>
              <p:cNvPr id="37" name="Straight Arrow Connector 36">
                <a:extLst>
                  <a:ext uri="{FF2B5EF4-FFF2-40B4-BE49-F238E27FC236}">
                    <a16:creationId xmlns:a16="http://schemas.microsoft.com/office/drawing/2014/main" id="{72B97BD4-20D2-1790-D1D7-01EE6084FDDD}"/>
                  </a:ext>
                </a:extLst>
              </p:cNvPr>
              <p:cNvCxnSpPr>
                <a:cxnSpLocks/>
              </p:cNvCxnSpPr>
              <p:nvPr/>
            </p:nvCxnSpPr>
            <p:spPr>
              <a:xfrm flipH="1">
                <a:off x="3983311" y="4677671"/>
                <a:ext cx="1734998" cy="7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15FAB45-2400-51B9-0429-FBBD4D413C5C}"/>
                  </a:ext>
                </a:extLst>
              </p:cNvPr>
              <p:cNvCxnSpPr>
                <a:cxnSpLocks/>
              </p:cNvCxnSpPr>
              <p:nvPr/>
            </p:nvCxnSpPr>
            <p:spPr>
              <a:xfrm flipH="1">
                <a:off x="8282009" y="2929347"/>
                <a:ext cx="7233" cy="1707103"/>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DAC0F-EF7A-C80A-40E3-FEDEB31982CB}"/>
                  </a:ext>
                </a:extLst>
              </p:cNvPr>
              <p:cNvCxnSpPr/>
              <p:nvPr/>
            </p:nvCxnSpPr>
            <p:spPr>
              <a:xfrm flipH="1" flipV="1">
                <a:off x="7299256" y="2922654"/>
                <a:ext cx="986162" cy="7235"/>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697FA6E-FD32-9110-F085-C03310146D0D}"/>
                  </a:ext>
                </a:extLst>
              </p:cNvPr>
              <p:cNvCxnSpPr>
                <a:cxnSpLocks/>
              </p:cNvCxnSpPr>
              <p:nvPr/>
            </p:nvCxnSpPr>
            <p:spPr>
              <a:xfrm flipH="1">
                <a:off x="7320352" y="4635206"/>
                <a:ext cx="960940" cy="7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58605B-13A1-F5DF-6B43-DE91BD0E4FC6}"/>
                  </a:ext>
                </a:extLst>
              </p:cNvPr>
              <p:cNvCxnSpPr>
                <a:cxnSpLocks/>
              </p:cNvCxnSpPr>
              <p:nvPr/>
            </p:nvCxnSpPr>
            <p:spPr>
              <a:xfrm flipH="1" flipV="1">
                <a:off x="658639" y="4697103"/>
                <a:ext cx="2210969" cy="11312"/>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C6272EB-A13E-5816-8A26-60D2F9CB00EE}"/>
                  </a:ext>
                </a:extLst>
              </p:cNvPr>
              <p:cNvCxnSpPr/>
              <p:nvPr/>
            </p:nvCxnSpPr>
            <p:spPr>
              <a:xfrm flipH="1" flipV="1">
                <a:off x="658534" y="4123413"/>
                <a:ext cx="2411" cy="5703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94BBC4A-502A-5B75-1B95-7BF89C111D9B}"/>
                  </a:ext>
                </a:extLst>
              </p:cNvPr>
              <p:cNvGrpSpPr/>
              <p:nvPr/>
            </p:nvGrpSpPr>
            <p:grpSpPr>
              <a:xfrm>
                <a:off x="2720538" y="4508009"/>
                <a:ext cx="1440467" cy="1285622"/>
                <a:chOff x="2720538" y="4508009"/>
                <a:chExt cx="1440467" cy="1285622"/>
              </a:xfrm>
            </p:grpSpPr>
            <p:sp>
              <p:nvSpPr>
                <p:cNvPr id="56" name="TextBox 55">
                  <a:extLst>
                    <a:ext uri="{FF2B5EF4-FFF2-40B4-BE49-F238E27FC236}">
                      <a16:creationId xmlns:a16="http://schemas.microsoft.com/office/drawing/2014/main" id="{E47C5084-BA4E-AADE-FE07-3D8CD700CBBF}"/>
                    </a:ext>
                  </a:extLst>
                </p:cNvPr>
                <p:cNvSpPr txBox="1"/>
                <p:nvPr/>
              </p:nvSpPr>
              <p:spPr>
                <a:xfrm>
                  <a:off x="2720538" y="5073488"/>
                  <a:ext cx="1440467" cy="72014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GB" sz="600" b="1">
                      <a:solidFill>
                        <a:schemeClr val="tx1">
                          <a:lumMod val="75000"/>
                          <a:lumOff val="25000"/>
                        </a:schemeClr>
                      </a:solidFill>
                    </a:rPr>
                    <a:t>Generated News Summary</a:t>
                  </a:r>
                  <a:br>
                    <a:rPr lang="en-GB" sz="600" b="1">
                      <a:solidFill>
                        <a:schemeClr val="tx1">
                          <a:lumMod val="75000"/>
                          <a:lumOff val="25000"/>
                        </a:schemeClr>
                      </a:solidFill>
                    </a:rPr>
                  </a:br>
                  <a:r>
                    <a:rPr lang="en-GB" sz="600" b="1">
                      <a:solidFill>
                        <a:schemeClr val="tx1">
                          <a:lumMod val="75000"/>
                          <a:lumOff val="25000"/>
                        </a:schemeClr>
                      </a:solidFill>
                      <a:cs typeface="Arial"/>
                    </a:rPr>
                    <a:t>+</a:t>
                  </a:r>
                  <a:br>
                    <a:rPr lang="en-GB" sz="600" b="1">
                      <a:solidFill>
                        <a:schemeClr val="tx1">
                          <a:lumMod val="75000"/>
                          <a:lumOff val="25000"/>
                        </a:schemeClr>
                      </a:solidFill>
                      <a:cs typeface="Arial"/>
                    </a:rPr>
                  </a:br>
                  <a:r>
                    <a:rPr lang="en-GB" sz="600" b="1">
                      <a:solidFill>
                        <a:schemeClr val="tx1">
                          <a:lumMod val="75000"/>
                          <a:lumOff val="25000"/>
                        </a:schemeClr>
                      </a:solidFill>
                      <a:cs typeface="Arial"/>
                    </a:rPr>
                    <a:t>Recommended Research Solutions</a:t>
                  </a:r>
                </a:p>
              </p:txBody>
            </p:sp>
            <p:pic>
              <p:nvPicPr>
                <p:cNvPr id="57" name="Picture 56" descr="Report icons for free download | Freepik">
                  <a:extLst>
                    <a:ext uri="{FF2B5EF4-FFF2-40B4-BE49-F238E27FC236}">
                      <a16:creationId xmlns:a16="http://schemas.microsoft.com/office/drawing/2014/main" id="{BE5CF0DA-7EC0-C954-FAFE-25AA0C1C7B30}"/>
                    </a:ext>
                  </a:extLst>
                </p:cNvPr>
                <p:cNvPicPr>
                  <a:picLocks noChangeAspect="1"/>
                </p:cNvPicPr>
                <p:nvPr/>
              </p:nvPicPr>
              <p:blipFill>
                <a:blip r:embed="rId7"/>
                <a:stretch>
                  <a:fillRect/>
                </a:stretch>
              </p:blipFill>
              <p:spPr>
                <a:xfrm>
                  <a:off x="3176695" y="4508009"/>
                  <a:ext cx="528017" cy="528017"/>
                </a:xfrm>
                <a:prstGeom prst="rect">
                  <a:avLst/>
                </a:prstGeom>
              </p:spPr>
            </p:pic>
          </p:grpSp>
          <p:sp>
            <p:nvSpPr>
              <p:cNvPr id="53" name="TextBox 52">
                <a:extLst>
                  <a:ext uri="{FF2B5EF4-FFF2-40B4-BE49-F238E27FC236}">
                    <a16:creationId xmlns:a16="http://schemas.microsoft.com/office/drawing/2014/main" id="{9FE8FDB4-36E9-F59C-4FF1-1D9C743FF575}"/>
                  </a:ext>
                </a:extLst>
              </p:cNvPr>
              <p:cNvSpPr txBox="1"/>
              <p:nvPr/>
            </p:nvSpPr>
            <p:spPr>
              <a:xfrm>
                <a:off x="7450315" y="1985779"/>
                <a:ext cx="1509876" cy="219174"/>
              </a:xfrm>
              <a:prstGeom prst="rect">
                <a:avLst/>
              </a:prstGeom>
              <a:solidFill>
                <a:schemeClr val="bg1"/>
              </a:solidFill>
              <a:ln>
                <a:solidFill>
                  <a:schemeClr val="tx1"/>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GB" sz="600" b="1">
                    <a:solidFill>
                      <a:schemeClr val="tx1">
                        <a:lumMod val="75000"/>
                        <a:lumOff val="25000"/>
                      </a:schemeClr>
                    </a:solidFill>
                  </a:rPr>
                  <a:t>Knowledge Workstream</a:t>
                </a:r>
              </a:p>
            </p:txBody>
          </p:sp>
        </p:grpSp>
        <p:sp>
          <p:nvSpPr>
            <p:cNvPr id="80" name="Oval 48">
              <a:extLst>
                <a:ext uri="{FF2B5EF4-FFF2-40B4-BE49-F238E27FC236}">
                  <a16:creationId xmlns:a16="http://schemas.microsoft.com/office/drawing/2014/main" id="{B41B5C10-BFE2-07FA-BBA2-B16C3FA39934}"/>
                </a:ext>
              </a:extLst>
            </p:cNvPr>
            <p:cNvSpPr/>
            <p:nvPr/>
          </p:nvSpPr>
          <p:spPr>
            <a:xfrm>
              <a:off x="3926130" y="1610399"/>
              <a:ext cx="273538" cy="3137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cs typeface="Arial"/>
                </a:rPr>
                <a:t>1</a:t>
              </a:r>
            </a:p>
          </p:txBody>
        </p:sp>
        <p:sp>
          <p:nvSpPr>
            <p:cNvPr id="82" name="Oval 48">
              <a:extLst>
                <a:ext uri="{FF2B5EF4-FFF2-40B4-BE49-F238E27FC236}">
                  <a16:creationId xmlns:a16="http://schemas.microsoft.com/office/drawing/2014/main" id="{2CCF3301-5BDD-A095-B529-FC90015A2723}"/>
                </a:ext>
              </a:extLst>
            </p:cNvPr>
            <p:cNvSpPr/>
            <p:nvPr/>
          </p:nvSpPr>
          <p:spPr>
            <a:xfrm>
              <a:off x="5881464" y="1858718"/>
              <a:ext cx="273538" cy="313708"/>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Arial"/>
                </a:rPr>
                <a:t>2</a:t>
              </a:r>
            </a:p>
          </p:txBody>
        </p:sp>
        <p:sp>
          <p:nvSpPr>
            <p:cNvPr id="84" name="Oval 48">
              <a:extLst>
                <a:ext uri="{FF2B5EF4-FFF2-40B4-BE49-F238E27FC236}">
                  <a16:creationId xmlns:a16="http://schemas.microsoft.com/office/drawing/2014/main" id="{09F19B3B-DE21-FF0D-08A8-B5933051E231}"/>
                </a:ext>
              </a:extLst>
            </p:cNvPr>
            <p:cNvSpPr/>
            <p:nvPr/>
          </p:nvSpPr>
          <p:spPr>
            <a:xfrm>
              <a:off x="5881583" y="3113350"/>
              <a:ext cx="273538" cy="31370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Arial"/>
                </a:rPr>
                <a:t>3</a:t>
              </a:r>
            </a:p>
          </p:txBody>
        </p:sp>
        <p:sp>
          <p:nvSpPr>
            <p:cNvPr id="85" name="Oval 48">
              <a:extLst>
                <a:ext uri="{FF2B5EF4-FFF2-40B4-BE49-F238E27FC236}">
                  <a16:creationId xmlns:a16="http://schemas.microsoft.com/office/drawing/2014/main" id="{22AA9A58-1B92-7A58-5788-F048C2CB0F12}"/>
                </a:ext>
              </a:extLst>
            </p:cNvPr>
            <p:cNvSpPr/>
            <p:nvPr/>
          </p:nvSpPr>
          <p:spPr>
            <a:xfrm>
              <a:off x="3519804" y="3113350"/>
              <a:ext cx="273538" cy="31370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Arial"/>
                </a:rPr>
                <a:t>4</a:t>
              </a:r>
            </a:p>
          </p:txBody>
        </p:sp>
      </p:grpSp>
    </p:spTree>
    <p:extLst>
      <p:ext uri="{BB962C8B-B14F-4D97-AF65-F5344CB8AC3E}">
        <p14:creationId xmlns:p14="http://schemas.microsoft.com/office/powerpoint/2010/main" val="292425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Project deliverables</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14</a:t>
            </a:fld>
            <a:endParaRPr lang="en-SG"/>
          </a:p>
        </p:txBody>
      </p:sp>
      <p:sp>
        <p:nvSpPr>
          <p:cNvPr id="9" name="TextBox 8">
            <a:extLst>
              <a:ext uri="{FF2B5EF4-FFF2-40B4-BE49-F238E27FC236}">
                <a16:creationId xmlns:a16="http://schemas.microsoft.com/office/drawing/2014/main" id="{7CBD0913-D503-EC8A-E631-BC8774663BE7}"/>
              </a:ext>
            </a:extLst>
          </p:cNvPr>
          <p:cNvSpPr txBox="1"/>
          <p:nvPr/>
        </p:nvSpPr>
        <p:spPr>
          <a:xfrm>
            <a:off x="434467" y="794417"/>
            <a:ext cx="82813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The project deliverables encompass all critical components required to </a:t>
            </a:r>
            <a:r>
              <a:rPr lang="en-US" sz="1200" b="1"/>
              <a:t>demonstrate, document, and deploy</a:t>
            </a:r>
            <a:r>
              <a:rPr lang="en-US" sz="1200"/>
              <a:t> the solution, ensuring seamless integration and stakeholder alignment.</a:t>
            </a:r>
          </a:p>
        </p:txBody>
      </p:sp>
      <p:pic>
        <p:nvPicPr>
          <p:cNvPr id="20" name="Picture 19" descr="A screenshot of a computer program&#10;&#10;AI-generated content may be incorrect.">
            <a:extLst>
              <a:ext uri="{FF2B5EF4-FFF2-40B4-BE49-F238E27FC236}">
                <a16:creationId xmlns:a16="http://schemas.microsoft.com/office/drawing/2014/main" id="{CB0719F3-8DF6-B6C6-A660-C9A4BCD798E8}"/>
              </a:ext>
            </a:extLst>
          </p:cNvPr>
          <p:cNvPicPr>
            <a:picLocks noChangeAspect="1"/>
          </p:cNvPicPr>
          <p:nvPr/>
        </p:nvPicPr>
        <p:blipFill>
          <a:blip r:embed="rId2"/>
          <a:stretch>
            <a:fillRect/>
          </a:stretch>
        </p:blipFill>
        <p:spPr>
          <a:xfrm>
            <a:off x="435729" y="4777123"/>
            <a:ext cx="3694227" cy="1421081"/>
          </a:xfrm>
          <a:prstGeom prst="rect">
            <a:avLst/>
          </a:prstGeom>
        </p:spPr>
      </p:pic>
      <p:pic>
        <p:nvPicPr>
          <p:cNvPr id="25" name="Picture 24" descr="A screenshot of a computer program&#10;&#10;AI-generated content may be incorrect.">
            <a:extLst>
              <a:ext uri="{FF2B5EF4-FFF2-40B4-BE49-F238E27FC236}">
                <a16:creationId xmlns:a16="http://schemas.microsoft.com/office/drawing/2014/main" id="{CB10A451-B1A3-C0A2-9D20-DD867A8BA36D}"/>
              </a:ext>
            </a:extLst>
          </p:cNvPr>
          <p:cNvPicPr>
            <a:picLocks noChangeAspect="1"/>
          </p:cNvPicPr>
          <p:nvPr/>
        </p:nvPicPr>
        <p:blipFill>
          <a:blip r:embed="rId3"/>
          <a:stretch>
            <a:fillRect/>
          </a:stretch>
        </p:blipFill>
        <p:spPr>
          <a:xfrm>
            <a:off x="631492" y="1409322"/>
            <a:ext cx="7767348" cy="2593239"/>
          </a:xfrm>
          <a:prstGeom prst="rect">
            <a:avLst/>
          </a:prstGeom>
        </p:spPr>
      </p:pic>
      <p:sp>
        <p:nvSpPr>
          <p:cNvPr id="26" name="TextBox 25">
            <a:extLst>
              <a:ext uri="{FF2B5EF4-FFF2-40B4-BE49-F238E27FC236}">
                <a16:creationId xmlns:a16="http://schemas.microsoft.com/office/drawing/2014/main" id="{D89476E9-DE30-9DE8-3BEE-CA1DB108CB5E}"/>
              </a:ext>
            </a:extLst>
          </p:cNvPr>
          <p:cNvSpPr txBox="1"/>
          <p:nvPr/>
        </p:nvSpPr>
        <p:spPr>
          <a:xfrm>
            <a:off x="434466" y="4002394"/>
            <a:ext cx="85529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Final Outcome:</a:t>
            </a:r>
            <a:r>
              <a:rPr lang="en-US" sz="1200"/>
              <a:t> A fully functional </a:t>
            </a:r>
            <a:r>
              <a:rPr lang="en-US" sz="1200" b="1"/>
              <a:t>end-to-end AI system</a:t>
            </a:r>
            <a:r>
              <a:rPr lang="en-US" sz="1200"/>
              <a:t> for </a:t>
            </a:r>
            <a:r>
              <a:rPr lang="en-US" sz="1200" b="1"/>
              <a:t>automated research retrieval, media trend analysis, and executive reporting</a:t>
            </a:r>
            <a:r>
              <a:rPr lang="en-US" sz="1200"/>
              <a:t>, ready for </a:t>
            </a:r>
            <a:r>
              <a:rPr lang="en-US" sz="1200" b="1"/>
              <a:t>enterprise use</a:t>
            </a:r>
            <a:r>
              <a:rPr lang="en-US" sz="1200"/>
              <a:t>.</a:t>
            </a:r>
          </a:p>
        </p:txBody>
      </p:sp>
      <p:sp>
        <p:nvSpPr>
          <p:cNvPr id="27" name="TextBox 26">
            <a:extLst>
              <a:ext uri="{FF2B5EF4-FFF2-40B4-BE49-F238E27FC236}">
                <a16:creationId xmlns:a16="http://schemas.microsoft.com/office/drawing/2014/main" id="{08CCD5D2-576E-0A5F-5B4A-48571657E0F4}"/>
              </a:ext>
            </a:extLst>
          </p:cNvPr>
          <p:cNvSpPr txBox="1"/>
          <p:nvPr/>
        </p:nvSpPr>
        <p:spPr>
          <a:xfrm>
            <a:off x="434466" y="4551792"/>
            <a:ext cx="234536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Sample GitHub Repository</a:t>
            </a:r>
            <a:endParaRPr lang="en-US" sz="1200">
              <a:cs typeface="Arial"/>
            </a:endParaRPr>
          </a:p>
        </p:txBody>
      </p:sp>
      <p:pic>
        <p:nvPicPr>
          <p:cNvPr id="28" name="Picture 27" descr="A black and white icon of a folder with papers&#10;&#10;AI-generated content may be incorrect.">
            <a:extLst>
              <a:ext uri="{FF2B5EF4-FFF2-40B4-BE49-F238E27FC236}">
                <a16:creationId xmlns:a16="http://schemas.microsoft.com/office/drawing/2014/main" id="{0A894C45-0146-B346-EEF5-26BD64F8CB7F}"/>
              </a:ext>
            </a:extLst>
          </p:cNvPr>
          <p:cNvPicPr>
            <a:picLocks noChangeAspect="1"/>
          </p:cNvPicPr>
          <p:nvPr/>
        </p:nvPicPr>
        <p:blipFill>
          <a:blip r:embed="rId4"/>
          <a:srcRect t="-590" r="4720" b="2655"/>
          <a:stretch/>
        </p:blipFill>
        <p:spPr>
          <a:xfrm>
            <a:off x="6733675" y="4334007"/>
            <a:ext cx="2041984" cy="2098878"/>
          </a:xfrm>
          <a:prstGeom prst="rect">
            <a:avLst/>
          </a:prstGeom>
          <a:ln>
            <a:noFill/>
          </a:ln>
          <a:effectLst>
            <a:softEdge rad="112500"/>
          </a:effectLst>
        </p:spPr>
      </p:pic>
    </p:spTree>
    <p:extLst>
      <p:ext uri="{BB962C8B-B14F-4D97-AF65-F5344CB8AC3E}">
        <p14:creationId xmlns:p14="http://schemas.microsoft.com/office/powerpoint/2010/main" val="49508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References</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15</a:t>
            </a:fld>
            <a:endParaRPr lang="en-SG"/>
          </a:p>
        </p:txBody>
      </p:sp>
      <p:pic>
        <p:nvPicPr>
          <p:cNvPr id="7" name="Picture 6" descr="A screenshot of a computer&#10;&#10;AI-generated content may be incorrect.">
            <a:extLst>
              <a:ext uri="{FF2B5EF4-FFF2-40B4-BE49-F238E27FC236}">
                <a16:creationId xmlns:a16="http://schemas.microsoft.com/office/drawing/2014/main" id="{C259F7D6-0769-9D86-8C71-41C299819FD4}"/>
              </a:ext>
            </a:extLst>
          </p:cNvPr>
          <p:cNvPicPr>
            <a:picLocks noChangeAspect="1"/>
          </p:cNvPicPr>
          <p:nvPr/>
        </p:nvPicPr>
        <p:blipFill>
          <a:blip r:embed="rId2"/>
          <a:stretch>
            <a:fillRect/>
          </a:stretch>
        </p:blipFill>
        <p:spPr>
          <a:xfrm>
            <a:off x="631359" y="796942"/>
            <a:ext cx="5797358" cy="5624065"/>
          </a:xfrm>
          <a:prstGeom prst="rect">
            <a:avLst/>
          </a:prstGeom>
        </p:spPr>
      </p:pic>
    </p:spTree>
    <p:extLst>
      <p:ext uri="{BB962C8B-B14F-4D97-AF65-F5344CB8AC3E}">
        <p14:creationId xmlns:p14="http://schemas.microsoft.com/office/powerpoint/2010/main" val="58231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2617-065B-9643-C705-A5BDFDE79EB1}"/>
              </a:ext>
            </a:extLst>
          </p:cNvPr>
          <p:cNvSpPr>
            <a:spLocks noGrp="1"/>
          </p:cNvSpPr>
          <p:nvPr>
            <p:ph type="title"/>
          </p:nvPr>
        </p:nvSpPr>
        <p:spPr/>
        <p:txBody>
          <a:bodyPr>
            <a:normAutofit/>
          </a:bodyPr>
          <a:lstStyle/>
          <a:p>
            <a:r>
              <a:rPr lang="en-US" dirty="0">
                <a:latin typeface="Arial"/>
                <a:cs typeface="Arial"/>
              </a:rPr>
              <a:t>References</a:t>
            </a:r>
            <a:endParaRPr lang="en-US" dirty="0"/>
          </a:p>
        </p:txBody>
      </p:sp>
      <p:sp>
        <p:nvSpPr>
          <p:cNvPr id="4" name="Slide Number Placeholder 3">
            <a:extLst>
              <a:ext uri="{FF2B5EF4-FFF2-40B4-BE49-F238E27FC236}">
                <a16:creationId xmlns:a16="http://schemas.microsoft.com/office/drawing/2014/main" id="{79A35171-3F3B-EA0C-EA4E-0B9028AA500C}"/>
              </a:ext>
            </a:extLst>
          </p:cNvPr>
          <p:cNvSpPr>
            <a:spLocks noGrp="1"/>
          </p:cNvSpPr>
          <p:nvPr>
            <p:ph type="sldNum" sz="quarter" idx="4"/>
          </p:nvPr>
        </p:nvSpPr>
        <p:spPr/>
        <p:txBody>
          <a:bodyPr/>
          <a:lstStyle/>
          <a:p>
            <a:r>
              <a:rPr lang="en-SG"/>
              <a:t>Page </a:t>
            </a:r>
            <a:fld id="{2F63C605-4FC6-46DE-BC90-871762EA3F52}" type="slidenum">
              <a:rPr lang="en-SG" smtClean="0"/>
              <a:pPr/>
              <a:t>16</a:t>
            </a:fld>
            <a:endParaRPr lang="en-SG"/>
          </a:p>
        </p:txBody>
      </p:sp>
      <p:pic>
        <p:nvPicPr>
          <p:cNvPr id="5" name="Picture 4" descr="A screenshot of a computer&#10;&#10;AI-generated content may be incorrect.">
            <a:extLst>
              <a:ext uri="{FF2B5EF4-FFF2-40B4-BE49-F238E27FC236}">
                <a16:creationId xmlns:a16="http://schemas.microsoft.com/office/drawing/2014/main" id="{DEB0ECF1-A506-C98F-3B83-EAD35CF1B5C8}"/>
              </a:ext>
            </a:extLst>
          </p:cNvPr>
          <p:cNvPicPr>
            <a:picLocks noChangeAspect="1"/>
          </p:cNvPicPr>
          <p:nvPr/>
        </p:nvPicPr>
        <p:blipFill>
          <a:blip r:embed="rId2"/>
          <a:stretch>
            <a:fillRect/>
          </a:stretch>
        </p:blipFill>
        <p:spPr>
          <a:xfrm>
            <a:off x="66675" y="909638"/>
            <a:ext cx="9010650" cy="5038725"/>
          </a:xfrm>
          <a:prstGeom prst="rect">
            <a:avLst/>
          </a:prstGeom>
        </p:spPr>
      </p:pic>
    </p:spTree>
    <p:extLst>
      <p:ext uri="{BB962C8B-B14F-4D97-AF65-F5344CB8AC3E}">
        <p14:creationId xmlns:p14="http://schemas.microsoft.com/office/powerpoint/2010/main" val="238558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9556C-1931-1A37-A889-3FB29BD7B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3DCA7-36AC-6751-7446-5013CFA738A7}"/>
              </a:ext>
            </a:extLst>
          </p:cNvPr>
          <p:cNvSpPr>
            <a:spLocks noGrp="1"/>
          </p:cNvSpPr>
          <p:nvPr>
            <p:ph type="title"/>
          </p:nvPr>
        </p:nvSpPr>
        <p:spPr/>
        <p:txBody>
          <a:bodyPr>
            <a:normAutofit/>
          </a:bodyPr>
          <a:lstStyle/>
          <a:p>
            <a:r>
              <a:rPr lang="en-US" dirty="0">
                <a:latin typeface="Arial"/>
                <a:cs typeface="Arial"/>
              </a:rPr>
              <a:t>References</a:t>
            </a:r>
            <a:endParaRPr lang="en-US" dirty="0"/>
          </a:p>
        </p:txBody>
      </p:sp>
      <p:sp>
        <p:nvSpPr>
          <p:cNvPr id="4" name="Slide Number Placeholder 3">
            <a:extLst>
              <a:ext uri="{FF2B5EF4-FFF2-40B4-BE49-F238E27FC236}">
                <a16:creationId xmlns:a16="http://schemas.microsoft.com/office/drawing/2014/main" id="{A350AAB4-7DB5-11FE-39A7-DCCE9A9C0D3F}"/>
              </a:ext>
            </a:extLst>
          </p:cNvPr>
          <p:cNvSpPr>
            <a:spLocks noGrp="1"/>
          </p:cNvSpPr>
          <p:nvPr>
            <p:ph type="sldNum" sz="quarter" idx="4"/>
          </p:nvPr>
        </p:nvSpPr>
        <p:spPr/>
        <p:txBody>
          <a:bodyPr/>
          <a:lstStyle/>
          <a:p>
            <a:r>
              <a:rPr lang="en-SG"/>
              <a:t>Page </a:t>
            </a:r>
            <a:fld id="{2F63C605-4FC6-46DE-BC90-871762EA3F52}" type="slidenum">
              <a:rPr lang="en-SG" smtClean="0"/>
              <a:pPr/>
              <a:t>17</a:t>
            </a:fld>
            <a:endParaRPr lang="en-SG"/>
          </a:p>
        </p:txBody>
      </p:sp>
      <p:pic>
        <p:nvPicPr>
          <p:cNvPr id="3" name="Picture 2" descr="A screenshot of a computer&#10;&#10;AI-generated content may be incorrect.">
            <a:extLst>
              <a:ext uri="{FF2B5EF4-FFF2-40B4-BE49-F238E27FC236}">
                <a16:creationId xmlns:a16="http://schemas.microsoft.com/office/drawing/2014/main" id="{00669B81-E3D1-94D0-3B5B-8CA5117228E7}"/>
              </a:ext>
            </a:extLst>
          </p:cNvPr>
          <p:cNvPicPr>
            <a:picLocks noChangeAspect="1"/>
          </p:cNvPicPr>
          <p:nvPr/>
        </p:nvPicPr>
        <p:blipFill>
          <a:blip r:embed="rId2"/>
          <a:stretch>
            <a:fillRect/>
          </a:stretch>
        </p:blipFill>
        <p:spPr>
          <a:xfrm>
            <a:off x="400050" y="709613"/>
            <a:ext cx="8343900" cy="5438775"/>
          </a:xfrm>
          <a:prstGeom prst="rect">
            <a:avLst/>
          </a:prstGeom>
        </p:spPr>
      </p:pic>
    </p:spTree>
    <p:extLst>
      <p:ext uri="{BB962C8B-B14F-4D97-AF65-F5344CB8AC3E}">
        <p14:creationId xmlns:p14="http://schemas.microsoft.com/office/powerpoint/2010/main" val="4003197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8D235-C256-4C73-BB61-CB84DA910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73C43C-7596-22D9-E64D-F9A86C0AFFC5}"/>
              </a:ext>
            </a:extLst>
          </p:cNvPr>
          <p:cNvSpPr>
            <a:spLocks noGrp="1"/>
          </p:cNvSpPr>
          <p:nvPr>
            <p:ph type="title"/>
          </p:nvPr>
        </p:nvSpPr>
        <p:spPr/>
        <p:txBody>
          <a:bodyPr>
            <a:normAutofit/>
          </a:bodyPr>
          <a:lstStyle/>
          <a:p>
            <a:r>
              <a:rPr lang="en-US" dirty="0">
                <a:latin typeface="Arial"/>
                <a:cs typeface="Arial"/>
              </a:rPr>
              <a:t>References</a:t>
            </a:r>
            <a:endParaRPr lang="en-US" dirty="0"/>
          </a:p>
        </p:txBody>
      </p:sp>
      <p:sp>
        <p:nvSpPr>
          <p:cNvPr id="4" name="Slide Number Placeholder 3">
            <a:extLst>
              <a:ext uri="{FF2B5EF4-FFF2-40B4-BE49-F238E27FC236}">
                <a16:creationId xmlns:a16="http://schemas.microsoft.com/office/drawing/2014/main" id="{86D6636C-D91C-2783-E928-FC59B9419A51}"/>
              </a:ext>
            </a:extLst>
          </p:cNvPr>
          <p:cNvSpPr>
            <a:spLocks noGrp="1"/>
          </p:cNvSpPr>
          <p:nvPr>
            <p:ph type="sldNum" sz="quarter" idx="4"/>
          </p:nvPr>
        </p:nvSpPr>
        <p:spPr/>
        <p:txBody>
          <a:bodyPr/>
          <a:lstStyle/>
          <a:p>
            <a:r>
              <a:rPr lang="en-SG"/>
              <a:t>Page </a:t>
            </a:r>
            <a:fld id="{2F63C605-4FC6-46DE-BC90-871762EA3F52}" type="slidenum">
              <a:rPr lang="en-SG" smtClean="0"/>
              <a:pPr/>
              <a:t>18</a:t>
            </a:fld>
            <a:endParaRPr lang="en-SG"/>
          </a:p>
        </p:txBody>
      </p:sp>
      <p:pic>
        <p:nvPicPr>
          <p:cNvPr id="5" name="Picture 4" descr="A black and blue text on a black background&#10;&#10;AI-generated content may be incorrect.">
            <a:extLst>
              <a:ext uri="{FF2B5EF4-FFF2-40B4-BE49-F238E27FC236}">
                <a16:creationId xmlns:a16="http://schemas.microsoft.com/office/drawing/2014/main" id="{604F7774-D042-876E-F894-68C682386FCF}"/>
              </a:ext>
            </a:extLst>
          </p:cNvPr>
          <p:cNvPicPr>
            <a:picLocks noChangeAspect="1"/>
          </p:cNvPicPr>
          <p:nvPr/>
        </p:nvPicPr>
        <p:blipFill>
          <a:blip r:embed="rId2"/>
          <a:stretch>
            <a:fillRect/>
          </a:stretch>
        </p:blipFill>
        <p:spPr>
          <a:xfrm>
            <a:off x="0" y="1668379"/>
            <a:ext cx="9144000" cy="3521242"/>
          </a:xfrm>
          <a:prstGeom prst="rect">
            <a:avLst/>
          </a:prstGeom>
        </p:spPr>
      </p:pic>
    </p:spTree>
    <p:extLst>
      <p:ext uri="{BB962C8B-B14F-4D97-AF65-F5344CB8AC3E}">
        <p14:creationId xmlns:p14="http://schemas.microsoft.com/office/powerpoint/2010/main" val="98646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atin typeface="Arial"/>
                <a:cs typeface="Arial"/>
              </a:rPr>
              <a:t>Scope</a:t>
            </a:r>
            <a:endParaRPr lang="en-US"/>
          </a:p>
        </p:txBody>
      </p:sp>
      <p:sp>
        <p:nvSpPr>
          <p:cNvPr id="3" name="Text Placeholder 2"/>
          <p:cNvSpPr>
            <a:spLocks noGrp="1"/>
          </p:cNvSpPr>
          <p:nvPr>
            <p:ph type="body" sz="quarter" idx="13"/>
          </p:nvPr>
        </p:nvSpPr>
        <p:spPr/>
        <p:txBody>
          <a:bodyPr vert="horz" lIns="91440" tIns="45720" rIns="91440" bIns="45720" rtlCol="0" anchor="t">
            <a:normAutofit/>
          </a:bodyPr>
          <a:lstStyle/>
          <a:p>
            <a:pPr algn="l">
              <a:lnSpc>
                <a:spcPct val="110000"/>
              </a:lnSpc>
              <a:buFont typeface="Arial"/>
            </a:pPr>
            <a:r>
              <a:rPr lang="en-GB">
                <a:latin typeface="Arial"/>
                <a:cs typeface="Arial"/>
              </a:rPr>
              <a:t>Business &amp; Technical Problem Statements</a:t>
            </a:r>
          </a:p>
          <a:p>
            <a:pPr algn="l">
              <a:lnSpc>
                <a:spcPct val="110000"/>
              </a:lnSpc>
              <a:buFont typeface="Arial"/>
            </a:pPr>
            <a:r>
              <a:rPr lang="en-GB">
                <a:latin typeface="Arial"/>
                <a:cs typeface="Arial"/>
              </a:rPr>
              <a:t>Methodology &amp; System Architecture</a:t>
            </a:r>
            <a:endParaRPr lang="en-US">
              <a:latin typeface="Arial"/>
              <a:cs typeface="Arial"/>
            </a:endParaRPr>
          </a:p>
          <a:p>
            <a:pPr lvl="1" algn="l">
              <a:lnSpc>
                <a:spcPct val="110000"/>
              </a:lnSpc>
              <a:buFont typeface="Arial"/>
            </a:pPr>
            <a:r>
              <a:rPr lang="en-GB">
                <a:solidFill>
                  <a:srgbClr val="404040"/>
                </a:solidFill>
                <a:latin typeface="Arial"/>
                <a:cs typeface="Arial"/>
              </a:rPr>
              <a:t>Datasets</a:t>
            </a:r>
            <a:endParaRPr lang="en-US">
              <a:solidFill>
                <a:srgbClr val="404040"/>
              </a:solidFill>
              <a:latin typeface="Arial"/>
              <a:cs typeface="Arial"/>
            </a:endParaRPr>
          </a:p>
          <a:p>
            <a:pPr lvl="1">
              <a:lnSpc>
                <a:spcPct val="110000"/>
              </a:lnSpc>
              <a:buFont typeface="Arial"/>
            </a:pPr>
            <a:r>
              <a:rPr lang="en-GB">
                <a:latin typeface="Arial"/>
                <a:cs typeface="Arial"/>
              </a:rPr>
              <a:t>System Framework</a:t>
            </a:r>
          </a:p>
          <a:p>
            <a:pPr lvl="1">
              <a:lnSpc>
                <a:spcPct val="110000"/>
              </a:lnSpc>
              <a:buFont typeface="Arial"/>
            </a:pPr>
            <a:r>
              <a:rPr lang="en-GB">
                <a:latin typeface="Arial"/>
                <a:cs typeface="Arial"/>
              </a:rPr>
              <a:t>Document Workstream</a:t>
            </a:r>
            <a:endParaRPr lang="en-US">
              <a:latin typeface="Arial"/>
              <a:cs typeface="Arial"/>
            </a:endParaRPr>
          </a:p>
          <a:p>
            <a:pPr lvl="1">
              <a:lnSpc>
                <a:spcPct val="110000"/>
              </a:lnSpc>
              <a:buFont typeface="Arial"/>
            </a:pPr>
            <a:r>
              <a:rPr lang="en-GB">
                <a:latin typeface="Arial"/>
                <a:cs typeface="Arial"/>
              </a:rPr>
              <a:t>Query Workstream</a:t>
            </a:r>
            <a:endParaRPr lang="en-US">
              <a:latin typeface="Arial"/>
              <a:cs typeface="Arial"/>
            </a:endParaRPr>
          </a:p>
          <a:p>
            <a:pPr lvl="1">
              <a:lnSpc>
                <a:spcPct val="110000"/>
              </a:lnSpc>
              <a:buFont typeface="Arial"/>
            </a:pPr>
            <a:r>
              <a:rPr lang="en-GB">
                <a:latin typeface="Arial"/>
                <a:cs typeface="Arial"/>
              </a:rPr>
              <a:t>Knowledge Workstream</a:t>
            </a:r>
            <a:endParaRPr lang="en-US">
              <a:latin typeface="Arial"/>
              <a:cs typeface="Arial"/>
            </a:endParaRPr>
          </a:p>
          <a:p>
            <a:pPr algn="l">
              <a:lnSpc>
                <a:spcPct val="110000"/>
              </a:lnSpc>
              <a:buFont typeface="Arial"/>
            </a:pPr>
            <a:r>
              <a:rPr lang="en-GB">
                <a:latin typeface="Arial"/>
                <a:cs typeface="Arial"/>
              </a:rPr>
              <a:t>Project Deliverables</a:t>
            </a:r>
            <a:endParaRPr lang="en-US">
              <a:latin typeface="Arial"/>
              <a:cs typeface="Arial"/>
            </a:endParaRPr>
          </a:p>
          <a:p>
            <a:pPr algn="l">
              <a:lnSpc>
                <a:spcPct val="110000"/>
              </a:lnSpc>
              <a:buFont typeface="Arial"/>
            </a:pPr>
            <a:endParaRPr lang="en-GB">
              <a:latin typeface="Arial"/>
              <a:cs typeface="Arial"/>
            </a:endParaRPr>
          </a:p>
          <a:p>
            <a:pPr>
              <a:buFont typeface="Arial"/>
            </a:pPr>
            <a:endParaRPr lang="en-US"/>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2</a:t>
            </a:fld>
            <a:endParaRPr lang="en-SG"/>
          </a:p>
        </p:txBody>
      </p:sp>
    </p:spTree>
    <p:extLst>
      <p:ext uri="{BB962C8B-B14F-4D97-AF65-F5344CB8AC3E}">
        <p14:creationId xmlns:p14="http://schemas.microsoft.com/office/powerpoint/2010/main" val="149671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atin typeface="Arial"/>
                <a:cs typeface="Arial"/>
              </a:rPr>
              <a:t>Business problem statement</a:t>
            </a:r>
            <a:endParaRPr lang="en-US"/>
          </a:p>
        </p:txBody>
      </p:sp>
      <p:sp>
        <p:nvSpPr>
          <p:cNvPr id="3" name="Text Placeholder 2"/>
          <p:cNvSpPr>
            <a:spLocks noGrp="1"/>
          </p:cNvSpPr>
          <p:nvPr>
            <p:ph type="body" sz="quarter" idx="13"/>
          </p:nvPr>
        </p:nvSpPr>
        <p:spPr>
          <a:xfrm>
            <a:off x="514981" y="794447"/>
            <a:ext cx="7886700" cy="5310998"/>
          </a:xfrm>
        </p:spPr>
        <p:txBody>
          <a:bodyPr vert="horz" lIns="91440" tIns="45720" rIns="91440" bIns="45720" rtlCol="0" anchor="t">
            <a:noAutofit/>
          </a:bodyPr>
          <a:lstStyle/>
          <a:p>
            <a:pPr>
              <a:lnSpc>
                <a:spcPct val="150000"/>
              </a:lnSpc>
              <a:buNone/>
            </a:pPr>
            <a:r>
              <a:rPr lang="en-US" sz="1050" b="1">
                <a:solidFill>
                  <a:srgbClr val="000000"/>
                </a:solidFill>
                <a:latin typeface="Arial"/>
                <a:cs typeface="Arial"/>
              </a:rPr>
              <a:t>Navigating the Information Overload in Research</a:t>
            </a:r>
            <a:endParaRPr lang="en-US" sz="1050" err="1">
              <a:solidFill>
                <a:srgbClr val="000000"/>
              </a:solidFill>
              <a:latin typeface="Arial"/>
              <a:cs typeface="Arial"/>
            </a:endParaRPr>
          </a:p>
          <a:p>
            <a:pPr marL="0" indent="0">
              <a:lnSpc>
                <a:spcPct val="150000"/>
              </a:lnSpc>
              <a:buNone/>
            </a:pPr>
            <a:r>
              <a:rPr lang="en-US" sz="1050" b="1">
                <a:solidFill>
                  <a:srgbClr val="000000"/>
                </a:solidFill>
                <a:latin typeface="Arial"/>
                <a:cs typeface="Arial"/>
              </a:rPr>
              <a:t>Exponential Growth of Academic Publications</a:t>
            </a:r>
            <a:endParaRPr lang="en-US" sz="1050"/>
          </a:p>
          <a:p>
            <a:pPr lvl="1">
              <a:lnSpc>
                <a:spcPct val="150000"/>
              </a:lnSpc>
            </a:pPr>
            <a:r>
              <a:rPr lang="en-US" sz="1050">
                <a:solidFill>
                  <a:srgbClr val="000000"/>
                </a:solidFill>
                <a:latin typeface="Arial"/>
                <a:cs typeface="Arial"/>
              </a:rPr>
              <a:t>The number of scholarly articles published annually has surged, making it difficult for researchers to keep up with the latest developments.</a:t>
            </a:r>
            <a:endParaRPr lang="en-US" sz="1050"/>
          </a:p>
          <a:p>
            <a:pPr lvl="1">
              <a:lnSpc>
                <a:spcPct val="150000"/>
              </a:lnSpc>
            </a:pPr>
            <a:r>
              <a:rPr lang="en-US" sz="1050">
                <a:solidFill>
                  <a:srgbClr val="000000"/>
                </a:solidFill>
                <a:latin typeface="Arial"/>
                <a:cs typeface="Arial"/>
              </a:rPr>
              <a:t>Researchers struggle to efficiently filter and extract relevant insights from vast databases such as ACM Digital Library, IEEE Xplore, and </a:t>
            </a:r>
            <a:r>
              <a:rPr lang="en-US" sz="1050" err="1">
                <a:solidFill>
                  <a:srgbClr val="000000"/>
                </a:solidFill>
                <a:latin typeface="Arial"/>
                <a:cs typeface="Arial"/>
              </a:rPr>
              <a:t>arXiv</a:t>
            </a:r>
            <a:r>
              <a:rPr lang="en-US" sz="1050">
                <a:solidFill>
                  <a:srgbClr val="000000"/>
                </a:solidFill>
                <a:latin typeface="Arial"/>
                <a:cs typeface="Arial"/>
              </a:rPr>
              <a:t>.</a:t>
            </a:r>
            <a:endParaRPr lang="en-US" sz="1050"/>
          </a:p>
          <a:p>
            <a:pPr marL="0" indent="0">
              <a:lnSpc>
                <a:spcPct val="150000"/>
              </a:lnSpc>
              <a:buNone/>
            </a:pPr>
            <a:r>
              <a:rPr lang="en-US" sz="1050" b="1">
                <a:solidFill>
                  <a:srgbClr val="000000"/>
                </a:solidFill>
                <a:latin typeface="Arial"/>
                <a:cs typeface="Arial"/>
              </a:rPr>
              <a:t>Fragmented Research Dissemination</a:t>
            </a:r>
            <a:endParaRPr lang="en-US" sz="1050"/>
          </a:p>
          <a:p>
            <a:pPr lvl="1">
              <a:lnSpc>
                <a:spcPct val="150000"/>
              </a:lnSpc>
            </a:pPr>
            <a:r>
              <a:rPr lang="en-US" sz="1050">
                <a:solidFill>
                  <a:srgbClr val="000000"/>
                </a:solidFill>
                <a:latin typeface="Arial"/>
                <a:cs typeface="Arial"/>
              </a:rPr>
              <a:t>Research findings are scattered across multiple platforms with varying accessibility, making discovery inefficient.</a:t>
            </a:r>
            <a:endParaRPr lang="en-US" sz="1050"/>
          </a:p>
          <a:p>
            <a:pPr lvl="1">
              <a:lnSpc>
                <a:spcPct val="150000"/>
              </a:lnSpc>
            </a:pPr>
            <a:r>
              <a:rPr lang="en-US" sz="1050">
                <a:solidFill>
                  <a:srgbClr val="000000"/>
                </a:solidFill>
                <a:latin typeface="Arial"/>
                <a:cs typeface="Arial"/>
              </a:rPr>
              <a:t>The lack of structured categorization and summarization tools slows down knowledge acquisition and innovation.</a:t>
            </a:r>
            <a:endParaRPr lang="en-US" sz="1050"/>
          </a:p>
          <a:p>
            <a:pPr marL="0" indent="0">
              <a:lnSpc>
                <a:spcPct val="150000"/>
              </a:lnSpc>
              <a:buNone/>
            </a:pPr>
            <a:r>
              <a:rPr lang="en-US" sz="1050" b="1">
                <a:solidFill>
                  <a:srgbClr val="000000"/>
                </a:solidFill>
                <a:latin typeface="Arial"/>
                <a:cs typeface="Arial"/>
              </a:rPr>
              <a:t>The Role of Media in Research Awareness</a:t>
            </a:r>
            <a:endParaRPr lang="en-US" sz="1050"/>
          </a:p>
          <a:p>
            <a:pPr lvl="1">
              <a:lnSpc>
                <a:spcPct val="150000"/>
              </a:lnSpc>
            </a:pPr>
            <a:r>
              <a:rPr lang="en-US" sz="1050">
                <a:solidFill>
                  <a:srgbClr val="000000"/>
                </a:solidFill>
                <a:latin typeface="Arial"/>
                <a:cs typeface="Arial"/>
              </a:rPr>
              <a:t>Media framing and narratives significantly influence public and academic discourse, shaping research trends and funding priorities.</a:t>
            </a:r>
            <a:endParaRPr lang="en-US" sz="1050"/>
          </a:p>
          <a:p>
            <a:pPr lvl="1">
              <a:lnSpc>
                <a:spcPct val="150000"/>
              </a:lnSpc>
            </a:pPr>
            <a:r>
              <a:rPr lang="en-US" sz="1050">
                <a:solidFill>
                  <a:srgbClr val="000000"/>
                </a:solidFill>
                <a:latin typeface="Arial"/>
                <a:cs typeface="Arial"/>
              </a:rPr>
              <a:t>Researchers often miss how their work is portrayed in mainstream media, affecting public perception and policy impact.</a:t>
            </a:r>
            <a:endParaRPr lang="en-US" sz="1050">
              <a:solidFill>
                <a:srgbClr val="000000"/>
              </a:solidFill>
            </a:endParaRPr>
          </a:p>
          <a:p>
            <a:pPr marL="0" indent="0">
              <a:lnSpc>
                <a:spcPct val="150000"/>
              </a:lnSpc>
              <a:buNone/>
            </a:pPr>
            <a:r>
              <a:rPr lang="en-US" sz="1050" b="1">
                <a:solidFill>
                  <a:srgbClr val="404040"/>
                </a:solidFill>
                <a:latin typeface="Arial"/>
                <a:cs typeface="Arial"/>
              </a:rPr>
              <a:t>Business Need for </a:t>
            </a:r>
            <a:r>
              <a:rPr lang="en-US" sz="1050" b="1" err="1">
                <a:solidFill>
                  <a:srgbClr val="404040"/>
                </a:solidFill>
                <a:latin typeface="Arial"/>
                <a:cs typeface="Arial"/>
              </a:rPr>
              <a:t>PaperMatch</a:t>
            </a:r>
            <a:endParaRPr lang="en-US" sz="1050" b="1">
              <a:solidFill>
                <a:srgbClr val="404040"/>
              </a:solidFill>
              <a:latin typeface="Arial"/>
              <a:cs typeface="Arial"/>
            </a:endParaRPr>
          </a:p>
          <a:p>
            <a:pPr marL="0" indent="0">
              <a:lnSpc>
                <a:spcPct val="150000"/>
              </a:lnSpc>
              <a:buNone/>
            </a:pPr>
            <a:r>
              <a:rPr lang="en-US" sz="1050" err="1">
                <a:solidFill>
                  <a:srgbClr val="000000"/>
                </a:solidFill>
                <a:latin typeface="Arial"/>
                <a:cs typeface="Arial"/>
              </a:rPr>
              <a:t>PaperMatch</a:t>
            </a:r>
            <a:r>
              <a:rPr lang="en-US" sz="1050">
                <a:solidFill>
                  <a:srgbClr val="000000"/>
                </a:solidFill>
                <a:latin typeface="Arial"/>
                <a:cs typeface="Arial"/>
              </a:rPr>
              <a:t> provides a </a:t>
            </a:r>
            <a:r>
              <a:rPr lang="en-US" sz="1050" b="1">
                <a:solidFill>
                  <a:srgbClr val="000000"/>
                </a:solidFill>
                <a:latin typeface="Arial"/>
                <a:cs typeface="Arial"/>
              </a:rPr>
              <a:t>unified AI-driven platform</a:t>
            </a:r>
            <a:r>
              <a:rPr lang="en-US" sz="1050">
                <a:solidFill>
                  <a:srgbClr val="000000"/>
                </a:solidFill>
                <a:latin typeface="Arial"/>
                <a:cs typeface="Arial"/>
              </a:rPr>
              <a:t> to help researchers efficiently discover, analyze, and contextualize academic findings. By integrating </a:t>
            </a:r>
            <a:r>
              <a:rPr lang="en-US" sz="1050" b="1">
                <a:solidFill>
                  <a:srgbClr val="000000"/>
                </a:solidFill>
                <a:latin typeface="Arial"/>
                <a:cs typeface="Arial"/>
              </a:rPr>
              <a:t>cutting-edge NLP, thematic clustering, and media analytics</a:t>
            </a:r>
            <a:r>
              <a:rPr lang="en-US" sz="1050">
                <a:solidFill>
                  <a:srgbClr val="000000"/>
                </a:solidFill>
                <a:latin typeface="Arial"/>
                <a:cs typeface="Arial"/>
              </a:rPr>
              <a:t>, </a:t>
            </a:r>
            <a:r>
              <a:rPr lang="en-US" sz="1050" err="1">
                <a:solidFill>
                  <a:srgbClr val="000000"/>
                </a:solidFill>
                <a:latin typeface="Arial"/>
                <a:cs typeface="Arial"/>
              </a:rPr>
              <a:t>PaperMatch</a:t>
            </a:r>
            <a:r>
              <a:rPr lang="en-US" sz="1050">
                <a:solidFill>
                  <a:srgbClr val="000000"/>
                </a:solidFill>
                <a:latin typeface="Arial"/>
                <a:cs typeface="Arial"/>
              </a:rPr>
              <a:t> enables faster knowledge translation, ensuring research has a tangible impact on academia, industry, and society.</a:t>
            </a:r>
          </a:p>
          <a:p>
            <a:pPr>
              <a:lnSpc>
                <a:spcPct val="150000"/>
              </a:lnSpc>
            </a:pPr>
            <a:endParaRPr lang="en-US" sz="1050">
              <a:solidFill>
                <a:srgbClr val="000000"/>
              </a:solidFill>
            </a:endParaRPr>
          </a:p>
          <a:p>
            <a:pPr lvl="1">
              <a:lnSpc>
                <a:spcPct val="150000"/>
              </a:lnSpc>
            </a:pPr>
            <a:endParaRPr lang="en-US" sz="1050">
              <a:solidFill>
                <a:srgbClr val="404040"/>
              </a:solidFill>
            </a:endParaRPr>
          </a:p>
          <a:p>
            <a:pPr>
              <a:lnSpc>
                <a:spcPct val="150000"/>
              </a:lnSpc>
            </a:pPr>
            <a:endParaRPr lang="en-US" sz="1050">
              <a:solidFill>
                <a:srgbClr val="000000"/>
              </a:solidFill>
            </a:endParaRP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3</a:t>
            </a:fld>
            <a:endParaRPr lang="en-SG"/>
          </a:p>
        </p:txBody>
      </p:sp>
    </p:spTree>
    <p:extLst>
      <p:ext uri="{BB962C8B-B14F-4D97-AF65-F5344CB8AC3E}">
        <p14:creationId xmlns:p14="http://schemas.microsoft.com/office/powerpoint/2010/main" val="203031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Technical problem statement</a:t>
            </a:r>
          </a:p>
        </p:txBody>
      </p:sp>
      <p:sp>
        <p:nvSpPr>
          <p:cNvPr id="3" name="Text Placeholder 2"/>
          <p:cNvSpPr>
            <a:spLocks noGrp="1"/>
          </p:cNvSpPr>
          <p:nvPr>
            <p:ph type="body" sz="quarter" idx="13"/>
          </p:nvPr>
        </p:nvSpPr>
        <p:spPr>
          <a:xfrm>
            <a:off x="628650" y="794448"/>
            <a:ext cx="7886700" cy="5844207"/>
          </a:xfrm>
        </p:spPr>
        <p:txBody>
          <a:bodyPr vert="horz" lIns="91440" tIns="45720" rIns="91440" bIns="45720" rtlCol="0" anchor="t">
            <a:noAutofit/>
          </a:bodyPr>
          <a:lstStyle/>
          <a:p>
            <a:pPr>
              <a:buNone/>
            </a:pPr>
            <a:r>
              <a:rPr lang="en-US" sz="1050" b="1">
                <a:latin typeface="Arial"/>
                <a:cs typeface="Arial"/>
              </a:rPr>
              <a:t>Technical Challenges in Research Aggregation and Analysis</a:t>
            </a:r>
            <a:endParaRPr lang="en-US" sz="1050">
              <a:solidFill>
                <a:srgbClr val="404040"/>
              </a:solidFill>
              <a:latin typeface="Arial"/>
              <a:cs typeface="Arial"/>
            </a:endParaRPr>
          </a:p>
          <a:p>
            <a:pPr>
              <a:buNone/>
            </a:pPr>
            <a:r>
              <a:rPr lang="en-US" sz="1050" b="1">
                <a:latin typeface="Arial"/>
                <a:cs typeface="Arial"/>
              </a:rPr>
              <a:t>Automating Research Summarization</a:t>
            </a:r>
            <a:endParaRPr lang="en-US" sz="1050"/>
          </a:p>
          <a:p>
            <a:pPr marL="971550" lvl="1" indent="-285750" algn="just">
              <a:buFont typeface="Arial"/>
            </a:pPr>
            <a:r>
              <a:rPr lang="en-US" sz="1050">
                <a:latin typeface="Arial"/>
                <a:cs typeface="Arial"/>
              </a:rPr>
              <a:t>Processing large volumes of academic papers requires advanced </a:t>
            </a:r>
            <a:r>
              <a:rPr lang="en-US" sz="1050" b="1">
                <a:latin typeface="Arial"/>
                <a:cs typeface="Arial"/>
              </a:rPr>
              <a:t>NLP techniques</a:t>
            </a:r>
            <a:r>
              <a:rPr lang="en-US" sz="1050">
                <a:latin typeface="Arial"/>
                <a:cs typeface="Arial"/>
              </a:rPr>
              <a:t> to extract key insights without losing critical details.</a:t>
            </a:r>
            <a:endParaRPr lang="en-SG" sz="1050"/>
          </a:p>
          <a:p>
            <a:pPr marL="971550" lvl="1" indent="-285750" algn="just">
              <a:buFont typeface="Arial"/>
            </a:pPr>
            <a:r>
              <a:rPr lang="en-US" sz="1050">
                <a:latin typeface="Arial"/>
                <a:cs typeface="Arial"/>
              </a:rPr>
              <a:t>Current summarization methods (e.g., See, Liu, and Manning, 2017) need to be optimized for domain-specific technical content.</a:t>
            </a:r>
            <a:endParaRPr lang="en-US" sz="1050"/>
          </a:p>
          <a:p>
            <a:pPr marL="0" indent="0">
              <a:buNone/>
            </a:pPr>
            <a:r>
              <a:rPr lang="en-US" sz="1050" b="1">
                <a:latin typeface="Arial"/>
                <a:cs typeface="Arial"/>
              </a:rPr>
              <a:t>Scalable Thematic Clustering</a:t>
            </a:r>
            <a:endParaRPr lang="en-US" sz="1050"/>
          </a:p>
          <a:p>
            <a:pPr marL="971550" lvl="1" indent="-285750" algn="just">
              <a:buFont typeface="Arial"/>
            </a:pPr>
            <a:r>
              <a:rPr lang="en-US" sz="1050">
                <a:latin typeface="Arial"/>
                <a:cs typeface="Arial"/>
              </a:rPr>
              <a:t>Organizing research papers into relevant clusters demands efficient </a:t>
            </a:r>
            <a:r>
              <a:rPr lang="en-US" sz="1050" b="1">
                <a:latin typeface="Arial"/>
                <a:cs typeface="Arial"/>
              </a:rPr>
              <a:t>unsupervised learning</a:t>
            </a:r>
            <a:r>
              <a:rPr lang="en-US" sz="1050">
                <a:latin typeface="Arial"/>
                <a:cs typeface="Arial"/>
              </a:rPr>
              <a:t> models (e.g., Aggarwal &amp; Reddy, 2013).</a:t>
            </a:r>
            <a:endParaRPr lang="en-US" sz="1050"/>
          </a:p>
          <a:p>
            <a:pPr marL="971550" lvl="1" indent="-285750" algn="just">
              <a:buFont typeface="Arial"/>
            </a:pPr>
            <a:r>
              <a:rPr lang="en-US" sz="1050">
                <a:latin typeface="Arial"/>
                <a:cs typeface="Arial"/>
              </a:rPr>
              <a:t>Traditional keyword-based categorization often fails to capture nuanced topic relationships and interdisciplinary connections.</a:t>
            </a:r>
            <a:endParaRPr lang="en-US" sz="1050"/>
          </a:p>
          <a:p>
            <a:pPr marL="0" indent="0">
              <a:buNone/>
            </a:pPr>
            <a:r>
              <a:rPr lang="en-US" sz="1050" b="1">
                <a:latin typeface="Arial"/>
                <a:cs typeface="Arial"/>
              </a:rPr>
              <a:t>Integrating Media and Research Contexts</a:t>
            </a:r>
            <a:endParaRPr lang="en-US" sz="1050"/>
          </a:p>
          <a:p>
            <a:pPr marL="971550" lvl="1" indent="-285750" algn="just">
              <a:buFont typeface="Arial"/>
            </a:pPr>
            <a:r>
              <a:rPr lang="en-US" sz="1050">
                <a:latin typeface="Arial"/>
                <a:cs typeface="Arial"/>
              </a:rPr>
              <a:t>AI-driven </a:t>
            </a:r>
            <a:r>
              <a:rPr lang="en-US" sz="1050" b="1">
                <a:latin typeface="Arial"/>
                <a:cs typeface="Arial"/>
              </a:rPr>
              <a:t>media aggregation</a:t>
            </a:r>
            <a:r>
              <a:rPr lang="en-US" sz="1050">
                <a:latin typeface="Arial"/>
                <a:cs typeface="Arial"/>
              </a:rPr>
              <a:t> must effectively filter, extract, and summarize news articles relevant to academic research.</a:t>
            </a:r>
            <a:endParaRPr lang="en-US" sz="1050"/>
          </a:p>
          <a:p>
            <a:pPr marL="971550" lvl="1" indent="-285750" algn="just">
              <a:buFont typeface="Arial"/>
            </a:pPr>
            <a:r>
              <a:rPr lang="en-US" sz="1050">
                <a:latin typeface="Arial"/>
                <a:cs typeface="Arial"/>
              </a:rPr>
              <a:t>Sentiment and framing analysis are needed to assess </a:t>
            </a:r>
            <a:r>
              <a:rPr lang="en-US" sz="1050" b="1">
                <a:latin typeface="Arial"/>
                <a:cs typeface="Arial"/>
              </a:rPr>
              <a:t>how media narratives influence scientific discourse</a:t>
            </a:r>
            <a:r>
              <a:rPr lang="en-US" sz="1050">
                <a:latin typeface="Arial"/>
                <a:cs typeface="Arial"/>
              </a:rPr>
              <a:t>.</a:t>
            </a:r>
            <a:endParaRPr lang="en-US" sz="1050"/>
          </a:p>
          <a:p>
            <a:pPr marL="0" indent="0">
              <a:buNone/>
            </a:pPr>
            <a:r>
              <a:rPr lang="en-US" sz="1050" b="1">
                <a:latin typeface="Arial"/>
                <a:cs typeface="Arial"/>
              </a:rPr>
              <a:t>Bridging Research with Practical Applications</a:t>
            </a:r>
            <a:endParaRPr lang="en-US" sz="1050"/>
          </a:p>
          <a:p>
            <a:pPr marL="971550" lvl="1" indent="-285750" algn="just">
              <a:buFont typeface="Arial"/>
            </a:pPr>
            <a:r>
              <a:rPr lang="en-US" sz="1050">
                <a:latin typeface="Arial"/>
                <a:cs typeface="Arial"/>
              </a:rPr>
              <a:t>Mapping research findings to </a:t>
            </a:r>
            <a:r>
              <a:rPr lang="en-US" sz="1050" b="1">
                <a:latin typeface="Arial"/>
                <a:cs typeface="Arial"/>
              </a:rPr>
              <a:t>real-world implementations</a:t>
            </a:r>
            <a:r>
              <a:rPr lang="en-US" sz="1050">
                <a:latin typeface="Arial"/>
                <a:cs typeface="Arial"/>
              </a:rPr>
              <a:t> requires linking academic papers with </a:t>
            </a:r>
            <a:r>
              <a:rPr lang="en-US" sz="1050" b="1">
                <a:latin typeface="Arial"/>
                <a:cs typeface="Arial"/>
              </a:rPr>
              <a:t>code repositories (e.g., GitHub)</a:t>
            </a:r>
            <a:r>
              <a:rPr lang="en-US" sz="1050">
                <a:latin typeface="Arial"/>
                <a:cs typeface="Arial"/>
              </a:rPr>
              <a:t>.</a:t>
            </a:r>
            <a:endParaRPr lang="en-US" sz="1050"/>
          </a:p>
          <a:p>
            <a:pPr marL="971550" lvl="1" indent="-285750" algn="just">
              <a:buFont typeface="Arial"/>
            </a:pPr>
            <a:r>
              <a:rPr lang="en-US" sz="1050">
                <a:latin typeface="Arial"/>
                <a:cs typeface="Arial"/>
              </a:rPr>
              <a:t>Challenges include maintaining </a:t>
            </a:r>
            <a:r>
              <a:rPr lang="en-US" sz="1050" b="1">
                <a:latin typeface="Arial"/>
                <a:cs typeface="Arial"/>
              </a:rPr>
              <a:t>up-to-date recommendations</a:t>
            </a:r>
            <a:r>
              <a:rPr lang="en-US" sz="1050">
                <a:latin typeface="Arial"/>
                <a:cs typeface="Arial"/>
              </a:rPr>
              <a:t> and ensuring relevance to evolving industry needs.</a:t>
            </a:r>
            <a:endParaRPr lang="en-US" sz="1050">
              <a:solidFill>
                <a:srgbClr val="000000"/>
              </a:solidFill>
              <a:latin typeface="Arial"/>
              <a:cs typeface="Arial"/>
            </a:endParaRPr>
          </a:p>
          <a:p>
            <a:pPr marL="0" indent="0">
              <a:buNone/>
            </a:pPr>
            <a:r>
              <a:rPr lang="en-US" sz="1050" b="1">
                <a:solidFill>
                  <a:srgbClr val="000000"/>
                </a:solidFill>
                <a:latin typeface="Arial"/>
                <a:cs typeface="Arial"/>
              </a:rPr>
              <a:t>How </a:t>
            </a:r>
            <a:r>
              <a:rPr lang="en-US" sz="1050" b="1" err="1">
                <a:solidFill>
                  <a:srgbClr val="000000"/>
                </a:solidFill>
                <a:latin typeface="Arial"/>
                <a:cs typeface="Arial"/>
              </a:rPr>
              <a:t>PaperMatch</a:t>
            </a:r>
            <a:r>
              <a:rPr lang="en-US" sz="1050" b="1">
                <a:solidFill>
                  <a:srgbClr val="000000"/>
                </a:solidFill>
                <a:latin typeface="Arial"/>
                <a:cs typeface="Arial"/>
              </a:rPr>
              <a:t> Solves These Challenges</a:t>
            </a:r>
            <a:endParaRPr lang="en-US" sz="1050">
              <a:solidFill>
                <a:srgbClr val="000000"/>
              </a:solidFill>
              <a:latin typeface="Arial"/>
              <a:cs typeface="Arial"/>
            </a:endParaRPr>
          </a:p>
          <a:p>
            <a:pPr marL="0" indent="0">
              <a:buNone/>
            </a:pPr>
            <a:r>
              <a:rPr lang="en-US" sz="1050" err="1">
                <a:solidFill>
                  <a:srgbClr val="404040"/>
                </a:solidFill>
                <a:latin typeface="Arial"/>
                <a:cs typeface="Arial"/>
              </a:rPr>
              <a:t>PaperMatch</a:t>
            </a:r>
            <a:r>
              <a:rPr lang="en-US" sz="1050">
                <a:solidFill>
                  <a:srgbClr val="404040"/>
                </a:solidFill>
                <a:latin typeface="Arial"/>
                <a:cs typeface="Arial"/>
              </a:rPr>
              <a:t> employs a </a:t>
            </a:r>
            <a:r>
              <a:rPr lang="en-US" sz="1050" b="1">
                <a:solidFill>
                  <a:srgbClr val="404040"/>
                </a:solidFill>
                <a:latin typeface="Arial"/>
                <a:cs typeface="Arial"/>
              </a:rPr>
              <a:t>multi-layered AI approach</a:t>
            </a:r>
            <a:r>
              <a:rPr lang="en-US" sz="1050">
                <a:solidFill>
                  <a:srgbClr val="404040"/>
                </a:solidFill>
                <a:latin typeface="Arial"/>
                <a:cs typeface="Arial"/>
              </a:rPr>
              <a:t> to tackle these technical barriers:</a:t>
            </a:r>
            <a:endParaRPr lang="en-US" sz="1050">
              <a:solidFill>
                <a:srgbClr val="000000"/>
              </a:solidFill>
              <a:latin typeface="Arial"/>
              <a:cs typeface="Arial"/>
            </a:endParaRPr>
          </a:p>
          <a:p>
            <a:pPr algn="just">
              <a:buFont typeface="Arial,Sans-Serif"/>
              <a:buChar char="•"/>
            </a:pPr>
            <a:r>
              <a:rPr lang="en-US" sz="1050" b="1">
                <a:solidFill>
                  <a:srgbClr val="000000"/>
                </a:solidFill>
                <a:latin typeface="Arial"/>
                <a:cs typeface="Arial"/>
              </a:rPr>
              <a:t>NLP-enhanced summarization</a:t>
            </a:r>
            <a:r>
              <a:rPr lang="en-US" sz="1050">
                <a:solidFill>
                  <a:srgbClr val="000000"/>
                </a:solidFill>
                <a:latin typeface="Arial"/>
                <a:cs typeface="Arial"/>
              </a:rPr>
              <a:t> to condense academic papers into digestible insights.</a:t>
            </a:r>
          </a:p>
          <a:p>
            <a:pPr algn="just">
              <a:buFont typeface="Arial,Sans-Serif"/>
              <a:buChar char="•"/>
            </a:pPr>
            <a:r>
              <a:rPr lang="en-US" sz="1050" b="1">
                <a:solidFill>
                  <a:srgbClr val="000000"/>
                </a:solidFill>
                <a:latin typeface="Arial"/>
                <a:cs typeface="Arial"/>
              </a:rPr>
              <a:t>Advanced clustering techniques</a:t>
            </a:r>
            <a:r>
              <a:rPr lang="en-US" sz="1050">
                <a:solidFill>
                  <a:srgbClr val="000000"/>
                </a:solidFill>
                <a:latin typeface="Arial"/>
                <a:cs typeface="Arial"/>
              </a:rPr>
              <a:t> to organize research into actionable themes.</a:t>
            </a:r>
          </a:p>
          <a:p>
            <a:pPr algn="just">
              <a:buFont typeface="Arial,Sans-Serif"/>
              <a:buChar char="•"/>
            </a:pPr>
            <a:r>
              <a:rPr lang="en-US" sz="1050" b="1">
                <a:solidFill>
                  <a:srgbClr val="000000"/>
                </a:solidFill>
                <a:latin typeface="Arial"/>
                <a:cs typeface="Arial"/>
              </a:rPr>
              <a:t>AI-driven news aggregation</a:t>
            </a:r>
            <a:r>
              <a:rPr lang="en-US" sz="1050">
                <a:solidFill>
                  <a:srgbClr val="000000"/>
                </a:solidFill>
                <a:latin typeface="Arial"/>
                <a:cs typeface="Arial"/>
              </a:rPr>
              <a:t> to integrate media narratives with scholarly work.</a:t>
            </a:r>
          </a:p>
          <a:p>
            <a:pPr algn="just">
              <a:buFont typeface="Arial,Sans-Serif"/>
              <a:buChar char="•"/>
            </a:pPr>
            <a:r>
              <a:rPr lang="en-US" sz="1050" b="1">
                <a:solidFill>
                  <a:srgbClr val="000000"/>
                </a:solidFill>
                <a:latin typeface="Arial"/>
                <a:cs typeface="Arial"/>
              </a:rPr>
              <a:t>Dynamic research-to-application mapping</a:t>
            </a:r>
            <a:r>
              <a:rPr lang="en-US" sz="1050">
                <a:solidFill>
                  <a:srgbClr val="000000"/>
                </a:solidFill>
                <a:latin typeface="Arial"/>
                <a:cs typeface="Arial"/>
              </a:rPr>
              <a:t> to facilitate real-world impact.</a:t>
            </a:r>
          </a:p>
          <a:p>
            <a:pPr lvl="1" indent="0" algn="just">
              <a:buNone/>
            </a:pPr>
            <a:endParaRPr lang="en-US" sz="1050">
              <a:solidFill>
                <a:srgbClr val="404040"/>
              </a:solidFill>
            </a:endParaRPr>
          </a:p>
          <a:p>
            <a:pPr marL="0" indent="0" algn="just">
              <a:buNone/>
            </a:pPr>
            <a:endParaRPr lang="en-US" sz="1050" b="1">
              <a:solidFill>
                <a:srgbClr val="000000"/>
              </a:solidFill>
            </a:endParaRPr>
          </a:p>
          <a:p>
            <a:endParaRPr lang="en-US" sz="105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a:p>
        </p:txBody>
      </p:sp>
    </p:spTree>
    <p:extLst>
      <p:ext uri="{BB962C8B-B14F-4D97-AF65-F5344CB8AC3E}">
        <p14:creationId xmlns:p14="http://schemas.microsoft.com/office/powerpoint/2010/main" val="46306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Dataset</a:t>
            </a:r>
          </a:p>
        </p:txBody>
      </p:sp>
      <p:sp>
        <p:nvSpPr>
          <p:cNvPr id="3" name="Text Placeholder 2"/>
          <p:cNvSpPr>
            <a:spLocks noGrp="1"/>
          </p:cNvSpPr>
          <p:nvPr>
            <p:ph type="body" sz="quarter" idx="13"/>
          </p:nvPr>
        </p:nvSpPr>
        <p:spPr>
          <a:xfrm>
            <a:off x="691799" y="794447"/>
            <a:ext cx="7886700" cy="5595545"/>
          </a:xfrm>
        </p:spPr>
        <p:txBody>
          <a:bodyPr vert="horz" lIns="91440" tIns="45720" rIns="91440" bIns="45720" rtlCol="0" anchor="t">
            <a:noAutofit/>
          </a:bodyPr>
          <a:lstStyle/>
          <a:p>
            <a:r>
              <a:rPr lang="en-US" sz="2000">
                <a:latin typeface="Arial"/>
                <a:cs typeface="Arial"/>
              </a:rPr>
              <a:t>Scrapping Open-source datasets from various sources:</a:t>
            </a:r>
          </a:p>
          <a:p>
            <a:pPr algn="just"/>
            <a:endParaRPr lang="en-US" sz="2000">
              <a:solidFill>
                <a:srgbClr val="000000"/>
              </a:solidFill>
              <a:latin typeface="Arial"/>
              <a:cs typeface="Arial"/>
            </a:endParaRPr>
          </a:p>
          <a:p>
            <a:pPr algn="just"/>
            <a:endParaRPr lang="en-US" sz="2000">
              <a:solidFill>
                <a:srgbClr val="000000"/>
              </a:solidFill>
              <a:latin typeface="Arial"/>
              <a:cs typeface="Arial"/>
            </a:endParaRPr>
          </a:p>
          <a:p>
            <a:pPr algn="just"/>
            <a:endParaRPr lang="en-US" sz="2000">
              <a:solidFill>
                <a:srgbClr val="000000"/>
              </a:solidFill>
              <a:latin typeface="Arial"/>
              <a:cs typeface="Arial"/>
            </a:endParaRPr>
          </a:p>
          <a:p>
            <a:pPr algn="just"/>
            <a:endParaRPr lang="en-US" sz="2000">
              <a:latin typeface="Arial"/>
              <a:cs typeface="Arial"/>
            </a:endParaRPr>
          </a:p>
          <a:p>
            <a:pPr algn="just"/>
            <a:endParaRPr lang="en-US" sz="2000">
              <a:latin typeface="Arial"/>
              <a:cs typeface="Arial"/>
            </a:endParaRPr>
          </a:p>
          <a:p>
            <a:pPr algn="just"/>
            <a:endParaRPr lang="en-US" sz="2000">
              <a:latin typeface="Arial"/>
              <a:cs typeface="Arial"/>
            </a:endParaRPr>
          </a:p>
          <a:p>
            <a:endParaRPr lang="en-US" sz="2000">
              <a:solidFill>
                <a:srgbClr val="000000"/>
              </a:solidFill>
            </a:endParaRP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5</a:t>
            </a:fld>
            <a:endParaRPr lang="en-SG"/>
          </a:p>
        </p:txBody>
      </p:sp>
      <p:pic>
        <p:nvPicPr>
          <p:cNvPr id="18" name="Picture 17" descr="A screenshot of a computer&#10;&#10;AI-generated content may be incorrect.">
            <a:extLst>
              <a:ext uri="{FF2B5EF4-FFF2-40B4-BE49-F238E27FC236}">
                <a16:creationId xmlns:a16="http://schemas.microsoft.com/office/drawing/2014/main" id="{4BB4F15E-C844-A5F9-8705-1D01439B4D49}"/>
              </a:ext>
            </a:extLst>
          </p:cNvPr>
          <p:cNvPicPr>
            <a:picLocks noChangeAspect="1"/>
          </p:cNvPicPr>
          <p:nvPr/>
        </p:nvPicPr>
        <p:blipFill>
          <a:blip r:embed="rId2"/>
          <a:stretch>
            <a:fillRect/>
          </a:stretch>
        </p:blipFill>
        <p:spPr>
          <a:xfrm>
            <a:off x="953552" y="1184351"/>
            <a:ext cx="7047447" cy="4956602"/>
          </a:xfrm>
          <a:prstGeom prst="rect">
            <a:avLst/>
          </a:prstGeom>
        </p:spPr>
      </p:pic>
    </p:spTree>
    <p:extLst>
      <p:ext uri="{BB962C8B-B14F-4D97-AF65-F5344CB8AC3E}">
        <p14:creationId xmlns:p14="http://schemas.microsoft.com/office/powerpoint/2010/main" val="33836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308EE-83CF-97FC-37F1-49336056C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A6CEE-D63A-638A-7048-446C24017D01}"/>
              </a:ext>
            </a:extLst>
          </p:cNvPr>
          <p:cNvSpPr>
            <a:spLocks noGrp="1"/>
          </p:cNvSpPr>
          <p:nvPr>
            <p:ph type="title"/>
          </p:nvPr>
        </p:nvSpPr>
        <p:spPr/>
        <p:txBody>
          <a:bodyPr/>
          <a:lstStyle/>
          <a:p>
            <a:r>
              <a:rPr lang="en-SG"/>
              <a:t>Dataset</a:t>
            </a:r>
          </a:p>
        </p:txBody>
      </p:sp>
      <p:sp>
        <p:nvSpPr>
          <p:cNvPr id="4" name="Slide Number Placeholder 3">
            <a:extLst>
              <a:ext uri="{FF2B5EF4-FFF2-40B4-BE49-F238E27FC236}">
                <a16:creationId xmlns:a16="http://schemas.microsoft.com/office/drawing/2014/main" id="{CCEE5915-8703-06F2-3DB7-93AD56E3427B}"/>
              </a:ext>
            </a:extLst>
          </p:cNvPr>
          <p:cNvSpPr>
            <a:spLocks noGrp="1"/>
          </p:cNvSpPr>
          <p:nvPr>
            <p:ph type="sldNum" sz="quarter" idx="4"/>
          </p:nvPr>
        </p:nvSpPr>
        <p:spPr/>
        <p:txBody>
          <a:bodyPr/>
          <a:lstStyle/>
          <a:p>
            <a:r>
              <a:rPr lang="en-SG"/>
              <a:t>Page </a:t>
            </a:r>
            <a:fld id="{2F63C605-4FC6-46DE-BC90-871762EA3F52}" type="slidenum">
              <a:rPr lang="en-SG" smtClean="0"/>
              <a:pPr/>
              <a:t>6</a:t>
            </a:fld>
            <a:endParaRPr lang="en-SG"/>
          </a:p>
        </p:txBody>
      </p:sp>
      <p:pic>
        <p:nvPicPr>
          <p:cNvPr id="7" name="Picture 6" descr="A green and blue background with text&#10;&#10;AI-generated content may be incorrect.">
            <a:extLst>
              <a:ext uri="{FF2B5EF4-FFF2-40B4-BE49-F238E27FC236}">
                <a16:creationId xmlns:a16="http://schemas.microsoft.com/office/drawing/2014/main" id="{C4445961-0CA0-74AB-DB37-8F462183D9C7}"/>
              </a:ext>
            </a:extLst>
          </p:cNvPr>
          <p:cNvPicPr>
            <a:picLocks noChangeAspect="1"/>
          </p:cNvPicPr>
          <p:nvPr/>
        </p:nvPicPr>
        <p:blipFill>
          <a:blip r:embed="rId2"/>
          <a:stretch>
            <a:fillRect/>
          </a:stretch>
        </p:blipFill>
        <p:spPr>
          <a:xfrm>
            <a:off x="201643" y="877019"/>
            <a:ext cx="8826979" cy="5542471"/>
          </a:xfrm>
          <a:prstGeom prst="rect">
            <a:avLst/>
          </a:prstGeom>
        </p:spPr>
      </p:pic>
    </p:spTree>
    <p:extLst>
      <p:ext uri="{BB962C8B-B14F-4D97-AF65-F5344CB8AC3E}">
        <p14:creationId xmlns:p14="http://schemas.microsoft.com/office/powerpoint/2010/main" val="68951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3DBBF-2EE7-CB73-64DD-5B904A7EB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A4A42-FD01-CE0B-77D1-40C03B8B7B4E}"/>
              </a:ext>
            </a:extLst>
          </p:cNvPr>
          <p:cNvSpPr>
            <a:spLocks noGrp="1"/>
          </p:cNvSpPr>
          <p:nvPr>
            <p:ph type="title"/>
          </p:nvPr>
        </p:nvSpPr>
        <p:spPr/>
        <p:txBody>
          <a:bodyPr/>
          <a:lstStyle/>
          <a:p>
            <a:r>
              <a:rPr lang="en-SG"/>
              <a:t>Dataset</a:t>
            </a:r>
          </a:p>
        </p:txBody>
      </p:sp>
      <p:sp>
        <p:nvSpPr>
          <p:cNvPr id="4" name="Slide Number Placeholder 3">
            <a:extLst>
              <a:ext uri="{FF2B5EF4-FFF2-40B4-BE49-F238E27FC236}">
                <a16:creationId xmlns:a16="http://schemas.microsoft.com/office/drawing/2014/main" id="{81B44826-1BF5-1AB4-7D87-58C8F3B1674D}"/>
              </a:ext>
            </a:extLst>
          </p:cNvPr>
          <p:cNvSpPr>
            <a:spLocks noGrp="1"/>
          </p:cNvSpPr>
          <p:nvPr>
            <p:ph type="sldNum" sz="quarter" idx="4"/>
          </p:nvPr>
        </p:nvSpPr>
        <p:spPr/>
        <p:txBody>
          <a:bodyPr/>
          <a:lstStyle/>
          <a:p>
            <a:r>
              <a:rPr lang="en-SG"/>
              <a:t>Page </a:t>
            </a:r>
            <a:fld id="{2F63C605-4FC6-46DE-BC90-871762EA3F52}" type="slidenum">
              <a:rPr lang="en-SG" smtClean="0"/>
              <a:pPr/>
              <a:t>7</a:t>
            </a:fld>
            <a:endParaRPr lang="en-SG"/>
          </a:p>
        </p:txBody>
      </p:sp>
      <p:pic>
        <p:nvPicPr>
          <p:cNvPr id="3" name="Picture 2" descr="A black and white text on a black background&#10;&#10;AI-generated content may be incorrect.">
            <a:extLst>
              <a:ext uri="{FF2B5EF4-FFF2-40B4-BE49-F238E27FC236}">
                <a16:creationId xmlns:a16="http://schemas.microsoft.com/office/drawing/2014/main" id="{D8C44C66-0F9B-37B1-1B37-5BCC17A8AE8A}"/>
              </a:ext>
            </a:extLst>
          </p:cNvPr>
          <p:cNvPicPr>
            <a:picLocks noChangeAspect="1"/>
          </p:cNvPicPr>
          <p:nvPr/>
        </p:nvPicPr>
        <p:blipFill>
          <a:blip r:embed="rId2"/>
          <a:stretch>
            <a:fillRect/>
          </a:stretch>
        </p:blipFill>
        <p:spPr>
          <a:xfrm>
            <a:off x="361950" y="733425"/>
            <a:ext cx="8420100" cy="5391150"/>
          </a:xfrm>
          <a:prstGeom prst="rect">
            <a:avLst/>
          </a:prstGeom>
        </p:spPr>
      </p:pic>
    </p:spTree>
    <p:extLst>
      <p:ext uri="{BB962C8B-B14F-4D97-AF65-F5344CB8AC3E}">
        <p14:creationId xmlns:p14="http://schemas.microsoft.com/office/powerpoint/2010/main" val="355649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791D-C5D5-B4DF-0DEA-2021267DA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75A8B-DADA-3DAC-F092-FB3B05783C5A}"/>
              </a:ext>
            </a:extLst>
          </p:cNvPr>
          <p:cNvSpPr>
            <a:spLocks noGrp="1"/>
          </p:cNvSpPr>
          <p:nvPr>
            <p:ph type="title"/>
          </p:nvPr>
        </p:nvSpPr>
        <p:spPr/>
        <p:txBody>
          <a:bodyPr/>
          <a:lstStyle/>
          <a:p>
            <a:r>
              <a:rPr lang="en-SG"/>
              <a:t>Dataset</a:t>
            </a:r>
          </a:p>
        </p:txBody>
      </p:sp>
      <p:sp>
        <p:nvSpPr>
          <p:cNvPr id="4" name="Slide Number Placeholder 3">
            <a:extLst>
              <a:ext uri="{FF2B5EF4-FFF2-40B4-BE49-F238E27FC236}">
                <a16:creationId xmlns:a16="http://schemas.microsoft.com/office/drawing/2014/main" id="{FFE5595F-E407-F7BB-2C35-DB7E0CAD49EF}"/>
              </a:ext>
            </a:extLst>
          </p:cNvPr>
          <p:cNvSpPr>
            <a:spLocks noGrp="1"/>
          </p:cNvSpPr>
          <p:nvPr>
            <p:ph type="sldNum" sz="quarter" idx="4"/>
          </p:nvPr>
        </p:nvSpPr>
        <p:spPr/>
        <p:txBody>
          <a:bodyPr/>
          <a:lstStyle/>
          <a:p>
            <a:r>
              <a:rPr lang="en-SG"/>
              <a:t>Page </a:t>
            </a:r>
            <a:fld id="{2F63C605-4FC6-46DE-BC90-871762EA3F52}" type="slidenum">
              <a:rPr lang="en-SG" smtClean="0"/>
              <a:pPr/>
              <a:t>8</a:t>
            </a:fld>
            <a:endParaRPr lang="en-SG"/>
          </a:p>
        </p:txBody>
      </p:sp>
      <p:pic>
        <p:nvPicPr>
          <p:cNvPr id="3" name="Picture 2" descr="A black and white text on a black background&#10;&#10;AI-generated content may be incorrect.">
            <a:extLst>
              <a:ext uri="{FF2B5EF4-FFF2-40B4-BE49-F238E27FC236}">
                <a16:creationId xmlns:a16="http://schemas.microsoft.com/office/drawing/2014/main" id="{A5841F21-7E24-293F-A0AE-1E5570B4CA0A}"/>
              </a:ext>
            </a:extLst>
          </p:cNvPr>
          <p:cNvPicPr>
            <a:picLocks noChangeAspect="1"/>
          </p:cNvPicPr>
          <p:nvPr/>
        </p:nvPicPr>
        <p:blipFill>
          <a:blip r:embed="rId2"/>
          <a:stretch>
            <a:fillRect/>
          </a:stretch>
        </p:blipFill>
        <p:spPr>
          <a:xfrm>
            <a:off x="119062" y="885825"/>
            <a:ext cx="8905875" cy="5086350"/>
          </a:xfrm>
          <a:prstGeom prst="rect">
            <a:avLst/>
          </a:prstGeom>
        </p:spPr>
      </p:pic>
    </p:spTree>
    <p:extLst>
      <p:ext uri="{BB962C8B-B14F-4D97-AF65-F5344CB8AC3E}">
        <p14:creationId xmlns:p14="http://schemas.microsoft.com/office/powerpoint/2010/main" val="1289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4080F-DFB4-0750-F4AD-62D32343B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CC589-9B06-8AE2-13D7-0203F90FF145}"/>
              </a:ext>
            </a:extLst>
          </p:cNvPr>
          <p:cNvSpPr>
            <a:spLocks noGrp="1"/>
          </p:cNvSpPr>
          <p:nvPr>
            <p:ph type="title"/>
          </p:nvPr>
        </p:nvSpPr>
        <p:spPr/>
        <p:txBody>
          <a:bodyPr/>
          <a:lstStyle/>
          <a:p>
            <a:r>
              <a:rPr lang="en-SG"/>
              <a:t>Dataset</a:t>
            </a:r>
          </a:p>
        </p:txBody>
      </p:sp>
      <p:sp>
        <p:nvSpPr>
          <p:cNvPr id="4" name="Slide Number Placeholder 3">
            <a:extLst>
              <a:ext uri="{FF2B5EF4-FFF2-40B4-BE49-F238E27FC236}">
                <a16:creationId xmlns:a16="http://schemas.microsoft.com/office/drawing/2014/main" id="{0417DA0D-FD92-A12B-5223-B49048C6CA73}"/>
              </a:ext>
            </a:extLst>
          </p:cNvPr>
          <p:cNvSpPr>
            <a:spLocks noGrp="1"/>
          </p:cNvSpPr>
          <p:nvPr>
            <p:ph type="sldNum" sz="quarter" idx="4"/>
          </p:nvPr>
        </p:nvSpPr>
        <p:spPr/>
        <p:txBody>
          <a:bodyPr/>
          <a:lstStyle/>
          <a:p>
            <a:r>
              <a:rPr lang="en-SG"/>
              <a:t>Page </a:t>
            </a:r>
            <a:fld id="{2F63C605-4FC6-46DE-BC90-871762EA3F52}" type="slidenum">
              <a:rPr lang="en-SG" smtClean="0"/>
              <a:pPr/>
              <a:t>9</a:t>
            </a:fld>
            <a:endParaRPr lang="en-SG"/>
          </a:p>
        </p:txBody>
      </p:sp>
      <p:pic>
        <p:nvPicPr>
          <p:cNvPr id="3" name="Picture 2" descr="A screenshot of a computer&#10;&#10;AI-generated content may be incorrect.">
            <a:extLst>
              <a:ext uri="{FF2B5EF4-FFF2-40B4-BE49-F238E27FC236}">
                <a16:creationId xmlns:a16="http://schemas.microsoft.com/office/drawing/2014/main" id="{B4FA7BAF-0368-D69F-1082-C99ADF60BE87}"/>
              </a:ext>
            </a:extLst>
          </p:cNvPr>
          <p:cNvPicPr>
            <a:picLocks noChangeAspect="1"/>
          </p:cNvPicPr>
          <p:nvPr/>
        </p:nvPicPr>
        <p:blipFill>
          <a:blip r:embed="rId2"/>
          <a:stretch>
            <a:fillRect/>
          </a:stretch>
        </p:blipFill>
        <p:spPr>
          <a:xfrm>
            <a:off x="52388" y="919163"/>
            <a:ext cx="9039225" cy="5019675"/>
          </a:xfrm>
          <a:prstGeom prst="rect">
            <a:avLst/>
          </a:prstGeom>
        </p:spPr>
      </p:pic>
    </p:spTree>
    <p:extLst>
      <p:ext uri="{BB962C8B-B14F-4D97-AF65-F5344CB8AC3E}">
        <p14:creationId xmlns:p14="http://schemas.microsoft.com/office/powerpoint/2010/main" val="940268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1_Theme1</vt:lpstr>
      <vt:lpstr>PaperMATCH AI-Enhanced Platform for Curated Academic and Media Research Insights</vt:lpstr>
      <vt:lpstr>Scope</vt:lpstr>
      <vt:lpstr>Business problem statement</vt:lpstr>
      <vt:lpstr>Technical problem statement</vt:lpstr>
      <vt:lpstr>Dataset</vt:lpstr>
      <vt:lpstr>Dataset</vt:lpstr>
      <vt:lpstr>Dataset</vt:lpstr>
      <vt:lpstr>Dataset</vt:lpstr>
      <vt:lpstr>Dataset</vt:lpstr>
      <vt:lpstr>PowerPoint Presentation</vt:lpstr>
      <vt:lpstr>Document Workstream</vt:lpstr>
      <vt:lpstr>Query Workstream</vt:lpstr>
      <vt:lpstr>Knowledge Workstream</vt:lpstr>
      <vt:lpstr>Project deliverables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revision>29</cp:revision>
  <cp:lastPrinted>2017-10-05T01:59:11Z</cp:lastPrinted>
  <dcterms:created xsi:type="dcterms:W3CDTF">2014-12-11T07:55:35Z</dcterms:created>
  <dcterms:modified xsi:type="dcterms:W3CDTF">2025-04-01T17:31:54Z</dcterms:modified>
</cp:coreProperties>
</file>