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8"/>
  </p:notesMasterIdLst>
  <p:handoutMasterIdLst>
    <p:handoutMasterId r:id="rId19"/>
  </p:handoutMasterIdLst>
  <p:sldIdLst>
    <p:sldId id="410" r:id="rId5"/>
    <p:sldId id="383" r:id="rId6"/>
    <p:sldId id="409" r:id="rId7"/>
    <p:sldId id="389" r:id="rId8"/>
    <p:sldId id="391" r:id="rId9"/>
    <p:sldId id="397" r:id="rId10"/>
    <p:sldId id="408" r:id="rId11"/>
    <p:sldId id="407" r:id="rId12"/>
    <p:sldId id="406" r:id="rId13"/>
    <p:sldId id="405" r:id="rId14"/>
    <p:sldId id="404" r:id="rId15"/>
    <p:sldId id="403" r:id="rId16"/>
    <p:sldId id="398" r:id="rId17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29" autoAdjust="0"/>
  </p:normalViewPr>
  <p:slideViewPr>
    <p:cSldViewPr snapToGrid="0">
      <p:cViewPr varScale="1">
        <p:scale>
          <a:sx n="117" d="100"/>
          <a:sy n="117" d="100"/>
        </p:scale>
        <p:origin x="29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286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E92A46E5-772B-4A8A-A167-62663A29553C}" type="datetime1">
              <a:rPr lang="es-ES" smtClean="0"/>
              <a:t>03/07/2025</a:t>
            </a:fld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E2C230DF-5933-439D-898F-38E9AC9BA688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8" name="Marcador de encabezado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16DB30B6-91B7-493F-B445-96E1D2848A7B}" type="datetime1">
              <a:rPr lang="es-ES" smtClean="0"/>
              <a:t>03/07/2025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A89C7E07-3C67-C64C-8DA0-0404F630397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0233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4488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30433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76248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94759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es-ES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y tabla del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orma libre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5" name="Forma libre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7" name="Forma libre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Marcador de conteni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marL="457200" indent="0">
              <a:spcBef>
                <a:spcPts val="1800"/>
              </a:spcBef>
              <a:buNone/>
              <a:defRPr lang="es-ES" sz="2000"/>
            </a:lvl2pPr>
            <a:lvl3pPr marL="914400" indent="0">
              <a:spcBef>
                <a:spcPts val="1800"/>
              </a:spcBef>
              <a:buNone/>
              <a:defRPr lang="es-ES" sz="2000"/>
            </a:lvl3pPr>
            <a:lvl4pPr marL="1371600" indent="0">
              <a:spcBef>
                <a:spcPts val="1800"/>
              </a:spcBef>
              <a:buNone/>
              <a:defRPr lang="es-ES" sz="2000"/>
            </a:lvl4pPr>
            <a:lvl5pPr marL="1828800" indent="0">
              <a:spcBef>
                <a:spcPts val="1800"/>
              </a:spcBef>
              <a:buNone/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es-ES" sz="2000"/>
            </a:lvl1pPr>
            <a:lvl2pPr>
              <a:spcBef>
                <a:spcPts val="600"/>
              </a:spcBef>
              <a:defRPr lang="es-ES" sz="2000"/>
            </a:lvl2pPr>
            <a:lvl3pPr>
              <a:spcBef>
                <a:spcPts val="1800"/>
              </a:spcBef>
              <a:defRPr lang="es-ES" sz="2000"/>
            </a:lvl3pPr>
            <a:lvl4pPr>
              <a:spcBef>
                <a:spcPts val="1800"/>
              </a:spcBef>
              <a:defRPr lang="es-ES" sz="2000"/>
            </a:lvl4pPr>
            <a:lvl5pPr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dos contenido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a lib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3" name="Forma libre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4" name="Forma lib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es-ES" sz="2000"/>
            </a:lvl1pPr>
            <a:lvl2pPr>
              <a:spcBef>
                <a:spcPts val="600"/>
              </a:spcBef>
              <a:defRPr lang="es-ES" sz="2000"/>
            </a:lvl2pPr>
            <a:lvl3pPr>
              <a:spcBef>
                <a:spcPts val="1800"/>
              </a:spcBef>
              <a:defRPr lang="es-ES" sz="2000"/>
            </a:lvl3pPr>
            <a:lvl4pPr>
              <a:spcBef>
                <a:spcPts val="1800"/>
              </a:spcBef>
              <a:defRPr lang="es-ES" sz="2000"/>
            </a:lvl4pPr>
            <a:lvl5pPr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7" name="Marcador de conteni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es-ES" sz="2000"/>
            </a:lvl1pPr>
            <a:lvl2pPr>
              <a:spcBef>
                <a:spcPts val="1800"/>
              </a:spcBef>
              <a:defRPr lang="es-ES" sz="2000"/>
            </a:lvl2pPr>
            <a:lvl3pPr>
              <a:spcBef>
                <a:spcPts val="1800"/>
              </a:spcBef>
              <a:defRPr lang="es-ES" sz="2000"/>
            </a:lvl3pPr>
            <a:lvl4pPr>
              <a:spcBef>
                <a:spcPts val="1800"/>
              </a:spcBef>
              <a:defRPr lang="es-ES" sz="2000"/>
            </a:lvl4pPr>
            <a:lvl5pPr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9" name="Marcador de posición de la tabla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es-ES"/>
            </a:lvl1pPr>
          </a:lstStyle>
          <a:p>
            <a:pPr rtl="0"/>
            <a:r>
              <a:rPr lang="es-ES"/>
              <a:t>Haga clic en el icono para agregar una tabla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es-ES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es-ES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es-ES" sz="4000"/>
            </a:lvl2pPr>
            <a:lvl3pPr>
              <a:defRPr lang="es-ES" sz="4000"/>
            </a:lvl3pPr>
            <a:lvl4pPr>
              <a:defRPr lang="es-ES" sz="4000"/>
            </a:lvl4pPr>
            <a:lvl5pPr>
              <a:defRPr lang="es-ES" sz="4000"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8" name="Forma lib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9" name="Forma lib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</p:grpSp>
      <p:sp>
        <p:nvSpPr>
          <p:cNvPr id="12" name="Títu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 spc="50" baseline="0">
                <a:latin typeface="+mj-lt"/>
              </a:defRPr>
            </a:lvl1pPr>
          </a:lstStyle>
          <a:p>
            <a:pPr rtl="0"/>
            <a:r>
              <a:rPr lang="es-ES" noProof="0" dirty="0"/>
              <a:t>Haga clic para agregar un título </a:t>
            </a:r>
          </a:p>
        </p:txBody>
      </p:sp>
      <p:sp>
        <p:nvSpPr>
          <p:cNvPr id="2" name="Marcador de contenido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s-E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es-ES" sz="2000"/>
            </a:lvl2pPr>
            <a:lvl3pPr indent="-283464">
              <a:spcBef>
                <a:spcPts val="1800"/>
              </a:spcBef>
              <a:defRPr lang="es-ES" sz="2000"/>
            </a:lvl3pPr>
            <a:lvl4pPr indent="-283464">
              <a:spcBef>
                <a:spcPts val="1800"/>
              </a:spcBef>
              <a:defRPr lang="es-ES" sz="2000"/>
            </a:lvl4pPr>
            <a:lvl5pPr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 noProof="0" dirty="0"/>
              <a:t>Haga clic para agregar contenido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3" name="Marcador de número de diapositiva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42" name="Marcador de fecha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noProof="0" dirty="0">
              <a:latin typeface="+mn-lt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e secció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es-ES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es-ES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es-ES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es-ES" sz="4000"/>
            </a:lvl2pPr>
            <a:lvl3pPr>
              <a:defRPr lang="es-ES" sz="4000"/>
            </a:lvl3pPr>
            <a:lvl4pPr>
              <a:defRPr lang="es-ES" sz="4000"/>
            </a:lvl4pPr>
            <a:lvl5pPr>
              <a:defRPr lang="es-ES" sz="4000"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upo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orma libre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2" name="Forma libre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3" name="Forma libre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2" name="Marcador de contenido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es-ES" sz="2000"/>
            </a:lvl1pPr>
            <a:lvl2pPr indent="-283464">
              <a:spcBef>
                <a:spcPts val="1800"/>
              </a:spcBef>
              <a:defRPr lang="es-ES" sz="2000"/>
            </a:lvl2pPr>
            <a:lvl3pPr indent="-283464">
              <a:spcBef>
                <a:spcPts val="1800"/>
              </a:spcBef>
              <a:defRPr lang="es-ES" sz="2000"/>
            </a:lvl3pPr>
            <a:lvl4pPr indent="-283464">
              <a:spcBef>
                <a:spcPts val="1800"/>
              </a:spcBef>
              <a:defRPr lang="es-ES" sz="2000"/>
            </a:lvl4pPr>
            <a:lvl5pPr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es-ES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es-ES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es-ES" sz="4000"/>
            </a:lvl2pPr>
            <a:lvl3pPr>
              <a:defRPr lang="es-ES" sz="4000"/>
            </a:lvl3pPr>
            <a:lvl4pPr>
              <a:defRPr lang="es-ES" sz="4000"/>
            </a:lvl4pPr>
            <a:lvl5pPr>
              <a:defRPr lang="es-ES" sz="4000"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dos contenido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a lib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3" name="Forma libre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4" name="Forma lib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2" name="Marcador de contenido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marL="283464" indent="-283464">
              <a:spcBef>
                <a:spcPts val="1800"/>
              </a:spcBef>
              <a:defRPr lang="es-ES" sz="2000"/>
            </a:lvl2pPr>
            <a:lvl3pPr marL="594360" indent="-283464">
              <a:spcBef>
                <a:spcPts val="1800"/>
              </a:spcBef>
              <a:defRPr lang="es-ES" sz="2000"/>
            </a:lvl3pPr>
            <a:lvl4pPr marL="822960" indent="-283464">
              <a:spcBef>
                <a:spcPts val="1800"/>
              </a:spcBef>
              <a:defRPr lang="es-ES" sz="2000"/>
            </a:lvl4pPr>
            <a:lvl5pPr marL="1005840"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3" name="Marcador de contenido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marL="283464" indent="-283464">
              <a:spcBef>
                <a:spcPts val="1800"/>
              </a:spcBef>
              <a:defRPr lang="es-ES" sz="2000"/>
            </a:lvl2pPr>
            <a:lvl3pPr marL="548640" indent="-283464">
              <a:spcBef>
                <a:spcPts val="1800"/>
              </a:spcBef>
              <a:defRPr lang="es-ES" sz="2000"/>
            </a:lvl3pPr>
            <a:lvl4pPr marL="822960" indent="-283464">
              <a:spcBef>
                <a:spcPts val="1800"/>
              </a:spcBef>
              <a:defRPr lang="es-ES" sz="2000"/>
            </a:lvl4pPr>
            <a:lvl5pPr marL="1005840"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forma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3" name="Forma libre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4" name="Forma libre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8" name="Forma libre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9" name="Forma libre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Marcador de conteni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es-ES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es-ES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es-ES" sz="2000"/>
            </a:lvl3pPr>
            <a:lvl4pPr marL="1371600" indent="0">
              <a:spcBef>
                <a:spcPts val="1800"/>
              </a:spcBef>
              <a:buFont typeface="+mj-lt"/>
              <a:buNone/>
              <a:defRPr lang="es-ES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endParaRPr lang="es-ES" dirty="0"/>
          </a:p>
        </p:txBody>
      </p:sp>
      <p:sp>
        <p:nvSpPr>
          <p:cNvPr id="2" name="Marcador de contenido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marL="283464" indent="-283464">
              <a:spcBef>
                <a:spcPts val="1800"/>
              </a:spcBef>
              <a:defRPr lang="es-ES" sz="2000"/>
            </a:lvl2pPr>
            <a:lvl3pPr marL="548640" indent="-283464">
              <a:spcBef>
                <a:spcPts val="1800"/>
              </a:spcBef>
              <a:defRPr lang="es-ES" sz="2000"/>
            </a:lvl3pPr>
            <a:lvl4pPr marL="822960" indent="-283464">
              <a:spcBef>
                <a:spcPts val="1800"/>
              </a:spcBef>
              <a:defRPr lang="es-ES" sz="2000"/>
            </a:lvl4pPr>
            <a:lvl5pPr marL="1005840"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e imagen del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3" name="Marcador de contenido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indent="-283464">
              <a:spcBef>
                <a:spcPts val="1800"/>
              </a:spcBef>
              <a:defRPr lang="es-ES" sz="2000"/>
            </a:lvl2pPr>
            <a:lvl3pPr indent="-283464">
              <a:spcBef>
                <a:spcPts val="1800"/>
              </a:spcBef>
              <a:defRPr lang="es-ES" sz="2000"/>
            </a:lvl3pPr>
            <a:lvl4pPr indent="-283464">
              <a:spcBef>
                <a:spcPts val="1800"/>
              </a:spcBef>
              <a:defRPr lang="es-ES" sz="2000"/>
            </a:lvl4pPr>
            <a:lvl5pPr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es-ES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2" name="Marcador de títu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0" name="Marcador de fech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es-ES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es-ES" dirty="0">
              <a:latin typeface="+mn-lt"/>
            </a:endParaRPr>
          </a:p>
        </p:txBody>
      </p:sp>
      <p:sp>
        <p:nvSpPr>
          <p:cNvPr id="32" name="Marcador de número de diapositiva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es-ES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es-ES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es-ES">
          <a:solidFill>
            <a:schemeClr val="tx2"/>
          </a:solidFill>
        </a:defRPr>
      </a:lvl2pPr>
      <a:lvl3pPr eaLnBrk="1" hangingPunct="1">
        <a:defRPr lang="es-ES">
          <a:solidFill>
            <a:schemeClr val="tx2"/>
          </a:solidFill>
        </a:defRPr>
      </a:lvl3pPr>
      <a:lvl4pPr eaLnBrk="1" hangingPunct="1">
        <a:defRPr lang="es-ES">
          <a:solidFill>
            <a:schemeClr val="tx2"/>
          </a:solidFill>
        </a:defRPr>
      </a:lvl4pPr>
      <a:lvl5pPr eaLnBrk="1" hangingPunct="1">
        <a:defRPr lang="es-ES">
          <a:solidFill>
            <a:schemeClr val="tx2"/>
          </a:solidFill>
        </a:defRPr>
      </a:lvl5pPr>
      <a:lvl6pPr eaLnBrk="1" hangingPunct="1">
        <a:defRPr lang="es-ES">
          <a:solidFill>
            <a:schemeClr val="tx2"/>
          </a:solidFill>
        </a:defRPr>
      </a:lvl6pPr>
      <a:lvl7pPr eaLnBrk="1" hangingPunct="1">
        <a:defRPr lang="es-ES">
          <a:solidFill>
            <a:schemeClr val="tx2"/>
          </a:solidFill>
        </a:defRPr>
      </a:lvl7pPr>
      <a:lvl8pPr eaLnBrk="1" hangingPunct="1">
        <a:defRPr lang="es-ES">
          <a:solidFill>
            <a:schemeClr val="tx2"/>
          </a:solidFill>
        </a:defRPr>
      </a:lvl8pPr>
      <a:lvl9pPr eaLnBrk="1" hangingPunct="1">
        <a:defRPr lang="es-ES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1372" y="2326821"/>
            <a:ext cx="6123213" cy="159693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Tienda y </a:t>
            </a:r>
            <a:r>
              <a:rPr lang="es-ES" dirty="0" err="1"/>
              <a:t>Almacen</a:t>
            </a:r>
            <a:r>
              <a:rPr lang="es-ES" dirty="0"/>
              <a:t> </a:t>
            </a:r>
            <a:br>
              <a:rPr lang="es-ES" dirty="0"/>
            </a:br>
            <a:r>
              <a:rPr lang="es-ES" dirty="0"/>
              <a:t>		</a:t>
            </a:r>
            <a:r>
              <a:rPr lang="es-ES" dirty="0" err="1"/>
              <a:t>Kokiri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Presentación dinámica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584005"/>
            <a:ext cx="2989060" cy="399906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Aprenda a infundir energía en su presentación para dejar una impresión duradera.</a:t>
            </a:r>
          </a:p>
          <a:p>
            <a:pPr rtl="0"/>
            <a:r>
              <a:rPr lang="es-ES" dirty="0"/>
              <a:t>Uno de los objetivos de una comunicación eficaz es motivar a la audiencia.</a:t>
            </a:r>
          </a:p>
        </p:txBody>
      </p:sp>
      <p:graphicFrame>
        <p:nvGraphicFramePr>
          <p:cNvPr id="8" name="Marcador de posición de la tabla 2">
            <a:extLst>
              <a:ext uri="{FF2B5EF4-FFF2-40B4-BE49-F238E27FC236}">
                <a16:creationId xmlns:a16="http://schemas.microsoft.com/office/drawing/2014/main" id="{C60AA2D2-28D7-69D7-F6C5-B31DAD3332C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792838065"/>
              </p:ext>
            </p:extLst>
          </p:nvPr>
        </p:nvGraphicFramePr>
        <p:xfrm>
          <a:off x="3670300" y="584200"/>
          <a:ext cx="7930340" cy="4496415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982585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982585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982585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982585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11373"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b="0" noProof="0" dirty="0">
                          <a:latin typeface="+mj-lt"/>
                        </a:rPr>
                        <a:t>Métrico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b="0" noProof="0" dirty="0">
                          <a:latin typeface="+mj-lt"/>
                        </a:rPr>
                        <a:t>Medida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b="0" noProof="0" dirty="0">
                          <a:latin typeface="+mj-lt"/>
                        </a:rPr>
                        <a:t>Objetivo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b="0" noProof="0" dirty="0">
                          <a:latin typeface="+mj-lt"/>
                        </a:rPr>
                        <a:t>Real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708914"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b="0" noProof="0" dirty="0"/>
                        <a:t>Asistencia del público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b="0" noProof="0" dirty="0"/>
                        <a:t># de asistentes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b="0" noProof="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b="0" noProof="0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708914"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b="0" noProof="0" dirty="0"/>
                        <a:t>Duración de la interacción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b="0" noProof="0" dirty="0"/>
                        <a:t>Minutos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b="0" noProof="0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b="0" noProof="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11373"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b="0" noProof="0" dirty="0"/>
                        <a:t>Interacción de preguntas y respuestas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b="0" noProof="0" dirty="0"/>
                        <a:t># de preguntas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b="0" noProof="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b="0" noProof="0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511373"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b="0" noProof="0" dirty="0"/>
                        <a:t>Comentarios positivos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b="0" noProof="0" dirty="0"/>
                        <a:t>Porcentaje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b="0" noProof="0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b="0" noProof="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1012734"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b="0" noProof="0" dirty="0"/>
                        <a:t>Tasa de retención de información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b="0" noProof="0" dirty="0"/>
                        <a:t>Porcentaje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b="0" noProof="0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b="0" noProof="0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7695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pc="60" dirty="0"/>
              <a:t>Sugerencias finales y puntos de vista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96FB3A-B62C-3DAB-4FD1-B4EBDD650A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5500477" cy="3597470"/>
          </a:xfrm>
        </p:spPr>
        <p:txBody>
          <a:bodyPr rtlCol="0">
            <a:normAutofit lnSpcReduction="10000"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Ensayo coherente</a:t>
            </a:r>
          </a:p>
          <a:p>
            <a:pPr lvl="1" rtl="0"/>
            <a:r>
              <a:rPr lang="es-ES" dirty="0"/>
              <a:t>Refuerce su familiaridad</a:t>
            </a:r>
          </a:p>
          <a:p>
            <a:pPr rtl="0"/>
            <a:r>
              <a:rPr lang="es-ES" dirty="0"/>
              <a:t>Refinar el estilo de presentación</a:t>
            </a:r>
          </a:p>
          <a:p>
            <a:pPr lvl="1" rtl="0"/>
            <a:r>
              <a:rPr lang="es-ES" dirty="0"/>
              <a:t>Ritmo, tono y énfasis</a:t>
            </a:r>
          </a:p>
          <a:p>
            <a:pPr rtl="0"/>
            <a:r>
              <a:rPr lang="es-ES" dirty="0"/>
              <a:t>Intervalos y transiciones</a:t>
            </a:r>
          </a:p>
          <a:p>
            <a:pPr lvl="1" rtl="0"/>
            <a:r>
              <a:rPr lang="es-ES" dirty="0"/>
              <a:t>Objetivo de una presentación sin problemas y profesional</a:t>
            </a:r>
          </a:p>
          <a:p>
            <a:pPr rtl="0"/>
            <a:r>
              <a:rPr lang="es-ES" dirty="0"/>
              <a:t>Público de prácticas</a:t>
            </a:r>
          </a:p>
          <a:p>
            <a:pPr lvl="1" rtl="0"/>
            <a:r>
              <a:rPr lang="es-ES" dirty="0"/>
              <a:t>Apunte a compañeros para escuchar y proporcionar comentarios</a:t>
            </a:r>
          </a:p>
          <a:p>
            <a:pPr lvl="1" rtl="0"/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3E198AA-251D-4446-30C4-8F2FA7F6A72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20000" y="2676525"/>
            <a:ext cx="3947160" cy="359747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Buscar comentarios</a:t>
            </a:r>
          </a:p>
          <a:p>
            <a:pPr rtl="0"/>
            <a:r>
              <a:rPr lang="es-ES"/>
              <a:t>Reflejar el rendimiento</a:t>
            </a:r>
          </a:p>
          <a:p>
            <a:pPr rtl="0"/>
            <a:r>
              <a:rPr lang="es-ES"/>
              <a:t>Explorar nuevas técnicas</a:t>
            </a:r>
          </a:p>
          <a:p>
            <a:pPr rtl="0"/>
            <a:r>
              <a:rPr lang="es-ES"/>
              <a:t>Establecer objetivos personales</a:t>
            </a:r>
          </a:p>
          <a:p>
            <a:pPr rtl="0"/>
            <a:r>
              <a:rPr lang="es-ES"/>
              <a:t>Iterar y adaptarse</a:t>
            </a:r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7AB9C34-2B13-E66F-1053-2BA156F8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84005"/>
            <a:ext cx="10972800" cy="118872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Métricas de interacción de habla</a:t>
            </a:r>
          </a:p>
        </p:txBody>
      </p:sp>
      <p:graphicFrame>
        <p:nvGraphicFramePr>
          <p:cNvPr id="4" name="Marcador de posición de tabla 3">
            <a:extLst>
              <a:ext uri="{FF2B5EF4-FFF2-40B4-BE49-F238E27FC236}">
                <a16:creationId xmlns:a16="http://schemas.microsoft.com/office/drawing/2014/main" id="{4D1FB21E-CCFB-8E64-064C-DB8195F86847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2425984229"/>
              </p:ext>
            </p:extLst>
          </p:nvPr>
        </p:nvGraphicFramePr>
        <p:xfrm>
          <a:off x="593725" y="2628900"/>
          <a:ext cx="10991080" cy="370430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47770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2747770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2747770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  <a:gridCol w="2747770">
                  <a:extLst>
                    <a:ext uri="{9D8B030D-6E8A-4147-A177-3AD203B41FA5}">
                      <a16:colId xmlns:a16="http://schemas.microsoft.com/office/drawing/2014/main" val="2438884888"/>
                    </a:ext>
                  </a:extLst>
                </a:gridCol>
              </a:tblGrid>
              <a:tr h="594689"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noProof="0" dirty="0">
                          <a:solidFill>
                            <a:schemeClr val="bg1"/>
                          </a:solidFill>
                          <a:latin typeface="+mj-lt"/>
                        </a:rPr>
                        <a:t>Factor de impacto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noProof="0" dirty="0">
                          <a:solidFill>
                            <a:schemeClr val="bg1"/>
                          </a:solidFill>
                          <a:latin typeface="+mj-lt"/>
                        </a:rPr>
                        <a:t>Medida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noProof="0" dirty="0">
                          <a:solidFill>
                            <a:schemeClr val="bg1"/>
                          </a:solidFill>
                          <a:latin typeface="+mj-lt"/>
                        </a:rPr>
                        <a:t>Objetivo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noProof="0" dirty="0">
                          <a:solidFill>
                            <a:schemeClr val="bg1"/>
                          </a:solidFill>
                          <a:latin typeface="+mj-lt"/>
                        </a:rPr>
                        <a:t>Logrado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594689"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noProof="0" dirty="0"/>
                        <a:t>Interacción del público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noProof="0" dirty="0"/>
                        <a:t>Porcentaje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noProof="0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noProof="0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594689"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noProof="0" dirty="0"/>
                        <a:t>Retención de conocimientos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noProof="0" dirty="0"/>
                        <a:t>Porcentaje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noProof="0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noProof="0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594689"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noProof="0" dirty="0"/>
                        <a:t>Encuestas posteriores a la presentación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noProof="0" dirty="0"/>
                        <a:t>Clasificación media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noProof="0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noProof="0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594689"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noProof="0" dirty="0"/>
                        <a:t>Tasa de recomendación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noProof="0" dirty="0"/>
                        <a:t>Porcentaje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noProof="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noProof="0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  <a:tr h="594689"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noProof="0" dirty="0"/>
                        <a:t>Oportunidades de colaboración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noProof="0" dirty="0"/>
                        <a:t># de oportunidades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noProof="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ctr" rtl="0"/>
                      <a:r>
                        <a:rPr lang="es-ES" noProof="0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53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428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Gracias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 err="1"/>
              <a:t>Brita</a:t>
            </a:r>
            <a:r>
              <a:rPr lang="es-ES" dirty="0"/>
              <a:t> </a:t>
            </a:r>
            <a:r>
              <a:rPr lang="es-ES" dirty="0" err="1"/>
              <a:t>Tamm</a:t>
            </a:r>
            <a:endParaRPr lang="es-ES" dirty="0"/>
          </a:p>
          <a:p>
            <a:pPr rtl="0"/>
            <a:r>
              <a:rPr lang="es-ES" dirty="0"/>
              <a:t>502-555-0152</a:t>
            </a:r>
          </a:p>
          <a:p>
            <a:pPr rtl="0"/>
            <a:r>
              <a:rPr lang="es-ES" dirty="0"/>
              <a:t>brita@firstupconsultants.com</a:t>
            </a:r>
          </a:p>
          <a:p>
            <a:pPr rtl="0"/>
            <a:r>
              <a:rPr lang="es-E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Agenda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 rtlCol="0"/>
          <a:lstStyle>
            <a:defPPr>
              <a:defRPr lang="es-ES"/>
            </a:defPPr>
          </a:lstStyle>
          <a:p>
            <a:pPr rtl="0"/>
            <a:r>
              <a:rPr lang="es-ES"/>
              <a:t>Introducción</a:t>
            </a:r>
          </a:p>
          <a:p>
            <a:pPr rtl="0"/>
            <a:r>
              <a:rPr lang="es-ES"/>
              <a:t>Generar confianza</a:t>
            </a:r>
          </a:p>
          <a:p>
            <a:pPr rtl="0"/>
            <a:r>
              <a:rPr lang="es-ES"/>
              <a:t>Atraer al público</a:t>
            </a:r>
          </a:p>
          <a:p>
            <a:pPr rtl="0"/>
            <a:r>
              <a:rPr lang="es-ES"/>
              <a:t>Ayudas visuales</a:t>
            </a:r>
          </a:p>
          <a:p>
            <a:pPr rtl="0"/>
            <a:r>
              <a:rPr lang="es-ES"/>
              <a:t>Sugerencias finales y puntos de vista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posición de imagen 10" descr="Un primer plano de una planta">
            <a:extLst>
              <a:ext uri="{FF2B5EF4-FFF2-40B4-BE49-F238E27FC236}">
                <a16:creationId xmlns:a16="http://schemas.microsoft.com/office/drawing/2014/main" id="{8DB431A1-9806-9CFE-0E5F-1A5611C2A66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" r="23"/>
          <a:stretch/>
        </p:blipFill>
        <p:spPr>
          <a:xfrm>
            <a:off x="0" y="0"/>
            <a:ext cx="12192000" cy="6880225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9C37279A-330D-886F-340D-494A5005E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9" y="444933"/>
            <a:ext cx="5477479" cy="329184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El poder de la comunicación</a:t>
            </a:r>
          </a:p>
        </p:txBody>
      </p:sp>
    </p:spTree>
    <p:extLst>
      <p:ext uri="{BB962C8B-B14F-4D97-AF65-F5344CB8AC3E}">
        <p14:creationId xmlns:p14="http://schemas.microsoft.com/office/powerpoint/2010/main" val="2249372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8CE60-587E-1D5C-8B50-ED3441BA4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Superar el nerviosismo</a:t>
            </a:r>
          </a:p>
        </p:txBody>
      </p:sp>
      <p:pic>
        <p:nvPicPr>
          <p:cNvPr id="12" name="Marcador de posición de imagen 4" descr="Primer plano de un grano de madera">
            <a:extLst>
              <a:ext uri="{FF2B5EF4-FFF2-40B4-BE49-F238E27FC236}">
                <a16:creationId xmlns:a16="http://schemas.microsoft.com/office/drawing/2014/main" id="{7D5BDB53-9169-3BBC-9362-0539514AC7D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1113"/>
            <a:ext cx="5791200" cy="6880226"/>
          </a:xfrm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02AE9C-BA1D-195E-3B93-A5A0CC03D8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99835" y="4568602"/>
            <a:ext cx="5486400" cy="164592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Estrategias para aumentar la confianza</a:t>
            </a:r>
          </a:p>
        </p:txBody>
      </p:sp>
    </p:spTree>
    <p:extLst>
      <p:ext uri="{BB962C8B-B14F-4D97-AF65-F5344CB8AC3E}">
        <p14:creationId xmlns:p14="http://schemas.microsoft.com/office/powerpoint/2010/main" val="1440871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Atraer al público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Mantenga el contacto visual con el público para crear una sensación de intimidad e implicación</a:t>
            </a:r>
          </a:p>
          <a:p>
            <a:pPr rtl="0"/>
            <a:r>
              <a:rPr lang="es-ES" dirty="0"/>
              <a:t>Teja historias cercanas en la presentación con narraciones que hacen que su mensaje sea fácil de recordar e impactante</a:t>
            </a:r>
          </a:p>
          <a:p>
            <a:pPr rtl="0"/>
            <a:r>
              <a:rPr lang="es-ES" dirty="0"/>
              <a:t>Fomente las preguntas y proporcione respuestas cuidadosas para mejorar la participación del público</a:t>
            </a:r>
          </a:p>
          <a:p>
            <a:pPr rtl="0"/>
            <a:r>
              <a:rPr lang="es-ES" dirty="0"/>
              <a:t>Use sondeos o encuestas en directo para recopilar opiniones del público, promover la participación y asegurarse de que el público se sienta implicado</a:t>
            </a:r>
          </a:p>
          <a:p>
            <a:pPr rtl="0"/>
            <a:endParaRPr lang="es-ES" dirty="0"/>
          </a:p>
          <a:p>
            <a:pPr rtl="0"/>
            <a:endParaRPr lang="es-ES" dirty="0"/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Selección de ayudas visuales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1442CD-A26D-1761-8CE7-8BC3075BB4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9905" y="4549552"/>
            <a:ext cx="5486400" cy="1645920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Mejorar su presentación</a:t>
            </a:r>
          </a:p>
        </p:txBody>
      </p:sp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Técnicas de entrega efectivas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651895" cy="359747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Se trata de una herramienta eficaz para hablar en público. Implica cambiar el tono, el timbre y el volumen para transmitir emociones, enfatizar puntos y mantener el interés:</a:t>
            </a:r>
          </a:p>
          <a:p>
            <a:pPr lvl="1" rtl="0"/>
            <a:r>
              <a:rPr lang="es-ES" dirty="0"/>
              <a:t>Variación de tono</a:t>
            </a:r>
          </a:p>
          <a:p>
            <a:pPr lvl="1" rtl="0"/>
            <a:r>
              <a:rPr lang="es-ES" dirty="0"/>
              <a:t>Inflexión de tono</a:t>
            </a:r>
          </a:p>
          <a:p>
            <a:pPr lvl="1" rtl="0"/>
            <a:r>
              <a:rPr lang="es-ES" dirty="0"/>
              <a:t>Control de volumen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1FC7B50-71A6-D8BE-C032-5EB4CF5706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1898" y="2676525"/>
            <a:ext cx="4490827" cy="359747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Un lenguaje corporal eficaz mejora el mensaje, lo que lo hace más impactante y fácil de recordar:</a:t>
            </a:r>
          </a:p>
          <a:p>
            <a:pPr lvl="1" rtl="0"/>
            <a:r>
              <a:rPr lang="es-ES"/>
              <a:t>Contacto visual significativo</a:t>
            </a:r>
          </a:p>
          <a:p>
            <a:pPr lvl="1" rtl="0"/>
            <a:r>
              <a:rPr lang="es-ES"/>
              <a:t>Gestos intencionados</a:t>
            </a:r>
          </a:p>
          <a:p>
            <a:pPr lvl="1" rtl="0"/>
            <a:r>
              <a:rPr lang="es-ES"/>
              <a:t>Mantener una buena pustura</a:t>
            </a:r>
          </a:p>
          <a:p>
            <a:pPr lvl="1" rtl="0"/>
            <a:r>
              <a:rPr lang="es-ES"/>
              <a:t>Controlar las expresiones</a:t>
            </a:r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86" y="3499667"/>
            <a:ext cx="3776460" cy="254281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Navegar por las sesiones de Preguntas y respuestas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7C3632C-2D2E-7026-33B8-EE42DA4BDB5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457201"/>
            <a:ext cx="5198269" cy="230505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Conozca el material con antelación</a:t>
            </a:r>
          </a:p>
          <a:p>
            <a:pPr rtl="0"/>
            <a:r>
              <a:rPr lang="es-ES" dirty="0"/>
              <a:t>Anticípese a las preguntas frecuentes</a:t>
            </a:r>
          </a:p>
          <a:p>
            <a:pPr rtl="0"/>
            <a:r>
              <a:rPr lang="es-ES" dirty="0"/>
              <a:t>Ensaye sus respuestas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599B60-BF79-A832-6AD4-6C6FC6CE431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1" y="2810595"/>
            <a:ext cx="4764751" cy="3319513"/>
          </a:xfrm>
        </p:spPr>
        <p:txBody>
          <a:bodyPr rtlCol="0">
            <a:normAutofit lnSpcReduction="10000"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Mantener la compostura durante la sesión de Preguntas y respuestas es esencial para proyectar confianza y autoridad. Tenga en cuenta las siguientes sugerencias para mantener la compostura:</a:t>
            </a:r>
          </a:p>
          <a:p>
            <a:pPr lvl="1" rtl="0"/>
            <a:r>
              <a:rPr lang="es-ES" dirty="0"/>
              <a:t>Mantenga la calma</a:t>
            </a:r>
          </a:p>
          <a:p>
            <a:pPr lvl="1" rtl="0"/>
            <a:r>
              <a:rPr lang="es-ES" dirty="0"/>
              <a:t>Escuche activamente</a:t>
            </a:r>
          </a:p>
          <a:p>
            <a:pPr lvl="1" rtl="0"/>
            <a:r>
              <a:rPr lang="es-ES" dirty="0"/>
              <a:t>Pause y reflexione</a:t>
            </a:r>
          </a:p>
          <a:p>
            <a:pPr lvl="1" rtl="0"/>
            <a:r>
              <a:rPr lang="es-ES" dirty="0"/>
              <a:t>Mantenga el contacto visual</a:t>
            </a:r>
          </a:p>
        </p:txBody>
      </p:sp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2A871D-B15E-C971-7C85-0AF173E3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409854" cy="235402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pc="60" dirty="0"/>
              <a:t>Impacto en el habla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F2E863-4A4C-76FE-444A-083F9304338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3725" y="3279775"/>
            <a:ext cx="5188239" cy="2994025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Su capacidad de comunicarse de forma eficaz dejará un impacto duradero en el público</a:t>
            </a:r>
          </a:p>
          <a:p>
            <a:pPr rtl="0"/>
            <a:r>
              <a:rPr lang="es-ES" dirty="0"/>
              <a:t>La comunicación eficaz implica no solo entregar un mensaje, sino también resonar con las experiencias, los valores y las emociones de los que escuchan </a:t>
            </a:r>
          </a:p>
          <a:p>
            <a:pPr rtl="0"/>
            <a:endParaRPr lang="es-ES" dirty="0"/>
          </a:p>
        </p:txBody>
      </p:sp>
      <p:pic>
        <p:nvPicPr>
          <p:cNvPr id="5" name="Marcador de posición de imagen 52" descr="Bombillas colgantes">
            <a:extLst>
              <a:ext uri="{FF2B5EF4-FFF2-40B4-BE49-F238E27FC236}">
                <a16:creationId xmlns:a16="http://schemas.microsoft.com/office/drawing/2014/main" id="{F2B2501C-600C-11B3-1ECD-912D988906A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" r="16"/>
          <a:stretch/>
        </p:blipFill>
        <p:spPr>
          <a:xfrm>
            <a:off x="6096000" y="0"/>
            <a:ext cx="6118225" cy="6858000"/>
          </a:xfrm>
        </p:spPr>
      </p:pic>
    </p:spTree>
    <p:extLst>
      <p:ext uri="{BB962C8B-B14F-4D97-AF65-F5344CB8AC3E}">
        <p14:creationId xmlns:p14="http://schemas.microsoft.com/office/powerpoint/2010/main" val="298364507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97_TF78853419_Win32" id="{89881BBC-4720-4DBD-B653-230ED84EDDDD}" vid="{D5D0700E-9D65-401B-B37B-B3D39C01EE2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{2586E8D7-9E68-4804-988D-3F3A1C2611D8}tf78853419_win32</Template>
  <TotalTime>2</TotalTime>
  <Words>504</Words>
  <Application>Microsoft Office PowerPoint</Application>
  <PresentationFormat>Panorámica</PresentationFormat>
  <Paragraphs>123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Franklin Gothic Book</vt:lpstr>
      <vt:lpstr>Franklin Gothic Demi</vt:lpstr>
      <vt:lpstr>Personalizar</vt:lpstr>
      <vt:lpstr>Tienda y Almacen    Kokiri</vt:lpstr>
      <vt:lpstr>Agenda</vt:lpstr>
      <vt:lpstr>El poder de la comunicación</vt:lpstr>
      <vt:lpstr>Superar el nerviosismo</vt:lpstr>
      <vt:lpstr>Atraer al público</vt:lpstr>
      <vt:lpstr>Selección de ayudas visuales</vt:lpstr>
      <vt:lpstr>Técnicas de entrega efectivas</vt:lpstr>
      <vt:lpstr>Navegar por las sesiones de Preguntas y respuestas</vt:lpstr>
      <vt:lpstr>Impacto en el habla</vt:lpstr>
      <vt:lpstr>Presentación dinámica</vt:lpstr>
      <vt:lpstr>Sugerencias finales y puntos de vista</vt:lpstr>
      <vt:lpstr>Métricas de interacción de habla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stivent carhuas</dc:creator>
  <cp:lastModifiedBy>stivent carhuas</cp:lastModifiedBy>
  <cp:revision>1</cp:revision>
  <dcterms:created xsi:type="dcterms:W3CDTF">2025-07-03T21:39:33Z</dcterms:created>
  <dcterms:modified xsi:type="dcterms:W3CDTF">2025-07-03T21:41:51Z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