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0" r:id="rId18"/>
    <p:sldId id="281" r:id="rId19"/>
    <p:sldId id="282" r:id="rId20"/>
    <p:sldId id="272" r:id="rId21"/>
    <p:sldId id="273" r:id="rId22"/>
    <p:sldId id="274" r:id="rId23"/>
    <p:sldId id="275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3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6357" autoAdjust="0"/>
  </p:normalViewPr>
  <p:slideViewPr>
    <p:cSldViewPr snapToGrid="0">
      <p:cViewPr varScale="1">
        <p:scale>
          <a:sx n="113" d="100"/>
          <a:sy n="113" d="100"/>
        </p:scale>
        <p:origin x="8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72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9760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45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2506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85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41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8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9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156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735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6158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2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6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857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9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76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mvnrepository.com/" TargetMode="External"/><Relationship Id="rId3" Type="http://schemas.openxmlformats.org/officeDocument/2006/relationships/slide" Target="slide2.xml"/><Relationship Id="rId7" Type="http://schemas.openxmlformats.org/officeDocument/2006/relationships/hyperlink" Target="https://maven.apache.org/download.cgi" TargetMode="Externa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ysql.com/products/workbench/" TargetMode="External"/><Relationship Id="rId5" Type="http://schemas.openxmlformats.org/officeDocument/2006/relationships/hyperlink" Target="https://www.mysql.com/" TargetMode="External"/><Relationship Id="rId10" Type="http://schemas.openxmlformats.org/officeDocument/2006/relationships/hyperlink" Target="https://projectlombok.org/" TargetMode="External"/><Relationship Id="rId4" Type="http://schemas.openxmlformats.org/officeDocument/2006/relationships/hyperlink" Target="https://spring.io/projects/spring-boot" TargetMode="External"/><Relationship Id="rId9" Type="http://schemas.openxmlformats.org/officeDocument/2006/relationships/hyperlink" Target="https://central.sonatype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image" Target="../media/image2.png"/><Relationship Id="rId4" Type="http://schemas.openxmlformats.org/officeDocument/2006/relationships/slide" Target="sl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slide" Target="slide1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slide" Target="slide16.xml"/><Relationship Id="rId4" Type="http://schemas.openxmlformats.org/officeDocument/2006/relationships/slide" Target="slid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image" Target="../media/image5.png"/><Relationship Id="rId4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17.xml"/><Relationship Id="rId4" Type="http://schemas.openxmlformats.org/officeDocument/2006/relationships/slide" Target="slide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4.xml"/><Relationship Id="rId3" Type="http://schemas.openxmlformats.org/officeDocument/2006/relationships/slide" Target="slide3.xml"/><Relationship Id="rId7" Type="http://schemas.openxmlformats.org/officeDocument/2006/relationships/slide" Target="slide8.xml"/><Relationship Id="rId12" Type="http://schemas.openxmlformats.org/officeDocument/2006/relationships/slide" Target="slide1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2.xml"/><Relationship Id="rId5" Type="http://schemas.openxmlformats.org/officeDocument/2006/relationships/slide" Target="slide5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slide" Target="slide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2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slide" Target="slide14.xml"/><Relationship Id="rId4" Type="http://schemas.openxmlformats.org/officeDocument/2006/relationships/slide" Target="slide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slide" Target="slide14.xml"/><Relationship Id="rId4" Type="http://schemas.openxmlformats.org/officeDocument/2006/relationships/slide" Target="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14.xml"/><Relationship Id="rId4" Type="http://schemas.openxmlformats.org/officeDocument/2006/relationships/slide" Target="slide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1B6C8CBF-0BBC-4126-8B58-8D0458ECBACC}"/>
              </a:ext>
            </a:extLst>
          </p:cNvPr>
          <p:cNvSpPr txBox="1"/>
          <p:nvPr/>
        </p:nvSpPr>
        <p:spPr>
          <a:xfrm>
            <a:off x="1600192" y="1123950"/>
            <a:ext cx="7505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solidFill>
                  <a:schemeClr val="tx1"/>
                </a:solidFill>
                <a:latin typeface="Agency FB" panose="020B0503020202020204" pitchFamily="34" charset="0"/>
              </a:rPr>
              <a:t>Proyecto:</a:t>
            </a:r>
            <a:br>
              <a:rPr lang="es-PE" sz="2400" dirty="0">
                <a:solidFill>
                  <a:schemeClr val="tx1"/>
                </a:solidFill>
                <a:latin typeface="Bell MT" panose="02020503060305020303" pitchFamily="18" charset="0"/>
              </a:rPr>
            </a:br>
            <a:r>
              <a:rPr lang="es-PE" sz="2400" dirty="0">
                <a:solidFill>
                  <a:schemeClr val="tx1"/>
                </a:solidFill>
                <a:latin typeface="Arial Narrow" panose="020B0606020202030204" pitchFamily="34" charset="0"/>
              </a:rPr>
              <a:t>Sistema de Ventas </a:t>
            </a:r>
            <a:r>
              <a:rPr lang="es-PE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“</a:t>
            </a:r>
            <a:r>
              <a:rPr lang="es-PE" sz="2400" dirty="0">
                <a:solidFill>
                  <a:schemeClr val="tx1"/>
                </a:solidFill>
                <a:latin typeface="Arial Narrow" panose="020B0606020202030204" pitchFamily="34" charset="0"/>
              </a:rPr>
              <a:t>Almacén y Tienda Kokiri</a:t>
            </a:r>
            <a:r>
              <a:rPr lang="es-PE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” </a:t>
            </a:r>
            <a:endParaRPr lang="es-PE" sz="2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30A7F39-9027-4867-BF24-2994FE642916}"/>
              </a:ext>
            </a:extLst>
          </p:cNvPr>
          <p:cNvSpPr txBox="1"/>
          <p:nvPr/>
        </p:nvSpPr>
        <p:spPr>
          <a:xfrm>
            <a:off x="1600192" y="4903053"/>
            <a:ext cx="7505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solidFill>
                  <a:schemeClr val="tx1"/>
                </a:solidFill>
                <a:latin typeface="Agency FB" panose="020B0503020202020204" pitchFamily="34" charset="0"/>
              </a:rPr>
              <a:t>Ciclo:</a:t>
            </a:r>
            <a:br>
              <a:rPr lang="es-PE" sz="2400" dirty="0">
                <a:solidFill>
                  <a:schemeClr val="tx1"/>
                </a:solidFill>
                <a:latin typeface="Bell MT" panose="02020503060305020303" pitchFamily="18" charset="0"/>
              </a:rPr>
            </a:br>
            <a:r>
              <a:rPr lang="es-PE" sz="2400" dirty="0">
                <a:solidFill>
                  <a:schemeClr val="tx1"/>
                </a:solidFill>
                <a:latin typeface="Arial Narrow" panose="020B0606020202030204" pitchFamily="34" charset="0"/>
              </a:rPr>
              <a:t>Cuarto Ciclo</a:t>
            </a:r>
            <a:endParaRPr lang="es-PE" sz="2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F2A98C7-1773-481B-A96C-23877F3E405C}"/>
              </a:ext>
            </a:extLst>
          </p:cNvPr>
          <p:cNvSpPr txBox="1"/>
          <p:nvPr/>
        </p:nvSpPr>
        <p:spPr>
          <a:xfrm>
            <a:off x="1600192" y="1977466"/>
            <a:ext cx="7505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solidFill>
                  <a:schemeClr val="tx1"/>
                </a:solidFill>
                <a:latin typeface="Agency FB" panose="020B0503020202020204" pitchFamily="34" charset="0"/>
              </a:rPr>
              <a:t>Curso:</a:t>
            </a:r>
            <a:br>
              <a:rPr lang="es-PE" sz="2400" dirty="0">
                <a:solidFill>
                  <a:schemeClr val="tx1"/>
                </a:solidFill>
                <a:latin typeface="Bell MT" panose="02020503060305020303" pitchFamily="18" charset="0"/>
              </a:rPr>
            </a:br>
            <a:r>
              <a:rPr lang="es-PE" sz="2400" dirty="0">
                <a:solidFill>
                  <a:schemeClr val="tx1"/>
                </a:solidFill>
                <a:latin typeface="Arial Narrow" panose="020B0606020202030204" pitchFamily="34" charset="0"/>
              </a:rPr>
              <a:t>4691 - Lenguaje de Programación II</a:t>
            </a:r>
            <a:endParaRPr lang="es-PE" sz="2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100AF87-3119-4F65-B600-F0A3E05D12AC}"/>
              </a:ext>
            </a:extLst>
          </p:cNvPr>
          <p:cNvSpPr txBox="1"/>
          <p:nvPr/>
        </p:nvSpPr>
        <p:spPr>
          <a:xfrm>
            <a:off x="1600192" y="2808463"/>
            <a:ext cx="7505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solidFill>
                  <a:schemeClr val="tx1"/>
                </a:solidFill>
                <a:latin typeface="Agency FB" panose="020B0503020202020204" pitchFamily="34" charset="0"/>
              </a:rPr>
              <a:t>Docentes:</a:t>
            </a:r>
            <a:br>
              <a:rPr lang="es-PE" sz="2400" dirty="0">
                <a:solidFill>
                  <a:schemeClr val="tx1"/>
                </a:solidFill>
                <a:latin typeface="Bell MT" panose="02020503060305020303" pitchFamily="18" charset="0"/>
              </a:rPr>
            </a:br>
            <a:r>
              <a:rPr lang="es-PE" sz="2400" dirty="0">
                <a:solidFill>
                  <a:schemeClr val="tx1"/>
                </a:solidFill>
                <a:latin typeface="Bell MT" panose="02020503060305020303" pitchFamily="18" charset="0"/>
              </a:rPr>
              <a:t>   </a:t>
            </a:r>
            <a:r>
              <a:rPr lang="es-PE" sz="2400" dirty="0">
                <a:solidFill>
                  <a:schemeClr val="tx1"/>
                </a:solidFill>
                <a:latin typeface="Arial Narrow" panose="020B0606020202030204" pitchFamily="34" charset="0"/>
              </a:rPr>
              <a:t>Abraham Oliver Jara Miranda</a:t>
            </a:r>
            <a:br>
              <a:rPr lang="es-PE" sz="24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s-PE" sz="2400" dirty="0">
                <a:solidFill>
                  <a:schemeClr val="tx1"/>
                </a:solidFill>
                <a:latin typeface="Arial Narrow" panose="020B0606020202030204" pitchFamily="34" charset="0"/>
              </a:rPr>
              <a:t>Alex Tito Belleza Porras</a:t>
            </a:r>
            <a:endParaRPr lang="es-PE" sz="2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62235AB-BD45-450A-8B65-E97DE67F7106}"/>
              </a:ext>
            </a:extLst>
          </p:cNvPr>
          <p:cNvSpPr txBox="1"/>
          <p:nvPr/>
        </p:nvSpPr>
        <p:spPr>
          <a:xfrm>
            <a:off x="1600192" y="4008792"/>
            <a:ext cx="7505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solidFill>
                  <a:schemeClr val="tx1"/>
                </a:solidFill>
                <a:latin typeface="Agency FB" panose="020B0503020202020204" pitchFamily="34" charset="0"/>
              </a:rPr>
              <a:t>Integrante:</a:t>
            </a:r>
            <a:br>
              <a:rPr lang="es-PE" sz="2400" dirty="0">
                <a:solidFill>
                  <a:schemeClr val="tx1"/>
                </a:solidFill>
                <a:latin typeface="Bell MT" panose="02020503060305020303" pitchFamily="18" charset="0"/>
              </a:rPr>
            </a:br>
            <a:r>
              <a:rPr lang="es-PE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Osiander</a:t>
            </a:r>
            <a:r>
              <a:rPr lang="es-PE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s-PE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Stivent</a:t>
            </a:r>
            <a:r>
              <a:rPr lang="es-PE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s-PE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Carhuas</a:t>
            </a:r>
            <a:r>
              <a:rPr lang="es-PE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s-PE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Marallano</a:t>
            </a:r>
            <a:r>
              <a:rPr lang="es-PE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(I202331890)</a:t>
            </a:r>
            <a:endParaRPr lang="es-PE" sz="2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DFD329C-70E4-47DB-884C-256FA93A247D}"/>
              </a:ext>
            </a:extLst>
          </p:cNvPr>
          <p:cNvSpPr txBox="1"/>
          <p:nvPr/>
        </p:nvSpPr>
        <p:spPr>
          <a:xfrm>
            <a:off x="1600192" y="5849669"/>
            <a:ext cx="7505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solidFill>
                  <a:schemeClr val="tx1"/>
                </a:solidFill>
                <a:latin typeface="Agency FB" panose="020B0503020202020204" pitchFamily="34" charset="0"/>
              </a:rPr>
              <a:t>Lugar y Fecha:</a:t>
            </a:r>
            <a:br>
              <a:rPr lang="es-PE" sz="2400" dirty="0">
                <a:solidFill>
                  <a:schemeClr val="tx1"/>
                </a:solidFill>
                <a:latin typeface="Bell MT" panose="02020503060305020303" pitchFamily="18" charset="0"/>
              </a:rPr>
            </a:br>
            <a:r>
              <a:rPr lang="es-PE" sz="2400" dirty="0">
                <a:solidFill>
                  <a:schemeClr val="tx1"/>
                </a:solidFill>
                <a:latin typeface="Arial Narrow" panose="020B0606020202030204" pitchFamily="34" charset="0"/>
              </a:rPr>
              <a:t>Lima – Perú, 2025</a:t>
            </a:r>
            <a:endParaRPr lang="es-PE" sz="2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93F3DFE-A589-49CE-98FD-EF556582D4F8}"/>
              </a:ext>
            </a:extLst>
          </p:cNvPr>
          <p:cNvSpPr txBox="1"/>
          <p:nvPr/>
        </p:nvSpPr>
        <p:spPr>
          <a:xfrm>
            <a:off x="1600192" y="283840"/>
            <a:ext cx="7505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solidFill>
                  <a:schemeClr val="tx1"/>
                </a:solidFill>
                <a:latin typeface="Agency FB" panose="020B0503020202020204" pitchFamily="34" charset="0"/>
              </a:rPr>
              <a:t>INFORME DE PROYECTO: </a:t>
            </a:r>
            <a:br>
              <a:rPr lang="es-PE" sz="2400" dirty="0">
                <a:solidFill>
                  <a:schemeClr val="tx1"/>
                </a:solidFill>
                <a:latin typeface="Bell MT" panose="02020503060305020303" pitchFamily="18" charset="0"/>
              </a:rPr>
            </a:br>
            <a:r>
              <a:rPr lang="es-PE" sz="2400" dirty="0">
                <a:solidFill>
                  <a:schemeClr val="tx1"/>
                </a:solidFill>
                <a:latin typeface="Arial Narrow" panose="020B0606020202030204" pitchFamily="34" charset="0"/>
              </a:rPr>
              <a:t>LENGUAJE DE PROGRAMACIÓN II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3873232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439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hlinkClick r:id="rId2" action="ppaction://hlinksldjump"/>
            <a:extLst>
              <a:ext uri="{FF2B5EF4-FFF2-40B4-BE49-F238E27FC236}">
                <a16:creationId xmlns:a16="http://schemas.microsoft.com/office/drawing/2014/main" id="{D361DFC4-691C-415F-ADC7-3D064BB5F3D5}"/>
              </a:ext>
            </a:extLst>
          </p:cNvPr>
          <p:cNvSpPr txBox="1"/>
          <p:nvPr/>
        </p:nvSpPr>
        <p:spPr>
          <a:xfrm>
            <a:off x="0" y="17233"/>
            <a:ext cx="12192000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" dirty="0">
                <a:latin typeface="Algerian" panose="04020705040A02060702" pitchFamily="82" charset="0"/>
              </a:rPr>
              <a:t>						</a:t>
            </a:r>
            <a:r>
              <a:rPr lang="es-MX" sz="100" dirty="0">
                <a:latin typeface="Algerian" panose="04020705040A02060702" pitchFamily="82" charset="0"/>
              </a:rPr>
              <a:t>	</a:t>
            </a:r>
            <a:r>
              <a:rPr lang="es-MX" sz="300" dirty="0">
                <a:latin typeface="Algerian" panose="04020705040A02060702" pitchFamily="82" charset="0"/>
              </a:rPr>
              <a:t>		</a:t>
            </a:r>
          </a:p>
          <a:p>
            <a:r>
              <a:rPr lang="es-MX" sz="5400" dirty="0">
                <a:latin typeface="Algerian" panose="04020705040A02060702" pitchFamily="82" charset="0"/>
              </a:rPr>
              <a:t>	</a:t>
            </a:r>
            <a:r>
              <a:rPr lang="es-MX" sz="4800" dirty="0">
                <a:latin typeface="Felix Titling" panose="04060505060202020A04" pitchFamily="82" charset="0"/>
              </a:rPr>
              <a:t>	</a:t>
            </a:r>
            <a:r>
              <a:rPr lang="es-MX" sz="4800" dirty="0">
                <a:solidFill>
                  <a:schemeClr val="bg1"/>
                </a:solidFill>
                <a:latin typeface="Felix Titling" panose="04060505060202020A04" pitchFamily="82" charset="0"/>
              </a:rPr>
              <a:t>a</a:t>
            </a:r>
            <a:r>
              <a:rPr lang="es-PE" sz="4800" b="1" kern="100" dirty="0">
                <a:solidFill>
                  <a:srgbClr val="000000"/>
                </a:solidFill>
                <a:effectLst/>
                <a:latin typeface="Felix Titling" panose="04060505060202020A04" pitchFamily="82" charset="0"/>
                <a:ea typeface="Candara" panose="020E0502030303020204" pitchFamily="34" charset="0"/>
                <a:cs typeface="Candara" panose="020E0502030303020204" pitchFamily="34" charset="0"/>
              </a:rPr>
              <a:t> 			Conclusiones</a:t>
            </a:r>
            <a:endParaRPr lang="es-MX" sz="4800" dirty="0">
              <a:solidFill>
                <a:schemeClr val="bg1"/>
              </a:solidFill>
              <a:latin typeface="Felix Titling" panose="04060505060202020A04" pitchFamily="82" charset="0"/>
            </a:endParaRPr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11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3200" dirty="0"/>
          </a:p>
        </p:txBody>
      </p:sp>
      <p:sp>
        <p:nvSpPr>
          <p:cNvPr id="4" name="Rectángulo: esquinas redondeadas 3">
            <a:hlinkClick r:id="rId3" action="ppaction://hlinksldjump"/>
            <a:extLst>
              <a:ext uri="{FF2B5EF4-FFF2-40B4-BE49-F238E27FC236}">
                <a16:creationId xmlns:a16="http://schemas.microsoft.com/office/drawing/2014/main" id="{BAD92CD6-58BB-444D-8A06-5B605D401BD9}"/>
              </a:ext>
            </a:extLst>
          </p:cNvPr>
          <p:cNvSpPr/>
          <p:nvPr/>
        </p:nvSpPr>
        <p:spPr>
          <a:xfrm>
            <a:off x="3711200" y="5957180"/>
            <a:ext cx="2528935" cy="724278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lgerian" panose="04020705040A02060702" pitchFamily="82" charset="0"/>
              </a:rPr>
              <a:t>Regresar</a:t>
            </a:r>
            <a:endParaRPr lang="es-PE" dirty="0">
              <a:latin typeface="Algerian" panose="04020705040A02060702" pitchFamily="82" charset="0"/>
            </a:endParaRPr>
          </a:p>
        </p:txBody>
      </p:sp>
      <p:sp>
        <p:nvSpPr>
          <p:cNvPr id="8" name="Marcador de contenido 2">
            <a:hlinkClick r:id="rId2" action="ppaction://hlinksldjump"/>
            <a:extLst>
              <a:ext uri="{FF2B5EF4-FFF2-40B4-BE49-F238E27FC236}">
                <a16:creationId xmlns:a16="http://schemas.microsoft.com/office/drawing/2014/main" id="{B436A76D-1C99-48DC-B9A8-2B6CA6B150BD}"/>
              </a:ext>
            </a:extLst>
          </p:cNvPr>
          <p:cNvSpPr txBox="1">
            <a:spLocks/>
          </p:cNvSpPr>
          <p:nvPr/>
        </p:nvSpPr>
        <p:spPr>
          <a:xfrm>
            <a:off x="0" y="1874687"/>
            <a:ext cx="9738360" cy="2225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580" marR="6985" indent="-6350" algn="just">
              <a:lnSpc>
                <a:spcPct val="103000"/>
              </a:lnSpc>
              <a:spcAft>
                <a:spcPts val="20"/>
              </a:spcAft>
            </a:pPr>
            <a:r>
              <a:rPr lang="es-PE" sz="24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1.- La implementación de este sistema optimiza los procesos de control y ventas en microempresas, reduciendo errores humanos.</a:t>
            </a:r>
          </a:p>
          <a:p>
            <a:pPr marL="449580" marR="6985" indent="-6350" algn="just">
              <a:lnSpc>
                <a:spcPct val="103000"/>
              </a:lnSpc>
              <a:spcAft>
                <a:spcPts val="20"/>
              </a:spcAft>
            </a:pPr>
            <a:endParaRPr lang="es-PE" sz="2400" kern="100" dirty="0">
              <a:solidFill>
                <a:srgbClr val="000000"/>
              </a:solidFill>
              <a:effectLst/>
              <a:latin typeface="Candara" panose="020E0502030303020204" pitchFamily="34" charset="0"/>
              <a:ea typeface="Candara" panose="020E0502030303020204" pitchFamily="34" charset="0"/>
              <a:cs typeface="Candara" panose="020E0502030303020204" pitchFamily="34" charset="0"/>
            </a:endParaRPr>
          </a:p>
          <a:p>
            <a:pPr marL="449580" marR="6985" indent="-6350" algn="just">
              <a:lnSpc>
                <a:spcPct val="103000"/>
              </a:lnSpc>
              <a:spcAft>
                <a:spcPts val="20"/>
              </a:spcAft>
            </a:pPr>
            <a:r>
              <a:rPr lang="es-PE" sz="24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2.- El uso de herramientas como Spring </a:t>
            </a:r>
            <a:r>
              <a:rPr lang="es-PE" sz="2400" kern="100" dirty="0" err="1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Boot</a:t>
            </a:r>
            <a:r>
              <a:rPr lang="es-PE" sz="24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 y MySQL facilita el desarrollo de soluciones escalables, seguras y de fácil mantenimiento en entornos reales.</a:t>
            </a:r>
          </a:p>
        </p:txBody>
      </p:sp>
    </p:spTree>
    <p:extLst>
      <p:ext uri="{BB962C8B-B14F-4D97-AF65-F5344CB8AC3E}">
        <p14:creationId xmlns:p14="http://schemas.microsoft.com/office/powerpoint/2010/main" val="2471618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hlinkClick r:id="rId2" action="ppaction://hlinksldjump"/>
            <a:extLst>
              <a:ext uri="{FF2B5EF4-FFF2-40B4-BE49-F238E27FC236}">
                <a16:creationId xmlns:a16="http://schemas.microsoft.com/office/drawing/2014/main" id="{458F5064-38F6-4CF8-85E1-1AF8C5F45171}"/>
              </a:ext>
            </a:extLst>
          </p:cNvPr>
          <p:cNvSpPr txBox="1"/>
          <p:nvPr/>
        </p:nvSpPr>
        <p:spPr>
          <a:xfrm>
            <a:off x="0" y="17233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" dirty="0">
                <a:latin typeface="Algerian" panose="04020705040A02060702" pitchFamily="82" charset="0"/>
              </a:rPr>
              <a:t>						</a:t>
            </a:r>
            <a:r>
              <a:rPr lang="es-MX" sz="100" dirty="0">
                <a:latin typeface="Algerian" panose="04020705040A02060702" pitchFamily="82" charset="0"/>
              </a:rPr>
              <a:t>	</a:t>
            </a:r>
            <a:r>
              <a:rPr lang="es-MX" sz="300" dirty="0">
                <a:latin typeface="Algerian" panose="04020705040A02060702" pitchFamily="82" charset="0"/>
              </a:rPr>
              <a:t>		</a:t>
            </a:r>
          </a:p>
          <a:p>
            <a:r>
              <a:rPr lang="es-MX" sz="5400" dirty="0">
                <a:latin typeface="Algerian" panose="04020705040A02060702" pitchFamily="82" charset="0"/>
              </a:rPr>
              <a:t>		</a:t>
            </a:r>
            <a:r>
              <a:rPr lang="es-MX" sz="4800" dirty="0">
                <a:solidFill>
                  <a:schemeClr val="bg1"/>
                </a:solidFill>
                <a:latin typeface="Felix Titling" panose="04060505060202020A04" pitchFamily="82" charset="0"/>
              </a:rPr>
              <a:t>a</a:t>
            </a:r>
            <a:r>
              <a:rPr lang="es-PE" sz="4800" b="1" kern="100" dirty="0">
                <a:solidFill>
                  <a:srgbClr val="000000"/>
                </a:solidFill>
                <a:effectLst/>
                <a:latin typeface="Felix Titling" panose="04060505060202020A04" pitchFamily="82" charset="0"/>
                <a:ea typeface="Candara" panose="020E0502030303020204" pitchFamily="34" charset="0"/>
                <a:cs typeface="Candara" panose="020E0502030303020204" pitchFamily="34" charset="0"/>
              </a:rPr>
              <a:t> 	Recomendaciones</a:t>
            </a:r>
            <a:endParaRPr lang="es-MX" sz="4800" dirty="0">
              <a:solidFill>
                <a:schemeClr val="bg1"/>
              </a:solidFill>
              <a:latin typeface="Felix Titling" panose="04060505060202020A04" pitchFamily="82" charset="0"/>
            </a:endParaRPr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11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3200" dirty="0"/>
          </a:p>
        </p:txBody>
      </p:sp>
      <p:sp>
        <p:nvSpPr>
          <p:cNvPr id="4" name="Rectángulo: esquinas redondeadas 3">
            <a:hlinkClick r:id="rId3" action="ppaction://hlinksldjump"/>
            <a:extLst>
              <a:ext uri="{FF2B5EF4-FFF2-40B4-BE49-F238E27FC236}">
                <a16:creationId xmlns:a16="http://schemas.microsoft.com/office/drawing/2014/main" id="{D1EFF64E-2180-47CB-8F5B-4AD1C483225E}"/>
              </a:ext>
            </a:extLst>
          </p:cNvPr>
          <p:cNvSpPr/>
          <p:nvPr/>
        </p:nvSpPr>
        <p:spPr>
          <a:xfrm>
            <a:off x="3711200" y="5957180"/>
            <a:ext cx="2528935" cy="724278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lgerian" panose="04020705040A02060702" pitchFamily="82" charset="0"/>
              </a:rPr>
              <a:t>Regresar</a:t>
            </a:r>
            <a:endParaRPr lang="es-PE" dirty="0">
              <a:latin typeface="Algerian" panose="04020705040A02060702" pitchFamily="82" charset="0"/>
            </a:endParaRPr>
          </a:p>
        </p:txBody>
      </p:sp>
      <p:sp>
        <p:nvSpPr>
          <p:cNvPr id="8" name="Marcador de contenido 2">
            <a:hlinkClick r:id="rId2" action="ppaction://hlinksldjump"/>
            <a:extLst>
              <a:ext uri="{FF2B5EF4-FFF2-40B4-BE49-F238E27FC236}">
                <a16:creationId xmlns:a16="http://schemas.microsoft.com/office/drawing/2014/main" id="{08CA9B3E-ABFE-4B11-AEA2-0DEAA7DF1B29}"/>
              </a:ext>
            </a:extLst>
          </p:cNvPr>
          <p:cNvSpPr txBox="1">
            <a:spLocks/>
          </p:cNvSpPr>
          <p:nvPr/>
        </p:nvSpPr>
        <p:spPr>
          <a:xfrm>
            <a:off x="0" y="1392555"/>
            <a:ext cx="9494520" cy="31337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7495" marR="6985" indent="-6350" algn="just">
              <a:lnSpc>
                <a:spcPct val="103000"/>
              </a:lnSpc>
              <a:spcAft>
                <a:spcPts val="20"/>
              </a:spcAft>
            </a:pPr>
            <a:r>
              <a:rPr lang="es-PE" sz="24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Realizar pruebas constantes para evitar errores o vulnerabilidades.</a:t>
            </a:r>
          </a:p>
          <a:p>
            <a:pPr marL="277495" marR="6985" indent="-6350" algn="just">
              <a:lnSpc>
                <a:spcPct val="103000"/>
              </a:lnSpc>
              <a:spcAft>
                <a:spcPts val="20"/>
              </a:spcAft>
            </a:pPr>
            <a:endParaRPr lang="es-PE" sz="2400" kern="100" dirty="0">
              <a:solidFill>
                <a:srgbClr val="000000"/>
              </a:solidFill>
              <a:effectLst/>
              <a:latin typeface="Candara" panose="020E0502030303020204" pitchFamily="34" charset="0"/>
              <a:ea typeface="Candara" panose="020E0502030303020204" pitchFamily="34" charset="0"/>
              <a:cs typeface="Candara" panose="020E0502030303020204" pitchFamily="34" charset="0"/>
            </a:endParaRPr>
          </a:p>
          <a:p>
            <a:pPr marL="277495" marR="6985" indent="-6350" algn="just">
              <a:lnSpc>
                <a:spcPct val="103000"/>
              </a:lnSpc>
              <a:spcAft>
                <a:spcPts val="20"/>
              </a:spcAft>
            </a:pPr>
            <a:r>
              <a:rPr lang="es-PE" sz="24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Planificar cuidadosamente el proyecto, definiendo bien los objetivos y recursos.</a:t>
            </a:r>
          </a:p>
          <a:p>
            <a:pPr marL="277495" marR="6985" indent="-6350" algn="just">
              <a:lnSpc>
                <a:spcPct val="103000"/>
              </a:lnSpc>
              <a:spcAft>
                <a:spcPts val="20"/>
              </a:spcAft>
            </a:pPr>
            <a:endParaRPr lang="es-PE" sz="2400" kern="100" dirty="0">
              <a:solidFill>
                <a:srgbClr val="000000"/>
              </a:solidFill>
              <a:effectLst/>
              <a:latin typeface="Candara" panose="020E0502030303020204" pitchFamily="34" charset="0"/>
              <a:ea typeface="Candara" panose="020E0502030303020204" pitchFamily="34" charset="0"/>
              <a:cs typeface="Candara" panose="020E0502030303020204" pitchFamily="34" charset="0"/>
            </a:endParaRPr>
          </a:p>
          <a:p>
            <a:pPr marL="277495" marR="6985" indent="-6350" algn="just">
              <a:lnSpc>
                <a:spcPct val="103000"/>
              </a:lnSpc>
              <a:spcAft>
                <a:spcPts val="20"/>
              </a:spcAft>
            </a:pPr>
            <a:r>
              <a:rPr lang="es-PE" sz="24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Documentar el sistema correctamente para facilitar futuras mejoras y mantenimiento.</a:t>
            </a:r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205665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hlinkClick r:id="rId2" action="ppaction://hlinksldjump"/>
            <a:extLst>
              <a:ext uri="{FF2B5EF4-FFF2-40B4-BE49-F238E27FC236}">
                <a16:creationId xmlns:a16="http://schemas.microsoft.com/office/drawing/2014/main" id="{82084118-7D3D-4989-9340-78167BA82915}"/>
              </a:ext>
            </a:extLst>
          </p:cNvPr>
          <p:cNvSpPr txBox="1"/>
          <p:nvPr/>
        </p:nvSpPr>
        <p:spPr>
          <a:xfrm>
            <a:off x="0" y="17233"/>
            <a:ext cx="12192000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" dirty="0">
                <a:latin typeface="Algerian" panose="04020705040A02060702" pitchFamily="82" charset="0"/>
              </a:rPr>
              <a:t>				</a:t>
            </a:r>
            <a:r>
              <a:rPr lang="es-MX" sz="6000" dirty="0">
                <a:latin typeface="Algerian" panose="04020705040A02060702" pitchFamily="82" charset="0"/>
              </a:rPr>
              <a:t>		</a:t>
            </a:r>
            <a:r>
              <a:rPr lang="es-PE" sz="4800" b="1" kern="100" dirty="0">
                <a:solidFill>
                  <a:srgbClr val="000000"/>
                </a:solidFill>
                <a:effectLst/>
                <a:latin typeface="Felix Titling" panose="04060505060202020A04" pitchFamily="82" charset="0"/>
                <a:ea typeface="Candara" panose="020E0502030303020204" pitchFamily="34" charset="0"/>
                <a:cs typeface="Candara" panose="020E0502030303020204" pitchFamily="34" charset="0"/>
              </a:rPr>
              <a:t>Glosario</a:t>
            </a:r>
            <a:endParaRPr lang="es-MX" sz="4800" dirty="0">
              <a:solidFill>
                <a:schemeClr val="bg1"/>
              </a:solidFill>
              <a:latin typeface="Felix Titling" panose="04060505060202020A04" pitchFamily="82" charset="0"/>
            </a:endParaRPr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11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3200" dirty="0"/>
          </a:p>
        </p:txBody>
      </p:sp>
      <p:sp>
        <p:nvSpPr>
          <p:cNvPr id="4" name="Rectángulo: esquinas redondeadas 3">
            <a:hlinkClick r:id="rId3" action="ppaction://hlinksldjump"/>
            <a:extLst>
              <a:ext uri="{FF2B5EF4-FFF2-40B4-BE49-F238E27FC236}">
                <a16:creationId xmlns:a16="http://schemas.microsoft.com/office/drawing/2014/main" id="{8C1A3AD9-D04D-450A-BC98-95F624864870}"/>
              </a:ext>
            </a:extLst>
          </p:cNvPr>
          <p:cNvSpPr/>
          <p:nvPr/>
        </p:nvSpPr>
        <p:spPr>
          <a:xfrm>
            <a:off x="3711200" y="5957180"/>
            <a:ext cx="2528935" cy="724278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lgerian" panose="04020705040A02060702" pitchFamily="82" charset="0"/>
              </a:rPr>
              <a:t>Regresar</a:t>
            </a:r>
            <a:endParaRPr lang="es-PE" dirty="0">
              <a:latin typeface="Algerian" panose="04020705040A02060702" pitchFamily="82" charset="0"/>
            </a:endParaRPr>
          </a:p>
        </p:txBody>
      </p:sp>
      <p:sp>
        <p:nvSpPr>
          <p:cNvPr id="8" name="Marcador de contenido 2">
            <a:hlinkClick r:id="rId2" action="ppaction://hlinksldjump"/>
            <a:extLst>
              <a:ext uri="{FF2B5EF4-FFF2-40B4-BE49-F238E27FC236}">
                <a16:creationId xmlns:a16="http://schemas.microsoft.com/office/drawing/2014/main" id="{1E53E7AF-8FDA-4AC9-BF55-632F369452A7}"/>
              </a:ext>
            </a:extLst>
          </p:cNvPr>
          <p:cNvSpPr txBox="1">
            <a:spLocks/>
          </p:cNvSpPr>
          <p:nvPr/>
        </p:nvSpPr>
        <p:spPr>
          <a:xfrm>
            <a:off x="330926" y="1219199"/>
            <a:ext cx="9039497" cy="444645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145" marR="6985" indent="6350" algn="just">
              <a:lnSpc>
                <a:spcPct val="103000"/>
              </a:lnSpc>
              <a:spcAft>
                <a:spcPts val="20"/>
              </a:spcAft>
            </a:pPr>
            <a:r>
              <a:rPr lang="es-PE" sz="2900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Spring Framework:</a:t>
            </a:r>
            <a:r>
              <a:rPr lang="es-PE" sz="29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 Marco de trabajo para aplicaciones Java que ofrece inyección de dependencias, inversión de control, abstracción de datos, entre otros.</a:t>
            </a:r>
          </a:p>
          <a:p>
            <a:pPr marL="277495" marR="6985" indent="-6350" algn="just">
              <a:lnSpc>
                <a:spcPct val="103000"/>
              </a:lnSpc>
              <a:spcAft>
                <a:spcPts val="20"/>
              </a:spcAft>
            </a:pPr>
            <a:endParaRPr lang="es-PE" sz="2900" kern="100" dirty="0">
              <a:solidFill>
                <a:srgbClr val="000000"/>
              </a:solidFill>
              <a:effectLst/>
              <a:latin typeface="Candara" panose="020E0502030303020204" pitchFamily="34" charset="0"/>
              <a:ea typeface="Candara" panose="020E0502030303020204" pitchFamily="34" charset="0"/>
              <a:cs typeface="Candara" panose="020E0502030303020204" pitchFamily="34" charset="0"/>
            </a:endParaRPr>
          </a:p>
          <a:p>
            <a:pPr marL="277495" marR="6985" indent="271145" algn="just">
              <a:lnSpc>
                <a:spcPct val="103000"/>
              </a:lnSpc>
              <a:spcAft>
                <a:spcPts val="20"/>
              </a:spcAft>
            </a:pPr>
            <a:r>
              <a:rPr lang="es-PE" sz="2900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Spring </a:t>
            </a:r>
            <a:r>
              <a:rPr lang="es-PE" sz="2900" b="1" kern="100" dirty="0" err="1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Boot</a:t>
            </a:r>
            <a:r>
              <a:rPr lang="es-PE" sz="2900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:</a:t>
            </a:r>
            <a:r>
              <a:rPr lang="es-PE" sz="29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 Extensión de Spring Framework para crear aplicaciones de forma rápida.</a:t>
            </a:r>
          </a:p>
          <a:p>
            <a:pPr marL="277495" marR="6985" indent="-6350" algn="just">
              <a:lnSpc>
                <a:spcPct val="103000"/>
              </a:lnSpc>
              <a:spcAft>
                <a:spcPts val="20"/>
              </a:spcAft>
            </a:pPr>
            <a:endParaRPr lang="es-PE" sz="2900" kern="100" dirty="0">
              <a:solidFill>
                <a:srgbClr val="000000"/>
              </a:solidFill>
              <a:effectLst/>
              <a:latin typeface="Candara" panose="020E0502030303020204" pitchFamily="34" charset="0"/>
              <a:ea typeface="Candara" panose="020E0502030303020204" pitchFamily="34" charset="0"/>
              <a:cs typeface="Candara" panose="020E0502030303020204" pitchFamily="34" charset="0"/>
            </a:endParaRPr>
          </a:p>
          <a:p>
            <a:pPr marL="277495" marR="6985" indent="271145" algn="just">
              <a:lnSpc>
                <a:spcPct val="103000"/>
              </a:lnSpc>
              <a:spcAft>
                <a:spcPts val="20"/>
              </a:spcAft>
            </a:pPr>
            <a:r>
              <a:rPr lang="es-PE" sz="2900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Spring Data JPA:</a:t>
            </a:r>
            <a:r>
              <a:rPr lang="es-PE" sz="29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 Módulo de Spring para acceder a bases de datos usando JPA.</a:t>
            </a:r>
          </a:p>
          <a:p>
            <a:pPr marL="277495" marR="6985" indent="-6350" algn="just">
              <a:lnSpc>
                <a:spcPct val="103000"/>
              </a:lnSpc>
              <a:spcAft>
                <a:spcPts val="20"/>
              </a:spcAft>
            </a:pPr>
            <a:endParaRPr lang="es-PE" sz="2900" kern="100" dirty="0">
              <a:solidFill>
                <a:srgbClr val="000000"/>
              </a:solidFill>
              <a:effectLst/>
              <a:latin typeface="Candara" panose="020E0502030303020204" pitchFamily="34" charset="0"/>
              <a:ea typeface="Candara" panose="020E0502030303020204" pitchFamily="34" charset="0"/>
              <a:cs typeface="Candara" panose="020E0502030303020204" pitchFamily="34" charset="0"/>
            </a:endParaRPr>
          </a:p>
          <a:p>
            <a:pPr marL="277495" marR="6985" indent="271145" algn="just">
              <a:lnSpc>
                <a:spcPct val="103000"/>
              </a:lnSpc>
              <a:spcAft>
                <a:spcPts val="20"/>
              </a:spcAft>
            </a:pPr>
            <a:r>
              <a:rPr lang="es-PE" sz="2900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Maven:</a:t>
            </a:r>
            <a:r>
              <a:rPr lang="es-PE" sz="29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 Herramienta de construcción y gestión de proyectos Java.</a:t>
            </a:r>
          </a:p>
          <a:p>
            <a:pPr marL="277495" marR="6985" indent="-6350" algn="just">
              <a:lnSpc>
                <a:spcPct val="103000"/>
              </a:lnSpc>
              <a:spcAft>
                <a:spcPts val="20"/>
              </a:spcAft>
            </a:pPr>
            <a:endParaRPr lang="es-PE" sz="2900" kern="100" dirty="0">
              <a:solidFill>
                <a:srgbClr val="000000"/>
              </a:solidFill>
              <a:effectLst/>
              <a:latin typeface="Candara" panose="020E0502030303020204" pitchFamily="34" charset="0"/>
              <a:ea typeface="Candara" panose="020E0502030303020204" pitchFamily="34" charset="0"/>
              <a:cs typeface="Candara" panose="020E0502030303020204" pitchFamily="34" charset="0"/>
            </a:endParaRPr>
          </a:p>
          <a:p>
            <a:pPr marL="277495" marR="6985" indent="271145" algn="just">
              <a:lnSpc>
                <a:spcPct val="103000"/>
              </a:lnSpc>
              <a:spcAft>
                <a:spcPts val="20"/>
              </a:spcAft>
            </a:pPr>
            <a:r>
              <a:rPr lang="es-PE" sz="2900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MySQL:</a:t>
            </a:r>
            <a:r>
              <a:rPr lang="es-PE" sz="29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 Sistema de gestión de bases de datos relacional.</a:t>
            </a:r>
          </a:p>
          <a:p>
            <a:pPr marL="277495" marR="6985" indent="-6350" algn="just">
              <a:lnSpc>
                <a:spcPct val="103000"/>
              </a:lnSpc>
              <a:spcAft>
                <a:spcPts val="20"/>
              </a:spcAft>
            </a:pPr>
            <a:endParaRPr lang="es-PE" sz="2900" kern="100" dirty="0">
              <a:solidFill>
                <a:srgbClr val="000000"/>
              </a:solidFill>
              <a:effectLst/>
              <a:latin typeface="Candara" panose="020E0502030303020204" pitchFamily="34" charset="0"/>
              <a:ea typeface="Candara" panose="020E0502030303020204" pitchFamily="34" charset="0"/>
              <a:cs typeface="Candara" panose="020E0502030303020204" pitchFamily="34" charset="0"/>
            </a:endParaRPr>
          </a:p>
          <a:p>
            <a:pPr marL="277495" marR="6985" indent="271145" algn="just">
              <a:lnSpc>
                <a:spcPct val="103000"/>
              </a:lnSpc>
              <a:spcAft>
                <a:spcPts val="20"/>
              </a:spcAft>
            </a:pPr>
            <a:r>
              <a:rPr lang="es-PE" sz="2900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Registros de Ventas:</a:t>
            </a:r>
            <a:r>
              <a:rPr lang="es-PE" sz="29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 Procedimientos que almacenan transacciones comerciales.</a:t>
            </a:r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991112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hlinkClick r:id="rId2" action="ppaction://hlinksldjump"/>
            <a:extLst>
              <a:ext uri="{FF2B5EF4-FFF2-40B4-BE49-F238E27FC236}">
                <a16:creationId xmlns:a16="http://schemas.microsoft.com/office/drawing/2014/main" id="{64BB02A5-0862-49D3-9022-C9009981A5BB}"/>
              </a:ext>
            </a:extLst>
          </p:cNvPr>
          <p:cNvSpPr txBox="1"/>
          <p:nvPr/>
        </p:nvSpPr>
        <p:spPr>
          <a:xfrm>
            <a:off x="0" y="17233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" dirty="0">
                <a:latin typeface="Algerian" panose="04020705040A02060702" pitchFamily="82" charset="0"/>
              </a:rPr>
              <a:t>	</a:t>
            </a:r>
            <a:r>
              <a:rPr lang="es-MX" sz="6000" dirty="0">
                <a:latin typeface="Algerian" panose="04020705040A02060702" pitchFamily="82" charset="0"/>
              </a:rPr>
              <a:t>						</a:t>
            </a:r>
            <a:r>
              <a:rPr lang="es-MX" sz="4800" dirty="0">
                <a:latin typeface="Felix Titling" panose="04060505060202020A04" pitchFamily="82" charset="0"/>
              </a:rPr>
              <a:t>Bibliografía</a:t>
            </a:r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11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3200" dirty="0"/>
          </a:p>
        </p:txBody>
      </p:sp>
      <p:sp>
        <p:nvSpPr>
          <p:cNvPr id="4" name="Rectángulo: esquinas redondeadas 3">
            <a:hlinkClick r:id="rId3" action="ppaction://hlinksldjump"/>
            <a:extLst>
              <a:ext uri="{FF2B5EF4-FFF2-40B4-BE49-F238E27FC236}">
                <a16:creationId xmlns:a16="http://schemas.microsoft.com/office/drawing/2014/main" id="{A6AE75A2-F707-4C9E-9401-DBA580932EA2}"/>
              </a:ext>
            </a:extLst>
          </p:cNvPr>
          <p:cNvSpPr/>
          <p:nvPr/>
        </p:nvSpPr>
        <p:spPr>
          <a:xfrm>
            <a:off x="3711200" y="5957180"/>
            <a:ext cx="2528935" cy="724278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lgerian" panose="04020705040A02060702" pitchFamily="82" charset="0"/>
              </a:rPr>
              <a:t>Regresar</a:t>
            </a:r>
            <a:endParaRPr lang="es-PE" dirty="0">
              <a:latin typeface="Algerian" panose="04020705040A02060702" pitchFamily="82" charset="0"/>
            </a:endParaRPr>
          </a:p>
        </p:txBody>
      </p:sp>
      <p:sp>
        <p:nvSpPr>
          <p:cNvPr id="8" name="Marcador de contenido 2">
            <a:hlinkClick r:id="rId2" action="ppaction://hlinksldjump"/>
            <a:extLst>
              <a:ext uri="{FF2B5EF4-FFF2-40B4-BE49-F238E27FC236}">
                <a16:creationId xmlns:a16="http://schemas.microsoft.com/office/drawing/2014/main" id="{9CEF8A5E-D268-4927-B856-EB2FFBF58E32}"/>
              </a:ext>
            </a:extLst>
          </p:cNvPr>
          <p:cNvSpPr txBox="1">
            <a:spLocks/>
          </p:cNvSpPr>
          <p:nvPr/>
        </p:nvSpPr>
        <p:spPr>
          <a:xfrm>
            <a:off x="452846" y="870858"/>
            <a:ext cx="9087394" cy="497259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7495" marR="6985" indent="-6350" algn="just">
              <a:lnSpc>
                <a:spcPct val="103000"/>
              </a:lnSpc>
              <a:spcAft>
                <a:spcPts val="20"/>
              </a:spcAft>
            </a:pPr>
            <a:r>
              <a:rPr lang="es-PE" sz="26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Spring </a:t>
            </a:r>
            <a:r>
              <a:rPr lang="es-PE" sz="2600" kern="100" dirty="0" err="1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Boot</a:t>
            </a:r>
            <a:r>
              <a:rPr lang="es-PE" sz="26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: </a:t>
            </a:r>
            <a:r>
              <a:rPr lang="es-PE" sz="2600" u="sng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  <a:hlinkClick r:id="rId4"/>
              </a:rPr>
              <a:t>https://spring.io/projects/spring-boot</a:t>
            </a:r>
            <a:endParaRPr lang="es-PE" sz="2600" kern="100" dirty="0">
              <a:solidFill>
                <a:srgbClr val="000000"/>
              </a:solidFill>
              <a:effectLst/>
              <a:latin typeface="Candara" panose="020E0502030303020204" pitchFamily="34" charset="0"/>
              <a:ea typeface="Candara" panose="020E0502030303020204" pitchFamily="34" charset="0"/>
              <a:cs typeface="Candara" panose="020E0502030303020204" pitchFamily="34" charset="0"/>
            </a:endParaRPr>
          </a:p>
          <a:p>
            <a:pPr marL="277495" marR="6985" indent="-6350" algn="just">
              <a:lnSpc>
                <a:spcPct val="103000"/>
              </a:lnSpc>
              <a:spcAft>
                <a:spcPts val="20"/>
              </a:spcAft>
            </a:pPr>
            <a:endParaRPr lang="es-PE" sz="2600" kern="100" dirty="0">
              <a:solidFill>
                <a:srgbClr val="000000"/>
              </a:solidFill>
              <a:effectLst/>
              <a:latin typeface="Candara" panose="020E0502030303020204" pitchFamily="34" charset="0"/>
              <a:ea typeface="Candara" panose="020E0502030303020204" pitchFamily="34" charset="0"/>
              <a:cs typeface="Candara" panose="020E0502030303020204" pitchFamily="34" charset="0"/>
            </a:endParaRPr>
          </a:p>
          <a:p>
            <a:pPr marL="277495" marR="6985" indent="-6350" algn="just">
              <a:lnSpc>
                <a:spcPct val="103000"/>
              </a:lnSpc>
              <a:spcAft>
                <a:spcPts val="20"/>
              </a:spcAft>
            </a:pPr>
            <a:r>
              <a:rPr lang="es-PE" sz="26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MySQL: </a:t>
            </a:r>
            <a:r>
              <a:rPr lang="es-PE" sz="2600" u="sng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  <a:hlinkClick r:id="rId5"/>
              </a:rPr>
              <a:t>MySQL</a:t>
            </a:r>
            <a:endParaRPr lang="es-PE" sz="2600" kern="100" dirty="0">
              <a:solidFill>
                <a:srgbClr val="000000"/>
              </a:solidFill>
              <a:effectLst/>
              <a:latin typeface="Candara" panose="020E0502030303020204" pitchFamily="34" charset="0"/>
              <a:ea typeface="Candara" panose="020E0502030303020204" pitchFamily="34" charset="0"/>
              <a:cs typeface="Candara" panose="020E0502030303020204" pitchFamily="34" charset="0"/>
            </a:endParaRPr>
          </a:p>
          <a:p>
            <a:pPr marL="277495" marR="6985" indent="-6350" algn="just">
              <a:lnSpc>
                <a:spcPct val="103000"/>
              </a:lnSpc>
              <a:spcAft>
                <a:spcPts val="20"/>
              </a:spcAft>
            </a:pPr>
            <a:endParaRPr lang="es-PE" sz="2600" kern="100" dirty="0">
              <a:solidFill>
                <a:srgbClr val="000000"/>
              </a:solidFill>
              <a:effectLst/>
              <a:latin typeface="Candara" panose="020E0502030303020204" pitchFamily="34" charset="0"/>
              <a:ea typeface="Candara" panose="020E0502030303020204" pitchFamily="34" charset="0"/>
              <a:cs typeface="Candara" panose="020E0502030303020204" pitchFamily="34" charset="0"/>
            </a:endParaRPr>
          </a:p>
          <a:p>
            <a:pPr marL="277495" marR="6985" indent="-6350" algn="just">
              <a:lnSpc>
                <a:spcPct val="103000"/>
              </a:lnSpc>
              <a:spcAft>
                <a:spcPts val="20"/>
              </a:spcAft>
            </a:pPr>
            <a:r>
              <a:rPr lang="es-PE" sz="26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MySQL </a:t>
            </a:r>
            <a:r>
              <a:rPr lang="es-PE" sz="2600" kern="100" dirty="0" err="1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Wokbench</a:t>
            </a:r>
            <a:r>
              <a:rPr lang="es-PE" sz="26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: </a:t>
            </a:r>
            <a:r>
              <a:rPr lang="es-PE" sz="2600" u="sng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  <a:hlinkClick r:id="rId6"/>
              </a:rPr>
              <a:t>MySQL :: MySQL </a:t>
            </a:r>
            <a:r>
              <a:rPr lang="es-PE" sz="2600" u="sng" kern="100" dirty="0" err="1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  <a:hlinkClick r:id="rId6"/>
              </a:rPr>
              <a:t>Workbench</a:t>
            </a:r>
            <a:endParaRPr lang="es-PE" sz="2600" kern="100" dirty="0">
              <a:solidFill>
                <a:srgbClr val="000000"/>
              </a:solidFill>
              <a:effectLst/>
              <a:latin typeface="Candara" panose="020E0502030303020204" pitchFamily="34" charset="0"/>
              <a:ea typeface="Candara" panose="020E0502030303020204" pitchFamily="34" charset="0"/>
              <a:cs typeface="Candara" panose="020E0502030303020204" pitchFamily="34" charset="0"/>
            </a:endParaRPr>
          </a:p>
          <a:p>
            <a:pPr marL="277495" marR="6985" indent="-6350" algn="just">
              <a:lnSpc>
                <a:spcPct val="103000"/>
              </a:lnSpc>
              <a:spcAft>
                <a:spcPts val="20"/>
              </a:spcAft>
            </a:pPr>
            <a:endParaRPr lang="es-PE" sz="2600" kern="100" dirty="0">
              <a:solidFill>
                <a:srgbClr val="000000"/>
              </a:solidFill>
              <a:effectLst/>
              <a:latin typeface="Candara" panose="020E0502030303020204" pitchFamily="34" charset="0"/>
              <a:ea typeface="Candara" panose="020E0502030303020204" pitchFamily="34" charset="0"/>
              <a:cs typeface="Candara" panose="020E0502030303020204" pitchFamily="34" charset="0"/>
            </a:endParaRPr>
          </a:p>
          <a:p>
            <a:pPr marL="277495" marR="6985" indent="-6350" algn="just">
              <a:lnSpc>
                <a:spcPct val="103000"/>
              </a:lnSpc>
              <a:spcAft>
                <a:spcPts val="20"/>
              </a:spcAft>
            </a:pPr>
            <a:r>
              <a:rPr lang="es-PE" sz="26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Apache Maven: </a:t>
            </a:r>
            <a:r>
              <a:rPr lang="es-PE" sz="2600" u="sng" kern="100" dirty="0" err="1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  <a:hlinkClick r:id="rId7"/>
              </a:rPr>
              <a:t>Download</a:t>
            </a:r>
            <a:r>
              <a:rPr lang="es-PE" sz="2600" u="sng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  <a:hlinkClick r:id="rId7"/>
              </a:rPr>
              <a:t> Apache Maven – Maven</a:t>
            </a:r>
            <a:endParaRPr lang="es-PE" sz="2600" kern="100" dirty="0">
              <a:solidFill>
                <a:srgbClr val="000000"/>
              </a:solidFill>
              <a:effectLst/>
              <a:latin typeface="Candara" panose="020E0502030303020204" pitchFamily="34" charset="0"/>
              <a:ea typeface="Candara" panose="020E0502030303020204" pitchFamily="34" charset="0"/>
              <a:cs typeface="Candara" panose="020E0502030303020204" pitchFamily="34" charset="0"/>
            </a:endParaRPr>
          </a:p>
          <a:p>
            <a:pPr marL="277495" marR="6985" indent="-6350" algn="just">
              <a:lnSpc>
                <a:spcPct val="103000"/>
              </a:lnSpc>
              <a:spcAft>
                <a:spcPts val="20"/>
              </a:spcAft>
            </a:pPr>
            <a:endParaRPr lang="es-PE" sz="2600" kern="100" dirty="0">
              <a:solidFill>
                <a:srgbClr val="000000"/>
              </a:solidFill>
              <a:effectLst/>
              <a:latin typeface="Candara" panose="020E0502030303020204" pitchFamily="34" charset="0"/>
              <a:ea typeface="Candara" panose="020E0502030303020204" pitchFamily="34" charset="0"/>
              <a:cs typeface="Candara" panose="020E0502030303020204" pitchFamily="34" charset="0"/>
            </a:endParaRPr>
          </a:p>
          <a:p>
            <a:pPr marL="277495" marR="6985" indent="-6350" algn="just">
              <a:lnSpc>
                <a:spcPct val="103000"/>
              </a:lnSpc>
              <a:spcAft>
                <a:spcPts val="20"/>
              </a:spcAft>
            </a:pPr>
            <a:r>
              <a:rPr lang="es-PE" sz="26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Maven </a:t>
            </a:r>
            <a:r>
              <a:rPr lang="es-PE" sz="2600" kern="100" dirty="0" err="1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Repository</a:t>
            </a:r>
            <a:r>
              <a:rPr lang="es-PE" sz="26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: </a:t>
            </a:r>
            <a:r>
              <a:rPr lang="es-PE" sz="2600" u="sng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  <a:hlinkClick r:id="rId8"/>
              </a:rPr>
              <a:t>Maven </a:t>
            </a:r>
            <a:r>
              <a:rPr lang="es-PE" sz="2600" u="sng" kern="100" dirty="0" err="1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  <a:hlinkClick r:id="rId8"/>
              </a:rPr>
              <a:t>Repository</a:t>
            </a:r>
            <a:r>
              <a:rPr lang="es-PE" sz="2600" u="sng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  <a:hlinkClick r:id="rId8"/>
              </a:rPr>
              <a:t>: </a:t>
            </a:r>
            <a:r>
              <a:rPr lang="es-PE" sz="2600" u="sng" kern="100" dirty="0" err="1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  <a:hlinkClick r:id="rId8"/>
              </a:rPr>
              <a:t>Search</a:t>
            </a:r>
            <a:r>
              <a:rPr lang="es-PE" sz="2600" u="sng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  <a:hlinkClick r:id="rId8"/>
              </a:rPr>
              <a:t>/</a:t>
            </a:r>
            <a:r>
              <a:rPr lang="es-PE" sz="2600" u="sng" kern="100" dirty="0" err="1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  <a:hlinkClick r:id="rId8"/>
              </a:rPr>
              <a:t>Browse</a:t>
            </a:r>
            <a:r>
              <a:rPr lang="es-PE" sz="2600" u="sng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  <a:hlinkClick r:id="rId8"/>
              </a:rPr>
              <a:t>/Explore</a:t>
            </a:r>
            <a:endParaRPr lang="es-PE" sz="2600" kern="100" dirty="0">
              <a:solidFill>
                <a:srgbClr val="000000"/>
              </a:solidFill>
              <a:effectLst/>
              <a:latin typeface="Candara" panose="020E0502030303020204" pitchFamily="34" charset="0"/>
              <a:ea typeface="Candara" panose="020E0502030303020204" pitchFamily="34" charset="0"/>
              <a:cs typeface="Candara" panose="020E0502030303020204" pitchFamily="34" charset="0"/>
            </a:endParaRPr>
          </a:p>
          <a:p>
            <a:pPr marL="277495" marR="6985" indent="-6350" algn="just">
              <a:lnSpc>
                <a:spcPct val="103000"/>
              </a:lnSpc>
              <a:spcAft>
                <a:spcPts val="20"/>
              </a:spcAft>
            </a:pPr>
            <a:endParaRPr lang="es-PE" sz="2600" kern="100" dirty="0">
              <a:solidFill>
                <a:srgbClr val="000000"/>
              </a:solidFill>
              <a:effectLst/>
              <a:latin typeface="Candara" panose="020E0502030303020204" pitchFamily="34" charset="0"/>
              <a:ea typeface="Candara" panose="020E0502030303020204" pitchFamily="34" charset="0"/>
              <a:cs typeface="Candara" panose="020E0502030303020204" pitchFamily="34" charset="0"/>
            </a:endParaRPr>
          </a:p>
          <a:p>
            <a:pPr marL="277495" marR="6985" indent="-6350" algn="just">
              <a:lnSpc>
                <a:spcPct val="103000"/>
              </a:lnSpc>
              <a:spcAft>
                <a:spcPts val="20"/>
              </a:spcAft>
            </a:pPr>
            <a:r>
              <a:rPr lang="es-PE" sz="26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Maven central: </a:t>
            </a:r>
            <a:r>
              <a:rPr lang="es-PE" sz="2600" u="sng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  <a:hlinkClick r:id="rId9"/>
              </a:rPr>
              <a:t>Maven Central</a:t>
            </a:r>
            <a:endParaRPr lang="es-PE" sz="2600" kern="100" dirty="0">
              <a:solidFill>
                <a:srgbClr val="000000"/>
              </a:solidFill>
              <a:effectLst/>
              <a:latin typeface="Candara" panose="020E0502030303020204" pitchFamily="34" charset="0"/>
              <a:ea typeface="Candara" panose="020E0502030303020204" pitchFamily="34" charset="0"/>
              <a:cs typeface="Candara" panose="020E0502030303020204" pitchFamily="34" charset="0"/>
            </a:endParaRPr>
          </a:p>
          <a:p>
            <a:pPr marL="277495" marR="6985" indent="-6350" algn="just">
              <a:lnSpc>
                <a:spcPct val="103000"/>
              </a:lnSpc>
              <a:spcAft>
                <a:spcPts val="20"/>
              </a:spcAft>
            </a:pPr>
            <a:endParaRPr lang="es-PE" sz="2600" kern="100" dirty="0">
              <a:solidFill>
                <a:srgbClr val="000000"/>
              </a:solidFill>
              <a:effectLst/>
              <a:latin typeface="Candara" panose="020E0502030303020204" pitchFamily="34" charset="0"/>
              <a:ea typeface="Candara" panose="020E0502030303020204" pitchFamily="34" charset="0"/>
              <a:cs typeface="Candara" panose="020E0502030303020204" pitchFamily="34" charset="0"/>
            </a:endParaRPr>
          </a:p>
          <a:p>
            <a:pPr marL="277495" marR="6985" indent="-6350" algn="just">
              <a:lnSpc>
                <a:spcPct val="103000"/>
              </a:lnSpc>
              <a:spcAft>
                <a:spcPts val="20"/>
              </a:spcAft>
            </a:pPr>
            <a:r>
              <a:rPr lang="es-PE" sz="26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Lombok: </a:t>
            </a:r>
            <a:r>
              <a:rPr lang="es-PE" sz="2600" u="sng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  <a:hlinkClick r:id="rId10"/>
              </a:rPr>
              <a:t>Project Lombok</a:t>
            </a:r>
            <a:endParaRPr lang="es-PE" sz="2600" kern="100" dirty="0">
              <a:solidFill>
                <a:srgbClr val="000000"/>
              </a:solidFill>
              <a:effectLst/>
              <a:latin typeface="Candara" panose="020E0502030303020204" pitchFamily="34" charset="0"/>
              <a:ea typeface="Candara" panose="020E0502030303020204" pitchFamily="34" charset="0"/>
              <a:cs typeface="Candara" panose="020E0502030303020204" pitchFamily="34" charset="0"/>
            </a:endParaRPr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831754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hlinkClick r:id="rId2" action="ppaction://hlinksldjump"/>
            <a:extLst>
              <a:ext uri="{FF2B5EF4-FFF2-40B4-BE49-F238E27FC236}">
                <a16:creationId xmlns:a16="http://schemas.microsoft.com/office/drawing/2014/main" id="{C6905BEA-B902-4C48-8D20-05D14E640AC4}"/>
              </a:ext>
            </a:extLst>
          </p:cNvPr>
          <p:cNvSpPr txBox="1"/>
          <p:nvPr/>
        </p:nvSpPr>
        <p:spPr>
          <a:xfrm>
            <a:off x="0" y="24142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" dirty="0">
                <a:latin typeface="Algerian" panose="04020705040A02060702" pitchFamily="82" charset="0"/>
              </a:rPr>
              <a:t>						</a:t>
            </a:r>
            <a:r>
              <a:rPr lang="es-MX" sz="100" dirty="0">
                <a:latin typeface="Algerian" panose="04020705040A02060702" pitchFamily="82" charset="0"/>
              </a:rPr>
              <a:t>	</a:t>
            </a:r>
            <a:r>
              <a:rPr lang="es-MX" sz="300" dirty="0">
                <a:latin typeface="Algerian" panose="04020705040A02060702" pitchFamily="82" charset="0"/>
              </a:rPr>
              <a:t>		</a:t>
            </a:r>
          </a:p>
          <a:p>
            <a:r>
              <a:rPr lang="es-MX" sz="4800" dirty="0">
                <a:latin typeface="Algerian" panose="04020705040A02060702" pitchFamily="82" charset="0"/>
              </a:rPr>
              <a:t>									</a:t>
            </a:r>
            <a:r>
              <a:rPr lang="es-MX" sz="4800" dirty="0">
                <a:latin typeface="Felix Titling" panose="04060505060202020A04" pitchFamily="82" charset="0"/>
              </a:rPr>
              <a:t>Anexo</a:t>
            </a:r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11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3200" dirty="0"/>
          </a:p>
        </p:txBody>
      </p:sp>
      <p:sp>
        <p:nvSpPr>
          <p:cNvPr id="4" name="Rectángulo: esquinas redondeadas 3">
            <a:hlinkClick r:id="rId3" action="ppaction://hlinksldjump"/>
            <a:extLst>
              <a:ext uri="{FF2B5EF4-FFF2-40B4-BE49-F238E27FC236}">
                <a16:creationId xmlns:a16="http://schemas.microsoft.com/office/drawing/2014/main" id="{7FFCB107-4767-41FA-8521-25DCEF2B4D8C}"/>
              </a:ext>
            </a:extLst>
          </p:cNvPr>
          <p:cNvSpPr/>
          <p:nvPr/>
        </p:nvSpPr>
        <p:spPr>
          <a:xfrm>
            <a:off x="1341572" y="5948989"/>
            <a:ext cx="2777582" cy="724278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lgerian" panose="04020705040A02060702" pitchFamily="82" charset="0"/>
              </a:rPr>
              <a:t>Registrarse</a:t>
            </a:r>
            <a:endParaRPr lang="es-PE" dirty="0">
              <a:latin typeface="Algerian" panose="04020705040A02060702" pitchFamily="82" charset="0"/>
            </a:endParaRPr>
          </a:p>
        </p:txBody>
      </p:sp>
      <p:sp>
        <p:nvSpPr>
          <p:cNvPr id="8" name="Marcador de contenido 2">
            <a:hlinkClick r:id="rId4" action="ppaction://hlinksldjump"/>
            <a:extLst>
              <a:ext uri="{FF2B5EF4-FFF2-40B4-BE49-F238E27FC236}">
                <a16:creationId xmlns:a16="http://schemas.microsoft.com/office/drawing/2014/main" id="{EF672324-2350-44BC-9C1A-5EA462AF9617}"/>
              </a:ext>
            </a:extLst>
          </p:cNvPr>
          <p:cNvSpPr txBox="1">
            <a:spLocks/>
          </p:cNvSpPr>
          <p:nvPr/>
        </p:nvSpPr>
        <p:spPr>
          <a:xfrm>
            <a:off x="0" y="775063"/>
            <a:ext cx="9585960" cy="5182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145" marR="6985" indent="0" algn="just">
              <a:lnSpc>
                <a:spcPct val="103000"/>
              </a:lnSpc>
              <a:spcAft>
                <a:spcPts val="20"/>
              </a:spcAft>
              <a:buNone/>
            </a:pPr>
            <a:r>
              <a:rPr lang="es-PE" sz="2000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Pantalla de inicio de sesión:</a:t>
            </a:r>
            <a:endParaRPr lang="es-PE" sz="2000" kern="100" dirty="0">
              <a:solidFill>
                <a:srgbClr val="000000"/>
              </a:solidFill>
              <a:effectLst/>
              <a:latin typeface="Candara" panose="020E0502030303020204" pitchFamily="34" charset="0"/>
              <a:ea typeface="Candara" panose="020E0502030303020204" pitchFamily="34" charset="0"/>
              <a:cs typeface="Candara" panose="020E0502030303020204" pitchFamily="34" charset="0"/>
            </a:endParaRPr>
          </a:p>
          <a:p>
            <a:pPr marL="271145" marR="6985" indent="0" algn="just">
              <a:lnSpc>
                <a:spcPct val="103000"/>
              </a:lnSpc>
              <a:spcAft>
                <a:spcPts val="20"/>
              </a:spcAft>
              <a:buNone/>
            </a:pPr>
            <a:r>
              <a:rPr lang="es-PE" sz="20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Vistazo principal al momento de iniciar el programa, aquí el usuario ingresará sus credenciales de inicio de sesión en caso de ya haberse registrado, caso contrario deberá crearlas.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02C3854-52F8-4F85-9AF0-1A27807837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0162" y="1979418"/>
            <a:ext cx="3719060" cy="3533107"/>
          </a:xfrm>
          <a:prstGeom prst="rect">
            <a:avLst/>
          </a:prstGeom>
        </p:spPr>
      </p:pic>
      <p:sp>
        <p:nvSpPr>
          <p:cNvPr id="13" name="Rectángulo: esquinas redondeadas 12">
            <a:hlinkClick r:id="rId2" action="ppaction://hlinksldjump"/>
            <a:extLst>
              <a:ext uri="{FF2B5EF4-FFF2-40B4-BE49-F238E27FC236}">
                <a16:creationId xmlns:a16="http://schemas.microsoft.com/office/drawing/2014/main" id="{2B0B6FDD-68B7-4A95-80EC-A37EA27D5097}"/>
              </a:ext>
            </a:extLst>
          </p:cNvPr>
          <p:cNvSpPr/>
          <p:nvPr/>
        </p:nvSpPr>
        <p:spPr>
          <a:xfrm>
            <a:off x="5212079" y="5948989"/>
            <a:ext cx="2528935" cy="724278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lgerian" panose="04020705040A02060702" pitchFamily="82" charset="0"/>
              </a:rPr>
              <a:t>Regresar</a:t>
            </a:r>
            <a:endParaRPr lang="es-PE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909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hlinkClick r:id="rId2" action="ppaction://hlinksldjump"/>
            <a:extLst>
              <a:ext uri="{FF2B5EF4-FFF2-40B4-BE49-F238E27FC236}">
                <a16:creationId xmlns:a16="http://schemas.microsoft.com/office/drawing/2014/main" id="{C6905BEA-B902-4C48-8D20-05D14E640AC4}"/>
              </a:ext>
            </a:extLst>
          </p:cNvPr>
          <p:cNvSpPr txBox="1"/>
          <p:nvPr/>
        </p:nvSpPr>
        <p:spPr>
          <a:xfrm>
            <a:off x="0" y="24142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" dirty="0">
                <a:latin typeface="Algerian" panose="04020705040A02060702" pitchFamily="82" charset="0"/>
              </a:rPr>
              <a:t>						</a:t>
            </a:r>
            <a:r>
              <a:rPr lang="es-MX" sz="100" dirty="0">
                <a:latin typeface="Algerian" panose="04020705040A02060702" pitchFamily="82" charset="0"/>
              </a:rPr>
              <a:t>	</a:t>
            </a:r>
            <a:r>
              <a:rPr lang="es-MX" sz="300" dirty="0">
                <a:latin typeface="Algerian" panose="04020705040A02060702" pitchFamily="82" charset="0"/>
              </a:rPr>
              <a:t>		</a:t>
            </a:r>
          </a:p>
          <a:p>
            <a:r>
              <a:rPr lang="es-MX" sz="4800" dirty="0">
                <a:latin typeface="Algerian" panose="04020705040A02060702" pitchFamily="82" charset="0"/>
              </a:rPr>
              <a:t>								</a:t>
            </a:r>
            <a:r>
              <a:rPr lang="es-MX" sz="4800" dirty="0">
                <a:latin typeface="Felix Titling" panose="04060505060202020A04" pitchFamily="82" charset="0"/>
              </a:rPr>
              <a:t>Registro</a:t>
            </a:r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11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3200" dirty="0"/>
          </a:p>
        </p:txBody>
      </p:sp>
      <p:sp>
        <p:nvSpPr>
          <p:cNvPr id="4" name="Rectángulo: esquinas redondeadas 3">
            <a:hlinkClick r:id="rId3" action="ppaction://hlinksldjump"/>
            <a:extLst>
              <a:ext uri="{FF2B5EF4-FFF2-40B4-BE49-F238E27FC236}">
                <a16:creationId xmlns:a16="http://schemas.microsoft.com/office/drawing/2014/main" id="{7FFCB107-4767-41FA-8521-25DCEF2B4D8C}"/>
              </a:ext>
            </a:extLst>
          </p:cNvPr>
          <p:cNvSpPr/>
          <p:nvPr/>
        </p:nvSpPr>
        <p:spPr>
          <a:xfrm>
            <a:off x="453298" y="5894580"/>
            <a:ext cx="1802222" cy="724278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lgerian" panose="04020705040A02060702" pitchFamily="82" charset="0"/>
              </a:rPr>
              <a:t>Cliente</a:t>
            </a:r>
            <a:endParaRPr lang="es-PE" dirty="0">
              <a:latin typeface="Algerian" panose="04020705040A02060702" pitchFamily="82" charset="0"/>
            </a:endParaRPr>
          </a:p>
        </p:txBody>
      </p:sp>
      <p:sp>
        <p:nvSpPr>
          <p:cNvPr id="8" name="Marcador de contenido 2">
            <a:hlinkClick r:id="rId4" action="ppaction://hlinksldjump"/>
            <a:extLst>
              <a:ext uri="{FF2B5EF4-FFF2-40B4-BE49-F238E27FC236}">
                <a16:creationId xmlns:a16="http://schemas.microsoft.com/office/drawing/2014/main" id="{EF672324-2350-44BC-9C1A-5EA462AF9617}"/>
              </a:ext>
            </a:extLst>
          </p:cNvPr>
          <p:cNvSpPr txBox="1">
            <a:spLocks/>
          </p:cNvSpPr>
          <p:nvPr/>
        </p:nvSpPr>
        <p:spPr>
          <a:xfrm>
            <a:off x="0" y="775063"/>
            <a:ext cx="9585960" cy="5182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145" marR="6985" indent="0" algn="just">
              <a:lnSpc>
                <a:spcPct val="103000"/>
              </a:lnSpc>
              <a:spcAft>
                <a:spcPts val="20"/>
              </a:spcAft>
              <a:buNone/>
            </a:pPr>
            <a:r>
              <a:rPr lang="es-PE" sz="1800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Registro de usuario:</a:t>
            </a:r>
            <a:endParaRPr lang="es-PE" sz="1800" kern="100" dirty="0">
              <a:solidFill>
                <a:srgbClr val="000000"/>
              </a:solidFill>
              <a:effectLst/>
              <a:latin typeface="Candara" panose="020E0502030303020204" pitchFamily="34" charset="0"/>
              <a:ea typeface="Candara" panose="020E0502030303020204" pitchFamily="34" charset="0"/>
              <a:cs typeface="Candara" panose="020E0502030303020204" pitchFamily="34" charset="0"/>
            </a:endParaRPr>
          </a:p>
          <a:p>
            <a:pPr marL="0" indent="0">
              <a:buNone/>
            </a:pPr>
            <a:r>
              <a:rPr lang="es-PE" sz="18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	Vistazo del registro de usuario donde solo pueden registrarse nuevos clientes y empleados 	(cuyas cuentas estarán suspendidas hasta que el administrador acepte su registro).</a:t>
            </a:r>
            <a:endParaRPr lang="es-PE" sz="2000" kern="100" dirty="0">
              <a:solidFill>
                <a:srgbClr val="000000"/>
              </a:solidFill>
              <a:effectLst/>
              <a:latin typeface="Candara" panose="020E0502030303020204" pitchFamily="34" charset="0"/>
              <a:ea typeface="Candara" panose="020E0502030303020204" pitchFamily="34" charset="0"/>
              <a:cs typeface="Candara" panose="020E0502030303020204" pitchFamily="34" charset="0"/>
            </a:endParaRPr>
          </a:p>
        </p:txBody>
      </p:sp>
      <p:sp>
        <p:nvSpPr>
          <p:cNvPr id="13" name="Rectángulo: esquinas redondeadas 12">
            <a:hlinkClick r:id="rId2" action="ppaction://hlinksldjump"/>
            <a:extLst>
              <a:ext uri="{FF2B5EF4-FFF2-40B4-BE49-F238E27FC236}">
                <a16:creationId xmlns:a16="http://schemas.microsoft.com/office/drawing/2014/main" id="{2B0B6FDD-68B7-4A95-80EC-A37EA27D5097}"/>
              </a:ext>
            </a:extLst>
          </p:cNvPr>
          <p:cNvSpPr/>
          <p:nvPr/>
        </p:nvSpPr>
        <p:spPr>
          <a:xfrm>
            <a:off x="5207272" y="5948989"/>
            <a:ext cx="2528935" cy="724278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lgerian" panose="04020705040A02060702" pitchFamily="82" charset="0"/>
              </a:rPr>
              <a:t>Regresar</a:t>
            </a:r>
            <a:endParaRPr lang="es-PE" dirty="0">
              <a:latin typeface="Algerian" panose="04020705040A02060702" pitchFamily="8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95EAE8F-EDA7-4A07-9B29-5401EB30A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7475" y="1811501"/>
            <a:ext cx="3111009" cy="3923196"/>
          </a:xfrm>
          <a:prstGeom prst="rect">
            <a:avLst/>
          </a:prstGeom>
        </p:spPr>
      </p:pic>
      <p:sp>
        <p:nvSpPr>
          <p:cNvPr id="15" name="Rectángulo: esquinas redondeadas 14">
            <a:hlinkClick r:id="rId6" action="ppaction://hlinksldjump"/>
            <a:extLst>
              <a:ext uri="{FF2B5EF4-FFF2-40B4-BE49-F238E27FC236}">
                <a16:creationId xmlns:a16="http://schemas.microsoft.com/office/drawing/2014/main" id="{A0D64597-6CBB-444D-9AFB-2ED3E510AF2F}"/>
              </a:ext>
            </a:extLst>
          </p:cNvPr>
          <p:cNvSpPr/>
          <p:nvPr/>
        </p:nvSpPr>
        <p:spPr>
          <a:xfrm>
            <a:off x="2606039" y="5918031"/>
            <a:ext cx="2250714" cy="724278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lgerian" panose="04020705040A02060702" pitchFamily="82" charset="0"/>
              </a:rPr>
              <a:t>Empleado</a:t>
            </a:r>
            <a:endParaRPr lang="es-PE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364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hlinkClick r:id="rId2" action="ppaction://hlinksldjump"/>
            <a:extLst>
              <a:ext uri="{FF2B5EF4-FFF2-40B4-BE49-F238E27FC236}">
                <a16:creationId xmlns:a16="http://schemas.microsoft.com/office/drawing/2014/main" id="{C6905BEA-B902-4C48-8D20-05D14E640AC4}"/>
              </a:ext>
            </a:extLst>
          </p:cNvPr>
          <p:cNvSpPr txBox="1"/>
          <p:nvPr/>
        </p:nvSpPr>
        <p:spPr>
          <a:xfrm>
            <a:off x="0" y="24142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" dirty="0">
                <a:latin typeface="Algerian" panose="04020705040A02060702" pitchFamily="82" charset="0"/>
              </a:rPr>
              <a:t>						</a:t>
            </a:r>
            <a:r>
              <a:rPr lang="es-MX" sz="100" dirty="0">
                <a:latin typeface="Algerian" panose="04020705040A02060702" pitchFamily="82" charset="0"/>
              </a:rPr>
              <a:t>	</a:t>
            </a:r>
            <a:r>
              <a:rPr lang="es-MX" sz="300" dirty="0">
                <a:latin typeface="Algerian" panose="04020705040A02060702" pitchFamily="82" charset="0"/>
              </a:rPr>
              <a:t>		</a:t>
            </a:r>
          </a:p>
          <a:p>
            <a:r>
              <a:rPr lang="es-MX" sz="4800" dirty="0">
                <a:latin typeface="Algerian" panose="04020705040A02060702" pitchFamily="82" charset="0"/>
              </a:rPr>
              <a:t>									</a:t>
            </a:r>
            <a:r>
              <a:rPr lang="es-MX" sz="4800" dirty="0">
                <a:latin typeface="Felix Titling" panose="04060505060202020A04" pitchFamily="82" charset="0"/>
              </a:rPr>
              <a:t>Cliente</a:t>
            </a:r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11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3200" dirty="0"/>
          </a:p>
        </p:txBody>
      </p:sp>
      <p:sp>
        <p:nvSpPr>
          <p:cNvPr id="4" name="Rectángulo: esquinas redondeadas 3">
            <a:hlinkClick r:id="rId3" action="ppaction://hlinksldjump"/>
            <a:extLst>
              <a:ext uri="{FF2B5EF4-FFF2-40B4-BE49-F238E27FC236}">
                <a16:creationId xmlns:a16="http://schemas.microsoft.com/office/drawing/2014/main" id="{7FFCB107-4767-41FA-8521-25DCEF2B4D8C}"/>
              </a:ext>
            </a:extLst>
          </p:cNvPr>
          <p:cNvSpPr/>
          <p:nvPr/>
        </p:nvSpPr>
        <p:spPr>
          <a:xfrm>
            <a:off x="1341572" y="5948989"/>
            <a:ext cx="2890794" cy="724278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lgerian" panose="04020705040A02060702" pitchFamily="82" charset="0"/>
              </a:rPr>
              <a:t>Iniciar </a:t>
            </a:r>
            <a:r>
              <a:rPr lang="es-MX" sz="2800" dirty="0" err="1">
                <a:latin typeface="Algerian" panose="04020705040A02060702" pitchFamily="82" charset="0"/>
              </a:rPr>
              <a:t>Sesion</a:t>
            </a:r>
            <a:endParaRPr lang="es-PE" dirty="0">
              <a:latin typeface="Algerian" panose="04020705040A02060702" pitchFamily="82" charset="0"/>
            </a:endParaRPr>
          </a:p>
        </p:txBody>
      </p:sp>
      <p:sp>
        <p:nvSpPr>
          <p:cNvPr id="8" name="Marcador de contenido 2">
            <a:hlinkClick r:id="rId4" action="ppaction://hlinksldjump"/>
            <a:extLst>
              <a:ext uri="{FF2B5EF4-FFF2-40B4-BE49-F238E27FC236}">
                <a16:creationId xmlns:a16="http://schemas.microsoft.com/office/drawing/2014/main" id="{EF672324-2350-44BC-9C1A-5EA462AF9617}"/>
              </a:ext>
            </a:extLst>
          </p:cNvPr>
          <p:cNvSpPr txBox="1">
            <a:spLocks/>
          </p:cNvSpPr>
          <p:nvPr/>
        </p:nvSpPr>
        <p:spPr>
          <a:xfrm>
            <a:off x="0" y="775063"/>
            <a:ext cx="9585960" cy="5182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145" marR="6985" indent="0" algn="just">
              <a:lnSpc>
                <a:spcPct val="103000"/>
              </a:lnSpc>
              <a:spcAft>
                <a:spcPts val="20"/>
              </a:spcAft>
              <a:buNone/>
            </a:pPr>
            <a:r>
              <a:rPr lang="es-PE" sz="2000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Pantalla de inicio de sesión:</a:t>
            </a:r>
            <a:endParaRPr lang="es-PE" sz="2000" kern="100" dirty="0">
              <a:solidFill>
                <a:srgbClr val="000000"/>
              </a:solidFill>
              <a:effectLst/>
              <a:latin typeface="Candara" panose="020E0502030303020204" pitchFamily="34" charset="0"/>
              <a:ea typeface="Candara" panose="020E0502030303020204" pitchFamily="34" charset="0"/>
              <a:cs typeface="Candara" panose="020E0502030303020204" pitchFamily="34" charset="0"/>
            </a:endParaRPr>
          </a:p>
          <a:p>
            <a:pPr marL="271145" marR="6985" indent="0" algn="just">
              <a:lnSpc>
                <a:spcPct val="103000"/>
              </a:lnSpc>
              <a:spcAft>
                <a:spcPts val="20"/>
              </a:spcAft>
              <a:buNone/>
            </a:pPr>
            <a:r>
              <a:rPr lang="es-PE" sz="20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Vistazo principal al momento de iniciar el programa, aquí el cliente iniciara sesión con sus credenciales previamente registradas</a:t>
            </a:r>
          </a:p>
        </p:txBody>
      </p:sp>
      <p:sp>
        <p:nvSpPr>
          <p:cNvPr id="13" name="Rectángulo: esquinas redondeadas 12">
            <a:hlinkClick r:id="rId2" action="ppaction://hlinksldjump"/>
            <a:extLst>
              <a:ext uri="{FF2B5EF4-FFF2-40B4-BE49-F238E27FC236}">
                <a16:creationId xmlns:a16="http://schemas.microsoft.com/office/drawing/2014/main" id="{2B0B6FDD-68B7-4A95-80EC-A37EA27D5097}"/>
              </a:ext>
            </a:extLst>
          </p:cNvPr>
          <p:cNvSpPr/>
          <p:nvPr/>
        </p:nvSpPr>
        <p:spPr>
          <a:xfrm>
            <a:off x="5212079" y="5948989"/>
            <a:ext cx="2528935" cy="724278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lgerian" panose="04020705040A02060702" pitchFamily="82" charset="0"/>
              </a:rPr>
              <a:t>Regresar</a:t>
            </a:r>
            <a:endParaRPr lang="es-PE" dirty="0">
              <a:latin typeface="Algerian" panose="04020705040A02060702" pitchFamily="8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00587F0-DA8B-4BED-B537-2A0B494A83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8517" y="2012409"/>
            <a:ext cx="3883517" cy="372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55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4C6C128-36B5-4415-BBF7-392892D9E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hlinkClick r:id="rId2" action="ppaction://hlinksldjump"/>
            <a:extLst>
              <a:ext uri="{FF2B5EF4-FFF2-40B4-BE49-F238E27FC236}">
                <a16:creationId xmlns:a16="http://schemas.microsoft.com/office/drawing/2014/main" id="{B7FE378F-F87F-644D-F3F4-DD91413B492B}"/>
              </a:ext>
            </a:extLst>
          </p:cNvPr>
          <p:cNvSpPr txBox="1"/>
          <p:nvPr/>
        </p:nvSpPr>
        <p:spPr>
          <a:xfrm>
            <a:off x="0" y="24142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" dirty="0">
                <a:latin typeface="Algerian" panose="04020705040A02060702" pitchFamily="82" charset="0"/>
              </a:rPr>
              <a:t>						</a:t>
            </a:r>
            <a:r>
              <a:rPr lang="es-MX" sz="100" dirty="0">
                <a:latin typeface="Algerian" panose="04020705040A02060702" pitchFamily="82" charset="0"/>
              </a:rPr>
              <a:t>	</a:t>
            </a:r>
            <a:r>
              <a:rPr lang="es-MX" sz="300" dirty="0">
                <a:latin typeface="Algerian" panose="04020705040A02060702" pitchFamily="82" charset="0"/>
              </a:rPr>
              <a:t>		</a:t>
            </a:r>
          </a:p>
          <a:p>
            <a:r>
              <a:rPr lang="es-MX" sz="4800" dirty="0">
                <a:latin typeface="Algerian" panose="04020705040A02060702" pitchFamily="82" charset="0"/>
              </a:rPr>
              <a:t>						</a:t>
            </a:r>
            <a:r>
              <a:rPr lang="es-MX" sz="4800" dirty="0">
                <a:latin typeface="Felix Titling" panose="04060505060202020A04" pitchFamily="82" charset="0"/>
              </a:rPr>
              <a:t>Cuenta Cliente</a:t>
            </a:r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11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3200" dirty="0"/>
          </a:p>
        </p:txBody>
      </p:sp>
      <p:sp>
        <p:nvSpPr>
          <p:cNvPr id="4" name="Rectángulo: esquinas redondeadas 3">
            <a:hlinkClick r:id="rId3" action="ppaction://hlinksldjump"/>
            <a:extLst>
              <a:ext uri="{FF2B5EF4-FFF2-40B4-BE49-F238E27FC236}">
                <a16:creationId xmlns:a16="http://schemas.microsoft.com/office/drawing/2014/main" id="{73839B36-01DC-E3CC-9B8D-744F26F77CA3}"/>
              </a:ext>
            </a:extLst>
          </p:cNvPr>
          <p:cNvSpPr/>
          <p:nvPr/>
        </p:nvSpPr>
        <p:spPr>
          <a:xfrm>
            <a:off x="803177" y="5919543"/>
            <a:ext cx="1866448" cy="724278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lgerian" panose="04020705040A02060702" pitchFamily="82" charset="0"/>
              </a:rPr>
              <a:t>Carrito</a:t>
            </a:r>
            <a:endParaRPr lang="es-PE" dirty="0">
              <a:latin typeface="Algerian" panose="04020705040A02060702" pitchFamily="82" charset="0"/>
            </a:endParaRPr>
          </a:p>
        </p:txBody>
      </p:sp>
      <p:sp>
        <p:nvSpPr>
          <p:cNvPr id="8" name="Marcador de contenido 2">
            <a:hlinkClick r:id="rId4" action="ppaction://hlinksldjump"/>
            <a:extLst>
              <a:ext uri="{FF2B5EF4-FFF2-40B4-BE49-F238E27FC236}">
                <a16:creationId xmlns:a16="http://schemas.microsoft.com/office/drawing/2014/main" id="{80998647-E941-F6E6-5FB5-22F006080BA9}"/>
              </a:ext>
            </a:extLst>
          </p:cNvPr>
          <p:cNvSpPr txBox="1">
            <a:spLocks/>
          </p:cNvSpPr>
          <p:nvPr/>
        </p:nvSpPr>
        <p:spPr>
          <a:xfrm>
            <a:off x="0" y="775063"/>
            <a:ext cx="9585960" cy="5182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145" marR="6985" indent="0" algn="just">
              <a:lnSpc>
                <a:spcPct val="103000"/>
              </a:lnSpc>
              <a:spcAft>
                <a:spcPts val="20"/>
              </a:spcAft>
              <a:buNone/>
            </a:pPr>
            <a:r>
              <a:rPr lang="es-PE" sz="2000" b="1" kern="100" dirty="0">
                <a:solidFill>
                  <a:srgbClr val="000000"/>
                </a:solidFill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Vista de Cuenta Cliente(Productos):</a:t>
            </a:r>
          </a:p>
          <a:p>
            <a:pPr marL="271145" marR="6985" indent="0" algn="just">
              <a:lnSpc>
                <a:spcPct val="103000"/>
              </a:lnSpc>
              <a:spcAft>
                <a:spcPts val="20"/>
              </a:spcAft>
              <a:buNone/>
            </a:pPr>
            <a:r>
              <a:rPr lang="es-PE" dirty="0"/>
              <a:t>como podemos visualizar, tenemos un buscador integrado, botones para carrito, productos, pedidos y cerrar sesión, además de poder elegir los productos disponibles a comprar, el carrito queda desactivado hasta haber elegido el primer producto.</a:t>
            </a:r>
          </a:p>
        </p:txBody>
      </p:sp>
      <p:sp>
        <p:nvSpPr>
          <p:cNvPr id="13" name="Rectángulo: esquinas redondeadas 12">
            <a:hlinkClick r:id="rId5" action="ppaction://hlinksldjump"/>
            <a:extLst>
              <a:ext uri="{FF2B5EF4-FFF2-40B4-BE49-F238E27FC236}">
                <a16:creationId xmlns:a16="http://schemas.microsoft.com/office/drawing/2014/main" id="{50AB478C-A4B2-050D-0681-2B15FBBC3BCD}"/>
              </a:ext>
            </a:extLst>
          </p:cNvPr>
          <p:cNvSpPr/>
          <p:nvPr/>
        </p:nvSpPr>
        <p:spPr>
          <a:xfrm>
            <a:off x="4984835" y="5898602"/>
            <a:ext cx="3050997" cy="724278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lgerian" panose="04020705040A02060702" pitchFamily="82" charset="0"/>
              </a:rPr>
              <a:t>Cerrar Sesión</a:t>
            </a:r>
            <a:endParaRPr lang="es-PE" dirty="0">
              <a:latin typeface="Algerian" panose="04020705040A02060702" pitchFamily="8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5946D44-0F6E-AB20-B4D8-2E1CD0256D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8657" y="2170178"/>
            <a:ext cx="5512357" cy="3505252"/>
          </a:xfrm>
          <a:prstGeom prst="rect">
            <a:avLst/>
          </a:prstGeom>
        </p:spPr>
      </p:pic>
      <p:sp>
        <p:nvSpPr>
          <p:cNvPr id="9" name="Rectángulo: esquinas redondeadas 8">
            <a:hlinkClick r:id="rId7" action="ppaction://hlinksldjump"/>
            <a:extLst>
              <a:ext uri="{FF2B5EF4-FFF2-40B4-BE49-F238E27FC236}">
                <a16:creationId xmlns:a16="http://schemas.microsoft.com/office/drawing/2014/main" id="{8A8166AF-1E60-B83A-2563-624D9E16CC12}"/>
              </a:ext>
            </a:extLst>
          </p:cNvPr>
          <p:cNvSpPr/>
          <p:nvPr/>
        </p:nvSpPr>
        <p:spPr>
          <a:xfrm>
            <a:off x="2926532" y="5898602"/>
            <a:ext cx="1866448" cy="724278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lgerian" panose="04020705040A02060702" pitchFamily="82" charset="0"/>
              </a:rPr>
              <a:t>Pedidos</a:t>
            </a:r>
            <a:endParaRPr lang="es-PE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915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EF4B87B-4B3C-6030-32C7-B3A436720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hlinkClick r:id="rId2" action="ppaction://hlinksldjump"/>
            <a:extLst>
              <a:ext uri="{FF2B5EF4-FFF2-40B4-BE49-F238E27FC236}">
                <a16:creationId xmlns:a16="http://schemas.microsoft.com/office/drawing/2014/main" id="{B3AED42D-C2EE-3F95-2083-2C4B92113C20}"/>
              </a:ext>
            </a:extLst>
          </p:cNvPr>
          <p:cNvSpPr txBox="1"/>
          <p:nvPr/>
        </p:nvSpPr>
        <p:spPr>
          <a:xfrm>
            <a:off x="0" y="24142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" dirty="0">
                <a:latin typeface="Algerian" panose="04020705040A02060702" pitchFamily="82" charset="0"/>
              </a:rPr>
              <a:t>						</a:t>
            </a:r>
            <a:r>
              <a:rPr lang="es-MX" sz="100" dirty="0">
                <a:latin typeface="Algerian" panose="04020705040A02060702" pitchFamily="82" charset="0"/>
              </a:rPr>
              <a:t>	</a:t>
            </a:r>
            <a:r>
              <a:rPr lang="es-MX" sz="300" dirty="0">
                <a:latin typeface="Algerian" panose="04020705040A02060702" pitchFamily="82" charset="0"/>
              </a:rPr>
              <a:t>		</a:t>
            </a:r>
          </a:p>
          <a:p>
            <a:r>
              <a:rPr lang="es-MX" sz="4800" dirty="0">
                <a:latin typeface="Algerian" panose="04020705040A02060702" pitchFamily="82" charset="0"/>
              </a:rPr>
              <a:t>						</a:t>
            </a:r>
            <a:r>
              <a:rPr lang="es-MX" sz="4800" dirty="0">
                <a:latin typeface="Felix Titling" panose="04060505060202020A04" pitchFamily="82" charset="0"/>
              </a:rPr>
              <a:t>Cuenta Cliente</a:t>
            </a:r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11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3200" dirty="0"/>
          </a:p>
        </p:txBody>
      </p:sp>
      <p:sp>
        <p:nvSpPr>
          <p:cNvPr id="8" name="Marcador de contenido 2">
            <a:hlinkClick r:id="rId3" action="ppaction://hlinksldjump"/>
            <a:extLst>
              <a:ext uri="{FF2B5EF4-FFF2-40B4-BE49-F238E27FC236}">
                <a16:creationId xmlns:a16="http://schemas.microsoft.com/office/drawing/2014/main" id="{45ED58E6-2037-4A65-D161-6523CF3B210C}"/>
              </a:ext>
            </a:extLst>
          </p:cNvPr>
          <p:cNvSpPr txBox="1">
            <a:spLocks/>
          </p:cNvSpPr>
          <p:nvPr/>
        </p:nvSpPr>
        <p:spPr>
          <a:xfrm>
            <a:off x="0" y="775064"/>
            <a:ext cx="9585960" cy="4698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145" marR="6985" indent="0" algn="just">
              <a:lnSpc>
                <a:spcPct val="103000"/>
              </a:lnSpc>
              <a:spcAft>
                <a:spcPts val="20"/>
              </a:spcAft>
              <a:buNone/>
            </a:pPr>
            <a:r>
              <a:rPr lang="es-PE" sz="2000" b="1" kern="100" dirty="0">
                <a:solidFill>
                  <a:srgbClr val="000000"/>
                </a:solidFill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Vista de Cuenta Cliente(Carrito):</a:t>
            </a:r>
          </a:p>
          <a:p>
            <a:pPr marL="271145" marR="6985" indent="0" algn="just">
              <a:lnSpc>
                <a:spcPct val="103000"/>
              </a:lnSpc>
              <a:spcAft>
                <a:spcPts val="20"/>
              </a:spcAft>
              <a:buNone/>
            </a:pPr>
            <a:r>
              <a:rPr lang="es-PE" dirty="0"/>
              <a:t>Aquí es donde podemos tomar la decisión preliminar si deseamos comprar los productos seleccionados, eliminar algún producto de la “</a:t>
            </a:r>
            <a:r>
              <a:rPr lang="es-PE" dirty="0" err="1"/>
              <a:t>cesta”,vaciar</a:t>
            </a:r>
            <a:r>
              <a:rPr lang="es-PE" dirty="0"/>
              <a:t> el carrito o seguir comprando.</a:t>
            </a:r>
          </a:p>
        </p:txBody>
      </p:sp>
      <p:sp>
        <p:nvSpPr>
          <p:cNvPr id="9" name="Rectángulo: esquinas redondeadas 8">
            <a:hlinkClick r:id="rId4" action="ppaction://hlinksldjump"/>
            <a:extLst>
              <a:ext uri="{FF2B5EF4-FFF2-40B4-BE49-F238E27FC236}">
                <a16:creationId xmlns:a16="http://schemas.microsoft.com/office/drawing/2014/main" id="{A55FE935-5474-405D-E92B-29AB26B97A1D}"/>
              </a:ext>
            </a:extLst>
          </p:cNvPr>
          <p:cNvSpPr/>
          <p:nvPr/>
        </p:nvSpPr>
        <p:spPr>
          <a:xfrm>
            <a:off x="2299997" y="5818589"/>
            <a:ext cx="2034935" cy="724278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lgerian" panose="04020705040A02060702" pitchFamily="82" charset="0"/>
              </a:rPr>
              <a:t>Comprar</a:t>
            </a:r>
            <a:endParaRPr lang="es-PE" dirty="0">
              <a:latin typeface="Algerian" panose="04020705040A02060702" pitchFamily="8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95DE152-3684-345B-11E1-4792C2F9F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267" y="2227967"/>
            <a:ext cx="9464548" cy="2877935"/>
          </a:xfrm>
          <a:prstGeom prst="rect">
            <a:avLst/>
          </a:prstGeom>
        </p:spPr>
      </p:pic>
      <p:sp>
        <p:nvSpPr>
          <p:cNvPr id="7" name="Rectángulo: esquinas redondeadas 6">
            <a:hlinkClick r:id="rId6" action="ppaction://hlinksldjump"/>
            <a:extLst>
              <a:ext uri="{FF2B5EF4-FFF2-40B4-BE49-F238E27FC236}">
                <a16:creationId xmlns:a16="http://schemas.microsoft.com/office/drawing/2014/main" id="{4A38DD27-6696-36D1-946D-B8953B67A389}"/>
              </a:ext>
            </a:extLst>
          </p:cNvPr>
          <p:cNvSpPr/>
          <p:nvPr/>
        </p:nvSpPr>
        <p:spPr>
          <a:xfrm>
            <a:off x="5211063" y="5786711"/>
            <a:ext cx="2034935" cy="724278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lgerian" panose="04020705040A02060702" pitchFamily="82" charset="0"/>
              </a:rPr>
              <a:t>Vaciar</a:t>
            </a:r>
            <a:endParaRPr lang="es-PE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179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AB1C0D3-E258-3389-CDCF-2E38CD2CD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hlinkClick r:id="rId2" action="ppaction://hlinksldjump"/>
            <a:extLst>
              <a:ext uri="{FF2B5EF4-FFF2-40B4-BE49-F238E27FC236}">
                <a16:creationId xmlns:a16="http://schemas.microsoft.com/office/drawing/2014/main" id="{6B46FEEF-487E-D2A9-89A6-8524A73814A3}"/>
              </a:ext>
            </a:extLst>
          </p:cNvPr>
          <p:cNvSpPr txBox="1"/>
          <p:nvPr/>
        </p:nvSpPr>
        <p:spPr>
          <a:xfrm>
            <a:off x="0" y="24142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" dirty="0">
                <a:latin typeface="Algerian" panose="04020705040A02060702" pitchFamily="82" charset="0"/>
              </a:rPr>
              <a:t>						</a:t>
            </a:r>
            <a:r>
              <a:rPr lang="es-MX" sz="100" dirty="0">
                <a:latin typeface="Algerian" panose="04020705040A02060702" pitchFamily="82" charset="0"/>
              </a:rPr>
              <a:t>	</a:t>
            </a:r>
            <a:r>
              <a:rPr lang="es-MX" sz="300" dirty="0">
                <a:latin typeface="Algerian" panose="04020705040A02060702" pitchFamily="82" charset="0"/>
              </a:rPr>
              <a:t>		</a:t>
            </a:r>
          </a:p>
          <a:p>
            <a:r>
              <a:rPr lang="es-MX" sz="4800" dirty="0">
                <a:latin typeface="Algerian" panose="04020705040A02060702" pitchFamily="82" charset="0"/>
              </a:rPr>
              <a:t>						</a:t>
            </a:r>
            <a:r>
              <a:rPr lang="es-MX" sz="4800" dirty="0">
                <a:latin typeface="Felix Titling" panose="04060505060202020A04" pitchFamily="82" charset="0"/>
              </a:rPr>
              <a:t>Cuenta Cliente</a:t>
            </a:r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11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3200" dirty="0"/>
          </a:p>
        </p:txBody>
      </p:sp>
      <p:sp>
        <p:nvSpPr>
          <p:cNvPr id="8" name="Marcador de contenido 2">
            <a:hlinkClick r:id="rId3" action="ppaction://hlinksldjump"/>
            <a:extLst>
              <a:ext uri="{FF2B5EF4-FFF2-40B4-BE49-F238E27FC236}">
                <a16:creationId xmlns:a16="http://schemas.microsoft.com/office/drawing/2014/main" id="{687BB3DC-8213-DF6C-7E53-9DC7D499BFF2}"/>
              </a:ext>
            </a:extLst>
          </p:cNvPr>
          <p:cNvSpPr txBox="1">
            <a:spLocks/>
          </p:cNvSpPr>
          <p:nvPr/>
        </p:nvSpPr>
        <p:spPr>
          <a:xfrm>
            <a:off x="0" y="775063"/>
            <a:ext cx="9585960" cy="5182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145" marR="6985" indent="0" algn="just">
              <a:lnSpc>
                <a:spcPct val="103000"/>
              </a:lnSpc>
              <a:spcAft>
                <a:spcPts val="20"/>
              </a:spcAft>
              <a:buNone/>
            </a:pPr>
            <a:r>
              <a:rPr lang="es-PE" sz="2000" b="1" kern="100" dirty="0">
                <a:solidFill>
                  <a:srgbClr val="000000"/>
                </a:solidFill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Vista de Cuenta Cliente(Pedidos):</a:t>
            </a:r>
          </a:p>
          <a:p>
            <a:pPr marL="271145" marR="6985" indent="0" algn="just">
              <a:lnSpc>
                <a:spcPct val="103000"/>
              </a:lnSpc>
              <a:spcAft>
                <a:spcPts val="20"/>
              </a:spcAft>
              <a:buNone/>
            </a:pPr>
            <a:r>
              <a:rPr lang="es-PE" dirty="0"/>
              <a:t>Aquí podemos visualizar los detalles de la compra realizada o pedido, se puede desplegar el listado o ver en documento PDF un reporte de los productos elegidos.</a:t>
            </a:r>
          </a:p>
        </p:txBody>
      </p:sp>
      <p:sp>
        <p:nvSpPr>
          <p:cNvPr id="13" name="Rectángulo: esquinas redondeadas 12">
            <a:hlinkClick r:id="rId4" action="ppaction://hlinksldjump"/>
            <a:extLst>
              <a:ext uri="{FF2B5EF4-FFF2-40B4-BE49-F238E27FC236}">
                <a16:creationId xmlns:a16="http://schemas.microsoft.com/office/drawing/2014/main" id="{E8F90783-DB52-FC89-D567-93A17031FAE0}"/>
              </a:ext>
            </a:extLst>
          </p:cNvPr>
          <p:cNvSpPr/>
          <p:nvPr/>
        </p:nvSpPr>
        <p:spPr>
          <a:xfrm>
            <a:off x="4984835" y="5898602"/>
            <a:ext cx="3050997" cy="724278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lgerian" panose="04020705040A02060702" pitchFamily="82" charset="0"/>
              </a:rPr>
              <a:t>Cerrar Sesión</a:t>
            </a:r>
            <a:endParaRPr lang="es-PE" dirty="0">
              <a:latin typeface="Algerian" panose="04020705040A02060702" pitchFamily="82" charset="0"/>
            </a:endParaRPr>
          </a:p>
        </p:txBody>
      </p:sp>
      <p:sp>
        <p:nvSpPr>
          <p:cNvPr id="9" name="Rectángulo: esquinas redondeadas 8">
            <a:hlinkClick r:id="rId5" action="ppaction://hlinksldjump"/>
            <a:extLst>
              <a:ext uri="{FF2B5EF4-FFF2-40B4-BE49-F238E27FC236}">
                <a16:creationId xmlns:a16="http://schemas.microsoft.com/office/drawing/2014/main" id="{00D1A698-E25E-DF8B-48A8-BDB8F1170548}"/>
              </a:ext>
            </a:extLst>
          </p:cNvPr>
          <p:cNvSpPr/>
          <p:nvPr/>
        </p:nvSpPr>
        <p:spPr>
          <a:xfrm>
            <a:off x="1828462" y="5898602"/>
            <a:ext cx="2414185" cy="724278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lgerian" panose="04020705040A02060702" pitchFamily="82" charset="0"/>
              </a:rPr>
              <a:t>Productos</a:t>
            </a:r>
            <a:endParaRPr lang="es-PE" dirty="0">
              <a:latin typeface="Algerian" panose="04020705040A02060702" pitchFamily="8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DFC012B-0A6E-6C59-952A-BF71D5F1B1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868" y="2122790"/>
            <a:ext cx="7748394" cy="344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83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hlinkClick r:id="rId2" action="ppaction://hlinksldjump"/>
            <a:extLst>
              <a:ext uri="{FF2B5EF4-FFF2-40B4-BE49-F238E27FC236}">
                <a16:creationId xmlns:a16="http://schemas.microsoft.com/office/drawing/2014/main" id="{A1D077DB-B455-43E1-86FF-A7E2FC7B177E}"/>
              </a:ext>
            </a:extLst>
          </p:cNvPr>
          <p:cNvSpPr txBox="1"/>
          <p:nvPr/>
        </p:nvSpPr>
        <p:spPr>
          <a:xfrm>
            <a:off x="0" y="17233"/>
            <a:ext cx="1219200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" dirty="0">
                <a:latin typeface="Algerian" panose="04020705040A02060702" pitchFamily="82" charset="0"/>
              </a:rPr>
              <a:t>						</a:t>
            </a:r>
            <a:r>
              <a:rPr lang="es-MX" sz="100" dirty="0">
                <a:latin typeface="Algerian" panose="04020705040A02060702" pitchFamily="82" charset="0"/>
              </a:rPr>
              <a:t>	</a:t>
            </a:r>
            <a:r>
              <a:rPr lang="es-MX" sz="300" dirty="0">
                <a:latin typeface="Algerian" panose="04020705040A02060702" pitchFamily="82" charset="0"/>
              </a:rPr>
              <a:t>		</a:t>
            </a:r>
          </a:p>
          <a:p>
            <a:r>
              <a:rPr lang="es-MX" sz="5400" dirty="0">
                <a:latin typeface="Algerian" panose="04020705040A02060702" pitchFamily="82" charset="0"/>
              </a:rPr>
              <a:t>										Índice:</a:t>
            </a:r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11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3200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AE6C93C-EDFB-4912-A220-F27690AC461E}"/>
              </a:ext>
            </a:extLst>
          </p:cNvPr>
          <p:cNvSpPr/>
          <p:nvPr/>
        </p:nvSpPr>
        <p:spPr>
          <a:xfrm>
            <a:off x="6840085" y="3032584"/>
            <a:ext cx="2751589" cy="971551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Terminar Presentación</a:t>
            </a:r>
            <a:endParaRPr lang="es-PE"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Marcador de contenido 2">
            <a:hlinkClick r:id="rId3" action="ppaction://hlinksldjump"/>
            <a:extLst>
              <a:ext uri="{FF2B5EF4-FFF2-40B4-BE49-F238E27FC236}">
                <a16:creationId xmlns:a16="http://schemas.microsoft.com/office/drawing/2014/main" id="{EE5DFF77-0271-416F-A0C2-468368DAE088}"/>
              </a:ext>
            </a:extLst>
          </p:cNvPr>
          <p:cNvSpPr txBox="1">
            <a:spLocks/>
          </p:cNvSpPr>
          <p:nvPr/>
        </p:nvSpPr>
        <p:spPr>
          <a:xfrm>
            <a:off x="525448" y="904875"/>
            <a:ext cx="2080592" cy="55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dirty="0"/>
              <a:t>Resumen</a:t>
            </a:r>
          </a:p>
        </p:txBody>
      </p:sp>
      <p:sp>
        <p:nvSpPr>
          <p:cNvPr id="12" name="Marcador de contenido 2">
            <a:hlinkClick r:id="rId4" action="ppaction://hlinksldjump"/>
            <a:extLst>
              <a:ext uri="{FF2B5EF4-FFF2-40B4-BE49-F238E27FC236}">
                <a16:creationId xmlns:a16="http://schemas.microsoft.com/office/drawing/2014/main" id="{1C412994-3276-40EE-A9F2-60A315557FB0}"/>
              </a:ext>
            </a:extLst>
          </p:cNvPr>
          <p:cNvSpPr txBox="1">
            <a:spLocks/>
          </p:cNvSpPr>
          <p:nvPr/>
        </p:nvSpPr>
        <p:spPr>
          <a:xfrm>
            <a:off x="525448" y="1419545"/>
            <a:ext cx="2583512" cy="55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dirty="0"/>
              <a:t>Introducción</a:t>
            </a:r>
          </a:p>
        </p:txBody>
      </p:sp>
      <p:sp>
        <p:nvSpPr>
          <p:cNvPr id="13" name="Marcador de contenido 2">
            <a:hlinkClick r:id="rId5" action="ppaction://hlinksldjump"/>
            <a:extLst>
              <a:ext uri="{FF2B5EF4-FFF2-40B4-BE49-F238E27FC236}">
                <a16:creationId xmlns:a16="http://schemas.microsoft.com/office/drawing/2014/main" id="{1B49BB67-3A7A-427E-ABDE-43DC5A26E5E9}"/>
              </a:ext>
            </a:extLst>
          </p:cNvPr>
          <p:cNvSpPr txBox="1">
            <a:spLocks/>
          </p:cNvSpPr>
          <p:nvPr/>
        </p:nvSpPr>
        <p:spPr>
          <a:xfrm>
            <a:off x="525448" y="1934215"/>
            <a:ext cx="2583512" cy="55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dirty="0"/>
              <a:t>Diagnostico</a:t>
            </a:r>
          </a:p>
        </p:txBody>
      </p:sp>
      <p:sp>
        <p:nvSpPr>
          <p:cNvPr id="14" name="Marcador de contenido 2">
            <a:hlinkClick r:id="rId6" action="ppaction://hlinksldjump"/>
            <a:extLst>
              <a:ext uri="{FF2B5EF4-FFF2-40B4-BE49-F238E27FC236}">
                <a16:creationId xmlns:a16="http://schemas.microsoft.com/office/drawing/2014/main" id="{3342F65F-D290-4D29-BC8A-5D9C04915E16}"/>
              </a:ext>
            </a:extLst>
          </p:cNvPr>
          <p:cNvSpPr txBox="1">
            <a:spLocks/>
          </p:cNvSpPr>
          <p:nvPr/>
        </p:nvSpPr>
        <p:spPr>
          <a:xfrm>
            <a:off x="525449" y="2448885"/>
            <a:ext cx="2583512" cy="55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dirty="0"/>
              <a:t>Justificación</a:t>
            </a:r>
          </a:p>
        </p:txBody>
      </p:sp>
      <p:sp>
        <p:nvSpPr>
          <p:cNvPr id="15" name="Marcador de contenido 2">
            <a:hlinkClick r:id="rId7" action="ppaction://hlinksldjump"/>
            <a:extLst>
              <a:ext uri="{FF2B5EF4-FFF2-40B4-BE49-F238E27FC236}">
                <a16:creationId xmlns:a16="http://schemas.microsoft.com/office/drawing/2014/main" id="{238E0E68-9C22-4DFB-8B85-90E7066C0BA1}"/>
              </a:ext>
            </a:extLst>
          </p:cNvPr>
          <p:cNvSpPr txBox="1">
            <a:spLocks/>
          </p:cNvSpPr>
          <p:nvPr/>
        </p:nvSpPr>
        <p:spPr>
          <a:xfrm>
            <a:off x="525449" y="2963555"/>
            <a:ext cx="3878912" cy="55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dirty="0"/>
              <a:t>Definición y Alcance</a:t>
            </a:r>
          </a:p>
        </p:txBody>
      </p:sp>
      <p:sp>
        <p:nvSpPr>
          <p:cNvPr id="16" name="Marcador de contenido 2">
            <a:hlinkClick r:id="rId8" action="ppaction://hlinksldjump"/>
            <a:extLst>
              <a:ext uri="{FF2B5EF4-FFF2-40B4-BE49-F238E27FC236}">
                <a16:creationId xmlns:a16="http://schemas.microsoft.com/office/drawing/2014/main" id="{922E774D-FD69-49D4-A146-DAA97413B395}"/>
              </a:ext>
            </a:extLst>
          </p:cNvPr>
          <p:cNvSpPr txBox="1">
            <a:spLocks/>
          </p:cNvSpPr>
          <p:nvPr/>
        </p:nvSpPr>
        <p:spPr>
          <a:xfrm>
            <a:off x="525449" y="3478225"/>
            <a:ext cx="4336112" cy="55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dirty="0"/>
              <a:t>Productos y Entregables</a:t>
            </a:r>
          </a:p>
        </p:txBody>
      </p:sp>
      <p:sp>
        <p:nvSpPr>
          <p:cNvPr id="17" name="Marcador de contenido 2">
            <a:hlinkClick r:id="rId9" action="ppaction://hlinksldjump"/>
            <a:extLst>
              <a:ext uri="{FF2B5EF4-FFF2-40B4-BE49-F238E27FC236}">
                <a16:creationId xmlns:a16="http://schemas.microsoft.com/office/drawing/2014/main" id="{1A559236-E499-4A6E-9461-6792EF654C9E}"/>
              </a:ext>
            </a:extLst>
          </p:cNvPr>
          <p:cNvSpPr txBox="1">
            <a:spLocks/>
          </p:cNvSpPr>
          <p:nvPr/>
        </p:nvSpPr>
        <p:spPr>
          <a:xfrm>
            <a:off x="525449" y="3992895"/>
            <a:ext cx="2583512" cy="55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dirty="0"/>
              <a:t>Conclusiones</a:t>
            </a:r>
          </a:p>
        </p:txBody>
      </p:sp>
      <p:sp>
        <p:nvSpPr>
          <p:cNvPr id="18" name="Marcador de contenido 2">
            <a:hlinkClick r:id="rId10" action="ppaction://hlinksldjump"/>
            <a:extLst>
              <a:ext uri="{FF2B5EF4-FFF2-40B4-BE49-F238E27FC236}">
                <a16:creationId xmlns:a16="http://schemas.microsoft.com/office/drawing/2014/main" id="{DB518F66-82A1-48AB-9A10-F6CAA602F9DC}"/>
              </a:ext>
            </a:extLst>
          </p:cNvPr>
          <p:cNvSpPr txBox="1">
            <a:spLocks/>
          </p:cNvSpPr>
          <p:nvPr/>
        </p:nvSpPr>
        <p:spPr>
          <a:xfrm>
            <a:off x="525448" y="4507565"/>
            <a:ext cx="3360752" cy="55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dirty="0"/>
              <a:t>Recomendaciones</a:t>
            </a:r>
          </a:p>
        </p:txBody>
      </p:sp>
      <p:sp>
        <p:nvSpPr>
          <p:cNvPr id="19" name="Marcador de contenido 2">
            <a:hlinkClick r:id="rId11" action="ppaction://hlinksldjump"/>
            <a:extLst>
              <a:ext uri="{FF2B5EF4-FFF2-40B4-BE49-F238E27FC236}">
                <a16:creationId xmlns:a16="http://schemas.microsoft.com/office/drawing/2014/main" id="{CF55F912-16DB-4073-86D8-220C698F53BE}"/>
              </a:ext>
            </a:extLst>
          </p:cNvPr>
          <p:cNvSpPr txBox="1">
            <a:spLocks/>
          </p:cNvSpPr>
          <p:nvPr/>
        </p:nvSpPr>
        <p:spPr>
          <a:xfrm>
            <a:off x="525448" y="5022235"/>
            <a:ext cx="1867232" cy="55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dirty="0"/>
              <a:t>Glosario</a:t>
            </a:r>
          </a:p>
        </p:txBody>
      </p:sp>
      <p:sp>
        <p:nvSpPr>
          <p:cNvPr id="20" name="Marcador de contenido 2">
            <a:hlinkClick r:id="rId12" action="ppaction://hlinksldjump"/>
            <a:extLst>
              <a:ext uri="{FF2B5EF4-FFF2-40B4-BE49-F238E27FC236}">
                <a16:creationId xmlns:a16="http://schemas.microsoft.com/office/drawing/2014/main" id="{E6AD4BD6-D542-4B15-B9B3-3C046B7F8BBA}"/>
              </a:ext>
            </a:extLst>
          </p:cNvPr>
          <p:cNvSpPr txBox="1">
            <a:spLocks/>
          </p:cNvSpPr>
          <p:nvPr/>
        </p:nvSpPr>
        <p:spPr>
          <a:xfrm>
            <a:off x="525448" y="5536905"/>
            <a:ext cx="2583512" cy="55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dirty="0"/>
              <a:t>Bibliografía</a:t>
            </a:r>
          </a:p>
        </p:txBody>
      </p:sp>
      <p:sp>
        <p:nvSpPr>
          <p:cNvPr id="21" name="Marcador de contenido 2">
            <a:hlinkClick r:id="rId13" action="ppaction://hlinksldjump"/>
            <a:extLst>
              <a:ext uri="{FF2B5EF4-FFF2-40B4-BE49-F238E27FC236}">
                <a16:creationId xmlns:a16="http://schemas.microsoft.com/office/drawing/2014/main" id="{B650FDB3-3FD4-4F77-B09D-D0A26C8A6834}"/>
              </a:ext>
            </a:extLst>
          </p:cNvPr>
          <p:cNvSpPr txBox="1">
            <a:spLocks/>
          </p:cNvSpPr>
          <p:nvPr/>
        </p:nvSpPr>
        <p:spPr>
          <a:xfrm>
            <a:off x="525448" y="6051579"/>
            <a:ext cx="1699592" cy="55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dirty="0"/>
              <a:t>Anexo</a:t>
            </a:r>
          </a:p>
        </p:txBody>
      </p:sp>
    </p:spTree>
    <p:extLst>
      <p:ext uri="{BB962C8B-B14F-4D97-AF65-F5344CB8AC3E}">
        <p14:creationId xmlns:p14="http://schemas.microsoft.com/office/powerpoint/2010/main" val="1655175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hlinkClick r:id="rId2" action="ppaction://hlinksldjump"/>
            <a:extLst>
              <a:ext uri="{FF2B5EF4-FFF2-40B4-BE49-F238E27FC236}">
                <a16:creationId xmlns:a16="http://schemas.microsoft.com/office/drawing/2014/main" id="{C6905BEA-B902-4C48-8D20-05D14E640AC4}"/>
              </a:ext>
            </a:extLst>
          </p:cNvPr>
          <p:cNvSpPr txBox="1"/>
          <p:nvPr/>
        </p:nvSpPr>
        <p:spPr>
          <a:xfrm>
            <a:off x="0" y="24142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" dirty="0">
                <a:latin typeface="Algerian" panose="04020705040A02060702" pitchFamily="82" charset="0"/>
              </a:rPr>
              <a:t>						</a:t>
            </a:r>
            <a:r>
              <a:rPr lang="es-MX" sz="100" dirty="0">
                <a:latin typeface="Algerian" panose="04020705040A02060702" pitchFamily="82" charset="0"/>
              </a:rPr>
              <a:t>	</a:t>
            </a:r>
            <a:r>
              <a:rPr lang="es-MX" sz="300" dirty="0">
                <a:latin typeface="Algerian" panose="04020705040A02060702" pitchFamily="82" charset="0"/>
              </a:rPr>
              <a:t>		</a:t>
            </a:r>
          </a:p>
          <a:p>
            <a:r>
              <a:rPr lang="es-MX" sz="4800" dirty="0">
                <a:latin typeface="Algerian" panose="04020705040A02060702" pitchFamily="82" charset="0"/>
              </a:rPr>
              <a:t>							  </a:t>
            </a:r>
            <a:r>
              <a:rPr lang="es-MX" sz="4800" dirty="0">
                <a:latin typeface="Felix Titling" panose="04060505060202020A04" pitchFamily="82" charset="0"/>
              </a:rPr>
              <a:t>Empleado</a:t>
            </a:r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11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3200" dirty="0"/>
          </a:p>
        </p:txBody>
      </p:sp>
      <p:sp>
        <p:nvSpPr>
          <p:cNvPr id="8" name="Marcador de contenido 2">
            <a:hlinkClick r:id="rId3" action="ppaction://hlinksldjump"/>
            <a:extLst>
              <a:ext uri="{FF2B5EF4-FFF2-40B4-BE49-F238E27FC236}">
                <a16:creationId xmlns:a16="http://schemas.microsoft.com/office/drawing/2014/main" id="{EF672324-2350-44BC-9C1A-5EA462AF9617}"/>
              </a:ext>
            </a:extLst>
          </p:cNvPr>
          <p:cNvSpPr txBox="1">
            <a:spLocks/>
          </p:cNvSpPr>
          <p:nvPr/>
        </p:nvSpPr>
        <p:spPr>
          <a:xfrm>
            <a:off x="0" y="775063"/>
            <a:ext cx="9585960" cy="5182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145" marR="6985" indent="0" algn="just">
              <a:lnSpc>
                <a:spcPct val="103000"/>
              </a:lnSpc>
              <a:spcAft>
                <a:spcPts val="20"/>
              </a:spcAft>
              <a:buNone/>
            </a:pPr>
            <a:r>
              <a:rPr lang="es-PE" sz="2000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Pantalla de inicio de sesión:</a:t>
            </a:r>
            <a:endParaRPr lang="es-PE" sz="2000" kern="100" dirty="0">
              <a:solidFill>
                <a:srgbClr val="000000"/>
              </a:solidFill>
              <a:effectLst/>
              <a:latin typeface="Candara" panose="020E0502030303020204" pitchFamily="34" charset="0"/>
              <a:ea typeface="Candara" panose="020E0502030303020204" pitchFamily="34" charset="0"/>
              <a:cs typeface="Candara" panose="020E0502030303020204" pitchFamily="34" charset="0"/>
            </a:endParaRPr>
          </a:p>
          <a:p>
            <a:pPr marL="271145" marR="6985" indent="0" algn="just">
              <a:lnSpc>
                <a:spcPct val="103000"/>
              </a:lnSpc>
              <a:spcAft>
                <a:spcPts val="20"/>
              </a:spcAft>
              <a:buNone/>
            </a:pPr>
            <a:r>
              <a:rPr lang="es-PE" sz="20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aquí el sistema mandara un aviso al nuevo “empleado” que espere a que un administrador verifique su cuenta o puede que halla errado sus credenciales.</a:t>
            </a:r>
          </a:p>
        </p:txBody>
      </p:sp>
      <p:sp>
        <p:nvSpPr>
          <p:cNvPr id="13" name="Rectángulo: esquinas redondeadas 12">
            <a:hlinkClick r:id="rId4" action="ppaction://hlinksldjump"/>
            <a:extLst>
              <a:ext uri="{FF2B5EF4-FFF2-40B4-BE49-F238E27FC236}">
                <a16:creationId xmlns:a16="http://schemas.microsoft.com/office/drawing/2014/main" id="{2B0B6FDD-68B7-4A95-80EC-A37EA27D5097}"/>
              </a:ext>
            </a:extLst>
          </p:cNvPr>
          <p:cNvSpPr/>
          <p:nvPr/>
        </p:nvSpPr>
        <p:spPr>
          <a:xfrm>
            <a:off x="3947610" y="5948989"/>
            <a:ext cx="2528935" cy="724278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lgerian" panose="04020705040A02060702" pitchFamily="82" charset="0"/>
              </a:rPr>
              <a:t>Recuperar</a:t>
            </a:r>
            <a:endParaRPr lang="es-PE" dirty="0">
              <a:latin typeface="Algerian" panose="04020705040A02060702" pitchFamily="8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092B981-E99D-4E80-81AC-CD77382E6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9047" y="2014641"/>
            <a:ext cx="3646059" cy="372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63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hlinkClick r:id="rId2" action="ppaction://hlinksldjump"/>
            <a:extLst>
              <a:ext uri="{FF2B5EF4-FFF2-40B4-BE49-F238E27FC236}">
                <a16:creationId xmlns:a16="http://schemas.microsoft.com/office/drawing/2014/main" id="{C6905BEA-B902-4C48-8D20-05D14E640AC4}"/>
              </a:ext>
            </a:extLst>
          </p:cNvPr>
          <p:cNvSpPr txBox="1"/>
          <p:nvPr/>
        </p:nvSpPr>
        <p:spPr>
          <a:xfrm>
            <a:off x="0" y="24142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" dirty="0">
                <a:latin typeface="Algerian" panose="04020705040A02060702" pitchFamily="82" charset="0"/>
              </a:rPr>
              <a:t>						</a:t>
            </a:r>
            <a:r>
              <a:rPr lang="es-MX" sz="100" dirty="0">
                <a:latin typeface="Algerian" panose="04020705040A02060702" pitchFamily="82" charset="0"/>
              </a:rPr>
              <a:t>	</a:t>
            </a:r>
            <a:r>
              <a:rPr lang="es-MX" sz="300" dirty="0">
                <a:latin typeface="Algerian" panose="04020705040A02060702" pitchFamily="82" charset="0"/>
              </a:rPr>
              <a:t>		</a:t>
            </a:r>
          </a:p>
          <a:p>
            <a:r>
              <a:rPr lang="es-MX" sz="4800" dirty="0">
                <a:latin typeface="Algerian" panose="04020705040A02060702" pitchFamily="82" charset="0"/>
              </a:rPr>
              <a:t>							</a:t>
            </a:r>
            <a:r>
              <a:rPr lang="es-MX" sz="4800" dirty="0">
                <a:latin typeface="Felix Titling" panose="04060505060202020A04" pitchFamily="82" charset="0"/>
              </a:rPr>
              <a:t>Recuperar </a:t>
            </a:r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11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3200" dirty="0"/>
          </a:p>
        </p:txBody>
      </p:sp>
      <p:sp>
        <p:nvSpPr>
          <p:cNvPr id="8" name="Marcador de contenido 2">
            <a:hlinkClick r:id="rId3" action="ppaction://hlinksldjump"/>
            <a:extLst>
              <a:ext uri="{FF2B5EF4-FFF2-40B4-BE49-F238E27FC236}">
                <a16:creationId xmlns:a16="http://schemas.microsoft.com/office/drawing/2014/main" id="{EF672324-2350-44BC-9C1A-5EA462AF9617}"/>
              </a:ext>
            </a:extLst>
          </p:cNvPr>
          <p:cNvSpPr txBox="1">
            <a:spLocks/>
          </p:cNvSpPr>
          <p:nvPr/>
        </p:nvSpPr>
        <p:spPr>
          <a:xfrm>
            <a:off x="0" y="775063"/>
            <a:ext cx="9585960" cy="5182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145" marR="6985" indent="0" algn="l">
              <a:lnSpc>
                <a:spcPct val="103000"/>
              </a:lnSpc>
              <a:spcAft>
                <a:spcPts val="20"/>
              </a:spcAft>
              <a:buNone/>
            </a:pPr>
            <a:r>
              <a:rPr lang="es-PE" sz="1800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Recuperación de cuenta:</a:t>
            </a:r>
            <a:br>
              <a:rPr lang="es-PE" sz="18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</a:br>
            <a:r>
              <a:rPr lang="es-PE" sz="18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Vistazo de la recuperación de cuenta y de actualización de cuenta.</a:t>
            </a:r>
          </a:p>
        </p:txBody>
      </p:sp>
      <p:sp>
        <p:nvSpPr>
          <p:cNvPr id="13" name="Rectángulo: esquinas redondeadas 12">
            <a:hlinkClick r:id="rId4" action="ppaction://hlinksldjump"/>
            <a:extLst>
              <a:ext uri="{FF2B5EF4-FFF2-40B4-BE49-F238E27FC236}">
                <a16:creationId xmlns:a16="http://schemas.microsoft.com/office/drawing/2014/main" id="{2B0B6FDD-68B7-4A95-80EC-A37EA27D5097}"/>
              </a:ext>
            </a:extLst>
          </p:cNvPr>
          <p:cNvSpPr/>
          <p:nvPr/>
        </p:nvSpPr>
        <p:spPr>
          <a:xfrm>
            <a:off x="3947610" y="5948989"/>
            <a:ext cx="2528935" cy="724278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lgerian" panose="04020705040A02060702" pitchFamily="82" charset="0"/>
              </a:rPr>
              <a:t>Verificar</a:t>
            </a:r>
            <a:endParaRPr lang="es-PE" dirty="0">
              <a:latin typeface="Algerian" panose="04020705040A02060702" pitchFamily="8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7367EB-C5E8-47CC-BBD0-2528A29271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0252" y="1904701"/>
            <a:ext cx="63436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2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hlinkClick r:id="rId2" action="ppaction://hlinksldjump"/>
            <a:extLst>
              <a:ext uri="{FF2B5EF4-FFF2-40B4-BE49-F238E27FC236}">
                <a16:creationId xmlns:a16="http://schemas.microsoft.com/office/drawing/2014/main" id="{C6905BEA-B902-4C48-8D20-05D14E640AC4}"/>
              </a:ext>
            </a:extLst>
          </p:cNvPr>
          <p:cNvSpPr txBox="1"/>
          <p:nvPr/>
        </p:nvSpPr>
        <p:spPr>
          <a:xfrm>
            <a:off x="0" y="24142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" dirty="0">
                <a:latin typeface="Algerian" panose="04020705040A02060702" pitchFamily="82" charset="0"/>
              </a:rPr>
              <a:t>						</a:t>
            </a:r>
            <a:r>
              <a:rPr lang="es-MX" sz="100" dirty="0">
                <a:latin typeface="Algerian" panose="04020705040A02060702" pitchFamily="82" charset="0"/>
              </a:rPr>
              <a:t>	</a:t>
            </a:r>
            <a:r>
              <a:rPr lang="es-MX" sz="300" dirty="0">
                <a:latin typeface="Algerian" panose="04020705040A02060702" pitchFamily="82" charset="0"/>
              </a:rPr>
              <a:t>		</a:t>
            </a:r>
          </a:p>
          <a:p>
            <a:r>
              <a:rPr lang="es-MX" sz="4800" dirty="0">
                <a:latin typeface="Algerian" panose="04020705040A02060702" pitchFamily="82" charset="0"/>
              </a:rPr>
              <a:t>							</a:t>
            </a:r>
            <a:r>
              <a:rPr lang="es-MX" sz="4800" dirty="0">
                <a:latin typeface="Felix Titling" panose="04060505060202020A04" pitchFamily="82" charset="0"/>
              </a:rPr>
              <a:t>Actualizar </a:t>
            </a:r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11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3200" dirty="0"/>
          </a:p>
        </p:txBody>
      </p:sp>
      <p:sp>
        <p:nvSpPr>
          <p:cNvPr id="8" name="Marcador de contenido 2">
            <a:hlinkClick r:id="rId3" action="ppaction://hlinksldjump"/>
            <a:extLst>
              <a:ext uri="{FF2B5EF4-FFF2-40B4-BE49-F238E27FC236}">
                <a16:creationId xmlns:a16="http://schemas.microsoft.com/office/drawing/2014/main" id="{EF672324-2350-44BC-9C1A-5EA462AF9617}"/>
              </a:ext>
            </a:extLst>
          </p:cNvPr>
          <p:cNvSpPr txBox="1">
            <a:spLocks/>
          </p:cNvSpPr>
          <p:nvPr/>
        </p:nvSpPr>
        <p:spPr>
          <a:xfrm>
            <a:off x="0" y="775063"/>
            <a:ext cx="9585960" cy="5182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145" marR="6985" indent="0" algn="l">
              <a:lnSpc>
                <a:spcPct val="103000"/>
              </a:lnSpc>
              <a:spcAft>
                <a:spcPts val="20"/>
              </a:spcAft>
              <a:buNone/>
            </a:pPr>
            <a:r>
              <a:rPr lang="es-PE" sz="1800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Actualización de cuenta:</a:t>
            </a:r>
            <a:br>
              <a:rPr lang="es-PE" sz="18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</a:br>
            <a:r>
              <a:rPr lang="es-PE" sz="18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Aquí el usuario después de haber ingresado su correo electrónico puede cambiar sus credenciales de Usuario y contraseña si es que no se acuerda o dejarlos como esta y mantenerlos.</a:t>
            </a:r>
          </a:p>
        </p:txBody>
      </p:sp>
      <p:sp>
        <p:nvSpPr>
          <p:cNvPr id="13" name="Rectángulo: esquinas redondeadas 12">
            <a:hlinkClick r:id="rId4" action="ppaction://hlinksldjump"/>
            <a:extLst>
              <a:ext uri="{FF2B5EF4-FFF2-40B4-BE49-F238E27FC236}">
                <a16:creationId xmlns:a16="http://schemas.microsoft.com/office/drawing/2014/main" id="{2B0B6FDD-68B7-4A95-80EC-A37EA27D5097}"/>
              </a:ext>
            </a:extLst>
          </p:cNvPr>
          <p:cNvSpPr/>
          <p:nvPr/>
        </p:nvSpPr>
        <p:spPr>
          <a:xfrm>
            <a:off x="3894042" y="5957180"/>
            <a:ext cx="2636070" cy="724278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lgerian" panose="04020705040A02060702" pitchFamily="82" charset="0"/>
              </a:rPr>
              <a:t>Actualizar</a:t>
            </a:r>
            <a:endParaRPr lang="es-PE" dirty="0">
              <a:latin typeface="Algerian" panose="04020705040A02060702" pitchFamily="8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40DC901-FEA3-4208-B8B2-F4A3D2409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0252" y="1966361"/>
            <a:ext cx="63436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33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hlinkClick r:id="rId2" action="ppaction://hlinksldjump"/>
            <a:extLst>
              <a:ext uri="{FF2B5EF4-FFF2-40B4-BE49-F238E27FC236}">
                <a16:creationId xmlns:a16="http://schemas.microsoft.com/office/drawing/2014/main" id="{C6905BEA-B902-4C48-8D20-05D14E640AC4}"/>
              </a:ext>
            </a:extLst>
          </p:cNvPr>
          <p:cNvSpPr txBox="1"/>
          <p:nvPr/>
        </p:nvSpPr>
        <p:spPr>
          <a:xfrm>
            <a:off x="0" y="24142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" dirty="0">
                <a:latin typeface="Algerian" panose="04020705040A02060702" pitchFamily="82" charset="0"/>
              </a:rPr>
              <a:t>						</a:t>
            </a:r>
            <a:r>
              <a:rPr lang="es-MX" sz="100" dirty="0">
                <a:latin typeface="Algerian" panose="04020705040A02060702" pitchFamily="82" charset="0"/>
              </a:rPr>
              <a:t>	</a:t>
            </a:r>
            <a:r>
              <a:rPr lang="es-MX" sz="300" dirty="0">
                <a:latin typeface="Algerian" panose="04020705040A02060702" pitchFamily="82" charset="0"/>
              </a:rPr>
              <a:t>		</a:t>
            </a:r>
          </a:p>
          <a:p>
            <a:r>
              <a:rPr lang="es-MX" sz="4800" dirty="0">
                <a:latin typeface="Algerian" panose="04020705040A02060702" pitchFamily="82" charset="0"/>
              </a:rPr>
              <a:t>							  </a:t>
            </a:r>
            <a:r>
              <a:rPr lang="es-MX" sz="4800" dirty="0">
                <a:latin typeface="Felix Titling" panose="04060505060202020A04" pitchFamily="82" charset="0"/>
              </a:rPr>
              <a:t>Empleado</a:t>
            </a:r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11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3200" dirty="0"/>
          </a:p>
        </p:txBody>
      </p:sp>
      <p:sp>
        <p:nvSpPr>
          <p:cNvPr id="8" name="Marcador de contenido 2">
            <a:hlinkClick r:id="rId3" action="ppaction://hlinksldjump"/>
            <a:extLst>
              <a:ext uri="{FF2B5EF4-FFF2-40B4-BE49-F238E27FC236}">
                <a16:creationId xmlns:a16="http://schemas.microsoft.com/office/drawing/2014/main" id="{EF672324-2350-44BC-9C1A-5EA462AF9617}"/>
              </a:ext>
            </a:extLst>
          </p:cNvPr>
          <p:cNvSpPr txBox="1">
            <a:spLocks/>
          </p:cNvSpPr>
          <p:nvPr/>
        </p:nvSpPr>
        <p:spPr>
          <a:xfrm>
            <a:off x="0" y="775063"/>
            <a:ext cx="9585960" cy="5182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145" marR="6985" indent="0" algn="just">
              <a:lnSpc>
                <a:spcPct val="103000"/>
              </a:lnSpc>
              <a:spcAft>
                <a:spcPts val="20"/>
              </a:spcAft>
              <a:buNone/>
            </a:pPr>
            <a:r>
              <a:rPr lang="es-PE" sz="2000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Pantalla de inicio de sesión:</a:t>
            </a:r>
            <a:endParaRPr lang="es-PE" sz="2000" kern="100" dirty="0">
              <a:solidFill>
                <a:srgbClr val="000000"/>
              </a:solidFill>
              <a:effectLst/>
              <a:latin typeface="Candara" panose="020E0502030303020204" pitchFamily="34" charset="0"/>
              <a:ea typeface="Candara" panose="020E0502030303020204" pitchFamily="34" charset="0"/>
              <a:cs typeface="Candara" panose="020E0502030303020204" pitchFamily="34" charset="0"/>
            </a:endParaRPr>
          </a:p>
          <a:p>
            <a:pPr marL="271145" marR="6985" indent="0" algn="just">
              <a:lnSpc>
                <a:spcPct val="103000"/>
              </a:lnSpc>
              <a:spcAft>
                <a:spcPts val="20"/>
              </a:spcAft>
              <a:buNone/>
            </a:pPr>
            <a:r>
              <a:rPr lang="es-PE" sz="20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aquí el sistema mandara un aviso al nuevo “empleado” que espere a que un administrador verifique su cuenta o puede que halla errado sus credenciales.</a:t>
            </a:r>
          </a:p>
        </p:txBody>
      </p:sp>
      <p:sp>
        <p:nvSpPr>
          <p:cNvPr id="13" name="Rectángulo: esquinas redondeadas 12">
            <a:hlinkClick r:id="rId4" action="ppaction://hlinksldjump"/>
            <a:extLst>
              <a:ext uri="{FF2B5EF4-FFF2-40B4-BE49-F238E27FC236}">
                <a16:creationId xmlns:a16="http://schemas.microsoft.com/office/drawing/2014/main" id="{2B0B6FDD-68B7-4A95-80EC-A37EA27D5097}"/>
              </a:ext>
            </a:extLst>
          </p:cNvPr>
          <p:cNvSpPr/>
          <p:nvPr/>
        </p:nvSpPr>
        <p:spPr>
          <a:xfrm>
            <a:off x="1904362" y="5957180"/>
            <a:ext cx="2888618" cy="724278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lgerian" panose="04020705040A02060702" pitchFamily="82" charset="0"/>
              </a:rPr>
              <a:t>Iniciar Sesión</a:t>
            </a:r>
            <a:endParaRPr lang="es-PE" dirty="0">
              <a:latin typeface="Algerian" panose="04020705040A02060702" pitchFamily="82" charset="0"/>
            </a:endParaRPr>
          </a:p>
        </p:txBody>
      </p:sp>
      <p:sp>
        <p:nvSpPr>
          <p:cNvPr id="6" name="Rectángulo: esquinas redondeadas 5">
            <a:hlinkClick r:id="rId2" action="ppaction://hlinksldjump"/>
            <a:extLst>
              <a:ext uri="{FF2B5EF4-FFF2-40B4-BE49-F238E27FC236}">
                <a16:creationId xmlns:a16="http://schemas.microsoft.com/office/drawing/2014/main" id="{DA6FEC99-B46A-42D2-8AAF-A6DA92EC3E0A}"/>
              </a:ext>
            </a:extLst>
          </p:cNvPr>
          <p:cNvSpPr/>
          <p:nvPr/>
        </p:nvSpPr>
        <p:spPr>
          <a:xfrm>
            <a:off x="5212076" y="5984340"/>
            <a:ext cx="2528935" cy="724278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lgerian" panose="04020705040A02060702" pitchFamily="82" charset="0"/>
              </a:rPr>
              <a:t>Regresar</a:t>
            </a:r>
            <a:endParaRPr lang="es-PE" dirty="0">
              <a:latin typeface="Algerian" panose="04020705040A02060702" pitchFamily="8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5FBDBC-5D6B-4F8B-86B1-926A216235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1350" y="1985554"/>
            <a:ext cx="3791627" cy="365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83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hlinkClick r:id="rId2" action="ppaction://hlinksldjump"/>
            <a:extLst>
              <a:ext uri="{FF2B5EF4-FFF2-40B4-BE49-F238E27FC236}">
                <a16:creationId xmlns:a16="http://schemas.microsoft.com/office/drawing/2014/main" id="{C6905BEA-B902-4C48-8D20-05D14E640AC4}"/>
              </a:ext>
            </a:extLst>
          </p:cNvPr>
          <p:cNvSpPr txBox="1"/>
          <p:nvPr/>
        </p:nvSpPr>
        <p:spPr>
          <a:xfrm>
            <a:off x="0" y="24142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" dirty="0">
                <a:latin typeface="Algerian" panose="04020705040A02060702" pitchFamily="82" charset="0"/>
              </a:rPr>
              <a:t>						</a:t>
            </a:r>
            <a:r>
              <a:rPr lang="es-MX" sz="100" dirty="0">
                <a:latin typeface="Algerian" panose="04020705040A02060702" pitchFamily="82" charset="0"/>
              </a:rPr>
              <a:t>	</a:t>
            </a:r>
            <a:r>
              <a:rPr lang="es-MX" sz="300" dirty="0">
                <a:latin typeface="Algerian" panose="04020705040A02060702" pitchFamily="82" charset="0"/>
              </a:rPr>
              <a:t>		</a:t>
            </a:r>
          </a:p>
          <a:p>
            <a:r>
              <a:rPr lang="es-MX" sz="4800" dirty="0">
                <a:latin typeface="Algerian" panose="04020705040A02060702" pitchFamily="82" charset="0"/>
              </a:rPr>
              <a:t>					</a:t>
            </a:r>
            <a:r>
              <a:rPr lang="es-MX" sz="4800" dirty="0">
                <a:latin typeface="Felix Titling" panose="04060505060202020A04" pitchFamily="82" charset="0"/>
              </a:rPr>
              <a:t>Cuenta Empleado</a:t>
            </a:r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11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3200" dirty="0"/>
          </a:p>
        </p:txBody>
      </p:sp>
      <p:sp>
        <p:nvSpPr>
          <p:cNvPr id="8" name="Marcador de contenido 2">
            <a:hlinkClick r:id="rId3" action="ppaction://hlinksldjump"/>
            <a:extLst>
              <a:ext uri="{FF2B5EF4-FFF2-40B4-BE49-F238E27FC236}">
                <a16:creationId xmlns:a16="http://schemas.microsoft.com/office/drawing/2014/main" id="{EF672324-2350-44BC-9C1A-5EA462AF9617}"/>
              </a:ext>
            </a:extLst>
          </p:cNvPr>
          <p:cNvSpPr txBox="1">
            <a:spLocks/>
          </p:cNvSpPr>
          <p:nvPr/>
        </p:nvSpPr>
        <p:spPr>
          <a:xfrm>
            <a:off x="0" y="775063"/>
            <a:ext cx="9585960" cy="5182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145" marR="6985" indent="0" algn="just">
              <a:lnSpc>
                <a:spcPct val="103000"/>
              </a:lnSpc>
              <a:spcAft>
                <a:spcPts val="20"/>
              </a:spcAft>
              <a:buNone/>
            </a:pPr>
            <a:r>
              <a:rPr lang="es-PE" sz="2000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Vista de Cuenta Empleado(Usuarios):</a:t>
            </a:r>
            <a:endParaRPr lang="es-PE" sz="2000" kern="100" dirty="0">
              <a:solidFill>
                <a:srgbClr val="000000"/>
              </a:solidFill>
              <a:effectLst/>
              <a:latin typeface="Candara" panose="020E0502030303020204" pitchFamily="34" charset="0"/>
              <a:ea typeface="Candara" panose="020E0502030303020204" pitchFamily="34" charset="0"/>
              <a:cs typeface="Candara" panose="020E0502030303020204" pitchFamily="34" charset="0"/>
            </a:endParaRPr>
          </a:p>
          <a:p>
            <a:pPr marL="271145" marR="6985" indent="0" algn="just">
              <a:lnSpc>
                <a:spcPct val="103000"/>
              </a:lnSpc>
              <a:spcAft>
                <a:spcPts val="20"/>
              </a:spcAft>
              <a:buNone/>
            </a:pPr>
            <a:r>
              <a:rPr lang="es-PE" sz="18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la primera tabla en visualizar es la del listado de usuarios registrados, solo podremos visualizar a los clientes registrados y eliminar sus cuentas si es pertinente.</a:t>
            </a:r>
          </a:p>
        </p:txBody>
      </p:sp>
      <p:sp>
        <p:nvSpPr>
          <p:cNvPr id="13" name="Rectángulo: esquinas redondeadas 12">
            <a:hlinkClick r:id="rId4" action="ppaction://hlinksldjump"/>
            <a:extLst>
              <a:ext uri="{FF2B5EF4-FFF2-40B4-BE49-F238E27FC236}">
                <a16:creationId xmlns:a16="http://schemas.microsoft.com/office/drawing/2014/main" id="{2B0B6FDD-68B7-4A95-80EC-A37EA27D5097}"/>
              </a:ext>
            </a:extLst>
          </p:cNvPr>
          <p:cNvSpPr/>
          <p:nvPr/>
        </p:nvSpPr>
        <p:spPr>
          <a:xfrm>
            <a:off x="754829" y="5983823"/>
            <a:ext cx="2319295" cy="724278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lgerian" panose="04020705040A02060702" pitchFamily="82" charset="0"/>
              </a:rPr>
              <a:t>Productos</a:t>
            </a:r>
            <a:endParaRPr lang="es-PE" dirty="0">
              <a:latin typeface="Algerian" panose="04020705040A02060702" pitchFamily="82" charset="0"/>
            </a:endParaRPr>
          </a:p>
        </p:txBody>
      </p:sp>
      <p:sp>
        <p:nvSpPr>
          <p:cNvPr id="6" name="Rectángulo: esquinas redondeadas 5">
            <a:hlinkClick r:id="rId5" action="ppaction://hlinksldjump"/>
            <a:extLst>
              <a:ext uri="{FF2B5EF4-FFF2-40B4-BE49-F238E27FC236}">
                <a16:creationId xmlns:a16="http://schemas.microsoft.com/office/drawing/2014/main" id="{DA6FEC99-B46A-42D2-8AAF-A6DA92EC3E0A}"/>
              </a:ext>
            </a:extLst>
          </p:cNvPr>
          <p:cNvSpPr/>
          <p:nvPr/>
        </p:nvSpPr>
        <p:spPr>
          <a:xfrm>
            <a:off x="5608320" y="5983823"/>
            <a:ext cx="3039290" cy="724278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lgerian" panose="04020705040A02060702" pitchFamily="82" charset="0"/>
              </a:rPr>
              <a:t>Cerrar Sesión</a:t>
            </a:r>
            <a:endParaRPr lang="es-PE" dirty="0">
              <a:latin typeface="Algerian" panose="04020705040A02060702" pitchFamily="8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77600AF-C1E7-4FCE-92A4-0F014EFAEC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320" y="1930305"/>
            <a:ext cx="7855131" cy="3820774"/>
          </a:xfrm>
          <a:prstGeom prst="rect">
            <a:avLst/>
          </a:prstGeom>
        </p:spPr>
      </p:pic>
      <p:sp>
        <p:nvSpPr>
          <p:cNvPr id="9" name="Rectángulo: esquinas redondeadas 8">
            <a:hlinkClick r:id="rId7" action="ppaction://hlinksldjump"/>
            <a:extLst>
              <a:ext uri="{FF2B5EF4-FFF2-40B4-BE49-F238E27FC236}">
                <a16:creationId xmlns:a16="http://schemas.microsoft.com/office/drawing/2014/main" id="{4548F988-01A5-4F22-BF5E-50A6DE848F79}"/>
              </a:ext>
            </a:extLst>
          </p:cNvPr>
          <p:cNvSpPr/>
          <p:nvPr/>
        </p:nvSpPr>
        <p:spPr>
          <a:xfrm>
            <a:off x="3181574" y="5957180"/>
            <a:ext cx="2319295" cy="724278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lgerian" panose="04020705040A02060702" pitchFamily="82" charset="0"/>
              </a:rPr>
              <a:t>Pedidos</a:t>
            </a:r>
            <a:endParaRPr lang="es-PE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564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hlinkClick r:id="rId2" action="ppaction://hlinksldjump"/>
            <a:extLst>
              <a:ext uri="{FF2B5EF4-FFF2-40B4-BE49-F238E27FC236}">
                <a16:creationId xmlns:a16="http://schemas.microsoft.com/office/drawing/2014/main" id="{C6905BEA-B902-4C48-8D20-05D14E640AC4}"/>
              </a:ext>
            </a:extLst>
          </p:cNvPr>
          <p:cNvSpPr txBox="1"/>
          <p:nvPr/>
        </p:nvSpPr>
        <p:spPr>
          <a:xfrm>
            <a:off x="0" y="24142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" dirty="0">
                <a:latin typeface="Algerian" panose="04020705040A02060702" pitchFamily="82" charset="0"/>
              </a:rPr>
              <a:t>						</a:t>
            </a:r>
            <a:r>
              <a:rPr lang="es-MX" sz="100" dirty="0">
                <a:latin typeface="Algerian" panose="04020705040A02060702" pitchFamily="82" charset="0"/>
              </a:rPr>
              <a:t>	</a:t>
            </a:r>
            <a:r>
              <a:rPr lang="es-MX" sz="300" dirty="0">
                <a:latin typeface="Algerian" panose="04020705040A02060702" pitchFamily="82" charset="0"/>
              </a:rPr>
              <a:t>		</a:t>
            </a:r>
          </a:p>
          <a:p>
            <a:r>
              <a:rPr lang="es-MX" sz="4800" dirty="0">
                <a:latin typeface="Algerian" panose="04020705040A02060702" pitchFamily="82" charset="0"/>
              </a:rPr>
              <a:t>					</a:t>
            </a:r>
            <a:r>
              <a:rPr lang="es-MX" sz="4800" dirty="0">
                <a:latin typeface="Felix Titling" panose="04060505060202020A04" pitchFamily="82" charset="0"/>
              </a:rPr>
              <a:t>Cuenta Empleado</a:t>
            </a:r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11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3200" dirty="0"/>
          </a:p>
        </p:txBody>
      </p:sp>
      <p:sp>
        <p:nvSpPr>
          <p:cNvPr id="8" name="Marcador de contenido 2">
            <a:hlinkClick r:id="rId3" action="ppaction://hlinksldjump"/>
            <a:extLst>
              <a:ext uri="{FF2B5EF4-FFF2-40B4-BE49-F238E27FC236}">
                <a16:creationId xmlns:a16="http://schemas.microsoft.com/office/drawing/2014/main" id="{EF672324-2350-44BC-9C1A-5EA462AF9617}"/>
              </a:ext>
            </a:extLst>
          </p:cNvPr>
          <p:cNvSpPr txBox="1">
            <a:spLocks/>
          </p:cNvSpPr>
          <p:nvPr/>
        </p:nvSpPr>
        <p:spPr>
          <a:xfrm>
            <a:off x="0" y="775063"/>
            <a:ext cx="9585960" cy="5182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145" marR="6985" indent="0" algn="just">
              <a:lnSpc>
                <a:spcPct val="103000"/>
              </a:lnSpc>
              <a:spcAft>
                <a:spcPts val="20"/>
              </a:spcAft>
              <a:buNone/>
            </a:pPr>
            <a:r>
              <a:rPr lang="es-PE" sz="2000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Vista de Cuenta Empleado(Productos):</a:t>
            </a:r>
            <a:endParaRPr lang="es-PE" sz="2000" kern="100" dirty="0">
              <a:solidFill>
                <a:srgbClr val="000000"/>
              </a:solidFill>
              <a:effectLst/>
              <a:latin typeface="Candara" panose="020E0502030303020204" pitchFamily="34" charset="0"/>
              <a:ea typeface="Candara" panose="020E0502030303020204" pitchFamily="34" charset="0"/>
              <a:cs typeface="Candara" panose="020E0502030303020204" pitchFamily="34" charset="0"/>
            </a:endParaRPr>
          </a:p>
          <a:p>
            <a:pPr marL="271145" marR="6985" indent="0" algn="just">
              <a:lnSpc>
                <a:spcPct val="103000"/>
              </a:lnSpc>
              <a:spcAft>
                <a:spcPts val="20"/>
              </a:spcAft>
              <a:buNone/>
            </a:pPr>
            <a:r>
              <a:rPr lang="es-PE" kern="100" dirty="0">
                <a:solidFill>
                  <a:srgbClr val="000000"/>
                </a:solidFill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Aquí podemos ver la tabla de </a:t>
            </a:r>
            <a:r>
              <a:rPr lang="es-PE" sz="18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los productos, donde podemos registrar/editar nuevos productos a la vez el sistema desactiva automáticamente el producto si el stock es 0.</a:t>
            </a:r>
          </a:p>
        </p:txBody>
      </p:sp>
      <p:sp>
        <p:nvSpPr>
          <p:cNvPr id="13" name="Rectángulo: esquinas redondeadas 12">
            <a:hlinkClick r:id="rId4" action="ppaction://hlinksldjump"/>
            <a:extLst>
              <a:ext uri="{FF2B5EF4-FFF2-40B4-BE49-F238E27FC236}">
                <a16:creationId xmlns:a16="http://schemas.microsoft.com/office/drawing/2014/main" id="{2B0B6FDD-68B7-4A95-80EC-A37EA27D5097}"/>
              </a:ext>
            </a:extLst>
          </p:cNvPr>
          <p:cNvSpPr/>
          <p:nvPr/>
        </p:nvSpPr>
        <p:spPr>
          <a:xfrm>
            <a:off x="754829" y="5983823"/>
            <a:ext cx="2319295" cy="72427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lgerian" panose="04020705040A02060702" pitchFamily="82" charset="0"/>
              </a:rPr>
              <a:t>Usuarios</a:t>
            </a:r>
            <a:endParaRPr lang="es-PE" dirty="0">
              <a:latin typeface="Algerian" panose="04020705040A02060702" pitchFamily="82" charset="0"/>
            </a:endParaRPr>
          </a:p>
        </p:txBody>
      </p:sp>
      <p:sp>
        <p:nvSpPr>
          <p:cNvPr id="6" name="Rectángulo: esquinas redondeadas 5">
            <a:hlinkClick r:id="rId5" action="ppaction://hlinksldjump"/>
            <a:extLst>
              <a:ext uri="{FF2B5EF4-FFF2-40B4-BE49-F238E27FC236}">
                <a16:creationId xmlns:a16="http://schemas.microsoft.com/office/drawing/2014/main" id="{DA6FEC99-B46A-42D2-8AAF-A6DA92EC3E0A}"/>
              </a:ext>
            </a:extLst>
          </p:cNvPr>
          <p:cNvSpPr/>
          <p:nvPr/>
        </p:nvSpPr>
        <p:spPr>
          <a:xfrm>
            <a:off x="5608320" y="5983823"/>
            <a:ext cx="3039290" cy="724278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lgerian" panose="04020705040A02060702" pitchFamily="82" charset="0"/>
              </a:rPr>
              <a:t>Cerrar Sesión</a:t>
            </a:r>
            <a:endParaRPr lang="es-PE" dirty="0">
              <a:latin typeface="Algerian" panose="04020705040A02060702" pitchFamily="82" charset="0"/>
            </a:endParaRPr>
          </a:p>
        </p:txBody>
      </p:sp>
      <p:sp>
        <p:nvSpPr>
          <p:cNvPr id="9" name="Rectángulo: esquinas redondeadas 8">
            <a:hlinkClick r:id="rId6" action="ppaction://hlinksldjump"/>
            <a:extLst>
              <a:ext uri="{FF2B5EF4-FFF2-40B4-BE49-F238E27FC236}">
                <a16:creationId xmlns:a16="http://schemas.microsoft.com/office/drawing/2014/main" id="{4548F988-01A5-4F22-BF5E-50A6DE848F79}"/>
              </a:ext>
            </a:extLst>
          </p:cNvPr>
          <p:cNvSpPr/>
          <p:nvPr/>
        </p:nvSpPr>
        <p:spPr>
          <a:xfrm>
            <a:off x="3181574" y="5957180"/>
            <a:ext cx="2319295" cy="724278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lgerian" panose="04020705040A02060702" pitchFamily="82" charset="0"/>
              </a:rPr>
              <a:t>Pedidos</a:t>
            </a:r>
            <a:endParaRPr lang="es-PE" dirty="0">
              <a:latin typeface="Algerian" panose="04020705040A02060702" pitchFamily="8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E1151E6-AE69-499C-8CCD-513318FF7E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6777" y="1892783"/>
            <a:ext cx="5941931" cy="388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06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0AD877B-6945-6707-0FAA-B7EE19ED4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hlinkClick r:id="rId2" action="ppaction://hlinksldjump"/>
            <a:extLst>
              <a:ext uri="{FF2B5EF4-FFF2-40B4-BE49-F238E27FC236}">
                <a16:creationId xmlns:a16="http://schemas.microsoft.com/office/drawing/2014/main" id="{B234E89F-2BA0-7CF8-414F-0C176D9FF59C}"/>
              </a:ext>
            </a:extLst>
          </p:cNvPr>
          <p:cNvSpPr txBox="1"/>
          <p:nvPr/>
        </p:nvSpPr>
        <p:spPr>
          <a:xfrm>
            <a:off x="0" y="24142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" dirty="0">
                <a:latin typeface="Algerian" panose="04020705040A02060702" pitchFamily="82" charset="0"/>
              </a:rPr>
              <a:t>						</a:t>
            </a:r>
            <a:r>
              <a:rPr lang="es-MX" sz="100" dirty="0">
                <a:latin typeface="Algerian" panose="04020705040A02060702" pitchFamily="82" charset="0"/>
              </a:rPr>
              <a:t>	</a:t>
            </a:r>
            <a:r>
              <a:rPr lang="es-MX" sz="300" dirty="0">
                <a:latin typeface="Algerian" panose="04020705040A02060702" pitchFamily="82" charset="0"/>
              </a:rPr>
              <a:t>		</a:t>
            </a:r>
          </a:p>
          <a:p>
            <a:r>
              <a:rPr lang="es-MX" sz="4800" dirty="0">
                <a:latin typeface="Algerian" panose="04020705040A02060702" pitchFamily="82" charset="0"/>
              </a:rPr>
              <a:t>					</a:t>
            </a:r>
            <a:r>
              <a:rPr lang="es-MX" sz="4800" dirty="0">
                <a:latin typeface="Felix Titling" panose="04060505060202020A04" pitchFamily="82" charset="0"/>
              </a:rPr>
              <a:t>Cuenta Empleado</a:t>
            </a:r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11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3200" dirty="0"/>
          </a:p>
        </p:txBody>
      </p:sp>
      <p:sp>
        <p:nvSpPr>
          <p:cNvPr id="8" name="Marcador de contenido 2">
            <a:hlinkClick r:id="rId3" action="ppaction://hlinksldjump"/>
            <a:extLst>
              <a:ext uri="{FF2B5EF4-FFF2-40B4-BE49-F238E27FC236}">
                <a16:creationId xmlns:a16="http://schemas.microsoft.com/office/drawing/2014/main" id="{C8266671-D8D3-A606-E34C-29FE5F411F8C}"/>
              </a:ext>
            </a:extLst>
          </p:cNvPr>
          <p:cNvSpPr txBox="1">
            <a:spLocks/>
          </p:cNvSpPr>
          <p:nvPr/>
        </p:nvSpPr>
        <p:spPr>
          <a:xfrm>
            <a:off x="0" y="775063"/>
            <a:ext cx="9585960" cy="5182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145" marR="6985" indent="0" algn="just">
              <a:lnSpc>
                <a:spcPct val="103000"/>
              </a:lnSpc>
              <a:spcAft>
                <a:spcPts val="20"/>
              </a:spcAft>
              <a:buNone/>
            </a:pPr>
            <a:r>
              <a:rPr lang="es-PE" sz="2000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Vista de Cuenta Empleado(Pedidos):</a:t>
            </a:r>
            <a:endParaRPr lang="es-PE" sz="2000" kern="100" dirty="0">
              <a:solidFill>
                <a:srgbClr val="000000"/>
              </a:solidFill>
              <a:effectLst/>
              <a:latin typeface="Candara" panose="020E0502030303020204" pitchFamily="34" charset="0"/>
              <a:ea typeface="Candara" panose="020E0502030303020204" pitchFamily="34" charset="0"/>
              <a:cs typeface="Candara" panose="020E0502030303020204" pitchFamily="34" charset="0"/>
            </a:endParaRPr>
          </a:p>
          <a:p>
            <a:pPr marL="271145" marR="6985" indent="0" algn="just">
              <a:lnSpc>
                <a:spcPct val="103000"/>
              </a:lnSpc>
              <a:spcAft>
                <a:spcPts val="20"/>
              </a:spcAft>
              <a:buNone/>
            </a:pPr>
            <a:r>
              <a:rPr lang="es-PE" sz="18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La </a:t>
            </a:r>
            <a:r>
              <a:rPr lang="es-PE" sz="1800" kern="10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tabla que podemos </a:t>
            </a:r>
            <a:r>
              <a:rPr lang="es-PE" sz="18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apreciar es la tabla de pedidos donde se guarda el registro de compras de los clientes a la vez de poder ver los reportes de venta en formato PDF.</a:t>
            </a:r>
          </a:p>
        </p:txBody>
      </p:sp>
      <p:sp>
        <p:nvSpPr>
          <p:cNvPr id="13" name="Rectángulo: esquinas redondeadas 12">
            <a:hlinkClick r:id="rId4" action="ppaction://hlinksldjump"/>
            <a:extLst>
              <a:ext uri="{FF2B5EF4-FFF2-40B4-BE49-F238E27FC236}">
                <a16:creationId xmlns:a16="http://schemas.microsoft.com/office/drawing/2014/main" id="{CDB315D9-E690-8783-9E89-08281F141705}"/>
              </a:ext>
            </a:extLst>
          </p:cNvPr>
          <p:cNvSpPr/>
          <p:nvPr/>
        </p:nvSpPr>
        <p:spPr>
          <a:xfrm>
            <a:off x="754829" y="5983823"/>
            <a:ext cx="2319295" cy="72427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lgerian" panose="04020705040A02060702" pitchFamily="82" charset="0"/>
              </a:rPr>
              <a:t>Usuarios</a:t>
            </a:r>
            <a:endParaRPr lang="es-PE" dirty="0">
              <a:latin typeface="Algerian" panose="04020705040A02060702" pitchFamily="82" charset="0"/>
            </a:endParaRPr>
          </a:p>
        </p:txBody>
      </p:sp>
      <p:sp>
        <p:nvSpPr>
          <p:cNvPr id="6" name="Rectángulo: esquinas redondeadas 5">
            <a:hlinkClick r:id="rId5" action="ppaction://hlinksldjump"/>
            <a:extLst>
              <a:ext uri="{FF2B5EF4-FFF2-40B4-BE49-F238E27FC236}">
                <a16:creationId xmlns:a16="http://schemas.microsoft.com/office/drawing/2014/main" id="{A5884D1E-F8FB-F5E3-AEFB-BF789AC0417F}"/>
              </a:ext>
            </a:extLst>
          </p:cNvPr>
          <p:cNvSpPr/>
          <p:nvPr/>
        </p:nvSpPr>
        <p:spPr>
          <a:xfrm>
            <a:off x="5608320" y="5983823"/>
            <a:ext cx="3039290" cy="724278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lgerian" panose="04020705040A02060702" pitchFamily="82" charset="0"/>
              </a:rPr>
              <a:t>Cerrar Sesión</a:t>
            </a:r>
            <a:endParaRPr lang="es-PE" dirty="0">
              <a:latin typeface="Algerian" panose="04020705040A02060702" pitchFamily="82" charset="0"/>
            </a:endParaRPr>
          </a:p>
        </p:txBody>
      </p:sp>
      <p:sp>
        <p:nvSpPr>
          <p:cNvPr id="9" name="Rectángulo: esquinas redondeadas 8">
            <a:hlinkClick r:id="rId6" action="ppaction://hlinksldjump"/>
            <a:extLst>
              <a:ext uri="{FF2B5EF4-FFF2-40B4-BE49-F238E27FC236}">
                <a16:creationId xmlns:a16="http://schemas.microsoft.com/office/drawing/2014/main" id="{B419FEAF-9C9E-A305-ECB0-F1D8790E243E}"/>
              </a:ext>
            </a:extLst>
          </p:cNvPr>
          <p:cNvSpPr/>
          <p:nvPr/>
        </p:nvSpPr>
        <p:spPr>
          <a:xfrm>
            <a:off x="3181574" y="5957180"/>
            <a:ext cx="2319295" cy="724278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lgerian" panose="04020705040A02060702" pitchFamily="82" charset="0"/>
              </a:rPr>
              <a:t>Productos</a:t>
            </a:r>
            <a:endParaRPr lang="es-PE" dirty="0">
              <a:latin typeface="Algerian" panose="04020705040A02060702" pitchFamily="8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48D02C1-FAFB-47C2-90B0-DD44E8EDA3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8954" y="1862667"/>
            <a:ext cx="6182781" cy="394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08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hlinkClick r:id="rId2" action="ppaction://hlinksldjump"/>
            <a:extLst>
              <a:ext uri="{FF2B5EF4-FFF2-40B4-BE49-F238E27FC236}">
                <a16:creationId xmlns:a16="http://schemas.microsoft.com/office/drawing/2014/main" id="{FCB45F11-F509-41DC-B477-06F95BDC6605}"/>
              </a:ext>
            </a:extLst>
          </p:cNvPr>
          <p:cNvSpPr txBox="1"/>
          <p:nvPr/>
        </p:nvSpPr>
        <p:spPr>
          <a:xfrm>
            <a:off x="0" y="0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" dirty="0">
                <a:latin typeface="Algerian" panose="04020705040A02060702" pitchFamily="82" charset="0"/>
              </a:rPr>
              <a:t>						</a:t>
            </a:r>
            <a:r>
              <a:rPr lang="es-MX" sz="100" dirty="0">
                <a:latin typeface="Algerian" panose="04020705040A02060702" pitchFamily="82" charset="0"/>
              </a:rPr>
              <a:t>	</a:t>
            </a:r>
            <a:r>
              <a:rPr lang="es-MX" sz="300" dirty="0">
                <a:latin typeface="Algerian" panose="04020705040A02060702" pitchFamily="82" charset="0"/>
              </a:rPr>
              <a:t>		</a:t>
            </a:r>
          </a:p>
          <a:p>
            <a:r>
              <a:rPr lang="es-MX" sz="5400" dirty="0">
                <a:latin typeface="Algerian" panose="04020705040A02060702" pitchFamily="82" charset="0"/>
              </a:rPr>
              <a:t>		</a:t>
            </a:r>
            <a:r>
              <a:rPr lang="es-MX" sz="100" dirty="0">
                <a:solidFill>
                  <a:schemeClr val="bg1"/>
                </a:solidFill>
                <a:latin typeface="Algerian" panose="04020705040A02060702" pitchFamily="82" charset="0"/>
              </a:rPr>
              <a:t>a</a:t>
            </a:r>
            <a:r>
              <a:rPr lang="es-PE" sz="800" b="1" kern="100" dirty="0">
                <a:solidFill>
                  <a:srgbClr val="000000"/>
                </a:solidFill>
                <a:effectLst/>
                <a:latin typeface="Felix Titling" panose="04060505060202020A04" pitchFamily="82" charset="0"/>
                <a:ea typeface="Candara" panose="020E0502030303020204" pitchFamily="34" charset="0"/>
                <a:cs typeface="Candara" panose="020E0502030303020204" pitchFamily="34" charset="0"/>
              </a:rPr>
              <a:t> </a:t>
            </a:r>
            <a:r>
              <a:rPr lang="es-PE" sz="800" b="1" kern="100" dirty="0">
                <a:solidFill>
                  <a:srgbClr val="000000"/>
                </a:solidFill>
                <a:latin typeface="Felix Titling" panose="04060505060202020A04" pitchFamily="82" charset="0"/>
                <a:ea typeface="Candara" panose="020E0502030303020204" pitchFamily="34" charset="0"/>
                <a:cs typeface="Candara" panose="020E0502030303020204" pitchFamily="34" charset="0"/>
              </a:rPr>
              <a:t>               					</a:t>
            </a:r>
            <a:r>
              <a:rPr lang="es-MX" sz="4800" dirty="0"/>
              <a:t> </a:t>
            </a:r>
            <a:r>
              <a:rPr lang="es-MX" sz="4800" dirty="0">
                <a:latin typeface="Felix Titling" panose="04060505060202020A04" pitchFamily="82" charset="0"/>
              </a:rPr>
              <a:t>Resumen</a:t>
            </a:r>
            <a:endParaRPr lang="es-MX" sz="4800" dirty="0">
              <a:solidFill>
                <a:schemeClr val="bg1"/>
              </a:solidFill>
              <a:latin typeface="Felix Titling" panose="04060505060202020A04" pitchFamily="82" charset="0"/>
            </a:endParaRPr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11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3200" dirty="0"/>
          </a:p>
        </p:txBody>
      </p:sp>
      <p:sp>
        <p:nvSpPr>
          <p:cNvPr id="6" name="Rectángulo: esquinas redondeadas 5">
            <a:hlinkClick r:id="rId3" action="ppaction://hlinksldjump"/>
            <a:extLst>
              <a:ext uri="{FF2B5EF4-FFF2-40B4-BE49-F238E27FC236}">
                <a16:creationId xmlns:a16="http://schemas.microsoft.com/office/drawing/2014/main" id="{93632183-E75D-4686-8885-7C09A6CCF3EA}"/>
              </a:ext>
            </a:extLst>
          </p:cNvPr>
          <p:cNvSpPr/>
          <p:nvPr/>
        </p:nvSpPr>
        <p:spPr>
          <a:xfrm>
            <a:off x="3711200" y="5957180"/>
            <a:ext cx="2528935" cy="724278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lgerian" panose="04020705040A02060702" pitchFamily="82" charset="0"/>
              </a:rPr>
              <a:t>Regresar</a:t>
            </a:r>
            <a:endParaRPr lang="es-PE" dirty="0">
              <a:latin typeface="Algerian" panose="04020705040A02060702" pitchFamily="82" charset="0"/>
            </a:endParaRPr>
          </a:p>
        </p:txBody>
      </p:sp>
      <p:sp>
        <p:nvSpPr>
          <p:cNvPr id="9" name="Marcador de contenido 2">
            <a:hlinkClick r:id="rId2" action="ppaction://hlinksldjump"/>
            <a:extLst>
              <a:ext uri="{FF2B5EF4-FFF2-40B4-BE49-F238E27FC236}">
                <a16:creationId xmlns:a16="http://schemas.microsoft.com/office/drawing/2014/main" id="{02B32FE0-9CE5-49BE-BC8C-607814B5CD66}"/>
              </a:ext>
            </a:extLst>
          </p:cNvPr>
          <p:cNvSpPr txBox="1">
            <a:spLocks/>
          </p:cNvSpPr>
          <p:nvPr/>
        </p:nvSpPr>
        <p:spPr>
          <a:xfrm>
            <a:off x="640079" y="1471749"/>
            <a:ext cx="8877107" cy="417140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145" marR="6985" indent="0">
              <a:lnSpc>
                <a:spcPct val="103000"/>
              </a:lnSpc>
              <a:spcAft>
                <a:spcPts val="20"/>
              </a:spcAft>
              <a:buNone/>
            </a:pPr>
            <a:r>
              <a:rPr lang="es-PE" sz="36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Este proyecto, siendo un sistema de ventas, tiene como finalidad ser una solución inicial para que microempresas o emprendimientos puedan aumentar su presencia mediante un sistema de ventas en línea, que sea tanto seguro como intuitivo. Entre sus funciones, incluye un sistema de autenticación que permite a un administrador tener control sobre los usuarios registrados, además de poder añadir nuevos administradores, aceptar empleados y gestionar usuarios, productos y pedidos, incluyendo la visibilidad de los reportes.</a:t>
            </a:r>
          </a:p>
          <a:p>
            <a:pPr marL="271145" marR="6985" indent="0">
              <a:lnSpc>
                <a:spcPct val="103000"/>
              </a:lnSpc>
              <a:spcAft>
                <a:spcPts val="20"/>
              </a:spcAft>
              <a:buNone/>
            </a:pPr>
            <a:r>
              <a:rPr lang="es-PE" sz="36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Este proyecto fue elaborado en su totalidad utilizando Spring </a:t>
            </a:r>
            <a:r>
              <a:rPr lang="es-PE" sz="3600" kern="100" dirty="0" err="1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Boot</a:t>
            </a:r>
            <a:r>
              <a:rPr lang="es-PE" sz="36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 4.x con Maven y Java como motor principal, y MySQL como base de datos. Esto garantiza que la información del usuario y sus registros de compras estén siempre disponibles.</a:t>
            </a:r>
          </a:p>
          <a:p>
            <a:pPr marL="271145" marR="6985" indent="0">
              <a:lnSpc>
                <a:spcPct val="103000"/>
              </a:lnSpc>
              <a:spcAft>
                <a:spcPts val="20"/>
              </a:spcAft>
              <a:buNone/>
            </a:pPr>
            <a:r>
              <a:rPr lang="es-PE" sz="36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Esta propuesta forma parte del curso Lenguaje de Programación II, cumpliendo con los criterios y buenas prácticas enseñadas en la carrera de Computación e Informática.</a:t>
            </a:r>
          </a:p>
          <a:p>
            <a:pPr marL="0" indent="0">
              <a:buNone/>
            </a:pP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671701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hlinkClick r:id="rId2" action="ppaction://hlinksldjump"/>
            <a:extLst>
              <a:ext uri="{FF2B5EF4-FFF2-40B4-BE49-F238E27FC236}">
                <a16:creationId xmlns:a16="http://schemas.microsoft.com/office/drawing/2014/main" id="{E7A5988D-5FE3-4663-8B78-6973D3AC62C7}"/>
              </a:ext>
            </a:extLst>
          </p:cNvPr>
          <p:cNvSpPr txBox="1"/>
          <p:nvPr/>
        </p:nvSpPr>
        <p:spPr>
          <a:xfrm>
            <a:off x="0" y="17233"/>
            <a:ext cx="12192000" cy="679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" dirty="0">
                <a:latin typeface="Algerian" panose="04020705040A02060702" pitchFamily="82" charset="0"/>
              </a:rPr>
              <a:t>						</a:t>
            </a:r>
            <a:r>
              <a:rPr lang="es-MX" sz="100" dirty="0">
                <a:latin typeface="Algerian" panose="04020705040A02060702" pitchFamily="82" charset="0"/>
              </a:rPr>
              <a:t>	</a:t>
            </a:r>
            <a:r>
              <a:rPr lang="es-MX" sz="300" dirty="0">
                <a:latin typeface="Algerian" panose="04020705040A02060702" pitchFamily="82" charset="0"/>
              </a:rPr>
              <a:t>		</a:t>
            </a:r>
          </a:p>
          <a:p>
            <a:r>
              <a:rPr lang="es-MX" sz="1600" dirty="0">
                <a:latin typeface="Algerian" panose="04020705040A02060702" pitchFamily="82" charset="0"/>
              </a:rPr>
              <a:t>		</a:t>
            </a:r>
            <a:endParaRPr lang="es-MX" sz="100" dirty="0">
              <a:latin typeface="Algerian" panose="04020705040A02060702" pitchFamily="82" charset="0"/>
            </a:endParaRPr>
          </a:p>
          <a:p>
            <a:r>
              <a:rPr lang="es-MX" sz="3600" dirty="0">
                <a:latin typeface="Algerian" panose="04020705040A02060702" pitchFamily="82" charset="0"/>
              </a:rPr>
              <a:t>	  					</a:t>
            </a:r>
            <a:r>
              <a:rPr lang="es-MX" sz="4400" b="1" dirty="0">
                <a:latin typeface="Felix Titling" panose="04060505060202020A04" pitchFamily="82" charset="0"/>
              </a:rPr>
              <a:t>Introducción</a:t>
            </a:r>
            <a:endParaRPr lang="es-MX" sz="4800" b="1" dirty="0">
              <a:latin typeface="Felix Titling" panose="04060505060202020A04" pitchFamily="82" charset="0"/>
            </a:endParaRPr>
          </a:p>
          <a:p>
            <a:pPr marL="271145" marR="6985" indent="0">
              <a:lnSpc>
                <a:spcPct val="103000"/>
              </a:lnSpc>
              <a:spcAft>
                <a:spcPts val="20"/>
              </a:spcAft>
              <a:buNone/>
            </a:pPr>
            <a:endParaRPr lang="es-PE" sz="2400" kern="100" dirty="0">
              <a:solidFill>
                <a:srgbClr val="000000"/>
              </a:solidFill>
              <a:effectLst/>
              <a:latin typeface="Candara" panose="020E0502030303020204" pitchFamily="34" charset="0"/>
              <a:ea typeface="Candara" panose="020E0502030303020204" pitchFamily="34" charset="0"/>
              <a:cs typeface="Candara" panose="020E0502030303020204" pitchFamily="34" charset="0"/>
            </a:endParaRPr>
          </a:p>
          <a:p>
            <a:endParaRPr lang="es-MX" sz="2800" dirty="0"/>
          </a:p>
          <a:p>
            <a:endParaRPr lang="es-MX" sz="2800" dirty="0"/>
          </a:p>
          <a:p>
            <a:endParaRPr lang="es-MX" sz="2800" dirty="0"/>
          </a:p>
          <a:p>
            <a:endParaRPr lang="es-MX" sz="2800" dirty="0"/>
          </a:p>
          <a:p>
            <a:endParaRPr lang="es-MX" sz="2800" dirty="0"/>
          </a:p>
          <a:p>
            <a:endParaRPr lang="es-MX" sz="2800" dirty="0"/>
          </a:p>
          <a:p>
            <a:endParaRPr lang="es-MX" sz="2800" dirty="0"/>
          </a:p>
          <a:p>
            <a:endParaRPr lang="es-MX" sz="2800" dirty="0"/>
          </a:p>
          <a:p>
            <a:endParaRPr lang="es-MX" sz="28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3200" dirty="0"/>
          </a:p>
        </p:txBody>
      </p:sp>
      <p:sp>
        <p:nvSpPr>
          <p:cNvPr id="4" name="Rectángulo: esquinas redondeadas 3">
            <a:hlinkClick r:id="rId3" action="ppaction://hlinksldjump"/>
            <a:extLst>
              <a:ext uri="{FF2B5EF4-FFF2-40B4-BE49-F238E27FC236}">
                <a16:creationId xmlns:a16="http://schemas.microsoft.com/office/drawing/2014/main" id="{7C6A0A70-DFEC-48BA-A4C9-B300E401DBC5}"/>
              </a:ext>
            </a:extLst>
          </p:cNvPr>
          <p:cNvSpPr/>
          <p:nvPr/>
        </p:nvSpPr>
        <p:spPr>
          <a:xfrm>
            <a:off x="3711200" y="5957180"/>
            <a:ext cx="2528935" cy="724278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lgerian" panose="04020705040A02060702" pitchFamily="82" charset="0"/>
              </a:rPr>
              <a:t>Regresar</a:t>
            </a:r>
            <a:endParaRPr lang="es-PE" dirty="0">
              <a:latin typeface="Algerian" panose="04020705040A02060702" pitchFamily="82" charset="0"/>
            </a:endParaRPr>
          </a:p>
        </p:txBody>
      </p:sp>
      <p:sp>
        <p:nvSpPr>
          <p:cNvPr id="9" name="CuadroTexto 8">
            <a:hlinkClick r:id="rId2" action="ppaction://hlinksldjump"/>
            <a:extLst>
              <a:ext uri="{FF2B5EF4-FFF2-40B4-BE49-F238E27FC236}">
                <a16:creationId xmlns:a16="http://schemas.microsoft.com/office/drawing/2014/main" id="{623FED08-ED9A-4CCD-90AA-20971F26E6F0}"/>
              </a:ext>
            </a:extLst>
          </p:cNvPr>
          <p:cNvSpPr txBox="1"/>
          <p:nvPr/>
        </p:nvSpPr>
        <p:spPr>
          <a:xfrm>
            <a:off x="0" y="1500780"/>
            <a:ext cx="9433560" cy="385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8345" marR="6985" lvl="1">
              <a:lnSpc>
                <a:spcPct val="103000"/>
              </a:lnSpc>
              <a:spcAft>
                <a:spcPts val="20"/>
              </a:spcAft>
            </a:pPr>
            <a:r>
              <a:rPr lang="es-PE" sz="20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Consiste en un sistema de ventas, cuyo propósito es permitir al cliente acceder en todo momento al catálogo de productos disponibles para poder comprarlos, optimizando el tiempo que tomaría ir a un establecimiento físico.</a:t>
            </a:r>
          </a:p>
          <a:p>
            <a:pPr marL="728345" marR="6985" lvl="1">
              <a:lnSpc>
                <a:spcPct val="103000"/>
              </a:lnSpc>
              <a:spcAft>
                <a:spcPts val="20"/>
              </a:spcAft>
            </a:pPr>
            <a:r>
              <a:rPr lang="es-PE" sz="20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La necesidad de esta solución se da en un entorno dinámico donde el tiempo es cada vez más limitado y se busca tener acceso a productos “a un solo clic” de distancia.</a:t>
            </a:r>
          </a:p>
          <a:p>
            <a:pPr marL="728345" marR="6985" lvl="1">
              <a:lnSpc>
                <a:spcPct val="103000"/>
              </a:lnSpc>
              <a:spcAft>
                <a:spcPts val="20"/>
              </a:spcAft>
            </a:pPr>
            <a:r>
              <a:rPr lang="es-PE" sz="20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El impacto del sistema traerá beneficios a medio y largo plazo, contribuyendo a la modernización tecnológica, mejorando la productividad del negocio y ofreciendo una experiencia de gestión más amigable para los trabajadores, así como una experiencia de compra inmediata y óptima para los clientes, bajo el principio de "minimizar la carga cognitiva".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94292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hlinkClick r:id="rId2" action="ppaction://hlinksldjump"/>
            <a:extLst>
              <a:ext uri="{FF2B5EF4-FFF2-40B4-BE49-F238E27FC236}">
                <a16:creationId xmlns:a16="http://schemas.microsoft.com/office/drawing/2014/main" id="{518B0F37-332C-4B1E-BE52-F0F7184088F8}"/>
              </a:ext>
            </a:extLst>
          </p:cNvPr>
          <p:cNvSpPr txBox="1"/>
          <p:nvPr/>
        </p:nvSpPr>
        <p:spPr>
          <a:xfrm>
            <a:off x="0" y="17233"/>
            <a:ext cx="12192000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" dirty="0">
                <a:latin typeface="Algerian" panose="04020705040A02060702" pitchFamily="82" charset="0"/>
              </a:rPr>
              <a:t>						</a:t>
            </a:r>
            <a:r>
              <a:rPr lang="es-MX" sz="100" dirty="0">
                <a:latin typeface="Algerian" panose="04020705040A02060702" pitchFamily="82" charset="0"/>
              </a:rPr>
              <a:t>	</a:t>
            </a:r>
            <a:r>
              <a:rPr lang="es-MX" sz="300" dirty="0">
                <a:latin typeface="Algerian" panose="04020705040A02060702" pitchFamily="82" charset="0"/>
              </a:rPr>
              <a:t>		</a:t>
            </a:r>
          </a:p>
          <a:p>
            <a:r>
              <a:rPr lang="es-MX" sz="6600" dirty="0">
                <a:latin typeface="Algerian" panose="04020705040A02060702" pitchFamily="82" charset="0"/>
              </a:rPr>
              <a:t>						</a:t>
            </a:r>
            <a:r>
              <a:rPr lang="es-PE" sz="4800" b="1" kern="100" dirty="0">
                <a:solidFill>
                  <a:srgbClr val="000000"/>
                </a:solidFill>
                <a:effectLst/>
                <a:latin typeface="Felix Titling" panose="04060505060202020A04" pitchFamily="82" charset="0"/>
                <a:ea typeface="Candara" panose="020E0502030303020204" pitchFamily="34" charset="0"/>
                <a:cs typeface="Candara" panose="020E0502030303020204" pitchFamily="34" charset="0"/>
              </a:rPr>
              <a:t>Diagnostico</a:t>
            </a:r>
            <a:endParaRPr lang="es-MX" sz="600" dirty="0">
              <a:solidFill>
                <a:schemeClr val="bg1"/>
              </a:solidFill>
              <a:latin typeface="Felix Titling" panose="04060505060202020A04" pitchFamily="82" charset="0"/>
            </a:endParaRPr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11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3200" dirty="0"/>
          </a:p>
        </p:txBody>
      </p:sp>
      <p:sp>
        <p:nvSpPr>
          <p:cNvPr id="4" name="Rectángulo: esquinas redondeadas 3">
            <a:hlinkClick r:id="rId3" action="ppaction://hlinksldjump"/>
            <a:extLst>
              <a:ext uri="{FF2B5EF4-FFF2-40B4-BE49-F238E27FC236}">
                <a16:creationId xmlns:a16="http://schemas.microsoft.com/office/drawing/2014/main" id="{F540CC21-F1DA-4BB3-AC2C-15AAC53D6513}"/>
              </a:ext>
            </a:extLst>
          </p:cNvPr>
          <p:cNvSpPr/>
          <p:nvPr/>
        </p:nvSpPr>
        <p:spPr>
          <a:xfrm>
            <a:off x="3711200" y="5957180"/>
            <a:ext cx="2528935" cy="724278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lgerian" panose="04020705040A02060702" pitchFamily="82" charset="0"/>
              </a:rPr>
              <a:t>Regresar</a:t>
            </a:r>
            <a:endParaRPr lang="es-PE" dirty="0">
              <a:latin typeface="Algerian" panose="04020705040A02060702" pitchFamily="82" charset="0"/>
            </a:endParaRPr>
          </a:p>
        </p:txBody>
      </p:sp>
      <p:sp>
        <p:nvSpPr>
          <p:cNvPr id="9" name="Marcador de contenido 2">
            <a:hlinkClick r:id="rId2" action="ppaction://hlinksldjump"/>
            <a:extLst>
              <a:ext uri="{FF2B5EF4-FFF2-40B4-BE49-F238E27FC236}">
                <a16:creationId xmlns:a16="http://schemas.microsoft.com/office/drawing/2014/main" id="{7FCCB7C9-7275-4009-81CD-0A5D704633DB}"/>
              </a:ext>
            </a:extLst>
          </p:cNvPr>
          <p:cNvSpPr txBox="1">
            <a:spLocks/>
          </p:cNvSpPr>
          <p:nvPr/>
        </p:nvSpPr>
        <p:spPr>
          <a:xfrm>
            <a:off x="213360" y="1356360"/>
            <a:ext cx="9357360" cy="438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145" marR="6985" indent="0" algn="just">
              <a:lnSpc>
                <a:spcPct val="103000"/>
              </a:lnSpc>
              <a:spcAft>
                <a:spcPts val="20"/>
              </a:spcAft>
              <a:buNone/>
            </a:pPr>
            <a:r>
              <a:rPr lang="es-PE" sz="20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La transición de lo tradicional a lo digital es una necesidad actual. Los nuevos sistemas ofrecen grandes ventajas como disponibilidad 24/7, eliminación de colas de espera, y un entorno amigable e intuitivo para los usuarios.</a:t>
            </a:r>
          </a:p>
          <a:p>
            <a:pPr marL="271145" marR="6985" indent="0" algn="just">
              <a:lnSpc>
                <a:spcPct val="103000"/>
              </a:lnSpc>
              <a:spcAft>
                <a:spcPts val="20"/>
              </a:spcAft>
              <a:buNone/>
            </a:pPr>
            <a:r>
              <a:rPr lang="es-PE" sz="20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Desde el enfoque tecnológico y empresarial, esto ofrece grandes oportunidades como:</a:t>
            </a:r>
          </a:p>
          <a:p>
            <a:pPr marL="556895" marR="6985" indent="-285750" algn="just">
              <a:lnSpc>
                <a:spcPct val="103000"/>
              </a:lnSpc>
              <a:spcAft>
                <a:spcPts val="20"/>
              </a:spcAft>
            </a:pPr>
            <a:r>
              <a:rPr lang="es-PE" sz="20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Uso de herramientas modernas como Spring </a:t>
            </a:r>
            <a:r>
              <a:rPr lang="es-PE" sz="2000" kern="100" dirty="0" err="1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Boot</a:t>
            </a:r>
            <a:r>
              <a:rPr lang="es-PE" sz="20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 4.x, Maven, Java y MySQL.</a:t>
            </a:r>
          </a:p>
          <a:p>
            <a:pPr marL="556895" marR="6985" indent="-285750" algn="just">
              <a:lnSpc>
                <a:spcPct val="103000"/>
              </a:lnSpc>
              <a:spcAft>
                <a:spcPts val="20"/>
              </a:spcAft>
            </a:pPr>
            <a:r>
              <a:rPr lang="es-PE" sz="20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Creación de sistemas personalizados, seguros, robustos y escalables, que optimizan los procesos comerciales.</a:t>
            </a:r>
            <a:endParaRPr lang="es-PE" sz="2000" kern="100" dirty="0">
              <a:solidFill>
                <a:srgbClr val="000000"/>
              </a:solidFill>
              <a:latin typeface="Candara" panose="020E0502030303020204" pitchFamily="34" charset="0"/>
              <a:ea typeface="Candara" panose="020E0502030303020204" pitchFamily="34" charset="0"/>
              <a:cs typeface="Candara" panose="020E0502030303020204" pitchFamily="34" charset="0"/>
            </a:endParaRPr>
          </a:p>
          <a:p>
            <a:pPr marL="556895" marR="6985" indent="-285750" algn="just">
              <a:lnSpc>
                <a:spcPct val="103000"/>
              </a:lnSpc>
              <a:spcAft>
                <a:spcPts val="20"/>
              </a:spcAft>
            </a:pPr>
            <a:r>
              <a:rPr lang="es-PE" sz="20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Automatización de tareas, facilitando el acceso a información clave como productos e historial de compras, y mejorando la toma de decisiones en tiempo real.</a:t>
            </a:r>
          </a:p>
        </p:txBody>
      </p:sp>
    </p:spTree>
    <p:extLst>
      <p:ext uri="{BB962C8B-B14F-4D97-AF65-F5344CB8AC3E}">
        <p14:creationId xmlns:p14="http://schemas.microsoft.com/office/powerpoint/2010/main" val="4241733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hlinkClick r:id="rId2" action="ppaction://hlinksldjump"/>
            <a:extLst>
              <a:ext uri="{FF2B5EF4-FFF2-40B4-BE49-F238E27FC236}">
                <a16:creationId xmlns:a16="http://schemas.microsoft.com/office/drawing/2014/main" id="{C2307DA4-BDF3-44BF-B5A2-8A94FBEBA74C}"/>
              </a:ext>
            </a:extLst>
          </p:cNvPr>
          <p:cNvSpPr txBox="1"/>
          <p:nvPr/>
        </p:nvSpPr>
        <p:spPr>
          <a:xfrm>
            <a:off x="0" y="17233"/>
            <a:ext cx="12192000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" dirty="0">
                <a:latin typeface="Algerian" panose="04020705040A02060702" pitchFamily="82" charset="0"/>
              </a:rPr>
              <a:t>						</a:t>
            </a:r>
            <a:r>
              <a:rPr lang="es-MX" sz="100" dirty="0">
                <a:latin typeface="Algerian" panose="04020705040A02060702" pitchFamily="82" charset="0"/>
              </a:rPr>
              <a:t>	</a:t>
            </a:r>
            <a:r>
              <a:rPr lang="es-MX" sz="300" dirty="0">
                <a:latin typeface="Algerian" panose="04020705040A02060702" pitchFamily="82" charset="0"/>
              </a:rPr>
              <a:t>		</a:t>
            </a:r>
          </a:p>
          <a:p>
            <a:r>
              <a:rPr lang="es-MX" sz="6000" dirty="0">
                <a:latin typeface="Algerian" panose="04020705040A02060702" pitchFamily="82" charset="0"/>
              </a:rPr>
              <a:t>					 </a:t>
            </a:r>
            <a:r>
              <a:rPr lang="es-MX" sz="4800" dirty="0">
                <a:latin typeface="Felix Titling" panose="04060505060202020A04" pitchFamily="82" charset="0"/>
              </a:rPr>
              <a:t>Justificación</a:t>
            </a:r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11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3200" dirty="0"/>
          </a:p>
        </p:txBody>
      </p:sp>
      <p:sp>
        <p:nvSpPr>
          <p:cNvPr id="4" name="Rectángulo: esquinas redondeadas 3">
            <a:hlinkClick r:id="rId3" action="ppaction://hlinksldjump"/>
            <a:extLst>
              <a:ext uri="{FF2B5EF4-FFF2-40B4-BE49-F238E27FC236}">
                <a16:creationId xmlns:a16="http://schemas.microsoft.com/office/drawing/2014/main" id="{6260F285-B0C6-4C35-9621-DA363C192E1F}"/>
              </a:ext>
            </a:extLst>
          </p:cNvPr>
          <p:cNvSpPr/>
          <p:nvPr/>
        </p:nvSpPr>
        <p:spPr>
          <a:xfrm>
            <a:off x="3711200" y="5957180"/>
            <a:ext cx="2528935" cy="724278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lgerian" panose="04020705040A02060702" pitchFamily="82" charset="0"/>
              </a:rPr>
              <a:t>Regresar</a:t>
            </a:r>
            <a:endParaRPr lang="es-PE" dirty="0">
              <a:latin typeface="Algerian" panose="04020705040A02060702" pitchFamily="82" charset="0"/>
            </a:endParaRPr>
          </a:p>
        </p:txBody>
      </p:sp>
      <p:sp>
        <p:nvSpPr>
          <p:cNvPr id="6" name="Marcador de contenido 2">
            <a:hlinkClick r:id="rId2" action="ppaction://hlinksldjump"/>
            <a:extLst>
              <a:ext uri="{FF2B5EF4-FFF2-40B4-BE49-F238E27FC236}">
                <a16:creationId xmlns:a16="http://schemas.microsoft.com/office/drawing/2014/main" id="{0340444C-89F2-4778-AD0E-CAD46CBF56AE}"/>
              </a:ext>
            </a:extLst>
          </p:cNvPr>
          <p:cNvSpPr txBox="1">
            <a:spLocks/>
          </p:cNvSpPr>
          <p:nvPr/>
        </p:nvSpPr>
        <p:spPr>
          <a:xfrm>
            <a:off x="304800" y="1112520"/>
            <a:ext cx="9204960" cy="476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145" marR="6985" indent="0" algn="just">
              <a:lnSpc>
                <a:spcPct val="103000"/>
              </a:lnSpc>
              <a:spcAft>
                <a:spcPts val="20"/>
              </a:spcAft>
              <a:buNone/>
            </a:pPr>
            <a:r>
              <a:rPr lang="es-PE" sz="20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Muchas microempresas aún utilizan registros manuales o herramientas básicas que, a largo plazo, dificultan la gestión de productos.</a:t>
            </a:r>
          </a:p>
          <a:p>
            <a:pPr marL="271145" marR="6985" indent="0" algn="just">
              <a:lnSpc>
                <a:spcPct val="103000"/>
              </a:lnSpc>
              <a:spcAft>
                <a:spcPts val="20"/>
              </a:spcAft>
              <a:buNone/>
            </a:pPr>
            <a:r>
              <a:rPr lang="es-PE" sz="20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La implementación de esta solución tecnológica permitirá mejorar la eficiencia operativa, reduciendo errores humanos mediante un sistema automatizado cuidadosamente diseñado.</a:t>
            </a:r>
          </a:p>
          <a:p>
            <a:pPr marL="271145" marR="6985" indent="0" algn="just">
              <a:lnSpc>
                <a:spcPct val="103000"/>
              </a:lnSpc>
              <a:spcAft>
                <a:spcPts val="20"/>
              </a:spcAft>
              <a:buNone/>
            </a:pPr>
            <a:r>
              <a:rPr lang="es-PE" sz="2000" b="1" kern="100" dirty="0">
                <a:solidFill>
                  <a:srgbClr val="000000"/>
                </a:solidFill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	</a:t>
            </a:r>
            <a:r>
              <a:rPr lang="es-PE" sz="2000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Beneficiarios directos:</a:t>
            </a:r>
            <a:endParaRPr lang="es-PE" sz="2000" kern="100" dirty="0">
              <a:solidFill>
                <a:srgbClr val="000000"/>
              </a:solidFill>
              <a:effectLst/>
              <a:latin typeface="Candara" panose="020E0502030303020204" pitchFamily="34" charset="0"/>
              <a:ea typeface="Candara" panose="020E0502030303020204" pitchFamily="34" charset="0"/>
              <a:cs typeface="Candara" panose="020E0502030303020204" pitchFamily="34" charset="0"/>
            </a:endParaRPr>
          </a:p>
          <a:p>
            <a:pPr marL="277495" marR="6985" indent="-6350" algn="just">
              <a:lnSpc>
                <a:spcPct val="103000"/>
              </a:lnSpc>
              <a:spcAft>
                <a:spcPts val="20"/>
              </a:spcAft>
            </a:pPr>
            <a:r>
              <a:rPr lang="es-PE" sz="20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  Personal encargado de ventas.</a:t>
            </a:r>
          </a:p>
          <a:p>
            <a:pPr marL="277495" marR="6985" indent="-6350" algn="just">
              <a:lnSpc>
                <a:spcPct val="103000"/>
              </a:lnSpc>
              <a:spcAft>
                <a:spcPts val="20"/>
              </a:spcAft>
            </a:pPr>
            <a:r>
              <a:rPr lang="es-PE" sz="20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  Administradores con control total del sistema.</a:t>
            </a:r>
          </a:p>
          <a:p>
            <a:pPr marL="277495" marR="6985" indent="-6350" algn="just">
              <a:lnSpc>
                <a:spcPct val="103000"/>
              </a:lnSpc>
              <a:spcAft>
                <a:spcPts val="20"/>
              </a:spcAft>
            </a:pPr>
            <a:r>
              <a:rPr lang="es-PE" sz="20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  Proveedores, quienes recibirán reportes organizados. </a:t>
            </a:r>
          </a:p>
          <a:p>
            <a:pPr marL="271145" marR="6985" indent="0" algn="just">
              <a:lnSpc>
                <a:spcPct val="103000"/>
              </a:lnSpc>
              <a:spcAft>
                <a:spcPts val="20"/>
              </a:spcAft>
              <a:buNone/>
            </a:pPr>
            <a:r>
              <a:rPr lang="es-PE" sz="2000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	Beneficiarios indirectos:</a:t>
            </a:r>
            <a:endParaRPr lang="es-PE" sz="2000" kern="100" dirty="0">
              <a:solidFill>
                <a:srgbClr val="000000"/>
              </a:solidFill>
              <a:effectLst/>
              <a:latin typeface="Candara" panose="020E0502030303020204" pitchFamily="34" charset="0"/>
              <a:ea typeface="Candara" panose="020E0502030303020204" pitchFamily="34" charset="0"/>
              <a:cs typeface="Candara" panose="020E0502030303020204" pitchFamily="34" charset="0"/>
            </a:endParaRPr>
          </a:p>
          <a:p>
            <a:pPr marL="277495" marR="6985" indent="-6350" algn="just">
              <a:lnSpc>
                <a:spcPct val="103000"/>
              </a:lnSpc>
              <a:spcAft>
                <a:spcPts val="20"/>
              </a:spcAft>
            </a:pPr>
            <a:r>
              <a:rPr lang="es-PE" sz="20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  Clientes actuales y potenciales, quienes podrán realizar compras de forma rápida y en cualquier horario.</a:t>
            </a:r>
          </a:p>
        </p:txBody>
      </p:sp>
    </p:spTree>
    <p:extLst>
      <p:ext uri="{BB962C8B-B14F-4D97-AF65-F5344CB8AC3E}">
        <p14:creationId xmlns:p14="http://schemas.microsoft.com/office/powerpoint/2010/main" val="2034783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hlinkClick r:id="rId2" action="ppaction://hlinksldjump"/>
            <a:extLst>
              <a:ext uri="{FF2B5EF4-FFF2-40B4-BE49-F238E27FC236}">
                <a16:creationId xmlns:a16="http://schemas.microsoft.com/office/drawing/2014/main" id="{02B54D55-80DF-47C2-BAC8-EBDC1390D118}"/>
              </a:ext>
            </a:extLst>
          </p:cNvPr>
          <p:cNvSpPr txBox="1"/>
          <p:nvPr/>
        </p:nvSpPr>
        <p:spPr>
          <a:xfrm>
            <a:off x="0" y="17233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" dirty="0">
                <a:latin typeface="Algerian" panose="04020705040A02060702" pitchFamily="82" charset="0"/>
              </a:rPr>
              <a:t>						</a:t>
            </a:r>
            <a:r>
              <a:rPr lang="es-MX" sz="100" dirty="0">
                <a:latin typeface="Algerian" panose="04020705040A02060702" pitchFamily="82" charset="0"/>
              </a:rPr>
              <a:t>	</a:t>
            </a:r>
            <a:r>
              <a:rPr lang="es-MX" sz="300" dirty="0">
                <a:latin typeface="Algerian" panose="04020705040A02060702" pitchFamily="82" charset="0"/>
              </a:rPr>
              <a:t>		</a:t>
            </a:r>
          </a:p>
          <a:p>
            <a:r>
              <a:rPr lang="es-MX" sz="5400" dirty="0">
                <a:latin typeface="Algerian" panose="04020705040A02060702" pitchFamily="82" charset="0"/>
              </a:rPr>
              <a:t>		</a:t>
            </a:r>
            <a:r>
              <a:rPr lang="es-MX" sz="100" dirty="0">
                <a:solidFill>
                  <a:schemeClr val="bg1"/>
                </a:solidFill>
                <a:latin typeface="Algerian" panose="04020705040A02060702" pitchFamily="82" charset="0"/>
              </a:rPr>
              <a:t>a</a:t>
            </a:r>
            <a:r>
              <a:rPr lang="es-PE" sz="4800" b="1" kern="100" dirty="0">
                <a:solidFill>
                  <a:srgbClr val="000000"/>
                </a:solidFill>
                <a:effectLst/>
                <a:latin typeface="Felix Titling" panose="04060505060202020A04" pitchFamily="82" charset="0"/>
                <a:ea typeface="Candara" panose="020E0502030303020204" pitchFamily="34" charset="0"/>
                <a:cs typeface="Candara" panose="020E0502030303020204" pitchFamily="34" charset="0"/>
              </a:rPr>
              <a:t>Objetivos del Proyecto</a:t>
            </a:r>
            <a:endParaRPr lang="es-MX" sz="4800" dirty="0">
              <a:solidFill>
                <a:schemeClr val="bg1"/>
              </a:solidFill>
              <a:latin typeface="Felix Titling" panose="04060505060202020A04" pitchFamily="82" charset="0"/>
            </a:endParaRPr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11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3200" dirty="0"/>
          </a:p>
        </p:txBody>
      </p:sp>
      <p:sp>
        <p:nvSpPr>
          <p:cNvPr id="4" name="Rectángulo: esquinas redondeadas 3">
            <a:hlinkClick r:id="rId3" action="ppaction://hlinksldjump"/>
            <a:extLst>
              <a:ext uri="{FF2B5EF4-FFF2-40B4-BE49-F238E27FC236}">
                <a16:creationId xmlns:a16="http://schemas.microsoft.com/office/drawing/2014/main" id="{95C2299D-2CF1-4B55-B9E2-54909DD917D1}"/>
              </a:ext>
            </a:extLst>
          </p:cNvPr>
          <p:cNvSpPr/>
          <p:nvPr/>
        </p:nvSpPr>
        <p:spPr>
          <a:xfrm>
            <a:off x="3711200" y="5957180"/>
            <a:ext cx="2528935" cy="724278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lgerian" panose="04020705040A02060702" pitchFamily="82" charset="0"/>
              </a:rPr>
              <a:t>Regresar</a:t>
            </a:r>
            <a:endParaRPr lang="es-PE" dirty="0">
              <a:latin typeface="Algerian" panose="04020705040A02060702" pitchFamily="82" charset="0"/>
            </a:endParaRPr>
          </a:p>
        </p:txBody>
      </p:sp>
      <p:sp>
        <p:nvSpPr>
          <p:cNvPr id="6" name="Marcador de contenido 2">
            <a:hlinkClick r:id="rId2" action="ppaction://hlinksldjump"/>
            <a:extLst>
              <a:ext uri="{FF2B5EF4-FFF2-40B4-BE49-F238E27FC236}">
                <a16:creationId xmlns:a16="http://schemas.microsoft.com/office/drawing/2014/main" id="{EAAE7A3F-1AFC-4791-AF67-846F9BA0A6C0}"/>
              </a:ext>
            </a:extLst>
          </p:cNvPr>
          <p:cNvSpPr txBox="1">
            <a:spLocks/>
          </p:cNvSpPr>
          <p:nvPr/>
        </p:nvSpPr>
        <p:spPr>
          <a:xfrm>
            <a:off x="68387" y="1882466"/>
            <a:ext cx="9814560" cy="3398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145" marR="6985" indent="0" algn="just">
              <a:lnSpc>
                <a:spcPct val="103000"/>
              </a:lnSpc>
              <a:spcAft>
                <a:spcPts val="20"/>
              </a:spcAft>
              <a:buNone/>
            </a:pPr>
            <a:r>
              <a:rPr lang="es-PE" sz="2400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Objetivo 1:</a:t>
            </a:r>
            <a:endParaRPr lang="es-PE" sz="2400" kern="100" dirty="0">
              <a:solidFill>
                <a:srgbClr val="000000"/>
              </a:solidFill>
              <a:effectLst/>
              <a:latin typeface="Candara" panose="020E0502030303020204" pitchFamily="34" charset="0"/>
              <a:ea typeface="Candara" panose="020E0502030303020204" pitchFamily="34" charset="0"/>
              <a:cs typeface="Candara" panose="020E0502030303020204" pitchFamily="34" charset="0"/>
            </a:endParaRPr>
          </a:p>
          <a:p>
            <a:pPr marL="277495" marR="6985" indent="-6350" algn="just">
              <a:lnSpc>
                <a:spcPct val="103000"/>
              </a:lnSpc>
              <a:spcAft>
                <a:spcPts val="20"/>
              </a:spcAft>
            </a:pPr>
            <a:r>
              <a:rPr lang="es-PE" sz="24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Desarrollar un sistema de ventas web que permita un control de ventas ágil e intuitivo, brindando una experiencia de compra óptima a los clientes y una gestión eficiente para administradores y empleados.</a:t>
            </a:r>
          </a:p>
          <a:p>
            <a:pPr marL="271145" marR="6985" indent="0" algn="just">
              <a:lnSpc>
                <a:spcPct val="103000"/>
              </a:lnSpc>
              <a:spcAft>
                <a:spcPts val="20"/>
              </a:spcAft>
              <a:buNone/>
            </a:pPr>
            <a:r>
              <a:rPr lang="es-PE" sz="2400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	Objetivo 2:</a:t>
            </a:r>
            <a:endParaRPr lang="es-PE" sz="2400" kern="100" dirty="0">
              <a:solidFill>
                <a:srgbClr val="000000"/>
              </a:solidFill>
              <a:effectLst/>
              <a:latin typeface="Candara" panose="020E0502030303020204" pitchFamily="34" charset="0"/>
              <a:ea typeface="Candara" panose="020E0502030303020204" pitchFamily="34" charset="0"/>
              <a:cs typeface="Candara" panose="020E0502030303020204" pitchFamily="34" charset="0"/>
            </a:endParaRPr>
          </a:p>
          <a:p>
            <a:pPr marL="277495" marR="6985" indent="-6350" algn="just">
              <a:lnSpc>
                <a:spcPct val="103000"/>
              </a:lnSpc>
              <a:spcAft>
                <a:spcPts val="20"/>
              </a:spcAft>
            </a:pPr>
            <a:r>
              <a:rPr lang="es-PE" sz="24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Proporcionar un sistema seguro, escalable y fácil de usar para clientes, empleados y administradores.</a:t>
            </a:r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098774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hlinkClick r:id="rId2" action="ppaction://hlinksldjump"/>
            <a:extLst>
              <a:ext uri="{FF2B5EF4-FFF2-40B4-BE49-F238E27FC236}">
                <a16:creationId xmlns:a16="http://schemas.microsoft.com/office/drawing/2014/main" id="{A15D55E6-5099-4FCB-B299-D756CBB60D15}"/>
              </a:ext>
            </a:extLst>
          </p:cNvPr>
          <p:cNvSpPr txBox="1"/>
          <p:nvPr/>
        </p:nvSpPr>
        <p:spPr>
          <a:xfrm>
            <a:off x="0" y="17233"/>
            <a:ext cx="12192000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" dirty="0">
                <a:latin typeface="Algerian" panose="04020705040A02060702" pitchFamily="82" charset="0"/>
              </a:rPr>
              <a:t>						</a:t>
            </a:r>
            <a:r>
              <a:rPr lang="es-MX" sz="100" dirty="0">
                <a:latin typeface="Algerian" panose="04020705040A02060702" pitchFamily="82" charset="0"/>
              </a:rPr>
              <a:t>	</a:t>
            </a:r>
            <a:r>
              <a:rPr lang="es-MX" sz="300" dirty="0">
                <a:latin typeface="Algerian" panose="04020705040A02060702" pitchFamily="82" charset="0"/>
              </a:rPr>
              <a:t>		</a:t>
            </a:r>
          </a:p>
          <a:p>
            <a:r>
              <a:rPr lang="es-MX" sz="5400" dirty="0">
                <a:latin typeface="Algerian" panose="04020705040A02060702" pitchFamily="82" charset="0"/>
              </a:rPr>
              <a:t>	</a:t>
            </a:r>
            <a:r>
              <a:rPr lang="es-MX" sz="4800" dirty="0">
                <a:latin typeface="Felix Titling" panose="04060505060202020A04" pitchFamily="82" charset="0"/>
              </a:rPr>
              <a:t>	</a:t>
            </a:r>
            <a:r>
              <a:rPr lang="es-MX" sz="4800" dirty="0">
                <a:solidFill>
                  <a:schemeClr val="bg1"/>
                </a:solidFill>
                <a:latin typeface="Felix Titling" panose="04060505060202020A04" pitchFamily="82" charset="0"/>
              </a:rPr>
              <a:t>a</a:t>
            </a:r>
            <a:r>
              <a:rPr lang="es-PE" sz="4800" b="1" kern="100" dirty="0">
                <a:solidFill>
                  <a:srgbClr val="000000"/>
                </a:solidFill>
                <a:effectLst/>
                <a:latin typeface="Felix Titling" panose="04060505060202020A04" pitchFamily="82" charset="0"/>
                <a:ea typeface="Candara" panose="020E0502030303020204" pitchFamily="34" charset="0"/>
                <a:cs typeface="Candara" panose="020E0502030303020204" pitchFamily="34" charset="0"/>
              </a:rPr>
              <a:t> Definición y alcance</a:t>
            </a:r>
            <a:endParaRPr lang="es-MX" sz="4800" dirty="0">
              <a:solidFill>
                <a:schemeClr val="bg1"/>
              </a:solidFill>
              <a:latin typeface="Felix Titling" panose="04060505060202020A04" pitchFamily="82" charset="0"/>
            </a:endParaRPr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11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3200" dirty="0"/>
          </a:p>
        </p:txBody>
      </p:sp>
      <p:sp>
        <p:nvSpPr>
          <p:cNvPr id="4" name="Rectángulo: esquinas redondeadas 3">
            <a:hlinkClick r:id="rId3" action="ppaction://hlinksldjump"/>
            <a:extLst>
              <a:ext uri="{FF2B5EF4-FFF2-40B4-BE49-F238E27FC236}">
                <a16:creationId xmlns:a16="http://schemas.microsoft.com/office/drawing/2014/main" id="{1421E51D-0C21-460F-8E3D-B9FDDDB54070}"/>
              </a:ext>
            </a:extLst>
          </p:cNvPr>
          <p:cNvSpPr/>
          <p:nvPr/>
        </p:nvSpPr>
        <p:spPr>
          <a:xfrm>
            <a:off x="3711200" y="5957180"/>
            <a:ext cx="2528935" cy="724278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lgerian" panose="04020705040A02060702" pitchFamily="82" charset="0"/>
              </a:rPr>
              <a:t>Regresar</a:t>
            </a:r>
            <a:endParaRPr lang="es-PE" dirty="0">
              <a:latin typeface="Algerian" panose="04020705040A02060702" pitchFamily="82" charset="0"/>
            </a:endParaRPr>
          </a:p>
        </p:txBody>
      </p:sp>
      <p:sp>
        <p:nvSpPr>
          <p:cNvPr id="8" name="Marcador de contenido 2">
            <a:hlinkClick r:id="rId2" action="ppaction://hlinksldjump"/>
            <a:extLst>
              <a:ext uri="{FF2B5EF4-FFF2-40B4-BE49-F238E27FC236}">
                <a16:creationId xmlns:a16="http://schemas.microsoft.com/office/drawing/2014/main" id="{52140CC1-CF94-40B1-82CF-897095BB67DE}"/>
              </a:ext>
            </a:extLst>
          </p:cNvPr>
          <p:cNvSpPr txBox="1">
            <a:spLocks/>
          </p:cNvSpPr>
          <p:nvPr/>
        </p:nvSpPr>
        <p:spPr>
          <a:xfrm>
            <a:off x="0" y="1142999"/>
            <a:ext cx="9464040" cy="4678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7495" marR="6985" indent="-6350" algn="just">
              <a:lnSpc>
                <a:spcPct val="103000"/>
              </a:lnSpc>
              <a:spcAft>
                <a:spcPts val="20"/>
              </a:spcAft>
            </a:pPr>
            <a:r>
              <a:rPr lang="es-PE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Registro de usuarios: </a:t>
            </a:r>
            <a:r>
              <a:rPr lang="es-PE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Los usuarios pueden registrarse como clientes o empleados. Los empleados quedarán en espera hasta que un administrador valide su cuenta; recibirán notificaciones si su acceso aún no ha sido aprobado.</a:t>
            </a:r>
          </a:p>
          <a:p>
            <a:pPr marL="277495" marR="6985" indent="-6350" algn="just">
              <a:lnSpc>
                <a:spcPct val="103000"/>
              </a:lnSpc>
              <a:spcAft>
                <a:spcPts val="20"/>
              </a:spcAft>
            </a:pPr>
            <a:r>
              <a:rPr lang="es-PE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Recuperación de cuenta: </a:t>
            </a:r>
            <a:r>
              <a:rPr lang="es-PE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Los usuarios pueden actualizar su usuario o contraseña mediante correo electrónico.</a:t>
            </a:r>
          </a:p>
          <a:p>
            <a:pPr marL="277495" marR="6985" indent="-6350" algn="just">
              <a:lnSpc>
                <a:spcPct val="103000"/>
              </a:lnSpc>
              <a:spcAft>
                <a:spcPts val="20"/>
              </a:spcAft>
            </a:pPr>
            <a:r>
              <a:rPr lang="es-PE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Registro de administradores: </a:t>
            </a:r>
            <a:r>
              <a:rPr lang="es-PE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Los administradores pueden registrar o eliminar a otros administradores.</a:t>
            </a:r>
          </a:p>
          <a:p>
            <a:pPr marL="277495" marR="6985" indent="-6350" algn="just">
              <a:lnSpc>
                <a:spcPct val="103000"/>
              </a:lnSpc>
              <a:spcAft>
                <a:spcPts val="20"/>
              </a:spcAft>
            </a:pPr>
            <a:r>
              <a:rPr lang="es-PE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Gestión de productos: </a:t>
            </a:r>
            <a:r>
              <a:rPr lang="es-PE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Administradores y empleados pueden activar, desactivar o editar productos.</a:t>
            </a:r>
          </a:p>
          <a:p>
            <a:pPr marL="277495" marR="6985" indent="-6350" algn="just">
              <a:lnSpc>
                <a:spcPct val="103000"/>
              </a:lnSpc>
              <a:spcAft>
                <a:spcPts val="20"/>
              </a:spcAft>
            </a:pPr>
            <a:r>
              <a:rPr lang="es-PE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Gestión de categorías: </a:t>
            </a:r>
            <a:r>
              <a:rPr lang="es-PE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Se pueden agregar o editar categorías.</a:t>
            </a:r>
          </a:p>
          <a:p>
            <a:pPr marL="277495" marR="6985" indent="-6350" algn="just">
              <a:lnSpc>
                <a:spcPct val="103000"/>
              </a:lnSpc>
              <a:spcAft>
                <a:spcPts val="20"/>
              </a:spcAft>
            </a:pPr>
            <a:r>
              <a:rPr lang="es-PE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Carrito de compras: </a:t>
            </a:r>
            <a:r>
              <a:rPr lang="es-PE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Los clientes pueden añadir productos, eliminarlos, vaciar el carrito o completar la compra.</a:t>
            </a:r>
          </a:p>
          <a:p>
            <a:pPr marL="277495" marR="6985" indent="-6350" algn="just">
              <a:lnSpc>
                <a:spcPct val="103000"/>
              </a:lnSpc>
              <a:spcAft>
                <a:spcPts val="20"/>
              </a:spcAft>
            </a:pPr>
            <a:r>
              <a:rPr lang="es-PE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Gestión de pedidos: </a:t>
            </a:r>
            <a:r>
              <a:rPr lang="es-PE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Los usuarios pueden visualizar y cancelar pedidos, y generar reportes.</a:t>
            </a:r>
          </a:p>
        </p:txBody>
      </p:sp>
    </p:spTree>
    <p:extLst>
      <p:ext uri="{BB962C8B-B14F-4D97-AF65-F5344CB8AC3E}">
        <p14:creationId xmlns:p14="http://schemas.microsoft.com/office/powerpoint/2010/main" val="4101651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hlinkClick r:id="rId2" action="ppaction://hlinksldjump"/>
            <a:extLst>
              <a:ext uri="{FF2B5EF4-FFF2-40B4-BE49-F238E27FC236}">
                <a16:creationId xmlns:a16="http://schemas.microsoft.com/office/drawing/2014/main" id="{029BEDCE-02C0-4874-95C8-3D38C607F547}"/>
              </a:ext>
            </a:extLst>
          </p:cNvPr>
          <p:cNvSpPr txBox="1"/>
          <p:nvPr/>
        </p:nvSpPr>
        <p:spPr>
          <a:xfrm>
            <a:off x="0" y="17233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" dirty="0">
                <a:latin typeface="Algerian" panose="04020705040A02060702" pitchFamily="82" charset="0"/>
              </a:rPr>
              <a:t>						</a:t>
            </a:r>
            <a:r>
              <a:rPr lang="es-MX" sz="100" dirty="0">
                <a:latin typeface="Algerian" panose="04020705040A02060702" pitchFamily="82" charset="0"/>
              </a:rPr>
              <a:t>	</a:t>
            </a:r>
            <a:r>
              <a:rPr lang="es-MX" sz="300" dirty="0">
                <a:latin typeface="Algerian" panose="04020705040A02060702" pitchFamily="82" charset="0"/>
              </a:rPr>
              <a:t>		</a:t>
            </a:r>
          </a:p>
          <a:p>
            <a:r>
              <a:rPr lang="es-MX" sz="5400" dirty="0">
                <a:latin typeface="Algerian" panose="04020705040A02060702" pitchFamily="82" charset="0"/>
              </a:rPr>
              <a:t>	</a:t>
            </a:r>
            <a:r>
              <a:rPr lang="es-MX" sz="4800" b="1" dirty="0">
                <a:latin typeface="Felix Titling" panose="04060505060202020A04" pitchFamily="82" charset="0"/>
              </a:rPr>
              <a:t>Productos y Entregables</a:t>
            </a:r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11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3200" dirty="0"/>
          </a:p>
        </p:txBody>
      </p:sp>
      <p:sp>
        <p:nvSpPr>
          <p:cNvPr id="4" name="Rectángulo: esquinas redondeadas 3">
            <a:hlinkClick r:id="rId3" action="ppaction://hlinksldjump"/>
            <a:extLst>
              <a:ext uri="{FF2B5EF4-FFF2-40B4-BE49-F238E27FC236}">
                <a16:creationId xmlns:a16="http://schemas.microsoft.com/office/drawing/2014/main" id="{13A0C3EC-B8FA-4F1D-95D8-3E0D414D54AB}"/>
              </a:ext>
            </a:extLst>
          </p:cNvPr>
          <p:cNvSpPr/>
          <p:nvPr/>
        </p:nvSpPr>
        <p:spPr>
          <a:xfrm>
            <a:off x="3711200" y="5957180"/>
            <a:ext cx="2528935" cy="724278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lgerian" panose="04020705040A02060702" pitchFamily="82" charset="0"/>
              </a:rPr>
              <a:t>Regresar</a:t>
            </a:r>
            <a:endParaRPr lang="es-PE" dirty="0">
              <a:latin typeface="Algerian" panose="04020705040A02060702" pitchFamily="82" charset="0"/>
            </a:endParaRPr>
          </a:p>
        </p:txBody>
      </p:sp>
      <p:sp>
        <p:nvSpPr>
          <p:cNvPr id="8" name="Marcador de contenido 2">
            <a:hlinkClick r:id="rId2" action="ppaction://hlinksldjump"/>
            <a:extLst>
              <a:ext uri="{FF2B5EF4-FFF2-40B4-BE49-F238E27FC236}">
                <a16:creationId xmlns:a16="http://schemas.microsoft.com/office/drawing/2014/main" id="{893CEA48-AB97-4CF3-B1C5-A7CBDFA44761}"/>
              </a:ext>
            </a:extLst>
          </p:cNvPr>
          <p:cNvSpPr txBox="1">
            <a:spLocks/>
          </p:cNvSpPr>
          <p:nvPr/>
        </p:nvSpPr>
        <p:spPr>
          <a:xfrm>
            <a:off x="0" y="1021081"/>
            <a:ext cx="9525000" cy="473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580" marR="6985" indent="0" algn="just">
              <a:lnSpc>
                <a:spcPct val="103000"/>
              </a:lnSpc>
              <a:spcAft>
                <a:spcPts val="20"/>
              </a:spcAft>
              <a:buNone/>
            </a:pPr>
            <a:r>
              <a:rPr lang="es-PE" sz="20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El proyecto enfocado en un Sistema de Ventas incluye los siguientes productos y entregables, desarrollados de acuerdo con el alcance y objetivos planteados:</a:t>
            </a:r>
          </a:p>
          <a:p>
            <a:pPr marL="277495" marR="6985" indent="172085" algn="just">
              <a:lnSpc>
                <a:spcPct val="103000"/>
              </a:lnSpc>
              <a:spcAft>
                <a:spcPts val="20"/>
              </a:spcAft>
            </a:pPr>
            <a:r>
              <a:rPr lang="es-PE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Módulo de Autenticación: </a:t>
            </a:r>
            <a:r>
              <a:rPr lang="es-PE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Registro de usuarios, recuperación de contraseña y verificación de cuentas.</a:t>
            </a:r>
          </a:p>
          <a:p>
            <a:pPr marL="277495" marR="6985" indent="172085" algn="just">
              <a:lnSpc>
                <a:spcPct val="103000"/>
              </a:lnSpc>
              <a:spcAft>
                <a:spcPts val="20"/>
              </a:spcAft>
            </a:pPr>
            <a:r>
              <a:rPr lang="es-PE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Módulo de Gestión de Productos: </a:t>
            </a:r>
            <a:r>
              <a:rPr lang="es-PE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Administración de productos y categorías.</a:t>
            </a:r>
          </a:p>
          <a:p>
            <a:pPr marL="277495" marR="6985" indent="172085" algn="just">
              <a:lnSpc>
                <a:spcPct val="103000"/>
              </a:lnSpc>
              <a:spcAft>
                <a:spcPts val="20"/>
              </a:spcAft>
            </a:pPr>
            <a:r>
              <a:rPr lang="es-PE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Funcionalidad de Búsqueda: </a:t>
            </a:r>
            <a:r>
              <a:rPr lang="es-PE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Búsqueda por nombre, marca o categoría.</a:t>
            </a:r>
          </a:p>
          <a:p>
            <a:pPr marL="277495" marR="6985" indent="172085" algn="just">
              <a:lnSpc>
                <a:spcPct val="103000"/>
              </a:lnSpc>
              <a:spcAft>
                <a:spcPts val="20"/>
              </a:spcAft>
            </a:pPr>
            <a:r>
              <a:rPr lang="es-PE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Módulo de Paginación: </a:t>
            </a:r>
            <a:r>
              <a:rPr lang="es-PE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Vista ordenada con hasta 8 productos por página, evitando mucho scrolling (desplazamiento).</a:t>
            </a:r>
          </a:p>
          <a:p>
            <a:pPr marL="277495" marR="6985" indent="172085" algn="just">
              <a:lnSpc>
                <a:spcPct val="103000"/>
              </a:lnSpc>
              <a:spcAft>
                <a:spcPts val="20"/>
              </a:spcAft>
            </a:pPr>
            <a:r>
              <a:rPr lang="es-PE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Módulo de Historial de Pedidos: </a:t>
            </a:r>
            <a:r>
              <a:rPr lang="es-PE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Visualización y cancelación de pedidos, generación de reportes.</a:t>
            </a:r>
          </a:p>
          <a:p>
            <a:pPr marL="277495" marR="6985" indent="172085" algn="just">
              <a:lnSpc>
                <a:spcPct val="103000"/>
              </a:lnSpc>
              <a:spcAft>
                <a:spcPts val="20"/>
              </a:spcAft>
            </a:pPr>
            <a:r>
              <a:rPr lang="es-PE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Registros Permanentes: </a:t>
            </a:r>
            <a:r>
              <a:rPr lang="es-PE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Almacenamiento persistente de carritos y pedidos.</a:t>
            </a:r>
          </a:p>
          <a:p>
            <a:pPr marL="277495" marR="6985" indent="172085" algn="just">
              <a:lnSpc>
                <a:spcPct val="103000"/>
              </a:lnSpc>
              <a:spcAft>
                <a:spcPts val="20"/>
              </a:spcAft>
            </a:pPr>
            <a:r>
              <a:rPr lang="es-PE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Base de Datos en MySQL: </a:t>
            </a:r>
            <a:r>
              <a:rPr lang="es-PE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Almacenamiento estructurado de toda la información del sistema.</a:t>
            </a:r>
          </a:p>
        </p:txBody>
      </p:sp>
    </p:spTree>
    <p:extLst>
      <p:ext uri="{BB962C8B-B14F-4D97-AF65-F5344CB8AC3E}">
        <p14:creationId xmlns:p14="http://schemas.microsoft.com/office/powerpoint/2010/main" val="1652044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178</TotalTime>
  <Words>2005</Words>
  <Application>Microsoft Office PowerPoint</Application>
  <PresentationFormat>Panorámica</PresentationFormat>
  <Paragraphs>621</Paragraphs>
  <Slides>26</Slides>
  <Notes>0</Notes>
  <HiddenSlides>24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7" baseType="lpstr">
      <vt:lpstr>Agency FB</vt:lpstr>
      <vt:lpstr>Aharoni</vt:lpstr>
      <vt:lpstr>Algerian</vt:lpstr>
      <vt:lpstr>Arial</vt:lpstr>
      <vt:lpstr>Arial Narrow</vt:lpstr>
      <vt:lpstr>Bell MT</vt:lpstr>
      <vt:lpstr>Candara</vt:lpstr>
      <vt:lpstr>Felix Titling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 DE PROYECTO:  LENGUAJE DE PROGRAMACIÓN II</dc:title>
  <dc:creator>SUITE</dc:creator>
  <cp:lastModifiedBy>stivent carhuas</cp:lastModifiedBy>
  <cp:revision>18</cp:revision>
  <dcterms:created xsi:type="dcterms:W3CDTF">2025-07-04T12:33:26Z</dcterms:created>
  <dcterms:modified xsi:type="dcterms:W3CDTF">2025-07-04T16:53:41Z</dcterms:modified>
</cp:coreProperties>
</file>